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31" r:id="rId2"/>
    <p:sldMasterId id="2147483743" r:id="rId3"/>
  </p:sldMasterIdLst>
  <p:notesMasterIdLst>
    <p:notesMasterId r:id="rId82"/>
  </p:notesMasterIdLst>
  <p:handoutMasterIdLst>
    <p:handoutMasterId r:id="rId83"/>
  </p:handoutMasterIdLst>
  <p:sldIdLst>
    <p:sldId id="276" r:id="rId4"/>
    <p:sldId id="277" r:id="rId5"/>
    <p:sldId id="407" r:id="rId6"/>
    <p:sldId id="408" r:id="rId7"/>
    <p:sldId id="409" r:id="rId8"/>
    <p:sldId id="281" r:id="rId9"/>
    <p:sldId id="283" r:id="rId10"/>
    <p:sldId id="307" r:id="rId11"/>
    <p:sldId id="454" r:id="rId12"/>
    <p:sldId id="416" r:id="rId13"/>
    <p:sldId id="456" r:id="rId14"/>
    <p:sldId id="478" r:id="rId15"/>
    <p:sldId id="420" r:id="rId16"/>
    <p:sldId id="457" r:id="rId17"/>
    <p:sldId id="458" r:id="rId18"/>
    <p:sldId id="498" r:id="rId19"/>
    <p:sldId id="419" r:id="rId20"/>
    <p:sldId id="499" r:id="rId21"/>
    <p:sldId id="405" r:id="rId22"/>
    <p:sldId id="459" r:id="rId23"/>
    <p:sldId id="510" r:id="rId24"/>
    <p:sldId id="417" r:id="rId25"/>
    <p:sldId id="421" r:id="rId26"/>
    <p:sldId id="422" r:id="rId27"/>
    <p:sldId id="500" r:id="rId28"/>
    <p:sldId id="461" r:id="rId29"/>
    <p:sldId id="501" r:id="rId30"/>
    <p:sldId id="463" r:id="rId31"/>
    <p:sldId id="424" r:id="rId32"/>
    <p:sldId id="425" r:id="rId33"/>
    <p:sldId id="427" r:id="rId34"/>
    <p:sldId id="502" r:id="rId35"/>
    <p:sldId id="431" r:id="rId36"/>
    <p:sldId id="444" r:id="rId37"/>
    <p:sldId id="445" r:id="rId38"/>
    <p:sldId id="446" r:id="rId39"/>
    <p:sldId id="452" r:id="rId40"/>
    <p:sldId id="447" r:id="rId41"/>
    <p:sldId id="448" r:id="rId42"/>
    <p:sldId id="503" r:id="rId43"/>
    <p:sldId id="449" r:id="rId44"/>
    <p:sldId id="450" r:id="rId45"/>
    <p:sldId id="511" r:id="rId46"/>
    <p:sldId id="465" r:id="rId47"/>
    <p:sldId id="504" r:id="rId48"/>
    <p:sldId id="466" r:id="rId49"/>
    <p:sldId id="467" r:id="rId50"/>
    <p:sldId id="505" r:id="rId51"/>
    <p:sldId id="468" r:id="rId52"/>
    <p:sldId id="469" r:id="rId53"/>
    <p:sldId id="471" r:id="rId54"/>
    <p:sldId id="472" r:id="rId55"/>
    <p:sldId id="473" r:id="rId56"/>
    <p:sldId id="474" r:id="rId57"/>
    <p:sldId id="475" r:id="rId58"/>
    <p:sldId id="513" r:id="rId59"/>
    <p:sldId id="514" r:id="rId60"/>
    <p:sldId id="515" r:id="rId61"/>
    <p:sldId id="516" r:id="rId62"/>
    <p:sldId id="517" r:id="rId63"/>
    <p:sldId id="518" r:id="rId64"/>
    <p:sldId id="519" r:id="rId65"/>
    <p:sldId id="520" r:id="rId66"/>
    <p:sldId id="521" r:id="rId67"/>
    <p:sldId id="522" r:id="rId68"/>
    <p:sldId id="523" r:id="rId69"/>
    <p:sldId id="524" r:id="rId70"/>
    <p:sldId id="525" r:id="rId71"/>
    <p:sldId id="526" r:id="rId72"/>
    <p:sldId id="527" r:id="rId73"/>
    <p:sldId id="528" r:id="rId74"/>
    <p:sldId id="529" r:id="rId75"/>
    <p:sldId id="530" r:id="rId76"/>
    <p:sldId id="531" r:id="rId77"/>
    <p:sldId id="532" r:id="rId78"/>
    <p:sldId id="533" r:id="rId79"/>
    <p:sldId id="534" r:id="rId80"/>
    <p:sldId id="535" r:id="rId81"/>
  </p:sldIdLst>
  <p:sldSz cx="9906000" cy="6858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09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zipho Jama" initials="NJ" lastIdx="1" clrIdx="0">
    <p:extLst>
      <p:ext uri="{19B8F6BF-5375-455C-9EA6-DF929625EA0E}">
        <p15:presenceInfo xmlns:p15="http://schemas.microsoft.com/office/powerpoint/2012/main" xmlns="" userId="Nozipho Ja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94660"/>
  </p:normalViewPr>
  <p:slideViewPr>
    <p:cSldViewPr snapToGrid="0" snapToObjects="1">
      <p:cViewPr varScale="1">
        <p:scale>
          <a:sx n="68" d="100"/>
          <a:sy n="68" d="100"/>
        </p:scale>
        <p:origin x="-1392" y="-96"/>
      </p:cViewPr>
      <p:guideLst>
        <p:guide orient="horz" pos="2160"/>
        <p:guide pos="3097"/>
      </p:guideLst>
    </p:cSldViewPr>
  </p:slideViewPr>
  <p:notesTextViewPr>
    <p:cViewPr>
      <p:scale>
        <a:sx n="100" d="100"/>
        <a:sy n="100" d="100"/>
      </p:scale>
      <p:origin x="0" y="0"/>
    </p:cViewPr>
  </p:notesTextViewPr>
  <p:sorterViewPr>
    <p:cViewPr>
      <p:scale>
        <a:sx n="80" d="100"/>
        <a:sy n="80" d="100"/>
      </p:scale>
      <p:origin x="0" y="-252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notesMaster" Target="notesMasters/notesMaster1.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png"/><Relationship Id="rId4"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pn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6BC4F9-4152-4945-99AA-FA96DFE4500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7D9F6BB-6B84-4D30-B9D7-7D892D9C9915}">
      <dgm:prSet custT="1"/>
      <dgm:spPr>
        <a:xfrm>
          <a:off x="41078" y="1921"/>
          <a:ext cx="5474093" cy="513856"/>
        </a:xfrm>
        <a:prstGeom prst="roundRect">
          <a:avLst/>
        </a:prstGeom>
        <a:solidFill>
          <a:srgbClr val="FFFF00"/>
        </a:solidFill>
        <a:ln w="12700" cap="flat" cmpd="sng" algn="ctr">
          <a:solidFill>
            <a:sysClr val="window" lastClr="FFFFFF">
              <a:hueOff val="0"/>
              <a:satOff val="0"/>
              <a:lumOff val="0"/>
              <a:alphaOff val="0"/>
            </a:sysClr>
          </a:solidFill>
          <a:prstDash val="solid"/>
          <a:miter lim="800000"/>
        </a:ln>
        <a:effectLst/>
      </dgm:spPr>
      <dgm:t>
        <a:bodyPr/>
        <a:lstStyle/>
        <a:p>
          <a:r>
            <a:rPr lang="en-US" sz="1800" b="1" dirty="0">
              <a:solidFill>
                <a:sysClr val="windowText" lastClr="000000"/>
              </a:solidFill>
              <a:latin typeface="Arial" panose="020B0604020202020204" pitchFamily="34" charset="0"/>
              <a:ea typeface="+mn-ea"/>
              <a:cs typeface="Arial" panose="020B0604020202020204" pitchFamily="34" charset="0"/>
            </a:rPr>
            <a:t>VISION</a:t>
          </a:r>
        </a:p>
      </dgm:t>
    </dgm:pt>
    <dgm:pt modelId="{790927C4-E4E3-48BD-89BB-5E5083A49145}" type="parTrans" cxnId="{AAD27CF9-B27C-4B71-B33A-2D43FEBC586B}">
      <dgm:prSet/>
      <dgm:spPr/>
      <dgm:t>
        <a:bodyPr/>
        <a:lstStyle/>
        <a:p>
          <a:endParaRPr lang="en-US"/>
        </a:p>
      </dgm:t>
    </dgm:pt>
    <dgm:pt modelId="{1BDD6327-A5F3-4A75-85AD-3C87E52DCB1E}" type="sibTrans" cxnId="{AAD27CF9-B27C-4B71-B33A-2D43FEBC586B}">
      <dgm:prSet/>
      <dgm:spPr/>
      <dgm:t>
        <a:bodyPr/>
        <a:lstStyle/>
        <a:p>
          <a:endParaRPr lang="en-US"/>
        </a:p>
      </dgm:t>
    </dgm:pt>
    <dgm:pt modelId="{51B9B6E1-00C5-4603-8461-B4B740F7E555}">
      <dgm:prSet custT="1"/>
      <dgm:spPr>
        <a:xfrm>
          <a:off x="41078" y="536991"/>
          <a:ext cx="5463402" cy="483521"/>
        </a:xfrm>
        <a:prstGeom prst="roundRect">
          <a:avLst/>
        </a:prstGeom>
        <a:solidFill>
          <a:srgbClr val="FFFF99"/>
        </a:solidFill>
        <a:ln w="12700" cap="flat" cmpd="sng" algn="ctr">
          <a:solidFill>
            <a:sysClr val="window" lastClr="FFFFFF">
              <a:hueOff val="0"/>
              <a:satOff val="0"/>
              <a:lumOff val="0"/>
              <a:alphaOff val="0"/>
            </a:sysClr>
          </a:solidFill>
          <a:prstDash val="solid"/>
          <a:miter lim="800000"/>
        </a:ln>
        <a:effectLst/>
      </dgm:spPr>
      <dgm:t>
        <a:bodyPr/>
        <a:lstStyle/>
        <a:p>
          <a:r>
            <a:rPr lang="en-US" sz="1800" dirty="0">
              <a:solidFill>
                <a:sysClr val="windowText" lastClr="000000"/>
              </a:solidFill>
              <a:latin typeface="Arial" panose="020B0604020202020204" pitchFamily="34" charset="0"/>
              <a:ea typeface="+mn-ea"/>
              <a:cs typeface="Arial" panose="020B0604020202020204" pitchFamily="34" charset="0"/>
            </a:rPr>
            <a:t>The State's preferred and trusted anti-corruption, forensic investigation and litigation agency</a:t>
          </a:r>
        </a:p>
      </dgm:t>
    </dgm:pt>
    <dgm:pt modelId="{BDF41607-858B-4371-9055-F2538F4D0E3B}" type="parTrans" cxnId="{321D3878-637E-4326-B819-D17D8FC0F54D}">
      <dgm:prSet/>
      <dgm:spPr/>
      <dgm:t>
        <a:bodyPr/>
        <a:lstStyle/>
        <a:p>
          <a:endParaRPr lang="en-US"/>
        </a:p>
      </dgm:t>
    </dgm:pt>
    <dgm:pt modelId="{63DCA061-BB1B-4FCC-9A44-3FF6B9B938D4}" type="sibTrans" cxnId="{321D3878-637E-4326-B819-D17D8FC0F54D}">
      <dgm:prSet/>
      <dgm:spPr/>
      <dgm:t>
        <a:bodyPr/>
        <a:lstStyle/>
        <a:p>
          <a:endParaRPr lang="en-US"/>
        </a:p>
      </dgm:t>
    </dgm:pt>
    <dgm:pt modelId="{4D9C15FF-8EC4-4616-8A20-95111A6E0F54}">
      <dgm:prSet custT="1"/>
      <dgm:spPr>
        <a:xfrm>
          <a:off x="41078" y="1041726"/>
          <a:ext cx="5474093" cy="503381"/>
        </a:xfrm>
        <a:prstGeom prst="roundRect">
          <a:avLst/>
        </a:prstGeom>
        <a:solidFill>
          <a:sysClr val="windowText" lastClr="000000"/>
        </a:solidFill>
        <a:ln w="12700" cap="flat" cmpd="sng" algn="ctr">
          <a:solidFill>
            <a:sysClr val="window" lastClr="FFFFFF">
              <a:hueOff val="0"/>
              <a:satOff val="0"/>
              <a:lumOff val="0"/>
              <a:alphaOff val="0"/>
            </a:sysClr>
          </a:solidFill>
          <a:prstDash val="solid"/>
          <a:miter lim="800000"/>
        </a:ln>
        <a:effectLst/>
      </dgm:spPr>
      <dgm:t>
        <a:bodyPr/>
        <a:lstStyle/>
        <a:p>
          <a:r>
            <a:rPr lang="en-US" sz="1600" b="1" dirty="0">
              <a:solidFill>
                <a:sysClr val="window" lastClr="FFFFFF"/>
              </a:solidFill>
              <a:latin typeface="Arial" panose="020B0604020202020204" pitchFamily="34" charset="0"/>
              <a:ea typeface="+mn-ea"/>
              <a:cs typeface="Arial" panose="020B0604020202020204" pitchFamily="34" charset="0"/>
            </a:rPr>
            <a:t>MISSION</a:t>
          </a:r>
        </a:p>
      </dgm:t>
    </dgm:pt>
    <dgm:pt modelId="{BD6CDECB-CEF6-4482-B325-DE2D75FCABF9}" type="parTrans" cxnId="{512C2A52-2D3F-4BBE-9D86-BB97CE302B21}">
      <dgm:prSet/>
      <dgm:spPr/>
      <dgm:t>
        <a:bodyPr/>
        <a:lstStyle/>
        <a:p>
          <a:endParaRPr lang="en-US"/>
        </a:p>
      </dgm:t>
    </dgm:pt>
    <dgm:pt modelId="{65ADF859-9B4A-454E-81BC-73D521D77C93}" type="sibTrans" cxnId="{512C2A52-2D3F-4BBE-9D86-BB97CE302B21}">
      <dgm:prSet/>
      <dgm:spPr/>
      <dgm:t>
        <a:bodyPr/>
        <a:lstStyle/>
        <a:p>
          <a:endParaRPr lang="en-US"/>
        </a:p>
      </dgm:t>
    </dgm:pt>
    <dgm:pt modelId="{B6446DF2-E2DB-4D78-918C-94FD3998D4D1}">
      <dgm:prSet custT="1"/>
      <dgm:spPr>
        <a:xfrm>
          <a:off x="41078" y="1566321"/>
          <a:ext cx="5463402" cy="570743"/>
        </a:xfrm>
        <a:prstGeom prst="roundRect">
          <a:avLst/>
        </a:prstGeom>
        <a:solidFill>
          <a:sysClr val="windowText" lastClr="000000"/>
        </a:solidFill>
        <a:ln w="12700" cap="flat" cmpd="sng" algn="ctr">
          <a:solidFill>
            <a:sysClr val="window" lastClr="FFFFFF">
              <a:hueOff val="0"/>
              <a:satOff val="0"/>
              <a:lumOff val="0"/>
              <a:alphaOff val="0"/>
            </a:sysClr>
          </a:solidFill>
          <a:prstDash val="solid"/>
          <a:miter lim="800000"/>
        </a:ln>
        <a:effectLst/>
      </dgm:spPr>
      <dgm:t>
        <a:bodyPr/>
        <a:lstStyle/>
        <a:p>
          <a:r>
            <a:rPr lang="en-US" sz="1800" dirty="0">
              <a:solidFill>
                <a:sysClr val="window" lastClr="FFFFFF"/>
              </a:solidFill>
              <a:latin typeface="Arial" panose="020B0604020202020204" pitchFamily="34" charset="0"/>
              <a:ea typeface="+mn-ea"/>
              <a:cs typeface="Arial" panose="020B0604020202020204" pitchFamily="34" charset="0"/>
            </a:rPr>
            <a:t>We provide forensic investigation and civil litigation services to combat corruption, serious malpractices and maladministration to protect the interest of the State and the public</a:t>
          </a:r>
        </a:p>
      </dgm:t>
    </dgm:pt>
    <dgm:pt modelId="{A3179A25-BE29-4DA3-A9BC-95859998BEAF}" type="parTrans" cxnId="{4DADA057-D89C-4BC5-99A5-3CB69E4D9ADA}">
      <dgm:prSet/>
      <dgm:spPr/>
      <dgm:t>
        <a:bodyPr/>
        <a:lstStyle/>
        <a:p>
          <a:endParaRPr lang="en-US"/>
        </a:p>
      </dgm:t>
    </dgm:pt>
    <dgm:pt modelId="{BE8ED745-2170-4D30-9E5F-FC977C35502F}" type="sibTrans" cxnId="{4DADA057-D89C-4BC5-99A5-3CB69E4D9ADA}">
      <dgm:prSet/>
      <dgm:spPr/>
      <dgm:t>
        <a:bodyPr/>
        <a:lstStyle/>
        <a:p>
          <a:endParaRPr lang="en-US"/>
        </a:p>
      </dgm:t>
    </dgm:pt>
    <dgm:pt modelId="{CBBF932E-A9C1-4FCF-82BB-C0E904BCBCAA}">
      <dgm:prSet custT="1"/>
      <dgm:spPr>
        <a:xfrm>
          <a:off x="41078" y="2158278"/>
          <a:ext cx="5474093" cy="514985"/>
        </a:xfrm>
        <a:prstGeom prst="roundRect">
          <a:avLst/>
        </a:prstGeom>
        <a:solidFill>
          <a:sysClr val="window" lastClr="FFFFFF">
            <a:lumMod val="50000"/>
          </a:sysClr>
        </a:solidFill>
        <a:ln w="12700" cap="flat" cmpd="sng" algn="ctr">
          <a:solidFill>
            <a:sysClr val="window" lastClr="FFFFFF">
              <a:hueOff val="0"/>
              <a:satOff val="0"/>
              <a:lumOff val="0"/>
              <a:alphaOff val="0"/>
            </a:sysClr>
          </a:solidFill>
          <a:prstDash val="solid"/>
          <a:miter lim="800000"/>
        </a:ln>
        <a:effectLst/>
      </dgm:spPr>
      <dgm:t>
        <a:bodyPr/>
        <a:lstStyle/>
        <a:p>
          <a:r>
            <a:rPr lang="en-US" sz="1800" b="1" dirty="0">
              <a:solidFill>
                <a:schemeClr val="tx1"/>
              </a:solidFill>
              <a:latin typeface="Arial" panose="020B0604020202020204" pitchFamily="34" charset="0"/>
              <a:ea typeface="+mn-ea"/>
              <a:cs typeface="Arial" panose="020B0604020202020204" pitchFamily="34" charset="0"/>
            </a:rPr>
            <a:t>VALUES</a:t>
          </a:r>
        </a:p>
      </dgm:t>
    </dgm:pt>
    <dgm:pt modelId="{8E1E5627-50A3-48C7-9AD4-8F2DCD4649A4}" type="parTrans" cxnId="{E406FE0F-E799-4242-8AC5-08E33016E821}">
      <dgm:prSet/>
      <dgm:spPr/>
      <dgm:t>
        <a:bodyPr/>
        <a:lstStyle/>
        <a:p>
          <a:endParaRPr lang="en-US"/>
        </a:p>
      </dgm:t>
    </dgm:pt>
    <dgm:pt modelId="{01DC9ED5-FBC6-4ECF-B562-00B875AE14F3}" type="sibTrans" cxnId="{E406FE0F-E799-4242-8AC5-08E33016E821}">
      <dgm:prSet/>
      <dgm:spPr/>
      <dgm:t>
        <a:bodyPr/>
        <a:lstStyle/>
        <a:p>
          <a:endParaRPr lang="en-US"/>
        </a:p>
      </dgm:t>
    </dgm:pt>
    <dgm:pt modelId="{CAF067FC-31B8-40B6-B7A9-662F07559ECF}">
      <dgm:prSet custT="1"/>
      <dgm:spPr>
        <a:xfrm>
          <a:off x="41078" y="2694477"/>
          <a:ext cx="5474093" cy="504000"/>
        </a:xfrm>
        <a:prstGeom prst="roundRect">
          <a:avLst/>
        </a:prstGeom>
        <a:solidFill>
          <a:sysClr val="window" lastClr="FFFFFF">
            <a:lumMod val="50000"/>
          </a:sysClr>
        </a:solidFill>
        <a:ln w="12700" cap="flat" cmpd="sng" algn="ctr">
          <a:solidFill>
            <a:sysClr val="window" lastClr="FFFFFF">
              <a:hueOff val="0"/>
              <a:satOff val="0"/>
              <a:lumOff val="0"/>
              <a:alphaOff val="0"/>
            </a:sysClr>
          </a:solidFill>
          <a:prstDash val="solid"/>
          <a:miter lim="800000"/>
        </a:ln>
        <a:effectLst/>
      </dgm:spPr>
      <dgm:t>
        <a:bodyPr/>
        <a:lstStyle/>
        <a:p>
          <a:r>
            <a:rPr lang="en-US" sz="1800" b="1" dirty="0">
              <a:solidFill>
                <a:schemeClr val="tx1"/>
              </a:solidFill>
              <a:latin typeface="Arial" panose="020B0604020202020204" pitchFamily="34" charset="0"/>
              <a:ea typeface="+mn-ea"/>
              <a:cs typeface="Arial" panose="020B0604020202020204" pitchFamily="34" charset="0"/>
            </a:rPr>
            <a:t>Integrity; Co-operation; Teamwork; Professionalism; Efficiency; Independence</a:t>
          </a:r>
        </a:p>
        <a:p>
          <a:r>
            <a:rPr lang="en-US" sz="1800" b="1" dirty="0">
              <a:solidFill>
                <a:schemeClr val="tx1"/>
              </a:solidFill>
              <a:latin typeface="Arial" panose="020B0604020202020204" pitchFamily="34" charset="0"/>
              <a:ea typeface="+mn-ea"/>
              <a:cs typeface="Arial" panose="020B0604020202020204" pitchFamily="34" charset="0"/>
            </a:rPr>
            <a:t>Drive and Passion</a:t>
          </a:r>
        </a:p>
      </dgm:t>
    </dgm:pt>
    <dgm:pt modelId="{BC4656D1-CC35-4692-A37B-7094CE8B15D0}" type="parTrans" cxnId="{DDAE0948-8183-4984-A3A5-DA2A6D27D081}">
      <dgm:prSet/>
      <dgm:spPr/>
      <dgm:t>
        <a:bodyPr/>
        <a:lstStyle/>
        <a:p>
          <a:endParaRPr lang="en-US"/>
        </a:p>
      </dgm:t>
    </dgm:pt>
    <dgm:pt modelId="{B26091ED-E158-4037-AFBF-0C78DAD6C707}" type="sibTrans" cxnId="{DDAE0948-8183-4984-A3A5-DA2A6D27D081}">
      <dgm:prSet/>
      <dgm:spPr/>
      <dgm:t>
        <a:bodyPr/>
        <a:lstStyle/>
        <a:p>
          <a:endParaRPr lang="en-US"/>
        </a:p>
      </dgm:t>
    </dgm:pt>
    <dgm:pt modelId="{C2F5F508-A83F-4F6E-99B8-A42BD871C125}" type="pres">
      <dgm:prSet presAssocID="{236BC4F9-4152-4945-99AA-FA96DFE45009}" presName="Name0" presStyleCnt="0">
        <dgm:presLayoutVars>
          <dgm:dir/>
          <dgm:animLvl val="lvl"/>
          <dgm:resizeHandles val="exact"/>
        </dgm:presLayoutVars>
      </dgm:prSet>
      <dgm:spPr/>
      <dgm:t>
        <a:bodyPr/>
        <a:lstStyle/>
        <a:p>
          <a:endParaRPr lang="en-US"/>
        </a:p>
      </dgm:t>
    </dgm:pt>
    <dgm:pt modelId="{69FEFC06-970F-467F-950F-BD01998DB29B}" type="pres">
      <dgm:prSet presAssocID="{C7D9F6BB-6B84-4D30-B9D7-7D892D9C9915}" presName="linNode" presStyleCnt="0"/>
      <dgm:spPr/>
    </dgm:pt>
    <dgm:pt modelId="{192323D1-13B3-4704-A7D2-04D17893BAD9}" type="pres">
      <dgm:prSet presAssocID="{C7D9F6BB-6B84-4D30-B9D7-7D892D9C9915}" presName="parentText" presStyleLbl="node1" presStyleIdx="0" presStyleCnt="6" custScaleX="273938" custScaleY="121115">
        <dgm:presLayoutVars>
          <dgm:chMax val="1"/>
          <dgm:bulletEnabled val="1"/>
        </dgm:presLayoutVars>
      </dgm:prSet>
      <dgm:spPr/>
      <dgm:t>
        <a:bodyPr/>
        <a:lstStyle/>
        <a:p>
          <a:endParaRPr lang="en-US"/>
        </a:p>
      </dgm:t>
    </dgm:pt>
    <dgm:pt modelId="{83C1592F-CEE6-49AA-BEC6-0957A7A16300}" type="pres">
      <dgm:prSet presAssocID="{1BDD6327-A5F3-4A75-85AD-3C87E52DCB1E}" presName="sp" presStyleCnt="0"/>
      <dgm:spPr/>
    </dgm:pt>
    <dgm:pt modelId="{10AD916A-CA4D-4BD0-8B23-C65C5D1052AD}" type="pres">
      <dgm:prSet presAssocID="{51B9B6E1-00C5-4603-8461-B4B740F7E555}" presName="linNode" presStyleCnt="0"/>
      <dgm:spPr/>
    </dgm:pt>
    <dgm:pt modelId="{77125C5E-9156-40D6-B68A-7E4F81B71356}" type="pres">
      <dgm:prSet presAssocID="{51B9B6E1-00C5-4603-8461-B4B740F7E555}" presName="parentText" presStyleLbl="node1" presStyleIdx="1" presStyleCnt="6" custScaleX="273403" custScaleY="113965">
        <dgm:presLayoutVars>
          <dgm:chMax val="1"/>
          <dgm:bulletEnabled val="1"/>
        </dgm:presLayoutVars>
      </dgm:prSet>
      <dgm:spPr/>
      <dgm:t>
        <a:bodyPr/>
        <a:lstStyle/>
        <a:p>
          <a:endParaRPr lang="en-US"/>
        </a:p>
      </dgm:t>
    </dgm:pt>
    <dgm:pt modelId="{F50747D3-646E-4071-9FDD-C42F16D20943}" type="pres">
      <dgm:prSet presAssocID="{63DCA061-BB1B-4FCC-9A44-3FF6B9B938D4}" presName="sp" presStyleCnt="0"/>
      <dgm:spPr/>
    </dgm:pt>
    <dgm:pt modelId="{0341D68E-41CB-40CC-8F24-BB8DD3BDBF82}" type="pres">
      <dgm:prSet presAssocID="{4D9C15FF-8EC4-4616-8A20-95111A6E0F54}" presName="linNode" presStyleCnt="0"/>
      <dgm:spPr/>
    </dgm:pt>
    <dgm:pt modelId="{A0CC6162-26E8-4B04-B752-D5745EF36EA2}" type="pres">
      <dgm:prSet presAssocID="{4D9C15FF-8EC4-4616-8A20-95111A6E0F54}" presName="parentText" presStyleLbl="node1" presStyleIdx="2" presStyleCnt="6" custScaleX="273938" custScaleY="118646">
        <dgm:presLayoutVars>
          <dgm:chMax val="1"/>
          <dgm:bulletEnabled val="1"/>
        </dgm:presLayoutVars>
      </dgm:prSet>
      <dgm:spPr/>
      <dgm:t>
        <a:bodyPr/>
        <a:lstStyle/>
        <a:p>
          <a:endParaRPr lang="en-US"/>
        </a:p>
      </dgm:t>
    </dgm:pt>
    <dgm:pt modelId="{32908575-69DB-4A8C-A3C0-F42C237D2CBA}" type="pres">
      <dgm:prSet presAssocID="{65ADF859-9B4A-454E-81BC-73D521D77C93}" presName="sp" presStyleCnt="0"/>
      <dgm:spPr/>
    </dgm:pt>
    <dgm:pt modelId="{5C43758F-E7E9-4A4E-A6CD-89E487657D6C}" type="pres">
      <dgm:prSet presAssocID="{B6446DF2-E2DB-4D78-918C-94FD3998D4D1}" presName="linNode" presStyleCnt="0"/>
      <dgm:spPr/>
    </dgm:pt>
    <dgm:pt modelId="{56F2FA71-AE0F-4C17-B6CF-F76D251491EF}" type="pres">
      <dgm:prSet presAssocID="{B6446DF2-E2DB-4D78-918C-94FD3998D4D1}" presName="parentText" presStyleLbl="node1" presStyleIdx="3" presStyleCnt="6" custScaleX="273403" custScaleY="134523">
        <dgm:presLayoutVars>
          <dgm:chMax val="1"/>
          <dgm:bulletEnabled val="1"/>
        </dgm:presLayoutVars>
      </dgm:prSet>
      <dgm:spPr/>
      <dgm:t>
        <a:bodyPr/>
        <a:lstStyle/>
        <a:p>
          <a:endParaRPr lang="en-US"/>
        </a:p>
      </dgm:t>
    </dgm:pt>
    <dgm:pt modelId="{98545329-F0D5-46E8-A75F-7C84F0650619}" type="pres">
      <dgm:prSet presAssocID="{BE8ED745-2170-4D30-9E5F-FC977C35502F}" presName="sp" presStyleCnt="0"/>
      <dgm:spPr/>
    </dgm:pt>
    <dgm:pt modelId="{DA73A5DA-CA18-44CA-B112-182B57D91765}" type="pres">
      <dgm:prSet presAssocID="{CBBF932E-A9C1-4FCF-82BB-C0E904BCBCAA}" presName="linNode" presStyleCnt="0"/>
      <dgm:spPr/>
    </dgm:pt>
    <dgm:pt modelId="{9BD5D8F1-EB0F-4205-A31B-6F6B0EAD7576}" type="pres">
      <dgm:prSet presAssocID="{CBBF932E-A9C1-4FCF-82BB-C0E904BCBCAA}" presName="parentText" presStyleLbl="node1" presStyleIdx="4" presStyleCnt="6" custScaleX="273938" custScaleY="121381">
        <dgm:presLayoutVars>
          <dgm:chMax val="1"/>
          <dgm:bulletEnabled val="1"/>
        </dgm:presLayoutVars>
      </dgm:prSet>
      <dgm:spPr/>
      <dgm:t>
        <a:bodyPr/>
        <a:lstStyle/>
        <a:p>
          <a:endParaRPr lang="en-US"/>
        </a:p>
      </dgm:t>
    </dgm:pt>
    <dgm:pt modelId="{ADB3124B-1AD9-44C6-8582-B2CA8577F879}" type="pres">
      <dgm:prSet presAssocID="{01DC9ED5-FBC6-4ECF-B562-00B875AE14F3}" presName="sp" presStyleCnt="0"/>
      <dgm:spPr/>
    </dgm:pt>
    <dgm:pt modelId="{79B4E1F8-AB17-4761-81E9-EA4CA2F6A907}" type="pres">
      <dgm:prSet presAssocID="{CAF067FC-31B8-40B6-B7A9-662F07559ECF}" presName="linNode" presStyleCnt="0"/>
      <dgm:spPr/>
    </dgm:pt>
    <dgm:pt modelId="{A98654A6-F3C7-4917-8E85-C15BEB74ED6A}" type="pres">
      <dgm:prSet presAssocID="{CAF067FC-31B8-40B6-B7A9-662F07559ECF}" presName="parentText" presStyleLbl="node1" presStyleIdx="5" presStyleCnt="6" custScaleX="273938" custScaleY="118792">
        <dgm:presLayoutVars>
          <dgm:chMax val="1"/>
          <dgm:bulletEnabled val="1"/>
        </dgm:presLayoutVars>
      </dgm:prSet>
      <dgm:spPr/>
      <dgm:t>
        <a:bodyPr/>
        <a:lstStyle/>
        <a:p>
          <a:endParaRPr lang="en-US"/>
        </a:p>
      </dgm:t>
    </dgm:pt>
  </dgm:ptLst>
  <dgm:cxnLst>
    <dgm:cxn modelId="{4DADA057-D89C-4BC5-99A5-3CB69E4D9ADA}" srcId="{236BC4F9-4152-4945-99AA-FA96DFE45009}" destId="{B6446DF2-E2DB-4D78-918C-94FD3998D4D1}" srcOrd="3" destOrd="0" parTransId="{A3179A25-BE29-4DA3-A9BC-95859998BEAF}" sibTransId="{BE8ED745-2170-4D30-9E5F-FC977C35502F}"/>
    <dgm:cxn modelId="{512C2A52-2D3F-4BBE-9D86-BB97CE302B21}" srcId="{236BC4F9-4152-4945-99AA-FA96DFE45009}" destId="{4D9C15FF-8EC4-4616-8A20-95111A6E0F54}" srcOrd="2" destOrd="0" parTransId="{BD6CDECB-CEF6-4482-B325-DE2D75FCABF9}" sibTransId="{65ADF859-9B4A-454E-81BC-73D521D77C93}"/>
    <dgm:cxn modelId="{A0ADBB5B-3529-46F2-8B5E-9DBEC9B0FA22}" type="presOf" srcId="{C7D9F6BB-6B84-4D30-B9D7-7D892D9C9915}" destId="{192323D1-13B3-4704-A7D2-04D17893BAD9}" srcOrd="0" destOrd="0" presId="urn:microsoft.com/office/officeart/2005/8/layout/vList5"/>
    <dgm:cxn modelId="{B8EA5272-141C-43B6-BDF8-2C002C15A60A}" type="presOf" srcId="{4D9C15FF-8EC4-4616-8A20-95111A6E0F54}" destId="{A0CC6162-26E8-4B04-B752-D5745EF36EA2}" srcOrd="0" destOrd="0" presId="urn:microsoft.com/office/officeart/2005/8/layout/vList5"/>
    <dgm:cxn modelId="{A9A2B0B1-B49C-4FC7-BEC9-D4C3D994B119}" type="presOf" srcId="{B6446DF2-E2DB-4D78-918C-94FD3998D4D1}" destId="{56F2FA71-AE0F-4C17-B6CF-F76D251491EF}" srcOrd="0" destOrd="0" presId="urn:microsoft.com/office/officeart/2005/8/layout/vList5"/>
    <dgm:cxn modelId="{C0D97C7C-F2B4-4591-B10E-4B05C7C40251}" type="presOf" srcId="{236BC4F9-4152-4945-99AA-FA96DFE45009}" destId="{C2F5F508-A83F-4F6E-99B8-A42BD871C125}" srcOrd="0" destOrd="0" presId="urn:microsoft.com/office/officeart/2005/8/layout/vList5"/>
    <dgm:cxn modelId="{DDAE0948-8183-4984-A3A5-DA2A6D27D081}" srcId="{236BC4F9-4152-4945-99AA-FA96DFE45009}" destId="{CAF067FC-31B8-40B6-B7A9-662F07559ECF}" srcOrd="5" destOrd="0" parTransId="{BC4656D1-CC35-4692-A37B-7094CE8B15D0}" sibTransId="{B26091ED-E158-4037-AFBF-0C78DAD6C707}"/>
    <dgm:cxn modelId="{7CD184DC-E756-4D75-A542-164E7EBE5BDA}" type="presOf" srcId="{CBBF932E-A9C1-4FCF-82BB-C0E904BCBCAA}" destId="{9BD5D8F1-EB0F-4205-A31B-6F6B0EAD7576}" srcOrd="0" destOrd="0" presId="urn:microsoft.com/office/officeart/2005/8/layout/vList5"/>
    <dgm:cxn modelId="{902A3E7D-B722-4031-B28D-812D2C7855FC}" type="presOf" srcId="{CAF067FC-31B8-40B6-B7A9-662F07559ECF}" destId="{A98654A6-F3C7-4917-8E85-C15BEB74ED6A}" srcOrd="0" destOrd="0" presId="urn:microsoft.com/office/officeart/2005/8/layout/vList5"/>
    <dgm:cxn modelId="{321D3878-637E-4326-B819-D17D8FC0F54D}" srcId="{236BC4F9-4152-4945-99AA-FA96DFE45009}" destId="{51B9B6E1-00C5-4603-8461-B4B740F7E555}" srcOrd="1" destOrd="0" parTransId="{BDF41607-858B-4371-9055-F2538F4D0E3B}" sibTransId="{63DCA061-BB1B-4FCC-9A44-3FF6B9B938D4}"/>
    <dgm:cxn modelId="{AAD27CF9-B27C-4B71-B33A-2D43FEBC586B}" srcId="{236BC4F9-4152-4945-99AA-FA96DFE45009}" destId="{C7D9F6BB-6B84-4D30-B9D7-7D892D9C9915}" srcOrd="0" destOrd="0" parTransId="{790927C4-E4E3-48BD-89BB-5E5083A49145}" sibTransId="{1BDD6327-A5F3-4A75-85AD-3C87E52DCB1E}"/>
    <dgm:cxn modelId="{3EDC7C75-6F56-4F16-8ADE-E4ED6B46D779}" type="presOf" srcId="{51B9B6E1-00C5-4603-8461-B4B740F7E555}" destId="{77125C5E-9156-40D6-B68A-7E4F81B71356}" srcOrd="0" destOrd="0" presId="urn:microsoft.com/office/officeart/2005/8/layout/vList5"/>
    <dgm:cxn modelId="{E406FE0F-E799-4242-8AC5-08E33016E821}" srcId="{236BC4F9-4152-4945-99AA-FA96DFE45009}" destId="{CBBF932E-A9C1-4FCF-82BB-C0E904BCBCAA}" srcOrd="4" destOrd="0" parTransId="{8E1E5627-50A3-48C7-9AD4-8F2DCD4649A4}" sibTransId="{01DC9ED5-FBC6-4ECF-B562-00B875AE14F3}"/>
    <dgm:cxn modelId="{B249FBC0-22DE-48E5-A3C7-2CCA1617A6C4}" type="presParOf" srcId="{C2F5F508-A83F-4F6E-99B8-A42BD871C125}" destId="{69FEFC06-970F-467F-950F-BD01998DB29B}" srcOrd="0" destOrd="0" presId="urn:microsoft.com/office/officeart/2005/8/layout/vList5"/>
    <dgm:cxn modelId="{C2AF06EA-573B-4BC6-82A4-4ABD8BB44A7A}" type="presParOf" srcId="{69FEFC06-970F-467F-950F-BD01998DB29B}" destId="{192323D1-13B3-4704-A7D2-04D17893BAD9}" srcOrd="0" destOrd="0" presId="urn:microsoft.com/office/officeart/2005/8/layout/vList5"/>
    <dgm:cxn modelId="{76E87D52-9441-4120-A4CF-01E7DFB46597}" type="presParOf" srcId="{C2F5F508-A83F-4F6E-99B8-A42BD871C125}" destId="{83C1592F-CEE6-49AA-BEC6-0957A7A16300}" srcOrd="1" destOrd="0" presId="urn:microsoft.com/office/officeart/2005/8/layout/vList5"/>
    <dgm:cxn modelId="{21F15713-402C-4D73-AE69-3101F4F5AB42}" type="presParOf" srcId="{C2F5F508-A83F-4F6E-99B8-A42BD871C125}" destId="{10AD916A-CA4D-4BD0-8B23-C65C5D1052AD}" srcOrd="2" destOrd="0" presId="urn:microsoft.com/office/officeart/2005/8/layout/vList5"/>
    <dgm:cxn modelId="{5CEF1E14-6140-4D49-ADDB-72E81A7BB749}" type="presParOf" srcId="{10AD916A-CA4D-4BD0-8B23-C65C5D1052AD}" destId="{77125C5E-9156-40D6-B68A-7E4F81B71356}" srcOrd="0" destOrd="0" presId="urn:microsoft.com/office/officeart/2005/8/layout/vList5"/>
    <dgm:cxn modelId="{EC9F6A5D-FBCD-4A39-A6D3-5BDAB0D28E3A}" type="presParOf" srcId="{C2F5F508-A83F-4F6E-99B8-A42BD871C125}" destId="{F50747D3-646E-4071-9FDD-C42F16D20943}" srcOrd="3" destOrd="0" presId="urn:microsoft.com/office/officeart/2005/8/layout/vList5"/>
    <dgm:cxn modelId="{9DD1DB18-81DD-48E3-9D65-16D24B2DCE88}" type="presParOf" srcId="{C2F5F508-A83F-4F6E-99B8-A42BD871C125}" destId="{0341D68E-41CB-40CC-8F24-BB8DD3BDBF82}" srcOrd="4" destOrd="0" presId="urn:microsoft.com/office/officeart/2005/8/layout/vList5"/>
    <dgm:cxn modelId="{D749E4F5-826F-481E-BB6C-CF996477E872}" type="presParOf" srcId="{0341D68E-41CB-40CC-8F24-BB8DD3BDBF82}" destId="{A0CC6162-26E8-4B04-B752-D5745EF36EA2}" srcOrd="0" destOrd="0" presId="urn:microsoft.com/office/officeart/2005/8/layout/vList5"/>
    <dgm:cxn modelId="{BCE49EE9-7000-4035-85E3-682E311FF000}" type="presParOf" srcId="{C2F5F508-A83F-4F6E-99B8-A42BD871C125}" destId="{32908575-69DB-4A8C-A3C0-F42C237D2CBA}" srcOrd="5" destOrd="0" presId="urn:microsoft.com/office/officeart/2005/8/layout/vList5"/>
    <dgm:cxn modelId="{DBA46895-4263-434D-846C-0ACBD2ED9896}" type="presParOf" srcId="{C2F5F508-A83F-4F6E-99B8-A42BD871C125}" destId="{5C43758F-E7E9-4A4E-A6CD-89E487657D6C}" srcOrd="6" destOrd="0" presId="urn:microsoft.com/office/officeart/2005/8/layout/vList5"/>
    <dgm:cxn modelId="{137A1761-3984-48B8-8402-68DA64F32D7A}" type="presParOf" srcId="{5C43758F-E7E9-4A4E-A6CD-89E487657D6C}" destId="{56F2FA71-AE0F-4C17-B6CF-F76D251491EF}" srcOrd="0" destOrd="0" presId="urn:microsoft.com/office/officeart/2005/8/layout/vList5"/>
    <dgm:cxn modelId="{6E4A19E4-C58D-4CA5-BE9F-CF243CCCC923}" type="presParOf" srcId="{C2F5F508-A83F-4F6E-99B8-A42BD871C125}" destId="{98545329-F0D5-46E8-A75F-7C84F0650619}" srcOrd="7" destOrd="0" presId="urn:microsoft.com/office/officeart/2005/8/layout/vList5"/>
    <dgm:cxn modelId="{431DD2DE-7EC0-4B6C-BEF0-CAE6491430D7}" type="presParOf" srcId="{C2F5F508-A83F-4F6E-99B8-A42BD871C125}" destId="{DA73A5DA-CA18-44CA-B112-182B57D91765}" srcOrd="8" destOrd="0" presId="urn:microsoft.com/office/officeart/2005/8/layout/vList5"/>
    <dgm:cxn modelId="{3E07165E-EF76-42F0-83C8-FDB44C596EC6}" type="presParOf" srcId="{DA73A5DA-CA18-44CA-B112-182B57D91765}" destId="{9BD5D8F1-EB0F-4205-A31B-6F6B0EAD7576}" srcOrd="0" destOrd="0" presId="urn:microsoft.com/office/officeart/2005/8/layout/vList5"/>
    <dgm:cxn modelId="{E7C58F65-8ED4-4418-B001-C1EEF9D21849}" type="presParOf" srcId="{C2F5F508-A83F-4F6E-99B8-A42BD871C125}" destId="{ADB3124B-1AD9-44C6-8582-B2CA8577F879}" srcOrd="9" destOrd="0" presId="urn:microsoft.com/office/officeart/2005/8/layout/vList5"/>
    <dgm:cxn modelId="{0509348E-4366-4D33-81E3-23DFD454F99A}" type="presParOf" srcId="{C2F5F508-A83F-4F6E-99B8-A42BD871C125}" destId="{79B4E1F8-AB17-4761-81E9-EA4CA2F6A907}" srcOrd="10" destOrd="0" presId="urn:microsoft.com/office/officeart/2005/8/layout/vList5"/>
    <dgm:cxn modelId="{14FA3143-CCB5-496B-9C43-7E383AB94134}" type="presParOf" srcId="{79B4E1F8-AB17-4761-81E9-EA4CA2F6A907}" destId="{A98654A6-F3C7-4917-8E85-C15BEB74ED6A}"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43B325-A9C6-40B3-87EB-A826647612D9}" type="doc">
      <dgm:prSet loTypeId="urn:microsoft.com/office/officeart/2005/8/layout/pList2#1" loCatId="list" qsTypeId="urn:microsoft.com/office/officeart/2005/8/quickstyle/simple1" qsCatId="simple" csTypeId="urn:microsoft.com/office/officeart/2005/8/colors/accent1_2" csCatId="accent1" phldr="1"/>
      <dgm:spPr/>
      <dgm:t>
        <a:bodyPr/>
        <a:lstStyle/>
        <a:p>
          <a:endParaRPr lang="en-US"/>
        </a:p>
      </dgm:t>
    </dgm:pt>
    <dgm:pt modelId="{CE13AA36-14CE-4996-AFE4-D5661FFF74DC}">
      <dgm:prSet phldrT="[Text]"/>
      <dgm:spPr>
        <a:solidFill>
          <a:srgbClr val="FFFF00"/>
        </a:solidFill>
      </dgm:spPr>
      <dgm:t>
        <a:bodyPr/>
        <a:lstStyle/>
        <a:p>
          <a:pPr algn="l"/>
          <a:r>
            <a:rPr lang="en-US" b="1" dirty="0" smtClean="0">
              <a:solidFill>
                <a:sysClr val="windowText" lastClr="000000"/>
              </a:solidFill>
              <a:latin typeface="Arial" panose="020B0604020202020204" pitchFamily="34" charset="0"/>
              <a:cs typeface="Arial" panose="020B0604020202020204" pitchFamily="34" charset="0"/>
            </a:rPr>
            <a:t>CIVIL LITIGATION</a:t>
          </a:r>
          <a:endParaRPr lang="en-US" b="1" dirty="0">
            <a:solidFill>
              <a:sysClr val="windowText" lastClr="000000"/>
            </a:solidFill>
            <a:latin typeface="Arial" panose="020B0604020202020204" pitchFamily="34" charset="0"/>
            <a:cs typeface="Arial" panose="020B0604020202020204" pitchFamily="34" charset="0"/>
          </a:endParaRPr>
        </a:p>
      </dgm:t>
    </dgm:pt>
    <dgm:pt modelId="{275E96B7-F869-4A93-A49B-6614265E9BE0}" type="parTrans" cxnId="{D39B0426-F377-4407-811C-9CB573E1F8C0}">
      <dgm:prSet/>
      <dgm:spPr/>
      <dgm:t>
        <a:bodyPr/>
        <a:lstStyle/>
        <a:p>
          <a:endParaRPr lang="en-US"/>
        </a:p>
      </dgm:t>
    </dgm:pt>
    <dgm:pt modelId="{23DB3D04-F169-4DC3-A284-0148DEE75C6D}" type="sibTrans" cxnId="{D39B0426-F377-4407-811C-9CB573E1F8C0}">
      <dgm:prSet/>
      <dgm:spPr/>
      <dgm:t>
        <a:bodyPr/>
        <a:lstStyle/>
        <a:p>
          <a:endParaRPr lang="en-US"/>
        </a:p>
      </dgm:t>
    </dgm:pt>
    <dgm:pt modelId="{2DF3787A-A59E-445D-A44C-163C02D92119}">
      <dgm:prSet phldrT="[Text]"/>
      <dgm:spPr>
        <a:solidFill>
          <a:srgbClr val="FFFF00"/>
        </a:solidFill>
      </dgm:spPr>
      <dgm:t>
        <a:bodyPr/>
        <a:lstStyle/>
        <a:p>
          <a:pPr algn="just"/>
          <a:r>
            <a:rPr lang="en-ZA" b="0" dirty="0" smtClean="0">
              <a:solidFill>
                <a:sysClr val="windowText" lastClr="000000"/>
              </a:solidFill>
              <a:latin typeface="Arial" panose="020B0604020202020204" pitchFamily="34" charset="0"/>
              <a:cs typeface="Arial" panose="020B0604020202020204" pitchFamily="34" charset="0"/>
            </a:rPr>
            <a:t>Institute civil proceedings where there are potential recoveries of assets.</a:t>
          </a:r>
          <a:endParaRPr lang="en-US" b="0" dirty="0">
            <a:solidFill>
              <a:sysClr val="windowText" lastClr="000000"/>
            </a:solidFill>
            <a:latin typeface="Arial" panose="020B0604020202020204" pitchFamily="34" charset="0"/>
            <a:cs typeface="Arial" panose="020B0604020202020204" pitchFamily="34" charset="0"/>
          </a:endParaRPr>
        </a:p>
      </dgm:t>
    </dgm:pt>
    <dgm:pt modelId="{4750F7E7-481E-4121-A739-5B5B1EDA0174}" type="parTrans" cxnId="{9A775F3B-790A-448F-9394-51508A233EF8}">
      <dgm:prSet/>
      <dgm:spPr/>
      <dgm:t>
        <a:bodyPr/>
        <a:lstStyle/>
        <a:p>
          <a:endParaRPr lang="en-US"/>
        </a:p>
      </dgm:t>
    </dgm:pt>
    <dgm:pt modelId="{22BCC323-8EB0-41F5-8A8C-B49DDC4607FA}" type="sibTrans" cxnId="{9A775F3B-790A-448F-9394-51508A233EF8}">
      <dgm:prSet/>
      <dgm:spPr/>
      <dgm:t>
        <a:bodyPr/>
        <a:lstStyle/>
        <a:p>
          <a:endParaRPr lang="en-US"/>
        </a:p>
      </dgm:t>
    </dgm:pt>
    <dgm:pt modelId="{558686EC-B2A5-42FA-96A8-AE5D5D0757DD}">
      <dgm:prSet phldrT="[Text]"/>
      <dgm:spPr>
        <a:solidFill>
          <a:srgbClr val="FFFF00"/>
        </a:solidFill>
      </dgm:spPr>
      <dgm:t>
        <a:bodyPr/>
        <a:lstStyle/>
        <a:p>
          <a:r>
            <a:rPr lang="en-US" b="1" dirty="0" smtClean="0">
              <a:solidFill>
                <a:sysClr val="windowText" lastClr="000000"/>
              </a:solidFill>
              <a:latin typeface="Arial" panose="020B0604020202020204" pitchFamily="34" charset="0"/>
              <a:cs typeface="Arial" panose="020B0604020202020204" pitchFamily="34" charset="0"/>
            </a:rPr>
            <a:t>DISCIPLINARY ACTION REFERRALS TO STATE INSTITUTIONS</a:t>
          </a:r>
          <a:endParaRPr lang="en-US" b="1" dirty="0">
            <a:solidFill>
              <a:sysClr val="windowText" lastClr="000000"/>
            </a:solidFill>
            <a:latin typeface="Arial" panose="020B0604020202020204" pitchFamily="34" charset="0"/>
            <a:cs typeface="Arial" panose="020B0604020202020204" pitchFamily="34" charset="0"/>
          </a:endParaRPr>
        </a:p>
      </dgm:t>
    </dgm:pt>
    <dgm:pt modelId="{33D0EFDB-C5A7-49AD-85C4-034A6B79B989}" type="parTrans" cxnId="{3867D535-7204-48D6-A016-C131F1575C3C}">
      <dgm:prSet/>
      <dgm:spPr/>
      <dgm:t>
        <a:bodyPr/>
        <a:lstStyle/>
        <a:p>
          <a:endParaRPr lang="en-US"/>
        </a:p>
      </dgm:t>
    </dgm:pt>
    <dgm:pt modelId="{BBC3611A-DBD8-4B48-8B0C-001C640C447A}" type="sibTrans" cxnId="{3867D535-7204-48D6-A016-C131F1575C3C}">
      <dgm:prSet/>
      <dgm:spPr/>
      <dgm:t>
        <a:bodyPr/>
        <a:lstStyle/>
        <a:p>
          <a:endParaRPr lang="en-US"/>
        </a:p>
      </dgm:t>
    </dgm:pt>
    <dgm:pt modelId="{63DDA8FA-63BD-492D-8115-1A8E0D89184C}">
      <dgm:prSet phldrT="[Text]"/>
      <dgm:spPr>
        <a:solidFill>
          <a:srgbClr val="FFFF00"/>
        </a:solidFill>
      </dgm:spPr>
      <dgm:t>
        <a:bodyPr/>
        <a:lstStyle/>
        <a:p>
          <a:r>
            <a:rPr lang="en-US" b="1" dirty="0" smtClean="0">
              <a:solidFill>
                <a:sysClr val="windowText" lastClr="000000"/>
              </a:solidFill>
              <a:latin typeface="Arial" panose="020B0604020202020204" pitchFamily="34" charset="0"/>
              <a:cs typeface="Arial" panose="020B0604020202020204" pitchFamily="34" charset="0"/>
            </a:rPr>
            <a:t>PROSECUTION REFERRALS TO THE NPA </a:t>
          </a:r>
        </a:p>
        <a:p>
          <a:r>
            <a:rPr lang="en-US" b="1" dirty="0" smtClean="0">
              <a:solidFill>
                <a:sysClr val="windowText" lastClr="000000"/>
              </a:solidFill>
              <a:latin typeface="Arial" panose="020B0604020202020204" pitchFamily="34" charset="0"/>
              <a:cs typeface="Arial" panose="020B0604020202020204" pitchFamily="34" charset="0"/>
            </a:rPr>
            <a:t> </a:t>
          </a:r>
        </a:p>
        <a:p>
          <a:endParaRPr lang="en-US" b="1" dirty="0">
            <a:solidFill>
              <a:sysClr val="windowText" lastClr="000000"/>
            </a:solidFill>
            <a:latin typeface="Arial" panose="020B0604020202020204" pitchFamily="34" charset="0"/>
            <a:cs typeface="Arial" panose="020B0604020202020204" pitchFamily="34" charset="0"/>
          </a:endParaRPr>
        </a:p>
      </dgm:t>
    </dgm:pt>
    <dgm:pt modelId="{F88648CE-6B79-4E92-999E-3A730F7E64E1}" type="parTrans" cxnId="{DA104FA2-5524-4AFC-BB2F-8711D015BC8A}">
      <dgm:prSet/>
      <dgm:spPr/>
      <dgm:t>
        <a:bodyPr/>
        <a:lstStyle/>
        <a:p>
          <a:endParaRPr lang="en-US"/>
        </a:p>
      </dgm:t>
    </dgm:pt>
    <dgm:pt modelId="{FD058380-EC49-4C49-A2B6-F9023B45FEC3}" type="sibTrans" cxnId="{DA104FA2-5524-4AFC-BB2F-8711D015BC8A}">
      <dgm:prSet/>
      <dgm:spPr/>
      <dgm:t>
        <a:bodyPr/>
        <a:lstStyle/>
        <a:p>
          <a:endParaRPr lang="en-US"/>
        </a:p>
      </dgm:t>
    </dgm:pt>
    <dgm:pt modelId="{714E8B0E-F3A4-4974-90A5-FE401C086221}">
      <dgm:prSet phldrT="[Text]"/>
      <dgm:spPr>
        <a:solidFill>
          <a:srgbClr val="FFFF00"/>
        </a:solidFill>
      </dgm:spPr>
      <dgm:t>
        <a:bodyPr/>
        <a:lstStyle/>
        <a:p>
          <a:r>
            <a:rPr lang="en-US" b="1" dirty="0" smtClean="0">
              <a:solidFill>
                <a:sysClr val="windowText" lastClr="000000"/>
              </a:solidFill>
              <a:latin typeface="Arial" panose="020B0604020202020204" pitchFamily="34" charset="0"/>
              <a:cs typeface="Arial" panose="020B0604020202020204" pitchFamily="34" charset="0"/>
            </a:rPr>
            <a:t>REFERRAL TO OTHER REGULATORY AUTHORITIES SUCH AS:</a:t>
          </a:r>
        </a:p>
        <a:p>
          <a:r>
            <a:rPr lang="en-US" b="1" dirty="0" smtClean="0">
              <a:solidFill>
                <a:sysClr val="windowText" lastClr="000000"/>
              </a:solidFill>
              <a:latin typeface="Arial" panose="020B0604020202020204" pitchFamily="34" charset="0"/>
              <a:cs typeface="Arial" panose="020B0604020202020204" pitchFamily="34" charset="0"/>
            </a:rPr>
            <a:t>SARS</a:t>
          </a:r>
        </a:p>
        <a:p>
          <a:endParaRPr lang="en-US" b="1" dirty="0" smtClean="0">
            <a:solidFill>
              <a:sysClr val="windowText" lastClr="000000"/>
            </a:solidFill>
            <a:latin typeface="Arial" panose="020B0604020202020204" pitchFamily="34" charset="0"/>
            <a:cs typeface="Arial" panose="020B0604020202020204" pitchFamily="34" charset="0"/>
          </a:endParaRPr>
        </a:p>
        <a:p>
          <a:endParaRPr lang="en-US" b="1" dirty="0">
            <a:solidFill>
              <a:sysClr val="windowText" lastClr="000000"/>
            </a:solidFill>
            <a:latin typeface="Arial" panose="020B0604020202020204" pitchFamily="34" charset="0"/>
            <a:cs typeface="Arial" panose="020B0604020202020204" pitchFamily="34" charset="0"/>
          </a:endParaRPr>
        </a:p>
      </dgm:t>
    </dgm:pt>
    <dgm:pt modelId="{88110918-10C2-4BE1-A2CB-506AF65CE09D}" type="parTrans" cxnId="{A4B6AC99-2037-4003-9B33-FBFE5B6BAFE3}">
      <dgm:prSet/>
      <dgm:spPr/>
      <dgm:t>
        <a:bodyPr/>
        <a:lstStyle/>
        <a:p>
          <a:endParaRPr lang="en-US"/>
        </a:p>
      </dgm:t>
    </dgm:pt>
    <dgm:pt modelId="{B535A68E-49C5-4D60-994E-6B91E3D2B9FD}" type="sibTrans" cxnId="{A4B6AC99-2037-4003-9B33-FBFE5B6BAFE3}">
      <dgm:prSet/>
      <dgm:spPr/>
      <dgm:t>
        <a:bodyPr/>
        <a:lstStyle/>
        <a:p>
          <a:endParaRPr lang="en-US"/>
        </a:p>
      </dgm:t>
    </dgm:pt>
    <dgm:pt modelId="{EB02E34F-4A8F-4C60-B46D-0B08C9253CE4}">
      <dgm:prSet/>
      <dgm:spPr>
        <a:solidFill>
          <a:srgbClr val="FFFF00"/>
        </a:solidFill>
      </dgm:spPr>
      <dgm:t>
        <a:bodyPr/>
        <a:lstStyle/>
        <a:p>
          <a:pPr algn="just"/>
          <a:r>
            <a:rPr lang="en-ZA" b="0" dirty="0" smtClean="0">
              <a:solidFill>
                <a:sysClr val="windowText" lastClr="000000"/>
              </a:solidFill>
              <a:latin typeface="Arial" panose="020B0604020202020204" pitchFamily="34" charset="0"/>
              <a:cs typeface="Arial" panose="020B0604020202020204" pitchFamily="34" charset="0"/>
            </a:rPr>
            <a:t>Apply for preservation orders at an early stage of investigation where there is prima facie evidence.</a:t>
          </a:r>
          <a:endParaRPr lang="en-ZA" b="0" dirty="0">
            <a:solidFill>
              <a:sysClr val="windowText" lastClr="000000"/>
            </a:solidFill>
            <a:latin typeface="Arial" panose="020B0604020202020204" pitchFamily="34" charset="0"/>
            <a:cs typeface="Arial" panose="020B0604020202020204" pitchFamily="34" charset="0"/>
          </a:endParaRPr>
        </a:p>
      </dgm:t>
    </dgm:pt>
    <dgm:pt modelId="{E2E955F6-4BA1-4CB3-93FF-4CB8A352AEA2}" type="parTrans" cxnId="{96453437-C74B-4AA9-9A8F-ABC81F047243}">
      <dgm:prSet/>
      <dgm:spPr/>
      <dgm:t>
        <a:bodyPr/>
        <a:lstStyle/>
        <a:p>
          <a:endParaRPr lang="en-US"/>
        </a:p>
      </dgm:t>
    </dgm:pt>
    <dgm:pt modelId="{9643D71C-FE55-4F2A-BE76-DC1143D12E0B}" type="sibTrans" cxnId="{96453437-C74B-4AA9-9A8F-ABC81F047243}">
      <dgm:prSet/>
      <dgm:spPr/>
      <dgm:t>
        <a:bodyPr/>
        <a:lstStyle/>
        <a:p>
          <a:endParaRPr lang="en-US"/>
        </a:p>
      </dgm:t>
    </dgm:pt>
    <dgm:pt modelId="{FA86B4C2-F486-4903-A3AF-BEF9A5D46024}" type="pres">
      <dgm:prSet presAssocID="{EB43B325-A9C6-40B3-87EB-A826647612D9}" presName="Name0" presStyleCnt="0">
        <dgm:presLayoutVars>
          <dgm:dir/>
          <dgm:resizeHandles val="exact"/>
        </dgm:presLayoutVars>
      </dgm:prSet>
      <dgm:spPr/>
      <dgm:t>
        <a:bodyPr/>
        <a:lstStyle/>
        <a:p>
          <a:endParaRPr lang="en-US"/>
        </a:p>
      </dgm:t>
    </dgm:pt>
    <dgm:pt modelId="{1B851ECA-1C9D-4E58-BB28-99C373DA201A}" type="pres">
      <dgm:prSet presAssocID="{EB43B325-A9C6-40B3-87EB-A826647612D9}" presName="bkgdShp" presStyleLbl="alignAccFollowNode1" presStyleIdx="0" presStyleCnt="1"/>
      <dgm:spPr>
        <a:solidFill>
          <a:srgbClr val="FFFFCC">
            <a:alpha val="89804"/>
          </a:srgbClr>
        </a:solidFill>
        <a:ln>
          <a:solidFill>
            <a:srgbClr val="FFFFCC">
              <a:alpha val="90000"/>
            </a:srgbClr>
          </a:solidFill>
        </a:ln>
      </dgm:spPr>
      <dgm:t>
        <a:bodyPr/>
        <a:lstStyle/>
        <a:p>
          <a:endParaRPr lang="en-US"/>
        </a:p>
      </dgm:t>
    </dgm:pt>
    <dgm:pt modelId="{046F1418-FD76-4620-8F26-8E75045BF227}" type="pres">
      <dgm:prSet presAssocID="{EB43B325-A9C6-40B3-87EB-A826647612D9}" presName="linComp" presStyleCnt="0"/>
      <dgm:spPr/>
    </dgm:pt>
    <dgm:pt modelId="{81286AAA-5188-4CAD-B3C7-C4D3210F1A90}" type="pres">
      <dgm:prSet presAssocID="{CE13AA36-14CE-4996-AFE4-D5661FFF74DC}" presName="compNode" presStyleCnt="0"/>
      <dgm:spPr/>
    </dgm:pt>
    <dgm:pt modelId="{1476B482-36B3-4031-8FFE-4EC8CCAEB7B8}" type="pres">
      <dgm:prSet presAssocID="{CE13AA36-14CE-4996-AFE4-D5661FFF74DC}" presName="node" presStyleLbl="node1" presStyleIdx="0" presStyleCnt="4">
        <dgm:presLayoutVars>
          <dgm:bulletEnabled val="1"/>
        </dgm:presLayoutVars>
      </dgm:prSet>
      <dgm:spPr/>
      <dgm:t>
        <a:bodyPr/>
        <a:lstStyle/>
        <a:p>
          <a:endParaRPr lang="en-US"/>
        </a:p>
      </dgm:t>
    </dgm:pt>
    <dgm:pt modelId="{CE329B16-8008-4943-9C60-4BB1E8D03C3C}" type="pres">
      <dgm:prSet presAssocID="{CE13AA36-14CE-4996-AFE4-D5661FFF74DC}" presName="invisiNode" presStyleLbl="node1" presStyleIdx="0" presStyleCnt="4"/>
      <dgm:spPr/>
    </dgm:pt>
    <dgm:pt modelId="{B4824691-E4B8-4D6E-9A20-9E4BDA95FDDE}" type="pres">
      <dgm:prSet presAssocID="{CE13AA36-14CE-4996-AFE4-D5661FFF74DC}"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50000" r="-50000"/>
          </a:stretch>
        </a:blipFill>
      </dgm:spPr>
      <dgm:t>
        <a:bodyPr/>
        <a:lstStyle/>
        <a:p>
          <a:endParaRPr lang="en-US"/>
        </a:p>
      </dgm:t>
    </dgm:pt>
    <dgm:pt modelId="{657FE299-058D-47F1-8530-5A8A42A8037C}" type="pres">
      <dgm:prSet presAssocID="{23DB3D04-F169-4DC3-A284-0148DEE75C6D}" presName="sibTrans" presStyleLbl="sibTrans2D1" presStyleIdx="0" presStyleCnt="0"/>
      <dgm:spPr/>
      <dgm:t>
        <a:bodyPr/>
        <a:lstStyle/>
        <a:p>
          <a:endParaRPr lang="en-US"/>
        </a:p>
      </dgm:t>
    </dgm:pt>
    <dgm:pt modelId="{32864535-83E9-4679-9D35-1B947698A124}" type="pres">
      <dgm:prSet presAssocID="{558686EC-B2A5-42FA-96A8-AE5D5D0757DD}" presName="compNode" presStyleCnt="0"/>
      <dgm:spPr/>
    </dgm:pt>
    <dgm:pt modelId="{BF4A4C01-4C7D-4C1F-910A-116700426C7B}" type="pres">
      <dgm:prSet presAssocID="{558686EC-B2A5-42FA-96A8-AE5D5D0757DD}" presName="node" presStyleLbl="node1" presStyleIdx="1" presStyleCnt="4">
        <dgm:presLayoutVars>
          <dgm:bulletEnabled val="1"/>
        </dgm:presLayoutVars>
      </dgm:prSet>
      <dgm:spPr/>
      <dgm:t>
        <a:bodyPr/>
        <a:lstStyle/>
        <a:p>
          <a:endParaRPr lang="en-US"/>
        </a:p>
      </dgm:t>
    </dgm:pt>
    <dgm:pt modelId="{95D380CB-5076-4546-ADB7-A3517548E042}" type="pres">
      <dgm:prSet presAssocID="{558686EC-B2A5-42FA-96A8-AE5D5D0757DD}" presName="invisiNode" presStyleLbl="node1" presStyleIdx="1" presStyleCnt="4"/>
      <dgm:spPr/>
    </dgm:pt>
    <dgm:pt modelId="{B5ECF966-2F77-48D4-8859-DDD1D567C3D5}" type="pres">
      <dgm:prSet presAssocID="{558686EC-B2A5-42FA-96A8-AE5D5D0757DD}"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xmlns="" val="0"/>
              </a:ext>
            </a:extLst>
          </a:blip>
          <a:srcRect/>
          <a:stretch>
            <a:fillRect t="-19000" b="-19000"/>
          </a:stretch>
        </a:blipFill>
      </dgm:spPr>
      <dgm:t>
        <a:bodyPr/>
        <a:lstStyle/>
        <a:p>
          <a:endParaRPr lang="en-US"/>
        </a:p>
      </dgm:t>
    </dgm:pt>
    <dgm:pt modelId="{F6CD1951-2CDC-4E0F-B0D3-A8A545D0EAD0}" type="pres">
      <dgm:prSet presAssocID="{BBC3611A-DBD8-4B48-8B0C-001C640C447A}" presName="sibTrans" presStyleLbl="sibTrans2D1" presStyleIdx="0" presStyleCnt="0"/>
      <dgm:spPr/>
      <dgm:t>
        <a:bodyPr/>
        <a:lstStyle/>
        <a:p>
          <a:endParaRPr lang="en-US"/>
        </a:p>
      </dgm:t>
    </dgm:pt>
    <dgm:pt modelId="{32C6CF7C-DDA2-4C77-8381-46C3C37AF5D1}" type="pres">
      <dgm:prSet presAssocID="{63DDA8FA-63BD-492D-8115-1A8E0D89184C}" presName="compNode" presStyleCnt="0"/>
      <dgm:spPr/>
    </dgm:pt>
    <dgm:pt modelId="{2A676C26-1F16-49DF-B32A-CEE32E2BF012}" type="pres">
      <dgm:prSet presAssocID="{63DDA8FA-63BD-492D-8115-1A8E0D89184C}" presName="node" presStyleLbl="node1" presStyleIdx="2" presStyleCnt="4">
        <dgm:presLayoutVars>
          <dgm:bulletEnabled val="1"/>
        </dgm:presLayoutVars>
      </dgm:prSet>
      <dgm:spPr/>
      <dgm:t>
        <a:bodyPr/>
        <a:lstStyle/>
        <a:p>
          <a:endParaRPr lang="en-US"/>
        </a:p>
      </dgm:t>
    </dgm:pt>
    <dgm:pt modelId="{9279381E-6D20-4A42-8572-BD4E4D78D970}" type="pres">
      <dgm:prSet presAssocID="{63DDA8FA-63BD-492D-8115-1A8E0D89184C}" presName="invisiNode" presStyleLbl="node1" presStyleIdx="2" presStyleCnt="4"/>
      <dgm:spPr/>
    </dgm:pt>
    <dgm:pt modelId="{1B8DC6E8-2C2D-43FE-AE19-C13B7A96FE4C}" type="pres">
      <dgm:prSet presAssocID="{63DDA8FA-63BD-492D-8115-1A8E0D89184C}"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l="-12000" r="-12000"/>
          </a:stretch>
        </a:blipFill>
      </dgm:spPr>
      <dgm:t>
        <a:bodyPr/>
        <a:lstStyle/>
        <a:p>
          <a:endParaRPr lang="en-US"/>
        </a:p>
      </dgm:t>
    </dgm:pt>
    <dgm:pt modelId="{F201BBC6-193C-48B8-BC2F-2FAD22098432}" type="pres">
      <dgm:prSet presAssocID="{FD058380-EC49-4C49-A2B6-F9023B45FEC3}" presName="sibTrans" presStyleLbl="sibTrans2D1" presStyleIdx="0" presStyleCnt="0"/>
      <dgm:spPr/>
      <dgm:t>
        <a:bodyPr/>
        <a:lstStyle/>
        <a:p>
          <a:endParaRPr lang="en-US"/>
        </a:p>
      </dgm:t>
    </dgm:pt>
    <dgm:pt modelId="{A1DBF569-4A87-413F-B5A7-F8EEE5FA4487}" type="pres">
      <dgm:prSet presAssocID="{714E8B0E-F3A4-4974-90A5-FE401C086221}" presName="compNode" presStyleCnt="0"/>
      <dgm:spPr/>
    </dgm:pt>
    <dgm:pt modelId="{77837FB8-9E19-4424-A9E5-57F9D486F9FA}" type="pres">
      <dgm:prSet presAssocID="{714E8B0E-F3A4-4974-90A5-FE401C086221}" presName="node" presStyleLbl="node1" presStyleIdx="3" presStyleCnt="4">
        <dgm:presLayoutVars>
          <dgm:bulletEnabled val="1"/>
        </dgm:presLayoutVars>
      </dgm:prSet>
      <dgm:spPr/>
      <dgm:t>
        <a:bodyPr/>
        <a:lstStyle/>
        <a:p>
          <a:endParaRPr lang="en-US"/>
        </a:p>
      </dgm:t>
    </dgm:pt>
    <dgm:pt modelId="{00DB7641-D2DB-4652-9DA3-94852CBFD320}" type="pres">
      <dgm:prSet presAssocID="{714E8B0E-F3A4-4974-90A5-FE401C086221}" presName="invisiNode" presStyleLbl="node1" presStyleIdx="3" presStyleCnt="4"/>
      <dgm:spPr/>
    </dgm:pt>
    <dgm:pt modelId="{C0888264-4B80-4CDC-B8C3-AED596A3DA0B}" type="pres">
      <dgm:prSet presAssocID="{714E8B0E-F3A4-4974-90A5-FE401C086221}" presName="imagNod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xmlns="" val="0"/>
              </a:ext>
            </a:extLst>
          </a:blip>
          <a:srcRect/>
          <a:stretch>
            <a:fillRect l="-2000" r="-2000"/>
          </a:stretch>
        </a:blipFill>
      </dgm:spPr>
      <dgm:t>
        <a:bodyPr/>
        <a:lstStyle/>
        <a:p>
          <a:endParaRPr lang="en-US"/>
        </a:p>
      </dgm:t>
    </dgm:pt>
  </dgm:ptLst>
  <dgm:cxnLst>
    <dgm:cxn modelId="{ED1C8BB6-6452-4D8C-A9D2-5FDF1A742946}" type="presOf" srcId="{EB02E34F-4A8F-4C60-B46D-0B08C9253CE4}" destId="{1476B482-36B3-4031-8FFE-4EC8CCAEB7B8}" srcOrd="0" destOrd="2" presId="urn:microsoft.com/office/officeart/2005/8/layout/pList2#1"/>
    <dgm:cxn modelId="{4F677F2E-9E3F-4CE4-9281-8AAF67D4970F}" type="presOf" srcId="{FD058380-EC49-4C49-A2B6-F9023B45FEC3}" destId="{F201BBC6-193C-48B8-BC2F-2FAD22098432}" srcOrd="0" destOrd="0" presId="urn:microsoft.com/office/officeart/2005/8/layout/pList2#1"/>
    <dgm:cxn modelId="{D39B0426-F377-4407-811C-9CB573E1F8C0}" srcId="{EB43B325-A9C6-40B3-87EB-A826647612D9}" destId="{CE13AA36-14CE-4996-AFE4-D5661FFF74DC}" srcOrd="0" destOrd="0" parTransId="{275E96B7-F869-4A93-A49B-6614265E9BE0}" sibTransId="{23DB3D04-F169-4DC3-A284-0148DEE75C6D}"/>
    <dgm:cxn modelId="{3867D535-7204-48D6-A016-C131F1575C3C}" srcId="{EB43B325-A9C6-40B3-87EB-A826647612D9}" destId="{558686EC-B2A5-42FA-96A8-AE5D5D0757DD}" srcOrd="1" destOrd="0" parTransId="{33D0EFDB-C5A7-49AD-85C4-034A6B79B989}" sibTransId="{BBC3611A-DBD8-4B48-8B0C-001C640C447A}"/>
    <dgm:cxn modelId="{DA104FA2-5524-4AFC-BB2F-8711D015BC8A}" srcId="{EB43B325-A9C6-40B3-87EB-A826647612D9}" destId="{63DDA8FA-63BD-492D-8115-1A8E0D89184C}" srcOrd="2" destOrd="0" parTransId="{F88648CE-6B79-4E92-999E-3A730F7E64E1}" sibTransId="{FD058380-EC49-4C49-A2B6-F9023B45FEC3}"/>
    <dgm:cxn modelId="{AE50EC50-C7FF-410B-A9AD-E839EFA28167}" type="presOf" srcId="{23DB3D04-F169-4DC3-A284-0148DEE75C6D}" destId="{657FE299-058D-47F1-8530-5A8A42A8037C}" srcOrd="0" destOrd="0" presId="urn:microsoft.com/office/officeart/2005/8/layout/pList2#1"/>
    <dgm:cxn modelId="{24D8867C-EABE-4F57-9D95-52D52C0D8C75}" type="presOf" srcId="{558686EC-B2A5-42FA-96A8-AE5D5D0757DD}" destId="{BF4A4C01-4C7D-4C1F-910A-116700426C7B}" srcOrd="0" destOrd="0" presId="urn:microsoft.com/office/officeart/2005/8/layout/pList2#1"/>
    <dgm:cxn modelId="{A4B6AC99-2037-4003-9B33-FBFE5B6BAFE3}" srcId="{EB43B325-A9C6-40B3-87EB-A826647612D9}" destId="{714E8B0E-F3A4-4974-90A5-FE401C086221}" srcOrd="3" destOrd="0" parTransId="{88110918-10C2-4BE1-A2CB-506AF65CE09D}" sibTransId="{B535A68E-49C5-4D60-994E-6B91E3D2B9FD}"/>
    <dgm:cxn modelId="{F5D851B6-B7DB-4CEB-813B-EA19756AC143}" type="presOf" srcId="{63DDA8FA-63BD-492D-8115-1A8E0D89184C}" destId="{2A676C26-1F16-49DF-B32A-CEE32E2BF012}" srcOrd="0" destOrd="0" presId="urn:microsoft.com/office/officeart/2005/8/layout/pList2#1"/>
    <dgm:cxn modelId="{9995514A-5C5A-444D-8258-EBF1CC3345CB}" type="presOf" srcId="{CE13AA36-14CE-4996-AFE4-D5661FFF74DC}" destId="{1476B482-36B3-4031-8FFE-4EC8CCAEB7B8}" srcOrd="0" destOrd="0" presId="urn:microsoft.com/office/officeart/2005/8/layout/pList2#1"/>
    <dgm:cxn modelId="{99EC945E-7265-498B-902C-CC623D27D646}" type="presOf" srcId="{714E8B0E-F3A4-4974-90A5-FE401C086221}" destId="{77837FB8-9E19-4424-A9E5-57F9D486F9FA}" srcOrd="0" destOrd="0" presId="urn:microsoft.com/office/officeart/2005/8/layout/pList2#1"/>
    <dgm:cxn modelId="{D9F52EAF-D74A-452E-832A-F4D67D34BD49}" type="presOf" srcId="{EB43B325-A9C6-40B3-87EB-A826647612D9}" destId="{FA86B4C2-F486-4903-A3AF-BEF9A5D46024}" srcOrd="0" destOrd="0" presId="urn:microsoft.com/office/officeart/2005/8/layout/pList2#1"/>
    <dgm:cxn modelId="{3410EADE-5D99-48E5-987F-CE6D5D3406E2}" type="presOf" srcId="{BBC3611A-DBD8-4B48-8B0C-001C640C447A}" destId="{F6CD1951-2CDC-4E0F-B0D3-A8A545D0EAD0}" srcOrd="0" destOrd="0" presId="urn:microsoft.com/office/officeart/2005/8/layout/pList2#1"/>
    <dgm:cxn modelId="{96453437-C74B-4AA9-9A8F-ABC81F047243}" srcId="{CE13AA36-14CE-4996-AFE4-D5661FFF74DC}" destId="{EB02E34F-4A8F-4C60-B46D-0B08C9253CE4}" srcOrd="1" destOrd="0" parTransId="{E2E955F6-4BA1-4CB3-93FF-4CB8A352AEA2}" sibTransId="{9643D71C-FE55-4F2A-BE76-DC1143D12E0B}"/>
    <dgm:cxn modelId="{308657FB-1AC4-41FF-AB20-7098AE780B41}" type="presOf" srcId="{2DF3787A-A59E-445D-A44C-163C02D92119}" destId="{1476B482-36B3-4031-8FFE-4EC8CCAEB7B8}" srcOrd="0" destOrd="1" presId="urn:microsoft.com/office/officeart/2005/8/layout/pList2#1"/>
    <dgm:cxn modelId="{9A775F3B-790A-448F-9394-51508A233EF8}" srcId="{CE13AA36-14CE-4996-AFE4-D5661FFF74DC}" destId="{2DF3787A-A59E-445D-A44C-163C02D92119}" srcOrd="0" destOrd="0" parTransId="{4750F7E7-481E-4121-A739-5B5B1EDA0174}" sibTransId="{22BCC323-8EB0-41F5-8A8C-B49DDC4607FA}"/>
    <dgm:cxn modelId="{46DDAB62-5ACA-411F-9727-665EF32EACF1}" type="presParOf" srcId="{FA86B4C2-F486-4903-A3AF-BEF9A5D46024}" destId="{1B851ECA-1C9D-4E58-BB28-99C373DA201A}" srcOrd="0" destOrd="0" presId="urn:microsoft.com/office/officeart/2005/8/layout/pList2#1"/>
    <dgm:cxn modelId="{61B192F2-BA5E-4016-A2A4-483D6EBA2F79}" type="presParOf" srcId="{FA86B4C2-F486-4903-A3AF-BEF9A5D46024}" destId="{046F1418-FD76-4620-8F26-8E75045BF227}" srcOrd="1" destOrd="0" presId="urn:microsoft.com/office/officeart/2005/8/layout/pList2#1"/>
    <dgm:cxn modelId="{05AC6DFA-5CF8-4701-8D43-C1A55C3F9FB1}" type="presParOf" srcId="{046F1418-FD76-4620-8F26-8E75045BF227}" destId="{81286AAA-5188-4CAD-B3C7-C4D3210F1A90}" srcOrd="0" destOrd="0" presId="urn:microsoft.com/office/officeart/2005/8/layout/pList2#1"/>
    <dgm:cxn modelId="{3A70FC32-981E-48AB-899A-6E2E29A40837}" type="presParOf" srcId="{81286AAA-5188-4CAD-B3C7-C4D3210F1A90}" destId="{1476B482-36B3-4031-8FFE-4EC8CCAEB7B8}" srcOrd="0" destOrd="0" presId="urn:microsoft.com/office/officeart/2005/8/layout/pList2#1"/>
    <dgm:cxn modelId="{7141961C-13B1-4102-BB2A-E97988070E24}" type="presParOf" srcId="{81286AAA-5188-4CAD-B3C7-C4D3210F1A90}" destId="{CE329B16-8008-4943-9C60-4BB1E8D03C3C}" srcOrd="1" destOrd="0" presId="urn:microsoft.com/office/officeart/2005/8/layout/pList2#1"/>
    <dgm:cxn modelId="{E1B0D619-283D-43BD-B761-5905DA2F2FD8}" type="presParOf" srcId="{81286AAA-5188-4CAD-B3C7-C4D3210F1A90}" destId="{B4824691-E4B8-4D6E-9A20-9E4BDA95FDDE}" srcOrd="2" destOrd="0" presId="urn:microsoft.com/office/officeart/2005/8/layout/pList2#1"/>
    <dgm:cxn modelId="{C4B44C22-FCB2-45AE-AC1B-C1AAFFF05DA5}" type="presParOf" srcId="{046F1418-FD76-4620-8F26-8E75045BF227}" destId="{657FE299-058D-47F1-8530-5A8A42A8037C}" srcOrd="1" destOrd="0" presId="urn:microsoft.com/office/officeart/2005/8/layout/pList2#1"/>
    <dgm:cxn modelId="{206E53C1-F911-4437-896B-89E8FC851721}" type="presParOf" srcId="{046F1418-FD76-4620-8F26-8E75045BF227}" destId="{32864535-83E9-4679-9D35-1B947698A124}" srcOrd="2" destOrd="0" presId="urn:microsoft.com/office/officeart/2005/8/layout/pList2#1"/>
    <dgm:cxn modelId="{D81D0D3A-0970-4046-A36B-561B6EC928C6}" type="presParOf" srcId="{32864535-83E9-4679-9D35-1B947698A124}" destId="{BF4A4C01-4C7D-4C1F-910A-116700426C7B}" srcOrd="0" destOrd="0" presId="urn:microsoft.com/office/officeart/2005/8/layout/pList2#1"/>
    <dgm:cxn modelId="{55194359-FD14-4085-A703-9155FDC59136}" type="presParOf" srcId="{32864535-83E9-4679-9D35-1B947698A124}" destId="{95D380CB-5076-4546-ADB7-A3517548E042}" srcOrd="1" destOrd="0" presId="urn:microsoft.com/office/officeart/2005/8/layout/pList2#1"/>
    <dgm:cxn modelId="{33CEC132-535C-4B2F-B2AB-2CF31B0987AC}" type="presParOf" srcId="{32864535-83E9-4679-9D35-1B947698A124}" destId="{B5ECF966-2F77-48D4-8859-DDD1D567C3D5}" srcOrd="2" destOrd="0" presId="urn:microsoft.com/office/officeart/2005/8/layout/pList2#1"/>
    <dgm:cxn modelId="{49498FA3-3C11-4CF8-8D88-034B40D53989}" type="presParOf" srcId="{046F1418-FD76-4620-8F26-8E75045BF227}" destId="{F6CD1951-2CDC-4E0F-B0D3-A8A545D0EAD0}" srcOrd="3" destOrd="0" presId="urn:microsoft.com/office/officeart/2005/8/layout/pList2#1"/>
    <dgm:cxn modelId="{CE124CBE-5C66-4945-B81A-487208FDD0FB}" type="presParOf" srcId="{046F1418-FD76-4620-8F26-8E75045BF227}" destId="{32C6CF7C-DDA2-4C77-8381-46C3C37AF5D1}" srcOrd="4" destOrd="0" presId="urn:microsoft.com/office/officeart/2005/8/layout/pList2#1"/>
    <dgm:cxn modelId="{F9A05E44-2E57-4791-A22A-A79E1A6963E7}" type="presParOf" srcId="{32C6CF7C-DDA2-4C77-8381-46C3C37AF5D1}" destId="{2A676C26-1F16-49DF-B32A-CEE32E2BF012}" srcOrd="0" destOrd="0" presId="urn:microsoft.com/office/officeart/2005/8/layout/pList2#1"/>
    <dgm:cxn modelId="{D72B348A-CD12-475F-8EE4-5AE84AC88550}" type="presParOf" srcId="{32C6CF7C-DDA2-4C77-8381-46C3C37AF5D1}" destId="{9279381E-6D20-4A42-8572-BD4E4D78D970}" srcOrd="1" destOrd="0" presId="urn:microsoft.com/office/officeart/2005/8/layout/pList2#1"/>
    <dgm:cxn modelId="{33319CF8-20E0-4B4C-9792-F3213295374E}" type="presParOf" srcId="{32C6CF7C-DDA2-4C77-8381-46C3C37AF5D1}" destId="{1B8DC6E8-2C2D-43FE-AE19-C13B7A96FE4C}" srcOrd="2" destOrd="0" presId="urn:microsoft.com/office/officeart/2005/8/layout/pList2#1"/>
    <dgm:cxn modelId="{74966927-7303-4FCE-AA92-3010BB0C042B}" type="presParOf" srcId="{046F1418-FD76-4620-8F26-8E75045BF227}" destId="{F201BBC6-193C-48B8-BC2F-2FAD22098432}" srcOrd="5" destOrd="0" presId="urn:microsoft.com/office/officeart/2005/8/layout/pList2#1"/>
    <dgm:cxn modelId="{AE5EA1BB-081E-4940-A52A-3F560EC1A39E}" type="presParOf" srcId="{046F1418-FD76-4620-8F26-8E75045BF227}" destId="{A1DBF569-4A87-413F-B5A7-F8EEE5FA4487}" srcOrd="6" destOrd="0" presId="urn:microsoft.com/office/officeart/2005/8/layout/pList2#1"/>
    <dgm:cxn modelId="{3F1A0FDA-FAE1-437F-B4F7-6337FC48D3C6}" type="presParOf" srcId="{A1DBF569-4A87-413F-B5A7-F8EEE5FA4487}" destId="{77837FB8-9E19-4424-A9E5-57F9D486F9FA}" srcOrd="0" destOrd="0" presId="urn:microsoft.com/office/officeart/2005/8/layout/pList2#1"/>
    <dgm:cxn modelId="{68345371-D5E6-4319-B747-12BB71D0D2BB}" type="presParOf" srcId="{A1DBF569-4A87-413F-B5A7-F8EEE5FA4487}" destId="{00DB7641-D2DB-4652-9DA3-94852CBFD320}" srcOrd="1" destOrd="0" presId="urn:microsoft.com/office/officeart/2005/8/layout/pList2#1"/>
    <dgm:cxn modelId="{60BB8011-BBE2-4FC1-95E4-8E6B0B832D32}" type="presParOf" srcId="{A1DBF569-4A87-413F-B5A7-F8EEE5FA4487}" destId="{C0888264-4B80-4CDC-B8C3-AED596A3DA0B}" srcOrd="2" destOrd="0" presId="urn:microsoft.com/office/officeart/2005/8/layout/p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2323D1-13B3-4704-A7D2-04D17893BAD9}">
      <dsp:nvSpPr>
        <dsp:cNvPr id="0" name=""/>
        <dsp:cNvSpPr/>
      </dsp:nvSpPr>
      <dsp:spPr>
        <a:xfrm>
          <a:off x="65912" y="2542"/>
          <a:ext cx="8783574" cy="679991"/>
        </a:xfrm>
        <a:prstGeom prst="roundRect">
          <a:avLst/>
        </a:prstGeom>
        <a:solidFill>
          <a:srgbClr val="FFFF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a:solidFill>
                <a:sysClr val="windowText" lastClr="000000"/>
              </a:solidFill>
              <a:latin typeface="Arial" panose="020B0604020202020204" pitchFamily="34" charset="0"/>
              <a:ea typeface="+mn-ea"/>
              <a:cs typeface="Arial" panose="020B0604020202020204" pitchFamily="34" charset="0"/>
            </a:rPr>
            <a:t>VISION</a:t>
          </a:r>
        </a:p>
      </dsp:txBody>
      <dsp:txXfrm>
        <a:off x="65912" y="2542"/>
        <a:ext cx="8783574" cy="679991"/>
      </dsp:txXfrm>
    </dsp:sp>
    <dsp:sp modelId="{77125C5E-9156-40D6-B68A-7E4F81B71356}">
      <dsp:nvSpPr>
        <dsp:cNvPr id="0" name=""/>
        <dsp:cNvSpPr/>
      </dsp:nvSpPr>
      <dsp:spPr>
        <a:xfrm>
          <a:off x="65912" y="710606"/>
          <a:ext cx="8766420" cy="639847"/>
        </a:xfrm>
        <a:prstGeom prst="roundRect">
          <a:avLst/>
        </a:prstGeom>
        <a:solidFill>
          <a:srgbClr val="FFFF99"/>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a:solidFill>
                <a:sysClr val="windowText" lastClr="000000"/>
              </a:solidFill>
              <a:latin typeface="Arial" panose="020B0604020202020204" pitchFamily="34" charset="0"/>
              <a:ea typeface="+mn-ea"/>
              <a:cs typeface="Arial" panose="020B0604020202020204" pitchFamily="34" charset="0"/>
            </a:rPr>
            <a:t>The State's preferred and trusted anti-corruption, forensic investigation and litigation agency</a:t>
          </a:r>
        </a:p>
      </dsp:txBody>
      <dsp:txXfrm>
        <a:off x="65912" y="710606"/>
        <a:ext cx="8766420" cy="639847"/>
      </dsp:txXfrm>
    </dsp:sp>
    <dsp:sp modelId="{A0CC6162-26E8-4B04-B752-D5745EF36EA2}">
      <dsp:nvSpPr>
        <dsp:cNvPr id="0" name=""/>
        <dsp:cNvSpPr/>
      </dsp:nvSpPr>
      <dsp:spPr>
        <a:xfrm>
          <a:off x="65912" y="1378526"/>
          <a:ext cx="8783574" cy="666129"/>
        </a:xfrm>
        <a:prstGeom prst="roundRect">
          <a:avLst/>
        </a:prstGeom>
        <a:solidFill>
          <a:sysClr val="windowText" lastClr="0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a:solidFill>
                <a:sysClr val="window" lastClr="FFFFFF"/>
              </a:solidFill>
              <a:latin typeface="Arial" panose="020B0604020202020204" pitchFamily="34" charset="0"/>
              <a:ea typeface="+mn-ea"/>
              <a:cs typeface="Arial" panose="020B0604020202020204" pitchFamily="34" charset="0"/>
            </a:rPr>
            <a:t>MISSION</a:t>
          </a:r>
        </a:p>
      </dsp:txBody>
      <dsp:txXfrm>
        <a:off x="65912" y="1378526"/>
        <a:ext cx="8783574" cy="666129"/>
      </dsp:txXfrm>
    </dsp:sp>
    <dsp:sp modelId="{56F2FA71-AE0F-4C17-B6CF-F76D251491EF}">
      <dsp:nvSpPr>
        <dsp:cNvPr id="0" name=""/>
        <dsp:cNvSpPr/>
      </dsp:nvSpPr>
      <dsp:spPr>
        <a:xfrm>
          <a:off x="65912" y="2072727"/>
          <a:ext cx="8766420" cy="755269"/>
        </a:xfrm>
        <a:prstGeom prst="roundRect">
          <a:avLst/>
        </a:prstGeom>
        <a:solidFill>
          <a:sysClr val="windowText" lastClr="0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a:solidFill>
                <a:sysClr val="window" lastClr="FFFFFF"/>
              </a:solidFill>
              <a:latin typeface="Arial" panose="020B0604020202020204" pitchFamily="34" charset="0"/>
              <a:ea typeface="+mn-ea"/>
              <a:cs typeface="Arial" panose="020B0604020202020204" pitchFamily="34" charset="0"/>
            </a:rPr>
            <a:t>We provide forensic investigation and civil litigation services to combat corruption, serious malpractices and maladministration to protect the interest of the State and the public</a:t>
          </a:r>
        </a:p>
      </dsp:txBody>
      <dsp:txXfrm>
        <a:off x="65912" y="2072727"/>
        <a:ext cx="8766420" cy="755269"/>
      </dsp:txXfrm>
    </dsp:sp>
    <dsp:sp modelId="{9BD5D8F1-EB0F-4205-A31B-6F6B0EAD7576}">
      <dsp:nvSpPr>
        <dsp:cNvPr id="0" name=""/>
        <dsp:cNvSpPr/>
      </dsp:nvSpPr>
      <dsp:spPr>
        <a:xfrm>
          <a:off x="65912" y="2856068"/>
          <a:ext cx="8783574" cy="681484"/>
        </a:xfrm>
        <a:prstGeom prst="roundRect">
          <a:avLst/>
        </a:prstGeom>
        <a:solidFill>
          <a:sysClr val="window" lastClr="FFFFFF">
            <a:lumMod val="50000"/>
          </a:sys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latin typeface="Arial" panose="020B0604020202020204" pitchFamily="34" charset="0"/>
              <a:ea typeface="+mn-ea"/>
              <a:cs typeface="Arial" panose="020B0604020202020204" pitchFamily="34" charset="0"/>
            </a:rPr>
            <a:t>VALUES</a:t>
          </a:r>
        </a:p>
      </dsp:txBody>
      <dsp:txXfrm>
        <a:off x="65912" y="2856068"/>
        <a:ext cx="8783574" cy="681484"/>
      </dsp:txXfrm>
    </dsp:sp>
    <dsp:sp modelId="{A98654A6-F3C7-4917-8E85-C15BEB74ED6A}">
      <dsp:nvSpPr>
        <dsp:cNvPr id="0" name=""/>
        <dsp:cNvSpPr/>
      </dsp:nvSpPr>
      <dsp:spPr>
        <a:xfrm>
          <a:off x="65912" y="3565625"/>
          <a:ext cx="8783574" cy="666948"/>
        </a:xfrm>
        <a:prstGeom prst="roundRect">
          <a:avLst/>
        </a:prstGeom>
        <a:solidFill>
          <a:sysClr val="window" lastClr="FFFFFF">
            <a:lumMod val="50000"/>
          </a:sys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latin typeface="Arial" panose="020B0604020202020204" pitchFamily="34" charset="0"/>
              <a:ea typeface="+mn-ea"/>
              <a:cs typeface="Arial" panose="020B0604020202020204" pitchFamily="34" charset="0"/>
            </a:rPr>
            <a:t>Integrity; Co-operation; Teamwork; Professionalism; Efficiency; Independence</a:t>
          </a:r>
        </a:p>
        <a:p>
          <a:pPr lvl="0" algn="ctr" defTabSz="800100">
            <a:lnSpc>
              <a:spcPct val="90000"/>
            </a:lnSpc>
            <a:spcBef>
              <a:spcPct val="0"/>
            </a:spcBef>
            <a:spcAft>
              <a:spcPct val="35000"/>
            </a:spcAft>
          </a:pPr>
          <a:r>
            <a:rPr lang="en-US" sz="1800" b="1" kern="1200" dirty="0">
              <a:solidFill>
                <a:schemeClr val="tx1"/>
              </a:solidFill>
              <a:latin typeface="Arial" panose="020B0604020202020204" pitchFamily="34" charset="0"/>
              <a:ea typeface="+mn-ea"/>
              <a:cs typeface="Arial" panose="020B0604020202020204" pitchFamily="34" charset="0"/>
            </a:rPr>
            <a:t>Drive and Passion</a:t>
          </a:r>
        </a:p>
      </dsp:txBody>
      <dsp:txXfrm>
        <a:off x="65912" y="3565625"/>
        <a:ext cx="8783574" cy="66694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851ECA-1C9D-4E58-BB28-99C373DA201A}">
      <dsp:nvSpPr>
        <dsp:cNvPr id="0" name=""/>
        <dsp:cNvSpPr/>
      </dsp:nvSpPr>
      <dsp:spPr>
        <a:xfrm>
          <a:off x="0" y="0"/>
          <a:ext cx="7940104" cy="1610301"/>
        </a:xfrm>
        <a:prstGeom prst="roundRect">
          <a:avLst>
            <a:gd name="adj" fmla="val 10000"/>
          </a:avLst>
        </a:prstGeom>
        <a:solidFill>
          <a:srgbClr val="FFFFCC">
            <a:alpha val="89804"/>
          </a:srgbClr>
        </a:solidFill>
        <a:ln w="25400" cap="flat" cmpd="sng" algn="ctr">
          <a:solidFill>
            <a:srgbClr val="FFFFCC">
              <a:alpha val="90000"/>
            </a:srgbClr>
          </a:solidFill>
          <a:prstDash val="solid"/>
        </a:ln>
        <a:effectLst/>
      </dsp:spPr>
      <dsp:style>
        <a:lnRef idx="2">
          <a:scrgbClr r="0" g="0" b="0"/>
        </a:lnRef>
        <a:fillRef idx="1">
          <a:scrgbClr r="0" g="0" b="0"/>
        </a:fillRef>
        <a:effectRef idx="0">
          <a:scrgbClr r="0" g="0" b="0"/>
        </a:effectRef>
        <a:fontRef idx="minor"/>
      </dsp:style>
    </dsp:sp>
    <dsp:sp modelId="{B4824691-E4B8-4D6E-9A20-9E4BDA95FDDE}">
      <dsp:nvSpPr>
        <dsp:cNvPr id="0" name=""/>
        <dsp:cNvSpPr/>
      </dsp:nvSpPr>
      <dsp:spPr>
        <a:xfrm>
          <a:off x="240389" y="214706"/>
          <a:ext cx="1734726" cy="118088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50000" r="-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76B482-36B3-4031-8FFE-4EC8CCAEB7B8}">
      <dsp:nvSpPr>
        <dsp:cNvPr id="0" name=""/>
        <dsp:cNvSpPr/>
      </dsp:nvSpPr>
      <dsp:spPr>
        <a:xfrm rot="10800000">
          <a:off x="240389" y="1610301"/>
          <a:ext cx="1734726" cy="1968146"/>
        </a:xfrm>
        <a:prstGeom prst="round2SameRect">
          <a:avLst>
            <a:gd name="adj1" fmla="val 10500"/>
            <a:gd name="adj2" fmla="val 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l" defTabSz="577850">
            <a:lnSpc>
              <a:spcPct val="90000"/>
            </a:lnSpc>
            <a:spcBef>
              <a:spcPct val="0"/>
            </a:spcBef>
            <a:spcAft>
              <a:spcPct val="35000"/>
            </a:spcAft>
          </a:pPr>
          <a:r>
            <a:rPr lang="en-US" sz="1300" b="1" kern="1200" dirty="0" smtClean="0">
              <a:solidFill>
                <a:sysClr val="windowText" lastClr="000000"/>
              </a:solidFill>
              <a:latin typeface="Arial" panose="020B0604020202020204" pitchFamily="34" charset="0"/>
              <a:cs typeface="Arial" panose="020B0604020202020204" pitchFamily="34" charset="0"/>
            </a:rPr>
            <a:t>CIVIL LITIGATION</a:t>
          </a:r>
          <a:endParaRPr lang="en-US" sz="1300" b="1" kern="1200" dirty="0">
            <a:solidFill>
              <a:sysClr val="windowText" lastClr="000000"/>
            </a:solidFill>
            <a:latin typeface="Arial" panose="020B0604020202020204" pitchFamily="34" charset="0"/>
            <a:cs typeface="Arial" panose="020B0604020202020204" pitchFamily="34" charset="0"/>
          </a:endParaRPr>
        </a:p>
        <a:p>
          <a:pPr marL="57150" lvl="1" indent="-57150" algn="just" defTabSz="444500">
            <a:lnSpc>
              <a:spcPct val="90000"/>
            </a:lnSpc>
            <a:spcBef>
              <a:spcPct val="0"/>
            </a:spcBef>
            <a:spcAft>
              <a:spcPct val="15000"/>
            </a:spcAft>
            <a:buChar char="••"/>
          </a:pPr>
          <a:r>
            <a:rPr lang="en-ZA" sz="1000" b="0" kern="1200" dirty="0" smtClean="0">
              <a:solidFill>
                <a:sysClr val="windowText" lastClr="000000"/>
              </a:solidFill>
              <a:latin typeface="Arial" panose="020B0604020202020204" pitchFamily="34" charset="0"/>
              <a:cs typeface="Arial" panose="020B0604020202020204" pitchFamily="34" charset="0"/>
            </a:rPr>
            <a:t>Institute civil proceedings where there are potential recoveries of assets.</a:t>
          </a:r>
          <a:endParaRPr lang="en-US" sz="1000" b="0" kern="1200" dirty="0">
            <a:solidFill>
              <a:sysClr val="windowText" lastClr="000000"/>
            </a:solidFill>
            <a:latin typeface="Arial" panose="020B0604020202020204" pitchFamily="34" charset="0"/>
            <a:cs typeface="Arial" panose="020B0604020202020204" pitchFamily="34" charset="0"/>
          </a:endParaRPr>
        </a:p>
        <a:p>
          <a:pPr marL="57150" lvl="1" indent="-57150" algn="just" defTabSz="444500">
            <a:lnSpc>
              <a:spcPct val="90000"/>
            </a:lnSpc>
            <a:spcBef>
              <a:spcPct val="0"/>
            </a:spcBef>
            <a:spcAft>
              <a:spcPct val="15000"/>
            </a:spcAft>
            <a:buChar char="••"/>
          </a:pPr>
          <a:r>
            <a:rPr lang="en-ZA" sz="1000" b="0" kern="1200" dirty="0" smtClean="0">
              <a:solidFill>
                <a:sysClr val="windowText" lastClr="000000"/>
              </a:solidFill>
              <a:latin typeface="Arial" panose="020B0604020202020204" pitchFamily="34" charset="0"/>
              <a:cs typeface="Arial" panose="020B0604020202020204" pitchFamily="34" charset="0"/>
            </a:rPr>
            <a:t>Apply for preservation orders at an early stage of investigation where there is prima facie evidence.</a:t>
          </a:r>
          <a:endParaRPr lang="en-ZA" sz="1000" b="0" kern="1200" dirty="0">
            <a:solidFill>
              <a:sysClr val="windowText" lastClr="000000"/>
            </a:solidFill>
            <a:latin typeface="Arial" panose="020B0604020202020204" pitchFamily="34" charset="0"/>
            <a:cs typeface="Arial" panose="020B0604020202020204" pitchFamily="34" charset="0"/>
          </a:endParaRPr>
        </a:p>
      </dsp:txBody>
      <dsp:txXfrm rot="10800000">
        <a:off x="240389" y="1610301"/>
        <a:ext cx="1734726" cy="1968146"/>
      </dsp:txXfrm>
    </dsp:sp>
    <dsp:sp modelId="{B5ECF966-2F77-48D4-8859-DDD1D567C3D5}">
      <dsp:nvSpPr>
        <dsp:cNvPr id="0" name=""/>
        <dsp:cNvSpPr/>
      </dsp:nvSpPr>
      <dsp:spPr>
        <a:xfrm>
          <a:off x="2148589" y="214706"/>
          <a:ext cx="1734726" cy="118088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t="-19000" b="-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4A4C01-4C7D-4C1F-910A-116700426C7B}">
      <dsp:nvSpPr>
        <dsp:cNvPr id="0" name=""/>
        <dsp:cNvSpPr/>
      </dsp:nvSpPr>
      <dsp:spPr>
        <a:xfrm rot="10800000">
          <a:off x="2148589" y="1610301"/>
          <a:ext cx="1734726" cy="1968146"/>
        </a:xfrm>
        <a:prstGeom prst="round2SameRect">
          <a:avLst>
            <a:gd name="adj1" fmla="val 10500"/>
            <a:gd name="adj2" fmla="val 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kern="1200" dirty="0" smtClean="0">
              <a:solidFill>
                <a:sysClr val="windowText" lastClr="000000"/>
              </a:solidFill>
              <a:latin typeface="Arial" panose="020B0604020202020204" pitchFamily="34" charset="0"/>
              <a:cs typeface="Arial" panose="020B0604020202020204" pitchFamily="34" charset="0"/>
            </a:rPr>
            <a:t>DISCIPLINARY ACTION REFERRALS TO STATE INSTITUTIONS</a:t>
          </a:r>
          <a:endParaRPr lang="en-US" sz="1300" b="1" kern="1200" dirty="0">
            <a:solidFill>
              <a:sysClr val="windowText" lastClr="000000"/>
            </a:solidFill>
            <a:latin typeface="Arial" panose="020B0604020202020204" pitchFamily="34" charset="0"/>
            <a:cs typeface="Arial" panose="020B0604020202020204" pitchFamily="34" charset="0"/>
          </a:endParaRPr>
        </a:p>
      </dsp:txBody>
      <dsp:txXfrm rot="10800000">
        <a:off x="2148589" y="1610301"/>
        <a:ext cx="1734726" cy="1968146"/>
      </dsp:txXfrm>
    </dsp:sp>
    <dsp:sp modelId="{1B8DC6E8-2C2D-43FE-AE19-C13B7A96FE4C}">
      <dsp:nvSpPr>
        <dsp:cNvPr id="0" name=""/>
        <dsp:cNvSpPr/>
      </dsp:nvSpPr>
      <dsp:spPr>
        <a:xfrm>
          <a:off x="4056788" y="214706"/>
          <a:ext cx="1734726" cy="1180887"/>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676C26-1F16-49DF-B32A-CEE32E2BF012}">
      <dsp:nvSpPr>
        <dsp:cNvPr id="0" name=""/>
        <dsp:cNvSpPr/>
      </dsp:nvSpPr>
      <dsp:spPr>
        <a:xfrm rot="10800000">
          <a:off x="4056788" y="1610301"/>
          <a:ext cx="1734726" cy="1968146"/>
        </a:xfrm>
        <a:prstGeom prst="round2SameRect">
          <a:avLst>
            <a:gd name="adj1" fmla="val 10500"/>
            <a:gd name="adj2" fmla="val 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kern="1200" dirty="0" smtClean="0">
              <a:solidFill>
                <a:sysClr val="windowText" lastClr="000000"/>
              </a:solidFill>
              <a:latin typeface="Arial" panose="020B0604020202020204" pitchFamily="34" charset="0"/>
              <a:cs typeface="Arial" panose="020B0604020202020204" pitchFamily="34" charset="0"/>
            </a:rPr>
            <a:t>PROSECUTION REFERRALS TO THE NPA </a:t>
          </a:r>
        </a:p>
        <a:p>
          <a:pPr lvl="0" algn="ctr" defTabSz="577850">
            <a:lnSpc>
              <a:spcPct val="90000"/>
            </a:lnSpc>
            <a:spcBef>
              <a:spcPct val="0"/>
            </a:spcBef>
            <a:spcAft>
              <a:spcPct val="35000"/>
            </a:spcAft>
          </a:pPr>
          <a:r>
            <a:rPr lang="en-US" sz="1300" b="1" kern="1200" dirty="0" smtClean="0">
              <a:solidFill>
                <a:sysClr val="windowText" lastClr="000000"/>
              </a:solidFill>
              <a:latin typeface="Arial" panose="020B0604020202020204" pitchFamily="34" charset="0"/>
              <a:cs typeface="Arial" panose="020B0604020202020204" pitchFamily="34" charset="0"/>
            </a:rPr>
            <a:t> </a:t>
          </a:r>
        </a:p>
        <a:p>
          <a:pPr lvl="0" algn="ctr" defTabSz="577850">
            <a:lnSpc>
              <a:spcPct val="90000"/>
            </a:lnSpc>
            <a:spcBef>
              <a:spcPct val="0"/>
            </a:spcBef>
            <a:spcAft>
              <a:spcPct val="35000"/>
            </a:spcAft>
          </a:pPr>
          <a:endParaRPr lang="en-US" sz="1300" b="1" kern="1200" dirty="0">
            <a:solidFill>
              <a:sysClr val="windowText" lastClr="000000"/>
            </a:solidFill>
            <a:latin typeface="Arial" panose="020B0604020202020204" pitchFamily="34" charset="0"/>
            <a:cs typeface="Arial" panose="020B0604020202020204" pitchFamily="34" charset="0"/>
          </a:endParaRPr>
        </a:p>
      </dsp:txBody>
      <dsp:txXfrm rot="10800000">
        <a:off x="4056788" y="1610301"/>
        <a:ext cx="1734726" cy="1968146"/>
      </dsp:txXfrm>
    </dsp:sp>
    <dsp:sp modelId="{C0888264-4B80-4CDC-B8C3-AED596A3DA0B}">
      <dsp:nvSpPr>
        <dsp:cNvPr id="0" name=""/>
        <dsp:cNvSpPr/>
      </dsp:nvSpPr>
      <dsp:spPr>
        <a:xfrm>
          <a:off x="5964987" y="214706"/>
          <a:ext cx="1734726" cy="1180887"/>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xmlns=""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837FB8-9E19-4424-A9E5-57F9D486F9FA}">
      <dsp:nvSpPr>
        <dsp:cNvPr id="0" name=""/>
        <dsp:cNvSpPr/>
      </dsp:nvSpPr>
      <dsp:spPr>
        <a:xfrm rot="10800000">
          <a:off x="5964987" y="1610301"/>
          <a:ext cx="1734726" cy="1968146"/>
        </a:xfrm>
        <a:prstGeom prst="round2SameRect">
          <a:avLst>
            <a:gd name="adj1" fmla="val 10500"/>
            <a:gd name="adj2" fmla="val 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kern="1200" dirty="0" smtClean="0">
              <a:solidFill>
                <a:sysClr val="windowText" lastClr="000000"/>
              </a:solidFill>
              <a:latin typeface="Arial" panose="020B0604020202020204" pitchFamily="34" charset="0"/>
              <a:cs typeface="Arial" panose="020B0604020202020204" pitchFamily="34" charset="0"/>
            </a:rPr>
            <a:t>REFERRAL TO OTHER REGULATORY AUTHORITIES SUCH AS:</a:t>
          </a:r>
        </a:p>
        <a:p>
          <a:pPr lvl="0" algn="ctr" defTabSz="577850">
            <a:lnSpc>
              <a:spcPct val="90000"/>
            </a:lnSpc>
            <a:spcBef>
              <a:spcPct val="0"/>
            </a:spcBef>
            <a:spcAft>
              <a:spcPct val="35000"/>
            </a:spcAft>
          </a:pPr>
          <a:r>
            <a:rPr lang="en-US" sz="1300" b="1" kern="1200" dirty="0" smtClean="0">
              <a:solidFill>
                <a:sysClr val="windowText" lastClr="000000"/>
              </a:solidFill>
              <a:latin typeface="Arial" panose="020B0604020202020204" pitchFamily="34" charset="0"/>
              <a:cs typeface="Arial" panose="020B0604020202020204" pitchFamily="34" charset="0"/>
            </a:rPr>
            <a:t>SARS</a:t>
          </a:r>
        </a:p>
        <a:p>
          <a:pPr lvl="0" algn="ctr" defTabSz="577850">
            <a:lnSpc>
              <a:spcPct val="90000"/>
            </a:lnSpc>
            <a:spcBef>
              <a:spcPct val="0"/>
            </a:spcBef>
            <a:spcAft>
              <a:spcPct val="35000"/>
            </a:spcAft>
          </a:pPr>
          <a:endParaRPr lang="en-US" sz="1300" b="1" kern="1200" dirty="0" smtClean="0">
            <a:solidFill>
              <a:sysClr val="windowText" lastClr="000000"/>
            </a:solidFill>
            <a:latin typeface="Arial" panose="020B0604020202020204" pitchFamily="34" charset="0"/>
            <a:cs typeface="Arial" panose="020B0604020202020204" pitchFamily="34" charset="0"/>
          </a:endParaRPr>
        </a:p>
        <a:p>
          <a:pPr lvl="0" algn="ctr" defTabSz="577850">
            <a:lnSpc>
              <a:spcPct val="90000"/>
            </a:lnSpc>
            <a:spcBef>
              <a:spcPct val="0"/>
            </a:spcBef>
            <a:spcAft>
              <a:spcPct val="35000"/>
            </a:spcAft>
          </a:pPr>
          <a:endParaRPr lang="en-US" sz="1300" b="1" kern="1200" dirty="0">
            <a:solidFill>
              <a:sysClr val="windowText" lastClr="000000"/>
            </a:solidFill>
            <a:latin typeface="Arial" panose="020B0604020202020204" pitchFamily="34" charset="0"/>
            <a:cs typeface="Arial" panose="020B0604020202020204" pitchFamily="34" charset="0"/>
          </a:endParaRPr>
        </a:p>
      </dsp:txBody>
      <dsp:txXfrm rot="10800000">
        <a:off x="5964987" y="1610301"/>
        <a:ext cx="1734726" cy="196814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540" cy="513559"/>
          </a:xfrm>
          <a:prstGeom prst="rect">
            <a:avLst/>
          </a:prstGeom>
        </p:spPr>
        <p:txBody>
          <a:bodyPr vert="horz" lIns="96542" tIns="48271" rIns="96542" bIns="48271" rtlCol="0"/>
          <a:lstStyle>
            <a:lvl1pPr algn="l">
              <a:defRPr sz="1300"/>
            </a:lvl1pPr>
          </a:lstStyle>
          <a:p>
            <a:endParaRPr lang="en-US" dirty="0"/>
          </a:p>
        </p:txBody>
      </p:sp>
      <p:sp>
        <p:nvSpPr>
          <p:cNvPr id="3" name="Date Placeholder 2"/>
          <p:cNvSpPr>
            <a:spLocks noGrp="1"/>
          </p:cNvSpPr>
          <p:nvPr>
            <p:ph type="dt" sz="quarter" idx="1"/>
          </p:nvPr>
        </p:nvSpPr>
        <p:spPr>
          <a:xfrm>
            <a:off x="4023827" y="0"/>
            <a:ext cx="3078540" cy="513559"/>
          </a:xfrm>
          <a:prstGeom prst="rect">
            <a:avLst/>
          </a:prstGeom>
        </p:spPr>
        <p:txBody>
          <a:bodyPr vert="horz" lIns="96542" tIns="48271" rIns="96542" bIns="48271" rtlCol="0"/>
          <a:lstStyle>
            <a:lvl1pPr algn="r">
              <a:defRPr sz="1300"/>
            </a:lvl1pPr>
          </a:lstStyle>
          <a:p>
            <a:fld id="{B6E10B7B-07B6-4553-8148-7B53BBBE022A}" type="datetimeFigureOut">
              <a:rPr lang="en-US" smtClean="0"/>
              <a:pPr/>
              <a:t>3/2/2022</a:t>
            </a:fld>
            <a:endParaRPr lang="en-US" dirty="0"/>
          </a:p>
        </p:txBody>
      </p:sp>
      <p:sp>
        <p:nvSpPr>
          <p:cNvPr id="4" name="Footer Placeholder 3"/>
          <p:cNvSpPr>
            <a:spLocks noGrp="1"/>
          </p:cNvSpPr>
          <p:nvPr>
            <p:ph type="ftr" sz="quarter" idx="2"/>
          </p:nvPr>
        </p:nvSpPr>
        <p:spPr>
          <a:xfrm>
            <a:off x="1" y="9721055"/>
            <a:ext cx="3078540" cy="513558"/>
          </a:xfrm>
          <a:prstGeom prst="rect">
            <a:avLst/>
          </a:prstGeom>
        </p:spPr>
        <p:txBody>
          <a:bodyPr vert="horz" lIns="96542" tIns="48271" rIns="96542" bIns="4827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023827" y="9721055"/>
            <a:ext cx="3078540" cy="513558"/>
          </a:xfrm>
          <a:prstGeom prst="rect">
            <a:avLst/>
          </a:prstGeom>
        </p:spPr>
        <p:txBody>
          <a:bodyPr vert="horz" lIns="96542" tIns="48271" rIns="96542" bIns="48271" rtlCol="0" anchor="b"/>
          <a:lstStyle>
            <a:lvl1pPr algn="r">
              <a:defRPr sz="1300"/>
            </a:lvl1pPr>
          </a:lstStyle>
          <a:p>
            <a:fld id="{9BD8F6BE-AFC9-4854-8B3E-64E8DF786A38}" type="slidenum">
              <a:rPr lang="en-US" smtClean="0"/>
              <a:pPr/>
              <a:t>‹#›</a:t>
            </a:fld>
            <a:endParaRPr lang="en-US" dirty="0"/>
          </a:p>
        </p:txBody>
      </p:sp>
    </p:spTree>
    <p:extLst>
      <p:ext uri="{BB962C8B-B14F-4D97-AF65-F5344CB8AC3E}">
        <p14:creationId xmlns:p14="http://schemas.microsoft.com/office/powerpoint/2010/main" xmlns="" val="326215900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540" cy="513559"/>
          </a:xfrm>
          <a:prstGeom prst="rect">
            <a:avLst/>
          </a:prstGeom>
        </p:spPr>
        <p:txBody>
          <a:bodyPr vert="horz" lIns="96542" tIns="48271" rIns="96542" bIns="48271" rtlCol="0"/>
          <a:lstStyle>
            <a:lvl1pPr algn="l">
              <a:defRPr sz="1300"/>
            </a:lvl1pPr>
          </a:lstStyle>
          <a:p>
            <a:endParaRPr lang="en-US" dirty="0"/>
          </a:p>
        </p:txBody>
      </p:sp>
      <p:sp>
        <p:nvSpPr>
          <p:cNvPr id="3" name="Date Placeholder 2"/>
          <p:cNvSpPr>
            <a:spLocks noGrp="1"/>
          </p:cNvSpPr>
          <p:nvPr>
            <p:ph type="dt" idx="1"/>
          </p:nvPr>
        </p:nvSpPr>
        <p:spPr>
          <a:xfrm>
            <a:off x="4023827" y="0"/>
            <a:ext cx="3078540" cy="513559"/>
          </a:xfrm>
          <a:prstGeom prst="rect">
            <a:avLst/>
          </a:prstGeom>
        </p:spPr>
        <p:txBody>
          <a:bodyPr vert="horz" lIns="96542" tIns="48271" rIns="96542" bIns="48271" rtlCol="0"/>
          <a:lstStyle>
            <a:lvl1pPr algn="r">
              <a:defRPr sz="1300"/>
            </a:lvl1pPr>
          </a:lstStyle>
          <a:p>
            <a:fld id="{DCF14E05-1099-40E2-8AA9-39C358F2EB51}" type="datetimeFigureOut">
              <a:rPr lang="en-US" smtClean="0"/>
              <a:pPr/>
              <a:t>3/2/2022</a:t>
            </a:fld>
            <a:endParaRPr lang="en-US" dirty="0"/>
          </a:p>
        </p:txBody>
      </p:sp>
      <p:sp>
        <p:nvSpPr>
          <p:cNvPr id="4" name="Slide Image Placeholder 3"/>
          <p:cNvSpPr>
            <a:spLocks noGrp="1" noRot="1" noChangeAspect="1"/>
          </p:cNvSpPr>
          <p:nvPr>
            <p:ph type="sldImg" idx="2"/>
          </p:nvPr>
        </p:nvSpPr>
        <p:spPr>
          <a:xfrm>
            <a:off x="1057275" y="1279525"/>
            <a:ext cx="4989513" cy="3454400"/>
          </a:xfrm>
          <a:prstGeom prst="rect">
            <a:avLst/>
          </a:prstGeom>
          <a:noFill/>
          <a:ln w="12700">
            <a:solidFill>
              <a:prstClr val="black"/>
            </a:solidFill>
          </a:ln>
        </p:spPr>
        <p:txBody>
          <a:bodyPr vert="horz" lIns="96542" tIns="48271" rIns="96542" bIns="48271" rtlCol="0" anchor="ctr"/>
          <a:lstStyle/>
          <a:p>
            <a:endParaRPr lang="en-US" dirty="0"/>
          </a:p>
        </p:txBody>
      </p:sp>
      <p:sp>
        <p:nvSpPr>
          <p:cNvPr id="5" name="Notes Placeholder 4"/>
          <p:cNvSpPr>
            <a:spLocks noGrp="1"/>
          </p:cNvSpPr>
          <p:nvPr>
            <p:ph type="body" sz="quarter" idx="3"/>
          </p:nvPr>
        </p:nvSpPr>
        <p:spPr>
          <a:xfrm>
            <a:off x="711086" y="4926176"/>
            <a:ext cx="5681893" cy="4028695"/>
          </a:xfrm>
          <a:prstGeom prst="rect">
            <a:avLst/>
          </a:prstGeom>
        </p:spPr>
        <p:txBody>
          <a:bodyPr vert="horz" lIns="96542" tIns="48271" rIns="96542" bIns="4827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721055"/>
            <a:ext cx="3078540" cy="513558"/>
          </a:xfrm>
          <a:prstGeom prst="rect">
            <a:avLst/>
          </a:prstGeom>
        </p:spPr>
        <p:txBody>
          <a:bodyPr vert="horz" lIns="96542" tIns="48271" rIns="96542" bIns="4827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3827" y="9721055"/>
            <a:ext cx="3078540" cy="513558"/>
          </a:xfrm>
          <a:prstGeom prst="rect">
            <a:avLst/>
          </a:prstGeom>
        </p:spPr>
        <p:txBody>
          <a:bodyPr vert="horz" lIns="96542" tIns="48271" rIns="96542" bIns="48271" rtlCol="0" anchor="b"/>
          <a:lstStyle>
            <a:lvl1pPr algn="r">
              <a:defRPr sz="1300"/>
            </a:lvl1pPr>
          </a:lstStyle>
          <a:p>
            <a:fld id="{17BC83A2-5BDE-4EA2-8612-F2CB21CE623B}" type="slidenum">
              <a:rPr lang="en-US" smtClean="0"/>
              <a:pPr/>
              <a:t>‹#›</a:t>
            </a:fld>
            <a:endParaRPr lang="en-US" dirty="0"/>
          </a:p>
        </p:txBody>
      </p:sp>
    </p:spTree>
    <p:extLst>
      <p:ext uri="{BB962C8B-B14F-4D97-AF65-F5344CB8AC3E}">
        <p14:creationId xmlns:p14="http://schemas.microsoft.com/office/powerpoint/2010/main" xmlns="" val="247480612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eaLnBrk="1" hangingPunct="1"/>
            <a:endParaRPr lang="en-US" dirty="0" smtClean="0"/>
          </a:p>
        </p:txBody>
      </p:sp>
      <p:sp>
        <p:nvSpPr>
          <p:cNvPr id="4" name="Footer Placeholder 3"/>
          <p:cNvSpPr>
            <a:spLocks noGrp="1"/>
          </p:cNvSpPr>
          <p:nvPr>
            <p:ph type="ftr" sz="quarter" idx="10"/>
          </p:nvPr>
        </p:nvSpPr>
        <p:spPr/>
        <p:txBody>
          <a:bodyPr/>
          <a:lstStyle/>
          <a:p>
            <a:pPr>
              <a:defRPr/>
            </a:pPr>
            <a:r>
              <a:rPr lang="en-US" dirty="0" smtClean="0">
                <a:solidFill>
                  <a:prstClr val="black"/>
                </a:solidFill>
              </a:rPr>
              <a:t>Justice and Constitutional Development(SIU)</a:t>
            </a:r>
            <a:endParaRPr lang="en-US" dirty="0">
              <a:solidFill>
                <a:prstClr val="black"/>
              </a:solidFill>
            </a:endParaRPr>
          </a:p>
        </p:txBody>
      </p:sp>
    </p:spTree>
    <p:extLst>
      <p:ext uri="{BB962C8B-B14F-4D97-AF65-F5344CB8AC3E}">
        <p14:creationId xmlns:p14="http://schemas.microsoft.com/office/powerpoint/2010/main" xmlns="" val="4189597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eaLnBrk="1" hangingPunct="1"/>
            <a:endParaRPr lang="en-US" dirty="0" smtClean="0"/>
          </a:p>
        </p:txBody>
      </p:sp>
      <p:sp>
        <p:nvSpPr>
          <p:cNvPr id="4" name="Footer Placeholder 3"/>
          <p:cNvSpPr>
            <a:spLocks noGrp="1"/>
          </p:cNvSpPr>
          <p:nvPr>
            <p:ph type="ftr" sz="quarter" idx="10"/>
          </p:nvPr>
        </p:nvSpPr>
        <p:spPr/>
        <p:txBody>
          <a:bodyPr/>
          <a:lstStyle/>
          <a:p>
            <a:pPr>
              <a:defRPr/>
            </a:pPr>
            <a:r>
              <a:rPr lang="en-US" dirty="0" smtClean="0">
                <a:solidFill>
                  <a:prstClr val="black"/>
                </a:solidFill>
              </a:rPr>
              <a:t>Justice and Constitutional Development(SIU)</a:t>
            </a:r>
            <a:endParaRPr lang="en-US" dirty="0">
              <a:solidFill>
                <a:prstClr val="black"/>
              </a:solidFill>
            </a:endParaRPr>
          </a:p>
        </p:txBody>
      </p:sp>
    </p:spTree>
    <p:extLst>
      <p:ext uri="{BB962C8B-B14F-4D97-AF65-F5344CB8AC3E}">
        <p14:creationId xmlns:p14="http://schemas.microsoft.com/office/powerpoint/2010/main" xmlns="" val="2684496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The State’s preferred and trusted anti-corruption forensic investigation and litigation agency</a:t>
            </a:r>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xmlns="" val="100544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The State’s preferred and trusted anti-corruption forensic investigation and litigation agency</a:t>
            </a:r>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xmlns="" val="411803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The State’s preferred and trusted anti-corruption forensic investigation and litigation agency</a:t>
            </a:r>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xmlns="" val="345036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19200"/>
            <a:ext cx="8915400" cy="5029200"/>
          </a:xfrm>
        </p:spPr>
        <p:txBody>
          <a:bodyPr/>
          <a:lstStyle>
            <a:lvl1pPr>
              <a:spcBef>
                <a:spcPts val="600"/>
              </a:spcBef>
              <a:defRPr sz="2000"/>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lvl1pPr>
              <a:defRPr/>
            </a:lvl1pPr>
          </a:lstStyle>
          <a:p>
            <a:pPr>
              <a:defRPr/>
            </a:pPr>
            <a:endParaRPr lang="en-ZA"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The State’s preferred and trusted anti-corruption forensic investigation and litigation agency</a:t>
            </a:r>
            <a:endParaRPr lang="en-ZA"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C1BAB4B-37C3-4540-AA8B-870B3C3EF0FC}" type="slidenum">
              <a:rPr lang="en-ZA">
                <a:solidFill>
                  <a:srgbClr val="000000">
                    <a:tint val="75000"/>
                  </a:srgbClr>
                </a:solidFill>
              </a:rPr>
              <a:pPr>
                <a:defRPr/>
              </a:pPr>
              <a:t>‹#›</a:t>
            </a:fld>
            <a:endParaRPr lang="en-ZA" dirty="0">
              <a:solidFill>
                <a:srgbClr val="000000">
                  <a:tint val="75000"/>
                </a:srgbClr>
              </a:solidFill>
            </a:endParaRPr>
          </a:p>
        </p:txBody>
      </p:sp>
      <p:sp>
        <p:nvSpPr>
          <p:cNvPr id="7" name="Content Placeholder 2"/>
          <p:cNvSpPr>
            <a:spLocks noGrp="1"/>
          </p:cNvSpPr>
          <p:nvPr>
            <p:ph idx="13"/>
          </p:nvPr>
        </p:nvSpPr>
        <p:spPr>
          <a:xfrm>
            <a:off x="1238250" y="0"/>
            <a:ext cx="7099300" cy="838200"/>
          </a:xfrm>
        </p:spPr>
        <p:txBody>
          <a:bodyPr anchor="ctr"/>
          <a:lstStyle>
            <a:lvl1pPr marL="0">
              <a:spcBef>
                <a:spcPts val="0"/>
              </a:spcBef>
              <a:buNone/>
              <a:defRPr sz="3200" b="1"/>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p:txBody>
      </p:sp>
    </p:spTree>
    <p:extLst>
      <p:ext uri="{BB962C8B-B14F-4D97-AF65-F5344CB8AC3E}">
        <p14:creationId xmlns:p14="http://schemas.microsoft.com/office/powerpoint/2010/main" xmlns="" val="1011462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19200"/>
            <a:ext cx="8915400" cy="5029200"/>
          </a:xfrm>
        </p:spPr>
        <p:txBody>
          <a:bodyPr/>
          <a:lstStyle>
            <a:lvl1pPr>
              <a:spcBef>
                <a:spcPts val="600"/>
              </a:spcBef>
              <a:defRPr sz="2000"/>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lvl1pPr>
              <a:defRPr/>
            </a:lvl1pPr>
          </a:lstStyle>
          <a:p>
            <a:pPr>
              <a:defRPr/>
            </a:pPr>
            <a:endParaRPr lang="en-ZA"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The State’s preferred and trusted anti-corruption forensic investigation and litigation agency</a:t>
            </a:r>
            <a:endParaRPr lang="en-ZA"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C1BAB4B-37C3-4540-AA8B-870B3C3EF0FC}" type="slidenum">
              <a:rPr lang="en-ZA">
                <a:solidFill>
                  <a:srgbClr val="000000">
                    <a:tint val="75000"/>
                  </a:srgbClr>
                </a:solidFill>
              </a:rPr>
              <a:pPr>
                <a:defRPr/>
              </a:pPr>
              <a:t>‹#›</a:t>
            </a:fld>
            <a:endParaRPr lang="en-ZA" dirty="0">
              <a:solidFill>
                <a:srgbClr val="000000">
                  <a:tint val="75000"/>
                </a:srgbClr>
              </a:solidFill>
            </a:endParaRPr>
          </a:p>
        </p:txBody>
      </p:sp>
      <p:sp>
        <p:nvSpPr>
          <p:cNvPr id="7" name="Content Placeholder 2"/>
          <p:cNvSpPr>
            <a:spLocks noGrp="1"/>
          </p:cNvSpPr>
          <p:nvPr>
            <p:ph idx="13"/>
          </p:nvPr>
        </p:nvSpPr>
        <p:spPr>
          <a:xfrm>
            <a:off x="1238250" y="0"/>
            <a:ext cx="7099300" cy="838200"/>
          </a:xfrm>
        </p:spPr>
        <p:txBody>
          <a:bodyPr anchor="ctr"/>
          <a:lstStyle>
            <a:lvl1pPr marL="0">
              <a:spcBef>
                <a:spcPts val="0"/>
              </a:spcBef>
              <a:buNone/>
              <a:defRPr sz="3200" b="1"/>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p:txBody>
      </p:sp>
    </p:spTree>
    <p:extLst>
      <p:ext uri="{BB962C8B-B14F-4D97-AF65-F5344CB8AC3E}">
        <p14:creationId xmlns:p14="http://schemas.microsoft.com/office/powerpoint/2010/main" xmlns="" val="393694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19200"/>
            <a:ext cx="8915400" cy="5029200"/>
          </a:xfrm>
        </p:spPr>
        <p:txBody>
          <a:bodyPr/>
          <a:lstStyle>
            <a:lvl1pPr>
              <a:spcBef>
                <a:spcPts val="600"/>
              </a:spcBef>
              <a:defRPr sz="2000"/>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lvl1pPr>
              <a:defRPr/>
            </a:lvl1pPr>
          </a:lstStyle>
          <a:p>
            <a:pPr>
              <a:defRPr/>
            </a:pPr>
            <a:endParaRPr lang="en-ZA"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The State’s preferred and trusted anti-corruption forensic investigation and litigation agency</a:t>
            </a:r>
            <a:endParaRPr lang="en-ZA"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C1BAB4B-37C3-4540-AA8B-870B3C3EF0FC}" type="slidenum">
              <a:rPr lang="en-ZA">
                <a:solidFill>
                  <a:srgbClr val="000000">
                    <a:tint val="75000"/>
                  </a:srgbClr>
                </a:solidFill>
              </a:rPr>
              <a:pPr>
                <a:defRPr/>
              </a:pPr>
              <a:t>‹#›</a:t>
            </a:fld>
            <a:endParaRPr lang="en-ZA" dirty="0">
              <a:solidFill>
                <a:srgbClr val="000000">
                  <a:tint val="75000"/>
                </a:srgbClr>
              </a:solidFill>
            </a:endParaRPr>
          </a:p>
        </p:txBody>
      </p:sp>
      <p:sp>
        <p:nvSpPr>
          <p:cNvPr id="7" name="Content Placeholder 2"/>
          <p:cNvSpPr>
            <a:spLocks noGrp="1"/>
          </p:cNvSpPr>
          <p:nvPr>
            <p:ph idx="13"/>
          </p:nvPr>
        </p:nvSpPr>
        <p:spPr>
          <a:xfrm>
            <a:off x="1238250" y="0"/>
            <a:ext cx="7099300" cy="838200"/>
          </a:xfrm>
        </p:spPr>
        <p:txBody>
          <a:bodyPr anchor="ctr"/>
          <a:lstStyle>
            <a:lvl1pPr marL="0">
              <a:spcBef>
                <a:spcPts val="0"/>
              </a:spcBef>
              <a:buNone/>
              <a:defRPr sz="3200" b="1"/>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p:txBody>
      </p:sp>
    </p:spTree>
    <p:extLst>
      <p:ext uri="{BB962C8B-B14F-4D97-AF65-F5344CB8AC3E}">
        <p14:creationId xmlns:p14="http://schemas.microsoft.com/office/powerpoint/2010/main" xmlns="" val="957650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19200"/>
            <a:ext cx="8915400" cy="5029200"/>
          </a:xfrm>
        </p:spPr>
        <p:txBody>
          <a:bodyPr/>
          <a:lstStyle>
            <a:lvl1pPr>
              <a:spcBef>
                <a:spcPts val="600"/>
              </a:spcBef>
              <a:defRPr sz="2000"/>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lvl1pPr>
              <a:defRPr/>
            </a:lvl1pPr>
          </a:lstStyle>
          <a:p>
            <a:pPr>
              <a:defRPr/>
            </a:pPr>
            <a:fld id="{DD2A912E-4E39-4AB2-A3F6-E1378D9AD742}" type="datetime1">
              <a:rPr lang="en-GB" smtClean="0">
                <a:solidFill>
                  <a:srgbClr val="000000">
                    <a:tint val="75000"/>
                  </a:srgbClr>
                </a:solidFill>
              </a:rPr>
              <a:pPr>
                <a:defRPr/>
              </a:pPr>
              <a:t>02/03/2022</a:t>
            </a:fld>
            <a:endParaRPr lang="en-ZA"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C1BAB4B-37C3-4540-AA8B-870B3C3EF0FC}" type="slidenum">
              <a:rPr lang="en-ZA">
                <a:solidFill>
                  <a:srgbClr val="000000">
                    <a:tint val="75000"/>
                  </a:srgbClr>
                </a:solidFill>
              </a:rPr>
              <a:pPr>
                <a:defRPr/>
              </a:pPr>
              <a:t>‹#›</a:t>
            </a:fld>
            <a:endParaRPr lang="en-ZA" dirty="0">
              <a:solidFill>
                <a:srgbClr val="000000">
                  <a:tint val="75000"/>
                </a:srgbClr>
              </a:solidFill>
            </a:endParaRPr>
          </a:p>
        </p:txBody>
      </p:sp>
      <p:sp>
        <p:nvSpPr>
          <p:cNvPr id="7" name="Content Placeholder 2"/>
          <p:cNvSpPr>
            <a:spLocks noGrp="1"/>
          </p:cNvSpPr>
          <p:nvPr>
            <p:ph idx="13"/>
          </p:nvPr>
        </p:nvSpPr>
        <p:spPr>
          <a:xfrm>
            <a:off x="1238250" y="0"/>
            <a:ext cx="7099300" cy="838200"/>
          </a:xfrm>
        </p:spPr>
        <p:txBody>
          <a:bodyPr anchor="ctr"/>
          <a:lstStyle>
            <a:lvl1pPr marL="0">
              <a:spcBef>
                <a:spcPts val="0"/>
              </a:spcBef>
              <a:buNone/>
              <a:defRPr sz="3200" b="1"/>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p:txBody>
      </p:sp>
    </p:spTree>
    <p:extLst>
      <p:ext uri="{BB962C8B-B14F-4D97-AF65-F5344CB8AC3E}">
        <p14:creationId xmlns:p14="http://schemas.microsoft.com/office/powerpoint/2010/main" xmlns="" val="1684232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93CC8B-8386-4AD7-BDA3-0CC2CD55CF42}" type="datetime1">
              <a:rPr lang="en-US" smtClean="0"/>
              <a:pPr/>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xmlns="" val="267638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8D35F-E457-40F9-85E6-27F603C84865}" type="datetime1">
              <a:rPr lang="en-US" smtClean="0"/>
              <a:pPr/>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xmlns="" val="3886442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2BA11-408F-4226-B378-D8325F6CACDB}" type="datetime1">
              <a:rPr lang="en-US" smtClean="0"/>
              <a:pPr/>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xmlns="" val="2628507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6B94D0-EF5E-403F-9985-8425CF1160EB}" type="datetime1">
              <a:rPr lang="en-US" smtClean="0"/>
              <a:pPr/>
              <a:t>3/2/2022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xmlns="" val="3304781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The State’s preferred and trusted anti-corruption forensic investigation and litigation agency</a:t>
            </a:r>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xmlns="" val="3722516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D7A55A-24F2-4C93-AE84-CC877B3A1FA1}" type="datetime1">
              <a:rPr lang="en-US" smtClean="0"/>
              <a:pPr/>
              <a:t>3/2/2022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xmlns="" val="2462224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349EFD-0782-4DEB-A8C2-28B624BC9940}" type="datetime1">
              <a:rPr lang="en-US" smtClean="0"/>
              <a:pPr/>
              <a:t>3/2/2022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xmlns="" val="252593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F25B91-DCED-47D5-9F3C-2C133ACB4838}" type="datetime1">
              <a:rPr lang="en-US" smtClean="0"/>
              <a:pPr/>
              <a:t>3/2/2022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xmlns="" val="4031121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F8B6D5-E2EF-43AE-808F-DBE0F7810448}" type="datetime1">
              <a:rPr lang="en-US" smtClean="0"/>
              <a:pPr/>
              <a:t>3/2/2022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xmlns="" val="4081870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657553-ACF4-4E16-B506-FCBF0DFE79C9}" type="datetime1">
              <a:rPr lang="en-US" smtClean="0"/>
              <a:pPr/>
              <a:t>3/2/2022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xmlns="" val="2504764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66434C-4905-437F-A536-369207931151}" type="datetime1">
              <a:rPr lang="en-US" smtClean="0"/>
              <a:pPr/>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xmlns="" val="2853971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949A57-EB19-4395-ACAE-2B00E9143D97}" type="datetime1">
              <a:rPr lang="en-US" smtClean="0"/>
              <a:pPr/>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xmlns="" val="25024301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60DB3B-3DCE-E34B-94CB-734D0D560880}" type="datetimeFigureOut">
              <a:rPr lang="en-US" smtClean="0"/>
              <a:pPr/>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xmlns="" val="702396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0DB3B-3DCE-E34B-94CB-734D0D560880}" type="datetimeFigureOut">
              <a:rPr lang="en-US" smtClean="0"/>
              <a:pPr/>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xmlns="" val="31669610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60DB3B-3DCE-E34B-94CB-734D0D560880}" type="datetimeFigureOut">
              <a:rPr lang="en-US" smtClean="0"/>
              <a:pPr/>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xmlns="" val="3737147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The State’s preferred and trusted anti-corruption forensic investigation and litigation agency</a:t>
            </a:r>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xmlns="" val="32593641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60DB3B-3DCE-E34B-94CB-734D0D560880}" type="datetimeFigureOut">
              <a:rPr lang="en-US" smtClean="0"/>
              <a:pPr/>
              <a:t>3/2/2022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xmlns="" val="2959188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60DB3B-3DCE-E34B-94CB-734D0D560880}" type="datetimeFigureOut">
              <a:rPr lang="en-US" smtClean="0"/>
              <a:pPr/>
              <a:t>3/2/2022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xmlns="" val="24613567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60DB3B-3DCE-E34B-94CB-734D0D560880}" type="datetimeFigureOut">
              <a:rPr lang="en-US" smtClean="0"/>
              <a:pPr/>
              <a:t>3/2/2022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xmlns="" val="17634838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0DB3B-3DCE-E34B-94CB-734D0D560880}" type="datetimeFigureOut">
              <a:rPr lang="en-US" smtClean="0"/>
              <a:pPr/>
              <a:t>3/2/2022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xmlns="" val="8219628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60DB3B-3DCE-E34B-94CB-734D0D560880}" type="datetimeFigureOut">
              <a:rPr lang="en-US" smtClean="0"/>
              <a:pPr/>
              <a:t>3/2/2022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xmlns="" val="33465460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60DB3B-3DCE-E34B-94CB-734D0D560880}" type="datetimeFigureOut">
              <a:rPr lang="en-US" smtClean="0"/>
              <a:pPr/>
              <a:t>3/2/2022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xmlns="" val="15009390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0DB3B-3DCE-E34B-94CB-734D0D560880}" type="datetimeFigureOut">
              <a:rPr lang="en-US" smtClean="0"/>
              <a:pPr/>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xmlns="" val="17560664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0DB3B-3DCE-E34B-94CB-734D0D560880}" type="datetimeFigureOut">
              <a:rPr lang="en-US" smtClean="0"/>
              <a:pPr/>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xmlns="" val="2800377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The State’s preferred and trusted anti-corruption forensic investigation and litigation agency</a:t>
            </a:r>
            <a:endParaRPr lang="en-US" dirty="0"/>
          </a:p>
        </p:txBody>
      </p:sp>
      <p:sp>
        <p:nvSpPr>
          <p:cNvPr id="7" name="Slide Number Placeholder 6"/>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xmlns="" val="2354266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smtClean="0"/>
              <a:t>The State’s preferred and trusted anti-corruption forensic investigation and litigation agency</a:t>
            </a:r>
            <a:endParaRPr lang="en-US" dirty="0"/>
          </a:p>
        </p:txBody>
      </p:sp>
      <p:sp>
        <p:nvSpPr>
          <p:cNvPr id="9" name="Slide Number Placeholder 8"/>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xmlns="" val="4289419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The State’s preferred and trusted anti-corruption forensic investigation and litigation agency</a:t>
            </a:r>
            <a:endParaRPr lang="en-US" dirty="0"/>
          </a:p>
        </p:txBody>
      </p:sp>
      <p:sp>
        <p:nvSpPr>
          <p:cNvPr id="5" name="Slide Number Placeholder 4"/>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xmlns="" val="436620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The State’s preferred and trusted anti-corruption forensic investigation and litigation agency</a:t>
            </a:r>
            <a:endParaRPr lang="en-US" dirty="0"/>
          </a:p>
        </p:txBody>
      </p:sp>
      <p:sp>
        <p:nvSpPr>
          <p:cNvPr id="4" name="Slide Number Placeholder 3"/>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xmlns="" val="2552998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The State’s preferred and trusted anti-corruption forensic investigation and litigation agency</a:t>
            </a:r>
            <a:endParaRPr lang="en-US" dirty="0"/>
          </a:p>
        </p:txBody>
      </p:sp>
      <p:sp>
        <p:nvSpPr>
          <p:cNvPr id="7" name="Slide Number Placeholder 6"/>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xmlns="" val="4198762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The State’s preferred and trusted anti-corruption forensic investigation and litigation agency</a:t>
            </a:r>
            <a:endParaRPr lang="en-US" dirty="0"/>
          </a:p>
        </p:txBody>
      </p:sp>
      <p:sp>
        <p:nvSpPr>
          <p:cNvPr id="7" name="Slide Number Placeholder 6"/>
          <p:cNvSpPr>
            <a:spLocks noGrp="1"/>
          </p:cNvSpPr>
          <p:nvPr>
            <p:ph type="sldNum" sz="quarter" idx="12"/>
          </p:nvPr>
        </p:nvSpPr>
        <p:spPr/>
        <p:txBody>
          <a:bodyPr/>
          <a:lstStyle/>
          <a:p>
            <a:fld id="{40E4637F-1127-AF4D-B96F-F7789FFD66FF}" type="slidenum">
              <a:rPr lang="en-US" smtClean="0"/>
              <a:pPr/>
              <a:t>‹#›</a:t>
            </a:fld>
            <a:endParaRPr lang="en-US" dirty="0"/>
          </a:p>
        </p:txBody>
      </p:sp>
    </p:spTree>
    <p:extLst>
      <p:ext uri="{BB962C8B-B14F-4D97-AF65-F5344CB8AC3E}">
        <p14:creationId xmlns:p14="http://schemas.microsoft.com/office/powerpoint/2010/main" xmlns="" val="4155834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The State’s preferred and trusted anti-corruption forensic investigation and litigation agency</a:t>
            </a:r>
            <a:endParaRPr lang="en-US"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4637F-1127-AF4D-B96F-F7789FFD66FF}" type="slidenum">
              <a:rPr lang="en-US" smtClean="0"/>
              <a:pPr/>
              <a:t>‹#›</a:t>
            </a:fld>
            <a:endParaRPr lang="en-US" dirty="0"/>
          </a:p>
        </p:txBody>
      </p:sp>
    </p:spTree>
    <p:extLst>
      <p:ext uri="{BB962C8B-B14F-4D97-AF65-F5344CB8AC3E}">
        <p14:creationId xmlns:p14="http://schemas.microsoft.com/office/powerpoint/2010/main" xmlns="" val="2355953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8" r:id="rId14"/>
    <p:sldLayoutId id="2147483730" r:id="rId1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8130C-648D-48CE-85AD-6DB3642D42D8}" type="datetime1">
              <a:rPr lang="en-US" smtClean="0"/>
              <a:pPr/>
              <a:t>3/2/2022</a:t>
            </a:fld>
            <a:endParaRPr lang="en-US"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4637F-1127-AF4D-B96F-F7789FFD66FF}" type="slidenum">
              <a:rPr lang="en-US" smtClean="0"/>
              <a:pPr/>
              <a:t>‹#›</a:t>
            </a:fld>
            <a:endParaRPr lang="en-US" dirty="0"/>
          </a:p>
        </p:txBody>
      </p:sp>
    </p:spTree>
    <p:extLst>
      <p:ext uri="{BB962C8B-B14F-4D97-AF65-F5344CB8AC3E}">
        <p14:creationId xmlns:p14="http://schemas.microsoft.com/office/powerpoint/2010/main" xmlns="" val="318163779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0DB3B-3DCE-E34B-94CB-734D0D560880}" type="datetimeFigureOut">
              <a:rPr lang="en-US" smtClean="0"/>
              <a:pPr/>
              <a:t>3/2/2022</a:t>
            </a:fld>
            <a:endParaRPr lang="en-US"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4637F-1127-AF4D-B96F-F7789FFD66FF}" type="slidenum">
              <a:rPr lang="en-US" smtClean="0"/>
              <a:pPr/>
              <a:t>‹#›</a:t>
            </a:fld>
            <a:endParaRPr lang="en-US" dirty="0"/>
          </a:p>
        </p:txBody>
      </p:sp>
    </p:spTree>
    <p:extLst>
      <p:ext uri="{BB962C8B-B14F-4D97-AF65-F5344CB8AC3E}">
        <p14:creationId xmlns:p14="http://schemas.microsoft.com/office/powerpoint/2010/main" xmlns="" val="15921393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28.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43919" y="717125"/>
            <a:ext cx="7967950" cy="707886"/>
          </a:xfrm>
          <a:prstGeom prst="rect">
            <a:avLst/>
          </a:prstGeom>
        </p:spPr>
        <p:txBody>
          <a:bodyPr wrap="none">
            <a:spAutoFit/>
          </a:bodyPr>
          <a:lstStyle/>
          <a:p>
            <a:r>
              <a:rPr lang="en-US" sz="4000" b="1" dirty="0">
                <a:latin typeface="Arial" panose="020B0604020202020204" pitchFamily="34" charset="0"/>
                <a:cs typeface="Arial" panose="020B0604020202020204" pitchFamily="34" charset="0"/>
              </a:rPr>
              <a:t>SPECIAL INVESTIGATING UNIT </a:t>
            </a:r>
          </a:p>
        </p:txBody>
      </p:sp>
      <p:sp>
        <p:nvSpPr>
          <p:cNvPr id="14" name="Rectangle 13"/>
          <p:cNvSpPr/>
          <p:nvPr/>
        </p:nvSpPr>
        <p:spPr>
          <a:xfrm>
            <a:off x="1730829" y="1355271"/>
            <a:ext cx="7301163" cy="3970318"/>
          </a:xfrm>
          <a:prstGeom prst="rect">
            <a:avLst/>
          </a:prstGeom>
        </p:spPr>
        <p:txBody>
          <a:bodyPr wrap="square">
            <a:spAutoFit/>
          </a:bodyPr>
          <a:lstStyle/>
          <a:p>
            <a:pPr algn="ctr">
              <a:lnSpc>
                <a:spcPct val="150000"/>
              </a:lnSpc>
            </a:pPr>
            <a:r>
              <a:rPr lang="en-US" sz="2800" b="1" dirty="0">
                <a:latin typeface="Arial" panose="020B0604020202020204" pitchFamily="34" charset="0"/>
                <a:cs typeface="Arial" panose="020B0604020202020204" pitchFamily="34" charset="0"/>
              </a:rPr>
              <a:t>Presentation</a:t>
            </a:r>
          </a:p>
          <a:p>
            <a:pPr algn="ctr">
              <a:lnSpc>
                <a:spcPct val="150000"/>
              </a:lnSpc>
            </a:pPr>
            <a:r>
              <a:rPr lang="en-US" sz="2800" b="1" dirty="0">
                <a:latin typeface="Arial" panose="020B0604020202020204" pitchFamily="34" charset="0"/>
                <a:cs typeface="Arial" panose="020B0604020202020204" pitchFamily="34" charset="0"/>
              </a:rPr>
              <a:t>Status of SIU’s investigations relating to </a:t>
            </a:r>
            <a:endParaRPr lang="en-US" sz="2800" b="1" dirty="0" smtClean="0">
              <a:latin typeface="Arial" panose="020B0604020202020204" pitchFamily="34" charset="0"/>
              <a:cs typeface="Arial" panose="020B0604020202020204" pitchFamily="34" charset="0"/>
            </a:endParaRPr>
          </a:p>
          <a:p>
            <a:pPr algn="ctr">
              <a:lnSpc>
                <a:spcPct val="150000"/>
              </a:lnSpc>
            </a:pPr>
            <a:r>
              <a:rPr lang="en-US" sz="2800" b="1" dirty="0" smtClean="0">
                <a:latin typeface="Arial" panose="020B0604020202020204" pitchFamily="34" charset="0"/>
                <a:cs typeface="Arial" panose="020B0604020202020204" pitchFamily="34" charset="0"/>
              </a:rPr>
              <a:t>National Lotteries Commission </a:t>
            </a:r>
          </a:p>
          <a:p>
            <a:pPr algn="ctr">
              <a:lnSpc>
                <a:spcPct val="150000"/>
              </a:lnSpc>
            </a:pPr>
            <a:r>
              <a:rPr lang="en-US" sz="2800" b="1" dirty="0" smtClean="0">
                <a:latin typeface="Arial" panose="020B0604020202020204" pitchFamily="34" charset="0"/>
                <a:cs typeface="Arial" panose="020B0604020202020204" pitchFamily="34" charset="0"/>
              </a:rPr>
              <a:t>2 March 2022</a:t>
            </a:r>
          </a:p>
          <a:p>
            <a:pPr algn="ctr">
              <a:lnSpc>
                <a:spcPct val="150000"/>
              </a:lnSpc>
            </a:pPr>
            <a:r>
              <a:rPr lang="en-US" sz="2800" b="1" dirty="0" smtClean="0">
                <a:latin typeface="Arial" panose="020B0604020202020204" pitchFamily="34" charset="0"/>
                <a:cs typeface="Arial" panose="020B0604020202020204" pitchFamily="34" charset="0"/>
              </a:rPr>
              <a:t>By</a:t>
            </a:r>
          </a:p>
          <a:p>
            <a:pPr algn="ctr">
              <a:lnSpc>
                <a:spcPct val="150000"/>
              </a:lnSpc>
            </a:pPr>
            <a:r>
              <a:rPr lang="en-US" sz="2800" b="1" dirty="0" smtClean="0">
                <a:latin typeface="Arial" panose="020B0604020202020204" pitchFamily="34" charset="0"/>
                <a:cs typeface="Arial" panose="020B0604020202020204" pitchFamily="34" charset="0"/>
              </a:rPr>
              <a:t>Adv. Andy Mothibi</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479585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6255" y="1219200"/>
            <a:ext cx="9244445" cy="5029200"/>
          </a:xfrm>
        </p:spPr>
        <p:txBody>
          <a:bodyPr>
            <a:normAutofit/>
          </a:bodyPr>
          <a:lstStyle/>
          <a:p>
            <a:pPr marL="0" indent="0" algn="ctr">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b="1" u="sng" dirty="0" smtClean="0">
                <a:latin typeface="Arial" panose="020B0604020202020204" pitchFamily="34" charset="0"/>
                <a:cs typeface="Arial" panose="020B0604020202020204" pitchFamily="34" charset="0"/>
              </a:rPr>
              <a:t>Investigation 1 – Former Board member (Resigned)</a:t>
            </a:r>
            <a:r>
              <a:rPr lang="en-US" u="sng" dirty="0" smtClean="0">
                <a:latin typeface="Arial" panose="020B0604020202020204" pitchFamily="34" charset="0"/>
                <a:cs typeface="Arial" panose="020B0604020202020204" pitchFamily="34" charset="0"/>
              </a:rPr>
              <a:t> </a:t>
            </a:r>
          </a:p>
          <a:p>
            <a:pPr marL="0" indent="0">
              <a:lnSpc>
                <a:spcPct val="150000"/>
              </a:lnSpc>
              <a:buNone/>
            </a:pPr>
            <a:r>
              <a:rPr lang="en-US" u="sng" dirty="0" smtClean="0">
                <a:latin typeface="Arial" panose="020B0604020202020204" pitchFamily="34" charset="0"/>
                <a:cs typeface="Arial" panose="020B0604020202020204" pitchFamily="34" charset="0"/>
              </a:rPr>
              <a:t>Background </a:t>
            </a:r>
          </a:p>
          <a:p>
            <a:pPr algn="just">
              <a:lnSpc>
                <a:spcPct val="150000"/>
              </a:lnSpc>
            </a:pPr>
            <a:r>
              <a:rPr lang="en-US" dirty="0" smtClean="0">
                <a:latin typeface="Arial" panose="020B0604020202020204" pitchFamily="34" charset="0"/>
                <a:cs typeface="Arial" panose="020B0604020202020204" pitchFamily="34" charset="0"/>
              </a:rPr>
              <a:t>One former board member was appointed as a NLC Non – Executive Member to serve on its Board on 20 April 2017, by the then Minister of Trade and Industry. His period of appointment was for five years with effect from 1 April 2017 ending 13 March 2022.</a:t>
            </a:r>
          </a:p>
          <a:p>
            <a:pPr algn="just">
              <a:lnSpc>
                <a:spcPct val="150000"/>
              </a:lnSpc>
            </a:pPr>
            <a:r>
              <a:rPr lang="en-US" dirty="0">
                <a:solidFill>
                  <a:prstClr val="black"/>
                </a:solidFill>
                <a:latin typeface="Arial" panose="020B0604020202020204" pitchFamily="34" charset="0"/>
                <a:cs typeface="Arial" panose="020B0604020202020204" pitchFamily="34" charset="0"/>
              </a:rPr>
              <a:t>One Former Board member, has been identified as a trustee of one trust </a:t>
            </a:r>
            <a:r>
              <a:rPr lang="en-US" dirty="0" smtClean="0">
                <a:solidFill>
                  <a:prstClr val="black"/>
                </a:solidFill>
                <a:latin typeface="Arial" panose="020B0604020202020204" pitchFamily="34" charset="0"/>
                <a:cs typeface="Arial" panose="020B0604020202020204" pitchFamily="34" charset="0"/>
              </a:rPr>
              <a:t>and he is the sole director of Group </a:t>
            </a:r>
            <a:r>
              <a:rPr lang="en-US" dirty="0">
                <a:solidFill>
                  <a:prstClr val="black"/>
                </a:solidFill>
                <a:latin typeface="Arial" panose="020B0604020202020204" pitchFamily="34" charset="0"/>
                <a:cs typeface="Arial" panose="020B0604020202020204" pitchFamily="34" charset="0"/>
              </a:rPr>
              <a:t>of </a:t>
            </a:r>
            <a:r>
              <a:rPr lang="en-US" dirty="0" smtClean="0">
                <a:solidFill>
                  <a:prstClr val="black"/>
                </a:solidFill>
                <a:latin typeface="Arial" panose="020B0604020202020204" pitchFamily="34" charset="0"/>
                <a:cs typeface="Arial" panose="020B0604020202020204" pitchFamily="34" charset="0"/>
              </a:rPr>
              <a:t>Companies. </a:t>
            </a:r>
            <a:endParaRPr lang="en-US" dirty="0">
              <a:solidFill>
                <a:prstClr val="black"/>
              </a:solidFill>
              <a:latin typeface="Arial" panose="020B0604020202020204" pitchFamily="34" charset="0"/>
              <a:cs typeface="Arial" panose="020B0604020202020204" pitchFamily="34" charset="0"/>
            </a:endParaRPr>
          </a:p>
          <a:p>
            <a:pPr marL="0" indent="0" algn="just">
              <a:lnSpc>
                <a:spcPct val="150000"/>
              </a:lnSpc>
              <a:buNone/>
            </a:pPr>
            <a:r>
              <a:rPr lang="en-US" dirty="0" smtClean="0">
                <a:latin typeface="Arial" panose="020B0604020202020204" pitchFamily="34" charset="0"/>
                <a:cs typeface="Arial" panose="020B0604020202020204" pitchFamily="34" charset="0"/>
              </a:rPr>
              <a:t> </a:t>
            </a: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10</a:t>
            </a:fld>
            <a:endParaRPr lang="en-ZA" dirty="0">
              <a:solidFill>
                <a:srgbClr val="000000">
                  <a:tint val="75000"/>
                </a:srgbClr>
              </a:solidFill>
            </a:endParaRPr>
          </a:p>
        </p:txBody>
      </p:sp>
      <p:sp>
        <p:nvSpPr>
          <p:cNvPr id="6" name="Content Placeholder 4"/>
          <p:cNvSpPr>
            <a:spLocks noGrp="1"/>
          </p:cNvSpPr>
          <p:nvPr>
            <p:ph idx="13"/>
          </p:nvPr>
        </p:nvSpPr>
        <p:spPr>
          <a:xfrm>
            <a:off x="785091" y="-36513"/>
            <a:ext cx="7552459" cy="590695"/>
          </a:xfrm>
        </p:spPr>
        <p:txBody>
          <a:bodyPr>
            <a:noAutofit/>
          </a:bodyPr>
          <a:lstStyle/>
          <a:p>
            <a:pPr lvl="0" algn="ctr"/>
            <a:endParaRPr lang="en-ZA" sz="1400" dirty="0" smtClean="0">
              <a:solidFill>
                <a:prstClr val="black"/>
              </a:solidFill>
            </a:endParaRPr>
          </a:p>
          <a:p>
            <a:pPr lvl="0" algn="ctr"/>
            <a:endParaRPr lang="en-ZA" sz="1400" dirty="0">
              <a:solidFill>
                <a:prstClr val="black"/>
              </a:solidFill>
            </a:endParaRPr>
          </a:p>
          <a:p>
            <a:pPr algn="ctr"/>
            <a:r>
              <a:rPr lang="en-ZA" sz="2400" dirty="0">
                <a:solidFill>
                  <a:prstClr val="black"/>
                </a:solidFill>
              </a:rPr>
              <a:t>NLC BOARD MEMBERS &amp; OFFICIALS</a:t>
            </a:r>
            <a:endParaRPr lang="en-ZA" sz="2400" dirty="0"/>
          </a:p>
        </p:txBody>
      </p:sp>
    </p:spTree>
    <p:extLst>
      <p:ext uri="{BB962C8B-B14F-4D97-AF65-F5344CB8AC3E}">
        <p14:creationId xmlns:p14="http://schemas.microsoft.com/office/powerpoint/2010/main" xmlns="" val="2099695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6255" y="1034473"/>
            <a:ext cx="9244445" cy="5213927"/>
          </a:xfrm>
        </p:spPr>
        <p:txBody>
          <a:bodyPr>
            <a:normAutofit/>
          </a:bodyPr>
          <a:lstStyle/>
          <a:p>
            <a:pPr marL="0" indent="0">
              <a:lnSpc>
                <a:spcPct val="150000"/>
              </a:lnSpc>
              <a:buNone/>
            </a:pPr>
            <a:endParaRPr lang="en-US" u="sng" dirty="0">
              <a:latin typeface="Arial" panose="020B0604020202020204" pitchFamily="34" charset="0"/>
              <a:cs typeface="Arial" panose="020B0604020202020204" pitchFamily="34" charset="0"/>
            </a:endParaRPr>
          </a:p>
          <a:p>
            <a:pPr marL="0" indent="0">
              <a:lnSpc>
                <a:spcPct val="150000"/>
              </a:lnSpc>
              <a:buNone/>
            </a:pPr>
            <a:r>
              <a:rPr lang="en-US" u="sng" dirty="0" smtClean="0">
                <a:latin typeface="Arial" panose="020B0604020202020204" pitchFamily="34" charset="0"/>
                <a:cs typeface="Arial" panose="020B0604020202020204" pitchFamily="34" charset="0"/>
              </a:rPr>
              <a:t>Money </a:t>
            </a:r>
            <a:r>
              <a:rPr lang="en-US" u="sng" dirty="0">
                <a:latin typeface="Arial" panose="020B0604020202020204" pitchFamily="34" charset="0"/>
                <a:cs typeface="Arial" panose="020B0604020202020204" pitchFamily="34" charset="0"/>
              </a:rPr>
              <a:t>laundering by </a:t>
            </a:r>
            <a:r>
              <a:rPr lang="en-US" u="sng" dirty="0" smtClean="0">
                <a:latin typeface="Arial" panose="020B0604020202020204" pitchFamily="34" charset="0"/>
                <a:cs typeface="Arial" panose="020B0604020202020204" pitchFamily="34" charset="0"/>
              </a:rPr>
              <a:t>Former Board member</a:t>
            </a:r>
          </a:p>
          <a:p>
            <a:pPr marL="0" indent="0">
              <a:lnSpc>
                <a:spcPct val="150000"/>
              </a:lnSpc>
              <a:buNone/>
            </a:pPr>
            <a:r>
              <a:rPr lang="en-US" b="1" dirty="0" smtClean="0">
                <a:solidFill>
                  <a:prstClr val="black"/>
                </a:solidFill>
                <a:latin typeface="Arial" panose="020B0604020202020204" pitchFamily="34" charset="0"/>
                <a:cs typeface="Arial" panose="020B0604020202020204" pitchFamily="34" charset="0"/>
              </a:rPr>
              <a:t>NPO 1</a:t>
            </a:r>
            <a:endParaRPr lang="en-US" b="1" u="sng" dirty="0">
              <a:latin typeface="Arial" panose="020B0604020202020204" pitchFamily="34" charset="0"/>
              <a:cs typeface="Arial" panose="020B0604020202020204" pitchFamily="34" charset="0"/>
            </a:endParaRPr>
          </a:p>
          <a:p>
            <a:pPr algn="just">
              <a:lnSpc>
                <a:spcPct val="150000"/>
              </a:lnSpc>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investigation has identified that the identity of </a:t>
            </a:r>
            <a:r>
              <a:rPr lang="en-US" dirty="0" smtClean="0">
                <a:latin typeface="Arial" panose="020B0604020202020204" pitchFamily="34" charset="0"/>
                <a:cs typeface="Arial" panose="020B0604020202020204" pitchFamily="34" charset="0"/>
              </a:rPr>
              <a:t>Non–profit </a:t>
            </a:r>
            <a:r>
              <a:rPr lang="en-US" dirty="0" err="1" smtClean="0">
                <a:latin typeface="Arial" panose="020B0604020202020204" pitchFamily="34" charset="0"/>
                <a:cs typeface="Arial" panose="020B0604020202020204" pitchFamily="34" charset="0"/>
              </a:rPr>
              <a:t>Organisation</a:t>
            </a:r>
            <a:r>
              <a:rPr lang="en-US" dirty="0" smtClean="0">
                <a:latin typeface="Arial" panose="020B0604020202020204" pitchFamily="34" charset="0"/>
                <a:cs typeface="Arial" panose="020B0604020202020204" pitchFamily="34" charset="0"/>
              </a:rPr>
              <a:t>, NPO 1 </a:t>
            </a:r>
            <a:r>
              <a:rPr lang="en-US" dirty="0">
                <a:latin typeface="Arial" panose="020B0604020202020204" pitchFamily="34" charset="0"/>
                <a:cs typeface="Arial" panose="020B0604020202020204" pitchFamily="34" charset="0"/>
              </a:rPr>
              <a:t>was hijacked</a:t>
            </a:r>
            <a:r>
              <a:rPr lang="en-US" b="1"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 R23 000 000.00 grant funding was </a:t>
            </a:r>
            <a:r>
              <a:rPr lang="en-US" dirty="0" smtClean="0">
                <a:latin typeface="Arial" panose="020B0604020202020204" pitchFamily="34" charset="0"/>
                <a:cs typeface="Arial" panose="020B0604020202020204" pitchFamily="34" charset="0"/>
              </a:rPr>
              <a:t>paid to the NPO.</a:t>
            </a:r>
          </a:p>
          <a:p>
            <a:pPr algn="just">
              <a:lnSpc>
                <a:spcPct val="150000"/>
              </a:lnSpc>
            </a:pPr>
            <a:r>
              <a:rPr lang="en-US" dirty="0" smtClean="0">
                <a:latin typeface="Arial" panose="020B0604020202020204" pitchFamily="34" charset="0"/>
                <a:cs typeface="Arial" panose="020B0604020202020204" pitchFamily="34" charset="0"/>
              </a:rPr>
              <a:t>The purpose of the grant was to</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build an old age home in Mpumalanga. The project was started but not completed as funds allocated to the project were redirected to individuals connected to the NLC.</a:t>
            </a:r>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11</a:t>
            </a:fld>
            <a:endParaRPr lang="en-ZA" dirty="0">
              <a:solidFill>
                <a:srgbClr val="000000">
                  <a:tint val="75000"/>
                </a:srgbClr>
              </a:solidFill>
            </a:endParaRPr>
          </a:p>
        </p:txBody>
      </p:sp>
      <p:sp>
        <p:nvSpPr>
          <p:cNvPr id="5" name="Content Placeholder 4"/>
          <p:cNvSpPr>
            <a:spLocks noGrp="1"/>
          </p:cNvSpPr>
          <p:nvPr>
            <p:ph idx="13"/>
          </p:nvPr>
        </p:nvSpPr>
        <p:spPr/>
        <p:txBody>
          <a:bodyPr>
            <a:normAutofit fontScale="77500" lnSpcReduction="20000"/>
          </a:bodyPr>
          <a:lstStyle/>
          <a:p>
            <a:pPr lvl="0" algn="ctr"/>
            <a:endParaRPr lang="en-ZA" sz="2200" dirty="0" smtClean="0">
              <a:solidFill>
                <a:prstClr val="black"/>
              </a:solidFill>
            </a:endParaRPr>
          </a:p>
          <a:p>
            <a:pPr lvl="0" algn="ctr"/>
            <a:endParaRPr lang="en-ZA" sz="2200" dirty="0">
              <a:solidFill>
                <a:prstClr val="black"/>
              </a:solidFill>
            </a:endParaRPr>
          </a:p>
          <a:p>
            <a:pPr lvl="0" algn="ctr"/>
            <a:r>
              <a:rPr lang="en-ZA" sz="3000" dirty="0" smtClean="0">
                <a:solidFill>
                  <a:prstClr val="black"/>
                </a:solidFill>
              </a:rPr>
              <a:t>NLC BOARD MEMBERS </a:t>
            </a:r>
            <a:r>
              <a:rPr lang="en-ZA" sz="3000" dirty="0">
                <a:solidFill>
                  <a:prstClr val="black"/>
                </a:solidFill>
              </a:rPr>
              <a:t>&amp; </a:t>
            </a:r>
            <a:r>
              <a:rPr lang="en-ZA" sz="3000" dirty="0" smtClean="0">
                <a:solidFill>
                  <a:prstClr val="black"/>
                </a:solidFill>
              </a:rPr>
              <a:t>OFFICIALS </a:t>
            </a:r>
            <a:endParaRPr lang="en-ZA" sz="3000" dirty="0">
              <a:solidFill>
                <a:prstClr val="black"/>
              </a:solidFill>
            </a:endParaRPr>
          </a:p>
          <a:p>
            <a:pPr algn="ctr"/>
            <a:endParaRPr lang="en-US" sz="2800" dirty="0"/>
          </a:p>
        </p:txBody>
      </p:sp>
    </p:spTree>
    <p:extLst>
      <p:ext uri="{BB962C8B-B14F-4D97-AF65-F5344CB8AC3E}">
        <p14:creationId xmlns:p14="http://schemas.microsoft.com/office/powerpoint/2010/main" xmlns="" val="4002828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7782" y="1376218"/>
            <a:ext cx="9262918" cy="4872182"/>
          </a:xfrm>
        </p:spPr>
        <p:txBody>
          <a:bodyPr/>
          <a:lstStyle/>
          <a:p>
            <a:pPr marL="0" indent="0" algn="just">
              <a:lnSpc>
                <a:spcPct val="150000"/>
              </a:lnSpc>
              <a:buNone/>
            </a:pPr>
            <a:endParaRPr lang="en-US" dirty="0" smtClean="0">
              <a:latin typeface="Arial" panose="020B0604020202020204" pitchFamily="34" charset="0"/>
              <a:cs typeface="Arial" panose="020B0604020202020204" pitchFamily="34" charset="0"/>
            </a:endParaRPr>
          </a:p>
          <a:p>
            <a:pPr algn="just">
              <a:lnSpc>
                <a:spcPct val="150000"/>
              </a:lnSpc>
            </a:pPr>
            <a:r>
              <a:rPr lang="en-US" dirty="0">
                <a:solidFill>
                  <a:prstClr val="black"/>
                </a:solidFill>
                <a:latin typeface="Arial" panose="020B0604020202020204" pitchFamily="34" charset="0"/>
                <a:cs typeface="Arial" panose="020B0604020202020204" pitchFamily="34" charset="0"/>
              </a:rPr>
              <a:t>The investigation has revealed that R5 000 000.00 of the </a:t>
            </a:r>
            <a:r>
              <a:rPr lang="en-US" dirty="0">
                <a:latin typeface="Arial" panose="020B0604020202020204" pitchFamily="34" charset="0"/>
                <a:cs typeface="Arial" panose="020B0604020202020204" pitchFamily="34" charset="0"/>
              </a:rPr>
              <a:t>R23 000 000.00</a:t>
            </a:r>
            <a:r>
              <a:rPr lang="en-US" dirty="0" smtClean="0">
                <a:solidFill>
                  <a:prstClr val="black"/>
                </a:solidFill>
                <a:latin typeface="Arial" panose="020B0604020202020204" pitchFamily="34" charset="0"/>
                <a:cs typeface="Arial" panose="020B0604020202020204" pitchFamily="34" charset="0"/>
              </a:rPr>
              <a:t>       received  </a:t>
            </a:r>
            <a:r>
              <a:rPr lang="en-US" dirty="0">
                <a:solidFill>
                  <a:prstClr val="black"/>
                </a:solidFill>
                <a:latin typeface="Arial" panose="020B0604020202020204" pitchFamily="34" charset="0"/>
                <a:cs typeface="Arial" panose="020B0604020202020204" pitchFamily="34" charset="0"/>
              </a:rPr>
              <a:t>from the bank account of </a:t>
            </a:r>
            <a:r>
              <a:rPr lang="en-US" dirty="0" smtClean="0">
                <a:solidFill>
                  <a:prstClr val="black"/>
                </a:solidFill>
                <a:latin typeface="Arial" panose="020B0604020202020204" pitchFamily="34" charset="0"/>
                <a:cs typeface="Arial" panose="020B0604020202020204" pitchFamily="34" charset="0"/>
              </a:rPr>
              <a:t>NPO 1 </a:t>
            </a:r>
            <a:r>
              <a:rPr lang="en-US" dirty="0">
                <a:solidFill>
                  <a:prstClr val="black"/>
                </a:solidFill>
                <a:latin typeface="Arial" panose="020B0604020202020204" pitchFamily="34" charset="0"/>
                <a:cs typeface="Arial" panose="020B0604020202020204" pitchFamily="34" charset="0"/>
              </a:rPr>
              <a:t>was transferred to </a:t>
            </a:r>
            <a:r>
              <a:rPr lang="en-US" dirty="0" smtClean="0">
                <a:solidFill>
                  <a:prstClr val="black"/>
                </a:solidFill>
                <a:latin typeface="Arial" panose="020B0604020202020204" pitchFamily="34" charset="0"/>
                <a:cs typeface="Arial" panose="020B0604020202020204" pitchFamily="34" charset="0"/>
              </a:rPr>
              <a:t>one attorney of the group of companies belonging to the former board member, </a:t>
            </a:r>
            <a:r>
              <a:rPr lang="en-US" dirty="0">
                <a:solidFill>
                  <a:prstClr val="black"/>
                </a:solidFill>
                <a:latin typeface="Arial" panose="020B0604020202020204" pitchFamily="34" charset="0"/>
                <a:cs typeface="Arial" panose="020B0604020202020204" pitchFamily="34" charset="0"/>
              </a:rPr>
              <a:t>for the transfer of a luxurious immovable property in favor of their </a:t>
            </a:r>
            <a:r>
              <a:rPr lang="en-US" dirty="0" smtClean="0">
                <a:solidFill>
                  <a:prstClr val="black"/>
                </a:solidFill>
                <a:latin typeface="Arial" panose="020B0604020202020204" pitchFamily="34" charset="0"/>
                <a:cs typeface="Arial" panose="020B0604020202020204" pitchFamily="34" charset="0"/>
              </a:rPr>
              <a:t>client.</a:t>
            </a:r>
            <a:endParaRPr lang="en-US" dirty="0">
              <a:solidFill>
                <a:prstClr val="black"/>
              </a:solidFill>
              <a:latin typeface="Arial" panose="020B0604020202020204" pitchFamily="34" charset="0"/>
              <a:cs typeface="Arial" panose="020B0604020202020204" pitchFamily="34" charset="0"/>
            </a:endParaRPr>
          </a:p>
          <a:p>
            <a:pPr algn="just">
              <a:lnSpc>
                <a:spcPct val="150000"/>
              </a:lnSpc>
            </a:pPr>
            <a:endParaRPr lang="en-US" dirty="0">
              <a:latin typeface="Arial" panose="020B0604020202020204" pitchFamily="34" charset="0"/>
              <a:cs typeface="Arial" panose="020B0604020202020204" pitchFamily="34" charset="0"/>
            </a:endParaRPr>
          </a:p>
          <a:p>
            <a:pPr marL="0" indent="0" algn="just">
              <a:lnSpc>
                <a:spcPct val="150000"/>
              </a:lnSpc>
              <a:buNone/>
            </a:pPr>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12</a:t>
            </a:fld>
            <a:endParaRPr lang="en-ZA" dirty="0">
              <a:solidFill>
                <a:srgbClr val="000000">
                  <a:tint val="75000"/>
                </a:srgbClr>
              </a:solidFill>
            </a:endParaRPr>
          </a:p>
        </p:txBody>
      </p:sp>
      <p:sp>
        <p:nvSpPr>
          <p:cNvPr id="5" name="Content Placeholder 4"/>
          <p:cNvSpPr>
            <a:spLocks noGrp="1"/>
          </p:cNvSpPr>
          <p:nvPr>
            <p:ph idx="13"/>
          </p:nvPr>
        </p:nvSpPr>
        <p:spPr/>
        <p:txBody>
          <a:bodyPr>
            <a:normAutofit/>
          </a:bodyPr>
          <a:lstStyle/>
          <a:p>
            <a:pPr algn="ctr"/>
            <a:r>
              <a:rPr lang="en-ZA" sz="2800" dirty="0" smtClean="0">
                <a:solidFill>
                  <a:prstClr val="black"/>
                </a:solidFill>
              </a:rPr>
              <a:t>	</a:t>
            </a:r>
            <a:r>
              <a:rPr lang="en-ZA" sz="2300" dirty="0" smtClean="0">
                <a:solidFill>
                  <a:prstClr val="black"/>
                </a:solidFill>
              </a:rPr>
              <a:t>NLC </a:t>
            </a:r>
            <a:r>
              <a:rPr lang="en-ZA" sz="2300" dirty="0">
                <a:solidFill>
                  <a:prstClr val="black"/>
                </a:solidFill>
              </a:rPr>
              <a:t>BOARD MEMBERS &amp; OFFICIALS</a:t>
            </a:r>
            <a:endParaRPr lang="en-US" sz="2300" dirty="0"/>
          </a:p>
        </p:txBody>
      </p:sp>
    </p:spTree>
    <p:extLst>
      <p:ext uri="{BB962C8B-B14F-4D97-AF65-F5344CB8AC3E}">
        <p14:creationId xmlns:p14="http://schemas.microsoft.com/office/powerpoint/2010/main" xmlns="" val="2013511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u="sng" dirty="0" smtClean="0">
                <a:solidFill>
                  <a:prstClr val="black"/>
                </a:solidFill>
                <a:latin typeface="Arial" panose="020B0604020202020204" pitchFamily="34" charset="0"/>
                <a:cs typeface="Arial" panose="020B0604020202020204" pitchFamily="34" charset="0"/>
              </a:rPr>
              <a:t>Money </a:t>
            </a:r>
            <a:r>
              <a:rPr lang="en-US" u="sng" dirty="0">
                <a:solidFill>
                  <a:prstClr val="black"/>
                </a:solidFill>
                <a:latin typeface="Arial" panose="020B0604020202020204" pitchFamily="34" charset="0"/>
                <a:cs typeface="Arial" panose="020B0604020202020204" pitchFamily="34" charset="0"/>
              </a:rPr>
              <a:t>Laundering by </a:t>
            </a:r>
            <a:r>
              <a:rPr lang="en-US" u="sng" dirty="0" smtClean="0">
                <a:solidFill>
                  <a:prstClr val="black"/>
                </a:solidFill>
                <a:latin typeface="Arial" panose="020B0604020202020204" pitchFamily="34" charset="0"/>
                <a:cs typeface="Arial" panose="020B0604020202020204" pitchFamily="34" charset="0"/>
              </a:rPr>
              <a:t>Former board member through his Family </a:t>
            </a:r>
            <a:r>
              <a:rPr lang="en-US" u="sng" dirty="0">
                <a:solidFill>
                  <a:prstClr val="black"/>
                </a:solidFill>
                <a:latin typeface="Arial" panose="020B0604020202020204" pitchFamily="34" charset="0"/>
                <a:cs typeface="Arial" panose="020B0604020202020204" pitchFamily="34" charset="0"/>
              </a:rPr>
              <a:t>Trust </a:t>
            </a:r>
            <a:endParaRPr lang="en-US" u="sng" dirty="0" smtClean="0">
              <a:solidFill>
                <a:prstClr val="black"/>
              </a:solidFill>
              <a:latin typeface="Arial" panose="020B0604020202020204" pitchFamily="34" charset="0"/>
              <a:cs typeface="Arial" panose="020B0604020202020204" pitchFamily="34" charset="0"/>
            </a:endParaRPr>
          </a:p>
          <a:p>
            <a:pPr algn="just">
              <a:lnSpc>
                <a:spcPct val="150000"/>
              </a:lnSpc>
            </a:pPr>
            <a:r>
              <a:rPr lang="en-US" dirty="0" smtClean="0">
                <a:latin typeface="Arial" panose="020B0604020202020204" pitchFamily="34" charset="0"/>
                <a:cs typeface="Arial" panose="020B0604020202020204" pitchFamily="34" charset="0"/>
              </a:rPr>
              <a:t>On 6 December 2017, the Family </a:t>
            </a:r>
            <a:r>
              <a:rPr lang="en-US" dirty="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rust paid R565 000.00 from its account to the former board member’s private account. On 29 January 2020, further R300 000.00 was paid to an unidentified bank account. The reference for the payment has been identified as that of the former board member.  </a:t>
            </a:r>
          </a:p>
          <a:p>
            <a:pPr marL="0" indent="0">
              <a:lnSpc>
                <a:spcPct val="150000"/>
              </a:lnSpc>
              <a:buNone/>
            </a:pPr>
            <a:endParaRPr lang="en-US" dirty="0">
              <a:solidFill>
                <a:prstClr val="black"/>
              </a:solidFill>
              <a:latin typeface="Arial" panose="020B0604020202020204" pitchFamily="34" charset="0"/>
              <a:cs typeface="Arial" panose="020B0604020202020204" pitchFamily="34" charset="0"/>
            </a:endParaRPr>
          </a:p>
          <a:p>
            <a:pPr marL="0" indent="0">
              <a:lnSpc>
                <a:spcPct val="150000"/>
              </a:lnSpc>
              <a:buNone/>
            </a:pPr>
            <a:endParaRPr lang="en-US" dirty="0">
              <a:latin typeface="Arial" panose="020B0604020202020204" pitchFamily="34" charset="0"/>
              <a:cs typeface="Arial" panose="020B0604020202020204" pitchFamily="34" charset="0"/>
            </a:endParaRPr>
          </a:p>
          <a:p>
            <a:pPr marL="0" indent="0">
              <a:lnSpc>
                <a:spcPct val="150000"/>
              </a:lnSpc>
              <a:buNone/>
            </a:pPr>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13</a:t>
            </a:fld>
            <a:endParaRPr lang="en-ZA" dirty="0">
              <a:solidFill>
                <a:srgbClr val="000000">
                  <a:tint val="75000"/>
                </a:srgbClr>
              </a:solidFill>
            </a:endParaRPr>
          </a:p>
        </p:txBody>
      </p:sp>
      <p:sp>
        <p:nvSpPr>
          <p:cNvPr id="5" name="Content Placeholder 4"/>
          <p:cNvSpPr>
            <a:spLocks noGrp="1"/>
          </p:cNvSpPr>
          <p:nvPr>
            <p:ph idx="13"/>
          </p:nvPr>
        </p:nvSpPr>
        <p:spPr>
          <a:xfrm>
            <a:off x="1238250" y="129308"/>
            <a:ext cx="7099300" cy="708891"/>
          </a:xfrm>
        </p:spPr>
        <p:txBody>
          <a:bodyPr>
            <a:normAutofit/>
          </a:bodyPr>
          <a:lstStyle/>
          <a:p>
            <a:pPr algn="ctr"/>
            <a:r>
              <a:rPr lang="en-ZA" sz="2800" dirty="0" smtClean="0">
                <a:solidFill>
                  <a:prstClr val="black"/>
                </a:solidFill>
              </a:rPr>
              <a:t>	</a:t>
            </a:r>
            <a:r>
              <a:rPr lang="en-ZA" sz="2300" dirty="0" smtClean="0">
                <a:solidFill>
                  <a:prstClr val="black"/>
                </a:solidFill>
              </a:rPr>
              <a:t>NLC </a:t>
            </a:r>
            <a:r>
              <a:rPr lang="en-ZA" sz="2300" dirty="0">
                <a:solidFill>
                  <a:prstClr val="black"/>
                </a:solidFill>
              </a:rPr>
              <a:t>BOARD MEMBERS &amp; OFFICIALS</a:t>
            </a:r>
            <a:endParaRPr lang="en-US" sz="2300" dirty="0"/>
          </a:p>
        </p:txBody>
      </p:sp>
    </p:spTree>
    <p:extLst>
      <p:ext uri="{BB962C8B-B14F-4D97-AF65-F5344CB8AC3E}">
        <p14:creationId xmlns:p14="http://schemas.microsoft.com/office/powerpoint/2010/main" xmlns="" val="3673257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309" y="1219200"/>
            <a:ext cx="9281391" cy="5029200"/>
          </a:xfrm>
        </p:spPr>
        <p:txBody>
          <a:bodyPr>
            <a:normAutofit/>
          </a:bodyPr>
          <a:lstStyle/>
          <a:p>
            <a:pPr marL="0" indent="0" algn="just">
              <a:buNone/>
            </a:pPr>
            <a:endParaRPr lang="en-US" dirty="0" smtClean="0">
              <a:latin typeface="Arial" panose="020B0604020202020204" pitchFamily="34" charset="0"/>
              <a:cs typeface="Arial" panose="020B0604020202020204" pitchFamily="34" charset="0"/>
            </a:endParaRPr>
          </a:p>
          <a:p>
            <a:pPr marL="0" indent="0" algn="just">
              <a:lnSpc>
                <a:spcPct val="150000"/>
              </a:lnSpc>
              <a:buNone/>
            </a:pPr>
            <a:r>
              <a:rPr lang="en-US" u="sng" dirty="0" smtClean="0">
                <a:latin typeface="Arial" panose="020B0604020202020204" pitchFamily="34" charset="0"/>
                <a:cs typeface="Arial" panose="020B0604020202020204" pitchFamily="34" charset="0"/>
              </a:rPr>
              <a:t>Money </a:t>
            </a:r>
            <a:r>
              <a:rPr lang="en-US" u="sng" dirty="0">
                <a:latin typeface="Arial" panose="020B0604020202020204" pitchFamily="34" charset="0"/>
                <a:cs typeface="Arial" panose="020B0604020202020204" pitchFamily="34" charset="0"/>
              </a:rPr>
              <a:t>laundering by </a:t>
            </a:r>
            <a:r>
              <a:rPr lang="en-US" u="sng" dirty="0" smtClean="0">
                <a:latin typeface="Arial" panose="020B0604020202020204" pitchFamily="34" charset="0"/>
                <a:cs typeface="Arial" panose="020B0604020202020204" pitchFamily="34" charset="0"/>
              </a:rPr>
              <a:t>Former member through</a:t>
            </a:r>
            <a:r>
              <a:rPr lang="en-US" b="1" u="sng" dirty="0" smtClean="0">
                <a:latin typeface="Arial" panose="020B0604020202020204" pitchFamily="34" charset="0"/>
                <a:cs typeface="Arial" panose="020B0604020202020204" pitchFamily="34" charset="0"/>
              </a:rPr>
              <a:t>, NPO 2</a:t>
            </a:r>
            <a:endParaRPr lang="en-US" b="1" u="sng" dirty="0">
              <a:latin typeface="Arial" panose="020B0604020202020204" pitchFamily="34" charset="0"/>
              <a:cs typeface="Arial" panose="020B0604020202020204" pitchFamily="34" charset="0"/>
            </a:endParaRPr>
          </a:p>
          <a:p>
            <a:pPr algn="just">
              <a:lnSpc>
                <a:spcPct val="150000"/>
              </a:lnSpc>
              <a:buAutoNum type="arabicPeriod"/>
            </a:pPr>
            <a:r>
              <a:rPr lang="en-US" dirty="0">
                <a:latin typeface="Arial" panose="020B0604020202020204" pitchFamily="34" charset="0"/>
                <a:cs typeface="Arial" panose="020B0604020202020204" pitchFamily="34" charset="0"/>
              </a:rPr>
              <a:t>On 9 September 2016, NPO </a:t>
            </a:r>
            <a:r>
              <a:rPr lang="en-US" dirty="0" smtClean="0">
                <a:latin typeface="Arial" panose="020B0604020202020204" pitchFamily="34" charset="0"/>
                <a:cs typeface="Arial" panose="020B0604020202020204" pitchFamily="34" charset="0"/>
              </a:rPr>
              <a:t>2 submitted </a:t>
            </a:r>
            <a:r>
              <a:rPr lang="en-US" dirty="0">
                <a:latin typeface="Arial" panose="020B0604020202020204" pitchFamily="34" charset="0"/>
                <a:cs typeface="Arial" panose="020B0604020202020204" pitchFamily="34" charset="0"/>
              </a:rPr>
              <a:t>an application for grant funding for construction of a drug rehabilitation </a:t>
            </a:r>
            <a:r>
              <a:rPr lang="en-US" dirty="0" smtClean="0">
                <a:latin typeface="Arial" panose="020B0604020202020204" pitchFamily="34" charset="0"/>
                <a:cs typeface="Arial" panose="020B0604020202020204" pitchFamily="34" charset="0"/>
              </a:rPr>
              <a:t>centre. </a:t>
            </a:r>
            <a:r>
              <a:rPr lang="en-US" dirty="0">
                <a:latin typeface="Arial" panose="020B0604020202020204" pitchFamily="34" charset="0"/>
                <a:cs typeface="Arial" panose="020B0604020202020204" pitchFamily="34" charset="0"/>
              </a:rPr>
              <a:t>O</a:t>
            </a:r>
            <a:r>
              <a:rPr lang="en-US" dirty="0" smtClean="0">
                <a:latin typeface="Arial" panose="020B0604020202020204" pitchFamily="34" charset="0"/>
                <a:cs typeface="Arial" panose="020B0604020202020204" pitchFamily="34" charset="0"/>
              </a:rPr>
              <a:t>n </a:t>
            </a:r>
            <a:r>
              <a:rPr lang="en-US" dirty="0">
                <a:latin typeface="Arial" panose="020B0604020202020204" pitchFamily="34" charset="0"/>
                <a:cs typeface="Arial" panose="020B0604020202020204" pitchFamily="34" charset="0"/>
              </a:rPr>
              <a:t>7 October </a:t>
            </a:r>
            <a:r>
              <a:rPr lang="en-US" dirty="0" smtClean="0">
                <a:latin typeface="Arial" panose="020B0604020202020204" pitchFamily="34" charset="0"/>
                <a:cs typeface="Arial" panose="020B0604020202020204" pitchFamily="34" charset="0"/>
              </a:rPr>
              <a:t>2016 the </a:t>
            </a:r>
            <a:r>
              <a:rPr lang="en-US" dirty="0">
                <a:latin typeface="Arial" panose="020B0604020202020204" pitchFamily="34" charset="0"/>
                <a:cs typeface="Arial" panose="020B0604020202020204" pitchFamily="34" charset="0"/>
              </a:rPr>
              <a:t>application was approved for funding of R17 million. </a:t>
            </a:r>
          </a:p>
          <a:p>
            <a:pPr algn="just">
              <a:lnSpc>
                <a:spcPct val="150000"/>
              </a:lnSpc>
              <a:buAutoNum type="arabicPeriod"/>
            </a:pPr>
            <a:r>
              <a:rPr lang="en-US" dirty="0">
                <a:latin typeface="Arial" panose="020B0604020202020204" pitchFamily="34" charset="0"/>
                <a:cs typeface="Arial" panose="020B0604020202020204" pitchFamily="34" charset="0"/>
              </a:rPr>
              <a:t>On 20 October </a:t>
            </a:r>
            <a:r>
              <a:rPr lang="en-US" dirty="0" smtClean="0">
                <a:latin typeface="Arial" panose="020B0604020202020204" pitchFamily="34" charset="0"/>
                <a:cs typeface="Arial" panose="020B0604020202020204" pitchFamily="34" charset="0"/>
              </a:rPr>
              <a:t>2016, </a:t>
            </a:r>
            <a:r>
              <a:rPr lang="en-US" dirty="0">
                <a:latin typeface="Arial" panose="020B0604020202020204" pitchFamily="34" charset="0"/>
                <a:cs typeface="Arial" panose="020B0604020202020204" pitchFamily="34" charset="0"/>
              </a:rPr>
              <a:t>two days after the signing of the Grant Agreement by NLC and </a:t>
            </a:r>
            <a:r>
              <a:rPr lang="en-US" dirty="0" smtClean="0">
                <a:latin typeface="Arial" panose="020B0604020202020204" pitchFamily="34" charset="0"/>
                <a:cs typeface="Arial" panose="020B0604020202020204" pitchFamily="34" charset="0"/>
              </a:rPr>
              <a:t>NPO 2, NPO 2 </a:t>
            </a:r>
            <a:r>
              <a:rPr lang="en-US" dirty="0">
                <a:latin typeface="Arial" panose="020B0604020202020204" pitchFamily="34" charset="0"/>
                <a:cs typeface="Arial" panose="020B0604020202020204" pitchFamily="34" charset="0"/>
              </a:rPr>
              <a:t>appointed </a:t>
            </a:r>
            <a:r>
              <a:rPr lang="en-US" dirty="0" smtClean="0">
                <a:latin typeface="Arial" panose="020B0604020202020204" pitchFamily="34" charset="0"/>
                <a:cs typeface="Arial" panose="020B0604020202020204" pitchFamily="34" charset="0"/>
              </a:rPr>
              <a:t>a company linked to one of the senior official of NLC for the construction </a:t>
            </a:r>
            <a:r>
              <a:rPr lang="en-US" dirty="0">
                <a:latin typeface="Arial" panose="020B0604020202020204" pitchFamily="34" charset="0"/>
                <a:cs typeface="Arial" panose="020B0604020202020204" pitchFamily="34" charset="0"/>
              </a:rPr>
              <a:t>and refurbishment of </a:t>
            </a:r>
            <a:r>
              <a:rPr lang="en-US" dirty="0" smtClean="0">
                <a:latin typeface="Arial" panose="020B0604020202020204" pitchFamily="34" charset="0"/>
                <a:cs typeface="Arial" panose="020B0604020202020204" pitchFamily="34" charset="0"/>
              </a:rPr>
              <a:t>the rehabilitation </a:t>
            </a:r>
            <a:r>
              <a:rPr lang="en-US" dirty="0">
                <a:latin typeface="Arial" panose="020B0604020202020204" pitchFamily="34" charset="0"/>
                <a:cs typeface="Arial" panose="020B0604020202020204" pitchFamily="34" charset="0"/>
              </a:rPr>
              <a:t>centre. </a:t>
            </a: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14</a:t>
            </a:fld>
            <a:endParaRPr lang="en-ZA" dirty="0">
              <a:solidFill>
                <a:srgbClr val="000000">
                  <a:tint val="75000"/>
                </a:srgbClr>
              </a:solidFill>
            </a:endParaRPr>
          </a:p>
        </p:txBody>
      </p:sp>
      <p:sp>
        <p:nvSpPr>
          <p:cNvPr id="5" name="Content Placeholder 4"/>
          <p:cNvSpPr>
            <a:spLocks noGrp="1"/>
          </p:cNvSpPr>
          <p:nvPr>
            <p:ph idx="13"/>
          </p:nvPr>
        </p:nvSpPr>
        <p:spPr>
          <a:xfrm>
            <a:off x="1238250" y="166254"/>
            <a:ext cx="7099300" cy="671945"/>
          </a:xfrm>
        </p:spPr>
        <p:txBody>
          <a:bodyPr/>
          <a:lstStyle/>
          <a:p>
            <a:pPr algn="ctr"/>
            <a:r>
              <a:rPr lang="en-ZA" sz="2300" dirty="0" smtClean="0">
                <a:solidFill>
                  <a:prstClr val="black"/>
                </a:solidFill>
              </a:rPr>
              <a:t>NLC </a:t>
            </a:r>
            <a:r>
              <a:rPr lang="en-ZA" sz="2300" dirty="0">
                <a:solidFill>
                  <a:prstClr val="black"/>
                </a:solidFill>
              </a:rPr>
              <a:t>BOARD MEMBERS &amp; OFFICIALS</a:t>
            </a:r>
            <a:endParaRPr lang="en-US" dirty="0"/>
          </a:p>
        </p:txBody>
      </p:sp>
    </p:spTree>
    <p:extLst>
      <p:ext uri="{BB962C8B-B14F-4D97-AF65-F5344CB8AC3E}">
        <p14:creationId xmlns:p14="http://schemas.microsoft.com/office/powerpoint/2010/main" xmlns="" val="3724143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lnSpc>
                <a:spcPct val="150000"/>
              </a:lnSpc>
              <a:buAutoNum type="arabicPeriod"/>
            </a:pPr>
            <a:endParaRPr lang="en-US" dirty="0" smtClean="0">
              <a:latin typeface="Arial" panose="020B0604020202020204" pitchFamily="34" charset="0"/>
              <a:cs typeface="Arial" panose="020B0604020202020204" pitchFamily="34" charset="0"/>
            </a:endParaRPr>
          </a:p>
          <a:p>
            <a:pPr marL="0" indent="0" algn="just">
              <a:lnSpc>
                <a:spcPct val="150000"/>
              </a:lnSpc>
              <a:buNone/>
            </a:pPr>
            <a:r>
              <a:rPr lang="en-US" dirty="0" smtClean="0">
                <a:latin typeface="Arial" panose="020B0604020202020204" pitchFamily="34" charset="0"/>
                <a:cs typeface="Arial" panose="020B0604020202020204" pitchFamily="34" charset="0"/>
              </a:rPr>
              <a:t>3	On </a:t>
            </a:r>
            <a:r>
              <a:rPr lang="en-US" dirty="0">
                <a:latin typeface="Arial" panose="020B0604020202020204" pitchFamily="34" charset="0"/>
                <a:cs typeface="Arial" panose="020B0604020202020204" pitchFamily="34" charset="0"/>
              </a:rPr>
              <a:t>22 November 2016, a day after </a:t>
            </a:r>
            <a:r>
              <a:rPr lang="en-US" dirty="0" smtClean="0">
                <a:latin typeface="Arial" panose="020B0604020202020204" pitchFamily="34" charset="0"/>
                <a:cs typeface="Arial" panose="020B0604020202020204" pitchFamily="34" charset="0"/>
              </a:rPr>
              <a:t>NPO 2 </a:t>
            </a:r>
            <a:r>
              <a:rPr lang="en-US" dirty="0">
                <a:latin typeface="Arial" panose="020B0604020202020204" pitchFamily="34" charset="0"/>
                <a:cs typeface="Arial" panose="020B0604020202020204" pitchFamily="34" charset="0"/>
              </a:rPr>
              <a:t>received a payment of R7.5 </a:t>
            </a:r>
            <a:r>
              <a:rPr lang="en-US" dirty="0" smtClean="0">
                <a:latin typeface="Arial" panose="020B0604020202020204" pitchFamily="34" charset="0"/>
                <a:cs typeface="Arial" panose="020B0604020202020204" pitchFamily="34" charset="0"/>
              </a:rPr>
              <a:t>	million 	into their account, </a:t>
            </a:r>
            <a:r>
              <a:rPr lang="en-US" dirty="0">
                <a:latin typeface="Arial" panose="020B0604020202020204" pitchFamily="34" charset="0"/>
                <a:cs typeface="Arial" panose="020B0604020202020204" pitchFamily="34" charset="0"/>
              </a:rPr>
              <a:t>R3,350.000.00 was transferred to </a:t>
            </a:r>
            <a:r>
              <a:rPr lang="en-US" dirty="0" smtClean="0">
                <a:latin typeface="Arial" panose="020B0604020202020204" pitchFamily="34" charset="0"/>
                <a:cs typeface="Arial" panose="020B0604020202020204" pitchFamily="34" charset="0"/>
              </a:rPr>
              <a:t>the 	appointed company linked to senior official of NLC. On the </a:t>
            </a:r>
            <a:r>
              <a:rPr lang="en-US" dirty="0">
                <a:latin typeface="Arial" panose="020B0604020202020204" pitchFamily="34" charset="0"/>
                <a:cs typeface="Arial" panose="020B0604020202020204" pitchFamily="34" charset="0"/>
              </a:rPr>
              <a:t>same day </a:t>
            </a:r>
            <a:r>
              <a:rPr lang="en-US" dirty="0" smtClean="0">
                <a:latin typeface="Arial" panose="020B0604020202020204" pitchFamily="34" charset="0"/>
                <a:cs typeface="Arial" panose="020B0604020202020204" pitchFamily="34" charset="0"/>
              </a:rPr>
              <a:t>the 	same company transferred </a:t>
            </a:r>
            <a:r>
              <a:rPr lang="en-US" dirty="0">
                <a:latin typeface="Arial" panose="020B0604020202020204" pitchFamily="34" charset="0"/>
                <a:cs typeface="Arial" panose="020B0604020202020204" pitchFamily="34" charset="0"/>
              </a:rPr>
              <a:t>R1 </a:t>
            </a:r>
            <a:r>
              <a:rPr lang="en-US" dirty="0" smtClean="0">
                <a:latin typeface="Arial" panose="020B0604020202020204" pitchFamily="34" charset="0"/>
                <a:cs typeface="Arial" panose="020B0604020202020204" pitchFamily="34" charset="0"/>
              </a:rPr>
              <a:t>million into the private bank account of the 	former board member 1.</a:t>
            </a:r>
            <a:endParaRPr lang="en-US" dirty="0">
              <a:latin typeface="Arial" panose="020B0604020202020204" pitchFamily="34" charset="0"/>
              <a:cs typeface="Arial" panose="020B0604020202020204" pitchFamily="34" charset="0"/>
            </a:endParaRPr>
          </a:p>
          <a:p>
            <a:pPr marL="0" indent="0" algn="just">
              <a:lnSpc>
                <a:spcPct val="150000"/>
              </a:lnSpc>
              <a:buNone/>
            </a:pPr>
            <a:r>
              <a:rPr lang="en-US" dirty="0" smtClean="0">
                <a:latin typeface="Arial" panose="020B0604020202020204" pitchFamily="34" charset="0"/>
                <a:cs typeface="Arial" panose="020B0604020202020204" pitchFamily="34" charset="0"/>
              </a:rPr>
              <a:t>4.	It </a:t>
            </a:r>
            <a:r>
              <a:rPr lang="en-US" dirty="0">
                <a:latin typeface="Arial" panose="020B0604020202020204" pitchFamily="34" charset="0"/>
                <a:cs typeface="Arial" panose="020B0604020202020204" pitchFamily="34" charset="0"/>
              </a:rPr>
              <a:t>should be noted that </a:t>
            </a:r>
            <a:r>
              <a:rPr lang="en-US" dirty="0" smtClean="0">
                <a:latin typeface="Arial" panose="020B0604020202020204" pitchFamily="34" charset="0"/>
                <a:cs typeface="Arial" panose="020B0604020202020204" pitchFamily="34" charset="0"/>
              </a:rPr>
              <a:t>the company appointed by NPO 2 was owned by  	the </a:t>
            </a:r>
            <a:r>
              <a:rPr lang="en-US" dirty="0">
                <a:latin typeface="Arial" panose="020B0604020202020204" pitchFamily="34" charset="0"/>
                <a:cs typeface="Arial" panose="020B0604020202020204" pitchFamily="34" charset="0"/>
              </a:rPr>
              <a:t>brother to </a:t>
            </a:r>
            <a:r>
              <a:rPr lang="en-US" dirty="0" smtClean="0">
                <a:latin typeface="Arial" panose="020B0604020202020204" pitchFamily="34" charset="0"/>
                <a:cs typeface="Arial" panose="020B0604020202020204" pitchFamily="34" charset="0"/>
              </a:rPr>
              <a:t>one of the senior official of NLC.  </a:t>
            </a: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15</a:t>
            </a:fld>
            <a:endParaRPr lang="en-ZA" dirty="0">
              <a:solidFill>
                <a:srgbClr val="000000">
                  <a:tint val="75000"/>
                </a:srgbClr>
              </a:solidFill>
            </a:endParaRPr>
          </a:p>
        </p:txBody>
      </p:sp>
      <p:sp>
        <p:nvSpPr>
          <p:cNvPr id="5" name="Content Placeholder 4"/>
          <p:cNvSpPr>
            <a:spLocks noGrp="1"/>
          </p:cNvSpPr>
          <p:nvPr>
            <p:ph idx="13"/>
          </p:nvPr>
        </p:nvSpPr>
        <p:spPr>
          <a:xfrm>
            <a:off x="1238250" y="147782"/>
            <a:ext cx="7099300" cy="690418"/>
          </a:xfrm>
        </p:spPr>
        <p:txBody>
          <a:bodyPr>
            <a:normAutofit/>
          </a:bodyPr>
          <a:lstStyle/>
          <a:p>
            <a:pPr algn="ctr"/>
            <a:r>
              <a:rPr lang="en-ZA" sz="2400" dirty="0">
                <a:solidFill>
                  <a:prstClr val="black"/>
                </a:solidFill>
              </a:rPr>
              <a:t>NLC BOARD MEMBERS &amp; OFFICIALS</a:t>
            </a:r>
            <a:endParaRPr lang="en-US" sz="2400" dirty="0"/>
          </a:p>
        </p:txBody>
      </p:sp>
    </p:spTree>
    <p:extLst>
      <p:ext uri="{BB962C8B-B14F-4D97-AF65-F5344CB8AC3E}">
        <p14:creationId xmlns:p14="http://schemas.microsoft.com/office/powerpoint/2010/main" xmlns="" val="1325590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lnSpc>
                <a:spcPct val="150000"/>
              </a:lnSpc>
              <a:buAutoNum type="arabicPeriod"/>
            </a:pPr>
            <a:endParaRPr lang="en-US" dirty="0" smtClean="0">
              <a:latin typeface="Arial" panose="020B0604020202020204" pitchFamily="34" charset="0"/>
              <a:cs typeface="Arial" panose="020B0604020202020204" pitchFamily="34" charset="0"/>
            </a:endParaRPr>
          </a:p>
          <a:p>
            <a:pPr marL="0" indent="0" algn="just">
              <a:lnSpc>
                <a:spcPct val="150000"/>
              </a:lnSpc>
              <a:buNone/>
            </a:pPr>
            <a:r>
              <a:rPr lang="en-US" dirty="0" smtClean="0">
                <a:latin typeface="Arial" panose="020B0604020202020204" pitchFamily="34" charset="0"/>
                <a:cs typeface="Arial" panose="020B0604020202020204" pitchFamily="34" charset="0"/>
              </a:rPr>
              <a:t>5	NPO 2 submitted an application to the NLC to build a new drug 	rehabilitation center in Gauteng. The NPO refurbished and build extra 	building structures to an existing drug rehabilitation center.</a:t>
            </a: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16</a:t>
            </a:fld>
            <a:endParaRPr lang="en-ZA" dirty="0">
              <a:solidFill>
                <a:srgbClr val="000000">
                  <a:tint val="75000"/>
                </a:srgbClr>
              </a:solidFill>
            </a:endParaRPr>
          </a:p>
        </p:txBody>
      </p:sp>
      <p:sp>
        <p:nvSpPr>
          <p:cNvPr id="5" name="Content Placeholder 4"/>
          <p:cNvSpPr>
            <a:spLocks noGrp="1"/>
          </p:cNvSpPr>
          <p:nvPr>
            <p:ph idx="13"/>
          </p:nvPr>
        </p:nvSpPr>
        <p:spPr>
          <a:xfrm>
            <a:off x="1238250" y="147782"/>
            <a:ext cx="7099300" cy="690418"/>
          </a:xfrm>
        </p:spPr>
        <p:txBody>
          <a:bodyPr>
            <a:normAutofit/>
          </a:bodyPr>
          <a:lstStyle/>
          <a:p>
            <a:pPr algn="ctr"/>
            <a:r>
              <a:rPr lang="en-ZA" sz="2400" dirty="0">
                <a:solidFill>
                  <a:prstClr val="black"/>
                </a:solidFill>
              </a:rPr>
              <a:t>NLC BOARD MEMBERS &amp; OFFICIALS</a:t>
            </a:r>
            <a:endParaRPr lang="en-US" sz="2400" dirty="0"/>
          </a:p>
        </p:txBody>
      </p:sp>
    </p:spTree>
    <p:extLst>
      <p:ext uri="{BB962C8B-B14F-4D97-AF65-F5344CB8AC3E}">
        <p14:creationId xmlns:p14="http://schemas.microsoft.com/office/powerpoint/2010/main" xmlns="" val="4217875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6256" y="886900"/>
            <a:ext cx="9204444" cy="5224976"/>
          </a:xfrm>
        </p:spPr>
        <p:txBody>
          <a:bodyPr>
            <a:normAutofit/>
          </a:bodyPr>
          <a:lstStyle/>
          <a:p>
            <a:pPr marL="0" indent="0" algn="just">
              <a:buNone/>
            </a:pPr>
            <a:r>
              <a:rPr lang="en-US" b="1" dirty="0" smtClean="0">
                <a:latin typeface="Arial" panose="020B0604020202020204" pitchFamily="34" charset="0"/>
                <a:cs typeface="Arial" panose="020B0604020202020204" pitchFamily="34" charset="0"/>
              </a:rPr>
              <a:t>				N</a:t>
            </a:r>
            <a:r>
              <a:rPr lang="en-US" b="1" u="sng" dirty="0" smtClean="0">
                <a:latin typeface="Arial" panose="020B0604020202020204" pitchFamily="34" charset="0"/>
                <a:cs typeface="Arial" panose="020B0604020202020204" pitchFamily="34" charset="0"/>
              </a:rPr>
              <a:t>PC 1</a:t>
            </a:r>
            <a:endParaRPr lang="en-US" b="1" dirty="0">
              <a:latin typeface="Arial" panose="020B0604020202020204" pitchFamily="34" charset="0"/>
              <a:cs typeface="Arial" panose="020B0604020202020204" pitchFamily="34" charset="0"/>
            </a:endParaRPr>
          </a:p>
          <a:p>
            <a:pPr marL="0" indent="0" algn="just">
              <a:buNone/>
            </a:pPr>
            <a:endParaRPr lang="en-US" u="sng" dirty="0" smtClean="0">
              <a:latin typeface="Arial" panose="020B0604020202020204" pitchFamily="34" charset="0"/>
              <a:cs typeface="Arial" panose="020B0604020202020204" pitchFamily="34" charset="0"/>
            </a:endParaRPr>
          </a:p>
          <a:p>
            <a:pPr marL="0" indent="0" algn="just">
              <a:lnSpc>
                <a:spcPct val="150000"/>
              </a:lnSpc>
              <a:buNone/>
            </a:pPr>
            <a:r>
              <a:rPr lang="en-US" u="sng" dirty="0" smtClean="0">
                <a:latin typeface="Arial" panose="020B0604020202020204" pitchFamily="34" charset="0"/>
                <a:cs typeface="Arial" panose="020B0604020202020204" pitchFamily="34" charset="0"/>
              </a:rPr>
              <a:t>Money </a:t>
            </a:r>
            <a:r>
              <a:rPr lang="en-US" u="sng" dirty="0">
                <a:latin typeface="Arial" panose="020B0604020202020204" pitchFamily="34" charset="0"/>
                <a:cs typeface="Arial" panose="020B0604020202020204" pitchFamily="34" charset="0"/>
              </a:rPr>
              <a:t>laundering </a:t>
            </a:r>
            <a:r>
              <a:rPr lang="en-US" u="sng" dirty="0" smtClean="0">
                <a:latin typeface="Arial" panose="020B0604020202020204" pitchFamily="34" charset="0"/>
                <a:cs typeface="Arial" panose="020B0604020202020204" pitchFamily="34" charset="0"/>
              </a:rPr>
              <a:t>by former board member </a:t>
            </a:r>
          </a:p>
          <a:p>
            <a:pPr algn="just">
              <a:lnSpc>
                <a:spcPct val="150000"/>
              </a:lnSpc>
              <a:buFontTx/>
              <a:buChar char="-"/>
            </a:pPr>
            <a:r>
              <a:rPr lang="en-US" dirty="0" smtClean="0">
                <a:latin typeface="Arial" panose="020B0604020202020204" pitchFamily="34" charset="0"/>
                <a:cs typeface="Arial" panose="020B0604020202020204" pitchFamily="34" charset="0"/>
              </a:rPr>
              <a:t>On 19 October 2016, NPC 1 received grant funding of R7.5 million form the NLC. On 29 November 2016 a further grant of R7.5 million was paid by NLC to the NPC.</a:t>
            </a:r>
          </a:p>
          <a:p>
            <a:pPr algn="just">
              <a:lnSpc>
                <a:spcPct val="150000"/>
              </a:lnSpc>
              <a:buFontTx/>
              <a:buChar char="-"/>
            </a:pPr>
            <a:r>
              <a:rPr lang="en-US" dirty="0" smtClean="0">
                <a:latin typeface="Arial" panose="020B0604020202020204" pitchFamily="34" charset="0"/>
                <a:cs typeface="Arial" panose="020B0604020202020204" pitchFamily="34" charset="0"/>
              </a:rPr>
              <a:t>The purpose of the grant application was to build a drug rehabilitation center in Mpumalanga. The construction of the center was on going in 2021 when SIU visited the area for site inspection and interview. </a:t>
            </a:r>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17</a:t>
            </a:fld>
            <a:endParaRPr lang="en-ZA" dirty="0">
              <a:solidFill>
                <a:srgbClr val="000000">
                  <a:tint val="75000"/>
                </a:srgbClr>
              </a:solidFill>
            </a:endParaRPr>
          </a:p>
        </p:txBody>
      </p:sp>
      <p:sp>
        <p:nvSpPr>
          <p:cNvPr id="5" name="Content Placeholder 4"/>
          <p:cNvSpPr>
            <a:spLocks noGrp="1"/>
          </p:cNvSpPr>
          <p:nvPr>
            <p:ph idx="13"/>
          </p:nvPr>
        </p:nvSpPr>
        <p:spPr>
          <a:xfrm>
            <a:off x="1330036" y="184726"/>
            <a:ext cx="7007514" cy="653473"/>
          </a:xfrm>
        </p:spPr>
        <p:txBody>
          <a:bodyPr>
            <a:normAutofit/>
          </a:bodyPr>
          <a:lstStyle/>
          <a:p>
            <a:pPr algn="ctr"/>
            <a:r>
              <a:rPr lang="en-ZA" sz="2400" dirty="0">
                <a:solidFill>
                  <a:prstClr val="black"/>
                </a:solidFill>
              </a:rPr>
              <a:t>NLC BOARD MEMBERS &amp; OFFICIALS</a:t>
            </a:r>
            <a:endParaRPr lang="en-US" sz="2400" dirty="0"/>
          </a:p>
        </p:txBody>
      </p:sp>
    </p:spTree>
    <p:extLst>
      <p:ext uri="{BB962C8B-B14F-4D97-AF65-F5344CB8AC3E}">
        <p14:creationId xmlns:p14="http://schemas.microsoft.com/office/powerpoint/2010/main" xmlns="" val="1318239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6256" y="886900"/>
            <a:ext cx="9204444" cy="5224976"/>
          </a:xfrm>
        </p:spPr>
        <p:txBody>
          <a:bodyPr>
            <a:normAutofit/>
          </a:bodyPr>
          <a:lstStyle/>
          <a:p>
            <a:pPr marL="0" indent="0" algn="just">
              <a:buNone/>
            </a:pPr>
            <a:r>
              <a:rPr lang="en-US" b="1" dirty="0" smtClean="0">
                <a:latin typeface="Arial" panose="020B0604020202020204" pitchFamily="34" charset="0"/>
                <a:cs typeface="Arial" panose="020B0604020202020204" pitchFamily="34" charset="0"/>
              </a:rPr>
              <a:t>				</a:t>
            </a:r>
            <a:r>
              <a:rPr lang="en-US" b="1" u="sng" dirty="0" smtClean="0">
                <a:latin typeface="Arial" panose="020B0604020202020204" pitchFamily="34" charset="0"/>
                <a:cs typeface="Arial" panose="020B0604020202020204" pitchFamily="34" charset="0"/>
              </a:rPr>
              <a:t>NPC 1</a:t>
            </a:r>
            <a:endParaRPr lang="en-US" b="1" dirty="0">
              <a:latin typeface="Arial" panose="020B0604020202020204" pitchFamily="34" charset="0"/>
              <a:cs typeface="Arial" panose="020B0604020202020204" pitchFamily="34" charset="0"/>
            </a:endParaRPr>
          </a:p>
          <a:p>
            <a:pPr marL="0" indent="0" algn="just">
              <a:buNone/>
            </a:pPr>
            <a:endParaRPr lang="en-US" u="sng" dirty="0" smtClean="0">
              <a:latin typeface="Arial" panose="020B0604020202020204" pitchFamily="34" charset="0"/>
              <a:cs typeface="Arial" panose="020B0604020202020204" pitchFamily="34" charset="0"/>
            </a:endParaRPr>
          </a:p>
          <a:p>
            <a:pPr marL="0" indent="0" algn="just">
              <a:lnSpc>
                <a:spcPct val="150000"/>
              </a:lnSpc>
              <a:buNone/>
            </a:pPr>
            <a:r>
              <a:rPr lang="en-US" u="sng" dirty="0" smtClean="0">
                <a:latin typeface="Arial" panose="020B0604020202020204" pitchFamily="34" charset="0"/>
                <a:cs typeface="Arial" panose="020B0604020202020204" pitchFamily="34" charset="0"/>
              </a:rPr>
              <a:t>Money </a:t>
            </a:r>
            <a:r>
              <a:rPr lang="en-US" u="sng" dirty="0">
                <a:latin typeface="Arial" panose="020B0604020202020204" pitchFamily="34" charset="0"/>
                <a:cs typeface="Arial" panose="020B0604020202020204" pitchFamily="34" charset="0"/>
              </a:rPr>
              <a:t>laundering </a:t>
            </a:r>
            <a:r>
              <a:rPr lang="en-US" u="sng" dirty="0" smtClean="0">
                <a:latin typeface="Arial" panose="020B0604020202020204" pitchFamily="34" charset="0"/>
                <a:cs typeface="Arial" panose="020B0604020202020204" pitchFamily="34" charset="0"/>
              </a:rPr>
              <a:t>by former board member </a:t>
            </a:r>
          </a:p>
          <a:p>
            <a:pPr algn="just">
              <a:lnSpc>
                <a:spcPct val="150000"/>
              </a:lnSpc>
              <a:buFontTx/>
              <a:buChar char="-"/>
            </a:pPr>
            <a:r>
              <a:rPr lang="en-US" dirty="0" smtClean="0">
                <a:latin typeface="Arial" panose="020B0604020202020204" pitchFamily="34" charset="0"/>
                <a:cs typeface="Arial" panose="020B0604020202020204" pitchFamily="34" charset="0"/>
              </a:rPr>
              <a:t>On 1 December 2016 NPC 1 transferred an amount of R3,499,024.83 into the bank account of the company owned by the brother of the senior official of NLC. On the following day, 2 December 2016, the same company transferred R1 million to the former board member’s bank account. </a:t>
            </a:r>
          </a:p>
          <a:p>
            <a:pPr algn="just">
              <a:lnSpc>
                <a:spcPct val="150000"/>
              </a:lnSpc>
              <a:buFontTx/>
              <a:buChar char="-"/>
            </a:pPr>
            <a:r>
              <a:rPr lang="en-US" dirty="0" smtClean="0">
                <a:latin typeface="Arial" panose="020B0604020202020204" pitchFamily="34" charset="0"/>
                <a:cs typeface="Arial" panose="020B0604020202020204" pitchFamily="34" charset="0"/>
              </a:rPr>
              <a:t>The construction of Drug Rehabilitation Center was still ongoing when SIU visited the Center in November 2021.</a:t>
            </a:r>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18</a:t>
            </a:fld>
            <a:endParaRPr lang="en-ZA" dirty="0">
              <a:solidFill>
                <a:srgbClr val="000000">
                  <a:tint val="75000"/>
                </a:srgbClr>
              </a:solidFill>
            </a:endParaRPr>
          </a:p>
        </p:txBody>
      </p:sp>
      <p:sp>
        <p:nvSpPr>
          <p:cNvPr id="5" name="Content Placeholder 4"/>
          <p:cNvSpPr>
            <a:spLocks noGrp="1"/>
          </p:cNvSpPr>
          <p:nvPr>
            <p:ph idx="13"/>
          </p:nvPr>
        </p:nvSpPr>
        <p:spPr>
          <a:xfrm>
            <a:off x="1330036" y="184726"/>
            <a:ext cx="7007514" cy="653473"/>
          </a:xfrm>
        </p:spPr>
        <p:txBody>
          <a:bodyPr>
            <a:normAutofit/>
          </a:bodyPr>
          <a:lstStyle/>
          <a:p>
            <a:pPr algn="ctr"/>
            <a:r>
              <a:rPr lang="en-ZA" sz="2400" dirty="0">
                <a:solidFill>
                  <a:prstClr val="black"/>
                </a:solidFill>
              </a:rPr>
              <a:t>NLC BOARD MEMBERS &amp; OFFICIALS</a:t>
            </a:r>
            <a:endParaRPr lang="en-US" sz="2400" dirty="0"/>
          </a:p>
        </p:txBody>
      </p:sp>
    </p:spTree>
    <p:extLst>
      <p:ext uri="{BB962C8B-B14F-4D97-AF65-F5344CB8AC3E}">
        <p14:creationId xmlns:p14="http://schemas.microsoft.com/office/powerpoint/2010/main" xmlns="" val="1923269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262" y="1533167"/>
            <a:ext cx="9115067" cy="4823184"/>
          </a:xfrm>
        </p:spPr>
        <p:txBody>
          <a:bodyPr>
            <a:normAutofit/>
          </a:bodyPr>
          <a:lstStyle/>
          <a:p>
            <a:pPr marL="0" indent="0" algn="just">
              <a:buNone/>
            </a:pPr>
            <a:endParaRPr lang="en-ZA" dirty="0">
              <a:latin typeface="Arial" panose="020B0604020202020204" pitchFamily="34" charset="0"/>
              <a:cs typeface="Arial" panose="020B0604020202020204" pitchFamily="34" charset="0"/>
            </a:endParaRPr>
          </a:p>
          <a:p>
            <a:pPr marL="0" lvl="0" indent="0" algn="just">
              <a:buNone/>
            </a:pPr>
            <a:r>
              <a:rPr lang="en-US" b="1" u="sng" dirty="0" smtClean="0">
                <a:solidFill>
                  <a:prstClr val="black"/>
                </a:solidFill>
                <a:latin typeface="Arial" panose="020B0604020202020204" pitchFamily="34" charset="0"/>
                <a:cs typeface="Arial" panose="020B0604020202020204" pitchFamily="34" charset="0"/>
              </a:rPr>
              <a:t>Conflict of Interest by the </a:t>
            </a:r>
            <a:r>
              <a:rPr lang="en-US" b="1" u="sng" dirty="0" err="1" smtClean="0">
                <a:solidFill>
                  <a:prstClr val="black"/>
                </a:solidFill>
                <a:latin typeface="Arial" panose="020B0604020202020204" pitchFamily="34" charset="0"/>
                <a:cs typeface="Arial" panose="020B0604020202020204" pitchFamily="34" charset="0"/>
              </a:rPr>
              <a:t>fomer</a:t>
            </a:r>
            <a:r>
              <a:rPr lang="en-US" b="1" u="sng" dirty="0" smtClean="0">
                <a:solidFill>
                  <a:prstClr val="black"/>
                </a:solidFill>
                <a:latin typeface="Arial" panose="020B0604020202020204" pitchFamily="34" charset="0"/>
                <a:cs typeface="Arial" panose="020B0604020202020204" pitchFamily="34" charset="0"/>
              </a:rPr>
              <a:t> board member 1</a:t>
            </a:r>
          </a:p>
          <a:p>
            <a:pPr marL="0" lvl="0" indent="0" algn="just">
              <a:buNone/>
            </a:pPr>
            <a:r>
              <a:rPr lang="en-US" b="1" dirty="0" smtClean="0">
                <a:solidFill>
                  <a:prstClr val="black"/>
                </a:solidFill>
                <a:latin typeface="Arial" panose="020B0604020202020204" pitchFamily="34" charset="0"/>
                <a:cs typeface="Arial" panose="020B0604020202020204" pitchFamily="34" charset="0"/>
              </a:rPr>
              <a:t> </a:t>
            </a:r>
            <a:endParaRPr lang="en-ZA" b="1" dirty="0">
              <a:latin typeface="Arial" panose="020B0604020202020204" pitchFamily="34" charset="0"/>
              <a:cs typeface="Arial" panose="020B0604020202020204" pitchFamily="34" charset="0"/>
            </a:endParaRPr>
          </a:p>
          <a:p>
            <a:pPr marL="0" lvl="0" indent="0" algn="just">
              <a:lnSpc>
                <a:spcPct val="150000"/>
              </a:lnSpc>
              <a:buNone/>
            </a:pPr>
            <a:r>
              <a:rPr lang="en-ZA" dirty="0" smtClean="0">
                <a:solidFill>
                  <a:prstClr val="black"/>
                </a:solidFill>
                <a:latin typeface="Arial" panose="020B0604020202020204" pitchFamily="34" charset="0"/>
                <a:cs typeface="Arial" panose="020B0604020202020204" pitchFamily="34" charset="0"/>
              </a:rPr>
              <a:t>-	The SIU investigation has revealed that during the period March to May   	2018, the former board member received a total amount of R5,470.000.00 	into his 	personal bond account from various NPO’s. The bond was for his 	primary residence house situated in Gauteng.</a:t>
            </a: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19</a:t>
            </a:fld>
            <a:endParaRPr lang="en-ZA" dirty="0">
              <a:solidFill>
                <a:srgbClr val="000000">
                  <a:tint val="75000"/>
                </a:srgbClr>
              </a:solidFill>
            </a:endParaRPr>
          </a:p>
        </p:txBody>
      </p:sp>
      <p:sp>
        <p:nvSpPr>
          <p:cNvPr id="5" name="Content Placeholder 4"/>
          <p:cNvSpPr>
            <a:spLocks noGrp="1"/>
          </p:cNvSpPr>
          <p:nvPr>
            <p:ph idx="13"/>
          </p:nvPr>
        </p:nvSpPr>
        <p:spPr>
          <a:xfrm>
            <a:off x="1238250" y="253842"/>
            <a:ext cx="7099300" cy="435292"/>
          </a:xfrm>
        </p:spPr>
        <p:txBody>
          <a:bodyPr>
            <a:noAutofit/>
          </a:bodyPr>
          <a:lstStyle/>
          <a:p>
            <a:pPr algn="ctr"/>
            <a:r>
              <a:rPr lang="en-ZA" sz="2400" dirty="0" smtClean="0">
                <a:solidFill>
                  <a:prstClr val="black"/>
                </a:solidFill>
              </a:rPr>
              <a:t>NLC </a:t>
            </a:r>
            <a:r>
              <a:rPr lang="en-ZA" sz="2400" dirty="0">
                <a:solidFill>
                  <a:prstClr val="black"/>
                </a:solidFill>
              </a:rPr>
              <a:t>BOARD MEMBERS &amp; OFFICIALS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49670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15613" y="140557"/>
            <a:ext cx="5339449" cy="714375"/>
          </a:xfrm>
          <a:prstGeom prst="rect">
            <a:avLst/>
          </a:prstGeom>
        </p:spPr>
        <p:txBody>
          <a:bodyPr>
            <a:normAutofit/>
          </a:bodyPr>
          <a:lstStyle/>
          <a:p>
            <a:pPr algn="l">
              <a:spcBef>
                <a:spcPts val="600"/>
              </a:spcBef>
              <a:defRPr/>
            </a:pPr>
            <a:r>
              <a:rPr lang="en-ZA" sz="2400" b="1" dirty="0"/>
              <a:t>Presentation Outline</a:t>
            </a:r>
          </a:p>
        </p:txBody>
      </p:sp>
      <p:sp>
        <p:nvSpPr>
          <p:cNvPr id="3" name="Slide Number Placeholder 2"/>
          <p:cNvSpPr>
            <a:spLocks noGrp="1"/>
          </p:cNvSpPr>
          <p:nvPr>
            <p:ph type="sldNum" sz="quarter" idx="12"/>
          </p:nvPr>
        </p:nvSpPr>
        <p:spPr/>
        <p:txBody>
          <a:bodyPr/>
          <a:lstStyle/>
          <a:p>
            <a:pPr>
              <a:defRPr/>
            </a:pPr>
            <a:fld id="{1D2DA13F-7918-495A-87C0-AB9E88369210}" type="slidenum">
              <a:rPr lang="en-ZA" smtClean="0">
                <a:solidFill>
                  <a:srgbClr val="000000">
                    <a:tint val="75000"/>
                  </a:srgbClr>
                </a:solidFill>
              </a:rPr>
              <a:pPr>
                <a:defRPr/>
              </a:pPr>
              <a:t>2</a:t>
            </a:fld>
            <a:endParaRPr lang="en-ZA" dirty="0">
              <a:solidFill>
                <a:srgbClr val="000000">
                  <a:tint val="75000"/>
                </a:srgb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5609" y="1033478"/>
            <a:ext cx="8868579" cy="46608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553075" y="133833"/>
            <a:ext cx="4352925" cy="3273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374405" y="3359150"/>
            <a:ext cx="365125" cy="2432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191626" y="3359150"/>
            <a:ext cx="365125" cy="2432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779814" y="1240971"/>
            <a:ext cx="7481721" cy="4893647"/>
          </a:xfrm>
          <a:prstGeom prst="rect">
            <a:avLst/>
          </a:prstGeom>
        </p:spPr>
        <p:txBody>
          <a:bodyPr wrap="square">
            <a:spAutoFit/>
          </a:bodyPr>
          <a:lstStyle/>
          <a:p>
            <a:pPr marL="342900" indent="-342900">
              <a:lnSpc>
                <a:spcPct val="150000"/>
              </a:lnSpc>
              <a:buFont typeface="+mj-lt"/>
              <a:buAutoNum type="arabicPeriod"/>
            </a:pPr>
            <a:r>
              <a:rPr lang="en-US" sz="1600" b="1" dirty="0">
                <a:latin typeface="+mj-lt"/>
                <a:cs typeface="Arial" panose="020B0604020202020204" pitchFamily="34" charset="0"/>
              </a:rPr>
              <a:t>Legislative Mandate </a:t>
            </a:r>
            <a:endParaRPr lang="en-US" sz="1600" b="1" dirty="0" smtClean="0">
              <a:latin typeface="+mj-lt"/>
              <a:cs typeface="Arial" panose="020B0604020202020204" pitchFamily="34" charset="0"/>
            </a:endParaRPr>
          </a:p>
          <a:p>
            <a:pPr marL="342900" indent="-342900">
              <a:lnSpc>
                <a:spcPct val="150000"/>
              </a:lnSpc>
              <a:buFont typeface="+mj-lt"/>
              <a:buAutoNum type="arabicPeriod"/>
            </a:pPr>
            <a:r>
              <a:rPr lang="en-US" sz="1600" b="1" dirty="0" smtClean="0">
                <a:latin typeface="+mj-lt"/>
                <a:cs typeface="Arial" panose="020B0604020202020204" pitchFamily="34" charset="0"/>
              </a:rPr>
              <a:t>SIU Operating Model</a:t>
            </a:r>
          </a:p>
          <a:p>
            <a:pPr marL="342900" indent="-342900">
              <a:lnSpc>
                <a:spcPct val="150000"/>
              </a:lnSpc>
              <a:buFont typeface="+mj-lt"/>
              <a:buAutoNum type="arabicPeriod"/>
            </a:pPr>
            <a:r>
              <a:rPr lang="en-US" sz="1600" b="1" dirty="0" smtClean="0">
                <a:latin typeface="+mj-lt"/>
                <a:cs typeface="Arial" panose="020B0604020202020204" pitchFamily="34" charset="0"/>
              </a:rPr>
              <a:t>SIU Proclamations </a:t>
            </a:r>
          </a:p>
          <a:p>
            <a:pPr marL="342900" indent="-342900">
              <a:lnSpc>
                <a:spcPct val="150000"/>
              </a:lnSpc>
              <a:buFont typeface="+mj-lt"/>
              <a:buAutoNum type="arabicPeriod"/>
            </a:pPr>
            <a:r>
              <a:rPr lang="en-US" sz="1600" b="1" dirty="0" smtClean="0">
                <a:latin typeface="+mj-lt"/>
                <a:cs typeface="Arial" panose="020B0604020202020204" pitchFamily="34" charset="0"/>
              </a:rPr>
              <a:t>Status and Outcomes of SIU Investigations</a:t>
            </a:r>
          </a:p>
          <a:p>
            <a:pPr marL="800100" lvl="1" indent="-342900" algn="just">
              <a:lnSpc>
                <a:spcPct val="150000"/>
              </a:lnSpc>
              <a:buFont typeface="Arial" panose="020B0604020202020204" pitchFamily="34" charset="0"/>
              <a:buChar char="•"/>
            </a:pPr>
            <a:r>
              <a:rPr lang="en-ZA" sz="1600" dirty="0" smtClean="0">
                <a:cs typeface="Arial" panose="020B0604020202020204" pitchFamily="34" charset="0"/>
              </a:rPr>
              <a:t>Maladministration in the affairs on the NLC in relation to the-</a:t>
            </a:r>
          </a:p>
          <a:p>
            <a:pPr marL="800100" lvl="1" indent="-342900" algn="just">
              <a:lnSpc>
                <a:spcPct val="150000"/>
              </a:lnSpc>
              <a:buAutoNum type="alphaLcParenBoth"/>
            </a:pPr>
            <a:r>
              <a:rPr lang="en-ZA" sz="1600" dirty="0" smtClean="0">
                <a:cs typeface="Arial" panose="020B0604020202020204" pitchFamily="34" charset="0"/>
              </a:rPr>
              <a:t>Investments of funds in the National Distribution Trust Fund, established in terms of section 21 of the Lotteries Act (Act No. 57 of 1997), contrary to the provisions of the said act; and</a:t>
            </a:r>
          </a:p>
          <a:p>
            <a:pPr marL="800100" lvl="1" indent="-342900" algn="just">
              <a:lnSpc>
                <a:spcPct val="150000"/>
              </a:lnSpc>
              <a:buAutoNum type="alphaLcParenBoth"/>
            </a:pPr>
            <a:r>
              <a:rPr lang="en-ZA" sz="1600" dirty="0" smtClean="0">
                <a:cs typeface="Arial" panose="020B0604020202020204" pitchFamily="34" charset="0"/>
              </a:rPr>
              <a:t>Allocation of money in the Fund referred to in paragraph (a) to beneficiaries who were not entitled thereto in terms of the Lotteries Act, 1997, including the causes of such maladministration</a:t>
            </a:r>
          </a:p>
          <a:p>
            <a:pPr lvl="1" algn="just">
              <a:lnSpc>
                <a:spcPct val="150000"/>
              </a:lnSpc>
            </a:pPr>
            <a:endParaRPr lang="en-ZA" sz="1600" dirty="0">
              <a:cs typeface="Arial" panose="020B0604020202020204" pitchFamily="34" charset="0"/>
            </a:endParaRPr>
          </a:p>
          <a:p>
            <a:pPr>
              <a:lnSpc>
                <a:spcPct val="150000"/>
              </a:lnSpc>
            </a:pPr>
            <a:endParaRPr lang="en-US" sz="1600" b="1" dirty="0" smtClean="0">
              <a:latin typeface="+mj-lt"/>
              <a:cs typeface="Arial" panose="020B0604020202020204" pitchFamily="34" charset="0"/>
            </a:endParaRPr>
          </a:p>
        </p:txBody>
      </p:sp>
    </p:spTree>
    <p:extLst>
      <p:ext uri="{BB962C8B-B14F-4D97-AF65-F5344CB8AC3E}">
        <p14:creationId xmlns:p14="http://schemas.microsoft.com/office/powerpoint/2010/main" xmlns="" val="37784986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3128" y="893774"/>
            <a:ext cx="9549636" cy="5354626"/>
          </a:xfrm>
        </p:spPr>
        <p:txBody>
          <a:bodyPr>
            <a:noAutofit/>
          </a:bodyPr>
          <a:lstStyle/>
          <a:p>
            <a:pPr marL="0" indent="0">
              <a:buNone/>
            </a:pPr>
            <a:r>
              <a:rPr lang="en-ZA" sz="1900" b="1" dirty="0" smtClean="0">
                <a:solidFill>
                  <a:prstClr val="black"/>
                </a:solidFill>
                <a:latin typeface="Arial" panose="020B0604020202020204" pitchFamily="34" charset="0"/>
                <a:cs typeface="Arial" panose="020B0604020202020204" pitchFamily="34" charset="0"/>
              </a:rPr>
              <a:t>				</a:t>
            </a:r>
            <a:r>
              <a:rPr lang="en-ZA" sz="1900" b="1" dirty="0" smtClean="0">
                <a:latin typeface="Arial" panose="020B0604020202020204" pitchFamily="34" charset="0"/>
                <a:cs typeface="Arial" panose="020B0604020202020204" pitchFamily="34" charset="0"/>
              </a:rPr>
              <a:t>NPO</a:t>
            </a:r>
            <a:r>
              <a:rPr lang="en-ZA" sz="1900" b="1" dirty="0">
                <a:latin typeface="Arial" panose="020B0604020202020204" pitchFamily="34" charset="0"/>
                <a:cs typeface="Arial" panose="020B0604020202020204" pitchFamily="34" charset="0"/>
              </a:rPr>
              <a:t> </a:t>
            </a:r>
            <a:r>
              <a:rPr lang="en-ZA" sz="1900" b="1" dirty="0" smtClean="0">
                <a:latin typeface="Arial" panose="020B0604020202020204" pitchFamily="34" charset="0"/>
                <a:cs typeface="Arial" panose="020B0604020202020204" pitchFamily="34" charset="0"/>
              </a:rPr>
              <a:t>3</a:t>
            </a:r>
            <a:endParaRPr lang="en-US" sz="1900" b="1" dirty="0" smtClean="0">
              <a:latin typeface="Arial" panose="020B0604020202020204" pitchFamily="34" charset="0"/>
              <a:cs typeface="Arial" panose="020B0604020202020204" pitchFamily="34" charset="0"/>
            </a:endParaRPr>
          </a:p>
          <a:p>
            <a:pPr marL="0" indent="0" algn="ctr">
              <a:buNone/>
            </a:pPr>
            <a:endParaRPr lang="en-US" sz="1900" u="sng" dirty="0" smtClean="0">
              <a:solidFill>
                <a:prstClr val="black"/>
              </a:solidFill>
              <a:latin typeface="Arial" panose="020B0604020202020204" pitchFamily="34" charset="0"/>
              <a:cs typeface="Arial" panose="020B0604020202020204" pitchFamily="34" charset="0"/>
            </a:endParaRPr>
          </a:p>
          <a:p>
            <a:pPr marL="0" indent="0" algn="ctr">
              <a:lnSpc>
                <a:spcPct val="150000"/>
              </a:lnSpc>
              <a:buNone/>
            </a:pPr>
            <a:r>
              <a:rPr lang="en-US" b="1" u="sng" dirty="0" smtClean="0">
                <a:solidFill>
                  <a:prstClr val="black"/>
                </a:solidFill>
                <a:latin typeface="Arial" panose="020B0604020202020204" pitchFamily="34" charset="0"/>
                <a:cs typeface="Arial" panose="020B0604020202020204" pitchFamily="34" charset="0"/>
              </a:rPr>
              <a:t>Conflict </a:t>
            </a:r>
            <a:r>
              <a:rPr lang="en-US" b="1" u="sng" dirty="0">
                <a:solidFill>
                  <a:prstClr val="black"/>
                </a:solidFill>
                <a:latin typeface="Arial" panose="020B0604020202020204" pitchFamily="34" charset="0"/>
                <a:cs typeface="Arial" panose="020B0604020202020204" pitchFamily="34" charset="0"/>
              </a:rPr>
              <a:t>of Interest by </a:t>
            </a:r>
            <a:r>
              <a:rPr lang="en-US" b="1" u="sng" dirty="0" smtClean="0">
                <a:solidFill>
                  <a:prstClr val="black"/>
                </a:solidFill>
                <a:latin typeface="Arial" panose="020B0604020202020204" pitchFamily="34" charset="0"/>
                <a:cs typeface="Arial" panose="020B0604020202020204" pitchFamily="34" charset="0"/>
              </a:rPr>
              <a:t>Former board member 1</a:t>
            </a:r>
          </a:p>
          <a:p>
            <a:pPr marL="457200" indent="-457200">
              <a:lnSpc>
                <a:spcPct val="150000"/>
              </a:lnSpc>
              <a:buAutoNum type="arabicPeriod"/>
            </a:pPr>
            <a:r>
              <a:rPr lang="en-ZA" dirty="0" smtClean="0">
                <a:solidFill>
                  <a:prstClr val="black"/>
                </a:solidFill>
                <a:latin typeface="Arial" panose="020B0604020202020204" pitchFamily="34" charset="0"/>
                <a:cs typeface="Arial" panose="020B0604020202020204" pitchFamily="34" charset="0"/>
              </a:rPr>
              <a:t>It has been determined that NPO, </a:t>
            </a:r>
            <a:r>
              <a:rPr lang="en-ZA" dirty="0" smtClean="0">
                <a:latin typeface="Arial" panose="020B0604020202020204" pitchFamily="34" charset="0"/>
                <a:cs typeface="Arial" panose="020B0604020202020204" pitchFamily="34" charset="0"/>
              </a:rPr>
              <a:t>NPO 3 </a:t>
            </a:r>
            <a:r>
              <a:rPr lang="en-ZA" dirty="0" smtClean="0">
                <a:solidFill>
                  <a:prstClr val="black"/>
                </a:solidFill>
                <a:latin typeface="Arial" panose="020B0604020202020204" pitchFamily="34" charset="0"/>
                <a:cs typeface="Arial" panose="020B0604020202020204" pitchFamily="34" charset="0"/>
              </a:rPr>
              <a:t>received grant from NLC to the tune of R8 million</a:t>
            </a:r>
            <a:r>
              <a:rPr lang="en-ZA" dirty="0">
                <a:solidFill>
                  <a:prstClr val="black"/>
                </a:solidFill>
                <a:latin typeface="Arial" panose="020B0604020202020204" pitchFamily="34" charset="0"/>
                <a:cs typeface="Arial" panose="020B0604020202020204" pitchFamily="34" charset="0"/>
              </a:rPr>
              <a:t> </a:t>
            </a:r>
            <a:r>
              <a:rPr lang="en-ZA" dirty="0" smtClean="0">
                <a:solidFill>
                  <a:prstClr val="black"/>
                </a:solidFill>
                <a:latin typeface="Arial" panose="020B0604020202020204" pitchFamily="34" charset="0"/>
                <a:cs typeface="Arial" panose="020B0604020202020204" pitchFamily="34" charset="0"/>
              </a:rPr>
              <a:t>in 2015. </a:t>
            </a:r>
          </a:p>
          <a:p>
            <a:pPr marL="457200" indent="-457200" algn="just">
              <a:lnSpc>
                <a:spcPct val="150000"/>
              </a:lnSpc>
              <a:buAutoNum type="arabicPeriod"/>
            </a:pPr>
            <a:r>
              <a:rPr lang="en-ZA" dirty="0" smtClean="0">
                <a:latin typeface="Arial" panose="020B0604020202020204" pitchFamily="34" charset="0"/>
                <a:cs typeface="Arial" panose="020B0604020202020204" pitchFamily="34" charset="0"/>
              </a:rPr>
              <a:t>NPO 3 was used as a conduit to make an application on behalf of another NPO. The purpose of application was to develop women in the Eastern Cape. NPO 3 also received funds from Hijacked NPOs then transfer some of the funds to certain NLC officials.</a:t>
            </a:r>
          </a:p>
          <a:p>
            <a:pPr marL="0" indent="0">
              <a:buNone/>
            </a:pPr>
            <a:endParaRPr lang="en-ZA" sz="1900" dirty="0">
              <a:solidFill>
                <a:prstClr val="black"/>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20</a:t>
            </a:fld>
            <a:endParaRPr lang="en-ZA" dirty="0">
              <a:solidFill>
                <a:srgbClr val="000000">
                  <a:tint val="75000"/>
                </a:srgbClr>
              </a:solidFill>
            </a:endParaRPr>
          </a:p>
        </p:txBody>
      </p:sp>
      <p:sp>
        <p:nvSpPr>
          <p:cNvPr id="5" name="Content Placeholder 4"/>
          <p:cNvSpPr>
            <a:spLocks noGrp="1"/>
          </p:cNvSpPr>
          <p:nvPr>
            <p:ph idx="13"/>
          </p:nvPr>
        </p:nvSpPr>
        <p:spPr>
          <a:xfrm>
            <a:off x="1238250" y="129308"/>
            <a:ext cx="7099300" cy="708891"/>
          </a:xfrm>
        </p:spPr>
        <p:txBody>
          <a:bodyPr>
            <a:normAutofit/>
          </a:bodyPr>
          <a:lstStyle/>
          <a:p>
            <a:pPr algn="ctr"/>
            <a:r>
              <a:rPr lang="en-ZA" sz="2400" dirty="0">
                <a:solidFill>
                  <a:prstClr val="black"/>
                </a:solidFill>
              </a:rPr>
              <a:t>NLC BOARD MEMBERS &amp; OFFICIALS</a:t>
            </a:r>
            <a:endParaRPr lang="en-US" sz="2400" dirty="0"/>
          </a:p>
        </p:txBody>
      </p:sp>
    </p:spTree>
    <p:extLst>
      <p:ext uri="{BB962C8B-B14F-4D97-AF65-F5344CB8AC3E}">
        <p14:creationId xmlns:p14="http://schemas.microsoft.com/office/powerpoint/2010/main" xmlns="" val="26261474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3128" y="893774"/>
            <a:ext cx="9549636" cy="5354626"/>
          </a:xfrm>
        </p:spPr>
        <p:txBody>
          <a:bodyPr>
            <a:noAutofit/>
          </a:bodyPr>
          <a:lstStyle/>
          <a:p>
            <a:pPr marL="0" indent="0">
              <a:buNone/>
            </a:pPr>
            <a:r>
              <a:rPr lang="en-ZA" sz="1900" b="1" dirty="0" smtClean="0">
                <a:solidFill>
                  <a:prstClr val="black"/>
                </a:solidFill>
                <a:latin typeface="Arial" panose="020B0604020202020204" pitchFamily="34" charset="0"/>
                <a:cs typeface="Arial" panose="020B0604020202020204" pitchFamily="34" charset="0"/>
              </a:rPr>
              <a:t>				</a:t>
            </a:r>
            <a:r>
              <a:rPr lang="en-ZA" b="1" dirty="0" smtClean="0">
                <a:solidFill>
                  <a:prstClr val="black"/>
                </a:solidFill>
                <a:latin typeface="Arial" panose="020B0604020202020204" pitchFamily="34" charset="0"/>
                <a:cs typeface="Arial" panose="020B0604020202020204" pitchFamily="34" charset="0"/>
              </a:rPr>
              <a:t>NPO 3</a:t>
            </a:r>
            <a:endParaRPr lang="en-US" b="1" dirty="0" smtClean="0">
              <a:solidFill>
                <a:srgbClr val="FF0000"/>
              </a:solidFill>
              <a:latin typeface="Arial" panose="020B0604020202020204" pitchFamily="34" charset="0"/>
              <a:cs typeface="Arial" panose="020B0604020202020204" pitchFamily="34" charset="0"/>
            </a:endParaRPr>
          </a:p>
          <a:p>
            <a:pPr marL="0" indent="0" algn="ctr">
              <a:buNone/>
            </a:pPr>
            <a:endParaRPr lang="en-US" sz="1900" u="sng" dirty="0" smtClean="0">
              <a:solidFill>
                <a:prstClr val="black"/>
              </a:solidFill>
              <a:latin typeface="Arial" panose="020B0604020202020204" pitchFamily="34" charset="0"/>
              <a:cs typeface="Arial" panose="020B0604020202020204" pitchFamily="34" charset="0"/>
            </a:endParaRPr>
          </a:p>
          <a:p>
            <a:pPr marL="0" indent="0" algn="ctr">
              <a:lnSpc>
                <a:spcPct val="150000"/>
              </a:lnSpc>
              <a:buNone/>
            </a:pPr>
            <a:r>
              <a:rPr lang="en-US" b="1" u="sng" dirty="0" smtClean="0">
                <a:solidFill>
                  <a:prstClr val="black"/>
                </a:solidFill>
                <a:latin typeface="Arial" panose="020B0604020202020204" pitchFamily="34" charset="0"/>
                <a:cs typeface="Arial" panose="020B0604020202020204" pitchFamily="34" charset="0"/>
              </a:rPr>
              <a:t>Conflict </a:t>
            </a:r>
            <a:r>
              <a:rPr lang="en-US" b="1" u="sng" dirty="0">
                <a:solidFill>
                  <a:prstClr val="black"/>
                </a:solidFill>
                <a:latin typeface="Arial" panose="020B0604020202020204" pitchFamily="34" charset="0"/>
                <a:cs typeface="Arial" panose="020B0604020202020204" pitchFamily="34" charset="0"/>
              </a:rPr>
              <a:t>of Interest by </a:t>
            </a:r>
            <a:r>
              <a:rPr lang="en-US" b="1" u="sng" dirty="0" smtClean="0">
                <a:solidFill>
                  <a:prstClr val="black"/>
                </a:solidFill>
                <a:latin typeface="Arial" panose="020B0604020202020204" pitchFamily="34" charset="0"/>
                <a:cs typeface="Arial" panose="020B0604020202020204" pitchFamily="34" charset="0"/>
              </a:rPr>
              <a:t>Former board member </a:t>
            </a:r>
          </a:p>
          <a:p>
            <a:pPr marL="0" indent="0" algn="just">
              <a:lnSpc>
                <a:spcPct val="150000"/>
              </a:lnSpc>
              <a:buNone/>
            </a:pPr>
            <a:r>
              <a:rPr lang="en-ZA" dirty="0" smtClean="0">
                <a:solidFill>
                  <a:prstClr val="black"/>
                </a:solidFill>
                <a:latin typeface="Arial" panose="020B0604020202020204" pitchFamily="34" charset="0"/>
                <a:cs typeface="Arial" panose="020B0604020202020204" pitchFamily="34" charset="0"/>
              </a:rPr>
              <a:t>3.	The SIU has determined that  upon receipt of grant funding from NLC, the 	hijacked NPOs transferred monies to one of the key role player’s	bank</a:t>
            </a:r>
            <a:r>
              <a:rPr lang="en-ZA" dirty="0">
                <a:solidFill>
                  <a:prstClr val="black"/>
                </a:solidFill>
                <a:latin typeface="Arial" panose="020B0604020202020204" pitchFamily="34" charset="0"/>
                <a:cs typeface="Arial" panose="020B0604020202020204" pitchFamily="34" charset="0"/>
              </a:rPr>
              <a:t> </a:t>
            </a:r>
            <a:r>
              <a:rPr lang="en-ZA" dirty="0" smtClean="0">
                <a:solidFill>
                  <a:prstClr val="black"/>
                </a:solidFill>
                <a:latin typeface="Arial" panose="020B0604020202020204" pitchFamily="34" charset="0"/>
                <a:cs typeface="Arial" panose="020B0604020202020204" pitchFamily="34" charset="0"/>
              </a:rPr>
              <a:t>account. </a:t>
            </a:r>
          </a:p>
          <a:p>
            <a:pPr marL="0" indent="0" algn="just">
              <a:lnSpc>
                <a:spcPct val="150000"/>
              </a:lnSpc>
              <a:buNone/>
            </a:pPr>
            <a:r>
              <a:rPr lang="en-ZA" dirty="0" smtClean="0">
                <a:solidFill>
                  <a:prstClr val="black"/>
                </a:solidFill>
                <a:latin typeface="Arial" panose="020B0604020202020204" pitchFamily="34" charset="0"/>
                <a:cs typeface="Arial" panose="020B0604020202020204" pitchFamily="34" charset="0"/>
              </a:rPr>
              <a:t>4.	On 28 March 2018, </a:t>
            </a:r>
            <a:r>
              <a:rPr lang="en-ZA" dirty="0" smtClean="0">
                <a:latin typeface="Arial" panose="020B0604020202020204" pitchFamily="34" charset="0"/>
                <a:cs typeface="Arial" panose="020B0604020202020204" pitchFamily="34" charset="0"/>
              </a:rPr>
              <a:t>NPO 3 </a:t>
            </a:r>
            <a:r>
              <a:rPr lang="en-ZA" dirty="0" smtClean="0">
                <a:solidFill>
                  <a:prstClr val="black"/>
                </a:solidFill>
                <a:latin typeface="Arial" panose="020B0604020202020204" pitchFamily="34" charset="0"/>
                <a:cs typeface="Arial" panose="020B0604020202020204" pitchFamily="34" charset="0"/>
              </a:rPr>
              <a:t>paid R2 000 	000.00 of the R5,470.000.00 paid into 	the personal bond account of the former board member 1. </a:t>
            </a:r>
          </a:p>
          <a:p>
            <a:pPr marL="457200" indent="-457200">
              <a:buAutoNum type="arabicPeriod" startAt="2"/>
            </a:pPr>
            <a:endParaRPr lang="en-ZA" sz="1900" dirty="0">
              <a:solidFill>
                <a:prstClr val="black"/>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21</a:t>
            </a:fld>
            <a:endParaRPr lang="en-ZA" dirty="0">
              <a:solidFill>
                <a:srgbClr val="000000">
                  <a:tint val="75000"/>
                </a:srgbClr>
              </a:solidFill>
            </a:endParaRPr>
          </a:p>
        </p:txBody>
      </p:sp>
      <p:sp>
        <p:nvSpPr>
          <p:cNvPr id="5" name="Content Placeholder 4"/>
          <p:cNvSpPr>
            <a:spLocks noGrp="1"/>
          </p:cNvSpPr>
          <p:nvPr>
            <p:ph idx="13"/>
          </p:nvPr>
        </p:nvSpPr>
        <p:spPr>
          <a:xfrm>
            <a:off x="1238250" y="129308"/>
            <a:ext cx="7099300" cy="708891"/>
          </a:xfrm>
        </p:spPr>
        <p:txBody>
          <a:bodyPr>
            <a:normAutofit/>
          </a:bodyPr>
          <a:lstStyle/>
          <a:p>
            <a:pPr algn="ctr"/>
            <a:r>
              <a:rPr lang="en-ZA" sz="2400" dirty="0">
                <a:solidFill>
                  <a:prstClr val="black"/>
                </a:solidFill>
              </a:rPr>
              <a:t>NLC BOARD MEMBERS &amp; OFFICIALS</a:t>
            </a:r>
            <a:endParaRPr lang="en-US" sz="2400" dirty="0"/>
          </a:p>
        </p:txBody>
      </p:sp>
    </p:spTree>
    <p:extLst>
      <p:ext uri="{BB962C8B-B14F-4D97-AF65-F5344CB8AC3E}">
        <p14:creationId xmlns:p14="http://schemas.microsoft.com/office/powerpoint/2010/main" xmlns="" val="2148771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1880" y="1189408"/>
            <a:ext cx="9238820" cy="5058992"/>
          </a:xfrm>
        </p:spPr>
        <p:txBody>
          <a:bodyPr>
            <a:noAutofit/>
          </a:bodyPr>
          <a:lstStyle/>
          <a:p>
            <a:pPr marL="0" indent="0">
              <a:buNone/>
            </a:pPr>
            <a:r>
              <a:rPr lang="en-ZA" b="1" dirty="0" smtClean="0">
                <a:solidFill>
                  <a:prstClr val="black"/>
                </a:solidFill>
                <a:latin typeface="Arial" panose="020B0604020202020204" pitchFamily="34" charset="0"/>
                <a:cs typeface="Arial" panose="020B0604020202020204" pitchFamily="34" charset="0"/>
              </a:rPr>
              <a:t>					NPO 4</a:t>
            </a:r>
            <a:endParaRPr lang="en-US" b="1" dirty="0" smtClean="0">
              <a:latin typeface="Arial" panose="020B0604020202020204" pitchFamily="34" charset="0"/>
              <a:cs typeface="Arial" panose="020B0604020202020204" pitchFamily="34" charset="0"/>
            </a:endParaRPr>
          </a:p>
          <a:p>
            <a:pPr marL="0" indent="0" algn="just">
              <a:lnSpc>
                <a:spcPct val="150000"/>
              </a:lnSpc>
              <a:buNone/>
            </a:pPr>
            <a:r>
              <a:rPr lang="en-US" u="sng" dirty="0" smtClean="0">
                <a:solidFill>
                  <a:prstClr val="black"/>
                </a:solidFill>
                <a:latin typeface="Arial" panose="020B0604020202020204" pitchFamily="34" charset="0"/>
                <a:cs typeface="Arial" panose="020B0604020202020204" pitchFamily="34" charset="0"/>
              </a:rPr>
              <a:t>Conflict </a:t>
            </a:r>
            <a:r>
              <a:rPr lang="en-US" u="sng" dirty="0">
                <a:solidFill>
                  <a:prstClr val="black"/>
                </a:solidFill>
                <a:latin typeface="Arial" panose="020B0604020202020204" pitchFamily="34" charset="0"/>
                <a:cs typeface="Arial" panose="020B0604020202020204" pitchFamily="34" charset="0"/>
              </a:rPr>
              <a:t>of </a:t>
            </a:r>
            <a:r>
              <a:rPr lang="en-US" u="sng" dirty="0" smtClean="0">
                <a:solidFill>
                  <a:prstClr val="black"/>
                </a:solidFill>
                <a:latin typeface="Arial" panose="020B0604020202020204" pitchFamily="34" charset="0"/>
                <a:cs typeface="Arial" panose="020B0604020202020204" pitchFamily="34" charset="0"/>
              </a:rPr>
              <a:t>by board member </a:t>
            </a:r>
          </a:p>
          <a:p>
            <a:pPr marL="0" indent="0" algn="just">
              <a:lnSpc>
                <a:spcPct val="150000"/>
              </a:lnSpc>
              <a:buNone/>
            </a:pPr>
            <a:r>
              <a:rPr lang="en-ZA" dirty="0" smtClean="0">
                <a:solidFill>
                  <a:prstClr val="black"/>
                </a:solidFill>
                <a:latin typeface="Arial" panose="020B0604020202020204" pitchFamily="34" charset="0"/>
                <a:cs typeface="Arial" panose="020B0604020202020204" pitchFamily="34" charset="0"/>
              </a:rPr>
              <a:t>-	During the period 2015 to 2018 </a:t>
            </a:r>
            <a:r>
              <a:rPr lang="en-ZA" dirty="0" smtClean="0">
                <a:latin typeface="Arial" panose="020B0604020202020204" pitchFamily="34" charset="0"/>
                <a:cs typeface="Arial" panose="020B0604020202020204" pitchFamily="34" charset="0"/>
              </a:rPr>
              <a:t>NPO 4 </a:t>
            </a:r>
            <a:r>
              <a:rPr lang="en-ZA" dirty="0" smtClean="0">
                <a:solidFill>
                  <a:prstClr val="black"/>
                </a:solidFill>
                <a:latin typeface="Arial" panose="020B0604020202020204" pitchFamily="34" charset="0"/>
                <a:cs typeface="Arial" panose="020B0604020202020204" pitchFamily="34" charset="0"/>
              </a:rPr>
              <a:t>received </a:t>
            </a:r>
            <a:r>
              <a:rPr lang="en-ZA" dirty="0">
                <a:solidFill>
                  <a:prstClr val="black"/>
                </a:solidFill>
                <a:latin typeface="Arial" panose="020B0604020202020204" pitchFamily="34" charset="0"/>
                <a:cs typeface="Arial" panose="020B0604020202020204" pitchFamily="34" charset="0"/>
              </a:rPr>
              <a:t>three NLC </a:t>
            </a:r>
            <a:r>
              <a:rPr lang="en-ZA" dirty="0" smtClean="0">
                <a:solidFill>
                  <a:prstClr val="black"/>
                </a:solidFill>
                <a:latin typeface="Arial" panose="020B0604020202020204" pitchFamily="34" charset="0"/>
                <a:cs typeface="Arial" panose="020B0604020202020204" pitchFamily="34" charset="0"/>
              </a:rPr>
              <a:t>grants to the	value of  R6,408,000.00. </a:t>
            </a:r>
          </a:p>
          <a:p>
            <a:pPr marL="0" indent="0" algn="just">
              <a:lnSpc>
                <a:spcPct val="150000"/>
              </a:lnSpc>
              <a:buNone/>
            </a:pPr>
            <a:r>
              <a:rPr lang="en-ZA" dirty="0" smtClean="0">
                <a:latin typeface="Arial" panose="020B0604020202020204" pitchFamily="34" charset="0"/>
                <a:cs typeface="Arial" panose="020B0604020202020204" pitchFamily="34" charset="0"/>
              </a:rPr>
              <a:t>-</a:t>
            </a:r>
            <a:r>
              <a:rPr lang="en-ZA" dirty="0" smtClean="0">
                <a:solidFill>
                  <a:srgbClr val="FF0000"/>
                </a:solidFill>
                <a:latin typeface="Arial" panose="020B0604020202020204" pitchFamily="34" charset="0"/>
                <a:cs typeface="Arial" panose="020B0604020202020204" pitchFamily="34" charset="0"/>
              </a:rPr>
              <a:t>	</a:t>
            </a:r>
            <a:r>
              <a:rPr lang="en-ZA" dirty="0" smtClean="0">
                <a:solidFill>
                  <a:prstClr val="black"/>
                </a:solidFill>
                <a:latin typeface="Arial" panose="020B0604020202020204" pitchFamily="34" charset="0"/>
                <a:cs typeface="Arial" panose="020B0604020202020204" pitchFamily="34" charset="0"/>
              </a:rPr>
              <a:t>NPO 4 transferred R1,428,357.90 to one known company. On 4 	April 2018, 	the known company transferred R1,970,000.00 to one former board 	member’s personal Bond account. </a:t>
            </a:r>
          </a:p>
          <a:p>
            <a:pPr marL="0" lvl="0" indent="0" algn="just">
              <a:lnSpc>
                <a:spcPct val="150000"/>
              </a:lnSpc>
              <a:buNone/>
            </a:pPr>
            <a:r>
              <a:rPr lang="en-US" dirty="0" smtClean="0">
                <a:solidFill>
                  <a:prstClr val="black"/>
                </a:solidFill>
                <a:latin typeface="Arial" panose="020B0604020202020204" pitchFamily="34" charset="0"/>
                <a:cs typeface="Arial" panose="020B0604020202020204" pitchFamily="34" charset="0"/>
              </a:rPr>
              <a:t> </a:t>
            </a: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22</a:t>
            </a:fld>
            <a:endParaRPr lang="en-ZA" dirty="0">
              <a:solidFill>
                <a:srgbClr val="000000">
                  <a:tint val="75000"/>
                </a:srgbClr>
              </a:solidFill>
            </a:endParaRPr>
          </a:p>
        </p:txBody>
      </p:sp>
      <p:sp>
        <p:nvSpPr>
          <p:cNvPr id="5" name="Content Placeholder 4"/>
          <p:cNvSpPr>
            <a:spLocks noGrp="1"/>
          </p:cNvSpPr>
          <p:nvPr>
            <p:ph idx="13"/>
          </p:nvPr>
        </p:nvSpPr>
        <p:spPr>
          <a:xfrm>
            <a:off x="1828800" y="683490"/>
            <a:ext cx="6508750" cy="154709"/>
          </a:xfrm>
        </p:spPr>
        <p:txBody>
          <a:bodyPr>
            <a:noAutofit/>
          </a:bodyPr>
          <a:lstStyle/>
          <a:p>
            <a:r>
              <a:rPr lang="en-ZA" sz="2800" dirty="0">
                <a:solidFill>
                  <a:prstClr val="black"/>
                </a:solidFill>
              </a:rPr>
              <a:t>NLC BOARD MEMBERS &amp; OFFICIALS</a:t>
            </a:r>
            <a:endParaRPr lang="en-US" sz="2800" dirty="0"/>
          </a:p>
          <a:p>
            <a:endParaRPr lang="en-US" sz="2800" dirty="0"/>
          </a:p>
        </p:txBody>
      </p:sp>
    </p:spTree>
    <p:extLst>
      <p:ext uri="{BB962C8B-B14F-4D97-AF65-F5344CB8AC3E}">
        <p14:creationId xmlns:p14="http://schemas.microsoft.com/office/powerpoint/2010/main" xmlns="" val="414888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0629" y="914400"/>
            <a:ext cx="9280071" cy="5334000"/>
          </a:xfrm>
        </p:spPr>
        <p:txBody>
          <a:bodyPr>
            <a:noAutofit/>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lgn="ctr">
              <a:buNone/>
            </a:pP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a:t>
            </a:r>
            <a:r>
              <a:rPr lang="en-US" b="1" u="sng" dirty="0" smtClean="0">
                <a:latin typeface="Arial" panose="020B0604020202020204" pitchFamily="34" charset="0"/>
                <a:cs typeface="Arial" panose="020B0604020202020204" pitchFamily="34" charset="0"/>
              </a:rPr>
              <a:t>INVESTIGATION 2 – “Former Board member 2”  </a:t>
            </a:r>
            <a:r>
              <a:rPr lang="en-US" u="sng" dirty="0" smtClean="0">
                <a:latin typeface="Arial" panose="020B0604020202020204" pitchFamily="34" charset="0"/>
                <a:cs typeface="Arial" panose="020B0604020202020204" pitchFamily="34" charset="0"/>
              </a:rPr>
              <a:t> </a:t>
            </a:r>
          </a:p>
          <a:p>
            <a:pPr marL="0" indent="0">
              <a:lnSpc>
                <a:spcPct val="170000"/>
              </a:lnSpc>
              <a:buNone/>
            </a:pPr>
            <a:r>
              <a:rPr lang="en-US" b="1" u="sng" dirty="0" smtClean="0">
                <a:latin typeface="Arial" panose="020B0604020202020204" pitchFamily="34" charset="0"/>
                <a:cs typeface="Arial" panose="020B0604020202020204" pitchFamily="34" charset="0"/>
              </a:rPr>
              <a:t>Money Laundering and Conflict of Interest – “Former board member 2” </a:t>
            </a:r>
          </a:p>
          <a:p>
            <a:pPr algn="just">
              <a:lnSpc>
                <a:spcPct val="170000"/>
              </a:lnSpc>
              <a:buAutoNum type="arabicPeriod"/>
            </a:pPr>
            <a:r>
              <a:rPr lang="en-US" dirty="0" smtClean="0">
                <a:latin typeface="Arial" panose="020B0604020202020204" pitchFamily="34" charset="0"/>
                <a:cs typeface="Arial" panose="020B0604020202020204" pitchFamily="34" charset="0"/>
              </a:rPr>
              <a:t>On 6 March 2018 board member 2, signed an Agreement of sale as purchaser of a property in Gauteng for R27 000 000.00. </a:t>
            </a:r>
          </a:p>
          <a:p>
            <a:pPr algn="just">
              <a:lnSpc>
                <a:spcPct val="170000"/>
              </a:lnSpc>
              <a:buAutoNum type="arabicPeriod"/>
            </a:pPr>
            <a:r>
              <a:rPr lang="en-US" dirty="0" smtClean="0">
                <a:latin typeface="Arial" panose="020B0604020202020204" pitchFamily="34" charset="0"/>
                <a:cs typeface="Arial" panose="020B0604020202020204" pitchFamily="34" charset="0"/>
              </a:rPr>
              <a:t>A deposit in	the amount of R25 003,000.00 (twenty five million and three thousand rand) was paid by the </a:t>
            </a:r>
            <a:r>
              <a:rPr lang="en-US" b="1" dirty="0" smtClean="0">
                <a:latin typeface="Arial" panose="020B0604020202020204" pitchFamily="34" charset="0"/>
                <a:cs typeface="Arial" panose="020B0604020202020204" pitchFamily="34" charset="0"/>
              </a:rPr>
              <a:t>“former board member 2”</a:t>
            </a:r>
            <a:r>
              <a:rPr lang="en-US" dirty="0" smtClean="0">
                <a:latin typeface="Arial" panose="020B0604020202020204" pitchFamily="34" charset="0"/>
                <a:cs typeface="Arial" panose="020B0604020202020204" pitchFamily="34" charset="0"/>
              </a:rPr>
              <a:t> into the trust account of one conveyancer attorney.  </a:t>
            </a:r>
          </a:p>
          <a:p>
            <a:pPr marL="0" indent="0">
              <a:lnSpc>
                <a:spcPct val="170000"/>
              </a:lnSpc>
              <a:buNone/>
            </a:pPr>
            <a:r>
              <a:rPr lang="en-US" dirty="0" smtClean="0">
                <a:latin typeface="Arial" panose="020B0604020202020204" pitchFamily="34" charset="0"/>
                <a:cs typeface="Arial" panose="020B0604020202020204" pitchFamily="34" charset="0"/>
              </a:rPr>
              <a:t>	</a:t>
            </a: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23</a:t>
            </a:fld>
            <a:endParaRPr lang="en-ZA" dirty="0">
              <a:solidFill>
                <a:srgbClr val="000000">
                  <a:tint val="75000"/>
                </a:srgbClr>
              </a:solidFill>
            </a:endParaRPr>
          </a:p>
        </p:txBody>
      </p:sp>
      <p:sp>
        <p:nvSpPr>
          <p:cNvPr id="5" name="Content Placeholder 4"/>
          <p:cNvSpPr>
            <a:spLocks noGrp="1"/>
          </p:cNvSpPr>
          <p:nvPr>
            <p:ph idx="13"/>
          </p:nvPr>
        </p:nvSpPr>
        <p:spPr>
          <a:xfrm>
            <a:off x="1791855" y="489528"/>
            <a:ext cx="6545694" cy="348672"/>
          </a:xfrm>
        </p:spPr>
        <p:txBody>
          <a:bodyPr>
            <a:noAutofit/>
          </a:bodyPr>
          <a:lstStyle/>
          <a:p>
            <a:r>
              <a:rPr lang="en-ZA" sz="2000" dirty="0">
                <a:solidFill>
                  <a:prstClr val="black"/>
                </a:solidFill>
                <a:latin typeface="Arial" panose="020B0604020202020204" pitchFamily="34" charset="0"/>
                <a:cs typeface="Arial" panose="020B0604020202020204" pitchFamily="34" charset="0"/>
              </a:rPr>
              <a:t>NLC BOARD MEMBERS &amp; OFFICIALS</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29684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57383"/>
            <a:ext cx="9735266" cy="5491018"/>
          </a:xfrm>
        </p:spPr>
        <p:txBody>
          <a:bodyPr>
            <a:noAutofit/>
          </a:bodyPr>
          <a:lstStyle/>
          <a:p>
            <a:pPr marL="0" indent="0">
              <a:buNone/>
            </a:pPr>
            <a:r>
              <a:rPr lang="en-US" b="1" dirty="0" smtClean="0">
                <a:latin typeface="Arial" panose="020B0604020202020204" pitchFamily="34" charset="0"/>
                <a:cs typeface="Arial" panose="020B0604020202020204" pitchFamily="34" charset="0"/>
              </a:rPr>
              <a:t>							 NPO 5</a:t>
            </a:r>
            <a:endParaRPr lang="en-US" b="1" dirty="0">
              <a:latin typeface="Arial" panose="020B0604020202020204" pitchFamily="34" charset="0"/>
              <a:cs typeface="Arial" panose="020B0604020202020204" pitchFamily="34" charset="0"/>
            </a:endParaRPr>
          </a:p>
          <a:p>
            <a:pPr marL="0" indent="0" algn="just">
              <a:lnSpc>
                <a:spcPct val="150000"/>
              </a:lnSpc>
              <a:buNone/>
            </a:pPr>
            <a:r>
              <a:rPr lang="en-US" sz="1600" dirty="0" smtClean="0">
                <a:latin typeface="Arial" panose="020B0604020202020204" pitchFamily="34" charset="0"/>
                <a:cs typeface="Arial" panose="020B0604020202020204" pitchFamily="34" charset="0"/>
              </a:rPr>
              <a:t> </a:t>
            </a:r>
          </a:p>
          <a:p>
            <a:pPr marL="0" indent="0" algn="just">
              <a:lnSpc>
                <a:spcPct val="150000"/>
              </a:lnSpc>
              <a:buNone/>
            </a:pPr>
            <a:r>
              <a:rPr lang="en-US" sz="160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NPO</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5</a:t>
            </a:r>
            <a:r>
              <a:rPr lang="en-US" sz="1800" dirty="0" smtClean="0">
                <a:solidFill>
                  <a:srgbClr val="FF0000"/>
                </a:solidFill>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applied for grant funding for the construction of an old age home to the NLC. The 	application was approved and a grant funding of R23 000 000.00 was approved by 	the 	NLC. On 16 October 2017 the NLC effected a payment of R20 million into NPO 5</a:t>
            </a:r>
            <a:r>
              <a:rPr lang="en-US" sz="1800" dirty="0" smtClean="0">
                <a:solidFill>
                  <a:srgbClr val="FF0000"/>
                </a:solidFill>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bank account. </a:t>
            </a:r>
          </a:p>
          <a:p>
            <a:pPr marL="0" indent="0" algn="just">
              <a:lnSpc>
                <a:spcPct val="150000"/>
              </a:lnSpc>
              <a:buNone/>
            </a:pPr>
            <a:r>
              <a:rPr lang="en-US" sz="1800" dirty="0" smtClean="0">
                <a:latin typeface="Arial" panose="020B0604020202020204" pitchFamily="34" charset="0"/>
                <a:cs typeface="Arial" panose="020B0604020202020204" pitchFamily="34" charset="0"/>
              </a:rPr>
              <a:t>-</a:t>
            </a:r>
            <a:r>
              <a:rPr lang="en-US" sz="1800" dirty="0" smtClean="0">
                <a:solidFill>
                  <a:srgbClr val="FF0000"/>
                </a:solidFill>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Construction of the old age home was started but the construction remain incomplete to 	this date.</a:t>
            </a:r>
          </a:p>
          <a:p>
            <a:pPr marL="0" indent="0" algn="just">
              <a:lnSpc>
                <a:spcPct val="150000"/>
              </a:lnSpc>
              <a:buNone/>
            </a:pPr>
            <a:r>
              <a:rPr lang="en-US" sz="1800" dirty="0" smtClean="0">
                <a:latin typeface="Arial" panose="020B0604020202020204" pitchFamily="34" charset="0"/>
                <a:cs typeface="Arial" panose="020B0604020202020204" pitchFamily="34" charset="0"/>
              </a:rPr>
              <a:t>-	On 20 October 2017 NPO 5 transferred R11 700 000.00 to one company belonging to 	one of the key role player who ultimately transferred an amount of R9 203 000.00 to 	the 	conveyance attorney of the “former board </a:t>
            </a:r>
            <a:r>
              <a:rPr lang="en-US" sz="1800" b="1" dirty="0" smtClean="0">
                <a:latin typeface="Arial" panose="020B0604020202020204" pitchFamily="34" charset="0"/>
                <a:cs typeface="Arial" panose="020B0604020202020204" pitchFamily="34" charset="0"/>
              </a:rPr>
              <a:t>member 2”</a:t>
            </a:r>
            <a:r>
              <a:rPr lang="en-US" sz="1800" dirty="0" smtClean="0">
                <a:latin typeface="Arial" panose="020B0604020202020204" pitchFamily="34" charset="0"/>
                <a:cs typeface="Arial" panose="020B0604020202020204" pitchFamily="34" charset="0"/>
              </a:rPr>
              <a:t>. The money was part of the 	deposit paid 	towards the property purchased by the </a:t>
            </a:r>
            <a:r>
              <a:rPr lang="en-US" sz="1800" b="1" dirty="0" smtClean="0">
                <a:latin typeface="Arial" panose="020B0604020202020204" pitchFamily="34" charset="0"/>
                <a:cs typeface="Arial" panose="020B0604020202020204" pitchFamily="34" charset="0"/>
              </a:rPr>
              <a:t>“former Board member 2”</a:t>
            </a:r>
            <a:r>
              <a:rPr lang="en-US" sz="1800" dirty="0" smtClean="0">
                <a:latin typeface="Arial" panose="020B0604020202020204" pitchFamily="34" charset="0"/>
                <a:cs typeface="Arial" panose="020B0604020202020204" pitchFamily="34" charset="0"/>
              </a:rPr>
              <a:t>.</a:t>
            </a:r>
          </a:p>
          <a:p>
            <a:pPr marL="0" indent="0" algn="just">
              <a:lnSpc>
                <a:spcPct val="150000"/>
              </a:lnSpc>
              <a:buNone/>
            </a:pPr>
            <a:endParaRPr lang="en-US" sz="1600" dirty="0" smtClean="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24</a:t>
            </a:fld>
            <a:endParaRPr lang="en-ZA" dirty="0">
              <a:solidFill>
                <a:srgbClr val="000000">
                  <a:tint val="75000"/>
                </a:srgbClr>
              </a:solidFill>
            </a:endParaRPr>
          </a:p>
        </p:txBody>
      </p:sp>
      <p:sp>
        <p:nvSpPr>
          <p:cNvPr id="5" name="Content Placeholder 4"/>
          <p:cNvSpPr>
            <a:spLocks noGrp="1"/>
          </p:cNvSpPr>
          <p:nvPr>
            <p:ph idx="13"/>
          </p:nvPr>
        </p:nvSpPr>
        <p:spPr>
          <a:xfrm>
            <a:off x="1708726" y="683490"/>
            <a:ext cx="6628823" cy="154709"/>
          </a:xfrm>
        </p:spPr>
        <p:txBody>
          <a:bodyPr>
            <a:noAutofit/>
          </a:bodyPr>
          <a:lstStyle/>
          <a:p>
            <a:r>
              <a:rPr lang="en-ZA" sz="2800" dirty="0">
                <a:solidFill>
                  <a:prstClr val="black"/>
                </a:solidFill>
              </a:rPr>
              <a:t>NLC BOARD MEMBERS &amp; OFFICIALS</a:t>
            </a:r>
            <a:endParaRPr lang="en-US" sz="2800" dirty="0"/>
          </a:p>
          <a:p>
            <a:endParaRPr lang="en-US" sz="2800" dirty="0"/>
          </a:p>
        </p:txBody>
      </p:sp>
    </p:spTree>
    <p:extLst>
      <p:ext uri="{BB962C8B-B14F-4D97-AF65-F5344CB8AC3E}">
        <p14:creationId xmlns:p14="http://schemas.microsoft.com/office/powerpoint/2010/main" xmlns="" val="7138520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1880" y="877455"/>
            <a:ext cx="9563386" cy="5370945"/>
          </a:xfrm>
        </p:spPr>
        <p:txBody>
          <a:bodyPr>
            <a:noAutofit/>
          </a:bodyPr>
          <a:lstStyle/>
          <a:p>
            <a:pPr marL="0" indent="0">
              <a:buNone/>
            </a:pPr>
            <a:r>
              <a:rPr lang="en-US" b="1" dirty="0" smtClean="0">
                <a:latin typeface="Arial" panose="020B0604020202020204" pitchFamily="34" charset="0"/>
                <a:cs typeface="Arial" panose="020B0604020202020204" pitchFamily="34" charset="0"/>
              </a:rPr>
              <a:t>							NPO 5</a:t>
            </a:r>
            <a:endParaRPr lang="en-US" b="1" dirty="0">
              <a:latin typeface="Arial" panose="020B0604020202020204" pitchFamily="34" charset="0"/>
              <a:cs typeface="Arial" panose="020B0604020202020204" pitchFamily="34" charset="0"/>
            </a:endParaRPr>
          </a:p>
          <a:p>
            <a:pPr marL="0" indent="0" algn="just">
              <a:lnSpc>
                <a:spcPct val="150000"/>
              </a:lnSpc>
              <a:buNone/>
            </a:pPr>
            <a:endParaRPr lang="en-US" dirty="0" smtClean="0">
              <a:latin typeface="Arial" panose="020B0604020202020204" pitchFamily="34" charset="0"/>
              <a:cs typeface="Arial" panose="020B0604020202020204" pitchFamily="34" charset="0"/>
            </a:endParaRPr>
          </a:p>
          <a:p>
            <a:pPr algn="just">
              <a:lnSpc>
                <a:spcPct val="150000"/>
              </a:lnSpc>
              <a:buFontTx/>
              <a:buChar char="-"/>
            </a:pPr>
            <a:r>
              <a:rPr lang="en-US" b="1" dirty="0" smtClean="0">
                <a:latin typeface="Arial" panose="020B0604020202020204" pitchFamily="34" charset="0"/>
                <a:cs typeface="Arial" panose="020B0604020202020204" pitchFamily="34" charset="0"/>
              </a:rPr>
              <a:t>“former Board member 2”</a:t>
            </a:r>
            <a:r>
              <a:rPr lang="en-US" dirty="0" smtClean="0">
                <a:latin typeface="Arial" panose="020B0604020202020204" pitchFamily="34" charset="0"/>
                <a:cs typeface="Arial" panose="020B0604020202020204" pitchFamily="34" charset="0"/>
              </a:rPr>
              <a:t> further received R1 million from the company 	owned by the brother of one senior official of NLC for the deposit of a luxury vehicle. </a:t>
            </a:r>
          </a:p>
          <a:p>
            <a:pPr algn="just">
              <a:lnSpc>
                <a:spcPct val="150000"/>
              </a:lnSpc>
              <a:buFontTx/>
              <a:buChar char="-"/>
            </a:pPr>
            <a:r>
              <a:rPr lang="en-US" dirty="0" smtClean="0">
                <a:latin typeface="Arial" panose="020B0604020202020204" pitchFamily="34" charset="0"/>
                <a:cs typeface="Arial" panose="020B0604020202020204" pitchFamily="34" charset="0"/>
              </a:rPr>
              <a:t>It is clear that the company belonging to the brother of one Senior official of NLC was used as a vehicle to launder money received by NPOs from NLC. </a:t>
            </a:r>
            <a:endParaRPr lang="en-US" dirty="0">
              <a:latin typeface="Arial" panose="020B0604020202020204" pitchFamily="34" charset="0"/>
              <a:cs typeface="Arial" panose="020B0604020202020204" pitchFamily="34" charset="0"/>
            </a:endParaRPr>
          </a:p>
          <a:p>
            <a:pPr marL="0" indent="0" algn="just">
              <a:lnSpc>
                <a:spcPct val="150000"/>
              </a:lnSpc>
              <a:buNone/>
            </a:pPr>
            <a:endParaRPr lang="en-US" dirty="0" smtClean="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25</a:t>
            </a:fld>
            <a:endParaRPr lang="en-ZA" dirty="0">
              <a:solidFill>
                <a:srgbClr val="000000">
                  <a:tint val="75000"/>
                </a:srgbClr>
              </a:solidFill>
            </a:endParaRPr>
          </a:p>
        </p:txBody>
      </p:sp>
      <p:sp>
        <p:nvSpPr>
          <p:cNvPr id="5" name="Content Placeholder 4"/>
          <p:cNvSpPr>
            <a:spLocks noGrp="1"/>
          </p:cNvSpPr>
          <p:nvPr>
            <p:ph idx="13"/>
          </p:nvPr>
        </p:nvSpPr>
        <p:spPr>
          <a:xfrm>
            <a:off x="1708726" y="683490"/>
            <a:ext cx="6628823" cy="154709"/>
          </a:xfrm>
        </p:spPr>
        <p:txBody>
          <a:bodyPr>
            <a:noAutofit/>
          </a:bodyPr>
          <a:lstStyle/>
          <a:p>
            <a:r>
              <a:rPr lang="en-ZA" sz="2800" dirty="0">
                <a:solidFill>
                  <a:prstClr val="black"/>
                </a:solidFill>
              </a:rPr>
              <a:t>NLC BOARD MEMBERS &amp; OFFICIALS</a:t>
            </a:r>
            <a:endParaRPr lang="en-US" sz="2800" dirty="0"/>
          </a:p>
          <a:p>
            <a:endParaRPr lang="en-US" sz="2800" dirty="0"/>
          </a:p>
        </p:txBody>
      </p:sp>
    </p:spTree>
    <p:extLst>
      <p:ext uri="{BB962C8B-B14F-4D97-AF65-F5344CB8AC3E}">
        <p14:creationId xmlns:p14="http://schemas.microsoft.com/office/powerpoint/2010/main" xmlns="" val="1807721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003" y="900650"/>
            <a:ext cx="9728391" cy="5347750"/>
          </a:xfrm>
        </p:spPr>
        <p:txBody>
          <a:bodyPr>
            <a:noAutofit/>
          </a:bodyPr>
          <a:lstStyle/>
          <a:p>
            <a:pPr marL="0" indent="0" algn="just">
              <a:buNone/>
            </a:pPr>
            <a:r>
              <a:rPr lang="en-US" sz="1800" b="1" dirty="0" smtClean="0">
                <a:latin typeface="Arial" panose="020B0604020202020204" pitchFamily="34" charset="0"/>
                <a:cs typeface="Arial" panose="020B0604020202020204" pitchFamily="34" charset="0"/>
              </a:rPr>
              <a:t>					NPO 6</a:t>
            </a:r>
          </a:p>
          <a:p>
            <a:pPr marL="0" indent="0" algn="just">
              <a:buNone/>
            </a:pPr>
            <a:endParaRPr lang="en-US" sz="1800" dirty="0" smtClean="0">
              <a:latin typeface="Arial" panose="020B0604020202020204" pitchFamily="34" charset="0"/>
              <a:cs typeface="Arial" panose="020B0604020202020204" pitchFamily="34" charset="0"/>
            </a:endParaRPr>
          </a:p>
          <a:p>
            <a:pPr algn="just">
              <a:lnSpc>
                <a:spcPct val="150000"/>
              </a:lnSpc>
              <a:buFontTx/>
              <a:buChar char="-"/>
            </a:pPr>
            <a:r>
              <a:rPr lang="en-US" sz="1800" dirty="0" smtClean="0">
                <a:latin typeface="Arial" panose="020B0604020202020204" pitchFamily="34" charset="0"/>
                <a:cs typeface="Arial" panose="020B0604020202020204" pitchFamily="34" charset="0"/>
              </a:rPr>
              <a:t>NPO 6 applied </a:t>
            </a:r>
            <a:r>
              <a:rPr lang="en-US" sz="1800" dirty="0">
                <a:latin typeface="Arial" panose="020B0604020202020204" pitchFamily="34" charset="0"/>
                <a:cs typeface="Arial" panose="020B0604020202020204" pitchFamily="34" charset="0"/>
              </a:rPr>
              <a:t>for grant funding in 2016/2017 for construction </a:t>
            </a:r>
            <a:r>
              <a:rPr lang="en-US" sz="1800" dirty="0" smtClean="0">
                <a:latin typeface="Arial" panose="020B0604020202020204" pitchFamily="34" charset="0"/>
                <a:cs typeface="Arial" panose="020B0604020202020204" pitchFamily="34" charset="0"/>
              </a:rPr>
              <a:t>of athletics tracks in Northern Cape. The application </a:t>
            </a:r>
            <a:r>
              <a:rPr lang="en-US" sz="1800" dirty="0">
                <a:latin typeface="Arial" panose="020B0604020202020204" pitchFamily="34" charset="0"/>
                <a:cs typeface="Arial" panose="020B0604020202020204" pitchFamily="34" charset="0"/>
              </a:rPr>
              <a:t>was approved and </a:t>
            </a:r>
            <a:r>
              <a:rPr lang="en-US" sz="1800" dirty="0" smtClean="0">
                <a:latin typeface="Arial" panose="020B0604020202020204" pitchFamily="34" charset="0"/>
                <a:cs typeface="Arial" panose="020B0604020202020204" pitchFamily="34" charset="0"/>
              </a:rPr>
              <a:t>grant </a:t>
            </a:r>
            <a:r>
              <a:rPr lang="en-US" sz="1800" dirty="0">
                <a:latin typeface="Arial" panose="020B0604020202020204" pitchFamily="34" charset="0"/>
                <a:cs typeface="Arial" panose="020B0604020202020204" pitchFamily="34" charset="0"/>
              </a:rPr>
              <a:t>funding to the tune </a:t>
            </a:r>
            <a:r>
              <a:rPr lang="en-US" sz="1800" dirty="0" smtClean="0">
                <a:latin typeface="Arial" panose="020B0604020202020204" pitchFamily="34" charset="0"/>
                <a:cs typeface="Arial" panose="020B0604020202020204" pitchFamily="34" charset="0"/>
              </a:rPr>
              <a:t>of R15 000 000.00 </a:t>
            </a:r>
            <a:r>
              <a:rPr lang="en-US" sz="1800" dirty="0">
                <a:latin typeface="Arial" panose="020B0604020202020204" pitchFamily="34" charset="0"/>
                <a:cs typeface="Arial" panose="020B0604020202020204" pitchFamily="34" charset="0"/>
              </a:rPr>
              <a:t>was approved. </a:t>
            </a:r>
            <a:r>
              <a:rPr lang="en-US" sz="1800" dirty="0" smtClean="0">
                <a:latin typeface="Arial" panose="020B0604020202020204" pitchFamily="34" charset="0"/>
                <a:cs typeface="Arial" panose="020B0604020202020204" pitchFamily="34" charset="0"/>
              </a:rPr>
              <a:t>NPO 6 </a:t>
            </a:r>
            <a:r>
              <a:rPr lang="en-US" sz="1800" dirty="0">
                <a:latin typeface="Arial" panose="020B0604020202020204" pitchFamily="34" charset="0"/>
                <a:cs typeface="Arial" panose="020B0604020202020204" pitchFamily="34" charset="0"/>
              </a:rPr>
              <a:t>and NLC signed a Grant </a:t>
            </a:r>
            <a:r>
              <a:rPr lang="en-US" sz="1800" dirty="0" smtClean="0">
                <a:latin typeface="Arial" panose="020B0604020202020204" pitchFamily="34" charset="0"/>
                <a:cs typeface="Arial" panose="020B0604020202020204" pitchFamily="34" charset="0"/>
              </a:rPr>
              <a:t>Agreement on 26 February 2018. </a:t>
            </a:r>
            <a:r>
              <a:rPr lang="en-US" sz="1800" dirty="0">
                <a:latin typeface="Arial" panose="020B0604020202020204" pitchFamily="34" charset="0"/>
                <a:cs typeface="Arial" panose="020B0604020202020204" pitchFamily="34" charset="0"/>
              </a:rPr>
              <a:t>NLC effected the payment of </a:t>
            </a:r>
            <a:r>
              <a:rPr lang="en-US" sz="1800" dirty="0" smtClean="0">
                <a:latin typeface="Arial" panose="020B0604020202020204" pitchFamily="34" charset="0"/>
                <a:cs typeface="Arial" panose="020B0604020202020204" pitchFamily="34" charset="0"/>
              </a:rPr>
              <a:t>R15 </a:t>
            </a:r>
            <a:r>
              <a:rPr lang="en-US" sz="1800" dirty="0">
                <a:latin typeface="Arial" panose="020B0604020202020204" pitchFamily="34" charset="0"/>
                <a:cs typeface="Arial" panose="020B0604020202020204" pitchFamily="34" charset="0"/>
              </a:rPr>
              <a:t>million </a:t>
            </a:r>
            <a:r>
              <a:rPr lang="en-US" sz="1800" dirty="0" smtClean="0">
                <a:latin typeface="Arial" panose="020B0604020202020204" pitchFamily="34" charset="0"/>
                <a:cs typeface="Arial" panose="020B0604020202020204" pitchFamily="34" charset="0"/>
              </a:rPr>
              <a:t>into </a:t>
            </a:r>
            <a:r>
              <a:rPr lang="en-US" sz="1800" dirty="0">
                <a:latin typeface="Arial" panose="020B0604020202020204" pitchFamily="34" charset="0"/>
                <a:cs typeface="Arial" panose="020B0604020202020204" pitchFamily="34" charset="0"/>
              </a:rPr>
              <a:t>the account number </a:t>
            </a:r>
            <a:r>
              <a:rPr lang="en-US" sz="1800" dirty="0" smtClean="0">
                <a:latin typeface="Arial" panose="020B0604020202020204" pitchFamily="34" charset="0"/>
                <a:cs typeface="Arial" panose="020B0604020202020204" pitchFamily="34" charset="0"/>
              </a:rPr>
              <a:t>of NPO 6 on </a:t>
            </a:r>
            <a:r>
              <a:rPr lang="en-US" sz="1800" dirty="0">
                <a:latin typeface="Arial" panose="020B0604020202020204" pitchFamily="34" charset="0"/>
                <a:cs typeface="Arial" panose="020B0604020202020204" pitchFamily="34" charset="0"/>
              </a:rPr>
              <a:t>7 March 2018. </a:t>
            </a:r>
            <a:endParaRPr lang="en-US" sz="1800" dirty="0" smtClean="0">
              <a:latin typeface="Arial" panose="020B0604020202020204" pitchFamily="34" charset="0"/>
              <a:cs typeface="Arial" panose="020B0604020202020204" pitchFamily="34" charset="0"/>
            </a:endParaRPr>
          </a:p>
          <a:p>
            <a:pPr algn="just">
              <a:lnSpc>
                <a:spcPct val="150000"/>
              </a:lnSpc>
              <a:buFontTx/>
              <a:buChar char="-"/>
            </a:pPr>
            <a:r>
              <a:rPr lang="en-US" sz="1800" dirty="0" smtClean="0">
                <a:latin typeface="Arial" panose="020B0604020202020204" pitchFamily="34" charset="0"/>
                <a:cs typeface="Arial" panose="020B0604020202020204" pitchFamily="34" charset="0"/>
              </a:rPr>
              <a:t>The initial 15 million granted to the NPO 6 was misused. The Project only started when NLC granted further amount of R4.2 million to the NPO.</a:t>
            </a:r>
            <a:endParaRPr lang="en-US" sz="1800" dirty="0">
              <a:solidFill>
                <a:srgbClr val="FF0000"/>
              </a:solidFill>
              <a:latin typeface="Arial" panose="020B0604020202020204" pitchFamily="34" charset="0"/>
              <a:cs typeface="Arial" panose="020B0604020202020204" pitchFamily="34" charset="0"/>
            </a:endParaRPr>
          </a:p>
          <a:p>
            <a:pPr algn="just">
              <a:lnSpc>
                <a:spcPct val="150000"/>
              </a:lnSpc>
              <a:buFontTx/>
              <a:buChar char="-"/>
            </a:pPr>
            <a:r>
              <a:rPr lang="en-US" sz="1800" dirty="0" smtClean="0">
                <a:latin typeface="Arial" panose="020B0604020202020204" pitchFamily="34" charset="0"/>
                <a:cs typeface="Arial" panose="020B0604020202020204" pitchFamily="34" charset="0"/>
              </a:rPr>
              <a:t>NPO 6 </a:t>
            </a:r>
            <a:r>
              <a:rPr lang="en-US" sz="1800" dirty="0">
                <a:latin typeface="Arial" panose="020B0604020202020204" pitchFamily="34" charset="0"/>
                <a:cs typeface="Arial" panose="020B0604020202020204" pitchFamily="34" charset="0"/>
              </a:rPr>
              <a:t>paid R10 </a:t>
            </a:r>
            <a:r>
              <a:rPr lang="en-US" sz="1800" dirty="0" smtClean="0">
                <a:latin typeface="Arial" panose="020B0604020202020204" pitchFamily="34" charset="0"/>
                <a:cs typeface="Arial" panose="020B0604020202020204" pitchFamily="34" charset="0"/>
              </a:rPr>
              <a:t>000 </a:t>
            </a:r>
            <a:r>
              <a:rPr lang="en-US" sz="1800" dirty="0">
                <a:latin typeface="Arial" panose="020B0604020202020204" pitchFamily="34" charset="0"/>
                <a:cs typeface="Arial" panose="020B0604020202020204" pitchFamily="34" charset="0"/>
              </a:rPr>
              <a:t>000 to </a:t>
            </a:r>
            <a:r>
              <a:rPr lang="en-US" sz="1800" dirty="0" smtClean="0">
                <a:latin typeface="Arial" panose="020B0604020202020204" pitchFamily="34" charset="0"/>
                <a:cs typeface="Arial" panose="020B0604020202020204" pitchFamily="34" charset="0"/>
              </a:rPr>
              <a:t>one known company on </a:t>
            </a:r>
            <a:r>
              <a:rPr lang="en-US" sz="1800" dirty="0">
                <a:latin typeface="Arial" panose="020B0604020202020204" pitchFamily="34" charset="0"/>
                <a:cs typeface="Arial" panose="020B0604020202020204" pitchFamily="34" charset="0"/>
              </a:rPr>
              <a:t>the same day the </a:t>
            </a:r>
            <a:r>
              <a:rPr lang="en-US" sz="1800" dirty="0" smtClean="0">
                <a:latin typeface="Arial" panose="020B0604020202020204" pitchFamily="34" charset="0"/>
                <a:cs typeface="Arial" panose="020B0604020202020204" pitchFamily="34" charset="0"/>
              </a:rPr>
              <a:t>money </a:t>
            </a:r>
            <a:r>
              <a:rPr lang="en-US" sz="1800" dirty="0">
                <a:latin typeface="Arial" panose="020B0604020202020204" pitchFamily="34" charset="0"/>
                <a:cs typeface="Arial" panose="020B0604020202020204" pitchFamily="34" charset="0"/>
              </a:rPr>
              <a:t>was paid </a:t>
            </a:r>
            <a:r>
              <a:rPr lang="en-US" sz="1800" dirty="0" smtClean="0">
                <a:latin typeface="Arial" panose="020B0604020202020204" pitchFamily="34" charset="0"/>
                <a:cs typeface="Arial" panose="020B0604020202020204" pitchFamily="34" charset="0"/>
              </a:rPr>
              <a:t>into </a:t>
            </a:r>
            <a:r>
              <a:rPr lang="en-US" sz="1800" dirty="0">
                <a:latin typeface="Arial" panose="020B0604020202020204" pitchFamily="34" charset="0"/>
                <a:cs typeface="Arial" panose="020B0604020202020204" pitchFamily="34" charset="0"/>
              </a:rPr>
              <a:t>their account. On 14 March </a:t>
            </a:r>
            <a:r>
              <a:rPr lang="en-US" sz="1800" dirty="0" smtClean="0">
                <a:latin typeface="Arial" panose="020B0604020202020204" pitchFamily="34" charset="0"/>
                <a:cs typeface="Arial" panose="020B0604020202020204" pitchFamily="34" charset="0"/>
              </a:rPr>
              <a:t>2018, the known company paid an </a:t>
            </a:r>
            <a:r>
              <a:rPr lang="en-US" sz="1800" dirty="0">
                <a:latin typeface="Arial" panose="020B0604020202020204" pitchFamily="34" charset="0"/>
                <a:cs typeface="Arial" panose="020B0604020202020204" pitchFamily="34" charset="0"/>
              </a:rPr>
              <a:t>amount of R2 500 000.00 to the </a:t>
            </a:r>
            <a:r>
              <a:rPr lang="en-US" sz="1800" dirty="0" smtClean="0">
                <a:latin typeface="Arial" panose="020B0604020202020204" pitchFamily="34" charset="0"/>
                <a:cs typeface="Arial" panose="020B0604020202020204" pitchFamily="34" charset="0"/>
              </a:rPr>
              <a:t>conveyance attorney of the “former board member 2. </a:t>
            </a:r>
          </a:p>
          <a:p>
            <a:pPr marL="0" indent="0" algn="just">
              <a:lnSpc>
                <a:spcPct val="150000"/>
              </a:lnSpc>
              <a:buNone/>
            </a:pP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26</a:t>
            </a:fld>
            <a:endParaRPr lang="en-ZA" dirty="0">
              <a:solidFill>
                <a:srgbClr val="000000">
                  <a:tint val="75000"/>
                </a:srgbClr>
              </a:solidFill>
            </a:endParaRPr>
          </a:p>
        </p:txBody>
      </p:sp>
      <p:sp>
        <p:nvSpPr>
          <p:cNvPr id="5" name="Content Placeholder 4"/>
          <p:cNvSpPr>
            <a:spLocks noGrp="1"/>
          </p:cNvSpPr>
          <p:nvPr>
            <p:ph idx="13"/>
          </p:nvPr>
        </p:nvSpPr>
        <p:spPr>
          <a:xfrm>
            <a:off x="1174173" y="273049"/>
            <a:ext cx="7099300" cy="838200"/>
          </a:xfrm>
        </p:spPr>
        <p:txBody>
          <a:bodyPr>
            <a:normAutofit/>
          </a:bodyPr>
          <a:lstStyle/>
          <a:p>
            <a:pPr algn="ctr"/>
            <a:r>
              <a:rPr lang="en-ZA" sz="2800" dirty="0">
                <a:solidFill>
                  <a:prstClr val="black"/>
                </a:solidFill>
              </a:rPr>
              <a:t>NLC BOARD MEMBERS &amp; OFFICIALS</a:t>
            </a:r>
            <a:endParaRPr lang="en-US" sz="2800" dirty="0"/>
          </a:p>
          <a:p>
            <a:pPr algn="ctr"/>
            <a:endParaRPr lang="en-US" sz="2800" dirty="0"/>
          </a:p>
        </p:txBody>
      </p:sp>
    </p:spTree>
    <p:extLst>
      <p:ext uri="{BB962C8B-B14F-4D97-AF65-F5344CB8AC3E}">
        <p14:creationId xmlns:p14="http://schemas.microsoft.com/office/powerpoint/2010/main" xmlns="" val="25602685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003" y="900650"/>
            <a:ext cx="9728391" cy="5347750"/>
          </a:xfrm>
        </p:spPr>
        <p:txBody>
          <a:bodyPr>
            <a:normAutofit/>
          </a:bodyPr>
          <a:lstStyle/>
          <a:p>
            <a:pPr marL="0" indent="0" algn="just">
              <a:buNone/>
            </a:pP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NPO 7 </a:t>
            </a:r>
          </a:p>
          <a:p>
            <a:pPr marL="0" indent="0" algn="just">
              <a:buNone/>
            </a:pPr>
            <a:endParaRPr lang="en-US" dirty="0" smtClean="0">
              <a:latin typeface="Arial" panose="020B0604020202020204" pitchFamily="34" charset="0"/>
              <a:cs typeface="Arial" panose="020B0604020202020204" pitchFamily="34" charset="0"/>
            </a:endParaRPr>
          </a:p>
          <a:p>
            <a:pPr marL="0" indent="0" algn="just">
              <a:lnSpc>
                <a:spcPct val="150000"/>
              </a:lnSpc>
              <a:buNone/>
            </a:pPr>
            <a:r>
              <a:rPr lang="en-US" dirty="0" smtClean="0">
                <a:latin typeface="Arial" panose="020B0604020202020204" pitchFamily="34" charset="0"/>
                <a:cs typeface="Arial" panose="020B0604020202020204" pitchFamily="34" charset="0"/>
              </a:rPr>
              <a:t>	</a:t>
            </a:r>
          </a:p>
          <a:p>
            <a:pPr marL="0" indent="0" algn="just">
              <a:lnSpc>
                <a:spcPct val="150000"/>
              </a:lnSpc>
              <a:buNone/>
            </a:pPr>
            <a:r>
              <a:rPr lang="en-US" dirty="0" smtClean="0">
                <a:latin typeface="Arial" panose="020B0604020202020204" pitchFamily="34" charset="0"/>
                <a:cs typeface="Arial" panose="020B0604020202020204" pitchFamily="34" charset="0"/>
              </a:rPr>
              <a:t>- 	The “</a:t>
            </a:r>
            <a:r>
              <a:rPr lang="en-US" b="1" dirty="0" smtClean="0">
                <a:latin typeface="Arial" panose="020B0604020202020204" pitchFamily="34" charset="0"/>
                <a:cs typeface="Arial" panose="020B0604020202020204" pitchFamily="34" charset="0"/>
              </a:rPr>
              <a:t>former board member 2” </a:t>
            </a:r>
            <a:r>
              <a:rPr lang="en-US" dirty="0" smtClean="0">
                <a:latin typeface="Arial" panose="020B0604020202020204" pitchFamily="34" charset="0"/>
                <a:cs typeface="Arial" panose="020B0604020202020204" pitchFamily="34" charset="0"/>
              </a:rPr>
              <a:t>also received R4 000.000.00 from NPO 7 	through his Attorneys in order to purchase the R27 million immovable property.</a:t>
            </a: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27</a:t>
            </a:fld>
            <a:endParaRPr lang="en-ZA" dirty="0">
              <a:solidFill>
                <a:srgbClr val="000000">
                  <a:tint val="75000"/>
                </a:srgbClr>
              </a:solidFill>
            </a:endParaRPr>
          </a:p>
        </p:txBody>
      </p:sp>
      <p:sp>
        <p:nvSpPr>
          <p:cNvPr id="5" name="Content Placeholder 4"/>
          <p:cNvSpPr>
            <a:spLocks noGrp="1"/>
          </p:cNvSpPr>
          <p:nvPr>
            <p:ph idx="13"/>
          </p:nvPr>
        </p:nvSpPr>
        <p:spPr>
          <a:xfrm>
            <a:off x="1174173" y="273049"/>
            <a:ext cx="7099300" cy="838200"/>
          </a:xfrm>
        </p:spPr>
        <p:txBody>
          <a:bodyPr>
            <a:normAutofit/>
          </a:bodyPr>
          <a:lstStyle/>
          <a:p>
            <a:pPr algn="ctr"/>
            <a:r>
              <a:rPr lang="en-ZA" sz="2800" dirty="0">
                <a:solidFill>
                  <a:prstClr val="black"/>
                </a:solidFill>
              </a:rPr>
              <a:t>NLC BOARD MEMBERS &amp; OFFICIALS</a:t>
            </a:r>
            <a:endParaRPr lang="en-US" sz="2800" dirty="0"/>
          </a:p>
          <a:p>
            <a:pPr algn="ctr"/>
            <a:endParaRPr lang="en-US" sz="2800" dirty="0"/>
          </a:p>
        </p:txBody>
      </p:sp>
    </p:spTree>
    <p:extLst>
      <p:ext uri="{BB962C8B-B14F-4D97-AF65-F5344CB8AC3E}">
        <p14:creationId xmlns:p14="http://schemas.microsoft.com/office/powerpoint/2010/main" xmlns="" val="4749383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36" y="812800"/>
            <a:ext cx="9696377" cy="5435600"/>
          </a:xfrm>
        </p:spPr>
        <p:txBody>
          <a:bodyPr>
            <a:normAutofit/>
          </a:bodyPr>
          <a:lstStyle/>
          <a:p>
            <a:pPr marL="0" indent="0" algn="just">
              <a:buNone/>
            </a:pPr>
            <a:r>
              <a:rPr lang="en-US" b="1" dirty="0" smtClean="0">
                <a:latin typeface="Arial" panose="020B0604020202020204" pitchFamily="34" charset="0"/>
                <a:cs typeface="Arial" panose="020B0604020202020204" pitchFamily="34" charset="0"/>
              </a:rPr>
              <a:t>				</a:t>
            </a:r>
            <a:r>
              <a:rPr lang="en-US" b="1" u="sng" dirty="0" smtClean="0">
                <a:latin typeface="Arial" panose="020B0604020202020204" pitchFamily="34" charset="0"/>
                <a:cs typeface="Arial" panose="020B0604020202020204" pitchFamily="34" charset="0"/>
              </a:rPr>
              <a:t>INVESTIGATION 3 – SENIOR OFFICIAL OF NLC</a:t>
            </a:r>
            <a:endParaRPr lang="en-US" dirty="0" smtClean="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lnSpc>
                <a:spcPct val="150000"/>
              </a:lnSpc>
              <a:buNone/>
            </a:pPr>
            <a:r>
              <a:rPr lang="en-US" b="1" u="sng" dirty="0" smtClean="0">
                <a:latin typeface="Arial" panose="020B0604020202020204" pitchFamily="34" charset="0"/>
                <a:cs typeface="Arial" panose="020B0604020202020204" pitchFamily="34" charset="0"/>
              </a:rPr>
              <a:t>Establishment of trusts by senior official of NLC and </a:t>
            </a:r>
            <a:r>
              <a:rPr lang="en-US" b="1" u="sng" dirty="0">
                <a:latin typeface="Arial" panose="020B0604020202020204" pitchFamily="34" charset="0"/>
                <a:cs typeface="Arial" panose="020B0604020202020204" pitchFamily="34" charset="0"/>
              </a:rPr>
              <a:t>/or members of his families as vehicle to siphon money from NLC</a:t>
            </a:r>
          </a:p>
          <a:p>
            <a:pPr algn="just">
              <a:lnSpc>
                <a:spcPct val="150000"/>
              </a:lnSpc>
              <a:buAutoNum type="arabicPeriod"/>
            </a:pPr>
            <a:r>
              <a:rPr lang="en-US" dirty="0" smtClean="0">
                <a:latin typeface="Arial" panose="020B0604020202020204" pitchFamily="34" charset="0"/>
                <a:cs typeface="Arial" panose="020B0604020202020204" pitchFamily="34" charset="0"/>
              </a:rPr>
              <a:t>The senior official of NLC was </a:t>
            </a:r>
            <a:r>
              <a:rPr lang="en-US" dirty="0">
                <a:latin typeface="Arial" panose="020B0604020202020204" pitchFamily="34" charset="0"/>
                <a:cs typeface="Arial" panose="020B0604020202020204" pitchFamily="34" charset="0"/>
              </a:rPr>
              <a:t>involved in a number of business activities with individuals and entities that are directly or indirectly benefiting from NLC grants. </a:t>
            </a:r>
            <a:r>
              <a:rPr lang="en-US" dirty="0" smtClean="0">
                <a:latin typeface="Arial" panose="020B0604020202020204" pitchFamily="34" charset="0"/>
                <a:cs typeface="Arial" panose="020B0604020202020204" pitchFamily="34" charset="0"/>
              </a:rPr>
              <a:t>We have identified the key individuals involved.</a:t>
            </a:r>
            <a:endParaRPr lang="en-US" dirty="0">
              <a:latin typeface="Arial" panose="020B0604020202020204" pitchFamily="34" charset="0"/>
              <a:cs typeface="Arial" panose="020B0604020202020204" pitchFamily="34" charset="0"/>
            </a:endParaRPr>
          </a:p>
          <a:p>
            <a:pPr algn="just">
              <a:lnSpc>
                <a:spcPct val="150000"/>
              </a:lnSpc>
              <a:buAutoNum type="arabicPeriod"/>
            </a:pPr>
            <a:r>
              <a:rPr lang="en-US" dirty="0">
                <a:latin typeface="Arial" panose="020B0604020202020204" pitchFamily="34" charset="0"/>
                <a:cs typeface="Arial" panose="020B0604020202020204" pitchFamily="34" charset="0"/>
              </a:rPr>
              <a:t>During 2015 and </a:t>
            </a:r>
            <a:r>
              <a:rPr lang="en-US" dirty="0" smtClean="0">
                <a:latin typeface="Arial" panose="020B0604020202020204" pitchFamily="34" charset="0"/>
                <a:cs typeface="Arial" panose="020B0604020202020204" pitchFamily="34" charset="0"/>
              </a:rPr>
              <a:t>2016, both the senior official of NLC and one known individual registered </a:t>
            </a:r>
            <a:r>
              <a:rPr lang="en-US" dirty="0">
                <a:latin typeface="Arial" panose="020B0604020202020204" pitchFamily="34" charset="0"/>
                <a:cs typeface="Arial" panose="020B0604020202020204" pitchFamily="34" charset="0"/>
              </a:rPr>
              <a:t>two T</a:t>
            </a:r>
            <a:r>
              <a:rPr lang="en-US" dirty="0" smtClean="0">
                <a:latin typeface="Arial" panose="020B0604020202020204" pitchFamily="34" charset="0"/>
                <a:cs typeface="Arial" panose="020B0604020202020204" pitchFamily="34" charset="0"/>
              </a:rPr>
              <a:t>rusts.  </a:t>
            </a:r>
            <a:endParaRPr lang="en-US" dirty="0">
              <a:latin typeface="Arial" panose="020B0604020202020204" pitchFamily="34" charset="0"/>
              <a:cs typeface="Arial" panose="020B0604020202020204" pitchFamily="34" charset="0"/>
            </a:endParaRPr>
          </a:p>
          <a:p>
            <a:pPr algn="just">
              <a:lnSpc>
                <a:spcPct val="150000"/>
              </a:lnSpc>
              <a:buAutoNum type="arabicPeriod"/>
            </a:pPr>
            <a:r>
              <a:rPr lang="en-US" dirty="0">
                <a:latin typeface="Arial" panose="020B0604020202020204" pitchFamily="34" charset="0"/>
                <a:cs typeface="Arial" panose="020B0604020202020204" pitchFamily="34" charset="0"/>
              </a:rPr>
              <a:t>Tabled in the next slide are the </a:t>
            </a:r>
            <a:r>
              <a:rPr lang="en-US" dirty="0" smtClean="0">
                <a:latin typeface="Arial" panose="020B0604020202020204" pitchFamily="34" charset="0"/>
                <a:cs typeface="Arial" panose="020B0604020202020204" pitchFamily="34" charset="0"/>
              </a:rPr>
              <a:t>NPOs </a:t>
            </a:r>
            <a:r>
              <a:rPr lang="en-US" dirty="0">
                <a:latin typeface="Arial" panose="020B0604020202020204" pitchFamily="34" charset="0"/>
                <a:cs typeface="Arial" panose="020B0604020202020204" pitchFamily="34" charset="0"/>
              </a:rPr>
              <a:t>that transferred monies to </a:t>
            </a:r>
            <a:r>
              <a:rPr lang="en-US" dirty="0" smtClean="0">
                <a:latin typeface="Arial" panose="020B0604020202020204" pitchFamily="34" charset="0"/>
                <a:cs typeface="Arial" panose="020B0604020202020204" pitchFamily="34" charset="0"/>
              </a:rPr>
              <a:t>one of the trust account. </a:t>
            </a:r>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28</a:t>
            </a:fld>
            <a:endParaRPr lang="en-ZA" dirty="0">
              <a:solidFill>
                <a:srgbClr val="000000">
                  <a:tint val="75000"/>
                </a:srgbClr>
              </a:solidFill>
            </a:endParaRPr>
          </a:p>
        </p:txBody>
      </p:sp>
      <p:sp>
        <p:nvSpPr>
          <p:cNvPr id="5" name="Content Placeholder 4"/>
          <p:cNvSpPr>
            <a:spLocks noGrp="1"/>
          </p:cNvSpPr>
          <p:nvPr>
            <p:ph idx="13"/>
          </p:nvPr>
        </p:nvSpPr>
        <p:spPr>
          <a:xfrm>
            <a:off x="1662544" y="600364"/>
            <a:ext cx="6675005" cy="237836"/>
          </a:xfrm>
        </p:spPr>
        <p:txBody>
          <a:bodyPr>
            <a:noAutofit/>
          </a:bodyPr>
          <a:lstStyle/>
          <a:p>
            <a:r>
              <a:rPr lang="en-ZA" sz="2800" dirty="0">
                <a:solidFill>
                  <a:prstClr val="black"/>
                </a:solidFill>
              </a:rPr>
              <a:t>NLC BOARD MEMBERS &amp; OFFICIALS</a:t>
            </a:r>
            <a:endParaRPr lang="en-US" sz="2800" dirty="0"/>
          </a:p>
          <a:p>
            <a:endParaRPr lang="en-US" sz="2800" dirty="0"/>
          </a:p>
        </p:txBody>
      </p:sp>
    </p:spTree>
    <p:extLst>
      <p:ext uri="{BB962C8B-B14F-4D97-AF65-F5344CB8AC3E}">
        <p14:creationId xmlns:p14="http://schemas.microsoft.com/office/powerpoint/2010/main" xmlns="" val="14260180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8500" y="1364096"/>
            <a:ext cx="8915400" cy="5029200"/>
          </a:xfrm>
        </p:spPr>
        <p:txBody>
          <a:bodyPr/>
          <a:lstStyle/>
          <a:p>
            <a:endParaRPr lang="en-US" dirty="0" smtClean="0"/>
          </a:p>
          <a:p>
            <a:endParaRPr lang="en-US" dirty="0"/>
          </a:p>
          <a:p>
            <a:pPr marL="0" indent="0">
              <a:buNone/>
            </a:pPr>
            <a:endParaRPr lang="en-US" dirty="0"/>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29</a:t>
            </a:fld>
            <a:endParaRPr lang="en-ZA" dirty="0">
              <a:solidFill>
                <a:srgbClr val="000000">
                  <a:tint val="75000"/>
                </a:srgbClr>
              </a:solidFill>
            </a:endParaRPr>
          </a:p>
        </p:txBody>
      </p:sp>
      <p:graphicFrame>
        <p:nvGraphicFramePr>
          <p:cNvPr id="6" name="Content Placeholder 5"/>
          <p:cNvGraphicFramePr>
            <a:graphicFrameLocks noGrp="1"/>
          </p:cNvGraphicFramePr>
          <p:nvPr>
            <p:ph idx="13"/>
            <p:extLst>
              <p:ext uri="{D42A27DB-BD31-4B8C-83A1-F6EECF244321}">
                <p14:modId xmlns:p14="http://schemas.microsoft.com/office/powerpoint/2010/main" xmlns="" val="4120513896"/>
              </p:ext>
            </p:extLst>
          </p:nvPr>
        </p:nvGraphicFramePr>
        <p:xfrm>
          <a:off x="323134" y="1168781"/>
          <a:ext cx="9087566" cy="4119572"/>
        </p:xfrm>
        <a:graphic>
          <a:graphicData uri="http://schemas.openxmlformats.org/drawingml/2006/table">
            <a:tbl>
              <a:tblPr firstRow="1" bandRow="1">
                <a:tableStyleId>{5C22544A-7EE6-4342-B048-85BDC9FD1C3A}</a:tableStyleId>
              </a:tblPr>
              <a:tblGrid>
                <a:gridCol w="5232018">
                  <a:extLst>
                    <a:ext uri="{9D8B030D-6E8A-4147-A177-3AD203B41FA5}">
                      <a16:colId xmlns:a16="http://schemas.microsoft.com/office/drawing/2014/main" xmlns="" val="3648927420"/>
                    </a:ext>
                  </a:extLst>
                </a:gridCol>
                <a:gridCol w="3855548">
                  <a:extLst>
                    <a:ext uri="{9D8B030D-6E8A-4147-A177-3AD203B41FA5}">
                      <a16:colId xmlns:a16="http://schemas.microsoft.com/office/drawing/2014/main" xmlns="" val="367980539"/>
                    </a:ext>
                  </a:extLst>
                </a:gridCol>
              </a:tblGrid>
              <a:tr h="376475">
                <a:tc>
                  <a:txBody>
                    <a:bodyPr/>
                    <a:lstStyle/>
                    <a:p>
                      <a:r>
                        <a:rPr lang="en-US" sz="1600" dirty="0" smtClean="0">
                          <a:latin typeface="Arial" panose="020B0604020202020204" pitchFamily="34" charset="0"/>
                          <a:cs typeface="Arial" panose="020B0604020202020204" pitchFamily="34" charset="0"/>
                        </a:rPr>
                        <a:t>NPO/ Entity </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Amount</a:t>
                      </a:r>
                      <a:r>
                        <a:rPr lang="en-US" sz="1600" baseline="0" dirty="0" smtClean="0">
                          <a:latin typeface="Arial" panose="020B0604020202020204" pitchFamily="34" charset="0"/>
                          <a:cs typeface="Arial" panose="020B0604020202020204" pitchFamily="34" charset="0"/>
                        </a:rPr>
                        <a:t> received </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338016697"/>
                  </a:ext>
                </a:extLst>
              </a:tr>
              <a:tr h="313729">
                <a:tc>
                  <a:txBody>
                    <a:bodyPr/>
                    <a:lstStyle/>
                    <a:p>
                      <a:r>
                        <a:rPr lang="en-US" sz="1600" dirty="0" smtClean="0">
                          <a:solidFill>
                            <a:schemeClr val="tx1"/>
                          </a:solidFill>
                          <a:latin typeface="Arial" panose="020B0604020202020204" pitchFamily="34" charset="0"/>
                          <a:cs typeface="Arial" panose="020B0604020202020204" pitchFamily="34" charset="0"/>
                        </a:rPr>
                        <a:t>NPC 2</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R1,033,323.00</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343959419"/>
                  </a:ext>
                </a:extLst>
              </a:tr>
              <a:tr h="557864">
                <a:tc>
                  <a:txBody>
                    <a:bodyPr/>
                    <a:lstStyle/>
                    <a:p>
                      <a:r>
                        <a:rPr lang="en-US" sz="1600" dirty="0" smtClean="0">
                          <a:solidFill>
                            <a:schemeClr val="tx1"/>
                          </a:solidFill>
                          <a:latin typeface="Arial" panose="020B0604020202020204" pitchFamily="34" charset="0"/>
                          <a:cs typeface="Arial" panose="020B0604020202020204" pitchFamily="34" charset="0"/>
                        </a:rPr>
                        <a:t>Private</a:t>
                      </a:r>
                      <a:r>
                        <a:rPr lang="en-US" sz="1600" baseline="0" dirty="0" smtClean="0">
                          <a:solidFill>
                            <a:schemeClr val="tx1"/>
                          </a:solidFill>
                          <a:latin typeface="Arial" panose="020B0604020202020204" pitchFamily="34" charset="0"/>
                          <a:cs typeface="Arial" panose="020B0604020202020204" pitchFamily="34" charset="0"/>
                        </a:rPr>
                        <a:t> company 1</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R2,950,000.00</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828856128"/>
                  </a:ext>
                </a:extLst>
              </a:tr>
              <a:tr h="533339">
                <a:tc>
                  <a:txBody>
                    <a:bodyPr/>
                    <a:lstStyle/>
                    <a:p>
                      <a:r>
                        <a:rPr lang="en-US" sz="1600" dirty="0" smtClean="0">
                          <a:solidFill>
                            <a:schemeClr val="tx1"/>
                          </a:solidFill>
                          <a:latin typeface="Arial" panose="020B0604020202020204" pitchFamily="34" charset="0"/>
                          <a:cs typeface="Arial" panose="020B0604020202020204" pitchFamily="34" charset="0"/>
                        </a:rPr>
                        <a:t>Private company</a:t>
                      </a:r>
                      <a:r>
                        <a:rPr lang="en-US" sz="1600" baseline="0" dirty="0" smtClean="0">
                          <a:solidFill>
                            <a:schemeClr val="tx1"/>
                          </a:solidFill>
                          <a:latin typeface="Arial" panose="020B0604020202020204" pitchFamily="34" charset="0"/>
                          <a:cs typeface="Arial" panose="020B0604020202020204" pitchFamily="34" charset="0"/>
                        </a:rPr>
                        <a:t> 2</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R3,012 ,000.00</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53702534"/>
                  </a:ext>
                </a:extLst>
              </a:tr>
              <a:tr h="538181">
                <a:tc>
                  <a:txBody>
                    <a:bodyPr/>
                    <a:lstStyle/>
                    <a:p>
                      <a:r>
                        <a:rPr lang="en-US" sz="1600" dirty="0" smtClean="0">
                          <a:solidFill>
                            <a:schemeClr val="tx1"/>
                          </a:solidFill>
                          <a:latin typeface="Arial" panose="020B0604020202020204" pitchFamily="34" charset="0"/>
                          <a:cs typeface="Arial" panose="020B0604020202020204" pitchFamily="34" charset="0"/>
                        </a:rPr>
                        <a:t>Private company</a:t>
                      </a:r>
                      <a:r>
                        <a:rPr lang="en-US" sz="1600" baseline="0" dirty="0" smtClean="0">
                          <a:solidFill>
                            <a:schemeClr val="tx1"/>
                          </a:solidFill>
                          <a:latin typeface="Arial" panose="020B0604020202020204" pitchFamily="34" charset="0"/>
                          <a:cs typeface="Arial" panose="020B0604020202020204" pitchFamily="34" charset="0"/>
                        </a:rPr>
                        <a:t> 3</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R1,400,000.00</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561308991"/>
                  </a:ext>
                </a:extLst>
              </a:tr>
              <a:tr h="313729">
                <a:tc>
                  <a:txBody>
                    <a:bodyPr/>
                    <a:lstStyle/>
                    <a:p>
                      <a:r>
                        <a:rPr lang="en-US" sz="1600" dirty="0" smtClean="0">
                          <a:solidFill>
                            <a:schemeClr val="tx1"/>
                          </a:solidFill>
                          <a:latin typeface="Arial" panose="020B0604020202020204" pitchFamily="34" charset="0"/>
                          <a:cs typeface="Arial" panose="020B0604020202020204" pitchFamily="34" charset="0"/>
                        </a:rPr>
                        <a:t>Private</a:t>
                      </a:r>
                      <a:r>
                        <a:rPr lang="en-US" sz="1600" baseline="0" dirty="0" smtClean="0">
                          <a:solidFill>
                            <a:schemeClr val="tx1"/>
                          </a:solidFill>
                          <a:latin typeface="Arial" panose="020B0604020202020204" pitchFamily="34" charset="0"/>
                          <a:cs typeface="Arial" panose="020B0604020202020204" pitchFamily="34" charset="0"/>
                        </a:rPr>
                        <a:t> company 4</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R850 000.00</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761363750"/>
                  </a:ext>
                </a:extLst>
              </a:tr>
              <a:tr h="533339">
                <a:tc>
                  <a:txBody>
                    <a:bodyPr/>
                    <a:lstStyle/>
                    <a:p>
                      <a:r>
                        <a:rPr lang="en-US" sz="1600" dirty="0" smtClean="0">
                          <a:solidFill>
                            <a:schemeClr val="tx1"/>
                          </a:solidFill>
                          <a:latin typeface="Arial" panose="020B0604020202020204" pitchFamily="34" charset="0"/>
                          <a:cs typeface="Arial" panose="020B0604020202020204" pitchFamily="34" charset="0"/>
                        </a:rPr>
                        <a:t>Private company 5</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R1005,000.00</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621607624"/>
                  </a:ext>
                </a:extLst>
              </a:tr>
              <a:tr h="533339">
                <a:tc>
                  <a:txBody>
                    <a:bodyPr/>
                    <a:lstStyle/>
                    <a:p>
                      <a:r>
                        <a:rPr lang="en-US" sz="1600" dirty="0" smtClean="0">
                          <a:solidFill>
                            <a:schemeClr val="tx1"/>
                          </a:solidFill>
                          <a:latin typeface="Arial" panose="020B0604020202020204" pitchFamily="34" charset="0"/>
                          <a:cs typeface="Arial" panose="020B0604020202020204" pitchFamily="34" charset="0"/>
                        </a:rPr>
                        <a:t>Private company 6</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R3.700 000.00</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180589336"/>
                  </a:ext>
                </a:extLst>
              </a:tr>
              <a:tr h="376475">
                <a:tc>
                  <a:txBody>
                    <a:bodyPr/>
                    <a:lstStyle/>
                    <a:p>
                      <a:r>
                        <a:rPr lang="en-US" sz="1600" dirty="0" smtClean="0">
                          <a:solidFill>
                            <a:schemeClr val="tx1"/>
                          </a:solidFill>
                          <a:latin typeface="Arial" panose="020B0604020202020204" pitchFamily="34" charset="0"/>
                          <a:cs typeface="Arial" panose="020B0604020202020204" pitchFamily="34" charset="0"/>
                        </a:rPr>
                        <a:t>Private company 7</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R101,000.00</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11337451"/>
                  </a:ext>
                </a:extLst>
              </a:tr>
            </a:tbl>
          </a:graphicData>
        </a:graphic>
      </p:graphicFrame>
    </p:spTree>
    <p:extLst>
      <p:ext uri="{BB962C8B-B14F-4D97-AF65-F5344CB8AC3E}">
        <p14:creationId xmlns:p14="http://schemas.microsoft.com/office/powerpoint/2010/main" xmlns="" val="2074368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40063"/>
            <a:ext cx="551600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info@siu.org.za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8" name="Title 1"/>
          <p:cNvSpPr>
            <a:spLocks noGrp="1"/>
          </p:cNvSpPr>
          <p:nvPr>
            <p:ph type="title"/>
          </p:nvPr>
        </p:nvSpPr>
        <p:spPr>
          <a:xfrm>
            <a:off x="495300" y="457201"/>
            <a:ext cx="8915400" cy="1143000"/>
          </a:xfrm>
        </p:spPr>
        <p:txBody>
          <a:bodyPr>
            <a:normAutofit/>
          </a:bodyPr>
          <a:lstStyle/>
          <a:p>
            <a:r>
              <a:rPr lang="en-ZA" sz="2800" b="1" dirty="0" smtClean="0">
                <a:latin typeface="Arial" panose="020B0604020202020204" pitchFamily="34" charset="0"/>
                <a:cs typeface="Arial" panose="020B0604020202020204" pitchFamily="34" charset="0"/>
              </a:rPr>
              <a:t>SIU LEGISLATIVE MANDATE</a:t>
            </a:r>
            <a:endParaRPr lang="en-US" sz="3200" b="1" dirty="0">
              <a:latin typeface="Arial" panose="020B0604020202020204" pitchFamily="34" charset="0"/>
              <a:cs typeface="Arial" panose="020B0604020202020204" pitchFamily="34" charset="0"/>
            </a:endParaRPr>
          </a:p>
        </p:txBody>
      </p:sp>
      <p:grpSp>
        <p:nvGrpSpPr>
          <p:cNvPr id="9" name="Group 8"/>
          <p:cNvGrpSpPr/>
          <p:nvPr/>
        </p:nvGrpSpPr>
        <p:grpSpPr>
          <a:xfrm>
            <a:off x="209006" y="3369796"/>
            <a:ext cx="2821578" cy="2464945"/>
            <a:chOff x="164442" y="4161606"/>
            <a:chExt cx="2275491" cy="3930603"/>
          </a:xfrm>
        </p:grpSpPr>
        <p:sp>
          <p:nvSpPr>
            <p:cNvPr id="10" name="Freeform 9"/>
            <p:cNvSpPr>
              <a:spLocks/>
            </p:cNvSpPr>
            <p:nvPr/>
          </p:nvSpPr>
          <p:spPr bwMode="auto">
            <a:xfrm>
              <a:off x="164442" y="4506219"/>
              <a:ext cx="2275491" cy="3585990"/>
            </a:xfrm>
            <a:custGeom>
              <a:avLst/>
              <a:gdLst>
                <a:gd name="T0" fmla="*/ 62 w 1304"/>
                <a:gd name="T1" fmla="*/ 29 h 1084"/>
                <a:gd name="T2" fmla="*/ 120 w 1304"/>
                <a:gd name="T3" fmla="*/ 28 h 1084"/>
                <a:gd name="T4" fmla="*/ 173 w 1304"/>
                <a:gd name="T5" fmla="*/ 30 h 1084"/>
                <a:gd name="T6" fmla="*/ 222 w 1304"/>
                <a:gd name="T7" fmla="*/ 30 h 1084"/>
                <a:gd name="T8" fmla="*/ 274 w 1304"/>
                <a:gd name="T9" fmla="*/ 30 h 1084"/>
                <a:gd name="T10" fmla="*/ 328 w 1304"/>
                <a:gd name="T11" fmla="*/ 31 h 1084"/>
                <a:gd name="T12" fmla="*/ 384 w 1304"/>
                <a:gd name="T13" fmla="*/ 29 h 1084"/>
                <a:gd name="T14" fmla="*/ 432 w 1304"/>
                <a:gd name="T15" fmla="*/ 31 h 1084"/>
                <a:gd name="T16" fmla="*/ 490 w 1304"/>
                <a:gd name="T17" fmla="*/ 28 h 1084"/>
                <a:gd name="T18" fmla="*/ 540 w 1304"/>
                <a:gd name="T19" fmla="*/ 30 h 1084"/>
                <a:gd name="T20" fmla="*/ 591 w 1304"/>
                <a:gd name="T21" fmla="*/ 30 h 1084"/>
                <a:gd name="T22" fmla="*/ 644 w 1304"/>
                <a:gd name="T23" fmla="*/ 30 h 1084"/>
                <a:gd name="T24" fmla="*/ 699 w 1304"/>
                <a:gd name="T25" fmla="*/ 28 h 1084"/>
                <a:gd name="T26" fmla="*/ 751 w 1304"/>
                <a:gd name="T27" fmla="*/ 30 h 1084"/>
                <a:gd name="T28" fmla="*/ 811 w 1304"/>
                <a:gd name="T29" fmla="*/ 27 h 1084"/>
                <a:gd name="T30" fmla="*/ 860 w 1304"/>
                <a:gd name="T31" fmla="*/ 31 h 1084"/>
                <a:gd name="T32" fmla="*/ 918 w 1304"/>
                <a:gd name="T33" fmla="*/ 29 h 1084"/>
                <a:gd name="T34" fmla="*/ 969 w 1304"/>
                <a:gd name="T35" fmla="*/ 30 h 1084"/>
                <a:gd name="T36" fmla="*/ 1023 w 1304"/>
                <a:gd name="T37" fmla="*/ 28 h 1084"/>
                <a:gd name="T38" fmla="*/ 1072 w 1304"/>
                <a:gd name="T39" fmla="*/ 31 h 1084"/>
                <a:gd name="T40" fmla="*/ 1132 w 1304"/>
                <a:gd name="T41" fmla="*/ 27 h 1084"/>
                <a:gd name="T42" fmla="*/ 1183 w 1304"/>
                <a:gd name="T43" fmla="*/ 29 h 1084"/>
                <a:gd name="T44" fmla="*/ 1236 w 1304"/>
                <a:gd name="T45" fmla="*/ 28 h 1084"/>
                <a:gd name="T46" fmla="*/ 1285 w 1304"/>
                <a:gd name="T47" fmla="*/ 30 h 1084"/>
                <a:gd name="T48" fmla="*/ 1281 w 1304"/>
                <a:gd name="T49" fmla="*/ 63 h 1084"/>
                <a:gd name="T50" fmla="*/ 1286 w 1304"/>
                <a:gd name="T51" fmla="*/ 92 h 1084"/>
                <a:gd name="T52" fmla="*/ 1283 w 1304"/>
                <a:gd name="T53" fmla="*/ 123 h 1084"/>
                <a:gd name="T54" fmla="*/ 1284 w 1304"/>
                <a:gd name="T55" fmla="*/ 154 h 1084"/>
                <a:gd name="T56" fmla="*/ 1286 w 1304"/>
                <a:gd name="T57" fmla="*/ 184 h 1084"/>
                <a:gd name="T58" fmla="*/ 1282 w 1304"/>
                <a:gd name="T59" fmla="*/ 217 h 1084"/>
                <a:gd name="T60" fmla="*/ 1284 w 1304"/>
                <a:gd name="T61" fmla="*/ 248 h 1084"/>
                <a:gd name="T62" fmla="*/ 1283 w 1304"/>
                <a:gd name="T63" fmla="*/ 280 h 1084"/>
                <a:gd name="T64" fmla="*/ 1284 w 1304"/>
                <a:gd name="T65" fmla="*/ 309 h 1084"/>
                <a:gd name="T66" fmla="*/ 1282 w 1304"/>
                <a:gd name="T67" fmla="*/ 344 h 1084"/>
                <a:gd name="T68" fmla="*/ 1282 w 1304"/>
                <a:gd name="T69" fmla="*/ 375 h 1084"/>
                <a:gd name="T70" fmla="*/ 1280 w 1304"/>
                <a:gd name="T71" fmla="*/ 405 h 1084"/>
                <a:gd name="T72" fmla="*/ 1283 w 1304"/>
                <a:gd name="T73" fmla="*/ 435 h 1084"/>
                <a:gd name="T74" fmla="*/ 1285 w 1304"/>
                <a:gd name="T75" fmla="*/ 464 h 1084"/>
                <a:gd name="T76" fmla="*/ 1281 w 1304"/>
                <a:gd name="T77" fmla="*/ 499 h 1084"/>
                <a:gd name="T78" fmla="*/ 1283 w 1304"/>
                <a:gd name="T79" fmla="*/ 528 h 1084"/>
                <a:gd name="T80" fmla="*/ 1285 w 1304"/>
                <a:gd name="T81" fmla="*/ 558 h 1084"/>
                <a:gd name="T82" fmla="*/ 1282 w 1304"/>
                <a:gd name="T83" fmla="*/ 592 h 1084"/>
                <a:gd name="T84" fmla="*/ 1281 w 1304"/>
                <a:gd name="T85" fmla="*/ 623 h 1084"/>
                <a:gd name="T86" fmla="*/ 1281 w 1304"/>
                <a:gd name="T87" fmla="*/ 654 h 1084"/>
                <a:gd name="T88" fmla="*/ 1282 w 1304"/>
                <a:gd name="T89" fmla="*/ 686 h 1084"/>
                <a:gd name="T90" fmla="*/ 1282 w 1304"/>
                <a:gd name="T91" fmla="*/ 717 h 1084"/>
                <a:gd name="T92" fmla="*/ 1285 w 1304"/>
                <a:gd name="T93" fmla="*/ 746 h 1084"/>
                <a:gd name="T94" fmla="*/ 1284 w 1304"/>
                <a:gd name="T95" fmla="*/ 777 h 1084"/>
                <a:gd name="T96" fmla="*/ 1282 w 1304"/>
                <a:gd name="T97" fmla="*/ 808 h 1084"/>
                <a:gd name="T98" fmla="*/ 1285 w 1304"/>
                <a:gd name="T99" fmla="*/ 839 h 1084"/>
                <a:gd name="T100" fmla="*/ 1280 w 1304"/>
                <a:gd name="T101" fmla="*/ 871 h 1084"/>
                <a:gd name="T102" fmla="*/ 1285 w 1304"/>
                <a:gd name="T103" fmla="*/ 899 h 1084"/>
                <a:gd name="T104" fmla="*/ 1282 w 1304"/>
                <a:gd name="T105" fmla="*/ 933 h 1084"/>
                <a:gd name="T106" fmla="*/ 1283 w 1304"/>
                <a:gd name="T107" fmla="*/ 963 h 1084"/>
                <a:gd name="T108" fmla="*/ 1283 w 1304"/>
                <a:gd name="T109" fmla="*/ 994 h 1084"/>
                <a:gd name="T110" fmla="*/ 1280 w 1304"/>
                <a:gd name="T111" fmla="*/ 102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084">
                  <a:moveTo>
                    <a:pt x="19" y="31"/>
                  </a:moveTo>
                  <a:cubicBezTo>
                    <a:pt x="19" y="31"/>
                    <a:pt x="23" y="29"/>
                    <a:pt x="23" y="29"/>
                  </a:cubicBezTo>
                  <a:cubicBezTo>
                    <a:pt x="23" y="29"/>
                    <a:pt x="22" y="37"/>
                    <a:pt x="22" y="37"/>
                  </a:cubicBezTo>
                  <a:cubicBezTo>
                    <a:pt x="23" y="38"/>
                    <a:pt x="39" y="28"/>
                    <a:pt x="39" y="28"/>
                  </a:cubicBezTo>
                  <a:cubicBezTo>
                    <a:pt x="39" y="28"/>
                    <a:pt x="22" y="44"/>
                    <a:pt x="23" y="45"/>
                  </a:cubicBezTo>
                  <a:cubicBezTo>
                    <a:pt x="23" y="45"/>
                    <a:pt x="46" y="31"/>
                    <a:pt x="46" y="31"/>
                  </a:cubicBezTo>
                  <a:cubicBezTo>
                    <a:pt x="47" y="31"/>
                    <a:pt x="16" y="55"/>
                    <a:pt x="16" y="56"/>
                  </a:cubicBezTo>
                  <a:cubicBezTo>
                    <a:pt x="16" y="56"/>
                    <a:pt x="62" y="28"/>
                    <a:pt x="62" y="29"/>
                  </a:cubicBezTo>
                  <a:cubicBezTo>
                    <a:pt x="63" y="30"/>
                    <a:pt x="17" y="62"/>
                    <a:pt x="18" y="63"/>
                  </a:cubicBezTo>
                  <a:cubicBezTo>
                    <a:pt x="18" y="64"/>
                    <a:pt x="78" y="27"/>
                    <a:pt x="78" y="28"/>
                  </a:cubicBezTo>
                  <a:cubicBezTo>
                    <a:pt x="79" y="29"/>
                    <a:pt x="18" y="69"/>
                    <a:pt x="19" y="70"/>
                  </a:cubicBezTo>
                  <a:cubicBezTo>
                    <a:pt x="19" y="72"/>
                    <a:pt x="87" y="31"/>
                    <a:pt x="87" y="31"/>
                  </a:cubicBezTo>
                  <a:cubicBezTo>
                    <a:pt x="88" y="33"/>
                    <a:pt x="21" y="75"/>
                    <a:pt x="22" y="76"/>
                  </a:cubicBezTo>
                  <a:cubicBezTo>
                    <a:pt x="22" y="77"/>
                    <a:pt x="106" y="27"/>
                    <a:pt x="106" y="28"/>
                  </a:cubicBezTo>
                  <a:cubicBezTo>
                    <a:pt x="107" y="29"/>
                    <a:pt x="19" y="85"/>
                    <a:pt x="20" y="86"/>
                  </a:cubicBezTo>
                  <a:cubicBezTo>
                    <a:pt x="21" y="87"/>
                    <a:pt x="118" y="26"/>
                    <a:pt x="120" y="28"/>
                  </a:cubicBezTo>
                  <a:cubicBezTo>
                    <a:pt x="120" y="29"/>
                    <a:pt x="18" y="92"/>
                    <a:pt x="19" y="94"/>
                  </a:cubicBezTo>
                  <a:cubicBezTo>
                    <a:pt x="20" y="95"/>
                    <a:pt x="132" y="27"/>
                    <a:pt x="133" y="29"/>
                  </a:cubicBezTo>
                  <a:cubicBezTo>
                    <a:pt x="134" y="31"/>
                    <a:pt x="16" y="103"/>
                    <a:pt x="17" y="104"/>
                  </a:cubicBezTo>
                  <a:cubicBezTo>
                    <a:pt x="18" y="107"/>
                    <a:pt x="147" y="28"/>
                    <a:pt x="147" y="29"/>
                  </a:cubicBezTo>
                  <a:cubicBezTo>
                    <a:pt x="148" y="31"/>
                    <a:pt x="19" y="108"/>
                    <a:pt x="20" y="110"/>
                  </a:cubicBezTo>
                  <a:cubicBezTo>
                    <a:pt x="21" y="111"/>
                    <a:pt x="164" y="26"/>
                    <a:pt x="164" y="27"/>
                  </a:cubicBezTo>
                  <a:cubicBezTo>
                    <a:pt x="165" y="29"/>
                    <a:pt x="15" y="118"/>
                    <a:pt x="16" y="120"/>
                  </a:cubicBezTo>
                  <a:cubicBezTo>
                    <a:pt x="17" y="122"/>
                    <a:pt x="172" y="29"/>
                    <a:pt x="173" y="30"/>
                  </a:cubicBezTo>
                  <a:cubicBezTo>
                    <a:pt x="174" y="31"/>
                    <a:pt x="21" y="123"/>
                    <a:pt x="22" y="125"/>
                  </a:cubicBezTo>
                  <a:cubicBezTo>
                    <a:pt x="23" y="127"/>
                    <a:pt x="182" y="27"/>
                    <a:pt x="184" y="31"/>
                  </a:cubicBezTo>
                  <a:cubicBezTo>
                    <a:pt x="185" y="33"/>
                    <a:pt x="20" y="128"/>
                    <a:pt x="22" y="132"/>
                  </a:cubicBezTo>
                  <a:cubicBezTo>
                    <a:pt x="23" y="133"/>
                    <a:pt x="198" y="29"/>
                    <a:pt x="198" y="30"/>
                  </a:cubicBezTo>
                  <a:cubicBezTo>
                    <a:pt x="200" y="32"/>
                    <a:pt x="18" y="137"/>
                    <a:pt x="20" y="140"/>
                  </a:cubicBezTo>
                  <a:cubicBezTo>
                    <a:pt x="21" y="142"/>
                    <a:pt x="212" y="28"/>
                    <a:pt x="212" y="29"/>
                  </a:cubicBezTo>
                  <a:cubicBezTo>
                    <a:pt x="214" y="31"/>
                    <a:pt x="18" y="145"/>
                    <a:pt x="19" y="148"/>
                  </a:cubicBezTo>
                  <a:cubicBezTo>
                    <a:pt x="21" y="151"/>
                    <a:pt x="221" y="28"/>
                    <a:pt x="222" y="30"/>
                  </a:cubicBezTo>
                  <a:cubicBezTo>
                    <a:pt x="225" y="35"/>
                    <a:pt x="21" y="150"/>
                    <a:pt x="23" y="153"/>
                  </a:cubicBezTo>
                  <a:cubicBezTo>
                    <a:pt x="25" y="158"/>
                    <a:pt x="232" y="26"/>
                    <a:pt x="234" y="30"/>
                  </a:cubicBezTo>
                  <a:cubicBezTo>
                    <a:pt x="237" y="34"/>
                    <a:pt x="15" y="162"/>
                    <a:pt x="16" y="163"/>
                  </a:cubicBezTo>
                  <a:cubicBezTo>
                    <a:pt x="19" y="168"/>
                    <a:pt x="246" y="26"/>
                    <a:pt x="248" y="30"/>
                  </a:cubicBezTo>
                  <a:cubicBezTo>
                    <a:pt x="250" y="34"/>
                    <a:pt x="16" y="168"/>
                    <a:pt x="17" y="170"/>
                  </a:cubicBezTo>
                  <a:cubicBezTo>
                    <a:pt x="19" y="173"/>
                    <a:pt x="256" y="25"/>
                    <a:pt x="260" y="31"/>
                  </a:cubicBezTo>
                  <a:cubicBezTo>
                    <a:pt x="261" y="33"/>
                    <a:pt x="19" y="173"/>
                    <a:pt x="21" y="176"/>
                  </a:cubicBezTo>
                  <a:cubicBezTo>
                    <a:pt x="25" y="182"/>
                    <a:pt x="270" y="24"/>
                    <a:pt x="274" y="30"/>
                  </a:cubicBezTo>
                  <a:cubicBezTo>
                    <a:pt x="277" y="36"/>
                    <a:pt x="20" y="183"/>
                    <a:pt x="20" y="184"/>
                  </a:cubicBezTo>
                  <a:cubicBezTo>
                    <a:pt x="22" y="188"/>
                    <a:pt x="290" y="25"/>
                    <a:pt x="292" y="28"/>
                  </a:cubicBezTo>
                  <a:cubicBezTo>
                    <a:pt x="293" y="30"/>
                    <a:pt x="14" y="187"/>
                    <a:pt x="18" y="194"/>
                  </a:cubicBezTo>
                  <a:cubicBezTo>
                    <a:pt x="20" y="197"/>
                    <a:pt x="299" y="26"/>
                    <a:pt x="301" y="30"/>
                  </a:cubicBezTo>
                  <a:cubicBezTo>
                    <a:pt x="304" y="34"/>
                    <a:pt x="19" y="199"/>
                    <a:pt x="20" y="200"/>
                  </a:cubicBezTo>
                  <a:cubicBezTo>
                    <a:pt x="23" y="206"/>
                    <a:pt x="316" y="23"/>
                    <a:pt x="319" y="28"/>
                  </a:cubicBezTo>
                  <a:cubicBezTo>
                    <a:pt x="320" y="30"/>
                    <a:pt x="16" y="208"/>
                    <a:pt x="17" y="210"/>
                  </a:cubicBezTo>
                  <a:cubicBezTo>
                    <a:pt x="21" y="217"/>
                    <a:pt x="324" y="23"/>
                    <a:pt x="328" y="31"/>
                  </a:cubicBezTo>
                  <a:cubicBezTo>
                    <a:pt x="330" y="34"/>
                    <a:pt x="20" y="213"/>
                    <a:pt x="21" y="215"/>
                  </a:cubicBezTo>
                  <a:cubicBezTo>
                    <a:pt x="25" y="222"/>
                    <a:pt x="342" y="20"/>
                    <a:pt x="346" y="27"/>
                  </a:cubicBezTo>
                  <a:cubicBezTo>
                    <a:pt x="348" y="31"/>
                    <a:pt x="17" y="215"/>
                    <a:pt x="21" y="222"/>
                  </a:cubicBezTo>
                  <a:cubicBezTo>
                    <a:pt x="24" y="227"/>
                    <a:pt x="351" y="25"/>
                    <a:pt x="354" y="30"/>
                  </a:cubicBezTo>
                  <a:cubicBezTo>
                    <a:pt x="355" y="33"/>
                    <a:pt x="14" y="227"/>
                    <a:pt x="17" y="233"/>
                  </a:cubicBezTo>
                  <a:cubicBezTo>
                    <a:pt x="18" y="235"/>
                    <a:pt x="372" y="26"/>
                    <a:pt x="373" y="28"/>
                  </a:cubicBezTo>
                  <a:cubicBezTo>
                    <a:pt x="374" y="30"/>
                    <a:pt x="19" y="235"/>
                    <a:pt x="21" y="238"/>
                  </a:cubicBezTo>
                  <a:cubicBezTo>
                    <a:pt x="23" y="242"/>
                    <a:pt x="381" y="23"/>
                    <a:pt x="384" y="29"/>
                  </a:cubicBezTo>
                  <a:cubicBezTo>
                    <a:pt x="388" y="35"/>
                    <a:pt x="20" y="243"/>
                    <a:pt x="21" y="245"/>
                  </a:cubicBezTo>
                  <a:cubicBezTo>
                    <a:pt x="26" y="255"/>
                    <a:pt x="392" y="21"/>
                    <a:pt x="397" y="29"/>
                  </a:cubicBezTo>
                  <a:cubicBezTo>
                    <a:pt x="399" y="32"/>
                    <a:pt x="16" y="251"/>
                    <a:pt x="18" y="255"/>
                  </a:cubicBezTo>
                  <a:cubicBezTo>
                    <a:pt x="20" y="260"/>
                    <a:pt x="403" y="24"/>
                    <a:pt x="406" y="30"/>
                  </a:cubicBezTo>
                  <a:cubicBezTo>
                    <a:pt x="409" y="35"/>
                    <a:pt x="11" y="254"/>
                    <a:pt x="17" y="263"/>
                  </a:cubicBezTo>
                  <a:cubicBezTo>
                    <a:pt x="21" y="272"/>
                    <a:pt x="416" y="23"/>
                    <a:pt x="420" y="30"/>
                  </a:cubicBezTo>
                  <a:cubicBezTo>
                    <a:pt x="424" y="37"/>
                    <a:pt x="17" y="257"/>
                    <a:pt x="22" y="267"/>
                  </a:cubicBezTo>
                  <a:cubicBezTo>
                    <a:pt x="24" y="270"/>
                    <a:pt x="429" y="26"/>
                    <a:pt x="432" y="31"/>
                  </a:cubicBezTo>
                  <a:cubicBezTo>
                    <a:pt x="435" y="36"/>
                    <a:pt x="13" y="269"/>
                    <a:pt x="18" y="277"/>
                  </a:cubicBezTo>
                  <a:cubicBezTo>
                    <a:pt x="22" y="284"/>
                    <a:pt x="442" y="27"/>
                    <a:pt x="444" y="31"/>
                  </a:cubicBezTo>
                  <a:cubicBezTo>
                    <a:pt x="450" y="41"/>
                    <a:pt x="15" y="280"/>
                    <a:pt x="18" y="285"/>
                  </a:cubicBezTo>
                  <a:cubicBezTo>
                    <a:pt x="21" y="290"/>
                    <a:pt x="455" y="21"/>
                    <a:pt x="460" y="30"/>
                  </a:cubicBezTo>
                  <a:cubicBezTo>
                    <a:pt x="463" y="36"/>
                    <a:pt x="19" y="286"/>
                    <a:pt x="22" y="291"/>
                  </a:cubicBezTo>
                  <a:cubicBezTo>
                    <a:pt x="24" y="296"/>
                    <a:pt x="467" y="19"/>
                    <a:pt x="473" y="30"/>
                  </a:cubicBezTo>
                  <a:cubicBezTo>
                    <a:pt x="479" y="40"/>
                    <a:pt x="15" y="299"/>
                    <a:pt x="16" y="301"/>
                  </a:cubicBezTo>
                  <a:cubicBezTo>
                    <a:pt x="20" y="309"/>
                    <a:pt x="485" y="19"/>
                    <a:pt x="490" y="28"/>
                  </a:cubicBezTo>
                  <a:cubicBezTo>
                    <a:pt x="496" y="38"/>
                    <a:pt x="14" y="303"/>
                    <a:pt x="17" y="308"/>
                  </a:cubicBezTo>
                  <a:cubicBezTo>
                    <a:pt x="23" y="319"/>
                    <a:pt x="496" y="16"/>
                    <a:pt x="503" y="27"/>
                  </a:cubicBezTo>
                  <a:cubicBezTo>
                    <a:pt x="505" y="32"/>
                    <a:pt x="16" y="307"/>
                    <a:pt x="21" y="314"/>
                  </a:cubicBezTo>
                  <a:cubicBezTo>
                    <a:pt x="27" y="324"/>
                    <a:pt x="510" y="16"/>
                    <a:pt x="516" y="28"/>
                  </a:cubicBezTo>
                  <a:cubicBezTo>
                    <a:pt x="523" y="39"/>
                    <a:pt x="16" y="317"/>
                    <a:pt x="19" y="323"/>
                  </a:cubicBezTo>
                  <a:cubicBezTo>
                    <a:pt x="22" y="328"/>
                    <a:pt x="521" y="22"/>
                    <a:pt x="526" y="30"/>
                  </a:cubicBezTo>
                  <a:cubicBezTo>
                    <a:pt x="531" y="40"/>
                    <a:pt x="16" y="322"/>
                    <a:pt x="20" y="330"/>
                  </a:cubicBezTo>
                  <a:cubicBezTo>
                    <a:pt x="23" y="335"/>
                    <a:pt x="539" y="27"/>
                    <a:pt x="540" y="30"/>
                  </a:cubicBezTo>
                  <a:cubicBezTo>
                    <a:pt x="544" y="36"/>
                    <a:pt x="14" y="334"/>
                    <a:pt x="17" y="340"/>
                  </a:cubicBezTo>
                  <a:cubicBezTo>
                    <a:pt x="23" y="349"/>
                    <a:pt x="547" y="22"/>
                    <a:pt x="552" y="31"/>
                  </a:cubicBezTo>
                  <a:cubicBezTo>
                    <a:pt x="559" y="43"/>
                    <a:pt x="11" y="333"/>
                    <a:pt x="19" y="346"/>
                  </a:cubicBezTo>
                  <a:cubicBezTo>
                    <a:pt x="25" y="357"/>
                    <a:pt x="568" y="24"/>
                    <a:pt x="570" y="28"/>
                  </a:cubicBezTo>
                  <a:cubicBezTo>
                    <a:pt x="576" y="39"/>
                    <a:pt x="15" y="338"/>
                    <a:pt x="23" y="351"/>
                  </a:cubicBezTo>
                  <a:cubicBezTo>
                    <a:pt x="31" y="365"/>
                    <a:pt x="575" y="21"/>
                    <a:pt x="580" y="29"/>
                  </a:cubicBezTo>
                  <a:cubicBezTo>
                    <a:pt x="587" y="41"/>
                    <a:pt x="9" y="349"/>
                    <a:pt x="17" y="362"/>
                  </a:cubicBezTo>
                  <a:cubicBezTo>
                    <a:pt x="19" y="366"/>
                    <a:pt x="586" y="22"/>
                    <a:pt x="591" y="30"/>
                  </a:cubicBezTo>
                  <a:cubicBezTo>
                    <a:pt x="598" y="42"/>
                    <a:pt x="7" y="355"/>
                    <a:pt x="16" y="370"/>
                  </a:cubicBezTo>
                  <a:cubicBezTo>
                    <a:pt x="18" y="374"/>
                    <a:pt x="599" y="15"/>
                    <a:pt x="607" y="28"/>
                  </a:cubicBezTo>
                  <a:cubicBezTo>
                    <a:pt x="609" y="33"/>
                    <a:pt x="13" y="362"/>
                    <a:pt x="20" y="375"/>
                  </a:cubicBezTo>
                  <a:cubicBezTo>
                    <a:pt x="24" y="382"/>
                    <a:pt x="613" y="15"/>
                    <a:pt x="620" y="28"/>
                  </a:cubicBezTo>
                  <a:cubicBezTo>
                    <a:pt x="622" y="31"/>
                    <a:pt x="15" y="368"/>
                    <a:pt x="22" y="381"/>
                  </a:cubicBezTo>
                  <a:cubicBezTo>
                    <a:pt x="29" y="393"/>
                    <a:pt x="621" y="16"/>
                    <a:pt x="629" y="30"/>
                  </a:cubicBezTo>
                  <a:cubicBezTo>
                    <a:pt x="632" y="34"/>
                    <a:pt x="11" y="379"/>
                    <a:pt x="18" y="391"/>
                  </a:cubicBezTo>
                  <a:cubicBezTo>
                    <a:pt x="23" y="400"/>
                    <a:pt x="641" y="25"/>
                    <a:pt x="644" y="30"/>
                  </a:cubicBezTo>
                  <a:cubicBezTo>
                    <a:pt x="651" y="43"/>
                    <a:pt x="17" y="388"/>
                    <a:pt x="22" y="396"/>
                  </a:cubicBezTo>
                  <a:cubicBezTo>
                    <a:pt x="26" y="404"/>
                    <a:pt x="650" y="22"/>
                    <a:pt x="655" y="30"/>
                  </a:cubicBezTo>
                  <a:cubicBezTo>
                    <a:pt x="661" y="40"/>
                    <a:pt x="16" y="399"/>
                    <a:pt x="19" y="405"/>
                  </a:cubicBezTo>
                  <a:cubicBezTo>
                    <a:pt x="25" y="415"/>
                    <a:pt x="661" y="13"/>
                    <a:pt x="670" y="29"/>
                  </a:cubicBezTo>
                  <a:cubicBezTo>
                    <a:pt x="674" y="36"/>
                    <a:pt x="12" y="405"/>
                    <a:pt x="17" y="414"/>
                  </a:cubicBezTo>
                  <a:cubicBezTo>
                    <a:pt x="26" y="430"/>
                    <a:pt x="678" y="24"/>
                    <a:pt x="682" y="30"/>
                  </a:cubicBezTo>
                  <a:cubicBezTo>
                    <a:pt x="690" y="45"/>
                    <a:pt x="18" y="414"/>
                    <a:pt x="21" y="419"/>
                  </a:cubicBezTo>
                  <a:cubicBezTo>
                    <a:pt x="25" y="426"/>
                    <a:pt x="696" y="23"/>
                    <a:pt x="699" y="28"/>
                  </a:cubicBezTo>
                  <a:cubicBezTo>
                    <a:pt x="703" y="34"/>
                    <a:pt x="13" y="423"/>
                    <a:pt x="17" y="430"/>
                  </a:cubicBezTo>
                  <a:cubicBezTo>
                    <a:pt x="20" y="437"/>
                    <a:pt x="709" y="23"/>
                    <a:pt x="712" y="29"/>
                  </a:cubicBezTo>
                  <a:cubicBezTo>
                    <a:pt x="715" y="33"/>
                    <a:pt x="12" y="430"/>
                    <a:pt x="17" y="438"/>
                  </a:cubicBezTo>
                  <a:cubicBezTo>
                    <a:pt x="20" y="443"/>
                    <a:pt x="719" y="23"/>
                    <a:pt x="723" y="30"/>
                  </a:cubicBezTo>
                  <a:cubicBezTo>
                    <a:pt x="730" y="43"/>
                    <a:pt x="15" y="435"/>
                    <a:pt x="20" y="444"/>
                  </a:cubicBezTo>
                  <a:cubicBezTo>
                    <a:pt x="30" y="461"/>
                    <a:pt x="736" y="17"/>
                    <a:pt x="742" y="28"/>
                  </a:cubicBezTo>
                  <a:cubicBezTo>
                    <a:pt x="750" y="41"/>
                    <a:pt x="14" y="446"/>
                    <a:pt x="18" y="453"/>
                  </a:cubicBezTo>
                  <a:cubicBezTo>
                    <a:pt x="24" y="463"/>
                    <a:pt x="747" y="23"/>
                    <a:pt x="751" y="30"/>
                  </a:cubicBezTo>
                  <a:cubicBezTo>
                    <a:pt x="759" y="43"/>
                    <a:pt x="7" y="443"/>
                    <a:pt x="17" y="461"/>
                  </a:cubicBezTo>
                  <a:cubicBezTo>
                    <a:pt x="27" y="479"/>
                    <a:pt x="758" y="12"/>
                    <a:pt x="767" y="28"/>
                  </a:cubicBezTo>
                  <a:cubicBezTo>
                    <a:pt x="770" y="32"/>
                    <a:pt x="11" y="459"/>
                    <a:pt x="17" y="470"/>
                  </a:cubicBezTo>
                  <a:cubicBezTo>
                    <a:pt x="21" y="476"/>
                    <a:pt x="770" y="11"/>
                    <a:pt x="780" y="29"/>
                  </a:cubicBezTo>
                  <a:cubicBezTo>
                    <a:pt x="784" y="35"/>
                    <a:pt x="12" y="468"/>
                    <a:pt x="17" y="477"/>
                  </a:cubicBezTo>
                  <a:cubicBezTo>
                    <a:pt x="28" y="496"/>
                    <a:pt x="781" y="15"/>
                    <a:pt x="791" y="31"/>
                  </a:cubicBezTo>
                  <a:cubicBezTo>
                    <a:pt x="793" y="35"/>
                    <a:pt x="9" y="467"/>
                    <a:pt x="19" y="485"/>
                  </a:cubicBezTo>
                  <a:cubicBezTo>
                    <a:pt x="27" y="499"/>
                    <a:pt x="804" y="16"/>
                    <a:pt x="811" y="27"/>
                  </a:cubicBezTo>
                  <a:cubicBezTo>
                    <a:pt x="819" y="42"/>
                    <a:pt x="14" y="480"/>
                    <a:pt x="21" y="492"/>
                  </a:cubicBezTo>
                  <a:cubicBezTo>
                    <a:pt x="28" y="503"/>
                    <a:pt x="815" y="19"/>
                    <a:pt x="821" y="30"/>
                  </a:cubicBezTo>
                  <a:cubicBezTo>
                    <a:pt x="827" y="39"/>
                    <a:pt x="16" y="490"/>
                    <a:pt x="21" y="499"/>
                  </a:cubicBezTo>
                  <a:cubicBezTo>
                    <a:pt x="31" y="516"/>
                    <a:pt x="829" y="18"/>
                    <a:pt x="836" y="29"/>
                  </a:cubicBezTo>
                  <a:cubicBezTo>
                    <a:pt x="840" y="36"/>
                    <a:pt x="8" y="492"/>
                    <a:pt x="18" y="509"/>
                  </a:cubicBezTo>
                  <a:cubicBezTo>
                    <a:pt x="23" y="518"/>
                    <a:pt x="845" y="18"/>
                    <a:pt x="851" y="28"/>
                  </a:cubicBezTo>
                  <a:cubicBezTo>
                    <a:pt x="862" y="48"/>
                    <a:pt x="11" y="500"/>
                    <a:pt x="20" y="515"/>
                  </a:cubicBezTo>
                  <a:cubicBezTo>
                    <a:pt x="31" y="535"/>
                    <a:pt x="851" y="16"/>
                    <a:pt x="860" y="31"/>
                  </a:cubicBezTo>
                  <a:cubicBezTo>
                    <a:pt x="863" y="37"/>
                    <a:pt x="11" y="512"/>
                    <a:pt x="18" y="524"/>
                  </a:cubicBezTo>
                  <a:cubicBezTo>
                    <a:pt x="21" y="529"/>
                    <a:pt x="870" y="23"/>
                    <a:pt x="874" y="30"/>
                  </a:cubicBezTo>
                  <a:cubicBezTo>
                    <a:pt x="880" y="40"/>
                    <a:pt x="13" y="524"/>
                    <a:pt x="18" y="533"/>
                  </a:cubicBezTo>
                  <a:cubicBezTo>
                    <a:pt x="23" y="542"/>
                    <a:pt x="880" y="13"/>
                    <a:pt x="889" y="30"/>
                  </a:cubicBezTo>
                  <a:cubicBezTo>
                    <a:pt x="897" y="43"/>
                    <a:pt x="8" y="526"/>
                    <a:pt x="17" y="542"/>
                  </a:cubicBezTo>
                  <a:cubicBezTo>
                    <a:pt x="20" y="548"/>
                    <a:pt x="903" y="19"/>
                    <a:pt x="907" y="27"/>
                  </a:cubicBezTo>
                  <a:cubicBezTo>
                    <a:pt x="913" y="37"/>
                    <a:pt x="13" y="540"/>
                    <a:pt x="18" y="549"/>
                  </a:cubicBezTo>
                  <a:cubicBezTo>
                    <a:pt x="24" y="559"/>
                    <a:pt x="915" y="23"/>
                    <a:pt x="918" y="29"/>
                  </a:cubicBezTo>
                  <a:cubicBezTo>
                    <a:pt x="928" y="46"/>
                    <a:pt x="10" y="533"/>
                    <a:pt x="22" y="554"/>
                  </a:cubicBezTo>
                  <a:cubicBezTo>
                    <a:pt x="31" y="569"/>
                    <a:pt x="923" y="22"/>
                    <a:pt x="928" y="31"/>
                  </a:cubicBezTo>
                  <a:cubicBezTo>
                    <a:pt x="935" y="43"/>
                    <a:pt x="7" y="541"/>
                    <a:pt x="19" y="563"/>
                  </a:cubicBezTo>
                  <a:cubicBezTo>
                    <a:pt x="28" y="578"/>
                    <a:pt x="931" y="9"/>
                    <a:pt x="943" y="30"/>
                  </a:cubicBezTo>
                  <a:cubicBezTo>
                    <a:pt x="952" y="46"/>
                    <a:pt x="8" y="557"/>
                    <a:pt x="16" y="572"/>
                  </a:cubicBezTo>
                  <a:cubicBezTo>
                    <a:pt x="23" y="584"/>
                    <a:pt x="951" y="17"/>
                    <a:pt x="958" y="29"/>
                  </a:cubicBezTo>
                  <a:cubicBezTo>
                    <a:pt x="970" y="49"/>
                    <a:pt x="15" y="567"/>
                    <a:pt x="21" y="577"/>
                  </a:cubicBezTo>
                  <a:cubicBezTo>
                    <a:pt x="30" y="594"/>
                    <a:pt x="958" y="11"/>
                    <a:pt x="969" y="30"/>
                  </a:cubicBezTo>
                  <a:cubicBezTo>
                    <a:pt x="976" y="42"/>
                    <a:pt x="7" y="572"/>
                    <a:pt x="16" y="588"/>
                  </a:cubicBezTo>
                  <a:cubicBezTo>
                    <a:pt x="26" y="606"/>
                    <a:pt x="979" y="15"/>
                    <a:pt x="986" y="28"/>
                  </a:cubicBezTo>
                  <a:cubicBezTo>
                    <a:pt x="999" y="50"/>
                    <a:pt x="18" y="585"/>
                    <a:pt x="22" y="592"/>
                  </a:cubicBezTo>
                  <a:cubicBezTo>
                    <a:pt x="28" y="603"/>
                    <a:pt x="994" y="18"/>
                    <a:pt x="999" y="27"/>
                  </a:cubicBezTo>
                  <a:cubicBezTo>
                    <a:pt x="1010" y="47"/>
                    <a:pt x="14" y="597"/>
                    <a:pt x="17" y="602"/>
                  </a:cubicBezTo>
                  <a:cubicBezTo>
                    <a:pt x="20" y="607"/>
                    <a:pt x="997" y="8"/>
                    <a:pt x="1009" y="29"/>
                  </a:cubicBezTo>
                  <a:cubicBezTo>
                    <a:pt x="1022" y="52"/>
                    <a:pt x="7" y="592"/>
                    <a:pt x="17" y="609"/>
                  </a:cubicBezTo>
                  <a:cubicBezTo>
                    <a:pt x="21" y="616"/>
                    <a:pt x="1009" y="5"/>
                    <a:pt x="1023" y="28"/>
                  </a:cubicBezTo>
                  <a:cubicBezTo>
                    <a:pt x="1028" y="37"/>
                    <a:pt x="11" y="594"/>
                    <a:pt x="23" y="614"/>
                  </a:cubicBezTo>
                  <a:cubicBezTo>
                    <a:pt x="35" y="635"/>
                    <a:pt x="1029" y="24"/>
                    <a:pt x="1033" y="31"/>
                  </a:cubicBezTo>
                  <a:cubicBezTo>
                    <a:pt x="1044" y="49"/>
                    <a:pt x="9" y="597"/>
                    <a:pt x="23" y="622"/>
                  </a:cubicBezTo>
                  <a:cubicBezTo>
                    <a:pt x="30" y="635"/>
                    <a:pt x="1046" y="21"/>
                    <a:pt x="1050" y="29"/>
                  </a:cubicBezTo>
                  <a:cubicBezTo>
                    <a:pt x="1062" y="49"/>
                    <a:pt x="11" y="617"/>
                    <a:pt x="19" y="631"/>
                  </a:cubicBezTo>
                  <a:cubicBezTo>
                    <a:pt x="28" y="648"/>
                    <a:pt x="1051" y="13"/>
                    <a:pt x="1060" y="30"/>
                  </a:cubicBezTo>
                  <a:cubicBezTo>
                    <a:pt x="1068" y="44"/>
                    <a:pt x="13" y="621"/>
                    <a:pt x="22" y="637"/>
                  </a:cubicBezTo>
                  <a:cubicBezTo>
                    <a:pt x="33" y="656"/>
                    <a:pt x="1063" y="14"/>
                    <a:pt x="1072" y="31"/>
                  </a:cubicBezTo>
                  <a:cubicBezTo>
                    <a:pt x="1082" y="48"/>
                    <a:pt x="16" y="638"/>
                    <a:pt x="21" y="646"/>
                  </a:cubicBezTo>
                  <a:cubicBezTo>
                    <a:pt x="29" y="660"/>
                    <a:pt x="1075" y="9"/>
                    <a:pt x="1087" y="31"/>
                  </a:cubicBezTo>
                  <a:cubicBezTo>
                    <a:pt x="1101" y="56"/>
                    <a:pt x="11" y="638"/>
                    <a:pt x="20" y="654"/>
                  </a:cubicBezTo>
                  <a:cubicBezTo>
                    <a:pt x="30" y="671"/>
                    <a:pt x="1100" y="20"/>
                    <a:pt x="1104" y="28"/>
                  </a:cubicBezTo>
                  <a:cubicBezTo>
                    <a:pt x="1110" y="39"/>
                    <a:pt x="7" y="636"/>
                    <a:pt x="22" y="661"/>
                  </a:cubicBezTo>
                  <a:cubicBezTo>
                    <a:pt x="32" y="678"/>
                    <a:pt x="1104" y="14"/>
                    <a:pt x="1114" y="30"/>
                  </a:cubicBezTo>
                  <a:cubicBezTo>
                    <a:pt x="1124" y="47"/>
                    <a:pt x="3" y="648"/>
                    <a:pt x="17" y="671"/>
                  </a:cubicBezTo>
                  <a:cubicBezTo>
                    <a:pt x="28" y="691"/>
                    <a:pt x="1117" y="0"/>
                    <a:pt x="1132" y="27"/>
                  </a:cubicBezTo>
                  <a:cubicBezTo>
                    <a:pt x="1141" y="43"/>
                    <a:pt x="10" y="660"/>
                    <a:pt x="20" y="678"/>
                  </a:cubicBezTo>
                  <a:cubicBezTo>
                    <a:pt x="29" y="693"/>
                    <a:pt x="1138" y="18"/>
                    <a:pt x="1144" y="28"/>
                  </a:cubicBezTo>
                  <a:cubicBezTo>
                    <a:pt x="1152" y="42"/>
                    <a:pt x="16" y="672"/>
                    <a:pt x="23" y="684"/>
                  </a:cubicBezTo>
                  <a:cubicBezTo>
                    <a:pt x="27" y="691"/>
                    <a:pt x="1141" y="5"/>
                    <a:pt x="1155" y="30"/>
                  </a:cubicBezTo>
                  <a:cubicBezTo>
                    <a:pt x="1170" y="55"/>
                    <a:pt x="12" y="689"/>
                    <a:pt x="16" y="695"/>
                  </a:cubicBezTo>
                  <a:cubicBezTo>
                    <a:pt x="26" y="712"/>
                    <a:pt x="1155" y="9"/>
                    <a:pt x="1167" y="31"/>
                  </a:cubicBezTo>
                  <a:cubicBezTo>
                    <a:pt x="1175" y="44"/>
                    <a:pt x="6" y="675"/>
                    <a:pt x="21" y="700"/>
                  </a:cubicBezTo>
                  <a:cubicBezTo>
                    <a:pt x="25" y="708"/>
                    <a:pt x="1170" y="7"/>
                    <a:pt x="1183" y="29"/>
                  </a:cubicBezTo>
                  <a:cubicBezTo>
                    <a:pt x="1198" y="57"/>
                    <a:pt x="7" y="694"/>
                    <a:pt x="16" y="710"/>
                  </a:cubicBezTo>
                  <a:cubicBezTo>
                    <a:pt x="21" y="719"/>
                    <a:pt x="1187" y="7"/>
                    <a:pt x="1199" y="28"/>
                  </a:cubicBezTo>
                  <a:cubicBezTo>
                    <a:pt x="1206" y="39"/>
                    <a:pt x="6" y="698"/>
                    <a:pt x="17" y="717"/>
                  </a:cubicBezTo>
                  <a:cubicBezTo>
                    <a:pt x="32" y="743"/>
                    <a:pt x="1197" y="14"/>
                    <a:pt x="1206" y="31"/>
                  </a:cubicBezTo>
                  <a:cubicBezTo>
                    <a:pt x="1222" y="57"/>
                    <a:pt x="8" y="698"/>
                    <a:pt x="22" y="722"/>
                  </a:cubicBezTo>
                  <a:cubicBezTo>
                    <a:pt x="39" y="752"/>
                    <a:pt x="1212" y="19"/>
                    <a:pt x="1219" y="31"/>
                  </a:cubicBezTo>
                  <a:cubicBezTo>
                    <a:pt x="1229" y="47"/>
                    <a:pt x="4" y="702"/>
                    <a:pt x="20" y="730"/>
                  </a:cubicBezTo>
                  <a:cubicBezTo>
                    <a:pt x="35" y="757"/>
                    <a:pt x="1221" y="4"/>
                    <a:pt x="1236" y="28"/>
                  </a:cubicBezTo>
                  <a:cubicBezTo>
                    <a:pt x="1252" y="57"/>
                    <a:pt x="2" y="710"/>
                    <a:pt x="18" y="738"/>
                  </a:cubicBezTo>
                  <a:cubicBezTo>
                    <a:pt x="29" y="757"/>
                    <a:pt x="1238" y="13"/>
                    <a:pt x="1248" y="29"/>
                  </a:cubicBezTo>
                  <a:cubicBezTo>
                    <a:pt x="1265" y="59"/>
                    <a:pt x="12" y="732"/>
                    <a:pt x="19" y="745"/>
                  </a:cubicBezTo>
                  <a:cubicBezTo>
                    <a:pt x="34" y="771"/>
                    <a:pt x="1248" y="14"/>
                    <a:pt x="1258" y="30"/>
                  </a:cubicBezTo>
                  <a:cubicBezTo>
                    <a:pt x="1273" y="58"/>
                    <a:pt x="17" y="746"/>
                    <a:pt x="20" y="752"/>
                  </a:cubicBezTo>
                  <a:cubicBezTo>
                    <a:pt x="37" y="781"/>
                    <a:pt x="1258" y="9"/>
                    <a:pt x="1270" y="31"/>
                  </a:cubicBezTo>
                  <a:cubicBezTo>
                    <a:pt x="1274" y="37"/>
                    <a:pt x="12" y="743"/>
                    <a:pt x="22" y="759"/>
                  </a:cubicBezTo>
                  <a:cubicBezTo>
                    <a:pt x="31" y="775"/>
                    <a:pt x="1279" y="20"/>
                    <a:pt x="1285" y="30"/>
                  </a:cubicBezTo>
                  <a:cubicBezTo>
                    <a:pt x="1295" y="47"/>
                    <a:pt x="18" y="759"/>
                    <a:pt x="22" y="767"/>
                  </a:cubicBezTo>
                  <a:cubicBezTo>
                    <a:pt x="38" y="794"/>
                    <a:pt x="1280" y="32"/>
                    <a:pt x="1283" y="39"/>
                  </a:cubicBezTo>
                  <a:cubicBezTo>
                    <a:pt x="1290" y="49"/>
                    <a:pt x="3" y="751"/>
                    <a:pt x="18" y="777"/>
                  </a:cubicBezTo>
                  <a:cubicBezTo>
                    <a:pt x="34" y="805"/>
                    <a:pt x="1270" y="18"/>
                    <a:pt x="1286" y="45"/>
                  </a:cubicBezTo>
                  <a:cubicBezTo>
                    <a:pt x="1301" y="72"/>
                    <a:pt x="11" y="771"/>
                    <a:pt x="18" y="785"/>
                  </a:cubicBezTo>
                  <a:cubicBezTo>
                    <a:pt x="30" y="805"/>
                    <a:pt x="1280" y="43"/>
                    <a:pt x="1286" y="53"/>
                  </a:cubicBezTo>
                  <a:cubicBezTo>
                    <a:pt x="1300" y="77"/>
                    <a:pt x="12" y="780"/>
                    <a:pt x="19" y="792"/>
                  </a:cubicBezTo>
                  <a:cubicBezTo>
                    <a:pt x="28" y="808"/>
                    <a:pt x="1268" y="40"/>
                    <a:pt x="1281" y="63"/>
                  </a:cubicBezTo>
                  <a:cubicBezTo>
                    <a:pt x="1294" y="85"/>
                    <a:pt x="1" y="772"/>
                    <a:pt x="17" y="801"/>
                  </a:cubicBezTo>
                  <a:cubicBezTo>
                    <a:pt x="25" y="814"/>
                    <a:pt x="1277" y="56"/>
                    <a:pt x="1285" y="69"/>
                  </a:cubicBezTo>
                  <a:cubicBezTo>
                    <a:pt x="1303" y="100"/>
                    <a:pt x="10" y="793"/>
                    <a:pt x="19" y="808"/>
                  </a:cubicBezTo>
                  <a:cubicBezTo>
                    <a:pt x="33" y="833"/>
                    <a:pt x="1274" y="59"/>
                    <a:pt x="1284" y="77"/>
                  </a:cubicBezTo>
                  <a:cubicBezTo>
                    <a:pt x="1299" y="102"/>
                    <a:pt x="6" y="790"/>
                    <a:pt x="20" y="815"/>
                  </a:cubicBezTo>
                  <a:cubicBezTo>
                    <a:pt x="36" y="842"/>
                    <a:pt x="1278" y="71"/>
                    <a:pt x="1286" y="84"/>
                  </a:cubicBezTo>
                  <a:cubicBezTo>
                    <a:pt x="1304" y="116"/>
                    <a:pt x="8" y="798"/>
                    <a:pt x="22" y="821"/>
                  </a:cubicBezTo>
                  <a:cubicBezTo>
                    <a:pt x="28" y="832"/>
                    <a:pt x="1273" y="69"/>
                    <a:pt x="1286" y="92"/>
                  </a:cubicBezTo>
                  <a:cubicBezTo>
                    <a:pt x="1290" y="99"/>
                    <a:pt x="0" y="804"/>
                    <a:pt x="16" y="832"/>
                  </a:cubicBezTo>
                  <a:cubicBezTo>
                    <a:pt x="26" y="848"/>
                    <a:pt x="1274" y="84"/>
                    <a:pt x="1283" y="100"/>
                  </a:cubicBezTo>
                  <a:cubicBezTo>
                    <a:pt x="1287" y="107"/>
                    <a:pt x="12" y="824"/>
                    <a:pt x="20" y="838"/>
                  </a:cubicBezTo>
                  <a:cubicBezTo>
                    <a:pt x="27" y="849"/>
                    <a:pt x="1277" y="99"/>
                    <a:pt x="1283" y="109"/>
                  </a:cubicBezTo>
                  <a:cubicBezTo>
                    <a:pt x="1289" y="119"/>
                    <a:pt x="8" y="820"/>
                    <a:pt x="22" y="844"/>
                  </a:cubicBezTo>
                  <a:cubicBezTo>
                    <a:pt x="28" y="854"/>
                    <a:pt x="1271" y="91"/>
                    <a:pt x="1285" y="115"/>
                  </a:cubicBezTo>
                  <a:cubicBezTo>
                    <a:pt x="1300" y="141"/>
                    <a:pt x="4" y="825"/>
                    <a:pt x="20" y="852"/>
                  </a:cubicBezTo>
                  <a:cubicBezTo>
                    <a:pt x="38" y="883"/>
                    <a:pt x="1277" y="115"/>
                    <a:pt x="1283" y="123"/>
                  </a:cubicBezTo>
                  <a:cubicBezTo>
                    <a:pt x="1289" y="134"/>
                    <a:pt x="14" y="847"/>
                    <a:pt x="21" y="860"/>
                  </a:cubicBezTo>
                  <a:cubicBezTo>
                    <a:pt x="30" y="876"/>
                    <a:pt x="1279" y="125"/>
                    <a:pt x="1283" y="131"/>
                  </a:cubicBezTo>
                  <a:cubicBezTo>
                    <a:pt x="1301" y="163"/>
                    <a:pt x="3" y="845"/>
                    <a:pt x="17" y="869"/>
                  </a:cubicBezTo>
                  <a:cubicBezTo>
                    <a:pt x="27" y="887"/>
                    <a:pt x="1275" y="121"/>
                    <a:pt x="1285" y="138"/>
                  </a:cubicBezTo>
                  <a:cubicBezTo>
                    <a:pt x="1291" y="149"/>
                    <a:pt x="4" y="852"/>
                    <a:pt x="18" y="877"/>
                  </a:cubicBezTo>
                  <a:cubicBezTo>
                    <a:pt x="24" y="886"/>
                    <a:pt x="1266" y="122"/>
                    <a:pt x="1281" y="148"/>
                  </a:cubicBezTo>
                  <a:cubicBezTo>
                    <a:pt x="1297" y="176"/>
                    <a:pt x="5" y="865"/>
                    <a:pt x="16" y="886"/>
                  </a:cubicBezTo>
                  <a:cubicBezTo>
                    <a:pt x="34" y="916"/>
                    <a:pt x="1278" y="144"/>
                    <a:pt x="1284" y="154"/>
                  </a:cubicBezTo>
                  <a:cubicBezTo>
                    <a:pt x="1299" y="180"/>
                    <a:pt x="6" y="871"/>
                    <a:pt x="18" y="892"/>
                  </a:cubicBezTo>
                  <a:cubicBezTo>
                    <a:pt x="35" y="921"/>
                    <a:pt x="1270" y="139"/>
                    <a:pt x="1283" y="162"/>
                  </a:cubicBezTo>
                  <a:cubicBezTo>
                    <a:pt x="1300" y="191"/>
                    <a:pt x="9" y="879"/>
                    <a:pt x="21" y="898"/>
                  </a:cubicBezTo>
                  <a:cubicBezTo>
                    <a:pt x="26" y="908"/>
                    <a:pt x="1279" y="163"/>
                    <a:pt x="1283" y="170"/>
                  </a:cubicBezTo>
                  <a:cubicBezTo>
                    <a:pt x="1295" y="191"/>
                    <a:pt x="2" y="879"/>
                    <a:pt x="19" y="907"/>
                  </a:cubicBezTo>
                  <a:cubicBezTo>
                    <a:pt x="33" y="932"/>
                    <a:pt x="1268" y="158"/>
                    <a:pt x="1280" y="179"/>
                  </a:cubicBezTo>
                  <a:cubicBezTo>
                    <a:pt x="1293" y="201"/>
                    <a:pt x="12" y="901"/>
                    <a:pt x="20" y="915"/>
                  </a:cubicBezTo>
                  <a:cubicBezTo>
                    <a:pt x="30" y="933"/>
                    <a:pt x="1271" y="158"/>
                    <a:pt x="1286" y="184"/>
                  </a:cubicBezTo>
                  <a:cubicBezTo>
                    <a:pt x="1304" y="216"/>
                    <a:pt x="11" y="903"/>
                    <a:pt x="22" y="922"/>
                  </a:cubicBezTo>
                  <a:cubicBezTo>
                    <a:pt x="28" y="933"/>
                    <a:pt x="1271" y="176"/>
                    <a:pt x="1282" y="194"/>
                  </a:cubicBezTo>
                  <a:cubicBezTo>
                    <a:pt x="1286" y="202"/>
                    <a:pt x="2" y="902"/>
                    <a:pt x="19" y="931"/>
                  </a:cubicBezTo>
                  <a:cubicBezTo>
                    <a:pt x="26" y="944"/>
                    <a:pt x="1266" y="175"/>
                    <a:pt x="1282" y="202"/>
                  </a:cubicBezTo>
                  <a:cubicBezTo>
                    <a:pt x="1288" y="212"/>
                    <a:pt x="8" y="918"/>
                    <a:pt x="20" y="939"/>
                  </a:cubicBezTo>
                  <a:cubicBezTo>
                    <a:pt x="29" y="954"/>
                    <a:pt x="1276" y="191"/>
                    <a:pt x="1286" y="208"/>
                  </a:cubicBezTo>
                  <a:cubicBezTo>
                    <a:pt x="1296" y="225"/>
                    <a:pt x="1" y="914"/>
                    <a:pt x="20" y="946"/>
                  </a:cubicBezTo>
                  <a:cubicBezTo>
                    <a:pt x="35" y="973"/>
                    <a:pt x="1276" y="206"/>
                    <a:pt x="1282" y="217"/>
                  </a:cubicBezTo>
                  <a:cubicBezTo>
                    <a:pt x="1298" y="246"/>
                    <a:pt x="6" y="938"/>
                    <a:pt x="16" y="955"/>
                  </a:cubicBezTo>
                  <a:cubicBezTo>
                    <a:pt x="22" y="966"/>
                    <a:pt x="1270" y="201"/>
                    <a:pt x="1284" y="224"/>
                  </a:cubicBezTo>
                  <a:cubicBezTo>
                    <a:pt x="1301" y="253"/>
                    <a:pt x="13" y="954"/>
                    <a:pt x="18" y="962"/>
                  </a:cubicBezTo>
                  <a:cubicBezTo>
                    <a:pt x="25" y="975"/>
                    <a:pt x="1271" y="209"/>
                    <a:pt x="1284" y="231"/>
                  </a:cubicBezTo>
                  <a:cubicBezTo>
                    <a:pt x="1294" y="249"/>
                    <a:pt x="16" y="958"/>
                    <a:pt x="22" y="968"/>
                  </a:cubicBezTo>
                  <a:cubicBezTo>
                    <a:pt x="38" y="995"/>
                    <a:pt x="1265" y="217"/>
                    <a:pt x="1280" y="241"/>
                  </a:cubicBezTo>
                  <a:cubicBezTo>
                    <a:pt x="1284" y="249"/>
                    <a:pt x="12" y="970"/>
                    <a:pt x="17" y="979"/>
                  </a:cubicBezTo>
                  <a:cubicBezTo>
                    <a:pt x="24" y="990"/>
                    <a:pt x="1271" y="225"/>
                    <a:pt x="1284" y="248"/>
                  </a:cubicBezTo>
                  <a:cubicBezTo>
                    <a:pt x="1292" y="261"/>
                    <a:pt x="11" y="976"/>
                    <a:pt x="17" y="987"/>
                  </a:cubicBezTo>
                  <a:cubicBezTo>
                    <a:pt x="35" y="1018"/>
                    <a:pt x="1270" y="235"/>
                    <a:pt x="1283" y="256"/>
                  </a:cubicBezTo>
                  <a:cubicBezTo>
                    <a:pt x="1298" y="283"/>
                    <a:pt x="10" y="982"/>
                    <a:pt x="17" y="994"/>
                  </a:cubicBezTo>
                  <a:cubicBezTo>
                    <a:pt x="23" y="1004"/>
                    <a:pt x="1272" y="250"/>
                    <a:pt x="1280" y="265"/>
                  </a:cubicBezTo>
                  <a:cubicBezTo>
                    <a:pt x="1298" y="296"/>
                    <a:pt x="5" y="974"/>
                    <a:pt x="21" y="1000"/>
                  </a:cubicBezTo>
                  <a:cubicBezTo>
                    <a:pt x="27" y="1012"/>
                    <a:pt x="1279" y="256"/>
                    <a:pt x="1286" y="269"/>
                  </a:cubicBezTo>
                  <a:cubicBezTo>
                    <a:pt x="1295" y="285"/>
                    <a:pt x="1" y="984"/>
                    <a:pt x="17" y="1011"/>
                  </a:cubicBezTo>
                  <a:cubicBezTo>
                    <a:pt x="32" y="1037"/>
                    <a:pt x="1265" y="249"/>
                    <a:pt x="1283" y="280"/>
                  </a:cubicBezTo>
                  <a:cubicBezTo>
                    <a:pt x="1296" y="303"/>
                    <a:pt x="7" y="992"/>
                    <a:pt x="21" y="1017"/>
                  </a:cubicBezTo>
                  <a:cubicBezTo>
                    <a:pt x="25" y="1023"/>
                    <a:pt x="1275" y="278"/>
                    <a:pt x="1281" y="289"/>
                  </a:cubicBezTo>
                  <a:cubicBezTo>
                    <a:pt x="1293" y="310"/>
                    <a:pt x="12" y="1012"/>
                    <a:pt x="19" y="1025"/>
                  </a:cubicBezTo>
                  <a:cubicBezTo>
                    <a:pt x="24" y="1034"/>
                    <a:pt x="1268" y="268"/>
                    <a:pt x="1284" y="295"/>
                  </a:cubicBezTo>
                  <a:cubicBezTo>
                    <a:pt x="1294" y="311"/>
                    <a:pt x="13" y="1021"/>
                    <a:pt x="19" y="1033"/>
                  </a:cubicBezTo>
                  <a:cubicBezTo>
                    <a:pt x="31" y="1053"/>
                    <a:pt x="1268" y="274"/>
                    <a:pt x="1284" y="302"/>
                  </a:cubicBezTo>
                  <a:cubicBezTo>
                    <a:pt x="1294" y="319"/>
                    <a:pt x="0" y="1013"/>
                    <a:pt x="16" y="1042"/>
                  </a:cubicBezTo>
                  <a:cubicBezTo>
                    <a:pt x="28" y="1062"/>
                    <a:pt x="1272" y="288"/>
                    <a:pt x="1284" y="309"/>
                  </a:cubicBezTo>
                  <a:cubicBezTo>
                    <a:pt x="1300" y="337"/>
                    <a:pt x="10" y="1027"/>
                    <a:pt x="22" y="1046"/>
                  </a:cubicBezTo>
                  <a:cubicBezTo>
                    <a:pt x="34" y="1068"/>
                    <a:pt x="1278" y="306"/>
                    <a:pt x="1285" y="317"/>
                  </a:cubicBezTo>
                  <a:cubicBezTo>
                    <a:pt x="1295" y="335"/>
                    <a:pt x="6" y="1023"/>
                    <a:pt x="24" y="1054"/>
                  </a:cubicBezTo>
                  <a:cubicBezTo>
                    <a:pt x="29" y="1064"/>
                    <a:pt x="1275" y="312"/>
                    <a:pt x="1283" y="326"/>
                  </a:cubicBezTo>
                  <a:cubicBezTo>
                    <a:pt x="1297" y="349"/>
                    <a:pt x="29" y="1031"/>
                    <a:pt x="41" y="1052"/>
                  </a:cubicBezTo>
                  <a:cubicBezTo>
                    <a:pt x="45" y="1059"/>
                    <a:pt x="1279" y="326"/>
                    <a:pt x="1284" y="334"/>
                  </a:cubicBezTo>
                  <a:cubicBezTo>
                    <a:pt x="1301" y="365"/>
                    <a:pt x="39" y="1022"/>
                    <a:pt x="56" y="1052"/>
                  </a:cubicBezTo>
                  <a:cubicBezTo>
                    <a:pt x="65" y="1068"/>
                    <a:pt x="1270" y="323"/>
                    <a:pt x="1282" y="344"/>
                  </a:cubicBezTo>
                  <a:cubicBezTo>
                    <a:pt x="1289" y="356"/>
                    <a:pt x="50" y="1023"/>
                    <a:pt x="67" y="1053"/>
                  </a:cubicBezTo>
                  <a:cubicBezTo>
                    <a:pt x="75" y="1066"/>
                    <a:pt x="1277" y="339"/>
                    <a:pt x="1284" y="350"/>
                  </a:cubicBezTo>
                  <a:cubicBezTo>
                    <a:pt x="1300" y="378"/>
                    <a:pt x="70" y="1029"/>
                    <a:pt x="83" y="1052"/>
                  </a:cubicBezTo>
                  <a:cubicBezTo>
                    <a:pt x="97" y="1077"/>
                    <a:pt x="1269" y="340"/>
                    <a:pt x="1281" y="360"/>
                  </a:cubicBezTo>
                  <a:cubicBezTo>
                    <a:pt x="1285" y="367"/>
                    <a:pt x="78" y="1030"/>
                    <a:pt x="92" y="1054"/>
                  </a:cubicBezTo>
                  <a:cubicBezTo>
                    <a:pt x="109" y="1084"/>
                    <a:pt x="1275" y="357"/>
                    <a:pt x="1281" y="368"/>
                  </a:cubicBezTo>
                  <a:cubicBezTo>
                    <a:pt x="1296" y="394"/>
                    <a:pt x="90" y="1029"/>
                    <a:pt x="105" y="1054"/>
                  </a:cubicBezTo>
                  <a:cubicBezTo>
                    <a:pt x="110" y="1063"/>
                    <a:pt x="1272" y="358"/>
                    <a:pt x="1282" y="375"/>
                  </a:cubicBezTo>
                  <a:cubicBezTo>
                    <a:pt x="1295" y="398"/>
                    <a:pt x="112" y="1034"/>
                    <a:pt x="122" y="1052"/>
                  </a:cubicBezTo>
                  <a:cubicBezTo>
                    <a:pt x="133" y="1070"/>
                    <a:pt x="1280" y="372"/>
                    <a:pt x="1285" y="380"/>
                  </a:cubicBezTo>
                  <a:cubicBezTo>
                    <a:pt x="1295" y="399"/>
                    <a:pt x="119" y="1028"/>
                    <a:pt x="133" y="1053"/>
                  </a:cubicBezTo>
                  <a:cubicBezTo>
                    <a:pt x="147" y="1078"/>
                    <a:pt x="1278" y="378"/>
                    <a:pt x="1284" y="388"/>
                  </a:cubicBezTo>
                  <a:cubicBezTo>
                    <a:pt x="1288" y="395"/>
                    <a:pt x="135" y="1033"/>
                    <a:pt x="146" y="1052"/>
                  </a:cubicBezTo>
                  <a:cubicBezTo>
                    <a:pt x="149" y="1059"/>
                    <a:pt x="1269" y="378"/>
                    <a:pt x="1280" y="397"/>
                  </a:cubicBezTo>
                  <a:cubicBezTo>
                    <a:pt x="1294" y="421"/>
                    <a:pt x="155" y="1040"/>
                    <a:pt x="162" y="1051"/>
                  </a:cubicBezTo>
                  <a:cubicBezTo>
                    <a:pt x="176" y="1076"/>
                    <a:pt x="1268" y="384"/>
                    <a:pt x="1280" y="405"/>
                  </a:cubicBezTo>
                  <a:cubicBezTo>
                    <a:pt x="1288" y="419"/>
                    <a:pt x="164" y="1039"/>
                    <a:pt x="172" y="1053"/>
                  </a:cubicBezTo>
                  <a:cubicBezTo>
                    <a:pt x="175" y="1060"/>
                    <a:pt x="1274" y="400"/>
                    <a:pt x="1281" y="412"/>
                  </a:cubicBezTo>
                  <a:cubicBezTo>
                    <a:pt x="1293" y="433"/>
                    <a:pt x="180" y="1038"/>
                    <a:pt x="188" y="1052"/>
                  </a:cubicBezTo>
                  <a:cubicBezTo>
                    <a:pt x="193" y="1062"/>
                    <a:pt x="1280" y="413"/>
                    <a:pt x="1284" y="419"/>
                  </a:cubicBezTo>
                  <a:cubicBezTo>
                    <a:pt x="1294" y="436"/>
                    <a:pt x="192" y="1045"/>
                    <a:pt x="198" y="1054"/>
                  </a:cubicBezTo>
                  <a:cubicBezTo>
                    <a:pt x="213" y="1080"/>
                    <a:pt x="1266" y="405"/>
                    <a:pt x="1280" y="429"/>
                  </a:cubicBezTo>
                  <a:cubicBezTo>
                    <a:pt x="1294" y="453"/>
                    <a:pt x="205" y="1036"/>
                    <a:pt x="215" y="1052"/>
                  </a:cubicBezTo>
                  <a:cubicBezTo>
                    <a:pt x="220" y="1060"/>
                    <a:pt x="1274" y="420"/>
                    <a:pt x="1283" y="435"/>
                  </a:cubicBezTo>
                  <a:cubicBezTo>
                    <a:pt x="1287" y="442"/>
                    <a:pt x="223" y="1044"/>
                    <a:pt x="227" y="1051"/>
                  </a:cubicBezTo>
                  <a:cubicBezTo>
                    <a:pt x="238" y="1069"/>
                    <a:pt x="1279" y="437"/>
                    <a:pt x="1282" y="442"/>
                  </a:cubicBezTo>
                  <a:cubicBezTo>
                    <a:pt x="1297" y="467"/>
                    <a:pt x="229" y="1035"/>
                    <a:pt x="239" y="1052"/>
                  </a:cubicBezTo>
                  <a:cubicBezTo>
                    <a:pt x="250" y="1071"/>
                    <a:pt x="1276" y="429"/>
                    <a:pt x="1287" y="448"/>
                  </a:cubicBezTo>
                  <a:cubicBezTo>
                    <a:pt x="1296" y="465"/>
                    <a:pt x="251" y="1046"/>
                    <a:pt x="254" y="1052"/>
                  </a:cubicBezTo>
                  <a:cubicBezTo>
                    <a:pt x="264" y="1068"/>
                    <a:pt x="1282" y="450"/>
                    <a:pt x="1286" y="457"/>
                  </a:cubicBezTo>
                  <a:cubicBezTo>
                    <a:pt x="1291" y="465"/>
                    <a:pt x="256" y="1044"/>
                    <a:pt x="262" y="1055"/>
                  </a:cubicBezTo>
                  <a:cubicBezTo>
                    <a:pt x="266" y="1061"/>
                    <a:pt x="1276" y="449"/>
                    <a:pt x="1285" y="464"/>
                  </a:cubicBezTo>
                  <a:cubicBezTo>
                    <a:pt x="1296" y="482"/>
                    <a:pt x="270" y="1032"/>
                    <a:pt x="281" y="1052"/>
                  </a:cubicBezTo>
                  <a:cubicBezTo>
                    <a:pt x="288" y="1063"/>
                    <a:pt x="1267" y="451"/>
                    <a:pt x="1281" y="475"/>
                  </a:cubicBezTo>
                  <a:cubicBezTo>
                    <a:pt x="1285" y="482"/>
                    <a:pt x="288" y="1039"/>
                    <a:pt x="295" y="1051"/>
                  </a:cubicBezTo>
                  <a:cubicBezTo>
                    <a:pt x="300" y="1060"/>
                    <a:pt x="1275" y="464"/>
                    <a:pt x="1284" y="480"/>
                  </a:cubicBezTo>
                  <a:cubicBezTo>
                    <a:pt x="1296" y="500"/>
                    <a:pt x="294" y="1033"/>
                    <a:pt x="306" y="1053"/>
                  </a:cubicBezTo>
                  <a:cubicBezTo>
                    <a:pt x="319" y="1076"/>
                    <a:pt x="1281" y="478"/>
                    <a:pt x="1286" y="487"/>
                  </a:cubicBezTo>
                  <a:cubicBezTo>
                    <a:pt x="1300" y="511"/>
                    <a:pt x="317" y="1047"/>
                    <a:pt x="321" y="1053"/>
                  </a:cubicBezTo>
                  <a:cubicBezTo>
                    <a:pt x="327" y="1063"/>
                    <a:pt x="1270" y="480"/>
                    <a:pt x="1281" y="499"/>
                  </a:cubicBezTo>
                  <a:cubicBezTo>
                    <a:pt x="1286" y="508"/>
                    <a:pt x="326" y="1041"/>
                    <a:pt x="333" y="1053"/>
                  </a:cubicBezTo>
                  <a:cubicBezTo>
                    <a:pt x="341" y="1067"/>
                    <a:pt x="1271" y="482"/>
                    <a:pt x="1284" y="504"/>
                  </a:cubicBezTo>
                  <a:cubicBezTo>
                    <a:pt x="1287" y="510"/>
                    <a:pt x="344" y="1040"/>
                    <a:pt x="350" y="1051"/>
                  </a:cubicBezTo>
                  <a:cubicBezTo>
                    <a:pt x="363" y="1073"/>
                    <a:pt x="1279" y="505"/>
                    <a:pt x="1283" y="513"/>
                  </a:cubicBezTo>
                  <a:cubicBezTo>
                    <a:pt x="1288" y="520"/>
                    <a:pt x="351" y="1035"/>
                    <a:pt x="362" y="1052"/>
                  </a:cubicBezTo>
                  <a:cubicBezTo>
                    <a:pt x="373" y="1073"/>
                    <a:pt x="1274" y="507"/>
                    <a:pt x="1282" y="521"/>
                  </a:cubicBezTo>
                  <a:cubicBezTo>
                    <a:pt x="1287" y="530"/>
                    <a:pt x="361" y="1032"/>
                    <a:pt x="373" y="1053"/>
                  </a:cubicBezTo>
                  <a:cubicBezTo>
                    <a:pt x="384" y="1071"/>
                    <a:pt x="1276" y="515"/>
                    <a:pt x="1283" y="528"/>
                  </a:cubicBezTo>
                  <a:cubicBezTo>
                    <a:pt x="1288" y="537"/>
                    <a:pt x="380" y="1039"/>
                    <a:pt x="387" y="1052"/>
                  </a:cubicBezTo>
                  <a:cubicBezTo>
                    <a:pt x="400" y="1074"/>
                    <a:pt x="1276" y="517"/>
                    <a:pt x="1286" y="534"/>
                  </a:cubicBezTo>
                  <a:cubicBezTo>
                    <a:pt x="1296" y="551"/>
                    <a:pt x="394" y="1037"/>
                    <a:pt x="402" y="1052"/>
                  </a:cubicBezTo>
                  <a:cubicBezTo>
                    <a:pt x="413" y="1071"/>
                    <a:pt x="1273" y="528"/>
                    <a:pt x="1282" y="544"/>
                  </a:cubicBezTo>
                  <a:cubicBezTo>
                    <a:pt x="1293" y="562"/>
                    <a:pt x="408" y="1044"/>
                    <a:pt x="413" y="1054"/>
                  </a:cubicBezTo>
                  <a:cubicBezTo>
                    <a:pt x="424" y="1073"/>
                    <a:pt x="1281" y="542"/>
                    <a:pt x="1286" y="550"/>
                  </a:cubicBezTo>
                  <a:cubicBezTo>
                    <a:pt x="1291" y="559"/>
                    <a:pt x="413" y="1034"/>
                    <a:pt x="425" y="1055"/>
                  </a:cubicBezTo>
                  <a:cubicBezTo>
                    <a:pt x="435" y="1072"/>
                    <a:pt x="1277" y="543"/>
                    <a:pt x="1285" y="558"/>
                  </a:cubicBezTo>
                  <a:cubicBezTo>
                    <a:pt x="1292" y="570"/>
                    <a:pt x="434" y="1044"/>
                    <a:pt x="440" y="1054"/>
                  </a:cubicBezTo>
                  <a:cubicBezTo>
                    <a:pt x="452" y="1074"/>
                    <a:pt x="1281" y="562"/>
                    <a:pt x="1283" y="567"/>
                  </a:cubicBezTo>
                  <a:cubicBezTo>
                    <a:pt x="1293" y="583"/>
                    <a:pt x="452" y="1045"/>
                    <a:pt x="456" y="1053"/>
                  </a:cubicBezTo>
                  <a:cubicBezTo>
                    <a:pt x="459" y="1057"/>
                    <a:pt x="1270" y="557"/>
                    <a:pt x="1281" y="576"/>
                  </a:cubicBezTo>
                  <a:cubicBezTo>
                    <a:pt x="1293" y="596"/>
                    <a:pt x="464" y="1039"/>
                    <a:pt x="471" y="1052"/>
                  </a:cubicBezTo>
                  <a:cubicBezTo>
                    <a:pt x="479" y="1066"/>
                    <a:pt x="1274" y="563"/>
                    <a:pt x="1285" y="582"/>
                  </a:cubicBezTo>
                  <a:cubicBezTo>
                    <a:pt x="1291" y="593"/>
                    <a:pt x="468" y="1036"/>
                    <a:pt x="479" y="1055"/>
                  </a:cubicBezTo>
                  <a:cubicBezTo>
                    <a:pt x="486" y="1067"/>
                    <a:pt x="1274" y="579"/>
                    <a:pt x="1282" y="592"/>
                  </a:cubicBezTo>
                  <a:cubicBezTo>
                    <a:pt x="1286" y="600"/>
                    <a:pt x="491" y="1041"/>
                    <a:pt x="498" y="1052"/>
                  </a:cubicBezTo>
                  <a:cubicBezTo>
                    <a:pt x="502" y="1060"/>
                    <a:pt x="1280" y="595"/>
                    <a:pt x="1283" y="599"/>
                  </a:cubicBezTo>
                  <a:cubicBezTo>
                    <a:pt x="1286" y="605"/>
                    <a:pt x="498" y="1037"/>
                    <a:pt x="508" y="1054"/>
                  </a:cubicBezTo>
                  <a:cubicBezTo>
                    <a:pt x="512" y="1061"/>
                    <a:pt x="1275" y="590"/>
                    <a:pt x="1284" y="606"/>
                  </a:cubicBezTo>
                  <a:cubicBezTo>
                    <a:pt x="1295" y="625"/>
                    <a:pt x="510" y="1035"/>
                    <a:pt x="521" y="1054"/>
                  </a:cubicBezTo>
                  <a:cubicBezTo>
                    <a:pt x="530" y="1070"/>
                    <a:pt x="1276" y="607"/>
                    <a:pt x="1281" y="615"/>
                  </a:cubicBezTo>
                  <a:cubicBezTo>
                    <a:pt x="1291" y="633"/>
                    <a:pt x="529" y="1041"/>
                    <a:pt x="537" y="1053"/>
                  </a:cubicBezTo>
                  <a:cubicBezTo>
                    <a:pt x="540" y="1059"/>
                    <a:pt x="1279" y="618"/>
                    <a:pt x="1281" y="623"/>
                  </a:cubicBezTo>
                  <a:cubicBezTo>
                    <a:pt x="1291" y="639"/>
                    <a:pt x="539" y="1041"/>
                    <a:pt x="547" y="1055"/>
                  </a:cubicBezTo>
                  <a:cubicBezTo>
                    <a:pt x="556" y="1071"/>
                    <a:pt x="1275" y="613"/>
                    <a:pt x="1285" y="629"/>
                  </a:cubicBezTo>
                  <a:cubicBezTo>
                    <a:pt x="1290" y="638"/>
                    <a:pt x="566" y="1047"/>
                    <a:pt x="568" y="1051"/>
                  </a:cubicBezTo>
                  <a:cubicBezTo>
                    <a:pt x="571" y="1058"/>
                    <a:pt x="1274" y="626"/>
                    <a:pt x="1281" y="639"/>
                  </a:cubicBezTo>
                  <a:cubicBezTo>
                    <a:pt x="1291" y="656"/>
                    <a:pt x="569" y="1048"/>
                    <a:pt x="573" y="1055"/>
                  </a:cubicBezTo>
                  <a:cubicBezTo>
                    <a:pt x="576" y="1059"/>
                    <a:pt x="1276" y="640"/>
                    <a:pt x="1280" y="647"/>
                  </a:cubicBezTo>
                  <a:cubicBezTo>
                    <a:pt x="1286" y="658"/>
                    <a:pt x="586" y="1045"/>
                    <a:pt x="590" y="1053"/>
                  </a:cubicBezTo>
                  <a:cubicBezTo>
                    <a:pt x="593" y="1058"/>
                    <a:pt x="1279" y="650"/>
                    <a:pt x="1281" y="654"/>
                  </a:cubicBezTo>
                  <a:cubicBezTo>
                    <a:pt x="1286" y="663"/>
                    <a:pt x="592" y="1038"/>
                    <a:pt x="602" y="1055"/>
                  </a:cubicBezTo>
                  <a:cubicBezTo>
                    <a:pt x="607" y="1063"/>
                    <a:pt x="1279" y="652"/>
                    <a:pt x="1284" y="661"/>
                  </a:cubicBezTo>
                  <a:cubicBezTo>
                    <a:pt x="1290" y="671"/>
                    <a:pt x="615" y="1038"/>
                    <a:pt x="622" y="1051"/>
                  </a:cubicBezTo>
                  <a:cubicBezTo>
                    <a:pt x="627" y="1060"/>
                    <a:pt x="1277" y="656"/>
                    <a:pt x="1284" y="669"/>
                  </a:cubicBezTo>
                  <a:cubicBezTo>
                    <a:pt x="1292" y="683"/>
                    <a:pt x="628" y="1038"/>
                    <a:pt x="636" y="1051"/>
                  </a:cubicBezTo>
                  <a:cubicBezTo>
                    <a:pt x="638" y="1056"/>
                    <a:pt x="1278" y="667"/>
                    <a:pt x="1284" y="677"/>
                  </a:cubicBezTo>
                  <a:cubicBezTo>
                    <a:pt x="1287" y="682"/>
                    <a:pt x="640" y="1036"/>
                    <a:pt x="649" y="1052"/>
                  </a:cubicBezTo>
                  <a:cubicBezTo>
                    <a:pt x="651" y="1055"/>
                    <a:pt x="1276" y="676"/>
                    <a:pt x="1282" y="686"/>
                  </a:cubicBezTo>
                  <a:cubicBezTo>
                    <a:pt x="1289" y="697"/>
                    <a:pt x="655" y="1043"/>
                    <a:pt x="661" y="1052"/>
                  </a:cubicBezTo>
                  <a:cubicBezTo>
                    <a:pt x="666" y="1062"/>
                    <a:pt x="1272" y="681"/>
                    <a:pt x="1280" y="695"/>
                  </a:cubicBezTo>
                  <a:cubicBezTo>
                    <a:pt x="1284" y="701"/>
                    <a:pt x="662" y="1043"/>
                    <a:pt x="669" y="1055"/>
                  </a:cubicBezTo>
                  <a:cubicBezTo>
                    <a:pt x="674" y="1064"/>
                    <a:pt x="1280" y="687"/>
                    <a:pt x="1286" y="698"/>
                  </a:cubicBezTo>
                  <a:cubicBezTo>
                    <a:pt x="1288" y="702"/>
                    <a:pt x="686" y="1048"/>
                    <a:pt x="688" y="1052"/>
                  </a:cubicBezTo>
                  <a:cubicBezTo>
                    <a:pt x="690" y="1055"/>
                    <a:pt x="1279" y="702"/>
                    <a:pt x="1283" y="708"/>
                  </a:cubicBezTo>
                  <a:cubicBezTo>
                    <a:pt x="1289" y="719"/>
                    <a:pt x="695" y="1042"/>
                    <a:pt x="701" y="1052"/>
                  </a:cubicBezTo>
                  <a:cubicBezTo>
                    <a:pt x="707" y="1062"/>
                    <a:pt x="1275" y="705"/>
                    <a:pt x="1282" y="717"/>
                  </a:cubicBezTo>
                  <a:cubicBezTo>
                    <a:pt x="1286" y="725"/>
                    <a:pt x="711" y="1040"/>
                    <a:pt x="717" y="1051"/>
                  </a:cubicBezTo>
                  <a:cubicBezTo>
                    <a:pt x="719" y="1054"/>
                    <a:pt x="1275" y="712"/>
                    <a:pt x="1283" y="725"/>
                  </a:cubicBezTo>
                  <a:cubicBezTo>
                    <a:pt x="1291" y="738"/>
                    <a:pt x="722" y="1046"/>
                    <a:pt x="726" y="1053"/>
                  </a:cubicBezTo>
                  <a:cubicBezTo>
                    <a:pt x="729" y="1058"/>
                    <a:pt x="1274" y="724"/>
                    <a:pt x="1280" y="734"/>
                  </a:cubicBezTo>
                  <a:cubicBezTo>
                    <a:pt x="1281" y="736"/>
                    <a:pt x="734" y="1038"/>
                    <a:pt x="742" y="1051"/>
                  </a:cubicBezTo>
                  <a:cubicBezTo>
                    <a:pt x="745" y="1057"/>
                    <a:pt x="1276" y="733"/>
                    <a:pt x="1280" y="741"/>
                  </a:cubicBezTo>
                  <a:cubicBezTo>
                    <a:pt x="1286" y="751"/>
                    <a:pt x="751" y="1046"/>
                    <a:pt x="755" y="1052"/>
                  </a:cubicBezTo>
                  <a:cubicBezTo>
                    <a:pt x="759" y="1060"/>
                    <a:pt x="1281" y="739"/>
                    <a:pt x="1285" y="746"/>
                  </a:cubicBezTo>
                  <a:cubicBezTo>
                    <a:pt x="1287" y="749"/>
                    <a:pt x="759" y="1040"/>
                    <a:pt x="766" y="1052"/>
                  </a:cubicBezTo>
                  <a:cubicBezTo>
                    <a:pt x="770" y="1059"/>
                    <a:pt x="1278" y="749"/>
                    <a:pt x="1281" y="755"/>
                  </a:cubicBezTo>
                  <a:cubicBezTo>
                    <a:pt x="1286" y="763"/>
                    <a:pt x="770" y="1042"/>
                    <a:pt x="777" y="1054"/>
                  </a:cubicBezTo>
                  <a:cubicBezTo>
                    <a:pt x="780" y="1060"/>
                    <a:pt x="1276" y="756"/>
                    <a:pt x="1280" y="764"/>
                  </a:cubicBezTo>
                  <a:cubicBezTo>
                    <a:pt x="1282" y="766"/>
                    <a:pt x="787" y="1043"/>
                    <a:pt x="793" y="1053"/>
                  </a:cubicBezTo>
                  <a:cubicBezTo>
                    <a:pt x="797" y="1061"/>
                    <a:pt x="1280" y="760"/>
                    <a:pt x="1285" y="768"/>
                  </a:cubicBezTo>
                  <a:cubicBezTo>
                    <a:pt x="1291" y="778"/>
                    <a:pt x="806" y="1049"/>
                    <a:pt x="808" y="1052"/>
                  </a:cubicBezTo>
                  <a:cubicBezTo>
                    <a:pt x="812" y="1058"/>
                    <a:pt x="1278" y="766"/>
                    <a:pt x="1284" y="777"/>
                  </a:cubicBezTo>
                  <a:cubicBezTo>
                    <a:pt x="1286" y="780"/>
                    <a:pt x="816" y="1050"/>
                    <a:pt x="818" y="1053"/>
                  </a:cubicBezTo>
                  <a:cubicBezTo>
                    <a:pt x="822" y="1059"/>
                    <a:pt x="1278" y="774"/>
                    <a:pt x="1284" y="785"/>
                  </a:cubicBezTo>
                  <a:cubicBezTo>
                    <a:pt x="1290" y="796"/>
                    <a:pt x="827" y="1050"/>
                    <a:pt x="830" y="1054"/>
                  </a:cubicBezTo>
                  <a:cubicBezTo>
                    <a:pt x="834" y="1062"/>
                    <a:pt x="1281" y="783"/>
                    <a:pt x="1286" y="791"/>
                  </a:cubicBezTo>
                  <a:cubicBezTo>
                    <a:pt x="1287" y="793"/>
                    <a:pt x="839" y="1047"/>
                    <a:pt x="843" y="1054"/>
                  </a:cubicBezTo>
                  <a:cubicBezTo>
                    <a:pt x="848" y="1062"/>
                    <a:pt x="1279" y="792"/>
                    <a:pt x="1283" y="799"/>
                  </a:cubicBezTo>
                  <a:cubicBezTo>
                    <a:pt x="1287" y="806"/>
                    <a:pt x="850" y="1043"/>
                    <a:pt x="856" y="1053"/>
                  </a:cubicBezTo>
                  <a:cubicBezTo>
                    <a:pt x="861" y="1062"/>
                    <a:pt x="1280" y="806"/>
                    <a:pt x="1282" y="808"/>
                  </a:cubicBezTo>
                  <a:cubicBezTo>
                    <a:pt x="1284" y="812"/>
                    <a:pt x="869" y="1050"/>
                    <a:pt x="871" y="1053"/>
                  </a:cubicBezTo>
                  <a:cubicBezTo>
                    <a:pt x="875" y="1061"/>
                    <a:pt x="1279" y="806"/>
                    <a:pt x="1284" y="815"/>
                  </a:cubicBezTo>
                  <a:cubicBezTo>
                    <a:pt x="1287" y="821"/>
                    <a:pt x="884" y="1045"/>
                    <a:pt x="888" y="1052"/>
                  </a:cubicBezTo>
                  <a:cubicBezTo>
                    <a:pt x="892" y="1059"/>
                    <a:pt x="1281" y="818"/>
                    <a:pt x="1284" y="823"/>
                  </a:cubicBezTo>
                  <a:cubicBezTo>
                    <a:pt x="1285" y="826"/>
                    <a:pt x="899" y="1048"/>
                    <a:pt x="902" y="1052"/>
                  </a:cubicBezTo>
                  <a:cubicBezTo>
                    <a:pt x="903" y="1055"/>
                    <a:pt x="1276" y="823"/>
                    <a:pt x="1281" y="833"/>
                  </a:cubicBezTo>
                  <a:cubicBezTo>
                    <a:pt x="1286" y="841"/>
                    <a:pt x="909" y="1047"/>
                    <a:pt x="913" y="1053"/>
                  </a:cubicBezTo>
                  <a:cubicBezTo>
                    <a:pt x="914" y="1056"/>
                    <a:pt x="1282" y="833"/>
                    <a:pt x="1285" y="839"/>
                  </a:cubicBezTo>
                  <a:cubicBezTo>
                    <a:pt x="1288" y="844"/>
                    <a:pt x="921" y="1046"/>
                    <a:pt x="925" y="1053"/>
                  </a:cubicBezTo>
                  <a:cubicBezTo>
                    <a:pt x="928" y="1058"/>
                    <a:pt x="1278" y="842"/>
                    <a:pt x="1281" y="848"/>
                  </a:cubicBezTo>
                  <a:cubicBezTo>
                    <a:pt x="1284" y="852"/>
                    <a:pt x="938" y="1051"/>
                    <a:pt x="939" y="1053"/>
                  </a:cubicBezTo>
                  <a:cubicBezTo>
                    <a:pt x="941" y="1056"/>
                    <a:pt x="1282" y="851"/>
                    <a:pt x="1283" y="854"/>
                  </a:cubicBezTo>
                  <a:cubicBezTo>
                    <a:pt x="1288" y="862"/>
                    <a:pt x="952" y="1050"/>
                    <a:pt x="953" y="1053"/>
                  </a:cubicBezTo>
                  <a:cubicBezTo>
                    <a:pt x="955" y="1056"/>
                    <a:pt x="1283" y="856"/>
                    <a:pt x="1286" y="861"/>
                  </a:cubicBezTo>
                  <a:cubicBezTo>
                    <a:pt x="1287" y="863"/>
                    <a:pt x="963" y="1052"/>
                    <a:pt x="964" y="1053"/>
                  </a:cubicBezTo>
                  <a:cubicBezTo>
                    <a:pt x="966" y="1057"/>
                    <a:pt x="1278" y="867"/>
                    <a:pt x="1280" y="871"/>
                  </a:cubicBezTo>
                  <a:cubicBezTo>
                    <a:pt x="1281" y="873"/>
                    <a:pt x="980" y="1048"/>
                    <a:pt x="982" y="1052"/>
                  </a:cubicBezTo>
                  <a:cubicBezTo>
                    <a:pt x="985" y="1057"/>
                    <a:pt x="1279" y="873"/>
                    <a:pt x="1282" y="878"/>
                  </a:cubicBezTo>
                  <a:cubicBezTo>
                    <a:pt x="1283" y="880"/>
                    <a:pt x="989" y="1051"/>
                    <a:pt x="990" y="1053"/>
                  </a:cubicBezTo>
                  <a:cubicBezTo>
                    <a:pt x="992" y="1057"/>
                    <a:pt x="1277" y="879"/>
                    <a:pt x="1281" y="886"/>
                  </a:cubicBezTo>
                  <a:cubicBezTo>
                    <a:pt x="1283" y="889"/>
                    <a:pt x="1002" y="1048"/>
                    <a:pt x="1005" y="1052"/>
                  </a:cubicBezTo>
                  <a:cubicBezTo>
                    <a:pt x="1008" y="1058"/>
                    <a:pt x="1282" y="889"/>
                    <a:pt x="1283" y="891"/>
                  </a:cubicBezTo>
                  <a:cubicBezTo>
                    <a:pt x="1285" y="893"/>
                    <a:pt x="1012" y="1049"/>
                    <a:pt x="1015" y="1055"/>
                  </a:cubicBezTo>
                  <a:cubicBezTo>
                    <a:pt x="1016" y="1057"/>
                    <a:pt x="1284" y="896"/>
                    <a:pt x="1285" y="899"/>
                  </a:cubicBezTo>
                  <a:cubicBezTo>
                    <a:pt x="1287" y="901"/>
                    <a:pt x="1029" y="1049"/>
                    <a:pt x="1031" y="1053"/>
                  </a:cubicBezTo>
                  <a:cubicBezTo>
                    <a:pt x="1034" y="1058"/>
                    <a:pt x="1282" y="905"/>
                    <a:pt x="1283" y="907"/>
                  </a:cubicBezTo>
                  <a:cubicBezTo>
                    <a:pt x="1286" y="912"/>
                    <a:pt x="1045" y="1046"/>
                    <a:pt x="1048" y="1051"/>
                  </a:cubicBezTo>
                  <a:cubicBezTo>
                    <a:pt x="1049" y="1053"/>
                    <a:pt x="1285" y="912"/>
                    <a:pt x="1286" y="914"/>
                  </a:cubicBezTo>
                  <a:cubicBezTo>
                    <a:pt x="1289" y="918"/>
                    <a:pt x="1058" y="1050"/>
                    <a:pt x="1059" y="1053"/>
                  </a:cubicBezTo>
                  <a:cubicBezTo>
                    <a:pt x="1062" y="1058"/>
                    <a:pt x="1285" y="919"/>
                    <a:pt x="1286" y="922"/>
                  </a:cubicBezTo>
                  <a:cubicBezTo>
                    <a:pt x="1289" y="927"/>
                    <a:pt x="1071" y="1051"/>
                    <a:pt x="1073" y="1053"/>
                  </a:cubicBezTo>
                  <a:cubicBezTo>
                    <a:pt x="1074" y="1056"/>
                    <a:pt x="1281" y="931"/>
                    <a:pt x="1282" y="933"/>
                  </a:cubicBezTo>
                  <a:cubicBezTo>
                    <a:pt x="1283" y="935"/>
                    <a:pt x="1084" y="1053"/>
                    <a:pt x="1085" y="1055"/>
                  </a:cubicBezTo>
                  <a:cubicBezTo>
                    <a:pt x="1086" y="1058"/>
                    <a:pt x="1278" y="937"/>
                    <a:pt x="1281" y="942"/>
                  </a:cubicBezTo>
                  <a:cubicBezTo>
                    <a:pt x="1283" y="946"/>
                    <a:pt x="1099" y="1049"/>
                    <a:pt x="1102" y="1053"/>
                  </a:cubicBezTo>
                  <a:cubicBezTo>
                    <a:pt x="1103" y="1055"/>
                    <a:pt x="1281" y="948"/>
                    <a:pt x="1281" y="949"/>
                  </a:cubicBezTo>
                  <a:cubicBezTo>
                    <a:pt x="1283" y="952"/>
                    <a:pt x="1113" y="1050"/>
                    <a:pt x="1115" y="1053"/>
                  </a:cubicBezTo>
                  <a:cubicBezTo>
                    <a:pt x="1116" y="1054"/>
                    <a:pt x="1286" y="953"/>
                    <a:pt x="1286" y="954"/>
                  </a:cubicBezTo>
                  <a:cubicBezTo>
                    <a:pt x="1288" y="957"/>
                    <a:pt x="1128" y="1050"/>
                    <a:pt x="1129" y="1052"/>
                  </a:cubicBezTo>
                  <a:cubicBezTo>
                    <a:pt x="1131" y="1055"/>
                    <a:pt x="1281" y="960"/>
                    <a:pt x="1283" y="963"/>
                  </a:cubicBezTo>
                  <a:cubicBezTo>
                    <a:pt x="1285" y="967"/>
                    <a:pt x="1135" y="1052"/>
                    <a:pt x="1136" y="1055"/>
                  </a:cubicBezTo>
                  <a:cubicBezTo>
                    <a:pt x="1137" y="1056"/>
                    <a:pt x="1283" y="968"/>
                    <a:pt x="1284" y="970"/>
                  </a:cubicBezTo>
                  <a:cubicBezTo>
                    <a:pt x="1286" y="972"/>
                    <a:pt x="1153" y="1049"/>
                    <a:pt x="1154" y="1052"/>
                  </a:cubicBezTo>
                  <a:cubicBezTo>
                    <a:pt x="1155" y="1053"/>
                    <a:pt x="1281" y="976"/>
                    <a:pt x="1282" y="978"/>
                  </a:cubicBezTo>
                  <a:cubicBezTo>
                    <a:pt x="1283" y="981"/>
                    <a:pt x="1166" y="1050"/>
                    <a:pt x="1167" y="1052"/>
                  </a:cubicBezTo>
                  <a:cubicBezTo>
                    <a:pt x="1168" y="1054"/>
                    <a:pt x="1284" y="982"/>
                    <a:pt x="1285" y="984"/>
                  </a:cubicBezTo>
                  <a:cubicBezTo>
                    <a:pt x="1287" y="987"/>
                    <a:pt x="1178" y="1053"/>
                    <a:pt x="1178" y="1054"/>
                  </a:cubicBezTo>
                  <a:cubicBezTo>
                    <a:pt x="1179" y="1055"/>
                    <a:pt x="1282" y="992"/>
                    <a:pt x="1283" y="994"/>
                  </a:cubicBezTo>
                  <a:cubicBezTo>
                    <a:pt x="1284" y="995"/>
                    <a:pt x="1191" y="1054"/>
                    <a:pt x="1191" y="1054"/>
                  </a:cubicBezTo>
                  <a:cubicBezTo>
                    <a:pt x="1191" y="1055"/>
                    <a:pt x="1285" y="998"/>
                    <a:pt x="1285" y="1000"/>
                  </a:cubicBezTo>
                  <a:cubicBezTo>
                    <a:pt x="1286" y="1002"/>
                    <a:pt x="1206" y="1051"/>
                    <a:pt x="1207" y="1053"/>
                  </a:cubicBezTo>
                  <a:cubicBezTo>
                    <a:pt x="1208" y="1054"/>
                    <a:pt x="1281" y="1008"/>
                    <a:pt x="1282" y="1010"/>
                  </a:cubicBezTo>
                  <a:cubicBezTo>
                    <a:pt x="1282" y="1010"/>
                    <a:pt x="1217" y="1053"/>
                    <a:pt x="1218" y="1054"/>
                  </a:cubicBezTo>
                  <a:cubicBezTo>
                    <a:pt x="1218" y="1055"/>
                    <a:pt x="1286" y="1014"/>
                    <a:pt x="1286" y="1015"/>
                  </a:cubicBezTo>
                  <a:cubicBezTo>
                    <a:pt x="1286" y="1015"/>
                    <a:pt x="1236" y="1051"/>
                    <a:pt x="1236" y="1051"/>
                  </a:cubicBezTo>
                  <a:cubicBezTo>
                    <a:pt x="1236" y="1052"/>
                    <a:pt x="1279" y="1025"/>
                    <a:pt x="1280" y="1026"/>
                  </a:cubicBezTo>
                  <a:cubicBezTo>
                    <a:pt x="1280" y="1027"/>
                    <a:pt x="1248" y="1052"/>
                    <a:pt x="1248" y="1052"/>
                  </a:cubicBezTo>
                  <a:cubicBezTo>
                    <a:pt x="1248" y="1053"/>
                    <a:pt x="1285" y="1030"/>
                    <a:pt x="1285" y="1031"/>
                  </a:cubicBezTo>
                  <a:cubicBezTo>
                    <a:pt x="1286" y="1031"/>
                    <a:pt x="1259" y="1054"/>
                    <a:pt x="1260" y="1054"/>
                  </a:cubicBezTo>
                  <a:cubicBezTo>
                    <a:pt x="1260" y="1054"/>
                    <a:pt x="1280" y="1042"/>
                    <a:pt x="1280" y="1042"/>
                  </a:cubicBezTo>
                  <a:cubicBezTo>
                    <a:pt x="1280" y="1042"/>
                    <a:pt x="1278" y="1051"/>
                    <a:pt x="1278" y="1052"/>
                  </a:cubicBezTo>
                  <a:cubicBezTo>
                    <a:pt x="1278" y="1052"/>
                    <a:pt x="1284" y="1048"/>
                    <a:pt x="1284" y="1048"/>
                  </a:cubicBezTo>
                </a:path>
              </a:pathLst>
            </a:custGeom>
            <a:noFill/>
            <a:ln w="17" cap="rnd">
              <a:solidFill>
                <a:schemeClr val="bg1">
                  <a:lumMod val="8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44000" tIns="41476" rIns="144000" bIns="41476"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ct val="0"/>
                </a:spcAft>
                <a:buClrTx/>
                <a:buSzTx/>
                <a:buFontTx/>
                <a:buNone/>
                <a:tabLst/>
                <a:defRPr/>
              </a:pPr>
              <a:endParaRPr kumimoji="0" lang="en-ZA" sz="5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Major Functions</a:t>
              </a:r>
              <a:endPar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endParaRPr kumimoji="0" lang="en-ZA" sz="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Investigate </a:t>
              </a: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corruption, </a:t>
              </a: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malpractice </a:t>
              </a: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 maladministration</a:t>
              </a: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Institute </a:t>
              </a: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civil proceedings</a:t>
              </a:r>
            </a:p>
          </p:txBody>
        </p:sp>
        <p:grpSp>
          <p:nvGrpSpPr>
            <p:cNvPr id="11" name="Group 112"/>
            <p:cNvGrpSpPr>
              <a:grpSpLocks noChangeAspect="1"/>
            </p:cNvGrpSpPr>
            <p:nvPr/>
          </p:nvGrpSpPr>
          <p:grpSpPr bwMode="auto">
            <a:xfrm>
              <a:off x="325667" y="4161606"/>
              <a:ext cx="394660" cy="486175"/>
              <a:chOff x="1157" y="393"/>
              <a:chExt cx="276" cy="340"/>
            </a:xfrm>
            <a:solidFill>
              <a:schemeClr val="tx1"/>
            </a:solidFill>
          </p:grpSpPr>
          <p:sp>
            <p:nvSpPr>
              <p:cNvPr id="12" name="Freeform 113"/>
              <p:cNvSpPr>
                <a:spLocks noEditPoints="1"/>
              </p:cNvSpPr>
              <p:nvPr/>
            </p:nvSpPr>
            <p:spPr bwMode="auto">
              <a:xfrm>
                <a:off x="1157" y="393"/>
                <a:ext cx="276" cy="340"/>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Freeform 114"/>
              <p:cNvSpPr>
                <a:spLocks noEditPoints="1"/>
              </p:cNvSpPr>
              <p:nvPr/>
            </p:nvSpPr>
            <p:spPr bwMode="auto">
              <a:xfrm>
                <a:off x="1193" y="457"/>
                <a:ext cx="212" cy="177"/>
              </a:xfrm>
              <a:custGeom>
                <a:avLst/>
                <a:gdLst>
                  <a:gd name="T0" fmla="*/ 288 w 320"/>
                  <a:gd name="T1" fmla="*/ 203 h 267"/>
                  <a:gd name="T2" fmla="*/ 277 w 320"/>
                  <a:gd name="T3" fmla="*/ 128 h 267"/>
                  <a:gd name="T4" fmla="*/ 171 w 320"/>
                  <a:gd name="T5" fmla="*/ 75 h 267"/>
                  <a:gd name="T6" fmla="*/ 203 w 320"/>
                  <a:gd name="T7" fmla="*/ 64 h 267"/>
                  <a:gd name="T8" fmla="*/ 192 w 320"/>
                  <a:gd name="T9" fmla="*/ 0 h 267"/>
                  <a:gd name="T10" fmla="*/ 117 w 320"/>
                  <a:gd name="T11" fmla="*/ 11 h 267"/>
                  <a:gd name="T12" fmla="*/ 128 w 320"/>
                  <a:gd name="T13" fmla="*/ 75 h 267"/>
                  <a:gd name="T14" fmla="*/ 149 w 320"/>
                  <a:gd name="T15" fmla="*/ 128 h 267"/>
                  <a:gd name="T16" fmla="*/ 32 w 320"/>
                  <a:gd name="T17" fmla="*/ 139 h 267"/>
                  <a:gd name="T18" fmla="*/ 11 w 320"/>
                  <a:gd name="T19" fmla="*/ 203 h 267"/>
                  <a:gd name="T20" fmla="*/ 0 w 320"/>
                  <a:gd name="T21" fmla="*/ 256 h 267"/>
                  <a:gd name="T22" fmla="*/ 75 w 320"/>
                  <a:gd name="T23" fmla="*/ 267 h 267"/>
                  <a:gd name="T24" fmla="*/ 85 w 320"/>
                  <a:gd name="T25" fmla="*/ 214 h 267"/>
                  <a:gd name="T26" fmla="*/ 53 w 320"/>
                  <a:gd name="T27" fmla="*/ 203 h 267"/>
                  <a:gd name="T28" fmla="*/ 149 w 320"/>
                  <a:gd name="T29" fmla="*/ 150 h 267"/>
                  <a:gd name="T30" fmla="*/ 128 w 320"/>
                  <a:gd name="T31" fmla="*/ 203 h 267"/>
                  <a:gd name="T32" fmla="*/ 117 w 320"/>
                  <a:gd name="T33" fmla="*/ 256 h 267"/>
                  <a:gd name="T34" fmla="*/ 192 w 320"/>
                  <a:gd name="T35" fmla="*/ 267 h 267"/>
                  <a:gd name="T36" fmla="*/ 203 w 320"/>
                  <a:gd name="T37" fmla="*/ 214 h 267"/>
                  <a:gd name="T38" fmla="*/ 171 w 320"/>
                  <a:gd name="T39" fmla="*/ 203 h 267"/>
                  <a:gd name="T40" fmla="*/ 267 w 320"/>
                  <a:gd name="T41" fmla="*/ 150 h 267"/>
                  <a:gd name="T42" fmla="*/ 245 w 320"/>
                  <a:gd name="T43" fmla="*/ 203 h 267"/>
                  <a:gd name="T44" fmla="*/ 235 w 320"/>
                  <a:gd name="T45" fmla="*/ 256 h 267"/>
                  <a:gd name="T46" fmla="*/ 309 w 320"/>
                  <a:gd name="T47" fmla="*/ 267 h 267"/>
                  <a:gd name="T48" fmla="*/ 320 w 320"/>
                  <a:gd name="T49" fmla="*/ 214 h 267"/>
                  <a:gd name="T50" fmla="*/ 139 w 320"/>
                  <a:gd name="T51" fmla="*/ 22 h 267"/>
                  <a:gd name="T52" fmla="*/ 181 w 320"/>
                  <a:gd name="T53" fmla="*/ 54 h 267"/>
                  <a:gd name="T54" fmla="*/ 139 w 320"/>
                  <a:gd name="T55" fmla="*/ 22 h 267"/>
                  <a:gd name="T56" fmla="*/ 21 w 320"/>
                  <a:gd name="T57" fmla="*/ 246 h 267"/>
                  <a:gd name="T58" fmla="*/ 64 w 320"/>
                  <a:gd name="T59" fmla="*/ 224 h 267"/>
                  <a:gd name="T60" fmla="*/ 181 w 320"/>
                  <a:gd name="T61" fmla="*/ 246 h 267"/>
                  <a:gd name="T62" fmla="*/ 139 w 320"/>
                  <a:gd name="T63" fmla="*/ 224 h 267"/>
                  <a:gd name="T64" fmla="*/ 181 w 320"/>
                  <a:gd name="T65" fmla="*/ 246 h 267"/>
                  <a:gd name="T66" fmla="*/ 256 w 320"/>
                  <a:gd name="T67" fmla="*/ 246 h 267"/>
                  <a:gd name="T68" fmla="*/ 299 w 320"/>
                  <a:gd name="T69" fmla="*/ 22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267">
                    <a:moveTo>
                      <a:pt x="309" y="203"/>
                    </a:moveTo>
                    <a:cubicBezTo>
                      <a:pt x="288" y="203"/>
                      <a:pt x="288" y="203"/>
                      <a:pt x="288" y="203"/>
                    </a:cubicBezTo>
                    <a:cubicBezTo>
                      <a:pt x="288" y="139"/>
                      <a:pt x="288" y="139"/>
                      <a:pt x="288" y="139"/>
                    </a:cubicBezTo>
                    <a:cubicBezTo>
                      <a:pt x="288" y="133"/>
                      <a:pt x="283" y="128"/>
                      <a:pt x="277" y="128"/>
                    </a:cubicBezTo>
                    <a:cubicBezTo>
                      <a:pt x="171" y="128"/>
                      <a:pt x="171" y="128"/>
                      <a:pt x="171" y="128"/>
                    </a:cubicBezTo>
                    <a:cubicBezTo>
                      <a:pt x="171" y="75"/>
                      <a:pt x="171" y="75"/>
                      <a:pt x="171" y="75"/>
                    </a:cubicBezTo>
                    <a:cubicBezTo>
                      <a:pt x="192" y="75"/>
                      <a:pt x="192" y="75"/>
                      <a:pt x="192" y="75"/>
                    </a:cubicBezTo>
                    <a:cubicBezTo>
                      <a:pt x="198" y="75"/>
                      <a:pt x="203" y="70"/>
                      <a:pt x="203" y="64"/>
                    </a:cubicBezTo>
                    <a:cubicBezTo>
                      <a:pt x="203" y="11"/>
                      <a:pt x="203" y="11"/>
                      <a:pt x="203" y="11"/>
                    </a:cubicBezTo>
                    <a:cubicBezTo>
                      <a:pt x="203" y="5"/>
                      <a:pt x="198" y="0"/>
                      <a:pt x="192" y="0"/>
                    </a:cubicBezTo>
                    <a:cubicBezTo>
                      <a:pt x="128" y="0"/>
                      <a:pt x="128" y="0"/>
                      <a:pt x="128" y="0"/>
                    </a:cubicBezTo>
                    <a:cubicBezTo>
                      <a:pt x="122" y="0"/>
                      <a:pt x="117" y="5"/>
                      <a:pt x="117" y="11"/>
                    </a:cubicBezTo>
                    <a:cubicBezTo>
                      <a:pt x="117" y="64"/>
                      <a:pt x="117" y="64"/>
                      <a:pt x="117" y="64"/>
                    </a:cubicBezTo>
                    <a:cubicBezTo>
                      <a:pt x="117" y="70"/>
                      <a:pt x="122" y="75"/>
                      <a:pt x="128" y="75"/>
                    </a:cubicBezTo>
                    <a:cubicBezTo>
                      <a:pt x="149" y="75"/>
                      <a:pt x="149" y="75"/>
                      <a:pt x="149" y="75"/>
                    </a:cubicBezTo>
                    <a:cubicBezTo>
                      <a:pt x="149" y="128"/>
                      <a:pt x="149" y="128"/>
                      <a:pt x="149" y="128"/>
                    </a:cubicBezTo>
                    <a:cubicBezTo>
                      <a:pt x="43" y="128"/>
                      <a:pt x="43" y="128"/>
                      <a:pt x="43" y="128"/>
                    </a:cubicBezTo>
                    <a:cubicBezTo>
                      <a:pt x="37" y="128"/>
                      <a:pt x="32" y="133"/>
                      <a:pt x="32" y="139"/>
                    </a:cubicBezTo>
                    <a:cubicBezTo>
                      <a:pt x="32" y="203"/>
                      <a:pt x="32" y="203"/>
                      <a:pt x="32" y="203"/>
                    </a:cubicBezTo>
                    <a:cubicBezTo>
                      <a:pt x="11" y="203"/>
                      <a:pt x="11" y="203"/>
                      <a:pt x="11" y="203"/>
                    </a:cubicBezTo>
                    <a:cubicBezTo>
                      <a:pt x="5" y="203"/>
                      <a:pt x="0" y="208"/>
                      <a:pt x="0" y="214"/>
                    </a:cubicBezTo>
                    <a:cubicBezTo>
                      <a:pt x="0" y="256"/>
                      <a:pt x="0" y="256"/>
                      <a:pt x="0" y="256"/>
                    </a:cubicBezTo>
                    <a:cubicBezTo>
                      <a:pt x="0" y="262"/>
                      <a:pt x="5" y="267"/>
                      <a:pt x="11" y="267"/>
                    </a:cubicBezTo>
                    <a:cubicBezTo>
                      <a:pt x="75" y="267"/>
                      <a:pt x="75" y="267"/>
                      <a:pt x="75" y="267"/>
                    </a:cubicBezTo>
                    <a:cubicBezTo>
                      <a:pt x="81" y="267"/>
                      <a:pt x="85" y="262"/>
                      <a:pt x="85" y="256"/>
                    </a:cubicBezTo>
                    <a:cubicBezTo>
                      <a:pt x="85" y="214"/>
                      <a:pt x="85" y="214"/>
                      <a:pt x="85" y="214"/>
                    </a:cubicBezTo>
                    <a:cubicBezTo>
                      <a:pt x="85" y="208"/>
                      <a:pt x="81" y="203"/>
                      <a:pt x="75" y="203"/>
                    </a:cubicBezTo>
                    <a:cubicBezTo>
                      <a:pt x="53" y="203"/>
                      <a:pt x="53" y="203"/>
                      <a:pt x="53" y="203"/>
                    </a:cubicBezTo>
                    <a:cubicBezTo>
                      <a:pt x="53" y="150"/>
                      <a:pt x="53" y="150"/>
                      <a:pt x="53" y="150"/>
                    </a:cubicBezTo>
                    <a:cubicBezTo>
                      <a:pt x="149" y="150"/>
                      <a:pt x="149" y="150"/>
                      <a:pt x="149" y="150"/>
                    </a:cubicBezTo>
                    <a:cubicBezTo>
                      <a:pt x="149" y="203"/>
                      <a:pt x="149" y="203"/>
                      <a:pt x="149" y="203"/>
                    </a:cubicBezTo>
                    <a:cubicBezTo>
                      <a:pt x="128" y="203"/>
                      <a:pt x="128" y="203"/>
                      <a:pt x="128" y="203"/>
                    </a:cubicBezTo>
                    <a:cubicBezTo>
                      <a:pt x="122" y="203"/>
                      <a:pt x="117" y="208"/>
                      <a:pt x="117" y="214"/>
                    </a:cubicBezTo>
                    <a:cubicBezTo>
                      <a:pt x="117" y="256"/>
                      <a:pt x="117" y="256"/>
                      <a:pt x="117" y="256"/>
                    </a:cubicBezTo>
                    <a:cubicBezTo>
                      <a:pt x="117" y="262"/>
                      <a:pt x="122" y="267"/>
                      <a:pt x="128" y="267"/>
                    </a:cubicBezTo>
                    <a:cubicBezTo>
                      <a:pt x="192" y="267"/>
                      <a:pt x="192" y="267"/>
                      <a:pt x="192" y="267"/>
                    </a:cubicBezTo>
                    <a:cubicBezTo>
                      <a:pt x="198" y="267"/>
                      <a:pt x="203" y="262"/>
                      <a:pt x="203" y="256"/>
                    </a:cubicBezTo>
                    <a:cubicBezTo>
                      <a:pt x="203" y="214"/>
                      <a:pt x="203" y="214"/>
                      <a:pt x="203" y="214"/>
                    </a:cubicBezTo>
                    <a:cubicBezTo>
                      <a:pt x="203" y="208"/>
                      <a:pt x="198" y="203"/>
                      <a:pt x="192" y="203"/>
                    </a:cubicBezTo>
                    <a:cubicBezTo>
                      <a:pt x="171" y="203"/>
                      <a:pt x="171" y="203"/>
                      <a:pt x="171" y="203"/>
                    </a:cubicBezTo>
                    <a:cubicBezTo>
                      <a:pt x="171" y="150"/>
                      <a:pt x="171" y="150"/>
                      <a:pt x="171" y="150"/>
                    </a:cubicBezTo>
                    <a:cubicBezTo>
                      <a:pt x="267" y="150"/>
                      <a:pt x="267" y="150"/>
                      <a:pt x="267" y="150"/>
                    </a:cubicBezTo>
                    <a:cubicBezTo>
                      <a:pt x="267" y="203"/>
                      <a:pt x="267" y="203"/>
                      <a:pt x="267" y="203"/>
                    </a:cubicBezTo>
                    <a:cubicBezTo>
                      <a:pt x="245" y="203"/>
                      <a:pt x="245" y="203"/>
                      <a:pt x="245" y="203"/>
                    </a:cubicBezTo>
                    <a:cubicBezTo>
                      <a:pt x="239" y="203"/>
                      <a:pt x="235" y="208"/>
                      <a:pt x="235" y="214"/>
                    </a:cubicBezTo>
                    <a:cubicBezTo>
                      <a:pt x="235" y="256"/>
                      <a:pt x="235" y="256"/>
                      <a:pt x="235" y="256"/>
                    </a:cubicBezTo>
                    <a:cubicBezTo>
                      <a:pt x="235" y="262"/>
                      <a:pt x="239" y="267"/>
                      <a:pt x="245" y="267"/>
                    </a:cubicBezTo>
                    <a:cubicBezTo>
                      <a:pt x="309" y="267"/>
                      <a:pt x="309" y="267"/>
                      <a:pt x="309" y="267"/>
                    </a:cubicBezTo>
                    <a:cubicBezTo>
                      <a:pt x="315" y="267"/>
                      <a:pt x="320" y="262"/>
                      <a:pt x="320" y="256"/>
                    </a:cubicBezTo>
                    <a:cubicBezTo>
                      <a:pt x="320" y="214"/>
                      <a:pt x="320" y="214"/>
                      <a:pt x="320" y="214"/>
                    </a:cubicBezTo>
                    <a:cubicBezTo>
                      <a:pt x="320" y="208"/>
                      <a:pt x="315" y="203"/>
                      <a:pt x="309" y="203"/>
                    </a:cubicBezTo>
                    <a:close/>
                    <a:moveTo>
                      <a:pt x="139" y="22"/>
                    </a:moveTo>
                    <a:cubicBezTo>
                      <a:pt x="181" y="22"/>
                      <a:pt x="181" y="22"/>
                      <a:pt x="181" y="22"/>
                    </a:cubicBezTo>
                    <a:cubicBezTo>
                      <a:pt x="181" y="54"/>
                      <a:pt x="181" y="54"/>
                      <a:pt x="181" y="54"/>
                    </a:cubicBezTo>
                    <a:cubicBezTo>
                      <a:pt x="139" y="54"/>
                      <a:pt x="139" y="54"/>
                      <a:pt x="139" y="54"/>
                    </a:cubicBezTo>
                    <a:lnTo>
                      <a:pt x="139" y="22"/>
                    </a:lnTo>
                    <a:close/>
                    <a:moveTo>
                      <a:pt x="64" y="246"/>
                    </a:moveTo>
                    <a:cubicBezTo>
                      <a:pt x="21" y="246"/>
                      <a:pt x="21" y="246"/>
                      <a:pt x="21" y="246"/>
                    </a:cubicBezTo>
                    <a:cubicBezTo>
                      <a:pt x="21" y="224"/>
                      <a:pt x="21" y="224"/>
                      <a:pt x="21" y="224"/>
                    </a:cubicBezTo>
                    <a:cubicBezTo>
                      <a:pt x="64" y="224"/>
                      <a:pt x="64" y="224"/>
                      <a:pt x="64" y="224"/>
                    </a:cubicBezTo>
                    <a:lnTo>
                      <a:pt x="64" y="246"/>
                    </a:lnTo>
                    <a:close/>
                    <a:moveTo>
                      <a:pt x="181" y="246"/>
                    </a:moveTo>
                    <a:cubicBezTo>
                      <a:pt x="139" y="246"/>
                      <a:pt x="139" y="246"/>
                      <a:pt x="139" y="246"/>
                    </a:cubicBezTo>
                    <a:cubicBezTo>
                      <a:pt x="139" y="224"/>
                      <a:pt x="139" y="224"/>
                      <a:pt x="139" y="224"/>
                    </a:cubicBezTo>
                    <a:cubicBezTo>
                      <a:pt x="181" y="224"/>
                      <a:pt x="181" y="224"/>
                      <a:pt x="181" y="224"/>
                    </a:cubicBezTo>
                    <a:lnTo>
                      <a:pt x="181" y="246"/>
                    </a:lnTo>
                    <a:close/>
                    <a:moveTo>
                      <a:pt x="299" y="246"/>
                    </a:moveTo>
                    <a:cubicBezTo>
                      <a:pt x="256" y="246"/>
                      <a:pt x="256" y="246"/>
                      <a:pt x="256" y="246"/>
                    </a:cubicBezTo>
                    <a:cubicBezTo>
                      <a:pt x="256" y="224"/>
                      <a:pt x="256" y="224"/>
                      <a:pt x="256" y="224"/>
                    </a:cubicBezTo>
                    <a:cubicBezTo>
                      <a:pt x="299" y="224"/>
                      <a:pt x="299" y="224"/>
                      <a:pt x="299" y="224"/>
                    </a:cubicBezTo>
                    <a:lnTo>
                      <a:pt x="299" y="2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grpSp>
        <p:nvGrpSpPr>
          <p:cNvPr id="16" name="Group 15"/>
          <p:cNvGrpSpPr/>
          <p:nvPr/>
        </p:nvGrpSpPr>
        <p:grpSpPr>
          <a:xfrm>
            <a:off x="3230501" y="3500845"/>
            <a:ext cx="3285462" cy="2333895"/>
            <a:chOff x="2933785" y="2913251"/>
            <a:chExt cx="2830797" cy="3467579"/>
          </a:xfrm>
        </p:grpSpPr>
        <p:sp>
          <p:nvSpPr>
            <p:cNvPr id="17" name="Freeform 16"/>
            <p:cNvSpPr>
              <a:spLocks/>
            </p:cNvSpPr>
            <p:nvPr/>
          </p:nvSpPr>
          <p:spPr bwMode="auto">
            <a:xfrm>
              <a:off x="2933785" y="3056724"/>
              <a:ext cx="2830797" cy="3324106"/>
            </a:xfrm>
            <a:custGeom>
              <a:avLst/>
              <a:gdLst>
                <a:gd name="T0" fmla="*/ 62 w 1304"/>
                <a:gd name="T1" fmla="*/ 29 h 1084"/>
                <a:gd name="T2" fmla="*/ 120 w 1304"/>
                <a:gd name="T3" fmla="*/ 28 h 1084"/>
                <a:gd name="T4" fmla="*/ 173 w 1304"/>
                <a:gd name="T5" fmla="*/ 30 h 1084"/>
                <a:gd name="T6" fmla="*/ 222 w 1304"/>
                <a:gd name="T7" fmla="*/ 30 h 1084"/>
                <a:gd name="T8" fmla="*/ 274 w 1304"/>
                <a:gd name="T9" fmla="*/ 30 h 1084"/>
                <a:gd name="T10" fmla="*/ 328 w 1304"/>
                <a:gd name="T11" fmla="*/ 31 h 1084"/>
                <a:gd name="T12" fmla="*/ 384 w 1304"/>
                <a:gd name="T13" fmla="*/ 29 h 1084"/>
                <a:gd name="T14" fmla="*/ 432 w 1304"/>
                <a:gd name="T15" fmla="*/ 31 h 1084"/>
                <a:gd name="T16" fmla="*/ 490 w 1304"/>
                <a:gd name="T17" fmla="*/ 28 h 1084"/>
                <a:gd name="T18" fmla="*/ 540 w 1304"/>
                <a:gd name="T19" fmla="*/ 30 h 1084"/>
                <a:gd name="T20" fmla="*/ 591 w 1304"/>
                <a:gd name="T21" fmla="*/ 30 h 1084"/>
                <a:gd name="T22" fmla="*/ 644 w 1304"/>
                <a:gd name="T23" fmla="*/ 30 h 1084"/>
                <a:gd name="T24" fmla="*/ 699 w 1304"/>
                <a:gd name="T25" fmla="*/ 28 h 1084"/>
                <a:gd name="T26" fmla="*/ 751 w 1304"/>
                <a:gd name="T27" fmla="*/ 30 h 1084"/>
                <a:gd name="T28" fmla="*/ 811 w 1304"/>
                <a:gd name="T29" fmla="*/ 27 h 1084"/>
                <a:gd name="T30" fmla="*/ 860 w 1304"/>
                <a:gd name="T31" fmla="*/ 31 h 1084"/>
                <a:gd name="T32" fmla="*/ 918 w 1304"/>
                <a:gd name="T33" fmla="*/ 29 h 1084"/>
                <a:gd name="T34" fmla="*/ 969 w 1304"/>
                <a:gd name="T35" fmla="*/ 30 h 1084"/>
                <a:gd name="T36" fmla="*/ 1023 w 1304"/>
                <a:gd name="T37" fmla="*/ 28 h 1084"/>
                <a:gd name="T38" fmla="*/ 1072 w 1304"/>
                <a:gd name="T39" fmla="*/ 31 h 1084"/>
                <a:gd name="T40" fmla="*/ 1132 w 1304"/>
                <a:gd name="T41" fmla="*/ 27 h 1084"/>
                <a:gd name="T42" fmla="*/ 1183 w 1304"/>
                <a:gd name="T43" fmla="*/ 29 h 1084"/>
                <a:gd name="T44" fmla="*/ 1236 w 1304"/>
                <a:gd name="T45" fmla="*/ 28 h 1084"/>
                <a:gd name="T46" fmla="*/ 1285 w 1304"/>
                <a:gd name="T47" fmla="*/ 30 h 1084"/>
                <a:gd name="T48" fmla="*/ 1281 w 1304"/>
                <a:gd name="T49" fmla="*/ 63 h 1084"/>
                <a:gd name="T50" fmla="*/ 1286 w 1304"/>
                <a:gd name="T51" fmla="*/ 92 h 1084"/>
                <a:gd name="T52" fmla="*/ 1283 w 1304"/>
                <a:gd name="T53" fmla="*/ 123 h 1084"/>
                <a:gd name="T54" fmla="*/ 1284 w 1304"/>
                <a:gd name="T55" fmla="*/ 154 h 1084"/>
                <a:gd name="T56" fmla="*/ 1286 w 1304"/>
                <a:gd name="T57" fmla="*/ 184 h 1084"/>
                <a:gd name="T58" fmla="*/ 1282 w 1304"/>
                <a:gd name="T59" fmla="*/ 217 h 1084"/>
                <a:gd name="T60" fmla="*/ 1284 w 1304"/>
                <a:gd name="T61" fmla="*/ 248 h 1084"/>
                <a:gd name="T62" fmla="*/ 1283 w 1304"/>
                <a:gd name="T63" fmla="*/ 280 h 1084"/>
                <a:gd name="T64" fmla="*/ 1284 w 1304"/>
                <a:gd name="T65" fmla="*/ 309 h 1084"/>
                <a:gd name="T66" fmla="*/ 1282 w 1304"/>
                <a:gd name="T67" fmla="*/ 344 h 1084"/>
                <a:gd name="T68" fmla="*/ 1282 w 1304"/>
                <a:gd name="T69" fmla="*/ 375 h 1084"/>
                <a:gd name="T70" fmla="*/ 1280 w 1304"/>
                <a:gd name="T71" fmla="*/ 405 h 1084"/>
                <a:gd name="T72" fmla="*/ 1283 w 1304"/>
                <a:gd name="T73" fmla="*/ 435 h 1084"/>
                <a:gd name="T74" fmla="*/ 1285 w 1304"/>
                <a:gd name="T75" fmla="*/ 464 h 1084"/>
                <a:gd name="T76" fmla="*/ 1281 w 1304"/>
                <a:gd name="T77" fmla="*/ 499 h 1084"/>
                <a:gd name="T78" fmla="*/ 1283 w 1304"/>
                <a:gd name="T79" fmla="*/ 528 h 1084"/>
                <a:gd name="T80" fmla="*/ 1285 w 1304"/>
                <a:gd name="T81" fmla="*/ 558 h 1084"/>
                <a:gd name="T82" fmla="*/ 1282 w 1304"/>
                <a:gd name="T83" fmla="*/ 592 h 1084"/>
                <a:gd name="T84" fmla="*/ 1281 w 1304"/>
                <a:gd name="T85" fmla="*/ 623 h 1084"/>
                <a:gd name="T86" fmla="*/ 1281 w 1304"/>
                <a:gd name="T87" fmla="*/ 654 h 1084"/>
                <a:gd name="T88" fmla="*/ 1282 w 1304"/>
                <a:gd name="T89" fmla="*/ 686 h 1084"/>
                <a:gd name="T90" fmla="*/ 1282 w 1304"/>
                <a:gd name="T91" fmla="*/ 717 h 1084"/>
                <a:gd name="T92" fmla="*/ 1285 w 1304"/>
                <a:gd name="T93" fmla="*/ 746 h 1084"/>
                <a:gd name="T94" fmla="*/ 1284 w 1304"/>
                <a:gd name="T95" fmla="*/ 777 h 1084"/>
                <a:gd name="T96" fmla="*/ 1282 w 1304"/>
                <a:gd name="T97" fmla="*/ 808 h 1084"/>
                <a:gd name="T98" fmla="*/ 1285 w 1304"/>
                <a:gd name="T99" fmla="*/ 839 h 1084"/>
                <a:gd name="T100" fmla="*/ 1280 w 1304"/>
                <a:gd name="T101" fmla="*/ 871 h 1084"/>
                <a:gd name="T102" fmla="*/ 1285 w 1304"/>
                <a:gd name="T103" fmla="*/ 899 h 1084"/>
                <a:gd name="T104" fmla="*/ 1282 w 1304"/>
                <a:gd name="T105" fmla="*/ 933 h 1084"/>
                <a:gd name="T106" fmla="*/ 1283 w 1304"/>
                <a:gd name="T107" fmla="*/ 963 h 1084"/>
                <a:gd name="T108" fmla="*/ 1283 w 1304"/>
                <a:gd name="T109" fmla="*/ 994 h 1084"/>
                <a:gd name="T110" fmla="*/ 1280 w 1304"/>
                <a:gd name="T111" fmla="*/ 102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084">
                  <a:moveTo>
                    <a:pt x="19" y="31"/>
                  </a:moveTo>
                  <a:cubicBezTo>
                    <a:pt x="19" y="31"/>
                    <a:pt x="23" y="29"/>
                    <a:pt x="23" y="29"/>
                  </a:cubicBezTo>
                  <a:cubicBezTo>
                    <a:pt x="23" y="29"/>
                    <a:pt x="22" y="37"/>
                    <a:pt x="22" y="37"/>
                  </a:cubicBezTo>
                  <a:cubicBezTo>
                    <a:pt x="23" y="38"/>
                    <a:pt x="39" y="28"/>
                    <a:pt x="39" y="28"/>
                  </a:cubicBezTo>
                  <a:cubicBezTo>
                    <a:pt x="39" y="28"/>
                    <a:pt x="22" y="44"/>
                    <a:pt x="23" y="45"/>
                  </a:cubicBezTo>
                  <a:cubicBezTo>
                    <a:pt x="23" y="45"/>
                    <a:pt x="46" y="31"/>
                    <a:pt x="46" y="31"/>
                  </a:cubicBezTo>
                  <a:cubicBezTo>
                    <a:pt x="47" y="31"/>
                    <a:pt x="16" y="55"/>
                    <a:pt x="16" y="56"/>
                  </a:cubicBezTo>
                  <a:cubicBezTo>
                    <a:pt x="16" y="56"/>
                    <a:pt x="62" y="28"/>
                    <a:pt x="62" y="29"/>
                  </a:cubicBezTo>
                  <a:cubicBezTo>
                    <a:pt x="63" y="30"/>
                    <a:pt x="17" y="62"/>
                    <a:pt x="18" y="63"/>
                  </a:cubicBezTo>
                  <a:cubicBezTo>
                    <a:pt x="18" y="64"/>
                    <a:pt x="78" y="27"/>
                    <a:pt x="78" y="28"/>
                  </a:cubicBezTo>
                  <a:cubicBezTo>
                    <a:pt x="79" y="29"/>
                    <a:pt x="18" y="69"/>
                    <a:pt x="19" y="70"/>
                  </a:cubicBezTo>
                  <a:cubicBezTo>
                    <a:pt x="19" y="72"/>
                    <a:pt x="87" y="31"/>
                    <a:pt x="87" y="31"/>
                  </a:cubicBezTo>
                  <a:cubicBezTo>
                    <a:pt x="88" y="33"/>
                    <a:pt x="21" y="75"/>
                    <a:pt x="22" y="76"/>
                  </a:cubicBezTo>
                  <a:cubicBezTo>
                    <a:pt x="22" y="77"/>
                    <a:pt x="106" y="27"/>
                    <a:pt x="106" y="28"/>
                  </a:cubicBezTo>
                  <a:cubicBezTo>
                    <a:pt x="107" y="29"/>
                    <a:pt x="19" y="85"/>
                    <a:pt x="20" y="86"/>
                  </a:cubicBezTo>
                  <a:cubicBezTo>
                    <a:pt x="21" y="87"/>
                    <a:pt x="118" y="26"/>
                    <a:pt x="120" y="28"/>
                  </a:cubicBezTo>
                  <a:cubicBezTo>
                    <a:pt x="120" y="29"/>
                    <a:pt x="18" y="92"/>
                    <a:pt x="19" y="94"/>
                  </a:cubicBezTo>
                  <a:cubicBezTo>
                    <a:pt x="20" y="95"/>
                    <a:pt x="132" y="27"/>
                    <a:pt x="133" y="29"/>
                  </a:cubicBezTo>
                  <a:cubicBezTo>
                    <a:pt x="134" y="31"/>
                    <a:pt x="16" y="103"/>
                    <a:pt x="17" y="104"/>
                  </a:cubicBezTo>
                  <a:cubicBezTo>
                    <a:pt x="18" y="107"/>
                    <a:pt x="147" y="28"/>
                    <a:pt x="147" y="29"/>
                  </a:cubicBezTo>
                  <a:cubicBezTo>
                    <a:pt x="148" y="31"/>
                    <a:pt x="19" y="108"/>
                    <a:pt x="20" y="110"/>
                  </a:cubicBezTo>
                  <a:cubicBezTo>
                    <a:pt x="21" y="111"/>
                    <a:pt x="164" y="26"/>
                    <a:pt x="164" y="27"/>
                  </a:cubicBezTo>
                  <a:cubicBezTo>
                    <a:pt x="165" y="29"/>
                    <a:pt x="15" y="118"/>
                    <a:pt x="16" y="120"/>
                  </a:cubicBezTo>
                  <a:cubicBezTo>
                    <a:pt x="17" y="122"/>
                    <a:pt x="172" y="29"/>
                    <a:pt x="173" y="30"/>
                  </a:cubicBezTo>
                  <a:cubicBezTo>
                    <a:pt x="174" y="31"/>
                    <a:pt x="21" y="123"/>
                    <a:pt x="22" y="125"/>
                  </a:cubicBezTo>
                  <a:cubicBezTo>
                    <a:pt x="23" y="127"/>
                    <a:pt x="182" y="27"/>
                    <a:pt x="184" y="31"/>
                  </a:cubicBezTo>
                  <a:cubicBezTo>
                    <a:pt x="185" y="33"/>
                    <a:pt x="20" y="128"/>
                    <a:pt x="22" y="132"/>
                  </a:cubicBezTo>
                  <a:cubicBezTo>
                    <a:pt x="23" y="133"/>
                    <a:pt x="198" y="29"/>
                    <a:pt x="198" y="30"/>
                  </a:cubicBezTo>
                  <a:cubicBezTo>
                    <a:pt x="200" y="32"/>
                    <a:pt x="18" y="137"/>
                    <a:pt x="20" y="140"/>
                  </a:cubicBezTo>
                  <a:cubicBezTo>
                    <a:pt x="21" y="142"/>
                    <a:pt x="212" y="28"/>
                    <a:pt x="212" y="29"/>
                  </a:cubicBezTo>
                  <a:cubicBezTo>
                    <a:pt x="214" y="31"/>
                    <a:pt x="18" y="145"/>
                    <a:pt x="19" y="148"/>
                  </a:cubicBezTo>
                  <a:cubicBezTo>
                    <a:pt x="21" y="151"/>
                    <a:pt x="221" y="28"/>
                    <a:pt x="222" y="30"/>
                  </a:cubicBezTo>
                  <a:cubicBezTo>
                    <a:pt x="225" y="35"/>
                    <a:pt x="21" y="150"/>
                    <a:pt x="23" y="153"/>
                  </a:cubicBezTo>
                  <a:cubicBezTo>
                    <a:pt x="25" y="158"/>
                    <a:pt x="232" y="26"/>
                    <a:pt x="234" y="30"/>
                  </a:cubicBezTo>
                  <a:cubicBezTo>
                    <a:pt x="237" y="34"/>
                    <a:pt x="15" y="162"/>
                    <a:pt x="16" y="163"/>
                  </a:cubicBezTo>
                  <a:cubicBezTo>
                    <a:pt x="19" y="168"/>
                    <a:pt x="246" y="26"/>
                    <a:pt x="248" y="30"/>
                  </a:cubicBezTo>
                  <a:cubicBezTo>
                    <a:pt x="250" y="34"/>
                    <a:pt x="16" y="168"/>
                    <a:pt x="17" y="170"/>
                  </a:cubicBezTo>
                  <a:cubicBezTo>
                    <a:pt x="19" y="173"/>
                    <a:pt x="256" y="25"/>
                    <a:pt x="260" y="31"/>
                  </a:cubicBezTo>
                  <a:cubicBezTo>
                    <a:pt x="261" y="33"/>
                    <a:pt x="19" y="173"/>
                    <a:pt x="21" y="176"/>
                  </a:cubicBezTo>
                  <a:cubicBezTo>
                    <a:pt x="25" y="182"/>
                    <a:pt x="270" y="24"/>
                    <a:pt x="274" y="30"/>
                  </a:cubicBezTo>
                  <a:cubicBezTo>
                    <a:pt x="277" y="36"/>
                    <a:pt x="20" y="183"/>
                    <a:pt x="20" y="184"/>
                  </a:cubicBezTo>
                  <a:cubicBezTo>
                    <a:pt x="22" y="188"/>
                    <a:pt x="290" y="25"/>
                    <a:pt x="292" y="28"/>
                  </a:cubicBezTo>
                  <a:cubicBezTo>
                    <a:pt x="293" y="30"/>
                    <a:pt x="14" y="187"/>
                    <a:pt x="18" y="194"/>
                  </a:cubicBezTo>
                  <a:cubicBezTo>
                    <a:pt x="20" y="197"/>
                    <a:pt x="299" y="26"/>
                    <a:pt x="301" y="30"/>
                  </a:cubicBezTo>
                  <a:cubicBezTo>
                    <a:pt x="304" y="34"/>
                    <a:pt x="19" y="199"/>
                    <a:pt x="20" y="200"/>
                  </a:cubicBezTo>
                  <a:cubicBezTo>
                    <a:pt x="23" y="206"/>
                    <a:pt x="316" y="23"/>
                    <a:pt x="319" y="28"/>
                  </a:cubicBezTo>
                  <a:cubicBezTo>
                    <a:pt x="320" y="30"/>
                    <a:pt x="16" y="208"/>
                    <a:pt x="17" y="210"/>
                  </a:cubicBezTo>
                  <a:cubicBezTo>
                    <a:pt x="21" y="217"/>
                    <a:pt x="324" y="23"/>
                    <a:pt x="328" y="31"/>
                  </a:cubicBezTo>
                  <a:cubicBezTo>
                    <a:pt x="330" y="34"/>
                    <a:pt x="20" y="213"/>
                    <a:pt x="21" y="215"/>
                  </a:cubicBezTo>
                  <a:cubicBezTo>
                    <a:pt x="25" y="222"/>
                    <a:pt x="342" y="20"/>
                    <a:pt x="346" y="27"/>
                  </a:cubicBezTo>
                  <a:cubicBezTo>
                    <a:pt x="348" y="31"/>
                    <a:pt x="17" y="215"/>
                    <a:pt x="21" y="222"/>
                  </a:cubicBezTo>
                  <a:cubicBezTo>
                    <a:pt x="24" y="227"/>
                    <a:pt x="351" y="25"/>
                    <a:pt x="354" y="30"/>
                  </a:cubicBezTo>
                  <a:cubicBezTo>
                    <a:pt x="355" y="33"/>
                    <a:pt x="14" y="227"/>
                    <a:pt x="17" y="233"/>
                  </a:cubicBezTo>
                  <a:cubicBezTo>
                    <a:pt x="18" y="235"/>
                    <a:pt x="372" y="26"/>
                    <a:pt x="373" y="28"/>
                  </a:cubicBezTo>
                  <a:cubicBezTo>
                    <a:pt x="374" y="30"/>
                    <a:pt x="19" y="235"/>
                    <a:pt x="21" y="238"/>
                  </a:cubicBezTo>
                  <a:cubicBezTo>
                    <a:pt x="23" y="242"/>
                    <a:pt x="381" y="23"/>
                    <a:pt x="384" y="29"/>
                  </a:cubicBezTo>
                  <a:cubicBezTo>
                    <a:pt x="388" y="35"/>
                    <a:pt x="20" y="243"/>
                    <a:pt x="21" y="245"/>
                  </a:cubicBezTo>
                  <a:cubicBezTo>
                    <a:pt x="26" y="255"/>
                    <a:pt x="392" y="21"/>
                    <a:pt x="397" y="29"/>
                  </a:cubicBezTo>
                  <a:cubicBezTo>
                    <a:pt x="399" y="32"/>
                    <a:pt x="16" y="251"/>
                    <a:pt x="18" y="255"/>
                  </a:cubicBezTo>
                  <a:cubicBezTo>
                    <a:pt x="20" y="260"/>
                    <a:pt x="403" y="24"/>
                    <a:pt x="406" y="30"/>
                  </a:cubicBezTo>
                  <a:cubicBezTo>
                    <a:pt x="409" y="35"/>
                    <a:pt x="11" y="254"/>
                    <a:pt x="17" y="263"/>
                  </a:cubicBezTo>
                  <a:cubicBezTo>
                    <a:pt x="21" y="272"/>
                    <a:pt x="416" y="23"/>
                    <a:pt x="420" y="30"/>
                  </a:cubicBezTo>
                  <a:cubicBezTo>
                    <a:pt x="424" y="37"/>
                    <a:pt x="17" y="257"/>
                    <a:pt x="22" y="267"/>
                  </a:cubicBezTo>
                  <a:cubicBezTo>
                    <a:pt x="24" y="270"/>
                    <a:pt x="429" y="26"/>
                    <a:pt x="432" y="31"/>
                  </a:cubicBezTo>
                  <a:cubicBezTo>
                    <a:pt x="435" y="36"/>
                    <a:pt x="13" y="269"/>
                    <a:pt x="18" y="277"/>
                  </a:cubicBezTo>
                  <a:cubicBezTo>
                    <a:pt x="22" y="284"/>
                    <a:pt x="442" y="27"/>
                    <a:pt x="444" y="31"/>
                  </a:cubicBezTo>
                  <a:cubicBezTo>
                    <a:pt x="450" y="41"/>
                    <a:pt x="15" y="280"/>
                    <a:pt x="18" y="285"/>
                  </a:cubicBezTo>
                  <a:cubicBezTo>
                    <a:pt x="21" y="290"/>
                    <a:pt x="455" y="21"/>
                    <a:pt x="460" y="30"/>
                  </a:cubicBezTo>
                  <a:cubicBezTo>
                    <a:pt x="463" y="36"/>
                    <a:pt x="19" y="286"/>
                    <a:pt x="22" y="291"/>
                  </a:cubicBezTo>
                  <a:cubicBezTo>
                    <a:pt x="24" y="296"/>
                    <a:pt x="467" y="19"/>
                    <a:pt x="473" y="30"/>
                  </a:cubicBezTo>
                  <a:cubicBezTo>
                    <a:pt x="479" y="40"/>
                    <a:pt x="15" y="299"/>
                    <a:pt x="16" y="301"/>
                  </a:cubicBezTo>
                  <a:cubicBezTo>
                    <a:pt x="20" y="309"/>
                    <a:pt x="485" y="19"/>
                    <a:pt x="490" y="28"/>
                  </a:cubicBezTo>
                  <a:cubicBezTo>
                    <a:pt x="496" y="38"/>
                    <a:pt x="14" y="303"/>
                    <a:pt x="17" y="308"/>
                  </a:cubicBezTo>
                  <a:cubicBezTo>
                    <a:pt x="23" y="319"/>
                    <a:pt x="496" y="16"/>
                    <a:pt x="503" y="27"/>
                  </a:cubicBezTo>
                  <a:cubicBezTo>
                    <a:pt x="505" y="32"/>
                    <a:pt x="16" y="307"/>
                    <a:pt x="21" y="314"/>
                  </a:cubicBezTo>
                  <a:cubicBezTo>
                    <a:pt x="27" y="324"/>
                    <a:pt x="510" y="16"/>
                    <a:pt x="516" y="28"/>
                  </a:cubicBezTo>
                  <a:cubicBezTo>
                    <a:pt x="523" y="39"/>
                    <a:pt x="16" y="317"/>
                    <a:pt x="19" y="323"/>
                  </a:cubicBezTo>
                  <a:cubicBezTo>
                    <a:pt x="22" y="328"/>
                    <a:pt x="521" y="22"/>
                    <a:pt x="526" y="30"/>
                  </a:cubicBezTo>
                  <a:cubicBezTo>
                    <a:pt x="531" y="40"/>
                    <a:pt x="16" y="322"/>
                    <a:pt x="20" y="330"/>
                  </a:cubicBezTo>
                  <a:cubicBezTo>
                    <a:pt x="23" y="335"/>
                    <a:pt x="539" y="27"/>
                    <a:pt x="540" y="30"/>
                  </a:cubicBezTo>
                  <a:cubicBezTo>
                    <a:pt x="544" y="36"/>
                    <a:pt x="14" y="334"/>
                    <a:pt x="17" y="340"/>
                  </a:cubicBezTo>
                  <a:cubicBezTo>
                    <a:pt x="23" y="349"/>
                    <a:pt x="547" y="22"/>
                    <a:pt x="552" y="31"/>
                  </a:cubicBezTo>
                  <a:cubicBezTo>
                    <a:pt x="559" y="43"/>
                    <a:pt x="11" y="333"/>
                    <a:pt x="19" y="346"/>
                  </a:cubicBezTo>
                  <a:cubicBezTo>
                    <a:pt x="25" y="357"/>
                    <a:pt x="568" y="24"/>
                    <a:pt x="570" y="28"/>
                  </a:cubicBezTo>
                  <a:cubicBezTo>
                    <a:pt x="576" y="39"/>
                    <a:pt x="15" y="338"/>
                    <a:pt x="23" y="351"/>
                  </a:cubicBezTo>
                  <a:cubicBezTo>
                    <a:pt x="31" y="365"/>
                    <a:pt x="575" y="21"/>
                    <a:pt x="580" y="29"/>
                  </a:cubicBezTo>
                  <a:cubicBezTo>
                    <a:pt x="587" y="41"/>
                    <a:pt x="9" y="349"/>
                    <a:pt x="17" y="362"/>
                  </a:cubicBezTo>
                  <a:cubicBezTo>
                    <a:pt x="19" y="366"/>
                    <a:pt x="586" y="22"/>
                    <a:pt x="591" y="30"/>
                  </a:cubicBezTo>
                  <a:cubicBezTo>
                    <a:pt x="598" y="42"/>
                    <a:pt x="7" y="355"/>
                    <a:pt x="16" y="370"/>
                  </a:cubicBezTo>
                  <a:cubicBezTo>
                    <a:pt x="18" y="374"/>
                    <a:pt x="599" y="15"/>
                    <a:pt x="607" y="28"/>
                  </a:cubicBezTo>
                  <a:cubicBezTo>
                    <a:pt x="609" y="33"/>
                    <a:pt x="13" y="362"/>
                    <a:pt x="20" y="375"/>
                  </a:cubicBezTo>
                  <a:cubicBezTo>
                    <a:pt x="24" y="382"/>
                    <a:pt x="613" y="15"/>
                    <a:pt x="620" y="28"/>
                  </a:cubicBezTo>
                  <a:cubicBezTo>
                    <a:pt x="622" y="31"/>
                    <a:pt x="15" y="368"/>
                    <a:pt x="22" y="381"/>
                  </a:cubicBezTo>
                  <a:cubicBezTo>
                    <a:pt x="29" y="393"/>
                    <a:pt x="621" y="16"/>
                    <a:pt x="629" y="30"/>
                  </a:cubicBezTo>
                  <a:cubicBezTo>
                    <a:pt x="632" y="34"/>
                    <a:pt x="11" y="379"/>
                    <a:pt x="18" y="391"/>
                  </a:cubicBezTo>
                  <a:cubicBezTo>
                    <a:pt x="23" y="400"/>
                    <a:pt x="641" y="25"/>
                    <a:pt x="644" y="30"/>
                  </a:cubicBezTo>
                  <a:cubicBezTo>
                    <a:pt x="651" y="43"/>
                    <a:pt x="17" y="388"/>
                    <a:pt x="22" y="396"/>
                  </a:cubicBezTo>
                  <a:cubicBezTo>
                    <a:pt x="26" y="404"/>
                    <a:pt x="650" y="22"/>
                    <a:pt x="655" y="30"/>
                  </a:cubicBezTo>
                  <a:cubicBezTo>
                    <a:pt x="661" y="40"/>
                    <a:pt x="16" y="399"/>
                    <a:pt x="19" y="405"/>
                  </a:cubicBezTo>
                  <a:cubicBezTo>
                    <a:pt x="25" y="415"/>
                    <a:pt x="661" y="13"/>
                    <a:pt x="670" y="29"/>
                  </a:cubicBezTo>
                  <a:cubicBezTo>
                    <a:pt x="674" y="36"/>
                    <a:pt x="12" y="405"/>
                    <a:pt x="17" y="414"/>
                  </a:cubicBezTo>
                  <a:cubicBezTo>
                    <a:pt x="26" y="430"/>
                    <a:pt x="678" y="24"/>
                    <a:pt x="682" y="30"/>
                  </a:cubicBezTo>
                  <a:cubicBezTo>
                    <a:pt x="690" y="45"/>
                    <a:pt x="18" y="414"/>
                    <a:pt x="21" y="419"/>
                  </a:cubicBezTo>
                  <a:cubicBezTo>
                    <a:pt x="25" y="426"/>
                    <a:pt x="696" y="23"/>
                    <a:pt x="699" y="28"/>
                  </a:cubicBezTo>
                  <a:cubicBezTo>
                    <a:pt x="703" y="34"/>
                    <a:pt x="13" y="423"/>
                    <a:pt x="17" y="430"/>
                  </a:cubicBezTo>
                  <a:cubicBezTo>
                    <a:pt x="20" y="437"/>
                    <a:pt x="709" y="23"/>
                    <a:pt x="712" y="29"/>
                  </a:cubicBezTo>
                  <a:cubicBezTo>
                    <a:pt x="715" y="33"/>
                    <a:pt x="12" y="430"/>
                    <a:pt x="17" y="438"/>
                  </a:cubicBezTo>
                  <a:cubicBezTo>
                    <a:pt x="20" y="443"/>
                    <a:pt x="719" y="23"/>
                    <a:pt x="723" y="30"/>
                  </a:cubicBezTo>
                  <a:cubicBezTo>
                    <a:pt x="730" y="43"/>
                    <a:pt x="15" y="435"/>
                    <a:pt x="20" y="444"/>
                  </a:cubicBezTo>
                  <a:cubicBezTo>
                    <a:pt x="30" y="461"/>
                    <a:pt x="736" y="17"/>
                    <a:pt x="742" y="28"/>
                  </a:cubicBezTo>
                  <a:cubicBezTo>
                    <a:pt x="750" y="41"/>
                    <a:pt x="14" y="446"/>
                    <a:pt x="18" y="453"/>
                  </a:cubicBezTo>
                  <a:cubicBezTo>
                    <a:pt x="24" y="463"/>
                    <a:pt x="747" y="23"/>
                    <a:pt x="751" y="30"/>
                  </a:cubicBezTo>
                  <a:cubicBezTo>
                    <a:pt x="759" y="43"/>
                    <a:pt x="7" y="443"/>
                    <a:pt x="17" y="461"/>
                  </a:cubicBezTo>
                  <a:cubicBezTo>
                    <a:pt x="27" y="479"/>
                    <a:pt x="758" y="12"/>
                    <a:pt x="767" y="28"/>
                  </a:cubicBezTo>
                  <a:cubicBezTo>
                    <a:pt x="770" y="32"/>
                    <a:pt x="11" y="459"/>
                    <a:pt x="17" y="470"/>
                  </a:cubicBezTo>
                  <a:cubicBezTo>
                    <a:pt x="21" y="476"/>
                    <a:pt x="770" y="11"/>
                    <a:pt x="780" y="29"/>
                  </a:cubicBezTo>
                  <a:cubicBezTo>
                    <a:pt x="784" y="35"/>
                    <a:pt x="12" y="468"/>
                    <a:pt x="17" y="477"/>
                  </a:cubicBezTo>
                  <a:cubicBezTo>
                    <a:pt x="28" y="496"/>
                    <a:pt x="781" y="15"/>
                    <a:pt x="791" y="31"/>
                  </a:cubicBezTo>
                  <a:cubicBezTo>
                    <a:pt x="793" y="35"/>
                    <a:pt x="9" y="467"/>
                    <a:pt x="19" y="485"/>
                  </a:cubicBezTo>
                  <a:cubicBezTo>
                    <a:pt x="27" y="499"/>
                    <a:pt x="804" y="16"/>
                    <a:pt x="811" y="27"/>
                  </a:cubicBezTo>
                  <a:cubicBezTo>
                    <a:pt x="819" y="42"/>
                    <a:pt x="14" y="480"/>
                    <a:pt x="21" y="492"/>
                  </a:cubicBezTo>
                  <a:cubicBezTo>
                    <a:pt x="28" y="503"/>
                    <a:pt x="815" y="19"/>
                    <a:pt x="821" y="30"/>
                  </a:cubicBezTo>
                  <a:cubicBezTo>
                    <a:pt x="827" y="39"/>
                    <a:pt x="16" y="490"/>
                    <a:pt x="21" y="499"/>
                  </a:cubicBezTo>
                  <a:cubicBezTo>
                    <a:pt x="31" y="516"/>
                    <a:pt x="829" y="18"/>
                    <a:pt x="836" y="29"/>
                  </a:cubicBezTo>
                  <a:cubicBezTo>
                    <a:pt x="840" y="36"/>
                    <a:pt x="8" y="492"/>
                    <a:pt x="18" y="509"/>
                  </a:cubicBezTo>
                  <a:cubicBezTo>
                    <a:pt x="23" y="518"/>
                    <a:pt x="845" y="18"/>
                    <a:pt x="851" y="28"/>
                  </a:cubicBezTo>
                  <a:cubicBezTo>
                    <a:pt x="862" y="48"/>
                    <a:pt x="11" y="500"/>
                    <a:pt x="20" y="515"/>
                  </a:cubicBezTo>
                  <a:cubicBezTo>
                    <a:pt x="31" y="535"/>
                    <a:pt x="851" y="16"/>
                    <a:pt x="860" y="31"/>
                  </a:cubicBezTo>
                  <a:cubicBezTo>
                    <a:pt x="863" y="37"/>
                    <a:pt x="11" y="512"/>
                    <a:pt x="18" y="524"/>
                  </a:cubicBezTo>
                  <a:cubicBezTo>
                    <a:pt x="21" y="529"/>
                    <a:pt x="870" y="23"/>
                    <a:pt x="874" y="30"/>
                  </a:cubicBezTo>
                  <a:cubicBezTo>
                    <a:pt x="880" y="40"/>
                    <a:pt x="13" y="524"/>
                    <a:pt x="18" y="533"/>
                  </a:cubicBezTo>
                  <a:cubicBezTo>
                    <a:pt x="23" y="542"/>
                    <a:pt x="880" y="13"/>
                    <a:pt x="889" y="30"/>
                  </a:cubicBezTo>
                  <a:cubicBezTo>
                    <a:pt x="897" y="43"/>
                    <a:pt x="8" y="526"/>
                    <a:pt x="17" y="542"/>
                  </a:cubicBezTo>
                  <a:cubicBezTo>
                    <a:pt x="20" y="548"/>
                    <a:pt x="903" y="19"/>
                    <a:pt x="907" y="27"/>
                  </a:cubicBezTo>
                  <a:cubicBezTo>
                    <a:pt x="913" y="37"/>
                    <a:pt x="13" y="540"/>
                    <a:pt x="18" y="549"/>
                  </a:cubicBezTo>
                  <a:cubicBezTo>
                    <a:pt x="24" y="559"/>
                    <a:pt x="915" y="23"/>
                    <a:pt x="918" y="29"/>
                  </a:cubicBezTo>
                  <a:cubicBezTo>
                    <a:pt x="928" y="46"/>
                    <a:pt x="10" y="533"/>
                    <a:pt x="22" y="554"/>
                  </a:cubicBezTo>
                  <a:cubicBezTo>
                    <a:pt x="31" y="569"/>
                    <a:pt x="923" y="22"/>
                    <a:pt x="928" y="31"/>
                  </a:cubicBezTo>
                  <a:cubicBezTo>
                    <a:pt x="935" y="43"/>
                    <a:pt x="7" y="541"/>
                    <a:pt x="19" y="563"/>
                  </a:cubicBezTo>
                  <a:cubicBezTo>
                    <a:pt x="28" y="578"/>
                    <a:pt x="931" y="9"/>
                    <a:pt x="943" y="30"/>
                  </a:cubicBezTo>
                  <a:cubicBezTo>
                    <a:pt x="952" y="46"/>
                    <a:pt x="8" y="557"/>
                    <a:pt x="16" y="572"/>
                  </a:cubicBezTo>
                  <a:cubicBezTo>
                    <a:pt x="23" y="584"/>
                    <a:pt x="951" y="17"/>
                    <a:pt x="958" y="29"/>
                  </a:cubicBezTo>
                  <a:cubicBezTo>
                    <a:pt x="970" y="49"/>
                    <a:pt x="15" y="567"/>
                    <a:pt x="21" y="577"/>
                  </a:cubicBezTo>
                  <a:cubicBezTo>
                    <a:pt x="30" y="594"/>
                    <a:pt x="958" y="11"/>
                    <a:pt x="969" y="30"/>
                  </a:cubicBezTo>
                  <a:cubicBezTo>
                    <a:pt x="976" y="42"/>
                    <a:pt x="7" y="572"/>
                    <a:pt x="16" y="588"/>
                  </a:cubicBezTo>
                  <a:cubicBezTo>
                    <a:pt x="26" y="606"/>
                    <a:pt x="979" y="15"/>
                    <a:pt x="986" y="28"/>
                  </a:cubicBezTo>
                  <a:cubicBezTo>
                    <a:pt x="999" y="50"/>
                    <a:pt x="18" y="585"/>
                    <a:pt x="22" y="592"/>
                  </a:cubicBezTo>
                  <a:cubicBezTo>
                    <a:pt x="28" y="603"/>
                    <a:pt x="994" y="18"/>
                    <a:pt x="999" y="27"/>
                  </a:cubicBezTo>
                  <a:cubicBezTo>
                    <a:pt x="1010" y="47"/>
                    <a:pt x="14" y="597"/>
                    <a:pt x="17" y="602"/>
                  </a:cubicBezTo>
                  <a:cubicBezTo>
                    <a:pt x="20" y="607"/>
                    <a:pt x="997" y="8"/>
                    <a:pt x="1009" y="29"/>
                  </a:cubicBezTo>
                  <a:cubicBezTo>
                    <a:pt x="1022" y="52"/>
                    <a:pt x="7" y="592"/>
                    <a:pt x="17" y="609"/>
                  </a:cubicBezTo>
                  <a:cubicBezTo>
                    <a:pt x="21" y="616"/>
                    <a:pt x="1009" y="5"/>
                    <a:pt x="1023" y="28"/>
                  </a:cubicBezTo>
                  <a:cubicBezTo>
                    <a:pt x="1028" y="37"/>
                    <a:pt x="11" y="594"/>
                    <a:pt x="23" y="614"/>
                  </a:cubicBezTo>
                  <a:cubicBezTo>
                    <a:pt x="35" y="635"/>
                    <a:pt x="1029" y="24"/>
                    <a:pt x="1033" y="31"/>
                  </a:cubicBezTo>
                  <a:cubicBezTo>
                    <a:pt x="1044" y="49"/>
                    <a:pt x="9" y="597"/>
                    <a:pt x="23" y="622"/>
                  </a:cubicBezTo>
                  <a:cubicBezTo>
                    <a:pt x="30" y="635"/>
                    <a:pt x="1046" y="21"/>
                    <a:pt x="1050" y="29"/>
                  </a:cubicBezTo>
                  <a:cubicBezTo>
                    <a:pt x="1062" y="49"/>
                    <a:pt x="11" y="617"/>
                    <a:pt x="19" y="631"/>
                  </a:cubicBezTo>
                  <a:cubicBezTo>
                    <a:pt x="28" y="648"/>
                    <a:pt x="1051" y="13"/>
                    <a:pt x="1060" y="30"/>
                  </a:cubicBezTo>
                  <a:cubicBezTo>
                    <a:pt x="1068" y="44"/>
                    <a:pt x="13" y="621"/>
                    <a:pt x="22" y="637"/>
                  </a:cubicBezTo>
                  <a:cubicBezTo>
                    <a:pt x="33" y="656"/>
                    <a:pt x="1063" y="14"/>
                    <a:pt x="1072" y="31"/>
                  </a:cubicBezTo>
                  <a:cubicBezTo>
                    <a:pt x="1082" y="48"/>
                    <a:pt x="16" y="638"/>
                    <a:pt x="21" y="646"/>
                  </a:cubicBezTo>
                  <a:cubicBezTo>
                    <a:pt x="29" y="660"/>
                    <a:pt x="1075" y="9"/>
                    <a:pt x="1087" y="31"/>
                  </a:cubicBezTo>
                  <a:cubicBezTo>
                    <a:pt x="1101" y="56"/>
                    <a:pt x="11" y="638"/>
                    <a:pt x="20" y="654"/>
                  </a:cubicBezTo>
                  <a:cubicBezTo>
                    <a:pt x="30" y="671"/>
                    <a:pt x="1100" y="20"/>
                    <a:pt x="1104" y="28"/>
                  </a:cubicBezTo>
                  <a:cubicBezTo>
                    <a:pt x="1110" y="39"/>
                    <a:pt x="7" y="636"/>
                    <a:pt x="22" y="661"/>
                  </a:cubicBezTo>
                  <a:cubicBezTo>
                    <a:pt x="32" y="678"/>
                    <a:pt x="1104" y="14"/>
                    <a:pt x="1114" y="30"/>
                  </a:cubicBezTo>
                  <a:cubicBezTo>
                    <a:pt x="1124" y="47"/>
                    <a:pt x="3" y="648"/>
                    <a:pt x="17" y="671"/>
                  </a:cubicBezTo>
                  <a:cubicBezTo>
                    <a:pt x="28" y="691"/>
                    <a:pt x="1117" y="0"/>
                    <a:pt x="1132" y="27"/>
                  </a:cubicBezTo>
                  <a:cubicBezTo>
                    <a:pt x="1141" y="43"/>
                    <a:pt x="10" y="660"/>
                    <a:pt x="20" y="678"/>
                  </a:cubicBezTo>
                  <a:cubicBezTo>
                    <a:pt x="29" y="693"/>
                    <a:pt x="1138" y="18"/>
                    <a:pt x="1144" y="28"/>
                  </a:cubicBezTo>
                  <a:cubicBezTo>
                    <a:pt x="1152" y="42"/>
                    <a:pt x="16" y="672"/>
                    <a:pt x="23" y="684"/>
                  </a:cubicBezTo>
                  <a:cubicBezTo>
                    <a:pt x="27" y="691"/>
                    <a:pt x="1141" y="5"/>
                    <a:pt x="1155" y="30"/>
                  </a:cubicBezTo>
                  <a:cubicBezTo>
                    <a:pt x="1170" y="55"/>
                    <a:pt x="12" y="689"/>
                    <a:pt x="16" y="695"/>
                  </a:cubicBezTo>
                  <a:cubicBezTo>
                    <a:pt x="26" y="712"/>
                    <a:pt x="1155" y="9"/>
                    <a:pt x="1167" y="31"/>
                  </a:cubicBezTo>
                  <a:cubicBezTo>
                    <a:pt x="1175" y="44"/>
                    <a:pt x="6" y="675"/>
                    <a:pt x="21" y="700"/>
                  </a:cubicBezTo>
                  <a:cubicBezTo>
                    <a:pt x="25" y="708"/>
                    <a:pt x="1170" y="7"/>
                    <a:pt x="1183" y="29"/>
                  </a:cubicBezTo>
                  <a:cubicBezTo>
                    <a:pt x="1198" y="57"/>
                    <a:pt x="7" y="694"/>
                    <a:pt x="16" y="710"/>
                  </a:cubicBezTo>
                  <a:cubicBezTo>
                    <a:pt x="21" y="719"/>
                    <a:pt x="1187" y="7"/>
                    <a:pt x="1199" y="28"/>
                  </a:cubicBezTo>
                  <a:cubicBezTo>
                    <a:pt x="1206" y="39"/>
                    <a:pt x="6" y="698"/>
                    <a:pt x="17" y="717"/>
                  </a:cubicBezTo>
                  <a:cubicBezTo>
                    <a:pt x="32" y="743"/>
                    <a:pt x="1197" y="14"/>
                    <a:pt x="1206" y="31"/>
                  </a:cubicBezTo>
                  <a:cubicBezTo>
                    <a:pt x="1222" y="57"/>
                    <a:pt x="8" y="698"/>
                    <a:pt x="22" y="722"/>
                  </a:cubicBezTo>
                  <a:cubicBezTo>
                    <a:pt x="39" y="752"/>
                    <a:pt x="1212" y="19"/>
                    <a:pt x="1219" y="31"/>
                  </a:cubicBezTo>
                  <a:cubicBezTo>
                    <a:pt x="1229" y="47"/>
                    <a:pt x="4" y="702"/>
                    <a:pt x="20" y="730"/>
                  </a:cubicBezTo>
                  <a:cubicBezTo>
                    <a:pt x="35" y="757"/>
                    <a:pt x="1221" y="4"/>
                    <a:pt x="1236" y="28"/>
                  </a:cubicBezTo>
                  <a:cubicBezTo>
                    <a:pt x="1252" y="57"/>
                    <a:pt x="2" y="710"/>
                    <a:pt x="18" y="738"/>
                  </a:cubicBezTo>
                  <a:cubicBezTo>
                    <a:pt x="29" y="757"/>
                    <a:pt x="1238" y="13"/>
                    <a:pt x="1248" y="29"/>
                  </a:cubicBezTo>
                  <a:cubicBezTo>
                    <a:pt x="1265" y="59"/>
                    <a:pt x="12" y="732"/>
                    <a:pt x="19" y="745"/>
                  </a:cubicBezTo>
                  <a:cubicBezTo>
                    <a:pt x="34" y="771"/>
                    <a:pt x="1248" y="14"/>
                    <a:pt x="1258" y="30"/>
                  </a:cubicBezTo>
                  <a:cubicBezTo>
                    <a:pt x="1273" y="58"/>
                    <a:pt x="17" y="746"/>
                    <a:pt x="20" y="752"/>
                  </a:cubicBezTo>
                  <a:cubicBezTo>
                    <a:pt x="37" y="781"/>
                    <a:pt x="1258" y="9"/>
                    <a:pt x="1270" y="31"/>
                  </a:cubicBezTo>
                  <a:cubicBezTo>
                    <a:pt x="1274" y="37"/>
                    <a:pt x="12" y="743"/>
                    <a:pt x="22" y="759"/>
                  </a:cubicBezTo>
                  <a:cubicBezTo>
                    <a:pt x="31" y="775"/>
                    <a:pt x="1279" y="20"/>
                    <a:pt x="1285" y="30"/>
                  </a:cubicBezTo>
                  <a:cubicBezTo>
                    <a:pt x="1295" y="47"/>
                    <a:pt x="18" y="759"/>
                    <a:pt x="22" y="767"/>
                  </a:cubicBezTo>
                  <a:cubicBezTo>
                    <a:pt x="38" y="794"/>
                    <a:pt x="1280" y="32"/>
                    <a:pt x="1283" y="39"/>
                  </a:cubicBezTo>
                  <a:cubicBezTo>
                    <a:pt x="1290" y="49"/>
                    <a:pt x="3" y="751"/>
                    <a:pt x="18" y="777"/>
                  </a:cubicBezTo>
                  <a:cubicBezTo>
                    <a:pt x="34" y="805"/>
                    <a:pt x="1270" y="18"/>
                    <a:pt x="1286" y="45"/>
                  </a:cubicBezTo>
                  <a:cubicBezTo>
                    <a:pt x="1301" y="72"/>
                    <a:pt x="11" y="771"/>
                    <a:pt x="18" y="785"/>
                  </a:cubicBezTo>
                  <a:cubicBezTo>
                    <a:pt x="30" y="805"/>
                    <a:pt x="1280" y="43"/>
                    <a:pt x="1286" y="53"/>
                  </a:cubicBezTo>
                  <a:cubicBezTo>
                    <a:pt x="1300" y="77"/>
                    <a:pt x="12" y="780"/>
                    <a:pt x="19" y="792"/>
                  </a:cubicBezTo>
                  <a:cubicBezTo>
                    <a:pt x="28" y="808"/>
                    <a:pt x="1268" y="40"/>
                    <a:pt x="1281" y="63"/>
                  </a:cubicBezTo>
                  <a:cubicBezTo>
                    <a:pt x="1294" y="85"/>
                    <a:pt x="1" y="772"/>
                    <a:pt x="17" y="801"/>
                  </a:cubicBezTo>
                  <a:cubicBezTo>
                    <a:pt x="25" y="814"/>
                    <a:pt x="1277" y="56"/>
                    <a:pt x="1285" y="69"/>
                  </a:cubicBezTo>
                  <a:cubicBezTo>
                    <a:pt x="1303" y="100"/>
                    <a:pt x="10" y="793"/>
                    <a:pt x="19" y="808"/>
                  </a:cubicBezTo>
                  <a:cubicBezTo>
                    <a:pt x="33" y="833"/>
                    <a:pt x="1274" y="59"/>
                    <a:pt x="1284" y="77"/>
                  </a:cubicBezTo>
                  <a:cubicBezTo>
                    <a:pt x="1299" y="102"/>
                    <a:pt x="6" y="790"/>
                    <a:pt x="20" y="815"/>
                  </a:cubicBezTo>
                  <a:cubicBezTo>
                    <a:pt x="36" y="842"/>
                    <a:pt x="1278" y="71"/>
                    <a:pt x="1286" y="84"/>
                  </a:cubicBezTo>
                  <a:cubicBezTo>
                    <a:pt x="1304" y="116"/>
                    <a:pt x="8" y="798"/>
                    <a:pt x="22" y="821"/>
                  </a:cubicBezTo>
                  <a:cubicBezTo>
                    <a:pt x="28" y="832"/>
                    <a:pt x="1273" y="69"/>
                    <a:pt x="1286" y="92"/>
                  </a:cubicBezTo>
                  <a:cubicBezTo>
                    <a:pt x="1290" y="99"/>
                    <a:pt x="0" y="804"/>
                    <a:pt x="16" y="832"/>
                  </a:cubicBezTo>
                  <a:cubicBezTo>
                    <a:pt x="26" y="848"/>
                    <a:pt x="1274" y="84"/>
                    <a:pt x="1283" y="100"/>
                  </a:cubicBezTo>
                  <a:cubicBezTo>
                    <a:pt x="1287" y="107"/>
                    <a:pt x="12" y="824"/>
                    <a:pt x="20" y="838"/>
                  </a:cubicBezTo>
                  <a:cubicBezTo>
                    <a:pt x="27" y="849"/>
                    <a:pt x="1277" y="99"/>
                    <a:pt x="1283" y="109"/>
                  </a:cubicBezTo>
                  <a:cubicBezTo>
                    <a:pt x="1289" y="119"/>
                    <a:pt x="8" y="820"/>
                    <a:pt x="22" y="844"/>
                  </a:cubicBezTo>
                  <a:cubicBezTo>
                    <a:pt x="28" y="854"/>
                    <a:pt x="1271" y="91"/>
                    <a:pt x="1285" y="115"/>
                  </a:cubicBezTo>
                  <a:cubicBezTo>
                    <a:pt x="1300" y="141"/>
                    <a:pt x="4" y="825"/>
                    <a:pt x="20" y="852"/>
                  </a:cubicBezTo>
                  <a:cubicBezTo>
                    <a:pt x="38" y="883"/>
                    <a:pt x="1277" y="115"/>
                    <a:pt x="1283" y="123"/>
                  </a:cubicBezTo>
                  <a:cubicBezTo>
                    <a:pt x="1289" y="134"/>
                    <a:pt x="14" y="847"/>
                    <a:pt x="21" y="860"/>
                  </a:cubicBezTo>
                  <a:cubicBezTo>
                    <a:pt x="30" y="876"/>
                    <a:pt x="1279" y="125"/>
                    <a:pt x="1283" y="131"/>
                  </a:cubicBezTo>
                  <a:cubicBezTo>
                    <a:pt x="1301" y="163"/>
                    <a:pt x="3" y="845"/>
                    <a:pt x="17" y="869"/>
                  </a:cubicBezTo>
                  <a:cubicBezTo>
                    <a:pt x="27" y="887"/>
                    <a:pt x="1275" y="121"/>
                    <a:pt x="1285" y="138"/>
                  </a:cubicBezTo>
                  <a:cubicBezTo>
                    <a:pt x="1291" y="149"/>
                    <a:pt x="4" y="852"/>
                    <a:pt x="18" y="877"/>
                  </a:cubicBezTo>
                  <a:cubicBezTo>
                    <a:pt x="24" y="886"/>
                    <a:pt x="1266" y="122"/>
                    <a:pt x="1281" y="148"/>
                  </a:cubicBezTo>
                  <a:cubicBezTo>
                    <a:pt x="1297" y="176"/>
                    <a:pt x="5" y="865"/>
                    <a:pt x="16" y="886"/>
                  </a:cubicBezTo>
                  <a:cubicBezTo>
                    <a:pt x="34" y="916"/>
                    <a:pt x="1278" y="144"/>
                    <a:pt x="1284" y="154"/>
                  </a:cubicBezTo>
                  <a:cubicBezTo>
                    <a:pt x="1299" y="180"/>
                    <a:pt x="6" y="871"/>
                    <a:pt x="18" y="892"/>
                  </a:cubicBezTo>
                  <a:cubicBezTo>
                    <a:pt x="35" y="921"/>
                    <a:pt x="1270" y="139"/>
                    <a:pt x="1283" y="162"/>
                  </a:cubicBezTo>
                  <a:cubicBezTo>
                    <a:pt x="1300" y="191"/>
                    <a:pt x="9" y="879"/>
                    <a:pt x="21" y="898"/>
                  </a:cubicBezTo>
                  <a:cubicBezTo>
                    <a:pt x="26" y="908"/>
                    <a:pt x="1279" y="163"/>
                    <a:pt x="1283" y="170"/>
                  </a:cubicBezTo>
                  <a:cubicBezTo>
                    <a:pt x="1295" y="191"/>
                    <a:pt x="2" y="879"/>
                    <a:pt x="19" y="907"/>
                  </a:cubicBezTo>
                  <a:cubicBezTo>
                    <a:pt x="33" y="932"/>
                    <a:pt x="1268" y="158"/>
                    <a:pt x="1280" y="179"/>
                  </a:cubicBezTo>
                  <a:cubicBezTo>
                    <a:pt x="1293" y="201"/>
                    <a:pt x="12" y="901"/>
                    <a:pt x="20" y="915"/>
                  </a:cubicBezTo>
                  <a:cubicBezTo>
                    <a:pt x="30" y="933"/>
                    <a:pt x="1271" y="158"/>
                    <a:pt x="1286" y="184"/>
                  </a:cubicBezTo>
                  <a:cubicBezTo>
                    <a:pt x="1304" y="216"/>
                    <a:pt x="11" y="903"/>
                    <a:pt x="22" y="922"/>
                  </a:cubicBezTo>
                  <a:cubicBezTo>
                    <a:pt x="28" y="933"/>
                    <a:pt x="1271" y="176"/>
                    <a:pt x="1282" y="194"/>
                  </a:cubicBezTo>
                  <a:cubicBezTo>
                    <a:pt x="1286" y="202"/>
                    <a:pt x="2" y="902"/>
                    <a:pt x="19" y="931"/>
                  </a:cubicBezTo>
                  <a:cubicBezTo>
                    <a:pt x="26" y="944"/>
                    <a:pt x="1266" y="175"/>
                    <a:pt x="1282" y="202"/>
                  </a:cubicBezTo>
                  <a:cubicBezTo>
                    <a:pt x="1288" y="212"/>
                    <a:pt x="8" y="918"/>
                    <a:pt x="20" y="939"/>
                  </a:cubicBezTo>
                  <a:cubicBezTo>
                    <a:pt x="29" y="954"/>
                    <a:pt x="1276" y="191"/>
                    <a:pt x="1286" y="208"/>
                  </a:cubicBezTo>
                  <a:cubicBezTo>
                    <a:pt x="1296" y="225"/>
                    <a:pt x="1" y="914"/>
                    <a:pt x="20" y="946"/>
                  </a:cubicBezTo>
                  <a:cubicBezTo>
                    <a:pt x="35" y="973"/>
                    <a:pt x="1276" y="206"/>
                    <a:pt x="1282" y="217"/>
                  </a:cubicBezTo>
                  <a:cubicBezTo>
                    <a:pt x="1298" y="246"/>
                    <a:pt x="6" y="938"/>
                    <a:pt x="16" y="955"/>
                  </a:cubicBezTo>
                  <a:cubicBezTo>
                    <a:pt x="22" y="966"/>
                    <a:pt x="1270" y="201"/>
                    <a:pt x="1284" y="224"/>
                  </a:cubicBezTo>
                  <a:cubicBezTo>
                    <a:pt x="1301" y="253"/>
                    <a:pt x="13" y="954"/>
                    <a:pt x="18" y="962"/>
                  </a:cubicBezTo>
                  <a:cubicBezTo>
                    <a:pt x="25" y="975"/>
                    <a:pt x="1271" y="209"/>
                    <a:pt x="1284" y="231"/>
                  </a:cubicBezTo>
                  <a:cubicBezTo>
                    <a:pt x="1294" y="249"/>
                    <a:pt x="16" y="958"/>
                    <a:pt x="22" y="968"/>
                  </a:cubicBezTo>
                  <a:cubicBezTo>
                    <a:pt x="38" y="995"/>
                    <a:pt x="1265" y="217"/>
                    <a:pt x="1280" y="241"/>
                  </a:cubicBezTo>
                  <a:cubicBezTo>
                    <a:pt x="1284" y="249"/>
                    <a:pt x="12" y="970"/>
                    <a:pt x="17" y="979"/>
                  </a:cubicBezTo>
                  <a:cubicBezTo>
                    <a:pt x="24" y="990"/>
                    <a:pt x="1271" y="225"/>
                    <a:pt x="1284" y="248"/>
                  </a:cubicBezTo>
                  <a:cubicBezTo>
                    <a:pt x="1292" y="261"/>
                    <a:pt x="11" y="976"/>
                    <a:pt x="17" y="987"/>
                  </a:cubicBezTo>
                  <a:cubicBezTo>
                    <a:pt x="35" y="1018"/>
                    <a:pt x="1270" y="235"/>
                    <a:pt x="1283" y="256"/>
                  </a:cubicBezTo>
                  <a:cubicBezTo>
                    <a:pt x="1298" y="283"/>
                    <a:pt x="10" y="982"/>
                    <a:pt x="17" y="994"/>
                  </a:cubicBezTo>
                  <a:cubicBezTo>
                    <a:pt x="23" y="1004"/>
                    <a:pt x="1272" y="250"/>
                    <a:pt x="1280" y="265"/>
                  </a:cubicBezTo>
                  <a:cubicBezTo>
                    <a:pt x="1298" y="296"/>
                    <a:pt x="5" y="974"/>
                    <a:pt x="21" y="1000"/>
                  </a:cubicBezTo>
                  <a:cubicBezTo>
                    <a:pt x="27" y="1012"/>
                    <a:pt x="1279" y="256"/>
                    <a:pt x="1286" y="269"/>
                  </a:cubicBezTo>
                  <a:cubicBezTo>
                    <a:pt x="1295" y="285"/>
                    <a:pt x="1" y="984"/>
                    <a:pt x="17" y="1011"/>
                  </a:cubicBezTo>
                  <a:cubicBezTo>
                    <a:pt x="32" y="1037"/>
                    <a:pt x="1265" y="249"/>
                    <a:pt x="1283" y="280"/>
                  </a:cubicBezTo>
                  <a:cubicBezTo>
                    <a:pt x="1296" y="303"/>
                    <a:pt x="7" y="992"/>
                    <a:pt x="21" y="1017"/>
                  </a:cubicBezTo>
                  <a:cubicBezTo>
                    <a:pt x="25" y="1023"/>
                    <a:pt x="1275" y="278"/>
                    <a:pt x="1281" y="289"/>
                  </a:cubicBezTo>
                  <a:cubicBezTo>
                    <a:pt x="1293" y="310"/>
                    <a:pt x="12" y="1012"/>
                    <a:pt x="19" y="1025"/>
                  </a:cubicBezTo>
                  <a:cubicBezTo>
                    <a:pt x="24" y="1034"/>
                    <a:pt x="1268" y="268"/>
                    <a:pt x="1284" y="295"/>
                  </a:cubicBezTo>
                  <a:cubicBezTo>
                    <a:pt x="1294" y="311"/>
                    <a:pt x="13" y="1021"/>
                    <a:pt x="19" y="1033"/>
                  </a:cubicBezTo>
                  <a:cubicBezTo>
                    <a:pt x="31" y="1053"/>
                    <a:pt x="1268" y="274"/>
                    <a:pt x="1284" y="302"/>
                  </a:cubicBezTo>
                  <a:cubicBezTo>
                    <a:pt x="1294" y="319"/>
                    <a:pt x="0" y="1013"/>
                    <a:pt x="16" y="1042"/>
                  </a:cubicBezTo>
                  <a:cubicBezTo>
                    <a:pt x="28" y="1062"/>
                    <a:pt x="1272" y="288"/>
                    <a:pt x="1284" y="309"/>
                  </a:cubicBezTo>
                  <a:cubicBezTo>
                    <a:pt x="1300" y="337"/>
                    <a:pt x="10" y="1027"/>
                    <a:pt x="22" y="1046"/>
                  </a:cubicBezTo>
                  <a:cubicBezTo>
                    <a:pt x="34" y="1068"/>
                    <a:pt x="1278" y="306"/>
                    <a:pt x="1285" y="317"/>
                  </a:cubicBezTo>
                  <a:cubicBezTo>
                    <a:pt x="1295" y="335"/>
                    <a:pt x="6" y="1023"/>
                    <a:pt x="24" y="1054"/>
                  </a:cubicBezTo>
                  <a:cubicBezTo>
                    <a:pt x="29" y="1064"/>
                    <a:pt x="1275" y="312"/>
                    <a:pt x="1283" y="326"/>
                  </a:cubicBezTo>
                  <a:cubicBezTo>
                    <a:pt x="1297" y="349"/>
                    <a:pt x="29" y="1031"/>
                    <a:pt x="41" y="1052"/>
                  </a:cubicBezTo>
                  <a:cubicBezTo>
                    <a:pt x="45" y="1059"/>
                    <a:pt x="1279" y="326"/>
                    <a:pt x="1284" y="334"/>
                  </a:cubicBezTo>
                  <a:cubicBezTo>
                    <a:pt x="1301" y="365"/>
                    <a:pt x="39" y="1022"/>
                    <a:pt x="56" y="1052"/>
                  </a:cubicBezTo>
                  <a:cubicBezTo>
                    <a:pt x="65" y="1068"/>
                    <a:pt x="1270" y="323"/>
                    <a:pt x="1282" y="344"/>
                  </a:cubicBezTo>
                  <a:cubicBezTo>
                    <a:pt x="1289" y="356"/>
                    <a:pt x="50" y="1023"/>
                    <a:pt x="67" y="1053"/>
                  </a:cubicBezTo>
                  <a:cubicBezTo>
                    <a:pt x="75" y="1066"/>
                    <a:pt x="1277" y="339"/>
                    <a:pt x="1284" y="350"/>
                  </a:cubicBezTo>
                  <a:cubicBezTo>
                    <a:pt x="1300" y="378"/>
                    <a:pt x="70" y="1029"/>
                    <a:pt x="83" y="1052"/>
                  </a:cubicBezTo>
                  <a:cubicBezTo>
                    <a:pt x="97" y="1077"/>
                    <a:pt x="1269" y="340"/>
                    <a:pt x="1281" y="360"/>
                  </a:cubicBezTo>
                  <a:cubicBezTo>
                    <a:pt x="1285" y="367"/>
                    <a:pt x="78" y="1030"/>
                    <a:pt x="92" y="1054"/>
                  </a:cubicBezTo>
                  <a:cubicBezTo>
                    <a:pt x="109" y="1084"/>
                    <a:pt x="1275" y="357"/>
                    <a:pt x="1281" y="368"/>
                  </a:cubicBezTo>
                  <a:cubicBezTo>
                    <a:pt x="1296" y="394"/>
                    <a:pt x="90" y="1029"/>
                    <a:pt x="105" y="1054"/>
                  </a:cubicBezTo>
                  <a:cubicBezTo>
                    <a:pt x="110" y="1063"/>
                    <a:pt x="1272" y="358"/>
                    <a:pt x="1282" y="375"/>
                  </a:cubicBezTo>
                  <a:cubicBezTo>
                    <a:pt x="1295" y="398"/>
                    <a:pt x="112" y="1034"/>
                    <a:pt x="122" y="1052"/>
                  </a:cubicBezTo>
                  <a:cubicBezTo>
                    <a:pt x="133" y="1070"/>
                    <a:pt x="1280" y="372"/>
                    <a:pt x="1285" y="380"/>
                  </a:cubicBezTo>
                  <a:cubicBezTo>
                    <a:pt x="1295" y="399"/>
                    <a:pt x="119" y="1028"/>
                    <a:pt x="133" y="1053"/>
                  </a:cubicBezTo>
                  <a:cubicBezTo>
                    <a:pt x="147" y="1078"/>
                    <a:pt x="1278" y="378"/>
                    <a:pt x="1284" y="388"/>
                  </a:cubicBezTo>
                  <a:cubicBezTo>
                    <a:pt x="1288" y="395"/>
                    <a:pt x="135" y="1033"/>
                    <a:pt x="146" y="1052"/>
                  </a:cubicBezTo>
                  <a:cubicBezTo>
                    <a:pt x="149" y="1059"/>
                    <a:pt x="1269" y="378"/>
                    <a:pt x="1280" y="397"/>
                  </a:cubicBezTo>
                  <a:cubicBezTo>
                    <a:pt x="1294" y="421"/>
                    <a:pt x="155" y="1040"/>
                    <a:pt x="162" y="1051"/>
                  </a:cubicBezTo>
                  <a:cubicBezTo>
                    <a:pt x="176" y="1076"/>
                    <a:pt x="1268" y="384"/>
                    <a:pt x="1280" y="405"/>
                  </a:cubicBezTo>
                  <a:cubicBezTo>
                    <a:pt x="1288" y="419"/>
                    <a:pt x="164" y="1039"/>
                    <a:pt x="172" y="1053"/>
                  </a:cubicBezTo>
                  <a:cubicBezTo>
                    <a:pt x="175" y="1060"/>
                    <a:pt x="1274" y="400"/>
                    <a:pt x="1281" y="412"/>
                  </a:cubicBezTo>
                  <a:cubicBezTo>
                    <a:pt x="1293" y="433"/>
                    <a:pt x="180" y="1038"/>
                    <a:pt x="188" y="1052"/>
                  </a:cubicBezTo>
                  <a:cubicBezTo>
                    <a:pt x="193" y="1062"/>
                    <a:pt x="1280" y="413"/>
                    <a:pt x="1284" y="419"/>
                  </a:cubicBezTo>
                  <a:cubicBezTo>
                    <a:pt x="1294" y="436"/>
                    <a:pt x="192" y="1045"/>
                    <a:pt x="198" y="1054"/>
                  </a:cubicBezTo>
                  <a:cubicBezTo>
                    <a:pt x="213" y="1080"/>
                    <a:pt x="1266" y="405"/>
                    <a:pt x="1280" y="429"/>
                  </a:cubicBezTo>
                  <a:cubicBezTo>
                    <a:pt x="1294" y="453"/>
                    <a:pt x="205" y="1036"/>
                    <a:pt x="215" y="1052"/>
                  </a:cubicBezTo>
                  <a:cubicBezTo>
                    <a:pt x="220" y="1060"/>
                    <a:pt x="1274" y="420"/>
                    <a:pt x="1283" y="435"/>
                  </a:cubicBezTo>
                  <a:cubicBezTo>
                    <a:pt x="1287" y="442"/>
                    <a:pt x="223" y="1044"/>
                    <a:pt x="227" y="1051"/>
                  </a:cubicBezTo>
                  <a:cubicBezTo>
                    <a:pt x="238" y="1069"/>
                    <a:pt x="1279" y="437"/>
                    <a:pt x="1282" y="442"/>
                  </a:cubicBezTo>
                  <a:cubicBezTo>
                    <a:pt x="1297" y="467"/>
                    <a:pt x="229" y="1035"/>
                    <a:pt x="239" y="1052"/>
                  </a:cubicBezTo>
                  <a:cubicBezTo>
                    <a:pt x="250" y="1071"/>
                    <a:pt x="1276" y="429"/>
                    <a:pt x="1287" y="448"/>
                  </a:cubicBezTo>
                  <a:cubicBezTo>
                    <a:pt x="1296" y="465"/>
                    <a:pt x="251" y="1046"/>
                    <a:pt x="254" y="1052"/>
                  </a:cubicBezTo>
                  <a:cubicBezTo>
                    <a:pt x="264" y="1068"/>
                    <a:pt x="1282" y="450"/>
                    <a:pt x="1286" y="457"/>
                  </a:cubicBezTo>
                  <a:cubicBezTo>
                    <a:pt x="1291" y="465"/>
                    <a:pt x="256" y="1044"/>
                    <a:pt x="262" y="1055"/>
                  </a:cubicBezTo>
                  <a:cubicBezTo>
                    <a:pt x="266" y="1061"/>
                    <a:pt x="1276" y="449"/>
                    <a:pt x="1285" y="464"/>
                  </a:cubicBezTo>
                  <a:cubicBezTo>
                    <a:pt x="1296" y="482"/>
                    <a:pt x="270" y="1032"/>
                    <a:pt x="281" y="1052"/>
                  </a:cubicBezTo>
                  <a:cubicBezTo>
                    <a:pt x="288" y="1063"/>
                    <a:pt x="1267" y="451"/>
                    <a:pt x="1281" y="475"/>
                  </a:cubicBezTo>
                  <a:cubicBezTo>
                    <a:pt x="1285" y="482"/>
                    <a:pt x="288" y="1039"/>
                    <a:pt x="295" y="1051"/>
                  </a:cubicBezTo>
                  <a:cubicBezTo>
                    <a:pt x="300" y="1060"/>
                    <a:pt x="1275" y="464"/>
                    <a:pt x="1284" y="480"/>
                  </a:cubicBezTo>
                  <a:cubicBezTo>
                    <a:pt x="1296" y="500"/>
                    <a:pt x="294" y="1033"/>
                    <a:pt x="306" y="1053"/>
                  </a:cubicBezTo>
                  <a:cubicBezTo>
                    <a:pt x="319" y="1076"/>
                    <a:pt x="1281" y="478"/>
                    <a:pt x="1286" y="487"/>
                  </a:cubicBezTo>
                  <a:cubicBezTo>
                    <a:pt x="1300" y="511"/>
                    <a:pt x="317" y="1047"/>
                    <a:pt x="321" y="1053"/>
                  </a:cubicBezTo>
                  <a:cubicBezTo>
                    <a:pt x="327" y="1063"/>
                    <a:pt x="1270" y="480"/>
                    <a:pt x="1281" y="499"/>
                  </a:cubicBezTo>
                  <a:cubicBezTo>
                    <a:pt x="1286" y="508"/>
                    <a:pt x="326" y="1041"/>
                    <a:pt x="333" y="1053"/>
                  </a:cubicBezTo>
                  <a:cubicBezTo>
                    <a:pt x="341" y="1067"/>
                    <a:pt x="1271" y="482"/>
                    <a:pt x="1284" y="504"/>
                  </a:cubicBezTo>
                  <a:cubicBezTo>
                    <a:pt x="1287" y="510"/>
                    <a:pt x="344" y="1040"/>
                    <a:pt x="350" y="1051"/>
                  </a:cubicBezTo>
                  <a:cubicBezTo>
                    <a:pt x="363" y="1073"/>
                    <a:pt x="1279" y="505"/>
                    <a:pt x="1283" y="513"/>
                  </a:cubicBezTo>
                  <a:cubicBezTo>
                    <a:pt x="1288" y="520"/>
                    <a:pt x="351" y="1035"/>
                    <a:pt x="362" y="1052"/>
                  </a:cubicBezTo>
                  <a:cubicBezTo>
                    <a:pt x="373" y="1073"/>
                    <a:pt x="1274" y="507"/>
                    <a:pt x="1282" y="521"/>
                  </a:cubicBezTo>
                  <a:cubicBezTo>
                    <a:pt x="1287" y="530"/>
                    <a:pt x="361" y="1032"/>
                    <a:pt x="373" y="1053"/>
                  </a:cubicBezTo>
                  <a:cubicBezTo>
                    <a:pt x="384" y="1071"/>
                    <a:pt x="1276" y="515"/>
                    <a:pt x="1283" y="528"/>
                  </a:cubicBezTo>
                  <a:cubicBezTo>
                    <a:pt x="1288" y="537"/>
                    <a:pt x="380" y="1039"/>
                    <a:pt x="387" y="1052"/>
                  </a:cubicBezTo>
                  <a:cubicBezTo>
                    <a:pt x="400" y="1074"/>
                    <a:pt x="1276" y="517"/>
                    <a:pt x="1286" y="534"/>
                  </a:cubicBezTo>
                  <a:cubicBezTo>
                    <a:pt x="1296" y="551"/>
                    <a:pt x="394" y="1037"/>
                    <a:pt x="402" y="1052"/>
                  </a:cubicBezTo>
                  <a:cubicBezTo>
                    <a:pt x="413" y="1071"/>
                    <a:pt x="1273" y="528"/>
                    <a:pt x="1282" y="544"/>
                  </a:cubicBezTo>
                  <a:cubicBezTo>
                    <a:pt x="1293" y="562"/>
                    <a:pt x="408" y="1044"/>
                    <a:pt x="413" y="1054"/>
                  </a:cubicBezTo>
                  <a:cubicBezTo>
                    <a:pt x="424" y="1073"/>
                    <a:pt x="1281" y="542"/>
                    <a:pt x="1286" y="550"/>
                  </a:cubicBezTo>
                  <a:cubicBezTo>
                    <a:pt x="1291" y="559"/>
                    <a:pt x="413" y="1034"/>
                    <a:pt x="425" y="1055"/>
                  </a:cubicBezTo>
                  <a:cubicBezTo>
                    <a:pt x="435" y="1072"/>
                    <a:pt x="1277" y="543"/>
                    <a:pt x="1285" y="558"/>
                  </a:cubicBezTo>
                  <a:cubicBezTo>
                    <a:pt x="1292" y="570"/>
                    <a:pt x="434" y="1044"/>
                    <a:pt x="440" y="1054"/>
                  </a:cubicBezTo>
                  <a:cubicBezTo>
                    <a:pt x="452" y="1074"/>
                    <a:pt x="1281" y="562"/>
                    <a:pt x="1283" y="567"/>
                  </a:cubicBezTo>
                  <a:cubicBezTo>
                    <a:pt x="1293" y="583"/>
                    <a:pt x="452" y="1045"/>
                    <a:pt x="456" y="1053"/>
                  </a:cubicBezTo>
                  <a:cubicBezTo>
                    <a:pt x="459" y="1057"/>
                    <a:pt x="1270" y="557"/>
                    <a:pt x="1281" y="576"/>
                  </a:cubicBezTo>
                  <a:cubicBezTo>
                    <a:pt x="1293" y="596"/>
                    <a:pt x="464" y="1039"/>
                    <a:pt x="471" y="1052"/>
                  </a:cubicBezTo>
                  <a:cubicBezTo>
                    <a:pt x="479" y="1066"/>
                    <a:pt x="1274" y="563"/>
                    <a:pt x="1285" y="582"/>
                  </a:cubicBezTo>
                  <a:cubicBezTo>
                    <a:pt x="1291" y="593"/>
                    <a:pt x="468" y="1036"/>
                    <a:pt x="479" y="1055"/>
                  </a:cubicBezTo>
                  <a:cubicBezTo>
                    <a:pt x="486" y="1067"/>
                    <a:pt x="1274" y="579"/>
                    <a:pt x="1282" y="592"/>
                  </a:cubicBezTo>
                  <a:cubicBezTo>
                    <a:pt x="1286" y="600"/>
                    <a:pt x="491" y="1041"/>
                    <a:pt x="498" y="1052"/>
                  </a:cubicBezTo>
                  <a:cubicBezTo>
                    <a:pt x="502" y="1060"/>
                    <a:pt x="1280" y="595"/>
                    <a:pt x="1283" y="599"/>
                  </a:cubicBezTo>
                  <a:cubicBezTo>
                    <a:pt x="1286" y="605"/>
                    <a:pt x="498" y="1037"/>
                    <a:pt x="508" y="1054"/>
                  </a:cubicBezTo>
                  <a:cubicBezTo>
                    <a:pt x="512" y="1061"/>
                    <a:pt x="1275" y="590"/>
                    <a:pt x="1284" y="606"/>
                  </a:cubicBezTo>
                  <a:cubicBezTo>
                    <a:pt x="1295" y="625"/>
                    <a:pt x="510" y="1035"/>
                    <a:pt x="521" y="1054"/>
                  </a:cubicBezTo>
                  <a:cubicBezTo>
                    <a:pt x="530" y="1070"/>
                    <a:pt x="1276" y="607"/>
                    <a:pt x="1281" y="615"/>
                  </a:cubicBezTo>
                  <a:cubicBezTo>
                    <a:pt x="1291" y="633"/>
                    <a:pt x="529" y="1041"/>
                    <a:pt x="537" y="1053"/>
                  </a:cubicBezTo>
                  <a:cubicBezTo>
                    <a:pt x="540" y="1059"/>
                    <a:pt x="1279" y="618"/>
                    <a:pt x="1281" y="623"/>
                  </a:cubicBezTo>
                  <a:cubicBezTo>
                    <a:pt x="1291" y="639"/>
                    <a:pt x="539" y="1041"/>
                    <a:pt x="547" y="1055"/>
                  </a:cubicBezTo>
                  <a:cubicBezTo>
                    <a:pt x="556" y="1071"/>
                    <a:pt x="1275" y="613"/>
                    <a:pt x="1285" y="629"/>
                  </a:cubicBezTo>
                  <a:cubicBezTo>
                    <a:pt x="1290" y="638"/>
                    <a:pt x="566" y="1047"/>
                    <a:pt x="568" y="1051"/>
                  </a:cubicBezTo>
                  <a:cubicBezTo>
                    <a:pt x="571" y="1058"/>
                    <a:pt x="1274" y="626"/>
                    <a:pt x="1281" y="639"/>
                  </a:cubicBezTo>
                  <a:cubicBezTo>
                    <a:pt x="1291" y="656"/>
                    <a:pt x="569" y="1048"/>
                    <a:pt x="573" y="1055"/>
                  </a:cubicBezTo>
                  <a:cubicBezTo>
                    <a:pt x="576" y="1059"/>
                    <a:pt x="1276" y="640"/>
                    <a:pt x="1280" y="647"/>
                  </a:cubicBezTo>
                  <a:cubicBezTo>
                    <a:pt x="1286" y="658"/>
                    <a:pt x="586" y="1045"/>
                    <a:pt x="590" y="1053"/>
                  </a:cubicBezTo>
                  <a:cubicBezTo>
                    <a:pt x="593" y="1058"/>
                    <a:pt x="1279" y="650"/>
                    <a:pt x="1281" y="654"/>
                  </a:cubicBezTo>
                  <a:cubicBezTo>
                    <a:pt x="1286" y="663"/>
                    <a:pt x="592" y="1038"/>
                    <a:pt x="602" y="1055"/>
                  </a:cubicBezTo>
                  <a:cubicBezTo>
                    <a:pt x="607" y="1063"/>
                    <a:pt x="1279" y="652"/>
                    <a:pt x="1284" y="661"/>
                  </a:cubicBezTo>
                  <a:cubicBezTo>
                    <a:pt x="1290" y="671"/>
                    <a:pt x="615" y="1038"/>
                    <a:pt x="622" y="1051"/>
                  </a:cubicBezTo>
                  <a:cubicBezTo>
                    <a:pt x="627" y="1060"/>
                    <a:pt x="1277" y="656"/>
                    <a:pt x="1284" y="669"/>
                  </a:cubicBezTo>
                  <a:cubicBezTo>
                    <a:pt x="1292" y="683"/>
                    <a:pt x="628" y="1038"/>
                    <a:pt x="636" y="1051"/>
                  </a:cubicBezTo>
                  <a:cubicBezTo>
                    <a:pt x="638" y="1056"/>
                    <a:pt x="1278" y="667"/>
                    <a:pt x="1284" y="677"/>
                  </a:cubicBezTo>
                  <a:cubicBezTo>
                    <a:pt x="1287" y="682"/>
                    <a:pt x="640" y="1036"/>
                    <a:pt x="649" y="1052"/>
                  </a:cubicBezTo>
                  <a:cubicBezTo>
                    <a:pt x="651" y="1055"/>
                    <a:pt x="1276" y="676"/>
                    <a:pt x="1282" y="686"/>
                  </a:cubicBezTo>
                  <a:cubicBezTo>
                    <a:pt x="1289" y="697"/>
                    <a:pt x="655" y="1043"/>
                    <a:pt x="661" y="1052"/>
                  </a:cubicBezTo>
                  <a:cubicBezTo>
                    <a:pt x="666" y="1062"/>
                    <a:pt x="1272" y="681"/>
                    <a:pt x="1280" y="695"/>
                  </a:cubicBezTo>
                  <a:cubicBezTo>
                    <a:pt x="1284" y="701"/>
                    <a:pt x="662" y="1043"/>
                    <a:pt x="669" y="1055"/>
                  </a:cubicBezTo>
                  <a:cubicBezTo>
                    <a:pt x="674" y="1064"/>
                    <a:pt x="1280" y="687"/>
                    <a:pt x="1286" y="698"/>
                  </a:cubicBezTo>
                  <a:cubicBezTo>
                    <a:pt x="1288" y="702"/>
                    <a:pt x="686" y="1048"/>
                    <a:pt x="688" y="1052"/>
                  </a:cubicBezTo>
                  <a:cubicBezTo>
                    <a:pt x="690" y="1055"/>
                    <a:pt x="1279" y="702"/>
                    <a:pt x="1283" y="708"/>
                  </a:cubicBezTo>
                  <a:cubicBezTo>
                    <a:pt x="1289" y="719"/>
                    <a:pt x="695" y="1042"/>
                    <a:pt x="701" y="1052"/>
                  </a:cubicBezTo>
                  <a:cubicBezTo>
                    <a:pt x="707" y="1062"/>
                    <a:pt x="1275" y="705"/>
                    <a:pt x="1282" y="717"/>
                  </a:cubicBezTo>
                  <a:cubicBezTo>
                    <a:pt x="1286" y="725"/>
                    <a:pt x="711" y="1040"/>
                    <a:pt x="717" y="1051"/>
                  </a:cubicBezTo>
                  <a:cubicBezTo>
                    <a:pt x="719" y="1054"/>
                    <a:pt x="1275" y="712"/>
                    <a:pt x="1283" y="725"/>
                  </a:cubicBezTo>
                  <a:cubicBezTo>
                    <a:pt x="1291" y="738"/>
                    <a:pt x="722" y="1046"/>
                    <a:pt x="726" y="1053"/>
                  </a:cubicBezTo>
                  <a:cubicBezTo>
                    <a:pt x="729" y="1058"/>
                    <a:pt x="1274" y="724"/>
                    <a:pt x="1280" y="734"/>
                  </a:cubicBezTo>
                  <a:cubicBezTo>
                    <a:pt x="1281" y="736"/>
                    <a:pt x="734" y="1038"/>
                    <a:pt x="742" y="1051"/>
                  </a:cubicBezTo>
                  <a:cubicBezTo>
                    <a:pt x="745" y="1057"/>
                    <a:pt x="1276" y="733"/>
                    <a:pt x="1280" y="741"/>
                  </a:cubicBezTo>
                  <a:cubicBezTo>
                    <a:pt x="1286" y="751"/>
                    <a:pt x="751" y="1046"/>
                    <a:pt x="755" y="1052"/>
                  </a:cubicBezTo>
                  <a:cubicBezTo>
                    <a:pt x="759" y="1060"/>
                    <a:pt x="1281" y="739"/>
                    <a:pt x="1285" y="746"/>
                  </a:cubicBezTo>
                  <a:cubicBezTo>
                    <a:pt x="1287" y="749"/>
                    <a:pt x="759" y="1040"/>
                    <a:pt x="766" y="1052"/>
                  </a:cubicBezTo>
                  <a:cubicBezTo>
                    <a:pt x="770" y="1059"/>
                    <a:pt x="1278" y="749"/>
                    <a:pt x="1281" y="755"/>
                  </a:cubicBezTo>
                  <a:cubicBezTo>
                    <a:pt x="1286" y="763"/>
                    <a:pt x="770" y="1042"/>
                    <a:pt x="777" y="1054"/>
                  </a:cubicBezTo>
                  <a:cubicBezTo>
                    <a:pt x="780" y="1060"/>
                    <a:pt x="1276" y="756"/>
                    <a:pt x="1280" y="764"/>
                  </a:cubicBezTo>
                  <a:cubicBezTo>
                    <a:pt x="1282" y="766"/>
                    <a:pt x="787" y="1043"/>
                    <a:pt x="793" y="1053"/>
                  </a:cubicBezTo>
                  <a:cubicBezTo>
                    <a:pt x="797" y="1061"/>
                    <a:pt x="1280" y="760"/>
                    <a:pt x="1285" y="768"/>
                  </a:cubicBezTo>
                  <a:cubicBezTo>
                    <a:pt x="1291" y="778"/>
                    <a:pt x="806" y="1049"/>
                    <a:pt x="808" y="1052"/>
                  </a:cubicBezTo>
                  <a:cubicBezTo>
                    <a:pt x="812" y="1058"/>
                    <a:pt x="1278" y="766"/>
                    <a:pt x="1284" y="777"/>
                  </a:cubicBezTo>
                  <a:cubicBezTo>
                    <a:pt x="1286" y="780"/>
                    <a:pt x="816" y="1050"/>
                    <a:pt x="818" y="1053"/>
                  </a:cubicBezTo>
                  <a:cubicBezTo>
                    <a:pt x="822" y="1059"/>
                    <a:pt x="1278" y="774"/>
                    <a:pt x="1284" y="785"/>
                  </a:cubicBezTo>
                  <a:cubicBezTo>
                    <a:pt x="1290" y="796"/>
                    <a:pt x="827" y="1050"/>
                    <a:pt x="830" y="1054"/>
                  </a:cubicBezTo>
                  <a:cubicBezTo>
                    <a:pt x="834" y="1062"/>
                    <a:pt x="1281" y="783"/>
                    <a:pt x="1286" y="791"/>
                  </a:cubicBezTo>
                  <a:cubicBezTo>
                    <a:pt x="1287" y="793"/>
                    <a:pt x="839" y="1047"/>
                    <a:pt x="843" y="1054"/>
                  </a:cubicBezTo>
                  <a:cubicBezTo>
                    <a:pt x="848" y="1062"/>
                    <a:pt x="1279" y="792"/>
                    <a:pt x="1283" y="799"/>
                  </a:cubicBezTo>
                  <a:cubicBezTo>
                    <a:pt x="1287" y="806"/>
                    <a:pt x="850" y="1043"/>
                    <a:pt x="856" y="1053"/>
                  </a:cubicBezTo>
                  <a:cubicBezTo>
                    <a:pt x="861" y="1062"/>
                    <a:pt x="1280" y="806"/>
                    <a:pt x="1282" y="808"/>
                  </a:cubicBezTo>
                  <a:cubicBezTo>
                    <a:pt x="1284" y="812"/>
                    <a:pt x="869" y="1050"/>
                    <a:pt x="871" y="1053"/>
                  </a:cubicBezTo>
                  <a:cubicBezTo>
                    <a:pt x="875" y="1061"/>
                    <a:pt x="1279" y="806"/>
                    <a:pt x="1284" y="815"/>
                  </a:cubicBezTo>
                  <a:cubicBezTo>
                    <a:pt x="1287" y="821"/>
                    <a:pt x="884" y="1045"/>
                    <a:pt x="888" y="1052"/>
                  </a:cubicBezTo>
                  <a:cubicBezTo>
                    <a:pt x="892" y="1059"/>
                    <a:pt x="1281" y="818"/>
                    <a:pt x="1284" y="823"/>
                  </a:cubicBezTo>
                  <a:cubicBezTo>
                    <a:pt x="1285" y="826"/>
                    <a:pt x="899" y="1048"/>
                    <a:pt x="902" y="1052"/>
                  </a:cubicBezTo>
                  <a:cubicBezTo>
                    <a:pt x="903" y="1055"/>
                    <a:pt x="1276" y="823"/>
                    <a:pt x="1281" y="833"/>
                  </a:cubicBezTo>
                  <a:cubicBezTo>
                    <a:pt x="1286" y="841"/>
                    <a:pt x="909" y="1047"/>
                    <a:pt x="913" y="1053"/>
                  </a:cubicBezTo>
                  <a:cubicBezTo>
                    <a:pt x="914" y="1056"/>
                    <a:pt x="1282" y="833"/>
                    <a:pt x="1285" y="839"/>
                  </a:cubicBezTo>
                  <a:cubicBezTo>
                    <a:pt x="1288" y="844"/>
                    <a:pt x="921" y="1046"/>
                    <a:pt x="925" y="1053"/>
                  </a:cubicBezTo>
                  <a:cubicBezTo>
                    <a:pt x="928" y="1058"/>
                    <a:pt x="1278" y="842"/>
                    <a:pt x="1281" y="848"/>
                  </a:cubicBezTo>
                  <a:cubicBezTo>
                    <a:pt x="1284" y="852"/>
                    <a:pt x="938" y="1051"/>
                    <a:pt x="939" y="1053"/>
                  </a:cubicBezTo>
                  <a:cubicBezTo>
                    <a:pt x="941" y="1056"/>
                    <a:pt x="1282" y="851"/>
                    <a:pt x="1283" y="854"/>
                  </a:cubicBezTo>
                  <a:cubicBezTo>
                    <a:pt x="1288" y="862"/>
                    <a:pt x="952" y="1050"/>
                    <a:pt x="953" y="1053"/>
                  </a:cubicBezTo>
                  <a:cubicBezTo>
                    <a:pt x="955" y="1056"/>
                    <a:pt x="1283" y="856"/>
                    <a:pt x="1286" y="861"/>
                  </a:cubicBezTo>
                  <a:cubicBezTo>
                    <a:pt x="1287" y="863"/>
                    <a:pt x="963" y="1052"/>
                    <a:pt x="964" y="1053"/>
                  </a:cubicBezTo>
                  <a:cubicBezTo>
                    <a:pt x="966" y="1057"/>
                    <a:pt x="1278" y="867"/>
                    <a:pt x="1280" y="871"/>
                  </a:cubicBezTo>
                  <a:cubicBezTo>
                    <a:pt x="1281" y="873"/>
                    <a:pt x="980" y="1048"/>
                    <a:pt x="982" y="1052"/>
                  </a:cubicBezTo>
                  <a:cubicBezTo>
                    <a:pt x="985" y="1057"/>
                    <a:pt x="1279" y="873"/>
                    <a:pt x="1282" y="878"/>
                  </a:cubicBezTo>
                  <a:cubicBezTo>
                    <a:pt x="1283" y="880"/>
                    <a:pt x="989" y="1051"/>
                    <a:pt x="990" y="1053"/>
                  </a:cubicBezTo>
                  <a:cubicBezTo>
                    <a:pt x="992" y="1057"/>
                    <a:pt x="1277" y="879"/>
                    <a:pt x="1281" y="886"/>
                  </a:cubicBezTo>
                  <a:cubicBezTo>
                    <a:pt x="1283" y="889"/>
                    <a:pt x="1002" y="1048"/>
                    <a:pt x="1005" y="1052"/>
                  </a:cubicBezTo>
                  <a:cubicBezTo>
                    <a:pt x="1008" y="1058"/>
                    <a:pt x="1282" y="889"/>
                    <a:pt x="1283" y="891"/>
                  </a:cubicBezTo>
                  <a:cubicBezTo>
                    <a:pt x="1285" y="893"/>
                    <a:pt x="1012" y="1049"/>
                    <a:pt x="1015" y="1055"/>
                  </a:cubicBezTo>
                  <a:cubicBezTo>
                    <a:pt x="1016" y="1057"/>
                    <a:pt x="1284" y="896"/>
                    <a:pt x="1285" y="899"/>
                  </a:cubicBezTo>
                  <a:cubicBezTo>
                    <a:pt x="1287" y="901"/>
                    <a:pt x="1029" y="1049"/>
                    <a:pt x="1031" y="1053"/>
                  </a:cubicBezTo>
                  <a:cubicBezTo>
                    <a:pt x="1034" y="1058"/>
                    <a:pt x="1282" y="905"/>
                    <a:pt x="1283" y="907"/>
                  </a:cubicBezTo>
                  <a:cubicBezTo>
                    <a:pt x="1286" y="912"/>
                    <a:pt x="1045" y="1046"/>
                    <a:pt x="1048" y="1051"/>
                  </a:cubicBezTo>
                  <a:cubicBezTo>
                    <a:pt x="1049" y="1053"/>
                    <a:pt x="1285" y="912"/>
                    <a:pt x="1286" y="914"/>
                  </a:cubicBezTo>
                  <a:cubicBezTo>
                    <a:pt x="1289" y="918"/>
                    <a:pt x="1058" y="1050"/>
                    <a:pt x="1059" y="1053"/>
                  </a:cubicBezTo>
                  <a:cubicBezTo>
                    <a:pt x="1062" y="1058"/>
                    <a:pt x="1285" y="919"/>
                    <a:pt x="1286" y="922"/>
                  </a:cubicBezTo>
                  <a:cubicBezTo>
                    <a:pt x="1289" y="927"/>
                    <a:pt x="1071" y="1051"/>
                    <a:pt x="1073" y="1053"/>
                  </a:cubicBezTo>
                  <a:cubicBezTo>
                    <a:pt x="1074" y="1056"/>
                    <a:pt x="1281" y="931"/>
                    <a:pt x="1282" y="933"/>
                  </a:cubicBezTo>
                  <a:cubicBezTo>
                    <a:pt x="1283" y="935"/>
                    <a:pt x="1084" y="1053"/>
                    <a:pt x="1085" y="1055"/>
                  </a:cubicBezTo>
                  <a:cubicBezTo>
                    <a:pt x="1086" y="1058"/>
                    <a:pt x="1278" y="937"/>
                    <a:pt x="1281" y="942"/>
                  </a:cubicBezTo>
                  <a:cubicBezTo>
                    <a:pt x="1283" y="946"/>
                    <a:pt x="1099" y="1049"/>
                    <a:pt x="1102" y="1053"/>
                  </a:cubicBezTo>
                  <a:cubicBezTo>
                    <a:pt x="1103" y="1055"/>
                    <a:pt x="1281" y="948"/>
                    <a:pt x="1281" y="949"/>
                  </a:cubicBezTo>
                  <a:cubicBezTo>
                    <a:pt x="1283" y="952"/>
                    <a:pt x="1113" y="1050"/>
                    <a:pt x="1115" y="1053"/>
                  </a:cubicBezTo>
                  <a:cubicBezTo>
                    <a:pt x="1116" y="1054"/>
                    <a:pt x="1286" y="953"/>
                    <a:pt x="1286" y="954"/>
                  </a:cubicBezTo>
                  <a:cubicBezTo>
                    <a:pt x="1288" y="957"/>
                    <a:pt x="1128" y="1050"/>
                    <a:pt x="1129" y="1052"/>
                  </a:cubicBezTo>
                  <a:cubicBezTo>
                    <a:pt x="1131" y="1055"/>
                    <a:pt x="1281" y="960"/>
                    <a:pt x="1283" y="963"/>
                  </a:cubicBezTo>
                  <a:cubicBezTo>
                    <a:pt x="1285" y="967"/>
                    <a:pt x="1135" y="1052"/>
                    <a:pt x="1136" y="1055"/>
                  </a:cubicBezTo>
                  <a:cubicBezTo>
                    <a:pt x="1137" y="1056"/>
                    <a:pt x="1283" y="968"/>
                    <a:pt x="1284" y="970"/>
                  </a:cubicBezTo>
                  <a:cubicBezTo>
                    <a:pt x="1286" y="972"/>
                    <a:pt x="1153" y="1049"/>
                    <a:pt x="1154" y="1052"/>
                  </a:cubicBezTo>
                  <a:cubicBezTo>
                    <a:pt x="1155" y="1053"/>
                    <a:pt x="1281" y="976"/>
                    <a:pt x="1282" y="978"/>
                  </a:cubicBezTo>
                  <a:cubicBezTo>
                    <a:pt x="1283" y="981"/>
                    <a:pt x="1166" y="1050"/>
                    <a:pt x="1167" y="1052"/>
                  </a:cubicBezTo>
                  <a:cubicBezTo>
                    <a:pt x="1168" y="1054"/>
                    <a:pt x="1284" y="982"/>
                    <a:pt x="1285" y="984"/>
                  </a:cubicBezTo>
                  <a:cubicBezTo>
                    <a:pt x="1287" y="987"/>
                    <a:pt x="1178" y="1053"/>
                    <a:pt x="1178" y="1054"/>
                  </a:cubicBezTo>
                  <a:cubicBezTo>
                    <a:pt x="1179" y="1055"/>
                    <a:pt x="1282" y="992"/>
                    <a:pt x="1283" y="994"/>
                  </a:cubicBezTo>
                  <a:cubicBezTo>
                    <a:pt x="1284" y="995"/>
                    <a:pt x="1191" y="1054"/>
                    <a:pt x="1191" y="1054"/>
                  </a:cubicBezTo>
                  <a:cubicBezTo>
                    <a:pt x="1191" y="1055"/>
                    <a:pt x="1285" y="998"/>
                    <a:pt x="1285" y="1000"/>
                  </a:cubicBezTo>
                  <a:cubicBezTo>
                    <a:pt x="1286" y="1002"/>
                    <a:pt x="1206" y="1051"/>
                    <a:pt x="1207" y="1053"/>
                  </a:cubicBezTo>
                  <a:cubicBezTo>
                    <a:pt x="1208" y="1054"/>
                    <a:pt x="1281" y="1008"/>
                    <a:pt x="1282" y="1010"/>
                  </a:cubicBezTo>
                  <a:cubicBezTo>
                    <a:pt x="1282" y="1010"/>
                    <a:pt x="1217" y="1053"/>
                    <a:pt x="1218" y="1054"/>
                  </a:cubicBezTo>
                  <a:cubicBezTo>
                    <a:pt x="1218" y="1055"/>
                    <a:pt x="1286" y="1014"/>
                    <a:pt x="1286" y="1015"/>
                  </a:cubicBezTo>
                  <a:cubicBezTo>
                    <a:pt x="1286" y="1015"/>
                    <a:pt x="1236" y="1051"/>
                    <a:pt x="1236" y="1051"/>
                  </a:cubicBezTo>
                  <a:cubicBezTo>
                    <a:pt x="1236" y="1052"/>
                    <a:pt x="1279" y="1025"/>
                    <a:pt x="1280" y="1026"/>
                  </a:cubicBezTo>
                  <a:cubicBezTo>
                    <a:pt x="1280" y="1027"/>
                    <a:pt x="1248" y="1052"/>
                    <a:pt x="1248" y="1052"/>
                  </a:cubicBezTo>
                  <a:cubicBezTo>
                    <a:pt x="1248" y="1053"/>
                    <a:pt x="1285" y="1030"/>
                    <a:pt x="1285" y="1031"/>
                  </a:cubicBezTo>
                  <a:cubicBezTo>
                    <a:pt x="1286" y="1031"/>
                    <a:pt x="1259" y="1054"/>
                    <a:pt x="1260" y="1054"/>
                  </a:cubicBezTo>
                  <a:cubicBezTo>
                    <a:pt x="1260" y="1054"/>
                    <a:pt x="1280" y="1042"/>
                    <a:pt x="1280" y="1042"/>
                  </a:cubicBezTo>
                  <a:cubicBezTo>
                    <a:pt x="1280" y="1042"/>
                    <a:pt x="1278" y="1051"/>
                    <a:pt x="1278" y="1052"/>
                  </a:cubicBezTo>
                  <a:cubicBezTo>
                    <a:pt x="1278" y="1052"/>
                    <a:pt x="1284" y="1048"/>
                    <a:pt x="1284" y="1048"/>
                  </a:cubicBezTo>
                </a:path>
              </a:pathLst>
            </a:custGeom>
            <a:noFill/>
            <a:ln w="17" cap="rnd">
              <a:solidFill>
                <a:schemeClr val="bg1">
                  <a:lumMod val="8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44000" tIns="41476" rIns="144000" bIns="41476"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ct val="0"/>
                </a:spcAft>
                <a:buClrTx/>
                <a:buSzTx/>
                <a:buFontTx/>
                <a:buNone/>
                <a:tabLst/>
                <a:defRPr/>
              </a:pPr>
              <a:endParaRPr kumimoji="0" lang="en-ZA" sz="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SIU Powers</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1200"/>
                </a:spcBef>
                <a:spcAft>
                  <a:spcPct val="0"/>
                </a:spcAft>
                <a:buClrTx/>
                <a:buSzTx/>
                <a:buFontTx/>
                <a:buNone/>
                <a:tabLst/>
                <a:defRPr/>
              </a:pPr>
              <a:endParaRPr kumimoji="0" lang="en-ZA" sz="3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Able to subpoena</a:t>
              </a: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search and seize evidence, and interrogate witnesses under </a:t>
              </a: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oath (once a proclamation has been issued) </a:t>
              </a: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Institute </a:t>
              </a: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civil litigation to recover state funds lost or to prevent future losses </a:t>
              </a:r>
            </a:p>
          </p:txBody>
        </p:sp>
        <p:grpSp>
          <p:nvGrpSpPr>
            <p:cNvPr id="18" name="Group 64"/>
            <p:cNvGrpSpPr>
              <a:grpSpLocks noChangeAspect="1"/>
            </p:cNvGrpSpPr>
            <p:nvPr/>
          </p:nvGrpSpPr>
          <p:grpSpPr bwMode="auto">
            <a:xfrm>
              <a:off x="3112040" y="2913251"/>
              <a:ext cx="487810" cy="487810"/>
              <a:chOff x="4839" y="-865"/>
              <a:chExt cx="340" cy="340"/>
            </a:xfrm>
            <a:solidFill>
              <a:schemeClr val="tx1"/>
            </a:solidFill>
          </p:grpSpPr>
          <p:sp>
            <p:nvSpPr>
              <p:cNvPr id="19" name="Freeform 65"/>
              <p:cNvSpPr>
                <a:spLocks noEditPoints="1"/>
              </p:cNvSpPr>
              <p:nvPr/>
            </p:nvSpPr>
            <p:spPr bwMode="auto">
              <a:xfrm>
                <a:off x="4839" y="-865"/>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 name="Freeform 66"/>
              <p:cNvSpPr>
                <a:spLocks noEditPoints="1"/>
              </p:cNvSpPr>
              <p:nvPr/>
            </p:nvSpPr>
            <p:spPr bwMode="auto">
              <a:xfrm>
                <a:off x="4903" y="-765"/>
                <a:ext cx="212" cy="156"/>
              </a:xfrm>
              <a:custGeom>
                <a:avLst/>
                <a:gdLst>
                  <a:gd name="T0" fmla="*/ 10 w 320"/>
                  <a:gd name="T1" fmla="*/ 235 h 235"/>
                  <a:gd name="T2" fmla="*/ 10 w 320"/>
                  <a:gd name="T3" fmla="*/ 235 h 235"/>
                  <a:gd name="T4" fmla="*/ 4 w 320"/>
                  <a:gd name="T5" fmla="*/ 233 h 235"/>
                  <a:gd name="T6" fmla="*/ 2 w 320"/>
                  <a:gd name="T7" fmla="*/ 231 h 235"/>
                  <a:gd name="T8" fmla="*/ 2 w 320"/>
                  <a:gd name="T9" fmla="*/ 231 h 235"/>
                  <a:gd name="T10" fmla="*/ 2 w 320"/>
                  <a:gd name="T11" fmla="*/ 231 h 235"/>
                  <a:gd name="T12" fmla="*/ 0 w 320"/>
                  <a:gd name="T13" fmla="*/ 224 h 235"/>
                  <a:gd name="T14" fmla="*/ 0 w 320"/>
                  <a:gd name="T15" fmla="*/ 224 h 235"/>
                  <a:gd name="T16" fmla="*/ 0 w 320"/>
                  <a:gd name="T17" fmla="*/ 224 h 235"/>
                  <a:gd name="T18" fmla="*/ 0 w 320"/>
                  <a:gd name="T19" fmla="*/ 224 h 235"/>
                  <a:gd name="T20" fmla="*/ 0 w 320"/>
                  <a:gd name="T21" fmla="*/ 224 h 235"/>
                  <a:gd name="T22" fmla="*/ 0 w 320"/>
                  <a:gd name="T23" fmla="*/ 11 h 235"/>
                  <a:gd name="T24" fmla="*/ 10 w 320"/>
                  <a:gd name="T25" fmla="*/ 0 h 235"/>
                  <a:gd name="T26" fmla="*/ 74 w 320"/>
                  <a:gd name="T27" fmla="*/ 0 h 235"/>
                  <a:gd name="T28" fmla="*/ 82 w 320"/>
                  <a:gd name="T29" fmla="*/ 3 h 235"/>
                  <a:gd name="T30" fmla="*/ 100 w 320"/>
                  <a:gd name="T31" fmla="*/ 22 h 235"/>
                  <a:gd name="T32" fmla="*/ 266 w 320"/>
                  <a:gd name="T33" fmla="*/ 22 h 235"/>
                  <a:gd name="T34" fmla="*/ 277 w 320"/>
                  <a:gd name="T35" fmla="*/ 32 h 235"/>
                  <a:gd name="T36" fmla="*/ 277 w 320"/>
                  <a:gd name="T37" fmla="*/ 64 h 235"/>
                  <a:gd name="T38" fmla="*/ 309 w 320"/>
                  <a:gd name="T39" fmla="*/ 64 h 235"/>
                  <a:gd name="T40" fmla="*/ 318 w 320"/>
                  <a:gd name="T41" fmla="*/ 69 h 235"/>
                  <a:gd name="T42" fmla="*/ 319 w 320"/>
                  <a:gd name="T43" fmla="*/ 78 h 235"/>
                  <a:gd name="T44" fmla="*/ 277 w 320"/>
                  <a:gd name="T45" fmla="*/ 227 h 235"/>
                  <a:gd name="T46" fmla="*/ 266 w 320"/>
                  <a:gd name="T47" fmla="*/ 235 h 235"/>
                  <a:gd name="T48" fmla="*/ 10 w 320"/>
                  <a:gd name="T49" fmla="*/ 235 h 235"/>
                  <a:gd name="T50" fmla="*/ 10 w 320"/>
                  <a:gd name="T51" fmla="*/ 235 h 235"/>
                  <a:gd name="T52" fmla="*/ 25 w 320"/>
                  <a:gd name="T53" fmla="*/ 214 h 235"/>
                  <a:gd name="T54" fmla="*/ 258 w 320"/>
                  <a:gd name="T55" fmla="*/ 214 h 235"/>
                  <a:gd name="T56" fmla="*/ 295 w 320"/>
                  <a:gd name="T57" fmla="*/ 86 h 235"/>
                  <a:gd name="T58" fmla="*/ 71 w 320"/>
                  <a:gd name="T59" fmla="*/ 86 h 235"/>
                  <a:gd name="T60" fmla="*/ 25 w 320"/>
                  <a:gd name="T61" fmla="*/ 214 h 235"/>
                  <a:gd name="T62" fmla="*/ 21 w 320"/>
                  <a:gd name="T63" fmla="*/ 22 h 235"/>
                  <a:gd name="T64" fmla="*/ 21 w 320"/>
                  <a:gd name="T65" fmla="*/ 163 h 235"/>
                  <a:gd name="T66" fmla="*/ 54 w 320"/>
                  <a:gd name="T67" fmla="*/ 71 h 235"/>
                  <a:gd name="T68" fmla="*/ 64 w 320"/>
                  <a:gd name="T69" fmla="*/ 64 h 235"/>
                  <a:gd name="T70" fmla="*/ 256 w 320"/>
                  <a:gd name="T71" fmla="*/ 64 h 235"/>
                  <a:gd name="T72" fmla="*/ 256 w 320"/>
                  <a:gd name="T73" fmla="*/ 43 h 235"/>
                  <a:gd name="T74" fmla="*/ 96 w 320"/>
                  <a:gd name="T75" fmla="*/ 43 h 235"/>
                  <a:gd name="T76" fmla="*/ 88 w 320"/>
                  <a:gd name="T77" fmla="*/ 40 h 235"/>
                  <a:gd name="T78" fmla="*/ 70 w 320"/>
                  <a:gd name="T79" fmla="*/ 22 h 235"/>
                  <a:gd name="T80" fmla="*/ 21 w 320"/>
                  <a:gd name="T81"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0" h="235">
                    <a:moveTo>
                      <a:pt x="10" y="235"/>
                    </a:moveTo>
                    <a:cubicBezTo>
                      <a:pt x="10" y="235"/>
                      <a:pt x="10" y="235"/>
                      <a:pt x="10" y="235"/>
                    </a:cubicBezTo>
                    <a:cubicBezTo>
                      <a:pt x="8" y="235"/>
                      <a:pt x="6" y="234"/>
                      <a:pt x="4" y="233"/>
                    </a:cubicBezTo>
                    <a:cubicBezTo>
                      <a:pt x="4" y="232"/>
                      <a:pt x="3" y="232"/>
                      <a:pt x="2" y="231"/>
                    </a:cubicBezTo>
                    <a:cubicBezTo>
                      <a:pt x="2" y="231"/>
                      <a:pt x="2" y="231"/>
                      <a:pt x="2" y="231"/>
                    </a:cubicBezTo>
                    <a:cubicBezTo>
                      <a:pt x="2" y="231"/>
                      <a:pt x="2" y="231"/>
                      <a:pt x="2" y="231"/>
                    </a:cubicBezTo>
                    <a:cubicBezTo>
                      <a:pt x="1" y="229"/>
                      <a:pt x="0" y="227"/>
                      <a:pt x="0" y="224"/>
                    </a:cubicBezTo>
                    <a:cubicBezTo>
                      <a:pt x="0" y="224"/>
                      <a:pt x="0" y="224"/>
                      <a:pt x="0" y="224"/>
                    </a:cubicBezTo>
                    <a:cubicBezTo>
                      <a:pt x="0" y="224"/>
                      <a:pt x="0" y="224"/>
                      <a:pt x="0" y="224"/>
                    </a:cubicBezTo>
                    <a:cubicBezTo>
                      <a:pt x="0" y="224"/>
                      <a:pt x="0" y="224"/>
                      <a:pt x="0" y="224"/>
                    </a:cubicBezTo>
                    <a:cubicBezTo>
                      <a:pt x="0" y="224"/>
                      <a:pt x="0" y="224"/>
                      <a:pt x="0" y="224"/>
                    </a:cubicBezTo>
                    <a:cubicBezTo>
                      <a:pt x="0" y="11"/>
                      <a:pt x="0" y="11"/>
                      <a:pt x="0" y="11"/>
                    </a:cubicBezTo>
                    <a:cubicBezTo>
                      <a:pt x="0" y="5"/>
                      <a:pt x="4" y="0"/>
                      <a:pt x="10" y="0"/>
                    </a:cubicBezTo>
                    <a:cubicBezTo>
                      <a:pt x="74" y="0"/>
                      <a:pt x="74" y="0"/>
                      <a:pt x="74" y="0"/>
                    </a:cubicBezTo>
                    <a:cubicBezTo>
                      <a:pt x="77" y="0"/>
                      <a:pt x="80" y="1"/>
                      <a:pt x="82" y="3"/>
                    </a:cubicBezTo>
                    <a:cubicBezTo>
                      <a:pt x="100" y="22"/>
                      <a:pt x="100" y="22"/>
                      <a:pt x="100" y="22"/>
                    </a:cubicBezTo>
                    <a:cubicBezTo>
                      <a:pt x="266" y="22"/>
                      <a:pt x="266" y="22"/>
                      <a:pt x="266" y="22"/>
                    </a:cubicBezTo>
                    <a:cubicBezTo>
                      <a:pt x="272" y="22"/>
                      <a:pt x="277" y="26"/>
                      <a:pt x="277" y="32"/>
                    </a:cubicBezTo>
                    <a:cubicBezTo>
                      <a:pt x="277" y="64"/>
                      <a:pt x="277" y="64"/>
                      <a:pt x="277" y="64"/>
                    </a:cubicBezTo>
                    <a:cubicBezTo>
                      <a:pt x="309" y="64"/>
                      <a:pt x="309" y="64"/>
                      <a:pt x="309" y="64"/>
                    </a:cubicBezTo>
                    <a:cubicBezTo>
                      <a:pt x="312" y="64"/>
                      <a:pt x="316" y="66"/>
                      <a:pt x="318" y="69"/>
                    </a:cubicBezTo>
                    <a:cubicBezTo>
                      <a:pt x="320" y="71"/>
                      <a:pt x="320" y="75"/>
                      <a:pt x="319" y="78"/>
                    </a:cubicBezTo>
                    <a:cubicBezTo>
                      <a:pt x="277" y="227"/>
                      <a:pt x="277" y="227"/>
                      <a:pt x="277" y="227"/>
                    </a:cubicBezTo>
                    <a:cubicBezTo>
                      <a:pt x="275" y="232"/>
                      <a:pt x="271" y="235"/>
                      <a:pt x="266" y="235"/>
                    </a:cubicBezTo>
                    <a:cubicBezTo>
                      <a:pt x="10" y="235"/>
                      <a:pt x="10" y="235"/>
                      <a:pt x="10" y="235"/>
                    </a:cubicBezTo>
                    <a:cubicBezTo>
                      <a:pt x="10" y="235"/>
                      <a:pt x="10" y="235"/>
                      <a:pt x="10" y="235"/>
                    </a:cubicBezTo>
                    <a:close/>
                    <a:moveTo>
                      <a:pt x="25" y="214"/>
                    </a:moveTo>
                    <a:cubicBezTo>
                      <a:pt x="258" y="214"/>
                      <a:pt x="258" y="214"/>
                      <a:pt x="258" y="214"/>
                    </a:cubicBezTo>
                    <a:cubicBezTo>
                      <a:pt x="295" y="86"/>
                      <a:pt x="295" y="86"/>
                      <a:pt x="295" y="86"/>
                    </a:cubicBezTo>
                    <a:cubicBezTo>
                      <a:pt x="71" y="86"/>
                      <a:pt x="71" y="86"/>
                      <a:pt x="71" y="86"/>
                    </a:cubicBezTo>
                    <a:lnTo>
                      <a:pt x="25" y="214"/>
                    </a:lnTo>
                    <a:close/>
                    <a:moveTo>
                      <a:pt x="21" y="22"/>
                    </a:moveTo>
                    <a:cubicBezTo>
                      <a:pt x="21" y="163"/>
                      <a:pt x="21" y="163"/>
                      <a:pt x="21" y="163"/>
                    </a:cubicBezTo>
                    <a:cubicBezTo>
                      <a:pt x="54" y="71"/>
                      <a:pt x="54" y="71"/>
                      <a:pt x="54" y="71"/>
                    </a:cubicBezTo>
                    <a:cubicBezTo>
                      <a:pt x="55" y="67"/>
                      <a:pt x="59" y="64"/>
                      <a:pt x="64" y="64"/>
                    </a:cubicBezTo>
                    <a:cubicBezTo>
                      <a:pt x="256" y="64"/>
                      <a:pt x="256" y="64"/>
                      <a:pt x="256" y="64"/>
                    </a:cubicBezTo>
                    <a:cubicBezTo>
                      <a:pt x="256" y="43"/>
                      <a:pt x="256" y="43"/>
                      <a:pt x="256" y="43"/>
                    </a:cubicBezTo>
                    <a:cubicBezTo>
                      <a:pt x="96" y="43"/>
                      <a:pt x="96" y="43"/>
                      <a:pt x="96" y="43"/>
                    </a:cubicBezTo>
                    <a:cubicBezTo>
                      <a:pt x="93" y="43"/>
                      <a:pt x="90" y="42"/>
                      <a:pt x="88" y="40"/>
                    </a:cubicBezTo>
                    <a:cubicBezTo>
                      <a:pt x="70" y="22"/>
                      <a:pt x="70" y="22"/>
                      <a:pt x="70" y="22"/>
                    </a:cubicBezTo>
                    <a:lnTo>
                      <a:pt x="21"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grpSp>
        <p:nvGrpSpPr>
          <p:cNvPr id="21" name="Group 20"/>
          <p:cNvGrpSpPr/>
          <p:nvPr/>
        </p:nvGrpSpPr>
        <p:grpSpPr>
          <a:xfrm>
            <a:off x="6622534" y="3290110"/>
            <a:ext cx="2788166" cy="2544633"/>
            <a:chOff x="5898027" y="3130228"/>
            <a:chExt cx="2801367" cy="3761304"/>
          </a:xfrm>
        </p:grpSpPr>
        <p:sp>
          <p:nvSpPr>
            <p:cNvPr id="22" name="Freeform 21"/>
            <p:cNvSpPr>
              <a:spLocks/>
            </p:cNvSpPr>
            <p:nvPr/>
          </p:nvSpPr>
          <p:spPr bwMode="auto">
            <a:xfrm>
              <a:off x="5898027" y="3518073"/>
              <a:ext cx="2801367" cy="3373459"/>
            </a:xfrm>
            <a:custGeom>
              <a:avLst/>
              <a:gdLst>
                <a:gd name="T0" fmla="*/ 62 w 1304"/>
                <a:gd name="T1" fmla="*/ 29 h 1084"/>
                <a:gd name="T2" fmla="*/ 120 w 1304"/>
                <a:gd name="T3" fmla="*/ 28 h 1084"/>
                <a:gd name="T4" fmla="*/ 173 w 1304"/>
                <a:gd name="T5" fmla="*/ 30 h 1084"/>
                <a:gd name="T6" fmla="*/ 222 w 1304"/>
                <a:gd name="T7" fmla="*/ 30 h 1084"/>
                <a:gd name="T8" fmla="*/ 274 w 1304"/>
                <a:gd name="T9" fmla="*/ 30 h 1084"/>
                <a:gd name="T10" fmla="*/ 328 w 1304"/>
                <a:gd name="T11" fmla="*/ 31 h 1084"/>
                <a:gd name="T12" fmla="*/ 384 w 1304"/>
                <a:gd name="T13" fmla="*/ 29 h 1084"/>
                <a:gd name="T14" fmla="*/ 432 w 1304"/>
                <a:gd name="T15" fmla="*/ 31 h 1084"/>
                <a:gd name="T16" fmla="*/ 490 w 1304"/>
                <a:gd name="T17" fmla="*/ 28 h 1084"/>
                <a:gd name="T18" fmla="*/ 540 w 1304"/>
                <a:gd name="T19" fmla="*/ 30 h 1084"/>
                <a:gd name="T20" fmla="*/ 591 w 1304"/>
                <a:gd name="T21" fmla="*/ 30 h 1084"/>
                <a:gd name="T22" fmla="*/ 644 w 1304"/>
                <a:gd name="T23" fmla="*/ 30 h 1084"/>
                <a:gd name="T24" fmla="*/ 699 w 1304"/>
                <a:gd name="T25" fmla="*/ 28 h 1084"/>
                <a:gd name="T26" fmla="*/ 751 w 1304"/>
                <a:gd name="T27" fmla="*/ 30 h 1084"/>
                <a:gd name="T28" fmla="*/ 811 w 1304"/>
                <a:gd name="T29" fmla="*/ 27 h 1084"/>
                <a:gd name="T30" fmla="*/ 860 w 1304"/>
                <a:gd name="T31" fmla="*/ 31 h 1084"/>
                <a:gd name="T32" fmla="*/ 918 w 1304"/>
                <a:gd name="T33" fmla="*/ 29 h 1084"/>
                <a:gd name="T34" fmla="*/ 969 w 1304"/>
                <a:gd name="T35" fmla="*/ 30 h 1084"/>
                <a:gd name="T36" fmla="*/ 1023 w 1304"/>
                <a:gd name="T37" fmla="*/ 28 h 1084"/>
                <a:gd name="T38" fmla="*/ 1072 w 1304"/>
                <a:gd name="T39" fmla="*/ 31 h 1084"/>
                <a:gd name="T40" fmla="*/ 1132 w 1304"/>
                <a:gd name="T41" fmla="*/ 27 h 1084"/>
                <a:gd name="T42" fmla="*/ 1183 w 1304"/>
                <a:gd name="T43" fmla="*/ 29 h 1084"/>
                <a:gd name="T44" fmla="*/ 1236 w 1304"/>
                <a:gd name="T45" fmla="*/ 28 h 1084"/>
                <a:gd name="T46" fmla="*/ 1285 w 1304"/>
                <a:gd name="T47" fmla="*/ 30 h 1084"/>
                <a:gd name="T48" fmla="*/ 1281 w 1304"/>
                <a:gd name="T49" fmla="*/ 63 h 1084"/>
                <a:gd name="T50" fmla="*/ 1286 w 1304"/>
                <a:gd name="T51" fmla="*/ 92 h 1084"/>
                <a:gd name="T52" fmla="*/ 1283 w 1304"/>
                <a:gd name="T53" fmla="*/ 123 h 1084"/>
                <a:gd name="T54" fmla="*/ 1284 w 1304"/>
                <a:gd name="T55" fmla="*/ 154 h 1084"/>
                <a:gd name="T56" fmla="*/ 1286 w 1304"/>
                <a:gd name="T57" fmla="*/ 184 h 1084"/>
                <a:gd name="T58" fmla="*/ 1282 w 1304"/>
                <a:gd name="T59" fmla="*/ 217 h 1084"/>
                <a:gd name="T60" fmla="*/ 1284 w 1304"/>
                <a:gd name="T61" fmla="*/ 248 h 1084"/>
                <a:gd name="T62" fmla="*/ 1283 w 1304"/>
                <a:gd name="T63" fmla="*/ 280 h 1084"/>
                <a:gd name="T64" fmla="*/ 1284 w 1304"/>
                <a:gd name="T65" fmla="*/ 309 h 1084"/>
                <a:gd name="T66" fmla="*/ 1282 w 1304"/>
                <a:gd name="T67" fmla="*/ 344 h 1084"/>
                <a:gd name="T68" fmla="*/ 1282 w 1304"/>
                <a:gd name="T69" fmla="*/ 375 h 1084"/>
                <a:gd name="T70" fmla="*/ 1280 w 1304"/>
                <a:gd name="T71" fmla="*/ 405 h 1084"/>
                <a:gd name="T72" fmla="*/ 1283 w 1304"/>
                <a:gd name="T73" fmla="*/ 435 h 1084"/>
                <a:gd name="T74" fmla="*/ 1285 w 1304"/>
                <a:gd name="T75" fmla="*/ 464 h 1084"/>
                <a:gd name="T76" fmla="*/ 1281 w 1304"/>
                <a:gd name="T77" fmla="*/ 499 h 1084"/>
                <a:gd name="T78" fmla="*/ 1283 w 1304"/>
                <a:gd name="T79" fmla="*/ 528 h 1084"/>
                <a:gd name="T80" fmla="*/ 1285 w 1304"/>
                <a:gd name="T81" fmla="*/ 558 h 1084"/>
                <a:gd name="T82" fmla="*/ 1282 w 1304"/>
                <a:gd name="T83" fmla="*/ 592 h 1084"/>
                <a:gd name="T84" fmla="*/ 1281 w 1304"/>
                <a:gd name="T85" fmla="*/ 623 h 1084"/>
                <a:gd name="T86" fmla="*/ 1281 w 1304"/>
                <a:gd name="T87" fmla="*/ 654 h 1084"/>
                <a:gd name="T88" fmla="*/ 1282 w 1304"/>
                <a:gd name="T89" fmla="*/ 686 h 1084"/>
                <a:gd name="T90" fmla="*/ 1282 w 1304"/>
                <a:gd name="T91" fmla="*/ 717 h 1084"/>
                <a:gd name="T92" fmla="*/ 1285 w 1304"/>
                <a:gd name="T93" fmla="*/ 746 h 1084"/>
                <a:gd name="T94" fmla="*/ 1284 w 1304"/>
                <a:gd name="T95" fmla="*/ 777 h 1084"/>
                <a:gd name="T96" fmla="*/ 1282 w 1304"/>
                <a:gd name="T97" fmla="*/ 808 h 1084"/>
                <a:gd name="T98" fmla="*/ 1285 w 1304"/>
                <a:gd name="T99" fmla="*/ 839 h 1084"/>
                <a:gd name="T100" fmla="*/ 1280 w 1304"/>
                <a:gd name="T101" fmla="*/ 871 h 1084"/>
                <a:gd name="T102" fmla="*/ 1285 w 1304"/>
                <a:gd name="T103" fmla="*/ 899 h 1084"/>
                <a:gd name="T104" fmla="*/ 1282 w 1304"/>
                <a:gd name="T105" fmla="*/ 933 h 1084"/>
                <a:gd name="T106" fmla="*/ 1283 w 1304"/>
                <a:gd name="T107" fmla="*/ 963 h 1084"/>
                <a:gd name="T108" fmla="*/ 1283 w 1304"/>
                <a:gd name="T109" fmla="*/ 994 h 1084"/>
                <a:gd name="T110" fmla="*/ 1280 w 1304"/>
                <a:gd name="T111" fmla="*/ 102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084">
                  <a:moveTo>
                    <a:pt x="19" y="31"/>
                  </a:moveTo>
                  <a:cubicBezTo>
                    <a:pt x="19" y="31"/>
                    <a:pt x="23" y="29"/>
                    <a:pt x="23" y="29"/>
                  </a:cubicBezTo>
                  <a:cubicBezTo>
                    <a:pt x="23" y="29"/>
                    <a:pt x="22" y="37"/>
                    <a:pt x="22" y="37"/>
                  </a:cubicBezTo>
                  <a:cubicBezTo>
                    <a:pt x="23" y="38"/>
                    <a:pt x="39" y="28"/>
                    <a:pt x="39" y="28"/>
                  </a:cubicBezTo>
                  <a:cubicBezTo>
                    <a:pt x="39" y="28"/>
                    <a:pt x="22" y="44"/>
                    <a:pt x="23" y="45"/>
                  </a:cubicBezTo>
                  <a:cubicBezTo>
                    <a:pt x="23" y="45"/>
                    <a:pt x="46" y="31"/>
                    <a:pt x="46" y="31"/>
                  </a:cubicBezTo>
                  <a:cubicBezTo>
                    <a:pt x="47" y="31"/>
                    <a:pt x="16" y="55"/>
                    <a:pt x="16" y="56"/>
                  </a:cubicBezTo>
                  <a:cubicBezTo>
                    <a:pt x="16" y="56"/>
                    <a:pt x="62" y="28"/>
                    <a:pt x="62" y="29"/>
                  </a:cubicBezTo>
                  <a:cubicBezTo>
                    <a:pt x="63" y="30"/>
                    <a:pt x="17" y="62"/>
                    <a:pt x="18" y="63"/>
                  </a:cubicBezTo>
                  <a:cubicBezTo>
                    <a:pt x="18" y="64"/>
                    <a:pt x="78" y="27"/>
                    <a:pt x="78" y="28"/>
                  </a:cubicBezTo>
                  <a:cubicBezTo>
                    <a:pt x="79" y="29"/>
                    <a:pt x="18" y="69"/>
                    <a:pt x="19" y="70"/>
                  </a:cubicBezTo>
                  <a:cubicBezTo>
                    <a:pt x="19" y="72"/>
                    <a:pt x="87" y="31"/>
                    <a:pt x="87" y="31"/>
                  </a:cubicBezTo>
                  <a:cubicBezTo>
                    <a:pt x="88" y="33"/>
                    <a:pt x="21" y="75"/>
                    <a:pt x="22" y="76"/>
                  </a:cubicBezTo>
                  <a:cubicBezTo>
                    <a:pt x="22" y="77"/>
                    <a:pt x="106" y="27"/>
                    <a:pt x="106" y="28"/>
                  </a:cubicBezTo>
                  <a:cubicBezTo>
                    <a:pt x="107" y="29"/>
                    <a:pt x="19" y="85"/>
                    <a:pt x="20" y="86"/>
                  </a:cubicBezTo>
                  <a:cubicBezTo>
                    <a:pt x="21" y="87"/>
                    <a:pt x="118" y="26"/>
                    <a:pt x="120" y="28"/>
                  </a:cubicBezTo>
                  <a:cubicBezTo>
                    <a:pt x="120" y="29"/>
                    <a:pt x="18" y="92"/>
                    <a:pt x="19" y="94"/>
                  </a:cubicBezTo>
                  <a:cubicBezTo>
                    <a:pt x="20" y="95"/>
                    <a:pt x="132" y="27"/>
                    <a:pt x="133" y="29"/>
                  </a:cubicBezTo>
                  <a:cubicBezTo>
                    <a:pt x="134" y="31"/>
                    <a:pt x="16" y="103"/>
                    <a:pt x="17" y="104"/>
                  </a:cubicBezTo>
                  <a:cubicBezTo>
                    <a:pt x="18" y="107"/>
                    <a:pt x="147" y="28"/>
                    <a:pt x="147" y="29"/>
                  </a:cubicBezTo>
                  <a:cubicBezTo>
                    <a:pt x="148" y="31"/>
                    <a:pt x="19" y="108"/>
                    <a:pt x="20" y="110"/>
                  </a:cubicBezTo>
                  <a:cubicBezTo>
                    <a:pt x="21" y="111"/>
                    <a:pt x="164" y="26"/>
                    <a:pt x="164" y="27"/>
                  </a:cubicBezTo>
                  <a:cubicBezTo>
                    <a:pt x="165" y="29"/>
                    <a:pt x="15" y="118"/>
                    <a:pt x="16" y="120"/>
                  </a:cubicBezTo>
                  <a:cubicBezTo>
                    <a:pt x="17" y="122"/>
                    <a:pt x="172" y="29"/>
                    <a:pt x="173" y="30"/>
                  </a:cubicBezTo>
                  <a:cubicBezTo>
                    <a:pt x="174" y="31"/>
                    <a:pt x="21" y="123"/>
                    <a:pt x="22" y="125"/>
                  </a:cubicBezTo>
                  <a:cubicBezTo>
                    <a:pt x="23" y="127"/>
                    <a:pt x="182" y="27"/>
                    <a:pt x="184" y="31"/>
                  </a:cubicBezTo>
                  <a:cubicBezTo>
                    <a:pt x="185" y="33"/>
                    <a:pt x="20" y="128"/>
                    <a:pt x="22" y="132"/>
                  </a:cubicBezTo>
                  <a:cubicBezTo>
                    <a:pt x="23" y="133"/>
                    <a:pt x="198" y="29"/>
                    <a:pt x="198" y="30"/>
                  </a:cubicBezTo>
                  <a:cubicBezTo>
                    <a:pt x="200" y="32"/>
                    <a:pt x="18" y="137"/>
                    <a:pt x="20" y="140"/>
                  </a:cubicBezTo>
                  <a:cubicBezTo>
                    <a:pt x="21" y="142"/>
                    <a:pt x="212" y="28"/>
                    <a:pt x="212" y="29"/>
                  </a:cubicBezTo>
                  <a:cubicBezTo>
                    <a:pt x="214" y="31"/>
                    <a:pt x="18" y="145"/>
                    <a:pt x="19" y="148"/>
                  </a:cubicBezTo>
                  <a:cubicBezTo>
                    <a:pt x="21" y="151"/>
                    <a:pt x="221" y="28"/>
                    <a:pt x="222" y="30"/>
                  </a:cubicBezTo>
                  <a:cubicBezTo>
                    <a:pt x="225" y="35"/>
                    <a:pt x="21" y="150"/>
                    <a:pt x="23" y="153"/>
                  </a:cubicBezTo>
                  <a:cubicBezTo>
                    <a:pt x="25" y="158"/>
                    <a:pt x="232" y="26"/>
                    <a:pt x="234" y="30"/>
                  </a:cubicBezTo>
                  <a:cubicBezTo>
                    <a:pt x="237" y="34"/>
                    <a:pt x="15" y="162"/>
                    <a:pt x="16" y="163"/>
                  </a:cubicBezTo>
                  <a:cubicBezTo>
                    <a:pt x="19" y="168"/>
                    <a:pt x="246" y="26"/>
                    <a:pt x="248" y="30"/>
                  </a:cubicBezTo>
                  <a:cubicBezTo>
                    <a:pt x="250" y="34"/>
                    <a:pt x="16" y="168"/>
                    <a:pt x="17" y="170"/>
                  </a:cubicBezTo>
                  <a:cubicBezTo>
                    <a:pt x="19" y="173"/>
                    <a:pt x="256" y="25"/>
                    <a:pt x="260" y="31"/>
                  </a:cubicBezTo>
                  <a:cubicBezTo>
                    <a:pt x="261" y="33"/>
                    <a:pt x="19" y="173"/>
                    <a:pt x="21" y="176"/>
                  </a:cubicBezTo>
                  <a:cubicBezTo>
                    <a:pt x="25" y="182"/>
                    <a:pt x="270" y="24"/>
                    <a:pt x="274" y="30"/>
                  </a:cubicBezTo>
                  <a:cubicBezTo>
                    <a:pt x="277" y="36"/>
                    <a:pt x="20" y="183"/>
                    <a:pt x="20" y="184"/>
                  </a:cubicBezTo>
                  <a:cubicBezTo>
                    <a:pt x="22" y="188"/>
                    <a:pt x="290" y="25"/>
                    <a:pt x="292" y="28"/>
                  </a:cubicBezTo>
                  <a:cubicBezTo>
                    <a:pt x="293" y="30"/>
                    <a:pt x="14" y="187"/>
                    <a:pt x="18" y="194"/>
                  </a:cubicBezTo>
                  <a:cubicBezTo>
                    <a:pt x="20" y="197"/>
                    <a:pt x="299" y="26"/>
                    <a:pt x="301" y="30"/>
                  </a:cubicBezTo>
                  <a:cubicBezTo>
                    <a:pt x="304" y="34"/>
                    <a:pt x="19" y="199"/>
                    <a:pt x="20" y="200"/>
                  </a:cubicBezTo>
                  <a:cubicBezTo>
                    <a:pt x="23" y="206"/>
                    <a:pt x="316" y="23"/>
                    <a:pt x="319" y="28"/>
                  </a:cubicBezTo>
                  <a:cubicBezTo>
                    <a:pt x="320" y="30"/>
                    <a:pt x="16" y="208"/>
                    <a:pt x="17" y="210"/>
                  </a:cubicBezTo>
                  <a:cubicBezTo>
                    <a:pt x="21" y="217"/>
                    <a:pt x="324" y="23"/>
                    <a:pt x="328" y="31"/>
                  </a:cubicBezTo>
                  <a:cubicBezTo>
                    <a:pt x="330" y="34"/>
                    <a:pt x="20" y="213"/>
                    <a:pt x="21" y="215"/>
                  </a:cubicBezTo>
                  <a:cubicBezTo>
                    <a:pt x="25" y="222"/>
                    <a:pt x="342" y="20"/>
                    <a:pt x="346" y="27"/>
                  </a:cubicBezTo>
                  <a:cubicBezTo>
                    <a:pt x="348" y="31"/>
                    <a:pt x="17" y="215"/>
                    <a:pt x="21" y="222"/>
                  </a:cubicBezTo>
                  <a:cubicBezTo>
                    <a:pt x="24" y="227"/>
                    <a:pt x="351" y="25"/>
                    <a:pt x="354" y="30"/>
                  </a:cubicBezTo>
                  <a:cubicBezTo>
                    <a:pt x="355" y="33"/>
                    <a:pt x="14" y="227"/>
                    <a:pt x="17" y="233"/>
                  </a:cubicBezTo>
                  <a:cubicBezTo>
                    <a:pt x="18" y="235"/>
                    <a:pt x="372" y="26"/>
                    <a:pt x="373" y="28"/>
                  </a:cubicBezTo>
                  <a:cubicBezTo>
                    <a:pt x="374" y="30"/>
                    <a:pt x="19" y="235"/>
                    <a:pt x="21" y="238"/>
                  </a:cubicBezTo>
                  <a:cubicBezTo>
                    <a:pt x="23" y="242"/>
                    <a:pt x="381" y="23"/>
                    <a:pt x="384" y="29"/>
                  </a:cubicBezTo>
                  <a:cubicBezTo>
                    <a:pt x="388" y="35"/>
                    <a:pt x="20" y="243"/>
                    <a:pt x="21" y="245"/>
                  </a:cubicBezTo>
                  <a:cubicBezTo>
                    <a:pt x="26" y="255"/>
                    <a:pt x="392" y="21"/>
                    <a:pt x="397" y="29"/>
                  </a:cubicBezTo>
                  <a:cubicBezTo>
                    <a:pt x="399" y="32"/>
                    <a:pt x="16" y="251"/>
                    <a:pt x="18" y="255"/>
                  </a:cubicBezTo>
                  <a:cubicBezTo>
                    <a:pt x="20" y="260"/>
                    <a:pt x="403" y="24"/>
                    <a:pt x="406" y="30"/>
                  </a:cubicBezTo>
                  <a:cubicBezTo>
                    <a:pt x="409" y="35"/>
                    <a:pt x="11" y="254"/>
                    <a:pt x="17" y="263"/>
                  </a:cubicBezTo>
                  <a:cubicBezTo>
                    <a:pt x="21" y="272"/>
                    <a:pt x="416" y="23"/>
                    <a:pt x="420" y="30"/>
                  </a:cubicBezTo>
                  <a:cubicBezTo>
                    <a:pt x="424" y="37"/>
                    <a:pt x="17" y="257"/>
                    <a:pt x="22" y="267"/>
                  </a:cubicBezTo>
                  <a:cubicBezTo>
                    <a:pt x="24" y="270"/>
                    <a:pt x="429" y="26"/>
                    <a:pt x="432" y="31"/>
                  </a:cubicBezTo>
                  <a:cubicBezTo>
                    <a:pt x="435" y="36"/>
                    <a:pt x="13" y="269"/>
                    <a:pt x="18" y="277"/>
                  </a:cubicBezTo>
                  <a:cubicBezTo>
                    <a:pt x="22" y="284"/>
                    <a:pt x="442" y="27"/>
                    <a:pt x="444" y="31"/>
                  </a:cubicBezTo>
                  <a:cubicBezTo>
                    <a:pt x="450" y="41"/>
                    <a:pt x="15" y="280"/>
                    <a:pt x="18" y="285"/>
                  </a:cubicBezTo>
                  <a:cubicBezTo>
                    <a:pt x="21" y="290"/>
                    <a:pt x="455" y="21"/>
                    <a:pt x="460" y="30"/>
                  </a:cubicBezTo>
                  <a:cubicBezTo>
                    <a:pt x="463" y="36"/>
                    <a:pt x="19" y="286"/>
                    <a:pt x="22" y="291"/>
                  </a:cubicBezTo>
                  <a:cubicBezTo>
                    <a:pt x="24" y="296"/>
                    <a:pt x="467" y="19"/>
                    <a:pt x="473" y="30"/>
                  </a:cubicBezTo>
                  <a:cubicBezTo>
                    <a:pt x="479" y="40"/>
                    <a:pt x="15" y="299"/>
                    <a:pt x="16" y="301"/>
                  </a:cubicBezTo>
                  <a:cubicBezTo>
                    <a:pt x="20" y="309"/>
                    <a:pt x="485" y="19"/>
                    <a:pt x="490" y="28"/>
                  </a:cubicBezTo>
                  <a:cubicBezTo>
                    <a:pt x="496" y="38"/>
                    <a:pt x="14" y="303"/>
                    <a:pt x="17" y="308"/>
                  </a:cubicBezTo>
                  <a:cubicBezTo>
                    <a:pt x="23" y="319"/>
                    <a:pt x="496" y="16"/>
                    <a:pt x="503" y="27"/>
                  </a:cubicBezTo>
                  <a:cubicBezTo>
                    <a:pt x="505" y="32"/>
                    <a:pt x="16" y="307"/>
                    <a:pt x="21" y="314"/>
                  </a:cubicBezTo>
                  <a:cubicBezTo>
                    <a:pt x="27" y="324"/>
                    <a:pt x="510" y="16"/>
                    <a:pt x="516" y="28"/>
                  </a:cubicBezTo>
                  <a:cubicBezTo>
                    <a:pt x="523" y="39"/>
                    <a:pt x="16" y="317"/>
                    <a:pt x="19" y="323"/>
                  </a:cubicBezTo>
                  <a:cubicBezTo>
                    <a:pt x="22" y="328"/>
                    <a:pt x="521" y="22"/>
                    <a:pt x="526" y="30"/>
                  </a:cubicBezTo>
                  <a:cubicBezTo>
                    <a:pt x="531" y="40"/>
                    <a:pt x="16" y="322"/>
                    <a:pt x="20" y="330"/>
                  </a:cubicBezTo>
                  <a:cubicBezTo>
                    <a:pt x="23" y="335"/>
                    <a:pt x="539" y="27"/>
                    <a:pt x="540" y="30"/>
                  </a:cubicBezTo>
                  <a:cubicBezTo>
                    <a:pt x="544" y="36"/>
                    <a:pt x="14" y="334"/>
                    <a:pt x="17" y="340"/>
                  </a:cubicBezTo>
                  <a:cubicBezTo>
                    <a:pt x="23" y="349"/>
                    <a:pt x="547" y="22"/>
                    <a:pt x="552" y="31"/>
                  </a:cubicBezTo>
                  <a:cubicBezTo>
                    <a:pt x="559" y="43"/>
                    <a:pt x="11" y="333"/>
                    <a:pt x="19" y="346"/>
                  </a:cubicBezTo>
                  <a:cubicBezTo>
                    <a:pt x="25" y="357"/>
                    <a:pt x="568" y="24"/>
                    <a:pt x="570" y="28"/>
                  </a:cubicBezTo>
                  <a:cubicBezTo>
                    <a:pt x="576" y="39"/>
                    <a:pt x="15" y="338"/>
                    <a:pt x="23" y="351"/>
                  </a:cubicBezTo>
                  <a:cubicBezTo>
                    <a:pt x="31" y="365"/>
                    <a:pt x="575" y="21"/>
                    <a:pt x="580" y="29"/>
                  </a:cubicBezTo>
                  <a:cubicBezTo>
                    <a:pt x="587" y="41"/>
                    <a:pt x="9" y="349"/>
                    <a:pt x="17" y="362"/>
                  </a:cubicBezTo>
                  <a:cubicBezTo>
                    <a:pt x="19" y="366"/>
                    <a:pt x="586" y="22"/>
                    <a:pt x="591" y="30"/>
                  </a:cubicBezTo>
                  <a:cubicBezTo>
                    <a:pt x="598" y="42"/>
                    <a:pt x="7" y="355"/>
                    <a:pt x="16" y="370"/>
                  </a:cubicBezTo>
                  <a:cubicBezTo>
                    <a:pt x="18" y="374"/>
                    <a:pt x="599" y="15"/>
                    <a:pt x="607" y="28"/>
                  </a:cubicBezTo>
                  <a:cubicBezTo>
                    <a:pt x="609" y="33"/>
                    <a:pt x="13" y="362"/>
                    <a:pt x="20" y="375"/>
                  </a:cubicBezTo>
                  <a:cubicBezTo>
                    <a:pt x="24" y="382"/>
                    <a:pt x="613" y="15"/>
                    <a:pt x="620" y="28"/>
                  </a:cubicBezTo>
                  <a:cubicBezTo>
                    <a:pt x="622" y="31"/>
                    <a:pt x="15" y="368"/>
                    <a:pt x="22" y="381"/>
                  </a:cubicBezTo>
                  <a:cubicBezTo>
                    <a:pt x="29" y="393"/>
                    <a:pt x="621" y="16"/>
                    <a:pt x="629" y="30"/>
                  </a:cubicBezTo>
                  <a:cubicBezTo>
                    <a:pt x="632" y="34"/>
                    <a:pt x="11" y="379"/>
                    <a:pt x="18" y="391"/>
                  </a:cubicBezTo>
                  <a:cubicBezTo>
                    <a:pt x="23" y="400"/>
                    <a:pt x="641" y="25"/>
                    <a:pt x="644" y="30"/>
                  </a:cubicBezTo>
                  <a:cubicBezTo>
                    <a:pt x="651" y="43"/>
                    <a:pt x="17" y="388"/>
                    <a:pt x="22" y="396"/>
                  </a:cubicBezTo>
                  <a:cubicBezTo>
                    <a:pt x="26" y="404"/>
                    <a:pt x="650" y="22"/>
                    <a:pt x="655" y="30"/>
                  </a:cubicBezTo>
                  <a:cubicBezTo>
                    <a:pt x="661" y="40"/>
                    <a:pt x="16" y="399"/>
                    <a:pt x="19" y="405"/>
                  </a:cubicBezTo>
                  <a:cubicBezTo>
                    <a:pt x="25" y="415"/>
                    <a:pt x="661" y="13"/>
                    <a:pt x="670" y="29"/>
                  </a:cubicBezTo>
                  <a:cubicBezTo>
                    <a:pt x="674" y="36"/>
                    <a:pt x="12" y="405"/>
                    <a:pt x="17" y="414"/>
                  </a:cubicBezTo>
                  <a:cubicBezTo>
                    <a:pt x="26" y="430"/>
                    <a:pt x="678" y="24"/>
                    <a:pt x="682" y="30"/>
                  </a:cubicBezTo>
                  <a:cubicBezTo>
                    <a:pt x="690" y="45"/>
                    <a:pt x="18" y="414"/>
                    <a:pt x="21" y="419"/>
                  </a:cubicBezTo>
                  <a:cubicBezTo>
                    <a:pt x="25" y="426"/>
                    <a:pt x="696" y="23"/>
                    <a:pt x="699" y="28"/>
                  </a:cubicBezTo>
                  <a:cubicBezTo>
                    <a:pt x="703" y="34"/>
                    <a:pt x="13" y="423"/>
                    <a:pt x="17" y="430"/>
                  </a:cubicBezTo>
                  <a:cubicBezTo>
                    <a:pt x="20" y="437"/>
                    <a:pt x="709" y="23"/>
                    <a:pt x="712" y="29"/>
                  </a:cubicBezTo>
                  <a:cubicBezTo>
                    <a:pt x="715" y="33"/>
                    <a:pt x="12" y="430"/>
                    <a:pt x="17" y="438"/>
                  </a:cubicBezTo>
                  <a:cubicBezTo>
                    <a:pt x="20" y="443"/>
                    <a:pt x="719" y="23"/>
                    <a:pt x="723" y="30"/>
                  </a:cubicBezTo>
                  <a:cubicBezTo>
                    <a:pt x="730" y="43"/>
                    <a:pt x="15" y="435"/>
                    <a:pt x="20" y="444"/>
                  </a:cubicBezTo>
                  <a:cubicBezTo>
                    <a:pt x="30" y="461"/>
                    <a:pt x="736" y="17"/>
                    <a:pt x="742" y="28"/>
                  </a:cubicBezTo>
                  <a:cubicBezTo>
                    <a:pt x="750" y="41"/>
                    <a:pt x="14" y="446"/>
                    <a:pt x="18" y="453"/>
                  </a:cubicBezTo>
                  <a:cubicBezTo>
                    <a:pt x="24" y="463"/>
                    <a:pt x="747" y="23"/>
                    <a:pt x="751" y="30"/>
                  </a:cubicBezTo>
                  <a:cubicBezTo>
                    <a:pt x="759" y="43"/>
                    <a:pt x="7" y="443"/>
                    <a:pt x="17" y="461"/>
                  </a:cubicBezTo>
                  <a:cubicBezTo>
                    <a:pt x="27" y="479"/>
                    <a:pt x="758" y="12"/>
                    <a:pt x="767" y="28"/>
                  </a:cubicBezTo>
                  <a:cubicBezTo>
                    <a:pt x="770" y="32"/>
                    <a:pt x="11" y="459"/>
                    <a:pt x="17" y="470"/>
                  </a:cubicBezTo>
                  <a:cubicBezTo>
                    <a:pt x="21" y="476"/>
                    <a:pt x="770" y="11"/>
                    <a:pt x="780" y="29"/>
                  </a:cubicBezTo>
                  <a:cubicBezTo>
                    <a:pt x="784" y="35"/>
                    <a:pt x="12" y="468"/>
                    <a:pt x="17" y="477"/>
                  </a:cubicBezTo>
                  <a:cubicBezTo>
                    <a:pt x="28" y="496"/>
                    <a:pt x="781" y="15"/>
                    <a:pt x="791" y="31"/>
                  </a:cubicBezTo>
                  <a:cubicBezTo>
                    <a:pt x="793" y="35"/>
                    <a:pt x="9" y="467"/>
                    <a:pt x="19" y="485"/>
                  </a:cubicBezTo>
                  <a:cubicBezTo>
                    <a:pt x="27" y="499"/>
                    <a:pt x="804" y="16"/>
                    <a:pt x="811" y="27"/>
                  </a:cubicBezTo>
                  <a:cubicBezTo>
                    <a:pt x="819" y="42"/>
                    <a:pt x="14" y="480"/>
                    <a:pt x="21" y="492"/>
                  </a:cubicBezTo>
                  <a:cubicBezTo>
                    <a:pt x="28" y="503"/>
                    <a:pt x="815" y="19"/>
                    <a:pt x="821" y="30"/>
                  </a:cubicBezTo>
                  <a:cubicBezTo>
                    <a:pt x="827" y="39"/>
                    <a:pt x="16" y="490"/>
                    <a:pt x="21" y="499"/>
                  </a:cubicBezTo>
                  <a:cubicBezTo>
                    <a:pt x="31" y="516"/>
                    <a:pt x="829" y="18"/>
                    <a:pt x="836" y="29"/>
                  </a:cubicBezTo>
                  <a:cubicBezTo>
                    <a:pt x="840" y="36"/>
                    <a:pt x="8" y="492"/>
                    <a:pt x="18" y="509"/>
                  </a:cubicBezTo>
                  <a:cubicBezTo>
                    <a:pt x="23" y="518"/>
                    <a:pt x="845" y="18"/>
                    <a:pt x="851" y="28"/>
                  </a:cubicBezTo>
                  <a:cubicBezTo>
                    <a:pt x="862" y="48"/>
                    <a:pt x="11" y="500"/>
                    <a:pt x="20" y="515"/>
                  </a:cubicBezTo>
                  <a:cubicBezTo>
                    <a:pt x="31" y="535"/>
                    <a:pt x="851" y="16"/>
                    <a:pt x="860" y="31"/>
                  </a:cubicBezTo>
                  <a:cubicBezTo>
                    <a:pt x="863" y="37"/>
                    <a:pt x="11" y="512"/>
                    <a:pt x="18" y="524"/>
                  </a:cubicBezTo>
                  <a:cubicBezTo>
                    <a:pt x="21" y="529"/>
                    <a:pt x="870" y="23"/>
                    <a:pt x="874" y="30"/>
                  </a:cubicBezTo>
                  <a:cubicBezTo>
                    <a:pt x="880" y="40"/>
                    <a:pt x="13" y="524"/>
                    <a:pt x="18" y="533"/>
                  </a:cubicBezTo>
                  <a:cubicBezTo>
                    <a:pt x="23" y="542"/>
                    <a:pt x="880" y="13"/>
                    <a:pt x="889" y="30"/>
                  </a:cubicBezTo>
                  <a:cubicBezTo>
                    <a:pt x="897" y="43"/>
                    <a:pt x="8" y="526"/>
                    <a:pt x="17" y="542"/>
                  </a:cubicBezTo>
                  <a:cubicBezTo>
                    <a:pt x="20" y="548"/>
                    <a:pt x="903" y="19"/>
                    <a:pt x="907" y="27"/>
                  </a:cubicBezTo>
                  <a:cubicBezTo>
                    <a:pt x="913" y="37"/>
                    <a:pt x="13" y="540"/>
                    <a:pt x="18" y="549"/>
                  </a:cubicBezTo>
                  <a:cubicBezTo>
                    <a:pt x="24" y="559"/>
                    <a:pt x="915" y="23"/>
                    <a:pt x="918" y="29"/>
                  </a:cubicBezTo>
                  <a:cubicBezTo>
                    <a:pt x="928" y="46"/>
                    <a:pt x="10" y="533"/>
                    <a:pt x="22" y="554"/>
                  </a:cubicBezTo>
                  <a:cubicBezTo>
                    <a:pt x="31" y="569"/>
                    <a:pt x="923" y="22"/>
                    <a:pt x="928" y="31"/>
                  </a:cubicBezTo>
                  <a:cubicBezTo>
                    <a:pt x="935" y="43"/>
                    <a:pt x="7" y="541"/>
                    <a:pt x="19" y="563"/>
                  </a:cubicBezTo>
                  <a:cubicBezTo>
                    <a:pt x="28" y="578"/>
                    <a:pt x="931" y="9"/>
                    <a:pt x="943" y="30"/>
                  </a:cubicBezTo>
                  <a:cubicBezTo>
                    <a:pt x="952" y="46"/>
                    <a:pt x="8" y="557"/>
                    <a:pt x="16" y="572"/>
                  </a:cubicBezTo>
                  <a:cubicBezTo>
                    <a:pt x="23" y="584"/>
                    <a:pt x="951" y="17"/>
                    <a:pt x="958" y="29"/>
                  </a:cubicBezTo>
                  <a:cubicBezTo>
                    <a:pt x="970" y="49"/>
                    <a:pt x="15" y="567"/>
                    <a:pt x="21" y="577"/>
                  </a:cubicBezTo>
                  <a:cubicBezTo>
                    <a:pt x="30" y="594"/>
                    <a:pt x="958" y="11"/>
                    <a:pt x="969" y="30"/>
                  </a:cubicBezTo>
                  <a:cubicBezTo>
                    <a:pt x="976" y="42"/>
                    <a:pt x="7" y="572"/>
                    <a:pt x="16" y="588"/>
                  </a:cubicBezTo>
                  <a:cubicBezTo>
                    <a:pt x="26" y="606"/>
                    <a:pt x="979" y="15"/>
                    <a:pt x="986" y="28"/>
                  </a:cubicBezTo>
                  <a:cubicBezTo>
                    <a:pt x="999" y="50"/>
                    <a:pt x="18" y="585"/>
                    <a:pt x="22" y="592"/>
                  </a:cubicBezTo>
                  <a:cubicBezTo>
                    <a:pt x="28" y="603"/>
                    <a:pt x="994" y="18"/>
                    <a:pt x="999" y="27"/>
                  </a:cubicBezTo>
                  <a:cubicBezTo>
                    <a:pt x="1010" y="47"/>
                    <a:pt x="14" y="597"/>
                    <a:pt x="17" y="602"/>
                  </a:cubicBezTo>
                  <a:cubicBezTo>
                    <a:pt x="20" y="607"/>
                    <a:pt x="997" y="8"/>
                    <a:pt x="1009" y="29"/>
                  </a:cubicBezTo>
                  <a:cubicBezTo>
                    <a:pt x="1022" y="52"/>
                    <a:pt x="7" y="592"/>
                    <a:pt x="17" y="609"/>
                  </a:cubicBezTo>
                  <a:cubicBezTo>
                    <a:pt x="21" y="616"/>
                    <a:pt x="1009" y="5"/>
                    <a:pt x="1023" y="28"/>
                  </a:cubicBezTo>
                  <a:cubicBezTo>
                    <a:pt x="1028" y="37"/>
                    <a:pt x="11" y="594"/>
                    <a:pt x="23" y="614"/>
                  </a:cubicBezTo>
                  <a:cubicBezTo>
                    <a:pt x="35" y="635"/>
                    <a:pt x="1029" y="24"/>
                    <a:pt x="1033" y="31"/>
                  </a:cubicBezTo>
                  <a:cubicBezTo>
                    <a:pt x="1044" y="49"/>
                    <a:pt x="9" y="597"/>
                    <a:pt x="23" y="622"/>
                  </a:cubicBezTo>
                  <a:cubicBezTo>
                    <a:pt x="30" y="635"/>
                    <a:pt x="1046" y="21"/>
                    <a:pt x="1050" y="29"/>
                  </a:cubicBezTo>
                  <a:cubicBezTo>
                    <a:pt x="1062" y="49"/>
                    <a:pt x="11" y="617"/>
                    <a:pt x="19" y="631"/>
                  </a:cubicBezTo>
                  <a:cubicBezTo>
                    <a:pt x="28" y="648"/>
                    <a:pt x="1051" y="13"/>
                    <a:pt x="1060" y="30"/>
                  </a:cubicBezTo>
                  <a:cubicBezTo>
                    <a:pt x="1068" y="44"/>
                    <a:pt x="13" y="621"/>
                    <a:pt x="22" y="637"/>
                  </a:cubicBezTo>
                  <a:cubicBezTo>
                    <a:pt x="33" y="656"/>
                    <a:pt x="1063" y="14"/>
                    <a:pt x="1072" y="31"/>
                  </a:cubicBezTo>
                  <a:cubicBezTo>
                    <a:pt x="1082" y="48"/>
                    <a:pt x="16" y="638"/>
                    <a:pt x="21" y="646"/>
                  </a:cubicBezTo>
                  <a:cubicBezTo>
                    <a:pt x="29" y="660"/>
                    <a:pt x="1075" y="9"/>
                    <a:pt x="1087" y="31"/>
                  </a:cubicBezTo>
                  <a:cubicBezTo>
                    <a:pt x="1101" y="56"/>
                    <a:pt x="11" y="638"/>
                    <a:pt x="20" y="654"/>
                  </a:cubicBezTo>
                  <a:cubicBezTo>
                    <a:pt x="30" y="671"/>
                    <a:pt x="1100" y="20"/>
                    <a:pt x="1104" y="28"/>
                  </a:cubicBezTo>
                  <a:cubicBezTo>
                    <a:pt x="1110" y="39"/>
                    <a:pt x="7" y="636"/>
                    <a:pt x="22" y="661"/>
                  </a:cubicBezTo>
                  <a:cubicBezTo>
                    <a:pt x="32" y="678"/>
                    <a:pt x="1104" y="14"/>
                    <a:pt x="1114" y="30"/>
                  </a:cubicBezTo>
                  <a:cubicBezTo>
                    <a:pt x="1124" y="47"/>
                    <a:pt x="3" y="648"/>
                    <a:pt x="17" y="671"/>
                  </a:cubicBezTo>
                  <a:cubicBezTo>
                    <a:pt x="28" y="691"/>
                    <a:pt x="1117" y="0"/>
                    <a:pt x="1132" y="27"/>
                  </a:cubicBezTo>
                  <a:cubicBezTo>
                    <a:pt x="1141" y="43"/>
                    <a:pt x="10" y="660"/>
                    <a:pt x="20" y="678"/>
                  </a:cubicBezTo>
                  <a:cubicBezTo>
                    <a:pt x="29" y="693"/>
                    <a:pt x="1138" y="18"/>
                    <a:pt x="1144" y="28"/>
                  </a:cubicBezTo>
                  <a:cubicBezTo>
                    <a:pt x="1152" y="42"/>
                    <a:pt x="16" y="672"/>
                    <a:pt x="23" y="684"/>
                  </a:cubicBezTo>
                  <a:cubicBezTo>
                    <a:pt x="27" y="691"/>
                    <a:pt x="1141" y="5"/>
                    <a:pt x="1155" y="30"/>
                  </a:cubicBezTo>
                  <a:cubicBezTo>
                    <a:pt x="1170" y="55"/>
                    <a:pt x="12" y="689"/>
                    <a:pt x="16" y="695"/>
                  </a:cubicBezTo>
                  <a:cubicBezTo>
                    <a:pt x="26" y="712"/>
                    <a:pt x="1155" y="9"/>
                    <a:pt x="1167" y="31"/>
                  </a:cubicBezTo>
                  <a:cubicBezTo>
                    <a:pt x="1175" y="44"/>
                    <a:pt x="6" y="675"/>
                    <a:pt x="21" y="700"/>
                  </a:cubicBezTo>
                  <a:cubicBezTo>
                    <a:pt x="25" y="708"/>
                    <a:pt x="1170" y="7"/>
                    <a:pt x="1183" y="29"/>
                  </a:cubicBezTo>
                  <a:cubicBezTo>
                    <a:pt x="1198" y="57"/>
                    <a:pt x="7" y="694"/>
                    <a:pt x="16" y="710"/>
                  </a:cubicBezTo>
                  <a:cubicBezTo>
                    <a:pt x="21" y="719"/>
                    <a:pt x="1187" y="7"/>
                    <a:pt x="1199" y="28"/>
                  </a:cubicBezTo>
                  <a:cubicBezTo>
                    <a:pt x="1206" y="39"/>
                    <a:pt x="6" y="698"/>
                    <a:pt x="17" y="717"/>
                  </a:cubicBezTo>
                  <a:cubicBezTo>
                    <a:pt x="32" y="743"/>
                    <a:pt x="1197" y="14"/>
                    <a:pt x="1206" y="31"/>
                  </a:cubicBezTo>
                  <a:cubicBezTo>
                    <a:pt x="1222" y="57"/>
                    <a:pt x="8" y="698"/>
                    <a:pt x="22" y="722"/>
                  </a:cubicBezTo>
                  <a:cubicBezTo>
                    <a:pt x="39" y="752"/>
                    <a:pt x="1212" y="19"/>
                    <a:pt x="1219" y="31"/>
                  </a:cubicBezTo>
                  <a:cubicBezTo>
                    <a:pt x="1229" y="47"/>
                    <a:pt x="4" y="702"/>
                    <a:pt x="20" y="730"/>
                  </a:cubicBezTo>
                  <a:cubicBezTo>
                    <a:pt x="35" y="757"/>
                    <a:pt x="1221" y="4"/>
                    <a:pt x="1236" y="28"/>
                  </a:cubicBezTo>
                  <a:cubicBezTo>
                    <a:pt x="1252" y="57"/>
                    <a:pt x="2" y="710"/>
                    <a:pt x="18" y="738"/>
                  </a:cubicBezTo>
                  <a:cubicBezTo>
                    <a:pt x="29" y="757"/>
                    <a:pt x="1238" y="13"/>
                    <a:pt x="1248" y="29"/>
                  </a:cubicBezTo>
                  <a:cubicBezTo>
                    <a:pt x="1265" y="59"/>
                    <a:pt x="12" y="732"/>
                    <a:pt x="19" y="745"/>
                  </a:cubicBezTo>
                  <a:cubicBezTo>
                    <a:pt x="34" y="771"/>
                    <a:pt x="1248" y="14"/>
                    <a:pt x="1258" y="30"/>
                  </a:cubicBezTo>
                  <a:cubicBezTo>
                    <a:pt x="1273" y="58"/>
                    <a:pt x="17" y="746"/>
                    <a:pt x="20" y="752"/>
                  </a:cubicBezTo>
                  <a:cubicBezTo>
                    <a:pt x="37" y="781"/>
                    <a:pt x="1258" y="9"/>
                    <a:pt x="1270" y="31"/>
                  </a:cubicBezTo>
                  <a:cubicBezTo>
                    <a:pt x="1274" y="37"/>
                    <a:pt x="12" y="743"/>
                    <a:pt x="22" y="759"/>
                  </a:cubicBezTo>
                  <a:cubicBezTo>
                    <a:pt x="31" y="775"/>
                    <a:pt x="1279" y="20"/>
                    <a:pt x="1285" y="30"/>
                  </a:cubicBezTo>
                  <a:cubicBezTo>
                    <a:pt x="1295" y="47"/>
                    <a:pt x="18" y="759"/>
                    <a:pt x="22" y="767"/>
                  </a:cubicBezTo>
                  <a:cubicBezTo>
                    <a:pt x="38" y="794"/>
                    <a:pt x="1280" y="32"/>
                    <a:pt x="1283" y="39"/>
                  </a:cubicBezTo>
                  <a:cubicBezTo>
                    <a:pt x="1290" y="49"/>
                    <a:pt x="3" y="751"/>
                    <a:pt x="18" y="777"/>
                  </a:cubicBezTo>
                  <a:cubicBezTo>
                    <a:pt x="34" y="805"/>
                    <a:pt x="1270" y="18"/>
                    <a:pt x="1286" y="45"/>
                  </a:cubicBezTo>
                  <a:cubicBezTo>
                    <a:pt x="1301" y="72"/>
                    <a:pt x="11" y="771"/>
                    <a:pt x="18" y="785"/>
                  </a:cubicBezTo>
                  <a:cubicBezTo>
                    <a:pt x="30" y="805"/>
                    <a:pt x="1280" y="43"/>
                    <a:pt x="1286" y="53"/>
                  </a:cubicBezTo>
                  <a:cubicBezTo>
                    <a:pt x="1300" y="77"/>
                    <a:pt x="12" y="780"/>
                    <a:pt x="19" y="792"/>
                  </a:cubicBezTo>
                  <a:cubicBezTo>
                    <a:pt x="28" y="808"/>
                    <a:pt x="1268" y="40"/>
                    <a:pt x="1281" y="63"/>
                  </a:cubicBezTo>
                  <a:cubicBezTo>
                    <a:pt x="1294" y="85"/>
                    <a:pt x="1" y="772"/>
                    <a:pt x="17" y="801"/>
                  </a:cubicBezTo>
                  <a:cubicBezTo>
                    <a:pt x="25" y="814"/>
                    <a:pt x="1277" y="56"/>
                    <a:pt x="1285" y="69"/>
                  </a:cubicBezTo>
                  <a:cubicBezTo>
                    <a:pt x="1303" y="100"/>
                    <a:pt x="10" y="793"/>
                    <a:pt x="19" y="808"/>
                  </a:cubicBezTo>
                  <a:cubicBezTo>
                    <a:pt x="33" y="833"/>
                    <a:pt x="1274" y="59"/>
                    <a:pt x="1284" y="77"/>
                  </a:cubicBezTo>
                  <a:cubicBezTo>
                    <a:pt x="1299" y="102"/>
                    <a:pt x="6" y="790"/>
                    <a:pt x="20" y="815"/>
                  </a:cubicBezTo>
                  <a:cubicBezTo>
                    <a:pt x="36" y="842"/>
                    <a:pt x="1278" y="71"/>
                    <a:pt x="1286" y="84"/>
                  </a:cubicBezTo>
                  <a:cubicBezTo>
                    <a:pt x="1304" y="116"/>
                    <a:pt x="8" y="798"/>
                    <a:pt x="22" y="821"/>
                  </a:cubicBezTo>
                  <a:cubicBezTo>
                    <a:pt x="28" y="832"/>
                    <a:pt x="1273" y="69"/>
                    <a:pt x="1286" y="92"/>
                  </a:cubicBezTo>
                  <a:cubicBezTo>
                    <a:pt x="1290" y="99"/>
                    <a:pt x="0" y="804"/>
                    <a:pt x="16" y="832"/>
                  </a:cubicBezTo>
                  <a:cubicBezTo>
                    <a:pt x="26" y="848"/>
                    <a:pt x="1274" y="84"/>
                    <a:pt x="1283" y="100"/>
                  </a:cubicBezTo>
                  <a:cubicBezTo>
                    <a:pt x="1287" y="107"/>
                    <a:pt x="12" y="824"/>
                    <a:pt x="20" y="838"/>
                  </a:cubicBezTo>
                  <a:cubicBezTo>
                    <a:pt x="27" y="849"/>
                    <a:pt x="1277" y="99"/>
                    <a:pt x="1283" y="109"/>
                  </a:cubicBezTo>
                  <a:cubicBezTo>
                    <a:pt x="1289" y="119"/>
                    <a:pt x="8" y="820"/>
                    <a:pt x="22" y="844"/>
                  </a:cubicBezTo>
                  <a:cubicBezTo>
                    <a:pt x="28" y="854"/>
                    <a:pt x="1271" y="91"/>
                    <a:pt x="1285" y="115"/>
                  </a:cubicBezTo>
                  <a:cubicBezTo>
                    <a:pt x="1300" y="141"/>
                    <a:pt x="4" y="825"/>
                    <a:pt x="20" y="852"/>
                  </a:cubicBezTo>
                  <a:cubicBezTo>
                    <a:pt x="38" y="883"/>
                    <a:pt x="1277" y="115"/>
                    <a:pt x="1283" y="123"/>
                  </a:cubicBezTo>
                  <a:cubicBezTo>
                    <a:pt x="1289" y="134"/>
                    <a:pt x="14" y="847"/>
                    <a:pt x="21" y="860"/>
                  </a:cubicBezTo>
                  <a:cubicBezTo>
                    <a:pt x="30" y="876"/>
                    <a:pt x="1279" y="125"/>
                    <a:pt x="1283" y="131"/>
                  </a:cubicBezTo>
                  <a:cubicBezTo>
                    <a:pt x="1301" y="163"/>
                    <a:pt x="3" y="845"/>
                    <a:pt x="17" y="869"/>
                  </a:cubicBezTo>
                  <a:cubicBezTo>
                    <a:pt x="27" y="887"/>
                    <a:pt x="1275" y="121"/>
                    <a:pt x="1285" y="138"/>
                  </a:cubicBezTo>
                  <a:cubicBezTo>
                    <a:pt x="1291" y="149"/>
                    <a:pt x="4" y="852"/>
                    <a:pt x="18" y="877"/>
                  </a:cubicBezTo>
                  <a:cubicBezTo>
                    <a:pt x="24" y="886"/>
                    <a:pt x="1266" y="122"/>
                    <a:pt x="1281" y="148"/>
                  </a:cubicBezTo>
                  <a:cubicBezTo>
                    <a:pt x="1297" y="176"/>
                    <a:pt x="5" y="865"/>
                    <a:pt x="16" y="886"/>
                  </a:cubicBezTo>
                  <a:cubicBezTo>
                    <a:pt x="34" y="916"/>
                    <a:pt x="1278" y="144"/>
                    <a:pt x="1284" y="154"/>
                  </a:cubicBezTo>
                  <a:cubicBezTo>
                    <a:pt x="1299" y="180"/>
                    <a:pt x="6" y="871"/>
                    <a:pt x="18" y="892"/>
                  </a:cubicBezTo>
                  <a:cubicBezTo>
                    <a:pt x="35" y="921"/>
                    <a:pt x="1270" y="139"/>
                    <a:pt x="1283" y="162"/>
                  </a:cubicBezTo>
                  <a:cubicBezTo>
                    <a:pt x="1300" y="191"/>
                    <a:pt x="9" y="879"/>
                    <a:pt x="21" y="898"/>
                  </a:cubicBezTo>
                  <a:cubicBezTo>
                    <a:pt x="26" y="908"/>
                    <a:pt x="1279" y="163"/>
                    <a:pt x="1283" y="170"/>
                  </a:cubicBezTo>
                  <a:cubicBezTo>
                    <a:pt x="1295" y="191"/>
                    <a:pt x="2" y="879"/>
                    <a:pt x="19" y="907"/>
                  </a:cubicBezTo>
                  <a:cubicBezTo>
                    <a:pt x="33" y="932"/>
                    <a:pt x="1268" y="158"/>
                    <a:pt x="1280" y="179"/>
                  </a:cubicBezTo>
                  <a:cubicBezTo>
                    <a:pt x="1293" y="201"/>
                    <a:pt x="12" y="901"/>
                    <a:pt x="20" y="915"/>
                  </a:cubicBezTo>
                  <a:cubicBezTo>
                    <a:pt x="30" y="933"/>
                    <a:pt x="1271" y="158"/>
                    <a:pt x="1286" y="184"/>
                  </a:cubicBezTo>
                  <a:cubicBezTo>
                    <a:pt x="1304" y="216"/>
                    <a:pt x="11" y="903"/>
                    <a:pt x="22" y="922"/>
                  </a:cubicBezTo>
                  <a:cubicBezTo>
                    <a:pt x="28" y="933"/>
                    <a:pt x="1271" y="176"/>
                    <a:pt x="1282" y="194"/>
                  </a:cubicBezTo>
                  <a:cubicBezTo>
                    <a:pt x="1286" y="202"/>
                    <a:pt x="2" y="902"/>
                    <a:pt x="19" y="931"/>
                  </a:cubicBezTo>
                  <a:cubicBezTo>
                    <a:pt x="26" y="944"/>
                    <a:pt x="1266" y="175"/>
                    <a:pt x="1282" y="202"/>
                  </a:cubicBezTo>
                  <a:cubicBezTo>
                    <a:pt x="1288" y="212"/>
                    <a:pt x="8" y="918"/>
                    <a:pt x="20" y="939"/>
                  </a:cubicBezTo>
                  <a:cubicBezTo>
                    <a:pt x="29" y="954"/>
                    <a:pt x="1276" y="191"/>
                    <a:pt x="1286" y="208"/>
                  </a:cubicBezTo>
                  <a:cubicBezTo>
                    <a:pt x="1296" y="225"/>
                    <a:pt x="1" y="914"/>
                    <a:pt x="20" y="946"/>
                  </a:cubicBezTo>
                  <a:cubicBezTo>
                    <a:pt x="35" y="973"/>
                    <a:pt x="1276" y="206"/>
                    <a:pt x="1282" y="217"/>
                  </a:cubicBezTo>
                  <a:cubicBezTo>
                    <a:pt x="1298" y="246"/>
                    <a:pt x="6" y="938"/>
                    <a:pt x="16" y="955"/>
                  </a:cubicBezTo>
                  <a:cubicBezTo>
                    <a:pt x="22" y="966"/>
                    <a:pt x="1270" y="201"/>
                    <a:pt x="1284" y="224"/>
                  </a:cubicBezTo>
                  <a:cubicBezTo>
                    <a:pt x="1301" y="253"/>
                    <a:pt x="13" y="954"/>
                    <a:pt x="18" y="962"/>
                  </a:cubicBezTo>
                  <a:cubicBezTo>
                    <a:pt x="25" y="975"/>
                    <a:pt x="1271" y="209"/>
                    <a:pt x="1284" y="231"/>
                  </a:cubicBezTo>
                  <a:cubicBezTo>
                    <a:pt x="1294" y="249"/>
                    <a:pt x="16" y="958"/>
                    <a:pt x="22" y="968"/>
                  </a:cubicBezTo>
                  <a:cubicBezTo>
                    <a:pt x="38" y="995"/>
                    <a:pt x="1265" y="217"/>
                    <a:pt x="1280" y="241"/>
                  </a:cubicBezTo>
                  <a:cubicBezTo>
                    <a:pt x="1284" y="249"/>
                    <a:pt x="12" y="970"/>
                    <a:pt x="17" y="979"/>
                  </a:cubicBezTo>
                  <a:cubicBezTo>
                    <a:pt x="24" y="990"/>
                    <a:pt x="1271" y="225"/>
                    <a:pt x="1284" y="248"/>
                  </a:cubicBezTo>
                  <a:cubicBezTo>
                    <a:pt x="1292" y="261"/>
                    <a:pt x="11" y="976"/>
                    <a:pt x="17" y="987"/>
                  </a:cubicBezTo>
                  <a:cubicBezTo>
                    <a:pt x="35" y="1018"/>
                    <a:pt x="1270" y="235"/>
                    <a:pt x="1283" y="256"/>
                  </a:cubicBezTo>
                  <a:cubicBezTo>
                    <a:pt x="1298" y="283"/>
                    <a:pt x="10" y="982"/>
                    <a:pt x="17" y="994"/>
                  </a:cubicBezTo>
                  <a:cubicBezTo>
                    <a:pt x="23" y="1004"/>
                    <a:pt x="1272" y="250"/>
                    <a:pt x="1280" y="265"/>
                  </a:cubicBezTo>
                  <a:cubicBezTo>
                    <a:pt x="1298" y="296"/>
                    <a:pt x="5" y="974"/>
                    <a:pt x="21" y="1000"/>
                  </a:cubicBezTo>
                  <a:cubicBezTo>
                    <a:pt x="27" y="1012"/>
                    <a:pt x="1279" y="256"/>
                    <a:pt x="1286" y="269"/>
                  </a:cubicBezTo>
                  <a:cubicBezTo>
                    <a:pt x="1295" y="285"/>
                    <a:pt x="1" y="984"/>
                    <a:pt x="17" y="1011"/>
                  </a:cubicBezTo>
                  <a:cubicBezTo>
                    <a:pt x="32" y="1037"/>
                    <a:pt x="1265" y="249"/>
                    <a:pt x="1283" y="280"/>
                  </a:cubicBezTo>
                  <a:cubicBezTo>
                    <a:pt x="1296" y="303"/>
                    <a:pt x="7" y="992"/>
                    <a:pt x="21" y="1017"/>
                  </a:cubicBezTo>
                  <a:cubicBezTo>
                    <a:pt x="25" y="1023"/>
                    <a:pt x="1275" y="278"/>
                    <a:pt x="1281" y="289"/>
                  </a:cubicBezTo>
                  <a:cubicBezTo>
                    <a:pt x="1293" y="310"/>
                    <a:pt x="12" y="1012"/>
                    <a:pt x="19" y="1025"/>
                  </a:cubicBezTo>
                  <a:cubicBezTo>
                    <a:pt x="24" y="1034"/>
                    <a:pt x="1268" y="268"/>
                    <a:pt x="1284" y="295"/>
                  </a:cubicBezTo>
                  <a:cubicBezTo>
                    <a:pt x="1294" y="311"/>
                    <a:pt x="13" y="1021"/>
                    <a:pt x="19" y="1033"/>
                  </a:cubicBezTo>
                  <a:cubicBezTo>
                    <a:pt x="31" y="1053"/>
                    <a:pt x="1268" y="274"/>
                    <a:pt x="1284" y="302"/>
                  </a:cubicBezTo>
                  <a:cubicBezTo>
                    <a:pt x="1294" y="319"/>
                    <a:pt x="0" y="1013"/>
                    <a:pt x="16" y="1042"/>
                  </a:cubicBezTo>
                  <a:cubicBezTo>
                    <a:pt x="28" y="1062"/>
                    <a:pt x="1272" y="288"/>
                    <a:pt x="1284" y="309"/>
                  </a:cubicBezTo>
                  <a:cubicBezTo>
                    <a:pt x="1300" y="337"/>
                    <a:pt x="10" y="1027"/>
                    <a:pt x="22" y="1046"/>
                  </a:cubicBezTo>
                  <a:cubicBezTo>
                    <a:pt x="34" y="1068"/>
                    <a:pt x="1278" y="306"/>
                    <a:pt x="1285" y="317"/>
                  </a:cubicBezTo>
                  <a:cubicBezTo>
                    <a:pt x="1295" y="335"/>
                    <a:pt x="6" y="1023"/>
                    <a:pt x="24" y="1054"/>
                  </a:cubicBezTo>
                  <a:cubicBezTo>
                    <a:pt x="29" y="1064"/>
                    <a:pt x="1275" y="312"/>
                    <a:pt x="1283" y="326"/>
                  </a:cubicBezTo>
                  <a:cubicBezTo>
                    <a:pt x="1297" y="349"/>
                    <a:pt x="29" y="1031"/>
                    <a:pt x="41" y="1052"/>
                  </a:cubicBezTo>
                  <a:cubicBezTo>
                    <a:pt x="45" y="1059"/>
                    <a:pt x="1279" y="326"/>
                    <a:pt x="1284" y="334"/>
                  </a:cubicBezTo>
                  <a:cubicBezTo>
                    <a:pt x="1301" y="365"/>
                    <a:pt x="39" y="1022"/>
                    <a:pt x="56" y="1052"/>
                  </a:cubicBezTo>
                  <a:cubicBezTo>
                    <a:pt x="65" y="1068"/>
                    <a:pt x="1270" y="323"/>
                    <a:pt x="1282" y="344"/>
                  </a:cubicBezTo>
                  <a:cubicBezTo>
                    <a:pt x="1289" y="356"/>
                    <a:pt x="50" y="1023"/>
                    <a:pt x="67" y="1053"/>
                  </a:cubicBezTo>
                  <a:cubicBezTo>
                    <a:pt x="75" y="1066"/>
                    <a:pt x="1277" y="339"/>
                    <a:pt x="1284" y="350"/>
                  </a:cubicBezTo>
                  <a:cubicBezTo>
                    <a:pt x="1300" y="378"/>
                    <a:pt x="70" y="1029"/>
                    <a:pt x="83" y="1052"/>
                  </a:cubicBezTo>
                  <a:cubicBezTo>
                    <a:pt x="97" y="1077"/>
                    <a:pt x="1269" y="340"/>
                    <a:pt x="1281" y="360"/>
                  </a:cubicBezTo>
                  <a:cubicBezTo>
                    <a:pt x="1285" y="367"/>
                    <a:pt x="78" y="1030"/>
                    <a:pt x="92" y="1054"/>
                  </a:cubicBezTo>
                  <a:cubicBezTo>
                    <a:pt x="109" y="1084"/>
                    <a:pt x="1275" y="357"/>
                    <a:pt x="1281" y="368"/>
                  </a:cubicBezTo>
                  <a:cubicBezTo>
                    <a:pt x="1296" y="394"/>
                    <a:pt x="90" y="1029"/>
                    <a:pt x="105" y="1054"/>
                  </a:cubicBezTo>
                  <a:cubicBezTo>
                    <a:pt x="110" y="1063"/>
                    <a:pt x="1272" y="358"/>
                    <a:pt x="1282" y="375"/>
                  </a:cubicBezTo>
                  <a:cubicBezTo>
                    <a:pt x="1295" y="398"/>
                    <a:pt x="112" y="1034"/>
                    <a:pt x="122" y="1052"/>
                  </a:cubicBezTo>
                  <a:cubicBezTo>
                    <a:pt x="133" y="1070"/>
                    <a:pt x="1280" y="372"/>
                    <a:pt x="1285" y="380"/>
                  </a:cubicBezTo>
                  <a:cubicBezTo>
                    <a:pt x="1295" y="399"/>
                    <a:pt x="119" y="1028"/>
                    <a:pt x="133" y="1053"/>
                  </a:cubicBezTo>
                  <a:cubicBezTo>
                    <a:pt x="147" y="1078"/>
                    <a:pt x="1278" y="378"/>
                    <a:pt x="1284" y="388"/>
                  </a:cubicBezTo>
                  <a:cubicBezTo>
                    <a:pt x="1288" y="395"/>
                    <a:pt x="135" y="1033"/>
                    <a:pt x="146" y="1052"/>
                  </a:cubicBezTo>
                  <a:cubicBezTo>
                    <a:pt x="149" y="1059"/>
                    <a:pt x="1269" y="378"/>
                    <a:pt x="1280" y="397"/>
                  </a:cubicBezTo>
                  <a:cubicBezTo>
                    <a:pt x="1294" y="421"/>
                    <a:pt x="155" y="1040"/>
                    <a:pt x="162" y="1051"/>
                  </a:cubicBezTo>
                  <a:cubicBezTo>
                    <a:pt x="176" y="1076"/>
                    <a:pt x="1268" y="384"/>
                    <a:pt x="1280" y="405"/>
                  </a:cubicBezTo>
                  <a:cubicBezTo>
                    <a:pt x="1288" y="419"/>
                    <a:pt x="164" y="1039"/>
                    <a:pt x="172" y="1053"/>
                  </a:cubicBezTo>
                  <a:cubicBezTo>
                    <a:pt x="175" y="1060"/>
                    <a:pt x="1274" y="400"/>
                    <a:pt x="1281" y="412"/>
                  </a:cubicBezTo>
                  <a:cubicBezTo>
                    <a:pt x="1293" y="433"/>
                    <a:pt x="180" y="1038"/>
                    <a:pt x="188" y="1052"/>
                  </a:cubicBezTo>
                  <a:cubicBezTo>
                    <a:pt x="193" y="1062"/>
                    <a:pt x="1280" y="413"/>
                    <a:pt x="1284" y="419"/>
                  </a:cubicBezTo>
                  <a:cubicBezTo>
                    <a:pt x="1294" y="436"/>
                    <a:pt x="192" y="1045"/>
                    <a:pt x="198" y="1054"/>
                  </a:cubicBezTo>
                  <a:cubicBezTo>
                    <a:pt x="213" y="1080"/>
                    <a:pt x="1266" y="405"/>
                    <a:pt x="1280" y="429"/>
                  </a:cubicBezTo>
                  <a:cubicBezTo>
                    <a:pt x="1294" y="453"/>
                    <a:pt x="205" y="1036"/>
                    <a:pt x="215" y="1052"/>
                  </a:cubicBezTo>
                  <a:cubicBezTo>
                    <a:pt x="220" y="1060"/>
                    <a:pt x="1274" y="420"/>
                    <a:pt x="1283" y="435"/>
                  </a:cubicBezTo>
                  <a:cubicBezTo>
                    <a:pt x="1287" y="442"/>
                    <a:pt x="223" y="1044"/>
                    <a:pt x="227" y="1051"/>
                  </a:cubicBezTo>
                  <a:cubicBezTo>
                    <a:pt x="238" y="1069"/>
                    <a:pt x="1279" y="437"/>
                    <a:pt x="1282" y="442"/>
                  </a:cubicBezTo>
                  <a:cubicBezTo>
                    <a:pt x="1297" y="467"/>
                    <a:pt x="229" y="1035"/>
                    <a:pt x="239" y="1052"/>
                  </a:cubicBezTo>
                  <a:cubicBezTo>
                    <a:pt x="250" y="1071"/>
                    <a:pt x="1276" y="429"/>
                    <a:pt x="1287" y="448"/>
                  </a:cubicBezTo>
                  <a:cubicBezTo>
                    <a:pt x="1296" y="465"/>
                    <a:pt x="251" y="1046"/>
                    <a:pt x="254" y="1052"/>
                  </a:cubicBezTo>
                  <a:cubicBezTo>
                    <a:pt x="264" y="1068"/>
                    <a:pt x="1282" y="450"/>
                    <a:pt x="1286" y="457"/>
                  </a:cubicBezTo>
                  <a:cubicBezTo>
                    <a:pt x="1291" y="465"/>
                    <a:pt x="256" y="1044"/>
                    <a:pt x="262" y="1055"/>
                  </a:cubicBezTo>
                  <a:cubicBezTo>
                    <a:pt x="266" y="1061"/>
                    <a:pt x="1276" y="449"/>
                    <a:pt x="1285" y="464"/>
                  </a:cubicBezTo>
                  <a:cubicBezTo>
                    <a:pt x="1296" y="482"/>
                    <a:pt x="270" y="1032"/>
                    <a:pt x="281" y="1052"/>
                  </a:cubicBezTo>
                  <a:cubicBezTo>
                    <a:pt x="288" y="1063"/>
                    <a:pt x="1267" y="451"/>
                    <a:pt x="1281" y="475"/>
                  </a:cubicBezTo>
                  <a:cubicBezTo>
                    <a:pt x="1285" y="482"/>
                    <a:pt x="288" y="1039"/>
                    <a:pt x="295" y="1051"/>
                  </a:cubicBezTo>
                  <a:cubicBezTo>
                    <a:pt x="300" y="1060"/>
                    <a:pt x="1275" y="464"/>
                    <a:pt x="1284" y="480"/>
                  </a:cubicBezTo>
                  <a:cubicBezTo>
                    <a:pt x="1296" y="500"/>
                    <a:pt x="294" y="1033"/>
                    <a:pt x="306" y="1053"/>
                  </a:cubicBezTo>
                  <a:cubicBezTo>
                    <a:pt x="319" y="1076"/>
                    <a:pt x="1281" y="478"/>
                    <a:pt x="1286" y="487"/>
                  </a:cubicBezTo>
                  <a:cubicBezTo>
                    <a:pt x="1300" y="511"/>
                    <a:pt x="317" y="1047"/>
                    <a:pt x="321" y="1053"/>
                  </a:cubicBezTo>
                  <a:cubicBezTo>
                    <a:pt x="327" y="1063"/>
                    <a:pt x="1270" y="480"/>
                    <a:pt x="1281" y="499"/>
                  </a:cubicBezTo>
                  <a:cubicBezTo>
                    <a:pt x="1286" y="508"/>
                    <a:pt x="326" y="1041"/>
                    <a:pt x="333" y="1053"/>
                  </a:cubicBezTo>
                  <a:cubicBezTo>
                    <a:pt x="341" y="1067"/>
                    <a:pt x="1271" y="482"/>
                    <a:pt x="1284" y="504"/>
                  </a:cubicBezTo>
                  <a:cubicBezTo>
                    <a:pt x="1287" y="510"/>
                    <a:pt x="344" y="1040"/>
                    <a:pt x="350" y="1051"/>
                  </a:cubicBezTo>
                  <a:cubicBezTo>
                    <a:pt x="363" y="1073"/>
                    <a:pt x="1279" y="505"/>
                    <a:pt x="1283" y="513"/>
                  </a:cubicBezTo>
                  <a:cubicBezTo>
                    <a:pt x="1288" y="520"/>
                    <a:pt x="351" y="1035"/>
                    <a:pt x="362" y="1052"/>
                  </a:cubicBezTo>
                  <a:cubicBezTo>
                    <a:pt x="373" y="1073"/>
                    <a:pt x="1274" y="507"/>
                    <a:pt x="1282" y="521"/>
                  </a:cubicBezTo>
                  <a:cubicBezTo>
                    <a:pt x="1287" y="530"/>
                    <a:pt x="361" y="1032"/>
                    <a:pt x="373" y="1053"/>
                  </a:cubicBezTo>
                  <a:cubicBezTo>
                    <a:pt x="384" y="1071"/>
                    <a:pt x="1276" y="515"/>
                    <a:pt x="1283" y="528"/>
                  </a:cubicBezTo>
                  <a:cubicBezTo>
                    <a:pt x="1288" y="537"/>
                    <a:pt x="380" y="1039"/>
                    <a:pt x="387" y="1052"/>
                  </a:cubicBezTo>
                  <a:cubicBezTo>
                    <a:pt x="400" y="1074"/>
                    <a:pt x="1276" y="517"/>
                    <a:pt x="1286" y="534"/>
                  </a:cubicBezTo>
                  <a:cubicBezTo>
                    <a:pt x="1296" y="551"/>
                    <a:pt x="394" y="1037"/>
                    <a:pt x="402" y="1052"/>
                  </a:cubicBezTo>
                  <a:cubicBezTo>
                    <a:pt x="413" y="1071"/>
                    <a:pt x="1273" y="528"/>
                    <a:pt x="1282" y="544"/>
                  </a:cubicBezTo>
                  <a:cubicBezTo>
                    <a:pt x="1293" y="562"/>
                    <a:pt x="408" y="1044"/>
                    <a:pt x="413" y="1054"/>
                  </a:cubicBezTo>
                  <a:cubicBezTo>
                    <a:pt x="424" y="1073"/>
                    <a:pt x="1281" y="542"/>
                    <a:pt x="1286" y="550"/>
                  </a:cubicBezTo>
                  <a:cubicBezTo>
                    <a:pt x="1291" y="559"/>
                    <a:pt x="413" y="1034"/>
                    <a:pt x="425" y="1055"/>
                  </a:cubicBezTo>
                  <a:cubicBezTo>
                    <a:pt x="435" y="1072"/>
                    <a:pt x="1277" y="543"/>
                    <a:pt x="1285" y="558"/>
                  </a:cubicBezTo>
                  <a:cubicBezTo>
                    <a:pt x="1292" y="570"/>
                    <a:pt x="434" y="1044"/>
                    <a:pt x="440" y="1054"/>
                  </a:cubicBezTo>
                  <a:cubicBezTo>
                    <a:pt x="452" y="1074"/>
                    <a:pt x="1281" y="562"/>
                    <a:pt x="1283" y="567"/>
                  </a:cubicBezTo>
                  <a:cubicBezTo>
                    <a:pt x="1293" y="583"/>
                    <a:pt x="452" y="1045"/>
                    <a:pt x="456" y="1053"/>
                  </a:cubicBezTo>
                  <a:cubicBezTo>
                    <a:pt x="459" y="1057"/>
                    <a:pt x="1270" y="557"/>
                    <a:pt x="1281" y="576"/>
                  </a:cubicBezTo>
                  <a:cubicBezTo>
                    <a:pt x="1293" y="596"/>
                    <a:pt x="464" y="1039"/>
                    <a:pt x="471" y="1052"/>
                  </a:cubicBezTo>
                  <a:cubicBezTo>
                    <a:pt x="479" y="1066"/>
                    <a:pt x="1274" y="563"/>
                    <a:pt x="1285" y="582"/>
                  </a:cubicBezTo>
                  <a:cubicBezTo>
                    <a:pt x="1291" y="593"/>
                    <a:pt x="468" y="1036"/>
                    <a:pt x="479" y="1055"/>
                  </a:cubicBezTo>
                  <a:cubicBezTo>
                    <a:pt x="486" y="1067"/>
                    <a:pt x="1274" y="579"/>
                    <a:pt x="1282" y="592"/>
                  </a:cubicBezTo>
                  <a:cubicBezTo>
                    <a:pt x="1286" y="600"/>
                    <a:pt x="491" y="1041"/>
                    <a:pt x="498" y="1052"/>
                  </a:cubicBezTo>
                  <a:cubicBezTo>
                    <a:pt x="502" y="1060"/>
                    <a:pt x="1280" y="595"/>
                    <a:pt x="1283" y="599"/>
                  </a:cubicBezTo>
                  <a:cubicBezTo>
                    <a:pt x="1286" y="605"/>
                    <a:pt x="498" y="1037"/>
                    <a:pt x="508" y="1054"/>
                  </a:cubicBezTo>
                  <a:cubicBezTo>
                    <a:pt x="512" y="1061"/>
                    <a:pt x="1275" y="590"/>
                    <a:pt x="1284" y="606"/>
                  </a:cubicBezTo>
                  <a:cubicBezTo>
                    <a:pt x="1295" y="625"/>
                    <a:pt x="510" y="1035"/>
                    <a:pt x="521" y="1054"/>
                  </a:cubicBezTo>
                  <a:cubicBezTo>
                    <a:pt x="530" y="1070"/>
                    <a:pt x="1276" y="607"/>
                    <a:pt x="1281" y="615"/>
                  </a:cubicBezTo>
                  <a:cubicBezTo>
                    <a:pt x="1291" y="633"/>
                    <a:pt x="529" y="1041"/>
                    <a:pt x="537" y="1053"/>
                  </a:cubicBezTo>
                  <a:cubicBezTo>
                    <a:pt x="540" y="1059"/>
                    <a:pt x="1279" y="618"/>
                    <a:pt x="1281" y="623"/>
                  </a:cubicBezTo>
                  <a:cubicBezTo>
                    <a:pt x="1291" y="639"/>
                    <a:pt x="539" y="1041"/>
                    <a:pt x="547" y="1055"/>
                  </a:cubicBezTo>
                  <a:cubicBezTo>
                    <a:pt x="556" y="1071"/>
                    <a:pt x="1275" y="613"/>
                    <a:pt x="1285" y="629"/>
                  </a:cubicBezTo>
                  <a:cubicBezTo>
                    <a:pt x="1290" y="638"/>
                    <a:pt x="566" y="1047"/>
                    <a:pt x="568" y="1051"/>
                  </a:cubicBezTo>
                  <a:cubicBezTo>
                    <a:pt x="571" y="1058"/>
                    <a:pt x="1274" y="626"/>
                    <a:pt x="1281" y="639"/>
                  </a:cubicBezTo>
                  <a:cubicBezTo>
                    <a:pt x="1291" y="656"/>
                    <a:pt x="569" y="1048"/>
                    <a:pt x="573" y="1055"/>
                  </a:cubicBezTo>
                  <a:cubicBezTo>
                    <a:pt x="576" y="1059"/>
                    <a:pt x="1276" y="640"/>
                    <a:pt x="1280" y="647"/>
                  </a:cubicBezTo>
                  <a:cubicBezTo>
                    <a:pt x="1286" y="658"/>
                    <a:pt x="586" y="1045"/>
                    <a:pt x="590" y="1053"/>
                  </a:cubicBezTo>
                  <a:cubicBezTo>
                    <a:pt x="593" y="1058"/>
                    <a:pt x="1279" y="650"/>
                    <a:pt x="1281" y="654"/>
                  </a:cubicBezTo>
                  <a:cubicBezTo>
                    <a:pt x="1286" y="663"/>
                    <a:pt x="592" y="1038"/>
                    <a:pt x="602" y="1055"/>
                  </a:cubicBezTo>
                  <a:cubicBezTo>
                    <a:pt x="607" y="1063"/>
                    <a:pt x="1279" y="652"/>
                    <a:pt x="1284" y="661"/>
                  </a:cubicBezTo>
                  <a:cubicBezTo>
                    <a:pt x="1290" y="671"/>
                    <a:pt x="615" y="1038"/>
                    <a:pt x="622" y="1051"/>
                  </a:cubicBezTo>
                  <a:cubicBezTo>
                    <a:pt x="627" y="1060"/>
                    <a:pt x="1277" y="656"/>
                    <a:pt x="1284" y="669"/>
                  </a:cubicBezTo>
                  <a:cubicBezTo>
                    <a:pt x="1292" y="683"/>
                    <a:pt x="628" y="1038"/>
                    <a:pt x="636" y="1051"/>
                  </a:cubicBezTo>
                  <a:cubicBezTo>
                    <a:pt x="638" y="1056"/>
                    <a:pt x="1278" y="667"/>
                    <a:pt x="1284" y="677"/>
                  </a:cubicBezTo>
                  <a:cubicBezTo>
                    <a:pt x="1287" y="682"/>
                    <a:pt x="640" y="1036"/>
                    <a:pt x="649" y="1052"/>
                  </a:cubicBezTo>
                  <a:cubicBezTo>
                    <a:pt x="651" y="1055"/>
                    <a:pt x="1276" y="676"/>
                    <a:pt x="1282" y="686"/>
                  </a:cubicBezTo>
                  <a:cubicBezTo>
                    <a:pt x="1289" y="697"/>
                    <a:pt x="655" y="1043"/>
                    <a:pt x="661" y="1052"/>
                  </a:cubicBezTo>
                  <a:cubicBezTo>
                    <a:pt x="666" y="1062"/>
                    <a:pt x="1272" y="681"/>
                    <a:pt x="1280" y="695"/>
                  </a:cubicBezTo>
                  <a:cubicBezTo>
                    <a:pt x="1284" y="701"/>
                    <a:pt x="662" y="1043"/>
                    <a:pt x="669" y="1055"/>
                  </a:cubicBezTo>
                  <a:cubicBezTo>
                    <a:pt x="674" y="1064"/>
                    <a:pt x="1280" y="687"/>
                    <a:pt x="1286" y="698"/>
                  </a:cubicBezTo>
                  <a:cubicBezTo>
                    <a:pt x="1288" y="702"/>
                    <a:pt x="686" y="1048"/>
                    <a:pt x="688" y="1052"/>
                  </a:cubicBezTo>
                  <a:cubicBezTo>
                    <a:pt x="690" y="1055"/>
                    <a:pt x="1279" y="702"/>
                    <a:pt x="1283" y="708"/>
                  </a:cubicBezTo>
                  <a:cubicBezTo>
                    <a:pt x="1289" y="719"/>
                    <a:pt x="695" y="1042"/>
                    <a:pt x="701" y="1052"/>
                  </a:cubicBezTo>
                  <a:cubicBezTo>
                    <a:pt x="707" y="1062"/>
                    <a:pt x="1275" y="705"/>
                    <a:pt x="1282" y="717"/>
                  </a:cubicBezTo>
                  <a:cubicBezTo>
                    <a:pt x="1286" y="725"/>
                    <a:pt x="711" y="1040"/>
                    <a:pt x="717" y="1051"/>
                  </a:cubicBezTo>
                  <a:cubicBezTo>
                    <a:pt x="719" y="1054"/>
                    <a:pt x="1275" y="712"/>
                    <a:pt x="1283" y="725"/>
                  </a:cubicBezTo>
                  <a:cubicBezTo>
                    <a:pt x="1291" y="738"/>
                    <a:pt x="722" y="1046"/>
                    <a:pt x="726" y="1053"/>
                  </a:cubicBezTo>
                  <a:cubicBezTo>
                    <a:pt x="729" y="1058"/>
                    <a:pt x="1274" y="724"/>
                    <a:pt x="1280" y="734"/>
                  </a:cubicBezTo>
                  <a:cubicBezTo>
                    <a:pt x="1281" y="736"/>
                    <a:pt x="734" y="1038"/>
                    <a:pt x="742" y="1051"/>
                  </a:cubicBezTo>
                  <a:cubicBezTo>
                    <a:pt x="745" y="1057"/>
                    <a:pt x="1276" y="733"/>
                    <a:pt x="1280" y="741"/>
                  </a:cubicBezTo>
                  <a:cubicBezTo>
                    <a:pt x="1286" y="751"/>
                    <a:pt x="751" y="1046"/>
                    <a:pt x="755" y="1052"/>
                  </a:cubicBezTo>
                  <a:cubicBezTo>
                    <a:pt x="759" y="1060"/>
                    <a:pt x="1281" y="739"/>
                    <a:pt x="1285" y="746"/>
                  </a:cubicBezTo>
                  <a:cubicBezTo>
                    <a:pt x="1287" y="749"/>
                    <a:pt x="759" y="1040"/>
                    <a:pt x="766" y="1052"/>
                  </a:cubicBezTo>
                  <a:cubicBezTo>
                    <a:pt x="770" y="1059"/>
                    <a:pt x="1278" y="749"/>
                    <a:pt x="1281" y="755"/>
                  </a:cubicBezTo>
                  <a:cubicBezTo>
                    <a:pt x="1286" y="763"/>
                    <a:pt x="770" y="1042"/>
                    <a:pt x="777" y="1054"/>
                  </a:cubicBezTo>
                  <a:cubicBezTo>
                    <a:pt x="780" y="1060"/>
                    <a:pt x="1276" y="756"/>
                    <a:pt x="1280" y="764"/>
                  </a:cubicBezTo>
                  <a:cubicBezTo>
                    <a:pt x="1282" y="766"/>
                    <a:pt x="787" y="1043"/>
                    <a:pt x="793" y="1053"/>
                  </a:cubicBezTo>
                  <a:cubicBezTo>
                    <a:pt x="797" y="1061"/>
                    <a:pt x="1280" y="760"/>
                    <a:pt x="1285" y="768"/>
                  </a:cubicBezTo>
                  <a:cubicBezTo>
                    <a:pt x="1291" y="778"/>
                    <a:pt x="806" y="1049"/>
                    <a:pt x="808" y="1052"/>
                  </a:cubicBezTo>
                  <a:cubicBezTo>
                    <a:pt x="812" y="1058"/>
                    <a:pt x="1278" y="766"/>
                    <a:pt x="1284" y="777"/>
                  </a:cubicBezTo>
                  <a:cubicBezTo>
                    <a:pt x="1286" y="780"/>
                    <a:pt x="816" y="1050"/>
                    <a:pt x="818" y="1053"/>
                  </a:cubicBezTo>
                  <a:cubicBezTo>
                    <a:pt x="822" y="1059"/>
                    <a:pt x="1278" y="774"/>
                    <a:pt x="1284" y="785"/>
                  </a:cubicBezTo>
                  <a:cubicBezTo>
                    <a:pt x="1290" y="796"/>
                    <a:pt x="827" y="1050"/>
                    <a:pt x="830" y="1054"/>
                  </a:cubicBezTo>
                  <a:cubicBezTo>
                    <a:pt x="834" y="1062"/>
                    <a:pt x="1281" y="783"/>
                    <a:pt x="1286" y="791"/>
                  </a:cubicBezTo>
                  <a:cubicBezTo>
                    <a:pt x="1287" y="793"/>
                    <a:pt x="839" y="1047"/>
                    <a:pt x="843" y="1054"/>
                  </a:cubicBezTo>
                  <a:cubicBezTo>
                    <a:pt x="848" y="1062"/>
                    <a:pt x="1279" y="792"/>
                    <a:pt x="1283" y="799"/>
                  </a:cubicBezTo>
                  <a:cubicBezTo>
                    <a:pt x="1287" y="806"/>
                    <a:pt x="850" y="1043"/>
                    <a:pt x="856" y="1053"/>
                  </a:cubicBezTo>
                  <a:cubicBezTo>
                    <a:pt x="861" y="1062"/>
                    <a:pt x="1280" y="806"/>
                    <a:pt x="1282" y="808"/>
                  </a:cubicBezTo>
                  <a:cubicBezTo>
                    <a:pt x="1284" y="812"/>
                    <a:pt x="869" y="1050"/>
                    <a:pt x="871" y="1053"/>
                  </a:cubicBezTo>
                  <a:cubicBezTo>
                    <a:pt x="875" y="1061"/>
                    <a:pt x="1279" y="806"/>
                    <a:pt x="1284" y="815"/>
                  </a:cubicBezTo>
                  <a:cubicBezTo>
                    <a:pt x="1287" y="821"/>
                    <a:pt x="884" y="1045"/>
                    <a:pt x="888" y="1052"/>
                  </a:cubicBezTo>
                  <a:cubicBezTo>
                    <a:pt x="892" y="1059"/>
                    <a:pt x="1281" y="818"/>
                    <a:pt x="1284" y="823"/>
                  </a:cubicBezTo>
                  <a:cubicBezTo>
                    <a:pt x="1285" y="826"/>
                    <a:pt x="899" y="1048"/>
                    <a:pt x="902" y="1052"/>
                  </a:cubicBezTo>
                  <a:cubicBezTo>
                    <a:pt x="903" y="1055"/>
                    <a:pt x="1276" y="823"/>
                    <a:pt x="1281" y="833"/>
                  </a:cubicBezTo>
                  <a:cubicBezTo>
                    <a:pt x="1286" y="841"/>
                    <a:pt x="909" y="1047"/>
                    <a:pt x="913" y="1053"/>
                  </a:cubicBezTo>
                  <a:cubicBezTo>
                    <a:pt x="914" y="1056"/>
                    <a:pt x="1282" y="833"/>
                    <a:pt x="1285" y="839"/>
                  </a:cubicBezTo>
                  <a:cubicBezTo>
                    <a:pt x="1288" y="844"/>
                    <a:pt x="921" y="1046"/>
                    <a:pt x="925" y="1053"/>
                  </a:cubicBezTo>
                  <a:cubicBezTo>
                    <a:pt x="928" y="1058"/>
                    <a:pt x="1278" y="842"/>
                    <a:pt x="1281" y="848"/>
                  </a:cubicBezTo>
                  <a:cubicBezTo>
                    <a:pt x="1284" y="852"/>
                    <a:pt x="938" y="1051"/>
                    <a:pt x="939" y="1053"/>
                  </a:cubicBezTo>
                  <a:cubicBezTo>
                    <a:pt x="941" y="1056"/>
                    <a:pt x="1282" y="851"/>
                    <a:pt x="1283" y="854"/>
                  </a:cubicBezTo>
                  <a:cubicBezTo>
                    <a:pt x="1288" y="862"/>
                    <a:pt x="952" y="1050"/>
                    <a:pt x="953" y="1053"/>
                  </a:cubicBezTo>
                  <a:cubicBezTo>
                    <a:pt x="955" y="1056"/>
                    <a:pt x="1283" y="856"/>
                    <a:pt x="1286" y="861"/>
                  </a:cubicBezTo>
                  <a:cubicBezTo>
                    <a:pt x="1287" y="863"/>
                    <a:pt x="963" y="1052"/>
                    <a:pt x="964" y="1053"/>
                  </a:cubicBezTo>
                  <a:cubicBezTo>
                    <a:pt x="966" y="1057"/>
                    <a:pt x="1278" y="867"/>
                    <a:pt x="1280" y="871"/>
                  </a:cubicBezTo>
                  <a:cubicBezTo>
                    <a:pt x="1281" y="873"/>
                    <a:pt x="980" y="1048"/>
                    <a:pt x="982" y="1052"/>
                  </a:cubicBezTo>
                  <a:cubicBezTo>
                    <a:pt x="985" y="1057"/>
                    <a:pt x="1279" y="873"/>
                    <a:pt x="1282" y="878"/>
                  </a:cubicBezTo>
                  <a:cubicBezTo>
                    <a:pt x="1283" y="880"/>
                    <a:pt x="989" y="1051"/>
                    <a:pt x="990" y="1053"/>
                  </a:cubicBezTo>
                  <a:cubicBezTo>
                    <a:pt x="992" y="1057"/>
                    <a:pt x="1277" y="879"/>
                    <a:pt x="1281" y="886"/>
                  </a:cubicBezTo>
                  <a:cubicBezTo>
                    <a:pt x="1283" y="889"/>
                    <a:pt x="1002" y="1048"/>
                    <a:pt x="1005" y="1052"/>
                  </a:cubicBezTo>
                  <a:cubicBezTo>
                    <a:pt x="1008" y="1058"/>
                    <a:pt x="1282" y="889"/>
                    <a:pt x="1283" y="891"/>
                  </a:cubicBezTo>
                  <a:cubicBezTo>
                    <a:pt x="1285" y="893"/>
                    <a:pt x="1012" y="1049"/>
                    <a:pt x="1015" y="1055"/>
                  </a:cubicBezTo>
                  <a:cubicBezTo>
                    <a:pt x="1016" y="1057"/>
                    <a:pt x="1284" y="896"/>
                    <a:pt x="1285" y="899"/>
                  </a:cubicBezTo>
                  <a:cubicBezTo>
                    <a:pt x="1287" y="901"/>
                    <a:pt x="1029" y="1049"/>
                    <a:pt x="1031" y="1053"/>
                  </a:cubicBezTo>
                  <a:cubicBezTo>
                    <a:pt x="1034" y="1058"/>
                    <a:pt x="1282" y="905"/>
                    <a:pt x="1283" y="907"/>
                  </a:cubicBezTo>
                  <a:cubicBezTo>
                    <a:pt x="1286" y="912"/>
                    <a:pt x="1045" y="1046"/>
                    <a:pt x="1048" y="1051"/>
                  </a:cubicBezTo>
                  <a:cubicBezTo>
                    <a:pt x="1049" y="1053"/>
                    <a:pt x="1285" y="912"/>
                    <a:pt x="1286" y="914"/>
                  </a:cubicBezTo>
                  <a:cubicBezTo>
                    <a:pt x="1289" y="918"/>
                    <a:pt x="1058" y="1050"/>
                    <a:pt x="1059" y="1053"/>
                  </a:cubicBezTo>
                  <a:cubicBezTo>
                    <a:pt x="1062" y="1058"/>
                    <a:pt x="1285" y="919"/>
                    <a:pt x="1286" y="922"/>
                  </a:cubicBezTo>
                  <a:cubicBezTo>
                    <a:pt x="1289" y="927"/>
                    <a:pt x="1071" y="1051"/>
                    <a:pt x="1073" y="1053"/>
                  </a:cubicBezTo>
                  <a:cubicBezTo>
                    <a:pt x="1074" y="1056"/>
                    <a:pt x="1281" y="931"/>
                    <a:pt x="1282" y="933"/>
                  </a:cubicBezTo>
                  <a:cubicBezTo>
                    <a:pt x="1283" y="935"/>
                    <a:pt x="1084" y="1053"/>
                    <a:pt x="1085" y="1055"/>
                  </a:cubicBezTo>
                  <a:cubicBezTo>
                    <a:pt x="1086" y="1058"/>
                    <a:pt x="1278" y="937"/>
                    <a:pt x="1281" y="942"/>
                  </a:cubicBezTo>
                  <a:cubicBezTo>
                    <a:pt x="1283" y="946"/>
                    <a:pt x="1099" y="1049"/>
                    <a:pt x="1102" y="1053"/>
                  </a:cubicBezTo>
                  <a:cubicBezTo>
                    <a:pt x="1103" y="1055"/>
                    <a:pt x="1281" y="948"/>
                    <a:pt x="1281" y="949"/>
                  </a:cubicBezTo>
                  <a:cubicBezTo>
                    <a:pt x="1283" y="952"/>
                    <a:pt x="1113" y="1050"/>
                    <a:pt x="1115" y="1053"/>
                  </a:cubicBezTo>
                  <a:cubicBezTo>
                    <a:pt x="1116" y="1054"/>
                    <a:pt x="1286" y="953"/>
                    <a:pt x="1286" y="954"/>
                  </a:cubicBezTo>
                  <a:cubicBezTo>
                    <a:pt x="1288" y="957"/>
                    <a:pt x="1128" y="1050"/>
                    <a:pt x="1129" y="1052"/>
                  </a:cubicBezTo>
                  <a:cubicBezTo>
                    <a:pt x="1131" y="1055"/>
                    <a:pt x="1281" y="960"/>
                    <a:pt x="1283" y="963"/>
                  </a:cubicBezTo>
                  <a:cubicBezTo>
                    <a:pt x="1285" y="967"/>
                    <a:pt x="1135" y="1052"/>
                    <a:pt x="1136" y="1055"/>
                  </a:cubicBezTo>
                  <a:cubicBezTo>
                    <a:pt x="1137" y="1056"/>
                    <a:pt x="1283" y="968"/>
                    <a:pt x="1284" y="970"/>
                  </a:cubicBezTo>
                  <a:cubicBezTo>
                    <a:pt x="1286" y="972"/>
                    <a:pt x="1153" y="1049"/>
                    <a:pt x="1154" y="1052"/>
                  </a:cubicBezTo>
                  <a:cubicBezTo>
                    <a:pt x="1155" y="1053"/>
                    <a:pt x="1281" y="976"/>
                    <a:pt x="1282" y="978"/>
                  </a:cubicBezTo>
                  <a:cubicBezTo>
                    <a:pt x="1283" y="981"/>
                    <a:pt x="1166" y="1050"/>
                    <a:pt x="1167" y="1052"/>
                  </a:cubicBezTo>
                  <a:cubicBezTo>
                    <a:pt x="1168" y="1054"/>
                    <a:pt x="1284" y="982"/>
                    <a:pt x="1285" y="984"/>
                  </a:cubicBezTo>
                  <a:cubicBezTo>
                    <a:pt x="1287" y="987"/>
                    <a:pt x="1178" y="1053"/>
                    <a:pt x="1178" y="1054"/>
                  </a:cubicBezTo>
                  <a:cubicBezTo>
                    <a:pt x="1179" y="1055"/>
                    <a:pt x="1282" y="992"/>
                    <a:pt x="1283" y="994"/>
                  </a:cubicBezTo>
                  <a:cubicBezTo>
                    <a:pt x="1284" y="995"/>
                    <a:pt x="1191" y="1054"/>
                    <a:pt x="1191" y="1054"/>
                  </a:cubicBezTo>
                  <a:cubicBezTo>
                    <a:pt x="1191" y="1055"/>
                    <a:pt x="1285" y="998"/>
                    <a:pt x="1285" y="1000"/>
                  </a:cubicBezTo>
                  <a:cubicBezTo>
                    <a:pt x="1286" y="1002"/>
                    <a:pt x="1206" y="1051"/>
                    <a:pt x="1207" y="1053"/>
                  </a:cubicBezTo>
                  <a:cubicBezTo>
                    <a:pt x="1208" y="1054"/>
                    <a:pt x="1281" y="1008"/>
                    <a:pt x="1282" y="1010"/>
                  </a:cubicBezTo>
                  <a:cubicBezTo>
                    <a:pt x="1282" y="1010"/>
                    <a:pt x="1217" y="1053"/>
                    <a:pt x="1218" y="1054"/>
                  </a:cubicBezTo>
                  <a:cubicBezTo>
                    <a:pt x="1218" y="1055"/>
                    <a:pt x="1286" y="1014"/>
                    <a:pt x="1286" y="1015"/>
                  </a:cubicBezTo>
                  <a:cubicBezTo>
                    <a:pt x="1286" y="1015"/>
                    <a:pt x="1236" y="1051"/>
                    <a:pt x="1236" y="1051"/>
                  </a:cubicBezTo>
                  <a:cubicBezTo>
                    <a:pt x="1236" y="1052"/>
                    <a:pt x="1279" y="1025"/>
                    <a:pt x="1280" y="1026"/>
                  </a:cubicBezTo>
                  <a:cubicBezTo>
                    <a:pt x="1280" y="1027"/>
                    <a:pt x="1248" y="1052"/>
                    <a:pt x="1248" y="1052"/>
                  </a:cubicBezTo>
                  <a:cubicBezTo>
                    <a:pt x="1248" y="1053"/>
                    <a:pt x="1285" y="1030"/>
                    <a:pt x="1285" y="1031"/>
                  </a:cubicBezTo>
                  <a:cubicBezTo>
                    <a:pt x="1286" y="1031"/>
                    <a:pt x="1259" y="1054"/>
                    <a:pt x="1260" y="1054"/>
                  </a:cubicBezTo>
                  <a:cubicBezTo>
                    <a:pt x="1260" y="1054"/>
                    <a:pt x="1280" y="1042"/>
                    <a:pt x="1280" y="1042"/>
                  </a:cubicBezTo>
                  <a:cubicBezTo>
                    <a:pt x="1280" y="1042"/>
                    <a:pt x="1278" y="1051"/>
                    <a:pt x="1278" y="1052"/>
                  </a:cubicBezTo>
                  <a:cubicBezTo>
                    <a:pt x="1278" y="1052"/>
                    <a:pt x="1284" y="1048"/>
                    <a:pt x="1284" y="1048"/>
                  </a:cubicBezTo>
                </a:path>
              </a:pathLst>
            </a:custGeom>
            <a:noFill/>
            <a:ln w="17" cap="rnd">
              <a:solidFill>
                <a:schemeClr val="bg1">
                  <a:lumMod val="8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44000" tIns="41476" rIns="144000" bIns="41476"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ct val="0"/>
                </a:spcAft>
                <a:buClrTx/>
                <a:buSzTx/>
                <a:buFontTx/>
                <a:buNone/>
                <a:tabLst/>
                <a:defRPr/>
              </a:pPr>
              <a:endParaRPr kumimoji="0" lang="en-ZA" sz="3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Out of                                         SIU Mandate </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Arrest or </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prosecute offenders </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Implement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disciplinary </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actions</a:t>
              </a: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orks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closely with other relevant agencies where its powers fall short</a:t>
              </a: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3" name="Group 1014"/>
            <p:cNvGrpSpPr>
              <a:grpSpLocks noChangeAspect="1"/>
            </p:cNvGrpSpPr>
            <p:nvPr/>
          </p:nvGrpSpPr>
          <p:grpSpPr bwMode="auto">
            <a:xfrm>
              <a:off x="5898027" y="3130228"/>
              <a:ext cx="488396" cy="488396"/>
              <a:chOff x="4728" y="3237"/>
              <a:chExt cx="340" cy="340"/>
            </a:xfrm>
            <a:solidFill>
              <a:schemeClr val="tx1"/>
            </a:solidFill>
          </p:grpSpPr>
          <p:sp>
            <p:nvSpPr>
              <p:cNvPr id="24" name="Freeform 1015"/>
              <p:cNvSpPr>
                <a:spLocks noEditPoints="1"/>
              </p:cNvSpPr>
              <p:nvPr/>
            </p:nvSpPr>
            <p:spPr bwMode="auto">
              <a:xfrm>
                <a:off x="4728" y="3237"/>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 name="Freeform 1016"/>
              <p:cNvSpPr>
                <a:spLocks noEditPoints="1"/>
              </p:cNvSpPr>
              <p:nvPr/>
            </p:nvSpPr>
            <p:spPr bwMode="auto">
              <a:xfrm>
                <a:off x="4792" y="3336"/>
                <a:ext cx="211" cy="171"/>
              </a:xfrm>
              <a:custGeom>
                <a:avLst/>
                <a:gdLst>
                  <a:gd name="T0" fmla="*/ 316 w 318"/>
                  <a:gd name="T1" fmla="*/ 123 h 257"/>
                  <a:gd name="T2" fmla="*/ 245 w 318"/>
                  <a:gd name="T3" fmla="*/ 57 h 257"/>
                  <a:gd name="T4" fmla="*/ 283 w 318"/>
                  <a:gd name="T5" fmla="*/ 19 h 257"/>
                  <a:gd name="T6" fmla="*/ 283 w 318"/>
                  <a:gd name="T7" fmla="*/ 4 h 257"/>
                  <a:gd name="T8" fmla="*/ 267 w 318"/>
                  <a:gd name="T9" fmla="*/ 4 h 257"/>
                  <a:gd name="T10" fmla="*/ 225 w 318"/>
                  <a:gd name="T11" fmla="*/ 47 h 257"/>
                  <a:gd name="T12" fmla="*/ 159 w 318"/>
                  <a:gd name="T13" fmla="*/ 33 h 257"/>
                  <a:gd name="T14" fmla="*/ 1 w 318"/>
                  <a:gd name="T15" fmla="*/ 122 h 257"/>
                  <a:gd name="T16" fmla="*/ 0 w 318"/>
                  <a:gd name="T17" fmla="*/ 129 h 257"/>
                  <a:gd name="T18" fmla="*/ 1 w 318"/>
                  <a:gd name="T19" fmla="*/ 134 h 257"/>
                  <a:gd name="T20" fmla="*/ 71 w 318"/>
                  <a:gd name="T21" fmla="*/ 200 h 257"/>
                  <a:gd name="T22" fmla="*/ 33 w 318"/>
                  <a:gd name="T23" fmla="*/ 238 h 257"/>
                  <a:gd name="T24" fmla="*/ 33 w 318"/>
                  <a:gd name="T25" fmla="*/ 254 h 257"/>
                  <a:gd name="T26" fmla="*/ 40 w 318"/>
                  <a:gd name="T27" fmla="*/ 257 h 257"/>
                  <a:gd name="T28" fmla="*/ 48 w 318"/>
                  <a:gd name="T29" fmla="*/ 254 h 257"/>
                  <a:gd name="T30" fmla="*/ 91 w 318"/>
                  <a:gd name="T31" fmla="*/ 210 h 257"/>
                  <a:gd name="T32" fmla="*/ 159 w 318"/>
                  <a:gd name="T33" fmla="*/ 225 h 257"/>
                  <a:gd name="T34" fmla="*/ 316 w 318"/>
                  <a:gd name="T35" fmla="*/ 135 h 257"/>
                  <a:gd name="T36" fmla="*/ 317 w 318"/>
                  <a:gd name="T37" fmla="*/ 128 h 257"/>
                  <a:gd name="T38" fmla="*/ 316 w 318"/>
                  <a:gd name="T39" fmla="*/ 123 h 257"/>
                  <a:gd name="T40" fmla="*/ 23 w 318"/>
                  <a:gd name="T41" fmla="*/ 129 h 257"/>
                  <a:gd name="T42" fmla="*/ 159 w 318"/>
                  <a:gd name="T43" fmla="*/ 54 h 257"/>
                  <a:gd name="T44" fmla="*/ 208 w 318"/>
                  <a:gd name="T45" fmla="*/ 63 h 257"/>
                  <a:gd name="T46" fmla="*/ 187 w 318"/>
                  <a:gd name="T47" fmla="*/ 84 h 257"/>
                  <a:gd name="T48" fmla="*/ 158 w 318"/>
                  <a:gd name="T49" fmla="*/ 75 h 257"/>
                  <a:gd name="T50" fmla="*/ 104 w 318"/>
                  <a:gd name="T51" fmla="*/ 129 h 257"/>
                  <a:gd name="T52" fmla="*/ 113 w 318"/>
                  <a:gd name="T53" fmla="*/ 158 h 257"/>
                  <a:gd name="T54" fmla="*/ 87 w 318"/>
                  <a:gd name="T55" fmla="*/ 184 h 257"/>
                  <a:gd name="T56" fmla="*/ 23 w 318"/>
                  <a:gd name="T57" fmla="*/ 129 h 257"/>
                  <a:gd name="T58" fmla="*/ 190 w 318"/>
                  <a:gd name="T59" fmla="*/ 129 h 257"/>
                  <a:gd name="T60" fmla="*/ 158 w 318"/>
                  <a:gd name="T61" fmla="*/ 161 h 257"/>
                  <a:gd name="T62" fmla="*/ 144 w 318"/>
                  <a:gd name="T63" fmla="*/ 157 h 257"/>
                  <a:gd name="T64" fmla="*/ 186 w 318"/>
                  <a:gd name="T65" fmla="*/ 115 h 257"/>
                  <a:gd name="T66" fmla="*/ 190 w 318"/>
                  <a:gd name="T67" fmla="*/ 129 h 257"/>
                  <a:gd name="T68" fmla="*/ 126 w 318"/>
                  <a:gd name="T69" fmla="*/ 129 h 257"/>
                  <a:gd name="T70" fmla="*/ 158 w 318"/>
                  <a:gd name="T71" fmla="*/ 97 h 257"/>
                  <a:gd name="T72" fmla="*/ 171 w 318"/>
                  <a:gd name="T73" fmla="*/ 100 h 257"/>
                  <a:gd name="T74" fmla="*/ 129 w 318"/>
                  <a:gd name="T75" fmla="*/ 142 h 257"/>
                  <a:gd name="T76" fmla="*/ 126 w 318"/>
                  <a:gd name="T77" fmla="*/ 129 h 257"/>
                  <a:gd name="T78" fmla="*/ 159 w 318"/>
                  <a:gd name="T79" fmla="*/ 203 h 257"/>
                  <a:gd name="T80" fmla="*/ 108 w 318"/>
                  <a:gd name="T81" fmla="*/ 194 h 257"/>
                  <a:gd name="T82" fmla="*/ 128 w 318"/>
                  <a:gd name="T83" fmla="*/ 173 h 257"/>
                  <a:gd name="T84" fmla="*/ 158 w 318"/>
                  <a:gd name="T85" fmla="*/ 182 h 257"/>
                  <a:gd name="T86" fmla="*/ 211 w 318"/>
                  <a:gd name="T87" fmla="*/ 129 h 257"/>
                  <a:gd name="T88" fmla="*/ 202 w 318"/>
                  <a:gd name="T89" fmla="*/ 99 h 257"/>
                  <a:gd name="T90" fmla="*/ 229 w 318"/>
                  <a:gd name="T91" fmla="*/ 72 h 257"/>
                  <a:gd name="T92" fmla="*/ 294 w 318"/>
                  <a:gd name="T93" fmla="*/ 129 h 257"/>
                  <a:gd name="T94" fmla="*/ 159 w 318"/>
                  <a:gd name="T95" fmla="*/ 20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8" h="257">
                    <a:moveTo>
                      <a:pt x="316" y="123"/>
                    </a:moveTo>
                    <a:cubicBezTo>
                      <a:pt x="303" y="103"/>
                      <a:pt x="278" y="76"/>
                      <a:pt x="245" y="57"/>
                    </a:cubicBezTo>
                    <a:cubicBezTo>
                      <a:pt x="283" y="19"/>
                      <a:pt x="283" y="19"/>
                      <a:pt x="283" y="19"/>
                    </a:cubicBezTo>
                    <a:cubicBezTo>
                      <a:pt x="287" y="15"/>
                      <a:pt x="287" y="8"/>
                      <a:pt x="283" y="4"/>
                    </a:cubicBezTo>
                    <a:cubicBezTo>
                      <a:pt x="278" y="0"/>
                      <a:pt x="272" y="0"/>
                      <a:pt x="267" y="4"/>
                    </a:cubicBezTo>
                    <a:cubicBezTo>
                      <a:pt x="225" y="47"/>
                      <a:pt x="225" y="47"/>
                      <a:pt x="225" y="47"/>
                    </a:cubicBezTo>
                    <a:cubicBezTo>
                      <a:pt x="205" y="38"/>
                      <a:pt x="183" y="33"/>
                      <a:pt x="159" y="33"/>
                    </a:cubicBezTo>
                    <a:cubicBezTo>
                      <a:pt x="88" y="33"/>
                      <a:pt x="31" y="79"/>
                      <a:pt x="1" y="122"/>
                    </a:cubicBezTo>
                    <a:cubicBezTo>
                      <a:pt x="0" y="124"/>
                      <a:pt x="0" y="127"/>
                      <a:pt x="0" y="129"/>
                    </a:cubicBezTo>
                    <a:cubicBezTo>
                      <a:pt x="0" y="131"/>
                      <a:pt x="0" y="133"/>
                      <a:pt x="1" y="134"/>
                    </a:cubicBezTo>
                    <a:cubicBezTo>
                      <a:pt x="14" y="154"/>
                      <a:pt x="38" y="181"/>
                      <a:pt x="71" y="200"/>
                    </a:cubicBezTo>
                    <a:cubicBezTo>
                      <a:pt x="33" y="238"/>
                      <a:pt x="33" y="238"/>
                      <a:pt x="33" y="238"/>
                    </a:cubicBezTo>
                    <a:cubicBezTo>
                      <a:pt x="29" y="243"/>
                      <a:pt x="29" y="249"/>
                      <a:pt x="33" y="254"/>
                    </a:cubicBezTo>
                    <a:cubicBezTo>
                      <a:pt x="35" y="256"/>
                      <a:pt x="38" y="257"/>
                      <a:pt x="40" y="257"/>
                    </a:cubicBezTo>
                    <a:cubicBezTo>
                      <a:pt x="43" y="257"/>
                      <a:pt x="46" y="256"/>
                      <a:pt x="48" y="254"/>
                    </a:cubicBezTo>
                    <a:cubicBezTo>
                      <a:pt x="91" y="210"/>
                      <a:pt x="91" y="210"/>
                      <a:pt x="91" y="210"/>
                    </a:cubicBezTo>
                    <a:cubicBezTo>
                      <a:pt x="111" y="219"/>
                      <a:pt x="134" y="225"/>
                      <a:pt x="159" y="225"/>
                    </a:cubicBezTo>
                    <a:cubicBezTo>
                      <a:pt x="229" y="225"/>
                      <a:pt x="286" y="178"/>
                      <a:pt x="316" y="135"/>
                    </a:cubicBezTo>
                    <a:cubicBezTo>
                      <a:pt x="317" y="133"/>
                      <a:pt x="318" y="131"/>
                      <a:pt x="317" y="128"/>
                    </a:cubicBezTo>
                    <a:cubicBezTo>
                      <a:pt x="317" y="127"/>
                      <a:pt x="317" y="125"/>
                      <a:pt x="316" y="123"/>
                    </a:cubicBezTo>
                    <a:close/>
                    <a:moveTo>
                      <a:pt x="23" y="129"/>
                    </a:moveTo>
                    <a:cubicBezTo>
                      <a:pt x="50" y="91"/>
                      <a:pt x="99" y="54"/>
                      <a:pt x="159" y="54"/>
                    </a:cubicBezTo>
                    <a:cubicBezTo>
                      <a:pt x="176" y="54"/>
                      <a:pt x="193" y="57"/>
                      <a:pt x="208" y="63"/>
                    </a:cubicBezTo>
                    <a:cubicBezTo>
                      <a:pt x="187" y="84"/>
                      <a:pt x="187" y="84"/>
                      <a:pt x="187" y="84"/>
                    </a:cubicBezTo>
                    <a:cubicBezTo>
                      <a:pt x="179" y="79"/>
                      <a:pt x="169" y="75"/>
                      <a:pt x="158" y="75"/>
                    </a:cubicBezTo>
                    <a:cubicBezTo>
                      <a:pt x="128" y="75"/>
                      <a:pt x="104" y="99"/>
                      <a:pt x="104" y="129"/>
                    </a:cubicBezTo>
                    <a:cubicBezTo>
                      <a:pt x="104" y="140"/>
                      <a:pt x="108" y="150"/>
                      <a:pt x="113" y="158"/>
                    </a:cubicBezTo>
                    <a:cubicBezTo>
                      <a:pt x="87" y="184"/>
                      <a:pt x="87" y="184"/>
                      <a:pt x="87" y="184"/>
                    </a:cubicBezTo>
                    <a:cubicBezTo>
                      <a:pt x="58" y="169"/>
                      <a:pt x="36" y="146"/>
                      <a:pt x="23" y="129"/>
                    </a:cubicBezTo>
                    <a:close/>
                    <a:moveTo>
                      <a:pt x="190" y="129"/>
                    </a:moveTo>
                    <a:cubicBezTo>
                      <a:pt x="190" y="146"/>
                      <a:pt x="175" y="161"/>
                      <a:pt x="158" y="161"/>
                    </a:cubicBezTo>
                    <a:cubicBezTo>
                      <a:pt x="153" y="161"/>
                      <a:pt x="148" y="159"/>
                      <a:pt x="144" y="157"/>
                    </a:cubicBezTo>
                    <a:cubicBezTo>
                      <a:pt x="186" y="115"/>
                      <a:pt x="186" y="115"/>
                      <a:pt x="186" y="115"/>
                    </a:cubicBezTo>
                    <a:cubicBezTo>
                      <a:pt x="188" y="119"/>
                      <a:pt x="190" y="124"/>
                      <a:pt x="190" y="129"/>
                    </a:cubicBezTo>
                    <a:close/>
                    <a:moveTo>
                      <a:pt x="126" y="129"/>
                    </a:moveTo>
                    <a:cubicBezTo>
                      <a:pt x="126" y="111"/>
                      <a:pt x="140" y="97"/>
                      <a:pt x="158" y="97"/>
                    </a:cubicBezTo>
                    <a:cubicBezTo>
                      <a:pt x="163" y="97"/>
                      <a:pt x="167" y="98"/>
                      <a:pt x="171" y="100"/>
                    </a:cubicBezTo>
                    <a:cubicBezTo>
                      <a:pt x="129" y="142"/>
                      <a:pt x="129" y="142"/>
                      <a:pt x="129" y="142"/>
                    </a:cubicBezTo>
                    <a:cubicBezTo>
                      <a:pt x="127" y="138"/>
                      <a:pt x="126" y="134"/>
                      <a:pt x="126" y="129"/>
                    </a:cubicBezTo>
                    <a:close/>
                    <a:moveTo>
                      <a:pt x="159" y="203"/>
                    </a:moveTo>
                    <a:cubicBezTo>
                      <a:pt x="140" y="203"/>
                      <a:pt x="123" y="200"/>
                      <a:pt x="108" y="194"/>
                    </a:cubicBezTo>
                    <a:cubicBezTo>
                      <a:pt x="128" y="173"/>
                      <a:pt x="128" y="173"/>
                      <a:pt x="128" y="173"/>
                    </a:cubicBezTo>
                    <a:cubicBezTo>
                      <a:pt x="137" y="179"/>
                      <a:pt x="147" y="182"/>
                      <a:pt x="158" y="182"/>
                    </a:cubicBezTo>
                    <a:cubicBezTo>
                      <a:pt x="187" y="182"/>
                      <a:pt x="211" y="158"/>
                      <a:pt x="211" y="129"/>
                    </a:cubicBezTo>
                    <a:cubicBezTo>
                      <a:pt x="211" y="118"/>
                      <a:pt x="208" y="108"/>
                      <a:pt x="202" y="99"/>
                    </a:cubicBezTo>
                    <a:cubicBezTo>
                      <a:pt x="229" y="72"/>
                      <a:pt x="229" y="72"/>
                      <a:pt x="229" y="72"/>
                    </a:cubicBezTo>
                    <a:cubicBezTo>
                      <a:pt x="259" y="88"/>
                      <a:pt x="281" y="111"/>
                      <a:pt x="294" y="129"/>
                    </a:cubicBezTo>
                    <a:cubicBezTo>
                      <a:pt x="267" y="166"/>
                      <a:pt x="218" y="203"/>
                      <a:pt x="159" y="20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
          <p:cNvSpPr/>
          <p:nvPr/>
        </p:nvSpPr>
        <p:spPr>
          <a:xfrm>
            <a:off x="313509" y="1758922"/>
            <a:ext cx="7872548" cy="153118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work of the SIU is primarily governed by the following Acts:</a:t>
            </a:r>
          </a:p>
          <a:p>
            <a:pPr marL="361950" marR="0" lvl="1" indent="-3619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Special Investigating Units and Special Tribunals Act, 1996 (Act 74 of 1996)</a:t>
            </a:r>
          </a:p>
          <a:p>
            <a:pPr marL="361950" marR="0" lvl="1" indent="-3619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Criminal Procedure Act, 51 of 1977 (Act 51 of 1977)</a:t>
            </a:r>
          </a:p>
          <a:p>
            <a:pPr marL="361950" marR="0" lvl="1" indent="-3619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Prevention and Combatting of Corrupt Activities (Act 12 of 2004)</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2636219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379" y="1347536"/>
            <a:ext cx="9266321" cy="4900863"/>
          </a:xfrm>
        </p:spPr>
        <p:txBody>
          <a:bodyPr>
            <a:normAutofit/>
          </a:bodyPr>
          <a:lstStyle/>
          <a:p>
            <a:endParaRPr lang="en-US" sz="1800" dirty="0" smtClean="0">
              <a:latin typeface="Arial" panose="020B0604020202020204" pitchFamily="34" charset="0"/>
              <a:cs typeface="Arial" panose="020B0604020202020204" pitchFamily="34" charset="0"/>
            </a:endParaRPr>
          </a:p>
          <a:p>
            <a:pPr marL="0" indent="0" algn="just">
              <a:buNone/>
            </a:pPr>
            <a:r>
              <a:rPr lang="en-US" sz="1800" dirty="0" smtClean="0">
                <a:latin typeface="Arial" panose="020B0604020202020204" pitchFamily="34" charset="0"/>
                <a:cs typeface="Arial" panose="020B0604020202020204" pitchFamily="34" charset="0"/>
              </a:rPr>
              <a:t>After the Trust received funds from the NLC NPO, the funds were further redistributed to senior official of NLC’s personal account and other family business.</a:t>
            </a:r>
          </a:p>
          <a:p>
            <a:pPr marL="0" indent="0">
              <a:buNone/>
            </a:pPr>
            <a:endParaRPr lang="en-US" sz="1800" dirty="0" smtClean="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30</a:t>
            </a:fld>
            <a:endParaRPr lang="en-ZA" dirty="0">
              <a:solidFill>
                <a:srgbClr val="000000">
                  <a:tint val="75000"/>
                </a:srgbClr>
              </a:solidFill>
            </a:endParaRPr>
          </a:p>
        </p:txBody>
      </p:sp>
      <p:graphicFrame>
        <p:nvGraphicFramePr>
          <p:cNvPr id="6" name="Content Placeholder 5"/>
          <p:cNvGraphicFramePr>
            <a:graphicFrameLocks noGrp="1"/>
          </p:cNvGraphicFramePr>
          <p:nvPr>
            <p:ph idx="13"/>
            <p:extLst>
              <p:ext uri="{D42A27DB-BD31-4B8C-83A1-F6EECF244321}">
                <p14:modId xmlns:p14="http://schemas.microsoft.com/office/powerpoint/2010/main" xmlns="" val="1946155727"/>
              </p:ext>
            </p:extLst>
          </p:nvPr>
        </p:nvGraphicFramePr>
        <p:xfrm>
          <a:off x="330010" y="2454445"/>
          <a:ext cx="8312100" cy="3291840"/>
        </p:xfrm>
        <a:graphic>
          <a:graphicData uri="http://schemas.openxmlformats.org/drawingml/2006/table">
            <a:tbl>
              <a:tblPr firstRow="1" bandRow="1">
                <a:tableStyleId>{5C22544A-7EE6-4342-B048-85BDC9FD1C3A}</a:tableStyleId>
              </a:tblPr>
              <a:tblGrid>
                <a:gridCol w="4156050">
                  <a:extLst>
                    <a:ext uri="{9D8B030D-6E8A-4147-A177-3AD203B41FA5}">
                      <a16:colId xmlns:a16="http://schemas.microsoft.com/office/drawing/2014/main" xmlns="" val="2165381273"/>
                    </a:ext>
                  </a:extLst>
                </a:gridCol>
                <a:gridCol w="4156050">
                  <a:extLst>
                    <a:ext uri="{9D8B030D-6E8A-4147-A177-3AD203B41FA5}">
                      <a16:colId xmlns:a16="http://schemas.microsoft.com/office/drawing/2014/main" xmlns="" val="1034355850"/>
                    </a:ext>
                  </a:extLst>
                </a:gridCol>
              </a:tblGrid>
              <a:tr h="362857">
                <a:tc>
                  <a:txBody>
                    <a:bodyPr/>
                    <a:lstStyle/>
                    <a:p>
                      <a:r>
                        <a:rPr lang="en-US" sz="1800" dirty="0" smtClean="0">
                          <a:latin typeface="Arial" panose="020B0604020202020204" pitchFamily="34" charset="0"/>
                          <a:cs typeface="Arial" panose="020B0604020202020204" pitchFamily="34" charset="0"/>
                        </a:rPr>
                        <a:t>Entity paid</a:t>
                      </a:r>
                      <a:endParaRPr lang="en-US" sz="1800" dirty="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Amount paid</a:t>
                      </a:r>
                      <a:r>
                        <a:rPr lang="en-US" sz="1800" baseline="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1348144"/>
                  </a:ext>
                </a:extLst>
              </a:tr>
              <a:tr h="362857">
                <a:tc>
                  <a:txBody>
                    <a:bodyPr/>
                    <a:lstStyle/>
                    <a:p>
                      <a:r>
                        <a:rPr lang="en-US" sz="1800" dirty="0" smtClean="0">
                          <a:solidFill>
                            <a:schemeClr val="tx1"/>
                          </a:solidFill>
                          <a:latin typeface="Arial" panose="020B0604020202020204" pitchFamily="34" charset="0"/>
                          <a:cs typeface="Arial" panose="020B0604020202020204" pitchFamily="34" charset="0"/>
                        </a:rPr>
                        <a:t>Private company 6 </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R240,565.00</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73048965"/>
                  </a:ext>
                </a:extLst>
              </a:tr>
              <a:tr h="362857">
                <a:tc>
                  <a:txBody>
                    <a:bodyPr/>
                    <a:lstStyle/>
                    <a:p>
                      <a:r>
                        <a:rPr lang="en-US" sz="1800" dirty="0" smtClean="0">
                          <a:solidFill>
                            <a:schemeClr val="tx1"/>
                          </a:solidFill>
                          <a:latin typeface="Arial" panose="020B0604020202020204" pitchFamily="34" charset="0"/>
                          <a:cs typeface="Arial" panose="020B0604020202020204" pitchFamily="34" charset="0"/>
                        </a:rPr>
                        <a:t>XXX Family Trust</a:t>
                      </a:r>
                      <a:r>
                        <a:rPr lang="en-US" sz="1800" baseline="0" dirty="0" smtClean="0">
                          <a:solidFill>
                            <a:schemeClr val="tx1"/>
                          </a:solidFill>
                          <a:latin typeface="Arial" panose="020B0604020202020204" pitchFamily="34" charset="0"/>
                          <a:cs typeface="Arial" panose="020B0604020202020204" pitchFamily="34" charset="0"/>
                        </a:rPr>
                        <a:t> </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R1,232,483.00</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89099569"/>
                  </a:ext>
                </a:extLst>
              </a:tr>
              <a:tr h="362857">
                <a:tc>
                  <a:txBody>
                    <a:bodyPr/>
                    <a:lstStyle/>
                    <a:p>
                      <a:r>
                        <a:rPr lang="en-US" sz="1800" dirty="0" smtClean="0">
                          <a:solidFill>
                            <a:schemeClr val="tx1"/>
                          </a:solidFill>
                          <a:latin typeface="Arial" panose="020B0604020202020204" pitchFamily="34" charset="0"/>
                          <a:cs typeface="Arial" panose="020B0604020202020204" pitchFamily="34" charset="0"/>
                        </a:rPr>
                        <a:t>Restaurant</a:t>
                      </a:r>
                      <a:r>
                        <a:rPr lang="en-US" sz="1800" baseline="0" dirty="0" smtClean="0">
                          <a:solidFill>
                            <a:schemeClr val="tx1"/>
                          </a:solidFill>
                          <a:latin typeface="Arial" panose="020B0604020202020204" pitchFamily="34" charset="0"/>
                          <a:cs typeface="Arial" panose="020B0604020202020204" pitchFamily="34" charset="0"/>
                        </a:rPr>
                        <a:t> </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R560 000.00</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182148119"/>
                  </a:ext>
                </a:extLst>
              </a:tr>
              <a:tr h="362857">
                <a:tc>
                  <a:txBody>
                    <a:bodyPr/>
                    <a:lstStyle/>
                    <a:p>
                      <a:r>
                        <a:rPr lang="en-US" sz="1800" dirty="0" smtClean="0">
                          <a:solidFill>
                            <a:schemeClr val="tx1"/>
                          </a:solidFill>
                          <a:latin typeface="Arial" panose="020B0604020202020204" pitchFamily="34" charset="0"/>
                          <a:cs typeface="Arial" panose="020B0604020202020204" pitchFamily="34" charset="0"/>
                        </a:rPr>
                        <a:t>Private</a:t>
                      </a:r>
                      <a:r>
                        <a:rPr lang="en-US" sz="1800" baseline="0" dirty="0" smtClean="0">
                          <a:solidFill>
                            <a:schemeClr val="tx1"/>
                          </a:solidFill>
                          <a:latin typeface="Arial" panose="020B0604020202020204" pitchFamily="34" charset="0"/>
                          <a:cs typeface="Arial" panose="020B0604020202020204" pitchFamily="34" charset="0"/>
                        </a:rPr>
                        <a:t> company 8</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R100</a:t>
                      </a:r>
                      <a:r>
                        <a:rPr lang="en-US" sz="1800" baseline="0" dirty="0" smtClean="0">
                          <a:latin typeface="Arial" panose="020B0604020202020204" pitchFamily="34" charset="0"/>
                          <a:cs typeface="Arial" panose="020B0604020202020204" pitchFamily="34" charset="0"/>
                        </a:rPr>
                        <a:t> 000.00</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789358261"/>
                  </a:ext>
                </a:extLst>
              </a:tr>
              <a:tr h="362857">
                <a:tc>
                  <a:txBody>
                    <a:bodyPr/>
                    <a:lstStyle/>
                    <a:p>
                      <a:r>
                        <a:rPr lang="en-US" sz="1800" baseline="0" dirty="0" smtClean="0">
                          <a:latin typeface="Arial" panose="020B0604020202020204" pitchFamily="34" charset="0"/>
                          <a:cs typeface="Arial" panose="020B0604020202020204" pitchFamily="34" charset="0"/>
                        </a:rPr>
                        <a:t>XXX Bank</a:t>
                      </a:r>
                      <a:endParaRPr lang="en-US" sz="1800" dirty="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R1326,487.00</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518413842"/>
                  </a:ext>
                </a:extLst>
              </a:tr>
              <a:tr h="362857">
                <a:tc>
                  <a:txBody>
                    <a:bodyPr/>
                    <a:lstStyle/>
                    <a:p>
                      <a:r>
                        <a:rPr lang="en-US" sz="1800" baseline="0" dirty="0" smtClean="0">
                          <a:latin typeface="Arial" panose="020B0604020202020204" pitchFamily="34" charset="0"/>
                          <a:cs typeface="Arial" panose="020B0604020202020204" pitchFamily="34" charset="0"/>
                        </a:rPr>
                        <a:t>XXX Bank</a:t>
                      </a:r>
                      <a:endParaRPr lang="en-US" sz="1800" dirty="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R938,751.00</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558729356"/>
                  </a:ext>
                </a:extLst>
              </a:tr>
              <a:tr h="362857">
                <a:tc>
                  <a:txBody>
                    <a:bodyPr/>
                    <a:lstStyle/>
                    <a:p>
                      <a:r>
                        <a:rPr lang="en-US" sz="1800" dirty="0" smtClean="0">
                          <a:latin typeface="Arial" panose="020B0604020202020204" pitchFamily="34" charset="0"/>
                          <a:cs typeface="Arial" panose="020B0604020202020204" pitchFamily="34" charset="0"/>
                        </a:rPr>
                        <a:t>Private company 9</a:t>
                      </a:r>
                      <a:endParaRPr lang="en-US" sz="1800" dirty="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R950,000.00</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296928030"/>
                  </a:ext>
                </a:extLst>
              </a:tr>
              <a:tr h="362857">
                <a:tc>
                  <a:txBody>
                    <a:bodyPr/>
                    <a:lstStyle/>
                    <a:p>
                      <a:endParaRPr lang="en-US" sz="1800" b="1" dirty="0">
                        <a:latin typeface="Arial" panose="020B0604020202020204" pitchFamily="34" charset="0"/>
                        <a:cs typeface="Arial" panose="020B0604020202020204" pitchFamily="34" charset="0"/>
                      </a:endParaRPr>
                    </a:p>
                  </a:txBody>
                  <a:tcPr/>
                </a:tc>
                <a:tc>
                  <a:txBody>
                    <a:bodyPr/>
                    <a:lstStyle/>
                    <a:p>
                      <a:endParaRPr lang="en-US" sz="1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07844363"/>
                  </a:ext>
                </a:extLst>
              </a:tr>
            </a:tbl>
          </a:graphicData>
        </a:graphic>
      </p:graphicFrame>
    </p:spTree>
    <p:extLst>
      <p:ext uri="{BB962C8B-B14F-4D97-AF65-F5344CB8AC3E}">
        <p14:creationId xmlns:p14="http://schemas.microsoft.com/office/powerpoint/2010/main" xmlns="" val="40652945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0006" y="941901"/>
            <a:ext cx="9412132" cy="5414450"/>
          </a:xfrm>
        </p:spPr>
        <p:txBody>
          <a:bodyPr>
            <a:normAutofit/>
          </a:bodyPr>
          <a:lstStyle/>
          <a:p>
            <a:pPr marL="0" indent="0">
              <a:buNone/>
            </a:pPr>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b="1" u="sng" dirty="0" smtClean="0">
                <a:latin typeface="Arial" panose="020B0604020202020204" pitchFamily="34" charset="0"/>
                <a:cs typeface="Arial" panose="020B0604020202020204" pitchFamily="34" charset="0"/>
              </a:rPr>
              <a:t>Company belonging to the brother of the Senior official of NLC </a:t>
            </a:r>
          </a:p>
          <a:p>
            <a:pPr algn="just">
              <a:lnSpc>
                <a:spcPct val="150000"/>
              </a:lnSpc>
              <a:buFontTx/>
              <a:buChar char="-"/>
            </a:pPr>
            <a:r>
              <a:rPr lang="en-US" dirty="0" smtClean="0">
                <a:latin typeface="Arial" panose="020B0604020202020204" pitchFamily="34" charset="0"/>
                <a:cs typeface="Arial" panose="020B0604020202020204" pitchFamily="34" charset="0"/>
              </a:rPr>
              <a:t>The company was established by the elder brother to the senior official of 	NLC in 2016. The elder brother resigned as member in March 2017. The directorship remained in the close cycle of the friends and family members of the senior official of NLC. </a:t>
            </a:r>
          </a:p>
          <a:p>
            <a:pPr algn="just">
              <a:lnSpc>
                <a:spcPct val="150000"/>
              </a:lnSpc>
              <a:buFontTx/>
              <a:buChar char="-"/>
            </a:pPr>
            <a:r>
              <a:rPr lang="en-US" dirty="0" smtClean="0">
                <a:latin typeface="Arial" panose="020B0604020202020204" pitchFamily="34" charset="0"/>
                <a:cs typeface="Arial" panose="020B0604020202020204" pitchFamily="34" charset="0"/>
              </a:rPr>
              <a:t>Tabled in the next slide shows the NPOs that transferred monies to the company belonging to the brother of one senior official of NLC;</a:t>
            </a:r>
          </a:p>
          <a:p>
            <a:pPr marL="0" indent="0" algn="just">
              <a:lnSpc>
                <a:spcPct val="150000"/>
              </a:lnSpc>
              <a:buNone/>
            </a:pPr>
            <a:endParaRPr lang="en-US" dirty="0">
              <a:latin typeface="Arial" panose="020B0604020202020204" pitchFamily="34" charset="0"/>
              <a:cs typeface="Arial" panose="020B0604020202020204" pitchFamily="34" charset="0"/>
            </a:endParaRPr>
          </a:p>
          <a:p>
            <a:pPr marL="0" indent="0" algn="just">
              <a:lnSpc>
                <a:spcPct val="150000"/>
              </a:lnSpc>
              <a:buNone/>
            </a:pPr>
            <a:endParaRPr lang="en-US" dirty="0" smtClean="0">
              <a:latin typeface="Arial" panose="020B0604020202020204" pitchFamily="34" charset="0"/>
              <a:cs typeface="Arial" panose="020B0604020202020204" pitchFamily="34" charset="0"/>
            </a:endParaRPr>
          </a:p>
          <a:p>
            <a:pPr marL="0" indent="0" algn="just">
              <a:lnSpc>
                <a:spcPct val="150000"/>
              </a:lnSpc>
              <a:buNone/>
            </a:pPr>
            <a:endParaRPr lang="en-US" dirty="0">
              <a:latin typeface="Arial" panose="020B0604020202020204" pitchFamily="34" charset="0"/>
              <a:cs typeface="Arial" panose="020B0604020202020204" pitchFamily="34" charset="0"/>
            </a:endParaRPr>
          </a:p>
          <a:p>
            <a:pPr marL="0" indent="0" algn="just">
              <a:lnSpc>
                <a:spcPct val="150000"/>
              </a:lnSpc>
              <a:buNone/>
            </a:pPr>
            <a:endParaRPr lang="en-US" dirty="0" smtClean="0">
              <a:latin typeface="Arial" panose="020B0604020202020204" pitchFamily="34" charset="0"/>
              <a:cs typeface="Arial" panose="020B0604020202020204" pitchFamily="34" charset="0"/>
            </a:endParaRPr>
          </a:p>
          <a:p>
            <a:pPr marL="0" indent="0" algn="just">
              <a:lnSpc>
                <a:spcPct val="150000"/>
              </a:lnSpc>
              <a:buNone/>
            </a:pPr>
            <a:endParaRPr lang="en-US" dirty="0">
              <a:latin typeface="Arial" panose="020B0604020202020204" pitchFamily="34" charset="0"/>
              <a:cs typeface="Arial" panose="020B0604020202020204" pitchFamily="34" charset="0"/>
            </a:endParaRPr>
          </a:p>
          <a:p>
            <a:pPr marL="0" indent="0" algn="just">
              <a:lnSpc>
                <a:spcPct val="150000"/>
              </a:lnSpc>
              <a:buNone/>
            </a:pPr>
            <a:endParaRPr lang="en-US" dirty="0" smtClean="0">
              <a:latin typeface="Arial" panose="020B0604020202020204" pitchFamily="34" charset="0"/>
              <a:cs typeface="Arial" panose="020B0604020202020204" pitchFamily="34" charset="0"/>
            </a:endParaRPr>
          </a:p>
          <a:p>
            <a:pPr marL="0" indent="0" algn="just">
              <a:lnSpc>
                <a:spcPct val="150000"/>
              </a:lnSpc>
              <a:buNone/>
            </a:pPr>
            <a:endParaRPr lang="en-US" dirty="0">
              <a:latin typeface="Arial" panose="020B0604020202020204" pitchFamily="34" charset="0"/>
              <a:cs typeface="Arial" panose="020B0604020202020204" pitchFamily="34" charset="0"/>
            </a:endParaRPr>
          </a:p>
          <a:p>
            <a:pPr marL="0" indent="0" algn="just">
              <a:lnSpc>
                <a:spcPct val="150000"/>
              </a:lnSpc>
              <a:buNone/>
            </a:pPr>
            <a:endParaRPr lang="en-US" dirty="0" smtClean="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31</a:t>
            </a:fld>
            <a:endParaRPr lang="en-ZA" dirty="0">
              <a:solidFill>
                <a:srgbClr val="000000">
                  <a:tint val="75000"/>
                </a:srgbClr>
              </a:solidFill>
            </a:endParaRPr>
          </a:p>
        </p:txBody>
      </p:sp>
      <p:sp>
        <p:nvSpPr>
          <p:cNvPr id="5" name="Content Placeholder 4"/>
          <p:cNvSpPr>
            <a:spLocks noGrp="1"/>
          </p:cNvSpPr>
          <p:nvPr>
            <p:ph idx="13"/>
          </p:nvPr>
        </p:nvSpPr>
        <p:spPr>
          <a:xfrm>
            <a:off x="1727200" y="415636"/>
            <a:ext cx="6610350" cy="422564"/>
          </a:xfrm>
        </p:spPr>
        <p:txBody>
          <a:bodyPr>
            <a:normAutofit fontScale="25000" lnSpcReduction="20000"/>
          </a:bodyPr>
          <a:lstStyle/>
          <a:p>
            <a:pPr algn="ctr"/>
            <a:r>
              <a:rPr lang="en-ZA" sz="8600" dirty="0">
                <a:solidFill>
                  <a:prstClr val="black"/>
                </a:solidFill>
              </a:rPr>
              <a:t>NLC BOARD MEMBERS &amp; OFFICIALS</a:t>
            </a:r>
            <a:endParaRPr lang="en-US" sz="8600" dirty="0"/>
          </a:p>
          <a:p>
            <a:pPr algn="ctr"/>
            <a:endParaRPr lang="en-US" dirty="0"/>
          </a:p>
        </p:txBody>
      </p:sp>
    </p:spTree>
    <p:extLst>
      <p:ext uri="{BB962C8B-B14F-4D97-AF65-F5344CB8AC3E}">
        <p14:creationId xmlns:p14="http://schemas.microsoft.com/office/powerpoint/2010/main" xmlns="" val="35362209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p:txBody>
      </p:sp>
      <p:sp>
        <p:nvSpPr>
          <p:cNvPr id="3" name="Footer Placeholder 2"/>
          <p:cNvSpPr>
            <a:spLocks noGrp="1"/>
          </p:cNvSpPr>
          <p:nvPr>
            <p:ph type="ftr" sz="quarter" idx="11"/>
          </p:nvPr>
        </p:nvSpPr>
        <p:spPr/>
        <p:txBody>
          <a:bodyPr/>
          <a:lstStyle/>
          <a:p>
            <a:pPr>
              <a:defRPr/>
            </a:pPr>
            <a:r>
              <a:rPr lang="en-ZA" dirty="0"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32</a:t>
            </a:fld>
            <a:endParaRPr lang="en-ZA" dirty="0">
              <a:solidFill>
                <a:srgbClr val="000000">
                  <a:tint val="75000"/>
                </a:srgbClr>
              </a:solidFill>
            </a:endParaRPr>
          </a:p>
        </p:txBody>
      </p:sp>
      <p:sp>
        <p:nvSpPr>
          <p:cNvPr id="5" name="Content Placeholder 4"/>
          <p:cNvSpPr>
            <a:spLocks noGrp="1"/>
          </p:cNvSpPr>
          <p:nvPr>
            <p:ph idx="13"/>
          </p:nvPr>
        </p:nvSpPr>
        <p:spPr>
          <a:xfrm>
            <a:off x="1699491" y="693304"/>
            <a:ext cx="5567584" cy="53975"/>
          </a:xfrm>
        </p:spPr>
        <p:txBody>
          <a:bodyPr>
            <a:noAutofit/>
          </a:bodyPr>
          <a:lstStyle/>
          <a:p>
            <a:pPr algn="ctr"/>
            <a:r>
              <a:rPr lang="en-ZA" sz="2800" dirty="0">
                <a:solidFill>
                  <a:prstClr val="black"/>
                </a:solidFill>
              </a:rPr>
              <a:t>NLC BOARD MEMBERS &amp; OFFICIALS</a:t>
            </a:r>
            <a:endParaRPr lang="en-US" sz="2800" dirty="0"/>
          </a:p>
          <a:p>
            <a:pPr algn="ctr"/>
            <a:endParaRPr lang="en-US" sz="2800" dirty="0"/>
          </a:p>
        </p:txBody>
      </p:sp>
      <p:grpSp>
        <p:nvGrpSpPr>
          <p:cNvPr id="8" name="Canvas 615"/>
          <p:cNvGrpSpPr/>
          <p:nvPr/>
        </p:nvGrpSpPr>
        <p:grpSpPr>
          <a:xfrm>
            <a:off x="-333072" y="683492"/>
            <a:ext cx="9993745" cy="5672860"/>
            <a:chOff x="0" y="0"/>
            <a:chExt cx="6108065" cy="3324225"/>
          </a:xfrm>
        </p:grpSpPr>
        <p:sp>
          <p:nvSpPr>
            <p:cNvPr id="9" name="Rectangle 8"/>
            <p:cNvSpPr/>
            <p:nvPr/>
          </p:nvSpPr>
          <p:spPr>
            <a:xfrm>
              <a:off x="0" y="0"/>
              <a:ext cx="6108065" cy="3324225"/>
            </a:xfrm>
            <a:prstGeom prst="rect">
              <a:avLst/>
            </a:prstGeom>
            <a:noFill/>
            <a:ln>
              <a:noFill/>
            </a:ln>
          </p:spPr>
        </p:sp>
        <p:grpSp>
          <p:nvGrpSpPr>
            <p:cNvPr id="10" name="Group 9"/>
            <p:cNvGrpSpPr>
              <a:grpSpLocks/>
            </p:cNvGrpSpPr>
            <p:nvPr/>
          </p:nvGrpSpPr>
          <p:grpSpPr bwMode="auto">
            <a:xfrm>
              <a:off x="681990" y="0"/>
              <a:ext cx="2986405" cy="1228090"/>
              <a:chOff x="1074" y="0"/>
              <a:chExt cx="4703" cy="1934"/>
            </a:xfrm>
          </p:grpSpPr>
          <p:sp>
            <p:nvSpPr>
              <p:cNvPr id="422" name="Rectangle 421"/>
              <p:cNvSpPr>
                <a:spLocks noChangeArrowheads="1"/>
              </p:cNvSpPr>
              <p:nvPr/>
            </p:nvSpPr>
            <p:spPr bwMode="auto">
              <a:xfrm>
                <a:off x="1083" y="6"/>
                <a:ext cx="446" cy="490"/>
              </a:xfrm>
              <a:prstGeom prst="rect">
                <a:avLst/>
              </a:prstGeom>
              <a:solidFill>
                <a:srgbClr val="BFBF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23" name="Rectangle 422"/>
              <p:cNvSpPr>
                <a:spLocks noChangeArrowheads="1"/>
              </p:cNvSpPr>
              <p:nvPr/>
            </p:nvSpPr>
            <p:spPr bwMode="auto">
              <a:xfrm>
                <a:off x="1187" y="6"/>
                <a:ext cx="239" cy="122"/>
              </a:xfrm>
              <a:prstGeom prst="rect">
                <a:avLst/>
              </a:prstGeom>
              <a:solidFill>
                <a:srgbClr val="BFBF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24" name="Rectangle 423"/>
              <p:cNvSpPr>
                <a:spLocks noChangeArrowheads="1"/>
              </p:cNvSpPr>
              <p:nvPr/>
            </p:nvSpPr>
            <p:spPr bwMode="auto">
              <a:xfrm>
                <a:off x="1187" y="3"/>
                <a:ext cx="165"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5" name="Rectangle 424"/>
              <p:cNvSpPr>
                <a:spLocks noChangeArrowheads="1"/>
              </p:cNvSpPr>
              <p:nvPr/>
            </p:nvSpPr>
            <p:spPr bwMode="auto">
              <a:xfrm>
                <a:off x="1426" y="3"/>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6" name="Rectangle 425"/>
              <p:cNvSpPr>
                <a:spLocks noChangeArrowheads="1"/>
              </p:cNvSpPr>
              <p:nvPr/>
            </p:nvSpPr>
            <p:spPr bwMode="auto">
              <a:xfrm>
                <a:off x="1539" y="6"/>
                <a:ext cx="1512" cy="490"/>
              </a:xfrm>
              <a:prstGeom prst="rect">
                <a:avLst/>
              </a:prstGeom>
              <a:solidFill>
                <a:srgbClr val="BFBF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27" name="Rectangle 426"/>
              <p:cNvSpPr>
                <a:spLocks noChangeArrowheads="1"/>
              </p:cNvSpPr>
              <p:nvPr/>
            </p:nvSpPr>
            <p:spPr bwMode="auto">
              <a:xfrm>
                <a:off x="1642" y="251"/>
                <a:ext cx="1306" cy="123"/>
              </a:xfrm>
              <a:prstGeom prst="rect">
                <a:avLst/>
              </a:prstGeom>
              <a:solidFill>
                <a:srgbClr val="BFBF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28" name="Rectangle 427"/>
              <p:cNvSpPr>
                <a:spLocks noChangeArrowheads="1"/>
              </p:cNvSpPr>
              <p:nvPr/>
            </p:nvSpPr>
            <p:spPr bwMode="auto">
              <a:xfrm>
                <a:off x="1932" y="249"/>
                <a:ext cx="343"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Entity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9" name="Rectangle 428"/>
              <p:cNvSpPr>
                <a:spLocks noChangeArrowheads="1"/>
              </p:cNvSpPr>
              <p:nvPr/>
            </p:nvSpPr>
            <p:spPr bwMode="auto">
              <a:xfrm>
                <a:off x="2428" y="249"/>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0" name="Rectangle 429"/>
              <p:cNvSpPr>
                <a:spLocks noChangeArrowheads="1"/>
              </p:cNvSpPr>
              <p:nvPr/>
            </p:nvSpPr>
            <p:spPr bwMode="auto">
              <a:xfrm>
                <a:off x="2478" y="249"/>
                <a:ext cx="123"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&amp;/</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1" name="Rectangle 430"/>
              <p:cNvSpPr>
                <a:spLocks noChangeArrowheads="1"/>
              </p:cNvSpPr>
              <p:nvPr/>
            </p:nvSpPr>
            <p:spPr bwMode="auto">
              <a:xfrm>
                <a:off x="2658" y="249"/>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2" name="Rectangle 431"/>
              <p:cNvSpPr>
                <a:spLocks noChangeArrowheads="1"/>
              </p:cNvSpPr>
              <p:nvPr/>
            </p:nvSpPr>
            <p:spPr bwMode="auto">
              <a:xfrm>
                <a:off x="1642" y="374"/>
                <a:ext cx="1306" cy="122"/>
              </a:xfrm>
              <a:prstGeom prst="rect">
                <a:avLst/>
              </a:prstGeom>
              <a:solidFill>
                <a:srgbClr val="BFBF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33" name="Rectangle 432"/>
              <p:cNvSpPr>
                <a:spLocks noChangeArrowheads="1"/>
              </p:cNvSpPr>
              <p:nvPr/>
            </p:nvSpPr>
            <p:spPr bwMode="auto">
              <a:xfrm>
                <a:off x="1644" y="371"/>
                <a:ext cx="890"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(enabling NPO)</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4" name="Rectangle 433"/>
              <p:cNvSpPr>
                <a:spLocks noChangeArrowheads="1"/>
              </p:cNvSpPr>
              <p:nvPr/>
            </p:nvSpPr>
            <p:spPr bwMode="auto">
              <a:xfrm>
                <a:off x="2943" y="371"/>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5" name="Rectangle 434"/>
              <p:cNvSpPr>
                <a:spLocks noChangeArrowheads="1"/>
              </p:cNvSpPr>
              <p:nvPr/>
            </p:nvSpPr>
            <p:spPr bwMode="auto">
              <a:xfrm>
                <a:off x="3056" y="6"/>
                <a:ext cx="1342" cy="490"/>
              </a:xfrm>
              <a:prstGeom prst="rect">
                <a:avLst/>
              </a:prstGeom>
              <a:solidFill>
                <a:srgbClr val="BFBF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36" name="Rectangle 435"/>
              <p:cNvSpPr>
                <a:spLocks noChangeArrowheads="1"/>
              </p:cNvSpPr>
              <p:nvPr/>
            </p:nvSpPr>
            <p:spPr bwMode="auto">
              <a:xfrm>
                <a:off x="3164" y="6"/>
                <a:ext cx="1131" cy="122"/>
              </a:xfrm>
              <a:prstGeom prst="rect">
                <a:avLst/>
              </a:prstGeom>
              <a:solidFill>
                <a:srgbClr val="BFBF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37" name="Rectangle 436"/>
              <p:cNvSpPr>
                <a:spLocks noChangeArrowheads="1"/>
              </p:cNvSpPr>
              <p:nvPr/>
            </p:nvSpPr>
            <p:spPr bwMode="auto">
              <a:xfrm>
                <a:off x="3260" y="3"/>
                <a:ext cx="56"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38" name="Rectangle 437"/>
              <p:cNvSpPr>
                <a:spLocks noChangeArrowheads="1"/>
              </p:cNvSpPr>
              <p:nvPr/>
            </p:nvSpPr>
            <p:spPr bwMode="auto">
              <a:xfrm>
                <a:off x="3979" y="3"/>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9" name="Rectangle 438"/>
              <p:cNvSpPr>
                <a:spLocks noChangeArrowheads="1"/>
              </p:cNvSpPr>
              <p:nvPr/>
            </p:nvSpPr>
            <p:spPr bwMode="auto">
              <a:xfrm>
                <a:off x="4029" y="3"/>
                <a:ext cx="56"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40" name="Rectangle 439"/>
              <p:cNvSpPr>
                <a:spLocks noChangeArrowheads="1"/>
              </p:cNvSpPr>
              <p:nvPr/>
            </p:nvSpPr>
            <p:spPr bwMode="auto">
              <a:xfrm>
                <a:off x="3164" y="128"/>
                <a:ext cx="1131" cy="123"/>
              </a:xfrm>
              <a:prstGeom prst="rect">
                <a:avLst/>
              </a:prstGeom>
              <a:solidFill>
                <a:srgbClr val="BFBF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41" name="Rectangle 440"/>
              <p:cNvSpPr>
                <a:spLocks noChangeArrowheads="1"/>
              </p:cNvSpPr>
              <p:nvPr/>
            </p:nvSpPr>
            <p:spPr bwMode="auto">
              <a:xfrm>
                <a:off x="3593" y="125"/>
                <a:ext cx="56"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42" name="Rectangle 441"/>
              <p:cNvSpPr>
                <a:spLocks noChangeArrowheads="1"/>
              </p:cNvSpPr>
              <p:nvPr/>
            </p:nvSpPr>
            <p:spPr bwMode="auto">
              <a:xfrm>
                <a:off x="3164" y="251"/>
                <a:ext cx="1131" cy="123"/>
              </a:xfrm>
              <a:prstGeom prst="rect">
                <a:avLst/>
              </a:prstGeom>
              <a:solidFill>
                <a:srgbClr val="BFBF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43" name="Rectangle 442"/>
              <p:cNvSpPr>
                <a:spLocks noChangeArrowheads="1"/>
              </p:cNvSpPr>
              <p:nvPr/>
            </p:nvSpPr>
            <p:spPr bwMode="auto">
              <a:xfrm>
                <a:off x="3265" y="249"/>
                <a:ext cx="56"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44" name="Rectangle 443"/>
              <p:cNvSpPr>
                <a:spLocks noChangeArrowheads="1"/>
              </p:cNvSpPr>
              <p:nvPr/>
            </p:nvSpPr>
            <p:spPr bwMode="auto">
              <a:xfrm>
                <a:off x="3164" y="374"/>
                <a:ext cx="1131" cy="122"/>
              </a:xfrm>
              <a:prstGeom prst="rect">
                <a:avLst/>
              </a:prstGeom>
              <a:solidFill>
                <a:srgbClr val="BFBF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45" name="Rectangle 444"/>
              <p:cNvSpPr>
                <a:spLocks noChangeArrowheads="1"/>
              </p:cNvSpPr>
              <p:nvPr/>
            </p:nvSpPr>
            <p:spPr bwMode="auto">
              <a:xfrm>
                <a:off x="3480" y="371"/>
                <a:ext cx="56"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46" name="Rectangle 445"/>
              <p:cNvSpPr>
                <a:spLocks noChangeArrowheads="1"/>
              </p:cNvSpPr>
              <p:nvPr/>
            </p:nvSpPr>
            <p:spPr bwMode="auto">
              <a:xfrm>
                <a:off x="3979" y="371"/>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7" name="Rectangle 446"/>
              <p:cNvSpPr>
                <a:spLocks noChangeArrowheads="1"/>
              </p:cNvSpPr>
              <p:nvPr/>
            </p:nvSpPr>
            <p:spPr bwMode="auto">
              <a:xfrm>
                <a:off x="4406" y="6"/>
                <a:ext cx="1359" cy="490"/>
              </a:xfrm>
              <a:prstGeom prst="rect">
                <a:avLst/>
              </a:prstGeom>
              <a:solidFill>
                <a:srgbClr val="BFBF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48" name="Rectangle 447"/>
              <p:cNvSpPr>
                <a:spLocks noChangeArrowheads="1"/>
              </p:cNvSpPr>
              <p:nvPr/>
            </p:nvSpPr>
            <p:spPr bwMode="auto">
              <a:xfrm>
                <a:off x="4511" y="128"/>
                <a:ext cx="1153" cy="123"/>
              </a:xfrm>
              <a:prstGeom prst="rect">
                <a:avLst/>
              </a:prstGeom>
              <a:solidFill>
                <a:srgbClr val="BFBF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49" name="Rectangle 448"/>
              <p:cNvSpPr>
                <a:spLocks noChangeArrowheads="1"/>
              </p:cNvSpPr>
              <p:nvPr/>
            </p:nvSpPr>
            <p:spPr bwMode="auto">
              <a:xfrm>
                <a:off x="4722" y="125"/>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0" name="Rectangle 449"/>
              <p:cNvSpPr>
                <a:spLocks noChangeArrowheads="1"/>
              </p:cNvSpPr>
              <p:nvPr/>
            </p:nvSpPr>
            <p:spPr bwMode="auto">
              <a:xfrm>
                <a:off x="4772" y="125"/>
                <a:ext cx="46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Amount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1" name="Rectangle 450"/>
              <p:cNvSpPr>
                <a:spLocks noChangeArrowheads="1"/>
              </p:cNvSpPr>
              <p:nvPr/>
            </p:nvSpPr>
            <p:spPr bwMode="auto">
              <a:xfrm>
                <a:off x="5451" y="125"/>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2" name="Rectangle 451"/>
              <p:cNvSpPr>
                <a:spLocks noChangeArrowheads="1"/>
              </p:cNvSpPr>
              <p:nvPr/>
            </p:nvSpPr>
            <p:spPr bwMode="auto">
              <a:xfrm>
                <a:off x="4511" y="251"/>
                <a:ext cx="1153" cy="123"/>
              </a:xfrm>
              <a:prstGeom prst="rect">
                <a:avLst/>
              </a:prstGeom>
              <a:solidFill>
                <a:srgbClr val="BFBF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53" name="Rectangle 452"/>
              <p:cNvSpPr>
                <a:spLocks noChangeArrowheads="1"/>
              </p:cNvSpPr>
              <p:nvPr/>
            </p:nvSpPr>
            <p:spPr bwMode="auto">
              <a:xfrm>
                <a:off x="4561" y="249"/>
                <a:ext cx="750"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Received by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4" name="Rectangle 453"/>
              <p:cNvSpPr>
                <a:spLocks noChangeArrowheads="1"/>
              </p:cNvSpPr>
              <p:nvPr/>
            </p:nvSpPr>
            <p:spPr bwMode="auto">
              <a:xfrm>
                <a:off x="4511" y="374"/>
                <a:ext cx="1153" cy="122"/>
              </a:xfrm>
              <a:prstGeom prst="rect">
                <a:avLst/>
              </a:prstGeom>
              <a:solidFill>
                <a:srgbClr val="BFBF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55" name="Rectangle 454"/>
              <p:cNvSpPr>
                <a:spLocks noChangeArrowheads="1"/>
              </p:cNvSpPr>
              <p:nvPr/>
            </p:nvSpPr>
            <p:spPr bwMode="auto">
              <a:xfrm>
                <a:off x="4715" y="371"/>
                <a:ext cx="508"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Upbrand</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6" name="Rectangle 455"/>
              <p:cNvSpPr>
                <a:spLocks noChangeArrowheads="1"/>
              </p:cNvSpPr>
              <p:nvPr/>
            </p:nvSpPr>
            <p:spPr bwMode="auto">
              <a:xfrm>
                <a:off x="5456" y="371"/>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7" name="Rectangle 456"/>
              <p:cNvSpPr>
                <a:spLocks noChangeArrowheads="1"/>
              </p:cNvSpPr>
              <p:nvPr/>
            </p:nvSpPr>
            <p:spPr bwMode="auto">
              <a:xfrm>
                <a:off x="5503" y="371"/>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8" name="Rectangle 457"/>
              <p:cNvSpPr>
                <a:spLocks noChangeArrowheads="1"/>
              </p:cNvSpPr>
              <p:nvPr/>
            </p:nvSpPr>
            <p:spPr bwMode="auto">
              <a:xfrm>
                <a:off x="1074" y="0"/>
                <a:ext cx="9"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59" name="Rectangle 458"/>
              <p:cNvSpPr>
                <a:spLocks noChangeArrowheads="1"/>
              </p:cNvSpPr>
              <p:nvPr/>
            </p:nvSpPr>
            <p:spPr bwMode="auto">
              <a:xfrm>
                <a:off x="1074" y="0"/>
                <a:ext cx="9"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60" name="Rectangle 459"/>
              <p:cNvSpPr>
                <a:spLocks noChangeArrowheads="1"/>
              </p:cNvSpPr>
              <p:nvPr/>
            </p:nvSpPr>
            <p:spPr bwMode="auto">
              <a:xfrm>
                <a:off x="1083" y="0"/>
                <a:ext cx="446"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61" name="Rectangle 460"/>
              <p:cNvSpPr>
                <a:spLocks noChangeArrowheads="1"/>
              </p:cNvSpPr>
              <p:nvPr/>
            </p:nvSpPr>
            <p:spPr bwMode="auto">
              <a:xfrm>
                <a:off x="1529" y="0"/>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62" name="Rectangle 461"/>
              <p:cNvSpPr>
                <a:spLocks noChangeArrowheads="1"/>
              </p:cNvSpPr>
              <p:nvPr/>
            </p:nvSpPr>
            <p:spPr bwMode="auto">
              <a:xfrm>
                <a:off x="1539" y="0"/>
                <a:ext cx="1512"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63" name="Rectangle 462"/>
              <p:cNvSpPr>
                <a:spLocks noChangeArrowheads="1"/>
              </p:cNvSpPr>
              <p:nvPr/>
            </p:nvSpPr>
            <p:spPr bwMode="auto">
              <a:xfrm>
                <a:off x="3051" y="0"/>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64" name="Rectangle 463"/>
              <p:cNvSpPr>
                <a:spLocks noChangeArrowheads="1"/>
              </p:cNvSpPr>
              <p:nvPr/>
            </p:nvSpPr>
            <p:spPr bwMode="auto">
              <a:xfrm>
                <a:off x="3061" y="0"/>
                <a:ext cx="134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65" name="Rectangle 464"/>
              <p:cNvSpPr>
                <a:spLocks noChangeArrowheads="1"/>
              </p:cNvSpPr>
              <p:nvPr/>
            </p:nvSpPr>
            <p:spPr bwMode="auto">
              <a:xfrm>
                <a:off x="4401" y="0"/>
                <a:ext cx="9"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66" name="Rectangle 465"/>
              <p:cNvSpPr>
                <a:spLocks noChangeArrowheads="1"/>
              </p:cNvSpPr>
              <p:nvPr/>
            </p:nvSpPr>
            <p:spPr bwMode="auto">
              <a:xfrm>
                <a:off x="4410" y="0"/>
                <a:ext cx="1357"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67" name="Rectangle 466"/>
              <p:cNvSpPr>
                <a:spLocks noChangeArrowheads="1"/>
              </p:cNvSpPr>
              <p:nvPr/>
            </p:nvSpPr>
            <p:spPr bwMode="auto">
              <a:xfrm>
                <a:off x="5767" y="0"/>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68" name="Rectangle 467"/>
              <p:cNvSpPr>
                <a:spLocks noChangeArrowheads="1"/>
              </p:cNvSpPr>
              <p:nvPr/>
            </p:nvSpPr>
            <p:spPr bwMode="auto">
              <a:xfrm>
                <a:off x="5767" y="0"/>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69" name="Rectangle 468"/>
              <p:cNvSpPr>
                <a:spLocks noChangeArrowheads="1"/>
              </p:cNvSpPr>
              <p:nvPr/>
            </p:nvSpPr>
            <p:spPr bwMode="auto">
              <a:xfrm>
                <a:off x="1074" y="6"/>
                <a:ext cx="9" cy="49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70" name="Rectangle 469"/>
              <p:cNvSpPr>
                <a:spLocks noChangeArrowheads="1"/>
              </p:cNvSpPr>
              <p:nvPr/>
            </p:nvSpPr>
            <p:spPr bwMode="auto">
              <a:xfrm>
                <a:off x="1529" y="6"/>
                <a:ext cx="10" cy="49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71" name="Rectangle 470"/>
              <p:cNvSpPr>
                <a:spLocks noChangeArrowheads="1"/>
              </p:cNvSpPr>
              <p:nvPr/>
            </p:nvSpPr>
            <p:spPr bwMode="auto">
              <a:xfrm>
                <a:off x="3051" y="6"/>
                <a:ext cx="10" cy="49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72" name="Rectangle 471"/>
              <p:cNvSpPr>
                <a:spLocks noChangeArrowheads="1"/>
              </p:cNvSpPr>
              <p:nvPr/>
            </p:nvSpPr>
            <p:spPr bwMode="auto">
              <a:xfrm>
                <a:off x="4401" y="6"/>
                <a:ext cx="9" cy="49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73" name="Rectangle 472"/>
              <p:cNvSpPr>
                <a:spLocks noChangeArrowheads="1"/>
              </p:cNvSpPr>
              <p:nvPr/>
            </p:nvSpPr>
            <p:spPr bwMode="auto">
              <a:xfrm>
                <a:off x="5767" y="6"/>
                <a:ext cx="10" cy="49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74" name="Rectangle 473"/>
              <p:cNvSpPr>
                <a:spLocks noChangeArrowheads="1"/>
              </p:cNvSpPr>
              <p:nvPr/>
            </p:nvSpPr>
            <p:spPr bwMode="auto">
              <a:xfrm>
                <a:off x="1083" y="501"/>
                <a:ext cx="446" cy="24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75" name="Rectangle 474"/>
              <p:cNvSpPr>
                <a:spLocks noChangeArrowheads="1"/>
              </p:cNvSpPr>
              <p:nvPr/>
            </p:nvSpPr>
            <p:spPr bwMode="auto">
              <a:xfrm>
                <a:off x="1187" y="501"/>
                <a:ext cx="239" cy="12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76" name="Rectangle 475"/>
              <p:cNvSpPr>
                <a:spLocks noChangeArrowheads="1"/>
              </p:cNvSpPr>
              <p:nvPr/>
            </p:nvSpPr>
            <p:spPr bwMode="auto">
              <a:xfrm>
                <a:off x="1187" y="504"/>
                <a:ext cx="68"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7" name="Rectangle 476"/>
              <p:cNvSpPr>
                <a:spLocks noChangeArrowheads="1"/>
              </p:cNvSpPr>
              <p:nvPr/>
            </p:nvSpPr>
            <p:spPr bwMode="auto">
              <a:xfrm>
                <a:off x="1287" y="504"/>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8" name="Rectangle 477"/>
              <p:cNvSpPr>
                <a:spLocks noChangeArrowheads="1"/>
              </p:cNvSpPr>
              <p:nvPr/>
            </p:nvSpPr>
            <p:spPr bwMode="auto">
              <a:xfrm>
                <a:off x="1539" y="501"/>
                <a:ext cx="1512" cy="24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79" name="Rectangle 478"/>
              <p:cNvSpPr>
                <a:spLocks noChangeArrowheads="1"/>
              </p:cNvSpPr>
              <p:nvPr/>
            </p:nvSpPr>
            <p:spPr bwMode="auto">
              <a:xfrm>
                <a:off x="1642" y="501"/>
                <a:ext cx="1306" cy="12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80" name="Rectangle 479"/>
              <p:cNvSpPr>
                <a:spLocks noChangeArrowheads="1"/>
              </p:cNvSpPr>
              <p:nvPr/>
            </p:nvSpPr>
            <p:spPr bwMode="auto">
              <a:xfrm>
                <a:off x="1642" y="504"/>
                <a:ext cx="1085"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P</a:t>
                </a:r>
                <a:r>
                  <a:rPr lang="en-US"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rivate company 10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1" name="Rectangle 480"/>
              <p:cNvSpPr>
                <a:spLocks noChangeArrowheads="1"/>
              </p:cNvSpPr>
              <p:nvPr/>
            </p:nvSpPr>
            <p:spPr bwMode="auto">
              <a:xfrm>
                <a:off x="1642" y="625"/>
                <a:ext cx="1306"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83" name="Rectangle 482"/>
              <p:cNvSpPr>
                <a:spLocks noChangeArrowheads="1"/>
              </p:cNvSpPr>
              <p:nvPr/>
            </p:nvSpPr>
            <p:spPr bwMode="auto">
              <a:xfrm>
                <a:off x="2670" y="627"/>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4" name="Rectangle 483"/>
              <p:cNvSpPr>
                <a:spLocks noChangeArrowheads="1"/>
              </p:cNvSpPr>
              <p:nvPr/>
            </p:nvSpPr>
            <p:spPr bwMode="auto">
              <a:xfrm>
                <a:off x="3056" y="501"/>
                <a:ext cx="1342" cy="24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85" name="Rectangle 484"/>
              <p:cNvSpPr>
                <a:spLocks noChangeArrowheads="1"/>
              </p:cNvSpPr>
              <p:nvPr/>
            </p:nvSpPr>
            <p:spPr bwMode="auto">
              <a:xfrm>
                <a:off x="3164" y="625"/>
                <a:ext cx="1131"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86" name="Rectangle 485"/>
              <p:cNvSpPr>
                <a:spLocks noChangeArrowheads="1"/>
              </p:cNvSpPr>
              <p:nvPr/>
            </p:nvSpPr>
            <p:spPr bwMode="auto">
              <a:xfrm>
                <a:off x="3164" y="627"/>
                <a:ext cx="56"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87" name="Rectangle 486"/>
              <p:cNvSpPr>
                <a:spLocks noChangeArrowheads="1"/>
              </p:cNvSpPr>
              <p:nvPr/>
            </p:nvSpPr>
            <p:spPr bwMode="auto">
              <a:xfrm>
                <a:off x="4264" y="627"/>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8" name="Rectangle 487"/>
              <p:cNvSpPr>
                <a:spLocks noChangeArrowheads="1"/>
              </p:cNvSpPr>
              <p:nvPr/>
            </p:nvSpPr>
            <p:spPr bwMode="auto">
              <a:xfrm>
                <a:off x="4406" y="501"/>
                <a:ext cx="1359" cy="24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89" name="Rectangle 488"/>
              <p:cNvSpPr>
                <a:spLocks noChangeArrowheads="1"/>
              </p:cNvSpPr>
              <p:nvPr/>
            </p:nvSpPr>
            <p:spPr bwMode="auto">
              <a:xfrm>
                <a:off x="4511" y="501"/>
                <a:ext cx="1153" cy="12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90" name="Rectangle 489"/>
              <p:cNvSpPr>
                <a:spLocks noChangeArrowheads="1"/>
              </p:cNvSpPr>
              <p:nvPr/>
            </p:nvSpPr>
            <p:spPr bwMode="auto">
              <a:xfrm>
                <a:off x="4511" y="504"/>
                <a:ext cx="305"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1" name="Rectangle 490"/>
              <p:cNvSpPr>
                <a:spLocks noChangeArrowheads="1"/>
              </p:cNvSpPr>
              <p:nvPr/>
            </p:nvSpPr>
            <p:spPr bwMode="auto">
              <a:xfrm>
                <a:off x="4511" y="625"/>
                <a:ext cx="1153"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92" name="Rectangle 491"/>
              <p:cNvSpPr>
                <a:spLocks noChangeArrowheads="1"/>
              </p:cNvSpPr>
              <p:nvPr/>
            </p:nvSpPr>
            <p:spPr bwMode="auto">
              <a:xfrm>
                <a:off x="4511" y="627"/>
                <a:ext cx="645"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560,000.00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3" name="Rectangle 492"/>
              <p:cNvSpPr>
                <a:spLocks noChangeArrowheads="1"/>
              </p:cNvSpPr>
              <p:nvPr/>
            </p:nvSpPr>
            <p:spPr bwMode="auto">
              <a:xfrm>
                <a:off x="5460" y="627"/>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4" name="Rectangle 493"/>
              <p:cNvSpPr>
                <a:spLocks noChangeArrowheads="1"/>
              </p:cNvSpPr>
              <p:nvPr/>
            </p:nvSpPr>
            <p:spPr bwMode="auto">
              <a:xfrm>
                <a:off x="1074" y="496"/>
                <a:ext cx="9"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95" name="Rectangle 494"/>
              <p:cNvSpPr>
                <a:spLocks noChangeArrowheads="1"/>
              </p:cNvSpPr>
              <p:nvPr/>
            </p:nvSpPr>
            <p:spPr bwMode="auto">
              <a:xfrm>
                <a:off x="1083" y="496"/>
                <a:ext cx="44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96" name="Rectangle 495"/>
              <p:cNvSpPr>
                <a:spLocks noChangeArrowheads="1"/>
              </p:cNvSpPr>
              <p:nvPr/>
            </p:nvSpPr>
            <p:spPr bwMode="auto">
              <a:xfrm>
                <a:off x="1529" y="496"/>
                <a:ext cx="10"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97" name="Rectangle 496"/>
              <p:cNvSpPr>
                <a:spLocks noChangeArrowheads="1"/>
              </p:cNvSpPr>
              <p:nvPr/>
            </p:nvSpPr>
            <p:spPr bwMode="auto">
              <a:xfrm>
                <a:off x="1539" y="496"/>
                <a:ext cx="1512"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98" name="Rectangle 497"/>
              <p:cNvSpPr>
                <a:spLocks noChangeArrowheads="1"/>
              </p:cNvSpPr>
              <p:nvPr/>
            </p:nvSpPr>
            <p:spPr bwMode="auto">
              <a:xfrm>
                <a:off x="3051" y="496"/>
                <a:ext cx="10"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99" name="Rectangle 498"/>
              <p:cNvSpPr>
                <a:spLocks noChangeArrowheads="1"/>
              </p:cNvSpPr>
              <p:nvPr/>
            </p:nvSpPr>
            <p:spPr bwMode="auto">
              <a:xfrm>
                <a:off x="3061" y="496"/>
                <a:ext cx="1340"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00" name="Rectangle 499"/>
              <p:cNvSpPr>
                <a:spLocks noChangeArrowheads="1"/>
              </p:cNvSpPr>
              <p:nvPr/>
            </p:nvSpPr>
            <p:spPr bwMode="auto">
              <a:xfrm>
                <a:off x="4401" y="496"/>
                <a:ext cx="9"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01" name="Rectangle 500"/>
              <p:cNvSpPr>
                <a:spLocks noChangeArrowheads="1"/>
              </p:cNvSpPr>
              <p:nvPr/>
            </p:nvSpPr>
            <p:spPr bwMode="auto">
              <a:xfrm>
                <a:off x="4410" y="496"/>
                <a:ext cx="1357"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02" name="Rectangle 501"/>
              <p:cNvSpPr>
                <a:spLocks noChangeArrowheads="1"/>
              </p:cNvSpPr>
              <p:nvPr/>
            </p:nvSpPr>
            <p:spPr bwMode="auto">
              <a:xfrm>
                <a:off x="5767" y="496"/>
                <a:ext cx="10"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03" name="Rectangle 502"/>
              <p:cNvSpPr>
                <a:spLocks noChangeArrowheads="1"/>
              </p:cNvSpPr>
              <p:nvPr/>
            </p:nvSpPr>
            <p:spPr bwMode="auto">
              <a:xfrm>
                <a:off x="1074" y="501"/>
                <a:ext cx="9" cy="24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04" name="Rectangle 503"/>
              <p:cNvSpPr>
                <a:spLocks noChangeArrowheads="1"/>
              </p:cNvSpPr>
              <p:nvPr/>
            </p:nvSpPr>
            <p:spPr bwMode="auto">
              <a:xfrm>
                <a:off x="1529" y="501"/>
                <a:ext cx="10" cy="24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05" name="Rectangle 504"/>
              <p:cNvSpPr>
                <a:spLocks noChangeArrowheads="1"/>
              </p:cNvSpPr>
              <p:nvPr/>
            </p:nvSpPr>
            <p:spPr bwMode="auto">
              <a:xfrm>
                <a:off x="3051" y="501"/>
                <a:ext cx="10" cy="24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06" name="Rectangle 505"/>
              <p:cNvSpPr>
                <a:spLocks noChangeArrowheads="1"/>
              </p:cNvSpPr>
              <p:nvPr/>
            </p:nvSpPr>
            <p:spPr bwMode="auto">
              <a:xfrm>
                <a:off x="4401" y="501"/>
                <a:ext cx="9" cy="24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07" name="Rectangle 506"/>
              <p:cNvSpPr>
                <a:spLocks noChangeArrowheads="1"/>
              </p:cNvSpPr>
              <p:nvPr/>
            </p:nvSpPr>
            <p:spPr bwMode="auto">
              <a:xfrm>
                <a:off x="5767" y="501"/>
                <a:ext cx="10" cy="24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08" name="Rectangle 507"/>
              <p:cNvSpPr>
                <a:spLocks noChangeArrowheads="1"/>
              </p:cNvSpPr>
              <p:nvPr/>
            </p:nvSpPr>
            <p:spPr bwMode="auto">
              <a:xfrm>
                <a:off x="1083" y="753"/>
                <a:ext cx="446" cy="24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09" name="Rectangle 508"/>
              <p:cNvSpPr>
                <a:spLocks noChangeArrowheads="1"/>
              </p:cNvSpPr>
              <p:nvPr/>
            </p:nvSpPr>
            <p:spPr bwMode="auto">
              <a:xfrm>
                <a:off x="1187" y="753"/>
                <a:ext cx="239"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10" name="Rectangle 509"/>
              <p:cNvSpPr>
                <a:spLocks noChangeArrowheads="1"/>
              </p:cNvSpPr>
              <p:nvPr/>
            </p:nvSpPr>
            <p:spPr bwMode="auto">
              <a:xfrm>
                <a:off x="1187" y="755"/>
                <a:ext cx="68"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1" name="Rectangle 510"/>
              <p:cNvSpPr>
                <a:spLocks noChangeArrowheads="1"/>
              </p:cNvSpPr>
              <p:nvPr/>
            </p:nvSpPr>
            <p:spPr bwMode="auto">
              <a:xfrm>
                <a:off x="1287" y="755"/>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2" name="Rectangle 511"/>
              <p:cNvSpPr>
                <a:spLocks noChangeArrowheads="1"/>
              </p:cNvSpPr>
              <p:nvPr/>
            </p:nvSpPr>
            <p:spPr bwMode="auto">
              <a:xfrm>
                <a:off x="1539" y="753"/>
                <a:ext cx="1512" cy="24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13" name="Rectangle 512"/>
              <p:cNvSpPr>
                <a:spLocks noChangeArrowheads="1"/>
              </p:cNvSpPr>
              <p:nvPr/>
            </p:nvSpPr>
            <p:spPr bwMode="auto">
              <a:xfrm>
                <a:off x="1642" y="753"/>
                <a:ext cx="1306"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14" name="Rectangle 513"/>
              <p:cNvSpPr>
                <a:spLocks noChangeArrowheads="1"/>
              </p:cNvSpPr>
              <p:nvPr/>
            </p:nvSpPr>
            <p:spPr bwMode="auto">
              <a:xfrm>
                <a:off x="1642" y="755"/>
                <a:ext cx="1023" cy="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100" dirty="0" smtClean="0">
                    <a:latin typeface="Calibri" panose="020F0502020204030204" pitchFamily="34" charset="0"/>
                    <a:ea typeface="Calibri" panose="020F0502020204030204" pitchFamily="34" charset="0"/>
                    <a:cs typeface="Times New Roman" panose="02020603050405020304" pitchFamily="18" charset="0"/>
                  </a:rPr>
                  <a:t>Private company 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7" name="Rectangle 516"/>
              <p:cNvSpPr>
                <a:spLocks noChangeArrowheads="1"/>
              </p:cNvSpPr>
              <p:nvPr/>
            </p:nvSpPr>
            <p:spPr bwMode="auto">
              <a:xfrm>
                <a:off x="1702" y="877"/>
                <a:ext cx="0"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9" name="Rectangle 518"/>
              <p:cNvSpPr>
                <a:spLocks noChangeArrowheads="1"/>
              </p:cNvSpPr>
              <p:nvPr/>
            </p:nvSpPr>
            <p:spPr bwMode="auto">
              <a:xfrm>
                <a:off x="2481" y="877"/>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0" name="Rectangle 519"/>
              <p:cNvSpPr>
                <a:spLocks noChangeArrowheads="1"/>
              </p:cNvSpPr>
              <p:nvPr/>
            </p:nvSpPr>
            <p:spPr bwMode="auto">
              <a:xfrm>
                <a:off x="3056" y="753"/>
                <a:ext cx="1342" cy="24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21" name="Rectangle 520"/>
              <p:cNvSpPr>
                <a:spLocks noChangeArrowheads="1"/>
              </p:cNvSpPr>
              <p:nvPr/>
            </p:nvSpPr>
            <p:spPr bwMode="auto">
              <a:xfrm>
                <a:off x="3164" y="875"/>
                <a:ext cx="1131"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22" name="Rectangle 521"/>
              <p:cNvSpPr>
                <a:spLocks noChangeArrowheads="1"/>
              </p:cNvSpPr>
              <p:nvPr/>
            </p:nvSpPr>
            <p:spPr bwMode="auto">
              <a:xfrm>
                <a:off x="3164" y="877"/>
                <a:ext cx="56"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23" name="Rectangle 522"/>
              <p:cNvSpPr>
                <a:spLocks noChangeArrowheads="1"/>
              </p:cNvSpPr>
              <p:nvPr/>
            </p:nvSpPr>
            <p:spPr bwMode="auto">
              <a:xfrm>
                <a:off x="4264" y="877"/>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4" name="Rectangle 523"/>
              <p:cNvSpPr>
                <a:spLocks noChangeArrowheads="1"/>
              </p:cNvSpPr>
              <p:nvPr/>
            </p:nvSpPr>
            <p:spPr bwMode="auto">
              <a:xfrm>
                <a:off x="4406" y="753"/>
                <a:ext cx="1359" cy="24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25" name="Rectangle 524"/>
              <p:cNvSpPr>
                <a:spLocks noChangeArrowheads="1"/>
              </p:cNvSpPr>
              <p:nvPr/>
            </p:nvSpPr>
            <p:spPr bwMode="auto">
              <a:xfrm>
                <a:off x="4511" y="753"/>
                <a:ext cx="1153"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26" name="Rectangle 525"/>
              <p:cNvSpPr>
                <a:spLocks noChangeArrowheads="1"/>
              </p:cNvSpPr>
              <p:nvPr/>
            </p:nvSpPr>
            <p:spPr bwMode="auto">
              <a:xfrm>
                <a:off x="4511" y="755"/>
                <a:ext cx="20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7" name="Rectangle 526"/>
              <p:cNvSpPr>
                <a:spLocks noChangeArrowheads="1"/>
              </p:cNvSpPr>
              <p:nvPr/>
            </p:nvSpPr>
            <p:spPr bwMode="auto">
              <a:xfrm>
                <a:off x="4511" y="875"/>
                <a:ext cx="1153"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28" name="Rectangle 527"/>
              <p:cNvSpPr>
                <a:spLocks noChangeArrowheads="1"/>
              </p:cNvSpPr>
              <p:nvPr/>
            </p:nvSpPr>
            <p:spPr bwMode="auto">
              <a:xfrm>
                <a:off x="4511" y="877"/>
                <a:ext cx="74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2,710,000.00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9" name="Rectangle 528"/>
              <p:cNvSpPr>
                <a:spLocks noChangeArrowheads="1"/>
              </p:cNvSpPr>
              <p:nvPr/>
            </p:nvSpPr>
            <p:spPr bwMode="auto">
              <a:xfrm>
                <a:off x="5611" y="877"/>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0" name="Rectangle 529"/>
              <p:cNvSpPr>
                <a:spLocks noChangeArrowheads="1"/>
              </p:cNvSpPr>
              <p:nvPr/>
            </p:nvSpPr>
            <p:spPr bwMode="auto">
              <a:xfrm>
                <a:off x="1074" y="747"/>
                <a:ext cx="9"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31" name="Rectangle 530"/>
              <p:cNvSpPr>
                <a:spLocks noChangeArrowheads="1"/>
              </p:cNvSpPr>
              <p:nvPr/>
            </p:nvSpPr>
            <p:spPr bwMode="auto">
              <a:xfrm>
                <a:off x="1083" y="747"/>
                <a:ext cx="446"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32" name="Rectangle 531"/>
              <p:cNvSpPr>
                <a:spLocks noChangeArrowheads="1"/>
              </p:cNvSpPr>
              <p:nvPr/>
            </p:nvSpPr>
            <p:spPr bwMode="auto">
              <a:xfrm>
                <a:off x="1529" y="747"/>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33" name="Rectangle 532"/>
              <p:cNvSpPr>
                <a:spLocks noChangeArrowheads="1"/>
              </p:cNvSpPr>
              <p:nvPr/>
            </p:nvSpPr>
            <p:spPr bwMode="auto">
              <a:xfrm>
                <a:off x="1539" y="747"/>
                <a:ext cx="1512"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34" name="Rectangle 533"/>
              <p:cNvSpPr>
                <a:spLocks noChangeArrowheads="1"/>
              </p:cNvSpPr>
              <p:nvPr/>
            </p:nvSpPr>
            <p:spPr bwMode="auto">
              <a:xfrm>
                <a:off x="3051" y="747"/>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35" name="Rectangle 534"/>
              <p:cNvSpPr>
                <a:spLocks noChangeArrowheads="1"/>
              </p:cNvSpPr>
              <p:nvPr/>
            </p:nvSpPr>
            <p:spPr bwMode="auto">
              <a:xfrm>
                <a:off x="3061" y="747"/>
                <a:ext cx="134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36" name="Rectangle 535"/>
              <p:cNvSpPr>
                <a:spLocks noChangeArrowheads="1"/>
              </p:cNvSpPr>
              <p:nvPr/>
            </p:nvSpPr>
            <p:spPr bwMode="auto">
              <a:xfrm>
                <a:off x="4401" y="747"/>
                <a:ext cx="9"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37" name="Rectangle 536"/>
              <p:cNvSpPr>
                <a:spLocks noChangeArrowheads="1"/>
              </p:cNvSpPr>
              <p:nvPr/>
            </p:nvSpPr>
            <p:spPr bwMode="auto">
              <a:xfrm>
                <a:off x="4410" y="747"/>
                <a:ext cx="1357"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38" name="Rectangle 537"/>
              <p:cNvSpPr>
                <a:spLocks noChangeArrowheads="1"/>
              </p:cNvSpPr>
              <p:nvPr/>
            </p:nvSpPr>
            <p:spPr bwMode="auto">
              <a:xfrm>
                <a:off x="5767" y="747"/>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39" name="Rectangle 538"/>
              <p:cNvSpPr>
                <a:spLocks noChangeArrowheads="1"/>
              </p:cNvSpPr>
              <p:nvPr/>
            </p:nvSpPr>
            <p:spPr bwMode="auto">
              <a:xfrm>
                <a:off x="1074" y="753"/>
                <a:ext cx="9" cy="24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40" name="Rectangle 539"/>
              <p:cNvSpPr>
                <a:spLocks noChangeArrowheads="1"/>
              </p:cNvSpPr>
              <p:nvPr/>
            </p:nvSpPr>
            <p:spPr bwMode="auto">
              <a:xfrm>
                <a:off x="1529" y="753"/>
                <a:ext cx="10" cy="24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41" name="Rectangle 540"/>
              <p:cNvSpPr>
                <a:spLocks noChangeArrowheads="1"/>
              </p:cNvSpPr>
              <p:nvPr/>
            </p:nvSpPr>
            <p:spPr bwMode="auto">
              <a:xfrm>
                <a:off x="3051" y="753"/>
                <a:ext cx="10" cy="24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42" name="Rectangle 541"/>
              <p:cNvSpPr>
                <a:spLocks noChangeArrowheads="1"/>
              </p:cNvSpPr>
              <p:nvPr/>
            </p:nvSpPr>
            <p:spPr bwMode="auto">
              <a:xfrm>
                <a:off x="4401" y="753"/>
                <a:ext cx="9" cy="24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43" name="Rectangle 542"/>
              <p:cNvSpPr>
                <a:spLocks noChangeArrowheads="1"/>
              </p:cNvSpPr>
              <p:nvPr/>
            </p:nvSpPr>
            <p:spPr bwMode="auto">
              <a:xfrm>
                <a:off x="5767" y="753"/>
                <a:ext cx="10" cy="24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44" name="Rectangle 543"/>
              <p:cNvSpPr>
                <a:spLocks noChangeArrowheads="1"/>
              </p:cNvSpPr>
              <p:nvPr/>
            </p:nvSpPr>
            <p:spPr bwMode="auto">
              <a:xfrm>
                <a:off x="1083" y="1004"/>
                <a:ext cx="446" cy="24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45" name="Rectangle 544"/>
              <p:cNvSpPr>
                <a:spLocks noChangeArrowheads="1"/>
              </p:cNvSpPr>
              <p:nvPr/>
            </p:nvSpPr>
            <p:spPr bwMode="auto">
              <a:xfrm>
                <a:off x="1187" y="1004"/>
                <a:ext cx="239"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46" name="Rectangle 545"/>
              <p:cNvSpPr>
                <a:spLocks noChangeArrowheads="1"/>
              </p:cNvSpPr>
              <p:nvPr/>
            </p:nvSpPr>
            <p:spPr bwMode="auto">
              <a:xfrm>
                <a:off x="1187" y="1007"/>
                <a:ext cx="68"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7" name="Rectangle 546"/>
              <p:cNvSpPr>
                <a:spLocks noChangeArrowheads="1"/>
              </p:cNvSpPr>
              <p:nvPr/>
            </p:nvSpPr>
            <p:spPr bwMode="auto">
              <a:xfrm>
                <a:off x="1287" y="1007"/>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8" name="Rectangle 547"/>
              <p:cNvSpPr>
                <a:spLocks noChangeArrowheads="1"/>
              </p:cNvSpPr>
              <p:nvPr/>
            </p:nvSpPr>
            <p:spPr bwMode="auto">
              <a:xfrm>
                <a:off x="1539" y="1004"/>
                <a:ext cx="1512" cy="24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49" name="Rectangle 548"/>
              <p:cNvSpPr>
                <a:spLocks noChangeArrowheads="1"/>
              </p:cNvSpPr>
              <p:nvPr/>
            </p:nvSpPr>
            <p:spPr bwMode="auto">
              <a:xfrm>
                <a:off x="1642" y="1126"/>
                <a:ext cx="1306"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50" name="Rectangle 549"/>
              <p:cNvSpPr>
                <a:spLocks noChangeArrowheads="1"/>
              </p:cNvSpPr>
              <p:nvPr/>
            </p:nvSpPr>
            <p:spPr bwMode="auto">
              <a:xfrm>
                <a:off x="1642" y="1129"/>
                <a:ext cx="1112"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Private Company 10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1" name="Rectangle 550"/>
              <p:cNvSpPr>
                <a:spLocks noChangeArrowheads="1"/>
              </p:cNvSpPr>
              <p:nvPr/>
            </p:nvSpPr>
            <p:spPr bwMode="auto">
              <a:xfrm>
                <a:off x="2272" y="1129"/>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2" name="Rectangle 551"/>
              <p:cNvSpPr>
                <a:spLocks noChangeArrowheads="1"/>
              </p:cNvSpPr>
              <p:nvPr/>
            </p:nvSpPr>
            <p:spPr bwMode="auto">
              <a:xfrm>
                <a:off x="3056" y="1004"/>
                <a:ext cx="1342" cy="24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53" name="Rectangle 552"/>
              <p:cNvSpPr>
                <a:spLocks noChangeArrowheads="1"/>
              </p:cNvSpPr>
              <p:nvPr/>
            </p:nvSpPr>
            <p:spPr bwMode="auto">
              <a:xfrm>
                <a:off x="3164" y="1126"/>
                <a:ext cx="1131"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54" name="Rectangle 553"/>
              <p:cNvSpPr>
                <a:spLocks noChangeArrowheads="1"/>
              </p:cNvSpPr>
              <p:nvPr/>
            </p:nvSpPr>
            <p:spPr bwMode="auto">
              <a:xfrm>
                <a:off x="3164" y="1129"/>
                <a:ext cx="56"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55" name="Rectangle 554"/>
              <p:cNvSpPr>
                <a:spLocks noChangeArrowheads="1"/>
              </p:cNvSpPr>
              <p:nvPr/>
            </p:nvSpPr>
            <p:spPr bwMode="auto">
              <a:xfrm>
                <a:off x="4264" y="1129"/>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6" name="Rectangle 555"/>
              <p:cNvSpPr>
                <a:spLocks noChangeArrowheads="1"/>
              </p:cNvSpPr>
              <p:nvPr/>
            </p:nvSpPr>
            <p:spPr bwMode="auto">
              <a:xfrm>
                <a:off x="4406" y="1004"/>
                <a:ext cx="1359" cy="24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57" name="Rectangle 556"/>
              <p:cNvSpPr>
                <a:spLocks noChangeArrowheads="1"/>
              </p:cNvSpPr>
              <p:nvPr/>
            </p:nvSpPr>
            <p:spPr bwMode="auto">
              <a:xfrm>
                <a:off x="4511" y="1004"/>
                <a:ext cx="1153"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58" name="Rectangle 557"/>
              <p:cNvSpPr>
                <a:spLocks noChangeArrowheads="1"/>
              </p:cNvSpPr>
              <p:nvPr/>
            </p:nvSpPr>
            <p:spPr bwMode="auto">
              <a:xfrm>
                <a:off x="4511" y="1007"/>
                <a:ext cx="305"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9" name="Rectangle 558"/>
              <p:cNvSpPr>
                <a:spLocks noChangeArrowheads="1"/>
              </p:cNvSpPr>
              <p:nvPr/>
            </p:nvSpPr>
            <p:spPr bwMode="auto">
              <a:xfrm>
                <a:off x="4511" y="1126"/>
                <a:ext cx="1153"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60" name="Rectangle 559"/>
              <p:cNvSpPr>
                <a:spLocks noChangeArrowheads="1"/>
              </p:cNvSpPr>
              <p:nvPr/>
            </p:nvSpPr>
            <p:spPr bwMode="auto">
              <a:xfrm>
                <a:off x="4511" y="1129"/>
                <a:ext cx="645"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150,069.23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1" name="Rectangle 560"/>
              <p:cNvSpPr>
                <a:spLocks noChangeArrowheads="1"/>
              </p:cNvSpPr>
              <p:nvPr/>
            </p:nvSpPr>
            <p:spPr bwMode="auto">
              <a:xfrm>
                <a:off x="5460" y="1129"/>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2" name="Rectangle 561"/>
              <p:cNvSpPr>
                <a:spLocks noChangeArrowheads="1"/>
              </p:cNvSpPr>
              <p:nvPr/>
            </p:nvSpPr>
            <p:spPr bwMode="auto">
              <a:xfrm>
                <a:off x="1074" y="997"/>
                <a:ext cx="9"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63" name="Rectangle 562"/>
              <p:cNvSpPr>
                <a:spLocks noChangeArrowheads="1"/>
              </p:cNvSpPr>
              <p:nvPr/>
            </p:nvSpPr>
            <p:spPr bwMode="auto">
              <a:xfrm>
                <a:off x="1083" y="997"/>
                <a:ext cx="446"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64" name="Rectangle 563"/>
              <p:cNvSpPr>
                <a:spLocks noChangeArrowheads="1"/>
              </p:cNvSpPr>
              <p:nvPr/>
            </p:nvSpPr>
            <p:spPr bwMode="auto">
              <a:xfrm>
                <a:off x="1529" y="997"/>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65" name="Rectangle 564"/>
              <p:cNvSpPr>
                <a:spLocks noChangeArrowheads="1"/>
              </p:cNvSpPr>
              <p:nvPr/>
            </p:nvSpPr>
            <p:spPr bwMode="auto">
              <a:xfrm>
                <a:off x="1539" y="997"/>
                <a:ext cx="1512"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66" name="Rectangle 565"/>
              <p:cNvSpPr>
                <a:spLocks noChangeArrowheads="1"/>
              </p:cNvSpPr>
              <p:nvPr/>
            </p:nvSpPr>
            <p:spPr bwMode="auto">
              <a:xfrm>
                <a:off x="3051" y="997"/>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67" name="Rectangle 566"/>
              <p:cNvSpPr>
                <a:spLocks noChangeArrowheads="1"/>
              </p:cNvSpPr>
              <p:nvPr/>
            </p:nvSpPr>
            <p:spPr bwMode="auto">
              <a:xfrm>
                <a:off x="3061" y="997"/>
                <a:ext cx="134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68" name="Rectangle 567"/>
              <p:cNvSpPr>
                <a:spLocks noChangeArrowheads="1"/>
              </p:cNvSpPr>
              <p:nvPr/>
            </p:nvSpPr>
            <p:spPr bwMode="auto">
              <a:xfrm>
                <a:off x="4401" y="997"/>
                <a:ext cx="9"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69" name="Rectangle 568"/>
              <p:cNvSpPr>
                <a:spLocks noChangeArrowheads="1"/>
              </p:cNvSpPr>
              <p:nvPr/>
            </p:nvSpPr>
            <p:spPr bwMode="auto">
              <a:xfrm>
                <a:off x="4410" y="997"/>
                <a:ext cx="1357"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70" name="Rectangle 569"/>
              <p:cNvSpPr>
                <a:spLocks noChangeArrowheads="1"/>
              </p:cNvSpPr>
              <p:nvPr/>
            </p:nvSpPr>
            <p:spPr bwMode="auto">
              <a:xfrm>
                <a:off x="5767" y="997"/>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71" name="Rectangle 570"/>
              <p:cNvSpPr>
                <a:spLocks noChangeArrowheads="1"/>
              </p:cNvSpPr>
              <p:nvPr/>
            </p:nvSpPr>
            <p:spPr bwMode="auto">
              <a:xfrm>
                <a:off x="1074" y="1003"/>
                <a:ext cx="9" cy="24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72" name="Rectangle 571"/>
              <p:cNvSpPr>
                <a:spLocks noChangeArrowheads="1"/>
              </p:cNvSpPr>
              <p:nvPr/>
            </p:nvSpPr>
            <p:spPr bwMode="auto">
              <a:xfrm>
                <a:off x="1529" y="1003"/>
                <a:ext cx="10" cy="24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73" name="Rectangle 572"/>
              <p:cNvSpPr>
                <a:spLocks noChangeArrowheads="1"/>
              </p:cNvSpPr>
              <p:nvPr/>
            </p:nvSpPr>
            <p:spPr bwMode="auto">
              <a:xfrm>
                <a:off x="3051" y="1003"/>
                <a:ext cx="10" cy="24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74" name="Rectangle 573"/>
              <p:cNvSpPr>
                <a:spLocks noChangeArrowheads="1"/>
              </p:cNvSpPr>
              <p:nvPr/>
            </p:nvSpPr>
            <p:spPr bwMode="auto">
              <a:xfrm>
                <a:off x="4401" y="1003"/>
                <a:ext cx="9" cy="24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75" name="Rectangle 574"/>
              <p:cNvSpPr>
                <a:spLocks noChangeArrowheads="1"/>
              </p:cNvSpPr>
              <p:nvPr/>
            </p:nvSpPr>
            <p:spPr bwMode="auto">
              <a:xfrm>
                <a:off x="5767" y="1003"/>
                <a:ext cx="10" cy="24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76" name="Rectangle 575"/>
              <p:cNvSpPr>
                <a:spLocks noChangeArrowheads="1"/>
              </p:cNvSpPr>
              <p:nvPr/>
            </p:nvSpPr>
            <p:spPr bwMode="auto">
              <a:xfrm>
                <a:off x="1083" y="1254"/>
                <a:ext cx="446" cy="24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77" name="Rectangle 576"/>
              <p:cNvSpPr>
                <a:spLocks noChangeArrowheads="1"/>
              </p:cNvSpPr>
              <p:nvPr/>
            </p:nvSpPr>
            <p:spPr bwMode="auto">
              <a:xfrm>
                <a:off x="1187" y="1254"/>
                <a:ext cx="239" cy="12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78" name="Rectangle 577"/>
              <p:cNvSpPr>
                <a:spLocks noChangeArrowheads="1"/>
              </p:cNvSpPr>
              <p:nvPr/>
            </p:nvSpPr>
            <p:spPr bwMode="auto">
              <a:xfrm>
                <a:off x="1187" y="1257"/>
                <a:ext cx="68"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9" name="Rectangle 578"/>
              <p:cNvSpPr>
                <a:spLocks noChangeArrowheads="1"/>
              </p:cNvSpPr>
              <p:nvPr/>
            </p:nvSpPr>
            <p:spPr bwMode="auto">
              <a:xfrm>
                <a:off x="1287" y="1257"/>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0" name="Rectangle 579"/>
              <p:cNvSpPr>
                <a:spLocks noChangeArrowheads="1"/>
              </p:cNvSpPr>
              <p:nvPr/>
            </p:nvSpPr>
            <p:spPr bwMode="auto">
              <a:xfrm>
                <a:off x="1539" y="1254"/>
                <a:ext cx="1512" cy="24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81" name="Rectangle 580"/>
              <p:cNvSpPr>
                <a:spLocks noChangeArrowheads="1"/>
              </p:cNvSpPr>
              <p:nvPr/>
            </p:nvSpPr>
            <p:spPr bwMode="auto">
              <a:xfrm>
                <a:off x="1642" y="1254"/>
                <a:ext cx="1306" cy="12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83" name="Rectangle 582"/>
              <p:cNvSpPr>
                <a:spLocks noChangeArrowheads="1"/>
              </p:cNvSpPr>
              <p:nvPr/>
            </p:nvSpPr>
            <p:spPr bwMode="auto">
              <a:xfrm>
                <a:off x="2455" y="1257"/>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4" name="Rectangle 583"/>
              <p:cNvSpPr>
                <a:spLocks noChangeArrowheads="1"/>
              </p:cNvSpPr>
              <p:nvPr/>
            </p:nvSpPr>
            <p:spPr bwMode="auto">
              <a:xfrm>
                <a:off x="1642" y="1378"/>
                <a:ext cx="1306"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85" name="Rectangle 584"/>
              <p:cNvSpPr>
                <a:spLocks noChangeArrowheads="1"/>
              </p:cNvSpPr>
              <p:nvPr/>
            </p:nvSpPr>
            <p:spPr bwMode="auto">
              <a:xfrm>
                <a:off x="1642" y="1380"/>
                <a:ext cx="43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NPO 10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6" name="Rectangle 585"/>
              <p:cNvSpPr>
                <a:spLocks noChangeArrowheads="1"/>
              </p:cNvSpPr>
              <p:nvPr/>
            </p:nvSpPr>
            <p:spPr bwMode="auto">
              <a:xfrm>
                <a:off x="2483" y="1380"/>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7" name="Rectangle 586"/>
              <p:cNvSpPr>
                <a:spLocks noChangeArrowheads="1"/>
              </p:cNvSpPr>
              <p:nvPr/>
            </p:nvSpPr>
            <p:spPr bwMode="auto">
              <a:xfrm>
                <a:off x="2531" y="1380"/>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8" name="Rectangle 587"/>
              <p:cNvSpPr>
                <a:spLocks noChangeArrowheads="1"/>
              </p:cNvSpPr>
              <p:nvPr/>
            </p:nvSpPr>
            <p:spPr bwMode="auto">
              <a:xfrm>
                <a:off x="3056" y="1254"/>
                <a:ext cx="1342" cy="24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89" name="Rectangle 588"/>
              <p:cNvSpPr>
                <a:spLocks noChangeArrowheads="1"/>
              </p:cNvSpPr>
              <p:nvPr/>
            </p:nvSpPr>
            <p:spPr bwMode="auto">
              <a:xfrm>
                <a:off x="3164" y="1378"/>
                <a:ext cx="1131"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90" name="Rectangle 589"/>
              <p:cNvSpPr>
                <a:spLocks noChangeArrowheads="1"/>
              </p:cNvSpPr>
              <p:nvPr/>
            </p:nvSpPr>
            <p:spPr bwMode="auto">
              <a:xfrm>
                <a:off x="3164" y="1380"/>
                <a:ext cx="56"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91" name="Rectangle 590"/>
              <p:cNvSpPr>
                <a:spLocks noChangeArrowheads="1"/>
              </p:cNvSpPr>
              <p:nvPr/>
            </p:nvSpPr>
            <p:spPr bwMode="auto">
              <a:xfrm>
                <a:off x="4264" y="1380"/>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2" name="Rectangle 591"/>
              <p:cNvSpPr>
                <a:spLocks noChangeArrowheads="1"/>
              </p:cNvSpPr>
              <p:nvPr/>
            </p:nvSpPr>
            <p:spPr bwMode="auto">
              <a:xfrm>
                <a:off x="4406" y="1254"/>
                <a:ext cx="1359" cy="24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93" name="Rectangle 592"/>
              <p:cNvSpPr>
                <a:spLocks noChangeArrowheads="1"/>
              </p:cNvSpPr>
              <p:nvPr/>
            </p:nvSpPr>
            <p:spPr bwMode="auto">
              <a:xfrm>
                <a:off x="4511" y="1254"/>
                <a:ext cx="1153" cy="12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94" name="Rectangle 593"/>
              <p:cNvSpPr>
                <a:spLocks noChangeArrowheads="1"/>
              </p:cNvSpPr>
              <p:nvPr/>
            </p:nvSpPr>
            <p:spPr bwMode="auto">
              <a:xfrm>
                <a:off x="4511" y="1257"/>
                <a:ext cx="20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5" name="Rectangle 594"/>
              <p:cNvSpPr>
                <a:spLocks noChangeArrowheads="1"/>
              </p:cNvSpPr>
              <p:nvPr/>
            </p:nvSpPr>
            <p:spPr bwMode="auto">
              <a:xfrm>
                <a:off x="4511" y="1378"/>
                <a:ext cx="1153"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96" name="Rectangle 595"/>
              <p:cNvSpPr>
                <a:spLocks noChangeArrowheads="1"/>
              </p:cNvSpPr>
              <p:nvPr/>
            </p:nvSpPr>
            <p:spPr bwMode="auto">
              <a:xfrm>
                <a:off x="4511" y="1380"/>
                <a:ext cx="74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2,301,438.41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7" name="Rectangle 596"/>
              <p:cNvSpPr>
                <a:spLocks noChangeArrowheads="1"/>
              </p:cNvSpPr>
              <p:nvPr/>
            </p:nvSpPr>
            <p:spPr bwMode="auto">
              <a:xfrm>
                <a:off x="5611" y="1380"/>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8" name="Rectangle 597"/>
              <p:cNvSpPr>
                <a:spLocks noChangeArrowheads="1"/>
              </p:cNvSpPr>
              <p:nvPr/>
            </p:nvSpPr>
            <p:spPr bwMode="auto">
              <a:xfrm>
                <a:off x="1074" y="1248"/>
                <a:ext cx="9"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99" name="Rectangle 598"/>
              <p:cNvSpPr>
                <a:spLocks noChangeArrowheads="1"/>
              </p:cNvSpPr>
              <p:nvPr/>
            </p:nvSpPr>
            <p:spPr bwMode="auto">
              <a:xfrm>
                <a:off x="1083" y="1248"/>
                <a:ext cx="446"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600" name="Rectangle 599"/>
              <p:cNvSpPr>
                <a:spLocks noChangeArrowheads="1"/>
              </p:cNvSpPr>
              <p:nvPr/>
            </p:nvSpPr>
            <p:spPr bwMode="auto">
              <a:xfrm>
                <a:off x="1529" y="1248"/>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601" name="Rectangle 600"/>
              <p:cNvSpPr>
                <a:spLocks noChangeArrowheads="1"/>
              </p:cNvSpPr>
              <p:nvPr/>
            </p:nvSpPr>
            <p:spPr bwMode="auto">
              <a:xfrm>
                <a:off x="1539" y="1248"/>
                <a:ext cx="1512"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602" name="Rectangle 601"/>
              <p:cNvSpPr>
                <a:spLocks noChangeArrowheads="1"/>
              </p:cNvSpPr>
              <p:nvPr/>
            </p:nvSpPr>
            <p:spPr bwMode="auto">
              <a:xfrm>
                <a:off x="3051" y="1248"/>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603" name="Rectangle 602"/>
              <p:cNvSpPr>
                <a:spLocks noChangeArrowheads="1"/>
              </p:cNvSpPr>
              <p:nvPr/>
            </p:nvSpPr>
            <p:spPr bwMode="auto">
              <a:xfrm>
                <a:off x="3061" y="1248"/>
                <a:ext cx="134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604" name="Rectangle 603"/>
              <p:cNvSpPr>
                <a:spLocks noChangeArrowheads="1"/>
              </p:cNvSpPr>
              <p:nvPr/>
            </p:nvSpPr>
            <p:spPr bwMode="auto">
              <a:xfrm>
                <a:off x="4401" y="1248"/>
                <a:ext cx="9"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605" name="Rectangle 604"/>
              <p:cNvSpPr>
                <a:spLocks noChangeArrowheads="1"/>
              </p:cNvSpPr>
              <p:nvPr/>
            </p:nvSpPr>
            <p:spPr bwMode="auto">
              <a:xfrm>
                <a:off x="4410" y="1248"/>
                <a:ext cx="1357"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606" name="Rectangle 605"/>
              <p:cNvSpPr>
                <a:spLocks noChangeArrowheads="1"/>
              </p:cNvSpPr>
              <p:nvPr/>
            </p:nvSpPr>
            <p:spPr bwMode="auto">
              <a:xfrm>
                <a:off x="5767" y="1248"/>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607" name="Rectangle 606"/>
              <p:cNvSpPr>
                <a:spLocks noChangeArrowheads="1"/>
              </p:cNvSpPr>
              <p:nvPr/>
            </p:nvSpPr>
            <p:spPr bwMode="auto">
              <a:xfrm>
                <a:off x="1074" y="1254"/>
                <a:ext cx="9" cy="24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608" name="Rectangle 607"/>
              <p:cNvSpPr>
                <a:spLocks noChangeArrowheads="1"/>
              </p:cNvSpPr>
              <p:nvPr/>
            </p:nvSpPr>
            <p:spPr bwMode="auto">
              <a:xfrm>
                <a:off x="1529" y="1254"/>
                <a:ext cx="10" cy="24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609" name="Rectangle 608"/>
              <p:cNvSpPr>
                <a:spLocks noChangeArrowheads="1"/>
              </p:cNvSpPr>
              <p:nvPr/>
            </p:nvSpPr>
            <p:spPr bwMode="auto">
              <a:xfrm>
                <a:off x="3051" y="1254"/>
                <a:ext cx="10" cy="24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610" name="Rectangle 609"/>
              <p:cNvSpPr>
                <a:spLocks noChangeArrowheads="1"/>
              </p:cNvSpPr>
              <p:nvPr/>
            </p:nvSpPr>
            <p:spPr bwMode="auto">
              <a:xfrm>
                <a:off x="4401" y="1254"/>
                <a:ext cx="9" cy="24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611" name="Rectangle 610"/>
              <p:cNvSpPr>
                <a:spLocks noChangeArrowheads="1"/>
              </p:cNvSpPr>
              <p:nvPr/>
            </p:nvSpPr>
            <p:spPr bwMode="auto">
              <a:xfrm>
                <a:off x="5767" y="1254"/>
                <a:ext cx="10" cy="24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612" name="Rectangle 611"/>
              <p:cNvSpPr>
                <a:spLocks noChangeArrowheads="1"/>
              </p:cNvSpPr>
              <p:nvPr/>
            </p:nvSpPr>
            <p:spPr bwMode="auto">
              <a:xfrm>
                <a:off x="1083" y="1506"/>
                <a:ext cx="446" cy="24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613" name="Rectangle 612"/>
              <p:cNvSpPr>
                <a:spLocks noChangeArrowheads="1"/>
              </p:cNvSpPr>
              <p:nvPr/>
            </p:nvSpPr>
            <p:spPr bwMode="auto">
              <a:xfrm>
                <a:off x="1187" y="1506"/>
                <a:ext cx="239"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614" name="Rectangle 613"/>
              <p:cNvSpPr>
                <a:spLocks noChangeArrowheads="1"/>
              </p:cNvSpPr>
              <p:nvPr/>
            </p:nvSpPr>
            <p:spPr bwMode="auto">
              <a:xfrm>
                <a:off x="1187" y="1508"/>
                <a:ext cx="68"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5" name="Rectangle 614"/>
              <p:cNvSpPr>
                <a:spLocks noChangeArrowheads="1"/>
              </p:cNvSpPr>
              <p:nvPr/>
            </p:nvSpPr>
            <p:spPr bwMode="auto">
              <a:xfrm>
                <a:off x="1287" y="1508"/>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6" name="Rectangle 615"/>
              <p:cNvSpPr>
                <a:spLocks noChangeArrowheads="1"/>
              </p:cNvSpPr>
              <p:nvPr/>
            </p:nvSpPr>
            <p:spPr bwMode="auto">
              <a:xfrm>
                <a:off x="1539" y="1506"/>
                <a:ext cx="1512" cy="24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617" name="Rectangle 616"/>
              <p:cNvSpPr>
                <a:spLocks noChangeArrowheads="1"/>
              </p:cNvSpPr>
              <p:nvPr/>
            </p:nvSpPr>
            <p:spPr bwMode="auto">
              <a:xfrm>
                <a:off x="1642" y="1506"/>
                <a:ext cx="1306"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618" name="Rectangle 617"/>
              <p:cNvSpPr>
                <a:spLocks noChangeArrowheads="1"/>
              </p:cNvSpPr>
              <p:nvPr/>
            </p:nvSpPr>
            <p:spPr bwMode="auto">
              <a:xfrm>
                <a:off x="1642" y="1508"/>
                <a:ext cx="1045"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Private Company 1</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9" name="Rectangle 618"/>
              <p:cNvSpPr>
                <a:spLocks noChangeArrowheads="1"/>
              </p:cNvSpPr>
              <p:nvPr/>
            </p:nvSpPr>
            <p:spPr bwMode="auto">
              <a:xfrm>
                <a:off x="2263" y="1508"/>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0" name="Rectangle 619"/>
              <p:cNvSpPr>
                <a:spLocks noChangeArrowheads="1"/>
              </p:cNvSpPr>
              <p:nvPr/>
            </p:nvSpPr>
            <p:spPr bwMode="auto">
              <a:xfrm>
                <a:off x="1642" y="1628"/>
                <a:ext cx="1306"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621" name="Rectangle 620"/>
              <p:cNvSpPr>
                <a:spLocks noChangeArrowheads="1"/>
              </p:cNvSpPr>
              <p:nvPr/>
            </p:nvSpPr>
            <p:spPr bwMode="auto">
              <a:xfrm>
                <a:off x="1642" y="1630"/>
                <a:ext cx="0"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1" name="Group 10"/>
            <p:cNvGrpSpPr>
              <a:grpSpLocks/>
            </p:cNvGrpSpPr>
            <p:nvPr/>
          </p:nvGrpSpPr>
          <p:grpSpPr bwMode="auto">
            <a:xfrm>
              <a:off x="681990" y="952500"/>
              <a:ext cx="2986405" cy="1193165"/>
              <a:chOff x="1074" y="1500"/>
              <a:chExt cx="4703" cy="1879"/>
            </a:xfrm>
          </p:grpSpPr>
          <p:sp>
            <p:nvSpPr>
              <p:cNvPr id="222" name="Rectangle 221"/>
              <p:cNvSpPr>
                <a:spLocks noChangeArrowheads="1"/>
              </p:cNvSpPr>
              <p:nvPr/>
            </p:nvSpPr>
            <p:spPr bwMode="auto">
              <a:xfrm>
                <a:off x="2692" y="1630"/>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3" name="Rectangle 222"/>
              <p:cNvSpPr>
                <a:spLocks noChangeArrowheads="1"/>
              </p:cNvSpPr>
              <p:nvPr/>
            </p:nvSpPr>
            <p:spPr bwMode="auto">
              <a:xfrm>
                <a:off x="3056" y="1506"/>
                <a:ext cx="1342" cy="24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24" name="Rectangle 223"/>
              <p:cNvSpPr>
                <a:spLocks noChangeArrowheads="1"/>
              </p:cNvSpPr>
              <p:nvPr/>
            </p:nvSpPr>
            <p:spPr bwMode="auto">
              <a:xfrm>
                <a:off x="3164" y="1628"/>
                <a:ext cx="1131"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25" name="Rectangle 224"/>
              <p:cNvSpPr>
                <a:spLocks noChangeArrowheads="1"/>
              </p:cNvSpPr>
              <p:nvPr/>
            </p:nvSpPr>
            <p:spPr bwMode="auto">
              <a:xfrm>
                <a:off x="3164" y="1630"/>
                <a:ext cx="56"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26" name="Rectangle 225"/>
              <p:cNvSpPr>
                <a:spLocks noChangeArrowheads="1"/>
              </p:cNvSpPr>
              <p:nvPr/>
            </p:nvSpPr>
            <p:spPr bwMode="auto">
              <a:xfrm>
                <a:off x="4264" y="1630"/>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7" name="Rectangle 226"/>
              <p:cNvSpPr>
                <a:spLocks noChangeArrowheads="1"/>
              </p:cNvSpPr>
              <p:nvPr/>
            </p:nvSpPr>
            <p:spPr bwMode="auto">
              <a:xfrm>
                <a:off x="4406" y="1506"/>
                <a:ext cx="1359" cy="24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28" name="Rectangle 227"/>
              <p:cNvSpPr>
                <a:spLocks noChangeArrowheads="1"/>
              </p:cNvSpPr>
              <p:nvPr/>
            </p:nvSpPr>
            <p:spPr bwMode="auto">
              <a:xfrm>
                <a:off x="4511" y="1506"/>
                <a:ext cx="1153"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29" name="Rectangle 228"/>
              <p:cNvSpPr>
                <a:spLocks noChangeArrowheads="1"/>
              </p:cNvSpPr>
              <p:nvPr/>
            </p:nvSpPr>
            <p:spPr bwMode="auto">
              <a:xfrm>
                <a:off x="4511" y="1508"/>
                <a:ext cx="20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0" name="Rectangle 229"/>
              <p:cNvSpPr>
                <a:spLocks noChangeArrowheads="1"/>
              </p:cNvSpPr>
              <p:nvPr/>
            </p:nvSpPr>
            <p:spPr bwMode="auto">
              <a:xfrm>
                <a:off x="4511" y="1628"/>
                <a:ext cx="1153"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31" name="Rectangle 230"/>
              <p:cNvSpPr>
                <a:spLocks noChangeArrowheads="1"/>
              </p:cNvSpPr>
              <p:nvPr/>
            </p:nvSpPr>
            <p:spPr bwMode="auto">
              <a:xfrm>
                <a:off x="4511" y="1630"/>
                <a:ext cx="74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1,160,000.00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2" name="Rectangle 231"/>
              <p:cNvSpPr>
                <a:spLocks noChangeArrowheads="1"/>
              </p:cNvSpPr>
              <p:nvPr/>
            </p:nvSpPr>
            <p:spPr bwMode="auto">
              <a:xfrm>
                <a:off x="5611" y="1630"/>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3" name="Rectangle 232"/>
              <p:cNvSpPr>
                <a:spLocks noChangeArrowheads="1"/>
              </p:cNvSpPr>
              <p:nvPr/>
            </p:nvSpPr>
            <p:spPr bwMode="auto">
              <a:xfrm>
                <a:off x="1074" y="1500"/>
                <a:ext cx="9"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34" name="Rectangle 233"/>
              <p:cNvSpPr>
                <a:spLocks noChangeArrowheads="1"/>
              </p:cNvSpPr>
              <p:nvPr/>
            </p:nvSpPr>
            <p:spPr bwMode="auto">
              <a:xfrm>
                <a:off x="1083" y="1500"/>
                <a:ext cx="446"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35" name="Rectangle 234"/>
              <p:cNvSpPr>
                <a:spLocks noChangeArrowheads="1"/>
              </p:cNvSpPr>
              <p:nvPr/>
            </p:nvSpPr>
            <p:spPr bwMode="auto">
              <a:xfrm>
                <a:off x="1529" y="1500"/>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36" name="Rectangle 235"/>
              <p:cNvSpPr>
                <a:spLocks noChangeArrowheads="1"/>
              </p:cNvSpPr>
              <p:nvPr/>
            </p:nvSpPr>
            <p:spPr bwMode="auto">
              <a:xfrm>
                <a:off x="1539" y="1500"/>
                <a:ext cx="1512"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37" name="Rectangle 236"/>
              <p:cNvSpPr>
                <a:spLocks noChangeArrowheads="1"/>
              </p:cNvSpPr>
              <p:nvPr/>
            </p:nvSpPr>
            <p:spPr bwMode="auto">
              <a:xfrm>
                <a:off x="3051" y="1500"/>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38" name="Rectangle 237"/>
              <p:cNvSpPr>
                <a:spLocks noChangeArrowheads="1"/>
              </p:cNvSpPr>
              <p:nvPr/>
            </p:nvSpPr>
            <p:spPr bwMode="auto">
              <a:xfrm>
                <a:off x="3061" y="1500"/>
                <a:ext cx="134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39" name="Rectangle 238"/>
              <p:cNvSpPr>
                <a:spLocks noChangeArrowheads="1"/>
              </p:cNvSpPr>
              <p:nvPr/>
            </p:nvSpPr>
            <p:spPr bwMode="auto">
              <a:xfrm>
                <a:off x="4401" y="1500"/>
                <a:ext cx="9"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40" name="Rectangle 239"/>
              <p:cNvSpPr>
                <a:spLocks noChangeArrowheads="1"/>
              </p:cNvSpPr>
              <p:nvPr/>
            </p:nvSpPr>
            <p:spPr bwMode="auto">
              <a:xfrm>
                <a:off x="4410" y="1500"/>
                <a:ext cx="1357"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41" name="Rectangle 240"/>
              <p:cNvSpPr>
                <a:spLocks noChangeArrowheads="1"/>
              </p:cNvSpPr>
              <p:nvPr/>
            </p:nvSpPr>
            <p:spPr bwMode="auto">
              <a:xfrm>
                <a:off x="5767" y="1500"/>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42" name="Rectangle 241"/>
              <p:cNvSpPr>
                <a:spLocks noChangeArrowheads="1"/>
              </p:cNvSpPr>
              <p:nvPr/>
            </p:nvSpPr>
            <p:spPr bwMode="auto">
              <a:xfrm>
                <a:off x="1074" y="1506"/>
                <a:ext cx="9" cy="24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43" name="Rectangle 242"/>
              <p:cNvSpPr>
                <a:spLocks noChangeArrowheads="1"/>
              </p:cNvSpPr>
              <p:nvPr/>
            </p:nvSpPr>
            <p:spPr bwMode="auto">
              <a:xfrm>
                <a:off x="1529" y="1506"/>
                <a:ext cx="10" cy="24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44" name="Rectangle 243"/>
              <p:cNvSpPr>
                <a:spLocks noChangeArrowheads="1"/>
              </p:cNvSpPr>
              <p:nvPr/>
            </p:nvSpPr>
            <p:spPr bwMode="auto">
              <a:xfrm>
                <a:off x="3051" y="1506"/>
                <a:ext cx="10" cy="24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45" name="Rectangle 244"/>
              <p:cNvSpPr>
                <a:spLocks noChangeArrowheads="1"/>
              </p:cNvSpPr>
              <p:nvPr/>
            </p:nvSpPr>
            <p:spPr bwMode="auto">
              <a:xfrm>
                <a:off x="4401" y="1506"/>
                <a:ext cx="9" cy="24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46" name="Rectangle 245"/>
              <p:cNvSpPr>
                <a:spLocks noChangeArrowheads="1"/>
              </p:cNvSpPr>
              <p:nvPr/>
            </p:nvSpPr>
            <p:spPr bwMode="auto">
              <a:xfrm>
                <a:off x="5767" y="1506"/>
                <a:ext cx="10" cy="24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47" name="Rectangle 246"/>
              <p:cNvSpPr>
                <a:spLocks noChangeArrowheads="1"/>
              </p:cNvSpPr>
              <p:nvPr/>
            </p:nvSpPr>
            <p:spPr bwMode="auto">
              <a:xfrm>
                <a:off x="1083" y="1757"/>
                <a:ext cx="446" cy="24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48" name="Rectangle 247"/>
              <p:cNvSpPr>
                <a:spLocks noChangeArrowheads="1"/>
              </p:cNvSpPr>
              <p:nvPr/>
            </p:nvSpPr>
            <p:spPr bwMode="auto">
              <a:xfrm>
                <a:off x="1187" y="1757"/>
                <a:ext cx="239"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49" name="Rectangle 248"/>
              <p:cNvSpPr>
                <a:spLocks noChangeArrowheads="1"/>
              </p:cNvSpPr>
              <p:nvPr/>
            </p:nvSpPr>
            <p:spPr bwMode="auto">
              <a:xfrm>
                <a:off x="1187" y="1759"/>
                <a:ext cx="68"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0" name="Rectangle 249"/>
              <p:cNvSpPr>
                <a:spLocks noChangeArrowheads="1"/>
              </p:cNvSpPr>
              <p:nvPr/>
            </p:nvSpPr>
            <p:spPr bwMode="auto">
              <a:xfrm>
                <a:off x="1287" y="1759"/>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1" name="Rectangle 250"/>
              <p:cNvSpPr>
                <a:spLocks noChangeArrowheads="1"/>
              </p:cNvSpPr>
              <p:nvPr/>
            </p:nvSpPr>
            <p:spPr bwMode="auto">
              <a:xfrm>
                <a:off x="1539" y="1757"/>
                <a:ext cx="1512" cy="24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52" name="Rectangle 251"/>
              <p:cNvSpPr>
                <a:spLocks noChangeArrowheads="1"/>
              </p:cNvSpPr>
              <p:nvPr/>
            </p:nvSpPr>
            <p:spPr bwMode="auto">
              <a:xfrm>
                <a:off x="1642" y="1757"/>
                <a:ext cx="1306"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53" name="Rectangle 252"/>
              <p:cNvSpPr>
                <a:spLocks noChangeArrowheads="1"/>
              </p:cNvSpPr>
              <p:nvPr/>
            </p:nvSpPr>
            <p:spPr bwMode="auto">
              <a:xfrm>
                <a:off x="1642" y="1759"/>
                <a:ext cx="671"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Family trust</a:t>
                </a:r>
                <a:r>
                  <a:rPr lang="en-US"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4" name="Rectangle 253"/>
              <p:cNvSpPr>
                <a:spLocks noChangeArrowheads="1"/>
              </p:cNvSpPr>
              <p:nvPr/>
            </p:nvSpPr>
            <p:spPr bwMode="auto">
              <a:xfrm>
                <a:off x="1642" y="1879"/>
                <a:ext cx="1306"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55" name="Rectangle 254"/>
              <p:cNvSpPr>
                <a:spLocks noChangeArrowheads="1"/>
              </p:cNvSpPr>
              <p:nvPr/>
            </p:nvSpPr>
            <p:spPr bwMode="auto">
              <a:xfrm>
                <a:off x="1642" y="1882"/>
                <a:ext cx="0"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6" name="Rectangle 255"/>
              <p:cNvSpPr>
                <a:spLocks noChangeArrowheads="1"/>
              </p:cNvSpPr>
              <p:nvPr/>
            </p:nvSpPr>
            <p:spPr bwMode="auto">
              <a:xfrm>
                <a:off x="2831" y="1882"/>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7" name="Rectangle 256"/>
              <p:cNvSpPr>
                <a:spLocks noChangeArrowheads="1"/>
              </p:cNvSpPr>
              <p:nvPr/>
            </p:nvSpPr>
            <p:spPr bwMode="auto">
              <a:xfrm>
                <a:off x="3056" y="1757"/>
                <a:ext cx="1342" cy="24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58" name="Rectangle 257"/>
              <p:cNvSpPr>
                <a:spLocks noChangeArrowheads="1"/>
              </p:cNvSpPr>
              <p:nvPr/>
            </p:nvSpPr>
            <p:spPr bwMode="auto">
              <a:xfrm>
                <a:off x="3164" y="1879"/>
                <a:ext cx="1131"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59" name="Rectangle 258"/>
              <p:cNvSpPr>
                <a:spLocks noChangeArrowheads="1"/>
              </p:cNvSpPr>
              <p:nvPr/>
            </p:nvSpPr>
            <p:spPr bwMode="auto">
              <a:xfrm>
                <a:off x="3164" y="1882"/>
                <a:ext cx="56"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60" name="Rectangle 259"/>
              <p:cNvSpPr>
                <a:spLocks noChangeArrowheads="1"/>
              </p:cNvSpPr>
              <p:nvPr/>
            </p:nvSpPr>
            <p:spPr bwMode="auto">
              <a:xfrm>
                <a:off x="4264" y="1882"/>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1" name="Rectangle 260"/>
              <p:cNvSpPr>
                <a:spLocks noChangeArrowheads="1"/>
              </p:cNvSpPr>
              <p:nvPr/>
            </p:nvSpPr>
            <p:spPr bwMode="auto">
              <a:xfrm>
                <a:off x="4406" y="1757"/>
                <a:ext cx="1359" cy="24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62" name="Rectangle 261"/>
              <p:cNvSpPr>
                <a:spLocks noChangeArrowheads="1"/>
              </p:cNvSpPr>
              <p:nvPr/>
            </p:nvSpPr>
            <p:spPr bwMode="auto">
              <a:xfrm>
                <a:off x="4511" y="1757"/>
                <a:ext cx="1153"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63" name="Rectangle 262"/>
              <p:cNvSpPr>
                <a:spLocks noChangeArrowheads="1"/>
              </p:cNvSpPr>
              <p:nvPr/>
            </p:nvSpPr>
            <p:spPr bwMode="auto">
              <a:xfrm>
                <a:off x="4511" y="1759"/>
                <a:ext cx="305"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4" name="Rectangle 263"/>
              <p:cNvSpPr>
                <a:spLocks noChangeArrowheads="1"/>
              </p:cNvSpPr>
              <p:nvPr/>
            </p:nvSpPr>
            <p:spPr bwMode="auto">
              <a:xfrm>
                <a:off x="4511" y="1879"/>
                <a:ext cx="1153"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65" name="Rectangle 264"/>
              <p:cNvSpPr>
                <a:spLocks noChangeArrowheads="1"/>
              </p:cNvSpPr>
              <p:nvPr/>
            </p:nvSpPr>
            <p:spPr bwMode="auto">
              <a:xfrm>
                <a:off x="4511" y="1882"/>
                <a:ext cx="645"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950,000.00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6" name="Rectangle 265"/>
              <p:cNvSpPr>
                <a:spLocks noChangeArrowheads="1"/>
              </p:cNvSpPr>
              <p:nvPr/>
            </p:nvSpPr>
            <p:spPr bwMode="auto">
              <a:xfrm>
                <a:off x="5460" y="1882"/>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7" name="Rectangle 266"/>
              <p:cNvSpPr>
                <a:spLocks noChangeArrowheads="1"/>
              </p:cNvSpPr>
              <p:nvPr/>
            </p:nvSpPr>
            <p:spPr bwMode="auto">
              <a:xfrm>
                <a:off x="1074" y="1750"/>
                <a:ext cx="9"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68" name="Rectangle 267"/>
              <p:cNvSpPr>
                <a:spLocks noChangeArrowheads="1"/>
              </p:cNvSpPr>
              <p:nvPr/>
            </p:nvSpPr>
            <p:spPr bwMode="auto">
              <a:xfrm>
                <a:off x="1083" y="1750"/>
                <a:ext cx="446"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69" name="Rectangle 268"/>
              <p:cNvSpPr>
                <a:spLocks noChangeArrowheads="1"/>
              </p:cNvSpPr>
              <p:nvPr/>
            </p:nvSpPr>
            <p:spPr bwMode="auto">
              <a:xfrm>
                <a:off x="1529" y="1750"/>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70" name="Rectangle 269"/>
              <p:cNvSpPr>
                <a:spLocks noChangeArrowheads="1"/>
              </p:cNvSpPr>
              <p:nvPr/>
            </p:nvSpPr>
            <p:spPr bwMode="auto">
              <a:xfrm>
                <a:off x="1539" y="1750"/>
                <a:ext cx="1512"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71" name="Rectangle 270"/>
              <p:cNvSpPr>
                <a:spLocks noChangeArrowheads="1"/>
              </p:cNvSpPr>
              <p:nvPr/>
            </p:nvSpPr>
            <p:spPr bwMode="auto">
              <a:xfrm>
                <a:off x="3051" y="1750"/>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72" name="Rectangle 271"/>
              <p:cNvSpPr>
                <a:spLocks noChangeArrowheads="1"/>
              </p:cNvSpPr>
              <p:nvPr/>
            </p:nvSpPr>
            <p:spPr bwMode="auto">
              <a:xfrm>
                <a:off x="3061" y="1750"/>
                <a:ext cx="134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73" name="Rectangle 272"/>
              <p:cNvSpPr>
                <a:spLocks noChangeArrowheads="1"/>
              </p:cNvSpPr>
              <p:nvPr/>
            </p:nvSpPr>
            <p:spPr bwMode="auto">
              <a:xfrm>
                <a:off x="4401" y="1750"/>
                <a:ext cx="9"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74" name="Rectangle 273"/>
              <p:cNvSpPr>
                <a:spLocks noChangeArrowheads="1"/>
              </p:cNvSpPr>
              <p:nvPr/>
            </p:nvSpPr>
            <p:spPr bwMode="auto">
              <a:xfrm>
                <a:off x="4410" y="1750"/>
                <a:ext cx="1357"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75" name="Rectangle 274"/>
              <p:cNvSpPr>
                <a:spLocks noChangeArrowheads="1"/>
              </p:cNvSpPr>
              <p:nvPr/>
            </p:nvSpPr>
            <p:spPr bwMode="auto">
              <a:xfrm>
                <a:off x="5767" y="1750"/>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76" name="Rectangle 275"/>
              <p:cNvSpPr>
                <a:spLocks noChangeArrowheads="1"/>
              </p:cNvSpPr>
              <p:nvPr/>
            </p:nvSpPr>
            <p:spPr bwMode="auto">
              <a:xfrm>
                <a:off x="1074" y="1756"/>
                <a:ext cx="9" cy="24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77" name="Rectangle 276"/>
              <p:cNvSpPr>
                <a:spLocks noChangeArrowheads="1"/>
              </p:cNvSpPr>
              <p:nvPr/>
            </p:nvSpPr>
            <p:spPr bwMode="auto">
              <a:xfrm>
                <a:off x="1529" y="1756"/>
                <a:ext cx="10" cy="24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78" name="Rectangle 277"/>
              <p:cNvSpPr>
                <a:spLocks noChangeArrowheads="1"/>
              </p:cNvSpPr>
              <p:nvPr/>
            </p:nvSpPr>
            <p:spPr bwMode="auto">
              <a:xfrm>
                <a:off x="3051" y="1756"/>
                <a:ext cx="10" cy="24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79" name="Rectangle 278"/>
              <p:cNvSpPr>
                <a:spLocks noChangeArrowheads="1"/>
              </p:cNvSpPr>
              <p:nvPr/>
            </p:nvSpPr>
            <p:spPr bwMode="auto">
              <a:xfrm>
                <a:off x="4401" y="1756"/>
                <a:ext cx="9" cy="24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80" name="Rectangle 279"/>
              <p:cNvSpPr>
                <a:spLocks noChangeArrowheads="1"/>
              </p:cNvSpPr>
              <p:nvPr/>
            </p:nvSpPr>
            <p:spPr bwMode="auto">
              <a:xfrm>
                <a:off x="5767" y="1756"/>
                <a:ext cx="10" cy="24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81" name="Rectangle 280"/>
              <p:cNvSpPr>
                <a:spLocks noChangeArrowheads="1"/>
              </p:cNvSpPr>
              <p:nvPr/>
            </p:nvSpPr>
            <p:spPr bwMode="auto">
              <a:xfrm>
                <a:off x="1083" y="2007"/>
                <a:ext cx="446" cy="24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82" name="Rectangle 281"/>
              <p:cNvSpPr>
                <a:spLocks noChangeArrowheads="1"/>
              </p:cNvSpPr>
              <p:nvPr/>
            </p:nvSpPr>
            <p:spPr bwMode="auto">
              <a:xfrm>
                <a:off x="1187" y="2007"/>
                <a:ext cx="239"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83" name="Rectangle 282"/>
              <p:cNvSpPr>
                <a:spLocks noChangeArrowheads="1"/>
              </p:cNvSpPr>
              <p:nvPr/>
            </p:nvSpPr>
            <p:spPr bwMode="auto">
              <a:xfrm>
                <a:off x="1187" y="2009"/>
                <a:ext cx="68"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4" name="Rectangle 283"/>
              <p:cNvSpPr>
                <a:spLocks noChangeArrowheads="1"/>
              </p:cNvSpPr>
              <p:nvPr/>
            </p:nvSpPr>
            <p:spPr bwMode="auto">
              <a:xfrm>
                <a:off x="1287" y="2009"/>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5" name="Rectangle 284"/>
              <p:cNvSpPr>
                <a:spLocks noChangeArrowheads="1"/>
              </p:cNvSpPr>
              <p:nvPr/>
            </p:nvSpPr>
            <p:spPr bwMode="auto">
              <a:xfrm>
                <a:off x="1539" y="2007"/>
                <a:ext cx="1512" cy="24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86" name="Rectangle 285"/>
              <p:cNvSpPr>
                <a:spLocks noChangeArrowheads="1"/>
              </p:cNvSpPr>
              <p:nvPr/>
            </p:nvSpPr>
            <p:spPr bwMode="auto">
              <a:xfrm>
                <a:off x="1642" y="2007"/>
                <a:ext cx="1306"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87" name="Rectangle 286"/>
              <p:cNvSpPr>
                <a:spLocks noChangeArrowheads="1"/>
              </p:cNvSpPr>
              <p:nvPr/>
            </p:nvSpPr>
            <p:spPr bwMode="auto">
              <a:xfrm>
                <a:off x="1642" y="2009"/>
                <a:ext cx="1112"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Private Company 11</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8" name="Rectangle 287"/>
              <p:cNvSpPr>
                <a:spLocks noChangeArrowheads="1"/>
              </p:cNvSpPr>
              <p:nvPr/>
            </p:nvSpPr>
            <p:spPr bwMode="auto">
              <a:xfrm>
                <a:off x="1642" y="2129"/>
                <a:ext cx="1306" cy="12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89" name="Rectangle 288"/>
              <p:cNvSpPr>
                <a:spLocks noChangeArrowheads="1"/>
              </p:cNvSpPr>
              <p:nvPr/>
            </p:nvSpPr>
            <p:spPr bwMode="auto">
              <a:xfrm>
                <a:off x="1642" y="2131"/>
                <a:ext cx="0"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0" name="Rectangle 289"/>
              <p:cNvSpPr>
                <a:spLocks noChangeArrowheads="1"/>
              </p:cNvSpPr>
              <p:nvPr/>
            </p:nvSpPr>
            <p:spPr bwMode="auto">
              <a:xfrm>
                <a:off x="2342" y="2131"/>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1" name="Rectangle 290"/>
              <p:cNvSpPr>
                <a:spLocks noChangeArrowheads="1"/>
              </p:cNvSpPr>
              <p:nvPr/>
            </p:nvSpPr>
            <p:spPr bwMode="auto">
              <a:xfrm>
                <a:off x="3056" y="2007"/>
                <a:ext cx="1342" cy="24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92" name="Rectangle 291"/>
              <p:cNvSpPr>
                <a:spLocks noChangeArrowheads="1"/>
              </p:cNvSpPr>
              <p:nvPr/>
            </p:nvSpPr>
            <p:spPr bwMode="auto">
              <a:xfrm>
                <a:off x="3164" y="2129"/>
                <a:ext cx="1131" cy="12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93" name="Rectangle 292"/>
              <p:cNvSpPr>
                <a:spLocks noChangeArrowheads="1"/>
              </p:cNvSpPr>
              <p:nvPr/>
            </p:nvSpPr>
            <p:spPr bwMode="auto">
              <a:xfrm>
                <a:off x="3164" y="2131"/>
                <a:ext cx="56"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94" name="Rectangle 293"/>
              <p:cNvSpPr>
                <a:spLocks noChangeArrowheads="1"/>
              </p:cNvSpPr>
              <p:nvPr/>
            </p:nvSpPr>
            <p:spPr bwMode="auto">
              <a:xfrm>
                <a:off x="4264" y="2131"/>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5" name="Rectangle 294"/>
              <p:cNvSpPr>
                <a:spLocks noChangeArrowheads="1"/>
              </p:cNvSpPr>
              <p:nvPr/>
            </p:nvSpPr>
            <p:spPr bwMode="auto">
              <a:xfrm>
                <a:off x="4406" y="2007"/>
                <a:ext cx="1359" cy="24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96" name="Rectangle 295"/>
              <p:cNvSpPr>
                <a:spLocks noChangeArrowheads="1"/>
              </p:cNvSpPr>
              <p:nvPr/>
            </p:nvSpPr>
            <p:spPr bwMode="auto">
              <a:xfrm>
                <a:off x="4511" y="2007"/>
                <a:ext cx="1153"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97" name="Rectangle 296"/>
              <p:cNvSpPr>
                <a:spLocks noChangeArrowheads="1"/>
              </p:cNvSpPr>
              <p:nvPr/>
            </p:nvSpPr>
            <p:spPr bwMode="auto">
              <a:xfrm>
                <a:off x="4511" y="2009"/>
                <a:ext cx="20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8" name="Rectangle 297"/>
              <p:cNvSpPr>
                <a:spLocks noChangeArrowheads="1"/>
              </p:cNvSpPr>
              <p:nvPr/>
            </p:nvSpPr>
            <p:spPr bwMode="auto">
              <a:xfrm>
                <a:off x="4511" y="2129"/>
                <a:ext cx="1153" cy="12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99" name="Rectangle 298"/>
              <p:cNvSpPr>
                <a:spLocks noChangeArrowheads="1"/>
              </p:cNvSpPr>
              <p:nvPr/>
            </p:nvSpPr>
            <p:spPr bwMode="auto">
              <a:xfrm>
                <a:off x="4511" y="2131"/>
                <a:ext cx="74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1,509,923.40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0" name="Rectangle 299"/>
              <p:cNvSpPr>
                <a:spLocks noChangeArrowheads="1"/>
              </p:cNvSpPr>
              <p:nvPr/>
            </p:nvSpPr>
            <p:spPr bwMode="auto">
              <a:xfrm>
                <a:off x="5611" y="2131"/>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Rectangle 300"/>
              <p:cNvSpPr>
                <a:spLocks noChangeArrowheads="1"/>
              </p:cNvSpPr>
              <p:nvPr/>
            </p:nvSpPr>
            <p:spPr bwMode="auto">
              <a:xfrm>
                <a:off x="1074" y="2001"/>
                <a:ext cx="9"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02" name="Rectangle 301"/>
              <p:cNvSpPr>
                <a:spLocks noChangeArrowheads="1"/>
              </p:cNvSpPr>
              <p:nvPr/>
            </p:nvSpPr>
            <p:spPr bwMode="auto">
              <a:xfrm>
                <a:off x="1083" y="2001"/>
                <a:ext cx="446"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03" name="Rectangle 302"/>
              <p:cNvSpPr>
                <a:spLocks noChangeArrowheads="1"/>
              </p:cNvSpPr>
              <p:nvPr/>
            </p:nvSpPr>
            <p:spPr bwMode="auto">
              <a:xfrm>
                <a:off x="1529" y="2001"/>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04" name="Rectangle 303"/>
              <p:cNvSpPr>
                <a:spLocks noChangeArrowheads="1"/>
              </p:cNvSpPr>
              <p:nvPr/>
            </p:nvSpPr>
            <p:spPr bwMode="auto">
              <a:xfrm>
                <a:off x="1539" y="2001"/>
                <a:ext cx="1512"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05" name="Rectangle 304"/>
              <p:cNvSpPr>
                <a:spLocks noChangeArrowheads="1"/>
              </p:cNvSpPr>
              <p:nvPr/>
            </p:nvSpPr>
            <p:spPr bwMode="auto">
              <a:xfrm>
                <a:off x="3051" y="2001"/>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06" name="Rectangle 305"/>
              <p:cNvSpPr>
                <a:spLocks noChangeArrowheads="1"/>
              </p:cNvSpPr>
              <p:nvPr/>
            </p:nvSpPr>
            <p:spPr bwMode="auto">
              <a:xfrm>
                <a:off x="3061" y="2001"/>
                <a:ext cx="134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07" name="Rectangle 306"/>
              <p:cNvSpPr>
                <a:spLocks noChangeArrowheads="1"/>
              </p:cNvSpPr>
              <p:nvPr/>
            </p:nvSpPr>
            <p:spPr bwMode="auto">
              <a:xfrm>
                <a:off x="4401" y="2001"/>
                <a:ext cx="9"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08" name="Rectangle 307"/>
              <p:cNvSpPr>
                <a:spLocks noChangeArrowheads="1"/>
              </p:cNvSpPr>
              <p:nvPr/>
            </p:nvSpPr>
            <p:spPr bwMode="auto">
              <a:xfrm>
                <a:off x="4410" y="2001"/>
                <a:ext cx="1357"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09" name="Rectangle 308"/>
              <p:cNvSpPr>
                <a:spLocks noChangeArrowheads="1"/>
              </p:cNvSpPr>
              <p:nvPr/>
            </p:nvSpPr>
            <p:spPr bwMode="auto">
              <a:xfrm>
                <a:off x="5767" y="2001"/>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10" name="Rectangle 309"/>
              <p:cNvSpPr>
                <a:spLocks noChangeArrowheads="1"/>
              </p:cNvSpPr>
              <p:nvPr/>
            </p:nvSpPr>
            <p:spPr bwMode="auto">
              <a:xfrm>
                <a:off x="1074" y="2007"/>
                <a:ext cx="9" cy="24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11" name="Rectangle 310"/>
              <p:cNvSpPr>
                <a:spLocks noChangeArrowheads="1"/>
              </p:cNvSpPr>
              <p:nvPr/>
            </p:nvSpPr>
            <p:spPr bwMode="auto">
              <a:xfrm>
                <a:off x="1529" y="2007"/>
                <a:ext cx="10" cy="24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12" name="Rectangle 311"/>
              <p:cNvSpPr>
                <a:spLocks noChangeArrowheads="1"/>
              </p:cNvSpPr>
              <p:nvPr/>
            </p:nvSpPr>
            <p:spPr bwMode="auto">
              <a:xfrm>
                <a:off x="3051" y="2007"/>
                <a:ext cx="10" cy="24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13" name="Rectangle 312"/>
              <p:cNvSpPr>
                <a:spLocks noChangeArrowheads="1"/>
              </p:cNvSpPr>
              <p:nvPr/>
            </p:nvSpPr>
            <p:spPr bwMode="auto">
              <a:xfrm>
                <a:off x="4401" y="2007"/>
                <a:ext cx="9" cy="24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14" name="Rectangle 313"/>
              <p:cNvSpPr>
                <a:spLocks noChangeArrowheads="1"/>
              </p:cNvSpPr>
              <p:nvPr/>
            </p:nvSpPr>
            <p:spPr bwMode="auto">
              <a:xfrm>
                <a:off x="5767" y="2007"/>
                <a:ext cx="10" cy="24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15" name="Rectangle 314"/>
              <p:cNvSpPr>
                <a:spLocks noChangeArrowheads="1"/>
              </p:cNvSpPr>
              <p:nvPr/>
            </p:nvSpPr>
            <p:spPr bwMode="auto">
              <a:xfrm>
                <a:off x="1083" y="2258"/>
                <a:ext cx="446" cy="24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16" name="Rectangle 315"/>
              <p:cNvSpPr>
                <a:spLocks noChangeArrowheads="1"/>
              </p:cNvSpPr>
              <p:nvPr/>
            </p:nvSpPr>
            <p:spPr bwMode="auto">
              <a:xfrm>
                <a:off x="1187" y="2258"/>
                <a:ext cx="239"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17" name="Rectangle 316"/>
              <p:cNvSpPr>
                <a:spLocks noChangeArrowheads="1"/>
              </p:cNvSpPr>
              <p:nvPr/>
            </p:nvSpPr>
            <p:spPr bwMode="auto">
              <a:xfrm>
                <a:off x="1187" y="2261"/>
                <a:ext cx="68"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8" name="Rectangle 317"/>
              <p:cNvSpPr>
                <a:spLocks noChangeArrowheads="1"/>
              </p:cNvSpPr>
              <p:nvPr/>
            </p:nvSpPr>
            <p:spPr bwMode="auto">
              <a:xfrm>
                <a:off x="1287" y="2261"/>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9" name="Rectangle 318"/>
              <p:cNvSpPr>
                <a:spLocks noChangeArrowheads="1"/>
              </p:cNvSpPr>
              <p:nvPr/>
            </p:nvSpPr>
            <p:spPr bwMode="auto">
              <a:xfrm>
                <a:off x="1539" y="2258"/>
                <a:ext cx="1512" cy="24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20" name="Rectangle 319"/>
              <p:cNvSpPr>
                <a:spLocks noChangeArrowheads="1"/>
              </p:cNvSpPr>
              <p:nvPr/>
            </p:nvSpPr>
            <p:spPr bwMode="auto">
              <a:xfrm>
                <a:off x="1642" y="2258"/>
                <a:ext cx="1306"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21" name="Rectangle 320"/>
              <p:cNvSpPr>
                <a:spLocks noChangeArrowheads="1"/>
              </p:cNvSpPr>
              <p:nvPr/>
            </p:nvSpPr>
            <p:spPr bwMode="auto">
              <a:xfrm>
                <a:off x="1642" y="2261"/>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2" name="Rectangle 321"/>
              <p:cNvSpPr>
                <a:spLocks noChangeArrowheads="1"/>
              </p:cNvSpPr>
              <p:nvPr/>
            </p:nvSpPr>
            <p:spPr bwMode="auto">
              <a:xfrm>
                <a:off x="1642" y="2380"/>
                <a:ext cx="1306" cy="12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23" name="Rectangle 322"/>
              <p:cNvSpPr>
                <a:spLocks noChangeArrowheads="1"/>
              </p:cNvSpPr>
              <p:nvPr/>
            </p:nvSpPr>
            <p:spPr bwMode="auto">
              <a:xfrm>
                <a:off x="1642" y="2383"/>
                <a:ext cx="1045"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Private Company 5</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4" name="Rectangle 323"/>
              <p:cNvSpPr>
                <a:spLocks noChangeArrowheads="1"/>
              </p:cNvSpPr>
              <p:nvPr/>
            </p:nvSpPr>
            <p:spPr bwMode="auto">
              <a:xfrm>
                <a:off x="2272" y="2383"/>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5" name="Rectangle 324"/>
              <p:cNvSpPr>
                <a:spLocks noChangeArrowheads="1"/>
              </p:cNvSpPr>
              <p:nvPr/>
            </p:nvSpPr>
            <p:spPr bwMode="auto">
              <a:xfrm>
                <a:off x="3056" y="2258"/>
                <a:ext cx="1342" cy="24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26" name="Rectangle 325"/>
              <p:cNvSpPr>
                <a:spLocks noChangeArrowheads="1"/>
              </p:cNvSpPr>
              <p:nvPr/>
            </p:nvSpPr>
            <p:spPr bwMode="auto">
              <a:xfrm>
                <a:off x="3164" y="2380"/>
                <a:ext cx="1131" cy="12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27" name="Rectangle 326"/>
              <p:cNvSpPr>
                <a:spLocks noChangeArrowheads="1"/>
              </p:cNvSpPr>
              <p:nvPr/>
            </p:nvSpPr>
            <p:spPr bwMode="auto">
              <a:xfrm>
                <a:off x="3164" y="2383"/>
                <a:ext cx="56"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28" name="Rectangle 327"/>
              <p:cNvSpPr>
                <a:spLocks noChangeArrowheads="1"/>
              </p:cNvSpPr>
              <p:nvPr/>
            </p:nvSpPr>
            <p:spPr bwMode="auto">
              <a:xfrm>
                <a:off x="4264" y="2383"/>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9" name="Rectangle 328"/>
              <p:cNvSpPr>
                <a:spLocks noChangeArrowheads="1"/>
              </p:cNvSpPr>
              <p:nvPr/>
            </p:nvSpPr>
            <p:spPr bwMode="auto">
              <a:xfrm>
                <a:off x="4406" y="2258"/>
                <a:ext cx="1359" cy="24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30" name="Rectangle 329"/>
              <p:cNvSpPr>
                <a:spLocks noChangeArrowheads="1"/>
              </p:cNvSpPr>
              <p:nvPr/>
            </p:nvSpPr>
            <p:spPr bwMode="auto">
              <a:xfrm>
                <a:off x="4511" y="2258"/>
                <a:ext cx="1153"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31" name="Rectangle 330"/>
              <p:cNvSpPr>
                <a:spLocks noChangeArrowheads="1"/>
              </p:cNvSpPr>
              <p:nvPr/>
            </p:nvSpPr>
            <p:spPr bwMode="auto">
              <a:xfrm>
                <a:off x="4511" y="2261"/>
                <a:ext cx="20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2" name="Rectangle 331"/>
              <p:cNvSpPr>
                <a:spLocks noChangeArrowheads="1"/>
              </p:cNvSpPr>
              <p:nvPr/>
            </p:nvSpPr>
            <p:spPr bwMode="auto">
              <a:xfrm>
                <a:off x="4511" y="2380"/>
                <a:ext cx="1153" cy="12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33" name="Rectangle 332"/>
              <p:cNvSpPr>
                <a:spLocks noChangeArrowheads="1"/>
              </p:cNvSpPr>
              <p:nvPr/>
            </p:nvSpPr>
            <p:spPr bwMode="auto">
              <a:xfrm>
                <a:off x="4511" y="2383"/>
                <a:ext cx="74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2,562,250.00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4" name="Rectangle 333"/>
              <p:cNvSpPr>
                <a:spLocks noChangeArrowheads="1"/>
              </p:cNvSpPr>
              <p:nvPr/>
            </p:nvSpPr>
            <p:spPr bwMode="auto">
              <a:xfrm>
                <a:off x="5611" y="2383"/>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5" name="Rectangle 334"/>
              <p:cNvSpPr>
                <a:spLocks noChangeArrowheads="1"/>
              </p:cNvSpPr>
              <p:nvPr/>
            </p:nvSpPr>
            <p:spPr bwMode="auto">
              <a:xfrm>
                <a:off x="1074" y="2253"/>
                <a:ext cx="9"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36" name="Rectangle 335"/>
              <p:cNvSpPr>
                <a:spLocks noChangeArrowheads="1"/>
              </p:cNvSpPr>
              <p:nvPr/>
            </p:nvSpPr>
            <p:spPr bwMode="auto">
              <a:xfrm>
                <a:off x="1083" y="2253"/>
                <a:ext cx="44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37" name="Rectangle 336"/>
              <p:cNvSpPr>
                <a:spLocks noChangeArrowheads="1"/>
              </p:cNvSpPr>
              <p:nvPr/>
            </p:nvSpPr>
            <p:spPr bwMode="auto">
              <a:xfrm>
                <a:off x="1529" y="2253"/>
                <a:ext cx="10"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38" name="Rectangle 337"/>
              <p:cNvSpPr>
                <a:spLocks noChangeArrowheads="1"/>
              </p:cNvSpPr>
              <p:nvPr/>
            </p:nvSpPr>
            <p:spPr bwMode="auto">
              <a:xfrm>
                <a:off x="1539" y="2253"/>
                <a:ext cx="1512"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39" name="Rectangle 338"/>
              <p:cNvSpPr>
                <a:spLocks noChangeArrowheads="1"/>
              </p:cNvSpPr>
              <p:nvPr/>
            </p:nvSpPr>
            <p:spPr bwMode="auto">
              <a:xfrm>
                <a:off x="3051" y="2253"/>
                <a:ext cx="10"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40" name="Rectangle 339"/>
              <p:cNvSpPr>
                <a:spLocks noChangeArrowheads="1"/>
              </p:cNvSpPr>
              <p:nvPr/>
            </p:nvSpPr>
            <p:spPr bwMode="auto">
              <a:xfrm>
                <a:off x="3061" y="2253"/>
                <a:ext cx="1340"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41" name="Rectangle 340"/>
              <p:cNvSpPr>
                <a:spLocks noChangeArrowheads="1"/>
              </p:cNvSpPr>
              <p:nvPr/>
            </p:nvSpPr>
            <p:spPr bwMode="auto">
              <a:xfrm>
                <a:off x="4401" y="2253"/>
                <a:ext cx="9"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42" name="Rectangle 341"/>
              <p:cNvSpPr>
                <a:spLocks noChangeArrowheads="1"/>
              </p:cNvSpPr>
              <p:nvPr/>
            </p:nvSpPr>
            <p:spPr bwMode="auto">
              <a:xfrm>
                <a:off x="4410" y="2253"/>
                <a:ext cx="1357"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43" name="Rectangle 342"/>
              <p:cNvSpPr>
                <a:spLocks noChangeArrowheads="1"/>
              </p:cNvSpPr>
              <p:nvPr/>
            </p:nvSpPr>
            <p:spPr bwMode="auto">
              <a:xfrm>
                <a:off x="5767" y="2253"/>
                <a:ext cx="10"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44" name="Rectangle 343"/>
              <p:cNvSpPr>
                <a:spLocks noChangeArrowheads="1"/>
              </p:cNvSpPr>
              <p:nvPr/>
            </p:nvSpPr>
            <p:spPr bwMode="auto">
              <a:xfrm>
                <a:off x="1074" y="2258"/>
                <a:ext cx="9" cy="24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45" name="Rectangle 344"/>
              <p:cNvSpPr>
                <a:spLocks noChangeArrowheads="1"/>
              </p:cNvSpPr>
              <p:nvPr/>
            </p:nvSpPr>
            <p:spPr bwMode="auto">
              <a:xfrm>
                <a:off x="1529" y="2258"/>
                <a:ext cx="10" cy="24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46" name="Rectangle 345"/>
              <p:cNvSpPr>
                <a:spLocks noChangeArrowheads="1"/>
              </p:cNvSpPr>
              <p:nvPr/>
            </p:nvSpPr>
            <p:spPr bwMode="auto">
              <a:xfrm>
                <a:off x="3051" y="2258"/>
                <a:ext cx="10" cy="24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47" name="Rectangle 346"/>
              <p:cNvSpPr>
                <a:spLocks noChangeArrowheads="1"/>
              </p:cNvSpPr>
              <p:nvPr/>
            </p:nvSpPr>
            <p:spPr bwMode="auto">
              <a:xfrm>
                <a:off x="4401" y="2258"/>
                <a:ext cx="9" cy="24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48" name="Rectangle 347"/>
              <p:cNvSpPr>
                <a:spLocks noChangeArrowheads="1"/>
              </p:cNvSpPr>
              <p:nvPr/>
            </p:nvSpPr>
            <p:spPr bwMode="auto">
              <a:xfrm>
                <a:off x="5767" y="2258"/>
                <a:ext cx="10" cy="24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49" name="Rectangle 348"/>
              <p:cNvSpPr>
                <a:spLocks noChangeArrowheads="1"/>
              </p:cNvSpPr>
              <p:nvPr/>
            </p:nvSpPr>
            <p:spPr bwMode="auto">
              <a:xfrm>
                <a:off x="1083" y="2510"/>
                <a:ext cx="446" cy="36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50" name="Rectangle 349"/>
              <p:cNvSpPr>
                <a:spLocks noChangeArrowheads="1"/>
              </p:cNvSpPr>
              <p:nvPr/>
            </p:nvSpPr>
            <p:spPr bwMode="auto">
              <a:xfrm>
                <a:off x="1187" y="2510"/>
                <a:ext cx="239"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51" name="Rectangle 350"/>
              <p:cNvSpPr>
                <a:spLocks noChangeArrowheads="1"/>
              </p:cNvSpPr>
              <p:nvPr/>
            </p:nvSpPr>
            <p:spPr bwMode="auto">
              <a:xfrm>
                <a:off x="1187" y="2512"/>
                <a:ext cx="68"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2" name="Rectangle 351"/>
              <p:cNvSpPr>
                <a:spLocks noChangeArrowheads="1"/>
              </p:cNvSpPr>
              <p:nvPr/>
            </p:nvSpPr>
            <p:spPr bwMode="auto">
              <a:xfrm>
                <a:off x="1287" y="2512"/>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3" name="Rectangle 352"/>
              <p:cNvSpPr>
                <a:spLocks noChangeArrowheads="1"/>
              </p:cNvSpPr>
              <p:nvPr/>
            </p:nvSpPr>
            <p:spPr bwMode="auto">
              <a:xfrm>
                <a:off x="1539" y="2510"/>
                <a:ext cx="1512" cy="36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54" name="Rectangle 353"/>
              <p:cNvSpPr>
                <a:spLocks noChangeArrowheads="1"/>
              </p:cNvSpPr>
              <p:nvPr/>
            </p:nvSpPr>
            <p:spPr bwMode="auto">
              <a:xfrm>
                <a:off x="1642" y="2510"/>
                <a:ext cx="1306"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55" name="Rectangle 354"/>
              <p:cNvSpPr>
                <a:spLocks noChangeArrowheads="1"/>
              </p:cNvSpPr>
              <p:nvPr/>
            </p:nvSpPr>
            <p:spPr bwMode="auto">
              <a:xfrm>
                <a:off x="1642" y="2512"/>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6" name="Rectangle 355"/>
              <p:cNvSpPr>
                <a:spLocks noChangeArrowheads="1"/>
              </p:cNvSpPr>
              <p:nvPr/>
            </p:nvSpPr>
            <p:spPr bwMode="auto">
              <a:xfrm>
                <a:off x="1642" y="2632"/>
                <a:ext cx="1306"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57" name="Rectangle 356"/>
              <p:cNvSpPr>
                <a:spLocks noChangeArrowheads="1"/>
              </p:cNvSpPr>
              <p:nvPr/>
            </p:nvSpPr>
            <p:spPr bwMode="auto">
              <a:xfrm>
                <a:off x="1642" y="2634"/>
                <a:ext cx="471"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NPO 10</a:t>
                </a:r>
                <a:r>
                  <a:rPr lang="en-US"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8" name="Rectangle 357"/>
              <p:cNvSpPr>
                <a:spLocks noChangeArrowheads="1"/>
              </p:cNvSpPr>
              <p:nvPr/>
            </p:nvSpPr>
            <p:spPr bwMode="auto">
              <a:xfrm>
                <a:off x="1642" y="2754"/>
                <a:ext cx="1306"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59" name="Rectangle 358"/>
              <p:cNvSpPr>
                <a:spLocks noChangeArrowheads="1"/>
              </p:cNvSpPr>
              <p:nvPr/>
            </p:nvSpPr>
            <p:spPr bwMode="auto">
              <a:xfrm>
                <a:off x="1642" y="2756"/>
                <a:ext cx="0"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0" name="Rectangle 359"/>
              <p:cNvSpPr>
                <a:spLocks noChangeArrowheads="1"/>
              </p:cNvSpPr>
              <p:nvPr/>
            </p:nvSpPr>
            <p:spPr bwMode="auto">
              <a:xfrm>
                <a:off x="2701" y="2756"/>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1" name="Rectangle 360"/>
              <p:cNvSpPr>
                <a:spLocks noChangeArrowheads="1"/>
              </p:cNvSpPr>
              <p:nvPr/>
            </p:nvSpPr>
            <p:spPr bwMode="auto">
              <a:xfrm>
                <a:off x="3056" y="2510"/>
                <a:ext cx="1342" cy="36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62" name="Rectangle 361"/>
              <p:cNvSpPr>
                <a:spLocks noChangeArrowheads="1"/>
              </p:cNvSpPr>
              <p:nvPr/>
            </p:nvSpPr>
            <p:spPr bwMode="auto">
              <a:xfrm>
                <a:off x="3164" y="2754"/>
                <a:ext cx="1131"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63" name="Rectangle 362"/>
              <p:cNvSpPr>
                <a:spLocks noChangeArrowheads="1"/>
              </p:cNvSpPr>
              <p:nvPr/>
            </p:nvSpPr>
            <p:spPr bwMode="auto">
              <a:xfrm>
                <a:off x="3164" y="2756"/>
                <a:ext cx="56"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64" name="Rectangle 363"/>
              <p:cNvSpPr>
                <a:spLocks noChangeArrowheads="1"/>
              </p:cNvSpPr>
              <p:nvPr/>
            </p:nvSpPr>
            <p:spPr bwMode="auto">
              <a:xfrm>
                <a:off x="4264" y="2756"/>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5" name="Rectangle 364"/>
              <p:cNvSpPr>
                <a:spLocks noChangeArrowheads="1"/>
              </p:cNvSpPr>
              <p:nvPr/>
            </p:nvSpPr>
            <p:spPr bwMode="auto">
              <a:xfrm>
                <a:off x="4406" y="2510"/>
                <a:ext cx="1359" cy="36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66" name="Rectangle 365"/>
              <p:cNvSpPr>
                <a:spLocks noChangeArrowheads="1"/>
              </p:cNvSpPr>
              <p:nvPr/>
            </p:nvSpPr>
            <p:spPr bwMode="auto">
              <a:xfrm>
                <a:off x="4511" y="2632"/>
                <a:ext cx="1153"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67" name="Rectangle 366"/>
              <p:cNvSpPr>
                <a:spLocks noChangeArrowheads="1"/>
              </p:cNvSpPr>
              <p:nvPr/>
            </p:nvSpPr>
            <p:spPr bwMode="auto">
              <a:xfrm>
                <a:off x="4511" y="2634"/>
                <a:ext cx="20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8" name="Rectangle 367"/>
              <p:cNvSpPr>
                <a:spLocks noChangeArrowheads="1"/>
              </p:cNvSpPr>
              <p:nvPr/>
            </p:nvSpPr>
            <p:spPr bwMode="auto">
              <a:xfrm>
                <a:off x="4511" y="2754"/>
                <a:ext cx="1153"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69" name="Rectangle 368"/>
              <p:cNvSpPr>
                <a:spLocks noChangeArrowheads="1"/>
              </p:cNvSpPr>
              <p:nvPr/>
            </p:nvSpPr>
            <p:spPr bwMode="auto">
              <a:xfrm>
                <a:off x="4511" y="2756"/>
                <a:ext cx="74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4,000,000.00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0" name="Rectangle 369"/>
              <p:cNvSpPr>
                <a:spLocks noChangeArrowheads="1"/>
              </p:cNvSpPr>
              <p:nvPr/>
            </p:nvSpPr>
            <p:spPr bwMode="auto">
              <a:xfrm>
                <a:off x="5611" y="2756"/>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1" name="Rectangle 370"/>
              <p:cNvSpPr>
                <a:spLocks noChangeArrowheads="1"/>
              </p:cNvSpPr>
              <p:nvPr/>
            </p:nvSpPr>
            <p:spPr bwMode="auto">
              <a:xfrm>
                <a:off x="1074" y="2503"/>
                <a:ext cx="9"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72" name="Rectangle 371"/>
              <p:cNvSpPr>
                <a:spLocks noChangeArrowheads="1"/>
              </p:cNvSpPr>
              <p:nvPr/>
            </p:nvSpPr>
            <p:spPr bwMode="auto">
              <a:xfrm>
                <a:off x="1083" y="2503"/>
                <a:ext cx="44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73" name="Rectangle 372"/>
              <p:cNvSpPr>
                <a:spLocks noChangeArrowheads="1"/>
              </p:cNvSpPr>
              <p:nvPr/>
            </p:nvSpPr>
            <p:spPr bwMode="auto">
              <a:xfrm>
                <a:off x="1529" y="2503"/>
                <a:ext cx="10"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74" name="Rectangle 373"/>
              <p:cNvSpPr>
                <a:spLocks noChangeArrowheads="1"/>
              </p:cNvSpPr>
              <p:nvPr/>
            </p:nvSpPr>
            <p:spPr bwMode="auto">
              <a:xfrm>
                <a:off x="1539" y="2503"/>
                <a:ext cx="1512"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75" name="Rectangle 374"/>
              <p:cNvSpPr>
                <a:spLocks noChangeArrowheads="1"/>
              </p:cNvSpPr>
              <p:nvPr/>
            </p:nvSpPr>
            <p:spPr bwMode="auto">
              <a:xfrm>
                <a:off x="3051" y="2503"/>
                <a:ext cx="10"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76" name="Rectangle 375"/>
              <p:cNvSpPr>
                <a:spLocks noChangeArrowheads="1"/>
              </p:cNvSpPr>
              <p:nvPr/>
            </p:nvSpPr>
            <p:spPr bwMode="auto">
              <a:xfrm>
                <a:off x="3061" y="2503"/>
                <a:ext cx="1340"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77" name="Rectangle 376"/>
              <p:cNvSpPr>
                <a:spLocks noChangeArrowheads="1"/>
              </p:cNvSpPr>
              <p:nvPr/>
            </p:nvSpPr>
            <p:spPr bwMode="auto">
              <a:xfrm>
                <a:off x="4401" y="2503"/>
                <a:ext cx="9"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78" name="Rectangle 377"/>
              <p:cNvSpPr>
                <a:spLocks noChangeArrowheads="1"/>
              </p:cNvSpPr>
              <p:nvPr/>
            </p:nvSpPr>
            <p:spPr bwMode="auto">
              <a:xfrm>
                <a:off x="4410" y="2503"/>
                <a:ext cx="1357"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79" name="Rectangle 378"/>
              <p:cNvSpPr>
                <a:spLocks noChangeArrowheads="1"/>
              </p:cNvSpPr>
              <p:nvPr/>
            </p:nvSpPr>
            <p:spPr bwMode="auto">
              <a:xfrm>
                <a:off x="5767" y="2503"/>
                <a:ext cx="10"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80" name="Rectangle 379"/>
              <p:cNvSpPr>
                <a:spLocks noChangeArrowheads="1"/>
              </p:cNvSpPr>
              <p:nvPr/>
            </p:nvSpPr>
            <p:spPr bwMode="auto">
              <a:xfrm>
                <a:off x="1074" y="2508"/>
                <a:ext cx="9" cy="36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81" name="Rectangle 380"/>
              <p:cNvSpPr>
                <a:spLocks noChangeArrowheads="1"/>
              </p:cNvSpPr>
              <p:nvPr/>
            </p:nvSpPr>
            <p:spPr bwMode="auto">
              <a:xfrm>
                <a:off x="1529" y="2508"/>
                <a:ext cx="10" cy="36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82" name="Rectangle 381"/>
              <p:cNvSpPr>
                <a:spLocks noChangeArrowheads="1"/>
              </p:cNvSpPr>
              <p:nvPr/>
            </p:nvSpPr>
            <p:spPr bwMode="auto">
              <a:xfrm>
                <a:off x="3051" y="2508"/>
                <a:ext cx="10" cy="36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83" name="Rectangle 382"/>
              <p:cNvSpPr>
                <a:spLocks noChangeArrowheads="1"/>
              </p:cNvSpPr>
              <p:nvPr/>
            </p:nvSpPr>
            <p:spPr bwMode="auto">
              <a:xfrm>
                <a:off x="4401" y="2508"/>
                <a:ext cx="9" cy="36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85" name="Rectangle 384"/>
              <p:cNvSpPr>
                <a:spLocks noChangeArrowheads="1"/>
              </p:cNvSpPr>
              <p:nvPr/>
            </p:nvSpPr>
            <p:spPr bwMode="auto">
              <a:xfrm>
                <a:off x="1083" y="2882"/>
                <a:ext cx="446" cy="24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86" name="Rectangle 385"/>
              <p:cNvSpPr>
                <a:spLocks noChangeArrowheads="1"/>
              </p:cNvSpPr>
              <p:nvPr/>
            </p:nvSpPr>
            <p:spPr bwMode="auto">
              <a:xfrm>
                <a:off x="1187" y="2882"/>
                <a:ext cx="239" cy="12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87" name="Rectangle 386"/>
              <p:cNvSpPr>
                <a:spLocks noChangeArrowheads="1"/>
              </p:cNvSpPr>
              <p:nvPr/>
            </p:nvSpPr>
            <p:spPr bwMode="auto">
              <a:xfrm>
                <a:off x="1187" y="2884"/>
                <a:ext cx="136"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8" name="Rectangle 387"/>
              <p:cNvSpPr>
                <a:spLocks noChangeArrowheads="1"/>
              </p:cNvSpPr>
              <p:nvPr/>
            </p:nvSpPr>
            <p:spPr bwMode="auto">
              <a:xfrm>
                <a:off x="1385" y="2884"/>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9" name="Rectangle 388"/>
              <p:cNvSpPr>
                <a:spLocks noChangeArrowheads="1"/>
              </p:cNvSpPr>
              <p:nvPr/>
            </p:nvSpPr>
            <p:spPr bwMode="auto">
              <a:xfrm>
                <a:off x="1539" y="2882"/>
                <a:ext cx="1512" cy="24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90" name="Rectangle 389"/>
              <p:cNvSpPr>
                <a:spLocks noChangeArrowheads="1"/>
              </p:cNvSpPr>
              <p:nvPr/>
            </p:nvSpPr>
            <p:spPr bwMode="auto">
              <a:xfrm>
                <a:off x="1642" y="2882"/>
                <a:ext cx="1306" cy="12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91" name="Rectangle 390"/>
              <p:cNvSpPr>
                <a:spLocks noChangeArrowheads="1"/>
              </p:cNvSpPr>
              <p:nvPr/>
            </p:nvSpPr>
            <p:spPr bwMode="auto">
              <a:xfrm>
                <a:off x="1642" y="2884"/>
                <a:ext cx="1078"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Private Company 4</a:t>
                </a:r>
                <a:r>
                  <a:rPr lang="en-US"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2" name="Rectangle 391"/>
              <p:cNvSpPr>
                <a:spLocks noChangeArrowheads="1"/>
              </p:cNvSpPr>
              <p:nvPr/>
            </p:nvSpPr>
            <p:spPr bwMode="auto">
              <a:xfrm>
                <a:off x="1642" y="3005"/>
                <a:ext cx="1306" cy="12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93" name="Rectangle 392"/>
              <p:cNvSpPr>
                <a:spLocks noChangeArrowheads="1"/>
              </p:cNvSpPr>
              <p:nvPr/>
            </p:nvSpPr>
            <p:spPr bwMode="auto">
              <a:xfrm>
                <a:off x="1642" y="3008"/>
                <a:ext cx="0"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4" name="Rectangle 393"/>
              <p:cNvSpPr>
                <a:spLocks noChangeArrowheads="1"/>
              </p:cNvSpPr>
              <p:nvPr/>
            </p:nvSpPr>
            <p:spPr bwMode="auto">
              <a:xfrm>
                <a:off x="2582" y="3008"/>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5" name="Rectangle 394"/>
              <p:cNvSpPr>
                <a:spLocks noChangeArrowheads="1"/>
              </p:cNvSpPr>
              <p:nvPr/>
            </p:nvSpPr>
            <p:spPr bwMode="auto">
              <a:xfrm>
                <a:off x="3056" y="2882"/>
                <a:ext cx="1342" cy="24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96" name="Rectangle 395"/>
              <p:cNvSpPr>
                <a:spLocks noChangeArrowheads="1"/>
              </p:cNvSpPr>
              <p:nvPr/>
            </p:nvSpPr>
            <p:spPr bwMode="auto">
              <a:xfrm>
                <a:off x="3164" y="3005"/>
                <a:ext cx="1131" cy="12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97" name="Rectangle 396"/>
              <p:cNvSpPr>
                <a:spLocks noChangeArrowheads="1"/>
              </p:cNvSpPr>
              <p:nvPr/>
            </p:nvSpPr>
            <p:spPr bwMode="auto">
              <a:xfrm>
                <a:off x="3164" y="3008"/>
                <a:ext cx="56"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98" name="Rectangle 397"/>
              <p:cNvSpPr>
                <a:spLocks noChangeArrowheads="1"/>
              </p:cNvSpPr>
              <p:nvPr/>
            </p:nvSpPr>
            <p:spPr bwMode="auto">
              <a:xfrm>
                <a:off x="4264" y="3008"/>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9" name="Rectangle 398"/>
              <p:cNvSpPr>
                <a:spLocks noChangeArrowheads="1"/>
              </p:cNvSpPr>
              <p:nvPr/>
            </p:nvSpPr>
            <p:spPr bwMode="auto">
              <a:xfrm>
                <a:off x="4406" y="2882"/>
                <a:ext cx="1359" cy="24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00" name="Rectangle 399"/>
              <p:cNvSpPr>
                <a:spLocks noChangeArrowheads="1"/>
              </p:cNvSpPr>
              <p:nvPr/>
            </p:nvSpPr>
            <p:spPr bwMode="auto">
              <a:xfrm>
                <a:off x="4511" y="2882"/>
                <a:ext cx="1153" cy="12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01" name="Rectangle 400"/>
              <p:cNvSpPr>
                <a:spLocks noChangeArrowheads="1"/>
              </p:cNvSpPr>
              <p:nvPr/>
            </p:nvSpPr>
            <p:spPr bwMode="auto">
              <a:xfrm>
                <a:off x="4511" y="2884"/>
                <a:ext cx="20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2" name="Rectangle 401"/>
              <p:cNvSpPr>
                <a:spLocks noChangeArrowheads="1"/>
              </p:cNvSpPr>
              <p:nvPr/>
            </p:nvSpPr>
            <p:spPr bwMode="auto">
              <a:xfrm>
                <a:off x="4511" y="3005"/>
                <a:ext cx="1153" cy="12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03" name="Rectangle 402"/>
              <p:cNvSpPr>
                <a:spLocks noChangeArrowheads="1"/>
              </p:cNvSpPr>
              <p:nvPr/>
            </p:nvSpPr>
            <p:spPr bwMode="auto">
              <a:xfrm>
                <a:off x="4511" y="3008"/>
                <a:ext cx="74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2,305,000.00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4" name="Rectangle 403"/>
              <p:cNvSpPr>
                <a:spLocks noChangeArrowheads="1"/>
              </p:cNvSpPr>
              <p:nvPr/>
            </p:nvSpPr>
            <p:spPr bwMode="auto">
              <a:xfrm>
                <a:off x="5611" y="3008"/>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5" name="Rectangle 404"/>
              <p:cNvSpPr>
                <a:spLocks noChangeArrowheads="1"/>
              </p:cNvSpPr>
              <p:nvPr/>
            </p:nvSpPr>
            <p:spPr bwMode="auto">
              <a:xfrm>
                <a:off x="1074" y="2876"/>
                <a:ext cx="9"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06" name="Rectangle 405"/>
              <p:cNvSpPr>
                <a:spLocks noChangeArrowheads="1"/>
              </p:cNvSpPr>
              <p:nvPr/>
            </p:nvSpPr>
            <p:spPr bwMode="auto">
              <a:xfrm>
                <a:off x="1083" y="2876"/>
                <a:ext cx="446"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07" name="Rectangle 406"/>
              <p:cNvSpPr>
                <a:spLocks noChangeArrowheads="1"/>
              </p:cNvSpPr>
              <p:nvPr/>
            </p:nvSpPr>
            <p:spPr bwMode="auto">
              <a:xfrm>
                <a:off x="1529" y="2876"/>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08" name="Rectangle 407"/>
              <p:cNvSpPr>
                <a:spLocks noChangeArrowheads="1"/>
              </p:cNvSpPr>
              <p:nvPr/>
            </p:nvSpPr>
            <p:spPr bwMode="auto">
              <a:xfrm>
                <a:off x="1539" y="2876"/>
                <a:ext cx="1512"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09" name="Rectangle 408"/>
              <p:cNvSpPr>
                <a:spLocks noChangeArrowheads="1"/>
              </p:cNvSpPr>
              <p:nvPr/>
            </p:nvSpPr>
            <p:spPr bwMode="auto">
              <a:xfrm>
                <a:off x="3051" y="2876"/>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10" name="Rectangle 409"/>
              <p:cNvSpPr>
                <a:spLocks noChangeArrowheads="1"/>
              </p:cNvSpPr>
              <p:nvPr/>
            </p:nvSpPr>
            <p:spPr bwMode="auto">
              <a:xfrm>
                <a:off x="3061" y="2876"/>
                <a:ext cx="134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11" name="Rectangle 410"/>
              <p:cNvSpPr>
                <a:spLocks noChangeArrowheads="1"/>
              </p:cNvSpPr>
              <p:nvPr/>
            </p:nvSpPr>
            <p:spPr bwMode="auto">
              <a:xfrm>
                <a:off x="4401" y="2876"/>
                <a:ext cx="9"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12" name="Rectangle 411"/>
              <p:cNvSpPr>
                <a:spLocks noChangeArrowheads="1"/>
              </p:cNvSpPr>
              <p:nvPr/>
            </p:nvSpPr>
            <p:spPr bwMode="auto">
              <a:xfrm>
                <a:off x="4410" y="2876"/>
                <a:ext cx="1357"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13" name="Rectangle 412"/>
              <p:cNvSpPr>
                <a:spLocks noChangeArrowheads="1"/>
              </p:cNvSpPr>
              <p:nvPr/>
            </p:nvSpPr>
            <p:spPr bwMode="auto">
              <a:xfrm>
                <a:off x="5767" y="2876"/>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14" name="Rectangle 413"/>
              <p:cNvSpPr>
                <a:spLocks noChangeArrowheads="1"/>
              </p:cNvSpPr>
              <p:nvPr/>
            </p:nvSpPr>
            <p:spPr bwMode="auto">
              <a:xfrm>
                <a:off x="1074" y="2882"/>
                <a:ext cx="9" cy="24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15" name="Rectangle 414"/>
              <p:cNvSpPr>
                <a:spLocks noChangeArrowheads="1"/>
              </p:cNvSpPr>
              <p:nvPr/>
            </p:nvSpPr>
            <p:spPr bwMode="auto">
              <a:xfrm>
                <a:off x="1529" y="2882"/>
                <a:ext cx="10" cy="24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16" name="Rectangle 415"/>
              <p:cNvSpPr>
                <a:spLocks noChangeArrowheads="1"/>
              </p:cNvSpPr>
              <p:nvPr/>
            </p:nvSpPr>
            <p:spPr bwMode="auto">
              <a:xfrm>
                <a:off x="3051" y="2882"/>
                <a:ext cx="10" cy="24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17" name="Rectangle 416"/>
              <p:cNvSpPr>
                <a:spLocks noChangeArrowheads="1"/>
              </p:cNvSpPr>
              <p:nvPr/>
            </p:nvSpPr>
            <p:spPr bwMode="auto">
              <a:xfrm>
                <a:off x="4401" y="2882"/>
                <a:ext cx="9" cy="24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18" name="Rectangle 417"/>
              <p:cNvSpPr>
                <a:spLocks noChangeArrowheads="1"/>
              </p:cNvSpPr>
              <p:nvPr/>
            </p:nvSpPr>
            <p:spPr bwMode="auto">
              <a:xfrm>
                <a:off x="5767" y="2882"/>
                <a:ext cx="10" cy="24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19" name="Rectangle 418"/>
              <p:cNvSpPr>
                <a:spLocks noChangeArrowheads="1"/>
              </p:cNvSpPr>
              <p:nvPr/>
            </p:nvSpPr>
            <p:spPr bwMode="auto">
              <a:xfrm>
                <a:off x="1083" y="3133"/>
                <a:ext cx="446" cy="24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20" name="Rectangle 419"/>
              <p:cNvSpPr>
                <a:spLocks noChangeArrowheads="1"/>
              </p:cNvSpPr>
              <p:nvPr/>
            </p:nvSpPr>
            <p:spPr bwMode="auto">
              <a:xfrm>
                <a:off x="1187" y="3133"/>
                <a:ext cx="239"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21" name="Rectangle 420"/>
              <p:cNvSpPr>
                <a:spLocks noChangeArrowheads="1"/>
              </p:cNvSpPr>
              <p:nvPr/>
            </p:nvSpPr>
            <p:spPr bwMode="auto">
              <a:xfrm>
                <a:off x="1187" y="3136"/>
                <a:ext cx="136"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2" name="Group 11"/>
            <p:cNvGrpSpPr>
              <a:grpSpLocks/>
            </p:cNvGrpSpPr>
            <p:nvPr/>
          </p:nvGrpSpPr>
          <p:grpSpPr bwMode="auto">
            <a:xfrm>
              <a:off x="681990" y="1986280"/>
              <a:ext cx="5426075" cy="1045845"/>
              <a:chOff x="1074" y="3128"/>
              <a:chExt cx="8545" cy="1647"/>
            </a:xfrm>
          </p:grpSpPr>
          <p:sp>
            <p:nvSpPr>
              <p:cNvPr id="23" name="Rectangle 22"/>
              <p:cNvSpPr>
                <a:spLocks noChangeArrowheads="1"/>
              </p:cNvSpPr>
              <p:nvPr/>
            </p:nvSpPr>
            <p:spPr bwMode="auto">
              <a:xfrm>
                <a:off x="1385" y="3136"/>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p:cNvSpPr>
                <a:spLocks noChangeArrowheads="1"/>
              </p:cNvSpPr>
              <p:nvPr/>
            </p:nvSpPr>
            <p:spPr bwMode="auto">
              <a:xfrm>
                <a:off x="1539" y="3133"/>
                <a:ext cx="1512" cy="24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5" name="Rectangle 24"/>
              <p:cNvSpPr>
                <a:spLocks noChangeArrowheads="1"/>
              </p:cNvSpPr>
              <p:nvPr/>
            </p:nvSpPr>
            <p:spPr bwMode="auto">
              <a:xfrm>
                <a:off x="1642" y="3255"/>
                <a:ext cx="1306" cy="12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6" name="Rectangle 25"/>
              <p:cNvSpPr>
                <a:spLocks noChangeArrowheads="1"/>
              </p:cNvSpPr>
              <p:nvPr/>
            </p:nvSpPr>
            <p:spPr bwMode="auto">
              <a:xfrm>
                <a:off x="1575" y="3160"/>
                <a:ext cx="1097" cy="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a:spAutoFit/>
              </a:bodyPr>
              <a:lstStyle/>
              <a:p>
                <a:pPr>
                  <a:lnSpc>
                    <a:spcPct val="107000"/>
                  </a:lnSpc>
                  <a:spcAft>
                    <a:spcPts val="80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Private</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050" dirty="0" smtClean="0">
                    <a:effectLst/>
                    <a:latin typeface="Calibri" panose="020F0502020204030204" pitchFamily="34" charset="0"/>
                    <a:ea typeface="Calibri" panose="020F0502020204030204" pitchFamily="34" charset="0"/>
                    <a:cs typeface="Times New Roman" panose="02020603050405020304" pitchFamily="18" charset="0"/>
                  </a:rPr>
                  <a:t>Company 4</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angle 26"/>
              <p:cNvSpPr>
                <a:spLocks noChangeArrowheads="1"/>
              </p:cNvSpPr>
              <p:nvPr/>
            </p:nvSpPr>
            <p:spPr bwMode="auto">
              <a:xfrm>
                <a:off x="2711" y="3258"/>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angle 27"/>
              <p:cNvSpPr>
                <a:spLocks noChangeArrowheads="1"/>
              </p:cNvSpPr>
              <p:nvPr/>
            </p:nvSpPr>
            <p:spPr bwMode="auto">
              <a:xfrm>
                <a:off x="3164" y="3255"/>
                <a:ext cx="1131" cy="12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9" name="Rectangle 28"/>
              <p:cNvSpPr>
                <a:spLocks noChangeArrowheads="1"/>
              </p:cNvSpPr>
              <p:nvPr/>
            </p:nvSpPr>
            <p:spPr bwMode="auto">
              <a:xfrm>
                <a:off x="3164" y="3258"/>
                <a:ext cx="56"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0" name="Rectangle 29"/>
              <p:cNvSpPr>
                <a:spLocks noChangeArrowheads="1"/>
              </p:cNvSpPr>
              <p:nvPr/>
            </p:nvSpPr>
            <p:spPr bwMode="auto">
              <a:xfrm>
                <a:off x="4264" y="3258"/>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angle 30"/>
              <p:cNvSpPr>
                <a:spLocks noChangeArrowheads="1"/>
              </p:cNvSpPr>
              <p:nvPr/>
            </p:nvSpPr>
            <p:spPr bwMode="auto">
              <a:xfrm>
                <a:off x="4406" y="3133"/>
                <a:ext cx="1359" cy="24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2" name="Rectangle 31"/>
              <p:cNvSpPr>
                <a:spLocks noChangeArrowheads="1"/>
              </p:cNvSpPr>
              <p:nvPr/>
            </p:nvSpPr>
            <p:spPr bwMode="auto">
              <a:xfrm>
                <a:off x="4511" y="3133"/>
                <a:ext cx="1153"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3" name="Rectangle 32"/>
              <p:cNvSpPr>
                <a:spLocks noChangeArrowheads="1"/>
              </p:cNvSpPr>
              <p:nvPr/>
            </p:nvSpPr>
            <p:spPr bwMode="auto">
              <a:xfrm>
                <a:off x="4511" y="3136"/>
                <a:ext cx="305"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33"/>
              <p:cNvSpPr>
                <a:spLocks noChangeArrowheads="1"/>
              </p:cNvSpPr>
              <p:nvPr/>
            </p:nvSpPr>
            <p:spPr bwMode="auto">
              <a:xfrm>
                <a:off x="4511" y="3255"/>
                <a:ext cx="1153" cy="12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5" name="Rectangle 34"/>
              <p:cNvSpPr>
                <a:spLocks noChangeArrowheads="1"/>
              </p:cNvSpPr>
              <p:nvPr/>
            </p:nvSpPr>
            <p:spPr bwMode="auto">
              <a:xfrm>
                <a:off x="4511" y="3258"/>
                <a:ext cx="645"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303,840.44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Rectangle 35"/>
              <p:cNvSpPr>
                <a:spLocks noChangeArrowheads="1"/>
              </p:cNvSpPr>
              <p:nvPr/>
            </p:nvSpPr>
            <p:spPr bwMode="auto">
              <a:xfrm>
                <a:off x="5460" y="3258"/>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Rectangle 36"/>
              <p:cNvSpPr>
                <a:spLocks noChangeArrowheads="1"/>
              </p:cNvSpPr>
              <p:nvPr/>
            </p:nvSpPr>
            <p:spPr bwMode="auto">
              <a:xfrm>
                <a:off x="1074" y="3128"/>
                <a:ext cx="9"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8" name="Rectangle 37"/>
              <p:cNvSpPr>
                <a:spLocks noChangeArrowheads="1"/>
              </p:cNvSpPr>
              <p:nvPr/>
            </p:nvSpPr>
            <p:spPr bwMode="auto">
              <a:xfrm>
                <a:off x="1083" y="3128"/>
                <a:ext cx="44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39" name="Rectangle 38"/>
              <p:cNvSpPr>
                <a:spLocks noChangeArrowheads="1"/>
              </p:cNvSpPr>
              <p:nvPr/>
            </p:nvSpPr>
            <p:spPr bwMode="auto">
              <a:xfrm>
                <a:off x="1529" y="3128"/>
                <a:ext cx="10"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0" name="Rectangle 39"/>
              <p:cNvSpPr>
                <a:spLocks noChangeArrowheads="1"/>
              </p:cNvSpPr>
              <p:nvPr/>
            </p:nvSpPr>
            <p:spPr bwMode="auto">
              <a:xfrm>
                <a:off x="1539" y="3128"/>
                <a:ext cx="1512"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1" name="Rectangle 40"/>
              <p:cNvSpPr>
                <a:spLocks noChangeArrowheads="1"/>
              </p:cNvSpPr>
              <p:nvPr/>
            </p:nvSpPr>
            <p:spPr bwMode="auto">
              <a:xfrm>
                <a:off x="3051" y="3128"/>
                <a:ext cx="10"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2" name="Rectangle 41"/>
              <p:cNvSpPr>
                <a:spLocks noChangeArrowheads="1"/>
              </p:cNvSpPr>
              <p:nvPr/>
            </p:nvSpPr>
            <p:spPr bwMode="auto">
              <a:xfrm>
                <a:off x="3061" y="3128"/>
                <a:ext cx="1340"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3" name="Rectangle 42"/>
              <p:cNvSpPr>
                <a:spLocks noChangeArrowheads="1"/>
              </p:cNvSpPr>
              <p:nvPr/>
            </p:nvSpPr>
            <p:spPr bwMode="auto">
              <a:xfrm>
                <a:off x="4401" y="3128"/>
                <a:ext cx="9"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4" name="Rectangle 43"/>
              <p:cNvSpPr>
                <a:spLocks noChangeArrowheads="1"/>
              </p:cNvSpPr>
              <p:nvPr/>
            </p:nvSpPr>
            <p:spPr bwMode="auto">
              <a:xfrm>
                <a:off x="4410" y="3128"/>
                <a:ext cx="1357"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5" name="Rectangle 44"/>
              <p:cNvSpPr>
                <a:spLocks noChangeArrowheads="1"/>
              </p:cNvSpPr>
              <p:nvPr/>
            </p:nvSpPr>
            <p:spPr bwMode="auto">
              <a:xfrm>
                <a:off x="5767" y="3128"/>
                <a:ext cx="10"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6" name="Rectangle 45"/>
              <p:cNvSpPr>
                <a:spLocks noChangeArrowheads="1"/>
              </p:cNvSpPr>
              <p:nvPr/>
            </p:nvSpPr>
            <p:spPr bwMode="auto">
              <a:xfrm>
                <a:off x="1074" y="3133"/>
                <a:ext cx="9" cy="24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7" name="Rectangle 46"/>
              <p:cNvSpPr>
                <a:spLocks noChangeArrowheads="1"/>
              </p:cNvSpPr>
              <p:nvPr/>
            </p:nvSpPr>
            <p:spPr bwMode="auto">
              <a:xfrm>
                <a:off x="1529" y="3133"/>
                <a:ext cx="10" cy="24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8" name="Rectangle 47"/>
              <p:cNvSpPr>
                <a:spLocks noChangeArrowheads="1"/>
              </p:cNvSpPr>
              <p:nvPr/>
            </p:nvSpPr>
            <p:spPr bwMode="auto">
              <a:xfrm>
                <a:off x="3051" y="3133"/>
                <a:ext cx="10" cy="24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49" name="Rectangle 48"/>
              <p:cNvSpPr>
                <a:spLocks noChangeArrowheads="1"/>
              </p:cNvSpPr>
              <p:nvPr/>
            </p:nvSpPr>
            <p:spPr bwMode="auto">
              <a:xfrm>
                <a:off x="4401" y="3133"/>
                <a:ext cx="9" cy="24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0" name="Rectangle 49"/>
              <p:cNvSpPr>
                <a:spLocks noChangeArrowheads="1"/>
              </p:cNvSpPr>
              <p:nvPr/>
            </p:nvSpPr>
            <p:spPr bwMode="auto">
              <a:xfrm>
                <a:off x="5767" y="3133"/>
                <a:ext cx="10" cy="24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1" name="Rectangle 50"/>
              <p:cNvSpPr>
                <a:spLocks noChangeArrowheads="1"/>
              </p:cNvSpPr>
              <p:nvPr/>
            </p:nvSpPr>
            <p:spPr bwMode="auto">
              <a:xfrm>
                <a:off x="1083" y="3385"/>
                <a:ext cx="446" cy="36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2" name="Rectangle 51"/>
              <p:cNvSpPr>
                <a:spLocks noChangeArrowheads="1"/>
              </p:cNvSpPr>
              <p:nvPr/>
            </p:nvSpPr>
            <p:spPr bwMode="auto">
              <a:xfrm>
                <a:off x="1187" y="3385"/>
                <a:ext cx="239"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3" name="Rectangle 52"/>
              <p:cNvSpPr>
                <a:spLocks noChangeArrowheads="1"/>
              </p:cNvSpPr>
              <p:nvPr/>
            </p:nvSpPr>
            <p:spPr bwMode="auto">
              <a:xfrm>
                <a:off x="1187" y="3387"/>
                <a:ext cx="136"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Rectangle 53"/>
              <p:cNvSpPr>
                <a:spLocks noChangeArrowheads="1"/>
              </p:cNvSpPr>
              <p:nvPr/>
            </p:nvSpPr>
            <p:spPr bwMode="auto">
              <a:xfrm>
                <a:off x="1385" y="3387"/>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Rectangle 54"/>
              <p:cNvSpPr>
                <a:spLocks noChangeArrowheads="1"/>
              </p:cNvSpPr>
              <p:nvPr/>
            </p:nvSpPr>
            <p:spPr bwMode="auto">
              <a:xfrm>
                <a:off x="1539" y="3385"/>
                <a:ext cx="1512" cy="36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6" name="Rectangle 55"/>
              <p:cNvSpPr>
                <a:spLocks noChangeArrowheads="1"/>
              </p:cNvSpPr>
              <p:nvPr/>
            </p:nvSpPr>
            <p:spPr bwMode="auto">
              <a:xfrm>
                <a:off x="1642" y="3385"/>
                <a:ext cx="1306"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57" name="Rectangle 56"/>
              <p:cNvSpPr>
                <a:spLocks noChangeArrowheads="1"/>
              </p:cNvSpPr>
              <p:nvPr/>
            </p:nvSpPr>
            <p:spPr bwMode="auto">
              <a:xfrm>
                <a:off x="1642" y="3387"/>
                <a:ext cx="0"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Rectangle 57"/>
              <p:cNvSpPr>
                <a:spLocks noChangeArrowheads="1"/>
              </p:cNvSpPr>
              <p:nvPr/>
            </p:nvSpPr>
            <p:spPr bwMode="auto">
              <a:xfrm>
                <a:off x="1829" y="3387"/>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 name="Rectangle 59"/>
              <p:cNvSpPr>
                <a:spLocks noChangeArrowheads="1"/>
              </p:cNvSpPr>
              <p:nvPr/>
            </p:nvSpPr>
            <p:spPr bwMode="auto">
              <a:xfrm>
                <a:off x="1642" y="3509"/>
                <a:ext cx="0"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 name="Rectangle 60"/>
              <p:cNvSpPr>
                <a:spLocks noChangeArrowheads="1"/>
              </p:cNvSpPr>
              <p:nvPr/>
            </p:nvSpPr>
            <p:spPr bwMode="auto">
              <a:xfrm>
                <a:off x="1642" y="3629"/>
                <a:ext cx="1306"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62" name="Rectangle 61"/>
              <p:cNvSpPr>
                <a:spLocks noChangeArrowheads="1"/>
              </p:cNvSpPr>
              <p:nvPr/>
            </p:nvSpPr>
            <p:spPr bwMode="auto">
              <a:xfrm>
                <a:off x="1642" y="3631"/>
                <a:ext cx="1045"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Private Company 2</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3" name="Rectangle 62"/>
              <p:cNvSpPr>
                <a:spLocks noChangeArrowheads="1"/>
              </p:cNvSpPr>
              <p:nvPr/>
            </p:nvSpPr>
            <p:spPr bwMode="auto">
              <a:xfrm>
                <a:off x="2234" y="3631"/>
                <a:ext cx="0"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4" name="Rectangle 63"/>
              <p:cNvSpPr>
                <a:spLocks noChangeArrowheads="1"/>
              </p:cNvSpPr>
              <p:nvPr/>
            </p:nvSpPr>
            <p:spPr bwMode="auto">
              <a:xfrm>
                <a:off x="2713" y="3631"/>
                <a:ext cx="42"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Rectangle 64"/>
              <p:cNvSpPr>
                <a:spLocks noChangeArrowheads="1"/>
              </p:cNvSpPr>
              <p:nvPr/>
            </p:nvSpPr>
            <p:spPr bwMode="auto">
              <a:xfrm>
                <a:off x="2771" y="3631"/>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Rectangle 65"/>
              <p:cNvSpPr>
                <a:spLocks noChangeArrowheads="1"/>
              </p:cNvSpPr>
              <p:nvPr/>
            </p:nvSpPr>
            <p:spPr bwMode="auto">
              <a:xfrm>
                <a:off x="3056" y="3385"/>
                <a:ext cx="1342" cy="36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67" name="Rectangle 66"/>
              <p:cNvSpPr>
                <a:spLocks noChangeArrowheads="1"/>
              </p:cNvSpPr>
              <p:nvPr/>
            </p:nvSpPr>
            <p:spPr bwMode="auto">
              <a:xfrm>
                <a:off x="3164" y="3629"/>
                <a:ext cx="1131"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68" name="Rectangle 67"/>
              <p:cNvSpPr>
                <a:spLocks noChangeArrowheads="1"/>
              </p:cNvSpPr>
              <p:nvPr/>
            </p:nvSpPr>
            <p:spPr bwMode="auto">
              <a:xfrm>
                <a:off x="3164" y="3631"/>
                <a:ext cx="56"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9" name="Rectangle 68"/>
              <p:cNvSpPr>
                <a:spLocks noChangeArrowheads="1"/>
              </p:cNvSpPr>
              <p:nvPr/>
            </p:nvSpPr>
            <p:spPr bwMode="auto">
              <a:xfrm>
                <a:off x="4264" y="3631"/>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0" name="Rectangle 69"/>
              <p:cNvSpPr>
                <a:spLocks noChangeArrowheads="1"/>
              </p:cNvSpPr>
              <p:nvPr/>
            </p:nvSpPr>
            <p:spPr bwMode="auto">
              <a:xfrm>
                <a:off x="4406" y="3385"/>
                <a:ext cx="1359" cy="36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71" name="Rectangle 70"/>
              <p:cNvSpPr>
                <a:spLocks noChangeArrowheads="1"/>
              </p:cNvSpPr>
              <p:nvPr/>
            </p:nvSpPr>
            <p:spPr bwMode="auto">
              <a:xfrm>
                <a:off x="4511" y="3507"/>
                <a:ext cx="1153"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72" name="Rectangle 71"/>
              <p:cNvSpPr>
                <a:spLocks noChangeArrowheads="1"/>
              </p:cNvSpPr>
              <p:nvPr/>
            </p:nvSpPr>
            <p:spPr bwMode="auto">
              <a:xfrm>
                <a:off x="4511" y="3509"/>
                <a:ext cx="20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Rectangle 72"/>
              <p:cNvSpPr>
                <a:spLocks noChangeArrowheads="1"/>
              </p:cNvSpPr>
              <p:nvPr/>
            </p:nvSpPr>
            <p:spPr bwMode="auto">
              <a:xfrm>
                <a:off x="4511" y="3629"/>
                <a:ext cx="1153"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74" name="Rectangle 73"/>
              <p:cNvSpPr>
                <a:spLocks noChangeArrowheads="1"/>
              </p:cNvSpPr>
              <p:nvPr/>
            </p:nvSpPr>
            <p:spPr bwMode="auto">
              <a:xfrm>
                <a:off x="4511" y="3631"/>
                <a:ext cx="74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5,900,000.00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5" name="Rectangle 74"/>
              <p:cNvSpPr>
                <a:spLocks noChangeArrowheads="1"/>
              </p:cNvSpPr>
              <p:nvPr/>
            </p:nvSpPr>
            <p:spPr bwMode="auto">
              <a:xfrm>
                <a:off x="5611" y="3631"/>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6" name="Rectangle 75"/>
              <p:cNvSpPr>
                <a:spLocks noChangeArrowheads="1"/>
              </p:cNvSpPr>
              <p:nvPr/>
            </p:nvSpPr>
            <p:spPr bwMode="auto">
              <a:xfrm>
                <a:off x="1074" y="3379"/>
                <a:ext cx="9"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77" name="Rectangle 76"/>
              <p:cNvSpPr>
                <a:spLocks noChangeArrowheads="1"/>
              </p:cNvSpPr>
              <p:nvPr/>
            </p:nvSpPr>
            <p:spPr bwMode="auto">
              <a:xfrm>
                <a:off x="1083" y="3379"/>
                <a:ext cx="446"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78" name="Rectangle 77"/>
              <p:cNvSpPr>
                <a:spLocks noChangeArrowheads="1"/>
              </p:cNvSpPr>
              <p:nvPr/>
            </p:nvSpPr>
            <p:spPr bwMode="auto">
              <a:xfrm>
                <a:off x="1529" y="3379"/>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79" name="Rectangle 78"/>
              <p:cNvSpPr>
                <a:spLocks noChangeArrowheads="1"/>
              </p:cNvSpPr>
              <p:nvPr/>
            </p:nvSpPr>
            <p:spPr bwMode="auto">
              <a:xfrm>
                <a:off x="1539" y="3379"/>
                <a:ext cx="1512"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80" name="Rectangle 79"/>
              <p:cNvSpPr>
                <a:spLocks noChangeArrowheads="1"/>
              </p:cNvSpPr>
              <p:nvPr/>
            </p:nvSpPr>
            <p:spPr bwMode="auto">
              <a:xfrm>
                <a:off x="3051" y="3379"/>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81" name="Rectangle 80"/>
              <p:cNvSpPr>
                <a:spLocks noChangeArrowheads="1"/>
              </p:cNvSpPr>
              <p:nvPr/>
            </p:nvSpPr>
            <p:spPr bwMode="auto">
              <a:xfrm>
                <a:off x="3061" y="3379"/>
                <a:ext cx="134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82" name="Rectangle 81"/>
              <p:cNvSpPr>
                <a:spLocks noChangeArrowheads="1"/>
              </p:cNvSpPr>
              <p:nvPr/>
            </p:nvSpPr>
            <p:spPr bwMode="auto">
              <a:xfrm>
                <a:off x="4401" y="3379"/>
                <a:ext cx="9"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83" name="Rectangle 82"/>
              <p:cNvSpPr>
                <a:spLocks noChangeArrowheads="1"/>
              </p:cNvSpPr>
              <p:nvPr/>
            </p:nvSpPr>
            <p:spPr bwMode="auto">
              <a:xfrm>
                <a:off x="4410" y="3379"/>
                <a:ext cx="1357"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84" name="Rectangle 83"/>
              <p:cNvSpPr>
                <a:spLocks noChangeArrowheads="1"/>
              </p:cNvSpPr>
              <p:nvPr/>
            </p:nvSpPr>
            <p:spPr bwMode="auto">
              <a:xfrm>
                <a:off x="5767" y="3379"/>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85" name="Rectangle 84"/>
              <p:cNvSpPr>
                <a:spLocks noChangeArrowheads="1"/>
              </p:cNvSpPr>
              <p:nvPr/>
            </p:nvSpPr>
            <p:spPr bwMode="auto">
              <a:xfrm>
                <a:off x="1074" y="3385"/>
                <a:ext cx="9" cy="36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86" name="Rectangle 85"/>
              <p:cNvSpPr>
                <a:spLocks noChangeArrowheads="1"/>
              </p:cNvSpPr>
              <p:nvPr/>
            </p:nvSpPr>
            <p:spPr bwMode="auto">
              <a:xfrm>
                <a:off x="1529" y="3385"/>
                <a:ext cx="10" cy="36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87" name="Rectangle 86"/>
              <p:cNvSpPr>
                <a:spLocks noChangeArrowheads="1"/>
              </p:cNvSpPr>
              <p:nvPr/>
            </p:nvSpPr>
            <p:spPr bwMode="auto">
              <a:xfrm>
                <a:off x="3051" y="3385"/>
                <a:ext cx="10" cy="36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88" name="Rectangle 87"/>
              <p:cNvSpPr>
                <a:spLocks noChangeArrowheads="1"/>
              </p:cNvSpPr>
              <p:nvPr/>
            </p:nvSpPr>
            <p:spPr bwMode="auto">
              <a:xfrm>
                <a:off x="4401" y="3385"/>
                <a:ext cx="9" cy="36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89" name="Rectangle 88"/>
              <p:cNvSpPr>
                <a:spLocks noChangeArrowheads="1"/>
              </p:cNvSpPr>
              <p:nvPr/>
            </p:nvSpPr>
            <p:spPr bwMode="auto">
              <a:xfrm>
                <a:off x="5767" y="3385"/>
                <a:ext cx="10" cy="36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90" name="Rectangle 89"/>
              <p:cNvSpPr>
                <a:spLocks noChangeArrowheads="1"/>
              </p:cNvSpPr>
              <p:nvPr/>
            </p:nvSpPr>
            <p:spPr bwMode="auto">
              <a:xfrm>
                <a:off x="1083" y="3758"/>
                <a:ext cx="446" cy="24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91" name="Rectangle 90"/>
              <p:cNvSpPr>
                <a:spLocks noChangeArrowheads="1"/>
              </p:cNvSpPr>
              <p:nvPr/>
            </p:nvSpPr>
            <p:spPr bwMode="auto">
              <a:xfrm>
                <a:off x="1187" y="3758"/>
                <a:ext cx="239"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92" name="Rectangle 91"/>
              <p:cNvSpPr>
                <a:spLocks noChangeArrowheads="1"/>
              </p:cNvSpPr>
              <p:nvPr/>
            </p:nvSpPr>
            <p:spPr bwMode="auto">
              <a:xfrm>
                <a:off x="1187" y="3761"/>
                <a:ext cx="136"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3" name="Rectangle 92"/>
              <p:cNvSpPr>
                <a:spLocks noChangeArrowheads="1"/>
              </p:cNvSpPr>
              <p:nvPr/>
            </p:nvSpPr>
            <p:spPr bwMode="auto">
              <a:xfrm>
                <a:off x="1385" y="3761"/>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Rectangle 93"/>
              <p:cNvSpPr>
                <a:spLocks noChangeArrowheads="1"/>
              </p:cNvSpPr>
              <p:nvPr/>
            </p:nvSpPr>
            <p:spPr bwMode="auto">
              <a:xfrm>
                <a:off x="1539" y="3758"/>
                <a:ext cx="1512" cy="24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95" name="Rectangle 94"/>
              <p:cNvSpPr>
                <a:spLocks noChangeArrowheads="1"/>
              </p:cNvSpPr>
              <p:nvPr/>
            </p:nvSpPr>
            <p:spPr bwMode="auto">
              <a:xfrm>
                <a:off x="1642" y="3758"/>
                <a:ext cx="1306"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96" name="Rectangle 95"/>
              <p:cNvSpPr>
                <a:spLocks noChangeArrowheads="1"/>
              </p:cNvSpPr>
              <p:nvPr/>
            </p:nvSpPr>
            <p:spPr bwMode="auto">
              <a:xfrm>
                <a:off x="1642" y="3761"/>
                <a:ext cx="1045"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Private Company 3</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7" name="Rectangle 96"/>
              <p:cNvSpPr>
                <a:spLocks noChangeArrowheads="1"/>
              </p:cNvSpPr>
              <p:nvPr/>
            </p:nvSpPr>
            <p:spPr bwMode="auto">
              <a:xfrm>
                <a:off x="1990" y="3761"/>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8" name="Rectangle 97"/>
              <p:cNvSpPr>
                <a:spLocks noChangeArrowheads="1"/>
              </p:cNvSpPr>
              <p:nvPr/>
            </p:nvSpPr>
            <p:spPr bwMode="auto">
              <a:xfrm>
                <a:off x="2040" y="3761"/>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9" name="Rectangle 98"/>
              <p:cNvSpPr>
                <a:spLocks noChangeArrowheads="1"/>
              </p:cNvSpPr>
              <p:nvPr/>
            </p:nvSpPr>
            <p:spPr bwMode="auto">
              <a:xfrm>
                <a:off x="1642" y="3880"/>
                <a:ext cx="1306"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00" name="Rectangle 99"/>
              <p:cNvSpPr>
                <a:spLocks noChangeArrowheads="1"/>
              </p:cNvSpPr>
              <p:nvPr/>
            </p:nvSpPr>
            <p:spPr bwMode="auto">
              <a:xfrm>
                <a:off x="1642" y="3883"/>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1" name="Rectangle 100"/>
              <p:cNvSpPr>
                <a:spLocks noChangeArrowheads="1"/>
              </p:cNvSpPr>
              <p:nvPr/>
            </p:nvSpPr>
            <p:spPr bwMode="auto">
              <a:xfrm>
                <a:off x="2502" y="3883"/>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2" name="Rectangle 101"/>
              <p:cNvSpPr>
                <a:spLocks noChangeArrowheads="1"/>
              </p:cNvSpPr>
              <p:nvPr/>
            </p:nvSpPr>
            <p:spPr bwMode="auto">
              <a:xfrm>
                <a:off x="3056" y="3758"/>
                <a:ext cx="1342" cy="24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03" name="Rectangle 102"/>
              <p:cNvSpPr>
                <a:spLocks noChangeArrowheads="1"/>
              </p:cNvSpPr>
              <p:nvPr/>
            </p:nvSpPr>
            <p:spPr bwMode="auto">
              <a:xfrm>
                <a:off x="3164" y="3880"/>
                <a:ext cx="1131"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04" name="Rectangle 103"/>
              <p:cNvSpPr>
                <a:spLocks noChangeArrowheads="1"/>
              </p:cNvSpPr>
              <p:nvPr/>
            </p:nvSpPr>
            <p:spPr bwMode="auto">
              <a:xfrm>
                <a:off x="3164" y="3883"/>
                <a:ext cx="56"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5" name="Rectangle 104"/>
              <p:cNvSpPr>
                <a:spLocks noChangeArrowheads="1"/>
              </p:cNvSpPr>
              <p:nvPr/>
            </p:nvSpPr>
            <p:spPr bwMode="auto">
              <a:xfrm>
                <a:off x="4264" y="3883"/>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6" name="Rectangle 105"/>
              <p:cNvSpPr>
                <a:spLocks noChangeArrowheads="1"/>
              </p:cNvSpPr>
              <p:nvPr/>
            </p:nvSpPr>
            <p:spPr bwMode="auto">
              <a:xfrm>
                <a:off x="4406" y="3758"/>
                <a:ext cx="1359" cy="24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07" name="Rectangle 106"/>
              <p:cNvSpPr>
                <a:spLocks noChangeArrowheads="1"/>
              </p:cNvSpPr>
              <p:nvPr/>
            </p:nvSpPr>
            <p:spPr bwMode="auto">
              <a:xfrm>
                <a:off x="4511" y="3758"/>
                <a:ext cx="1153"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08" name="Rectangle 107"/>
              <p:cNvSpPr>
                <a:spLocks noChangeArrowheads="1"/>
              </p:cNvSpPr>
              <p:nvPr/>
            </p:nvSpPr>
            <p:spPr bwMode="auto">
              <a:xfrm>
                <a:off x="4511" y="3761"/>
                <a:ext cx="20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Rectangle 108"/>
              <p:cNvSpPr>
                <a:spLocks noChangeArrowheads="1"/>
              </p:cNvSpPr>
              <p:nvPr/>
            </p:nvSpPr>
            <p:spPr bwMode="auto">
              <a:xfrm>
                <a:off x="4511" y="3880"/>
                <a:ext cx="1153"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10" name="Rectangle 109"/>
              <p:cNvSpPr>
                <a:spLocks noChangeArrowheads="1"/>
              </p:cNvSpPr>
              <p:nvPr/>
            </p:nvSpPr>
            <p:spPr bwMode="auto">
              <a:xfrm>
                <a:off x="4511" y="3883"/>
                <a:ext cx="74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2,772,010.00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Rectangle 110"/>
              <p:cNvSpPr>
                <a:spLocks noChangeArrowheads="1"/>
              </p:cNvSpPr>
              <p:nvPr/>
            </p:nvSpPr>
            <p:spPr bwMode="auto">
              <a:xfrm>
                <a:off x="5611" y="3883"/>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2" name="Rectangle 111"/>
              <p:cNvSpPr>
                <a:spLocks noChangeArrowheads="1"/>
              </p:cNvSpPr>
              <p:nvPr/>
            </p:nvSpPr>
            <p:spPr bwMode="auto">
              <a:xfrm>
                <a:off x="1074" y="3751"/>
                <a:ext cx="9"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13" name="Rectangle 112"/>
              <p:cNvSpPr>
                <a:spLocks noChangeArrowheads="1"/>
              </p:cNvSpPr>
              <p:nvPr/>
            </p:nvSpPr>
            <p:spPr bwMode="auto">
              <a:xfrm>
                <a:off x="1083" y="3751"/>
                <a:ext cx="446"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14" name="Rectangle 113"/>
              <p:cNvSpPr>
                <a:spLocks noChangeArrowheads="1"/>
              </p:cNvSpPr>
              <p:nvPr/>
            </p:nvSpPr>
            <p:spPr bwMode="auto">
              <a:xfrm>
                <a:off x="1529" y="3751"/>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15" name="Rectangle 114"/>
              <p:cNvSpPr>
                <a:spLocks noChangeArrowheads="1"/>
              </p:cNvSpPr>
              <p:nvPr/>
            </p:nvSpPr>
            <p:spPr bwMode="auto">
              <a:xfrm>
                <a:off x="1539" y="3751"/>
                <a:ext cx="1512"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16" name="Rectangle 115"/>
              <p:cNvSpPr>
                <a:spLocks noChangeArrowheads="1"/>
              </p:cNvSpPr>
              <p:nvPr/>
            </p:nvSpPr>
            <p:spPr bwMode="auto">
              <a:xfrm>
                <a:off x="3051" y="3751"/>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17" name="Rectangle 116"/>
              <p:cNvSpPr>
                <a:spLocks noChangeArrowheads="1"/>
              </p:cNvSpPr>
              <p:nvPr/>
            </p:nvSpPr>
            <p:spPr bwMode="auto">
              <a:xfrm>
                <a:off x="3061" y="3751"/>
                <a:ext cx="134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18" name="Rectangle 117"/>
              <p:cNvSpPr>
                <a:spLocks noChangeArrowheads="1"/>
              </p:cNvSpPr>
              <p:nvPr/>
            </p:nvSpPr>
            <p:spPr bwMode="auto">
              <a:xfrm>
                <a:off x="4401" y="3751"/>
                <a:ext cx="9"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19" name="Rectangle 118"/>
              <p:cNvSpPr>
                <a:spLocks noChangeArrowheads="1"/>
              </p:cNvSpPr>
              <p:nvPr/>
            </p:nvSpPr>
            <p:spPr bwMode="auto">
              <a:xfrm>
                <a:off x="4410" y="3751"/>
                <a:ext cx="1357"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20" name="Rectangle 119"/>
              <p:cNvSpPr>
                <a:spLocks noChangeArrowheads="1"/>
              </p:cNvSpPr>
              <p:nvPr/>
            </p:nvSpPr>
            <p:spPr bwMode="auto">
              <a:xfrm>
                <a:off x="5767" y="3751"/>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21" name="Rectangle 120"/>
              <p:cNvSpPr>
                <a:spLocks noChangeArrowheads="1"/>
              </p:cNvSpPr>
              <p:nvPr/>
            </p:nvSpPr>
            <p:spPr bwMode="auto">
              <a:xfrm>
                <a:off x="1074" y="3757"/>
                <a:ext cx="9" cy="24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22" name="Rectangle 121"/>
              <p:cNvSpPr>
                <a:spLocks noChangeArrowheads="1"/>
              </p:cNvSpPr>
              <p:nvPr/>
            </p:nvSpPr>
            <p:spPr bwMode="auto">
              <a:xfrm>
                <a:off x="1529" y="3757"/>
                <a:ext cx="10" cy="24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23" name="Rectangle 122"/>
              <p:cNvSpPr>
                <a:spLocks noChangeArrowheads="1"/>
              </p:cNvSpPr>
              <p:nvPr/>
            </p:nvSpPr>
            <p:spPr bwMode="auto">
              <a:xfrm>
                <a:off x="3051" y="3757"/>
                <a:ext cx="10" cy="24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24" name="Rectangle 123"/>
              <p:cNvSpPr>
                <a:spLocks noChangeArrowheads="1"/>
              </p:cNvSpPr>
              <p:nvPr/>
            </p:nvSpPr>
            <p:spPr bwMode="auto">
              <a:xfrm>
                <a:off x="4401" y="3757"/>
                <a:ext cx="9" cy="24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25" name="Rectangle 124"/>
              <p:cNvSpPr>
                <a:spLocks noChangeArrowheads="1"/>
              </p:cNvSpPr>
              <p:nvPr/>
            </p:nvSpPr>
            <p:spPr bwMode="auto">
              <a:xfrm>
                <a:off x="5767" y="3757"/>
                <a:ext cx="10" cy="24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26" name="Rectangle 125"/>
              <p:cNvSpPr>
                <a:spLocks noChangeArrowheads="1"/>
              </p:cNvSpPr>
              <p:nvPr/>
            </p:nvSpPr>
            <p:spPr bwMode="auto">
              <a:xfrm>
                <a:off x="1083" y="4008"/>
                <a:ext cx="446" cy="24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27" name="Rectangle 126"/>
              <p:cNvSpPr>
                <a:spLocks noChangeArrowheads="1"/>
              </p:cNvSpPr>
              <p:nvPr/>
            </p:nvSpPr>
            <p:spPr bwMode="auto">
              <a:xfrm>
                <a:off x="1187" y="4008"/>
                <a:ext cx="239" cy="12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28" name="Rectangle 127"/>
              <p:cNvSpPr>
                <a:spLocks noChangeArrowheads="1"/>
              </p:cNvSpPr>
              <p:nvPr/>
            </p:nvSpPr>
            <p:spPr bwMode="auto">
              <a:xfrm>
                <a:off x="1187" y="4011"/>
                <a:ext cx="136"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Rectangle 128"/>
              <p:cNvSpPr>
                <a:spLocks noChangeArrowheads="1"/>
              </p:cNvSpPr>
              <p:nvPr/>
            </p:nvSpPr>
            <p:spPr bwMode="auto">
              <a:xfrm>
                <a:off x="1385" y="4011"/>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Rectangle 129"/>
              <p:cNvSpPr>
                <a:spLocks noChangeArrowheads="1"/>
              </p:cNvSpPr>
              <p:nvPr/>
            </p:nvSpPr>
            <p:spPr bwMode="auto">
              <a:xfrm>
                <a:off x="1539" y="4008"/>
                <a:ext cx="1512" cy="24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31" name="Rectangle 130"/>
              <p:cNvSpPr>
                <a:spLocks noChangeArrowheads="1"/>
              </p:cNvSpPr>
              <p:nvPr/>
            </p:nvSpPr>
            <p:spPr bwMode="auto">
              <a:xfrm>
                <a:off x="1642" y="4132"/>
                <a:ext cx="1306"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32" name="Rectangle 131"/>
              <p:cNvSpPr>
                <a:spLocks noChangeArrowheads="1"/>
              </p:cNvSpPr>
              <p:nvPr/>
            </p:nvSpPr>
            <p:spPr bwMode="auto">
              <a:xfrm>
                <a:off x="1642" y="4134"/>
                <a:ext cx="369"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NPO 2</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3" name="Rectangle 132"/>
              <p:cNvSpPr>
                <a:spLocks noChangeArrowheads="1"/>
              </p:cNvSpPr>
              <p:nvPr/>
            </p:nvSpPr>
            <p:spPr bwMode="auto">
              <a:xfrm>
                <a:off x="2263" y="4134"/>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4" name="Rectangle 133"/>
              <p:cNvSpPr>
                <a:spLocks noChangeArrowheads="1"/>
              </p:cNvSpPr>
              <p:nvPr/>
            </p:nvSpPr>
            <p:spPr bwMode="auto">
              <a:xfrm>
                <a:off x="2313" y="4134"/>
                <a:ext cx="0"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5" name="Rectangle 134"/>
              <p:cNvSpPr>
                <a:spLocks noChangeArrowheads="1"/>
              </p:cNvSpPr>
              <p:nvPr/>
            </p:nvSpPr>
            <p:spPr bwMode="auto">
              <a:xfrm>
                <a:off x="2701" y="4134"/>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6" name="Rectangle 135"/>
              <p:cNvSpPr>
                <a:spLocks noChangeArrowheads="1"/>
              </p:cNvSpPr>
              <p:nvPr/>
            </p:nvSpPr>
            <p:spPr bwMode="auto">
              <a:xfrm>
                <a:off x="3056" y="4008"/>
                <a:ext cx="1342" cy="24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37" name="Rectangle 136"/>
              <p:cNvSpPr>
                <a:spLocks noChangeArrowheads="1"/>
              </p:cNvSpPr>
              <p:nvPr/>
            </p:nvSpPr>
            <p:spPr bwMode="auto">
              <a:xfrm>
                <a:off x="3164" y="4132"/>
                <a:ext cx="1131"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38" name="Rectangle 137"/>
              <p:cNvSpPr>
                <a:spLocks noChangeArrowheads="1"/>
              </p:cNvSpPr>
              <p:nvPr/>
            </p:nvSpPr>
            <p:spPr bwMode="auto">
              <a:xfrm>
                <a:off x="3164" y="4134"/>
                <a:ext cx="56"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39" name="Rectangle 138"/>
              <p:cNvSpPr>
                <a:spLocks noChangeArrowheads="1"/>
              </p:cNvSpPr>
              <p:nvPr/>
            </p:nvSpPr>
            <p:spPr bwMode="auto">
              <a:xfrm>
                <a:off x="4264" y="4134"/>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0" name="Rectangle 139"/>
              <p:cNvSpPr>
                <a:spLocks noChangeArrowheads="1"/>
              </p:cNvSpPr>
              <p:nvPr/>
            </p:nvSpPr>
            <p:spPr bwMode="auto">
              <a:xfrm>
                <a:off x="4406" y="4008"/>
                <a:ext cx="1359" cy="24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41" name="Rectangle 140"/>
              <p:cNvSpPr>
                <a:spLocks noChangeArrowheads="1"/>
              </p:cNvSpPr>
              <p:nvPr/>
            </p:nvSpPr>
            <p:spPr bwMode="auto">
              <a:xfrm>
                <a:off x="4511" y="4008"/>
                <a:ext cx="1153" cy="12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42" name="Rectangle 141"/>
              <p:cNvSpPr>
                <a:spLocks noChangeArrowheads="1"/>
              </p:cNvSpPr>
              <p:nvPr/>
            </p:nvSpPr>
            <p:spPr bwMode="auto">
              <a:xfrm>
                <a:off x="4511" y="4011"/>
                <a:ext cx="20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3" name="Rectangle 142"/>
              <p:cNvSpPr>
                <a:spLocks noChangeArrowheads="1"/>
              </p:cNvSpPr>
              <p:nvPr/>
            </p:nvSpPr>
            <p:spPr bwMode="auto">
              <a:xfrm>
                <a:off x="4511" y="4132"/>
                <a:ext cx="1153"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44" name="Rectangle 143"/>
              <p:cNvSpPr>
                <a:spLocks noChangeArrowheads="1"/>
              </p:cNvSpPr>
              <p:nvPr/>
            </p:nvSpPr>
            <p:spPr bwMode="auto">
              <a:xfrm>
                <a:off x="4511" y="4134"/>
                <a:ext cx="74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3,588,700.00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5" name="Rectangle 144"/>
              <p:cNvSpPr>
                <a:spLocks noChangeArrowheads="1"/>
              </p:cNvSpPr>
              <p:nvPr/>
            </p:nvSpPr>
            <p:spPr bwMode="auto">
              <a:xfrm>
                <a:off x="5611" y="4134"/>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Rectangle 145"/>
              <p:cNvSpPr>
                <a:spLocks noChangeArrowheads="1"/>
              </p:cNvSpPr>
              <p:nvPr/>
            </p:nvSpPr>
            <p:spPr bwMode="auto">
              <a:xfrm>
                <a:off x="1074" y="4002"/>
                <a:ext cx="9"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47" name="Rectangle 146"/>
              <p:cNvSpPr>
                <a:spLocks noChangeArrowheads="1"/>
              </p:cNvSpPr>
              <p:nvPr/>
            </p:nvSpPr>
            <p:spPr bwMode="auto">
              <a:xfrm>
                <a:off x="1083" y="4002"/>
                <a:ext cx="446"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48" name="Rectangle 147"/>
              <p:cNvSpPr>
                <a:spLocks noChangeArrowheads="1"/>
              </p:cNvSpPr>
              <p:nvPr/>
            </p:nvSpPr>
            <p:spPr bwMode="auto">
              <a:xfrm>
                <a:off x="1529" y="4002"/>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49" name="Rectangle 148"/>
              <p:cNvSpPr>
                <a:spLocks noChangeArrowheads="1"/>
              </p:cNvSpPr>
              <p:nvPr/>
            </p:nvSpPr>
            <p:spPr bwMode="auto">
              <a:xfrm>
                <a:off x="1539" y="4002"/>
                <a:ext cx="1512"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50" name="Rectangle 149"/>
              <p:cNvSpPr>
                <a:spLocks noChangeArrowheads="1"/>
              </p:cNvSpPr>
              <p:nvPr/>
            </p:nvSpPr>
            <p:spPr bwMode="auto">
              <a:xfrm>
                <a:off x="3051" y="4002"/>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51" name="Rectangle 150"/>
              <p:cNvSpPr>
                <a:spLocks noChangeArrowheads="1"/>
              </p:cNvSpPr>
              <p:nvPr/>
            </p:nvSpPr>
            <p:spPr bwMode="auto">
              <a:xfrm>
                <a:off x="3061" y="4002"/>
                <a:ext cx="134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52" name="Rectangle 151"/>
              <p:cNvSpPr>
                <a:spLocks noChangeArrowheads="1"/>
              </p:cNvSpPr>
              <p:nvPr/>
            </p:nvSpPr>
            <p:spPr bwMode="auto">
              <a:xfrm>
                <a:off x="4401" y="4002"/>
                <a:ext cx="9"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53" name="Rectangle 152"/>
              <p:cNvSpPr>
                <a:spLocks noChangeArrowheads="1"/>
              </p:cNvSpPr>
              <p:nvPr/>
            </p:nvSpPr>
            <p:spPr bwMode="auto">
              <a:xfrm>
                <a:off x="4410" y="4002"/>
                <a:ext cx="1357"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54" name="Rectangle 153"/>
              <p:cNvSpPr>
                <a:spLocks noChangeArrowheads="1"/>
              </p:cNvSpPr>
              <p:nvPr/>
            </p:nvSpPr>
            <p:spPr bwMode="auto">
              <a:xfrm>
                <a:off x="5767" y="4002"/>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55" name="Rectangle 154"/>
              <p:cNvSpPr>
                <a:spLocks noChangeArrowheads="1"/>
              </p:cNvSpPr>
              <p:nvPr/>
            </p:nvSpPr>
            <p:spPr bwMode="auto">
              <a:xfrm>
                <a:off x="1074" y="4008"/>
                <a:ext cx="9" cy="24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56" name="Rectangle 155"/>
              <p:cNvSpPr>
                <a:spLocks noChangeArrowheads="1"/>
              </p:cNvSpPr>
              <p:nvPr/>
            </p:nvSpPr>
            <p:spPr bwMode="auto">
              <a:xfrm>
                <a:off x="1529" y="4008"/>
                <a:ext cx="10" cy="24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57" name="Rectangle 156"/>
              <p:cNvSpPr>
                <a:spLocks noChangeArrowheads="1"/>
              </p:cNvSpPr>
              <p:nvPr/>
            </p:nvSpPr>
            <p:spPr bwMode="auto">
              <a:xfrm>
                <a:off x="3051" y="4008"/>
                <a:ext cx="10" cy="24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58" name="Rectangle 157"/>
              <p:cNvSpPr>
                <a:spLocks noChangeArrowheads="1"/>
              </p:cNvSpPr>
              <p:nvPr/>
            </p:nvSpPr>
            <p:spPr bwMode="auto">
              <a:xfrm>
                <a:off x="4401" y="4008"/>
                <a:ext cx="9" cy="24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59" name="Rectangle 158"/>
              <p:cNvSpPr>
                <a:spLocks noChangeArrowheads="1"/>
              </p:cNvSpPr>
              <p:nvPr/>
            </p:nvSpPr>
            <p:spPr bwMode="auto">
              <a:xfrm>
                <a:off x="5767" y="4008"/>
                <a:ext cx="10" cy="24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60" name="Rectangle 159"/>
              <p:cNvSpPr>
                <a:spLocks noChangeArrowheads="1"/>
              </p:cNvSpPr>
              <p:nvPr/>
            </p:nvSpPr>
            <p:spPr bwMode="auto">
              <a:xfrm>
                <a:off x="1083" y="4260"/>
                <a:ext cx="446" cy="24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61" name="Rectangle 160"/>
              <p:cNvSpPr>
                <a:spLocks noChangeArrowheads="1"/>
              </p:cNvSpPr>
              <p:nvPr/>
            </p:nvSpPr>
            <p:spPr bwMode="auto">
              <a:xfrm>
                <a:off x="1187" y="4260"/>
                <a:ext cx="239"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62" name="Rectangle 161"/>
              <p:cNvSpPr>
                <a:spLocks noChangeArrowheads="1"/>
              </p:cNvSpPr>
              <p:nvPr/>
            </p:nvSpPr>
            <p:spPr bwMode="auto">
              <a:xfrm>
                <a:off x="1187" y="4262"/>
                <a:ext cx="136"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3" name="Rectangle 162"/>
              <p:cNvSpPr>
                <a:spLocks noChangeArrowheads="1"/>
              </p:cNvSpPr>
              <p:nvPr/>
            </p:nvSpPr>
            <p:spPr bwMode="auto">
              <a:xfrm>
                <a:off x="1385" y="4262"/>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4" name="Rectangle 163"/>
              <p:cNvSpPr>
                <a:spLocks noChangeArrowheads="1"/>
              </p:cNvSpPr>
              <p:nvPr/>
            </p:nvSpPr>
            <p:spPr bwMode="auto">
              <a:xfrm>
                <a:off x="1539" y="4260"/>
                <a:ext cx="1512" cy="24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65" name="Rectangle 164"/>
              <p:cNvSpPr>
                <a:spLocks noChangeArrowheads="1"/>
              </p:cNvSpPr>
              <p:nvPr/>
            </p:nvSpPr>
            <p:spPr bwMode="auto">
              <a:xfrm>
                <a:off x="1642" y="4382"/>
                <a:ext cx="1306"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66" name="Rectangle 165"/>
              <p:cNvSpPr>
                <a:spLocks noChangeArrowheads="1"/>
              </p:cNvSpPr>
              <p:nvPr/>
            </p:nvSpPr>
            <p:spPr bwMode="auto">
              <a:xfrm>
                <a:off x="1642" y="4384"/>
                <a:ext cx="363"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NPC 3</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7" name="Rectangle 166"/>
              <p:cNvSpPr>
                <a:spLocks noChangeArrowheads="1"/>
              </p:cNvSpPr>
              <p:nvPr/>
            </p:nvSpPr>
            <p:spPr bwMode="auto">
              <a:xfrm>
                <a:off x="2591" y="4384"/>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8" name="Rectangle 167"/>
              <p:cNvSpPr>
                <a:spLocks noChangeArrowheads="1"/>
              </p:cNvSpPr>
              <p:nvPr/>
            </p:nvSpPr>
            <p:spPr bwMode="auto">
              <a:xfrm>
                <a:off x="3056" y="4260"/>
                <a:ext cx="1342" cy="24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69" name="Rectangle 168"/>
              <p:cNvSpPr>
                <a:spLocks noChangeArrowheads="1"/>
              </p:cNvSpPr>
              <p:nvPr/>
            </p:nvSpPr>
            <p:spPr bwMode="auto">
              <a:xfrm>
                <a:off x="3164" y="4382"/>
                <a:ext cx="1131"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70" name="Rectangle 169"/>
              <p:cNvSpPr>
                <a:spLocks noChangeArrowheads="1"/>
              </p:cNvSpPr>
              <p:nvPr/>
            </p:nvSpPr>
            <p:spPr bwMode="auto">
              <a:xfrm>
                <a:off x="3164" y="4384"/>
                <a:ext cx="56"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71" name="Rectangle 170"/>
              <p:cNvSpPr>
                <a:spLocks noChangeArrowheads="1"/>
              </p:cNvSpPr>
              <p:nvPr/>
            </p:nvSpPr>
            <p:spPr bwMode="auto">
              <a:xfrm>
                <a:off x="4264" y="4384"/>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2" name="Rectangle 171"/>
              <p:cNvSpPr>
                <a:spLocks noChangeArrowheads="1"/>
              </p:cNvSpPr>
              <p:nvPr/>
            </p:nvSpPr>
            <p:spPr bwMode="auto">
              <a:xfrm>
                <a:off x="4406" y="4260"/>
                <a:ext cx="1359" cy="24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73" name="Rectangle 172"/>
              <p:cNvSpPr>
                <a:spLocks noChangeArrowheads="1"/>
              </p:cNvSpPr>
              <p:nvPr/>
            </p:nvSpPr>
            <p:spPr bwMode="auto">
              <a:xfrm>
                <a:off x="4511" y="4260"/>
                <a:ext cx="1153"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74" name="Rectangle 173"/>
              <p:cNvSpPr>
                <a:spLocks noChangeArrowheads="1"/>
              </p:cNvSpPr>
              <p:nvPr/>
            </p:nvSpPr>
            <p:spPr bwMode="auto">
              <a:xfrm>
                <a:off x="4511" y="4262"/>
                <a:ext cx="20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5" name="Rectangle 174"/>
              <p:cNvSpPr>
                <a:spLocks noChangeArrowheads="1"/>
              </p:cNvSpPr>
              <p:nvPr/>
            </p:nvSpPr>
            <p:spPr bwMode="auto">
              <a:xfrm>
                <a:off x="4511" y="4382"/>
                <a:ext cx="1153"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76" name="Rectangle 175"/>
              <p:cNvSpPr>
                <a:spLocks noChangeArrowheads="1"/>
              </p:cNvSpPr>
              <p:nvPr/>
            </p:nvSpPr>
            <p:spPr bwMode="auto">
              <a:xfrm>
                <a:off x="4511" y="4384"/>
                <a:ext cx="74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4,097,478.50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7" name="Rectangle 176"/>
              <p:cNvSpPr>
                <a:spLocks noChangeArrowheads="1"/>
              </p:cNvSpPr>
              <p:nvPr/>
            </p:nvSpPr>
            <p:spPr bwMode="auto">
              <a:xfrm>
                <a:off x="5611" y="4384"/>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8" name="Rectangle 177"/>
              <p:cNvSpPr>
                <a:spLocks noChangeArrowheads="1"/>
              </p:cNvSpPr>
              <p:nvPr/>
            </p:nvSpPr>
            <p:spPr bwMode="auto">
              <a:xfrm>
                <a:off x="1074" y="4254"/>
                <a:ext cx="9"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79" name="Rectangle 178"/>
              <p:cNvSpPr>
                <a:spLocks noChangeArrowheads="1"/>
              </p:cNvSpPr>
              <p:nvPr/>
            </p:nvSpPr>
            <p:spPr bwMode="auto">
              <a:xfrm>
                <a:off x="1083" y="4254"/>
                <a:ext cx="446"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80" name="Rectangle 179"/>
              <p:cNvSpPr>
                <a:spLocks noChangeArrowheads="1"/>
              </p:cNvSpPr>
              <p:nvPr/>
            </p:nvSpPr>
            <p:spPr bwMode="auto">
              <a:xfrm>
                <a:off x="1529" y="4254"/>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81" name="Rectangle 180"/>
              <p:cNvSpPr>
                <a:spLocks noChangeArrowheads="1"/>
              </p:cNvSpPr>
              <p:nvPr/>
            </p:nvSpPr>
            <p:spPr bwMode="auto">
              <a:xfrm>
                <a:off x="1539" y="4254"/>
                <a:ext cx="1512"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82" name="Rectangle 181"/>
              <p:cNvSpPr>
                <a:spLocks noChangeArrowheads="1"/>
              </p:cNvSpPr>
              <p:nvPr/>
            </p:nvSpPr>
            <p:spPr bwMode="auto">
              <a:xfrm>
                <a:off x="3051" y="4254"/>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83" name="Rectangle 182"/>
              <p:cNvSpPr>
                <a:spLocks noChangeArrowheads="1"/>
              </p:cNvSpPr>
              <p:nvPr/>
            </p:nvSpPr>
            <p:spPr bwMode="auto">
              <a:xfrm>
                <a:off x="3061" y="4254"/>
                <a:ext cx="134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84" name="Rectangle 183"/>
              <p:cNvSpPr>
                <a:spLocks noChangeArrowheads="1"/>
              </p:cNvSpPr>
              <p:nvPr/>
            </p:nvSpPr>
            <p:spPr bwMode="auto">
              <a:xfrm>
                <a:off x="4401" y="4254"/>
                <a:ext cx="9"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85" name="Rectangle 184"/>
              <p:cNvSpPr>
                <a:spLocks noChangeArrowheads="1"/>
              </p:cNvSpPr>
              <p:nvPr/>
            </p:nvSpPr>
            <p:spPr bwMode="auto">
              <a:xfrm>
                <a:off x="4410" y="4254"/>
                <a:ext cx="1357"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86" name="Rectangle 185"/>
              <p:cNvSpPr>
                <a:spLocks noChangeArrowheads="1"/>
              </p:cNvSpPr>
              <p:nvPr/>
            </p:nvSpPr>
            <p:spPr bwMode="auto">
              <a:xfrm>
                <a:off x="5767" y="4254"/>
                <a:ext cx="10"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87" name="Rectangle 186"/>
              <p:cNvSpPr>
                <a:spLocks noChangeArrowheads="1"/>
              </p:cNvSpPr>
              <p:nvPr/>
            </p:nvSpPr>
            <p:spPr bwMode="auto">
              <a:xfrm>
                <a:off x="1074" y="4260"/>
                <a:ext cx="9" cy="24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88" name="Rectangle 187"/>
              <p:cNvSpPr>
                <a:spLocks noChangeArrowheads="1"/>
              </p:cNvSpPr>
              <p:nvPr/>
            </p:nvSpPr>
            <p:spPr bwMode="auto">
              <a:xfrm>
                <a:off x="1529" y="4260"/>
                <a:ext cx="10" cy="24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89" name="Rectangle 188"/>
              <p:cNvSpPr>
                <a:spLocks noChangeArrowheads="1"/>
              </p:cNvSpPr>
              <p:nvPr/>
            </p:nvSpPr>
            <p:spPr bwMode="auto">
              <a:xfrm>
                <a:off x="3051" y="4260"/>
                <a:ext cx="10" cy="24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90" name="Rectangle 189"/>
              <p:cNvSpPr>
                <a:spLocks noChangeArrowheads="1"/>
              </p:cNvSpPr>
              <p:nvPr/>
            </p:nvSpPr>
            <p:spPr bwMode="auto">
              <a:xfrm>
                <a:off x="4401" y="4260"/>
                <a:ext cx="9" cy="24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91" name="Rectangle 190"/>
              <p:cNvSpPr>
                <a:spLocks noChangeArrowheads="1"/>
              </p:cNvSpPr>
              <p:nvPr/>
            </p:nvSpPr>
            <p:spPr bwMode="auto">
              <a:xfrm>
                <a:off x="5767" y="4260"/>
                <a:ext cx="10" cy="24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92" name="Rectangle 191"/>
              <p:cNvSpPr>
                <a:spLocks noChangeArrowheads="1"/>
              </p:cNvSpPr>
              <p:nvPr/>
            </p:nvSpPr>
            <p:spPr bwMode="auto">
              <a:xfrm>
                <a:off x="1079" y="4511"/>
                <a:ext cx="455" cy="24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93" name="Rectangle 192"/>
              <p:cNvSpPr>
                <a:spLocks noChangeArrowheads="1"/>
              </p:cNvSpPr>
              <p:nvPr/>
            </p:nvSpPr>
            <p:spPr bwMode="auto">
              <a:xfrm>
                <a:off x="1187" y="4511"/>
                <a:ext cx="239"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94" name="Rectangle 193"/>
              <p:cNvSpPr>
                <a:spLocks noChangeArrowheads="1"/>
              </p:cNvSpPr>
              <p:nvPr/>
            </p:nvSpPr>
            <p:spPr bwMode="auto">
              <a:xfrm>
                <a:off x="1187" y="4508"/>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5" name="Rectangle 194"/>
              <p:cNvSpPr>
                <a:spLocks noChangeArrowheads="1"/>
              </p:cNvSpPr>
              <p:nvPr/>
            </p:nvSpPr>
            <p:spPr bwMode="auto">
              <a:xfrm>
                <a:off x="1534" y="4511"/>
                <a:ext cx="2872" cy="24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96" name="Rectangle 195"/>
              <p:cNvSpPr>
                <a:spLocks noChangeArrowheads="1"/>
              </p:cNvSpPr>
              <p:nvPr/>
            </p:nvSpPr>
            <p:spPr bwMode="auto">
              <a:xfrm>
                <a:off x="1642" y="4511"/>
                <a:ext cx="2653"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97" name="Rectangle 196"/>
              <p:cNvSpPr>
                <a:spLocks noChangeArrowheads="1"/>
              </p:cNvSpPr>
              <p:nvPr/>
            </p:nvSpPr>
            <p:spPr bwMode="auto">
              <a:xfrm>
                <a:off x="1642" y="4508"/>
                <a:ext cx="1676"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 identified transactions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8" name="Rectangle 197"/>
              <p:cNvSpPr>
                <a:spLocks noChangeArrowheads="1"/>
              </p:cNvSpPr>
              <p:nvPr/>
            </p:nvSpPr>
            <p:spPr bwMode="auto">
              <a:xfrm>
                <a:off x="1642" y="4633"/>
                <a:ext cx="2653"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99" name="Rectangle 198"/>
              <p:cNvSpPr>
                <a:spLocks noChangeArrowheads="1"/>
              </p:cNvSpPr>
              <p:nvPr/>
            </p:nvSpPr>
            <p:spPr bwMode="auto">
              <a:xfrm>
                <a:off x="1642" y="4631"/>
                <a:ext cx="313"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value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0" name="Rectangle 199"/>
              <p:cNvSpPr>
                <a:spLocks noChangeArrowheads="1"/>
              </p:cNvSpPr>
              <p:nvPr/>
            </p:nvSpPr>
            <p:spPr bwMode="auto">
              <a:xfrm>
                <a:off x="2102" y="4631"/>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1" name="Rectangle 200"/>
              <p:cNvSpPr>
                <a:spLocks noChangeArrowheads="1"/>
              </p:cNvSpPr>
              <p:nvPr/>
            </p:nvSpPr>
            <p:spPr bwMode="auto">
              <a:xfrm>
                <a:off x="4406" y="4511"/>
                <a:ext cx="1364" cy="24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02" name="Rectangle 201"/>
              <p:cNvSpPr>
                <a:spLocks noChangeArrowheads="1"/>
              </p:cNvSpPr>
              <p:nvPr/>
            </p:nvSpPr>
            <p:spPr bwMode="auto">
              <a:xfrm>
                <a:off x="4511" y="4511"/>
                <a:ext cx="1153"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03" name="Rectangle 202"/>
              <p:cNvSpPr>
                <a:spLocks noChangeArrowheads="1"/>
              </p:cNvSpPr>
              <p:nvPr/>
            </p:nvSpPr>
            <p:spPr bwMode="auto">
              <a:xfrm>
                <a:off x="4511" y="4508"/>
                <a:ext cx="136"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4" name="Rectangle 203"/>
              <p:cNvSpPr>
                <a:spLocks noChangeArrowheads="1"/>
              </p:cNvSpPr>
              <p:nvPr/>
            </p:nvSpPr>
            <p:spPr bwMode="auto">
              <a:xfrm>
                <a:off x="4511" y="4633"/>
                <a:ext cx="1153"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05" name="Rectangle 204"/>
              <p:cNvSpPr>
                <a:spLocks noChangeArrowheads="1"/>
              </p:cNvSpPr>
              <p:nvPr/>
            </p:nvSpPr>
            <p:spPr bwMode="auto">
              <a:xfrm>
                <a:off x="4511" y="4631"/>
                <a:ext cx="815"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34,870,709.98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6" name="Rectangle 205"/>
              <p:cNvSpPr>
                <a:spLocks noChangeArrowheads="1"/>
              </p:cNvSpPr>
              <p:nvPr/>
            </p:nvSpPr>
            <p:spPr bwMode="auto">
              <a:xfrm>
                <a:off x="5710" y="4631"/>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7" name="Rectangle 206"/>
              <p:cNvSpPr>
                <a:spLocks noChangeArrowheads="1"/>
              </p:cNvSpPr>
              <p:nvPr/>
            </p:nvSpPr>
            <p:spPr bwMode="auto">
              <a:xfrm>
                <a:off x="5770" y="4511"/>
                <a:ext cx="3849" cy="24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08" name="Rectangle 207"/>
              <p:cNvSpPr>
                <a:spLocks noChangeArrowheads="1"/>
              </p:cNvSpPr>
              <p:nvPr/>
            </p:nvSpPr>
            <p:spPr bwMode="auto">
              <a:xfrm>
                <a:off x="5877" y="4511"/>
                <a:ext cx="3632"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09" name="Rectangle 208"/>
              <p:cNvSpPr>
                <a:spLocks noChangeArrowheads="1"/>
              </p:cNvSpPr>
              <p:nvPr/>
            </p:nvSpPr>
            <p:spPr bwMode="auto">
              <a:xfrm>
                <a:off x="5877" y="4508"/>
                <a:ext cx="34"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0" name="Rectangle 209"/>
              <p:cNvSpPr>
                <a:spLocks noChangeArrowheads="1"/>
              </p:cNvSpPr>
              <p:nvPr/>
            </p:nvSpPr>
            <p:spPr bwMode="auto">
              <a:xfrm>
                <a:off x="1074" y="4504"/>
                <a:ext cx="9"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11" name="Rectangle 210"/>
              <p:cNvSpPr>
                <a:spLocks noChangeArrowheads="1"/>
              </p:cNvSpPr>
              <p:nvPr/>
            </p:nvSpPr>
            <p:spPr bwMode="auto">
              <a:xfrm>
                <a:off x="1074" y="4504"/>
                <a:ext cx="9"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12" name="Rectangle 211"/>
              <p:cNvSpPr>
                <a:spLocks noChangeArrowheads="1"/>
              </p:cNvSpPr>
              <p:nvPr/>
            </p:nvSpPr>
            <p:spPr bwMode="auto">
              <a:xfrm>
                <a:off x="1083" y="4504"/>
                <a:ext cx="10"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13" name="Rectangle 212"/>
              <p:cNvSpPr>
                <a:spLocks noChangeArrowheads="1"/>
              </p:cNvSpPr>
              <p:nvPr/>
            </p:nvSpPr>
            <p:spPr bwMode="auto">
              <a:xfrm>
                <a:off x="1093" y="4504"/>
                <a:ext cx="43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14" name="Rectangle 213"/>
              <p:cNvSpPr>
                <a:spLocks noChangeArrowheads="1"/>
              </p:cNvSpPr>
              <p:nvPr/>
            </p:nvSpPr>
            <p:spPr bwMode="auto">
              <a:xfrm>
                <a:off x="1529" y="4504"/>
                <a:ext cx="10"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15" name="Rectangle 214"/>
              <p:cNvSpPr>
                <a:spLocks noChangeArrowheads="1"/>
              </p:cNvSpPr>
              <p:nvPr/>
            </p:nvSpPr>
            <p:spPr bwMode="auto">
              <a:xfrm>
                <a:off x="1539" y="4504"/>
                <a:ext cx="9"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16" name="Rectangle 215"/>
              <p:cNvSpPr>
                <a:spLocks noChangeArrowheads="1"/>
              </p:cNvSpPr>
              <p:nvPr/>
            </p:nvSpPr>
            <p:spPr bwMode="auto">
              <a:xfrm>
                <a:off x="1548" y="4504"/>
                <a:ext cx="1503"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17" name="Rectangle 216"/>
              <p:cNvSpPr>
                <a:spLocks noChangeArrowheads="1"/>
              </p:cNvSpPr>
              <p:nvPr/>
            </p:nvSpPr>
            <p:spPr bwMode="auto">
              <a:xfrm>
                <a:off x="3051" y="4504"/>
                <a:ext cx="10"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18" name="Rectangle 217"/>
              <p:cNvSpPr>
                <a:spLocks noChangeArrowheads="1"/>
              </p:cNvSpPr>
              <p:nvPr/>
            </p:nvSpPr>
            <p:spPr bwMode="auto">
              <a:xfrm>
                <a:off x="3061" y="4504"/>
                <a:ext cx="1340"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19" name="Rectangle 218"/>
              <p:cNvSpPr>
                <a:spLocks noChangeArrowheads="1"/>
              </p:cNvSpPr>
              <p:nvPr/>
            </p:nvSpPr>
            <p:spPr bwMode="auto">
              <a:xfrm>
                <a:off x="4401" y="4504"/>
                <a:ext cx="9"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20" name="Rectangle 219"/>
              <p:cNvSpPr>
                <a:spLocks noChangeArrowheads="1"/>
              </p:cNvSpPr>
              <p:nvPr/>
            </p:nvSpPr>
            <p:spPr bwMode="auto">
              <a:xfrm>
                <a:off x="4410" y="4504"/>
                <a:ext cx="10"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21" name="Rectangle 220"/>
              <p:cNvSpPr>
                <a:spLocks noChangeArrowheads="1"/>
              </p:cNvSpPr>
              <p:nvPr/>
            </p:nvSpPr>
            <p:spPr bwMode="auto">
              <a:xfrm>
                <a:off x="4420" y="4504"/>
                <a:ext cx="1347"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grpSp>
        <p:sp>
          <p:nvSpPr>
            <p:cNvPr id="13" name="Rectangle 12"/>
            <p:cNvSpPr>
              <a:spLocks noChangeArrowheads="1"/>
            </p:cNvSpPr>
            <p:nvPr/>
          </p:nvSpPr>
          <p:spPr bwMode="auto">
            <a:xfrm>
              <a:off x="3662045" y="2860040"/>
              <a:ext cx="6350" cy="317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4" name="Rectangle 13"/>
            <p:cNvSpPr>
              <a:spLocks noChangeArrowheads="1"/>
            </p:cNvSpPr>
            <p:nvPr/>
          </p:nvSpPr>
          <p:spPr bwMode="auto">
            <a:xfrm>
              <a:off x="3662045" y="2860040"/>
              <a:ext cx="6350" cy="317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5" name="Rectangle 14"/>
            <p:cNvSpPr>
              <a:spLocks noChangeArrowheads="1"/>
            </p:cNvSpPr>
            <p:nvPr/>
          </p:nvSpPr>
          <p:spPr bwMode="auto">
            <a:xfrm>
              <a:off x="3668395" y="2860040"/>
              <a:ext cx="2439670"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6" name="Rectangle 15"/>
            <p:cNvSpPr>
              <a:spLocks noChangeArrowheads="1"/>
            </p:cNvSpPr>
            <p:nvPr/>
          </p:nvSpPr>
          <p:spPr bwMode="auto">
            <a:xfrm>
              <a:off x="2788285" y="3031490"/>
              <a:ext cx="876935" cy="508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7" name="Rectangle 16"/>
            <p:cNvSpPr>
              <a:spLocks noChangeArrowheads="1"/>
            </p:cNvSpPr>
            <p:nvPr/>
          </p:nvSpPr>
          <p:spPr bwMode="auto">
            <a:xfrm>
              <a:off x="2788285" y="3020695"/>
              <a:ext cx="876935" cy="508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8" name="Rectangle 17"/>
            <p:cNvSpPr>
              <a:spLocks noChangeArrowheads="1"/>
            </p:cNvSpPr>
            <p:nvPr/>
          </p:nvSpPr>
          <p:spPr bwMode="auto">
            <a:xfrm>
              <a:off x="3656330" y="3020695"/>
              <a:ext cx="27305" cy="508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19" name="Rectangle 18"/>
            <p:cNvSpPr>
              <a:spLocks noChangeArrowheads="1"/>
            </p:cNvSpPr>
            <p:nvPr/>
          </p:nvSpPr>
          <p:spPr bwMode="auto">
            <a:xfrm>
              <a:off x="3656330" y="3031490"/>
              <a:ext cx="27305" cy="508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0" name="Rectangle 19"/>
            <p:cNvSpPr>
              <a:spLocks noChangeArrowheads="1"/>
            </p:cNvSpPr>
            <p:nvPr/>
          </p:nvSpPr>
          <p:spPr bwMode="auto">
            <a:xfrm>
              <a:off x="3683635" y="3031490"/>
              <a:ext cx="2424430" cy="508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1" name="Rectangle 20"/>
            <p:cNvSpPr>
              <a:spLocks noChangeArrowheads="1"/>
            </p:cNvSpPr>
            <p:nvPr/>
          </p:nvSpPr>
          <p:spPr bwMode="auto">
            <a:xfrm>
              <a:off x="3683635" y="3020695"/>
              <a:ext cx="2424430" cy="508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a:p>
          </p:txBody>
        </p:sp>
        <p:sp>
          <p:nvSpPr>
            <p:cNvPr id="22" name="Rectangle 21"/>
            <p:cNvSpPr>
              <a:spLocks noChangeArrowheads="1"/>
            </p:cNvSpPr>
            <p:nvPr/>
          </p:nvSpPr>
          <p:spPr bwMode="auto">
            <a:xfrm>
              <a:off x="0" y="3038475"/>
              <a:ext cx="21554" cy="1009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7" name="Straight Connector 6"/>
          <p:cNvCxnSpPr>
            <a:stCxn id="344" idx="0"/>
            <a:endCxn id="348" idx="0"/>
          </p:cNvCxnSpPr>
          <p:nvPr/>
        </p:nvCxnSpPr>
        <p:spPr>
          <a:xfrm>
            <a:off x="787446" y="3130353"/>
            <a:ext cx="4876352"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3" name="Straight Connector 622"/>
          <p:cNvCxnSpPr>
            <a:stCxn id="380" idx="0"/>
            <a:endCxn id="379" idx="2"/>
          </p:cNvCxnSpPr>
          <p:nvPr/>
        </p:nvCxnSpPr>
        <p:spPr>
          <a:xfrm>
            <a:off x="787446" y="3401263"/>
            <a:ext cx="4876352"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5" name="Straight Connector 624"/>
          <p:cNvCxnSpPr>
            <a:stCxn id="379" idx="1"/>
            <a:endCxn id="418" idx="0"/>
          </p:cNvCxnSpPr>
          <p:nvPr/>
        </p:nvCxnSpPr>
        <p:spPr>
          <a:xfrm>
            <a:off x="5658603" y="3398554"/>
            <a:ext cx="5195" cy="40799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7" name="Straight Connector 626"/>
          <p:cNvCxnSpPr>
            <a:stCxn id="187" idx="0"/>
            <a:endCxn id="159" idx="2"/>
          </p:cNvCxnSpPr>
          <p:nvPr/>
        </p:nvCxnSpPr>
        <p:spPr>
          <a:xfrm flipV="1">
            <a:off x="787446" y="5293301"/>
            <a:ext cx="4876353" cy="6501"/>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9" name="Straight Connector 628"/>
          <p:cNvCxnSpPr>
            <a:endCxn id="19" idx="0"/>
          </p:cNvCxnSpPr>
          <p:nvPr/>
        </p:nvCxnSpPr>
        <p:spPr>
          <a:xfrm flipV="1">
            <a:off x="782770" y="5856794"/>
            <a:ext cx="4888821" cy="818"/>
          </a:xfrm>
          <a:prstGeom prst="line">
            <a:avLst/>
          </a:prstGeom>
        </p:spPr>
        <p:style>
          <a:lnRef idx="2">
            <a:schemeClr val="accent1"/>
          </a:lnRef>
          <a:fillRef idx="0">
            <a:schemeClr val="accent1"/>
          </a:fillRef>
          <a:effectRef idx="1">
            <a:schemeClr val="accent1"/>
          </a:effectRef>
          <a:fontRef idx="minor">
            <a:schemeClr val="tx1"/>
          </a:fontRef>
        </p:style>
      </p:cxnSp>
      <p:cxnSp>
        <p:nvCxnSpPr>
          <p:cNvPr id="631" name="Straight Connector 630"/>
          <p:cNvCxnSpPr>
            <a:endCxn id="19" idx="1"/>
          </p:cNvCxnSpPr>
          <p:nvPr/>
        </p:nvCxnSpPr>
        <p:spPr>
          <a:xfrm>
            <a:off x="5649253" y="5571103"/>
            <a:ext cx="0" cy="290026"/>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3" name="Straight Connector 632"/>
          <p:cNvCxnSpPr>
            <a:stCxn id="213" idx="1"/>
          </p:cNvCxnSpPr>
          <p:nvPr/>
        </p:nvCxnSpPr>
        <p:spPr>
          <a:xfrm>
            <a:off x="802510" y="5566920"/>
            <a:ext cx="1" cy="31509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5" name="Straight Connector 634"/>
          <p:cNvCxnSpPr/>
          <p:nvPr/>
        </p:nvCxnSpPr>
        <p:spPr>
          <a:xfrm>
            <a:off x="758355" y="4738572"/>
            <a:ext cx="4876353" cy="6502"/>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7" name="Straight Connector 636"/>
          <p:cNvCxnSpPr/>
          <p:nvPr/>
        </p:nvCxnSpPr>
        <p:spPr>
          <a:xfrm>
            <a:off x="787446" y="5082976"/>
            <a:ext cx="4876353"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9" name="Straight Connector 638"/>
          <p:cNvCxnSpPr>
            <a:stCxn id="276" idx="0"/>
            <a:endCxn id="280" idx="0"/>
          </p:cNvCxnSpPr>
          <p:nvPr/>
        </p:nvCxnSpPr>
        <p:spPr>
          <a:xfrm>
            <a:off x="787446" y="2586365"/>
            <a:ext cx="4876352"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0" name="Straight Connector 639"/>
          <p:cNvCxnSpPr>
            <a:stCxn id="310" idx="0"/>
          </p:cNvCxnSpPr>
          <p:nvPr/>
        </p:nvCxnSpPr>
        <p:spPr>
          <a:xfrm>
            <a:off x="787446" y="2858359"/>
            <a:ext cx="4845184" cy="74736"/>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2" name="Straight Connector 641"/>
          <p:cNvCxnSpPr>
            <a:stCxn id="539" idx="0"/>
            <a:endCxn id="543" idx="0"/>
          </p:cNvCxnSpPr>
          <p:nvPr/>
        </p:nvCxnSpPr>
        <p:spPr>
          <a:xfrm>
            <a:off x="787446" y="1499474"/>
            <a:ext cx="4876352"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274669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sz="1400" dirty="0"/>
          </a:p>
          <a:p>
            <a:pPr marL="400050" lvl="1" indent="0">
              <a:buNone/>
            </a:pPr>
            <a:endParaRPr lang="en-US" sz="1400" dirty="0"/>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33</a:t>
            </a:fld>
            <a:endParaRPr lang="en-ZA" dirty="0">
              <a:solidFill>
                <a:srgbClr val="000000">
                  <a:tint val="75000"/>
                </a:srgbClr>
              </a:solidFill>
            </a:endParaRPr>
          </a:p>
        </p:txBody>
      </p:sp>
      <p:graphicFrame>
        <p:nvGraphicFramePr>
          <p:cNvPr id="7" name="Content Placeholder 6"/>
          <p:cNvGraphicFramePr>
            <a:graphicFrameLocks noGrp="1"/>
          </p:cNvGraphicFramePr>
          <p:nvPr>
            <p:ph idx="13"/>
            <p:extLst>
              <p:ext uri="{D42A27DB-BD31-4B8C-83A1-F6EECF244321}">
                <p14:modId xmlns:p14="http://schemas.microsoft.com/office/powerpoint/2010/main" xmlns="" val="3519508378"/>
              </p:ext>
            </p:extLst>
          </p:nvPr>
        </p:nvGraphicFramePr>
        <p:xfrm>
          <a:off x="54428" y="1963031"/>
          <a:ext cx="9797143" cy="3771963"/>
        </p:xfrm>
        <a:graphic>
          <a:graphicData uri="http://schemas.openxmlformats.org/drawingml/2006/table">
            <a:tbl>
              <a:tblPr firstRow="1" bandRow="1">
                <a:tableStyleId>{5C22544A-7EE6-4342-B048-85BDC9FD1C3A}</a:tableStyleId>
              </a:tblPr>
              <a:tblGrid>
                <a:gridCol w="3279899">
                  <a:extLst>
                    <a:ext uri="{9D8B030D-6E8A-4147-A177-3AD203B41FA5}">
                      <a16:colId xmlns:a16="http://schemas.microsoft.com/office/drawing/2014/main" xmlns="" val="2094455294"/>
                    </a:ext>
                  </a:extLst>
                </a:gridCol>
                <a:gridCol w="1505528">
                  <a:extLst>
                    <a:ext uri="{9D8B030D-6E8A-4147-A177-3AD203B41FA5}">
                      <a16:colId xmlns:a16="http://schemas.microsoft.com/office/drawing/2014/main" xmlns="" val="751554564"/>
                    </a:ext>
                  </a:extLst>
                </a:gridCol>
                <a:gridCol w="5011716">
                  <a:extLst>
                    <a:ext uri="{9D8B030D-6E8A-4147-A177-3AD203B41FA5}">
                      <a16:colId xmlns:a16="http://schemas.microsoft.com/office/drawing/2014/main" xmlns="" val="4187273013"/>
                    </a:ext>
                  </a:extLst>
                </a:gridCol>
              </a:tblGrid>
              <a:tr h="254107">
                <a:tc>
                  <a:txBody>
                    <a:bodyPr/>
                    <a:lstStyle/>
                    <a:p>
                      <a:r>
                        <a:rPr lang="en-US" sz="1400" dirty="0" smtClean="0">
                          <a:latin typeface="Arial" panose="020B0604020202020204" pitchFamily="34" charset="0"/>
                          <a:cs typeface="Arial" panose="020B0604020202020204" pitchFamily="34" charset="0"/>
                        </a:rPr>
                        <a:t>Date</a:t>
                      </a:r>
                      <a:r>
                        <a:rPr lang="en-US" sz="1400" baseline="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Amount</a:t>
                      </a:r>
                      <a:r>
                        <a:rPr lang="en-US" sz="1400" baseline="0" dirty="0" smtClean="0">
                          <a:latin typeface="Arial" panose="020B0604020202020204" pitchFamily="34" charset="0"/>
                          <a:cs typeface="Arial" panose="020B0604020202020204" pitchFamily="34" charset="0"/>
                        </a:rPr>
                        <a:t> Paid </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Amount</a:t>
                      </a:r>
                      <a:r>
                        <a:rPr lang="en-US" sz="1400" baseline="0" dirty="0" smtClean="0">
                          <a:latin typeface="Arial" panose="020B0604020202020204" pitchFamily="34" charset="0"/>
                          <a:cs typeface="Arial" panose="020B0604020202020204" pitchFamily="34" charset="0"/>
                        </a:rPr>
                        <a:t> paid to </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42726010"/>
                  </a:ext>
                </a:extLst>
              </a:tr>
              <a:tr h="391721">
                <a:tc>
                  <a:txBody>
                    <a:bodyPr/>
                    <a:lstStyle/>
                    <a:p>
                      <a:r>
                        <a:rPr lang="en-US" sz="1400" dirty="0" smtClean="0">
                          <a:latin typeface="Arial" panose="020B0604020202020204" pitchFamily="34" charset="0"/>
                          <a:cs typeface="Arial" panose="020B0604020202020204" pitchFamily="34" charset="0"/>
                        </a:rPr>
                        <a:t>19 May 2016</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R3500</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“School” payment</a:t>
                      </a:r>
                      <a:r>
                        <a:rPr lang="en-US" sz="1400" baseline="0" dirty="0" smtClean="0">
                          <a:latin typeface="Arial" panose="020B0604020202020204" pitchFamily="34" charset="0"/>
                          <a:cs typeface="Arial" panose="020B0604020202020204" pitchFamily="34" charset="0"/>
                        </a:rPr>
                        <a:t> for official’s son</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378259293"/>
                  </a:ext>
                </a:extLst>
              </a:tr>
              <a:tr h="391721">
                <a:tc>
                  <a:txBody>
                    <a:bodyPr/>
                    <a:lstStyle/>
                    <a:p>
                      <a:r>
                        <a:rPr lang="en-US" sz="1400" dirty="0" smtClean="0">
                          <a:latin typeface="Arial" panose="020B0604020202020204" pitchFamily="34" charset="0"/>
                          <a:cs typeface="Arial" panose="020B0604020202020204" pitchFamily="34" charset="0"/>
                        </a:rPr>
                        <a:t>24 May 2016</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R830.00</a:t>
                      </a:r>
                      <a:endParaRPr lang="en-US" sz="1400" dirty="0">
                        <a:latin typeface="Arial" panose="020B0604020202020204" pitchFamily="34" charset="0"/>
                        <a:cs typeface="Arial" panose="020B0604020202020204" pitchFamily="34" charset="0"/>
                      </a:endParaRPr>
                    </a:p>
                  </a:txBody>
                  <a:tcPr/>
                </a:tc>
                <a:tc>
                  <a:txBody>
                    <a:bodyPr/>
                    <a:lstStyle/>
                    <a:p>
                      <a:r>
                        <a:rPr lang="en-US" sz="1400" baseline="0" dirty="0" err="1" smtClean="0">
                          <a:solidFill>
                            <a:schemeClr val="tx1"/>
                          </a:solidFill>
                          <a:latin typeface="Arial" panose="020B0604020202020204" pitchFamily="34" charset="0"/>
                          <a:cs typeface="Arial" panose="020B0604020202020204" pitchFamily="34" charset="0"/>
                        </a:rPr>
                        <a:t>Maths</a:t>
                      </a:r>
                      <a:r>
                        <a:rPr lang="en-US" sz="1400" baseline="0" dirty="0" smtClean="0">
                          <a:solidFill>
                            <a:schemeClr val="tx1"/>
                          </a:solidFill>
                          <a:latin typeface="Arial" panose="020B0604020202020204" pitchFamily="34" charset="0"/>
                          <a:cs typeface="Arial" panose="020B0604020202020204" pitchFamily="34" charset="0"/>
                        </a:rPr>
                        <a:t> lessons </a:t>
                      </a:r>
                      <a:r>
                        <a:rPr lang="en-US" sz="1400" baseline="0" dirty="0" smtClean="0">
                          <a:latin typeface="Arial" panose="020B0604020202020204" pitchFamily="34" charset="0"/>
                          <a:cs typeface="Arial" panose="020B0604020202020204" pitchFamily="34" charset="0"/>
                        </a:rPr>
                        <a:t>for official's son  </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86954549"/>
                  </a:ext>
                </a:extLst>
              </a:tr>
              <a:tr h="333540">
                <a:tc>
                  <a:txBody>
                    <a:bodyPr/>
                    <a:lstStyle/>
                    <a:p>
                      <a:r>
                        <a:rPr lang="en-US" sz="1400" dirty="0" smtClean="0">
                          <a:latin typeface="Arial" panose="020B0604020202020204" pitchFamily="34" charset="0"/>
                          <a:cs typeface="Arial" panose="020B0604020202020204" pitchFamily="34" charset="0"/>
                        </a:rPr>
                        <a:t>19 July</a:t>
                      </a:r>
                      <a:r>
                        <a:rPr lang="en-US" sz="1400" baseline="0" dirty="0" smtClean="0">
                          <a:latin typeface="Arial" panose="020B0604020202020204" pitchFamily="34" charset="0"/>
                          <a:cs typeface="Arial" panose="020B0604020202020204" pitchFamily="34" charset="0"/>
                        </a:rPr>
                        <a:t> 2017 </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R100,000</a:t>
                      </a:r>
                      <a:r>
                        <a:rPr lang="en-US" sz="1400" baseline="0" dirty="0" smtClean="0">
                          <a:latin typeface="Arial" panose="020B0604020202020204" pitchFamily="34" charset="0"/>
                          <a:cs typeface="Arial" panose="020B0604020202020204" pitchFamily="34" charset="0"/>
                        </a:rPr>
                        <a:t>.00 </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official's </a:t>
                      </a:r>
                      <a:r>
                        <a:rPr lang="en-US" sz="1400" baseline="0" dirty="0" smtClean="0">
                          <a:latin typeface="Arial" panose="020B0604020202020204" pitchFamily="34" charset="0"/>
                          <a:cs typeface="Arial" panose="020B0604020202020204" pitchFamily="34" charset="0"/>
                        </a:rPr>
                        <a:t>bank account </a:t>
                      </a:r>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343937383"/>
                  </a:ext>
                </a:extLst>
              </a:tr>
              <a:tr h="254107">
                <a:tc>
                  <a:txBody>
                    <a:bodyPr/>
                    <a:lstStyle/>
                    <a:p>
                      <a:r>
                        <a:rPr lang="en-US" sz="1400" dirty="0" smtClean="0">
                          <a:latin typeface="Arial" panose="020B0604020202020204" pitchFamily="34" charset="0"/>
                          <a:cs typeface="Arial" panose="020B0604020202020204" pitchFamily="34" charset="0"/>
                        </a:rPr>
                        <a:t>1 July 2017</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R37 500.00</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Official</a:t>
                      </a:r>
                      <a:r>
                        <a:rPr lang="en-US" sz="1400" baseline="0" dirty="0" smtClean="0">
                          <a:latin typeface="Arial" panose="020B0604020202020204" pitchFamily="34" charset="0"/>
                          <a:cs typeface="Arial" panose="020B0604020202020204" pitchFamily="34" charset="0"/>
                        </a:rPr>
                        <a:t>’s</a:t>
                      </a:r>
                      <a:r>
                        <a:rPr lang="en-US" sz="1400" dirty="0" smtClean="0">
                          <a:latin typeface="Arial" panose="020B0604020202020204" pitchFamily="34" charset="0"/>
                          <a:cs typeface="Arial" panose="020B0604020202020204" pitchFamily="34" charset="0"/>
                        </a:rPr>
                        <a:t> </a:t>
                      </a:r>
                      <a:r>
                        <a:rPr lang="en-US" sz="1400" dirty="0" smtClean="0">
                          <a:solidFill>
                            <a:schemeClr val="tx1"/>
                          </a:solidFill>
                          <a:latin typeface="Arial" panose="020B0604020202020204" pitchFamily="34" charset="0"/>
                          <a:cs typeface="Arial" panose="020B0604020202020204" pitchFamily="34" charset="0"/>
                        </a:rPr>
                        <a:t>bank</a:t>
                      </a:r>
                      <a:r>
                        <a:rPr lang="en-US" sz="1400" baseline="0" dirty="0" smtClean="0">
                          <a:solidFill>
                            <a:srgbClr val="FF0000"/>
                          </a:solidFill>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account</a:t>
                      </a:r>
                      <a:r>
                        <a:rPr lang="en-US" sz="1400" baseline="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784871684"/>
                  </a:ext>
                </a:extLst>
              </a:tr>
              <a:tr h="425517">
                <a:tc>
                  <a:txBody>
                    <a:bodyPr/>
                    <a:lstStyle/>
                    <a:p>
                      <a:r>
                        <a:rPr lang="en-US" sz="1400" dirty="0" smtClean="0">
                          <a:latin typeface="Arial" panose="020B0604020202020204" pitchFamily="34" charset="0"/>
                          <a:cs typeface="Arial" panose="020B0604020202020204" pitchFamily="34" charset="0"/>
                        </a:rPr>
                        <a:t>29 March 2017 to 14 December 2017</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R1.668,863.80</a:t>
                      </a:r>
                      <a:endParaRPr lang="en-US" sz="1400" dirty="0">
                        <a:latin typeface="Arial" panose="020B0604020202020204" pitchFamily="34" charset="0"/>
                        <a:cs typeface="Arial" panose="020B0604020202020204" pitchFamily="34" charset="0"/>
                      </a:endParaRPr>
                    </a:p>
                  </a:txBody>
                  <a:tcPr/>
                </a:tc>
                <a:tc>
                  <a:txBody>
                    <a:bodyPr/>
                    <a:lstStyle/>
                    <a:p>
                      <a:r>
                        <a:rPr lang="en-US" sz="1400" baseline="0" dirty="0" smtClean="0">
                          <a:latin typeface="Arial" panose="020B0604020202020204" pitchFamily="34" charset="0"/>
                          <a:cs typeface="Arial" panose="020B0604020202020204" pitchFamily="34" charset="0"/>
                        </a:rPr>
                        <a:t>Travelling Agency company of the official’s brother </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02369161"/>
                  </a:ext>
                </a:extLst>
              </a:tr>
              <a:tr h="391721">
                <a:tc>
                  <a:txBody>
                    <a:bodyPr/>
                    <a:lstStyle/>
                    <a:p>
                      <a:r>
                        <a:rPr lang="en-US" sz="1400" dirty="0" smtClean="0">
                          <a:latin typeface="Arial" panose="020B0604020202020204" pitchFamily="34" charset="0"/>
                          <a:cs typeface="Arial" panose="020B0604020202020204" pitchFamily="34" charset="0"/>
                        </a:rPr>
                        <a:t>On 24 December 2016</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R200 000.00</a:t>
                      </a:r>
                    </a:p>
                  </a:txBody>
                  <a:tcPr/>
                </a:tc>
                <a:tc>
                  <a:txBody>
                    <a:bodyPr/>
                    <a:lstStyle/>
                    <a:p>
                      <a:r>
                        <a:rPr lang="en-US" sz="1400" baseline="0" dirty="0" smtClean="0">
                          <a:latin typeface="Arial" panose="020B0604020202020204" pitchFamily="34" charset="0"/>
                          <a:cs typeface="Arial" panose="020B0604020202020204" pitchFamily="34" charset="0"/>
                        </a:rPr>
                        <a:t>Official’s Family Trust</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11798709"/>
                  </a:ext>
                </a:extLst>
              </a:tr>
              <a:tr h="377731">
                <a:tc>
                  <a:txBody>
                    <a:bodyPr/>
                    <a:lstStyle/>
                    <a:p>
                      <a:r>
                        <a:rPr lang="en-US" sz="1400" dirty="0" smtClean="0">
                          <a:latin typeface="Arial" panose="020B0604020202020204" pitchFamily="34" charset="0"/>
                          <a:cs typeface="Arial" panose="020B0604020202020204" pitchFamily="34" charset="0"/>
                        </a:rPr>
                        <a:t>26 April 2016 to 23 August 2017 </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R101,000.00</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Official’s company </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773964283"/>
                  </a:ext>
                </a:extLst>
              </a:tr>
              <a:tr h="295618">
                <a:tc>
                  <a:txBody>
                    <a:bodyPr/>
                    <a:lstStyle/>
                    <a:p>
                      <a:r>
                        <a:rPr lang="en-US" sz="1400" dirty="0" smtClean="0">
                          <a:latin typeface="Arial" panose="020B0604020202020204" pitchFamily="34" charset="0"/>
                          <a:cs typeface="Arial" panose="020B0604020202020204" pitchFamily="34" charset="0"/>
                        </a:rPr>
                        <a:t>From 19 July 2017 – 11 July 2018</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R1,509,250.00</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Official’s farming business </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186411765"/>
                  </a:ext>
                </a:extLst>
              </a:tr>
              <a:tr h="545612">
                <a:tc>
                  <a:txBody>
                    <a:bodyPr/>
                    <a:lstStyle/>
                    <a:p>
                      <a:r>
                        <a:rPr lang="en-US" sz="1400" dirty="0" smtClean="0">
                          <a:latin typeface="Arial" panose="020B0604020202020204" pitchFamily="34" charset="0"/>
                          <a:cs typeface="Arial" panose="020B0604020202020204" pitchFamily="34" charset="0"/>
                        </a:rPr>
                        <a:t>On</a:t>
                      </a:r>
                      <a:r>
                        <a:rPr lang="en-US" sz="1400" baseline="0" dirty="0" smtClean="0">
                          <a:latin typeface="Arial" panose="020B0604020202020204" pitchFamily="34" charset="0"/>
                          <a:cs typeface="Arial" panose="020B0604020202020204" pitchFamily="34" charset="0"/>
                        </a:rPr>
                        <a:t> 12 October 2017 </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R50,000.00</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Officials </a:t>
                      </a:r>
                      <a:r>
                        <a:rPr lang="en-US" sz="1400" baseline="0" dirty="0" smtClean="0">
                          <a:latin typeface="Arial" panose="020B0604020202020204" pitchFamily="34" charset="0"/>
                          <a:cs typeface="Arial" panose="020B0604020202020204" pitchFamily="34" charset="0"/>
                        </a:rPr>
                        <a:t>Family Trust  </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275170609"/>
                  </a:ext>
                </a:extLst>
              </a:tr>
            </a:tbl>
          </a:graphicData>
        </a:graphic>
      </p:graphicFrame>
      <p:sp>
        <p:nvSpPr>
          <p:cNvPr id="5" name="Rectangle 4"/>
          <p:cNvSpPr/>
          <p:nvPr/>
        </p:nvSpPr>
        <p:spPr>
          <a:xfrm>
            <a:off x="1690256" y="461817"/>
            <a:ext cx="8155014" cy="2062103"/>
          </a:xfrm>
          <a:prstGeom prst="rect">
            <a:avLst/>
          </a:prstGeom>
        </p:spPr>
        <p:txBody>
          <a:bodyPr wrap="square">
            <a:spAutoFit/>
          </a:bodyPr>
          <a:lstStyle/>
          <a:p>
            <a:pPr algn="just"/>
            <a:endParaRPr lang="en-US" sz="1400" dirty="0" smtClean="0"/>
          </a:p>
          <a:p>
            <a:pPr algn="just"/>
            <a:r>
              <a:rPr lang="en-US" sz="1600" dirty="0" smtClean="0">
                <a:latin typeface="Arial" panose="020B0604020202020204" pitchFamily="34" charset="0"/>
                <a:cs typeface="Arial" panose="020B0604020202020204" pitchFamily="34" charset="0"/>
              </a:rPr>
              <a:t>During the a period 3 March 2016 to 11 July 2018, the company of the brother of one senior official of NLC paid a total of R5,6 million to the benefit of the senior NLC official and entities linked to his family members. </a:t>
            </a:r>
          </a:p>
          <a:p>
            <a:pPr algn="just"/>
            <a:r>
              <a:rPr lang="en-US" sz="1600" dirty="0" smtClean="0">
                <a:latin typeface="Arial" panose="020B0604020202020204" pitchFamily="34" charset="0"/>
                <a:cs typeface="Arial" panose="020B0604020202020204" pitchFamily="34" charset="0"/>
              </a:rPr>
              <a:t>Tabled below shows the amounts received from the company to the official and his family members.</a:t>
            </a:r>
          </a:p>
          <a:p>
            <a:pPr algn="just"/>
            <a:endParaRPr lang="en-US" sz="1600" dirty="0">
              <a:latin typeface="Arial" panose="020B0604020202020204" pitchFamily="34" charset="0"/>
              <a:cs typeface="Arial" panose="020B0604020202020204" pitchFamily="34" charset="0"/>
            </a:endParaRPr>
          </a:p>
          <a:p>
            <a:pPr algn="just"/>
            <a:r>
              <a:rPr lang="en-US" dirty="0"/>
              <a:t> </a:t>
            </a:r>
          </a:p>
        </p:txBody>
      </p:sp>
    </p:spTree>
    <p:extLst>
      <p:ext uri="{BB962C8B-B14F-4D97-AF65-F5344CB8AC3E}">
        <p14:creationId xmlns:p14="http://schemas.microsoft.com/office/powerpoint/2010/main" xmlns="" val="25895161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34</a:t>
            </a:fld>
            <a:endParaRPr lang="en-ZA" dirty="0">
              <a:solidFill>
                <a:srgbClr val="000000">
                  <a:tint val="75000"/>
                </a:srgbClr>
              </a:solidFill>
            </a:endParaRPr>
          </a:p>
        </p:txBody>
      </p:sp>
      <p:sp>
        <p:nvSpPr>
          <p:cNvPr id="5" name="Content Placeholder 4"/>
          <p:cNvSpPr>
            <a:spLocks noGrp="1"/>
          </p:cNvSpPr>
          <p:nvPr>
            <p:ph idx="13"/>
          </p:nvPr>
        </p:nvSpPr>
        <p:spPr>
          <a:xfrm>
            <a:off x="1238250" y="126124"/>
            <a:ext cx="7099300" cy="712076"/>
          </a:xfrm>
        </p:spPr>
        <p:txBody>
          <a:bodyPr>
            <a:normAutofit/>
          </a:bodyPr>
          <a:lstStyle/>
          <a:p>
            <a:r>
              <a:rPr lang="en-US" dirty="0" smtClean="0"/>
              <a:t>                </a:t>
            </a:r>
            <a:r>
              <a:rPr lang="en-US" sz="2800" dirty="0" smtClean="0"/>
              <a:t>INVESTIGATION    </a:t>
            </a:r>
            <a:endParaRPr lang="en-US" sz="2800" dirty="0"/>
          </a:p>
        </p:txBody>
      </p:sp>
      <p:sp>
        <p:nvSpPr>
          <p:cNvPr id="11" name="TextBox 10"/>
          <p:cNvSpPr txBox="1"/>
          <p:nvPr/>
        </p:nvSpPr>
        <p:spPr>
          <a:xfrm>
            <a:off x="1238250" y="926583"/>
            <a:ext cx="6505903" cy="369332"/>
          </a:xfrm>
          <a:prstGeom prst="rect">
            <a:avLst/>
          </a:prstGeom>
          <a:noFill/>
        </p:spPr>
        <p:txBody>
          <a:bodyPr wrap="square" rtlCol="0">
            <a:spAutoFit/>
          </a:bodyPr>
          <a:lstStyle/>
          <a:p>
            <a:pPr algn="ctr"/>
            <a:r>
              <a:rPr lang="en-US" b="1" dirty="0" smtClean="0"/>
              <a:t>                        </a:t>
            </a:r>
            <a:endParaRPr lang="en-US" b="1" dirty="0"/>
          </a:p>
        </p:txBody>
      </p:sp>
      <p:sp>
        <p:nvSpPr>
          <p:cNvPr id="12" name="Content Placeholder 11"/>
          <p:cNvSpPr>
            <a:spLocks noGrp="1"/>
          </p:cNvSpPr>
          <p:nvPr>
            <p:ph idx="1"/>
          </p:nvPr>
        </p:nvSpPr>
        <p:spPr>
          <a:xfrm>
            <a:off x="110003" y="1219200"/>
            <a:ext cx="9535886" cy="5029200"/>
          </a:xfrm>
        </p:spPr>
        <p:txBody>
          <a:bodyPr>
            <a:normAutofit/>
          </a:bodyPr>
          <a:lstStyle/>
          <a:p>
            <a:pPr marL="0" indent="0" algn="just">
              <a:buNone/>
            </a:pPr>
            <a:r>
              <a:rPr lang="en-US" b="1" dirty="0" smtClean="0">
                <a:latin typeface="Arial" panose="020B0604020202020204" pitchFamily="34" charset="0"/>
                <a:cs typeface="Arial" panose="020B0604020202020204" pitchFamily="34" charset="0"/>
              </a:rPr>
              <a:t>				NPO 6</a:t>
            </a:r>
          </a:p>
          <a:p>
            <a:pPr marL="0" indent="0" algn="just">
              <a:buNone/>
            </a:pPr>
            <a:endParaRPr lang="en-US" u="sng" dirty="0" smtClean="0">
              <a:latin typeface="Arial" panose="020B0604020202020204" pitchFamily="34" charset="0"/>
              <a:cs typeface="Arial" panose="020B0604020202020204" pitchFamily="34" charset="0"/>
            </a:endParaRPr>
          </a:p>
          <a:p>
            <a:pPr marL="0" indent="0" algn="just">
              <a:buNone/>
            </a:pPr>
            <a:r>
              <a:rPr lang="en-US" u="sng" dirty="0" smtClean="0">
                <a:latin typeface="Arial" panose="020B0604020202020204" pitchFamily="34" charset="0"/>
                <a:cs typeface="Arial" panose="020B0604020202020204" pitchFamily="34" charset="0"/>
              </a:rPr>
              <a:t>Background</a:t>
            </a:r>
            <a:endParaRPr lang="en-US" u="sng" dirty="0">
              <a:latin typeface="Arial" panose="020B0604020202020204" pitchFamily="34" charset="0"/>
              <a:cs typeface="Arial" panose="020B0604020202020204" pitchFamily="34" charset="0"/>
            </a:endParaRPr>
          </a:p>
          <a:p>
            <a:pPr algn="just">
              <a:lnSpc>
                <a:spcPct val="150000"/>
              </a:lnSpc>
            </a:pPr>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2015, </a:t>
            </a:r>
            <a:r>
              <a:rPr lang="en-US" dirty="0" smtClean="0">
                <a:latin typeface="Arial" panose="020B0604020202020204" pitchFamily="34" charset="0"/>
                <a:cs typeface="Arial" panose="020B0604020202020204" pitchFamily="34" charset="0"/>
              </a:rPr>
              <a:t>the NPO 6 submitted </a:t>
            </a:r>
            <a:r>
              <a:rPr lang="en-US" dirty="0">
                <a:latin typeface="Arial" panose="020B0604020202020204" pitchFamily="34" charset="0"/>
                <a:cs typeface="Arial" panose="020B0604020202020204" pitchFamily="34" charset="0"/>
              </a:rPr>
              <a:t>an application for grant </a:t>
            </a:r>
            <a:r>
              <a:rPr lang="en-US" dirty="0" smtClean="0">
                <a:latin typeface="Arial" panose="020B0604020202020204" pitchFamily="34" charset="0"/>
                <a:cs typeface="Arial" panose="020B0604020202020204" pitchFamily="34" charset="0"/>
              </a:rPr>
              <a:t>funding to the NLC for an amount </a:t>
            </a:r>
            <a:r>
              <a:rPr lang="en-US" dirty="0">
                <a:latin typeface="Arial" panose="020B0604020202020204" pitchFamily="34" charset="0"/>
                <a:cs typeface="Arial" panose="020B0604020202020204" pitchFamily="34" charset="0"/>
              </a:rPr>
              <a:t>of </a:t>
            </a:r>
            <a:r>
              <a:rPr lang="en-US" b="1" dirty="0">
                <a:latin typeface="Arial" panose="020B0604020202020204" pitchFamily="34" charset="0"/>
                <a:cs typeface="Arial" panose="020B0604020202020204" pitchFamily="34" charset="0"/>
              </a:rPr>
              <a:t>R25 000 000.00</a:t>
            </a:r>
            <a:r>
              <a:rPr lang="en-US" dirty="0">
                <a:latin typeface="Arial" panose="020B0604020202020204" pitchFamily="34" charset="0"/>
                <a:cs typeface="Arial" panose="020B0604020202020204" pitchFamily="34" charset="0"/>
              </a:rPr>
              <a:t>. The application was </a:t>
            </a:r>
            <a:r>
              <a:rPr lang="en-US" dirty="0" smtClean="0">
                <a:latin typeface="Arial" panose="020B0604020202020204" pitchFamily="34" charset="0"/>
                <a:cs typeface="Arial" panose="020B0604020202020204" pitchFamily="34" charset="0"/>
              </a:rPr>
              <a:t>unsuccessful.</a:t>
            </a:r>
            <a:endParaRPr lang="en-US" dirty="0">
              <a:latin typeface="Arial" panose="020B0604020202020204" pitchFamily="34" charset="0"/>
              <a:cs typeface="Arial" panose="020B0604020202020204" pitchFamily="34" charset="0"/>
            </a:endParaRPr>
          </a:p>
          <a:p>
            <a:pPr algn="just">
              <a:lnSpc>
                <a:spcPct val="150000"/>
              </a:lnSpc>
            </a:pPr>
            <a:r>
              <a:rPr lang="en-US" dirty="0" smtClean="0">
                <a:latin typeface="Arial" panose="020B0604020202020204" pitchFamily="34" charset="0"/>
                <a:cs typeface="Arial" panose="020B0604020202020204" pitchFamily="34" charset="0"/>
              </a:rPr>
              <a:t>In 2018 the NPO 6 submitted a second application for grant funding for the construction of  </a:t>
            </a:r>
            <a:r>
              <a:rPr lang="en-US" dirty="0">
                <a:latin typeface="Arial" panose="020B0604020202020204" pitchFamily="34" charset="0"/>
                <a:cs typeface="Arial" panose="020B0604020202020204" pitchFamily="34" charset="0"/>
              </a:rPr>
              <a:t>athletics tracks in the North West and Northern Cape </a:t>
            </a:r>
            <a:r>
              <a:rPr lang="en-US" dirty="0" smtClean="0">
                <a:latin typeface="Arial" panose="020B0604020202020204" pitchFamily="34" charset="0"/>
                <a:cs typeface="Arial" panose="020B0604020202020204" pitchFamily="34" charset="0"/>
              </a:rPr>
              <a:t>Provinces. </a:t>
            </a:r>
          </a:p>
          <a:p>
            <a:pPr algn="just">
              <a:lnSpc>
                <a:spcPct val="150000"/>
              </a:lnSpc>
            </a:pPr>
            <a:r>
              <a:rPr lang="en-US" dirty="0" smtClean="0">
                <a:latin typeface="Arial" panose="020B0604020202020204" pitchFamily="34" charset="0"/>
                <a:cs typeface="Arial" panose="020B0604020202020204" pitchFamily="34" charset="0"/>
              </a:rPr>
              <a:t>The application was approved and grant funding to the value of </a:t>
            </a:r>
            <a:r>
              <a:rPr lang="en-US" b="1" dirty="0">
                <a:latin typeface="Arial" panose="020B0604020202020204" pitchFamily="34" charset="0"/>
                <a:cs typeface="Arial" panose="020B0604020202020204" pitchFamily="34" charset="0"/>
              </a:rPr>
              <a:t>R15 000 </a:t>
            </a:r>
            <a:r>
              <a:rPr lang="en-US" b="1" dirty="0" smtClean="0">
                <a:latin typeface="Arial" panose="020B0604020202020204" pitchFamily="34" charset="0"/>
                <a:cs typeface="Arial" panose="020B0604020202020204" pitchFamily="34" charset="0"/>
              </a:rPr>
              <a:t>000.00 </a:t>
            </a:r>
            <a:r>
              <a:rPr lang="en-US" dirty="0" smtClean="0">
                <a:latin typeface="Arial" panose="020B0604020202020204" pitchFamily="34" charset="0"/>
                <a:cs typeface="Arial" panose="020B0604020202020204" pitchFamily="34" charset="0"/>
              </a:rPr>
              <a:t>was granted to the NPO 6.</a:t>
            </a:r>
          </a:p>
        </p:txBody>
      </p:sp>
    </p:spTree>
    <p:extLst>
      <p:ext uri="{BB962C8B-B14F-4D97-AF65-F5344CB8AC3E}">
        <p14:creationId xmlns:p14="http://schemas.microsoft.com/office/powerpoint/2010/main" xmlns="" val="18072810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127" y="415636"/>
            <a:ext cx="9716655" cy="5832764"/>
          </a:xfrm>
        </p:spPr>
        <p:txBody>
          <a:bodyPr>
            <a:normAutofit/>
          </a:bodyPr>
          <a:lstStyle/>
          <a:p>
            <a:pPr marL="0" indent="0" algn="just">
              <a:lnSpc>
                <a:spcPct val="150000"/>
              </a:lnSpc>
              <a:buNone/>
            </a:pPr>
            <a:endParaRPr lang="en-US" u="sng" dirty="0" smtClean="0">
              <a:latin typeface="Arial" panose="020B0604020202020204" pitchFamily="34" charset="0"/>
              <a:cs typeface="Arial" panose="020B0604020202020204" pitchFamily="34" charset="0"/>
            </a:endParaRPr>
          </a:p>
          <a:p>
            <a:pPr marL="0" indent="0" algn="just">
              <a:lnSpc>
                <a:spcPct val="150000"/>
              </a:lnSpc>
              <a:buNone/>
            </a:pPr>
            <a:endParaRPr lang="en-US" u="sng" dirty="0">
              <a:latin typeface="Arial" panose="020B0604020202020204" pitchFamily="34" charset="0"/>
              <a:cs typeface="Arial" panose="020B0604020202020204" pitchFamily="34" charset="0"/>
            </a:endParaRPr>
          </a:p>
          <a:p>
            <a:pPr marL="0" indent="0" algn="just">
              <a:lnSpc>
                <a:spcPct val="150000"/>
              </a:lnSpc>
              <a:buNone/>
            </a:pPr>
            <a:r>
              <a:rPr lang="en-US" u="sng" dirty="0" smtClean="0">
                <a:latin typeface="Arial" panose="020B0604020202020204" pitchFamily="34" charset="0"/>
                <a:cs typeface="Arial" panose="020B0604020202020204" pitchFamily="34" charset="0"/>
              </a:rPr>
              <a:t>Findings </a:t>
            </a:r>
            <a:endParaRPr lang="en-US" u="sng" dirty="0">
              <a:latin typeface="Arial" panose="020B0604020202020204" pitchFamily="34" charset="0"/>
              <a:cs typeface="Arial" panose="020B0604020202020204" pitchFamily="34" charset="0"/>
            </a:endParaRPr>
          </a:p>
          <a:p>
            <a:pPr algn="just">
              <a:lnSpc>
                <a:spcPct val="150000"/>
              </a:lnSpc>
            </a:pPr>
            <a:r>
              <a:rPr lang="en-US" dirty="0" smtClean="0">
                <a:latin typeface="Arial" panose="020B0604020202020204" pitchFamily="34" charset="0"/>
                <a:cs typeface="Arial" panose="020B0604020202020204" pitchFamily="34" charset="0"/>
              </a:rPr>
              <a:t>Upon receipt of the grant funding, </a:t>
            </a:r>
            <a:r>
              <a:rPr lang="en-US" b="1" dirty="0" smtClean="0">
                <a:latin typeface="Arial" panose="020B0604020202020204" pitchFamily="34" charset="0"/>
                <a:cs typeface="Arial" panose="020B0604020202020204" pitchFamily="34" charset="0"/>
              </a:rPr>
              <a:t>R10 </a:t>
            </a:r>
            <a:r>
              <a:rPr lang="en-US" b="1" dirty="0">
                <a:latin typeface="Arial" panose="020B0604020202020204" pitchFamily="34" charset="0"/>
                <a:cs typeface="Arial" panose="020B0604020202020204" pitchFamily="34" charset="0"/>
              </a:rPr>
              <a:t>000 </a:t>
            </a:r>
            <a:r>
              <a:rPr lang="en-US" b="1" dirty="0" smtClean="0">
                <a:latin typeface="Arial" panose="020B0604020202020204" pitchFamily="34" charset="0"/>
                <a:cs typeface="Arial" panose="020B0604020202020204" pitchFamily="34" charset="0"/>
              </a:rPr>
              <a:t>000.00 </a:t>
            </a:r>
            <a:r>
              <a:rPr lang="en-US" dirty="0" smtClean="0">
                <a:latin typeface="Arial" panose="020B0604020202020204" pitchFamily="34" charset="0"/>
                <a:cs typeface="Arial" panose="020B0604020202020204" pitchFamily="34" charset="0"/>
              </a:rPr>
              <a:t>was transferred to one known entities' bank account. </a:t>
            </a:r>
          </a:p>
          <a:p>
            <a:pPr algn="just">
              <a:lnSpc>
                <a:spcPct val="150000"/>
              </a:lnSpc>
            </a:pPr>
            <a:r>
              <a:rPr lang="en-US" dirty="0" smtClean="0">
                <a:latin typeface="Arial" panose="020B0604020202020204" pitchFamily="34" charset="0"/>
                <a:cs typeface="Arial" panose="020B0604020202020204" pitchFamily="34" charset="0"/>
              </a:rPr>
              <a:t>R5 million was used for personal capacity.</a:t>
            </a:r>
          </a:p>
          <a:p>
            <a:pPr algn="just">
              <a:lnSpc>
                <a:spcPct val="150000"/>
              </a:lnSpc>
            </a:pPr>
            <a:r>
              <a:rPr lang="en-US" dirty="0" smtClean="0">
                <a:latin typeface="Arial" panose="020B0604020202020204" pitchFamily="34" charset="0"/>
                <a:cs typeface="Arial" panose="020B0604020202020204" pitchFamily="34" charset="0"/>
              </a:rPr>
              <a:t>One senior official of NLC submitted a motivation to NLC for additional funding  of </a:t>
            </a:r>
            <a:r>
              <a:rPr lang="en-US" b="1" dirty="0" smtClean="0">
                <a:latin typeface="Arial" panose="020B0604020202020204" pitchFamily="34" charset="0"/>
                <a:cs typeface="Arial" panose="020B0604020202020204" pitchFamily="34" charset="0"/>
              </a:rPr>
              <a:t>R4 </a:t>
            </a:r>
            <a:r>
              <a:rPr lang="en-US" b="1" dirty="0">
                <a:latin typeface="Arial" panose="020B0604020202020204" pitchFamily="34" charset="0"/>
                <a:cs typeface="Arial" panose="020B0604020202020204" pitchFamily="34" charset="0"/>
              </a:rPr>
              <a:t>278 000.00</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to be issued to the NPO and the request was subsequently approved. </a:t>
            </a:r>
          </a:p>
          <a:p>
            <a:pPr lvl="0" algn="just">
              <a:lnSpc>
                <a:spcPct val="150000"/>
              </a:lnSpc>
            </a:pPr>
            <a:r>
              <a:rPr lang="en-US" dirty="0">
                <a:solidFill>
                  <a:prstClr val="black"/>
                </a:solidFill>
                <a:latin typeface="Arial" panose="020B0604020202020204" pitchFamily="34" charset="0"/>
                <a:cs typeface="Arial" panose="020B0604020202020204" pitchFamily="34" charset="0"/>
              </a:rPr>
              <a:t>NLC paid </a:t>
            </a:r>
            <a:r>
              <a:rPr lang="en-US" dirty="0" smtClean="0">
                <a:latin typeface="Arial" panose="020B0604020202020204" pitchFamily="34" charset="0"/>
                <a:cs typeface="Arial" panose="020B0604020202020204" pitchFamily="34" charset="0"/>
              </a:rPr>
              <a:t>NPO 6 </a:t>
            </a:r>
            <a:r>
              <a:rPr lang="en-US" dirty="0" smtClean="0">
                <a:solidFill>
                  <a:prstClr val="black"/>
                </a:solidFill>
                <a:latin typeface="Arial" panose="020B0604020202020204" pitchFamily="34" charset="0"/>
                <a:cs typeface="Arial" panose="020B0604020202020204" pitchFamily="34" charset="0"/>
              </a:rPr>
              <a:t>a </a:t>
            </a:r>
            <a:r>
              <a:rPr lang="en-US" dirty="0">
                <a:solidFill>
                  <a:prstClr val="black"/>
                </a:solidFill>
                <a:latin typeface="Arial" panose="020B0604020202020204" pitchFamily="34" charset="0"/>
                <a:cs typeface="Arial" panose="020B0604020202020204" pitchFamily="34" charset="0"/>
              </a:rPr>
              <a:t>total of R19 million (</a:t>
            </a:r>
            <a:r>
              <a:rPr lang="en-US" b="1" dirty="0">
                <a:solidFill>
                  <a:prstClr val="black"/>
                </a:solidFill>
                <a:latin typeface="Arial" panose="020B0604020202020204" pitchFamily="34" charset="0"/>
                <a:cs typeface="Arial" panose="020B0604020202020204" pitchFamily="34" charset="0"/>
              </a:rPr>
              <a:t>R15000 000.00</a:t>
            </a:r>
            <a:r>
              <a:rPr lang="en-US" dirty="0">
                <a:solidFill>
                  <a:prstClr val="black"/>
                </a:solidFill>
                <a:latin typeface="Arial" panose="020B0604020202020204" pitchFamily="34" charset="0"/>
                <a:cs typeface="Arial" panose="020B0604020202020204" pitchFamily="34" charset="0"/>
              </a:rPr>
              <a:t> grant funding and Additional </a:t>
            </a:r>
            <a:r>
              <a:rPr lang="en-US" b="1" dirty="0">
                <a:solidFill>
                  <a:prstClr val="black"/>
                </a:solidFill>
                <a:latin typeface="Arial" panose="020B0604020202020204" pitchFamily="34" charset="0"/>
                <a:cs typeface="Arial" panose="020B0604020202020204" pitchFamily="34" charset="0"/>
              </a:rPr>
              <a:t>R4 278 </a:t>
            </a:r>
            <a:r>
              <a:rPr lang="en-US" b="1" dirty="0" smtClean="0">
                <a:solidFill>
                  <a:prstClr val="black"/>
                </a:solidFill>
                <a:latin typeface="Arial" panose="020B0604020202020204" pitchFamily="34" charset="0"/>
                <a:cs typeface="Arial" panose="020B0604020202020204" pitchFamily="34" charset="0"/>
              </a:rPr>
              <a:t>000.00</a:t>
            </a:r>
            <a:r>
              <a:rPr lang="en-US" dirty="0" smtClean="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endParaRPr>
          </a:p>
          <a:p>
            <a:pPr algn="just">
              <a:lnSpc>
                <a:spcPct val="150000"/>
              </a:lnSpc>
            </a:pPr>
            <a:endParaRPr lang="en-US" dirty="0">
              <a:latin typeface="Arial" panose="020B0604020202020204" pitchFamily="34" charset="0"/>
              <a:cs typeface="Arial" panose="020B0604020202020204" pitchFamily="34" charset="0"/>
            </a:endParaRPr>
          </a:p>
          <a:p>
            <a:pPr marL="0" indent="0" algn="just">
              <a:lnSpc>
                <a:spcPct val="150000"/>
              </a:lnSpc>
              <a:buNone/>
            </a:pPr>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35</a:t>
            </a:fld>
            <a:endParaRPr lang="en-ZA" dirty="0">
              <a:solidFill>
                <a:srgbClr val="000000">
                  <a:tint val="75000"/>
                </a:srgbClr>
              </a:solidFill>
            </a:endParaRPr>
          </a:p>
        </p:txBody>
      </p:sp>
      <p:sp>
        <p:nvSpPr>
          <p:cNvPr id="5" name="Content Placeholder 4"/>
          <p:cNvSpPr>
            <a:spLocks noGrp="1"/>
          </p:cNvSpPr>
          <p:nvPr>
            <p:ph idx="13"/>
          </p:nvPr>
        </p:nvSpPr>
        <p:spPr>
          <a:xfrm>
            <a:off x="1238250" y="203200"/>
            <a:ext cx="7099300" cy="535709"/>
          </a:xfrm>
        </p:spPr>
        <p:txBody>
          <a:bodyPr>
            <a:normAutofit lnSpcReduction="10000"/>
          </a:bodyPr>
          <a:lstStyle/>
          <a:p>
            <a:r>
              <a:rPr lang="en-US" dirty="0" smtClean="0"/>
              <a:t>			</a:t>
            </a:r>
            <a:r>
              <a:rPr lang="en-US" sz="2800" dirty="0" smtClean="0"/>
              <a:t>INVESTIGATION</a:t>
            </a:r>
            <a:endParaRPr lang="en-US" sz="2800" dirty="0"/>
          </a:p>
        </p:txBody>
      </p:sp>
    </p:spTree>
    <p:extLst>
      <p:ext uri="{BB962C8B-B14F-4D97-AF65-F5344CB8AC3E}">
        <p14:creationId xmlns:p14="http://schemas.microsoft.com/office/powerpoint/2010/main" xmlns="" val="11455251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0200" y="694394"/>
            <a:ext cx="8915400" cy="5417481"/>
          </a:xfrm>
        </p:spPr>
        <p:txBody>
          <a:bodyPr>
            <a:normAutofit/>
          </a:bodyPr>
          <a:lstStyle/>
          <a:p>
            <a:pPr marL="0" indent="0" algn="just">
              <a:lnSpc>
                <a:spcPct val="150000"/>
              </a:lnSpc>
              <a:buNone/>
            </a:pPr>
            <a:endParaRPr lang="en-US" dirty="0" smtClean="0">
              <a:latin typeface="Arial" panose="020B0604020202020204" pitchFamily="34" charset="0"/>
              <a:cs typeface="Arial" panose="020B0604020202020204" pitchFamily="34" charset="0"/>
            </a:endParaRPr>
          </a:p>
          <a:p>
            <a:pPr marL="0" indent="0" algn="just">
              <a:lnSpc>
                <a:spcPct val="150000"/>
              </a:lnSpc>
              <a:buNone/>
            </a:pPr>
            <a:endParaRPr lang="en-US" u="sng" dirty="0" smtClean="0">
              <a:latin typeface="Arial" panose="020B0604020202020204" pitchFamily="34" charset="0"/>
              <a:cs typeface="Arial" panose="020B0604020202020204" pitchFamily="34" charset="0"/>
            </a:endParaRPr>
          </a:p>
          <a:p>
            <a:pPr marL="0" indent="0" algn="just">
              <a:lnSpc>
                <a:spcPct val="150000"/>
              </a:lnSpc>
              <a:buNone/>
            </a:pPr>
            <a:r>
              <a:rPr lang="en-US" b="1" u="sng" dirty="0" smtClean="0">
                <a:latin typeface="Arial" panose="020B0604020202020204" pitchFamily="34" charset="0"/>
                <a:cs typeface="Arial" panose="020B0604020202020204" pitchFamily="34" charset="0"/>
              </a:rPr>
              <a:t>NPO 6 Financial </a:t>
            </a:r>
            <a:r>
              <a:rPr lang="en-US" b="1" u="sng" dirty="0">
                <a:latin typeface="Arial" panose="020B0604020202020204" pitchFamily="34" charset="0"/>
                <a:cs typeface="Arial" panose="020B0604020202020204" pitchFamily="34" charset="0"/>
              </a:rPr>
              <a:t>Investigation </a:t>
            </a:r>
            <a:endParaRPr lang="en-US" b="1" u="sng" dirty="0" smtClean="0">
              <a:latin typeface="Arial" panose="020B0604020202020204" pitchFamily="34" charset="0"/>
              <a:cs typeface="Arial" panose="020B0604020202020204" pitchFamily="34" charset="0"/>
            </a:endParaRPr>
          </a:p>
          <a:p>
            <a:pPr algn="just">
              <a:lnSpc>
                <a:spcPct val="150000"/>
              </a:lnSpc>
            </a:pPr>
            <a:r>
              <a:rPr lang="en-US" dirty="0" smtClean="0">
                <a:latin typeface="Arial" panose="020B0604020202020204" pitchFamily="34" charset="0"/>
                <a:cs typeface="Arial" panose="020B0604020202020204" pitchFamily="34" charset="0"/>
              </a:rPr>
              <a:t>Athletic tracks, change room renovations, soccer field grass and Stadium 	grand stand painting were only done after NLC approved further 	funding 	amounting to R4,278 million. There is no value for money.</a:t>
            </a:r>
            <a:endParaRPr lang="en-US" u="sng" dirty="0">
              <a:latin typeface="Arial" panose="020B0604020202020204" pitchFamily="34" charset="0"/>
              <a:cs typeface="Arial" panose="020B0604020202020204" pitchFamily="34" charset="0"/>
            </a:endParaRPr>
          </a:p>
          <a:p>
            <a:pPr algn="just">
              <a:lnSpc>
                <a:spcPct val="150000"/>
              </a:lnSpc>
            </a:pPr>
            <a:endParaRPr lang="en-US" u="sng" dirty="0" smtClean="0">
              <a:latin typeface="Arial" panose="020B0604020202020204" pitchFamily="34" charset="0"/>
              <a:cs typeface="Arial" panose="020B0604020202020204" pitchFamily="34" charset="0"/>
            </a:endParaRPr>
          </a:p>
          <a:p>
            <a:pPr algn="just">
              <a:lnSpc>
                <a:spcPct val="150000"/>
              </a:lnSpc>
            </a:pPr>
            <a:endParaRPr lang="en-US" u="sng"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36</a:t>
            </a:fld>
            <a:endParaRPr lang="en-ZA" dirty="0">
              <a:solidFill>
                <a:srgbClr val="000000">
                  <a:tint val="75000"/>
                </a:srgbClr>
              </a:solidFill>
            </a:endParaRPr>
          </a:p>
        </p:txBody>
      </p:sp>
      <p:sp>
        <p:nvSpPr>
          <p:cNvPr id="5" name="Content Placeholder 4"/>
          <p:cNvSpPr>
            <a:spLocks noGrp="1"/>
          </p:cNvSpPr>
          <p:nvPr>
            <p:ph idx="13"/>
          </p:nvPr>
        </p:nvSpPr>
        <p:spPr>
          <a:xfrm>
            <a:off x="1348508" y="157018"/>
            <a:ext cx="6989041" cy="681182"/>
          </a:xfrm>
        </p:spPr>
        <p:txBody>
          <a:bodyPr>
            <a:normAutofit/>
          </a:bodyPr>
          <a:lstStyle/>
          <a:p>
            <a:r>
              <a:rPr lang="en-US" sz="2800" dirty="0"/>
              <a:t>	</a:t>
            </a:r>
            <a:r>
              <a:rPr lang="en-US" sz="2800" dirty="0" smtClean="0"/>
              <a:t>INVESTIGATION</a:t>
            </a:r>
            <a:endParaRPr lang="en-US" sz="2800" dirty="0"/>
          </a:p>
        </p:txBody>
      </p:sp>
    </p:spTree>
    <p:extLst>
      <p:ext uri="{BB962C8B-B14F-4D97-AF65-F5344CB8AC3E}">
        <p14:creationId xmlns:p14="http://schemas.microsoft.com/office/powerpoint/2010/main" xmlns="" val="31000540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877" y="572655"/>
            <a:ext cx="9659639" cy="5675746"/>
          </a:xfrm>
        </p:spPr>
        <p:txBody>
          <a:bodyPr>
            <a:normAutofit/>
          </a:bodyPr>
          <a:lstStyle/>
          <a:p>
            <a:pPr algn="just">
              <a:lnSpc>
                <a:spcPct val="150000"/>
              </a:lnSpc>
            </a:pPr>
            <a:endParaRPr lang="en-US" sz="1900" u="sng" dirty="0" smtClean="0">
              <a:latin typeface="Arial" panose="020B0604020202020204" pitchFamily="34" charset="0"/>
              <a:cs typeface="Arial" panose="020B0604020202020204" pitchFamily="34" charset="0"/>
            </a:endParaRPr>
          </a:p>
          <a:p>
            <a:pPr algn="just">
              <a:lnSpc>
                <a:spcPct val="150000"/>
              </a:lnSpc>
            </a:pPr>
            <a:endParaRPr lang="en-US" sz="1900" u="sng" dirty="0">
              <a:latin typeface="Arial" panose="020B0604020202020204" pitchFamily="34" charset="0"/>
              <a:cs typeface="Arial" panose="020B0604020202020204" pitchFamily="34" charset="0"/>
            </a:endParaRPr>
          </a:p>
          <a:p>
            <a:pPr marL="0" indent="0" algn="just">
              <a:lnSpc>
                <a:spcPct val="150000"/>
              </a:lnSpc>
              <a:buNone/>
            </a:pPr>
            <a:r>
              <a:rPr lang="en-US" sz="1900" b="1" u="sng" dirty="0" smtClean="0">
                <a:latin typeface="Arial" panose="020B0604020202020204" pitchFamily="34" charset="0"/>
                <a:cs typeface="Arial" panose="020B0604020202020204" pitchFamily="34" charset="0"/>
              </a:rPr>
              <a:t>Flow </a:t>
            </a:r>
            <a:r>
              <a:rPr lang="en-US" sz="1900" b="1" u="sng" dirty="0">
                <a:latin typeface="Arial" panose="020B0604020202020204" pitchFamily="34" charset="0"/>
                <a:cs typeface="Arial" panose="020B0604020202020204" pitchFamily="34" charset="0"/>
              </a:rPr>
              <a:t>of money from </a:t>
            </a:r>
            <a:r>
              <a:rPr lang="en-US" sz="1900" b="1" u="sng" dirty="0" smtClean="0">
                <a:latin typeface="Arial" panose="020B0604020202020204" pitchFamily="34" charset="0"/>
                <a:cs typeface="Arial" panose="020B0604020202020204" pitchFamily="34" charset="0"/>
              </a:rPr>
              <a:t>Bank Account  </a:t>
            </a:r>
            <a:endParaRPr lang="en-US" sz="1900" b="1" u="sng" dirty="0">
              <a:latin typeface="Arial" panose="020B0604020202020204" pitchFamily="34" charset="0"/>
              <a:cs typeface="Arial" panose="020B0604020202020204" pitchFamily="34" charset="0"/>
            </a:endParaRPr>
          </a:p>
          <a:p>
            <a:pPr algn="just">
              <a:lnSpc>
                <a:spcPct val="150000"/>
              </a:lnSpc>
            </a:pPr>
            <a:r>
              <a:rPr lang="en-US" sz="1900" dirty="0" smtClean="0">
                <a:latin typeface="Arial" panose="020B0604020202020204" pitchFamily="34" charset="0"/>
                <a:cs typeface="Arial" panose="020B0604020202020204" pitchFamily="34" charset="0"/>
              </a:rPr>
              <a:t>Company used the money to purchased properties.</a:t>
            </a:r>
          </a:p>
          <a:p>
            <a:pPr algn="just">
              <a:lnSpc>
                <a:spcPct val="150000"/>
              </a:lnSpc>
            </a:pPr>
            <a:r>
              <a:rPr lang="en-US" sz="1900" dirty="0" smtClean="0">
                <a:latin typeface="Arial" panose="020B0604020202020204" pitchFamily="34" charset="0"/>
                <a:cs typeface="Arial" panose="020B0604020202020204" pitchFamily="34" charset="0"/>
              </a:rPr>
              <a:t>Company transferred R2,5 000 000.00 to the conveyancer attorney of the “former board member 2” for the purchase of a church.  </a:t>
            </a:r>
          </a:p>
          <a:p>
            <a:pPr algn="just">
              <a:lnSpc>
                <a:spcPct val="150000"/>
              </a:lnSpc>
            </a:pPr>
            <a:r>
              <a:rPr lang="en-US" sz="1900" dirty="0">
                <a:latin typeface="Arial" panose="020B0604020202020204" pitchFamily="34" charset="0"/>
                <a:cs typeface="Arial" panose="020B0604020202020204" pitchFamily="34" charset="0"/>
              </a:rPr>
              <a:t>R2 207,000.00 was transferred to </a:t>
            </a:r>
            <a:r>
              <a:rPr lang="en-US" sz="1900" dirty="0" smtClean="0">
                <a:latin typeface="Arial" panose="020B0604020202020204" pitchFamily="34" charset="0"/>
                <a:cs typeface="Arial" panose="020B0604020202020204" pitchFamily="34" charset="0"/>
              </a:rPr>
              <a:t>Financial </a:t>
            </a:r>
            <a:r>
              <a:rPr lang="en-US" sz="1900" dirty="0">
                <a:latin typeface="Arial" panose="020B0604020202020204" pitchFamily="34" charset="0"/>
                <a:cs typeface="Arial" panose="020B0604020202020204" pitchFamily="34" charset="0"/>
              </a:rPr>
              <a:t>Services for the payment </a:t>
            </a:r>
            <a:r>
              <a:rPr lang="en-US" sz="1900" dirty="0" smtClean="0">
                <a:latin typeface="Arial" panose="020B0604020202020204" pitchFamily="34" charset="0"/>
                <a:cs typeface="Arial" panose="020B0604020202020204" pitchFamily="34" charset="0"/>
              </a:rPr>
              <a:t>of a </a:t>
            </a:r>
            <a:r>
              <a:rPr lang="en-US" sz="1900" dirty="0">
                <a:latin typeface="Arial" panose="020B0604020202020204" pitchFamily="34" charset="0"/>
                <a:cs typeface="Arial" panose="020B0604020202020204" pitchFamily="34" charset="0"/>
              </a:rPr>
              <a:t>loan.</a:t>
            </a:r>
          </a:p>
          <a:p>
            <a:pPr algn="just">
              <a:lnSpc>
                <a:spcPct val="150000"/>
              </a:lnSpc>
            </a:pPr>
            <a:r>
              <a:rPr lang="en-US" sz="1900" dirty="0" smtClean="0">
                <a:latin typeface="Arial" panose="020B0604020202020204" pitchFamily="34" charset="0"/>
                <a:cs typeface="Arial" panose="020B0604020202020204" pitchFamily="34" charset="0"/>
              </a:rPr>
              <a:t>Other amounts were transferred to other accounts and used for personal benefit</a:t>
            </a:r>
            <a:r>
              <a:rPr lang="en-US" sz="1900" dirty="0">
                <a:latin typeface="Arial" panose="020B0604020202020204" pitchFamily="34" charset="0"/>
                <a:cs typeface="Arial" panose="020B0604020202020204" pitchFamily="34" charset="0"/>
              </a:rPr>
              <a:t>. </a:t>
            </a:r>
            <a:r>
              <a:rPr lang="en-US" sz="1900" dirty="0" smtClean="0">
                <a:latin typeface="Arial" panose="020B0604020202020204" pitchFamily="34" charset="0"/>
                <a:cs typeface="Arial" panose="020B0604020202020204" pitchFamily="34" charset="0"/>
              </a:rPr>
              <a:t>They used it for purchasing </a:t>
            </a:r>
            <a:r>
              <a:rPr lang="en-US" sz="1900" dirty="0">
                <a:latin typeface="Arial" panose="020B0604020202020204" pitchFamily="34" charset="0"/>
                <a:cs typeface="Arial" panose="020B0604020202020204" pitchFamily="34" charset="0"/>
              </a:rPr>
              <a:t>and </a:t>
            </a:r>
            <a:r>
              <a:rPr lang="en-US" sz="1900" dirty="0" smtClean="0">
                <a:latin typeface="Arial" panose="020B0604020202020204" pitchFamily="34" charset="0"/>
                <a:cs typeface="Arial" panose="020B0604020202020204" pitchFamily="34" charset="0"/>
              </a:rPr>
              <a:t>repairing </a:t>
            </a:r>
            <a:r>
              <a:rPr lang="en-US" sz="1900" dirty="0">
                <a:latin typeface="Arial" panose="020B0604020202020204" pitchFamily="34" charset="0"/>
                <a:cs typeface="Arial" panose="020B0604020202020204" pitchFamily="34" charset="0"/>
              </a:rPr>
              <a:t>of </a:t>
            </a:r>
            <a:r>
              <a:rPr lang="en-US" sz="1900" dirty="0" smtClean="0">
                <a:latin typeface="Arial" panose="020B0604020202020204" pitchFamily="34" charset="0"/>
                <a:cs typeface="Arial" panose="020B0604020202020204" pitchFamily="34" charset="0"/>
              </a:rPr>
              <a:t>vehicles. The </a:t>
            </a:r>
            <a:r>
              <a:rPr lang="en-US" sz="1900" dirty="0">
                <a:latin typeface="Arial" panose="020B0604020202020204" pitchFamily="34" charset="0"/>
                <a:cs typeface="Arial" panose="020B0604020202020204" pitchFamily="34" charset="0"/>
              </a:rPr>
              <a:t>vehicles include Honda Jazz, Mercedes Benz AMG E63, Mercedes Benz SLK AMG E63 and Audi </a:t>
            </a:r>
            <a:r>
              <a:rPr lang="en-US" sz="1900" dirty="0" smtClean="0">
                <a:latin typeface="Arial" panose="020B0604020202020204" pitchFamily="34" charset="0"/>
                <a:cs typeface="Arial" panose="020B0604020202020204" pitchFamily="34" charset="0"/>
              </a:rPr>
              <a:t>A3.</a:t>
            </a:r>
          </a:p>
          <a:p>
            <a:pPr marL="0" indent="0" algn="just">
              <a:lnSpc>
                <a:spcPct val="150000"/>
              </a:lnSpc>
              <a:buNone/>
            </a:pPr>
            <a:endParaRPr lang="en-US" sz="1900" dirty="0" smtClean="0">
              <a:latin typeface="Arial" panose="020B0604020202020204" pitchFamily="34" charset="0"/>
              <a:cs typeface="Arial" panose="020B0604020202020204" pitchFamily="34" charset="0"/>
            </a:endParaRPr>
          </a:p>
          <a:p>
            <a:pPr algn="just">
              <a:lnSpc>
                <a:spcPct val="150000"/>
              </a:lnSpc>
            </a:pPr>
            <a:endParaRPr lang="en-US" sz="1900" dirty="0" smtClean="0">
              <a:latin typeface="Arial" panose="020B0604020202020204" pitchFamily="34" charset="0"/>
              <a:cs typeface="Arial" panose="020B0604020202020204" pitchFamily="34" charset="0"/>
            </a:endParaRPr>
          </a:p>
          <a:p>
            <a:pPr marL="0" indent="0" algn="just">
              <a:lnSpc>
                <a:spcPct val="150000"/>
              </a:lnSpc>
              <a:buNone/>
            </a:pPr>
            <a:endParaRPr lang="en-US" sz="1900" u="sng" dirty="0">
              <a:latin typeface="Arial" panose="020B0604020202020204" pitchFamily="34" charset="0"/>
              <a:cs typeface="Arial" panose="020B0604020202020204" pitchFamily="34" charset="0"/>
            </a:endParaRPr>
          </a:p>
          <a:p>
            <a:pPr algn="just">
              <a:lnSpc>
                <a:spcPct val="150000"/>
              </a:lnSpc>
            </a:pPr>
            <a:endParaRPr lang="en-US" sz="19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37</a:t>
            </a:fld>
            <a:endParaRPr lang="en-ZA" dirty="0">
              <a:solidFill>
                <a:srgbClr val="000000">
                  <a:tint val="75000"/>
                </a:srgbClr>
              </a:solidFill>
            </a:endParaRPr>
          </a:p>
        </p:txBody>
      </p:sp>
      <p:sp>
        <p:nvSpPr>
          <p:cNvPr id="5" name="Content Placeholder 4"/>
          <p:cNvSpPr>
            <a:spLocks noGrp="1"/>
          </p:cNvSpPr>
          <p:nvPr>
            <p:ph idx="13"/>
          </p:nvPr>
        </p:nvSpPr>
        <p:spPr>
          <a:xfrm>
            <a:off x="2096654" y="-101600"/>
            <a:ext cx="6240895" cy="939800"/>
          </a:xfrm>
        </p:spPr>
        <p:txBody>
          <a:bodyPr>
            <a:normAutofit lnSpcReduction="10000"/>
          </a:bodyPr>
          <a:lstStyle/>
          <a:p>
            <a:pPr algn="ctr"/>
            <a:r>
              <a:rPr lang="en-US" sz="2800" dirty="0" smtClean="0"/>
              <a:t>	</a:t>
            </a:r>
          </a:p>
          <a:p>
            <a:r>
              <a:rPr lang="en-US" sz="2800" dirty="0" smtClean="0"/>
              <a:t>INVESTIGATION</a:t>
            </a:r>
            <a:endParaRPr lang="en-US" sz="2800" dirty="0"/>
          </a:p>
        </p:txBody>
      </p:sp>
    </p:spTree>
    <p:extLst>
      <p:ext uri="{BB962C8B-B14F-4D97-AF65-F5344CB8AC3E}">
        <p14:creationId xmlns:p14="http://schemas.microsoft.com/office/powerpoint/2010/main" xmlns="" val="11481932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5630" y="955651"/>
            <a:ext cx="9225070" cy="5292749"/>
          </a:xfrm>
        </p:spPr>
        <p:txBody>
          <a:bodyPr>
            <a:noAutofit/>
          </a:bodyPr>
          <a:lstStyle/>
          <a:p>
            <a:pPr marL="0" indent="0" algn="just">
              <a:buNone/>
            </a:pPr>
            <a:endParaRPr lang="en-US" dirty="0" smtClean="0">
              <a:latin typeface="Arial" panose="020B0604020202020204" pitchFamily="34" charset="0"/>
              <a:cs typeface="Arial" panose="020B0604020202020204" pitchFamily="34" charset="0"/>
            </a:endParaRPr>
          </a:p>
          <a:p>
            <a:pPr marL="0" indent="0" algn="just">
              <a:buNone/>
            </a:pPr>
            <a:r>
              <a:rPr lang="en-US" b="1" dirty="0" smtClean="0">
                <a:latin typeface="Arial" panose="020B0604020202020204" pitchFamily="34" charset="0"/>
                <a:cs typeface="Arial" panose="020B0604020202020204" pitchFamily="34" charset="0"/>
              </a:rPr>
              <a:t>					NPO 2</a:t>
            </a:r>
          </a:p>
          <a:p>
            <a:pPr marL="0" indent="0" algn="just">
              <a:buNone/>
            </a:pPr>
            <a:r>
              <a:rPr lang="en-US" u="sng" dirty="0" smtClean="0">
                <a:latin typeface="Arial" panose="020B0604020202020204" pitchFamily="34" charset="0"/>
                <a:cs typeface="Arial" panose="020B0604020202020204" pitchFamily="34" charset="0"/>
              </a:rPr>
              <a:t>Background</a:t>
            </a:r>
          </a:p>
          <a:p>
            <a:pPr algn="just">
              <a:lnSpc>
                <a:spcPct val="150000"/>
              </a:lnSpc>
            </a:pPr>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2016, the </a:t>
            </a:r>
            <a:r>
              <a:rPr lang="en-US" dirty="0" smtClean="0">
                <a:latin typeface="Arial" panose="020B0604020202020204" pitchFamily="34" charset="0"/>
                <a:cs typeface="Arial" panose="020B0604020202020204" pitchFamily="34" charset="0"/>
              </a:rPr>
              <a:t>NPO 2 </a:t>
            </a:r>
            <a:r>
              <a:rPr lang="en-US" dirty="0">
                <a:latin typeface="Arial" panose="020B0604020202020204" pitchFamily="34" charset="0"/>
                <a:cs typeface="Arial" panose="020B0604020202020204" pitchFamily="34" charset="0"/>
              </a:rPr>
              <a:t>submitted an application for grant funding for HIV programmes to the value of </a:t>
            </a:r>
            <a:r>
              <a:rPr lang="en-US" dirty="0" smtClean="0">
                <a:latin typeface="Arial" panose="020B0604020202020204" pitchFamily="34" charset="0"/>
                <a:cs typeface="Arial" panose="020B0604020202020204" pitchFamily="34" charset="0"/>
              </a:rPr>
              <a:t>R700 000.00</a:t>
            </a:r>
            <a:r>
              <a:rPr lang="en-US" dirty="0">
                <a:latin typeface="Arial" panose="020B0604020202020204" pitchFamily="34" charset="0"/>
                <a:cs typeface="Arial" panose="020B0604020202020204" pitchFamily="34" charset="0"/>
              </a:rPr>
              <a:t>. Their application was unsuccessful</a:t>
            </a:r>
            <a:r>
              <a:rPr lang="en-US" dirty="0" smtClean="0">
                <a:latin typeface="Arial" panose="020B0604020202020204" pitchFamily="34" charset="0"/>
                <a:cs typeface="Arial" panose="020B0604020202020204" pitchFamily="34" charset="0"/>
              </a:rPr>
              <a:t>.</a:t>
            </a:r>
          </a:p>
          <a:p>
            <a:pPr algn="just">
              <a:lnSpc>
                <a:spcPct val="150000"/>
              </a:lnSpc>
            </a:pPr>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late November 2016, </a:t>
            </a:r>
            <a:r>
              <a:rPr lang="en-US" dirty="0" smtClean="0">
                <a:latin typeface="Arial" panose="020B0604020202020204" pitchFamily="34" charset="0"/>
                <a:cs typeface="Arial" panose="020B0604020202020204" pitchFamily="34" charset="0"/>
              </a:rPr>
              <a:t>an </a:t>
            </a:r>
            <a:r>
              <a:rPr lang="en-US" dirty="0">
                <a:latin typeface="Arial" panose="020B0604020202020204" pitchFamily="34" charset="0"/>
                <a:cs typeface="Arial" panose="020B0604020202020204" pitchFamily="34" charset="0"/>
              </a:rPr>
              <a:t>amount of R15 000 000.00 was paid into the NPO’s </a:t>
            </a:r>
            <a:r>
              <a:rPr lang="en-US" dirty="0" smtClean="0">
                <a:latin typeface="Arial" panose="020B0604020202020204" pitchFamily="34" charset="0"/>
                <a:cs typeface="Arial" panose="020B0604020202020204" pitchFamily="34" charset="0"/>
              </a:rPr>
              <a:t>bank </a:t>
            </a:r>
            <a:r>
              <a:rPr lang="en-US" dirty="0">
                <a:latin typeface="Arial" panose="020B0604020202020204" pitchFamily="34" charset="0"/>
                <a:cs typeface="Arial" panose="020B0604020202020204" pitchFamily="34" charset="0"/>
              </a:rPr>
              <a:t>account. </a:t>
            </a:r>
            <a:r>
              <a:rPr lang="en-US" dirty="0" smtClean="0">
                <a:latin typeface="Arial" panose="020B0604020202020204" pitchFamily="34" charset="0"/>
                <a:cs typeface="Arial" panose="020B0604020202020204" pitchFamily="34" charset="0"/>
              </a:rPr>
              <a:t>The NPO 2 was hijacked and the signatories to the bank was changed to three known individuals.  </a:t>
            </a: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38</a:t>
            </a:fld>
            <a:endParaRPr lang="en-ZA" dirty="0">
              <a:solidFill>
                <a:srgbClr val="000000">
                  <a:tint val="75000"/>
                </a:srgbClr>
              </a:solidFill>
            </a:endParaRPr>
          </a:p>
        </p:txBody>
      </p:sp>
      <p:sp>
        <p:nvSpPr>
          <p:cNvPr id="5" name="Content Placeholder 4"/>
          <p:cNvSpPr>
            <a:spLocks noGrp="1"/>
          </p:cNvSpPr>
          <p:nvPr>
            <p:ph idx="13"/>
          </p:nvPr>
        </p:nvSpPr>
        <p:spPr>
          <a:xfrm>
            <a:off x="1884218" y="-92364"/>
            <a:ext cx="6453332" cy="930564"/>
          </a:xfrm>
        </p:spPr>
        <p:txBody>
          <a:bodyPr>
            <a:normAutofit lnSpcReduction="10000"/>
          </a:bodyPr>
          <a:lstStyle/>
          <a:p>
            <a:pPr algn="ctr"/>
            <a:endParaRPr lang="en-US" sz="2800" dirty="0" smtClean="0"/>
          </a:p>
          <a:p>
            <a:r>
              <a:rPr lang="en-US" sz="2800" dirty="0" smtClean="0"/>
              <a:t>INVESTIGATION</a:t>
            </a:r>
            <a:endParaRPr lang="en-US" sz="2800" dirty="0"/>
          </a:p>
        </p:txBody>
      </p:sp>
    </p:spTree>
    <p:extLst>
      <p:ext uri="{BB962C8B-B14F-4D97-AF65-F5344CB8AC3E}">
        <p14:creationId xmlns:p14="http://schemas.microsoft.com/office/powerpoint/2010/main" xmlns="" val="10643154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8755" y="928150"/>
            <a:ext cx="9231945" cy="5320250"/>
          </a:xfrm>
        </p:spPr>
        <p:txBody>
          <a:bodyPr/>
          <a:lstStyle/>
          <a:p>
            <a:pPr marL="0" indent="0" algn="just">
              <a:buNone/>
            </a:pPr>
            <a:endParaRPr lang="en-US" dirty="0" smtClean="0">
              <a:latin typeface="Arial" panose="020B0604020202020204" pitchFamily="34" charset="0"/>
              <a:cs typeface="Arial" panose="020B0604020202020204" pitchFamily="34" charset="0"/>
            </a:endParaRPr>
          </a:p>
          <a:p>
            <a:pPr marL="0" indent="0" algn="just">
              <a:buNone/>
            </a:pPr>
            <a:endParaRPr lang="en-US" sz="1800" u="sng" dirty="0" smtClean="0">
              <a:latin typeface="Arial" panose="020B0604020202020204" pitchFamily="34" charset="0"/>
              <a:cs typeface="Arial" panose="020B0604020202020204" pitchFamily="34" charset="0"/>
            </a:endParaRPr>
          </a:p>
          <a:p>
            <a:pPr marL="0" indent="0" algn="just">
              <a:lnSpc>
                <a:spcPct val="150000"/>
              </a:lnSpc>
              <a:buNone/>
            </a:pPr>
            <a:r>
              <a:rPr lang="en-US" b="1" u="sng" dirty="0" smtClean="0">
                <a:latin typeface="Arial" panose="020B0604020202020204" pitchFamily="34" charset="0"/>
                <a:cs typeface="Arial" panose="020B0604020202020204" pitchFamily="34" charset="0"/>
              </a:rPr>
              <a:t>Findings</a:t>
            </a:r>
            <a:endParaRPr lang="en-US" b="1" u="sng" dirty="0">
              <a:latin typeface="Arial" panose="020B0604020202020204" pitchFamily="34" charset="0"/>
              <a:cs typeface="Arial" panose="020B0604020202020204" pitchFamily="34" charset="0"/>
            </a:endParaRPr>
          </a:p>
          <a:p>
            <a:pPr algn="just">
              <a:lnSpc>
                <a:spcPct val="150000"/>
              </a:lnSpc>
            </a:pPr>
            <a:r>
              <a:rPr lang="en-US" dirty="0" smtClean="0">
                <a:latin typeface="Arial" panose="020B0604020202020204" pitchFamily="34" charset="0"/>
                <a:cs typeface="Arial" panose="020B0604020202020204" pitchFamily="34" charset="0"/>
              </a:rPr>
              <a:t>The known individual hijacked the identity of NPO 2 and submiited </a:t>
            </a:r>
            <a:r>
              <a:rPr lang="en-US" dirty="0">
                <a:latin typeface="Arial" panose="020B0604020202020204" pitchFamily="34" charset="0"/>
                <a:cs typeface="Arial" panose="020B0604020202020204" pitchFamily="34" charset="0"/>
              </a:rPr>
              <a:t>an application to the NLC dated 9 September 2016 requesting funding for the construction of a drug rehalitation centre in Gauteng</a:t>
            </a:r>
            <a:r>
              <a:rPr lang="en-US" dirty="0" smtClean="0">
                <a:latin typeface="Arial" panose="020B0604020202020204" pitchFamily="34" charset="0"/>
                <a:cs typeface="Arial" panose="020B0604020202020204" pitchFamily="34" charset="0"/>
              </a:rPr>
              <a:t>.</a:t>
            </a:r>
          </a:p>
          <a:p>
            <a:pPr algn="just">
              <a:lnSpc>
                <a:spcPct val="150000"/>
              </a:lnSpc>
            </a:pPr>
            <a:r>
              <a:rPr lang="en-US" dirty="0" smtClean="0">
                <a:latin typeface="Arial" panose="020B0604020202020204" pitchFamily="34" charset="0"/>
                <a:cs typeface="Arial" panose="020B0604020202020204" pitchFamily="34" charset="0"/>
              </a:rPr>
              <a:t>The application was approved and NLC awarded a total of R27 585,625,29 grant funding to the NPO 2.</a:t>
            </a:r>
          </a:p>
          <a:p>
            <a:pPr algn="just">
              <a:lnSpc>
                <a:spcPct val="150000"/>
              </a:lnSpc>
            </a:pPr>
            <a:r>
              <a:rPr lang="en-US" dirty="0" smtClean="0">
                <a:latin typeface="Arial" panose="020B0604020202020204" pitchFamily="34" charset="0"/>
                <a:cs typeface="Arial" panose="020B0604020202020204" pitchFamily="34" charset="0"/>
              </a:rPr>
              <a:t>Few building blocks were constructed in an existing Drug rehab in Gauteng. The newly constructed structures are in poor quality. No Value for money.</a:t>
            </a:r>
          </a:p>
          <a:p>
            <a:pPr marL="0" indent="0" algn="just">
              <a:buNone/>
            </a:pPr>
            <a:endParaRPr lang="en-US" sz="1800" u="sng" dirty="0" smtClean="0">
              <a:latin typeface="Arial" panose="020B0604020202020204" pitchFamily="34" charset="0"/>
              <a:cs typeface="Arial" panose="020B0604020202020204" pitchFamily="34" charset="0"/>
            </a:endParaRPr>
          </a:p>
          <a:p>
            <a:pPr marL="0" indent="0" algn="just">
              <a:buNone/>
            </a:pPr>
            <a:endParaRPr lang="en-US" u="sng"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39</a:t>
            </a:fld>
            <a:endParaRPr lang="en-ZA" dirty="0">
              <a:solidFill>
                <a:srgbClr val="000000">
                  <a:tint val="75000"/>
                </a:srgbClr>
              </a:solidFill>
            </a:endParaRPr>
          </a:p>
        </p:txBody>
      </p:sp>
      <p:sp>
        <p:nvSpPr>
          <p:cNvPr id="5" name="Content Placeholder 4"/>
          <p:cNvSpPr>
            <a:spLocks noGrp="1"/>
          </p:cNvSpPr>
          <p:nvPr>
            <p:ph idx="13"/>
          </p:nvPr>
        </p:nvSpPr>
        <p:spPr>
          <a:xfrm>
            <a:off x="2022764" y="212725"/>
            <a:ext cx="6314786" cy="635000"/>
          </a:xfrm>
        </p:spPr>
        <p:txBody>
          <a:bodyPr>
            <a:normAutofit/>
          </a:bodyPr>
          <a:lstStyle/>
          <a:p>
            <a:r>
              <a:rPr lang="en-US" sz="2800" dirty="0"/>
              <a:t>INVESTIGATION</a:t>
            </a:r>
          </a:p>
        </p:txBody>
      </p:sp>
    </p:spTree>
    <p:extLst>
      <p:ext uri="{BB962C8B-B14F-4D97-AF65-F5344CB8AC3E}">
        <p14:creationId xmlns:p14="http://schemas.microsoft.com/office/powerpoint/2010/main" xmlns="" val="4282807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659916"/>
            <a:ext cx="8915400" cy="757721"/>
          </a:xfrm>
        </p:spPr>
        <p:txBody>
          <a:bodyPr>
            <a:normAutofit/>
          </a:bodyPr>
          <a:lstStyle/>
          <a:p>
            <a:r>
              <a:rPr lang="en-ZA" sz="2400" b="1" dirty="0">
                <a:latin typeface="Arial" panose="020B0604020202020204" pitchFamily="34" charset="0"/>
                <a:cs typeface="Arial" panose="020B0604020202020204" pitchFamily="34" charset="0"/>
              </a:rPr>
              <a:t>SIU VISION AND MISSION</a:t>
            </a:r>
            <a:endParaRPr lang="en-US" sz="2400" b="1" dirty="0">
              <a:latin typeface="Arial" panose="020B0604020202020204" pitchFamily="34" charset="0"/>
              <a:cs typeface="Arial" panose="020B0604020202020204" pitchFamily="34" charset="0"/>
            </a:endParaRPr>
          </a:p>
        </p:txBody>
      </p:sp>
      <p:sp>
        <p:nvSpPr>
          <p:cNvPr id="5" name="TextBox 4"/>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Arial"/>
              </a:rPr>
              <a:t>Hotline: 0800 037 774    |     Website: https://www.siu.org.za   |   E-mail: info@siu.org.za </a:t>
            </a:r>
          </a:p>
        </p:txBody>
      </p:sp>
      <p:graphicFrame>
        <p:nvGraphicFramePr>
          <p:cNvPr id="7" name="Content Placeholder 6"/>
          <p:cNvGraphicFramePr>
            <a:graphicFrameLocks noGrp="1"/>
          </p:cNvGraphicFramePr>
          <p:nvPr>
            <p:ph idx="1"/>
            <p:extLst/>
          </p:nvPr>
        </p:nvGraphicFramePr>
        <p:xfrm>
          <a:off x="495300" y="1630845"/>
          <a:ext cx="8915400" cy="4235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E4637F-1127-AF4D-B96F-F7789FFD66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4503480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8755" y="928150"/>
            <a:ext cx="9231945" cy="5320250"/>
          </a:xfrm>
        </p:spPr>
        <p:txBody>
          <a:bodyPr>
            <a:normAutofit/>
          </a:bodyPr>
          <a:lstStyle/>
          <a:p>
            <a:pPr marL="0" indent="0" algn="just">
              <a:buNone/>
            </a:pPr>
            <a:endParaRPr lang="en-US" dirty="0" smtClean="0">
              <a:latin typeface="Arial" panose="020B0604020202020204" pitchFamily="34" charset="0"/>
              <a:cs typeface="Arial" panose="020B0604020202020204" pitchFamily="34" charset="0"/>
            </a:endParaRPr>
          </a:p>
          <a:p>
            <a:pPr marL="0" indent="0" algn="just">
              <a:buNone/>
            </a:pPr>
            <a:endParaRPr lang="en-US" u="sng" dirty="0" smtClean="0">
              <a:latin typeface="Arial" panose="020B0604020202020204" pitchFamily="34" charset="0"/>
              <a:cs typeface="Arial" panose="020B0604020202020204" pitchFamily="34" charset="0"/>
            </a:endParaRPr>
          </a:p>
          <a:p>
            <a:pPr marL="0" indent="0" algn="just">
              <a:buNone/>
            </a:pPr>
            <a:endParaRPr lang="en-US" u="sng" dirty="0" smtClean="0">
              <a:latin typeface="Arial" panose="020B0604020202020204" pitchFamily="34" charset="0"/>
              <a:cs typeface="Arial" panose="020B0604020202020204" pitchFamily="34" charset="0"/>
            </a:endParaRPr>
          </a:p>
          <a:p>
            <a:pPr marL="0" indent="0" algn="just">
              <a:lnSpc>
                <a:spcPct val="150000"/>
              </a:lnSpc>
              <a:buNone/>
            </a:pPr>
            <a:r>
              <a:rPr lang="en-US" b="1" u="sng" dirty="0" smtClean="0">
                <a:latin typeface="Arial" panose="020B0604020202020204" pitchFamily="34" charset="0"/>
                <a:cs typeface="Arial" panose="020B0604020202020204" pitchFamily="34" charset="0"/>
              </a:rPr>
              <a:t>NPO 2 Financial Investigation </a:t>
            </a:r>
          </a:p>
          <a:p>
            <a:pPr algn="just">
              <a:lnSpc>
                <a:spcPct val="150000"/>
              </a:lnSpc>
            </a:pPr>
            <a:r>
              <a:rPr lang="en-US" dirty="0" smtClean="0">
                <a:latin typeface="Arial" panose="020B0604020202020204" pitchFamily="34" charset="0"/>
                <a:cs typeface="Arial" panose="020B0604020202020204" pitchFamily="34" charset="0"/>
              </a:rPr>
              <a:t>As mentioned above NPO 2 was awarded </a:t>
            </a:r>
            <a:r>
              <a:rPr lang="en-US" dirty="0">
                <a:latin typeface="Arial" panose="020B0604020202020204" pitchFamily="34" charset="0"/>
                <a:cs typeface="Arial" panose="020B0604020202020204" pitchFamily="34" charset="0"/>
              </a:rPr>
              <a:t>R27 </a:t>
            </a:r>
            <a:r>
              <a:rPr lang="en-US" dirty="0" smtClean="0">
                <a:latin typeface="Arial" panose="020B0604020202020204" pitchFamily="34" charset="0"/>
                <a:cs typeface="Arial" panose="020B0604020202020204" pitchFamily="34" charset="0"/>
              </a:rPr>
              <a:t>585,625,29. </a:t>
            </a:r>
          </a:p>
          <a:p>
            <a:pPr algn="just">
              <a:lnSpc>
                <a:spcPct val="150000"/>
              </a:lnSpc>
            </a:pPr>
            <a:r>
              <a:rPr lang="en-US" dirty="0" smtClean="0">
                <a:latin typeface="Arial" panose="020B0604020202020204" pitchFamily="34" charset="0"/>
                <a:cs typeface="Arial" panose="020B0604020202020204" pitchFamily="34" charset="0"/>
              </a:rPr>
              <a:t>Of the amount paid to NPO 2, R10 ,406 387.34 was paid to one known individual’s personal account. </a:t>
            </a:r>
          </a:p>
          <a:p>
            <a:pPr algn="just">
              <a:lnSpc>
                <a:spcPct val="150000"/>
              </a:lnSpc>
            </a:pPr>
            <a:r>
              <a:rPr lang="en-US" dirty="0" smtClean="0">
                <a:latin typeface="Arial" panose="020B0604020202020204" pitchFamily="34" charset="0"/>
                <a:cs typeface="Arial" panose="020B0604020202020204" pitchFamily="34" charset="0"/>
              </a:rPr>
              <a:t>R3.1 million was paid to the same individual’s Law Firm.</a:t>
            </a:r>
          </a:p>
          <a:p>
            <a:pPr algn="just">
              <a:lnSpc>
                <a:spcPct val="150000"/>
              </a:lnSpc>
            </a:pPr>
            <a:r>
              <a:rPr lang="en-US" dirty="0" smtClean="0">
                <a:latin typeface="Arial" panose="020B0604020202020204" pitchFamily="34" charset="0"/>
                <a:cs typeface="Arial" panose="020B0604020202020204" pitchFamily="34" charset="0"/>
              </a:rPr>
              <a:t>R3,588,700 was paid to the company owned by the brother to one senior official of NLC.</a:t>
            </a:r>
            <a:endParaRPr lang="en-US" u="sng"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40</a:t>
            </a:fld>
            <a:endParaRPr lang="en-ZA" dirty="0">
              <a:solidFill>
                <a:srgbClr val="000000">
                  <a:tint val="75000"/>
                </a:srgbClr>
              </a:solidFill>
            </a:endParaRPr>
          </a:p>
        </p:txBody>
      </p:sp>
      <p:sp>
        <p:nvSpPr>
          <p:cNvPr id="5" name="Content Placeholder 4"/>
          <p:cNvSpPr>
            <a:spLocks noGrp="1"/>
          </p:cNvSpPr>
          <p:nvPr>
            <p:ph idx="13"/>
          </p:nvPr>
        </p:nvSpPr>
        <p:spPr>
          <a:xfrm>
            <a:off x="2022764" y="212725"/>
            <a:ext cx="6314786" cy="635000"/>
          </a:xfrm>
        </p:spPr>
        <p:txBody>
          <a:bodyPr>
            <a:normAutofit/>
          </a:bodyPr>
          <a:lstStyle/>
          <a:p>
            <a:r>
              <a:rPr lang="en-US" sz="2800" dirty="0"/>
              <a:t>INVESTIGATION</a:t>
            </a:r>
          </a:p>
        </p:txBody>
      </p:sp>
    </p:spTree>
    <p:extLst>
      <p:ext uri="{BB962C8B-B14F-4D97-AF65-F5344CB8AC3E}">
        <p14:creationId xmlns:p14="http://schemas.microsoft.com/office/powerpoint/2010/main" xmlns="" val="20411564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6256" y="1216908"/>
            <a:ext cx="9398382" cy="5031492"/>
          </a:xfrm>
        </p:spPr>
        <p:txBody>
          <a:bodyPr>
            <a:normAutofit/>
          </a:bodyPr>
          <a:lstStyle/>
          <a:p>
            <a:pPr marL="0" indent="0" algn="just">
              <a:lnSpc>
                <a:spcPct val="150000"/>
              </a:lnSpc>
              <a:buNone/>
            </a:pPr>
            <a:endParaRPr lang="en-US" dirty="0">
              <a:latin typeface="Arial" panose="020B0604020202020204" pitchFamily="34" charset="0"/>
              <a:cs typeface="Arial" panose="020B0604020202020204" pitchFamily="34" charset="0"/>
            </a:endParaRPr>
          </a:p>
          <a:p>
            <a:pPr marL="0" indent="0" algn="just">
              <a:lnSpc>
                <a:spcPct val="150000"/>
              </a:lnSpc>
              <a:buNone/>
            </a:pPr>
            <a:r>
              <a:rPr lang="en-US" u="sng" dirty="0" smtClean="0">
                <a:latin typeface="Arial" panose="020B0604020202020204" pitchFamily="34" charset="0"/>
                <a:cs typeface="Arial" panose="020B0604020202020204" pitchFamily="34" charset="0"/>
              </a:rPr>
              <a:t>Financial Investigation – NPO 2</a:t>
            </a:r>
            <a:endParaRPr lang="en-US" u="sng" dirty="0">
              <a:latin typeface="Arial" panose="020B0604020202020204" pitchFamily="34" charset="0"/>
              <a:cs typeface="Arial" panose="020B0604020202020204" pitchFamily="34" charset="0"/>
            </a:endParaRPr>
          </a:p>
          <a:p>
            <a:pPr algn="just">
              <a:lnSpc>
                <a:spcPct val="150000"/>
              </a:lnSpc>
            </a:pPr>
            <a:r>
              <a:rPr lang="en-US" dirty="0" smtClean="0">
                <a:latin typeface="Arial" panose="020B0604020202020204" pitchFamily="34" charset="0"/>
                <a:cs typeface="Arial" panose="020B0604020202020204" pitchFamily="34" charset="0"/>
              </a:rPr>
              <a:t>NPO 2 bank statement reveal that two amounts R264 240,34 and R271 000.00,  were used for the purchase of two Food outlet Franchises owned by known individual. </a:t>
            </a:r>
          </a:p>
          <a:p>
            <a:pPr algn="just">
              <a:lnSpc>
                <a:spcPct val="150000"/>
              </a:lnSpc>
            </a:pPr>
            <a:r>
              <a:rPr lang="en-US" dirty="0" smtClean="0">
                <a:latin typeface="Arial" panose="020B0604020202020204" pitchFamily="34" charset="0"/>
                <a:cs typeface="Arial" panose="020B0604020202020204" pitchFamily="34" charset="0"/>
              </a:rPr>
              <a:t>The bank statements further revealed that R5 million was transferred to one Attorney for the purchase of R11 million farm.</a:t>
            </a:r>
          </a:p>
          <a:p>
            <a:pPr algn="just">
              <a:lnSpc>
                <a:spcPct val="150000"/>
              </a:lnSpc>
            </a:pPr>
            <a:r>
              <a:rPr lang="en-US" dirty="0" smtClean="0">
                <a:latin typeface="Arial" panose="020B0604020202020204" pitchFamily="34" charset="0"/>
                <a:cs typeface="Arial" panose="020B0604020202020204" pitchFamily="34" charset="0"/>
              </a:rPr>
              <a:t>It has been determined that R201 400.00 was paid from NPO 2 bank account for the purchase of a vehicle.</a:t>
            </a:r>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41</a:t>
            </a:fld>
            <a:endParaRPr lang="en-ZA" dirty="0">
              <a:solidFill>
                <a:srgbClr val="000000">
                  <a:tint val="75000"/>
                </a:srgbClr>
              </a:solidFill>
            </a:endParaRPr>
          </a:p>
        </p:txBody>
      </p:sp>
      <p:sp>
        <p:nvSpPr>
          <p:cNvPr id="5" name="Content Placeholder 4"/>
          <p:cNvSpPr>
            <a:spLocks noGrp="1"/>
          </p:cNvSpPr>
          <p:nvPr>
            <p:ph idx="13"/>
          </p:nvPr>
        </p:nvSpPr>
        <p:spPr>
          <a:xfrm>
            <a:off x="1902690" y="600364"/>
            <a:ext cx="6434859" cy="237836"/>
          </a:xfrm>
        </p:spPr>
        <p:txBody>
          <a:bodyPr>
            <a:noAutofit/>
          </a:bodyPr>
          <a:lstStyle/>
          <a:p>
            <a:r>
              <a:rPr lang="en-US" sz="2800" dirty="0"/>
              <a:t>INVESTIGATION</a:t>
            </a:r>
          </a:p>
          <a:p>
            <a:endParaRPr lang="en-US" sz="2800" dirty="0"/>
          </a:p>
        </p:txBody>
      </p:sp>
    </p:spTree>
    <p:extLst>
      <p:ext uri="{BB962C8B-B14F-4D97-AF65-F5344CB8AC3E}">
        <p14:creationId xmlns:p14="http://schemas.microsoft.com/office/powerpoint/2010/main" xmlns="" val="27048788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8755" y="637309"/>
            <a:ext cx="9584082" cy="5611092"/>
          </a:xfrm>
        </p:spPr>
        <p:txBody>
          <a:bodyPr>
            <a:normAutofit/>
          </a:bodyPr>
          <a:lstStyle/>
          <a:p>
            <a:pPr marL="0" indent="0" algn="just">
              <a:lnSpc>
                <a:spcPct val="150000"/>
              </a:lnSpc>
              <a:buNone/>
            </a:pPr>
            <a:r>
              <a:rPr lang="en-US" b="1" dirty="0" smtClean="0">
                <a:latin typeface="Arial" panose="020B0604020202020204" pitchFamily="34" charset="0"/>
                <a:cs typeface="Arial" panose="020B0604020202020204" pitchFamily="34" charset="0"/>
              </a:rPr>
              <a:t>				NPO 8 </a:t>
            </a:r>
          </a:p>
          <a:p>
            <a:pPr marL="0" indent="0" algn="just">
              <a:lnSpc>
                <a:spcPct val="150000"/>
              </a:lnSpc>
              <a:buNone/>
            </a:pPr>
            <a:endParaRPr lang="en-US" b="1" dirty="0">
              <a:latin typeface="Arial" panose="020B0604020202020204" pitchFamily="34" charset="0"/>
              <a:cs typeface="Arial" panose="020B0604020202020204" pitchFamily="34" charset="0"/>
            </a:endParaRPr>
          </a:p>
          <a:p>
            <a:pPr marL="0" indent="0" algn="just">
              <a:lnSpc>
                <a:spcPct val="150000"/>
              </a:lnSpc>
              <a:buNone/>
            </a:pPr>
            <a:r>
              <a:rPr lang="en-US" u="sng" dirty="0" smtClean="0">
                <a:latin typeface="Arial" panose="020B0604020202020204" pitchFamily="34" charset="0"/>
                <a:cs typeface="Arial" panose="020B0604020202020204" pitchFamily="34" charset="0"/>
              </a:rPr>
              <a:t>Background</a:t>
            </a:r>
            <a:endParaRPr lang="en-US" u="sng" dirty="0">
              <a:latin typeface="Arial" panose="020B0604020202020204" pitchFamily="34" charset="0"/>
              <a:cs typeface="Arial" panose="020B0604020202020204" pitchFamily="34" charset="0"/>
            </a:endParaRPr>
          </a:p>
          <a:p>
            <a:pPr algn="just">
              <a:lnSpc>
                <a:spcPct val="150000"/>
              </a:lnSpc>
            </a:pPr>
            <a:r>
              <a:rPr lang="en-US" b="1" dirty="0" smtClean="0">
                <a:latin typeface="Arial" panose="020B0604020202020204" pitchFamily="34" charset="0"/>
                <a:cs typeface="Arial" panose="020B0604020202020204" pitchFamily="34" charset="0"/>
              </a:rPr>
              <a:t>NPO 8 </a:t>
            </a:r>
            <a:r>
              <a:rPr lang="en-US" dirty="0" smtClean="0">
                <a:latin typeface="Arial" panose="020B0604020202020204" pitchFamily="34" charset="0"/>
                <a:cs typeface="Arial" panose="020B0604020202020204" pitchFamily="34" charset="0"/>
              </a:rPr>
              <a:t>submitted an application for grant funding to NLC on </a:t>
            </a:r>
            <a:r>
              <a:rPr lang="en-US" dirty="0">
                <a:latin typeface="Arial" panose="020B0604020202020204" pitchFamily="34" charset="0"/>
                <a:cs typeface="Arial" panose="020B0604020202020204" pitchFamily="34" charset="0"/>
              </a:rPr>
              <a:t>11 February 2016 </a:t>
            </a:r>
            <a:r>
              <a:rPr lang="en-US" dirty="0" smtClean="0">
                <a:latin typeface="Arial" panose="020B0604020202020204" pitchFamily="34" charset="0"/>
                <a:cs typeface="Arial" panose="020B0604020202020204" pitchFamily="34" charset="0"/>
              </a:rPr>
              <a:t>for R49 </a:t>
            </a:r>
            <a:r>
              <a:rPr lang="en-US" dirty="0">
                <a:latin typeface="Arial" panose="020B0604020202020204" pitchFamily="34" charset="0"/>
                <a:cs typeface="Arial" panose="020B0604020202020204" pitchFamily="34" charset="0"/>
              </a:rPr>
              <a:t>935 697.52. </a:t>
            </a:r>
            <a:endParaRPr lang="en-US" dirty="0" smtClean="0">
              <a:latin typeface="Arial" panose="020B0604020202020204" pitchFamily="34" charset="0"/>
              <a:cs typeface="Arial" panose="020B0604020202020204" pitchFamily="34" charset="0"/>
            </a:endParaRPr>
          </a:p>
          <a:p>
            <a:pPr algn="just">
              <a:lnSpc>
                <a:spcPct val="150000"/>
              </a:lnSpc>
            </a:pPr>
            <a:r>
              <a:rPr lang="en-US" dirty="0" smtClean="0">
                <a:latin typeface="Arial" panose="020B0604020202020204" pitchFamily="34" charset="0"/>
                <a:cs typeface="Arial" panose="020B0604020202020204" pitchFamily="34" charset="0"/>
              </a:rPr>
              <a:t>The purpose of the request was to assist another NPC</a:t>
            </a:r>
            <a:r>
              <a:rPr lang="en-US" dirty="0">
                <a:latin typeface="Arial" panose="020B0604020202020204" pitchFamily="34" charset="0"/>
                <a:cs typeface="Arial" panose="020B0604020202020204" pitchFamily="34" charset="0"/>
              </a:rPr>
              <a:t>, for the project of drilling 200 boreholes in Limpopo, Mpumalanga, North West, Free State and Eastern Cape </a:t>
            </a:r>
            <a:r>
              <a:rPr lang="en-US" dirty="0" smtClean="0">
                <a:latin typeface="Arial" panose="020B0604020202020204" pitchFamily="34" charset="0"/>
                <a:cs typeface="Arial" panose="020B0604020202020204" pitchFamily="34" charset="0"/>
              </a:rPr>
              <a:t>Provinces.</a:t>
            </a:r>
          </a:p>
          <a:p>
            <a:pPr algn="just">
              <a:lnSpc>
                <a:spcPct val="150000"/>
              </a:lnSpc>
            </a:pPr>
            <a:r>
              <a:rPr lang="en-US" dirty="0" smtClean="0">
                <a:latin typeface="Arial" panose="020B0604020202020204" pitchFamily="34" charset="0"/>
                <a:cs typeface="Arial" panose="020B0604020202020204" pitchFamily="34" charset="0"/>
              </a:rPr>
              <a:t>On </a:t>
            </a:r>
            <a:r>
              <a:rPr lang="en-US" dirty="0">
                <a:latin typeface="Arial" panose="020B0604020202020204" pitchFamily="34" charset="0"/>
                <a:cs typeface="Arial" panose="020B0604020202020204" pitchFamily="34" charset="0"/>
              </a:rPr>
              <a:t>19 February </a:t>
            </a:r>
            <a:r>
              <a:rPr lang="en-US" dirty="0" smtClean="0">
                <a:latin typeface="Arial" panose="020B0604020202020204" pitchFamily="34" charset="0"/>
                <a:cs typeface="Arial" panose="020B0604020202020204" pitchFamily="34" charset="0"/>
              </a:rPr>
              <a:t>2016 </a:t>
            </a:r>
            <a:r>
              <a:rPr lang="en-US" dirty="0">
                <a:latin typeface="Arial" panose="020B0604020202020204" pitchFamily="34" charset="0"/>
                <a:cs typeface="Arial" panose="020B0604020202020204" pitchFamily="34" charset="0"/>
              </a:rPr>
              <a:t>NLC </a:t>
            </a:r>
            <a:r>
              <a:rPr lang="en-US" dirty="0" smtClean="0">
                <a:latin typeface="Arial" panose="020B0604020202020204" pitchFamily="34" charset="0"/>
                <a:cs typeface="Arial" panose="020B0604020202020204" pitchFamily="34" charset="0"/>
              </a:rPr>
              <a:t>awarded NPO 8 Learning Centre grant </a:t>
            </a:r>
            <a:r>
              <a:rPr lang="en-US" dirty="0">
                <a:latin typeface="Arial" panose="020B0604020202020204" pitchFamily="34" charset="0"/>
                <a:cs typeface="Arial" panose="020B0604020202020204" pitchFamily="34" charset="0"/>
              </a:rPr>
              <a:t>funding of R </a:t>
            </a:r>
            <a:r>
              <a:rPr lang="en-US" dirty="0" smtClean="0">
                <a:latin typeface="Arial" panose="020B0604020202020204" pitchFamily="34" charset="0"/>
                <a:cs typeface="Arial" panose="020B0604020202020204" pitchFamily="34" charset="0"/>
              </a:rPr>
              <a:t>55,463,735.00. </a:t>
            </a:r>
          </a:p>
          <a:p>
            <a:pPr algn="just">
              <a:lnSpc>
                <a:spcPct val="150000"/>
              </a:lnSpc>
            </a:pPr>
            <a:endParaRPr lang="en-US" dirty="0">
              <a:latin typeface="Arial" panose="020B0604020202020204" pitchFamily="34" charset="0"/>
              <a:cs typeface="Arial" panose="020B0604020202020204" pitchFamily="34" charset="0"/>
            </a:endParaRPr>
          </a:p>
          <a:p>
            <a:pPr marL="0" indent="0" algn="just">
              <a:lnSpc>
                <a:spcPct val="150000"/>
              </a:lnSpc>
              <a:buNone/>
            </a:pPr>
            <a:endParaRPr lang="en-US" dirty="0">
              <a:latin typeface="Arial" panose="020B0604020202020204" pitchFamily="34" charset="0"/>
              <a:cs typeface="Arial" panose="020B0604020202020204" pitchFamily="34" charset="0"/>
            </a:endParaRPr>
          </a:p>
          <a:p>
            <a:pPr marL="0" indent="0" algn="just">
              <a:lnSpc>
                <a:spcPct val="150000"/>
              </a:lnSpc>
              <a:buNone/>
            </a:pPr>
            <a:endParaRPr lang="en-US" dirty="0" smtClean="0">
              <a:latin typeface="Arial" panose="020B0604020202020204" pitchFamily="34" charset="0"/>
              <a:cs typeface="Arial" panose="020B0604020202020204" pitchFamily="34" charset="0"/>
            </a:endParaRPr>
          </a:p>
          <a:p>
            <a:pPr marL="0" indent="0" algn="just">
              <a:lnSpc>
                <a:spcPct val="150000"/>
              </a:lnSpc>
              <a:buNone/>
            </a:pPr>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42</a:t>
            </a:fld>
            <a:endParaRPr lang="en-ZA" dirty="0">
              <a:solidFill>
                <a:srgbClr val="000000">
                  <a:tint val="75000"/>
                </a:srgbClr>
              </a:solidFill>
            </a:endParaRPr>
          </a:p>
        </p:txBody>
      </p:sp>
      <p:sp>
        <p:nvSpPr>
          <p:cNvPr id="5" name="Content Placeholder 4"/>
          <p:cNvSpPr>
            <a:spLocks noGrp="1"/>
          </p:cNvSpPr>
          <p:nvPr>
            <p:ph idx="13"/>
          </p:nvPr>
        </p:nvSpPr>
        <p:spPr>
          <a:xfrm>
            <a:off x="1764144" y="637308"/>
            <a:ext cx="6573405" cy="200891"/>
          </a:xfrm>
        </p:spPr>
        <p:txBody>
          <a:bodyPr>
            <a:noAutofit/>
          </a:bodyPr>
          <a:lstStyle/>
          <a:p>
            <a:r>
              <a:rPr lang="en-US" sz="2800" dirty="0"/>
              <a:t>INVESTIGATION</a:t>
            </a:r>
          </a:p>
          <a:p>
            <a:endParaRPr lang="en-US" sz="2800" dirty="0"/>
          </a:p>
        </p:txBody>
      </p:sp>
    </p:spTree>
    <p:extLst>
      <p:ext uri="{BB962C8B-B14F-4D97-AF65-F5344CB8AC3E}">
        <p14:creationId xmlns:p14="http://schemas.microsoft.com/office/powerpoint/2010/main" xmlns="" val="12883962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8755" y="812801"/>
            <a:ext cx="9584082" cy="5435600"/>
          </a:xfrm>
        </p:spPr>
        <p:txBody>
          <a:bodyPr>
            <a:normAutofit/>
          </a:bodyPr>
          <a:lstStyle/>
          <a:p>
            <a:pPr marL="0" indent="0" algn="just">
              <a:lnSpc>
                <a:spcPct val="150000"/>
              </a:lnSpc>
              <a:buNone/>
            </a:pPr>
            <a:r>
              <a:rPr lang="en-US" b="1" dirty="0" smtClean="0">
                <a:latin typeface="Arial" panose="020B0604020202020204" pitchFamily="34" charset="0"/>
                <a:cs typeface="Arial" panose="020B0604020202020204" pitchFamily="34" charset="0"/>
              </a:rPr>
              <a:t>				NPO 8</a:t>
            </a:r>
          </a:p>
          <a:p>
            <a:pPr marL="0" indent="0" algn="just">
              <a:lnSpc>
                <a:spcPct val="150000"/>
              </a:lnSpc>
              <a:buNone/>
            </a:pPr>
            <a:endParaRPr lang="en-US" b="1" dirty="0">
              <a:latin typeface="Arial" panose="020B0604020202020204" pitchFamily="34" charset="0"/>
              <a:cs typeface="Arial" panose="020B0604020202020204" pitchFamily="34" charset="0"/>
            </a:endParaRPr>
          </a:p>
          <a:p>
            <a:pPr marL="0" indent="0" algn="just">
              <a:lnSpc>
                <a:spcPct val="150000"/>
              </a:lnSpc>
              <a:buNone/>
            </a:pPr>
            <a:r>
              <a:rPr lang="en-US" u="sng" dirty="0" smtClean="0">
                <a:latin typeface="Arial" panose="020B0604020202020204" pitchFamily="34" charset="0"/>
                <a:cs typeface="Arial" panose="020B0604020202020204" pitchFamily="34" charset="0"/>
              </a:rPr>
              <a:t>Background</a:t>
            </a:r>
            <a:endParaRPr lang="en-US" u="sng" dirty="0">
              <a:latin typeface="Arial" panose="020B0604020202020204" pitchFamily="34" charset="0"/>
              <a:cs typeface="Arial" panose="020B0604020202020204" pitchFamily="34" charset="0"/>
            </a:endParaRPr>
          </a:p>
          <a:p>
            <a:pPr algn="just">
              <a:lnSpc>
                <a:spcPct val="150000"/>
              </a:lnSpc>
            </a:pPr>
            <a:r>
              <a:rPr lang="en-US" dirty="0" smtClean="0">
                <a:latin typeface="Arial" panose="020B0604020202020204" pitchFamily="34" charset="0"/>
                <a:cs typeface="Arial" panose="020B0604020202020204" pitchFamily="34" charset="0"/>
              </a:rPr>
              <a:t>On </a:t>
            </a:r>
            <a:r>
              <a:rPr lang="en-US" dirty="0">
                <a:latin typeface="Arial" panose="020B0604020202020204" pitchFamily="34" charset="0"/>
                <a:cs typeface="Arial" panose="020B0604020202020204" pitchFamily="34" charset="0"/>
              </a:rPr>
              <a:t>22 February 2016, </a:t>
            </a:r>
            <a:r>
              <a:rPr lang="en-US" dirty="0" smtClean="0">
                <a:latin typeface="Arial" panose="020B0604020202020204" pitchFamily="34" charset="0"/>
                <a:cs typeface="Arial" panose="020B0604020202020204" pitchFamily="34" charset="0"/>
              </a:rPr>
              <a:t>NPO 8 </a:t>
            </a:r>
            <a:r>
              <a:rPr lang="en-US" dirty="0">
                <a:latin typeface="Arial" panose="020B0604020202020204" pitchFamily="34" charset="0"/>
                <a:cs typeface="Arial" panose="020B0604020202020204" pitchFamily="34" charset="0"/>
              </a:rPr>
              <a:t>and </a:t>
            </a:r>
            <a:r>
              <a:rPr lang="en-US" dirty="0" smtClean="0">
                <a:latin typeface="Arial" panose="020B0604020202020204" pitchFamily="34" charset="0"/>
                <a:cs typeface="Arial" panose="020B0604020202020204" pitchFamily="34" charset="0"/>
              </a:rPr>
              <a:t>another NPC </a:t>
            </a:r>
            <a:r>
              <a:rPr lang="en-US" dirty="0">
                <a:latin typeface="Arial" panose="020B0604020202020204" pitchFamily="34" charset="0"/>
                <a:cs typeface="Arial" panose="020B0604020202020204" pitchFamily="34" charset="0"/>
              </a:rPr>
              <a:t>signed a memorandum </a:t>
            </a:r>
            <a:r>
              <a:rPr lang="en-US" dirty="0" smtClean="0">
                <a:latin typeface="Arial" panose="020B0604020202020204" pitchFamily="34" charset="0"/>
                <a:cs typeface="Arial" panose="020B0604020202020204" pitchFamily="34" charset="0"/>
              </a:rPr>
              <a:t>of understanding that </a:t>
            </a:r>
            <a:r>
              <a:rPr lang="en-US" dirty="0">
                <a:latin typeface="Arial" panose="020B0604020202020204" pitchFamily="34" charset="0"/>
                <a:cs typeface="Arial" panose="020B0604020202020204" pitchFamily="34" charset="0"/>
              </a:rPr>
              <a:t>the grant will be transferred to </a:t>
            </a:r>
            <a:r>
              <a:rPr lang="en-US" dirty="0" smtClean="0">
                <a:latin typeface="Arial" panose="020B0604020202020204" pitchFamily="34" charset="0"/>
                <a:cs typeface="Arial" panose="020B0604020202020204" pitchFamily="34" charset="0"/>
              </a:rPr>
              <a:t>another NPC </a:t>
            </a:r>
            <a:r>
              <a:rPr lang="en-US" dirty="0">
                <a:latin typeface="Arial" panose="020B0604020202020204" pitchFamily="34" charset="0"/>
                <a:cs typeface="Arial" panose="020B0604020202020204" pitchFamily="34" charset="0"/>
              </a:rPr>
              <a:t>within two working days upon receipt </a:t>
            </a:r>
            <a:r>
              <a:rPr lang="en-US" dirty="0" smtClean="0">
                <a:latin typeface="Arial" panose="020B0604020202020204" pitchFamily="34" charset="0"/>
                <a:cs typeface="Arial" panose="020B0604020202020204" pitchFamily="34" charset="0"/>
              </a:rPr>
              <a:t>thereof.</a:t>
            </a:r>
          </a:p>
          <a:p>
            <a:pPr algn="just">
              <a:lnSpc>
                <a:spcPct val="150000"/>
              </a:lnSpc>
            </a:pPr>
            <a:r>
              <a:rPr lang="en-US" dirty="0">
                <a:latin typeface="Arial" panose="020B0604020202020204" pitchFamily="34" charset="0"/>
                <a:cs typeface="Arial" panose="020B0604020202020204" pitchFamily="34" charset="0"/>
              </a:rPr>
              <a:t>On 24 February 2016, </a:t>
            </a:r>
            <a:r>
              <a:rPr lang="en-US" dirty="0" smtClean="0">
                <a:latin typeface="Arial" panose="020B0604020202020204" pitchFamily="34" charset="0"/>
                <a:cs typeface="Arial" panose="020B0604020202020204" pitchFamily="34" charset="0"/>
              </a:rPr>
              <a:t>NPO 8 </a:t>
            </a:r>
            <a:r>
              <a:rPr lang="en-US" dirty="0">
                <a:latin typeface="Arial" panose="020B0604020202020204" pitchFamily="34" charset="0"/>
                <a:cs typeface="Arial" panose="020B0604020202020204" pitchFamily="34" charset="0"/>
              </a:rPr>
              <a:t>transferred the grant funding of </a:t>
            </a:r>
            <a:r>
              <a:rPr lang="en-US" b="1" dirty="0">
                <a:latin typeface="Arial" panose="020B0604020202020204" pitchFamily="34" charset="0"/>
                <a:cs typeface="Arial" panose="020B0604020202020204" pitchFamily="34" charset="0"/>
              </a:rPr>
              <a:t>R55 ,250,000.00 </a:t>
            </a:r>
            <a:r>
              <a:rPr lang="en-US" dirty="0">
                <a:latin typeface="Arial" panose="020B0604020202020204" pitchFamily="34" charset="0"/>
                <a:cs typeface="Arial" panose="020B0604020202020204" pitchFamily="34" charset="0"/>
              </a:rPr>
              <a:t>to the </a:t>
            </a:r>
            <a:r>
              <a:rPr lang="en-US" dirty="0" smtClean="0">
                <a:latin typeface="Arial" panose="020B0604020202020204" pitchFamily="34" charset="0"/>
                <a:cs typeface="Arial" panose="020B0604020202020204" pitchFamily="34" charset="0"/>
              </a:rPr>
              <a:t>bank </a:t>
            </a:r>
            <a:r>
              <a:rPr lang="en-US" dirty="0">
                <a:latin typeface="Arial" panose="020B0604020202020204" pitchFamily="34" charset="0"/>
                <a:cs typeface="Arial" panose="020B0604020202020204" pitchFamily="34" charset="0"/>
              </a:rPr>
              <a:t>account of </a:t>
            </a:r>
            <a:r>
              <a:rPr lang="en-US" dirty="0" smtClean="0">
                <a:latin typeface="Arial" panose="020B0604020202020204" pitchFamily="34" charset="0"/>
                <a:cs typeface="Arial" panose="020B0604020202020204" pitchFamily="34" charset="0"/>
              </a:rPr>
              <a:t>another NPC as </a:t>
            </a:r>
            <a:r>
              <a:rPr lang="en-US" dirty="0">
                <a:latin typeface="Arial" panose="020B0604020202020204" pitchFamily="34" charset="0"/>
                <a:cs typeface="Arial" panose="020B0604020202020204" pitchFamily="34" charset="0"/>
              </a:rPr>
              <a:t>per the signed Agreement.</a:t>
            </a:r>
          </a:p>
          <a:p>
            <a:pPr algn="just">
              <a:lnSpc>
                <a:spcPct val="150000"/>
              </a:lnSpc>
            </a:pPr>
            <a:endParaRPr lang="en-US" dirty="0">
              <a:latin typeface="Arial" panose="020B0604020202020204" pitchFamily="34" charset="0"/>
              <a:cs typeface="Arial" panose="020B0604020202020204" pitchFamily="34" charset="0"/>
            </a:endParaRPr>
          </a:p>
          <a:p>
            <a:pPr marL="0" indent="0" algn="just">
              <a:lnSpc>
                <a:spcPct val="150000"/>
              </a:lnSpc>
              <a:buNone/>
            </a:pPr>
            <a:endParaRPr lang="en-US" dirty="0">
              <a:latin typeface="Arial" panose="020B0604020202020204" pitchFamily="34" charset="0"/>
              <a:cs typeface="Arial" panose="020B0604020202020204" pitchFamily="34" charset="0"/>
            </a:endParaRPr>
          </a:p>
          <a:p>
            <a:pPr marL="0" indent="0" algn="just">
              <a:lnSpc>
                <a:spcPct val="150000"/>
              </a:lnSpc>
              <a:buNone/>
            </a:pPr>
            <a:endParaRPr lang="en-US" dirty="0" smtClean="0">
              <a:latin typeface="Arial" panose="020B0604020202020204" pitchFamily="34" charset="0"/>
              <a:cs typeface="Arial" panose="020B0604020202020204" pitchFamily="34" charset="0"/>
            </a:endParaRPr>
          </a:p>
          <a:p>
            <a:pPr marL="0" indent="0" algn="just">
              <a:lnSpc>
                <a:spcPct val="150000"/>
              </a:lnSpc>
              <a:buNone/>
            </a:pPr>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43</a:t>
            </a:fld>
            <a:endParaRPr lang="en-ZA" dirty="0">
              <a:solidFill>
                <a:srgbClr val="000000">
                  <a:tint val="75000"/>
                </a:srgbClr>
              </a:solidFill>
            </a:endParaRPr>
          </a:p>
        </p:txBody>
      </p:sp>
      <p:sp>
        <p:nvSpPr>
          <p:cNvPr id="5" name="Content Placeholder 4"/>
          <p:cNvSpPr>
            <a:spLocks noGrp="1"/>
          </p:cNvSpPr>
          <p:nvPr>
            <p:ph idx="13"/>
          </p:nvPr>
        </p:nvSpPr>
        <p:spPr>
          <a:xfrm>
            <a:off x="1764144" y="637308"/>
            <a:ext cx="6573405" cy="200891"/>
          </a:xfrm>
        </p:spPr>
        <p:txBody>
          <a:bodyPr>
            <a:noAutofit/>
          </a:bodyPr>
          <a:lstStyle/>
          <a:p>
            <a:r>
              <a:rPr lang="en-US" sz="2800" dirty="0"/>
              <a:t>INVESTIGATION</a:t>
            </a:r>
          </a:p>
          <a:p>
            <a:endParaRPr lang="en-US" sz="2800" dirty="0"/>
          </a:p>
        </p:txBody>
      </p:sp>
    </p:spTree>
    <p:extLst>
      <p:ext uri="{BB962C8B-B14F-4D97-AF65-F5344CB8AC3E}">
        <p14:creationId xmlns:p14="http://schemas.microsoft.com/office/powerpoint/2010/main" xmlns="" val="19711622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1880" y="957943"/>
            <a:ext cx="9442020" cy="5029200"/>
          </a:xfrm>
        </p:spPr>
        <p:txBody>
          <a:bodyPr>
            <a:normAutofit fontScale="92500" lnSpcReduction="20000"/>
          </a:bodyPr>
          <a:lstStyle/>
          <a:p>
            <a:pPr>
              <a:lnSpc>
                <a:spcPct val="150000"/>
              </a:lnSpc>
            </a:pPr>
            <a:endParaRPr lang="en-US" dirty="0" smtClean="0">
              <a:latin typeface="Arial" panose="020B0604020202020204" pitchFamily="34" charset="0"/>
              <a:cs typeface="Arial" panose="020B0604020202020204" pitchFamily="34" charset="0"/>
            </a:endParaRPr>
          </a:p>
          <a:p>
            <a:pPr marL="0" indent="0">
              <a:lnSpc>
                <a:spcPct val="150000"/>
              </a:lnSpc>
              <a:buNone/>
            </a:pPr>
            <a:endParaRPr lang="en-US" dirty="0" smtClean="0">
              <a:latin typeface="Arial" panose="020B0604020202020204" pitchFamily="34" charset="0"/>
              <a:cs typeface="Arial" panose="020B0604020202020204" pitchFamily="34" charset="0"/>
            </a:endParaRPr>
          </a:p>
          <a:p>
            <a:pPr marL="0" indent="0">
              <a:lnSpc>
                <a:spcPct val="150000"/>
              </a:lnSpc>
              <a:buNone/>
            </a:pPr>
            <a:r>
              <a:rPr lang="en-US" u="sng" dirty="0">
                <a:latin typeface="Arial" panose="020B0604020202020204" pitchFamily="34" charset="0"/>
                <a:cs typeface="Arial" panose="020B0604020202020204" pitchFamily="34" charset="0"/>
              </a:rPr>
              <a:t>Financial Investigation </a:t>
            </a:r>
            <a:r>
              <a:rPr lang="en-US" u="sng" dirty="0" smtClean="0">
                <a:latin typeface="Arial" panose="020B0604020202020204" pitchFamily="34" charset="0"/>
                <a:cs typeface="Arial" panose="020B0604020202020204" pitchFamily="34" charset="0"/>
              </a:rPr>
              <a:t>(continued)</a:t>
            </a:r>
            <a:endParaRPr lang="en-US" u="sng" dirty="0">
              <a:latin typeface="Arial" panose="020B0604020202020204" pitchFamily="34" charset="0"/>
              <a:cs typeface="Arial" panose="020B0604020202020204" pitchFamily="34" charset="0"/>
            </a:endParaRPr>
          </a:p>
          <a:p>
            <a:pPr algn="just">
              <a:lnSpc>
                <a:spcPct val="150000"/>
              </a:lnSpc>
            </a:pPr>
            <a:r>
              <a:rPr lang="en-US" dirty="0">
                <a:latin typeface="Arial" panose="020B0604020202020204" pitchFamily="34" charset="0"/>
                <a:cs typeface="Arial" panose="020B0604020202020204" pitchFamily="34" charset="0"/>
              </a:rPr>
              <a:t>A total of R10,005,200.00 was transferred </a:t>
            </a:r>
            <a:r>
              <a:rPr lang="en-US" dirty="0" smtClean="0">
                <a:latin typeface="Arial" panose="020B0604020202020204" pitchFamily="34" charset="0"/>
                <a:cs typeface="Arial" panose="020B0604020202020204" pitchFamily="34" charset="0"/>
              </a:rPr>
              <a:t>to </a:t>
            </a:r>
            <a:r>
              <a:rPr lang="en-US" dirty="0">
                <a:latin typeface="Arial" panose="020B0604020202020204" pitchFamily="34" charset="0"/>
                <a:cs typeface="Arial" panose="020B0604020202020204" pitchFamily="34" charset="0"/>
              </a:rPr>
              <a:t>one entity for services which were never </a:t>
            </a:r>
            <a:r>
              <a:rPr lang="en-US" dirty="0" smtClean="0">
                <a:latin typeface="Arial" panose="020B0604020202020204" pitchFamily="34" charset="0"/>
                <a:cs typeface="Arial" panose="020B0604020202020204" pitchFamily="34" charset="0"/>
              </a:rPr>
              <a:t>rendered.</a:t>
            </a:r>
          </a:p>
          <a:p>
            <a:pPr algn="just">
              <a:lnSpc>
                <a:spcPct val="150000"/>
              </a:lnSpc>
            </a:pPr>
            <a:r>
              <a:rPr lang="en-US" dirty="0">
                <a:latin typeface="Arial" panose="020B0604020202020204" pitchFamily="34" charset="0"/>
                <a:cs typeface="Arial" panose="020B0604020202020204" pitchFamily="34" charset="0"/>
              </a:rPr>
              <a:t>R599,750.30 was </a:t>
            </a:r>
            <a:r>
              <a:rPr lang="en-US" dirty="0" smtClean="0">
                <a:latin typeface="Arial" panose="020B0604020202020204" pitchFamily="34" charset="0"/>
                <a:cs typeface="Arial" panose="020B0604020202020204" pitchFamily="34" charset="0"/>
              </a:rPr>
              <a:t>used to purchase a new vehicle. An </a:t>
            </a:r>
            <a:r>
              <a:rPr lang="en-US" dirty="0">
                <a:latin typeface="Arial" panose="020B0604020202020204" pitchFamily="34" charset="0"/>
                <a:cs typeface="Arial" panose="020B0604020202020204" pitchFamily="34" charset="0"/>
              </a:rPr>
              <a:t>amount of R158,000.00 was </a:t>
            </a:r>
            <a:r>
              <a:rPr lang="en-US" dirty="0" smtClean="0">
                <a:latin typeface="Arial" panose="020B0604020202020204" pitchFamily="34" charset="0"/>
                <a:cs typeface="Arial" panose="020B0604020202020204" pitchFamily="34" charset="0"/>
              </a:rPr>
              <a:t>also used to purchase another new vehicle. </a:t>
            </a:r>
            <a:endParaRPr lang="en-US" dirty="0">
              <a:latin typeface="Arial" panose="020B0604020202020204" pitchFamily="34" charset="0"/>
              <a:cs typeface="Arial" panose="020B0604020202020204" pitchFamily="34" charset="0"/>
            </a:endParaRPr>
          </a:p>
          <a:p>
            <a:pPr algn="just">
              <a:lnSpc>
                <a:spcPct val="150000"/>
              </a:lnSpc>
            </a:pPr>
            <a:r>
              <a:rPr lang="en-US" dirty="0">
                <a:latin typeface="Arial" panose="020B0604020202020204" pitchFamily="34" charset="0"/>
                <a:cs typeface="Arial" panose="020B0604020202020204" pitchFamily="34" charset="0"/>
              </a:rPr>
              <a:t>R2,641,898.88 was used to purchase </a:t>
            </a:r>
            <a:r>
              <a:rPr lang="en-US" dirty="0" smtClean="0">
                <a:latin typeface="Arial" panose="020B0604020202020204" pitchFamily="34" charset="0"/>
                <a:cs typeface="Arial" panose="020B0604020202020204" pitchFamily="34" charset="0"/>
              </a:rPr>
              <a:t>a property.</a:t>
            </a:r>
          </a:p>
          <a:p>
            <a:pPr algn="just">
              <a:lnSpc>
                <a:spcPct val="150000"/>
              </a:lnSpc>
            </a:pPr>
            <a:r>
              <a:rPr lang="en-US" dirty="0" smtClean="0">
                <a:latin typeface="Arial" panose="020B0604020202020204" pitchFamily="34" charset="0"/>
                <a:cs typeface="Arial" panose="020B0604020202020204" pitchFamily="34" charset="0"/>
              </a:rPr>
              <a:t>R1 million was transferred to the Call account of the known entity.</a:t>
            </a:r>
          </a:p>
          <a:p>
            <a:pPr algn="just">
              <a:lnSpc>
                <a:spcPct val="150000"/>
              </a:lnSpc>
            </a:pPr>
            <a:r>
              <a:rPr lang="en-US" dirty="0" smtClean="0">
                <a:latin typeface="Arial" panose="020B0604020202020204" pitchFamily="34" charset="0"/>
                <a:cs typeface="Arial" panose="020B0604020202020204" pitchFamily="34" charset="0"/>
              </a:rPr>
              <a:t> R2,2m was transferred to another known entity. </a:t>
            </a:r>
          </a:p>
          <a:p>
            <a:pPr algn="just">
              <a:lnSpc>
                <a:spcPct val="150000"/>
              </a:lnSpc>
            </a:pPr>
            <a:r>
              <a:rPr lang="en-US" dirty="0" smtClean="0">
                <a:latin typeface="Arial" panose="020B0604020202020204" pitchFamily="34" charset="0"/>
                <a:cs typeface="Arial" panose="020B0604020202020204" pitchFamily="34" charset="0"/>
              </a:rPr>
              <a:t>R341, 575,30 was used to purchase a second hand car.</a:t>
            </a:r>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44</a:t>
            </a:fld>
            <a:endParaRPr lang="en-ZA" dirty="0">
              <a:solidFill>
                <a:srgbClr val="000000">
                  <a:tint val="75000"/>
                </a:srgbClr>
              </a:solidFill>
            </a:endParaRPr>
          </a:p>
        </p:txBody>
      </p:sp>
      <p:sp>
        <p:nvSpPr>
          <p:cNvPr id="5" name="Content Placeholder 4"/>
          <p:cNvSpPr>
            <a:spLocks noGrp="1"/>
          </p:cNvSpPr>
          <p:nvPr>
            <p:ph idx="13"/>
          </p:nvPr>
        </p:nvSpPr>
        <p:spPr>
          <a:xfrm>
            <a:off x="1801668" y="354239"/>
            <a:ext cx="7099300" cy="838200"/>
          </a:xfrm>
        </p:spPr>
        <p:txBody>
          <a:bodyPr/>
          <a:lstStyle/>
          <a:p>
            <a:r>
              <a:rPr lang="en-US" sz="2800" dirty="0"/>
              <a:t>INVESTIGATION</a:t>
            </a:r>
          </a:p>
          <a:p>
            <a:endParaRPr lang="en-US" dirty="0"/>
          </a:p>
        </p:txBody>
      </p:sp>
    </p:spTree>
    <p:extLst>
      <p:ext uri="{BB962C8B-B14F-4D97-AF65-F5344CB8AC3E}">
        <p14:creationId xmlns:p14="http://schemas.microsoft.com/office/powerpoint/2010/main" xmlns="" val="39278746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1880" y="957943"/>
            <a:ext cx="9442020" cy="5029200"/>
          </a:xfrm>
        </p:spPr>
        <p:txBody>
          <a:bodyPr>
            <a:normAutofit/>
          </a:bodyPr>
          <a:lstStyle/>
          <a:p>
            <a:endParaRPr lang="en-US" dirty="0" smtClean="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pPr marL="0" indent="0">
              <a:lnSpc>
                <a:spcPct val="150000"/>
              </a:lnSpc>
              <a:buNone/>
            </a:pPr>
            <a:r>
              <a:rPr lang="en-US" u="sng" dirty="0" smtClean="0">
                <a:latin typeface="Arial" panose="020B0604020202020204" pitchFamily="34" charset="0"/>
                <a:cs typeface="Arial" panose="020B0604020202020204" pitchFamily="34" charset="0"/>
              </a:rPr>
              <a:t>Value for money</a:t>
            </a:r>
            <a:endParaRPr lang="en-US" u="sng" dirty="0">
              <a:latin typeface="Arial" panose="020B0604020202020204" pitchFamily="34" charset="0"/>
              <a:cs typeface="Arial" panose="020B0604020202020204" pitchFamily="34" charset="0"/>
            </a:endParaRPr>
          </a:p>
          <a:p>
            <a:pPr algn="just">
              <a:lnSpc>
                <a:spcPct val="150000"/>
              </a:lnSpc>
            </a:pPr>
            <a:r>
              <a:rPr lang="en-US" dirty="0" smtClean="0">
                <a:latin typeface="Arial" panose="020B0604020202020204" pitchFamily="34" charset="0"/>
                <a:cs typeface="Arial" panose="020B0604020202020204" pitchFamily="34" charset="0"/>
              </a:rPr>
              <a:t>200 Boreholes in five different provinces were  drilled and equipped by two private companies.</a:t>
            </a:r>
          </a:p>
          <a:p>
            <a:pPr algn="just">
              <a:lnSpc>
                <a:spcPct val="150000"/>
              </a:lnSpc>
            </a:pPr>
            <a:r>
              <a:rPr lang="en-US" dirty="0" smtClean="0">
                <a:latin typeface="Arial" panose="020B0604020202020204" pitchFamily="34" charset="0"/>
                <a:cs typeface="Arial" panose="020B0604020202020204" pitchFamily="34" charset="0"/>
              </a:rPr>
              <a:t>One entity received R10 Million for doing no work.</a:t>
            </a:r>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45</a:t>
            </a:fld>
            <a:endParaRPr lang="en-ZA" dirty="0">
              <a:solidFill>
                <a:srgbClr val="000000">
                  <a:tint val="75000"/>
                </a:srgbClr>
              </a:solidFill>
            </a:endParaRPr>
          </a:p>
        </p:txBody>
      </p:sp>
      <p:sp>
        <p:nvSpPr>
          <p:cNvPr id="5" name="Content Placeholder 4"/>
          <p:cNvSpPr>
            <a:spLocks noGrp="1"/>
          </p:cNvSpPr>
          <p:nvPr>
            <p:ph idx="13"/>
          </p:nvPr>
        </p:nvSpPr>
        <p:spPr>
          <a:xfrm>
            <a:off x="1801668" y="354239"/>
            <a:ext cx="7099300" cy="838200"/>
          </a:xfrm>
        </p:spPr>
        <p:txBody>
          <a:bodyPr/>
          <a:lstStyle/>
          <a:p>
            <a:r>
              <a:rPr lang="en-US" sz="2800" dirty="0"/>
              <a:t>INVESTIGATION</a:t>
            </a:r>
          </a:p>
          <a:p>
            <a:endParaRPr lang="en-US" dirty="0"/>
          </a:p>
        </p:txBody>
      </p:sp>
    </p:spTree>
    <p:extLst>
      <p:ext uri="{BB962C8B-B14F-4D97-AF65-F5344CB8AC3E}">
        <p14:creationId xmlns:p14="http://schemas.microsoft.com/office/powerpoint/2010/main" xmlns="" val="21632635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126" y="646544"/>
            <a:ext cx="9362574" cy="5601856"/>
          </a:xfrm>
        </p:spPr>
        <p:txBody>
          <a:bodyPr>
            <a:noAutofit/>
          </a:bodyPr>
          <a:lstStyle/>
          <a:p>
            <a:pPr marL="0" indent="0">
              <a:buNone/>
            </a:pPr>
            <a:endParaRPr lang="en-US" dirty="0" smtClean="0">
              <a:latin typeface="Arial" panose="020B0604020202020204" pitchFamily="34" charset="0"/>
              <a:cs typeface="Arial" panose="020B0604020202020204" pitchFamily="34" charset="0"/>
            </a:endParaRPr>
          </a:p>
          <a:p>
            <a:pPr marL="0" indent="0">
              <a:buNone/>
            </a:pPr>
            <a:endParaRPr lang="en-US" b="1" u="sng" dirty="0" smtClean="0">
              <a:latin typeface="Arial" panose="020B0604020202020204" pitchFamily="34" charset="0"/>
              <a:cs typeface="Arial" panose="020B0604020202020204" pitchFamily="34" charset="0"/>
            </a:endParaRPr>
          </a:p>
          <a:p>
            <a:pPr marL="0" indent="0" algn="ctr">
              <a:buNone/>
            </a:pPr>
            <a:r>
              <a:rPr lang="en-US" b="1" u="sng" dirty="0" smtClean="0">
                <a:latin typeface="Arial" panose="020B0604020202020204" pitchFamily="34" charset="0"/>
                <a:cs typeface="Arial" panose="020B0604020202020204" pitchFamily="34" charset="0"/>
              </a:rPr>
              <a:t>NPO 9</a:t>
            </a:r>
          </a:p>
          <a:p>
            <a:pPr marL="0" indent="0" algn="just">
              <a:lnSpc>
                <a:spcPct val="150000"/>
              </a:lnSpc>
              <a:buNone/>
            </a:pPr>
            <a:r>
              <a:rPr lang="en-US" u="sng" dirty="0" smtClean="0">
                <a:latin typeface="Arial" panose="020B0604020202020204" pitchFamily="34" charset="0"/>
                <a:cs typeface="Arial" panose="020B0604020202020204" pitchFamily="34" charset="0"/>
              </a:rPr>
              <a:t>Background </a:t>
            </a:r>
          </a:p>
          <a:p>
            <a:pPr algn="just">
              <a:lnSpc>
                <a:spcPct val="150000"/>
              </a:lnSpc>
            </a:pPr>
            <a:r>
              <a:rPr lang="en-US" dirty="0" smtClean="0">
                <a:latin typeface="Arial" panose="020B0604020202020204" pitchFamily="34" charset="0"/>
                <a:cs typeface="Arial" panose="020B0604020202020204" pitchFamily="34" charset="0"/>
              </a:rPr>
              <a:t>The NPO was registered with Department of Social Development on 24 May 2012. </a:t>
            </a:r>
          </a:p>
          <a:p>
            <a:pPr algn="just">
              <a:lnSpc>
                <a:spcPct val="150000"/>
              </a:lnSpc>
            </a:pPr>
            <a:r>
              <a:rPr lang="en-US" dirty="0" smtClean="0">
                <a:latin typeface="Arial" panose="020B0604020202020204" pitchFamily="34" charset="0"/>
                <a:cs typeface="Arial" panose="020B0604020202020204" pitchFamily="34" charset="0"/>
              </a:rPr>
              <a:t>On 7 December 2017, one known individual submitted an application for grant funding  to NLC  on behalf of  the NPO. The purpose of the application was for the construction of integrated sports facilities in Limpopo.</a:t>
            </a:r>
          </a:p>
          <a:p>
            <a:pPr algn="just">
              <a:lnSpc>
                <a:spcPct val="150000"/>
              </a:lnSpc>
            </a:pPr>
            <a:r>
              <a:rPr lang="en-US" dirty="0" smtClean="0">
                <a:latin typeface="Arial" panose="020B0604020202020204" pitchFamily="34" charset="0"/>
                <a:cs typeface="Arial" panose="020B0604020202020204" pitchFamily="34" charset="0"/>
              </a:rPr>
              <a:t>NPO 9 was awarded a grant funding of </a:t>
            </a:r>
            <a:r>
              <a:rPr lang="en-US" b="1" dirty="0" smtClean="0">
                <a:latin typeface="Arial" panose="020B0604020202020204" pitchFamily="34" charset="0"/>
                <a:cs typeface="Arial" panose="020B0604020202020204" pitchFamily="34" charset="0"/>
              </a:rPr>
              <a:t>R15m.</a:t>
            </a:r>
          </a:p>
          <a:p>
            <a:pPr marL="0" indent="0" algn="just">
              <a:buNone/>
            </a:pPr>
            <a:endParaRPr lang="en-US" b="1" u="sng"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46</a:t>
            </a:fld>
            <a:endParaRPr lang="en-ZA" dirty="0">
              <a:solidFill>
                <a:srgbClr val="000000">
                  <a:tint val="75000"/>
                </a:srgbClr>
              </a:solidFill>
            </a:endParaRPr>
          </a:p>
        </p:txBody>
      </p:sp>
      <p:sp>
        <p:nvSpPr>
          <p:cNvPr id="5" name="Content Placeholder 4"/>
          <p:cNvSpPr>
            <a:spLocks noGrp="1"/>
          </p:cNvSpPr>
          <p:nvPr>
            <p:ph idx="13"/>
          </p:nvPr>
        </p:nvSpPr>
        <p:spPr>
          <a:xfrm>
            <a:off x="1921164" y="646544"/>
            <a:ext cx="6416386" cy="191655"/>
          </a:xfrm>
        </p:spPr>
        <p:txBody>
          <a:bodyPr>
            <a:noAutofit/>
          </a:bodyPr>
          <a:lstStyle/>
          <a:p>
            <a:r>
              <a:rPr lang="en-US" sz="2800" dirty="0"/>
              <a:t>INVESTIGATION</a:t>
            </a:r>
          </a:p>
          <a:p>
            <a:endParaRPr lang="en-US" sz="2800" dirty="0"/>
          </a:p>
        </p:txBody>
      </p:sp>
    </p:spTree>
    <p:extLst>
      <p:ext uri="{BB962C8B-B14F-4D97-AF65-F5344CB8AC3E}">
        <p14:creationId xmlns:p14="http://schemas.microsoft.com/office/powerpoint/2010/main" xmlns="" val="16586622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7091" y="1219200"/>
            <a:ext cx="9133609" cy="5029200"/>
          </a:xfrm>
        </p:spPr>
        <p:txBody>
          <a:bodyPr>
            <a:normAutofit/>
          </a:bodyPr>
          <a:lstStyle/>
          <a:p>
            <a:pPr marL="0" indent="0">
              <a:buNone/>
            </a:pPr>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lgn="just">
              <a:lnSpc>
                <a:spcPct val="150000"/>
              </a:lnSpc>
              <a:buNone/>
            </a:pPr>
            <a:r>
              <a:rPr lang="en-US" u="sng" dirty="0" smtClean="0">
                <a:latin typeface="Arial" panose="020B0604020202020204" pitchFamily="34" charset="0"/>
                <a:cs typeface="Arial" panose="020B0604020202020204" pitchFamily="34" charset="0"/>
              </a:rPr>
              <a:t>Financial Investigation – NPO 9</a:t>
            </a:r>
          </a:p>
          <a:p>
            <a:pPr algn="just">
              <a:lnSpc>
                <a:spcPct val="150000"/>
              </a:lnSpc>
            </a:pPr>
            <a:r>
              <a:rPr lang="en-US" dirty="0" smtClean="0">
                <a:latin typeface="Arial" panose="020B0604020202020204" pitchFamily="34" charset="0"/>
                <a:cs typeface="Arial" panose="020B0604020202020204" pitchFamily="34" charset="0"/>
              </a:rPr>
              <a:t>The financial analyses conducted on the NPO’s bank account has revealed that a total of R695,000.00 was transferred from NPO 9’s bank account to one known individual’s personal bank account and R6,636,400.00 was transferred to his business.  </a:t>
            </a:r>
          </a:p>
          <a:p>
            <a:pPr algn="just">
              <a:lnSpc>
                <a:spcPct val="150000"/>
              </a:lnSpc>
            </a:pPr>
            <a:r>
              <a:rPr lang="en-US" dirty="0" smtClean="0">
                <a:latin typeface="Arial" panose="020B0604020202020204" pitchFamily="34" charset="0"/>
                <a:cs typeface="Arial" panose="020B0604020202020204" pitchFamily="34" charset="0"/>
              </a:rPr>
              <a:t>The remaining amount was transferred to unknown accounts that the SIU is still pursuing.</a:t>
            </a:r>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47</a:t>
            </a:fld>
            <a:endParaRPr lang="en-ZA" dirty="0">
              <a:solidFill>
                <a:srgbClr val="000000">
                  <a:tint val="75000"/>
                </a:srgbClr>
              </a:solidFill>
            </a:endParaRPr>
          </a:p>
        </p:txBody>
      </p:sp>
      <p:sp>
        <p:nvSpPr>
          <p:cNvPr id="5" name="Content Placeholder 4"/>
          <p:cNvSpPr>
            <a:spLocks noGrp="1"/>
          </p:cNvSpPr>
          <p:nvPr>
            <p:ph idx="13"/>
          </p:nvPr>
        </p:nvSpPr>
        <p:spPr>
          <a:xfrm>
            <a:off x="1995054" y="637308"/>
            <a:ext cx="6342495" cy="200891"/>
          </a:xfrm>
        </p:spPr>
        <p:txBody>
          <a:bodyPr>
            <a:noAutofit/>
          </a:bodyPr>
          <a:lstStyle/>
          <a:p>
            <a:r>
              <a:rPr lang="en-US" sz="2800" dirty="0"/>
              <a:t>INVESTIGATION</a:t>
            </a:r>
          </a:p>
          <a:p>
            <a:endParaRPr lang="en-US" sz="2800" dirty="0"/>
          </a:p>
        </p:txBody>
      </p:sp>
    </p:spTree>
    <p:extLst>
      <p:ext uri="{BB962C8B-B14F-4D97-AF65-F5344CB8AC3E}">
        <p14:creationId xmlns:p14="http://schemas.microsoft.com/office/powerpoint/2010/main" xmlns="" val="19679647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1880" y="957943"/>
            <a:ext cx="9442020" cy="5029200"/>
          </a:xfrm>
        </p:spPr>
        <p:txBody>
          <a:bodyPr>
            <a:normAutofit/>
          </a:bodyPr>
          <a:lstStyle/>
          <a:p>
            <a:endParaRPr lang="en-US" dirty="0" smtClean="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pPr marL="0" indent="0">
              <a:lnSpc>
                <a:spcPct val="150000"/>
              </a:lnSpc>
              <a:buNone/>
            </a:pPr>
            <a:r>
              <a:rPr lang="en-US" u="sng" dirty="0" smtClean="0">
                <a:latin typeface="Arial" panose="020B0604020202020204" pitchFamily="34" charset="0"/>
                <a:cs typeface="Arial" panose="020B0604020202020204" pitchFamily="34" charset="0"/>
              </a:rPr>
              <a:t>Value for money</a:t>
            </a:r>
            <a:endParaRPr lang="en-US" u="sng" dirty="0">
              <a:latin typeface="Arial" panose="020B0604020202020204" pitchFamily="34" charset="0"/>
              <a:cs typeface="Arial" panose="020B0604020202020204" pitchFamily="34" charset="0"/>
            </a:endParaRPr>
          </a:p>
          <a:p>
            <a:pPr algn="just">
              <a:lnSpc>
                <a:spcPct val="150000"/>
              </a:lnSpc>
            </a:pPr>
            <a:r>
              <a:rPr lang="en-US" dirty="0" smtClean="0">
                <a:latin typeface="Arial" panose="020B0604020202020204" pitchFamily="34" charset="0"/>
                <a:cs typeface="Arial" panose="020B0604020202020204" pitchFamily="34" charset="0"/>
              </a:rPr>
              <a:t>The NPO 9 only changed 13 doors and painted the grand stand of an existing stadium. No value for money was received.</a:t>
            </a:r>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48</a:t>
            </a:fld>
            <a:endParaRPr lang="en-ZA" dirty="0">
              <a:solidFill>
                <a:srgbClr val="000000">
                  <a:tint val="75000"/>
                </a:srgbClr>
              </a:solidFill>
            </a:endParaRPr>
          </a:p>
        </p:txBody>
      </p:sp>
      <p:sp>
        <p:nvSpPr>
          <p:cNvPr id="5" name="Content Placeholder 4"/>
          <p:cNvSpPr>
            <a:spLocks noGrp="1"/>
          </p:cNvSpPr>
          <p:nvPr>
            <p:ph idx="13"/>
          </p:nvPr>
        </p:nvSpPr>
        <p:spPr>
          <a:xfrm>
            <a:off x="1801668" y="354239"/>
            <a:ext cx="7099300" cy="838200"/>
          </a:xfrm>
        </p:spPr>
        <p:txBody>
          <a:bodyPr/>
          <a:lstStyle/>
          <a:p>
            <a:r>
              <a:rPr lang="en-US" sz="2800" dirty="0"/>
              <a:t>INVESTIGATION</a:t>
            </a:r>
          </a:p>
          <a:p>
            <a:endParaRPr lang="en-US" dirty="0"/>
          </a:p>
        </p:txBody>
      </p:sp>
    </p:spTree>
    <p:extLst>
      <p:ext uri="{BB962C8B-B14F-4D97-AF65-F5344CB8AC3E}">
        <p14:creationId xmlns:p14="http://schemas.microsoft.com/office/powerpoint/2010/main" xmlns="" val="26504716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1471" y="692726"/>
            <a:ext cx="9656784" cy="5404635"/>
          </a:xfrm>
        </p:spPr>
        <p:txBody>
          <a:bodyPr>
            <a:normAutofit fontScale="92500" lnSpcReduction="20000"/>
          </a:bodyPr>
          <a:lstStyle/>
          <a:p>
            <a:pPr marL="0" lvl="0" indent="0" algn="ctr">
              <a:lnSpc>
                <a:spcPct val="150000"/>
              </a:lnSpc>
              <a:buNone/>
            </a:pPr>
            <a:r>
              <a:rPr lang="en-US" b="1" u="sng" dirty="0" smtClean="0">
                <a:latin typeface="Arial" panose="020B0604020202020204" pitchFamily="34" charset="0"/>
                <a:cs typeface="Arial" panose="020B0604020202020204" pitchFamily="34" charset="0"/>
              </a:rPr>
              <a:t>NPC 2</a:t>
            </a:r>
            <a:r>
              <a:rPr lang="en-US" b="1" u="sng" dirty="0" smtClean="0">
                <a:solidFill>
                  <a:srgbClr val="FF0000"/>
                </a:solidFill>
                <a:latin typeface="Arial" panose="020B0604020202020204" pitchFamily="34" charset="0"/>
                <a:cs typeface="Arial" panose="020B0604020202020204" pitchFamily="34" charset="0"/>
              </a:rPr>
              <a:t> </a:t>
            </a:r>
            <a:endParaRPr lang="en-US" b="1" u="sng" dirty="0">
              <a:solidFill>
                <a:srgbClr val="FF0000"/>
              </a:solidFill>
              <a:latin typeface="Arial" panose="020B0604020202020204" pitchFamily="34" charset="0"/>
              <a:cs typeface="Arial" panose="020B0604020202020204" pitchFamily="34" charset="0"/>
            </a:endParaRPr>
          </a:p>
          <a:p>
            <a:pPr marL="0" indent="0">
              <a:lnSpc>
                <a:spcPct val="150000"/>
              </a:lnSpc>
              <a:buNone/>
            </a:pPr>
            <a:endParaRPr lang="en-US" dirty="0" smtClean="0">
              <a:latin typeface="Arial" panose="020B0604020202020204" pitchFamily="34" charset="0"/>
              <a:cs typeface="Arial" panose="020B0604020202020204" pitchFamily="34" charset="0"/>
            </a:endParaRPr>
          </a:p>
          <a:p>
            <a:pPr marL="0" indent="0" algn="just">
              <a:lnSpc>
                <a:spcPct val="150000"/>
              </a:lnSpc>
              <a:buNone/>
            </a:pPr>
            <a:r>
              <a:rPr lang="en-US" u="sng" dirty="0" smtClean="0">
                <a:latin typeface="Arial" panose="020B0604020202020204" pitchFamily="34" charset="0"/>
                <a:cs typeface="Arial" panose="020B0604020202020204" pitchFamily="34" charset="0"/>
              </a:rPr>
              <a:t>Background </a:t>
            </a:r>
          </a:p>
          <a:p>
            <a:pPr algn="just">
              <a:lnSpc>
                <a:spcPct val="150000"/>
              </a:lnSpc>
            </a:pPr>
            <a:r>
              <a:rPr lang="en-US" dirty="0" smtClean="0">
                <a:latin typeface="Arial" panose="020B0604020202020204" pitchFamily="34" charset="0"/>
                <a:cs typeface="Arial" panose="020B0604020202020204" pitchFamily="34" charset="0"/>
              </a:rPr>
              <a:t>NPC 2 submitted an </a:t>
            </a:r>
            <a:r>
              <a:rPr lang="en-US" dirty="0">
                <a:latin typeface="Arial" panose="020B0604020202020204" pitchFamily="34" charset="0"/>
                <a:cs typeface="Arial" panose="020B0604020202020204" pitchFamily="34" charset="0"/>
              </a:rPr>
              <a:t>application </a:t>
            </a:r>
            <a:r>
              <a:rPr lang="en-US" dirty="0" smtClean="0">
                <a:latin typeface="Arial" panose="020B0604020202020204" pitchFamily="34" charset="0"/>
                <a:cs typeface="Arial" panose="020B0604020202020204" pitchFamily="34" charset="0"/>
              </a:rPr>
              <a:t>on </a:t>
            </a:r>
            <a:r>
              <a:rPr lang="en-US" dirty="0">
                <a:latin typeface="Arial" panose="020B0604020202020204" pitchFamily="34" charset="0"/>
                <a:cs typeface="Arial" panose="020B0604020202020204" pitchFamily="34" charset="0"/>
              </a:rPr>
              <a:t>7 June 2016 for grant funding to the amount of R50 541 </a:t>
            </a:r>
            <a:r>
              <a:rPr lang="en-US" dirty="0" smtClean="0">
                <a:latin typeface="Arial" panose="020B0604020202020204" pitchFamily="34" charset="0"/>
                <a:cs typeface="Arial" panose="020B0604020202020204" pitchFamily="34" charset="0"/>
              </a:rPr>
              <a:t>950 by the founding members of NPC. The NPC 2 did not receive a response from the NLC.</a:t>
            </a:r>
          </a:p>
          <a:p>
            <a:pPr algn="just">
              <a:lnSpc>
                <a:spcPct val="150000"/>
              </a:lnSpc>
            </a:pPr>
            <a:r>
              <a:rPr lang="en-US" dirty="0" smtClean="0">
                <a:latin typeface="Arial" panose="020B0604020202020204" pitchFamily="34" charset="0"/>
                <a:cs typeface="Arial" panose="020B0604020202020204" pitchFamily="34" charset="0"/>
              </a:rPr>
              <a:t>One known individual submitted documentation to the NLC of change of NPC ownership and also changed the banking details of the NPC. </a:t>
            </a:r>
          </a:p>
          <a:p>
            <a:pPr algn="just">
              <a:lnSpc>
                <a:spcPct val="150000"/>
              </a:lnSpc>
            </a:pPr>
            <a:r>
              <a:rPr lang="en-US" dirty="0" smtClean="0">
                <a:latin typeface="Arial" panose="020B0604020202020204" pitchFamily="34" charset="0"/>
                <a:cs typeface="Arial" panose="020B0604020202020204" pitchFamily="34" charset="0"/>
              </a:rPr>
              <a:t>The NLC  adjudicated the initial application submitted on 7 June 2016.</a:t>
            </a:r>
          </a:p>
          <a:p>
            <a:pPr algn="just">
              <a:lnSpc>
                <a:spcPct val="150000"/>
              </a:lnSpc>
            </a:pPr>
            <a:r>
              <a:rPr lang="en-US" dirty="0" smtClean="0">
                <a:latin typeface="Arial" panose="020B0604020202020204" pitchFamily="34" charset="0"/>
                <a:cs typeface="Arial" panose="020B0604020202020204" pitchFamily="34" charset="0"/>
              </a:rPr>
              <a:t>It should be noted that the initial application was adjudicated beyond the 150 days prescribed by the NLC Act.</a:t>
            </a:r>
          </a:p>
          <a:p>
            <a:pPr algn="just">
              <a:lnSpc>
                <a:spcPct val="150000"/>
              </a:lnSpc>
            </a:pPr>
            <a:r>
              <a:rPr lang="en-US" dirty="0" smtClean="0">
                <a:latin typeface="Arial" panose="020B0604020202020204" pitchFamily="34" charset="0"/>
                <a:cs typeface="Arial" panose="020B0604020202020204" pitchFamily="34" charset="0"/>
              </a:rPr>
              <a:t>NPC 2 received </a:t>
            </a:r>
            <a:r>
              <a:rPr lang="en-US" dirty="0">
                <a:latin typeface="Arial" panose="020B0604020202020204" pitchFamily="34" charset="0"/>
                <a:cs typeface="Arial" panose="020B0604020202020204" pitchFamily="34" charset="0"/>
              </a:rPr>
              <a:t>a grant funding of R10 106 800.00 on 24 May 2017 from NLC.</a:t>
            </a:r>
          </a:p>
          <a:p>
            <a:pPr algn="just">
              <a:lnSpc>
                <a:spcPct val="150000"/>
              </a:lnSpc>
            </a:pPr>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49</a:t>
            </a:fld>
            <a:endParaRPr lang="en-ZA" dirty="0">
              <a:solidFill>
                <a:srgbClr val="000000">
                  <a:tint val="75000"/>
                </a:srgbClr>
              </a:solidFill>
            </a:endParaRPr>
          </a:p>
        </p:txBody>
      </p:sp>
      <p:sp>
        <p:nvSpPr>
          <p:cNvPr id="5" name="Content Placeholder 4"/>
          <p:cNvSpPr>
            <a:spLocks noGrp="1"/>
          </p:cNvSpPr>
          <p:nvPr>
            <p:ph idx="13"/>
          </p:nvPr>
        </p:nvSpPr>
        <p:spPr>
          <a:xfrm>
            <a:off x="1782618" y="692726"/>
            <a:ext cx="6554932" cy="145473"/>
          </a:xfrm>
        </p:spPr>
        <p:txBody>
          <a:bodyPr>
            <a:noAutofit/>
          </a:bodyPr>
          <a:lstStyle/>
          <a:p>
            <a:r>
              <a:rPr lang="en-US" sz="2800" dirty="0"/>
              <a:t>INVESTIGATION</a:t>
            </a:r>
          </a:p>
          <a:p>
            <a:endParaRPr lang="en-US" sz="2800" dirty="0"/>
          </a:p>
        </p:txBody>
      </p:sp>
    </p:spTree>
    <p:extLst>
      <p:ext uri="{BB962C8B-B14F-4D97-AF65-F5344CB8AC3E}">
        <p14:creationId xmlns:p14="http://schemas.microsoft.com/office/powerpoint/2010/main" xmlns="" val="3303246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4294967295"/>
          </p:nvPr>
        </p:nvSpPr>
        <p:spPr>
          <a:xfrm>
            <a:off x="7099300" y="6293291"/>
            <a:ext cx="2311400"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06CA99-BDBE-4114-A376-B0F3ABB74991}" type="slidenum">
              <a:rPr kumimoji="0" lang="en-ZA"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ZA"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Title 1"/>
          <p:cNvSpPr>
            <a:spLocks noGrp="1"/>
          </p:cNvSpPr>
          <p:nvPr>
            <p:ph type="title"/>
          </p:nvPr>
        </p:nvSpPr>
        <p:spPr>
          <a:xfrm>
            <a:off x="495300" y="420626"/>
            <a:ext cx="8915400" cy="1143000"/>
          </a:xfrm>
        </p:spPr>
        <p:txBody>
          <a:bodyPr>
            <a:normAutofit/>
          </a:bodyPr>
          <a:lstStyle/>
          <a:p>
            <a:r>
              <a:rPr lang="en-ZA" sz="2800" b="1" dirty="0">
                <a:latin typeface="Arial" panose="020B0604020202020204" pitchFamily="34" charset="0"/>
                <a:cs typeface="Arial" panose="020B0604020202020204" pitchFamily="34" charset="0"/>
              </a:rPr>
              <a:t>SIU OUTCOMES</a:t>
            </a:r>
            <a:br>
              <a:rPr lang="en-ZA" sz="2800" b="1" dirty="0">
                <a:latin typeface="Arial" panose="020B0604020202020204" pitchFamily="34" charset="0"/>
                <a:cs typeface="Arial" panose="020B0604020202020204" pitchFamily="34" charset="0"/>
              </a:rPr>
            </a:br>
            <a:r>
              <a:rPr lang="en-ZA" sz="2800" b="1" dirty="0">
                <a:latin typeface="Arial" panose="020B0604020202020204" pitchFamily="34" charset="0"/>
                <a:cs typeface="Arial" panose="020B0604020202020204" pitchFamily="34" charset="0"/>
              </a:rPr>
              <a:t>CONSEQUENCE MANAGEMENT</a:t>
            </a:r>
            <a:endParaRPr lang="en-US" sz="3200" b="1" dirty="0">
              <a:latin typeface="Arial" panose="020B0604020202020204" pitchFamily="34" charset="0"/>
              <a:cs typeface="Arial" panose="020B0604020202020204" pitchFamily="34" charset="0"/>
            </a:endParaRPr>
          </a:p>
        </p:txBody>
      </p:sp>
      <p:graphicFrame>
        <p:nvGraphicFramePr>
          <p:cNvPr id="6" name="Diagram 5"/>
          <p:cNvGraphicFramePr/>
          <p:nvPr>
            <p:extLst/>
          </p:nvPr>
        </p:nvGraphicFramePr>
        <p:xfrm>
          <a:off x="975296" y="1803400"/>
          <a:ext cx="7940104" cy="3578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a:xfrm>
            <a:off x="1574800" y="5422900"/>
            <a:ext cx="6667500" cy="375729"/>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SYSTEMIC </a:t>
            </a:r>
            <a:r>
              <a:rPr kumimoji="0" lang="en-ZA" sz="18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RECOMMENDATIONS</a:t>
            </a:r>
            <a:endParaRPr kumimoji="0" lang="en-ZA"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8036073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8755" y="639392"/>
            <a:ext cx="9231945" cy="5609008"/>
          </a:xfrm>
        </p:spPr>
        <p:txBody>
          <a:bodyPr>
            <a:normAutofit/>
          </a:bodyPr>
          <a:lstStyle/>
          <a:p>
            <a:pPr marL="0" indent="0" algn="just">
              <a:lnSpc>
                <a:spcPct val="150000"/>
              </a:lnSpc>
              <a:buNone/>
            </a:pPr>
            <a:endParaRPr lang="en-US" dirty="0" smtClean="0">
              <a:latin typeface="Arial" panose="020B0604020202020204" pitchFamily="34" charset="0"/>
              <a:cs typeface="Arial" panose="020B0604020202020204" pitchFamily="34" charset="0"/>
            </a:endParaRPr>
          </a:p>
          <a:p>
            <a:pPr marL="0" indent="0" algn="just">
              <a:lnSpc>
                <a:spcPct val="150000"/>
              </a:lnSpc>
              <a:buNone/>
            </a:pPr>
            <a:endParaRPr lang="en-US" dirty="0" smtClean="0">
              <a:latin typeface="Arial" panose="020B0604020202020204" pitchFamily="34" charset="0"/>
              <a:cs typeface="Arial" panose="020B0604020202020204" pitchFamily="34" charset="0"/>
            </a:endParaRPr>
          </a:p>
          <a:p>
            <a:pPr marL="0" indent="0" algn="just">
              <a:lnSpc>
                <a:spcPct val="150000"/>
              </a:lnSpc>
              <a:buNone/>
            </a:pPr>
            <a:r>
              <a:rPr lang="en-US" u="sng" dirty="0" smtClean="0">
                <a:latin typeface="Arial" panose="020B0604020202020204" pitchFamily="34" charset="0"/>
                <a:cs typeface="Arial" panose="020B0604020202020204" pitchFamily="34" charset="0"/>
              </a:rPr>
              <a:t>Findings </a:t>
            </a:r>
          </a:p>
          <a:p>
            <a:pPr algn="just">
              <a:lnSpc>
                <a:spcPct val="150000"/>
              </a:lnSpc>
            </a:pPr>
            <a:r>
              <a:rPr lang="en-US" dirty="0" smtClean="0">
                <a:latin typeface="Arial" panose="020B0604020202020204" pitchFamily="34" charset="0"/>
                <a:cs typeface="Arial" panose="020B0604020202020204" pitchFamily="34" charset="0"/>
              </a:rPr>
              <a:t>The purpose of the Application submitted by NPC 2 to NLC was to host South African Youth Awards. </a:t>
            </a:r>
          </a:p>
          <a:p>
            <a:pPr algn="just">
              <a:lnSpc>
                <a:spcPct val="150000"/>
              </a:lnSpc>
            </a:pPr>
            <a:r>
              <a:rPr lang="en-US" dirty="0" smtClean="0">
                <a:latin typeface="Arial" panose="020B0604020202020204" pitchFamily="34" charset="0"/>
                <a:cs typeface="Arial" panose="020B0604020202020204" pitchFamily="34" charset="0"/>
              </a:rPr>
              <a:t>In the Final Report submitted to NLC, the NPC indicated that the event took place as planned. Invoices were also submitted for the said event.</a:t>
            </a:r>
          </a:p>
          <a:p>
            <a:pPr lvl="0" algn="just">
              <a:lnSpc>
                <a:spcPct val="150000"/>
              </a:lnSpc>
            </a:pPr>
            <a:r>
              <a:rPr lang="en-US" dirty="0">
                <a:solidFill>
                  <a:prstClr val="black"/>
                </a:solidFill>
                <a:latin typeface="Arial" panose="020B0604020202020204" pitchFamily="34" charset="0"/>
                <a:cs typeface="Arial" panose="020B0604020202020204" pitchFamily="34" charset="0"/>
              </a:rPr>
              <a:t>According to </a:t>
            </a:r>
            <a:r>
              <a:rPr lang="en-US" dirty="0" smtClean="0">
                <a:solidFill>
                  <a:prstClr val="black"/>
                </a:solidFill>
                <a:latin typeface="Arial" panose="020B0604020202020204" pitchFamily="34" charset="0"/>
                <a:cs typeface="Arial" panose="020B0604020202020204" pitchFamily="34" charset="0"/>
              </a:rPr>
              <a:t>one Government entity, NPO 2 has </a:t>
            </a:r>
            <a:r>
              <a:rPr lang="en-US" dirty="0">
                <a:solidFill>
                  <a:prstClr val="black"/>
                </a:solidFill>
                <a:latin typeface="Arial" panose="020B0604020202020204" pitchFamily="34" charset="0"/>
                <a:cs typeface="Arial" panose="020B0604020202020204" pitchFamily="34" charset="0"/>
              </a:rPr>
              <a:t>never funded, sponsored or went in joint venture </a:t>
            </a:r>
            <a:r>
              <a:rPr lang="en-US" dirty="0" smtClean="0">
                <a:solidFill>
                  <a:prstClr val="black"/>
                </a:solidFill>
                <a:latin typeface="Arial" panose="020B0604020202020204" pitchFamily="34" charset="0"/>
                <a:cs typeface="Arial" panose="020B0604020202020204" pitchFamily="34" charset="0"/>
              </a:rPr>
              <a:t>for </a:t>
            </a:r>
            <a:r>
              <a:rPr lang="en-US" dirty="0">
                <a:solidFill>
                  <a:prstClr val="black"/>
                </a:solidFill>
                <a:latin typeface="Arial" panose="020B0604020202020204" pitchFamily="34" charset="0"/>
                <a:cs typeface="Arial" panose="020B0604020202020204" pitchFamily="34" charset="0"/>
              </a:rPr>
              <a:t>hosting the </a:t>
            </a:r>
            <a:r>
              <a:rPr lang="en-US" dirty="0" smtClean="0">
                <a:solidFill>
                  <a:prstClr val="black"/>
                </a:solidFill>
                <a:latin typeface="Arial" panose="020B0604020202020204" pitchFamily="34" charset="0"/>
                <a:cs typeface="Arial" panose="020B0604020202020204" pitchFamily="34" charset="0"/>
              </a:rPr>
              <a:t>any </a:t>
            </a:r>
            <a:r>
              <a:rPr lang="en-US" dirty="0">
                <a:solidFill>
                  <a:prstClr val="black"/>
                </a:solidFill>
                <a:latin typeface="Arial" panose="020B0604020202020204" pitchFamily="34" charset="0"/>
                <a:cs typeface="Arial" panose="020B0604020202020204" pitchFamily="34" charset="0"/>
              </a:rPr>
              <a:t>Awards.</a:t>
            </a:r>
          </a:p>
          <a:p>
            <a:pPr algn="just">
              <a:lnSpc>
                <a:spcPct val="150000"/>
              </a:lnSpc>
            </a:pPr>
            <a:endParaRPr lang="en-US" dirty="0" smtClean="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50</a:t>
            </a:fld>
            <a:endParaRPr lang="en-ZA" dirty="0">
              <a:solidFill>
                <a:srgbClr val="000000">
                  <a:tint val="75000"/>
                </a:srgbClr>
              </a:solidFill>
            </a:endParaRPr>
          </a:p>
        </p:txBody>
      </p:sp>
      <p:sp>
        <p:nvSpPr>
          <p:cNvPr id="6" name="Content Placeholder 4"/>
          <p:cNvSpPr>
            <a:spLocks noGrp="1"/>
          </p:cNvSpPr>
          <p:nvPr>
            <p:ph idx="13"/>
          </p:nvPr>
        </p:nvSpPr>
        <p:spPr>
          <a:xfrm>
            <a:off x="1801298" y="639392"/>
            <a:ext cx="6536251" cy="198808"/>
          </a:xfrm>
        </p:spPr>
        <p:txBody>
          <a:bodyPr>
            <a:noAutofit/>
          </a:bodyPr>
          <a:lstStyle/>
          <a:p>
            <a:r>
              <a:rPr lang="en-US" sz="2800" dirty="0"/>
              <a:t>INVESTIGATION</a:t>
            </a:r>
          </a:p>
          <a:p>
            <a:endParaRPr lang="en-US" sz="2800" dirty="0"/>
          </a:p>
        </p:txBody>
      </p:sp>
    </p:spTree>
    <p:extLst>
      <p:ext uri="{BB962C8B-B14F-4D97-AF65-F5344CB8AC3E}">
        <p14:creationId xmlns:p14="http://schemas.microsoft.com/office/powerpoint/2010/main" xmlns="" val="37345113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8546" y="609600"/>
            <a:ext cx="9582970" cy="5502275"/>
          </a:xfrm>
        </p:spPr>
        <p:txBody>
          <a:bodyPr>
            <a:normAutofit/>
          </a:bodyPr>
          <a:lstStyle/>
          <a:p>
            <a:pPr>
              <a:lnSpc>
                <a:spcPct val="150000"/>
              </a:lnSpc>
            </a:pPr>
            <a:endParaRPr lang="en-US" dirty="0" smtClean="0">
              <a:latin typeface="Arial" panose="020B0604020202020204" pitchFamily="34" charset="0"/>
              <a:cs typeface="Arial" panose="020B0604020202020204" pitchFamily="34" charset="0"/>
            </a:endParaRPr>
          </a:p>
          <a:p>
            <a:pPr>
              <a:lnSpc>
                <a:spcPct val="150000"/>
              </a:lnSpc>
            </a:pPr>
            <a:endParaRPr lang="en-US" dirty="0">
              <a:latin typeface="Arial" panose="020B0604020202020204" pitchFamily="34" charset="0"/>
              <a:cs typeface="Arial" panose="020B0604020202020204" pitchFamily="34" charset="0"/>
            </a:endParaRPr>
          </a:p>
          <a:p>
            <a:pPr marL="0" indent="0">
              <a:lnSpc>
                <a:spcPct val="150000"/>
              </a:lnSpc>
              <a:buNone/>
            </a:pPr>
            <a:r>
              <a:rPr lang="en-US" u="sng" dirty="0" smtClean="0">
                <a:latin typeface="Arial" panose="020B0604020202020204" pitchFamily="34" charset="0"/>
                <a:cs typeface="Arial" panose="020B0604020202020204" pitchFamily="34" charset="0"/>
              </a:rPr>
              <a:t>Financial Investigation – NPC 2</a:t>
            </a:r>
          </a:p>
          <a:p>
            <a:pPr algn="just">
              <a:lnSpc>
                <a:spcPct val="150000"/>
              </a:lnSpc>
            </a:pPr>
            <a:r>
              <a:rPr lang="en-US" dirty="0" smtClean="0">
                <a:latin typeface="Arial" panose="020B0604020202020204" pitchFamily="34" charset="0"/>
                <a:cs typeface="Arial" panose="020B0604020202020204" pitchFamily="34" charset="0"/>
              </a:rPr>
              <a:t>Financial analyses of the NPC 2 bank account shows that monies were transferred to Companies either owned by the known individual or his close friends. </a:t>
            </a:r>
          </a:p>
          <a:p>
            <a:pPr algn="just">
              <a:lnSpc>
                <a:spcPct val="150000"/>
              </a:lnSpc>
            </a:pPr>
            <a:r>
              <a:rPr lang="en-US" dirty="0" smtClean="0">
                <a:latin typeface="Arial" panose="020B0604020202020204" pitchFamily="34" charset="0"/>
                <a:cs typeface="Arial" panose="020B0604020202020204" pitchFamily="34" charset="0"/>
              </a:rPr>
              <a:t>R3,210,200.00 was transferred to one entity linked to the known individual.</a:t>
            </a:r>
            <a:endParaRPr lang="en-US" b="1" dirty="0" smtClean="0">
              <a:solidFill>
                <a:srgbClr val="FF0000"/>
              </a:solidFill>
              <a:latin typeface="Arial" panose="020B0604020202020204" pitchFamily="34" charset="0"/>
              <a:cs typeface="Arial" panose="020B0604020202020204" pitchFamily="34" charset="0"/>
            </a:endParaRPr>
          </a:p>
          <a:p>
            <a:pPr algn="just">
              <a:lnSpc>
                <a:spcPct val="150000"/>
              </a:lnSpc>
            </a:pPr>
            <a:r>
              <a:rPr lang="en-US" dirty="0" smtClean="0">
                <a:latin typeface="Arial" panose="020B0604020202020204" pitchFamily="34" charset="0"/>
                <a:cs typeface="Arial" panose="020B0604020202020204" pitchFamily="34" charset="0"/>
              </a:rPr>
              <a:t>R1,735, 000.00 was transferred to an investment entity.</a:t>
            </a:r>
            <a:endParaRPr lang="en-US" b="1" dirty="0" smtClean="0">
              <a:solidFill>
                <a:srgbClr val="FF0000"/>
              </a:solidFill>
              <a:latin typeface="Arial" panose="020B0604020202020204" pitchFamily="34" charset="0"/>
              <a:cs typeface="Arial" panose="020B0604020202020204" pitchFamily="34" charset="0"/>
            </a:endParaRPr>
          </a:p>
          <a:p>
            <a:pPr algn="just">
              <a:lnSpc>
                <a:spcPct val="150000"/>
              </a:lnSpc>
            </a:pPr>
            <a:r>
              <a:rPr lang="en-US" dirty="0" smtClean="0">
                <a:latin typeface="Arial" panose="020B0604020202020204" pitchFamily="34" charset="0"/>
                <a:cs typeface="Arial" panose="020B0604020202020204" pitchFamily="34" charset="0"/>
              </a:rPr>
              <a:t>R1 033,323.00 was transferred to the trust account owned by the senior official of NLC and his family.</a:t>
            </a:r>
          </a:p>
          <a:p>
            <a:pPr marL="0" indent="0" algn="just">
              <a:lnSpc>
                <a:spcPct val="150000"/>
              </a:lnSpc>
              <a:buNone/>
            </a:pPr>
            <a:endParaRPr lang="en-US" b="1" dirty="0">
              <a:solidFill>
                <a:srgbClr val="FF0000"/>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51</a:t>
            </a:fld>
            <a:endParaRPr lang="en-ZA" dirty="0">
              <a:solidFill>
                <a:srgbClr val="000000">
                  <a:tint val="75000"/>
                </a:srgbClr>
              </a:solidFill>
            </a:endParaRPr>
          </a:p>
        </p:txBody>
      </p:sp>
      <p:sp>
        <p:nvSpPr>
          <p:cNvPr id="5" name="Content Placeholder 4"/>
          <p:cNvSpPr>
            <a:spLocks noGrp="1"/>
          </p:cNvSpPr>
          <p:nvPr>
            <p:ph idx="13"/>
          </p:nvPr>
        </p:nvSpPr>
        <p:spPr>
          <a:xfrm>
            <a:off x="1958108" y="258618"/>
            <a:ext cx="6379441" cy="579582"/>
          </a:xfrm>
        </p:spPr>
        <p:txBody>
          <a:bodyPr>
            <a:normAutofit/>
          </a:bodyPr>
          <a:lstStyle/>
          <a:p>
            <a:r>
              <a:rPr lang="en-US" sz="2800" dirty="0"/>
              <a:t>INVESTIGATION</a:t>
            </a:r>
          </a:p>
        </p:txBody>
      </p:sp>
    </p:spTree>
    <p:extLst>
      <p:ext uri="{BB962C8B-B14F-4D97-AF65-F5344CB8AC3E}">
        <p14:creationId xmlns:p14="http://schemas.microsoft.com/office/powerpoint/2010/main" xmlns="" val="5126539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u="sng" dirty="0" smtClean="0">
              <a:latin typeface="Arial" panose="020B0604020202020204" pitchFamily="34" charset="0"/>
              <a:cs typeface="Arial" panose="020B0604020202020204" pitchFamily="34" charset="0"/>
            </a:endParaRPr>
          </a:p>
          <a:p>
            <a:pPr marL="0" indent="0">
              <a:lnSpc>
                <a:spcPct val="150000"/>
              </a:lnSpc>
              <a:buNone/>
            </a:pPr>
            <a:r>
              <a:rPr lang="en-US" b="1" u="sng" dirty="0" smtClean="0">
                <a:latin typeface="Arial" panose="020B0604020202020204" pitchFamily="34" charset="0"/>
                <a:cs typeface="Arial" panose="020B0604020202020204" pitchFamily="34" charset="0"/>
              </a:rPr>
              <a:t>Financial </a:t>
            </a:r>
            <a:r>
              <a:rPr lang="en-US" b="1" u="sng" dirty="0">
                <a:latin typeface="Arial" panose="020B0604020202020204" pitchFamily="34" charset="0"/>
                <a:cs typeface="Arial" panose="020B0604020202020204" pitchFamily="34" charset="0"/>
              </a:rPr>
              <a:t>Investigation </a:t>
            </a:r>
            <a:r>
              <a:rPr lang="en-US" b="1" u="sng" dirty="0" smtClean="0">
                <a:latin typeface="Arial" panose="020B0604020202020204" pitchFamily="34" charset="0"/>
                <a:cs typeface="Arial" panose="020B0604020202020204" pitchFamily="34" charset="0"/>
              </a:rPr>
              <a:t>– NPC 2</a:t>
            </a:r>
          </a:p>
          <a:p>
            <a:pPr algn="just">
              <a:lnSpc>
                <a:spcPct val="150000"/>
              </a:lnSpc>
            </a:pPr>
            <a:r>
              <a:rPr lang="en-US" dirty="0">
                <a:latin typeface="Arial" panose="020B0604020202020204" pitchFamily="34" charset="0"/>
                <a:cs typeface="Arial" panose="020B0604020202020204" pitchFamily="34" charset="0"/>
              </a:rPr>
              <a:t>R2,170,000.00 went to another known entity. </a:t>
            </a:r>
            <a:endParaRPr lang="en-US" b="1" dirty="0">
              <a:solidFill>
                <a:srgbClr val="FF0000"/>
              </a:solidFill>
              <a:latin typeface="Arial" panose="020B0604020202020204" pitchFamily="34" charset="0"/>
              <a:cs typeface="Arial" panose="020B0604020202020204" pitchFamily="34" charset="0"/>
            </a:endParaRPr>
          </a:p>
          <a:p>
            <a:pPr algn="just">
              <a:lnSpc>
                <a:spcPct val="150000"/>
              </a:lnSpc>
            </a:pPr>
            <a:r>
              <a:rPr lang="en-US" dirty="0">
                <a:latin typeface="Arial" panose="020B0604020202020204" pitchFamily="34" charset="0"/>
                <a:cs typeface="Arial" panose="020B0604020202020204" pitchFamily="34" charset="0"/>
              </a:rPr>
              <a:t>R1,000,068.00 was transferred to another known entity. </a:t>
            </a:r>
          </a:p>
          <a:p>
            <a:pPr>
              <a:lnSpc>
                <a:spcPct val="150000"/>
              </a:lnSpc>
            </a:pPr>
            <a:r>
              <a:rPr lang="en-US" dirty="0" smtClean="0">
                <a:latin typeface="Arial" panose="020B0604020202020204" pitchFamily="34" charset="0"/>
                <a:cs typeface="Arial" panose="020B0604020202020204" pitchFamily="34" charset="0"/>
              </a:rPr>
              <a:t>R151,600,46 went to another known entity. </a:t>
            </a:r>
          </a:p>
          <a:p>
            <a:pPr algn="just">
              <a:lnSpc>
                <a:spcPct val="150000"/>
              </a:lnSpc>
            </a:pPr>
            <a:r>
              <a:rPr lang="en-US" dirty="0" smtClean="0">
                <a:latin typeface="Arial" panose="020B0604020202020204" pitchFamily="34" charset="0"/>
                <a:cs typeface="Arial" panose="020B0604020202020204" pitchFamily="34" charset="0"/>
              </a:rPr>
              <a:t>R1,500,000.00 was transferred to the senior official of NLC’s family company. </a:t>
            </a:r>
          </a:p>
          <a:p>
            <a:pPr algn="just">
              <a:lnSpc>
                <a:spcPct val="150000"/>
              </a:lnSpc>
            </a:pPr>
            <a:r>
              <a:rPr lang="en-US" dirty="0" smtClean="0">
                <a:latin typeface="Arial" panose="020B0604020202020204" pitchFamily="34" charset="0"/>
                <a:cs typeface="Arial" panose="020B0604020202020204" pitchFamily="34" charset="0"/>
              </a:rPr>
              <a:t>R500 000.00 went to the company of wife of the senior official of NLC. </a:t>
            </a:r>
            <a:endParaRPr lang="en-US" dirty="0">
              <a:latin typeface="Arial" panose="020B0604020202020204" pitchFamily="34" charset="0"/>
              <a:cs typeface="Arial" panose="020B0604020202020204" pitchFamily="34" charset="0"/>
            </a:endParaRPr>
          </a:p>
          <a:p>
            <a:pPr marL="0" indent="0">
              <a:lnSpc>
                <a:spcPct val="150000"/>
              </a:lnSpc>
              <a:buNone/>
            </a:pPr>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52</a:t>
            </a:fld>
            <a:endParaRPr lang="en-ZA" dirty="0">
              <a:solidFill>
                <a:srgbClr val="000000">
                  <a:tint val="75000"/>
                </a:srgbClr>
              </a:solidFill>
            </a:endParaRPr>
          </a:p>
        </p:txBody>
      </p:sp>
      <p:sp>
        <p:nvSpPr>
          <p:cNvPr id="5" name="Content Placeholder 4"/>
          <p:cNvSpPr>
            <a:spLocks noGrp="1"/>
          </p:cNvSpPr>
          <p:nvPr>
            <p:ph idx="13"/>
          </p:nvPr>
        </p:nvSpPr>
        <p:spPr>
          <a:xfrm>
            <a:off x="1995054" y="701964"/>
            <a:ext cx="6342495" cy="136236"/>
          </a:xfrm>
        </p:spPr>
        <p:txBody>
          <a:bodyPr>
            <a:noAutofit/>
          </a:bodyPr>
          <a:lstStyle/>
          <a:p>
            <a:r>
              <a:rPr lang="en-US" sz="2800" dirty="0"/>
              <a:t>INVESTIGATION</a:t>
            </a:r>
          </a:p>
          <a:p>
            <a:endParaRPr lang="en-US" sz="2800" dirty="0"/>
          </a:p>
        </p:txBody>
      </p:sp>
    </p:spTree>
    <p:extLst>
      <p:ext uri="{BB962C8B-B14F-4D97-AF65-F5344CB8AC3E}">
        <p14:creationId xmlns:p14="http://schemas.microsoft.com/office/powerpoint/2010/main" xmlns="" val="26543934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8755" y="838199"/>
            <a:ext cx="9472091" cy="5410201"/>
          </a:xfrm>
        </p:spPr>
        <p:txBody>
          <a:bodyPr>
            <a:normAutofit/>
          </a:bodyPr>
          <a:lstStyle/>
          <a:p>
            <a:pPr marL="0" indent="0">
              <a:lnSpc>
                <a:spcPct val="150000"/>
              </a:lnSpc>
              <a:buNone/>
            </a:pPr>
            <a:endParaRPr lang="en-US" u="sng" dirty="0" smtClean="0">
              <a:latin typeface="Arial" panose="020B0604020202020204" pitchFamily="34" charset="0"/>
              <a:cs typeface="Arial" panose="020B0604020202020204" pitchFamily="34" charset="0"/>
            </a:endParaRPr>
          </a:p>
          <a:p>
            <a:pPr marL="0" indent="0" algn="ctr">
              <a:lnSpc>
                <a:spcPct val="150000"/>
              </a:lnSpc>
              <a:buNone/>
            </a:pPr>
            <a:r>
              <a:rPr lang="en-US" b="1" u="sng" dirty="0" smtClean="0">
                <a:latin typeface="Arial" panose="020B0604020202020204" pitchFamily="34" charset="0"/>
                <a:cs typeface="Arial" panose="020B0604020202020204" pitchFamily="34" charset="0"/>
              </a:rPr>
              <a:t>NPO 11</a:t>
            </a:r>
          </a:p>
          <a:p>
            <a:pPr marL="0" indent="0">
              <a:lnSpc>
                <a:spcPct val="150000"/>
              </a:lnSpc>
              <a:buNone/>
            </a:pPr>
            <a:r>
              <a:rPr lang="en-US" b="1" u="sng" dirty="0" smtClean="0">
                <a:latin typeface="Arial" panose="020B0604020202020204" pitchFamily="34" charset="0"/>
                <a:cs typeface="Arial" panose="020B0604020202020204" pitchFamily="34" charset="0"/>
              </a:rPr>
              <a:t>Background</a:t>
            </a:r>
            <a:r>
              <a:rPr lang="en-US" u="sng" dirty="0" smtClean="0">
                <a:latin typeface="Arial" panose="020B0604020202020204" pitchFamily="34" charset="0"/>
                <a:cs typeface="Arial" panose="020B0604020202020204" pitchFamily="34" charset="0"/>
              </a:rPr>
              <a:t> </a:t>
            </a:r>
          </a:p>
          <a:p>
            <a:pPr algn="just">
              <a:lnSpc>
                <a:spcPct val="150000"/>
              </a:lnSpc>
            </a:pPr>
            <a:r>
              <a:rPr lang="en-US" dirty="0" smtClean="0">
                <a:solidFill>
                  <a:prstClr val="black"/>
                </a:solidFill>
                <a:latin typeface="Arial" panose="020B0604020202020204" pitchFamily="34" charset="0"/>
                <a:cs typeface="Arial" panose="020B0604020202020204" pitchFamily="34" charset="0"/>
              </a:rPr>
              <a:t>NPC 11 was hijacked by known individual.</a:t>
            </a:r>
            <a:endParaRPr lang="en-US" dirty="0">
              <a:solidFill>
                <a:prstClr val="black"/>
              </a:solidFill>
              <a:latin typeface="Arial" panose="020B0604020202020204" pitchFamily="34" charset="0"/>
              <a:cs typeface="Arial" panose="020B0604020202020204" pitchFamily="34" charset="0"/>
            </a:endParaRPr>
          </a:p>
          <a:p>
            <a:pPr algn="just">
              <a:lnSpc>
                <a:spcPct val="150000"/>
              </a:lnSpc>
            </a:pPr>
            <a:r>
              <a:rPr lang="en-US" dirty="0" smtClean="0">
                <a:latin typeface="Arial" panose="020B0604020202020204" pitchFamily="34" charset="0"/>
                <a:cs typeface="Arial" panose="020B0604020202020204" pitchFamily="34" charset="0"/>
              </a:rPr>
              <a:t>In terms of the Application submitted to the NLC by the hijackers were to build a cricket sport development and training for the disadvantaged communities in the Northern Cape.</a:t>
            </a:r>
          </a:p>
          <a:p>
            <a:pPr algn="just">
              <a:lnSpc>
                <a:spcPct val="150000"/>
              </a:lnSpc>
            </a:pPr>
            <a:r>
              <a:rPr lang="en-US" dirty="0" smtClean="0">
                <a:latin typeface="Arial" panose="020B0604020202020204" pitchFamily="34" charset="0"/>
                <a:cs typeface="Arial" panose="020B0604020202020204" pitchFamily="34" charset="0"/>
              </a:rPr>
              <a:t>The grant funding of R5,5 million was awarded to the NPO by NLC. The entire amount was not used for its intended purposes.</a:t>
            </a:r>
          </a:p>
          <a:p>
            <a:pPr>
              <a:lnSpc>
                <a:spcPct val="150000"/>
              </a:lnSpc>
            </a:pPr>
            <a:endParaRPr lang="en-US" dirty="0">
              <a:latin typeface="Arial" panose="020B0604020202020204" pitchFamily="34" charset="0"/>
              <a:cs typeface="Arial" panose="020B0604020202020204" pitchFamily="34" charset="0"/>
            </a:endParaRPr>
          </a:p>
          <a:p>
            <a:pPr marL="0" indent="0">
              <a:lnSpc>
                <a:spcPct val="150000"/>
              </a:lnSpc>
              <a:buNone/>
            </a:pPr>
            <a:endParaRPr lang="en-US" u="sng" dirty="0" smtClean="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53</a:t>
            </a:fld>
            <a:endParaRPr lang="en-ZA" dirty="0">
              <a:solidFill>
                <a:srgbClr val="000000">
                  <a:tint val="75000"/>
                </a:srgbClr>
              </a:solidFill>
            </a:endParaRPr>
          </a:p>
        </p:txBody>
      </p:sp>
      <p:sp>
        <p:nvSpPr>
          <p:cNvPr id="5" name="Content Placeholder 4"/>
          <p:cNvSpPr>
            <a:spLocks noGrp="1"/>
          </p:cNvSpPr>
          <p:nvPr>
            <p:ph idx="13"/>
          </p:nvPr>
        </p:nvSpPr>
        <p:spPr>
          <a:xfrm>
            <a:off x="1736436" y="628072"/>
            <a:ext cx="6601114" cy="210127"/>
          </a:xfrm>
        </p:spPr>
        <p:txBody>
          <a:bodyPr>
            <a:noAutofit/>
          </a:bodyPr>
          <a:lstStyle/>
          <a:p>
            <a:r>
              <a:rPr lang="en-US" sz="2800" dirty="0"/>
              <a:t>INVESTIGATION</a:t>
            </a:r>
          </a:p>
          <a:p>
            <a:endParaRPr lang="en-US" sz="2800" dirty="0"/>
          </a:p>
        </p:txBody>
      </p:sp>
    </p:spTree>
    <p:extLst>
      <p:ext uri="{BB962C8B-B14F-4D97-AF65-F5344CB8AC3E}">
        <p14:creationId xmlns:p14="http://schemas.microsoft.com/office/powerpoint/2010/main" xmlns="" val="42648446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836" y="609600"/>
            <a:ext cx="9531928" cy="5638800"/>
          </a:xfrm>
        </p:spPr>
        <p:txBody>
          <a:bodyPr>
            <a:normAutofit/>
          </a:bodyPr>
          <a:lstStyle/>
          <a:p>
            <a:pPr marL="0" indent="0">
              <a:lnSpc>
                <a:spcPct val="150000"/>
              </a:lnSpc>
              <a:buNone/>
            </a:pPr>
            <a:endParaRPr lang="en-US" sz="1900" dirty="0" smtClean="0">
              <a:latin typeface="Arial" panose="020B0604020202020204" pitchFamily="34" charset="0"/>
              <a:cs typeface="Arial" panose="020B0604020202020204" pitchFamily="34" charset="0"/>
            </a:endParaRPr>
          </a:p>
          <a:p>
            <a:pPr marL="0" indent="0">
              <a:lnSpc>
                <a:spcPct val="150000"/>
              </a:lnSpc>
              <a:buNone/>
            </a:pPr>
            <a:endParaRPr lang="en-US" sz="1900" dirty="0">
              <a:latin typeface="Arial" panose="020B0604020202020204" pitchFamily="34" charset="0"/>
              <a:cs typeface="Arial" panose="020B0604020202020204" pitchFamily="34" charset="0"/>
            </a:endParaRPr>
          </a:p>
          <a:p>
            <a:pPr marL="0" indent="0">
              <a:lnSpc>
                <a:spcPct val="150000"/>
              </a:lnSpc>
              <a:buNone/>
            </a:pPr>
            <a:r>
              <a:rPr lang="en-US" sz="1900" b="1" u="sng" dirty="0">
                <a:latin typeface="Arial" panose="020B0604020202020204" pitchFamily="34" charset="0"/>
                <a:cs typeface="Arial" panose="020B0604020202020204" pitchFamily="34" charset="0"/>
              </a:rPr>
              <a:t>Financial Investigation – </a:t>
            </a:r>
            <a:r>
              <a:rPr lang="en-US" sz="1900" b="1" u="sng" dirty="0" smtClean="0">
                <a:latin typeface="Arial" panose="020B0604020202020204" pitchFamily="34" charset="0"/>
                <a:cs typeface="Arial" panose="020B0604020202020204" pitchFamily="34" charset="0"/>
              </a:rPr>
              <a:t>NPO 11</a:t>
            </a:r>
            <a:endParaRPr lang="en-US" sz="1900" dirty="0" smtClean="0">
              <a:latin typeface="Arial" panose="020B0604020202020204" pitchFamily="34" charset="0"/>
              <a:cs typeface="Arial" panose="020B0604020202020204" pitchFamily="34" charset="0"/>
            </a:endParaRPr>
          </a:p>
          <a:p>
            <a:pPr marL="0" indent="0" algn="just">
              <a:lnSpc>
                <a:spcPct val="150000"/>
              </a:lnSpc>
              <a:buNone/>
            </a:pPr>
            <a:r>
              <a:rPr lang="en-US" sz="1900" dirty="0" smtClean="0">
                <a:latin typeface="Arial" panose="020B0604020202020204" pitchFamily="34" charset="0"/>
                <a:cs typeface="Arial" panose="020B0604020202020204" pitchFamily="34" charset="0"/>
              </a:rPr>
              <a:t>Financial analyses of bank statements of NPO 11 revealed the following;</a:t>
            </a:r>
          </a:p>
          <a:p>
            <a:pPr algn="just">
              <a:lnSpc>
                <a:spcPct val="150000"/>
              </a:lnSpc>
            </a:pPr>
            <a:r>
              <a:rPr lang="en-US" sz="1900" dirty="0" smtClean="0">
                <a:latin typeface="Arial" panose="020B0604020202020204" pitchFamily="34" charset="0"/>
                <a:cs typeface="Arial" panose="020B0604020202020204" pitchFamily="34" charset="0"/>
              </a:rPr>
              <a:t>R1,782,000.00 and R500 000.00  were transferred to two entities owned by one of the known NPO hijacker. </a:t>
            </a:r>
            <a:r>
              <a:rPr lang="en-US" sz="1900" dirty="0" smtClean="0">
                <a:solidFill>
                  <a:prstClr val="black"/>
                </a:solidFill>
                <a:latin typeface="Arial" panose="020B0604020202020204" pitchFamily="34" charset="0"/>
                <a:cs typeface="Arial" panose="020B0604020202020204" pitchFamily="34" charset="0"/>
              </a:rPr>
              <a:t> </a:t>
            </a:r>
          </a:p>
          <a:p>
            <a:pPr algn="just">
              <a:lnSpc>
                <a:spcPct val="150000"/>
              </a:lnSpc>
            </a:pPr>
            <a:r>
              <a:rPr lang="en-US" sz="1900" dirty="0" smtClean="0">
                <a:solidFill>
                  <a:prstClr val="black"/>
                </a:solidFill>
                <a:latin typeface="Arial" panose="020B0604020202020204" pitchFamily="34" charset="0"/>
                <a:cs typeface="Arial" panose="020B0604020202020204" pitchFamily="34" charset="0"/>
              </a:rPr>
              <a:t>R1 16 000.00 was transferred to one of the NPO hijacking key role player and close ally to the senior official of NLC. The entire amount was ultimately transferred to the entity linked to the family of the senior official of NLC.  </a:t>
            </a:r>
          </a:p>
          <a:p>
            <a:pPr algn="just">
              <a:lnSpc>
                <a:spcPct val="150000"/>
              </a:lnSpc>
            </a:pPr>
            <a:r>
              <a:rPr lang="en-US" sz="1900" dirty="0" smtClean="0">
                <a:latin typeface="Arial" panose="020B0604020202020204" pitchFamily="34" charset="0"/>
                <a:cs typeface="Arial" panose="020B0604020202020204" pitchFamily="34" charset="0"/>
              </a:rPr>
              <a:t>The entire grant was embezzled no work was done. </a:t>
            </a:r>
          </a:p>
          <a:p>
            <a:pPr marL="0" indent="0">
              <a:lnSpc>
                <a:spcPct val="150000"/>
              </a:lnSpc>
              <a:buNone/>
            </a:pPr>
            <a:endParaRPr lang="en-US" sz="1900" dirty="0" smtClean="0">
              <a:solidFill>
                <a:prstClr val="black"/>
              </a:solidFill>
              <a:latin typeface="Arial" panose="020B0604020202020204" pitchFamily="34" charset="0"/>
              <a:cs typeface="Arial" panose="020B0604020202020204" pitchFamily="34" charset="0"/>
            </a:endParaRPr>
          </a:p>
          <a:p>
            <a:pPr>
              <a:lnSpc>
                <a:spcPct val="150000"/>
              </a:lnSpc>
            </a:pPr>
            <a:endParaRPr lang="en-US" sz="1900" dirty="0">
              <a:solidFill>
                <a:prstClr val="black"/>
              </a:solidFill>
              <a:latin typeface="Arial" panose="020B0604020202020204" pitchFamily="34" charset="0"/>
              <a:cs typeface="Arial" panose="020B0604020202020204" pitchFamily="34" charset="0"/>
            </a:endParaRPr>
          </a:p>
          <a:p>
            <a:pPr>
              <a:lnSpc>
                <a:spcPct val="150000"/>
              </a:lnSpc>
            </a:pPr>
            <a:endParaRPr lang="en-US" sz="19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54</a:t>
            </a:fld>
            <a:endParaRPr lang="en-ZA" dirty="0">
              <a:solidFill>
                <a:srgbClr val="000000">
                  <a:tint val="75000"/>
                </a:srgbClr>
              </a:solidFill>
            </a:endParaRPr>
          </a:p>
        </p:txBody>
      </p:sp>
      <p:sp>
        <p:nvSpPr>
          <p:cNvPr id="5" name="Content Placeholder 4"/>
          <p:cNvSpPr>
            <a:spLocks noGrp="1"/>
          </p:cNvSpPr>
          <p:nvPr>
            <p:ph idx="13"/>
          </p:nvPr>
        </p:nvSpPr>
        <p:spPr>
          <a:xfrm>
            <a:off x="1819564" y="369456"/>
            <a:ext cx="6517986" cy="468744"/>
          </a:xfrm>
        </p:spPr>
        <p:txBody>
          <a:bodyPr>
            <a:normAutofit fontScale="25000" lnSpcReduction="20000"/>
          </a:bodyPr>
          <a:lstStyle/>
          <a:p>
            <a:r>
              <a:rPr lang="en-US" sz="11200" dirty="0"/>
              <a:t>INVESTIGATION</a:t>
            </a:r>
          </a:p>
          <a:p>
            <a:endParaRPr lang="en-US" dirty="0"/>
          </a:p>
        </p:txBody>
      </p:sp>
    </p:spTree>
    <p:extLst>
      <p:ext uri="{BB962C8B-B14F-4D97-AF65-F5344CB8AC3E}">
        <p14:creationId xmlns:p14="http://schemas.microsoft.com/office/powerpoint/2010/main" xmlns="" val="22703703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377" y="618836"/>
            <a:ext cx="9321323" cy="5629564"/>
          </a:xfrm>
        </p:spPr>
        <p:txBody>
          <a:bodyPr>
            <a:normAutofit/>
          </a:bodyPr>
          <a:lstStyle/>
          <a:p>
            <a:pPr marL="0" indent="0" algn="just">
              <a:lnSpc>
                <a:spcPct val="150000"/>
              </a:lnSpc>
              <a:buNone/>
            </a:pPr>
            <a:endParaRPr lang="en-US" b="1" u="sng" dirty="0" smtClean="0">
              <a:latin typeface="Arial" panose="020B0604020202020204" pitchFamily="34" charset="0"/>
              <a:cs typeface="Arial" panose="020B0604020202020204" pitchFamily="34" charset="0"/>
            </a:endParaRPr>
          </a:p>
          <a:p>
            <a:pPr marL="0" indent="0" algn="just">
              <a:lnSpc>
                <a:spcPct val="150000"/>
              </a:lnSpc>
              <a:buNone/>
            </a:pPr>
            <a:r>
              <a:rPr lang="en-US" b="1" dirty="0" smtClean="0">
                <a:latin typeface="Arial" panose="020B0604020202020204" pitchFamily="34" charset="0"/>
                <a:cs typeface="Arial" panose="020B0604020202020204" pitchFamily="34" charset="0"/>
              </a:rPr>
              <a:t>						</a:t>
            </a:r>
            <a:r>
              <a:rPr lang="en-US" b="1" u="sng" dirty="0" smtClean="0">
                <a:latin typeface="Arial" panose="020B0604020202020204" pitchFamily="34" charset="0"/>
                <a:cs typeface="Arial" panose="020B0604020202020204" pitchFamily="34" charset="0"/>
              </a:rPr>
              <a:t>NPO 5</a:t>
            </a:r>
          </a:p>
          <a:p>
            <a:pPr marL="0" indent="0" algn="just">
              <a:lnSpc>
                <a:spcPct val="150000"/>
              </a:lnSpc>
              <a:buNone/>
            </a:pPr>
            <a:r>
              <a:rPr lang="en-US" u="sng" dirty="0" smtClean="0">
                <a:latin typeface="Arial" panose="020B0604020202020204" pitchFamily="34" charset="0"/>
                <a:cs typeface="Arial" panose="020B0604020202020204" pitchFamily="34" charset="0"/>
              </a:rPr>
              <a:t>Background </a:t>
            </a:r>
          </a:p>
          <a:p>
            <a:pPr algn="just">
              <a:lnSpc>
                <a:spcPct val="150000"/>
              </a:lnSpc>
            </a:pPr>
            <a:r>
              <a:rPr lang="en-US" dirty="0" smtClean="0">
                <a:latin typeface="Arial" panose="020B0604020202020204" pitchFamily="34" charset="0"/>
                <a:cs typeface="Arial" panose="020B0604020202020204" pitchFamily="34" charset="0"/>
              </a:rPr>
              <a:t>NPO 5 was hijacked by one of the known hijacking key individual.  </a:t>
            </a:r>
          </a:p>
          <a:p>
            <a:pPr algn="just">
              <a:lnSpc>
                <a:spcPct val="150000"/>
              </a:lnSpc>
            </a:pPr>
            <a:r>
              <a:rPr lang="en-US" dirty="0" smtClean="0">
                <a:latin typeface="Arial" panose="020B0604020202020204" pitchFamily="34" charset="0"/>
                <a:cs typeface="Arial" panose="020B0604020202020204" pitchFamily="34" charset="0"/>
              </a:rPr>
              <a:t>They submiited a fraudulent application to the NLC in their name using NPO 5 profile</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to build an old age home in the North West Province.</a:t>
            </a:r>
          </a:p>
          <a:p>
            <a:pPr algn="just">
              <a:lnSpc>
                <a:spcPct val="150000"/>
              </a:lnSpc>
            </a:pPr>
            <a:r>
              <a:rPr lang="en-US" dirty="0" smtClean="0">
                <a:latin typeface="Arial" panose="020B0604020202020204" pitchFamily="34" charset="0"/>
                <a:cs typeface="Arial" panose="020B0604020202020204" pitchFamily="34" charset="0"/>
              </a:rPr>
              <a:t>They then opened </a:t>
            </a:r>
            <a:r>
              <a:rPr lang="en-US" dirty="0">
                <a:latin typeface="Arial" panose="020B0604020202020204" pitchFamily="34" charset="0"/>
                <a:cs typeface="Arial" panose="020B0604020202020204" pitchFamily="34" charset="0"/>
              </a:rPr>
              <a:t>a new bank account for the </a:t>
            </a:r>
            <a:r>
              <a:rPr lang="en-US" dirty="0" smtClean="0">
                <a:latin typeface="Arial" panose="020B0604020202020204" pitchFamily="34" charset="0"/>
                <a:cs typeface="Arial" panose="020B0604020202020204" pitchFamily="34" charset="0"/>
              </a:rPr>
              <a:t>NPO 5.</a:t>
            </a:r>
          </a:p>
          <a:p>
            <a:pPr algn="just">
              <a:lnSpc>
                <a:spcPct val="150000"/>
              </a:lnSpc>
            </a:pPr>
            <a:r>
              <a:rPr lang="en-US" dirty="0" smtClean="0">
                <a:latin typeface="Arial" panose="020B0604020202020204" pitchFamily="34" charset="0"/>
                <a:cs typeface="Arial" panose="020B0604020202020204" pitchFamily="34" charset="0"/>
              </a:rPr>
              <a:t>The NPO 5 was approved R23 million grant funding by the NLC on 27 September 2017. On 16 October 2017 NLC made a payment of R20 000 000.00 to the NPO’s bank account. </a:t>
            </a:r>
          </a:p>
          <a:p>
            <a:pPr algn="just">
              <a:lnSpc>
                <a:spcPct val="150000"/>
              </a:lnSpc>
            </a:pPr>
            <a:endParaRPr lang="en-US" dirty="0" smtClean="0">
              <a:latin typeface="Arial" panose="020B0604020202020204" pitchFamily="34" charset="0"/>
              <a:cs typeface="Arial" panose="020B0604020202020204" pitchFamily="34" charset="0"/>
            </a:endParaRPr>
          </a:p>
          <a:p>
            <a:pPr algn="just">
              <a:lnSpc>
                <a:spcPct val="150000"/>
              </a:lnSpc>
            </a:pPr>
            <a:endParaRPr lang="en-US" dirty="0">
              <a:latin typeface="Arial" panose="020B0604020202020204" pitchFamily="34" charset="0"/>
              <a:cs typeface="Arial" panose="020B0604020202020204" pitchFamily="34" charset="0"/>
            </a:endParaRPr>
          </a:p>
          <a:p>
            <a:pPr algn="just">
              <a:lnSpc>
                <a:spcPct val="150000"/>
              </a:lnSpc>
            </a:pPr>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55</a:t>
            </a:fld>
            <a:endParaRPr lang="en-ZA" dirty="0">
              <a:solidFill>
                <a:srgbClr val="000000">
                  <a:tint val="75000"/>
                </a:srgbClr>
              </a:solidFill>
            </a:endParaRPr>
          </a:p>
        </p:txBody>
      </p:sp>
      <p:sp>
        <p:nvSpPr>
          <p:cNvPr id="5" name="Content Placeholder 4"/>
          <p:cNvSpPr>
            <a:spLocks noGrp="1"/>
          </p:cNvSpPr>
          <p:nvPr>
            <p:ph idx="13"/>
          </p:nvPr>
        </p:nvSpPr>
        <p:spPr>
          <a:xfrm>
            <a:off x="1736436" y="618836"/>
            <a:ext cx="6601114" cy="219364"/>
          </a:xfrm>
        </p:spPr>
        <p:txBody>
          <a:bodyPr>
            <a:noAutofit/>
          </a:bodyPr>
          <a:lstStyle/>
          <a:p>
            <a:r>
              <a:rPr lang="en-US" sz="2800" dirty="0"/>
              <a:t>INVESTIGATION</a:t>
            </a:r>
          </a:p>
          <a:p>
            <a:endParaRPr lang="en-US" sz="2800" dirty="0"/>
          </a:p>
        </p:txBody>
      </p:sp>
    </p:spTree>
    <p:extLst>
      <p:ext uri="{BB962C8B-B14F-4D97-AF65-F5344CB8AC3E}">
        <p14:creationId xmlns:p14="http://schemas.microsoft.com/office/powerpoint/2010/main" xmlns="" val="16381248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1600" y="452583"/>
            <a:ext cx="9309100" cy="5795818"/>
          </a:xfrm>
        </p:spPr>
        <p:txBody>
          <a:bodyPr>
            <a:normAutofit/>
          </a:bodyPr>
          <a:lstStyle/>
          <a:p>
            <a:pPr>
              <a:lnSpc>
                <a:spcPct val="150000"/>
              </a:lnSpc>
            </a:pPr>
            <a:endParaRPr lang="en-US" dirty="0" smtClean="0">
              <a:latin typeface="Arial" panose="020B0604020202020204" pitchFamily="34" charset="0"/>
              <a:cs typeface="Arial" panose="020B0604020202020204" pitchFamily="34" charset="0"/>
            </a:endParaRPr>
          </a:p>
          <a:p>
            <a:pPr marL="0" indent="0">
              <a:lnSpc>
                <a:spcPct val="150000"/>
              </a:lnSpc>
              <a:buNone/>
            </a:pPr>
            <a:endParaRPr lang="en-US" dirty="0" smtClean="0">
              <a:latin typeface="Arial" panose="020B0604020202020204" pitchFamily="34" charset="0"/>
              <a:cs typeface="Arial" panose="020B0604020202020204" pitchFamily="34" charset="0"/>
            </a:endParaRPr>
          </a:p>
          <a:p>
            <a:pPr marL="0" indent="0">
              <a:lnSpc>
                <a:spcPct val="150000"/>
              </a:lnSpc>
              <a:buNone/>
            </a:pPr>
            <a:r>
              <a:rPr lang="en-US" u="sng" dirty="0" smtClean="0">
                <a:latin typeface="Arial" panose="020B0604020202020204" pitchFamily="34" charset="0"/>
                <a:cs typeface="Arial" panose="020B0604020202020204" pitchFamily="34" charset="0"/>
              </a:rPr>
              <a:t>Financial Investigation – NPO 5 </a:t>
            </a:r>
            <a:endParaRPr lang="en-US" u="sng" dirty="0">
              <a:latin typeface="Arial" panose="020B0604020202020204" pitchFamily="34" charset="0"/>
              <a:cs typeface="Arial" panose="020B0604020202020204" pitchFamily="34" charset="0"/>
            </a:endParaRPr>
          </a:p>
          <a:p>
            <a:pPr algn="just">
              <a:lnSpc>
                <a:spcPct val="150000"/>
              </a:lnSpc>
            </a:pPr>
            <a:r>
              <a:rPr lang="en-US" dirty="0">
                <a:latin typeface="Arial" panose="020B0604020202020204" pitchFamily="34" charset="0"/>
                <a:cs typeface="Arial" panose="020B0604020202020204" pitchFamily="34" charset="0"/>
              </a:rPr>
              <a:t>Between 17 and 27 October 2017 an amount totaling R11 700.000.00 was transferred from </a:t>
            </a:r>
            <a:r>
              <a:rPr lang="en-US" dirty="0" smtClean="0">
                <a:latin typeface="Arial" panose="020B0604020202020204" pitchFamily="34" charset="0"/>
                <a:cs typeface="Arial" panose="020B0604020202020204" pitchFamily="34" charset="0"/>
              </a:rPr>
              <a:t>NPO 5’s </a:t>
            </a:r>
            <a:r>
              <a:rPr lang="en-US" dirty="0">
                <a:latin typeface="Arial" panose="020B0604020202020204" pitchFamily="34" charset="0"/>
                <a:cs typeface="Arial" panose="020B0604020202020204" pitchFamily="34" charset="0"/>
              </a:rPr>
              <a:t>bank account to </a:t>
            </a:r>
            <a:r>
              <a:rPr lang="en-US" dirty="0" smtClean="0">
                <a:latin typeface="Arial" panose="020B0604020202020204" pitchFamily="34" charset="0"/>
                <a:cs typeface="Arial" panose="020B0604020202020204" pitchFamily="34" charset="0"/>
              </a:rPr>
              <a:t>business bank account of private company 2. </a:t>
            </a:r>
          </a:p>
          <a:p>
            <a:pPr algn="just">
              <a:lnSpc>
                <a:spcPct val="150000"/>
              </a:lnSpc>
            </a:pPr>
            <a:r>
              <a:rPr lang="en-US" dirty="0" smtClean="0">
                <a:latin typeface="Arial" panose="020B0604020202020204" pitchFamily="34" charset="0"/>
                <a:cs typeface="Arial" panose="020B0604020202020204" pitchFamily="34" charset="0"/>
              </a:rPr>
              <a:t>Between 19 and 27 October 2017 the owner of private company 2  transferred an amount totaling R9 203 000.00 to a bank account of conveyancing Attorneys for the purchase of a R27 million immovable property to the benefit of former NLC board member 2. </a:t>
            </a:r>
          </a:p>
          <a:p>
            <a:pPr algn="just">
              <a:lnSpc>
                <a:spcPct val="150000"/>
              </a:lnSpc>
            </a:pPr>
            <a:r>
              <a:rPr lang="en-US" dirty="0" smtClean="0">
                <a:latin typeface="Arial" panose="020B0604020202020204" pitchFamily="34" charset="0"/>
                <a:cs typeface="Arial" panose="020B0604020202020204" pitchFamily="34" charset="0"/>
              </a:rPr>
              <a:t>The old age home construction that was started remain unfinished to this day.  </a:t>
            </a:r>
          </a:p>
          <a:p>
            <a:pPr marL="0" indent="0">
              <a:lnSpc>
                <a:spcPct val="150000"/>
              </a:lnSpc>
              <a:buNone/>
            </a:pPr>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t>Presentation to the Portfolio Committee </a:t>
            </a:r>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1BAB4B-37C3-4540-AA8B-870B3C3EF0FC}" type="slidenum">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5" name="Content Placeholder 4"/>
          <p:cNvSpPr>
            <a:spLocks noGrp="1"/>
          </p:cNvSpPr>
          <p:nvPr>
            <p:ph idx="13"/>
          </p:nvPr>
        </p:nvSpPr>
        <p:spPr>
          <a:xfrm>
            <a:off x="1930400" y="203200"/>
            <a:ext cx="6407150" cy="635000"/>
          </a:xfrm>
        </p:spPr>
        <p:txBody>
          <a:bodyPr/>
          <a:lstStyle/>
          <a:p>
            <a:r>
              <a:rPr lang="en-US" sz="2800" dirty="0"/>
              <a:t>INVESTIGATION</a:t>
            </a:r>
          </a:p>
        </p:txBody>
      </p:sp>
    </p:spTree>
    <p:extLst>
      <p:ext uri="{BB962C8B-B14F-4D97-AF65-F5344CB8AC3E}">
        <p14:creationId xmlns:p14="http://schemas.microsoft.com/office/powerpoint/2010/main" xmlns="" val="33712638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673768"/>
            <a:ext cx="9410700" cy="5574632"/>
          </a:xfrm>
        </p:spPr>
        <p:txBody>
          <a:bodyPr>
            <a:normAutofit lnSpcReduction="10000"/>
          </a:bodyPr>
          <a:lstStyle/>
          <a:p>
            <a:pPr marL="0" indent="0">
              <a:lnSpc>
                <a:spcPct val="150000"/>
              </a:lnSpc>
              <a:buNone/>
            </a:pPr>
            <a:endParaRPr lang="en-US" dirty="0" smtClean="0">
              <a:latin typeface="Arial" panose="020B0604020202020204" pitchFamily="34" charset="0"/>
              <a:cs typeface="Arial" panose="020B0604020202020204" pitchFamily="34" charset="0"/>
            </a:endParaRPr>
          </a:p>
          <a:p>
            <a:pPr marL="0" indent="0">
              <a:lnSpc>
                <a:spcPct val="150000"/>
              </a:lnSpc>
              <a:buNone/>
            </a:pPr>
            <a:endParaRPr lang="en-US" dirty="0">
              <a:latin typeface="Arial" panose="020B0604020202020204" pitchFamily="34" charset="0"/>
              <a:cs typeface="Arial" panose="020B0604020202020204" pitchFamily="34" charset="0"/>
            </a:endParaRPr>
          </a:p>
          <a:p>
            <a:pPr marL="0" indent="0" algn="ctr">
              <a:lnSpc>
                <a:spcPct val="150000"/>
              </a:lnSpc>
              <a:buNone/>
            </a:pPr>
            <a:r>
              <a:rPr lang="en-US" b="1" u="sng" dirty="0" smtClean="0">
                <a:latin typeface="Arial" panose="020B0604020202020204" pitchFamily="34" charset="0"/>
                <a:cs typeface="Arial" panose="020B0604020202020204" pitchFamily="34" charset="0"/>
              </a:rPr>
              <a:t>NPO 7</a:t>
            </a:r>
          </a:p>
          <a:p>
            <a:pPr marL="0" indent="0">
              <a:lnSpc>
                <a:spcPct val="150000"/>
              </a:lnSpc>
              <a:buNone/>
            </a:pPr>
            <a:r>
              <a:rPr lang="en-US" b="1" u="sng" dirty="0" smtClean="0">
                <a:latin typeface="Arial" panose="020B0604020202020204" pitchFamily="34" charset="0"/>
                <a:cs typeface="Arial" panose="020B0604020202020204" pitchFamily="34" charset="0"/>
              </a:rPr>
              <a:t>Background</a:t>
            </a:r>
            <a:r>
              <a:rPr lang="en-US" u="sng" dirty="0" smtClean="0">
                <a:latin typeface="Arial" panose="020B0604020202020204" pitchFamily="34" charset="0"/>
                <a:cs typeface="Arial" panose="020B0604020202020204" pitchFamily="34" charset="0"/>
              </a:rPr>
              <a:t> </a:t>
            </a:r>
          </a:p>
          <a:p>
            <a:pPr algn="just">
              <a:lnSpc>
                <a:spcPct val="150000"/>
              </a:lnSpc>
            </a:pPr>
            <a:r>
              <a:rPr lang="en-US" dirty="0" smtClean="0">
                <a:latin typeface="Arial" panose="020B0604020202020204" pitchFamily="34" charset="0"/>
                <a:cs typeface="Arial" panose="020B0604020202020204" pitchFamily="34" charset="0"/>
              </a:rPr>
              <a:t>An application for grant was submitted on behalf of the legitimate NPO members by known individuals. The application was for the construction of an old age home in Limpopo.</a:t>
            </a:r>
          </a:p>
          <a:p>
            <a:pPr algn="just">
              <a:lnSpc>
                <a:spcPct val="150000"/>
              </a:lnSpc>
            </a:pPr>
            <a:r>
              <a:rPr lang="en-US" dirty="0" smtClean="0">
                <a:latin typeface="Arial" panose="020B0604020202020204" pitchFamily="34" charset="0"/>
                <a:cs typeface="Arial" panose="020B0604020202020204" pitchFamily="34" charset="0"/>
              </a:rPr>
              <a:t>The known individual changed the banking account of the NPO 7 without the knowledge of the legitimate members of NPO 7. </a:t>
            </a:r>
          </a:p>
          <a:p>
            <a:pPr algn="just">
              <a:lnSpc>
                <a:spcPct val="150000"/>
              </a:lnSpc>
            </a:pPr>
            <a:r>
              <a:rPr lang="en-US" dirty="0" smtClean="0">
                <a:latin typeface="Arial" panose="020B0604020202020204" pitchFamily="34" charset="0"/>
                <a:cs typeface="Arial" panose="020B0604020202020204" pitchFamily="34" charset="0"/>
              </a:rPr>
              <a:t>The Application was subsequently approved and </a:t>
            </a:r>
            <a:r>
              <a:rPr lang="en-US" b="1" dirty="0" smtClean="0">
                <a:latin typeface="Arial" panose="020B0604020202020204" pitchFamily="34" charset="0"/>
                <a:cs typeface="Arial" panose="020B0604020202020204" pitchFamily="34" charset="0"/>
              </a:rPr>
              <a:t>R20 000 000.00</a:t>
            </a:r>
            <a:r>
              <a:rPr lang="en-US" dirty="0" smtClean="0">
                <a:latin typeface="Arial" panose="020B0604020202020204" pitchFamily="34" charset="0"/>
                <a:cs typeface="Arial" panose="020B0604020202020204" pitchFamily="34" charset="0"/>
              </a:rPr>
              <a:t> was granted to NPO 7 by the NLC.</a:t>
            </a:r>
          </a:p>
          <a:p>
            <a:pPr marL="0" indent="0" algn="just">
              <a:lnSpc>
                <a:spcPct val="150000"/>
              </a:lnSpc>
              <a:buNone/>
            </a:pPr>
            <a:endParaRPr lang="en-US" u="sng"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t>Presentation to the Portfolio Committee </a:t>
            </a:r>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1BAB4B-37C3-4540-AA8B-870B3C3EF0FC}" type="slidenum">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5" name="Content Placeholder 4"/>
          <p:cNvSpPr>
            <a:spLocks noGrp="1"/>
          </p:cNvSpPr>
          <p:nvPr>
            <p:ph idx="13"/>
          </p:nvPr>
        </p:nvSpPr>
        <p:spPr>
          <a:xfrm>
            <a:off x="2004291" y="378692"/>
            <a:ext cx="6333258" cy="459508"/>
          </a:xfrm>
        </p:spPr>
        <p:txBody>
          <a:bodyPr>
            <a:normAutofit fontScale="40000" lnSpcReduction="20000"/>
          </a:bodyPr>
          <a:lstStyle/>
          <a:p>
            <a:r>
              <a:rPr lang="en-US" sz="7000" dirty="0"/>
              <a:t>INVESTIGATION</a:t>
            </a:r>
          </a:p>
          <a:p>
            <a:endParaRPr lang="en-US" dirty="0"/>
          </a:p>
        </p:txBody>
      </p:sp>
    </p:spTree>
    <p:extLst>
      <p:ext uri="{BB962C8B-B14F-4D97-AF65-F5344CB8AC3E}">
        <p14:creationId xmlns:p14="http://schemas.microsoft.com/office/powerpoint/2010/main" xmlns="" val="35256019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309" y="1108364"/>
            <a:ext cx="9698182" cy="5140036"/>
          </a:xfrm>
        </p:spPr>
        <p:txBody>
          <a:bodyPr>
            <a:normAutofit/>
          </a:bodyPr>
          <a:lstStyle/>
          <a:p>
            <a:pPr marL="0" indent="0" algn="just">
              <a:lnSpc>
                <a:spcPct val="150000"/>
              </a:lnSpc>
              <a:buNone/>
            </a:pPr>
            <a:endParaRPr lang="en-US" sz="1900" dirty="0" smtClean="0">
              <a:latin typeface="Arial" panose="020B0604020202020204" pitchFamily="34" charset="0"/>
              <a:cs typeface="Arial" panose="020B0604020202020204" pitchFamily="34" charset="0"/>
            </a:endParaRPr>
          </a:p>
          <a:p>
            <a:pPr marL="0" indent="0" algn="just">
              <a:lnSpc>
                <a:spcPct val="150000"/>
              </a:lnSpc>
              <a:buNone/>
            </a:pPr>
            <a:r>
              <a:rPr lang="en-US" sz="1900" b="1" u="sng" dirty="0" smtClean="0">
                <a:latin typeface="Arial" panose="020B0604020202020204" pitchFamily="34" charset="0"/>
                <a:cs typeface="Arial" panose="020B0604020202020204" pitchFamily="34" charset="0"/>
              </a:rPr>
              <a:t>NPO 7 (</a:t>
            </a:r>
            <a:r>
              <a:rPr lang="en-US" sz="1900" b="1" u="sng" dirty="0" err="1" smtClean="0">
                <a:latin typeface="Arial" panose="020B0604020202020204" pitchFamily="34" charset="0"/>
                <a:cs typeface="Arial" panose="020B0604020202020204" pitchFamily="34" charset="0"/>
              </a:rPr>
              <a:t>cnt</a:t>
            </a:r>
            <a:r>
              <a:rPr lang="en-US" sz="1900" b="1" u="sng" dirty="0" smtClean="0">
                <a:latin typeface="Arial" panose="020B0604020202020204" pitchFamily="34" charset="0"/>
                <a:cs typeface="Arial" panose="020B0604020202020204" pitchFamily="34" charset="0"/>
              </a:rPr>
              <a:t>…)</a:t>
            </a:r>
          </a:p>
          <a:p>
            <a:pPr algn="just">
              <a:lnSpc>
                <a:spcPct val="150000"/>
              </a:lnSpc>
            </a:pPr>
            <a:r>
              <a:rPr lang="en-US" sz="1900" dirty="0" smtClean="0">
                <a:latin typeface="Arial" panose="020B0604020202020204" pitchFamily="34" charset="0"/>
                <a:cs typeface="Arial" panose="020B0604020202020204" pitchFamily="34" charset="0"/>
              </a:rPr>
              <a:t>The legitimate members of NPO 7 became aware that NLC paid grant funding to the value of </a:t>
            </a:r>
            <a:r>
              <a:rPr lang="en-US" sz="1900" b="1" dirty="0" smtClean="0">
                <a:latin typeface="Arial" panose="020B0604020202020204" pitchFamily="34" charset="0"/>
                <a:cs typeface="Arial" panose="020B0604020202020204" pitchFamily="34" charset="0"/>
              </a:rPr>
              <a:t>R22 578,350.00 </a:t>
            </a:r>
            <a:r>
              <a:rPr lang="en-US" sz="1900" dirty="0" smtClean="0">
                <a:latin typeface="Arial" panose="020B0604020202020204" pitchFamily="34" charset="0"/>
                <a:cs typeface="Arial" panose="020B0604020202020204" pitchFamily="34" charset="0"/>
              </a:rPr>
              <a:t>to their NPO (i.e. NPO 7). </a:t>
            </a:r>
          </a:p>
          <a:p>
            <a:pPr algn="just">
              <a:lnSpc>
                <a:spcPct val="150000"/>
              </a:lnSpc>
            </a:pPr>
            <a:r>
              <a:rPr lang="en-US" sz="1900" dirty="0" smtClean="0">
                <a:latin typeface="Arial" panose="020B0604020202020204" pitchFamily="34" charset="0"/>
                <a:cs typeface="Arial" panose="020B0604020202020204" pitchFamily="34" charset="0"/>
              </a:rPr>
              <a:t>They then approached the NLC to alert them that they paid money to the hijackers of NPO 7. </a:t>
            </a:r>
          </a:p>
          <a:p>
            <a:pPr algn="just">
              <a:lnSpc>
                <a:spcPct val="150000"/>
              </a:lnSpc>
            </a:pPr>
            <a:r>
              <a:rPr lang="en-US" sz="1900" dirty="0" smtClean="0">
                <a:latin typeface="Arial" panose="020B0604020202020204" pitchFamily="34" charset="0"/>
                <a:cs typeface="Arial" panose="020B0604020202020204" pitchFamily="34" charset="0"/>
              </a:rPr>
              <a:t>NLC arranged a meeting with the legitimate members of NPO 7 and the hijackers to try and resolve the issues amicably. Instead of opening a criminal case against the hijackers and recover the money, NLC opted to grant further funding of </a:t>
            </a:r>
            <a:r>
              <a:rPr lang="en-US" sz="1900" b="1" dirty="0" smtClean="0">
                <a:latin typeface="Arial" panose="020B0604020202020204" pitchFamily="34" charset="0"/>
                <a:cs typeface="Arial" panose="020B0604020202020204" pitchFamily="34" charset="0"/>
              </a:rPr>
              <a:t>R7 829 353.00 </a:t>
            </a:r>
            <a:r>
              <a:rPr lang="en-US" sz="1900" dirty="0" smtClean="0">
                <a:latin typeface="Arial" panose="020B0604020202020204" pitchFamily="34" charset="0"/>
                <a:cs typeface="Arial" panose="020B0604020202020204" pitchFamily="34" charset="0"/>
              </a:rPr>
              <a:t>to the legitimate members of NPO 7. </a:t>
            </a:r>
            <a:endParaRPr lang="en-US" sz="1900" dirty="0">
              <a:latin typeface="Arial" panose="020B0604020202020204" pitchFamily="34" charset="0"/>
              <a:cs typeface="Arial" panose="020B0604020202020204" pitchFamily="34" charset="0"/>
            </a:endParaRPr>
          </a:p>
          <a:p>
            <a:pPr marL="0" indent="0" algn="just">
              <a:lnSpc>
                <a:spcPct val="150000"/>
              </a:lnSpc>
              <a:buNone/>
            </a:pPr>
            <a:endParaRPr lang="en-US" sz="1900" dirty="0">
              <a:latin typeface="Arial" panose="020B0604020202020204" pitchFamily="34" charset="0"/>
              <a:cs typeface="Arial" panose="020B0604020202020204" pitchFamily="34" charset="0"/>
            </a:endParaRPr>
          </a:p>
          <a:p>
            <a:pPr marL="0" indent="0" algn="just">
              <a:lnSpc>
                <a:spcPct val="150000"/>
              </a:lnSpc>
              <a:buNone/>
            </a:pPr>
            <a:endParaRPr lang="en-US" sz="19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t>Presentation to the Portfolio Committee </a:t>
            </a:r>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1BAB4B-37C3-4540-AA8B-870B3C3EF0FC}" type="slidenum">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5" name="Content Placeholder 4"/>
          <p:cNvSpPr>
            <a:spLocks noGrp="1"/>
          </p:cNvSpPr>
          <p:nvPr>
            <p:ph idx="13"/>
          </p:nvPr>
        </p:nvSpPr>
        <p:spPr>
          <a:xfrm>
            <a:off x="1690254" y="609600"/>
            <a:ext cx="6647295" cy="228600"/>
          </a:xfrm>
        </p:spPr>
        <p:txBody>
          <a:bodyPr>
            <a:noAutofit/>
          </a:bodyPr>
          <a:lstStyle/>
          <a:p>
            <a:r>
              <a:rPr lang="en-US" sz="2800" dirty="0"/>
              <a:t>INVESTIGATION</a:t>
            </a:r>
          </a:p>
          <a:p>
            <a:endParaRPr lang="en-US" sz="2800" dirty="0"/>
          </a:p>
        </p:txBody>
      </p:sp>
    </p:spTree>
    <p:extLst>
      <p:ext uri="{BB962C8B-B14F-4D97-AF65-F5344CB8AC3E}">
        <p14:creationId xmlns:p14="http://schemas.microsoft.com/office/powerpoint/2010/main" xmlns="" val="22398388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1253" y="914399"/>
            <a:ext cx="9537691" cy="5334001"/>
          </a:xfrm>
        </p:spPr>
        <p:txBody>
          <a:bodyPr>
            <a:normAutofit/>
          </a:bodyPr>
          <a:lstStyle/>
          <a:p>
            <a:pPr marL="0" indent="0">
              <a:buNone/>
            </a:pPr>
            <a:endParaRPr lang="en-US" sz="1800" dirty="0" smtClean="0">
              <a:latin typeface="Arial" panose="020B0604020202020204" pitchFamily="34" charset="0"/>
              <a:cs typeface="Arial" panose="020B0604020202020204" pitchFamily="34" charset="0"/>
            </a:endParaRPr>
          </a:p>
          <a:p>
            <a:pPr marL="0" indent="0">
              <a:buNone/>
            </a:pPr>
            <a:endParaRPr lang="en-US" sz="1800" u="sng" dirty="0" smtClean="0">
              <a:latin typeface="Arial" panose="020B0604020202020204" pitchFamily="34" charset="0"/>
              <a:cs typeface="Arial" panose="020B0604020202020204" pitchFamily="34" charset="0"/>
            </a:endParaRPr>
          </a:p>
          <a:p>
            <a:pPr marL="0" indent="0">
              <a:buNone/>
            </a:pPr>
            <a:r>
              <a:rPr lang="en-US" sz="1800" u="sng" dirty="0" smtClean="0">
                <a:latin typeface="Arial" panose="020B0604020202020204" pitchFamily="34" charset="0"/>
                <a:cs typeface="Arial" panose="020B0604020202020204" pitchFamily="34" charset="0"/>
              </a:rPr>
              <a:t>NPO 7 cntd</a:t>
            </a:r>
            <a:endParaRPr lang="en-US" sz="1800" u="sng" dirty="0">
              <a:latin typeface="Arial" panose="020B0604020202020204" pitchFamily="34" charset="0"/>
              <a:cs typeface="Arial" panose="020B0604020202020204" pitchFamily="34" charset="0"/>
            </a:endParaRPr>
          </a:p>
          <a:p>
            <a:pPr algn="just">
              <a:lnSpc>
                <a:spcPct val="150000"/>
              </a:lnSpc>
            </a:pPr>
            <a:r>
              <a:rPr lang="en-US" sz="1800" dirty="0" smtClean="0">
                <a:latin typeface="Arial" panose="020B0604020202020204" pitchFamily="34" charset="0"/>
                <a:cs typeface="Arial" panose="020B0604020202020204" pitchFamily="34" charset="0"/>
              </a:rPr>
              <a:t>Out of the</a:t>
            </a:r>
            <a:r>
              <a:rPr lang="en-US" sz="1800" b="1" dirty="0">
                <a:latin typeface="Arial" panose="020B0604020202020204" pitchFamily="34" charset="0"/>
                <a:cs typeface="Arial" panose="020B0604020202020204" pitchFamily="34" charset="0"/>
              </a:rPr>
              <a:t> R22 578,350.00</a:t>
            </a:r>
            <a:r>
              <a:rPr lang="en-US" sz="1800" dirty="0" smtClean="0">
                <a:latin typeface="Arial" panose="020B0604020202020204" pitchFamily="34" charset="0"/>
                <a:cs typeface="Arial" panose="020B0604020202020204" pitchFamily="34" charset="0"/>
              </a:rPr>
              <a:t> paid to the hijackers, R4 000 000.00 was transferred to conveyancing Attorneys for the purchase of R27 000 000.00 immovable property by the “former NLC board member 2”.  </a:t>
            </a:r>
          </a:p>
          <a:p>
            <a:pPr algn="just">
              <a:lnSpc>
                <a:spcPct val="150000"/>
              </a:lnSpc>
            </a:pPr>
            <a:r>
              <a:rPr lang="en-US" sz="1800" dirty="0" smtClean="0">
                <a:latin typeface="Arial" panose="020B0604020202020204" pitchFamily="34" charset="0"/>
                <a:cs typeface="Arial" panose="020B0604020202020204" pitchFamily="34" charset="0"/>
              </a:rPr>
              <a:t>The remainder of the </a:t>
            </a:r>
            <a:r>
              <a:rPr lang="en-US" sz="1800" b="1" dirty="0">
                <a:latin typeface="Arial" panose="020B0604020202020204" pitchFamily="34" charset="0"/>
                <a:cs typeface="Arial" panose="020B0604020202020204" pitchFamily="34" charset="0"/>
              </a:rPr>
              <a:t>R22 578,350.00</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 loot was transferred to a company owned by one of the hijackers. The funds were laundered from his company to other companies linked to himself and those of the family of the senior official of NLC. </a:t>
            </a:r>
          </a:p>
          <a:p>
            <a:pPr algn="just">
              <a:lnSpc>
                <a:spcPct val="150000"/>
              </a:lnSpc>
            </a:pPr>
            <a:r>
              <a:rPr lang="en-US" sz="1800" dirty="0" smtClean="0">
                <a:latin typeface="Arial" panose="020B0604020202020204" pitchFamily="34" charset="0"/>
                <a:cs typeface="Arial" panose="020B0604020202020204" pitchFamily="34" charset="0"/>
              </a:rPr>
              <a:t>Construction of the old age home was started by the legitimate members of NPO 7 after they were awarded over R7 million grant by the NLC but the project was abandoned few years back.</a:t>
            </a: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t>Presentation to the Portfolio Committee </a:t>
            </a:r>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1BAB4B-37C3-4540-AA8B-870B3C3EF0FC}" type="slidenum">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5" name="Content Placeholder 4"/>
          <p:cNvSpPr>
            <a:spLocks noGrp="1"/>
          </p:cNvSpPr>
          <p:nvPr>
            <p:ph idx="13"/>
          </p:nvPr>
        </p:nvSpPr>
        <p:spPr>
          <a:xfrm>
            <a:off x="1874982" y="665018"/>
            <a:ext cx="6462568" cy="173182"/>
          </a:xfrm>
        </p:spPr>
        <p:txBody>
          <a:bodyPr>
            <a:noAutofit/>
          </a:bodyPr>
          <a:lstStyle/>
          <a:p>
            <a:r>
              <a:rPr lang="en-US" sz="2800" dirty="0"/>
              <a:t>INVESTIGATION</a:t>
            </a:r>
          </a:p>
          <a:p>
            <a:endParaRPr lang="en-US" sz="2800" dirty="0"/>
          </a:p>
        </p:txBody>
      </p:sp>
    </p:spTree>
    <p:extLst>
      <p:ext uri="{BB962C8B-B14F-4D97-AF65-F5344CB8AC3E}">
        <p14:creationId xmlns:p14="http://schemas.microsoft.com/office/powerpoint/2010/main" xmlns="" val="1121060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6</a:t>
            </a:fld>
            <a:endParaRPr lang="en-ZA" dirty="0">
              <a:solidFill>
                <a:srgbClr val="000000">
                  <a:tint val="75000"/>
                </a:srgbClr>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2894" y="2965271"/>
            <a:ext cx="9358312" cy="27497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 name="Group 1"/>
          <p:cNvGrpSpPr/>
          <p:nvPr/>
        </p:nvGrpSpPr>
        <p:grpSpPr>
          <a:xfrm>
            <a:off x="292894" y="1750220"/>
            <a:ext cx="9358312" cy="3338927"/>
            <a:chOff x="387402" y="1052737"/>
            <a:chExt cx="9137598" cy="5904228"/>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7402" y="1052737"/>
              <a:ext cx="9137598" cy="2935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1640632" y="5160967"/>
              <a:ext cx="7056783" cy="1795998"/>
            </a:xfrm>
            <a:prstGeom prst="rect">
              <a:avLst/>
            </a:prstGeom>
            <a:noFill/>
          </p:spPr>
          <p:txBody>
            <a:bodyPr wrap="square" rtlCol="0">
              <a:spAutoFit/>
            </a:bodyPr>
            <a:lstStyle/>
            <a:p>
              <a:r>
                <a:rPr lang="en-US" sz="6000" b="1" dirty="0" smtClean="0"/>
                <a:t>PROCLAMATION</a:t>
              </a:r>
              <a:r>
                <a:rPr lang="en-US" dirty="0" smtClean="0"/>
                <a:t> </a:t>
              </a:r>
              <a:endParaRPr lang="en-US" dirty="0"/>
            </a:p>
          </p:txBody>
        </p:sp>
      </p:grpSp>
    </p:spTree>
    <p:extLst>
      <p:ext uri="{BB962C8B-B14F-4D97-AF65-F5344CB8AC3E}">
        <p14:creationId xmlns:p14="http://schemas.microsoft.com/office/powerpoint/2010/main" xmlns="" val="19237616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877" y="1072528"/>
            <a:ext cx="9348823" cy="5175871"/>
          </a:xfrm>
        </p:spPr>
        <p:txBody>
          <a:bodyPr>
            <a:normAutofit/>
          </a:bodyPr>
          <a:lstStyle/>
          <a:p>
            <a:pPr marL="0" indent="0" algn="just">
              <a:lnSpc>
                <a:spcPct val="150000"/>
              </a:lnSpc>
              <a:buNone/>
            </a:pPr>
            <a:endParaRPr lang="en-US" dirty="0">
              <a:latin typeface="Arial" panose="020B0604020202020204" pitchFamily="34" charset="0"/>
              <a:cs typeface="Arial" panose="020B0604020202020204" pitchFamily="34" charset="0"/>
            </a:endParaRPr>
          </a:p>
          <a:p>
            <a:pPr marL="0" indent="0" algn="just">
              <a:lnSpc>
                <a:spcPct val="150000"/>
              </a:lnSpc>
              <a:buNone/>
            </a:pPr>
            <a:r>
              <a:rPr lang="en-US" b="1" u="sng" dirty="0" smtClean="0">
                <a:latin typeface="Arial" panose="020B0604020202020204" pitchFamily="34" charset="0"/>
                <a:cs typeface="Arial" panose="020B0604020202020204" pitchFamily="34" charset="0"/>
              </a:rPr>
              <a:t>Background</a:t>
            </a:r>
          </a:p>
          <a:p>
            <a:pPr algn="just">
              <a:lnSpc>
                <a:spcPct val="150000"/>
              </a:lnSpc>
            </a:pPr>
            <a:r>
              <a:rPr lang="en-US" dirty="0" smtClean="0">
                <a:latin typeface="Arial" panose="020B0604020202020204" pitchFamily="34" charset="0"/>
                <a:cs typeface="Arial" panose="020B0604020202020204" pitchFamily="34" charset="0"/>
              </a:rPr>
              <a:t>The NLC initiated a project (</a:t>
            </a:r>
            <a:r>
              <a:rPr lang="en-US" dirty="0" err="1" smtClean="0">
                <a:latin typeface="Arial" panose="020B0604020202020204" pitchFamily="34" charset="0"/>
                <a:cs typeface="Arial" panose="020B0604020202020204" pitchFamily="34" charset="0"/>
              </a:rPr>
              <a:t>i.e</a:t>
            </a:r>
            <a:r>
              <a:rPr lang="en-US" dirty="0" smtClean="0">
                <a:latin typeface="Arial" panose="020B0604020202020204" pitchFamily="34" charset="0"/>
                <a:cs typeface="Arial" panose="020B0604020202020204" pitchFamily="34" charset="0"/>
              </a:rPr>
              <a:t> proactive funded project ) to build a museum and a library in the Northern Cape province.</a:t>
            </a:r>
          </a:p>
          <a:p>
            <a:pPr algn="just">
              <a:lnSpc>
                <a:spcPct val="150000"/>
              </a:lnSpc>
            </a:pPr>
            <a:r>
              <a:rPr lang="en-US" dirty="0" smtClean="0">
                <a:latin typeface="Arial" panose="020B0604020202020204" pitchFamily="34" charset="0"/>
                <a:cs typeface="Arial" panose="020B0604020202020204" pitchFamily="34" charset="0"/>
              </a:rPr>
              <a:t>The NPO 13 received R20.1 million in two tranches (</a:t>
            </a:r>
            <a:r>
              <a:rPr lang="en-US" dirty="0" err="1" smtClean="0">
                <a:latin typeface="Arial" panose="020B0604020202020204" pitchFamily="34" charset="0"/>
                <a:cs typeface="Arial" panose="020B0604020202020204" pitchFamily="34" charset="0"/>
              </a:rPr>
              <a:t>i.e</a:t>
            </a:r>
            <a:r>
              <a:rPr lang="en-US" dirty="0" smtClean="0">
                <a:latin typeface="Arial" panose="020B0604020202020204" pitchFamily="34" charset="0"/>
                <a:cs typeface="Arial" panose="020B0604020202020204" pitchFamily="34" charset="0"/>
              </a:rPr>
              <a:t> R10 million and 10.1 million) paid in  two different bank accounts of NPO 13.</a:t>
            </a:r>
          </a:p>
          <a:p>
            <a:pPr algn="just">
              <a:lnSpc>
                <a:spcPct val="150000"/>
              </a:lnSpc>
            </a:pPr>
            <a:r>
              <a:rPr lang="en-US" dirty="0" smtClean="0">
                <a:latin typeface="Arial" panose="020B0604020202020204" pitchFamily="34" charset="0"/>
                <a:cs typeface="Arial" panose="020B0604020202020204" pitchFamily="34" charset="0"/>
              </a:rPr>
              <a:t>The construction work was awarded by NPO 13 to a company owned by the cousin of a senior NLC official. </a:t>
            </a:r>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t>Presentation to the Portfolio Committee </a:t>
            </a:r>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1BAB4B-37C3-4540-AA8B-870B3C3EF0FC}" type="slidenum">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5" name="Content Placeholder 4"/>
          <p:cNvSpPr>
            <a:spLocks noGrp="1"/>
          </p:cNvSpPr>
          <p:nvPr>
            <p:ph idx="13"/>
          </p:nvPr>
        </p:nvSpPr>
        <p:spPr>
          <a:xfrm>
            <a:off x="1671782" y="618836"/>
            <a:ext cx="6665768" cy="219364"/>
          </a:xfrm>
        </p:spPr>
        <p:txBody>
          <a:bodyPr>
            <a:noAutofit/>
          </a:bodyPr>
          <a:lstStyle/>
          <a:p>
            <a:r>
              <a:rPr lang="en-US" sz="2800" dirty="0"/>
              <a:t>INVESTIGATION</a:t>
            </a:r>
          </a:p>
          <a:p>
            <a:endParaRPr lang="en-US" sz="2800" dirty="0"/>
          </a:p>
        </p:txBody>
      </p:sp>
      <p:sp>
        <p:nvSpPr>
          <p:cNvPr id="8" name="Rectangle 7"/>
          <p:cNvSpPr/>
          <p:nvPr/>
        </p:nvSpPr>
        <p:spPr>
          <a:xfrm>
            <a:off x="1395663" y="946151"/>
            <a:ext cx="5337343" cy="4001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NPO 13</a:t>
            </a:r>
            <a:endParaRPr kumimoji="0" lang="en-US" sz="2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9304740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6256" y="838200"/>
            <a:ext cx="9446508" cy="4638964"/>
          </a:xfrm>
        </p:spPr>
        <p:txBody>
          <a:bodyPr>
            <a:normAutofit/>
          </a:bodyPr>
          <a:lstStyle/>
          <a:p>
            <a:pPr marL="0" indent="0">
              <a:buNone/>
            </a:pPr>
            <a:endParaRPr lang="en-US" u="sng"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				</a:t>
            </a:r>
            <a:r>
              <a:rPr lang="en-US" b="1" u="sng" dirty="0" smtClean="0">
                <a:latin typeface="Arial" panose="020B0604020202020204" pitchFamily="34" charset="0"/>
                <a:cs typeface="Arial" panose="020B0604020202020204" pitchFamily="34" charset="0"/>
              </a:rPr>
              <a:t>NPO 13 continued</a:t>
            </a:r>
            <a:endParaRPr lang="en-US" b="1" dirty="0" smtClean="0">
              <a:latin typeface="Arial" panose="020B0604020202020204" pitchFamily="34" charset="0"/>
              <a:cs typeface="Arial" panose="020B0604020202020204" pitchFamily="34" charset="0"/>
            </a:endParaRPr>
          </a:p>
          <a:p>
            <a:pPr marL="0" indent="0">
              <a:buNone/>
            </a:pPr>
            <a:endParaRPr lang="en-US" u="sng" dirty="0" smtClean="0">
              <a:latin typeface="Arial" panose="020B0604020202020204" pitchFamily="34" charset="0"/>
              <a:cs typeface="Arial" panose="020B0604020202020204" pitchFamily="34" charset="0"/>
            </a:endParaRPr>
          </a:p>
          <a:p>
            <a:pPr marL="0" indent="0">
              <a:buNone/>
            </a:pPr>
            <a:r>
              <a:rPr lang="en-US" u="sng" dirty="0" smtClean="0">
                <a:latin typeface="Arial" panose="020B0604020202020204" pitchFamily="34" charset="0"/>
                <a:cs typeface="Arial" panose="020B0604020202020204" pitchFamily="34" charset="0"/>
              </a:rPr>
              <a:t>Companies appointed for the construction of the museum </a:t>
            </a:r>
          </a:p>
          <a:p>
            <a:pPr>
              <a:lnSpc>
                <a:spcPct val="150000"/>
              </a:lnSpc>
            </a:pPr>
            <a:r>
              <a:rPr lang="en-US" dirty="0" smtClean="0">
                <a:latin typeface="Arial" panose="020B0604020202020204" pitchFamily="34" charset="0"/>
                <a:cs typeface="Arial" panose="020B0604020202020204" pitchFamily="34" charset="0"/>
              </a:rPr>
              <a:t>Construction company -  owned by cousin of the senior NLC official.</a:t>
            </a:r>
          </a:p>
          <a:p>
            <a:pPr>
              <a:lnSpc>
                <a:spcPct val="150000"/>
              </a:lnSpc>
            </a:pPr>
            <a:r>
              <a:rPr lang="en-US" dirty="0" smtClean="0">
                <a:latin typeface="Arial" panose="020B0604020202020204" pitchFamily="34" charset="0"/>
                <a:cs typeface="Arial" panose="020B0604020202020204" pitchFamily="34" charset="0"/>
              </a:rPr>
              <a:t>Engineering company - owned by the brother of the senior NLC official.</a:t>
            </a:r>
          </a:p>
          <a:p>
            <a:pPr>
              <a:lnSpc>
                <a:spcPct val="150000"/>
              </a:lnSpc>
            </a:pPr>
            <a:r>
              <a:rPr lang="en-US" dirty="0" smtClean="0">
                <a:latin typeface="Arial" panose="020B0604020202020204" pitchFamily="34" charset="0"/>
                <a:cs typeface="Arial" panose="020B0604020202020204" pitchFamily="34" charset="0"/>
              </a:rPr>
              <a:t>Company B - owned by the wife of the senior NLC official.  </a:t>
            </a:r>
          </a:p>
          <a:p>
            <a:pPr>
              <a:lnSpc>
                <a:spcPct val="150000"/>
              </a:lnSpc>
            </a:pPr>
            <a:r>
              <a:rPr lang="en-US" dirty="0" smtClean="0">
                <a:latin typeface="Arial" panose="020B0604020202020204" pitchFamily="34" charset="0"/>
                <a:cs typeface="Arial" panose="020B0604020202020204" pitchFamily="34" charset="0"/>
              </a:rPr>
              <a:t>The biggest chunk of the grant went to the above mentioned companies. </a:t>
            </a: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t>Presentation to the Portfolio Committee </a:t>
            </a:r>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1BAB4B-37C3-4540-AA8B-870B3C3EF0FC}" type="slidenum">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5" name="Content Placeholder 4"/>
          <p:cNvSpPr>
            <a:spLocks noGrp="1"/>
          </p:cNvSpPr>
          <p:nvPr>
            <p:ph idx="13"/>
          </p:nvPr>
        </p:nvSpPr>
        <p:spPr>
          <a:xfrm>
            <a:off x="1911926" y="618836"/>
            <a:ext cx="6425623" cy="219364"/>
          </a:xfrm>
        </p:spPr>
        <p:txBody>
          <a:bodyPr>
            <a:noAutofit/>
          </a:bodyPr>
          <a:lstStyle/>
          <a:p>
            <a:r>
              <a:rPr lang="en-US" sz="2800" dirty="0"/>
              <a:t>INVESTIGATION</a:t>
            </a:r>
          </a:p>
          <a:p>
            <a:endParaRPr lang="en-US" sz="2800" dirty="0"/>
          </a:p>
        </p:txBody>
      </p:sp>
    </p:spTree>
    <p:extLst>
      <p:ext uri="{BB962C8B-B14F-4D97-AF65-F5344CB8AC3E}">
        <p14:creationId xmlns:p14="http://schemas.microsoft.com/office/powerpoint/2010/main" xmlns="" val="36808668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1880" y="1219200"/>
            <a:ext cx="9238820" cy="5029200"/>
          </a:xfrm>
        </p:spPr>
        <p:txBody>
          <a:bodyPr>
            <a:normAutofit/>
          </a:bodyPr>
          <a:lstStyle/>
          <a:p>
            <a:pPr marL="0" indent="0">
              <a:buNone/>
            </a:pPr>
            <a:endParaRPr lang="en-US" dirty="0" smtClean="0">
              <a:latin typeface="Arial" panose="020B0604020202020204" pitchFamily="34" charset="0"/>
              <a:cs typeface="Arial" panose="020B0604020202020204" pitchFamily="34" charset="0"/>
            </a:endParaRPr>
          </a:p>
          <a:p>
            <a:pPr marL="0" indent="0">
              <a:buNone/>
            </a:pPr>
            <a:endParaRPr lang="en-US" b="1" u="sng" dirty="0" smtClean="0">
              <a:latin typeface="Arial" panose="020B0604020202020204" pitchFamily="34" charset="0"/>
              <a:cs typeface="Arial" panose="020B0604020202020204" pitchFamily="34" charset="0"/>
            </a:endParaRPr>
          </a:p>
          <a:p>
            <a:pPr marL="0" indent="0">
              <a:buNone/>
            </a:pPr>
            <a:r>
              <a:rPr lang="en-US" b="1" u="sng" dirty="0" smtClean="0">
                <a:latin typeface="Arial" panose="020B0604020202020204" pitchFamily="34" charset="0"/>
                <a:cs typeface="Arial" panose="020B0604020202020204" pitchFamily="34" charset="0"/>
              </a:rPr>
              <a:t>NPO 13 continued</a:t>
            </a:r>
          </a:p>
          <a:p>
            <a:pPr marL="0" indent="0">
              <a:lnSpc>
                <a:spcPct val="150000"/>
              </a:lnSpc>
              <a:buNone/>
            </a:pPr>
            <a:r>
              <a:rPr lang="en-US" b="1" u="sng" dirty="0" smtClean="0">
                <a:latin typeface="Arial" panose="020B0604020202020204" pitchFamily="34" charset="0"/>
                <a:cs typeface="Arial" panose="020B0604020202020204" pitchFamily="34" charset="0"/>
              </a:rPr>
              <a:t>Gratification</a:t>
            </a:r>
            <a:r>
              <a:rPr lang="en-US" u="sng" dirty="0" smtClean="0">
                <a:latin typeface="Arial" panose="020B0604020202020204" pitchFamily="34" charset="0"/>
                <a:cs typeface="Arial" panose="020B0604020202020204" pitchFamily="34" charset="0"/>
              </a:rPr>
              <a:t> </a:t>
            </a:r>
            <a:endParaRPr lang="en-US" u="sng" dirty="0">
              <a:latin typeface="Arial" panose="020B0604020202020204" pitchFamily="34" charset="0"/>
              <a:cs typeface="Arial" panose="020B0604020202020204" pitchFamily="34" charset="0"/>
            </a:endParaRPr>
          </a:p>
          <a:p>
            <a:pPr algn="just">
              <a:lnSpc>
                <a:spcPct val="150000"/>
              </a:lnSpc>
            </a:pPr>
            <a:r>
              <a:rPr lang="en-US" dirty="0" smtClean="0">
                <a:latin typeface="Arial" panose="020B0604020202020204" pitchFamily="34" charset="0"/>
                <a:cs typeface="Arial" panose="020B0604020202020204" pitchFamily="34" charset="0"/>
              </a:rPr>
              <a:t>NPO 13 paid an amount of R1.5 million to a construction company which was responsible for the building of a house for one senior NLC official. </a:t>
            </a:r>
          </a:p>
          <a:p>
            <a:pPr marL="0" indent="0" algn="just">
              <a:lnSpc>
                <a:spcPct val="150000"/>
              </a:lnSpc>
              <a:buNone/>
            </a:pPr>
            <a:r>
              <a:rPr lang="en-US" b="1" u="sng" dirty="0" smtClean="0">
                <a:latin typeface="Arial" panose="020B0604020202020204" pitchFamily="34" charset="0"/>
                <a:cs typeface="Arial" panose="020B0604020202020204" pitchFamily="34" charset="0"/>
              </a:rPr>
              <a:t>Value for money</a:t>
            </a:r>
          </a:p>
          <a:p>
            <a:pPr marL="0" indent="0" algn="just">
              <a:lnSpc>
                <a:spcPct val="150000"/>
              </a:lnSpc>
              <a:buNone/>
            </a:pPr>
            <a:r>
              <a:rPr lang="en-US" dirty="0" smtClean="0">
                <a:latin typeface="Arial" panose="020B0604020202020204" pitchFamily="34" charset="0"/>
                <a:cs typeface="Arial" panose="020B0604020202020204" pitchFamily="34" charset="0"/>
              </a:rPr>
              <a:t>The project was completed but the building structure does not correlate with the money paid to NPO 13 by NLC. The SIU is in a process of acquiring services of a quantity surveyor to determine the value for money.</a:t>
            </a: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t>Presentation to the Portfolio Committee </a:t>
            </a:r>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1BAB4B-37C3-4540-AA8B-870B3C3EF0FC}" type="slidenum">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5" name="Content Placeholder 4"/>
          <p:cNvSpPr>
            <a:spLocks noGrp="1"/>
          </p:cNvSpPr>
          <p:nvPr>
            <p:ph idx="13"/>
          </p:nvPr>
        </p:nvSpPr>
        <p:spPr>
          <a:xfrm>
            <a:off x="1875559" y="452581"/>
            <a:ext cx="7099300" cy="658667"/>
          </a:xfrm>
        </p:spPr>
        <p:txBody>
          <a:bodyPr/>
          <a:lstStyle/>
          <a:p>
            <a:r>
              <a:rPr lang="en-US" dirty="0"/>
              <a:t>INVESTIGATION</a:t>
            </a:r>
          </a:p>
          <a:p>
            <a:endParaRPr lang="en-US" dirty="0"/>
          </a:p>
        </p:txBody>
      </p:sp>
    </p:spTree>
    <p:extLst>
      <p:ext uri="{BB962C8B-B14F-4D97-AF65-F5344CB8AC3E}">
        <p14:creationId xmlns:p14="http://schemas.microsoft.com/office/powerpoint/2010/main" xmlns="" val="31755058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003" y="960582"/>
            <a:ext cx="9795997" cy="5287818"/>
          </a:xfrm>
        </p:spPr>
        <p:txBody>
          <a:bodyPr>
            <a:normAutofit/>
          </a:bodyPr>
          <a:lstStyle/>
          <a:p>
            <a:pPr marL="0" indent="0">
              <a:buNone/>
            </a:pPr>
            <a:endParaRPr lang="en-US" sz="1900" dirty="0" smtClean="0">
              <a:latin typeface="Arial" panose="020B0604020202020204" pitchFamily="34" charset="0"/>
              <a:cs typeface="Arial" panose="020B0604020202020204" pitchFamily="34" charset="0"/>
            </a:endParaRPr>
          </a:p>
          <a:p>
            <a:pPr marL="0" indent="0" algn="ctr">
              <a:buNone/>
            </a:pPr>
            <a:r>
              <a:rPr lang="en-US" sz="1900" b="1" dirty="0" smtClean="0">
                <a:latin typeface="Arial" panose="020B0604020202020204" pitchFamily="34" charset="0"/>
                <a:cs typeface="Arial" panose="020B0604020202020204" pitchFamily="34" charset="0"/>
              </a:rPr>
              <a:t>NPO 1</a:t>
            </a:r>
          </a:p>
          <a:p>
            <a:pPr marL="0" indent="0">
              <a:buNone/>
            </a:pPr>
            <a:r>
              <a:rPr lang="en-US" sz="1900" b="1" u="sng" dirty="0" smtClean="0">
                <a:latin typeface="Arial" panose="020B0604020202020204" pitchFamily="34" charset="0"/>
                <a:cs typeface="Arial" panose="020B0604020202020204" pitchFamily="34" charset="0"/>
              </a:rPr>
              <a:t>Background</a:t>
            </a:r>
          </a:p>
          <a:p>
            <a:pPr algn="just">
              <a:lnSpc>
                <a:spcPct val="150000"/>
              </a:lnSpc>
            </a:pPr>
            <a:r>
              <a:rPr lang="en-US" sz="1900" dirty="0" smtClean="0">
                <a:latin typeface="Arial" panose="020B0604020202020204" pitchFamily="34" charset="0"/>
                <a:cs typeface="Arial" panose="020B0604020202020204" pitchFamily="34" charset="0"/>
              </a:rPr>
              <a:t>NPO 1  was formed in Limpopo in 1999. The founding members of NPO 1 applied for grant funding and it was not approved. </a:t>
            </a:r>
          </a:p>
          <a:p>
            <a:pPr algn="just">
              <a:lnSpc>
                <a:spcPct val="150000"/>
              </a:lnSpc>
            </a:pPr>
            <a:r>
              <a:rPr lang="en-US" sz="1900" dirty="0" smtClean="0">
                <a:latin typeface="Arial" panose="020B0604020202020204" pitchFamily="34" charset="0"/>
                <a:cs typeface="Arial" panose="020B0604020202020204" pitchFamily="34" charset="0"/>
              </a:rPr>
              <a:t>A fraudulent application was submitted to NLC on behalf of NPO 1 on 11 September 2017 by hijackers. </a:t>
            </a:r>
          </a:p>
          <a:p>
            <a:pPr algn="just">
              <a:lnSpc>
                <a:spcPct val="150000"/>
              </a:lnSpc>
            </a:pPr>
            <a:r>
              <a:rPr lang="en-US" sz="1900" dirty="0" smtClean="0">
                <a:latin typeface="Arial" panose="020B0604020202020204" pitchFamily="34" charset="0"/>
                <a:cs typeface="Arial" panose="020B0604020202020204" pitchFamily="34" charset="0"/>
              </a:rPr>
              <a:t>On 23 October 2017 NLC approved the application and a grant funding of R23 000 000.00 was awarded to the hijacked NPO 1. </a:t>
            </a:r>
          </a:p>
          <a:p>
            <a:pPr algn="just">
              <a:lnSpc>
                <a:spcPct val="150000"/>
              </a:lnSpc>
            </a:pPr>
            <a:r>
              <a:rPr lang="en-US" sz="1900" dirty="0" smtClean="0">
                <a:latin typeface="Arial" panose="020B0604020202020204" pitchFamily="34" charset="0"/>
                <a:cs typeface="Arial" panose="020B0604020202020204" pitchFamily="34" charset="0"/>
              </a:rPr>
              <a:t>The purpose of the grant was to build an old age home in  a village in Mpumalanga.</a:t>
            </a:r>
          </a:p>
          <a:p>
            <a:pPr>
              <a:lnSpc>
                <a:spcPct val="150000"/>
              </a:lnSpc>
            </a:pPr>
            <a:endParaRPr lang="en-US" sz="1900" dirty="0" smtClean="0">
              <a:latin typeface="Arial" panose="020B0604020202020204" pitchFamily="34" charset="0"/>
              <a:cs typeface="Arial" panose="020B0604020202020204" pitchFamily="34" charset="0"/>
            </a:endParaRPr>
          </a:p>
          <a:p>
            <a:pPr>
              <a:lnSpc>
                <a:spcPct val="150000"/>
              </a:lnSpc>
            </a:pPr>
            <a:endParaRPr lang="en-US" sz="1900" u="sng"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t>Presentation to the Portfolio Committee </a:t>
            </a:r>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1BAB4B-37C3-4540-AA8B-870B3C3EF0FC}" type="slidenum">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5" name="Content Placeholder 4"/>
          <p:cNvSpPr>
            <a:spLocks noGrp="1"/>
          </p:cNvSpPr>
          <p:nvPr>
            <p:ph idx="13"/>
          </p:nvPr>
        </p:nvSpPr>
        <p:spPr>
          <a:xfrm>
            <a:off x="1856508" y="665018"/>
            <a:ext cx="6481041" cy="173182"/>
          </a:xfrm>
        </p:spPr>
        <p:txBody>
          <a:bodyPr>
            <a:noAutofit/>
          </a:bodyPr>
          <a:lstStyle/>
          <a:p>
            <a:r>
              <a:rPr lang="en-US" sz="2800" dirty="0"/>
              <a:t>INVESTIGATION</a:t>
            </a:r>
          </a:p>
          <a:p>
            <a:endParaRPr lang="en-US" sz="2800" dirty="0"/>
          </a:p>
        </p:txBody>
      </p:sp>
    </p:spTree>
    <p:extLst>
      <p:ext uri="{BB962C8B-B14F-4D97-AF65-F5344CB8AC3E}">
        <p14:creationId xmlns:p14="http://schemas.microsoft.com/office/powerpoint/2010/main" xmlns="" val="40448541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8755" y="1219200"/>
            <a:ext cx="9535886" cy="5029200"/>
          </a:xfrm>
        </p:spPr>
        <p:txBody>
          <a:bodyPr>
            <a:normAutofit/>
          </a:bodyPr>
          <a:lstStyle/>
          <a:p>
            <a:pPr marL="0" indent="0">
              <a:buNone/>
            </a:pPr>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sz="1800" u="sng" dirty="0" smtClean="0">
                <a:latin typeface="Arial" panose="020B0604020202020204" pitchFamily="34" charset="0"/>
                <a:cs typeface="Arial" panose="020B0604020202020204" pitchFamily="34" charset="0"/>
              </a:rPr>
              <a:t>Financial Investigation </a:t>
            </a:r>
          </a:p>
          <a:p>
            <a:pPr algn="just">
              <a:lnSpc>
                <a:spcPct val="150000"/>
              </a:lnSpc>
            </a:pPr>
            <a:r>
              <a:rPr lang="en-US" sz="1800" dirty="0" smtClean="0">
                <a:latin typeface="Arial" panose="020B0604020202020204" pitchFamily="34" charset="0"/>
                <a:cs typeface="Arial" panose="020B0604020202020204" pitchFamily="34" charset="0"/>
              </a:rPr>
              <a:t>On 28 October 2017, NPO 1 transferred an amount of R5 000 000.00 to an Attorneys for the purchase of a property owned by former NLC board member 1. </a:t>
            </a:r>
          </a:p>
          <a:p>
            <a:pPr algn="just">
              <a:lnSpc>
                <a:spcPct val="150000"/>
              </a:lnSpc>
            </a:pPr>
            <a:r>
              <a:rPr lang="en-US" sz="1800" dirty="0" smtClean="0">
                <a:latin typeface="Arial" panose="020B0604020202020204" pitchFamily="34" charset="0"/>
                <a:cs typeface="Arial" panose="020B0604020202020204" pitchFamily="34" charset="0"/>
              </a:rPr>
              <a:t>Monies that came from NPO 1 and other NPO’s went to different companies and was ultimately transferred to the bond account of the former NLC’s board member 1.</a:t>
            </a:r>
          </a:p>
          <a:p>
            <a:pPr algn="just">
              <a:lnSpc>
                <a:spcPct val="150000"/>
              </a:lnSpc>
            </a:pPr>
            <a:r>
              <a:rPr lang="en-US" sz="1800" dirty="0" smtClean="0">
                <a:latin typeface="Arial" panose="020B0604020202020204" pitchFamily="34" charset="0"/>
                <a:cs typeface="Arial" panose="020B0604020202020204" pitchFamily="34" charset="0"/>
              </a:rPr>
              <a:t>Almost R5 470 000 000.00 was paid from different companies that received money from different NPOs, including NPO1.</a:t>
            </a:r>
          </a:p>
          <a:p>
            <a:pPr algn="just">
              <a:lnSpc>
                <a:spcPct val="150000"/>
              </a:lnSpc>
            </a:pPr>
            <a:r>
              <a:rPr lang="en-US" sz="1800" dirty="0">
                <a:latin typeface="Arial" panose="020B0604020202020204" pitchFamily="34" charset="0"/>
                <a:cs typeface="Arial" panose="020B0604020202020204" pitchFamily="34" charset="0"/>
              </a:rPr>
              <a:t>Construction of the old age home </a:t>
            </a:r>
            <a:r>
              <a:rPr lang="en-US" sz="1800" dirty="0" smtClean="0">
                <a:latin typeface="Arial" panose="020B0604020202020204" pitchFamily="34" charset="0"/>
                <a:cs typeface="Arial" panose="020B0604020202020204" pitchFamily="34" charset="0"/>
              </a:rPr>
              <a:t>in </a:t>
            </a:r>
            <a:r>
              <a:rPr lang="en-US" sz="1800" dirty="0">
                <a:latin typeface="Arial" panose="020B0604020202020204" pitchFamily="34" charset="0"/>
                <a:cs typeface="Arial" panose="020B0604020202020204" pitchFamily="34" charset="0"/>
              </a:rPr>
              <a:t>Mpumalanga, commenced but remain </a:t>
            </a:r>
            <a:r>
              <a:rPr lang="en-US" sz="1800" dirty="0" smtClean="0">
                <a:latin typeface="Arial" panose="020B0604020202020204" pitchFamily="34" charset="0"/>
                <a:cs typeface="Arial" panose="020B0604020202020204" pitchFamily="34" charset="0"/>
              </a:rPr>
              <a:t>unfinished to this day.</a:t>
            </a:r>
            <a:endParaRPr lang="en-US" sz="1800" dirty="0">
              <a:latin typeface="Arial" panose="020B0604020202020204" pitchFamily="34" charset="0"/>
              <a:cs typeface="Arial" panose="020B0604020202020204" pitchFamily="34" charset="0"/>
            </a:endParaRPr>
          </a:p>
          <a:p>
            <a:pPr algn="just">
              <a:lnSpc>
                <a:spcPct val="150000"/>
              </a:lnSpc>
            </a:pPr>
            <a:endParaRPr lang="en-US" sz="1800" dirty="0" smtClean="0">
              <a:latin typeface="Arial" panose="020B0604020202020204" pitchFamily="34" charset="0"/>
              <a:cs typeface="Arial" panose="020B0604020202020204" pitchFamily="34" charset="0"/>
            </a:endParaRPr>
          </a:p>
          <a:p>
            <a:pPr algn="just"/>
            <a:endParaRPr lang="en-US" sz="18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t>Presentation to the Portfolio Committee </a:t>
            </a:r>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1BAB4B-37C3-4540-AA8B-870B3C3EF0FC}" type="slidenum">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5" name="Content Placeholder 4"/>
          <p:cNvSpPr>
            <a:spLocks noGrp="1"/>
          </p:cNvSpPr>
          <p:nvPr>
            <p:ph idx="13"/>
          </p:nvPr>
        </p:nvSpPr>
        <p:spPr>
          <a:xfrm>
            <a:off x="1782618" y="267854"/>
            <a:ext cx="6554932" cy="570345"/>
          </a:xfrm>
        </p:spPr>
        <p:txBody>
          <a:bodyPr>
            <a:normAutofit lnSpcReduction="10000"/>
          </a:bodyPr>
          <a:lstStyle/>
          <a:p>
            <a:r>
              <a:rPr lang="en-US" dirty="0"/>
              <a:t>INVESTIGATION</a:t>
            </a:r>
          </a:p>
        </p:txBody>
      </p:sp>
    </p:spTree>
    <p:extLst>
      <p:ext uri="{BB962C8B-B14F-4D97-AF65-F5344CB8AC3E}">
        <p14:creationId xmlns:p14="http://schemas.microsoft.com/office/powerpoint/2010/main" xmlns="" val="6661432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379" y="1024403"/>
            <a:ext cx="9535330" cy="5223997"/>
          </a:xfrm>
        </p:spPr>
        <p:txBody>
          <a:bodyPr>
            <a:normAutofit/>
          </a:bodyPr>
          <a:lstStyle/>
          <a:p>
            <a:pPr marL="0" indent="0">
              <a:buNone/>
            </a:pPr>
            <a:endParaRPr lang="en-US" dirty="0" smtClean="0">
              <a:latin typeface="Arial" panose="020B0604020202020204" pitchFamily="34" charset="0"/>
              <a:cs typeface="Arial" panose="020B0604020202020204" pitchFamily="34" charset="0"/>
            </a:endParaRPr>
          </a:p>
          <a:p>
            <a:pPr marL="0" indent="0" algn="ctr">
              <a:buNone/>
            </a:pPr>
            <a:r>
              <a:rPr lang="en-US" b="1" dirty="0" smtClean="0">
                <a:latin typeface="Arial" panose="020B0604020202020204" pitchFamily="34" charset="0"/>
                <a:cs typeface="Arial" panose="020B0604020202020204" pitchFamily="34" charset="0"/>
              </a:rPr>
              <a:t>NPO 14</a:t>
            </a:r>
          </a:p>
          <a:p>
            <a:pPr marL="0" indent="0">
              <a:buNone/>
            </a:pPr>
            <a:r>
              <a:rPr lang="en-US" b="1" u="sng" dirty="0" smtClean="0">
                <a:latin typeface="Arial" panose="020B0604020202020204" pitchFamily="34" charset="0"/>
                <a:cs typeface="Arial" panose="020B0604020202020204" pitchFamily="34" charset="0"/>
              </a:rPr>
              <a:t>Background </a:t>
            </a:r>
          </a:p>
          <a:p>
            <a:pPr algn="just">
              <a:lnSpc>
                <a:spcPct val="150000"/>
              </a:lnSpc>
            </a:pPr>
            <a:r>
              <a:rPr lang="en-US" dirty="0" smtClean="0">
                <a:latin typeface="Arial" panose="020B0604020202020204" pitchFamily="34" charset="0"/>
                <a:cs typeface="Arial" panose="020B0604020202020204" pitchFamily="34" charset="0"/>
              </a:rPr>
              <a:t>NPO 14 </a:t>
            </a:r>
            <a:r>
              <a:rPr lang="en-US" dirty="0">
                <a:latin typeface="Arial" panose="020B0604020202020204" pitchFamily="34" charset="0"/>
                <a:cs typeface="Arial" panose="020B0604020202020204" pitchFamily="34" charset="0"/>
              </a:rPr>
              <a:t>submitted an application for grant funding to the NLC in 2015 and it was not successful.</a:t>
            </a:r>
          </a:p>
          <a:p>
            <a:pPr algn="just">
              <a:lnSpc>
                <a:spcPct val="150000"/>
              </a:lnSpc>
            </a:pPr>
            <a:r>
              <a:rPr lang="en-US" dirty="0" smtClean="0">
                <a:latin typeface="Arial" panose="020B0604020202020204" pitchFamily="34" charset="0"/>
                <a:cs typeface="Arial" panose="020B0604020202020204" pitchFamily="34" charset="0"/>
              </a:rPr>
              <a:t>NPO 14 </a:t>
            </a:r>
            <a:r>
              <a:rPr lang="en-US" dirty="0">
                <a:latin typeface="Arial" panose="020B0604020202020204" pitchFamily="34" charset="0"/>
                <a:cs typeface="Arial" panose="020B0604020202020204" pitchFamily="34" charset="0"/>
              </a:rPr>
              <a:t>was hijacked by several members known to </a:t>
            </a:r>
            <a:r>
              <a:rPr lang="en-US" dirty="0" smtClean="0">
                <a:latin typeface="Arial" panose="020B0604020202020204" pitchFamily="34" charset="0"/>
                <a:cs typeface="Arial" panose="020B0604020202020204" pitchFamily="34" charset="0"/>
              </a:rPr>
              <a:t>SIU and they submitted an application for grant funding to the NLC on 05 September 2017 for the construction of an Old age home in Northern Cape province. The NLC granted the NPO 14 a total funding of R23 000 000.00.</a:t>
            </a:r>
          </a:p>
          <a:p>
            <a:pPr marL="0" indent="0">
              <a:buNone/>
            </a:pPr>
            <a:endParaRPr lang="en-US" u="sng" dirty="0" smtClean="0">
              <a:latin typeface="Arial" panose="020B0604020202020204" pitchFamily="34" charset="0"/>
              <a:cs typeface="Arial" panose="020B0604020202020204" pitchFamily="34" charset="0"/>
            </a:endParaRPr>
          </a:p>
          <a:p>
            <a:endParaRPr lang="en-US" u="sng" dirty="0">
              <a:latin typeface="Arial" panose="020B0604020202020204" pitchFamily="34" charset="0"/>
              <a:cs typeface="Arial" panose="020B0604020202020204" pitchFamily="34" charset="0"/>
            </a:endParaRPr>
          </a:p>
          <a:p>
            <a:pPr marL="0" indent="0" algn="ctr">
              <a:buNone/>
            </a:pPr>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t>Presentation to the Portfolio Committee </a:t>
            </a:r>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1BAB4B-37C3-4540-AA8B-870B3C3EF0FC}" type="slidenum">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5" name="Content Placeholder 4"/>
          <p:cNvSpPr>
            <a:spLocks noGrp="1"/>
          </p:cNvSpPr>
          <p:nvPr>
            <p:ph idx="13"/>
          </p:nvPr>
        </p:nvSpPr>
        <p:spPr>
          <a:xfrm>
            <a:off x="1754908" y="600364"/>
            <a:ext cx="6582641" cy="237836"/>
          </a:xfrm>
        </p:spPr>
        <p:txBody>
          <a:bodyPr>
            <a:noAutofit/>
          </a:bodyPr>
          <a:lstStyle/>
          <a:p>
            <a:r>
              <a:rPr lang="en-US" sz="2800" dirty="0"/>
              <a:t>INVESTIGATION</a:t>
            </a:r>
          </a:p>
          <a:p>
            <a:endParaRPr lang="en-US" sz="2800" dirty="0"/>
          </a:p>
        </p:txBody>
      </p:sp>
    </p:spTree>
    <p:extLst>
      <p:ext uri="{BB962C8B-B14F-4D97-AF65-F5344CB8AC3E}">
        <p14:creationId xmlns:p14="http://schemas.microsoft.com/office/powerpoint/2010/main" xmlns="" val="22088704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309" y="766618"/>
            <a:ext cx="9523455" cy="5126182"/>
          </a:xfrm>
        </p:spPr>
        <p:txBody>
          <a:bodyPr>
            <a:normAutofit fontScale="92500" lnSpcReduction="20000"/>
          </a:bodyPr>
          <a:lstStyle/>
          <a:p>
            <a:pPr marL="0" indent="0" algn="just">
              <a:buNone/>
            </a:pPr>
            <a:endParaRPr lang="en-US" u="sng" dirty="0" smtClean="0">
              <a:latin typeface="Arial" panose="020B0604020202020204" pitchFamily="34" charset="0"/>
              <a:cs typeface="Arial" panose="020B0604020202020204" pitchFamily="34" charset="0"/>
            </a:endParaRPr>
          </a:p>
          <a:p>
            <a:pPr marL="0" indent="0" algn="just">
              <a:buNone/>
            </a:pP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NPO 14</a:t>
            </a:r>
            <a:endParaRPr lang="en-US" b="1" dirty="0">
              <a:latin typeface="Arial" panose="020B0604020202020204" pitchFamily="34" charset="0"/>
              <a:cs typeface="Arial" panose="020B0604020202020204" pitchFamily="34" charset="0"/>
            </a:endParaRPr>
          </a:p>
          <a:p>
            <a:pPr marL="0" indent="0" algn="just">
              <a:buNone/>
            </a:pPr>
            <a:endParaRPr lang="en-US" u="sng" dirty="0" smtClean="0">
              <a:latin typeface="Arial" panose="020B0604020202020204" pitchFamily="34" charset="0"/>
              <a:cs typeface="Arial" panose="020B0604020202020204" pitchFamily="34" charset="0"/>
            </a:endParaRPr>
          </a:p>
          <a:p>
            <a:pPr marL="0" indent="0" algn="just">
              <a:buNone/>
            </a:pPr>
            <a:r>
              <a:rPr lang="en-US" u="sng" dirty="0" smtClean="0">
                <a:latin typeface="Arial" panose="020B0604020202020204" pitchFamily="34" charset="0"/>
                <a:cs typeface="Arial" panose="020B0604020202020204" pitchFamily="34" charset="0"/>
              </a:rPr>
              <a:t>Companies appointed for the construction of the old age home</a:t>
            </a:r>
          </a:p>
          <a:p>
            <a:pPr algn="just">
              <a:lnSpc>
                <a:spcPct val="150000"/>
              </a:lnSpc>
            </a:pPr>
            <a:r>
              <a:rPr lang="en-US" dirty="0" smtClean="0">
                <a:latin typeface="Arial" panose="020B0604020202020204" pitchFamily="34" charset="0"/>
                <a:cs typeface="Arial" panose="020B0604020202020204" pitchFamily="34" charset="0"/>
              </a:rPr>
              <a:t>Construction company -  owned by cousin of the NLC senior official.</a:t>
            </a:r>
          </a:p>
          <a:p>
            <a:pPr algn="just">
              <a:lnSpc>
                <a:spcPct val="150000"/>
              </a:lnSpc>
            </a:pPr>
            <a:r>
              <a:rPr lang="en-US" dirty="0" smtClean="0">
                <a:latin typeface="Arial" panose="020B0604020202020204" pitchFamily="34" charset="0"/>
                <a:cs typeface="Arial" panose="020B0604020202020204" pitchFamily="34" charset="0"/>
              </a:rPr>
              <a:t>Engineering company - owned by the brother of the NLC senior official.</a:t>
            </a:r>
          </a:p>
          <a:p>
            <a:pPr algn="just">
              <a:lnSpc>
                <a:spcPct val="150000"/>
              </a:lnSpc>
            </a:pPr>
            <a:r>
              <a:rPr lang="en-US" dirty="0" smtClean="0">
                <a:latin typeface="Arial" panose="020B0604020202020204" pitchFamily="34" charset="0"/>
                <a:cs typeface="Arial" panose="020B0604020202020204" pitchFamily="34" charset="0"/>
              </a:rPr>
              <a:t>Company B - owned by the wife of the NLC senior official.  </a:t>
            </a:r>
          </a:p>
          <a:p>
            <a:pPr algn="just">
              <a:lnSpc>
                <a:spcPct val="150000"/>
              </a:lnSpc>
            </a:pPr>
            <a:r>
              <a:rPr lang="en-US" dirty="0" smtClean="0">
                <a:latin typeface="Arial" panose="020B0604020202020204" pitchFamily="34" charset="0"/>
                <a:cs typeface="Arial" panose="020B0604020202020204" pitchFamily="34" charset="0"/>
              </a:rPr>
              <a:t>The biggest chunk of the grant received from the NLC went to the above mentioned companies. </a:t>
            </a:r>
          </a:p>
          <a:p>
            <a:pPr marL="0" indent="0" algn="just">
              <a:lnSpc>
                <a:spcPct val="150000"/>
              </a:lnSpc>
              <a:buNone/>
            </a:pPr>
            <a:r>
              <a:rPr lang="en-US" b="1" dirty="0" smtClean="0">
                <a:latin typeface="Arial" panose="020B0604020202020204" pitchFamily="34" charset="0"/>
                <a:cs typeface="Arial" panose="020B0604020202020204" pitchFamily="34" charset="0"/>
              </a:rPr>
              <a:t>Value for money</a:t>
            </a:r>
          </a:p>
          <a:p>
            <a:pPr algn="just">
              <a:lnSpc>
                <a:spcPct val="150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Hijackers abandoned the project at the inception stage. They vanished with all the R20 million paid by the NLC. The Project restarted only after a further funding by the NLC was granted. Despite this, the project remain unfinished to this day.</a:t>
            </a:r>
          </a:p>
          <a:p>
            <a:pPr marL="0" indent="0" algn="just">
              <a:lnSpc>
                <a:spcPct val="150000"/>
              </a:lnSpc>
              <a:buNone/>
            </a:pPr>
            <a:endParaRPr lang="en-US" dirty="0">
              <a:solidFill>
                <a:srgbClr val="FF0000"/>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t>Presentation to the Portfolio Committee </a:t>
            </a:r>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1BAB4B-37C3-4540-AA8B-870B3C3EF0FC}" type="slidenum">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5" name="Content Placeholder 4"/>
          <p:cNvSpPr>
            <a:spLocks noGrp="1"/>
          </p:cNvSpPr>
          <p:nvPr>
            <p:ph idx="13"/>
          </p:nvPr>
        </p:nvSpPr>
        <p:spPr>
          <a:xfrm>
            <a:off x="1911926" y="618836"/>
            <a:ext cx="6425623" cy="219364"/>
          </a:xfrm>
        </p:spPr>
        <p:txBody>
          <a:bodyPr>
            <a:noAutofit/>
          </a:bodyPr>
          <a:lstStyle/>
          <a:p>
            <a:r>
              <a:rPr lang="en-US" sz="2800" dirty="0"/>
              <a:t>INVESTIGATION</a:t>
            </a:r>
          </a:p>
          <a:p>
            <a:endParaRPr lang="en-US" sz="2800" dirty="0"/>
          </a:p>
        </p:txBody>
      </p:sp>
    </p:spTree>
    <p:extLst>
      <p:ext uri="{BB962C8B-B14F-4D97-AF65-F5344CB8AC3E}">
        <p14:creationId xmlns:p14="http://schemas.microsoft.com/office/powerpoint/2010/main" xmlns="" val="14214231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2436" y="1191491"/>
            <a:ext cx="9198264" cy="5056909"/>
          </a:xfrm>
        </p:spPr>
        <p:txBody>
          <a:bodyPr>
            <a:normAutofit/>
          </a:bodyPr>
          <a:lstStyle/>
          <a:p>
            <a:pPr algn="just"/>
            <a:endParaRPr lang="en-US" u="sng" dirty="0" smtClean="0">
              <a:latin typeface="Arial" panose="020B0604020202020204" pitchFamily="34" charset="0"/>
              <a:cs typeface="Arial" panose="020B0604020202020204" pitchFamily="34" charset="0"/>
            </a:endParaRPr>
          </a:p>
          <a:p>
            <a:pPr marL="0" indent="0" algn="just">
              <a:lnSpc>
                <a:spcPct val="150000"/>
              </a:lnSpc>
              <a:buNone/>
            </a:pPr>
            <a:endParaRPr lang="en-US" u="sng" dirty="0" smtClean="0">
              <a:latin typeface="Arial" panose="020B0604020202020204" pitchFamily="34" charset="0"/>
              <a:cs typeface="Arial" panose="020B0604020202020204" pitchFamily="34" charset="0"/>
            </a:endParaRPr>
          </a:p>
          <a:p>
            <a:pPr marL="0" indent="0" algn="just">
              <a:lnSpc>
                <a:spcPct val="150000"/>
              </a:lnSpc>
              <a:buNone/>
            </a:pPr>
            <a:r>
              <a:rPr lang="en-US" u="sng" dirty="0" smtClean="0">
                <a:latin typeface="Arial" panose="020B0604020202020204" pitchFamily="34" charset="0"/>
                <a:cs typeface="Arial" panose="020B0604020202020204" pitchFamily="34" charset="0"/>
              </a:rPr>
              <a:t>Financial Investigation NPO 14</a:t>
            </a:r>
            <a:endParaRPr lang="en-US" u="sng" dirty="0">
              <a:latin typeface="Arial" panose="020B0604020202020204" pitchFamily="34" charset="0"/>
              <a:cs typeface="Arial" panose="020B0604020202020204" pitchFamily="34" charset="0"/>
            </a:endParaRPr>
          </a:p>
          <a:p>
            <a:pPr algn="just">
              <a:lnSpc>
                <a:spcPct val="150000"/>
              </a:lnSpc>
            </a:pPr>
            <a:r>
              <a:rPr lang="en-US" dirty="0" smtClean="0">
                <a:latin typeface="Arial" panose="020B0604020202020204" pitchFamily="34" charset="0"/>
                <a:cs typeface="Arial" panose="020B0604020202020204" pitchFamily="34" charset="0"/>
              </a:rPr>
              <a:t>The investigation has revealed that R1 550 000.00 was transferred from NPO 14 to private farming business.</a:t>
            </a:r>
          </a:p>
          <a:p>
            <a:pPr algn="just">
              <a:lnSpc>
                <a:spcPct val="150000"/>
              </a:lnSpc>
            </a:pPr>
            <a:r>
              <a:rPr lang="en-US" dirty="0" smtClean="0">
                <a:latin typeface="Arial" panose="020B0604020202020204" pitchFamily="34" charset="0"/>
                <a:cs typeface="Arial" panose="020B0604020202020204" pitchFamily="34" charset="0"/>
              </a:rPr>
              <a:t>R3 826 005.00 was transferred from NPO 14 to Private Company 2.</a:t>
            </a:r>
          </a:p>
          <a:p>
            <a:pPr algn="just">
              <a:lnSpc>
                <a:spcPct val="150000"/>
              </a:lnSpc>
            </a:pPr>
            <a:r>
              <a:rPr lang="en-US" dirty="0" smtClean="0">
                <a:latin typeface="Arial" panose="020B0604020202020204" pitchFamily="34" charset="0"/>
                <a:cs typeface="Arial" panose="020B0604020202020204" pitchFamily="34" charset="0"/>
              </a:rPr>
              <a:t>NPO 14 also transferred R 15 000 000.00 to NPO 15. </a:t>
            </a:r>
          </a:p>
          <a:p>
            <a:pPr algn="just">
              <a:lnSpc>
                <a:spcPct val="150000"/>
              </a:lnSpc>
            </a:pPr>
            <a:endParaRPr lang="en-US" dirty="0">
              <a:latin typeface="Arial" panose="020B0604020202020204" pitchFamily="34" charset="0"/>
              <a:cs typeface="Arial" panose="020B0604020202020204" pitchFamily="34" charset="0"/>
            </a:endParaRPr>
          </a:p>
          <a:p>
            <a:pPr algn="just">
              <a:lnSpc>
                <a:spcPct val="150000"/>
              </a:lnSpc>
            </a:pPr>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t>Presentation to the Portfolio Committee </a:t>
            </a:r>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1BAB4B-37C3-4540-AA8B-870B3C3EF0FC}" type="slidenum">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5" name="Content Placeholder 4"/>
          <p:cNvSpPr>
            <a:spLocks noGrp="1"/>
          </p:cNvSpPr>
          <p:nvPr>
            <p:ph idx="13"/>
          </p:nvPr>
        </p:nvSpPr>
        <p:spPr>
          <a:xfrm>
            <a:off x="1662544" y="563418"/>
            <a:ext cx="6675005" cy="274782"/>
          </a:xfrm>
        </p:spPr>
        <p:txBody>
          <a:bodyPr>
            <a:noAutofit/>
          </a:bodyPr>
          <a:lstStyle/>
          <a:p>
            <a:r>
              <a:rPr lang="en-US" sz="2800" dirty="0"/>
              <a:t>INVESTIGATION</a:t>
            </a:r>
          </a:p>
          <a:p>
            <a:endParaRPr lang="en-US" sz="2800" dirty="0"/>
          </a:p>
        </p:txBody>
      </p:sp>
    </p:spTree>
    <p:extLst>
      <p:ext uri="{BB962C8B-B14F-4D97-AF65-F5344CB8AC3E}">
        <p14:creationId xmlns:p14="http://schemas.microsoft.com/office/powerpoint/2010/main" xmlns="" val="12749486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3753" y="295634"/>
            <a:ext cx="9019092" cy="5816242"/>
          </a:xfrm>
        </p:spPr>
        <p:txBody>
          <a:bodyPr>
            <a:normAutofit/>
          </a:bodyPr>
          <a:lstStyle/>
          <a:p>
            <a:pPr marL="0" indent="0">
              <a:lnSpc>
                <a:spcPct val="150000"/>
              </a:lnSpc>
              <a:buNone/>
            </a:pPr>
            <a:endParaRPr lang="en-US" dirty="0" smtClean="0">
              <a:latin typeface="Arial" panose="020B0604020202020204" pitchFamily="34" charset="0"/>
              <a:cs typeface="Arial" panose="020B0604020202020204" pitchFamily="34" charset="0"/>
            </a:endParaRPr>
          </a:p>
          <a:p>
            <a:pPr marL="0" indent="0">
              <a:lnSpc>
                <a:spcPct val="150000"/>
              </a:lnSpc>
              <a:buNone/>
            </a:pPr>
            <a:endParaRPr lang="en-US" u="sng" dirty="0">
              <a:latin typeface="Arial" panose="020B0604020202020204" pitchFamily="34" charset="0"/>
              <a:cs typeface="Arial" panose="020B0604020202020204" pitchFamily="34" charset="0"/>
            </a:endParaRPr>
          </a:p>
          <a:p>
            <a:pPr marL="0" indent="0" algn="ctr">
              <a:lnSpc>
                <a:spcPct val="150000"/>
              </a:lnSpc>
              <a:buNone/>
            </a:pPr>
            <a:r>
              <a:rPr lang="en-US" b="1" u="sng" dirty="0" smtClean="0">
                <a:latin typeface="Arial" panose="020B0604020202020204" pitchFamily="34" charset="0"/>
                <a:cs typeface="Arial" panose="020B0604020202020204" pitchFamily="34" charset="0"/>
              </a:rPr>
              <a:t>NPO 11</a:t>
            </a:r>
            <a:endParaRPr lang="en-US" b="1" u="sng" dirty="0">
              <a:latin typeface="Arial" panose="020B0604020202020204" pitchFamily="34" charset="0"/>
              <a:cs typeface="Arial" panose="020B0604020202020204" pitchFamily="34" charset="0"/>
            </a:endParaRPr>
          </a:p>
          <a:p>
            <a:pPr marL="0" indent="0">
              <a:lnSpc>
                <a:spcPct val="150000"/>
              </a:lnSpc>
              <a:buNone/>
            </a:pPr>
            <a:r>
              <a:rPr lang="en-US" u="sng" dirty="0" smtClean="0">
                <a:latin typeface="Arial" panose="020B0604020202020204" pitchFamily="34" charset="0"/>
                <a:cs typeface="Arial" panose="020B0604020202020204" pitchFamily="34" charset="0"/>
              </a:rPr>
              <a:t>Background</a:t>
            </a:r>
          </a:p>
          <a:p>
            <a:pPr algn="just">
              <a:lnSpc>
                <a:spcPct val="150000"/>
              </a:lnSpc>
            </a:pPr>
            <a:r>
              <a:rPr lang="en-US" dirty="0" smtClean="0">
                <a:latin typeface="Arial" panose="020B0604020202020204" pitchFamily="34" charset="0"/>
                <a:cs typeface="Arial" panose="020B0604020202020204" pitchFamily="34" charset="0"/>
              </a:rPr>
              <a:t>NPO 11 applied for grant funding to develop a boxing arena in the Eastern Cape. </a:t>
            </a:r>
          </a:p>
          <a:p>
            <a:pPr algn="just">
              <a:lnSpc>
                <a:spcPct val="150000"/>
              </a:lnSpc>
            </a:pPr>
            <a:r>
              <a:rPr lang="en-US" dirty="0" smtClean="0">
                <a:latin typeface="Arial" panose="020B0604020202020204" pitchFamily="34" charset="0"/>
                <a:cs typeface="Arial" panose="020B0604020202020204" pitchFamily="34" charset="0"/>
              </a:rPr>
              <a:t>The initial application reflects that NPO 11 applied for R24 000 000.00 funding but was granted total amount of R31 985 555.00 by the NLC.</a:t>
            </a:r>
          </a:p>
          <a:p>
            <a:pPr algn="just">
              <a:lnSpc>
                <a:spcPct val="150000"/>
              </a:lnSpc>
            </a:pPr>
            <a:r>
              <a:rPr lang="en-US" dirty="0" smtClean="0">
                <a:latin typeface="Arial" panose="020B0604020202020204" pitchFamily="34" charset="0"/>
                <a:cs typeface="Arial" panose="020B0604020202020204" pitchFamily="34" charset="0"/>
              </a:rPr>
              <a:t>The Application form reflects the names of the NPO 11 members who </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indicated to the SIU that they don’t owned NPO 11. </a:t>
            </a:r>
          </a:p>
          <a:p>
            <a:pPr marL="0" indent="0">
              <a:lnSpc>
                <a:spcPct val="150000"/>
              </a:lnSpc>
              <a:buNone/>
            </a:pPr>
            <a:endParaRPr lang="en-US" dirty="0" smtClean="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t>Presentation to the Portfolio Committee </a:t>
            </a:r>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1BAB4B-37C3-4540-AA8B-870B3C3EF0FC}" type="slidenum">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5" name="Content Placeholder 4"/>
          <p:cNvSpPr>
            <a:spLocks noGrp="1"/>
          </p:cNvSpPr>
          <p:nvPr>
            <p:ph idx="13"/>
          </p:nvPr>
        </p:nvSpPr>
        <p:spPr>
          <a:xfrm>
            <a:off x="1690254" y="618836"/>
            <a:ext cx="6647295" cy="219364"/>
          </a:xfrm>
        </p:spPr>
        <p:txBody>
          <a:bodyPr>
            <a:noAutofit/>
          </a:bodyPr>
          <a:lstStyle/>
          <a:p>
            <a:r>
              <a:rPr lang="en-US" sz="2800" dirty="0"/>
              <a:t>INVESTIGATION</a:t>
            </a:r>
          </a:p>
          <a:p>
            <a:endParaRPr lang="en-US" sz="2800" dirty="0"/>
          </a:p>
        </p:txBody>
      </p:sp>
    </p:spTree>
    <p:extLst>
      <p:ext uri="{BB962C8B-B14F-4D97-AF65-F5344CB8AC3E}">
        <p14:creationId xmlns:p14="http://schemas.microsoft.com/office/powerpoint/2010/main" xmlns="" val="2266818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3759" y="1219200"/>
            <a:ext cx="9066941" cy="5029200"/>
          </a:xfrm>
        </p:spPr>
        <p:txBody>
          <a:bodyPr>
            <a:normAutofit/>
          </a:bodyPr>
          <a:lstStyle/>
          <a:p>
            <a:pPr marL="0" indent="0">
              <a:buNone/>
            </a:pPr>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u="sng" dirty="0">
                <a:latin typeface="Arial" panose="020B0604020202020204" pitchFamily="34" charset="0"/>
                <a:cs typeface="Arial" panose="020B0604020202020204" pitchFamily="34" charset="0"/>
              </a:rPr>
              <a:t>Financial </a:t>
            </a:r>
            <a:r>
              <a:rPr lang="en-US" u="sng" dirty="0" smtClean="0">
                <a:latin typeface="Arial" panose="020B0604020202020204" pitchFamily="34" charset="0"/>
                <a:cs typeface="Arial" panose="020B0604020202020204" pitchFamily="34" charset="0"/>
              </a:rPr>
              <a:t>Investigation NPO 11 </a:t>
            </a:r>
            <a:r>
              <a:rPr lang="en-US" u="sng" dirty="0">
                <a:latin typeface="Arial" panose="020B0604020202020204" pitchFamily="34" charset="0"/>
                <a:cs typeface="Arial" panose="020B0604020202020204" pitchFamily="34" charset="0"/>
              </a:rPr>
              <a:t>Foundation </a:t>
            </a:r>
            <a:endParaRPr lang="en-US" u="sng" dirty="0" smtClean="0">
              <a:latin typeface="Arial" panose="020B0604020202020204" pitchFamily="34" charset="0"/>
              <a:cs typeface="Arial" panose="020B0604020202020204" pitchFamily="34" charset="0"/>
            </a:endParaRPr>
          </a:p>
          <a:p>
            <a:pPr algn="just">
              <a:lnSpc>
                <a:spcPct val="150000"/>
              </a:lnSpc>
            </a:pPr>
            <a:r>
              <a:rPr lang="en-US" dirty="0" smtClean="0">
                <a:latin typeface="Arial" panose="020B0604020202020204" pitchFamily="34" charset="0"/>
                <a:cs typeface="Arial" panose="020B0604020202020204" pitchFamily="34" charset="0"/>
              </a:rPr>
              <a:t>NPO 11 received </a:t>
            </a:r>
            <a:r>
              <a:rPr lang="en-US" dirty="0">
                <a:latin typeface="Arial" panose="020B0604020202020204" pitchFamily="34" charset="0"/>
                <a:cs typeface="Arial" panose="020B0604020202020204" pitchFamily="34" charset="0"/>
              </a:rPr>
              <a:t>R31 985 555.00 </a:t>
            </a:r>
            <a:r>
              <a:rPr lang="en-US" dirty="0" smtClean="0">
                <a:latin typeface="Arial" panose="020B0604020202020204" pitchFamily="34" charset="0"/>
                <a:cs typeface="Arial" panose="020B0604020202020204" pitchFamily="34" charset="0"/>
              </a:rPr>
              <a:t>grant from NLC. </a:t>
            </a:r>
          </a:p>
          <a:p>
            <a:pPr algn="just">
              <a:lnSpc>
                <a:spcPct val="150000"/>
              </a:lnSpc>
            </a:pPr>
            <a:r>
              <a:rPr lang="en-US" dirty="0" smtClean="0">
                <a:latin typeface="Arial" panose="020B0604020202020204" pitchFamily="34" charset="0"/>
                <a:cs typeface="Arial" panose="020B0604020202020204" pitchFamily="34" charset="0"/>
              </a:rPr>
              <a:t>R 7,811,447.65 was transferred to one known Engineering company.</a:t>
            </a:r>
          </a:p>
          <a:p>
            <a:pPr algn="just">
              <a:lnSpc>
                <a:spcPct val="150000"/>
              </a:lnSpc>
            </a:pPr>
            <a:r>
              <a:rPr lang="en-US" dirty="0" smtClean="0">
                <a:latin typeface="Arial" panose="020B0604020202020204" pitchFamily="34" charset="0"/>
                <a:cs typeface="Arial" panose="020B0604020202020204" pitchFamily="34" charset="0"/>
              </a:rPr>
              <a:t>R3 000 000.00 was transferred to a consulting company owned by one member of Private Company 12.</a:t>
            </a:r>
          </a:p>
          <a:p>
            <a:pPr algn="just">
              <a:lnSpc>
                <a:spcPct val="150000"/>
              </a:lnSpc>
            </a:pPr>
            <a:r>
              <a:rPr lang="en-US" dirty="0" smtClean="0">
                <a:latin typeface="Arial" panose="020B0604020202020204" pitchFamily="34" charset="0"/>
                <a:cs typeface="Arial" panose="020B0604020202020204" pitchFamily="34" charset="0"/>
              </a:rPr>
              <a:t>R6, 118 .000.00 was paid to NPO 11 call account. </a:t>
            </a:r>
            <a:endParaRPr lang="en-US" dirty="0">
              <a:latin typeface="Arial" panose="020B0604020202020204" pitchFamily="34" charset="0"/>
              <a:cs typeface="Arial" panose="020B0604020202020204" pitchFamily="34" charset="0"/>
            </a:endParaRPr>
          </a:p>
          <a:p>
            <a:pPr marL="0" indent="0">
              <a:lnSpc>
                <a:spcPct val="150000"/>
              </a:lnSpc>
              <a:buNone/>
            </a:pPr>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t>Presentation to the Portfolio Committee </a:t>
            </a:r>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1BAB4B-37C3-4540-AA8B-870B3C3EF0FC}" type="slidenum">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5" name="Content Placeholder 4"/>
          <p:cNvSpPr>
            <a:spLocks noGrp="1"/>
          </p:cNvSpPr>
          <p:nvPr>
            <p:ph idx="13"/>
          </p:nvPr>
        </p:nvSpPr>
        <p:spPr>
          <a:xfrm>
            <a:off x="1893454" y="618836"/>
            <a:ext cx="6444095" cy="219364"/>
          </a:xfrm>
        </p:spPr>
        <p:txBody>
          <a:bodyPr>
            <a:noAutofit/>
          </a:bodyPr>
          <a:lstStyle/>
          <a:p>
            <a:r>
              <a:rPr lang="en-US" sz="2800" dirty="0"/>
              <a:t>INVESTIGATION</a:t>
            </a:r>
          </a:p>
          <a:p>
            <a:endParaRPr lang="en-US" sz="2800" dirty="0"/>
          </a:p>
        </p:txBody>
      </p:sp>
    </p:spTree>
    <p:extLst>
      <p:ext uri="{BB962C8B-B14F-4D97-AF65-F5344CB8AC3E}">
        <p14:creationId xmlns:p14="http://schemas.microsoft.com/office/powerpoint/2010/main" xmlns="" val="1024743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7</a:t>
            </a:fld>
            <a:endParaRPr lang="en-ZA" dirty="0">
              <a:solidFill>
                <a:srgbClr val="000000">
                  <a:tint val="75000"/>
                </a:srgbClr>
              </a:solidFill>
            </a:endParaRPr>
          </a:p>
        </p:txBody>
      </p:sp>
      <p:grpSp>
        <p:nvGrpSpPr>
          <p:cNvPr id="4" name="Group 3"/>
          <p:cNvGrpSpPr/>
          <p:nvPr/>
        </p:nvGrpSpPr>
        <p:grpSpPr>
          <a:xfrm>
            <a:off x="0" y="1743075"/>
            <a:ext cx="10079909" cy="3994505"/>
            <a:chOff x="177077" y="952341"/>
            <a:chExt cx="9721080" cy="5905659"/>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1118148"/>
              <a:ext cx="9144000" cy="57398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7077" y="952341"/>
              <a:ext cx="9721080" cy="23828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3" name="TextBox 2"/>
          <p:cNvSpPr txBox="1"/>
          <p:nvPr/>
        </p:nvSpPr>
        <p:spPr>
          <a:xfrm>
            <a:off x="807244" y="1236454"/>
            <a:ext cx="8119239" cy="1754326"/>
          </a:xfrm>
          <a:prstGeom prst="rect">
            <a:avLst/>
          </a:prstGeom>
          <a:noFill/>
        </p:spPr>
        <p:txBody>
          <a:bodyPr wrap="square" rtlCol="0">
            <a:spAutoFit/>
          </a:bodyPr>
          <a:lstStyle/>
          <a:p>
            <a:pPr algn="ctr"/>
            <a:endParaRPr lang="en-US" sz="5400" b="1" dirty="0" smtClean="0"/>
          </a:p>
          <a:p>
            <a:pPr algn="ctr"/>
            <a:r>
              <a:rPr lang="en-US" sz="5400" b="1" dirty="0" smtClean="0"/>
              <a:t>INVESTIGATION</a:t>
            </a:r>
            <a:endParaRPr lang="en-US" sz="5400" b="1" dirty="0"/>
          </a:p>
        </p:txBody>
      </p:sp>
    </p:spTree>
    <p:extLst>
      <p:ext uri="{BB962C8B-B14F-4D97-AF65-F5344CB8AC3E}">
        <p14:creationId xmlns:p14="http://schemas.microsoft.com/office/powerpoint/2010/main" xmlns="" val="132223147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002" y="632517"/>
            <a:ext cx="9618388" cy="5615883"/>
          </a:xfrm>
        </p:spPr>
        <p:txBody>
          <a:bodyPr>
            <a:normAutofit/>
          </a:bodyPr>
          <a:lstStyle/>
          <a:p>
            <a:pPr marL="0" indent="0">
              <a:buNone/>
            </a:pPr>
            <a:endParaRPr lang="en-US" sz="1800" u="sng" dirty="0" smtClean="0">
              <a:latin typeface="Arial" panose="020B0604020202020204" pitchFamily="34" charset="0"/>
              <a:cs typeface="Arial" panose="020B0604020202020204" pitchFamily="34" charset="0"/>
            </a:endParaRPr>
          </a:p>
          <a:p>
            <a:pPr marL="0" indent="0">
              <a:buNone/>
            </a:pPr>
            <a:r>
              <a:rPr lang="en-US" sz="1800" dirty="0" smtClean="0">
                <a:latin typeface="Arial" panose="020B0604020202020204" pitchFamily="34" charset="0"/>
                <a:cs typeface="Arial" panose="020B0604020202020204" pitchFamily="34" charset="0"/>
              </a:rPr>
              <a:t>			</a:t>
            </a:r>
            <a:r>
              <a:rPr lang="en-US" sz="2400" b="1" u="sng" dirty="0" smtClean="0">
                <a:latin typeface="Arial" panose="020B0604020202020204" pitchFamily="34" charset="0"/>
                <a:cs typeface="Arial" panose="020B0604020202020204" pitchFamily="34" charset="0"/>
              </a:rPr>
              <a:t>Financial Investigation </a:t>
            </a:r>
            <a:endParaRPr lang="en-US" sz="1800" b="1" u="sng" dirty="0" smtClean="0">
              <a:latin typeface="Arial" panose="020B0604020202020204" pitchFamily="34" charset="0"/>
              <a:cs typeface="Arial" panose="020B0604020202020204" pitchFamily="34" charset="0"/>
            </a:endParaRPr>
          </a:p>
          <a:p>
            <a:pPr marL="0" indent="0">
              <a:buNone/>
            </a:pPr>
            <a:endParaRPr lang="en-US" sz="1800" u="sng" dirty="0" smtClean="0">
              <a:latin typeface="Arial" panose="020B0604020202020204" pitchFamily="34" charset="0"/>
              <a:cs typeface="Arial" panose="020B0604020202020204" pitchFamily="34" charset="0"/>
            </a:endParaRPr>
          </a:p>
          <a:p>
            <a:pPr marL="0" indent="0" algn="just">
              <a:lnSpc>
                <a:spcPct val="150000"/>
              </a:lnSpc>
              <a:buNone/>
            </a:pPr>
            <a:r>
              <a:rPr lang="en-US" sz="1800" dirty="0" smtClean="0">
                <a:latin typeface="Arial" panose="020B0604020202020204" pitchFamily="34" charset="0"/>
                <a:cs typeface="Arial" panose="020B0604020202020204" pitchFamily="34" charset="0"/>
              </a:rPr>
              <a:t>Private Company 2 received R12 550,000.00 from NPO 11 and other different hijacked NPOs. After receiving the funds, the money was distributed as follows:</a:t>
            </a:r>
          </a:p>
          <a:p>
            <a:pPr>
              <a:lnSpc>
                <a:spcPct val="150000"/>
              </a:lnSpc>
              <a:buFont typeface="+mj-lt"/>
              <a:buAutoNum type="arabicPeriod"/>
            </a:pPr>
            <a:r>
              <a:rPr lang="en-US" sz="1800" dirty="0" smtClean="0">
                <a:latin typeface="Arial" panose="020B0604020202020204" pitchFamily="34" charset="0"/>
                <a:cs typeface="Arial" panose="020B0604020202020204" pitchFamily="34" charset="0"/>
              </a:rPr>
              <a:t>	Company linked to the brother of the NLC senior official – R5,900 000.00.</a:t>
            </a:r>
          </a:p>
          <a:p>
            <a:pPr>
              <a:lnSpc>
                <a:spcPct val="150000"/>
              </a:lnSpc>
              <a:buFont typeface="+mj-lt"/>
              <a:buAutoNum type="arabicPeriod"/>
            </a:pP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Trust account opened by one NLC senior official – R3, 012, 000.00</a:t>
            </a:r>
          </a:p>
          <a:p>
            <a:pPr>
              <a:lnSpc>
                <a:spcPct val="150000"/>
              </a:lnSpc>
              <a:buFont typeface="+mj-lt"/>
              <a:buAutoNum type="arabicPeriod"/>
            </a:pP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Farming company owned by the NLC senior official’s family – R800 000.00</a:t>
            </a:r>
          </a:p>
          <a:p>
            <a:pPr>
              <a:lnSpc>
                <a:spcPct val="150000"/>
              </a:lnSpc>
              <a:buFont typeface="+mj-lt"/>
              <a:buAutoNum type="arabicPeriod"/>
            </a:pPr>
            <a:r>
              <a:rPr lang="en-US" sz="1800" dirty="0">
                <a:latin typeface="Arial" panose="020B0604020202020204" pitchFamily="34" charset="0"/>
                <a:cs typeface="Arial" panose="020B0604020202020204" pitchFamily="34" charset="0"/>
              </a:rPr>
              <a:t>	C</a:t>
            </a:r>
            <a:r>
              <a:rPr lang="en-US" sz="1800" dirty="0" smtClean="0">
                <a:latin typeface="Arial" panose="020B0604020202020204" pitchFamily="34" charset="0"/>
                <a:cs typeface="Arial" panose="020B0604020202020204" pitchFamily="34" charset="0"/>
              </a:rPr>
              <a:t>ompany owned by one NLC senior official - R236,417.26</a:t>
            </a:r>
          </a:p>
          <a:p>
            <a:pPr>
              <a:lnSpc>
                <a:spcPct val="150000"/>
              </a:lnSpc>
              <a:buFont typeface="+mj-lt"/>
              <a:buAutoNum type="arabicPeriod"/>
            </a:pP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Contribution to the Restaurant owned by a wife NLC senior official  – R500 000.00</a:t>
            </a:r>
          </a:p>
          <a:p>
            <a:pPr>
              <a:lnSpc>
                <a:spcPct val="150000"/>
              </a:lnSpc>
              <a:buFont typeface="+mj-lt"/>
              <a:buAutoNum type="arabicPeriod"/>
            </a:pPr>
            <a:r>
              <a:rPr lang="en-US" sz="1800" dirty="0" smtClean="0">
                <a:latin typeface="Arial" panose="020B0604020202020204" pitchFamily="34" charset="0"/>
                <a:cs typeface="Arial" panose="020B0604020202020204" pitchFamily="34" charset="0"/>
              </a:rPr>
              <a:t>Private Company 1 owned by one of the key role player – R6,539,860.37</a:t>
            </a:r>
            <a:endParaRPr lang="en-US" sz="18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t>Presentation to the Portfolio Committee </a:t>
            </a:r>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1BAB4B-37C3-4540-AA8B-870B3C3EF0FC}" type="slidenum">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5" name="Content Placeholder 4"/>
          <p:cNvSpPr>
            <a:spLocks noGrp="1"/>
          </p:cNvSpPr>
          <p:nvPr>
            <p:ph idx="13"/>
          </p:nvPr>
        </p:nvSpPr>
        <p:spPr>
          <a:xfrm>
            <a:off x="1700068" y="327025"/>
            <a:ext cx="7099300" cy="838200"/>
          </a:xfrm>
        </p:spPr>
        <p:txBody>
          <a:bodyPr/>
          <a:lstStyle/>
          <a:p>
            <a:r>
              <a:rPr lang="en-US" dirty="0"/>
              <a:t>INVESTIGATION</a:t>
            </a:r>
          </a:p>
          <a:p>
            <a:endParaRPr lang="en-US" dirty="0"/>
          </a:p>
        </p:txBody>
      </p:sp>
    </p:spTree>
    <p:extLst>
      <p:ext uri="{BB962C8B-B14F-4D97-AF65-F5344CB8AC3E}">
        <p14:creationId xmlns:p14="http://schemas.microsoft.com/office/powerpoint/2010/main" xmlns="" val="36218245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262" y="1219200"/>
            <a:ext cx="8984438" cy="5029200"/>
          </a:xfrm>
        </p:spPr>
        <p:txBody>
          <a:bodyPr/>
          <a:lstStyle/>
          <a:p>
            <a:pPr marL="0" indent="0">
              <a:buNone/>
            </a:pPr>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lnSpc>
                <a:spcPct val="150000"/>
              </a:lnSpc>
              <a:buNone/>
            </a:pPr>
            <a:r>
              <a:rPr lang="en-US" b="1" dirty="0" smtClean="0">
                <a:latin typeface="Arial" panose="020B0604020202020204" pitchFamily="34" charset="0"/>
                <a:cs typeface="Arial" panose="020B0604020202020204" pitchFamily="34" charset="0"/>
              </a:rPr>
              <a:t>Appointment of Quantity Surveyors</a:t>
            </a:r>
            <a:endParaRPr lang="en-US" dirty="0">
              <a:latin typeface="Arial" panose="020B0604020202020204" pitchFamily="34" charset="0"/>
              <a:cs typeface="Arial" panose="020B0604020202020204" pitchFamily="34" charset="0"/>
            </a:endParaRPr>
          </a:p>
          <a:p>
            <a:pPr marL="0" indent="0" algn="just">
              <a:lnSpc>
                <a:spcPct val="150000"/>
              </a:lnSpc>
              <a:buNone/>
            </a:pPr>
            <a:r>
              <a:rPr lang="en-US" dirty="0" smtClean="0">
                <a:latin typeface="Arial" panose="020B0604020202020204" pitchFamily="34" charset="0"/>
                <a:cs typeface="Arial" panose="020B0604020202020204" pitchFamily="34" charset="0"/>
              </a:rPr>
              <a:t>The SIU is in the process of acquiring the services of Quantity Surveyors and Engineers to conduct a value for money exercise on the unfinished buildings constructed by the NPOs, for the purposes of recovery through Civil Litigation.</a:t>
            </a:r>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t>Presentation to the Portfolio Committee </a:t>
            </a:r>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1BAB4B-37C3-4540-AA8B-870B3C3EF0FC}" type="slidenum">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5" name="Content Placeholder 4"/>
          <p:cNvSpPr>
            <a:spLocks noGrp="1"/>
          </p:cNvSpPr>
          <p:nvPr>
            <p:ph idx="13"/>
          </p:nvPr>
        </p:nvSpPr>
        <p:spPr>
          <a:xfrm>
            <a:off x="1238250" y="0"/>
            <a:ext cx="7099300" cy="720436"/>
          </a:xfrm>
        </p:spPr>
        <p:txBody>
          <a:bodyPr>
            <a:normAutofit fontScale="70000" lnSpcReduction="20000"/>
          </a:bodyPr>
          <a:lstStyle/>
          <a:p>
            <a:endParaRPr lang="en-US" dirty="0" smtClean="0"/>
          </a:p>
          <a:p>
            <a:r>
              <a:rPr lang="en-US" dirty="0" smtClean="0"/>
              <a:t>				</a:t>
            </a:r>
            <a:r>
              <a:rPr lang="en-US" sz="3600" dirty="0" smtClean="0"/>
              <a:t>VALUE FOR MONEY</a:t>
            </a:r>
            <a:endParaRPr lang="en-US" sz="3600" dirty="0"/>
          </a:p>
        </p:txBody>
      </p:sp>
    </p:spTree>
    <p:extLst>
      <p:ext uri="{BB962C8B-B14F-4D97-AF65-F5344CB8AC3E}">
        <p14:creationId xmlns:p14="http://schemas.microsoft.com/office/powerpoint/2010/main" xmlns="" val="17117995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1254" y="990027"/>
            <a:ext cx="9259446" cy="5258373"/>
          </a:xfrm>
        </p:spPr>
        <p:txBody>
          <a:bodyPr/>
          <a:lstStyle/>
          <a:p>
            <a:pPr marL="0" indent="0">
              <a:lnSpc>
                <a:spcPct val="150000"/>
              </a:lnSpc>
              <a:buNone/>
            </a:pPr>
            <a:endParaRPr lang="en-US" dirty="0" smtClean="0">
              <a:latin typeface="Arial" panose="020B0604020202020204" pitchFamily="34" charset="0"/>
              <a:cs typeface="Arial" panose="020B0604020202020204" pitchFamily="34" charset="0"/>
            </a:endParaRPr>
          </a:p>
          <a:p>
            <a:pPr marL="0" indent="0">
              <a:lnSpc>
                <a:spcPct val="150000"/>
              </a:lnSpc>
              <a:buNone/>
            </a:pPr>
            <a:r>
              <a:rPr lang="en-US"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SIU Civil Litigation Processes</a:t>
            </a:r>
            <a:endParaRPr lang="en-US" b="1" dirty="0">
              <a:latin typeface="Arial" panose="020B0604020202020204" pitchFamily="34" charset="0"/>
              <a:cs typeface="Arial" panose="020B0604020202020204" pitchFamily="34" charset="0"/>
            </a:endParaRPr>
          </a:p>
          <a:p>
            <a:pPr algn="just">
              <a:lnSpc>
                <a:spcPct val="150000"/>
              </a:lnSpc>
            </a:pPr>
            <a:r>
              <a:rPr lang="en-US" dirty="0" smtClean="0">
                <a:latin typeface="Arial" panose="020B0604020202020204" pitchFamily="34" charset="0"/>
                <a:cs typeface="Arial" panose="020B0604020202020204" pitchFamily="34" charset="0"/>
              </a:rPr>
              <a:t>SIU has commenced with Civil Litigation proceedings to preserve illegally gained  properties and set to aside grant awarded to above mentioned NPOs. </a:t>
            </a:r>
          </a:p>
          <a:p>
            <a:pPr algn="just">
              <a:lnSpc>
                <a:spcPct val="150000"/>
              </a:lnSpc>
            </a:pPr>
            <a:r>
              <a:rPr lang="en-US" dirty="0" smtClean="0">
                <a:latin typeface="Arial" panose="020B0604020202020204" pitchFamily="34" charset="0"/>
                <a:cs typeface="Arial" panose="020B0604020202020204" pitchFamily="34" charset="0"/>
              </a:rPr>
              <a:t>The SIU has started with the preservation of properties acquired by members of Inqaba Yokulinda NPO.</a:t>
            </a:r>
          </a:p>
          <a:p>
            <a:pPr algn="just">
              <a:lnSpc>
                <a:spcPct val="150000"/>
              </a:lnSpc>
            </a:pPr>
            <a:r>
              <a:rPr lang="en-US" dirty="0" smtClean="0">
                <a:latin typeface="Arial" panose="020B0604020202020204" pitchFamily="34" charset="0"/>
                <a:cs typeface="Arial" panose="020B0604020202020204" pitchFamily="34" charset="0"/>
              </a:rPr>
              <a:t>SIU is currently in the process to appoint Senior Counsel to institute Civil proceeding in the Special Tribunal to recover stolen money from all NPO and NPC’s mentioned in the presentation. </a:t>
            </a:r>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t>Presentation to the Portfolio Committee </a:t>
            </a:r>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1BAB4B-37C3-4540-AA8B-870B3C3EF0FC}" type="slidenum">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5" name="Content Placeholder 4"/>
          <p:cNvSpPr>
            <a:spLocks noGrp="1"/>
          </p:cNvSpPr>
          <p:nvPr>
            <p:ph idx="13"/>
          </p:nvPr>
        </p:nvSpPr>
        <p:spPr>
          <a:xfrm>
            <a:off x="1238250" y="-1"/>
            <a:ext cx="7099300" cy="794327"/>
          </a:xfrm>
        </p:spPr>
        <p:txBody>
          <a:bodyPr>
            <a:normAutofit fontScale="92500" lnSpcReduction="20000"/>
          </a:bodyPr>
          <a:lstStyle/>
          <a:p>
            <a:pPr algn="ctr"/>
            <a:endParaRPr lang="en-US" sz="2800" dirty="0" smtClean="0"/>
          </a:p>
          <a:p>
            <a:pPr algn="ctr"/>
            <a:r>
              <a:rPr lang="en-US" sz="2800" dirty="0" smtClean="0"/>
              <a:t>CIVIL LITIGATION </a:t>
            </a:r>
            <a:endParaRPr lang="en-US" sz="2800" dirty="0"/>
          </a:p>
        </p:txBody>
      </p:sp>
    </p:spTree>
    <p:extLst>
      <p:ext uri="{BB962C8B-B14F-4D97-AF65-F5344CB8AC3E}">
        <p14:creationId xmlns:p14="http://schemas.microsoft.com/office/powerpoint/2010/main" xmlns="" val="28517525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57383"/>
            <a:ext cx="9905999" cy="5491018"/>
          </a:xfrm>
        </p:spPr>
        <p:txBody>
          <a:bodyPr>
            <a:normAutofit/>
          </a:bodyPr>
          <a:lstStyle/>
          <a:p>
            <a:pPr marL="0" indent="0" algn="just">
              <a:buNone/>
            </a:pPr>
            <a:r>
              <a:rPr lang="en-US" dirty="0" smtClean="0">
                <a:solidFill>
                  <a:prstClr val="black"/>
                </a:solidFill>
                <a:latin typeface="Arial" panose="020B0604020202020204" pitchFamily="34" charset="0"/>
                <a:cs typeface="Arial" panose="020B0604020202020204" pitchFamily="34" charset="0"/>
              </a:rPr>
              <a:t>				</a:t>
            </a:r>
            <a:r>
              <a:rPr lang="en-US" b="1" dirty="0" err="1" smtClean="0">
                <a:solidFill>
                  <a:prstClr val="black"/>
                </a:solidFill>
                <a:latin typeface="Arial" panose="020B0604020202020204" pitchFamily="34" charset="0"/>
                <a:cs typeface="Arial" panose="020B0604020202020204" pitchFamily="34" charset="0"/>
              </a:rPr>
              <a:t>Inqaba</a:t>
            </a:r>
            <a:r>
              <a:rPr lang="en-US" b="1" dirty="0" smtClean="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Yokulinda</a:t>
            </a:r>
            <a:r>
              <a:rPr lang="en-US" b="1" dirty="0">
                <a:solidFill>
                  <a:prstClr val="black"/>
                </a:solidFill>
                <a:latin typeface="Arial" panose="020B0604020202020204" pitchFamily="34" charset="0"/>
                <a:cs typeface="Arial" panose="020B0604020202020204" pitchFamily="34" charset="0"/>
              </a:rPr>
              <a:t> NPO</a:t>
            </a:r>
            <a:endParaRPr lang="en-US" b="1" dirty="0" smtClean="0"/>
          </a:p>
          <a:p>
            <a:pPr marL="0" indent="0" algn="just">
              <a:buNone/>
            </a:pPr>
            <a:endParaRPr lang="en-US" dirty="0" smtClean="0"/>
          </a:p>
          <a:p>
            <a:pPr marL="0" indent="0" algn="just">
              <a:lnSpc>
                <a:spcPct val="150000"/>
              </a:lnSpc>
              <a:buNone/>
            </a:pPr>
            <a:r>
              <a:rPr lang="en-US" sz="1800" u="sng" dirty="0" smtClean="0">
                <a:latin typeface="Arial" panose="020B0604020202020204" pitchFamily="34" charset="0"/>
                <a:cs typeface="Arial" panose="020B0604020202020204" pitchFamily="34" charset="0"/>
              </a:rPr>
              <a:t>Preservation Order granted in </a:t>
            </a:r>
            <a:r>
              <a:rPr lang="en-US" sz="1800" u="sng" dirty="0" err="1" smtClean="0">
                <a:latin typeface="Arial" panose="020B0604020202020204" pitchFamily="34" charset="0"/>
                <a:cs typeface="Arial" panose="020B0604020202020204" pitchFamily="34" charset="0"/>
              </a:rPr>
              <a:t>favour</a:t>
            </a:r>
            <a:r>
              <a:rPr lang="en-US" sz="1800" u="sng" dirty="0" smtClean="0">
                <a:latin typeface="Arial" panose="020B0604020202020204" pitchFamily="34" charset="0"/>
                <a:cs typeface="Arial" panose="020B0604020202020204" pitchFamily="34" charset="0"/>
              </a:rPr>
              <a:t> of the SIU in respect of the following:</a:t>
            </a:r>
            <a:endParaRPr lang="en-US" sz="1800" u="sng" dirty="0">
              <a:latin typeface="Arial" panose="020B0604020202020204" pitchFamily="34" charset="0"/>
              <a:cs typeface="Arial" panose="020B0604020202020204" pitchFamily="34" charset="0"/>
            </a:endParaRPr>
          </a:p>
          <a:p>
            <a:pPr marL="457200" indent="-457200" algn="just">
              <a:lnSpc>
                <a:spcPct val="150000"/>
              </a:lnSpc>
              <a:buFont typeface="+mj-lt"/>
              <a:buAutoNum type="arabicPeriod"/>
            </a:pPr>
            <a:r>
              <a:rPr lang="en-US" sz="1800" dirty="0">
                <a:latin typeface="Arial" panose="020B0604020202020204" pitchFamily="34" charset="0"/>
                <a:cs typeface="Arial" panose="020B0604020202020204" pitchFamily="34" charset="0"/>
              </a:rPr>
              <a:t>ERF 1618 Swartkop Ext 8 township belonging to  Mr. Tshifhiwa Terrance Magogodela </a:t>
            </a:r>
          </a:p>
          <a:p>
            <a:pPr marL="457200" indent="-457200" algn="just">
              <a:lnSpc>
                <a:spcPct val="150000"/>
              </a:lnSpc>
              <a:buFont typeface="+mj-lt"/>
              <a:buAutoNum type="arabicPeriod"/>
            </a:pPr>
            <a:r>
              <a:rPr lang="en-US" sz="1800" dirty="0">
                <a:latin typeface="Arial" panose="020B0604020202020204" pitchFamily="34" charset="0"/>
                <a:cs typeface="Arial" panose="020B0604020202020204" pitchFamily="34" charset="0"/>
              </a:rPr>
              <a:t>Vehicles belonging to </a:t>
            </a:r>
            <a:r>
              <a:rPr lang="en-US" sz="1800" dirty="0" smtClean="0">
                <a:latin typeface="Arial" panose="020B0604020202020204" pitchFamily="34" charset="0"/>
                <a:cs typeface="Arial" panose="020B0604020202020204" pitchFamily="34" charset="0"/>
              </a:rPr>
              <a:t>Mr </a:t>
            </a:r>
            <a:r>
              <a:rPr lang="en-US" sz="1800" dirty="0" err="1" smtClean="0">
                <a:latin typeface="Arial" panose="020B0604020202020204" pitchFamily="34" charset="0"/>
                <a:cs typeface="Arial" panose="020B0604020202020204" pitchFamily="34" charset="0"/>
              </a:rPr>
              <a:t>Jabu</a:t>
            </a:r>
            <a:r>
              <a:rPr lang="en-US" sz="1800" dirty="0" smtClean="0">
                <a:latin typeface="Arial" panose="020B0604020202020204" pitchFamily="34" charset="0"/>
                <a:cs typeface="Arial" panose="020B0604020202020204" pitchFamily="34" charset="0"/>
              </a:rPr>
              <a:t> Sibanda (</a:t>
            </a:r>
            <a:r>
              <a:rPr lang="en-US" sz="1800" dirty="0" err="1" smtClean="0">
                <a:latin typeface="Arial" panose="020B0604020202020204" pitchFamily="34" charset="0"/>
                <a:cs typeface="Arial" panose="020B0604020202020204" pitchFamily="34" charset="0"/>
              </a:rPr>
              <a:t>i.e.Honda</a:t>
            </a:r>
            <a:r>
              <a:rPr lang="en-US" sz="1800" dirty="0" smtClean="0">
                <a:latin typeface="Arial" panose="020B0604020202020204" pitchFamily="34" charset="0"/>
                <a:cs typeface="Arial" panose="020B0604020202020204" pitchFamily="34" charset="0"/>
              </a:rPr>
              <a:t> Jazz, Mercedes Benz AMG E63 , Mecedes Benz 63 and Mercedes Benz CLK AMG 63), </a:t>
            </a:r>
          </a:p>
          <a:p>
            <a:pPr marL="457200" indent="-457200" algn="just">
              <a:lnSpc>
                <a:spcPct val="150000"/>
              </a:lnSpc>
              <a:buFont typeface="+mj-lt"/>
              <a:buAutoNum type="arabicPeriod"/>
            </a:pPr>
            <a:r>
              <a:rPr lang="en-US" sz="1800" dirty="0" smtClean="0">
                <a:latin typeface="Arial" panose="020B0604020202020204" pitchFamily="34" charset="0"/>
                <a:cs typeface="Arial" panose="020B0604020202020204" pitchFamily="34" charset="0"/>
              </a:rPr>
              <a:t>Vehicles owned by Boitumeo Diutlwikeng AUDI A3</a:t>
            </a:r>
          </a:p>
          <a:p>
            <a:pPr marL="0" indent="0" algn="just">
              <a:lnSpc>
                <a:spcPct val="150000"/>
              </a:lnSpc>
              <a:buNone/>
            </a:pPr>
            <a:r>
              <a:rPr lang="en-US" sz="1800" dirty="0" smtClean="0">
                <a:latin typeface="Arial" panose="020B0604020202020204" pitchFamily="34" charset="0"/>
                <a:cs typeface="Arial" panose="020B0604020202020204" pitchFamily="34" charset="0"/>
              </a:rPr>
              <a:t>On the main application, the SIU seeks to set aside the award of the grant to Inqaba Yokulinda by NLC to the amount of R19 275 000 000.00. The SIU will also request the court to order Buyisiwe Khoza , the CEO of the NPO, to pay back the R5 000 000.00 which she used for her personal gain (other than that which was intended for in terms of the grant agreement with the NLC). </a:t>
            </a:r>
          </a:p>
          <a:p>
            <a:pPr marL="457200" indent="-457200" algn="just">
              <a:buFont typeface="+mj-lt"/>
              <a:buAutoNum type="arabicPeriod"/>
            </a:pPr>
            <a:endParaRPr lang="en-US" dirty="0"/>
          </a:p>
          <a:p>
            <a:pPr marL="0" indent="0">
              <a:buNone/>
            </a:pPr>
            <a:endParaRPr lang="en-US" dirty="0" smtClean="0"/>
          </a:p>
          <a:p>
            <a:pPr marL="0" indent="0">
              <a:buNone/>
            </a:pPr>
            <a:endParaRPr lang="en-US" dirty="0"/>
          </a:p>
          <a:p>
            <a:pPr marL="0" indent="0">
              <a:buNone/>
            </a:pPr>
            <a:endParaRPr lang="en-US" dirty="0"/>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t>Presentation to the Portfolio Committee </a:t>
            </a:r>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1BAB4B-37C3-4540-AA8B-870B3C3EF0FC}" type="slidenum">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5" name="Content Placeholder 4"/>
          <p:cNvSpPr>
            <a:spLocks noGrp="1"/>
          </p:cNvSpPr>
          <p:nvPr>
            <p:ph idx="13"/>
          </p:nvPr>
        </p:nvSpPr>
        <p:spPr/>
        <p:txBody>
          <a:bodyPr>
            <a:normAutofit fontScale="40000" lnSpcReduction="20000"/>
          </a:bodyPr>
          <a:lstStyle/>
          <a:p>
            <a:pPr algn="ctr"/>
            <a:endParaRPr lang="en-US" sz="3800" dirty="0" smtClean="0"/>
          </a:p>
          <a:p>
            <a:pPr algn="ctr"/>
            <a:endParaRPr lang="en-US" sz="3800" dirty="0"/>
          </a:p>
          <a:p>
            <a:pPr algn="ctr"/>
            <a:r>
              <a:rPr lang="en-US" sz="5900" dirty="0" smtClean="0"/>
              <a:t>CIVIL </a:t>
            </a:r>
            <a:r>
              <a:rPr lang="en-US" sz="5900" dirty="0"/>
              <a:t>LITIGATION </a:t>
            </a:r>
          </a:p>
          <a:p>
            <a:endParaRPr lang="en-US" dirty="0"/>
          </a:p>
        </p:txBody>
      </p:sp>
    </p:spTree>
    <p:extLst>
      <p:ext uri="{BB962C8B-B14F-4D97-AF65-F5344CB8AC3E}">
        <p14:creationId xmlns:p14="http://schemas.microsoft.com/office/powerpoint/2010/main" xmlns="" val="37922857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7018" y="838200"/>
            <a:ext cx="9253682" cy="5410200"/>
          </a:xfrm>
        </p:spPr>
        <p:txBody>
          <a:bodyPr/>
          <a:lstStyle/>
          <a:p>
            <a:pPr marL="0" indent="0">
              <a:lnSpc>
                <a:spcPct val="150000"/>
              </a:lnSpc>
              <a:buNone/>
            </a:pPr>
            <a:endParaRPr lang="en-US" dirty="0" smtClean="0">
              <a:latin typeface="Arial" panose="020B0604020202020204" pitchFamily="34" charset="0"/>
              <a:cs typeface="Arial" panose="020B0604020202020204" pitchFamily="34" charset="0"/>
            </a:endParaRPr>
          </a:p>
          <a:p>
            <a:pPr marL="0" indent="0">
              <a:lnSpc>
                <a:spcPct val="150000"/>
              </a:lnSpc>
              <a:buNone/>
            </a:pPr>
            <a:endParaRPr lang="en-US" dirty="0" smtClean="0">
              <a:latin typeface="Arial" panose="020B0604020202020204" pitchFamily="34" charset="0"/>
              <a:cs typeface="Arial" panose="020B0604020202020204" pitchFamily="34" charset="0"/>
            </a:endParaRPr>
          </a:p>
          <a:p>
            <a:pPr marL="0" indent="0">
              <a:lnSpc>
                <a:spcPct val="150000"/>
              </a:lnSpc>
              <a:buNone/>
            </a:pPr>
            <a:r>
              <a:rPr lang="en-US" b="1" dirty="0" smtClean="0">
                <a:latin typeface="Arial" panose="020B0604020202020204" pitchFamily="34" charset="0"/>
                <a:cs typeface="Arial" panose="020B0604020202020204" pitchFamily="34" charset="0"/>
              </a:rPr>
              <a:t>NPA Referrals </a:t>
            </a:r>
            <a:r>
              <a:rPr lang="en-US" b="1" dirty="0" err="1" smtClean="0">
                <a:latin typeface="Arial" panose="020B0604020202020204" pitchFamily="34" charset="0"/>
                <a:cs typeface="Arial" panose="020B0604020202020204" pitchFamily="34" charset="0"/>
              </a:rPr>
              <a:t>ito</a:t>
            </a:r>
            <a:r>
              <a:rPr lang="en-US" b="1" dirty="0" smtClean="0">
                <a:latin typeface="Arial" panose="020B0604020202020204" pitchFamily="34" charset="0"/>
                <a:cs typeface="Arial" panose="020B0604020202020204" pitchFamily="34" charset="0"/>
              </a:rPr>
              <a:t> section 4(1)(d) of the SIU Act</a:t>
            </a:r>
            <a:endParaRPr lang="en-US" dirty="0">
              <a:latin typeface="Arial" panose="020B0604020202020204" pitchFamily="34" charset="0"/>
              <a:cs typeface="Arial" panose="020B0604020202020204" pitchFamily="34" charset="0"/>
            </a:endParaRPr>
          </a:p>
          <a:p>
            <a:pPr algn="just">
              <a:lnSpc>
                <a:spcPct val="150000"/>
              </a:lnSpc>
            </a:pPr>
            <a:r>
              <a:rPr lang="en-US" dirty="0" smtClean="0">
                <a:latin typeface="Arial" panose="020B0604020202020204" pitchFamily="34" charset="0"/>
                <a:cs typeface="Arial" panose="020B0604020202020204" pitchFamily="34" charset="0"/>
              </a:rPr>
              <a:t>Evidence which points towards commission of offence are referred to the NPA for further investigation and/or prosecution.</a:t>
            </a:r>
          </a:p>
          <a:p>
            <a:pPr>
              <a:lnSpc>
                <a:spcPct val="150000"/>
              </a:lnSpc>
            </a:pPr>
            <a:r>
              <a:rPr lang="en-US" dirty="0" smtClean="0">
                <a:latin typeface="Arial" panose="020B0604020202020204" pitchFamily="34" charset="0"/>
                <a:cs typeface="Arial" panose="020B0604020202020204" pitchFamily="34" charset="0"/>
              </a:rPr>
              <a:t>Ten identified criminal </a:t>
            </a:r>
            <a:r>
              <a:rPr lang="en-US" dirty="0">
                <a:latin typeface="Arial" panose="020B0604020202020204" pitchFamily="34" charset="0"/>
                <a:cs typeface="Arial" panose="020B0604020202020204" pitchFamily="34" charset="0"/>
              </a:rPr>
              <a:t>r</a:t>
            </a:r>
            <a:r>
              <a:rPr lang="en-US" dirty="0" smtClean="0">
                <a:latin typeface="Arial" panose="020B0604020202020204" pitchFamily="34" charset="0"/>
                <a:cs typeface="Arial" panose="020B0604020202020204" pitchFamily="34" charset="0"/>
              </a:rPr>
              <a:t>eferrals against NLC officials </a:t>
            </a:r>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NPO and NPC’s will be finalised and referred to the NPA on or before 31 March 2022. </a:t>
            </a:r>
          </a:p>
          <a:p>
            <a:pPr marL="0" indent="0">
              <a:lnSpc>
                <a:spcPct val="150000"/>
              </a:lnSpc>
              <a:buNone/>
            </a:pPr>
            <a:endParaRPr lang="en-US" dirty="0">
              <a:latin typeface="Arial" panose="020B0604020202020204" pitchFamily="34" charset="0"/>
              <a:cs typeface="Arial" panose="020B0604020202020204" pitchFamily="34" charset="0"/>
            </a:endParaRPr>
          </a:p>
          <a:p>
            <a:pPr marL="0" indent="0">
              <a:lnSpc>
                <a:spcPct val="150000"/>
              </a:lnSpc>
              <a:buNone/>
            </a:pPr>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t>Presentation to the Portfolio Committee </a:t>
            </a:r>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1BAB4B-37C3-4540-AA8B-870B3C3EF0FC}" type="slidenum">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5" name="Content Placeholder 4"/>
          <p:cNvSpPr>
            <a:spLocks noGrp="1"/>
          </p:cNvSpPr>
          <p:nvPr>
            <p:ph idx="13"/>
          </p:nvPr>
        </p:nvSpPr>
        <p:spPr/>
        <p:txBody>
          <a:bodyPr>
            <a:normAutofit/>
          </a:bodyPr>
          <a:lstStyle/>
          <a:p>
            <a:pPr algn="ctr"/>
            <a:r>
              <a:rPr lang="en-US" dirty="0" smtClean="0"/>
              <a:t>		</a:t>
            </a:r>
            <a:r>
              <a:rPr lang="en-US" sz="2600" dirty="0" smtClean="0"/>
              <a:t>REFFERALS TO THE NPA</a:t>
            </a:r>
            <a:endParaRPr lang="en-US" sz="2600" dirty="0"/>
          </a:p>
        </p:txBody>
      </p:sp>
    </p:spTree>
    <p:extLst>
      <p:ext uri="{BB962C8B-B14F-4D97-AF65-F5344CB8AC3E}">
        <p14:creationId xmlns:p14="http://schemas.microsoft.com/office/powerpoint/2010/main" xmlns="" val="2623909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836" y="988291"/>
            <a:ext cx="9795164" cy="5260109"/>
          </a:xfrm>
        </p:spPr>
        <p:txBody>
          <a:bodyPr>
            <a:normAutofit fontScale="92500" lnSpcReduction="20000"/>
          </a:bodyPr>
          <a:lstStyle/>
          <a:p>
            <a:pPr marL="0" indent="0">
              <a:buNone/>
            </a:pPr>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457200" indent="-457200" algn="just">
              <a:lnSpc>
                <a:spcPct val="150000"/>
              </a:lnSpc>
              <a:buFont typeface="+mj-lt"/>
              <a:buAutoNum type="arabicPeriod"/>
            </a:pPr>
            <a:r>
              <a:rPr lang="en-US" sz="1800" dirty="0" smtClean="0">
                <a:latin typeface="Arial" panose="020B0604020202020204" pitchFamily="34" charset="0"/>
                <a:cs typeface="Arial" panose="020B0604020202020204" pitchFamily="34" charset="0"/>
              </a:rPr>
              <a:t>A Disciplinary recommendations letter dated 13 August 2021 was submitted to the Minister of Trade and Industry, for the former NLC board member 1. The member tendered his resignation immediately after he was requested by the Honorable Minister of Trade and Industry to furnish him with reasons why he should not be fired as result of the findings and/or recommendations of the SIU.</a:t>
            </a:r>
          </a:p>
          <a:p>
            <a:pPr marL="457200" indent="-457200" algn="just">
              <a:lnSpc>
                <a:spcPct val="150000"/>
              </a:lnSpc>
              <a:buFont typeface="+mj-lt"/>
              <a:buAutoNum type="arabicPeriod"/>
            </a:pPr>
            <a:r>
              <a:rPr lang="en-US" sz="1800" dirty="0" smtClean="0">
                <a:latin typeface="Arial" panose="020B0604020202020204" pitchFamily="34" charset="0"/>
                <a:cs typeface="Arial" panose="020B0604020202020204" pitchFamily="34" charset="0"/>
              </a:rPr>
              <a:t>The SIU also submitted a Disciplinary recommendations letter to NLC dated 27 August 2021 against Senior official of NLC. The Disciplinary hearing was conducted from 17 January 2022 and the SIU received the outcome of the Disciplinary processes. The SIU will study the outcome of the Disciplinary hearing and will chart the way forward thereafter. There are some reservations with regard to the way the disciplinary hearing was conducted.</a:t>
            </a:r>
          </a:p>
          <a:p>
            <a:pPr marL="457200" indent="-457200" algn="just">
              <a:lnSpc>
                <a:spcPct val="150000"/>
              </a:lnSpc>
              <a:buFont typeface="+mj-lt"/>
              <a:buAutoNum type="arabicPeriod"/>
            </a:pPr>
            <a:r>
              <a:rPr lang="en-US" sz="1800" dirty="0" smtClean="0">
                <a:latin typeface="Arial" panose="020B0604020202020204" pitchFamily="34" charset="0"/>
                <a:cs typeface="Arial" panose="020B0604020202020204" pitchFamily="34" charset="0"/>
              </a:rPr>
              <a:t>Further Disciplinary recommendations will be referred to the NLC as an when the evidence becomes available.</a:t>
            </a:r>
            <a:endParaRPr lang="en-US" sz="18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t>Presentation to the Portfolio Committee </a:t>
            </a:r>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1BAB4B-37C3-4540-AA8B-870B3C3EF0FC}" type="slidenum">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5" name="Content Placeholder 4"/>
          <p:cNvSpPr>
            <a:spLocks noGrp="1"/>
          </p:cNvSpPr>
          <p:nvPr>
            <p:ph idx="13"/>
          </p:nvPr>
        </p:nvSpPr>
        <p:spPr>
          <a:xfrm>
            <a:off x="1238250" y="-120072"/>
            <a:ext cx="7099300" cy="858982"/>
          </a:xfrm>
        </p:spPr>
        <p:txBody>
          <a:bodyPr>
            <a:normAutofit fontScale="92500" lnSpcReduction="10000"/>
          </a:bodyPr>
          <a:lstStyle/>
          <a:p>
            <a:pPr algn="ctr"/>
            <a:endParaRPr lang="en-US" sz="2800" dirty="0" smtClean="0"/>
          </a:p>
          <a:p>
            <a:pPr algn="ctr"/>
            <a:r>
              <a:rPr lang="en-US" sz="2800" dirty="0" smtClean="0"/>
              <a:t>DISCIPLINARY REFERRALS</a:t>
            </a:r>
            <a:endParaRPr lang="en-US" sz="2800" dirty="0"/>
          </a:p>
        </p:txBody>
      </p:sp>
    </p:spTree>
    <p:extLst>
      <p:ext uri="{BB962C8B-B14F-4D97-AF65-F5344CB8AC3E}">
        <p14:creationId xmlns:p14="http://schemas.microsoft.com/office/powerpoint/2010/main" xmlns="" val="13219679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979055"/>
            <a:ext cx="9906000" cy="5132820"/>
          </a:xfrm>
        </p:spPr>
        <p:txBody>
          <a:bodyPr>
            <a:normAutofit fontScale="85000" lnSpcReduction="10000"/>
          </a:bodyPr>
          <a:lstStyle/>
          <a:p>
            <a:pPr marL="0" indent="0">
              <a:buNone/>
            </a:pPr>
            <a:endParaRPr lang="en-US" dirty="0" smtClean="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pPr marL="0" indent="0">
              <a:lnSpc>
                <a:spcPct val="110000"/>
              </a:lnSpc>
              <a:buNone/>
            </a:pPr>
            <a:r>
              <a:rPr lang="en-US" b="1" dirty="0">
                <a:solidFill>
                  <a:prstClr val="black"/>
                </a:solidFill>
                <a:latin typeface="Arial" panose="020B0604020202020204" pitchFamily="34" charset="0"/>
                <a:cs typeface="Arial" panose="020B0604020202020204" pitchFamily="34" charset="0"/>
              </a:rPr>
              <a:t>PHASE 1 </a:t>
            </a:r>
            <a:endParaRPr lang="en-US" dirty="0">
              <a:latin typeface="Arial" panose="020B0604020202020204" pitchFamily="34" charset="0"/>
              <a:cs typeface="Arial" panose="020B0604020202020204" pitchFamily="34" charset="0"/>
            </a:endParaRPr>
          </a:p>
          <a:p>
            <a:pPr marL="0" indent="0" algn="just">
              <a:lnSpc>
                <a:spcPct val="150000"/>
              </a:lnSpc>
              <a:buNone/>
            </a:pPr>
            <a:r>
              <a:rPr lang="en-US" dirty="0" smtClean="0">
                <a:latin typeface="Arial" panose="020B0604020202020204" pitchFamily="34" charset="0"/>
                <a:cs typeface="Arial" panose="020B0604020202020204" pitchFamily="34" charset="0"/>
              </a:rPr>
              <a:t>SIU is in the process of finalizing 12 investigations that forms part of phase 1. Allegations of the said investigations where received in the latter part of 2021 and will be finalized on the 30</a:t>
            </a:r>
            <a:r>
              <a:rPr lang="en-US" baseline="30000" dirty="0" smtClean="0">
                <a:latin typeface="Arial" panose="020B0604020202020204" pitchFamily="34" charset="0"/>
                <a:cs typeface="Arial" panose="020B0604020202020204" pitchFamily="34" charset="0"/>
              </a:rPr>
              <a:t>th</a:t>
            </a:r>
            <a:r>
              <a:rPr lang="en-US" dirty="0" smtClean="0">
                <a:latin typeface="Arial" panose="020B0604020202020204" pitchFamily="34" charset="0"/>
                <a:cs typeface="Arial" panose="020B0604020202020204" pitchFamily="34" charset="0"/>
              </a:rPr>
              <a:t> of June 2022.</a:t>
            </a:r>
          </a:p>
          <a:p>
            <a:pPr marL="0" indent="0" algn="just">
              <a:buNone/>
            </a:pPr>
            <a:endParaRPr lang="en-US" b="1" dirty="0" smtClean="0">
              <a:solidFill>
                <a:prstClr val="black"/>
              </a:solidFill>
              <a:latin typeface="Arial" panose="020B0604020202020204" pitchFamily="34" charset="0"/>
              <a:cs typeface="Arial" panose="020B0604020202020204" pitchFamily="34" charset="0"/>
            </a:endParaRPr>
          </a:p>
          <a:p>
            <a:pPr marL="0" indent="0" algn="just">
              <a:lnSpc>
                <a:spcPct val="150000"/>
              </a:lnSpc>
              <a:buNone/>
            </a:pPr>
            <a:r>
              <a:rPr lang="en-US" b="1" dirty="0" smtClean="0">
                <a:solidFill>
                  <a:prstClr val="black"/>
                </a:solidFill>
                <a:latin typeface="Arial" panose="020B0604020202020204" pitchFamily="34" charset="0"/>
                <a:cs typeface="Arial" panose="020B0604020202020204" pitchFamily="34" charset="0"/>
              </a:rPr>
              <a:t>PHASE </a:t>
            </a:r>
            <a:r>
              <a:rPr lang="en-US" b="1" dirty="0">
                <a:solidFill>
                  <a:prstClr val="black"/>
                </a:solidFill>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a:p>
            <a:pPr marL="0" lvl="0" indent="0" algn="just">
              <a:lnSpc>
                <a:spcPct val="150000"/>
              </a:lnSpc>
              <a:buNone/>
            </a:pPr>
            <a:r>
              <a:rPr lang="en-US" dirty="0">
                <a:solidFill>
                  <a:prstClr val="black"/>
                </a:solidFill>
                <a:latin typeface="Arial" panose="020B0604020202020204" pitchFamily="34" charset="0"/>
                <a:cs typeface="Arial" panose="020B0604020202020204" pitchFamily="34" charset="0"/>
              </a:rPr>
              <a:t>The SIU is currently in </a:t>
            </a:r>
            <a:r>
              <a:rPr lang="en-US" dirty="0" smtClean="0">
                <a:solidFill>
                  <a:prstClr val="black"/>
                </a:solidFill>
                <a:latin typeface="Arial" panose="020B0604020202020204" pitchFamily="34" charset="0"/>
                <a:cs typeface="Arial" panose="020B0604020202020204" pitchFamily="34" charset="0"/>
              </a:rPr>
              <a:t>receipt </a:t>
            </a:r>
            <a:r>
              <a:rPr lang="en-US" dirty="0">
                <a:solidFill>
                  <a:prstClr val="black"/>
                </a:solidFill>
                <a:latin typeface="Arial" panose="020B0604020202020204" pitchFamily="34" charset="0"/>
                <a:cs typeface="Arial" panose="020B0604020202020204" pitchFamily="34" charset="0"/>
              </a:rPr>
              <a:t>of 23 new allegations. The investigations </a:t>
            </a:r>
            <a:r>
              <a:rPr lang="en-US" dirty="0" smtClean="0">
                <a:solidFill>
                  <a:prstClr val="black"/>
                </a:solidFill>
                <a:latin typeface="Arial" panose="020B0604020202020204" pitchFamily="34" charset="0"/>
                <a:cs typeface="Arial" panose="020B0604020202020204" pitchFamily="34" charset="0"/>
              </a:rPr>
              <a:t>on the new allegations will </a:t>
            </a:r>
            <a:r>
              <a:rPr lang="en-US" dirty="0">
                <a:solidFill>
                  <a:prstClr val="black"/>
                </a:solidFill>
                <a:latin typeface="Arial" panose="020B0604020202020204" pitchFamily="34" charset="0"/>
                <a:cs typeface="Arial" panose="020B0604020202020204" pitchFamily="34" charset="0"/>
              </a:rPr>
              <a:t>commence from 1 March 2022 </a:t>
            </a:r>
            <a:r>
              <a:rPr lang="en-US" dirty="0" smtClean="0">
                <a:solidFill>
                  <a:prstClr val="black"/>
                </a:solidFill>
                <a:latin typeface="Arial" panose="020B0604020202020204" pitchFamily="34" charset="0"/>
                <a:cs typeface="Arial" panose="020B0604020202020204" pitchFamily="34" charset="0"/>
              </a:rPr>
              <a:t>to </a:t>
            </a:r>
            <a:r>
              <a:rPr lang="en-US" dirty="0">
                <a:solidFill>
                  <a:prstClr val="black"/>
                </a:solidFill>
                <a:latin typeface="Arial" panose="020B0604020202020204" pitchFamily="34" charset="0"/>
                <a:cs typeface="Arial" panose="020B0604020202020204" pitchFamily="34" charset="0"/>
              </a:rPr>
              <a:t>November 2022</a:t>
            </a:r>
            <a:r>
              <a:rPr lang="en-US" dirty="0" smtClean="0">
                <a:solidFill>
                  <a:prstClr val="black"/>
                </a:solidFill>
                <a:latin typeface="Arial" panose="020B0604020202020204" pitchFamily="34" charset="0"/>
                <a:cs typeface="Arial" panose="020B0604020202020204" pitchFamily="34" charset="0"/>
              </a:rPr>
              <a:t>.</a:t>
            </a:r>
          </a:p>
          <a:p>
            <a:pPr marL="0" lvl="0" indent="0" algn="just">
              <a:lnSpc>
                <a:spcPct val="150000"/>
              </a:lnSpc>
              <a:buNone/>
            </a:pPr>
            <a:r>
              <a:rPr lang="en-US" dirty="0" smtClean="0">
                <a:solidFill>
                  <a:prstClr val="black"/>
                </a:solidFill>
                <a:latin typeface="Arial" panose="020B0604020202020204" pitchFamily="34" charset="0"/>
                <a:cs typeface="Arial" panose="020B0604020202020204" pitchFamily="34" charset="0"/>
              </a:rPr>
              <a:t>In total, the SIU will investigate approximately 50 allegations relating to irregular allocation of funds by the NLC to unqualified beneficiaries.</a:t>
            </a:r>
          </a:p>
          <a:p>
            <a:pPr marL="0" lvl="0" indent="0" algn="just">
              <a:lnSpc>
                <a:spcPct val="150000"/>
              </a:lnSpc>
              <a:buNone/>
            </a:pPr>
            <a:r>
              <a:rPr lang="en-US" dirty="0" smtClean="0">
                <a:solidFill>
                  <a:prstClr val="black"/>
                </a:solidFill>
                <a:latin typeface="Arial" panose="020B0604020202020204" pitchFamily="34" charset="0"/>
                <a:cs typeface="Arial" panose="020B0604020202020204" pitchFamily="34" charset="0"/>
              </a:rPr>
              <a:t>The SIU will further investigate maladministration in relation to the investment of funds in the National Lottery Distribution Trust Fund contrary to the provisions of the Lotteries Act.  </a:t>
            </a:r>
          </a:p>
          <a:p>
            <a:pPr marL="0" lvl="0" indent="0" algn="just">
              <a:lnSpc>
                <a:spcPct val="150000"/>
              </a:lnSpc>
              <a:buNone/>
            </a:pPr>
            <a:endParaRPr lang="en-US" dirty="0" smtClean="0">
              <a:solidFill>
                <a:prstClr val="black"/>
              </a:solidFill>
              <a:latin typeface="Arial" panose="020B0604020202020204" pitchFamily="34" charset="0"/>
              <a:cs typeface="Arial" panose="020B0604020202020204" pitchFamily="34" charset="0"/>
            </a:endParaRPr>
          </a:p>
          <a:p>
            <a:pPr marL="0" lvl="0" indent="0" algn="just">
              <a:lnSpc>
                <a:spcPct val="150000"/>
              </a:lnSpc>
              <a:buNone/>
            </a:pPr>
            <a:endParaRPr lang="en-US" dirty="0">
              <a:solidFill>
                <a:prstClr val="black"/>
              </a:solidFill>
              <a:latin typeface="Arial" panose="020B0604020202020204" pitchFamily="34" charset="0"/>
              <a:cs typeface="Arial" panose="020B0604020202020204" pitchFamily="34" charset="0"/>
            </a:endParaRPr>
          </a:p>
          <a:p>
            <a:pPr marL="0" indent="0" algn="just">
              <a:buNone/>
            </a:pPr>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t>Presentation to the Portfolio Committee </a:t>
            </a:r>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1BAB4B-37C3-4540-AA8B-870B3C3EF0FC}" type="slidenum">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5" name="Content Placeholder 4"/>
          <p:cNvSpPr>
            <a:spLocks noGrp="1"/>
          </p:cNvSpPr>
          <p:nvPr>
            <p:ph idx="13"/>
          </p:nvPr>
        </p:nvSpPr>
        <p:spPr>
          <a:xfrm>
            <a:off x="2225964" y="230908"/>
            <a:ext cx="6111586" cy="607291"/>
          </a:xfrm>
        </p:spPr>
        <p:txBody>
          <a:bodyPr>
            <a:normAutofit/>
          </a:bodyPr>
          <a:lstStyle/>
          <a:p>
            <a:r>
              <a:rPr lang="en-US" sz="2400" dirty="0" smtClean="0"/>
              <a:t>ONGOING INVESTIGATIONS </a:t>
            </a:r>
            <a:endParaRPr lang="en-US" sz="2400" dirty="0"/>
          </a:p>
        </p:txBody>
      </p:sp>
    </p:spTree>
    <p:extLst>
      <p:ext uri="{BB962C8B-B14F-4D97-AF65-F5344CB8AC3E}">
        <p14:creationId xmlns:p14="http://schemas.microsoft.com/office/powerpoint/2010/main" xmlns="" val="31861568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1601" y="1357744"/>
            <a:ext cx="9309100" cy="4890655"/>
          </a:xfrm>
        </p:spPr>
        <p:txBody>
          <a:bodyPr>
            <a:normAutofit fontScale="85000" lnSpcReduction="10000"/>
          </a:bodyPr>
          <a:lstStyle/>
          <a:p>
            <a:pPr marL="0" indent="0">
              <a:buNone/>
            </a:pP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We have observed the following:</a:t>
            </a:r>
          </a:p>
          <a:p>
            <a:pPr>
              <a:lnSpc>
                <a:spcPct val="150000"/>
              </a:lnSpc>
            </a:pPr>
            <a:r>
              <a:rPr lang="en-US" dirty="0" smtClean="0">
                <a:solidFill>
                  <a:prstClr val="black"/>
                </a:solidFill>
                <a:latin typeface="Arial" panose="020B0604020202020204" pitchFamily="34" charset="0"/>
                <a:cs typeface="Arial" panose="020B0604020202020204" pitchFamily="34" charset="0"/>
              </a:rPr>
              <a:t>Modus operandi used to siphon money from NLC through various NPO and NPCs.</a:t>
            </a:r>
          </a:p>
          <a:p>
            <a:pPr>
              <a:lnSpc>
                <a:spcPct val="150000"/>
              </a:lnSpc>
            </a:pPr>
            <a:r>
              <a:rPr lang="en-US" dirty="0" smtClean="0">
                <a:solidFill>
                  <a:prstClr val="black"/>
                </a:solidFill>
                <a:latin typeface="Arial" panose="020B0604020202020204" pitchFamily="34" charset="0"/>
                <a:cs typeface="Arial" panose="020B0604020202020204" pitchFamily="34" charset="0"/>
              </a:rPr>
              <a:t>Collusion between NLC officials and NPO and NPCs.</a:t>
            </a:r>
          </a:p>
          <a:p>
            <a:pPr>
              <a:lnSpc>
                <a:spcPct val="150000"/>
              </a:lnSpc>
            </a:pPr>
            <a:r>
              <a:rPr lang="en-US" dirty="0" smtClean="0">
                <a:solidFill>
                  <a:prstClr val="black"/>
                </a:solidFill>
                <a:latin typeface="Arial" panose="020B0604020202020204" pitchFamily="34" charset="0"/>
                <a:cs typeface="Arial" panose="020B0604020202020204" pitchFamily="34" charset="0"/>
              </a:rPr>
              <a:t>Collusion between some board members and NPO and NPCs.</a:t>
            </a:r>
          </a:p>
          <a:p>
            <a:pPr>
              <a:lnSpc>
                <a:spcPct val="150000"/>
              </a:lnSpc>
            </a:pPr>
            <a:r>
              <a:rPr lang="en-US" dirty="0" smtClean="0">
                <a:solidFill>
                  <a:prstClr val="black"/>
                </a:solidFill>
                <a:latin typeface="Arial" panose="020B0604020202020204" pitchFamily="34" charset="0"/>
                <a:cs typeface="Arial" panose="020B0604020202020204" pitchFamily="34" charset="0"/>
              </a:rPr>
              <a:t>Abuse of NPO and NPCs.</a:t>
            </a:r>
          </a:p>
          <a:p>
            <a:pPr>
              <a:lnSpc>
                <a:spcPct val="150000"/>
              </a:lnSpc>
            </a:pPr>
            <a:r>
              <a:rPr lang="en-US" dirty="0" smtClean="0">
                <a:solidFill>
                  <a:prstClr val="black"/>
                </a:solidFill>
                <a:latin typeface="Arial" panose="020B0604020202020204" pitchFamily="34" charset="0"/>
                <a:cs typeface="Arial" panose="020B0604020202020204" pitchFamily="34" charset="0"/>
              </a:rPr>
              <a:t>Hijacking of NPO and NPCs,</a:t>
            </a:r>
          </a:p>
          <a:p>
            <a:pPr>
              <a:lnSpc>
                <a:spcPct val="150000"/>
              </a:lnSpc>
            </a:pPr>
            <a:r>
              <a:rPr lang="en-US" dirty="0" smtClean="0">
                <a:solidFill>
                  <a:prstClr val="black"/>
                </a:solidFill>
                <a:latin typeface="Arial" panose="020B0604020202020204" pitchFamily="34" charset="0"/>
                <a:cs typeface="Arial" panose="020B0604020202020204" pitchFamily="34" charset="0"/>
              </a:rPr>
              <a:t>Review of Proactive Funding processes,</a:t>
            </a:r>
          </a:p>
          <a:p>
            <a:pPr>
              <a:lnSpc>
                <a:spcPct val="150000"/>
              </a:lnSpc>
            </a:pPr>
            <a:r>
              <a:rPr lang="en-US" dirty="0" smtClean="0">
                <a:solidFill>
                  <a:prstClr val="black"/>
                </a:solidFill>
                <a:latin typeface="Arial" panose="020B0604020202020204" pitchFamily="34" charset="0"/>
                <a:cs typeface="Arial" panose="020B0604020202020204" pitchFamily="34" charset="0"/>
              </a:rPr>
              <a:t>Ineffective Auditing of project.</a:t>
            </a:r>
          </a:p>
          <a:p>
            <a:pPr>
              <a:lnSpc>
                <a:spcPct val="150000"/>
              </a:lnSpc>
            </a:pPr>
            <a:r>
              <a:rPr lang="en-US" dirty="0" smtClean="0">
                <a:solidFill>
                  <a:prstClr val="black"/>
                </a:solidFill>
                <a:latin typeface="Arial" panose="020B0604020202020204" pitchFamily="34" charset="0"/>
                <a:cs typeface="Arial" panose="020B0604020202020204" pitchFamily="34" charset="0"/>
              </a:rPr>
              <a:t>Maladministration in the approval of grants.</a:t>
            </a:r>
          </a:p>
          <a:p>
            <a:pPr marL="0" indent="0">
              <a:lnSpc>
                <a:spcPct val="150000"/>
              </a:lnSpc>
              <a:buNone/>
            </a:pPr>
            <a:r>
              <a:rPr lang="en-US" dirty="0" smtClean="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endParaRPr>
          </a:p>
          <a:p>
            <a:pPr marL="0" indent="0" algn="just">
              <a:buNone/>
            </a:pPr>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t>Presentation to the Portfolio Committee </a:t>
            </a:r>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1BAB4B-37C3-4540-AA8B-870B3C3EF0FC}" type="slidenum">
              <a:rPr kumimoji="0" lang="en-ZA"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ZA"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5" name="Content Placeholder 4"/>
          <p:cNvSpPr>
            <a:spLocks noGrp="1"/>
          </p:cNvSpPr>
          <p:nvPr>
            <p:ph idx="13"/>
          </p:nvPr>
        </p:nvSpPr>
        <p:spPr>
          <a:xfrm>
            <a:off x="2225964" y="230908"/>
            <a:ext cx="6111586" cy="607291"/>
          </a:xfrm>
        </p:spPr>
        <p:txBody>
          <a:bodyPr>
            <a:normAutofit/>
          </a:bodyPr>
          <a:lstStyle/>
          <a:p>
            <a:r>
              <a:rPr lang="en-US" sz="2400" dirty="0" smtClean="0">
                <a:latin typeface="Arial" panose="020B0604020202020204" pitchFamily="34" charset="0"/>
                <a:cs typeface="Arial" panose="020B0604020202020204" pitchFamily="34" charset="0"/>
              </a:rPr>
              <a:t>OBSERVATIONS</a:t>
            </a:r>
            <a:endParaRPr lang="en-US" sz="2400" dirty="0"/>
          </a:p>
        </p:txBody>
      </p:sp>
    </p:spTree>
    <p:extLst>
      <p:ext uri="{BB962C8B-B14F-4D97-AF65-F5344CB8AC3E}">
        <p14:creationId xmlns:p14="http://schemas.microsoft.com/office/powerpoint/2010/main" xmlns="" val="6278487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90926" y="6569559"/>
            <a:ext cx="73458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Arial"/>
              </a:rPr>
              <a:t>Hotline: 0800 037 774    |     Website: https://www.siu.org.za   |   E-mail: info@siu.org.za </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p:txBody>
      </p:sp>
      <p:sp>
        <p:nvSpPr>
          <p:cNvPr id="3" name="Rectangle 2"/>
          <p:cNvSpPr/>
          <p:nvPr/>
        </p:nvSpPr>
        <p:spPr>
          <a:xfrm>
            <a:off x="285762" y="968005"/>
            <a:ext cx="9611366" cy="132343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THANK YOU</a:t>
            </a:r>
          </a:p>
        </p:txBody>
      </p:sp>
      <p:cxnSp>
        <p:nvCxnSpPr>
          <p:cNvPr id="8" name="Straight Connector 7"/>
          <p:cNvCxnSpPr/>
          <p:nvPr/>
        </p:nvCxnSpPr>
        <p:spPr>
          <a:xfrm>
            <a:off x="2560320" y="2133600"/>
            <a:ext cx="503936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43116" y="2532906"/>
            <a:ext cx="506576" cy="5072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626364" y="2532906"/>
            <a:ext cx="507226" cy="5072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Box 11"/>
          <p:cNvSpPr txBox="1"/>
          <p:nvPr/>
        </p:nvSpPr>
        <p:spPr>
          <a:xfrm>
            <a:off x="2524325" y="2273784"/>
            <a:ext cx="3600249"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Arial"/>
              </a:rPr>
              <a:t>Hotline: 0800 037 774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Arial"/>
              </a:rPr>
              <a:t>Website: https://www.siu.org.za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Arial"/>
              </a:rPr>
              <a:t>E-mail: info@siu.org.za </a:t>
            </a:r>
            <a:endParaRPr kumimoji="0" lang="en-US"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10" name="TextBox 9"/>
          <p:cNvSpPr txBox="1"/>
          <p:nvPr/>
        </p:nvSpPr>
        <p:spPr>
          <a:xfrm>
            <a:off x="6626364" y="2224769"/>
            <a:ext cx="114476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Follow Us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p:cNvSpPr txBox="1"/>
          <p:nvPr/>
        </p:nvSpPr>
        <p:spPr>
          <a:xfrm>
            <a:off x="6731139" y="3015344"/>
            <a:ext cx="114476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Calibri"/>
                <a:ea typeface="+mn-ea"/>
                <a:cs typeface="+mn-cs"/>
              </a:rPr>
              <a:t>@RSASIU</a:t>
            </a: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3" name="Straight Connector 12"/>
          <p:cNvCxnSpPr/>
          <p:nvPr/>
        </p:nvCxnSpPr>
        <p:spPr>
          <a:xfrm>
            <a:off x="6702564" y="3040132"/>
            <a:ext cx="86854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1200434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ZA" sz="4000" b="1" dirty="0"/>
          </a:p>
          <a:p>
            <a:pPr marL="0" indent="0" algn="ctr">
              <a:buNone/>
            </a:pPr>
            <a:r>
              <a:rPr lang="en-ZA" sz="3600" b="1" dirty="0" smtClean="0">
                <a:latin typeface="+mj-lt"/>
              </a:rPr>
              <a:t>Proclamation R32 of 2020</a:t>
            </a:r>
          </a:p>
          <a:p>
            <a:pPr marL="0" indent="0" algn="ctr">
              <a:buNone/>
            </a:pPr>
            <a:r>
              <a:rPr lang="en-ZA" sz="3600" b="1" dirty="0" smtClean="0">
                <a:latin typeface="+mj-lt"/>
              </a:rPr>
              <a:t>National Lotteries Commission </a:t>
            </a:r>
            <a:endParaRPr lang="en-ZA" dirty="0"/>
          </a:p>
        </p:txBody>
      </p:sp>
      <p:sp>
        <p:nvSpPr>
          <p:cNvPr id="4" name="Slide Number Placeholder 3"/>
          <p:cNvSpPr>
            <a:spLocks noGrp="1"/>
          </p:cNvSpPr>
          <p:nvPr>
            <p:ph type="sldNum" sz="quarter" idx="12"/>
          </p:nvPr>
        </p:nvSpPr>
        <p:spPr/>
        <p:txBody>
          <a:bodyPr/>
          <a:lstStyle/>
          <a:p>
            <a:pPr defTabSz="914400">
              <a:defRPr/>
            </a:pPr>
            <a:fld id="{DC1BAB4B-37C3-4540-AA8B-870B3C3EF0FC}" type="slidenum">
              <a:rPr lang="en-ZA">
                <a:solidFill>
                  <a:srgbClr val="000000">
                    <a:tint val="75000"/>
                  </a:srgbClr>
                </a:solidFill>
                <a:latin typeface="Arial"/>
              </a:rPr>
              <a:pPr defTabSz="914400">
                <a:defRPr/>
              </a:pPr>
              <a:t>8</a:t>
            </a:fld>
            <a:endParaRPr lang="en-ZA" dirty="0">
              <a:solidFill>
                <a:srgbClr val="000000">
                  <a:tint val="75000"/>
                </a:srgbClr>
              </a:solidFill>
              <a:latin typeface="Arial"/>
            </a:endParaRPr>
          </a:p>
        </p:txBody>
      </p:sp>
    </p:spTree>
    <p:extLst>
      <p:ext uri="{BB962C8B-B14F-4D97-AF65-F5344CB8AC3E}">
        <p14:creationId xmlns:p14="http://schemas.microsoft.com/office/powerpoint/2010/main" xmlns="" val="23835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8545" y="1283856"/>
            <a:ext cx="9521093" cy="4772840"/>
          </a:xfrm>
        </p:spPr>
        <p:txBody>
          <a:bodyPr/>
          <a:lstStyle/>
          <a:p>
            <a:pPr marL="0" indent="0">
              <a:buNone/>
            </a:pPr>
            <a:endParaRPr lang="en-US" dirty="0" smtClean="0">
              <a:latin typeface="Arial" panose="020B0604020202020204" pitchFamily="34" charset="0"/>
              <a:cs typeface="Arial" panose="020B0604020202020204" pitchFamily="34" charset="0"/>
            </a:endParaRPr>
          </a:p>
          <a:p>
            <a:pPr marL="0" indent="0" algn="just">
              <a:buNone/>
            </a:pPr>
            <a:r>
              <a:rPr lang="en-US" dirty="0" smtClean="0">
                <a:latin typeface="Arial" panose="020B0604020202020204" pitchFamily="34" charset="0"/>
                <a:cs typeface="Arial" panose="020B0604020202020204" pitchFamily="34" charset="0"/>
              </a:rPr>
              <a:t>On </a:t>
            </a:r>
            <a:r>
              <a:rPr lang="en-US" dirty="0">
                <a:latin typeface="Arial" panose="020B0604020202020204" pitchFamily="34" charset="0"/>
                <a:cs typeface="Arial" panose="020B0604020202020204" pitchFamily="34" charset="0"/>
              </a:rPr>
              <a:t>6 November 2020 Government Gazette Number 43885, Proclamation No. R.32 of 2020 was published. The </a:t>
            </a:r>
            <a:r>
              <a:rPr lang="en-US" dirty="0" smtClean="0">
                <a:latin typeface="Arial" panose="020B0604020202020204" pitchFamily="34" charset="0"/>
                <a:cs typeface="Arial" panose="020B0604020202020204" pitchFamily="34" charset="0"/>
              </a:rPr>
              <a:t>Honorable </a:t>
            </a:r>
            <a:r>
              <a:rPr lang="en-US" dirty="0">
                <a:latin typeface="Arial" panose="020B0604020202020204" pitchFamily="34" charset="0"/>
                <a:cs typeface="Arial" panose="020B0604020202020204" pitchFamily="34" charset="0"/>
              </a:rPr>
              <a:t>President referred the matters set out in the Schedule of the Proclamation to the Special Investigating Unit for investigation.  </a:t>
            </a:r>
          </a:p>
          <a:p>
            <a:pPr marL="0" indent="0" algn="just">
              <a:buNone/>
            </a:pPr>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period of investigation - 1 </a:t>
            </a:r>
            <a:r>
              <a:rPr lang="en-US" dirty="0">
                <a:latin typeface="Arial" panose="020B0604020202020204" pitchFamily="34" charset="0"/>
                <a:cs typeface="Arial" panose="020B0604020202020204" pitchFamily="34" charset="0"/>
              </a:rPr>
              <a:t>January 2014 and 6 November </a:t>
            </a:r>
            <a:r>
              <a:rPr lang="en-US" dirty="0" smtClean="0">
                <a:latin typeface="Arial" panose="020B0604020202020204" pitchFamily="34" charset="0"/>
                <a:cs typeface="Arial" panose="020B0604020202020204" pitchFamily="34" charset="0"/>
              </a:rPr>
              <a:t>2020.</a:t>
            </a:r>
          </a:p>
          <a:p>
            <a:pPr marL="0" indent="0">
              <a:buNone/>
            </a:pPr>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scope of investigation refers </a:t>
            </a:r>
            <a:r>
              <a:rPr lang="en-US" dirty="0">
                <a:latin typeface="Arial" panose="020B0604020202020204" pitchFamily="34" charset="0"/>
                <a:cs typeface="Arial" panose="020B0604020202020204" pitchFamily="34" charset="0"/>
              </a:rPr>
              <a:t>to maladministration in the affairs of the NLC in relation </a:t>
            </a:r>
            <a:r>
              <a:rPr lang="en-US" dirty="0" smtClean="0">
                <a:latin typeface="Arial" panose="020B0604020202020204" pitchFamily="34" charset="0"/>
                <a:cs typeface="Arial" panose="020B0604020202020204" pitchFamily="34" charset="0"/>
              </a:rPr>
              <a:t>to:</a:t>
            </a:r>
          </a:p>
          <a:p>
            <a:pPr marL="0" indent="0" algn="just">
              <a:buNone/>
            </a:pPr>
            <a:r>
              <a:rPr lang="en-US" dirty="0">
                <a:latin typeface="Arial" panose="020B0604020202020204" pitchFamily="34" charset="0"/>
                <a:cs typeface="Arial" panose="020B0604020202020204" pitchFamily="34" charset="0"/>
              </a:rPr>
              <a:t>(a)	the investment of funds of the National Lottery Distribution Trust </a:t>
            </a:r>
            <a:r>
              <a:rPr lang="en-US" dirty="0" smtClean="0">
                <a:latin typeface="Arial" panose="020B0604020202020204" pitchFamily="34" charset="0"/>
                <a:cs typeface="Arial" panose="020B0604020202020204" pitchFamily="34" charset="0"/>
              </a:rPr>
              <a:t>Fund, 	established </a:t>
            </a:r>
            <a:r>
              <a:rPr lang="en-US" dirty="0">
                <a:latin typeface="Arial" panose="020B0604020202020204" pitchFamily="34" charset="0"/>
                <a:cs typeface="Arial" panose="020B0604020202020204" pitchFamily="34" charset="0"/>
              </a:rPr>
              <a:t>in terms of section 21 of the Lotteries Act, No. 57 of </a:t>
            </a:r>
            <a:r>
              <a:rPr lang="en-US" dirty="0" smtClean="0">
                <a:latin typeface="Arial" panose="020B0604020202020204" pitchFamily="34" charset="0"/>
                <a:cs typeface="Arial" panose="020B0604020202020204" pitchFamily="34" charset="0"/>
              </a:rPr>
              <a:t>1997, </a:t>
            </a:r>
            <a:r>
              <a:rPr lang="en-US" dirty="0">
                <a:latin typeface="Arial" panose="020B0604020202020204" pitchFamily="34" charset="0"/>
                <a:cs typeface="Arial" panose="020B0604020202020204" pitchFamily="34" charset="0"/>
              </a:rPr>
              <a:t>contrary </a:t>
            </a:r>
            <a:r>
              <a:rPr lang="en-US" dirty="0" smtClean="0">
                <a:latin typeface="Arial" panose="020B0604020202020204" pitchFamily="34" charset="0"/>
                <a:cs typeface="Arial" panose="020B0604020202020204" pitchFamily="34" charset="0"/>
              </a:rPr>
              <a:t>	to </a:t>
            </a:r>
            <a:r>
              <a:rPr lang="en-US" dirty="0">
                <a:latin typeface="Arial" panose="020B0604020202020204" pitchFamily="34" charset="0"/>
                <a:cs typeface="Arial" panose="020B0604020202020204" pitchFamily="34" charset="0"/>
              </a:rPr>
              <a:t>the applicable provisions of the Lotteries Act; and </a:t>
            </a:r>
          </a:p>
          <a:p>
            <a:pPr marL="0" indent="0" algn="just">
              <a:buNone/>
            </a:pPr>
            <a:r>
              <a:rPr lang="en-US" dirty="0">
                <a:latin typeface="Arial" panose="020B0604020202020204" pitchFamily="34" charset="0"/>
                <a:cs typeface="Arial" panose="020B0604020202020204" pitchFamily="34" charset="0"/>
              </a:rPr>
              <a:t>(b)	allocation of money in the Fund to beneficiaries who were not entitled thereto </a:t>
            </a:r>
            <a:r>
              <a:rPr lang="en-US" dirty="0" smtClean="0">
                <a:latin typeface="Arial" panose="020B0604020202020204" pitchFamily="34" charset="0"/>
                <a:cs typeface="Arial" panose="020B0604020202020204" pitchFamily="34" charset="0"/>
              </a:rPr>
              <a:t>	in </a:t>
            </a:r>
            <a:r>
              <a:rPr lang="en-US" dirty="0">
                <a:latin typeface="Arial" panose="020B0604020202020204" pitchFamily="34" charset="0"/>
                <a:cs typeface="Arial" panose="020B0604020202020204" pitchFamily="34" charset="0"/>
              </a:rPr>
              <a:t>terms of the applicable provisions of the Lotteries Act, </a:t>
            </a:r>
            <a:r>
              <a:rPr lang="en-US" dirty="0" smtClean="0">
                <a:latin typeface="Arial" panose="020B0604020202020204" pitchFamily="34" charset="0"/>
                <a:cs typeface="Arial" panose="020B0604020202020204" pitchFamily="34" charset="0"/>
              </a:rPr>
              <a:t>1997</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defRPr/>
            </a:pPr>
            <a:r>
              <a:rPr lang="en-ZA" smtClean="0">
                <a:solidFill>
                  <a:srgbClr val="000000">
                    <a:tint val="75000"/>
                  </a:srgbClr>
                </a:solidFill>
              </a:rPr>
              <a:t>Presentation to the Portfolio Committee </a:t>
            </a:r>
            <a:endParaRPr lang="en-ZA" dirty="0">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9</a:t>
            </a:fld>
            <a:endParaRPr lang="en-ZA" dirty="0">
              <a:solidFill>
                <a:srgbClr val="000000">
                  <a:tint val="75000"/>
                </a:srgbClr>
              </a:solidFill>
            </a:endParaRPr>
          </a:p>
        </p:txBody>
      </p:sp>
      <p:sp>
        <p:nvSpPr>
          <p:cNvPr id="5" name="Content Placeholder 4"/>
          <p:cNvSpPr>
            <a:spLocks noGrp="1"/>
          </p:cNvSpPr>
          <p:nvPr>
            <p:ph idx="13"/>
          </p:nvPr>
        </p:nvSpPr>
        <p:spPr>
          <a:xfrm>
            <a:off x="1238250" y="84082"/>
            <a:ext cx="7099300" cy="754117"/>
          </a:xfrm>
        </p:spPr>
        <p:txBody>
          <a:bodyPr/>
          <a:lstStyle/>
          <a:p>
            <a:r>
              <a:rPr lang="en-US" dirty="0" smtClean="0"/>
              <a:t>                          </a:t>
            </a:r>
            <a:r>
              <a:rPr lang="en-US" sz="2800" dirty="0" smtClean="0"/>
              <a:t>BACKGROUND</a:t>
            </a:r>
            <a:endParaRPr lang="en-US" sz="2800" dirty="0"/>
          </a:p>
        </p:txBody>
      </p:sp>
    </p:spTree>
    <p:extLst>
      <p:ext uri="{BB962C8B-B14F-4D97-AF65-F5344CB8AC3E}">
        <p14:creationId xmlns:p14="http://schemas.microsoft.com/office/powerpoint/2010/main" xmlns="" val="1475433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16387</TotalTime>
  <Words>4522</Words>
  <Application>Microsoft Office PowerPoint</Application>
  <PresentationFormat>A4 Paper (210x297 mm)</PresentationFormat>
  <Paragraphs>947</Paragraphs>
  <Slides>78</Slides>
  <Notes>2</Notes>
  <HiddenSlides>0</HiddenSlides>
  <MMClips>0</MMClips>
  <ScaleCrop>false</ScaleCrop>
  <HeadingPairs>
    <vt:vector size="4" baseType="variant">
      <vt:variant>
        <vt:lpstr>Theme</vt:lpstr>
      </vt:variant>
      <vt:variant>
        <vt:i4>3</vt:i4>
      </vt:variant>
      <vt:variant>
        <vt:lpstr>Slide Titles</vt:lpstr>
      </vt:variant>
      <vt:variant>
        <vt:i4>78</vt:i4>
      </vt:variant>
    </vt:vector>
  </HeadingPairs>
  <TitlesOfParts>
    <vt:vector size="81" baseType="lpstr">
      <vt:lpstr>Office Theme</vt:lpstr>
      <vt:lpstr>1_Office Theme</vt:lpstr>
      <vt:lpstr>2_Office Theme</vt:lpstr>
      <vt:lpstr>Slide 1</vt:lpstr>
      <vt:lpstr>Presentation Outline</vt:lpstr>
      <vt:lpstr>SIU LEGISLATIVE MANDATE</vt:lpstr>
      <vt:lpstr>SIU VISION AND MISSION</vt:lpstr>
      <vt:lpstr>SIU OUTCOMES CONSEQUENCE MANAGEMENT</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vector>
  </TitlesOfParts>
  <Company>Environmental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Admin1</dc:creator>
  <cp:lastModifiedBy>USER</cp:lastModifiedBy>
  <cp:revision>657</cp:revision>
  <cp:lastPrinted>2022-02-23T12:26:23Z</cp:lastPrinted>
  <dcterms:created xsi:type="dcterms:W3CDTF">2018-07-24T20:58:47Z</dcterms:created>
  <dcterms:modified xsi:type="dcterms:W3CDTF">2022-03-02T11:29:17Z</dcterms:modified>
</cp:coreProperties>
</file>