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11" r:id="rId5"/>
    <p:sldId id="279" r:id="rId6"/>
    <p:sldId id="313" r:id="rId7"/>
    <p:sldId id="312" r:id="rId8"/>
    <p:sldId id="323" r:id="rId9"/>
    <p:sldId id="324" r:id="rId10"/>
    <p:sldId id="325" r:id="rId11"/>
    <p:sldId id="326" r:id="rId12"/>
    <p:sldId id="327" r:id="rId13"/>
    <p:sldId id="32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0DC3"/>
    <a:srgbClr val="F4E6CE"/>
    <a:srgbClr val="D5CEB9"/>
    <a:srgbClr val="CBB168"/>
    <a:srgbClr val="BA9B6A"/>
    <a:srgbClr val="A485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4288-37BE-42FD-A3CE-C644F7468E54}" type="datetimeFigureOut">
              <a:rPr lang="en-ZA" smtClean="0"/>
              <a:pPr/>
              <a:t>2022/03/02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8CC4-D689-4043-A112-A0EF0661C9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0797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A02F-F0F2-854F-B286-9B534A264BA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800F-0C89-EC4F-919F-9C2CE26B1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6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060848"/>
            <a:ext cx="3444240" cy="207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365104"/>
            <a:ext cx="3444240" cy="511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97" y="-18587"/>
            <a:ext cx="9144793" cy="6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7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191272" cy="1143000"/>
          </a:xfrm>
        </p:spPr>
        <p:txBody>
          <a:bodyPr>
            <a:normAutofit/>
          </a:bodyPr>
          <a:lstStyle>
            <a:lvl1pPr>
              <a:defRPr sz="2800">
                <a:latin typeface="Bebas Neu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ctr">
              <a:defRPr sz="2000" b="0">
                <a:latin typeface="Bebas Neu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400">
                <a:latin typeface="Gill Sans MT" pitchFamily="34" charset="0"/>
              </a:defRPr>
            </a:lvl3pPr>
            <a:lvl4pPr>
              <a:defRPr sz="2000">
                <a:latin typeface="Gill Sans MT" pitchFamily="34" charset="0"/>
              </a:defRPr>
            </a:lvl4pPr>
            <a:lvl5pPr>
              <a:defRPr sz="2000"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21288"/>
            <a:ext cx="5544312" cy="758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21288"/>
            <a:ext cx="5544312" cy="758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" y="0"/>
            <a:ext cx="91369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0" y="0"/>
            <a:ext cx="9079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1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2" y="0"/>
            <a:ext cx="9096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2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382000" cy="3962400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39970" cy="1510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088" y="0"/>
            <a:ext cx="1752600" cy="1752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7526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417568"/>
            <a:ext cx="1817346" cy="1095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30" y="6223243"/>
            <a:ext cx="5407163" cy="28956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7" r:id="rId3"/>
    <p:sldLayoutId id="2147483678" r:id="rId4"/>
    <p:sldLayoutId id="2147483675" r:id="rId5"/>
    <p:sldLayoutId id="2147483674" r:id="rId6"/>
    <p:sldLayoutId id="2147483671" r:id="rId7"/>
    <p:sldLayoutId id="2147483667" r:id="rId8"/>
    <p:sldLayoutId id="2147483676" r:id="rId9"/>
    <p:sldLayoutId id="2147483679" r:id="rId10"/>
    <p:sldLayoutId id="2147483664" r:id="rId11"/>
    <p:sldLayoutId id="2147483665" r:id="rId12"/>
    <p:sldLayoutId id="2147483666" r:id="rId13"/>
    <p:sldLayoutId id="2147483668" r:id="rId14"/>
    <p:sldLayoutId id="2147483669" r:id="rId15"/>
    <p:sldLayoutId id="214748367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44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NSFAS as a Key Driver to Student Strife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As at 1 March 2022, 27449 students comprising of 10649 FTEN and 16800 returning students have had their 2022 funding confirmed, </a:t>
            </a:r>
            <a:r>
              <a:rPr lang="en-GB" b="1" dirty="0" smtClean="0">
                <a:latin typeface="Gill Sans MT" panose="020B0502020104020203" pitchFamily="34" charset="0"/>
              </a:rPr>
              <a:t>while funding confirmation for 4000 returning students remains outstanding despite numerous enquiries from NSFAS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outstanding </a:t>
            </a:r>
            <a:r>
              <a:rPr lang="en-GB" b="1" dirty="0" smtClean="0">
                <a:latin typeface="Gill Sans MT" panose="020B0502020104020203" pitchFamily="34" charset="0"/>
              </a:rPr>
              <a:t>2017-2020 close-out report </a:t>
            </a:r>
            <a:r>
              <a:rPr lang="en-GB" dirty="0" smtClean="0">
                <a:latin typeface="Gill Sans MT" panose="020B0502020104020203" pitchFamily="34" charset="0"/>
              </a:rPr>
              <a:t>remains </a:t>
            </a:r>
            <a:r>
              <a:rPr lang="en-GB" i="1" dirty="0" smtClean="0">
                <a:latin typeface="Gill Sans MT" panose="020B0502020104020203" pitchFamily="34" charset="0"/>
              </a:rPr>
              <a:t>an albatross around our necks </a:t>
            </a:r>
            <a:r>
              <a:rPr lang="en-GB" dirty="0" smtClean="0">
                <a:latin typeface="Gill Sans MT" panose="020B0502020104020203" pitchFamily="34" charset="0"/>
              </a:rPr>
              <a:t>and has also spilled over to 2021 as some fees for </a:t>
            </a:r>
            <a:r>
              <a:rPr lang="en-GB" i="1" dirty="0" smtClean="0">
                <a:latin typeface="Gill Sans MT" panose="020B0502020104020203" pitchFamily="34" charset="0"/>
              </a:rPr>
              <a:t>funded students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smtClean="0">
                <a:latin typeface="Gill Sans MT" panose="020B0502020104020203" pitchFamily="34" charset="0"/>
              </a:rPr>
              <a:t>were not paid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scrapping of advance payments for 2022 until April is likely to be a great impediment for disbursement of monthly allowances and could exacerbate student strife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university remains apprehensive in disbursing allowances given the 2017-2020 outstanding close out report and its impact on cash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46531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NGIYABONGA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05561"/>
            <a:ext cx="76328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dirty="0"/>
          </a:p>
          <a:p>
            <a:pPr algn="ctr"/>
            <a:endParaRPr lang="en-US" sz="2800" b="1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DUT Student Unrest: Presentation to Portfolio Committee on Higher Education, Science and Innovation</a:t>
            </a:r>
            <a:endParaRPr lang="en-ZA" sz="2000" b="1" dirty="0">
              <a:latin typeface="Gill Sans MT" panose="020B0502020104020203" pitchFamily="34" charset="0"/>
            </a:endParaRPr>
          </a:p>
          <a:p>
            <a:pPr algn="ctr"/>
            <a:endParaRPr lang="en-ZA" sz="2000" b="1" dirty="0">
              <a:latin typeface="Gill Sans MT" panose="020B0502020104020203" pitchFamily="34" charset="0"/>
            </a:endParaRPr>
          </a:p>
          <a:p>
            <a:pPr algn="r"/>
            <a:endParaRPr lang="en-ZA" sz="2000" dirty="0">
              <a:latin typeface="Gill Sans MT" panose="020B0502020104020203" pitchFamily="34" charset="0"/>
            </a:endParaRPr>
          </a:p>
          <a:p>
            <a:pPr algn="r"/>
            <a:endParaRPr lang="en-ZA" sz="2000" dirty="0">
              <a:latin typeface="Gill Sans MT" panose="020B0502020104020203" pitchFamily="34" charset="0"/>
            </a:endParaRPr>
          </a:p>
          <a:p>
            <a:pPr algn="r"/>
            <a:r>
              <a:rPr lang="en-ZA" sz="2000" dirty="0" smtClean="0">
                <a:latin typeface="Gill Sans MT" panose="020B0502020104020203" pitchFamily="34" charset="0"/>
              </a:rPr>
              <a:t>2 March 2022</a:t>
            </a:r>
            <a:r>
              <a:rPr lang="en-ZA" sz="2000" b="1" dirty="0">
                <a:latin typeface="Gill Sans MT" panose="020B0502020104020203" pitchFamily="34" charset="0"/>
              </a:rPr>
              <a:t/>
            </a:r>
            <a:br>
              <a:rPr lang="en-ZA" sz="2000" b="1" dirty="0">
                <a:latin typeface="Gill Sans MT" panose="020B0502020104020203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3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2410" y="1592729"/>
            <a:ext cx="8382000" cy="58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Gill Sans MT" panose="020B0502020104020203" pitchFamily="34" charset="0"/>
              </a:rPr>
              <a:t>       Outline of the Presentation</a:t>
            </a:r>
          </a:p>
          <a:p>
            <a:pPr marL="0" indent="0">
              <a:buNone/>
            </a:pPr>
            <a:endParaRPr lang="en-US" sz="24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939F60-B742-7548-8327-15A540F18835}"/>
              </a:ext>
            </a:extLst>
          </p:cNvPr>
          <p:cNvSpPr txBox="1"/>
          <p:nvPr/>
        </p:nvSpPr>
        <p:spPr>
          <a:xfrm>
            <a:off x="9652" y="2216695"/>
            <a:ext cx="8672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Presentation provides details to  the following;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What led to the unrest</a:t>
            </a: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Nature of the unrest</a:t>
            </a: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Efforts to resolve unrest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Impact of the unrest on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Current state of institution</a:t>
            </a:r>
            <a:endParaRPr lang="en-ZA" dirty="0">
              <a:latin typeface="Gill Sans MT" panose="020B0502020104020203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2A3180-C156-F844-A991-292B486739C1}"/>
              </a:ext>
            </a:extLst>
          </p:cNvPr>
          <p:cNvSpPr txBox="1"/>
          <p:nvPr/>
        </p:nvSpPr>
        <p:spPr>
          <a:xfrm>
            <a:off x="6876256" y="5373216"/>
            <a:ext cx="2016223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9AE0C1-F5E3-B149-9404-D97DE6184098}"/>
              </a:ext>
            </a:extLst>
          </p:cNvPr>
          <p:cNvSpPr txBox="1"/>
          <p:nvPr/>
        </p:nvSpPr>
        <p:spPr>
          <a:xfrm>
            <a:off x="5364088" y="3064154"/>
            <a:ext cx="3190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F7246D-663F-B845-9582-80204BC9A5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3982" y="2181247"/>
            <a:ext cx="3120825" cy="3402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08A339-4BF3-7B44-9BC5-9991BD9C97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5794" y="5474411"/>
            <a:ext cx="2057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3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What led to the unrest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Vested political and socio-economic interests: </a:t>
            </a:r>
            <a:r>
              <a:rPr lang="en-US" dirty="0">
                <a:latin typeface="Gill Sans MT" panose="020B0502020104020203" pitchFamily="34" charset="0"/>
              </a:rPr>
              <a:t>T</a:t>
            </a:r>
            <a:r>
              <a:rPr lang="en-US" dirty="0" smtClean="0">
                <a:latin typeface="Gill Sans MT" panose="020B0502020104020203" pitchFamily="34" charset="0"/>
              </a:rPr>
              <a:t>he </a:t>
            </a:r>
            <a:r>
              <a:rPr lang="en-US" dirty="0">
                <a:latin typeface="Gill Sans MT" panose="020B0502020104020203" pitchFamily="34" charset="0"/>
              </a:rPr>
              <a:t>genesis can be traced largely to the EFFSC led SRC’s annual campaign of </a:t>
            </a:r>
            <a:r>
              <a:rPr lang="en-US" i="1" dirty="0">
                <a:latin typeface="Gill Sans MT" panose="020B0502020104020203" pitchFamily="34" charset="0"/>
              </a:rPr>
              <a:t>Sizofunda Ngenkani </a:t>
            </a:r>
            <a:r>
              <a:rPr lang="en-US" dirty="0">
                <a:latin typeface="Gill Sans MT" panose="020B0502020104020203" pitchFamily="34" charset="0"/>
              </a:rPr>
              <a:t>loosely translated as “</a:t>
            </a:r>
            <a:r>
              <a:rPr lang="en-US" i="1" dirty="0">
                <a:latin typeface="Gill Sans MT" panose="020B0502020104020203" pitchFamily="34" charset="0"/>
              </a:rPr>
              <a:t>Forced Access to Higher Education” </a:t>
            </a:r>
            <a:r>
              <a:rPr lang="en-US" dirty="0">
                <a:latin typeface="Gill Sans MT" panose="020B0502020104020203" pitchFamily="34" charset="0"/>
              </a:rPr>
              <a:t>in response to the national call by the EFF for prospective students to </a:t>
            </a:r>
            <a:r>
              <a:rPr lang="en-US" i="1" dirty="0">
                <a:latin typeface="Gill Sans MT" panose="020B0502020104020203" pitchFamily="34" charset="0"/>
              </a:rPr>
              <a:t>“swamp campuses” </a:t>
            </a:r>
            <a:r>
              <a:rPr lang="en-US" dirty="0">
                <a:latin typeface="Gill Sans MT" panose="020B0502020104020203" pitchFamily="34" charset="0"/>
              </a:rPr>
              <a:t>even if it meant as walk-ins who had not applied in 2021 for 2022. </a:t>
            </a:r>
            <a:r>
              <a:rPr lang="en-US" dirty="0" smtClean="0">
                <a:latin typeface="Gill Sans MT" panose="020B0502020104020203" pitchFamily="34" charset="0"/>
              </a:rPr>
              <a:t>This was done via Counter Communication through Fake Circulars 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Anecdotal accounts of Collusion between EFFSC and Security Officers via calls for In-Sourcing: </a:t>
            </a:r>
            <a:r>
              <a:rPr lang="en-GB" dirty="0" smtClean="0">
                <a:latin typeface="Gill Sans MT" panose="020B0502020104020203" pitchFamily="34" charset="0"/>
              </a:rPr>
              <a:t> This has led to deliberate lapses in provision of campus security resulting in staff intimidation and destruction of university and private property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NSFAS Funding Confirmation Delays and General Resistance to Online Registration: </a:t>
            </a:r>
            <a:r>
              <a:rPr lang="en-GB" dirty="0" smtClean="0">
                <a:latin typeface="Gill Sans MT" panose="020B0502020104020203" pitchFamily="34" charset="0"/>
              </a:rPr>
              <a:t> Although there were system and capacity challenges, the university is in the process of investing in a more agile ERP System</a:t>
            </a:r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Nature of unrest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Violent Destruction of University and Private Property</a:t>
            </a:r>
          </a:p>
          <a:p>
            <a:endParaRPr lang="en-GB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What started as a peaceful march to demand Justice for the late Mlungisi Madonsela on Friday 4 February 2022, was followed by incidents of violent destruction of university and private property upon commencement of online registration in line with </a:t>
            </a:r>
            <a:r>
              <a:rPr lang="en-GB" i="1" dirty="0" smtClean="0">
                <a:latin typeface="Gill Sans MT" panose="020B0502020104020203" pitchFamily="34" charset="0"/>
              </a:rPr>
              <a:t>Sizofunda Ngenkani Campaign</a:t>
            </a:r>
            <a:r>
              <a:rPr lang="en-GB" b="1" dirty="0" smtClean="0">
                <a:latin typeface="Gill Sans MT" panose="020B0502020104020203" pitchFamily="34" charset="0"/>
              </a:rPr>
              <a:t> </a:t>
            </a:r>
            <a:endParaRPr lang="en-US" dirty="0" smtClean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Staff Intimidation and Widespread vilification of university officers through social media</a:t>
            </a: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Staff members have had to flee their work stations for their own safety after destruction of university computers/laptops and personal cell phones</a:t>
            </a: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Arson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No less than 10 vehicles have been torched at our campuses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6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Efforts to resolve unrest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Continuous Engagement with SRC on pertinent student matters</a:t>
            </a:r>
          </a:p>
          <a:p>
            <a:endParaRPr lang="en-GB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university has set up structures such as Registration Monitoring Task Team with SRC representation in addition to the Multi-Role Player Forum set up by Student Services as well as monthly consultations to assure co-operative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SRC enjoys membership of all statutory bodies such as IF, Council and Senate as well as the Joint EMC-SENEX set up to deal with exigencies since the advent of COVID-19 </a:t>
            </a:r>
            <a:endParaRPr lang="en-US" dirty="0" smtClean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Deployment of Strike Force to augment campus security &amp; Suspension of On-site Operations</a:t>
            </a: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Although the recent KPMG audit findings cautioned against excessive use of Strike Force, poor SAPS and POPS support led to this eventuality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4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Impact of the unrest on the academic programme &amp; infrastructure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Suspension of On-site Operations</a:t>
            </a:r>
          </a:p>
          <a:p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Special exams for almost 128 students left with one module to graduate have had to be postponed</a:t>
            </a: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Arson incidents have resulted in major losses to both the university and staff members whose cars were burnt</a:t>
            </a:r>
          </a:p>
          <a:p>
            <a:pPr algn="just"/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Although the losses have not yet been quantified, cases have been registered with SAPS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deployment of the Strike Force due to poor SAPS and POPS support despite being members of our Joint Operations Centre (JOC); has come at a huge cost to the university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0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Current State of the Institution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Extended Online Registration and Online Lectures</a:t>
            </a:r>
          </a:p>
          <a:p>
            <a:endParaRPr lang="en-GB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Lectures have since commenced online with effect from Monday 21</a:t>
            </a:r>
            <a:r>
              <a:rPr lang="en-GB" baseline="30000" dirty="0" smtClean="0">
                <a:latin typeface="Gill Sans MT" panose="020B0502020104020203" pitchFamily="34" charset="0"/>
              </a:rPr>
              <a:t>st</a:t>
            </a:r>
            <a:r>
              <a:rPr lang="en-GB" dirty="0" smtClean="0">
                <a:latin typeface="Gill Sans MT" panose="020B0502020104020203" pitchFamily="34" charset="0"/>
              </a:rPr>
              <a:t> February while late registration continues until 11 March 2022</a:t>
            </a:r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Faculties will set up catch up plans for time lost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Special exams for almost 128 students left with one module to graduate have had to be postponed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Joint EMC-SENEX is due to meet on Thursday 3 March 2022 to deliberate on opening for on-site academic activities including laboratory access for practicals in line with the Senate approved 2022 Teaching &amp; Learning Plan viz. to allow contact tuition for a select group of first year and final year students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As at 1 March 2022, a total of 27381 students comprising 685 FTENs and 20271 returning students have registered via online registration platform despite perceptions of system collapse</a:t>
            </a: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4" y="1556792"/>
            <a:ext cx="8659688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ill Sans MT" panose="020B0502020104020203" pitchFamily="34" charset="0"/>
              </a:rPr>
              <a:t>Student Accommodation and Student Funding</a:t>
            </a:r>
            <a:endParaRPr lang="en-ZA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3F0E1-2956-864E-BA7A-00F12A414A49}"/>
              </a:ext>
            </a:extLst>
          </p:cNvPr>
          <p:cNvSpPr txBox="1"/>
          <p:nvPr/>
        </p:nvSpPr>
        <p:spPr>
          <a:xfrm>
            <a:off x="10283" y="1977586"/>
            <a:ext cx="86596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Gill Sans MT" panose="020B0502020104020203" pitchFamily="34" charset="0"/>
              </a:rPr>
              <a:t>Residences</a:t>
            </a:r>
          </a:p>
          <a:p>
            <a:endParaRPr lang="en-GB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As at 1 March 2022, in excess of 5000 students have been allocated and placed in university owned and leased residences with more beds available for those still registering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Accredited  Private Accommodation will only be used once university owned and leased bed space has been exhausted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Transitional/ temporary accommodation continues to be provided upon request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Gill Sans MT" panose="020B0502020104020203" pitchFamily="34" charset="0"/>
              </a:rPr>
              <a:t>The recent widely circulated pictures of students sleeping on pavements was a well-choreographed escapade by those disgruntled with temporary accommodation  with persistent insistence on being placed in Private Accommodation</a:t>
            </a:r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b="1" dirty="0" smtClean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algn="just"/>
            <a:endParaRPr lang="en-GB" dirty="0"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>
                <a:latin typeface="Gill Sans MT" panose="020B0502020104020203" pitchFamily="34" charset="0"/>
              </a:rPr>
              <a:t>Qualification accreditation is necessary to ensure public confidence in the quality and integrity of the qualifications offered by an </a:t>
            </a:r>
            <a:r>
              <a:rPr lang="en-GB" dirty="0" smtClean="0">
                <a:latin typeface="Gill Sans MT" panose="020B0502020104020203" pitchFamily="34" charset="0"/>
              </a:rPr>
              <a:t>institution</a:t>
            </a:r>
            <a:r>
              <a:rPr lang="en-GB" i="1" dirty="0" smtClean="0">
                <a:latin typeface="Gill Sans MT" panose="020B0502020104020203" pitchFamily="34" charset="0"/>
              </a:rPr>
              <a:t>-balance between quality development and accountability</a:t>
            </a:r>
            <a:endParaRPr lang="en-ZA" sz="1600" b="1" i="1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82C00C-044C-A74A-81F5-3CC8B8A1A7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794" y="5661249"/>
            <a:ext cx="2057400" cy="10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6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L webinar_Nalini_DUT" id="{F6ED423B-C3FA-4892-9075-14ED746A8D91}" vid="{F2B9E015-108B-4CA8-B954-38679CEE4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F7482BA8A594BB82EB43DDDC30A7B" ma:contentTypeVersion="0" ma:contentTypeDescription="Create a new document." ma:contentTypeScope="" ma:versionID="cfac4779270873affce0d8e4580d4c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BC31D-43B2-41BB-8D13-4FBD59514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DC2DB-DA30-434E-BF62-455F46779EA5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E52D24-A7FE-46E9-B344-6ABD7A716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TL webinar_Nalini_DUT</Template>
  <TotalTime>5097</TotalTime>
  <Words>1039</Words>
  <Application>Microsoft Office PowerPoint</Application>
  <PresentationFormat>On-screen Show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Nalini Chitanand</dc:creator>
  <cp:lastModifiedBy>USER</cp:lastModifiedBy>
  <cp:revision>152</cp:revision>
  <dcterms:created xsi:type="dcterms:W3CDTF">2020-08-02T09:11:49Z</dcterms:created>
  <dcterms:modified xsi:type="dcterms:W3CDTF">2022-03-02T12:52:00Z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0x010100B42F7482BA8A594BB82EB43DDDC30A7B</vt:lpwstr>
  </property>
</Properties>
</file>