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55" r:id="rId2"/>
    <p:sldId id="329" r:id="rId3"/>
    <p:sldId id="330" r:id="rId4"/>
    <p:sldId id="331" r:id="rId5"/>
    <p:sldId id="363" r:id="rId6"/>
    <p:sldId id="394" r:id="rId7"/>
    <p:sldId id="318" r:id="rId8"/>
    <p:sldId id="332" r:id="rId9"/>
    <p:sldId id="375" r:id="rId10"/>
    <p:sldId id="374" r:id="rId11"/>
    <p:sldId id="373" r:id="rId12"/>
    <p:sldId id="372" r:id="rId13"/>
    <p:sldId id="371" r:id="rId14"/>
    <p:sldId id="380" r:id="rId15"/>
    <p:sldId id="382" r:id="rId16"/>
    <p:sldId id="383" r:id="rId17"/>
    <p:sldId id="379" r:id="rId18"/>
    <p:sldId id="384" r:id="rId19"/>
    <p:sldId id="385" r:id="rId20"/>
    <p:sldId id="386" r:id="rId21"/>
    <p:sldId id="387" r:id="rId22"/>
    <p:sldId id="388" r:id="rId23"/>
    <p:sldId id="357" r:id="rId24"/>
    <p:sldId id="334" r:id="rId25"/>
    <p:sldId id="335" r:id="rId26"/>
    <p:sldId id="337" r:id="rId27"/>
    <p:sldId id="390" r:id="rId28"/>
    <p:sldId id="336" r:id="rId29"/>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xmlns="">
        <p14:section name="Default Section" id="{BD94EF81-B69D-4FC9-83CE-AA8488A6A009}">
          <p14:sldIdLst>
            <p14:sldId id="355"/>
            <p14:sldId id="329"/>
            <p14:sldId id="330"/>
            <p14:sldId id="331"/>
            <p14:sldId id="363"/>
            <p14:sldId id="394"/>
          </p14:sldIdLst>
        </p14:section>
        <p14:section name="Untitled Section" id="{BF6FFA83-8C28-4479-BA52-FB9DAEA6F02D}">
          <p14:sldIdLst>
            <p14:sldId id="318"/>
            <p14:sldId id="332"/>
            <p14:sldId id="375"/>
            <p14:sldId id="374"/>
            <p14:sldId id="373"/>
            <p14:sldId id="372"/>
            <p14:sldId id="371"/>
            <p14:sldId id="380"/>
            <p14:sldId id="382"/>
            <p14:sldId id="383"/>
            <p14:sldId id="379"/>
            <p14:sldId id="384"/>
            <p14:sldId id="385"/>
            <p14:sldId id="386"/>
            <p14:sldId id="387"/>
            <p14:sldId id="388"/>
            <p14:sldId id="357"/>
            <p14:sldId id="334"/>
            <p14:sldId id="335"/>
            <p14:sldId id="337"/>
            <p14:sldId id="390"/>
            <p14:sldId id="336"/>
          </p14:sldIdLst>
        </p14:section>
      </p14:sectionLst>
    </p:ext>
    <p:ext uri="{EFAFB233-063F-42B5-8137-9DF3F51BA10A}">
      <p15:sldGuideLst xmlns:p15="http://schemas.microsoft.com/office/powerpoint/2012/main" xmlns="">
        <p15:guide id="2" pos="2880">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abo Rapoo" initials="TR" lastIdx="1" clrIdx="0">
    <p:extLst>
      <p:ext uri="{19B8F6BF-5375-455C-9EA6-DF929625EA0E}">
        <p15:presenceInfo xmlns:p15="http://schemas.microsoft.com/office/powerpoint/2012/main" xmlns="" userId="S-1-5-21-766848859-101000979-1413388394-41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94660"/>
  </p:normalViewPr>
  <p:slideViewPr>
    <p:cSldViewPr>
      <p:cViewPr varScale="1">
        <p:scale>
          <a:sx n="73" d="100"/>
          <a:sy n="73" d="100"/>
        </p:scale>
        <p:origin x="-123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3075"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dirty="0"/>
          </a:p>
        </p:txBody>
      </p:sp>
      <p:sp>
        <p:nvSpPr>
          <p:cNvPr id="1126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3079"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883ADA1-A7F3-44DF-AA06-7DBB9E0C1E11}" type="slidenum">
              <a:rPr lang="en-GB"/>
              <a:pPr>
                <a:defRPr/>
              </a:pPr>
              <a:t>‹#›</a:t>
            </a:fld>
            <a:endParaRPr lang="en-GB" dirty="0"/>
          </a:p>
        </p:txBody>
      </p:sp>
    </p:spTree>
    <p:extLst>
      <p:ext uri="{BB962C8B-B14F-4D97-AF65-F5344CB8AC3E}">
        <p14:creationId xmlns:p14="http://schemas.microsoft.com/office/powerpoint/2010/main" xmlns="" val="12233965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9563524B-2046-4B12-B094-56B3E3653BE1}" type="slidenum">
              <a:rPr lang="en-GB" smtClean="0"/>
              <a:pPr/>
              <a:t>1</a:t>
            </a:fld>
            <a:endParaRPr lang="en-GB" dirty="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3959795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10</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1177813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11</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358013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12</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5267143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13</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1312396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14</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295802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15</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1844049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16</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1564669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17</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12062550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18</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21540776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19</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3098172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2</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17804889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20</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20676467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21</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12621224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22</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1935738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23</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41412358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24</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866952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9BFCA749-1615-44D1-A394-FB93954164B4}" type="slidenum">
              <a:rPr lang="en-GB" smtClean="0"/>
              <a:pPr/>
              <a:t>25</a:t>
            </a:fld>
            <a:endParaRPr lang="en-GB"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22511935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9BFCA749-1615-44D1-A394-FB93954164B4}" type="slidenum">
              <a:rPr lang="en-GB" smtClean="0"/>
              <a:pPr/>
              <a:t>26</a:t>
            </a:fld>
            <a:endParaRPr lang="en-GB"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28205822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9BFCA749-1615-44D1-A394-FB93954164B4}" type="slidenum">
              <a:rPr lang="en-GB" smtClean="0"/>
              <a:pPr/>
              <a:t>27</a:t>
            </a:fld>
            <a:endParaRPr lang="en-GB"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9747978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xmlns="" id="{45BF3A5E-DE91-443B-A5B5-2F798047F2A6}"/>
              </a:ext>
            </a:extLst>
          </p:cNvPr>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CEA066-4789-4149-B19C-B6E2DDDB631C}" type="slidenum">
              <a:rPr lang="en-GB" altLang="en-US">
                <a:solidFill>
                  <a:srgbClr val="000000"/>
                </a:solidFill>
                <a:latin typeface="Arial" panose="020B0604020202020204" pitchFamily="34" charset="0"/>
              </a:rPr>
              <a:pPr>
                <a:spcBef>
                  <a:spcPct val="0"/>
                </a:spcBef>
              </a:pPr>
              <a:t>28</a:t>
            </a:fld>
            <a:endParaRPr lang="en-GB" altLang="en-US">
              <a:solidFill>
                <a:srgbClr val="000000"/>
              </a:solidFill>
              <a:latin typeface="Arial" panose="020B0604020202020204" pitchFamily="34" charset="0"/>
            </a:endParaRPr>
          </a:p>
        </p:txBody>
      </p:sp>
      <p:sp>
        <p:nvSpPr>
          <p:cNvPr id="90115" name="Rectangle 2">
            <a:extLst>
              <a:ext uri="{FF2B5EF4-FFF2-40B4-BE49-F238E27FC236}">
                <a16:creationId xmlns:a16="http://schemas.microsoft.com/office/drawing/2014/main" xmlns="" id="{C603F8B8-A15C-4472-8945-AEDE8A365E4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0116" name="Rectangle 3">
            <a:extLst>
              <a:ext uri="{FF2B5EF4-FFF2-40B4-BE49-F238E27FC236}">
                <a16:creationId xmlns:a16="http://schemas.microsoft.com/office/drawing/2014/main" xmlns="" id="{325AFE79-9ED0-487A-8123-B1BCB289DD1E}"/>
              </a:ext>
            </a:extLst>
          </p:cNvPr>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3</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1088321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4</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1849215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5</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1715578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6</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1101374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7</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211017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8</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3612670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DC65292-B213-4634-B97B-6B1AEE3E8DC6}" type="slidenum">
              <a:rPr lang="en-GB" smtClean="0"/>
              <a:pPr/>
              <a:t>9</a:t>
            </a:fld>
            <a:endParaRPr lang="en-GB"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2864596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2F5D3C1D-7F46-4B88-A84A-7E497ED4535B}"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2999088C-DA5C-4265-808E-733958D27BA7}"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36835A58-0959-4F03-B871-635A0EB2053C}"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AE61DAE7-3943-466C-AB10-8938F6275EF8}"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7111D534-BEBA-403A-BFF4-034B82FD281B}"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4DBB66A7-AF8F-498C-B2F7-EFF2A98A2C5A}"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1FE0BFD3-4E8A-40BB-9DA7-E7E3F0B485F5}"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9CD8F50F-32BE-4F37-B333-34DFEA729030}"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0E27F525-E163-4153-BF5F-CDF2581AEBFE}"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112F40FF-F1EA-4311-ADC9-91E4A13050EB}"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4B996980-0603-43A7-8464-A83ADBE1BB6D}"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839A362-F69F-4637-A23D-372B642B6D90}"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0C17116-3913-4202-8A9C-A0C0CCF84609}"/>
              </a:ext>
            </a:extLst>
          </p:cNvPr>
          <p:cNvSpPr>
            <a:spLocks noGrp="1"/>
          </p:cNvSpPr>
          <p:nvPr>
            <p:ph type="ctrTitle"/>
          </p:nvPr>
        </p:nvSpPr>
        <p:spPr>
          <a:xfrm>
            <a:off x="682231" y="2858665"/>
            <a:ext cx="7702624" cy="741179"/>
          </a:xfrm>
        </p:spPr>
        <p:txBody>
          <a:bodyPr/>
          <a:lstStyle/>
          <a:p>
            <a:r>
              <a:rPr lang="en-ZA" sz="1800" b="1" dirty="0">
                <a:latin typeface="Century Gothic" panose="020B0502020202020204" pitchFamily="34" charset="0"/>
              </a:rPr>
              <a:t>CGE RESEARCH STUDY ON SELECTED CORRECTIONAL SERVICE CENTRES (2017-18)</a:t>
            </a:r>
          </a:p>
        </p:txBody>
      </p:sp>
      <p:sp>
        <p:nvSpPr>
          <p:cNvPr id="6" name="Subtitle 5">
            <a:extLst>
              <a:ext uri="{FF2B5EF4-FFF2-40B4-BE49-F238E27FC236}">
                <a16:creationId xmlns:a16="http://schemas.microsoft.com/office/drawing/2014/main" xmlns="" id="{6F75707B-83B4-49F1-A482-E03D5E64B47E}"/>
              </a:ext>
            </a:extLst>
          </p:cNvPr>
          <p:cNvSpPr>
            <a:spLocks noGrp="1"/>
          </p:cNvSpPr>
          <p:nvPr>
            <p:ph type="subTitle" idx="1"/>
          </p:nvPr>
        </p:nvSpPr>
        <p:spPr>
          <a:xfrm>
            <a:off x="690736" y="4515561"/>
            <a:ext cx="7772400" cy="2087513"/>
          </a:xfrm>
        </p:spPr>
        <p:txBody>
          <a:bodyPr/>
          <a:lstStyle/>
          <a:p>
            <a:r>
              <a:rPr lang="en-GB" sz="1800" b="1" dirty="0">
                <a:latin typeface="Century Gothic" panose="020B0502020202020204" pitchFamily="34" charset="0"/>
              </a:rPr>
              <a:t>ASSESSING CORRECTIONAL SERVICES FOR THE HEALTH AND WELLNESS OF WOMEN IN PRISON</a:t>
            </a:r>
          </a:p>
          <a:p>
            <a:endParaRPr lang="en-GB" sz="1800" b="1" dirty="0">
              <a:latin typeface="Century Gothic" panose="020B0502020202020204" pitchFamily="34" charset="0"/>
            </a:endParaRPr>
          </a:p>
          <a:p>
            <a:r>
              <a:rPr lang="en-GB" sz="1800" b="1" spc="30" dirty="0">
                <a:solidFill>
                  <a:srgbClr val="001F00"/>
                </a:solidFill>
                <a:effectLst/>
                <a:latin typeface="Century Gothic" panose="020B0502020202020204" pitchFamily="34" charset="0"/>
                <a:ea typeface="Times New Roman" panose="02020603050405020304" pitchFamily="18" charset="0"/>
                <a:cs typeface="Times New Roman" panose="02020603050405020304" pitchFamily="18" charset="0"/>
              </a:rPr>
              <a:t>BRIEFING TO THE PORTFOLIO COMMITTEE ON HEALTH</a:t>
            </a:r>
            <a:endParaRPr lang="en-GB" sz="1800" b="1" dirty="0">
              <a:latin typeface="Century Gothic" panose="020B0502020202020204" pitchFamily="34" charset="0"/>
            </a:endParaRPr>
          </a:p>
          <a:p>
            <a:r>
              <a:rPr lang="en-GB" sz="1800" b="1" dirty="0">
                <a:latin typeface="Century Gothic" panose="020B0502020202020204" pitchFamily="34" charset="0"/>
              </a:rPr>
              <a:t>2 March 2022 </a:t>
            </a:r>
            <a:r>
              <a:rPr lang="en-ZA" sz="1800" b="1" dirty="0">
                <a:latin typeface="Century Gothic" panose="020B0502020202020204" pitchFamily="34" charset="0"/>
              </a:rPr>
              <a:t/>
            </a:r>
            <a:br>
              <a:rPr lang="en-ZA" sz="1800" b="1" dirty="0">
                <a:latin typeface="Century Gothic" panose="020B0502020202020204" pitchFamily="34" charset="0"/>
              </a:rPr>
            </a:br>
            <a:r>
              <a:rPr lang="en-GB" b="1" dirty="0">
                <a:latin typeface="Century Gothic" panose="020B0502020202020204" pitchFamily="34" charset="0"/>
              </a:rPr>
              <a:t> </a:t>
            </a:r>
            <a:r>
              <a:rPr lang="en-ZA" b="1" dirty="0">
                <a:latin typeface="Century Gothic" panose="020B0502020202020204" pitchFamily="34" charset="0"/>
              </a:rPr>
              <a:t/>
            </a:r>
            <a:br>
              <a:rPr lang="en-ZA" b="1" dirty="0">
                <a:latin typeface="Century Gothic" panose="020B0502020202020204" pitchFamily="34" charset="0"/>
              </a:rPr>
            </a:br>
            <a:endParaRPr lang="en-ZA" b="1" dirty="0">
              <a:latin typeface="Century Gothic" panose="020B0502020202020204" pitchFamily="34" charset="0"/>
            </a:endParaRPr>
          </a:p>
        </p:txBody>
      </p:sp>
      <p:sp>
        <p:nvSpPr>
          <p:cNvPr id="2050" name="Slide Number Placeholder 5"/>
          <p:cNvSpPr>
            <a:spLocks noGrp="1"/>
          </p:cNvSpPr>
          <p:nvPr>
            <p:ph type="sldNum" sz="quarter" idx="12"/>
          </p:nvPr>
        </p:nvSpPr>
        <p:spPr>
          <a:noFill/>
        </p:spPr>
        <p:txBody>
          <a:bodyPr/>
          <a:lstStyle/>
          <a:p>
            <a:fld id="{8F3B629C-8F0C-4329-9E1B-8AE4AE202B5A}" type="slidenum">
              <a:rPr lang="en-GB" smtClean="0"/>
              <a:pPr/>
              <a:t>1</a:t>
            </a:fld>
            <a:endParaRPr lang="en-GB" dirty="0"/>
          </a:p>
        </p:txBody>
      </p:sp>
      <p:grpSp>
        <p:nvGrpSpPr>
          <p:cNvPr id="2053" name="Group 8"/>
          <p:cNvGrpSpPr>
            <a:grpSpLocks/>
          </p:cNvGrpSpPr>
          <p:nvPr/>
        </p:nvGrpSpPr>
        <p:grpSpPr bwMode="auto">
          <a:xfrm>
            <a:off x="0" y="333375"/>
            <a:ext cx="9144000" cy="6524625"/>
            <a:chOff x="0" y="-899376"/>
            <a:chExt cx="9144000" cy="7757375"/>
          </a:xfrm>
        </p:grpSpPr>
        <p:pic>
          <p:nvPicPr>
            <p:cNvPr id="2054" name="Picture 10" descr="CGE Banner1"/>
            <p:cNvPicPr>
              <a:picLocks noChangeAspect="1" noChangeArrowheads="1"/>
            </p:cNvPicPr>
            <p:nvPr/>
          </p:nvPicPr>
          <p:blipFill>
            <a:blip r:embed="rId3" cstate="print"/>
            <a:srcRect/>
            <a:stretch>
              <a:fillRect/>
            </a:stretch>
          </p:blipFill>
          <p:spPr bwMode="auto">
            <a:xfrm>
              <a:off x="0" y="-899376"/>
              <a:ext cx="9144000" cy="2815489"/>
            </a:xfrm>
            <a:prstGeom prst="rect">
              <a:avLst/>
            </a:prstGeom>
            <a:noFill/>
            <a:ln w="9525">
              <a:noFill/>
              <a:miter lim="800000"/>
              <a:headEnd/>
              <a:tailEnd/>
            </a:ln>
          </p:spPr>
        </p:pic>
        <p:pic>
          <p:nvPicPr>
            <p:cNvPr id="2055" name="Picture 14"/>
            <p:cNvPicPr>
              <a:picLocks noChangeAspect="1" noChangeArrowheads="1"/>
            </p:cNvPicPr>
            <p:nvPr/>
          </p:nvPicPr>
          <p:blipFill>
            <a:blip r:embed="rId4" cstate="print"/>
            <a:srcRect/>
            <a:stretch>
              <a:fillRect/>
            </a:stretch>
          </p:blipFill>
          <p:spPr bwMode="auto">
            <a:xfrm flipV="1">
              <a:off x="0" y="3571876"/>
              <a:ext cx="9144000" cy="228598"/>
            </a:xfrm>
            <a:prstGeom prst="rect">
              <a:avLst/>
            </a:prstGeom>
            <a:noFill/>
            <a:ln w="9525">
              <a:noFill/>
              <a:miter lim="800000"/>
              <a:headEnd/>
              <a:tailEnd/>
            </a:ln>
          </p:spPr>
        </p:pic>
        <p:pic>
          <p:nvPicPr>
            <p:cNvPr id="2056" name="Picture 15"/>
            <p:cNvPicPr>
              <a:picLocks noChangeAspect="1" noChangeArrowheads="1"/>
            </p:cNvPicPr>
            <p:nvPr/>
          </p:nvPicPr>
          <p:blipFill>
            <a:blip r:embed="rId4" cstate="print"/>
            <a:srcRect/>
            <a:stretch>
              <a:fillRect/>
            </a:stretch>
          </p:blipFill>
          <p:spPr bwMode="auto">
            <a:xfrm flipV="1">
              <a:off x="0" y="6629401"/>
              <a:ext cx="9144000" cy="228598"/>
            </a:xfrm>
            <a:prstGeom prst="rect">
              <a:avLst/>
            </a:prstGeom>
            <a:noFill/>
            <a:ln w="9525">
              <a:noFill/>
              <a:miter lim="800000"/>
              <a:headEnd/>
              <a:tailEnd/>
            </a:ln>
          </p:spPr>
        </p:pic>
      </p:grpSp>
    </p:spTree>
    <p:extLst>
      <p:ext uri="{BB962C8B-B14F-4D97-AF65-F5344CB8AC3E}">
        <p14:creationId xmlns:p14="http://schemas.microsoft.com/office/powerpoint/2010/main" xmlns="" val="1925038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10</a:t>
            </a:fld>
            <a:endParaRPr lang="en-GB" dirty="0"/>
          </a:p>
        </p:txBody>
      </p:sp>
      <p:sp>
        <p:nvSpPr>
          <p:cNvPr id="6148" name="Rectangle 2"/>
          <p:cNvSpPr>
            <a:spLocks noGrp="1" noChangeArrowheads="1"/>
          </p:cNvSpPr>
          <p:nvPr>
            <p:ph type="ctrTitle"/>
          </p:nvPr>
        </p:nvSpPr>
        <p:spPr>
          <a:xfrm>
            <a:off x="755650" y="1857375"/>
            <a:ext cx="7772400" cy="428625"/>
          </a:xfrm>
        </p:spPr>
        <p:txBody>
          <a:bodyPr/>
          <a:lstStyle/>
          <a:p>
            <a:pPr eaLnBrk="1" hangingPunct="1"/>
            <a:r>
              <a:rPr lang="en-GB" sz="1600" b="1" dirty="0">
                <a:solidFill>
                  <a:schemeClr val="tx1"/>
                </a:solidFill>
                <a:latin typeface="Century Gothic" panose="020B0502020202020204" pitchFamily="34" charset="0"/>
                <a:sym typeface="Century Gothic" pitchFamily="34" charset="0"/>
              </a:rPr>
              <a:t>Johannesburg Correctional Centre – Continued.  </a:t>
            </a:r>
          </a:p>
        </p:txBody>
      </p:sp>
      <p:sp>
        <p:nvSpPr>
          <p:cNvPr id="6149" name="Rectangle 3"/>
          <p:cNvSpPr>
            <a:spLocks noGrp="1" noChangeArrowheads="1"/>
          </p:cNvSpPr>
          <p:nvPr>
            <p:ph type="subTitle" idx="1"/>
          </p:nvPr>
        </p:nvSpPr>
        <p:spPr>
          <a:xfrm>
            <a:off x="323528" y="2286000"/>
            <a:ext cx="8204522" cy="3714750"/>
          </a:xfrm>
        </p:spPr>
        <p:txBody>
          <a:bodyPr/>
          <a:lstStyle/>
          <a:p>
            <a:pPr marL="171450" indent="-171450" algn="just">
              <a:buFont typeface="Arial" panose="020B0604020202020204" pitchFamily="34" charset="0"/>
              <a:buChar char="•"/>
            </a:pPr>
            <a:r>
              <a:rPr lang="en-ZA" sz="1200" dirty="0">
                <a:latin typeface="Century Gothic" panose="020B0502020202020204" pitchFamily="34" charset="0"/>
              </a:rPr>
              <a:t>Pregnant offenders are immediately booked in the hospital section of the facility until they have delivered the babies either at Baragwanath or Lilian Ngoyi Hospital, then moved to the Mother and Baby unit </a:t>
            </a:r>
          </a:p>
          <a:p>
            <a:pPr marL="171450" indent="-171450" algn="just">
              <a:buFont typeface="Arial" panose="020B0604020202020204" pitchFamily="34" charset="0"/>
              <a:buChar char="•"/>
            </a:pPr>
            <a:r>
              <a:rPr lang="en-ZA" sz="1200" dirty="0">
                <a:latin typeface="Century Gothic" panose="020B0502020202020204" pitchFamily="34" charset="0"/>
              </a:rPr>
              <a:t>The mothers and their babies receive all antenatal programmes and post-natal services from these hospitals; escorted by Correctional officers.  </a:t>
            </a:r>
          </a:p>
          <a:p>
            <a:pPr marL="171450" indent="-171450" algn="just">
              <a:buFont typeface="Arial" panose="020B0604020202020204" pitchFamily="34" charset="0"/>
              <a:buChar char="•"/>
            </a:pPr>
            <a:r>
              <a:rPr lang="en-ZA" sz="1200" dirty="0">
                <a:latin typeface="Century Gothic" panose="020B0502020202020204" pitchFamily="34" charset="0"/>
              </a:rPr>
              <a:t>The nurses usually involve social workers to obtain the baby charts from families if babies were born prior to incarceration </a:t>
            </a:r>
          </a:p>
          <a:p>
            <a:pPr marL="171450" indent="-171450" algn="just">
              <a:buFont typeface="Arial" panose="020B0604020202020204" pitchFamily="34" charset="0"/>
              <a:buChar char="•"/>
            </a:pPr>
            <a:r>
              <a:rPr lang="en-ZA" sz="1200" dirty="0">
                <a:latin typeface="Century Gothic" panose="020B0502020202020204" pitchFamily="34" charset="0"/>
              </a:rPr>
              <a:t>Some inmates were provided with anti-retroviral treatment in cases of HIV/AIDS infection; TB screening was  compulsory, including frequent screenings and treatment for sexually transmitted diseases (STIs); chicken pox outbreaks and skin problems.   </a:t>
            </a:r>
          </a:p>
          <a:p>
            <a:pPr marL="171450" indent="-171450" algn="just">
              <a:buFont typeface="Arial" panose="020B0604020202020204" pitchFamily="34" charset="0"/>
              <a:buChar char="•"/>
            </a:pPr>
            <a:r>
              <a:rPr lang="en-ZA" sz="1200" dirty="0">
                <a:latin typeface="Century Gothic" panose="020B0502020202020204" pitchFamily="34" charset="0"/>
              </a:rPr>
              <a:t>However during the focus group discussions with offenders, most offenders made reference to only oral examination being conducted and no physical examinations. </a:t>
            </a:r>
          </a:p>
          <a:p>
            <a:pPr marL="171450" indent="-171450" algn="just">
              <a:buFont typeface="Arial" panose="020B0604020202020204" pitchFamily="34" charset="0"/>
              <a:buChar char="•"/>
            </a:pPr>
            <a:r>
              <a:rPr lang="en-ZA" sz="1200" dirty="0">
                <a:latin typeface="Century Gothic" panose="020B0502020202020204" pitchFamily="34" charset="0"/>
              </a:rPr>
              <a:t>There were complaints of lack of adequate medical supplies (e.g. inmates receiving only Ibuprofen  or  Panado tablets for pain irrespective of the nature of the ailments) </a:t>
            </a:r>
          </a:p>
          <a:p>
            <a:pPr marL="171450" indent="-171450" algn="just">
              <a:buFont typeface="Arial" panose="020B0604020202020204" pitchFamily="34" charset="0"/>
              <a:buChar char="•"/>
            </a:pPr>
            <a:r>
              <a:rPr lang="en-ZA" sz="1200" dirty="0">
                <a:latin typeface="Century Gothic" panose="020B0502020202020204" pitchFamily="34" charset="0"/>
              </a:rPr>
              <a:t>Inmates complained of the negative attitudes/scorn from the nursing staff and the medical personnel</a:t>
            </a:r>
          </a:p>
          <a:p>
            <a:pPr marL="171450" indent="-171450" algn="just">
              <a:buFont typeface="Arial" panose="020B0604020202020204" pitchFamily="34" charset="0"/>
              <a:buChar char="•"/>
            </a:pPr>
            <a:r>
              <a:rPr lang="en-ZA" sz="1200" dirty="0">
                <a:latin typeface="Century Gothic" panose="020B0502020202020204" pitchFamily="34" charset="0"/>
              </a:rPr>
              <a:t>Issues regarding inadequate access to medical facilities, including failure to provide medical prescriptions on time from the Centre Doctor)</a:t>
            </a:r>
          </a:p>
          <a:p>
            <a:pPr marL="171450" indent="-171450" algn="just">
              <a:buFont typeface="Arial" panose="020B0604020202020204" pitchFamily="34" charset="0"/>
              <a:buChar char="•"/>
            </a:pPr>
            <a:endParaRPr lang="en-ZA" sz="1200" dirty="0">
              <a:latin typeface="Century Gothic" panose="020B0502020202020204" pitchFamily="34" charset="0"/>
            </a:endParaRPr>
          </a:p>
          <a:p>
            <a:pPr marL="171450" indent="-171450" algn="just">
              <a:buFont typeface="Arial" panose="020B0604020202020204" pitchFamily="34" charset="0"/>
              <a:buChar char="•"/>
            </a:pPr>
            <a:endParaRPr lang="en-ZA" sz="1200" dirty="0">
              <a:latin typeface="Century Gothic" panose="020B0502020202020204" pitchFamily="34" charset="0"/>
            </a:endParaRPr>
          </a:p>
          <a:p>
            <a:pPr marL="285750" indent="-285750" algn="just">
              <a:buFont typeface="Wingdings" panose="05000000000000000000" pitchFamily="2" charset="2"/>
              <a:buChar char="q"/>
            </a:pPr>
            <a:endParaRPr lang="en-ZA" sz="1200" dirty="0">
              <a:latin typeface="Century Gothic" panose="020B0502020202020204" pitchFamily="34" charset="0"/>
            </a:endParaRPr>
          </a:p>
          <a:p>
            <a:pPr marL="285750" indent="-285750" algn="just">
              <a:buFont typeface="Wingdings" panose="05000000000000000000" pitchFamily="2" charset="2"/>
              <a:buChar char="q"/>
            </a:pPr>
            <a:endParaRPr lang="en-GB" sz="1400" dirty="0">
              <a:latin typeface="Century Gothic" panose="020B0502020202020204" pitchFamily="34" charset="0"/>
            </a:endParaRPr>
          </a:p>
          <a:p>
            <a:pPr algn="just"/>
            <a:endParaRPr lang="en-GB" sz="1400" b="1" dirty="0">
              <a:latin typeface="Century Gothic" pitchFamily="34" charset="0"/>
            </a:endParaRPr>
          </a:p>
          <a:p>
            <a:pPr algn="just"/>
            <a:endParaRPr lang="en-GB" sz="1400" b="1" dirty="0">
              <a:latin typeface="Century Gothic" pitchFamily="34" charset="0"/>
            </a:endParaRPr>
          </a:p>
          <a:p>
            <a:pPr algn="just"/>
            <a:endParaRPr lang="en-ZA" sz="1600" dirty="0"/>
          </a:p>
          <a:p>
            <a:endParaRPr lang="en-ZA" sz="1600" dirty="0"/>
          </a:p>
        </p:txBody>
      </p:sp>
    </p:spTree>
    <p:extLst>
      <p:ext uri="{BB962C8B-B14F-4D97-AF65-F5344CB8AC3E}">
        <p14:creationId xmlns:p14="http://schemas.microsoft.com/office/powerpoint/2010/main" xmlns="" val="607904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11</a:t>
            </a:fld>
            <a:endParaRPr lang="en-GB" dirty="0"/>
          </a:p>
        </p:txBody>
      </p:sp>
      <p:sp>
        <p:nvSpPr>
          <p:cNvPr id="6148" name="Rectangle 2"/>
          <p:cNvSpPr>
            <a:spLocks noGrp="1" noChangeArrowheads="1"/>
          </p:cNvSpPr>
          <p:nvPr>
            <p:ph type="ctrTitle"/>
          </p:nvPr>
        </p:nvSpPr>
        <p:spPr>
          <a:xfrm>
            <a:off x="755650" y="1857375"/>
            <a:ext cx="7772400" cy="428625"/>
          </a:xfrm>
        </p:spPr>
        <p:txBody>
          <a:bodyPr/>
          <a:lstStyle/>
          <a:p>
            <a:pPr eaLnBrk="1" hangingPunct="1"/>
            <a:r>
              <a:rPr lang="en-GB" sz="1600" b="1" dirty="0">
                <a:solidFill>
                  <a:schemeClr val="tx1"/>
                </a:solidFill>
                <a:latin typeface="Century Gothic" panose="020B0502020202020204" pitchFamily="34" charset="0"/>
                <a:sym typeface="Century Gothic" pitchFamily="34" charset="0"/>
              </a:rPr>
              <a:t>Johannesburg Correctional Centre Continued. </a:t>
            </a:r>
          </a:p>
        </p:txBody>
      </p:sp>
      <p:sp>
        <p:nvSpPr>
          <p:cNvPr id="6149" name="Rectangle 3"/>
          <p:cNvSpPr>
            <a:spLocks noGrp="1" noChangeArrowheads="1"/>
          </p:cNvSpPr>
          <p:nvPr>
            <p:ph type="subTitle" idx="1"/>
          </p:nvPr>
        </p:nvSpPr>
        <p:spPr>
          <a:xfrm>
            <a:off x="323528" y="2286000"/>
            <a:ext cx="8204522" cy="3714750"/>
          </a:xfrm>
        </p:spPr>
        <p:txBody>
          <a:bodyPr/>
          <a:lstStyle/>
          <a:p>
            <a:pPr algn="just"/>
            <a:r>
              <a:rPr lang="en-ZA" sz="1200" b="1" dirty="0">
                <a:latin typeface="Century Gothic" panose="020B0502020202020204" pitchFamily="34" charset="0"/>
              </a:rPr>
              <a:t>Psychological programmes; projects and services. </a:t>
            </a:r>
          </a:p>
          <a:p>
            <a:pPr algn="just"/>
            <a:endParaRPr lang="en-ZA" sz="1200" b="1" dirty="0">
              <a:latin typeface="Century Gothic" panose="020B0502020202020204" pitchFamily="34" charset="0"/>
            </a:endParaRPr>
          </a:p>
          <a:p>
            <a:pPr marL="171450" indent="-171450" algn="just">
              <a:buFont typeface="Arial" panose="020B0604020202020204" pitchFamily="34" charset="0"/>
              <a:buChar char="•"/>
            </a:pPr>
            <a:r>
              <a:rPr lang="en-GB" sz="1200" dirty="0">
                <a:latin typeface="Century Gothic" pitchFamily="34" charset="0"/>
              </a:rPr>
              <a:t>Clinical psychologists provided the necessary psychological services based on referrals from either the Doctor, nurses or social workers.</a:t>
            </a:r>
          </a:p>
          <a:p>
            <a:pPr marL="171450" indent="-171450" algn="just">
              <a:buFont typeface="Arial" panose="020B0604020202020204" pitchFamily="34" charset="0"/>
              <a:buChar char="•"/>
            </a:pPr>
            <a:r>
              <a:rPr lang="en-GB" sz="1200" dirty="0">
                <a:latin typeface="Century Gothic" pitchFamily="34" charset="0"/>
              </a:rPr>
              <a:t>Major areas of treatment for inmates, especially those who are mothers, included depression, anxiety and difficulties of parenting behind bars and inability to attend family events. </a:t>
            </a:r>
          </a:p>
          <a:p>
            <a:pPr algn="just"/>
            <a:r>
              <a:rPr lang="en-GB" sz="1200" b="1" dirty="0">
                <a:latin typeface="Century Gothic" pitchFamily="34" charset="0"/>
              </a:rPr>
              <a:t>		</a:t>
            </a:r>
          </a:p>
          <a:p>
            <a:pPr algn="just"/>
            <a:r>
              <a:rPr lang="en-GB" sz="1200" b="1" dirty="0">
                <a:latin typeface="Century Gothic" pitchFamily="34" charset="0"/>
              </a:rPr>
              <a:t>Social work programmes.</a:t>
            </a:r>
          </a:p>
          <a:p>
            <a:pPr algn="just"/>
            <a:r>
              <a:rPr lang="en-GB" sz="1200" b="1" dirty="0">
                <a:latin typeface="Century Gothic" pitchFamily="34" charset="0"/>
              </a:rPr>
              <a:t> </a:t>
            </a:r>
          </a:p>
          <a:p>
            <a:pPr marL="285750" indent="-285750" algn="just">
              <a:buFont typeface="Arial" panose="020B0604020202020204" pitchFamily="34" charset="0"/>
              <a:buChar char="•"/>
            </a:pPr>
            <a:r>
              <a:rPr lang="en-GB" sz="1200" dirty="0">
                <a:latin typeface="Century Gothic" pitchFamily="34" charset="0"/>
              </a:rPr>
              <a:t>Social workers were responsible for the Centres’ Social Work and related services to assist offenders to cope with incarceration, including providing young mothers with parenting skills.</a:t>
            </a:r>
          </a:p>
          <a:p>
            <a:pPr marL="285750" indent="-285750" algn="just">
              <a:buFont typeface="Arial" panose="020B0604020202020204" pitchFamily="34" charset="0"/>
              <a:buChar char="•"/>
            </a:pPr>
            <a:r>
              <a:rPr lang="en-GB" sz="1200" dirty="0">
                <a:latin typeface="Century Gothic" pitchFamily="34" charset="0"/>
              </a:rPr>
              <a:t>Some of the programmes were intended to assist mothers with children to cope with the separation from their children after  the age of 2 years; </a:t>
            </a:r>
          </a:p>
          <a:p>
            <a:pPr marL="285750" indent="-285750" algn="just">
              <a:buFont typeface="Arial" panose="020B0604020202020204" pitchFamily="34" charset="0"/>
              <a:buChar char="•"/>
            </a:pPr>
            <a:r>
              <a:rPr lang="en-GB" sz="1200" dirty="0">
                <a:latin typeface="Century Gothic" pitchFamily="34" charset="0"/>
              </a:rPr>
              <a:t>The social work programme assisted with putting children into foster care, or working with embassies  in the case of foreign nationals to ensure placement of young children in their countries of origin</a:t>
            </a:r>
          </a:p>
          <a:p>
            <a:pPr marL="285750" indent="-285750" algn="just">
              <a:buFont typeface="Arial" panose="020B0604020202020204" pitchFamily="34" charset="0"/>
              <a:buChar char="•"/>
            </a:pPr>
            <a:r>
              <a:rPr lang="en-GB" sz="1200" dirty="0">
                <a:latin typeface="Century Gothic" pitchFamily="34" charset="0"/>
              </a:rPr>
              <a:t>During focus group discussion with the inmates, they were largely happy with social  work services provided by the Centre. </a:t>
            </a:r>
          </a:p>
          <a:p>
            <a:pPr marL="285750" indent="-285750" algn="just">
              <a:buFont typeface="Arial" panose="020B0604020202020204" pitchFamily="34" charset="0"/>
              <a:buChar char="•"/>
            </a:pPr>
            <a:endParaRPr lang="en-GB" sz="1200" dirty="0">
              <a:latin typeface="Century Gothic" pitchFamily="34" charset="0"/>
            </a:endParaRPr>
          </a:p>
          <a:p>
            <a:pPr algn="just"/>
            <a:endParaRPr lang="en-ZA" sz="1600" dirty="0"/>
          </a:p>
          <a:p>
            <a:endParaRPr lang="en-ZA" sz="1600" dirty="0"/>
          </a:p>
        </p:txBody>
      </p:sp>
    </p:spTree>
    <p:extLst>
      <p:ext uri="{BB962C8B-B14F-4D97-AF65-F5344CB8AC3E}">
        <p14:creationId xmlns:p14="http://schemas.microsoft.com/office/powerpoint/2010/main" xmlns="" val="4292930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12</a:t>
            </a:fld>
            <a:endParaRPr lang="en-GB" dirty="0"/>
          </a:p>
        </p:txBody>
      </p:sp>
      <p:sp>
        <p:nvSpPr>
          <p:cNvPr id="6148" name="Rectangle 2"/>
          <p:cNvSpPr>
            <a:spLocks noGrp="1" noChangeArrowheads="1"/>
          </p:cNvSpPr>
          <p:nvPr>
            <p:ph type="ctrTitle"/>
          </p:nvPr>
        </p:nvSpPr>
        <p:spPr>
          <a:xfrm>
            <a:off x="755650" y="1857375"/>
            <a:ext cx="7772400" cy="428625"/>
          </a:xfrm>
        </p:spPr>
        <p:txBody>
          <a:bodyPr/>
          <a:lstStyle/>
          <a:p>
            <a:pPr eaLnBrk="1" hangingPunct="1"/>
            <a:r>
              <a:rPr lang="en-GB" sz="1600" b="1" dirty="0">
                <a:solidFill>
                  <a:schemeClr val="tx1"/>
                </a:solidFill>
                <a:latin typeface="Century Gothic" panose="020B0502020202020204" pitchFamily="34" charset="0"/>
                <a:sym typeface="Century Gothic" pitchFamily="34" charset="0"/>
              </a:rPr>
              <a:t>Johannesburg Correctional Centre – Continued. </a:t>
            </a:r>
          </a:p>
        </p:txBody>
      </p:sp>
      <p:sp>
        <p:nvSpPr>
          <p:cNvPr id="6149" name="Rectangle 3"/>
          <p:cNvSpPr>
            <a:spLocks noGrp="1" noChangeArrowheads="1"/>
          </p:cNvSpPr>
          <p:nvPr>
            <p:ph type="subTitle" idx="1"/>
          </p:nvPr>
        </p:nvSpPr>
        <p:spPr>
          <a:xfrm>
            <a:off x="323528" y="2286000"/>
            <a:ext cx="8204522" cy="4095328"/>
          </a:xfrm>
        </p:spPr>
        <p:txBody>
          <a:bodyPr/>
          <a:lstStyle/>
          <a:p>
            <a:pPr algn="just"/>
            <a:r>
              <a:rPr lang="en-ZA" sz="1200" b="1" dirty="0">
                <a:latin typeface="Century Gothic" panose="020B0502020202020204" pitchFamily="34" charset="0"/>
              </a:rPr>
              <a:t>Nutrition and Personal Hygiene services</a:t>
            </a:r>
            <a:r>
              <a:rPr lang="en-ZA" sz="1200" dirty="0">
                <a:latin typeface="Century Gothic" panose="020B0502020202020204" pitchFamily="34" charset="0"/>
              </a:rPr>
              <a:t>. </a:t>
            </a:r>
          </a:p>
          <a:p>
            <a:pPr algn="just"/>
            <a:endParaRPr lang="en-ZA" sz="1200" dirty="0">
              <a:latin typeface="Century Gothic" panose="020B0502020202020204" pitchFamily="34" charset="0"/>
            </a:endParaRPr>
          </a:p>
          <a:p>
            <a:pPr marL="171450" indent="-171450" algn="just">
              <a:buFont typeface="Arial" panose="020B0604020202020204" pitchFamily="34" charset="0"/>
              <a:buChar char="•"/>
            </a:pPr>
            <a:r>
              <a:rPr lang="en-ZA" sz="1200" dirty="0">
                <a:latin typeface="Century Gothic" panose="020B0502020202020204" pitchFamily="34" charset="0"/>
              </a:rPr>
              <a:t>Meals were provided on a daily basis</a:t>
            </a:r>
          </a:p>
          <a:p>
            <a:pPr marL="171450" indent="-171450" algn="just">
              <a:buFont typeface="Arial" panose="020B0604020202020204" pitchFamily="34" charset="0"/>
              <a:buChar char="•"/>
            </a:pPr>
            <a:r>
              <a:rPr lang="en-ZA" sz="1200" dirty="0">
                <a:latin typeface="Century Gothic" panose="020B0502020202020204" pitchFamily="34" charset="0"/>
              </a:rPr>
              <a:t>In some cases, the nursing staff prescribed the necessary diets for sick offenders based on the Therapeutic manual</a:t>
            </a:r>
          </a:p>
          <a:p>
            <a:pPr marL="171450" indent="-171450" algn="just">
              <a:buFont typeface="Arial" panose="020B0604020202020204" pitchFamily="34" charset="0"/>
              <a:buChar char="•"/>
            </a:pPr>
            <a:r>
              <a:rPr lang="en-ZA" sz="1200" dirty="0">
                <a:latin typeface="Century Gothic" panose="020B0502020202020204" pitchFamily="34" charset="0"/>
              </a:rPr>
              <a:t>The food was prepared by the offenders under the supervision of the nutritionist.</a:t>
            </a:r>
          </a:p>
          <a:p>
            <a:pPr marL="171450" indent="-171450" algn="just">
              <a:buFont typeface="Arial" panose="020B0604020202020204" pitchFamily="34" charset="0"/>
              <a:buChar char="•"/>
            </a:pPr>
            <a:r>
              <a:rPr lang="en-ZA" sz="1200" dirty="0">
                <a:latin typeface="Century Gothic" panose="020B0502020202020204" pitchFamily="34" charset="0"/>
              </a:rPr>
              <a:t>However, during the focus Group Discussion, many inmates complained about the poor preparation of the food. </a:t>
            </a:r>
          </a:p>
          <a:p>
            <a:pPr marL="171450" indent="-171450" algn="just">
              <a:buFont typeface="Arial" panose="020B0604020202020204" pitchFamily="34" charset="0"/>
              <a:buChar char="•"/>
            </a:pPr>
            <a:r>
              <a:rPr lang="en-ZA" sz="1200" dirty="0">
                <a:latin typeface="Century Gothic" panose="020B0502020202020204" pitchFamily="34" charset="0"/>
              </a:rPr>
              <a:t>Offenders were also provided with sanitary towels from the DCS and inmates were largely satisfied with this.</a:t>
            </a:r>
          </a:p>
          <a:p>
            <a:pPr marL="171450" indent="-171450" algn="just">
              <a:buFont typeface="Arial" panose="020B0604020202020204" pitchFamily="34" charset="0"/>
              <a:buChar char="•"/>
            </a:pPr>
            <a:endParaRPr lang="en-ZA" sz="1200" dirty="0">
              <a:latin typeface="Century Gothic" panose="020B0502020202020204" pitchFamily="34" charset="0"/>
            </a:endParaRPr>
          </a:p>
          <a:p>
            <a:pPr algn="just"/>
            <a:r>
              <a:rPr lang="en-ZA" sz="1200" b="1" dirty="0">
                <a:latin typeface="Century Gothic" panose="020B0502020202020204" pitchFamily="34" charset="0"/>
              </a:rPr>
              <a:t>Resources and Staff capacity for the Centre.</a:t>
            </a:r>
          </a:p>
          <a:p>
            <a:pPr algn="just"/>
            <a:r>
              <a:rPr lang="en-ZA" sz="1200" b="1" dirty="0">
                <a:latin typeface="Century Gothic" panose="020B0502020202020204" pitchFamily="34" charset="0"/>
              </a:rPr>
              <a:t>  </a:t>
            </a:r>
          </a:p>
          <a:p>
            <a:pPr marL="171450" indent="-171450" algn="just">
              <a:buFont typeface="Arial" panose="020B0604020202020204" pitchFamily="34" charset="0"/>
              <a:buChar char="•"/>
            </a:pPr>
            <a:r>
              <a:rPr lang="en-ZA" sz="1200" dirty="0">
                <a:latin typeface="Century Gothic" panose="020B0502020202020204" pitchFamily="34" charset="0"/>
              </a:rPr>
              <a:t>The majority of the Centre staff were females </a:t>
            </a:r>
          </a:p>
          <a:p>
            <a:pPr marL="171450" indent="-171450" algn="just">
              <a:buFont typeface="Arial" panose="020B0604020202020204" pitchFamily="34" charset="0"/>
              <a:buChar char="•"/>
            </a:pPr>
            <a:r>
              <a:rPr lang="en-ZA" sz="1200" dirty="0">
                <a:latin typeface="Century Gothic" panose="020B0502020202020204" pitchFamily="34" charset="0"/>
              </a:rPr>
              <a:t>13 Women and 1 Man in the Centre Management</a:t>
            </a:r>
          </a:p>
          <a:p>
            <a:pPr marL="171450" indent="-171450" algn="just">
              <a:buFont typeface="Arial" panose="020B0604020202020204" pitchFamily="34" charset="0"/>
              <a:buChar char="•"/>
            </a:pPr>
            <a:r>
              <a:rPr lang="en-ZA" sz="1200" dirty="0">
                <a:latin typeface="Century Gothic" panose="020B0502020202020204" pitchFamily="34" charset="0"/>
              </a:rPr>
              <a:t>7 Nurses (all female)  </a:t>
            </a:r>
          </a:p>
          <a:p>
            <a:pPr marL="171450" indent="-171450" algn="just">
              <a:buFont typeface="Arial" panose="020B0604020202020204" pitchFamily="34" charset="0"/>
              <a:buChar char="•"/>
            </a:pPr>
            <a:r>
              <a:rPr lang="en-ZA" sz="1200" dirty="0">
                <a:latin typeface="Century Gothic" panose="020B0502020202020204" pitchFamily="34" charset="0"/>
              </a:rPr>
              <a:t>3 Social workers (all female)</a:t>
            </a:r>
          </a:p>
          <a:p>
            <a:pPr marL="171450" indent="-171450" algn="just">
              <a:buFont typeface="Arial" panose="020B0604020202020204" pitchFamily="34" charset="0"/>
              <a:buChar char="•"/>
            </a:pPr>
            <a:r>
              <a:rPr lang="en-ZA" sz="1200" dirty="0">
                <a:latin typeface="Century Gothic" panose="020B0502020202020204" pitchFamily="34" charset="0"/>
              </a:rPr>
              <a:t>3 Psychologists (all female) </a:t>
            </a:r>
          </a:p>
          <a:p>
            <a:pPr marL="171450" indent="-171450" algn="just">
              <a:buFont typeface="Arial" panose="020B0604020202020204" pitchFamily="34" charset="0"/>
              <a:buChar char="•"/>
            </a:pPr>
            <a:r>
              <a:rPr lang="en-ZA" sz="1200" dirty="0">
                <a:latin typeface="Century Gothic" panose="020B0502020202020204" pitchFamily="34" charset="0"/>
              </a:rPr>
              <a:t>2 Psychiatrists (all female). </a:t>
            </a:r>
          </a:p>
          <a:p>
            <a:pPr marL="171450" indent="-171450" algn="just">
              <a:buFont typeface="Arial" panose="020B0604020202020204" pitchFamily="34" charset="0"/>
              <a:buChar char="•"/>
            </a:pPr>
            <a:endParaRPr lang="en-ZA" sz="1200" dirty="0">
              <a:latin typeface="Century Gothic" panose="020B0502020202020204" pitchFamily="34" charset="0"/>
            </a:endParaRPr>
          </a:p>
          <a:p>
            <a:pPr algn="just"/>
            <a:endParaRPr lang="en-GB" sz="1200" b="1" dirty="0">
              <a:latin typeface="Century Gothic" pitchFamily="34" charset="0"/>
            </a:endParaRPr>
          </a:p>
          <a:p>
            <a:pPr algn="just"/>
            <a:endParaRPr lang="en-GB" sz="1200" b="1" dirty="0">
              <a:latin typeface="Century Gothic" pitchFamily="34" charset="0"/>
            </a:endParaRPr>
          </a:p>
          <a:p>
            <a:pPr algn="just"/>
            <a:endParaRPr lang="en-ZA" sz="1600" dirty="0"/>
          </a:p>
          <a:p>
            <a:endParaRPr lang="en-ZA" sz="1600" dirty="0"/>
          </a:p>
        </p:txBody>
      </p:sp>
    </p:spTree>
    <p:extLst>
      <p:ext uri="{BB962C8B-B14F-4D97-AF65-F5344CB8AC3E}">
        <p14:creationId xmlns:p14="http://schemas.microsoft.com/office/powerpoint/2010/main" xmlns="" val="1018707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13</a:t>
            </a:fld>
            <a:endParaRPr lang="en-GB" dirty="0"/>
          </a:p>
        </p:txBody>
      </p:sp>
      <p:sp>
        <p:nvSpPr>
          <p:cNvPr id="6148" name="Rectangle 2"/>
          <p:cNvSpPr>
            <a:spLocks noGrp="1" noChangeArrowheads="1"/>
          </p:cNvSpPr>
          <p:nvPr>
            <p:ph type="ctrTitle"/>
          </p:nvPr>
        </p:nvSpPr>
        <p:spPr>
          <a:xfrm>
            <a:off x="755650" y="1857375"/>
            <a:ext cx="7772400" cy="428625"/>
          </a:xfrm>
        </p:spPr>
        <p:txBody>
          <a:bodyPr/>
          <a:lstStyle/>
          <a:p>
            <a:pPr eaLnBrk="1" hangingPunct="1"/>
            <a:r>
              <a:rPr lang="en-GB" sz="1600" b="1" dirty="0">
                <a:solidFill>
                  <a:schemeClr val="tx1"/>
                </a:solidFill>
                <a:latin typeface="Century Gothic" panose="020B0502020202020204" pitchFamily="34" charset="0"/>
                <a:sym typeface="Century Gothic" pitchFamily="34" charset="0"/>
              </a:rPr>
              <a:t>Johannesburg – Continued staff capacity</a:t>
            </a:r>
          </a:p>
        </p:txBody>
      </p:sp>
      <p:sp>
        <p:nvSpPr>
          <p:cNvPr id="6149" name="Rectangle 3"/>
          <p:cNvSpPr>
            <a:spLocks noGrp="1" noChangeArrowheads="1"/>
          </p:cNvSpPr>
          <p:nvPr>
            <p:ph type="subTitle" idx="1"/>
          </p:nvPr>
        </p:nvSpPr>
        <p:spPr>
          <a:xfrm>
            <a:off x="323528" y="2286000"/>
            <a:ext cx="8204522" cy="3714750"/>
          </a:xfrm>
        </p:spPr>
        <p:txBody>
          <a:bodyPr/>
          <a:lstStyle/>
          <a:p>
            <a:pPr marL="285750" indent="-285750" algn="just">
              <a:buFont typeface="Wingdings" panose="05000000000000000000" pitchFamily="2" charset="2"/>
              <a:buChar char="q"/>
            </a:pPr>
            <a:r>
              <a:rPr lang="en-GB" sz="1200" dirty="0">
                <a:latin typeface="Century Gothic" panose="020B0502020202020204" pitchFamily="34" charset="0"/>
              </a:rPr>
              <a:t>All officials complained about work overload, and having to work for long hours</a:t>
            </a:r>
          </a:p>
          <a:p>
            <a:pPr marL="285750" indent="-285750" algn="just">
              <a:buFont typeface="Wingdings" panose="05000000000000000000" pitchFamily="2" charset="2"/>
              <a:buChar char="q"/>
            </a:pPr>
            <a:r>
              <a:rPr lang="en-GB" sz="1200" dirty="0">
                <a:latin typeface="Century Gothic" panose="020B0502020202020204" pitchFamily="34" charset="0"/>
              </a:rPr>
              <a:t>In some cases, the lack of staff caused the Centre to rely on local NGO’s to provide assistance</a:t>
            </a:r>
          </a:p>
          <a:p>
            <a:pPr algn="just"/>
            <a:r>
              <a:rPr lang="en-GB" sz="1200" dirty="0">
                <a:latin typeface="Century Gothic" panose="020B0502020202020204" pitchFamily="34" charset="0"/>
              </a:rPr>
              <a:t> </a:t>
            </a:r>
          </a:p>
          <a:p>
            <a:pPr algn="just"/>
            <a:r>
              <a:rPr lang="en-GB" sz="1200" b="1" dirty="0">
                <a:latin typeface="Century Gothic" panose="020B0502020202020204" pitchFamily="34" charset="0"/>
              </a:rPr>
              <a:t>Skills training for Centre Staff/Officials </a:t>
            </a:r>
          </a:p>
          <a:p>
            <a:pPr marL="171450" indent="-171450" algn="just">
              <a:buFont typeface="Arial" panose="020B0604020202020204" pitchFamily="34" charset="0"/>
              <a:buChar char="•"/>
            </a:pPr>
            <a:endParaRPr lang="en-GB" sz="1200" dirty="0">
              <a:latin typeface="Century Gothic" panose="020B0502020202020204" pitchFamily="34" charset="0"/>
            </a:endParaRPr>
          </a:p>
          <a:p>
            <a:pPr marL="171450" indent="-171450" algn="just">
              <a:buFont typeface="Arial" panose="020B0604020202020204" pitchFamily="34" charset="0"/>
              <a:buChar char="•"/>
            </a:pPr>
            <a:r>
              <a:rPr lang="en-GB" sz="1200" dirty="0">
                <a:latin typeface="Century Gothic" panose="020B0502020202020204" pitchFamily="34" charset="0"/>
              </a:rPr>
              <a:t>The DCS did provide some general skills training to all Centre officials after appointment to DCS. </a:t>
            </a:r>
          </a:p>
          <a:p>
            <a:pPr marL="171450" indent="-171450" algn="just">
              <a:buFont typeface="Arial" panose="020B0604020202020204" pitchFamily="34" charset="0"/>
              <a:buChar char="•"/>
            </a:pPr>
            <a:r>
              <a:rPr lang="en-GB" sz="1200" dirty="0">
                <a:latin typeface="Century Gothic" panose="020B0502020202020204" pitchFamily="34" charset="0"/>
              </a:rPr>
              <a:t>The Correctional Centre expected all officials including professionals to have knowledge of relevant legislative frameworks that guides the work of the DCS and other relevant departments such as Department of Health, (e.g. the Nurses were guided by the Nursing Act).</a:t>
            </a:r>
          </a:p>
          <a:p>
            <a:pPr marL="171450" indent="-171450" algn="just">
              <a:buFont typeface="Arial" panose="020B0604020202020204" pitchFamily="34" charset="0"/>
              <a:buChar char="•"/>
            </a:pPr>
            <a:r>
              <a:rPr lang="en-GB" sz="1200" dirty="0">
                <a:latin typeface="Century Gothic" panose="020B0502020202020204" pitchFamily="34" charset="0"/>
              </a:rPr>
              <a:t>Any other skills training needed, especially for professionals like clinical psychologists, psychiatrist and social workers, to be provided by external agencies and professional associations to which they belonged.  </a:t>
            </a:r>
          </a:p>
          <a:p>
            <a:pPr marL="285750" indent="-285750" algn="just">
              <a:buFont typeface="Wingdings" panose="05000000000000000000" pitchFamily="2" charset="2"/>
              <a:buChar char="q"/>
            </a:pPr>
            <a:endParaRPr lang="en-GB" sz="1200" b="1" dirty="0">
              <a:latin typeface="Century Gothic" panose="020B0502020202020204" pitchFamily="34" charset="0"/>
            </a:endParaRPr>
          </a:p>
          <a:p>
            <a:pPr marL="285750" indent="-285750" algn="just">
              <a:buFont typeface="Wingdings" panose="05000000000000000000" pitchFamily="2" charset="2"/>
              <a:buChar char="q"/>
            </a:pPr>
            <a:endParaRPr lang="en-GB" sz="1200" dirty="0">
              <a:latin typeface="Century Gothic" panose="020B0502020202020204" pitchFamily="34" charset="0"/>
            </a:endParaRPr>
          </a:p>
          <a:p>
            <a:pPr marL="285750" indent="-285750" algn="just">
              <a:buFont typeface="Wingdings" panose="05000000000000000000" pitchFamily="2" charset="2"/>
              <a:buChar char="q"/>
            </a:pPr>
            <a:endParaRPr lang="en-GB" sz="1200" dirty="0">
              <a:latin typeface="Century Gothic" panose="020B0502020202020204" pitchFamily="34" charset="0"/>
            </a:endParaRPr>
          </a:p>
          <a:p>
            <a:pPr algn="just"/>
            <a:endParaRPr lang="en-GB" sz="1200" b="1" dirty="0">
              <a:latin typeface="Century Gothic" pitchFamily="34" charset="0"/>
            </a:endParaRPr>
          </a:p>
          <a:p>
            <a:pPr algn="just"/>
            <a:endParaRPr lang="en-GB" sz="1200" b="1" dirty="0">
              <a:latin typeface="Century Gothic" pitchFamily="34" charset="0"/>
            </a:endParaRPr>
          </a:p>
          <a:p>
            <a:pPr algn="just"/>
            <a:endParaRPr lang="en-ZA" sz="1600" dirty="0"/>
          </a:p>
          <a:p>
            <a:endParaRPr lang="en-ZA" sz="1600" dirty="0"/>
          </a:p>
        </p:txBody>
      </p:sp>
    </p:spTree>
    <p:extLst>
      <p:ext uri="{BB962C8B-B14F-4D97-AF65-F5344CB8AC3E}">
        <p14:creationId xmlns:p14="http://schemas.microsoft.com/office/powerpoint/2010/main" xmlns="" val="922756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14</a:t>
            </a:fld>
            <a:endParaRPr lang="en-GB" dirty="0"/>
          </a:p>
        </p:txBody>
      </p:sp>
      <p:sp>
        <p:nvSpPr>
          <p:cNvPr id="6148" name="Rectangle 2"/>
          <p:cNvSpPr>
            <a:spLocks noGrp="1" noChangeArrowheads="1"/>
          </p:cNvSpPr>
          <p:nvPr>
            <p:ph type="ctrTitle"/>
          </p:nvPr>
        </p:nvSpPr>
        <p:spPr>
          <a:xfrm>
            <a:off x="755650" y="1857375"/>
            <a:ext cx="7772400" cy="428625"/>
          </a:xfrm>
        </p:spPr>
        <p:txBody>
          <a:bodyPr/>
          <a:lstStyle/>
          <a:p>
            <a:pPr eaLnBrk="1" hangingPunct="1"/>
            <a:r>
              <a:rPr lang="en-GB" sz="1600" b="1" u="sng" dirty="0">
                <a:solidFill>
                  <a:schemeClr val="tx1"/>
                </a:solidFill>
                <a:latin typeface="Century Gothic" panose="020B0502020202020204" pitchFamily="34" charset="0"/>
                <a:sym typeface="Century Gothic" pitchFamily="34" charset="0"/>
              </a:rPr>
              <a:t>RESEARCH FINDINGS: BIZZAH MAKHATE FEMALE CORRECTIONAL CENTRE </a:t>
            </a:r>
            <a:br>
              <a:rPr lang="en-GB" sz="1600" b="1" u="sng" dirty="0">
                <a:solidFill>
                  <a:schemeClr val="tx1"/>
                </a:solidFill>
                <a:latin typeface="Century Gothic" panose="020B0502020202020204" pitchFamily="34" charset="0"/>
                <a:sym typeface="Century Gothic" pitchFamily="34" charset="0"/>
              </a:rPr>
            </a:br>
            <a:r>
              <a:rPr lang="en-GB" sz="1600" b="1" u="sng" dirty="0">
                <a:solidFill>
                  <a:schemeClr val="tx1"/>
                </a:solidFill>
                <a:latin typeface="Century Gothic" panose="020B0502020202020204" pitchFamily="34" charset="0"/>
                <a:sym typeface="Century Gothic" pitchFamily="34" charset="0"/>
              </a:rPr>
              <a:t>(Free State) </a:t>
            </a:r>
          </a:p>
        </p:txBody>
      </p:sp>
      <p:sp>
        <p:nvSpPr>
          <p:cNvPr id="6149" name="Rectangle 3"/>
          <p:cNvSpPr>
            <a:spLocks noGrp="1" noChangeArrowheads="1"/>
          </p:cNvSpPr>
          <p:nvPr>
            <p:ph type="subTitle" idx="1"/>
          </p:nvPr>
        </p:nvSpPr>
        <p:spPr>
          <a:xfrm>
            <a:off x="321370" y="2206039"/>
            <a:ext cx="8640960" cy="4427019"/>
          </a:xfrm>
        </p:spPr>
        <p:txBody>
          <a:bodyPr/>
          <a:lstStyle/>
          <a:p>
            <a:pPr marL="285750" indent="-285750" algn="just">
              <a:buFont typeface="Wingdings" panose="05000000000000000000" pitchFamily="2" charset="2"/>
              <a:buChar char="q"/>
            </a:pPr>
            <a:endParaRPr lang="en-GB"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The Centre had the capacity to accommodate 216 inmates but had a total population of 189 (163 sentenced and 26 remand detainees)</a:t>
            </a:r>
          </a:p>
          <a:p>
            <a:pPr marL="285750" indent="-285750" algn="just">
              <a:buFont typeface="Wingdings" panose="05000000000000000000" pitchFamily="2" charset="2"/>
              <a:buChar char="q"/>
            </a:pPr>
            <a:r>
              <a:rPr lang="en-GB" sz="1400" dirty="0">
                <a:latin typeface="Century Gothic" panose="020B0502020202020204" pitchFamily="34" charset="0"/>
              </a:rPr>
              <a:t>Therefore the Centre did not have a problem of overcrowding at the time of the study. </a:t>
            </a:r>
          </a:p>
          <a:p>
            <a:pPr marL="285750" indent="-285750" algn="just">
              <a:buFont typeface="Wingdings" panose="05000000000000000000" pitchFamily="2" charset="2"/>
              <a:buChar char="q"/>
            </a:pPr>
            <a:r>
              <a:rPr lang="en-GB" sz="1400" dirty="0">
                <a:latin typeface="Century Gothic" panose="020B0502020202020204" pitchFamily="34" charset="0"/>
              </a:rPr>
              <a:t>The Centre was in a state of good repair and generally kept clean. </a:t>
            </a:r>
          </a:p>
          <a:p>
            <a:pPr marL="285750" indent="-285750" algn="just">
              <a:buFont typeface="Wingdings" panose="05000000000000000000" pitchFamily="2" charset="2"/>
              <a:buChar char="q"/>
            </a:pPr>
            <a:r>
              <a:rPr lang="en-GB" sz="1400" dirty="0">
                <a:latin typeface="Century Gothic" panose="020B0502020202020204" pitchFamily="34" charset="0"/>
              </a:rPr>
              <a:t>Cells were adequately ventilated and sufficiently illuminated through windows in each cell.</a:t>
            </a:r>
          </a:p>
          <a:p>
            <a:pPr marL="285750" indent="-285750" algn="just">
              <a:buFont typeface="Wingdings" panose="05000000000000000000" pitchFamily="2" charset="2"/>
              <a:buChar char="q"/>
            </a:pPr>
            <a:r>
              <a:rPr lang="en-GB" sz="1400" dirty="0">
                <a:latin typeface="Century Gothic" panose="020B0502020202020204" pitchFamily="34" charset="0"/>
              </a:rPr>
              <a:t>There appeared to be no shortage of facilities/amenities including beds, storage,  ablution and sanitation facilities. </a:t>
            </a:r>
          </a:p>
          <a:p>
            <a:pPr marL="285750" indent="-285750" algn="just">
              <a:buFont typeface="Wingdings" panose="05000000000000000000" pitchFamily="2" charset="2"/>
              <a:buChar char="q"/>
            </a:pPr>
            <a:r>
              <a:rPr lang="en-GB" sz="1400" dirty="0">
                <a:latin typeface="Century Gothic" panose="020B0502020202020204" pitchFamily="34" charset="0"/>
              </a:rPr>
              <a:t>The Centre also appeared to be complying with the National Health Act No. 61 of 2003 in terms of providing for the health and sanitation needs of the inmates.</a:t>
            </a:r>
          </a:p>
          <a:p>
            <a:pPr marL="285750" indent="-285750" algn="just">
              <a:buFont typeface="Wingdings" panose="05000000000000000000" pitchFamily="2" charset="2"/>
              <a:buChar char="q"/>
            </a:pPr>
            <a:r>
              <a:rPr lang="en-GB" sz="1400" dirty="0">
                <a:latin typeface="Century Gothic" panose="020B0502020202020204" pitchFamily="34" charset="0"/>
              </a:rPr>
              <a:t>However the food preparation area had a shortage of equipment and was generally small and appeared dilapidated. </a:t>
            </a:r>
          </a:p>
          <a:p>
            <a:pPr algn="just"/>
            <a:endParaRPr lang="en-GB" sz="1400" dirty="0">
              <a:latin typeface="Century Gothic" panose="020B0502020202020204" pitchFamily="34" charset="0"/>
            </a:endParaRPr>
          </a:p>
          <a:p>
            <a:pPr marL="285750" indent="-285750" algn="just">
              <a:buFont typeface="Wingdings" panose="05000000000000000000" pitchFamily="2" charset="2"/>
              <a:buChar char="q"/>
            </a:pPr>
            <a:endParaRPr lang="en-GB" sz="1400" b="1" dirty="0">
              <a:latin typeface="Century Gothic" panose="020B0502020202020204" pitchFamily="34" charset="0"/>
            </a:endParaRPr>
          </a:p>
          <a:p>
            <a:pPr marL="285750" indent="-285750" algn="just">
              <a:buFont typeface="Wingdings" panose="05000000000000000000" pitchFamily="2" charset="2"/>
              <a:buChar char="q"/>
            </a:pPr>
            <a:endParaRPr lang="en-GB" sz="1400" b="1" dirty="0">
              <a:latin typeface="Century Gothic" panose="020B0502020202020204" pitchFamily="34" charset="0"/>
            </a:endParaRPr>
          </a:p>
          <a:p>
            <a:pPr algn="just"/>
            <a:endParaRPr lang="en-ZA" sz="1600" dirty="0"/>
          </a:p>
          <a:p>
            <a:endParaRPr lang="en-ZA" sz="1600" dirty="0"/>
          </a:p>
        </p:txBody>
      </p:sp>
    </p:spTree>
    <p:extLst>
      <p:ext uri="{BB962C8B-B14F-4D97-AF65-F5344CB8AC3E}">
        <p14:creationId xmlns:p14="http://schemas.microsoft.com/office/powerpoint/2010/main" xmlns="" val="4125136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15</a:t>
            </a:fld>
            <a:endParaRPr lang="en-GB" dirty="0"/>
          </a:p>
        </p:txBody>
      </p:sp>
      <p:sp>
        <p:nvSpPr>
          <p:cNvPr id="6148" name="Rectangle 2"/>
          <p:cNvSpPr>
            <a:spLocks noGrp="1" noChangeArrowheads="1"/>
          </p:cNvSpPr>
          <p:nvPr>
            <p:ph type="ctrTitle"/>
          </p:nvPr>
        </p:nvSpPr>
        <p:spPr>
          <a:xfrm>
            <a:off x="755650" y="1857375"/>
            <a:ext cx="7772400" cy="428625"/>
          </a:xfrm>
        </p:spPr>
        <p:txBody>
          <a:bodyPr/>
          <a:lstStyle/>
          <a:p>
            <a:pPr eaLnBrk="1" hangingPunct="1"/>
            <a:r>
              <a:rPr lang="en-GB" sz="1600" b="1" dirty="0">
                <a:solidFill>
                  <a:srgbClr val="000000"/>
                </a:solidFill>
                <a:latin typeface="Century Gothic" panose="020B0502020202020204" pitchFamily="34" charset="0"/>
                <a:sym typeface="Century Gothic" pitchFamily="34" charset="0"/>
              </a:rPr>
              <a:t>BIZZAH MAKHATE FEMALE CORRECTIONAL CENTRE CONT…</a:t>
            </a:r>
            <a:endParaRPr lang="en-GB" sz="1600" b="1" dirty="0">
              <a:solidFill>
                <a:schemeClr val="tx1"/>
              </a:solidFill>
              <a:latin typeface="Century Gothic" panose="020B0502020202020204" pitchFamily="34" charset="0"/>
              <a:sym typeface="Century Gothic" pitchFamily="34" charset="0"/>
            </a:endParaRPr>
          </a:p>
        </p:txBody>
      </p:sp>
      <p:sp>
        <p:nvSpPr>
          <p:cNvPr id="6149" name="Rectangle 3"/>
          <p:cNvSpPr>
            <a:spLocks noGrp="1" noChangeArrowheads="1"/>
          </p:cNvSpPr>
          <p:nvPr>
            <p:ph type="subTitle" idx="1"/>
          </p:nvPr>
        </p:nvSpPr>
        <p:spPr>
          <a:xfrm>
            <a:off x="323528" y="2181945"/>
            <a:ext cx="8204522" cy="4167336"/>
          </a:xfrm>
        </p:spPr>
        <p:txBody>
          <a:bodyPr/>
          <a:lstStyle/>
          <a:p>
            <a:pPr algn="just"/>
            <a:r>
              <a:rPr lang="en-ZA" sz="1400" b="1" dirty="0">
                <a:latin typeface="Century Gothic" panose="020B0502020202020204" pitchFamily="34" charset="0"/>
              </a:rPr>
              <a:t>		</a:t>
            </a:r>
          </a:p>
          <a:p>
            <a:r>
              <a:rPr lang="en-ZA" sz="1400" b="1" dirty="0">
                <a:latin typeface="Century Gothic" panose="020B0502020202020204" pitchFamily="34" charset="0"/>
              </a:rPr>
              <a:t>GENERAL HEALTHCARE PROGRAMMES, PROJECTS AND SERVICES</a:t>
            </a:r>
            <a:r>
              <a:rPr lang="en-ZA" sz="1400" dirty="0">
                <a:latin typeface="Century Gothic" panose="020B0502020202020204" pitchFamily="34" charset="0"/>
              </a:rPr>
              <a:t>. </a:t>
            </a:r>
          </a:p>
          <a:p>
            <a:pPr marL="285750" indent="-285750" algn="just">
              <a:buFont typeface="Wingdings" panose="05000000000000000000" pitchFamily="2" charset="2"/>
              <a:buChar char="q"/>
            </a:pPr>
            <a:r>
              <a:rPr lang="en-ZA" sz="1400" dirty="0">
                <a:latin typeface="Century Gothic" panose="020B0502020202020204" pitchFamily="34" charset="0"/>
              </a:rPr>
              <a:t>There was provision of general healthcare services for the female inmates at the Centre.</a:t>
            </a:r>
          </a:p>
          <a:p>
            <a:pPr marL="285750" indent="-285750" algn="just">
              <a:buFont typeface="Wingdings" panose="05000000000000000000" pitchFamily="2" charset="2"/>
              <a:buChar char="q"/>
            </a:pPr>
            <a:r>
              <a:rPr lang="en-ZA" sz="1400" dirty="0">
                <a:latin typeface="Century Gothic" panose="020B0502020202020204" pitchFamily="34" charset="0"/>
              </a:rPr>
              <a:t>On arrival, female inmates were assessed; and issues covered included their pregnancy status, gestational period;  last menstrual cycle; last immunisations administered to babies; and others. </a:t>
            </a:r>
          </a:p>
          <a:p>
            <a:pPr marL="285750" indent="-285750" algn="just">
              <a:buFont typeface="Wingdings" panose="05000000000000000000" pitchFamily="2" charset="2"/>
              <a:buChar char="q"/>
            </a:pPr>
            <a:r>
              <a:rPr lang="en-ZA" sz="1400" dirty="0">
                <a:latin typeface="Century Gothic" panose="020B0502020202020204" pitchFamily="34" charset="0"/>
              </a:rPr>
              <a:t>Assessments also focused on the history of healthcare such as childhood illnesses; history of sexual assault and rape; chronic medication; and the last date of pap smear taken by the women.</a:t>
            </a:r>
          </a:p>
          <a:p>
            <a:pPr marL="285750" indent="-285750" algn="just">
              <a:buFont typeface="Wingdings" panose="05000000000000000000" pitchFamily="2" charset="2"/>
              <a:buChar char="q"/>
            </a:pPr>
            <a:r>
              <a:rPr lang="en-ZA" sz="1400" dirty="0">
                <a:latin typeface="Century Gothic" panose="020B0502020202020204" pitchFamily="34" charset="0"/>
              </a:rPr>
              <a:t>However, the CGE found inconsistencies in relation to the application of these assessment procedures. </a:t>
            </a:r>
          </a:p>
          <a:p>
            <a:pPr marL="285750" indent="-285750" algn="just">
              <a:buFont typeface="Wingdings" panose="05000000000000000000" pitchFamily="2" charset="2"/>
              <a:buChar char="q"/>
            </a:pPr>
            <a:r>
              <a:rPr lang="en-ZA" sz="1400" dirty="0">
                <a:latin typeface="Century Gothic" panose="020B0502020202020204" pitchFamily="34" charset="0"/>
              </a:rPr>
              <a:t>Focus group discussion with inmates revealed that not all inmates were assessed according to prescribed procedure. </a:t>
            </a:r>
          </a:p>
          <a:p>
            <a:pPr marL="285750" indent="-285750" algn="just">
              <a:buFont typeface="Wingdings" panose="05000000000000000000" pitchFamily="2" charset="2"/>
              <a:buChar char="q"/>
            </a:pPr>
            <a:r>
              <a:rPr lang="en-ZA" sz="1400" dirty="0">
                <a:latin typeface="Century Gothic" panose="020B0502020202020204" pitchFamily="34" charset="0"/>
              </a:rPr>
              <a:t>Many inmates pointed out that only oral assessments were carried out, without the physical examinations. </a:t>
            </a:r>
          </a:p>
          <a:p>
            <a:pPr marL="285750" indent="-285750" algn="just">
              <a:buFont typeface="Wingdings" panose="05000000000000000000" pitchFamily="2" charset="2"/>
              <a:buChar char="q"/>
            </a:pPr>
            <a:r>
              <a:rPr lang="en-ZA" sz="1400" dirty="0">
                <a:latin typeface="Century Gothic" panose="020B0502020202020204" pitchFamily="34" charset="0"/>
              </a:rPr>
              <a:t>The lack of the physical examination placed inmates at risk of catching contagious diseases.</a:t>
            </a:r>
          </a:p>
          <a:p>
            <a:pPr marL="285750" indent="-285750" algn="just">
              <a:buFont typeface="Wingdings" panose="05000000000000000000" pitchFamily="2" charset="2"/>
              <a:buChar char="q"/>
            </a:pPr>
            <a:endParaRPr lang="en-ZA" sz="1400" dirty="0"/>
          </a:p>
          <a:p>
            <a:pPr marL="285750" indent="-285750" algn="just">
              <a:buFont typeface="Arial" panose="020B0604020202020204" pitchFamily="34" charset="0"/>
              <a:buChar char="•"/>
            </a:pPr>
            <a:endParaRPr lang="en-ZA" sz="1400" i="1" dirty="0"/>
          </a:p>
          <a:p>
            <a:pPr algn="just"/>
            <a:r>
              <a:rPr lang="en-ZA" sz="1400" dirty="0"/>
              <a:t>   </a:t>
            </a:r>
          </a:p>
          <a:p>
            <a:endParaRPr lang="en-ZA" sz="1600" dirty="0"/>
          </a:p>
        </p:txBody>
      </p:sp>
    </p:spTree>
    <p:extLst>
      <p:ext uri="{BB962C8B-B14F-4D97-AF65-F5344CB8AC3E}">
        <p14:creationId xmlns:p14="http://schemas.microsoft.com/office/powerpoint/2010/main" xmlns="" val="1326140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16</a:t>
            </a:fld>
            <a:endParaRPr lang="en-GB" dirty="0"/>
          </a:p>
        </p:txBody>
      </p:sp>
      <p:sp>
        <p:nvSpPr>
          <p:cNvPr id="6148" name="Rectangle 2"/>
          <p:cNvSpPr>
            <a:spLocks noGrp="1" noChangeArrowheads="1"/>
          </p:cNvSpPr>
          <p:nvPr>
            <p:ph type="ctrTitle"/>
          </p:nvPr>
        </p:nvSpPr>
        <p:spPr>
          <a:xfrm>
            <a:off x="755650" y="1857375"/>
            <a:ext cx="7772400" cy="428625"/>
          </a:xfrm>
        </p:spPr>
        <p:txBody>
          <a:bodyPr/>
          <a:lstStyle/>
          <a:p>
            <a:pPr eaLnBrk="1" hangingPunct="1"/>
            <a:r>
              <a:rPr lang="en-GB" sz="1600" b="1" dirty="0">
                <a:solidFill>
                  <a:schemeClr val="tx1"/>
                </a:solidFill>
                <a:latin typeface="Century Gothic" panose="020B0502020202020204" pitchFamily="34" charset="0"/>
                <a:sym typeface="Century Gothic" pitchFamily="34" charset="0"/>
              </a:rPr>
              <a:t>BIZZAH MAKHATE FEMALE CORRECTIONAL CENTRE CONT…</a:t>
            </a:r>
          </a:p>
        </p:txBody>
      </p:sp>
      <p:sp>
        <p:nvSpPr>
          <p:cNvPr id="6149" name="Rectangle 3"/>
          <p:cNvSpPr>
            <a:spLocks noGrp="1" noChangeArrowheads="1"/>
          </p:cNvSpPr>
          <p:nvPr>
            <p:ph type="subTitle" idx="1"/>
          </p:nvPr>
        </p:nvSpPr>
        <p:spPr>
          <a:xfrm>
            <a:off x="349423" y="2357741"/>
            <a:ext cx="8204522" cy="4355278"/>
          </a:xfrm>
        </p:spPr>
        <p:txBody>
          <a:bodyPr/>
          <a:lstStyle/>
          <a:p>
            <a:pPr marL="285750" indent="-285750" algn="just">
              <a:buFont typeface="Wingdings" panose="05000000000000000000" pitchFamily="2" charset="2"/>
              <a:buChar char="q"/>
            </a:pPr>
            <a:endParaRPr lang="en-ZA" sz="1400" dirty="0">
              <a:latin typeface="Century Gothic" panose="020B0502020202020204" pitchFamily="34" charset="0"/>
            </a:endParaRPr>
          </a:p>
          <a:p>
            <a:pPr marL="285750" indent="-285750" algn="just">
              <a:buFont typeface="Wingdings" panose="05000000000000000000" pitchFamily="2" charset="2"/>
              <a:buChar char="q"/>
            </a:pPr>
            <a:r>
              <a:rPr lang="en-ZA" sz="1400" dirty="0">
                <a:latin typeface="Century Gothic" panose="020B0502020202020204" pitchFamily="34" charset="0"/>
              </a:rPr>
              <a:t>Some of the health risks and challenges included: undetected pregnancies; inmates who defaulted on their antiretroviral treatments for HIV/AIDS; untreated sexually transmitted diseases; and inmates detained without their chronic medication; </a:t>
            </a:r>
          </a:p>
          <a:p>
            <a:pPr marL="285750" indent="-285750" algn="just">
              <a:buFont typeface="Wingdings" panose="05000000000000000000" pitchFamily="2" charset="2"/>
              <a:buChar char="q"/>
            </a:pPr>
            <a:r>
              <a:rPr lang="en-ZA" sz="1400" dirty="0">
                <a:latin typeface="Century Gothic" panose="020B0502020202020204" pitchFamily="34" charset="0"/>
              </a:rPr>
              <a:t>Pregnant inmates were given antenatal care services from local hospitals (i.e. Boitumelo hospital), including post-natal treatment and immunisation of babies</a:t>
            </a:r>
          </a:p>
          <a:p>
            <a:pPr marL="285750" indent="-285750" algn="just">
              <a:buFont typeface="Wingdings" panose="05000000000000000000" pitchFamily="2" charset="2"/>
              <a:buChar char="q"/>
            </a:pPr>
            <a:r>
              <a:rPr lang="en-GB" sz="1400" dirty="0">
                <a:latin typeface="Century Gothic" panose="020B0502020202020204" pitchFamily="34" charset="0"/>
              </a:rPr>
              <a:t>The hospital section of the Centre provided primary health care to babies; even though some of the mothers complained about the quality of medical care, and that their babies were continuously sick.</a:t>
            </a:r>
          </a:p>
          <a:p>
            <a:pPr marL="285750" indent="-285750" algn="just">
              <a:buFont typeface="Wingdings" panose="05000000000000000000" pitchFamily="2" charset="2"/>
              <a:buChar char="q"/>
            </a:pPr>
            <a:r>
              <a:rPr lang="en-ZA" sz="1400" dirty="0">
                <a:latin typeface="Century Gothic" panose="020B0502020202020204" pitchFamily="34" charset="0"/>
              </a:rPr>
              <a:t>Mothers complained about the shortage of milk formula which was supplied irregularly, and shortage of clothing for their babies. </a:t>
            </a:r>
          </a:p>
          <a:p>
            <a:pPr marL="285750" indent="-285750" algn="just">
              <a:buFont typeface="Wingdings" panose="05000000000000000000" pitchFamily="2" charset="2"/>
              <a:buChar char="q"/>
            </a:pPr>
            <a:r>
              <a:rPr lang="en-ZA" sz="1400" dirty="0">
                <a:latin typeface="Century Gothic" panose="020B0502020202020204" pitchFamily="34" charset="0"/>
              </a:rPr>
              <a:t>The centre relied on donations from local NGOs</a:t>
            </a:r>
            <a:endParaRPr lang="en-GB"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Women-specific health care services were provided to inmates, including annual pap smears and mammograms. </a:t>
            </a:r>
          </a:p>
          <a:p>
            <a:pPr marL="285750" indent="-285750" algn="just">
              <a:buFont typeface="Wingdings" panose="05000000000000000000" pitchFamily="2" charset="2"/>
              <a:buChar char="q"/>
            </a:pPr>
            <a:r>
              <a:rPr lang="en-GB" sz="1400" dirty="0">
                <a:latin typeface="Century Gothic" panose="020B0502020202020204" pitchFamily="34" charset="0"/>
              </a:rPr>
              <a:t>HIV/AIDS testing and treatment were also administered to both mothers and babies</a:t>
            </a:r>
          </a:p>
          <a:p>
            <a:pPr marL="285750" indent="-285750" algn="just">
              <a:buFont typeface="Wingdings" panose="05000000000000000000" pitchFamily="2" charset="2"/>
              <a:buChar char="q"/>
            </a:pPr>
            <a:endParaRPr lang="en-GB" sz="1400" dirty="0">
              <a:latin typeface="Century Gothic" panose="020B0502020202020204" pitchFamily="34" charset="0"/>
            </a:endParaRPr>
          </a:p>
          <a:p>
            <a:pPr algn="just"/>
            <a:endParaRPr lang="en-GB" sz="1400" b="1" dirty="0">
              <a:latin typeface="Century Gothic" pitchFamily="34" charset="0"/>
            </a:endParaRPr>
          </a:p>
          <a:p>
            <a:pPr algn="just"/>
            <a:endParaRPr lang="en-GB" sz="1400" b="1" dirty="0">
              <a:latin typeface="Century Gothic" pitchFamily="34" charset="0"/>
            </a:endParaRPr>
          </a:p>
          <a:p>
            <a:pPr algn="just"/>
            <a:endParaRPr lang="en-ZA" sz="1600" dirty="0"/>
          </a:p>
          <a:p>
            <a:endParaRPr lang="en-ZA" sz="1600" dirty="0"/>
          </a:p>
        </p:txBody>
      </p:sp>
    </p:spTree>
    <p:extLst>
      <p:ext uri="{BB962C8B-B14F-4D97-AF65-F5344CB8AC3E}">
        <p14:creationId xmlns:p14="http://schemas.microsoft.com/office/powerpoint/2010/main" xmlns="" val="47413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17</a:t>
            </a:fld>
            <a:endParaRPr lang="en-GB" dirty="0"/>
          </a:p>
        </p:txBody>
      </p:sp>
      <p:sp>
        <p:nvSpPr>
          <p:cNvPr id="6148" name="Rectangle 2"/>
          <p:cNvSpPr>
            <a:spLocks noGrp="1" noChangeArrowheads="1"/>
          </p:cNvSpPr>
          <p:nvPr>
            <p:ph type="ctrTitle"/>
          </p:nvPr>
        </p:nvSpPr>
        <p:spPr>
          <a:xfrm>
            <a:off x="755650" y="1857375"/>
            <a:ext cx="7772400" cy="428625"/>
          </a:xfrm>
        </p:spPr>
        <p:txBody>
          <a:bodyPr/>
          <a:lstStyle/>
          <a:p>
            <a:pPr eaLnBrk="1" hangingPunct="1"/>
            <a:r>
              <a:rPr lang="en-GB" sz="1600" b="1" dirty="0">
                <a:solidFill>
                  <a:schemeClr val="tx1"/>
                </a:solidFill>
                <a:latin typeface="Century Gothic" panose="020B0502020202020204" pitchFamily="34" charset="0"/>
                <a:sym typeface="Century Gothic" pitchFamily="34" charset="0"/>
              </a:rPr>
              <a:t>BIZZAH MAKHATE FEMALE CORRECTIONAL CENTRE CONT…</a:t>
            </a:r>
          </a:p>
        </p:txBody>
      </p:sp>
      <p:sp>
        <p:nvSpPr>
          <p:cNvPr id="6149" name="Rectangle 3"/>
          <p:cNvSpPr>
            <a:spLocks noGrp="1" noChangeArrowheads="1"/>
          </p:cNvSpPr>
          <p:nvPr>
            <p:ph type="subTitle" idx="1"/>
          </p:nvPr>
        </p:nvSpPr>
        <p:spPr>
          <a:xfrm>
            <a:off x="349423" y="2182047"/>
            <a:ext cx="8204522" cy="4394447"/>
          </a:xfrm>
        </p:spPr>
        <p:txBody>
          <a:bodyPr/>
          <a:lstStyle/>
          <a:p>
            <a:pPr marL="285750" indent="-285750" algn="just">
              <a:buFont typeface="Wingdings" panose="05000000000000000000" pitchFamily="2" charset="2"/>
              <a:buChar char="q"/>
            </a:pPr>
            <a:endParaRPr lang="en-ZA" sz="1400" dirty="0">
              <a:latin typeface="Century Gothic" panose="020B0502020202020204" pitchFamily="34" charset="0"/>
            </a:endParaRPr>
          </a:p>
          <a:p>
            <a:pPr marL="285750" indent="-285750" algn="just">
              <a:buFont typeface="Wingdings" panose="05000000000000000000" pitchFamily="2" charset="2"/>
              <a:buChar char="q"/>
            </a:pPr>
            <a:r>
              <a:rPr lang="en-ZA" sz="1400" dirty="0">
                <a:latin typeface="Century Gothic" panose="020B0502020202020204" pitchFamily="34" charset="0"/>
              </a:rPr>
              <a:t>The CGE found that while the nurses were readily available for consultations with inmates, the Centre Doctor was not always available except on Tuesdays (he was responsible for 14 Centres in the region). </a:t>
            </a:r>
          </a:p>
          <a:p>
            <a:pPr marL="285750" indent="-285750" algn="just">
              <a:buFont typeface="Wingdings" panose="05000000000000000000" pitchFamily="2" charset="2"/>
              <a:buChar char="q"/>
            </a:pPr>
            <a:endParaRPr lang="en-ZA" sz="1400" dirty="0">
              <a:latin typeface="Century Gothic" panose="020B0502020202020204" pitchFamily="34" charset="0"/>
            </a:endParaRPr>
          </a:p>
          <a:p>
            <a:pPr marL="285750" indent="-285750" algn="just">
              <a:buFont typeface="Wingdings" panose="05000000000000000000" pitchFamily="2" charset="2"/>
              <a:buChar char="q"/>
            </a:pPr>
            <a:r>
              <a:rPr lang="en-ZA" sz="1400" dirty="0">
                <a:latin typeface="Century Gothic" panose="020B0502020202020204" pitchFamily="34" charset="0"/>
              </a:rPr>
              <a:t>The nurses therefore had to carry the workload of some of the responsibilities of the Doctor, or referred severe cases to nearby hospitals. </a:t>
            </a:r>
          </a:p>
          <a:p>
            <a:pPr marL="285750" indent="-285750" algn="just">
              <a:buFont typeface="Wingdings" panose="05000000000000000000" pitchFamily="2" charset="2"/>
              <a:buChar char="q"/>
            </a:pPr>
            <a:endParaRPr lang="en-GB"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The inmates did have access to other health care specialists such as optometrists, oncologists and dentists at local hospitals such as Boitumelo Regional Hospital, Universitas Hospital and the National District Hospital. </a:t>
            </a:r>
          </a:p>
          <a:p>
            <a:pPr algn="just"/>
            <a:endParaRPr lang="en-GB" sz="1400" dirty="0">
              <a:latin typeface="Century Gothic" panose="020B0502020202020204" pitchFamily="34" charset="0"/>
            </a:endParaRPr>
          </a:p>
          <a:p>
            <a:pPr marL="285750" indent="-285750" algn="just">
              <a:buFont typeface="Wingdings" panose="05000000000000000000" pitchFamily="2" charset="2"/>
              <a:buChar char="q"/>
            </a:pPr>
            <a:endParaRPr lang="en-GB" sz="1400" b="1" dirty="0">
              <a:latin typeface="Century Gothic" pitchFamily="34" charset="0"/>
            </a:endParaRPr>
          </a:p>
          <a:p>
            <a:pPr algn="just"/>
            <a:endParaRPr lang="en-GB" sz="1400" b="1" dirty="0">
              <a:latin typeface="Century Gothic" pitchFamily="34" charset="0"/>
            </a:endParaRPr>
          </a:p>
          <a:p>
            <a:pPr algn="just"/>
            <a:endParaRPr lang="en-ZA" sz="1600" dirty="0"/>
          </a:p>
          <a:p>
            <a:endParaRPr lang="en-ZA" sz="1600" dirty="0"/>
          </a:p>
        </p:txBody>
      </p:sp>
    </p:spTree>
    <p:extLst>
      <p:ext uri="{BB962C8B-B14F-4D97-AF65-F5344CB8AC3E}">
        <p14:creationId xmlns:p14="http://schemas.microsoft.com/office/powerpoint/2010/main" xmlns="" val="2060493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18</a:t>
            </a:fld>
            <a:endParaRPr lang="en-GB" dirty="0"/>
          </a:p>
        </p:txBody>
      </p:sp>
      <p:sp>
        <p:nvSpPr>
          <p:cNvPr id="6148" name="Rectangle 2"/>
          <p:cNvSpPr>
            <a:spLocks noGrp="1" noChangeArrowheads="1"/>
          </p:cNvSpPr>
          <p:nvPr>
            <p:ph type="ctrTitle"/>
          </p:nvPr>
        </p:nvSpPr>
        <p:spPr>
          <a:xfrm>
            <a:off x="755650" y="1857375"/>
            <a:ext cx="7772400" cy="428625"/>
          </a:xfrm>
        </p:spPr>
        <p:txBody>
          <a:bodyPr/>
          <a:lstStyle/>
          <a:p>
            <a:pPr eaLnBrk="1" hangingPunct="1"/>
            <a:r>
              <a:rPr lang="en-GB" sz="1600" b="1" dirty="0">
                <a:solidFill>
                  <a:schemeClr val="tx1"/>
                </a:solidFill>
                <a:latin typeface="Century Gothic" panose="020B0502020202020204" pitchFamily="34" charset="0"/>
                <a:sym typeface="Century Gothic" pitchFamily="34" charset="0"/>
              </a:rPr>
              <a:t>BIZZAH MAKHATE FEMALE CORRECTIONAL CENTRE CONT…</a:t>
            </a:r>
          </a:p>
        </p:txBody>
      </p:sp>
      <p:sp>
        <p:nvSpPr>
          <p:cNvPr id="6149" name="Rectangle 3"/>
          <p:cNvSpPr>
            <a:spLocks noGrp="1" noChangeArrowheads="1"/>
          </p:cNvSpPr>
          <p:nvPr>
            <p:ph type="subTitle" idx="1"/>
          </p:nvPr>
        </p:nvSpPr>
        <p:spPr>
          <a:xfrm>
            <a:off x="323528" y="2286000"/>
            <a:ext cx="8204522" cy="3714750"/>
          </a:xfrm>
        </p:spPr>
        <p:txBody>
          <a:bodyPr/>
          <a:lstStyle/>
          <a:p>
            <a:pPr algn="just"/>
            <a:r>
              <a:rPr lang="en-ZA" sz="1400" b="1" dirty="0">
                <a:latin typeface="Century Gothic" panose="020B0502020202020204" pitchFamily="34" charset="0"/>
              </a:rPr>
              <a:t>Psychological programmes, projects and services</a:t>
            </a:r>
            <a:r>
              <a:rPr lang="en-ZA" sz="1400" dirty="0">
                <a:latin typeface="Century Gothic" panose="020B0502020202020204" pitchFamily="34" charset="0"/>
              </a:rPr>
              <a:t>. </a:t>
            </a:r>
          </a:p>
          <a:p>
            <a:pPr marL="285750" indent="-285750" algn="just">
              <a:buFont typeface="Wingdings" panose="05000000000000000000" pitchFamily="2" charset="2"/>
              <a:buChar char="q"/>
            </a:pPr>
            <a:endParaRPr lang="en-ZA"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The Centre insisted that it provided and cared for all the needs of all offenders through provision of a range of psychological services to cope where needed. </a:t>
            </a:r>
          </a:p>
          <a:p>
            <a:pPr marL="285750" indent="-285750" algn="just">
              <a:buFont typeface="Wingdings" panose="05000000000000000000" pitchFamily="2" charset="2"/>
              <a:buChar char="q"/>
            </a:pPr>
            <a:r>
              <a:rPr lang="en-ZA" sz="1400" dirty="0">
                <a:latin typeface="Century Gothic" panose="020B0502020202020204" pitchFamily="34" charset="0"/>
              </a:rPr>
              <a:t>However some of the inmates were not aware of the psychological services provided at the centre.</a:t>
            </a:r>
          </a:p>
          <a:p>
            <a:pPr marL="285750" indent="-285750" algn="just">
              <a:buFont typeface="Wingdings" panose="05000000000000000000" pitchFamily="2" charset="2"/>
              <a:buChar char="q"/>
            </a:pPr>
            <a:r>
              <a:rPr lang="en-GB" sz="1400" dirty="0">
                <a:latin typeface="Century Gothic" panose="020B0502020202020204" pitchFamily="34" charset="0"/>
              </a:rPr>
              <a:t>Center officials stated that referrals for psychological services are  made through either a nurse or a social worker</a:t>
            </a:r>
          </a:p>
          <a:p>
            <a:pPr marL="285750" indent="-285750" algn="just">
              <a:buFont typeface="Wingdings" panose="05000000000000000000" pitchFamily="2" charset="2"/>
              <a:buChar char="q"/>
            </a:pPr>
            <a:r>
              <a:rPr lang="en-GB" sz="1400" dirty="0">
                <a:latin typeface="Century Gothic" panose="020B0502020202020204" pitchFamily="34" charset="0"/>
              </a:rPr>
              <a:t>However, many inmates complained of failure to refer inmates with mental health problems to </a:t>
            </a:r>
            <a:r>
              <a:rPr lang="en-ZA" sz="1400" dirty="0">
                <a:latin typeface="Century Gothic" panose="020B0502020202020204" pitchFamily="34" charset="0"/>
              </a:rPr>
              <a:t>psychologists</a:t>
            </a:r>
          </a:p>
          <a:p>
            <a:pPr marL="285750" indent="-285750" algn="just">
              <a:buFont typeface="Wingdings" panose="05000000000000000000" pitchFamily="2" charset="2"/>
              <a:buChar char="q"/>
            </a:pPr>
            <a:r>
              <a:rPr lang="en-ZA" sz="1400" dirty="0">
                <a:latin typeface="Century Gothic" panose="020B0502020202020204" pitchFamily="34" charset="0"/>
              </a:rPr>
              <a:t>Many inmates felt that the nursing staff did not perceive mental health illness as serious. </a:t>
            </a:r>
          </a:p>
          <a:p>
            <a:pPr marL="285750" indent="-285750" algn="just">
              <a:buFont typeface="Wingdings" panose="05000000000000000000" pitchFamily="2" charset="2"/>
              <a:buChar char="q"/>
            </a:pPr>
            <a:r>
              <a:rPr lang="en-GB" sz="1400" dirty="0">
                <a:latin typeface="Century Gothic" panose="020B0502020202020204" pitchFamily="34" charset="0"/>
              </a:rPr>
              <a:t>Inmates pointed out that depression among female inmates was common, especially among inmates concerned about the welfare of their families and their children.</a:t>
            </a:r>
          </a:p>
          <a:p>
            <a:pPr marL="285750" indent="-285750" algn="just">
              <a:buFont typeface="Wingdings" panose="05000000000000000000" pitchFamily="2" charset="2"/>
              <a:buChar char="q"/>
            </a:pPr>
            <a:r>
              <a:rPr lang="en-GB" sz="1400" dirty="0">
                <a:latin typeface="Century Gothic" panose="020B0502020202020204" pitchFamily="34" charset="0"/>
              </a:rPr>
              <a:t>It appeared that due to heavy workloads, the Centre psychologist was unable to attend to many of the inmates on a regular, consistent and long term basis (At the time of the study, the psychologist was responsible for 14 Centres)</a:t>
            </a:r>
          </a:p>
          <a:p>
            <a:pPr algn="just"/>
            <a:endParaRPr lang="en-GB" sz="1400" b="1" dirty="0">
              <a:latin typeface="Century Gothic" pitchFamily="34" charset="0"/>
            </a:endParaRPr>
          </a:p>
          <a:p>
            <a:pPr algn="just"/>
            <a:endParaRPr lang="en-GB" sz="1400" b="1" dirty="0">
              <a:latin typeface="Century Gothic" pitchFamily="34" charset="0"/>
            </a:endParaRPr>
          </a:p>
          <a:p>
            <a:pPr algn="just"/>
            <a:endParaRPr lang="en-ZA" sz="1600" dirty="0"/>
          </a:p>
          <a:p>
            <a:endParaRPr lang="en-ZA" sz="1600" dirty="0"/>
          </a:p>
        </p:txBody>
      </p:sp>
    </p:spTree>
    <p:extLst>
      <p:ext uri="{BB962C8B-B14F-4D97-AF65-F5344CB8AC3E}">
        <p14:creationId xmlns:p14="http://schemas.microsoft.com/office/powerpoint/2010/main" xmlns="" val="716449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19</a:t>
            </a:fld>
            <a:endParaRPr lang="en-GB" dirty="0"/>
          </a:p>
        </p:txBody>
      </p:sp>
      <p:sp>
        <p:nvSpPr>
          <p:cNvPr id="6148" name="Rectangle 2"/>
          <p:cNvSpPr>
            <a:spLocks noGrp="1" noChangeArrowheads="1"/>
          </p:cNvSpPr>
          <p:nvPr>
            <p:ph type="ctrTitle"/>
          </p:nvPr>
        </p:nvSpPr>
        <p:spPr>
          <a:xfrm>
            <a:off x="755650" y="1857375"/>
            <a:ext cx="7772400" cy="428625"/>
          </a:xfrm>
        </p:spPr>
        <p:txBody>
          <a:bodyPr/>
          <a:lstStyle/>
          <a:p>
            <a:pPr eaLnBrk="1" hangingPunct="1"/>
            <a:r>
              <a:rPr lang="en-GB" sz="1600" b="1" dirty="0">
                <a:solidFill>
                  <a:schemeClr val="tx1"/>
                </a:solidFill>
                <a:latin typeface="Century Gothic" panose="020B0502020202020204" pitchFamily="34" charset="0"/>
                <a:sym typeface="Century Gothic" pitchFamily="34" charset="0"/>
              </a:rPr>
              <a:t>BIZZAH MAKHATE FEMALE CORRECTIONAL CENTRE CONT…</a:t>
            </a:r>
          </a:p>
        </p:txBody>
      </p:sp>
      <p:sp>
        <p:nvSpPr>
          <p:cNvPr id="6149" name="Rectangle 3"/>
          <p:cNvSpPr>
            <a:spLocks noGrp="1" noChangeArrowheads="1"/>
          </p:cNvSpPr>
          <p:nvPr>
            <p:ph type="subTitle" idx="1"/>
          </p:nvPr>
        </p:nvSpPr>
        <p:spPr>
          <a:xfrm>
            <a:off x="323528" y="2286000"/>
            <a:ext cx="8204522" cy="3714750"/>
          </a:xfrm>
        </p:spPr>
        <p:txBody>
          <a:bodyPr/>
          <a:lstStyle/>
          <a:p>
            <a:pPr algn="just"/>
            <a:r>
              <a:rPr lang="en-GB" sz="1400" b="1" dirty="0">
                <a:latin typeface="Century Gothic" panose="020B0502020202020204" pitchFamily="34" charset="0"/>
              </a:rPr>
              <a:t>Social work programmes, projects and services. </a:t>
            </a:r>
          </a:p>
          <a:p>
            <a:pPr marL="285750" indent="-285750" algn="just">
              <a:buFont typeface="Wingdings" panose="05000000000000000000" pitchFamily="2" charset="2"/>
              <a:buChar char="q"/>
            </a:pPr>
            <a:endParaRPr lang="en-ZA" sz="1400" dirty="0">
              <a:latin typeface="Century Gothic" panose="020B0502020202020204" pitchFamily="34" charset="0"/>
            </a:endParaRPr>
          </a:p>
          <a:p>
            <a:pPr marL="285750" indent="-285750" algn="just">
              <a:buFont typeface="Wingdings" panose="05000000000000000000" pitchFamily="2" charset="2"/>
              <a:buChar char="q"/>
            </a:pPr>
            <a:r>
              <a:rPr lang="en-ZA" sz="1400" dirty="0">
                <a:latin typeface="Century Gothic" panose="020B0502020202020204" pitchFamily="34" charset="0"/>
              </a:rPr>
              <a:t>The Centre’s Social Worker was responsible for a programme that provided interventions to assist inmates with domestic issues.</a:t>
            </a:r>
          </a:p>
          <a:p>
            <a:pPr marL="285750" indent="-285750" algn="just">
              <a:buFont typeface="Wingdings" panose="05000000000000000000" pitchFamily="2" charset="2"/>
              <a:buChar char="q"/>
            </a:pPr>
            <a:endParaRPr lang="en-ZA" sz="1400" dirty="0">
              <a:latin typeface="Century Gothic" panose="020B0502020202020204" pitchFamily="34" charset="0"/>
            </a:endParaRPr>
          </a:p>
          <a:p>
            <a:pPr marL="285750" indent="-285750" algn="just">
              <a:buFont typeface="Wingdings" panose="05000000000000000000" pitchFamily="2" charset="2"/>
              <a:buChar char="q"/>
            </a:pPr>
            <a:r>
              <a:rPr lang="en-ZA" sz="1400" dirty="0">
                <a:latin typeface="Century Gothic" panose="020B0502020202020204" pitchFamily="34" charset="0"/>
              </a:rPr>
              <a:t>Many female inmates struggled to cope behind bars</a:t>
            </a:r>
          </a:p>
          <a:p>
            <a:pPr marL="285750" indent="-285750" algn="just">
              <a:buFont typeface="Wingdings" panose="05000000000000000000" pitchFamily="2" charset="2"/>
              <a:buChar char="q"/>
            </a:pPr>
            <a:endParaRPr lang="en-ZA" sz="1400" dirty="0">
              <a:latin typeface="Century Gothic" panose="020B0502020202020204" pitchFamily="34" charset="0"/>
            </a:endParaRPr>
          </a:p>
          <a:p>
            <a:pPr marL="285750" indent="-285750" algn="just">
              <a:buFont typeface="Wingdings" panose="05000000000000000000" pitchFamily="2" charset="2"/>
              <a:buChar char="q"/>
            </a:pPr>
            <a:r>
              <a:rPr lang="en-ZA" sz="1400" dirty="0">
                <a:latin typeface="Century Gothic" panose="020B0502020202020204" pitchFamily="34" charset="0"/>
              </a:rPr>
              <a:t>Inmates who had left young children and spouses behind suffered from extreme cases of separation anxiety and depression.  </a:t>
            </a:r>
          </a:p>
          <a:p>
            <a:pPr marL="285750" indent="-285750" algn="just">
              <a:buFont typeface="Wingdings" panose="05000000000000000000" pitchFamily="2" charset="2"/>
              <a:buChar char="q"/>
            </a:pPr>
            <a:endParaRPr lang="en-ZA" sz="1400" dirty="0">
              <a:latin typeface="Century Gothic" panose="020B0502020202020204" pitchFamily="34" charset="0"/>
            </a:endParaRPr>
          </a:p>
          <a:p>
            <a:pPr marL="285750" indent="-285750" algn="just">
              <a:buFont typeface="Wingdings" panose="05000000000000000000" pitchFamily="2" charset="2"/>
              <a:buChar char="q"/>
            </a:pPr>
            <a:r>
              <a:rPr lang="en-ZA" sz="1400" dirty="0">
                <a:latin typeface="Century Gothic" panose="020B0502020202020204" pitchFamily="34" charset="0"/>
              </a:rPr>
              <a:t>Relevant programmes were therefore offered to inmates in areas such as anger management; substance abuse; marriage, family and relationship counselling. </a:t>
            </a:r>
          </a:p>
          <a:p>
            <a:pPr algn="just"/>
            <a:endParaRPr lang="en-GB" sz="1400" b="1" dirty="0">
              <a:latin typeface="Century Gothic" pitchFamily="34" charset="0"/>
            </a:endParaRPr>
          </a:p>
          <a:p>
            <a:pPr algn="just"/>
            <a:endParaRPr lang="en-ZA" sz="1600" dirty="0"/>
          </a:p>
          <a:p>
            <a:endParaRPr lang="en-ZA" sz="1600" dirty="0"/>
          </a:p>
        </p:txBody>
      </p:sp>
    </p:spTree>
    <p:extLst>
      <p:ext uri="{BB962C8B-B14F-4D97-AF65-F5344CB8AC3E}">
        <p14:creationId xmlns:p14="http://schemas.microsoft.com/office/powerpoint/2010/main" xmlns="" val="382616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8" name="Rectangle 2"/>
          <p:cNvSpPr>
            <a:spLocks noGrp="1" noChangeArrowheads="1"/>
          </p:cNvSpPr>
          <p:nvPr>
            <p:ph type="title"/>
          </p:nvPr>
        </p:nvSpPr>
        <p:spPr>
          <a:xfrm>
            <a:off x="457200" y="1904696"/>
            <a:ext cx="8229600" cy="804224"/>
          </a:xfrm>
        </p:spPr>
        <p:txBody>
          <a:bodyPr/>
          <a:lstStyle/>
          <a:p>
            <a:pPr eaLnBrk="1" hangingPunct="1"/>
            <a:r>
              <a:rPr lang="en-US" sz="1800" b="1" dirty="0">
                <a:solidFill>
                  <a:schemeClr val="tx1">
                    <a:lumMod val="85000"/>
                    <a:lumOff val="15000"/>
                  </a:schemeClr>
                </a:solidFill>
              </a:rPr>
              <a:t>CGE MANDATE </a:t>
            </a:r>
            <a:r>
              <a:rPr lang="en-US" sz="2000" dirty="0">
                <a:solidFill>
                  <a:schemeClr val="tx1">
                    <a:lumMod val="85000"/>
                    <a:lumOff val="15000"/>
                  </a:schemeClr>
                </a:solidFill>
              </a:rPr>
              <a:t/>
            </a:r>
            <a:br>
              <a:rPr lang="en-US" sz="2000" dirty="0">
                <a:solidFill>
                  <a:schemeClr val="tx1">
                    <a:lumMod val="85000"/>
                    <a:lumOff val="15000"/>
                  </a:schemeClr>
                </a:solidFill>
              </a:rPr>
            </a:br>
            <a:endParaRPr lang="en-GB" sz="2000" b="1" dirty="0">
              <a:solidFill>
                <a:schemeClr val="tx1"/>
              </a:solidFill>
              <a:latin typeface="Century Gothic" pitchFamily="34" charset="0"/>
              <a:sym typeface="Century Gothic" pitchFamily="34" charset="0"/>
            </a:endParaRPr>
          </a:p>
        </p:txBody>
      </p:sp>
      <p:sp>
        <p:nvSpPr>
          <p:cNvPr id="6147" name="Slide Number Placeholder 5"/>
          <p:cNvSpPr>
            <a:spLocks noGrp="1"/>
          </p:cNvSpPr>
          <p:nvPr>
            <p:ph type="sldNum" sz="quarter" idx="12"/>
          </p:nvPr>
        </p:nvSpPr>
        <p:spPr>
          <a:noFill/>
        </p:spPr>
        <p:txBody>
          <a:bodyPr/>
          <a:lstStyle/>
          <a:p>
            <a:fld id="{C7F4C768-A50E-4534-AEE8-8C8B1B00D983}" type="slidenum">
              <a:rPr lang="en-GB" smtClean="0"/>
              <a:pPr/>
              <a:t>2</a:t>
            </a:fld>
            <a:endParaRPr lang="en-GB" dirty="0"/>
          </a:p>
        </p:txBody>
      </p:sp>
      <p:sp>
        <p:nvSpPr>
          <p:cNvPr id="6149" name="Rectangle 3"/>
          <p:cNvSpPr>
            <a:spLocks noGrp="1" noChangeArrowheads="1"/>
          </p:cNvSpPr>
          <p:nvPr>
            <p:ph idx="4294967295"/>
          </p:nvPr>
        </p:nvSpPr>
        <p:spPr>
          <a:xfrm>
            <a:off x="0" y="1600201"/>
            <a:ext cx="8229600" cy="804224"/>
          </a:xfrm>
        </p:spPr>
        <p:txBody>
          <a:bodyPr/>
          <a:lstStyle/>
          <a:p>
            <a:pPr marL="285750" indent="-285750" algn="just">
              <a:lnSpc>
                <a:spcPct val="115000"/>
              </a:lnSpc>
              <a:spcBef>
                <a:spcPts val="0"/>
              </a:spcBef>
              <a:spcAft>
                <a:spcPts val="1000"/>
              </a:spcAft>
              <a:buFont typeface="Wingdings" panose="05000000000000000000" pitchFamily="2" charset="2"/>
              <a:buChar char="q"/>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n-US" sz="1400" dirty="0">
              <a:latin typeface="Century Gothic" panose="020B0502020202020204" pitchFamily="34" charset="0"/>
              <a:cs typeface="Times New Roman" panose="02020603050405020304" pitchFamily="18" charset="0"/>
            </a:endParaRPr>
          </a:p>
          <a:p>
            <a:pPr marL="0" indent="0" algn="l">
              <a:buNone/>
            </a:pPr>
            <a:endParaRPr lang="en-ZA" sz="1600" dirty="0">
              <a:latin typeface="Century Gothic" panose="020B0502020202020204" pitchFamily="34" charset="0"/>
            </a:endParaRPr>
          </a:p>
          <a:p>
            <a:pPr algn="just" eaLnBrk="1" hangingPunct="1">
              <a:defRPr/>
            </a:pPr>
            <a:r>
              <a:rPr lang="en-US" sz="1400" b="1" i="1" dirty="0">
                <a:solidFill>
                  <a:schemeClr val="tx2"/>
                </a:solidFill>
                <a:sym typeface="Century Gothic" pitchFamily="34" charset="0"/>
              </a:rPr>
              <a:t>SA Constitution: </a:t>
            </a:r>
          </a:p>
          <a:p>
            <a:pPr algn="just" eaLnBrk="1" hangingPunct="1">
              <a:defRPr/>
            </a:pPr>
            <a:r>
              <a:rPr lang="en-US" sz="1400" dirty="0">
                <a:solidFill>
                  <a:schemeClr val="tx2"/>
                </a:solidFill>
                <a:sym typeface="Century Gothic" pitchFamily="34" charset="0"/>
              </a:rPr>
              <a:t>S187 </a:t>
            </a:r>
            <a:r>
              <a:rPr lang="en-ZA" sz="1400" dirty="0">
                <a:solidFill>
                  <a:schemeClr val="tx2"/>
                </a:solidFill>
              </a:rPr>
              <a:t>of the Constitution require the CGE to promote respect for, and the protection, development and attainment of gender equality</a:t>
            </a:r>
          </a:p>
          <a:p>
            <a:pPr algn="just" eaLnBrk="1" hangingPunct="1">
              <a:defRPr/>
            </a:pPr>
            <a:r>
              <a:rPr lang="en-ZA" sz="1400" b="1" i="1" dirty="0">
                <a:solidFill>
                  <a:schemeClr val="tx2"/>
                </a:solidFill>
              </a:rPr>
              <a:t>CGE Act No 39 of 1996:</a:t>
            </a:r>
          </a:p>
          <a:p>
            <a:pPr algn="just" eaLnBrk="1" hangingPunct="1">
              <a:defRPr/>
            </a:pPr>
            <a:r>
              <a:rPr lang="en-ZA" sz="1400" dirty="0">
                <a:solidFill>
                  <a:schemeClr val="tx2"/>
                </a:solidFill>
              </a:rPr>
              <a:t>The </a:t>
            </a:r>
            <a:r>
              <a:rPr lang="en-US" sz="1400" dirty="0">
                <a:solidFill>
                  <a:schemeClr val="tx2"/>
                </a:solidFill>
                <a:sym typeface="Century Gothic" pitchFamily="34" charset="0"/>
              </a:rPr>
              <a:t>CGE mandate is to m</a:t>
            </a:r>
            <a:r>
              <a:rPr lang="en-GB" sz="1400" dirty="0">
                <a:solidFill>
                  <a:schemeClr val="tx2"/>
                </a:solidFill>
                <a:sym typeface="Century Gothic" pitchFamily="34" charset="0"/>
              </a:rPr>
              <a:t>onitor and evaluate legislation, policies and practices of the state, statutory bodies and private businesses, as well as indigenous and customary laws and practices; research and make recommendations to Parliament; receive and investigate complaints of gender discrimination; and conduct public awareness and education on gender equality.  CGE has powers of subpoena and litigation.</a:t>
            </a:r>
          </a:p>
          <a:p>
            <a:pPr algn="just" eaLnBrk="1" hangingPunct="1">
              <a:defRPr/>
            </a:pPr>
            <a:r>
              <a:rPr lang="en-GB" sz="1400" b="1" i="1" dirty="0">
                <a:solidFill>
                  <a:schemeClr val="tx2"/>
                </a:solidFill>
              </a:rPr>
              <a:t>PEPUDA Act 4 of 2000: </a:t>
            </a:r>
          </a:p>
          <a:p>
            <a:pPr algn="just" eaLnBrk="1" hangingPunct="1">
              <a:defRPr/>
            </a:pPr>
            <a:r>
              <a:rPr lang="en-ZA" sz="1400" dirty="0">
                <a:solidFill>
                  <a:schemeClr val="tx2"/>
                </a:solidFill>
              </a:rPr>
              <a:t>Obligates the CGE to institute proceedings of unfair discrimination on the grounds of gender</a:t>
            </a:r>
          </a:p>
          <a:p>
            <a:pPr algn="just" eaLnBrk="1" hangingPunct="1">
              <a:defRPr/>
            </a:pPr>
            <a:r>
              <a:rPr lang="en-ZA" sz="1400" b="1" i="1" dirty="0">
                <a:solidFill>
                  <a:schemeClr val="tx2"/>
                </a:solidFill>
              </a:rPr>
              <a:t>Vision:</a:t>
            </a:r>
          </a:p>
          <a:p>
            <a:pPr algn="just" eaLnBrk="1" hangingPunct="1">
              <a:defRPr/>
            </a:pPr>
            <a:r>
              <a:rPr lang="en-ZA" sz="1400" dirty="0">
                <a:solidFill>
                  <a:schemeClr val="tx2"/>
                </a:solidFill>
              </a:rPr>
              <a:t>The CGE vision is a society free from gender oppression and all forms of inequality</a:t>
            </a:r>
          </a:p>
          <a:p>
            <a:pPr marL="0" indent="0" algn="l">
              <a:buNone/>
            </a:pPr>
            <a:endParaRPr lang="en-ZA" sz="1600" dirty="0">
              <a:latin typeface="Century Gothic" panose="020B0502020202020204" pitchFamily="34" charset="0"/>
            </a:endParaRPr>
          </a:p>
          <a:p>
            <a:pPr marL="0" indent="0" algn="just">
              <a:buNone/>
            </a:pPr>
            <a:endParaRPr lang="en-ZA" sz="1400" dirty="0"/>
          </a:p>
          <a:p>
            <a:pPr algn="just">
              <a:buFont typeface="Wingdings" pitchFamily="2" charset="2"/>
              <a:buChar char="q"/>
            </a:pPr>
            <a:endParaRPr lang="en-ZA" sz="1600" dirty="0"/>
          </a:p>
          <a:p>
            <a:pPr algn="just"/>
            <a:endParaRPr lang="en-ZA" sz="1600" dirty="0"/>
          </a:p>
          <a:p>
            <a:endParaRPr lang="en-ZA" sz="1600" dirty="0"/>
          </a:p>
        </p:txBody>
      </p:sp>
    </p:spTree>
    <p:extLst>
      <p:ext uri="{BB962C8B-B14F-4D97-AF65-F5344CB8AC3E}">
        <p14:creationId xmlns:p14="http://schemas.microsoft.com/office/powerpoint/2010/main" xmlns="" val="2246882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20</a:t>
            </a:fld>
            <a:endParaRPr lang="en-GB" dirty="0"/>
          </a:p>
        </p:txBody>
      </p:sp>
      <p:sp>
        <p:nvSpPr>
          <p:cNvPr id="6148" name="Rectangle 2"/>
          <p:cNvSpPr>
            <a:spLocks noGrp="1" noChangeArrowheads="1"/>
          </p:cNvSpPr>
          <p:nvPr>
            <p:ph type="ctrTitle"/>
          </p:nvPr>
        </p:nvSpPr>
        <p:spPr>
          <a:xfrm>
            <a:off x="755650" y="1857375"/>
            <a:ext cx="7772400" cy="428625"/>
          </a:xfrm>
        </p:spPr>
        <p:txBody>
          <a:bodyPr/>
          <a:lstStyle/>
          <a:p>
            <a:pPr eaLnBrk="1" hangingPunct="1"/>
            <a:r>
              <a:rPr lang="en-GB" sz="1600" b="1" dirty="0">
                <a:solidFill>
                  <a:schemeClr val="tx1"/>
                </a:solidFill>
                <a:latin typeface="Century Gothic" panose="020B0502020202020204" pitchFamily="34" charset="0"/>
                <a:sym typeface="Century Gothic" pitchFamily="34" charset="0"/>
              </a:rPr>
              <a:t>BIZZAH MAKHATE FEMALE CORRECTIONAL CENTRE CONT…</a:t>
            </a:r>
          </a:p>
        </p:txBody>
      </p:sp>
      <p:sp>
        <p:nvSpPr>
          <p:cNvPr id="6149" name="Rectangle 3"/>
          <p:cNvSpPr>
            <a:spLocks noGrp="1" noChangeArrowheads="1"/>
          </p:cNvSpPr>
          <p:nvPr>
            <p:ph type="subTitle" idx="1"/>
          </p:nvPr>
        </p:nvSpPr>
        <p:spPr>
          <a:xfrm>
            <a:off x="323528" y="2285999"/>
            <a:ext cx="8204522" cy="4459591"/>
          </a:xfrm>
        </p:spPr>
        <p:txBody>
          <a:bodyPr/>
          <a:lstStyle/>
          <a:p>
            <a:pPr algn="just"/>
            <a:r>
              <a:rPr lang="en-GB" sz="1400" b="1" dirty="0">
                <a:latin typeface="Century Gothic" panose="020B0502020202020204" pitchFamily="34" charset="0"/>
              </a:rPr>
              <a:t>Nutrition and Personal hygiene services</a:t>
            </a:r>
          </a:p>
          <a:p>
            <a:pPr algn="just"/>
            <a:r>
              <a:rPr lang="en-GB" sz="1400" b="1" dirty="0">
                <a:latin typeface="Century Gothic" panose="020B0502020202020204" pitchFamily="34" charset="0"/>
              </a:rPr>
              <a:t> </a:t>
            </a:r>
          </a:p>
          <a:p>
            <a:pPr marL="285750" indent="-285750" algn="just">
              <a:buFont typeface="Wingdings" panose="05000000000000000000" pitchFamily="2" charset="2"/>
              <a:buChar char="q"/>
            </a:pPr>
            <a:r>
              <a:rPr lang="en-ZA" sz="1400" dirty="0">
                <a:latin typeface="Century Gothic" panose="020B0502020202020204" pitchFamily="34" charset="0"/>
              </a:rPr>
              <a:t>The Centre appeared to cater for the unique hygiene needs of the female inmates through the provision of sanitary towels, toiletries such as tooth paste, toilet papers, etc. </a:t>
            </a:r>
          </a:p>
          <a:p>
            <a:pPr marL="285750" indent="-285750" algn="just">
              <a:buFont typeface="Wingdings" panose="05000000000000000000" pitchFamily="2" charset="2"/>
              <a:buChar char="q"/>
            </a:pPr>
            <a:endParaRPr lang="en-ZA" sz="1400" dirty="0">
              <a:latin typeface="Century Gothic" panose="020B0502020202020204" pitchFamily="34" charset="0"/>
            </a:endParaRPr>
          </a:p>
          <a:p>
            <a:pPr marL="285750" indent="-285750" algn="just">
              <a:buFont typeface="Wingdings" panose="05000000000000000000" pitchFamily="2" charset="2"/>
              <a:buChar char="q"/>
            </a:pPr>
            <a:r>
              <a:rPr lang="en-ZA" sz="1400" dirty="0">
                <a:latin typeface="Century Gothic" panose="020B0502020202020204" pitchFamily="34" charset="0"/>
              </a:rPr>
              <a:t>In terms of nutrition, a female nutritionist based at the Centre designed a special dietary programme for the inmates. </a:t>
            </a:r>
          </a:p>
          <a:p>
            <a:pPr marL="285750" indent="-285750" algn="just">
              <a:buFont typeface="Wingdings" panose="05000000000000000000" pitchFamily="2" charset="2"/>
              <a:buChar char="q"/>
            </a:pPr>
            <a:endParaRPr lang="en-ZA" sz="1400" dirty="0">
              <a:latin typeface="Century Gothic" panose="020B0502020202020204" pitchFamily="34" charset="0"/>
            </a:endParaRPr>
          </a:p>
          <a:p>
            <a:pPr marL="285750" indent="-285750" algn="just">
              <a:buFont typeface="Wingdings" panose="05000000000000000000" pitchFamily="2" charset="2"/>
              <a:buChar char="q"/>
            </a:pPr>
            <a:r>
              <a:rPr lang="en-ZA" sz="1400" dirty="0">
                <a:latin typeface="Century Gothic" panose="020B0502020202020204" pitchFamily="34" charset="0"/>
              </a:rPr>
              <a:t>However some of the inmates complained about poorly cooked meals. </a:t>
            </a:r>
          </a:p>
          <a:p>
            <a:pPr marL="285750" indent="-285750" algn="just">
              <a:buFont typeface="Wingdings" panose="05000000000000000000" pitchFamily="2" charset="2"/>
              <a:buChar char="q"/>
            </a:pPr>
            <a:endParaRPr lang="en-ZA" sz="1400" dirty="0">
              <a:latin typeface="Century Gothic" panose="020B0502020202020204" pitchFamily="34" charset="0"/>
            </a:endParaRPr>
          </a:p>
          <a:p>
            <a:pPr marL="285750" indent="-285750" algn="just">
              <a:buFont typeface="Wingdings" panose="05000000000000000000" pitchFamily="2" charset="2"/>
              <a:buChar char="q"/>
            </a:pPr>
            <a:r>
              <a:rPr lang="en-ZA" sz="1400" dirty="0">
                <a:latin typeface="Century Gothic" panose="020B0502020202020204" pitchFamily="34" charset="0"/>
              </a:rPr>
              <a:t>Some of the inmates also claimed that the Centre did not cater for the specific nutritional needs of pregnant and lactating women.</a:t>
            </a:r>
          </a:p>
          <a:p>
            <a:pPr algn="just"/>
            <a:endParaRPr lang="en-ZA" sz="1400" dirty="0">
              <a:latin typeface="Century Gothic" panose="020B0502020202020204" pitchFamily="34" charset="0"/>
            </a:endParaRPr>
          </a:p>
          <a:p>
            <a:pPr marL="285750" indent="-285750" algn="just">
              <a:buFont typeface="Wingdings" panose="05000000000000000000" pitchFamily="2" charset="2"/>
              <a:buChar char="q"/>
            </a:pPr>
            <a:endParaRPr lang="en-ZA" sz="1400" dirty="0">
              <a:latin typeface="Century Gothic" panose="020B0502020202020204" pitchFamily="34" charset="0"/>
            </a:endParaRPr>
          </a:p>
          <a:p>
            <a:pPr algn="just"/>
            <a:endParaRPr lang="en-GB" sz="1400" b="1" dirty="0">
              <a:latin typeface="Century Gothic" pitchFamily="34" charset="0"/>
            </a:endParaRPr>
          </a:p>
          <a:p>
            <a:pPr algn="just"/>
            <a:endParaRPr lang="en-ZA" sz="1600" dirty="0"/>
          </a:p>
          <a:p>
            <a:endParaRPr lang="en-ZA" sz="1600" dirty="0"/>
          </a:p>
        </p:txBody>
      </p:sp>
    </p:spTree>
    <p:extLst>
      <p:ext uri="{BB962C8B-B14F-4D97-AF65-F5344CB8AC3E}">
        <p14:creationId xmlns:p14="http://schemas.microsoft.com/office/powerpoint/2010/main" xmlns="" val="929731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21</a:t>
            </a:fld>
            <a:endParaRPr lang="en-GB" dirty="0"/>
          </a:p>
        </p:txBody>
      </p:sp>
      <p:sp>
        <p:nvSpPr>
          <p:cNvPr id="6148" name="Rectangle 2"/>
          <p:cNvSpPr>
            <a:spLocks noGrp="1" noChangeArrowheads="1"/>
          </p:cNvSpPr>
          <p:nvPr>
            <p:ph type="ctrTitle"/>
          </p:nvPr>
        </p:nvSpPr>
        <p:spPr>
          <a:xfrm>
            <a:off x="755650" y="1857375"/>
            <a:ext cx="7772400" cy="428625"/>
          </a:xfrm>
        </p:spPr>
        <p:txBody>
          <a:bodyPr/>
          <a:lstStyle/>
          <a:p>
            <a:pPr eaLnBrk="1" hangingPunct="1"/>
            <a:r>
              <a:rPr lang="en-GB" sz="1600" b="1" dirty="0">
                <a:solidFill>
                  <a:schemeClr val="tx1"/>
                </a:solidFill>
                <a:latin typeface="Century Gothic" panose="020B0502020202020204" pitchFamily="34" charset="0"/>
                <a:sym typeface="Century Gothic" pitchFamily="34" charset="0"/>
              </a:rPr>
              <a:t>BIZZAH MAKHATE FEMALE CORRECTIONAL CENTRE CONT…</a:t>
            </a:r>
          </a:p>
        </p:txBody>
      </p:sp>
      <p:sp>
        <p:nvSpPr>
          <p:cNvPr id="6149" name="Rectangle 3"/>
          <p:cNvSpPr>
            <a:spLocks noGrp="1" noChangeArrowheads="1"/>
          </p:cNvSpPr>
          <p:nvPr>
            <p:ph type="subTitle" idx="1"/>
          </p:nvPr>
        </p:nvSpPr>
        <p:spPr>
          <a:xfrm>
            <a:off x="323528" y="2285999"/>
            <a:ext cx="8568952" cy="4167337"/>
          </a:xfrm>
        </p:spPr>
        <p:txBody>
          <a:bodyPr/>
          <a:lstStyle/>
          <a:p>
            <a:pPr algn="just"/>
            <a:r>
              <a:rPr lang="en-GB" sz="1400" b="1" dirty="0">
                <a:latin typeface="Century Gothic" panose="020B0502020202020204" pitchFamily="34" charset="0"/>
              </a:rPr>
              <a:t>Resources and staff capacity for the Centre </a:t>
            </a:r>
          </a:p>
          <a:p>
            <a:pPr marL="285750" indent="-285750" algn="just">
              <a:buFont typeface="Wingdings" panose="05000000000000000000" pitchFamily="2" charset="2"/>
              <a:buChar char="q"/>
            </a:pPr>
            <a:endParaRPr lang="en-ZA" sz="1400" dirty="0">
              <a:latin typeface="Century Gothic" panose="020B0502020202020204" pitchFamily="34" charset="0"/>
            </a:endParaRPr>
          </a:p>
          <a:p>
            <a:pPr marL="285750" indent="-285750" algn="just">
              <a:buFont typeface="Wingdings" panose="05000000000000000000" pitchFamily="2" charset="2"/>
              <a:buChar char="q"/>
            </a:pPr>
            <a:r>
              <a:rPr lang="en-ZA" sz="1400" dirty="0">
                <a:latin typeface="Century Gothic" panose="020B0502020202020204" pitchFamily="34" charset="0"/>
              </a:rPr>
              <a:t>Centre officials indicated that the Centre’s budgetary allocation was inadequate to cater for the health and welfare needs of the inmates. </a:t>
            </a:r>
          </a:p>
          <a:p>
            <a:pPr marL="285750" indent="-285750" algn="just">
              <a:buFont typeface="Wingdings" panose="05000000000000000000" pitchFamily="2" charset="2"/>
              <a:buChar char="q"/>
            </a:pPr>
            <a:endParaRPr lang="en-ZA" sz="1400" dirty="0">
              <a:latin typeface="Century Gothic" panose="020B0502020202020204" pitchFamily="34" charset="0"/>
            </a:endParaRPr>
          </a:p>
          <a:p>
            <a:pPr marL="285750" indent="-285750" algn="just">
              <a:buFont typeface="Wingdings" panose="05000000000000000000" pitchFamily="2" charset="2"/>
              <a:buChar char="q"/>
            </a:pPr>
            <a:r>
              <a:rPr lang="en-ZA" sz="1400" dirty="0">
                <a:latin typeface="Century Gothic" panose="020B0502020202020204" pitchFamily="34" charset="0"/>
              </a:rPr>
              <a:t>The officials referred to the constant shortages of relevant equipment and supplies (e.g. kitchen equipment and personal hygiene items/products).</a:t>
            </a:r>
          </a:p>
          <a:p>
            <a:pPr marL="285750" indent="-285750" algn="just">
              <a:buFont typeface="Wingdings" panose="05000000000000000000" pitchFamily="2" charset="2"/>
              <a:buChar char="q"/>
            </a:pPr>
            <a:endParaRPr lang="en-ZA" sz="1400" dirty="0">
              <a:latin typeface="Century Gothic" panose="020B0502020202020204" pitchFamily="34" charset="0"/>
            </a:endParaRPr>
          </a:p>
          <a:p>
            <a:pPr marL="285750" indent="-285750" algn="just">
              <a:buFont typeface="Wingdings" panose="05000000000000000000" pitchFamily="2" charset="2"/>
              <a:buChar char="q"/>
            </a:pPr>
            <a:r>
              <a:rPr lang="en-ZA" sz="1400" dirty="0">
                <a:latin typeface="Century Gothic" panose="020B0502020202020204" pitchFamily="34" charset="0"/>
              </a:rPr>
              <a:t>It was pointed out that much of the Centre’s medical equipment was donated by an NGO called The Right to Care.</a:t>
            </a:r>
          </a:p>
          <a:p>
            <a:pPr marL="285750" indent="-285750" algn="just">
              <a:buFont typeface="Wingdings" panose="05000000000000000000" pitchFamily="2" charset="2"/>
              <a:buChar char="q"/>
            </a:pPr>
            <a:endParaRPr lang="en-ZA" sz="1400" dirty="0">
              <a:latin typeface="Century Gothic" panose="020B0502020202020204" pitchFamily="34" charset="0"/>
            </a:endParaRPr>
          </a:p>
          <a:p>
            <a:pPr marL="285750" indent="-285750" algn="just">
              <a:buFont typeface="Wingdings" panose="05000000000000000000" pitchFamily="2" charset="2"/>
              <a:buChar char="q"/>
            </a:pPr>
            <a:r>
              <a:rPr lang="en-ZA" sz="1400" dirty="0">
                <a:latin typeface="Century Gothic" panose="020B0502020202020204" pitchFamily="34" charset="0"/>
              </a:rPr>
              <a:t>Some of the officials felt that the staff complement of the Centre was limited and that there was a need to create more posts in order to cope with the workload. </a:t>
            </a:r>
          </a:p>
          <a:p>
            <a:pPr marL="285750" indent="-285750" algn="just">
              <a:buFont typeface="Wingdings" panose="05000000000000000000" pitchFamily="2" charset="2"/>
              <a:buChar char="q"/>
            </a:pPr>
            <a:endParaRPr lang="en-ZA" sz="1400" dirty="0">
              <a:latin typeface="Century Gothic" panose="020B0502020202020204" pitchFamily="34" charset="0"/>
            </a:endParaRPr>
          </a:p>
          <a:p>
            <a:pPr marL="285750" indent="-285750" algn="just">
              <a:buFont typeface="Wingdings" panose="05000000000000000000" pitchFamily="2" charset="2"/>
              <a:buChar char="q"/>
            </a:pPr>
            <a:r>
              <a:rPr lang="en-ZA" sz="1400" dirty="0">
                <a:latin typeface="Century Gothic" panose="020B0502020202020204" pitchFamily="34" charset="0"/>
              </a:rPr>
              <a:t>The Centre’s Psychologist and the Doctor were responsible for 14 other Correctional Centres in their management area. </a:t>
            </a:r>
          </a:p>
          <a:p>
            <a:pPr algn="just"/>
            <a:endParaRPr lang="en-ZA" sz="1600" dirty="0"/>
          </a:p>
          <a:p>
            <a:endParaRPr lang="en-ZA" sz="1600" dirty="0"/>
          </a:p>
        </p:txBody>
      </p:sp>
    </p:spTree>
    <p:extLst>
      <p:ext uri="{BB962C8B-B14F-4D97-AF65-F5344CB8AC3E}">
        <p14:creationId xmlns:p14="http://schemas.microsoft.com/office/powerpoint/2010/main" xmlns="" val="395862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22</a:t>
            </a:fld>
            <a:endParaRPr lang="en-GB" dirty="0"/>
          </a:p>
        </p:txBody>
      </p:sp>
      <p:sp>
        <p:nvSpPr>
          <p:cNvPr id="6148" name="Rectangle 2"/>
          <p:cNvSpPr>
            <a:spLocks noGrp="1" noChangeArrowheads="1"/>
          </p:cNvSpPr>
          <p:nvPr>
            <p:ph type="ctrTitle"/>
          </p:nvPr>
        </p:nvSpPr>
        <p:spPr>
          <a:xfrm>
            <a:off x="755650" y="1857375"/>
            <a:ext cx="7772400" cy="428625"/>
          </a:xfrm>
        </p:spPr>
        <p:txBody>
          <a:bodyPr/>
          <a:lstStyle/>
          <a:p>
            <a:pPr eaLnBrk="1" hangingPunct="1"/>
            <a:r>
              <a:rPr lang="en-GB" sz="1600" b="1" dirty="0">
                <a:solidFill>
                  <a:schemeClr val="tx1"/>
                </a:solidFill>
                <a:latin typeface="Century Gothic" panose="020B0502020202020204" pitchFamily="34" charset="0"/>
                <a:sym typeface="Century Gothic" pitchFamily="34" charset="0"/>
              </a:rPr>
              <a:t>BIZZAH MAKHATE FEMALE CORRECTIONAL CENTRE CONT…</a:t>
            </a:r>
          </a:p>
        </p:txBody>
      </p:sp>
      <p:sp>
        <p:nvSpPr>
          <p:cNvPr id="6149" name="Rectangle 3"/>
          <p:cNvSpPr>
            <a:spLocks noGrp="1" noChangeArrowheads="1"/>
          </p:cNvSpPr>
          <p:nvPr>
            <p:ph type="subTitle" idx="1"/>
          </p:nvPr>
        </p:nvSpPr>
        <p:spPr>
          <a:xfrm>
            <a:off x="357374" y="2246937"/>
            <a:ext cx="8568952" cy="4459591"/>
          </a:xfrm>
        </p:spPr>
        <p:txBody>
          <a:bodyPr/>
          <a:lstStyle/>
          <a:p>
            <a:pPr algn="just"/>
            <a:r>
              <a:rPr lang="en-GB" sz="1400" b="1" dirty="0">
                <a:latin typeface="Century Gothic" panose="020B0502020202020204" pitchFamily="34" charset="0"/>
              </a:rPr>
              <a:t>Skills training and capacity building for Officials </a:t>
            </a:r>
          </a:p>
          <a:p>
            <a:pPr marL="285750" indent="-285750" algn="just">
              <a:buFont typeface="Wingdings" panose="05000000000000000000" pitchFamily="2" charset="2"/>
              <a:buChar char="q"/>
            </a:pPr>
            <a:endParaRPr lang="en-ZA" sz="1400" dirty="0">
              <a:latin typeface="Century Gothic" panose="020B0502020202020204" pitchFamily="34" charset="0"/>
            </a:endParaRPr>
          </a:p>
          <a:p>
            <a:pPr marL="285750" indent="-285750" algn="just">
              <a:buFont typeface="Wingdings" panose="05000000000000000000" pitchFamily="2" charset="2"/>
              <a:buChar char="q"/>
            </a:pPr>
            <a:r>
              <a:rPr lang="en-ZA" sz="1400" dirty="0">
                <a:latin typeface="Century Gothic" panose="020B0502020202020204" pitchFamily="34" charset="0"/>
              </a:rPr>
              <a:t>The Centre had not provided its personnel (Warders) with ongoing skills training to deal with the unique needs and human rights of female inmates.</a:t>
            </a:r>
          </a:p>
          <a:p>
            <a:pPr marL="285750" indent="-285750" algn="just">
              <a:buFont typeface="Wingdings" panose="05000000000000000000" pitchFamily="2" charset="2"/>
              <a:buChar char="q"/>
            </a:pPr>
            <a:r>
              <a:rPr lang="en-ZA" sz="1400" dirty="0">
                <a:latin typeface="Century Gothic" panose="020B0502020202020204" pitchFamily="34" charset="0"/>
              </a:rPr>
              <a:t>It was found that the Centre’s Warders were ill prepared to handle female inmates, and were sometimes harsh and insensitive to their needs and circumstances. </a:t>
            </a:r>
          </a:p>
          <a:p>
            <a:pPr marL="285750" indent="-285750" algn="just">
              <a:buFont typeface="Wingdings" panose="05000000000000000000" pitchFamily="2" charset="2"/>
              <a:buChar char="q"/>
            </a:pPr>
            <a:r>
              <a:rPr lang="en-ZA" sz="1400" dirty="0">
                <a:latin typeface="Century Gothic" panose="020B0502020202020204" pitchFamily="34" charset="0"/>
              </a:rPr>
              <a:t>Some of the inmates related their experiences with Centre security/Warders who would regularly dismiss their ailments as “attention-seeking tactics”, and would thus deny requests to seek medical attention.</a:t>
            </a:r>
          </a:p>
          <a:p>
            <a:pPr marL="285750" indent="-285750" algn="just">
              <a:buFont typeface="Wingdings" panose="05000000000000000000" pitchFamily="2" charset="2"/>
              <a:buChar char="q"/>
            </a:pPr>
            <a:r>
              <a:rPr lang="en-ZA" sz="1400" dirty="0">
                <a:latin typeface="Century Gothic" panose="020B0502020202020204" pitchFamily="34" charset="0"/>
              </a:rPr>
              <a:t>The Centre’s Security/Warders were largely uninformed about the health and reproductive rights of the female inmates.</a:t>
            </a:r>
          </a:p>
          <a:p>
            <a:pPr marL="285750" indent="-285750" algn="just">
              <a:buFont typeface="Wingdings" panose="05000000000000000000" pitchFamily="2" charset="2"/>
              <a:buChar char="q"/>
            </a:pPr>
            <a:r>
              <a:rPr lang="en-ZA" sz="1400" dirty="0">
                <a:latin typeface="Century Gothic" panose="020B0502020202020204" pitchFamily="34" charset="0"/>
              </a:rPr>
              <a:t>The lack of training for the Warders was attributed to the cost cutting measures that were being implemented by the DCS at the time of the study. </a:t>
            </a:r>
          </a:p>
          <a:p>
            <a:pPr marL="285750" indent="-285750" algn="just">
              <a:buFont typeface="Wingdings" panose="05000000000000000000" pitchFamily="2" charset="2"/>
              <a:buChar char="q"/>
            </a:pPr>
            <a:r>
              <a:rPr lang="en-ZA" sz="1400" dirty="0">
                <a:latin typeface="Century Gothic" panose="020B0502020202020204" pitchFamily="34" charset="0"/>
              </a:rPr>
              <a:t>The nurses, social worker and clinical psychologist were provided training through their respective professional organisations, and were therefore better able to handle and deal with the healthcare and reproductive needs of the females inmates. </a:t>
            </a:r>
          </a:p>
          <a:p>
            <a:endParaRPr lang="en-ZA" sz="1600" dirty="0"/>
          </a:p>
        </p:txBody>
      </p:sp>
    </p:spTree>
    <p:extLst>
      <p:ext uri="{BB962C8B-B14F-4D97-AF65-F5344CB8AC3E}">
        <p14:creationId xmlns:p14="http://schemas.microsoft.com/office/powerpoint/2010/main" xmlns="" val="1195404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23</a:t>
            </a:fld>
            <a:endParaRPr lang="en-GB" dirty="0"/>
          </a:p>
        </p:txBody>
      </p:sp>
      <p:sp>
        <p:nvSpPr>
          <p:cNvPr id="6149" name="Rectangle 3"/>
          <p:cNvSpPr>
            <a:spLocks noGrp="1" noChangeArrowheads="1"/>
          </p:cNvSpPr>
          <p:nvPr>
            <p:ph type="subTitle" idx="1"/>
          </p:nvPr>
        </p:nvSpPr>
        <p:spPr>
          <a:xfrm>
            <a:off x="755774" y="2469835"/>
            <a:ext cx="7931026" cy="3714750"/>
          </a:xfrm>
        </p:spPr>
        <p:txBody>
          <a:bodyPr/>
          <a:lstStyle/>
          <a:p>
            <a:pPr marL="285750" indent="-285750" algn="just">
              <a:buFont typeface="Wingdings" panose="05000000000000000000" pitchFamily="2" charset="2"/>
              <a:buChar char="q"/>
            </a:pPr>
            <a:r>
              <a:rPr lang="en-GB" sz="1400" dirty="0">
                <a:latin typeface="Century Gothic" panose="020B0502020202020204" pitchFamily="34" charset="0"/>
              </a:rPr>
              <a:t>The Pollsmoor Correctional Centre appeared to have old/aging infrastructure, and in some sections water leaks from the roof were observed, including paint peeling off from the ceilings.</a:t>
            </a:r>
          </a:p>
          <a:p>
            <a:pPr marL="285750" indent="-285750" algn="just">
              <a:buFont typeface="Wingdings" panose="05000000000000000000" pitchFamily="2" charset="2"/>
              <a:buChar char="q"/>
            </a:pPr>
            <a:r>
              <a:rPr lang="en-GB" sz="1400" dirty="0">
                <a:latin typeface="Century Gothic" panose="020B0502020202020204" pitchFamily="34" charset="0"/>
              </a:rPr>
              <a:t>However, overall the facility was kept clean and well taken care of.</a:t>
            </a:r>
            <a:endParaRPr lang="en-ZA" sz="1400" dirty="0">
              <a:latin typeface="Century Gothic" panose="020B0502020202020204" pitchFamily="34" charset="0"/>
            </a:endParaRPr>
          </a:p>
          <a:p>
            <a:pPr marL="285750" indent="-285750" algn="just">
              <a:buFont typeface="Wingdings" panose="05000000000000000000" pitchFamily="2" charset="2"/>
              <a:buChar char="q"/>
            </a:pPr>
            <a:r>
              <a:rPr lang="en-ZA" sz="1400" dirty="0">
                <a:latin typeface="Century Gothic" panose="020B0502020202020204" pitchFamily="34" charset="0"/>
              </a:rPr>
              <a:t>The Centre was providing for the needs of the </a:t>
            </a:r>
            <a:r>
              <a:rPr lang="en-GB" sz="1400" dirty="0">
                <a:latin typeface="Century Gothic" panose="020B0502020202020204" pitchFamily="34" charset="0"/>
              </a:rPr>
              <a:t>female inmates, including the needs of the inmates with small babies through its the Mother and Baby Unit.</a:t>
            </a:r>
            <a:endParaRPr lang="en-US" sz="1400" dirty="0">
              <a:latin typeface="Century Gothic" panose="020B0502020202020204" pitchFamily="34"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q"/>
            </a:pPr>
            <a:r>
              <a:rPr lang="en-GB" sz="1400" dirty="0">
                <a:latin typeface="Century Gothic" panose="020B0502020202020204" pitchFamily="34" charset="0"/>
              </a:rPr>
              <a:t>Most Communal cells, especially those for remand inmates, were not in a good state of affairs, although the single cells were in a good state. </a:t>
            </a:r>
          </a:p>
          <a:p>
            <a:pPr marL="285750" indent="-285750" algn="just">
              <a:buFont typeface="Wingdings" panose="05000000000000000000" pitchFamily="2" charset="2"/>
              <a:buChar char="q"/>
            </a:pPr>
            <a:r>
              <a:rPr lang="en-ZA" sz="1400" dirty="0">
                <a:latin typeface="Century Gothic" panose="020B0502020202020204" pitchFamily="34" charset="0"/>
              </a:rPr>
              <a:t>It was noted that the Centre had a major problem of overcrowding, in some instances where single cells were accommodating 3 offenders at a time</a:t>
            </a:r>
          </a:p>
          <a:p>
            <a:pPr marL="285750" indent="-285750" algn="just">
              <a:buFont typeface="Wingdings" panose="05000000000000000000" pitchFamily="2" charset="2"/>
              <a:buChar char="q"/>
            </a:pPr>
            <a:r>
              <a:rPr lang="en-GB" sz="1400" dirty="0">
                <a:latin typeface="Century Gothic" panose="020B0502020202020204" pitchFamily="34" charset="0"/>
              </a:rPr>
              <a:t>While smoking was officially prohibited, the inmates indicated many smoked and that smoking inside communal cells exposed other inmates to the dangers of “passive smoking”/second-hand smoking. </a:t>
            </a:r>
          </a:p>
          <a:p>
            <a:pPr marL="285750" indent="-285750" algn="just">
              <a:buFont typeface="Wingdings" panose="05000000000000000000" pitchFamily="2" charset="2"/>
              <a:buChar char="q"/>
            </a:pPr>
            <a:r>
              <a:rPr lang="en-GB" sz="1400" dirty="0">
                <a:latin typeface="Century Gothic" panose="020B0502020202020204" pitchFamily="34" charset="0"/>
              </a:rPr>
              <a:t>The Centre had a 10-bed hospital in the premises; its consultation and voluntary counselling and testing (VCT) room were  accredited anti-retroviral (ARV) sites. </a:t>
            </a:r>
          </a:p>
          <a:p>
            <a:pPr algn="just"/>
            <a:endParaRPr lang="en-ZA" sz="1400" dirty="0">
              <a:latin typeface="Century Gothic" panose="020B0502020202020204" pitchFamily="34" charset="0"/>
            </a:endParaRPr>
          </a:p>
          <a:p>
            <a:endParaRPr lang="en-ZA" sz="1600" dirty="0"/>
          </a:p>
        </p:txBody>
      </p:sp>
      <p:sp>
        <p:nvSpPr>
          <p:cNvPr id="2" name="Rectangle 1">
            <a:extLst>
              <a:ext uri="{FF2B5EF4-FFF2-40B4-BE49-F238E27FC236}">
                <a16:creationId xmlns:a16="http://schemas.microsoft.com/office/drawing/2014/main" xmlns="" id="{DD908DEE-0252-4870-BD3F-88B41B0C9ADC}"/>
              </a:ext>
            </a:extLst>
          </p:cNvPr>
          <p:cNvSpPr/>
          <p:nvPr/>
        </p:nvSpPr>
        <p:spPr>
          <a:xfrm>
            <a:off x="1115616" y="1941401"/>
            <a:ext cx="7272610" cy="584775"/>
          </a:xfrm>
          <a:prstGeom prst="rect">
            <a:avLst/>
          </a:prstGeom>
        </p:spPr>
        <p:txBody>
          <a:bodyPr wrap="square">
            <a:spAutoFit/>
          </a:bodyPr>
          <a:lstStyle/>
          <a:p>
            <a:pPr algn="ctr"/>
            <a:r>
              <a:rPr lang="en-GB" sz="1600" b="1" u="sng" dirty="0">
                <a:latin typeface="Century Gothic" panose="020B0502020202020204" pitchFamily="34" charset="0"/>
              </a:rPr>
              <a:t>RESEARCH FINDINGS: POLLSMOOR FEMALE CORRECTIONAL CENTRE (Western Cape)</a:t>
            </a:r>
            <a:endParaRPr lang="en-ZA" sz="1600" u="sng" dirty="0"/>
          </a:p>
        </p:txBody>
      </p:sp>
    </p:spTree>
    <p:extLst>
      <p:ext uri="{BB962C8B-B14F-4D97-AF65-F5344CB8AC3E}">
        <p14:creationId xmlns:p14="http://schemas.microsoft.com/office/powerpoint/2010/main" xmlns="" val="2873112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24</a:t>
            </a:fld>
            <a:endParaRPr lang="en-GB" dirty="0"/>
          </a:p>
        </p:txBody>
      </p:sp>
      <p:sp>
        <p:nvSpPr>
          <p:cNvPr id="6148" name="Rectangle 2"/>
          <p:cNvSpPr>
            <a:spLocks noGrp="1" noChangeArrowheads="1"/>
          </p:cNvSpPr>
          <p:nvPr>
            <p:ph type="ctrTitle"/>
          </p:nvPr>
        </p:nvSpPr>
        <p:spPr>
          <a:xfrm>
            <a:off x="755650" y="1857375"/>
            <a:ext cx="7772400" cy="428625"/>
          </a:xfrm>
        </p:spPr>
        <p:txBody>
          <a:bodyPr/>
          <a:lstStyle/>
          <a:p>
            <a:pPr eaLnBrk="1" hangingPunct="1"/>
            <a:r>
              <a:rPr lang="en-GB" sz="1600" b="1" dirty="0">
                <a:latin typeface="Century Gothic" panose="020B0502020202020204" pitchFamily="34" charset="0"/>
              </a:rPr>
              <a:t>POLLSMOOR FEMALE CORRECTIONAL CENTRE conti…..</a:t>
            </a:r>
            <a:endParaRPr lang="en-GB" sz="1600" b="1" dirty="0">
              <a:solidFill>
                <a:schemeClr val="tx1"/>
              </a:solidFill>
              <a:latin typeface="Century Gothic" pitchFamily="34" charset="0"/>
              <a:sym typeface="Century Gothic" pitchFamily="34" charset="0"/>
            </a:endParaRPr>
          </a:p>
        </p:txBody>
      </p:sp>
      <p:sp>
        <p:nvSpPr>
          <p:cNvPr id="6149" name="Rectangle 3"/>
          <p:cNvSpPr>
            <a:spLocks noGrp="1" noChangeArrowheads="1"/>
          </p:cNvSpPr>
          <p:nvPr>
            <p:ph type="subTitle" idx="1"/>
          </p:nvPr>
        </p:nvSpPr>
        <p:spPr>
          <a:xfrm>
            <a:off x="611560" y="2018896"/>
            <a:ext cx="7916490" cy="4362431"/>
          </a:xfrm>
        </p:spPr>
        <p:txBody>
          <a:bodyPr/>
          <a:lstStyle/>
          <a:p>
            <a:endParaRPr lang="en-GB" sz="1400" dirty="0">
              <a:latin typeface="Century Gothic" panose="020B0502020202020204" pitchFamily="34" charset="0"/>
            </a:endParaRPr>
          </a:p>
          <a:p>
            <a:r>
              <a:rPr lang="en-GB" sz="1400" b="1" dirty="0">
                <a:latin typeface="Century Gothic" panose="020B0502020202020204" pitchFamily="34" charset="0"/>
              </a:rPr>
              <a:t>HEALTH RELATED PROGRAMMES, PROJECTS, AND SERVICES FOR FEMALE INMATES</a:t>
            </a:r>
            <a:endParaRPr lang="en-ZA" sz="1400" b="1" dirty="0">
              <a:latin typeface="Century Gothic" panose="020B0502020202020204" pitchFamily="34" charset="0"/>
            </a:endParaRPr>
          </a:p>
          <a:p>
            <a:pPr marL="285750" indent="-285750" algn="just">
              <a:buFont typeface="Wingdings" panose="05000000000000000000" pitchFamily="2" charset="2"/>
              <a:buChar char="q"/>
            </a:pPr>
            <a:endParaRPr lang="en-GB"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The medical screening of offenders as they enter prison was regarded as a critical part of the admissions process for determining the health condition of inmates and detecting health related risks.</a:t>
            </a:r>
          </a:p>
          <a:p>
            <a:pPr marL="285750" indent="-285750" algn="just">
              <a:buFont typeface="Wingdings" panose="05000000000000000000" pitchFamily="2" charset="2"/>
              <a:buChar char="q"/>
            </a:pPr>
            <a:r>
              <a:rPr lang="en-ZA" sz="1400" dirty="0">
                <a:latin typeface="Century Gothic" panose="020B0502020202020204" pitchFamily="34" charset="0"/>
              </a:rPr>
              <a:t>The Centre had 1 in-house Doctor (available twice a week), 2 sessional Doctors &amp; 4 in-house Nurses. </a:t>
            </a:r>
          </a:p>
          <a:p>
            <a:pPr marL="285750" indent="-285750" algn="just">
              <a:buFont typeface="Wingdings" panose="05000000000000000000" pitchFamily="2" charset="2"/>
              <a:buChar char="q"/>
            </a:pPr>
            <a:r>
              <a:rPr lang="en-GB" sz="1400" dirty="0">
                <a:latin typeface="Century Gothic" panose="020B0502020202020204" pitchFamily="34" charset="0"/>
              </a:rPr>
              <a:t>The inmates complained about the nurses not being easily accessible, thus limiting the availability of medical care services to inmates at all times.</a:t>
            </a:r>
            <a:endParaRPr lang="en-ZA"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In cases of emergencies, the Centre referred patients to Groote Schuur or Victoria Hospitals, </a:t>
            </a:r>
          </a:p>
          <a:p>
            <a:pPr marL="285750" indent="-285750" algn="just">
              <a:buFont typeface="Wingdings" panose="05000000000000000000" pitchFamily="2" charset="2"/>
              <a:buChar char="q"/>
            </a:pPr>
            <a:r>
              <a:rPr lang="en-GB" sz="1400" dirty="0">
                <a:latin typeface="Century Gothic" panose="020B0502020202020204" pitchFamily="34" charset="0"/>
              </a:rPr>
              <a:t>However, some of the inmates claimed that “one has to be dying’ before being referred to the hospitals. </a:t>
            </a:r>
          </a:p>
          <a:p>
            <a:pPr marL="285750" indent="-285750" algn="just">
              <a:buFont typeface="Wingdings" panose="05000000000000000000" pitchFamily="2" charset="2"/>
              <a:buChar char="q"/>
            </a:pPr>
            <a:r>
              <a:rPr lang="en-GB" sz="1400" dirty="0">
                <a:latin typeface="Century Gothic" panose="020B0502020202020204" pitchFamily="34" charset="0"/>
              </a:rPr>
              <a:t>The Centre did provide the inmates with services such as pap smears, </a:t>
            </a:r>
            <a:r>
              <a:rPr lang="en-GB" sz="1400" dirty="0"/>
              <a:t>ante-natal care, post-natal care, etc.</a:t>
            </a:r>
            <a:endParaRPr lang="en-ZA"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Babies born to mothers within the facility were sent to a nearby Westlake Clinic for immunisation. </a:t>
            </a:r>
            <a:endParaRPr lang="en-US" sz="1400" i="1" dirty="0">
              <a:latin typeface="Century Gothic" panose="020B0502020202020204" pitchFamily="34" charset="0"/>
            </a:endParaRPr>
          </a:p>
          <a:p>
            <a:endParaRPr lang="en-ZA" sz="1600" dirty="0"/>
          </a:p>
        </p:txBody>
      </p:sp>
    </p:spTree>
    <p:extLst>
      <p:ext uri="{BB962C8B-B14F-4D97-AF65-F5344CB8AC3E}">
        <p14:creationId xmlns:p14="http://schemas.microsoft.com/office/powerpoint/2010/main" xmlns="" val="340767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0"/>
          <p:cNvGrpSpPr>
            <a:grpSpLocks/>
          </p:cNvGrpSpPr>
          <p:nvPr/>
        </p:nvGrpSpPr>
        <p:grpSpPr bwMode="auto">
          <a:xfrm>
            <a:off x="0" y="0"/>
            <a:ext cx="9144000" cy="6858000"/>
            <a:chOff x="0" y="0"/>
            <a:chExt cx="9144000" cy="6859122"/>
          </a:xfrm>
        </p:grpSpPr>
        <p:pic>
          <p:nvPicPr>
            <p:cNvPr id="7174"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7175"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7171" name="Slide Number Placeholder 5"/>
          <p:cNvSpPr>
            <a:spLocks noGrp="1"/>
          </p:cNvSpPr>
          <p:nvPr>
            <p:ph type="sldNum" sz="quarter" idx="12"/>
          </p:nvPr>
        </p:nvSpPr>
        <p:spPr>
          <a:noFill/>
        </p:spPr>
        <p:txBody>
          <a:bodyPr/>
          <a:lstStyle/>
          <a:p>
            <a:fld id="{75E91CE8-CA33-4FBE-BF6F-85EC8905EE91}" type="slidenum">
              <a:rPr lang="en-GB" smtClean="0"/>
              <a:pPr/>
              <a:t>25</a:t>
            </a:fld>
            <a:endParaRPr lang="en-GB" dirty="0"/>
          </a:p>
        </p:txBody>
      </p:sp>
      <p:sp>
        <p:nvSpPr>
          <p:cNvPr id="7172" name="Rectangle 2"/>
          <p:cNvSpPr>
            <a:spLocks noGrp="1" noChangeArrowheads="1"/>
          </p:cNvSpPr>
          <p:nvPr>
            <p:ph type="ctrTitle"/>
          </p:nvPr>
        </p:nvSpPr>
        <p:spPr>
          <a:xfrm>
            <a:off x="755650" y="1928813"/>
            <a:ext cx="7772400" cy="357187"/>
          </a:xfrm>
        </p:spPr>
        <p:txBody>
          <a:bodyPr/>
          <a:lstStyle/>
          <a:p>
            <a:pPr eaLnBrk="1" hangingPunct="1"/>
            <a:r>
              <a:rPr lang="en-GB" sz="1600" b="1" dirty="0">
                <a:latin typeface="Century Gothic" panose="020B0502020202020204" pitchFamily="34" charset="0"/>
              </a:rPr>
              <a:t>POLLSMOOR FEMALE CORRECTIONAL CENTRE conti…..</a:t>
            </a:r>
            <a:endParaRPr lang="en-GB" sz="1600" b="1" dirty="0">
              <a:solidFill>
                <a:schemeClr val="tx1"/>
              </a:solidFill>
              <a:latin typeface="Century Gothic" pitchFamily="34" charset="0"/>
              <a:sym typeface="Century Gothic" pitchFamily="34" charset="0"/>
            </a:endParaRPr>
          </a:p>
        </p:txBody>
      </p:sp>
      <p:sp>
        <p:nvSpPr>
          <p:cNvPr id="7173" name="Rectangle 3"/>
          <p:cNvSpPr>
            <a:spLocks noGrp="1" noChangeArrowheads="1"/>
          </p:cNvSpPr>
          <p:nvPr>
            <p:ph type="subTitle" idx="1"/>
          </p:nvPr>
        </p:nvSpPr>
        <p:spPr>
          <a:xfrm>
            <a:off x="395536" y="2465388"/>
            <a:ext cx="8132514" cy="4111106"/>
          </a:xfrm>
        </p:spPr>
        <p:txBody>
          <a:bodyPr/>
          <a:lstStyle/>
          <a:p>
            <a:pPr algn="just"/>
            <a:r>
              <a:rPr lang="en-GB" sz="1400" b="1" dirty="0">
                <a:latin typeface="Century Gothic" panose="020B0502020202020204" pitchFamily="34" charset="0"/>
              </a:rPr>
              <a:t>Psychological programmes and services</a:t>
            </a:r>
          </a:p>
          <a:p>
            <a:pPr marL="285750" indent="-285750" algn="just">
              <a:buFont typeface="Wingdings" panose="05000000000000000000" pitchFamily="2" charset="2"/>
              <a:buChar char="q"/>
            </a:pPr>
            <a:r>
              <a:rPr lang="en-GB" sz="1400" dirty="0">
                <a:latin typeface="Century Gothic" panose="020B0502020202020204" pitchFamily="34" charset="0"/>
              </a:rPr>
              <a:t>Centre had an on-site psychologist who rendered psychological services to the inmates referred by the social workers. These services were praised by inmates although access to the psychologist</a:t>
            </a:r>
            <a:r>
              <a:rPr lang="en-ZA" sz="1400" dirty="0">
                <a:latin typeface="Century Gothic" panose="020B0502020202020204" pitchFamily="34" charset="0"/>
              </a:rPr>
              <a:t> was seen as inadequate. </a:t>
            </a:r>
          </a:p>
          <a:p>
            <a:pPr algn="just"/>
            <a:r>
              <a:rPr lang="en-GB" sz="1400" b="1" dirty="0">
                <a:latin typeface="Century Gothic" panose="020B0502020202020204" pitchFamily="34" charset="0"/>
              </a:rPr>
              <a:t>Social Work programmes, projects, and services</a:t>
            </a:r>
          </a:p>
          <a:p>
            <a:pPr marL="285750" indent="-285750" algn="just">
              <a:buFont typeface="Wingdings" panose="05000000000000000000" pitchFamily="2" charset="2"/>
              <a:buChar char="q"/>
            </a:pPr>
            <a:r>
              <a:rPr lang="en-ZA" sz="1400" dirty="0">
                <a:latin typeface="Century Gothic" panose="020B0502020202020204" pitchFamily="34" charset="0"/>
              </a:rPr>
              <a:t>Inmates had access to social work services, even though, according to some of the officials, the process of placing babies outside the Centre (once they reach the age of 2 years) often took too long to complete.  </a:t>
            </a:r>
          </a:p>
          <a:p>
            <a:pPr algn="just"/>
            <a:r>
              <a:rPr lang="en-GB" sz="1400" b="1" dirty="0">
                <a:latin typeface="Century Gothic" panose="020B0502020202020204" pitchFamily="34" charset="0"/>
              </a:rPr>
              <a:t>Nutrition and Personal hygiene Services</a:t>
            </a:r>
          </a:p>
          <a:p>
            <a:pPr marL="285750" indent="-285750" algn="just">
              <a:buFont typeface="Wingdings" panose="05000000000000000000" pitchFamily="2" charset="2"/>
              <a:buChar char="q"/>
            </a:pPr>
            <a:r>
              <a:rPr lang="en-GB" sz="1400" dirty="0">
                <a:latin typeface="Century Gothic" panose="020B0502020202020204" pitchFamily="34" charset="0"/>
              </a:rPr>
              <a:t>Some of the inmates complained about the poor quality of the meals</a:t>
            </a:r>
          </a:p>
          <a:p>
            <a:pPr marL="285750" indent="-285750" algn="just">
              <a:buFont typeface="Wingdings" panose="05000000000000000000" pitchFamily="2" charset="2"/>
              <a:buChar char="q"/>
            </a:pPr>
            <a:r>
              <a:rPr lang="en-GB" sz="1400" dirty="0">
                <a:latin typeface="Century Gothic" panose="020B0502020202020204" pitchFamily="34" charset="0"/>
              </a:rPr>
              <a:t>Pregnant women and mothers with babies were placed on a different nutritional programme, hence they did not have the same complaints. </a:t>
            </a:r>
          </a:p>
          <a:p>
            <a:pPr marL="285750" indent="-285750" algn="just">
              <a:buFont typeface="Wingdings" panose="05000000000000000000" pitchFamily="2" charset="2"/>
              <a:buChar char="q"/>
            </a:pPr>
            <a:r>
              <a:rPr lang="en-GB" sz="1400" dirty="0">
                <a:latin typeface="Century Gothic" panose="020B0502020202020204" pitchFamily="34" charset="0"/>
              </a:rPr>
              <a:t>All female offenders in focus group discussions complained of lack of adequate sanitary towels.</a:t>
            </a:r>
          </a:p>
          <a:p>
            <a:pPr marL="285750" indent="-285750" algn="just">
              <a:buFont typeface="Wingdings" panose="05000000000000000000" pitchFamily="2" charset="2"/>
              <a:buChar char="q"/>
            </a:pPr>
            <a:r>
              <a:rPr lang="en-GB" sz="1400" dirty="0">
                <a:latin typeface="Century Gothic" panose="020B0502020202020204" pitchFamily="34" charset="0"/>
              </a:rPr>
              <a:t>The inmates revealed that during their menstruation periods, the Warders applied the ‘Show and I give’ practice of rationing the supply of sanitary towels due to shortages. </a:t>
            </a:r>
          </a:p>
          <a:p>
            <a:pPr marL="285750" indent="-285750" algn="just">
              <a:buFont typeface="Wingdings" panose="05000000000000000000" pitchFamily="2" charset="2"/>
              <a:buChar char="q"/>
            </a:pPr>
            <a:endParaRPr lang="en-ZA" sz="1400" b="1" dirty="0">
              <a:latin typeface="Century Gothic" panose="020B0502020202020204" pitchFamily="34" charset="0"/>
            </a:endParaRPr>
          </a:p>
          <a:p>
            <a:pPr algn="just" eaLnBrk="1" hangingPunct="1"/>
            <a:endParaRPr lang="en-GB" sz="1800" dirty="0">
              <a:latin typeface="Century Gothic" pitchFamily="34" charset="0"/>
            </a:endParaRPr>
          </a:p>
        </p:txBody>
      </p:sp>
    </p:spTree>
    <p:extLst>
      <p:ext uri="{BB962C8B-B14F-4D97-AF65-F5344CB8AC3E}">
        <p14:creationId xmlns:p14="http://schemas.microsoft.com/office/powerpoint/2010/main" xmlns="" val="13366988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7174"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7175"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7171" name="Slide Number Placeholder 5"/>
          <p:cNvSpPr>
            <a:spLocks noGrp="1"/>
          </p:cNvSpPr>
          <p:nvPr>
            <p:ph type="sldNum" sz="quarter" idx="12"/>
          </p:nvPr>
        </p:nvSpPr>
        <p:spPr>
          <a:noFill/>
        </p:spPr>
        <p:txBody>
          <a:bodyPr/>
          <a:lstStyle/>
          <a:p>
            <a:fld id="{75E91CE8-CA33-4FBE-BF6F-85EC8905EE91}" type="slidenum">
              <a:rPr lang="en-GB" smtClean="0"/>
              <a:pPr/>
              <a:t>26</a:t>
            </a:fld>
            <a:endParaRPr lang="en-GB" dirty="0"/>
          </a:p>
        </p:txBody>
      </p:sp>
      <p:sp>
        <p:nvSpPr>
          <p:cNvPr id="7172" name="Rectangle 2"/>
          <p:cNvSpPr>
            <a:spLocks noGrp="1" noChangeArrowheads="1"/>
          </p:cNvSpPr>
          <p:nvPr>
            <p:ph type="ctrTitle"/>
          </p:nvPr>
        </p:nvSpPr>
        <p:spPr>
          <a:xfrm>
            <a:off x="755650" y="1893398"/>
            <a:ext cx="7772400" cy="357187"/>
          </a:xfrm>
        </p:spPr>
        <p:txBody>
          <a:bodyPr/>
          <a:lstStyle/>
          <a:p>
            <a:pPr eaLnBrk="1" hangingPunct="1"/>
            <a:r>
              <a:rPr lang="en-GB" sz="1600" b="1" dirty="0">
                <a:latin typeface="Century Gothic" panose="020B0502020202020204" pitchFamily="34" charset="0"/>
              </a:rPr>
              <a:t>POLLSMOOR FEMALE CORRECTIONAL CENTRE conti…..</a:t>
            </a:r>
            <a:endParaRPr lang="en-GB" sz="1600" b="1" dirty="0">
              <a:solidFill>
                <a:schemeClr val="tx1"/>
              </a:solidFill>
              <a:latin typeface="Century Gothic" pitchFamily="34" charset="0"/>
              <a:sym typeface="Century Gothic" pitchFamily="34" charset="0"/>
            </a:endParaRPr>
          </a:p>
        </p:txBody>
      </p:sp>
      <p:sp>
        <p:nvSpPr>
          <p:cNvPr id="7173" name="Rectangle 3"/>
          <p:cNvSpPr>
            <a:spLocks noGrp="1" noChangeArrowheads="1"/>
          </p:cNvSpPr>
          <p:nvPr>
            <p:ph type="subTitle" idx="1"/>
          </p:nvPr>
        </p:nvSpPr>
        <p:spPr>
          <a:xfrm>
            <a:off x="611560" y="2439364"/>
            <a:ext cx="7990730" cy="4173233"/>
          </a:xfrm>
        </p:spPr>
        <p:txBody>
          <a:bodyPr/>
          <a:lstStyle/>
          <a:p>
            <a:pPr marL="0" lvl="2" algn="just"/>
            <a:r>
              <a:rPr lang="en-GB" sz="1400" b="1" dirty="0">
                <a:latin typeface="Century Gothic" panose="020B0502020202020204" pitchFamily="34" charset="0"/>
              </a:rPr>
              <a:t>Resources and Staff Capacity for the Centre</a:t>
            </a:r>
          </a:p>
          <a:p>
            <a:pPr marL="285750" lvl="2" indent="-285750" algn="just">
              <a:buFont typeface="Wingdings" panose="05000000000000000000" pitchFamily="2" charset="2"/>
              <a:buChar char="q"/>
            </a:pPr>
            <a:r>
              <a:rPr lang="en-GB" sz="1400" dirty="0">
                <a:latin typeface="Century Gothic" panose="020B0502020202020204" pitchFamily="34" charset="0"/>
              </a:rPr>
              <a:t>The Centre’s officials complained about lack of adequate budgetary resources</a:t>
            </a:r>
          </a:p>
          <a:p>
            <a:pPr marL="285750" lvl="2" indent="-285750" algn="just">
              <a:buFont typeface="Wingdings" panose="05000000000000000000" pitchFamily="2" charset="2"/>
              <a:buChar char="q"/>
            </a:pPr>
            <a:r>
              <a:rPr lang="en-GB" sz="1400" dirty="0">
                <a:latin typeface="Century Gothic" panose="020B0502020202020204" pitchFamily="34" charset="0"/>
              </a:rPr>
              <a:t>Centre officials also argued that the Mother and Baby Unit had limited resources, and relied on donors and relatives of the inmates to contribute supplies such as baby clothes and toiletries.</a:t>
            </a:r>
            <a:endParaRPr lang="en-GB" sz="1400" dirty="0"/>
          </a:p>
          <a:p>
            <a:pPr marL="342900" lvl="2" indent="-342900" algn="just">
              <a:buFont typeface="Wingdings" panose="05000000000000000000" pitchFamily="2" charset="2"/>
              <a:buChar char="q"/>
            </a:pPr>
            <a:r>
              <a:rPr lang="en-GB" sz="1400" dirty="0">
                <a:latin typeface="Century Gothic" panose="020B0502020202020204" pitchFamily="34" charset="0"/>
              </a:rPr>
              <a:t>The officials also insisted that due to shortage of staff, they faced severe work overload and needed more staff capacity to deliver services to inmates effectively.</a:t>
            </a:r>
            <a:endParaRPr lang="en-ZA" sz="1400" dirty="0">
              <a:latin typeface="Century Gothic" panose="020B0502020202020204" pitchFamily="34" charset="0"/>
            </a:endParaRPr>
          </a:p>
          <a:p>
            <a:pPr algn="just"/>
            <a:endParaRPr lang="en-GB" sz="1400" b="1" dirty="0">
              <a:latin typeface="Century Gothic" panose="020B0502020202020204" pitchFamily="34" charset="0"/>
            </a:endParaRPr>
          </a:p>
          <a:p>
            <a:pPr algn="just"/>
            <a:r>
              <a:rPr lang="en-GB" sz="1400" b="1" dirty="0">
                <a:latin typeface="Century Gothic" panose="020B0502020202020204" pitchFamily="34" charset="0"/>
              </a:rPr>
              <a:t>Skills Training and Capacity Building for Officials</a:t>
            </a:r>
          </a:p>
          <a:p>
            <a:pPr marL="285750" indent="-285750" algn="just">
              <a:buFont typeface="Wingdings" panose="05000000000000000000" pitchFamily="2" charset="2"/>
              <a:buChar char="q"/>
            </a:pPr>
            <a:r>
              <a:rPr lang="en-GB" sz="1400" dirty="0">
                <a:latin typeface="Century Gothic" panose="020B0502020202020204" pitchFamily="34" charset="0"/>
              </a:rPr>
              <a:t>Some of the officials indicated that only rudimentary training was offered during induction, </a:t>
            </a:r>
          </a:p>
          <a:p>
            <a:pPr marL="285750" indent="-285750" algn="just">
              <a:buFont typeface="Wingdings" panose="05000000000000000000" pitchFamily="2" charset="2"/>
              <a:buChar char="q"/>
            </a:pPr>
            <a:r>
              <a:rPr lang="en-GB" sz="1400" dirty="0">
                <a:latin typeface="Century Gothic" panose="020B0502020202020204" pitchFamily="34" charset="0"/>
              </a:rPr>
              <a:t>Officials pointed to lack of training especially to handle challenges related to mental health issues and disability, including gender related skills training. </a:t>
            </a:r>
          </a:p>
          <a:p>
            <a:pPr algn="just"/>
            <a:endParaRPr lang="en-ZA" sz="1200" dirty="0">
              <a:latin typeface="Century Gothic" pitchFamily="34" charset="0"/>
            </a:endParaRPr>
          </a:p>
          <a:p>
            <a:pPr algn="just" eaLnBrk="1" hangingPunct="1"/>
            <a:endParaRPr lang="en-GB" sz="1800" dirty="0">
              <a:latin typeface="Century Gothic" pitchFamily="34" charset="0"/>
            </a:endParaRPr>
          </a:p>
        </p:txBody>
      </p:sp>
      <p:sp>
        <p:nvSpPr>
          <p:cNvPr id="11" name="Rectangle 2"/>
          <p:cNvSpPr txBox="1">
            <a:spLocks noChangeArrowheads="1"/>
          </p:cNvSpPr>
          <p:nvPr/>
        </p:nvSpPr>
        <p:spPr bwMode="auto">
          <a:xfrm>
            <a:off x="323528" y="2260771"/>
            <a:ext cx="7772400" cy="357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eaLnBrk="1" hangingPunct="1"/>
            <a:r>
              <a:rPr lang="en-GB" sz="1600" b="1" kern="0" dirty="0">
                <a:solidFill>
                  <a:schemeClr val="tx1"/>
                </a:solidFill>
                <a:latin typeface="Century Gothic" pitchFamily="34" charset="0"/>
                <a:sym typeface="Century Gothic" pitchFamily="34" charset="0"/>
              </a:rPr>
              <a:t> </a:t>
            </a:r>
            <a:endParaRPr lang="en-GB" sz="1800" b="1" kern="0" dirty="0">
              <a:solidFill>
                <a:schemeClr val="tx1"/>
              </a:solidFill>
              <a:latin typeface="Century Gothic" pitchFamily="34" charset="0"/>
              <a:sym typeface="Century Gothic" pitchFamily="34" charset="0"/>
            </a:endParaRPr>
          </a:p>
        </p:txBody>
      </p:sp>
    </p:spTree>
    <p:extLst>
      <p:ext uri="{BB962C8B-B14F-4D97-AF65-F5344CB8AC3E}">
        <p14:creationId xmlns:p14="http://schemas.microsoft.com/office/powerpoint/2010/main" xmlns="" val="2500835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7174"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7175"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7171" name="Slide Number Placeholder 5"/>
          <p:cNvSpPr>
            <a:spLocks noGrp="1"/>
          </p:cNvSpPr>
          <p:nvPr>
            <p:ph type="sldNum" sz="quarter" idx="12"/>
          </p:nvPr>
        </p:nvSpPr>
        <p:spPr>
          <a:noFill/>
        </p:spPr>
        <p:txBody>
          <a:bodyPr/>
          <a:lstStyle/>
          <a:p>
            <a:fld id="{75E91CE8-CA33-4FBE-BF6F-85EC8905EE91}" type="slidenum">
              <a:rPr lang="en-GB" smtClean="0"/>
              <a:pPr/>
              <a:t>27</a:t>
            </a:fld>
            <a:endParaRPr lang="en-GB" dirty="0"/>
          </a:p>
        </p:txBody>
      </p:sp>
      <p:sp>
        <p:nvSpPr>
          <p:cNvPr id="7172" name="Rectangle 2"/>
          <p:cNvSpPr>
            <a:spLocks noGrp="1" noChangeArrowheads="1"/>
          </p:cNvSpPr>
          <p:nvPr>
            <p:ph type="ctrTitle"/>
          </p:nvPr>
        </p:nvSpPr>
        <p:spPr>
          <a:xfrm>
            <a:off x="755650" y="1785634"/>
            <a:ext cx="7772400" cy="374715"/>
          </a:xfrm>
        </p:spPr>
        <p:txBody>
          <a:bodyPr/>
          <a:lstStyle/>
          <a:p>
            <a:pPr eaLnBrk="1" hangingPunct="1"/>
            <a:r>
              <a:rPr lang="en-GB" sz="1600" b="1" dirty="0">
                <a:solidFill>
                  <a:schemeClr val="tx1"/>
                </a:solidFill>
                <a:latin typeface="Century Gothic" panose="020B0502020202020204" pitchFamily="34" charset="0"/>
                <a:sym typeface="Century Gothic" pitchFamily="34" charset="0"/>
              </a:rPr>
              <a:t>RECOMMENDATIONS</a:t>
            </a:r>
          </a:p>
        </p:txBody>
      </p:sp>
      <p:sp>
        <p:nvSpPr>
          <p:cNvPr id="7173" name="Rectangle 3"/>
          <p:cNvSpPr>
            <a:spLocks noGrp="1" noChangeArrowheads="1"/>
          </p:cNvSpPr>
          <p:nvPr>
            <p:ph type="subTitle" idx="1"/>
          </p:nvPr>
        </p:nvSpPr>
        <p:spPr>
          <a:xfrm>
            <a:off x="611560" y="2160350"/>
            <a:ext cx="7990730" cy="4452248"/>
          </a:xfrm>
        </p:spPr>
        <p:txBody>
          <a:bodyPr/>
          <a:lstStyle/>
          <a:p>
            <a:pPr marL="285750" indent="-285750" algn="just" eaLnBrk="1" hangingPunct="1">
              <a:buFont typeface="Wingdings" panose="05000000000000000000" pitchFamily="2" charset="2"/>
              <a:buChar char="q"/>
            </a:pPr>
            <a:r>
              <a:rPr lang="en-GB" sz="1200" dirty="0">
                <a:latin typeface="Century Gothic" pitchFamily="34" charset="0"/>
              </a:rPr>
              <a:t>In order to address the issue of inadequate training and capacity building, it is recommended that the DCS should carry out a skills audit of key personnel that work directly with inmates in order to develop a clear long term skills development strategy. This can be done by approaching the Safety and Security Sector Education and Training Authority (SASSETA) for funding and develop a training programme that would focus  on gender equality and human rights.</a:t>
            </a:r>
          </a:p>
          <a:p>
            <a:pPr marL="285750" indent="-285750" algn="just" eaLnBrk="1" hangingPunct="1">
              <a:buFont typeface="Wingdings" panose="05000000000000000000" pitchFamily="2" charset="2"/>
              <a:buChar char="q"/>
            </a:pPr>
            <a:r>
              <a:rPr lang="en-GB" sz="1200" dirty="0">
                <a:latin typeface="Century Gothic" pitchFamily="34" charset="0"/>
              </a:rPr>
              <a:t>The long-term skills strategy should be supported by the development of annual skills plans with clear allocations of financial resources, with a focus on knowledge on how to handle the specific needs of female inmates.</a:t>
            </a:r>
          </a:p>
          <a:p>
            <a:pPr marL="285750" indent="-285750" algn="just" eaLnBrk="1" hangingPunct="1">
              <a:buFont typeface="Wingdings" panose="05000000000000000000" pitchFamily="2" charset="2"/>
              <a:buChar char="q"/>
            </a:pPr>
            <a:r>
              <a:rPr lang="en-GB" sz="1200" dirty="0">
                <a:latin typeface="Century Gothic" pitchFamily="34" charset="0"/>
              </a:rPr>
              <a:t>That DCS should carry out a thorough needs analysis of its centres, to determine the optimal number of all professionals to carry out functions for caring for female inmates, especially their mental health status. </a:t>
            </a:r>
          </a:p>
          <a:p>
            <a:pPr marL="285750" indent="-285750" algn="just" eaLnBrk="1" hangingPunct="1">
              <a:buFont typeface="Wingdings" panose="05000000000000000000" pitchFamily="2" charset="2"/>
              <a:buChar char="q"/>
            </a:pPr>
            <a:r>
              <a:rPr lang="en-GB" sz="1200" dirty="0">
                <a:latin typeface="Century Gothic" pitchFamily="34" charset="0"/>
              </a:rPr>
              <a:t>DCS should </a:t>
            </a:r>
            <a:r>
              <a:rPr lang="en-GB" sz="1200">
                <a:latin typeface="Century Gothic" pitchFamily="34" charset="0"/>
              </a:rPr>
              <a:t>develop a </a:t>
            </a:r>
            <a:r>
              <a:rPr lang="en-GB" sz="1200" dirty="0">
                <a:latin typeface="Century Gothic" pitchFamily="34" charset="0"/>
              </a:rPr>
              <a:t>clear programme of collaboration with relevant NGOS’s in the sector to augment for the limited resources at their disposal.</a:t>
            </a:r>
          </a:p>
          <a:p>
            <a:pPr marL="285750" indent="-285750" algn="just" eaLnBrk="1" hangingPunct="1">
              <a:buFont typeface="Wingdings" panose="05000000000000000000" pitchFamily="2" charset="2"/>
              <a:buChar char="q"/>
            </a:pPr>
            <a:r>
              <a:rPr lang="en-GB" sz="1200" dirty="0">
                <a:latin typeface="Century Gothic" pitchFamily="34" charset="0"/>
              </a:rPr>
              <a:t>Owing to the realization that prison-cell overcrowding contributes to the burden on prison resources and exacerbates the transfer of communicable diseases, greater efforts to reduce overcrowding such as diversion programmes for women and juveniles offender from the criminal justice system is recommended. </a:t>
            </a:r>
          </a:p>
          <a:p>
            <a:pPr marL="285750" indent="-285750" algn="just" eaLnBrk="1" hangingPunct="1">
              <a:buFont typeface="Wingdings" panose="05000000000000000000" pitchFamily="2" charset="2"/>
              <a:buChar char="q"/>
            </a:pPr>
            <a:r>
              <a:rPr lang="en-GB" sz="1200" dirty="0">
                <a:latin typeface="Century Gothic" pitchFamily="34" charset="0"/>
              </a:rPr>
              <a:t>DCS should formulate a policy to regulate the supply and distribution of toiletries including sanitary towels. This policy should contain clear and suitable guidelines on the quality and quantity of sanitary towels to be provided within an appropriate period of time. </a:t>
            </a:r>
          </a:p>
        </p:txBody>
      </p:sp>
    </p:spTree>
    <p:extLst>
      <p:ext uri="{BB962C8B-B14F-4D97-AF65-F5344CB8AC3E}">
        <p14:creationId xmlns:p14="http://schemas.microsoft.com/office/powerpoint/2010/main" xmlns="" val="26379619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xmlns="" id="{6A45AFB0-DDAA-4E97-909F-4A2A29701573}"/>
              </a:ext>
            </a:extLst>
          </p:cNvPr>
          <p:cNvSpPr>
            <a:spLocks noGrp="1" noChangeArrowheads="1"/>
          </p:cNvSpPr>
          <p:nvPr>
            <p:ph type="ctrTitle"/>
          </p:nvPr>
        </p:nvSpPr>
        <p:spPr>
          <a:xfrm>
            <a:off x="685800" y="2655888"/>
            <a:ext cx="7772400" cy="1177925"/>
          </a:xfrm>
        </p:spPr>
        <p:txBody>
          <a:bodyPr rtlCol="0">
            <a:normAutofit fontScale="90000"/>
          </a:bodyPr>
          <a:lstStyle/>
          <a:p>
            <a:pPr eaLnBrk="1" fontAlgn="auto" hangingPunct="1">
              <a:spcAft>
                <a:spcPts val="0"/>
              </a:spcAft>
              <a:defRPr/>
            </a:pPr>
            <a:r>
              <a:rPr lang="en-ZA" altLang="en-US" b="1" dirty="0"/>
              <a:t/>
            </a:r>
            <a:br>
              <a:rPr lang="en-ZA" altLang="en-US" b="1" dirty="0"/>
            </a:br>
            <a:r>
              <a:rPr lang="en-ZA" altLang="en-US" b="1" dirty="0">
                <a:latin typeface="Abadi" panose="020B0604020202020204" pitchFamily="34" charset="0"/>
              </a:rPr>
              <a:t>THANK YOU</a:t>
            </a:r>
            <a:r>
              <a:rPr lang="en-ZA" altLang="en-US" sz="3200" dirty="0"/>
              <a:t/>
            </a:r>
            <a:br>
              <a:rPr lang="en-ZA" altLang="en-US" sz="3200" dirty="0"/>
            </a:br>
            <a:endParaRPr lang="en-GB" altLang="en-US" sz="3600" b="1" dirty="0">
              <a:latin typeface="Century Gothic" panose="020B0502020202020204" pitchFamily="34" charset="0"/>
              <a:sym typeface="Century Gothic" panose="020B0502020202020204" pitchFamily="34" charset="0"/>
            </a:endParaRPr>
          </a:p>
        </p:txBody>
      </p:sp>
      <p:sp>
        <p:nvSpPr>
          <p:cNvPr id="86019" name="Rectangle 3">
            <a:extLst>
              <a:ext uri="{FF2B5EF4-FFF2-40B4-BE49-F238E27FC236}">
                <a16:creationId xmlns:a16="http://schemas.microsoft.com/office/drawing/2014/main" xmlns="" id="{A10AD4FF-0288-4754-9BDA-2627B785670A}"/>
              </a:ext>
            </a:extLst>
          </p:cNvPr>
          <p:cNvSpPr>
            <a:spLocks noGrp="1" noChangeArrowheads="1"/>
          </p:cNvSpPr>
          <p:nvPr>
            <p:ph type="subTitle" idx="1"/>
          </p:nvPr>
        </p:nvSpPr>
        <p:spPr>
          <a:xfrm>
            <a:off x="250825" y="4040188"/>
            <a:ext cx="8785225" cy="2005012"/>
          </a:xfrm>
        </p:spPr>
        <p:txBody>
          <a:bodyPr>
            <a:normAutofit fontScale="92500" lnSpcReduction="10000"/>
          </a:bodyPr>
          <a:lstStyle/>
          <a:p>
            <a:pPr eaLnBrk="1" hangingPunct="1">
              <a:lnSpc>
                <a:spcPct val="70000"/>
              </a:lnSpc>
              <a:defRPr/>
            </a:pPr>
            <a:endParaRPr lang="en-ZA" altLang="en-US" sz="800" dirty="0"/>
          </a:p>
          <a:p>
            <a:pPr eaLnBrk="1" hangingPunct="1">
              <a:lnSpc>
                <a:spcPct val="70000"/>
              </a:lnSpc>
              <a:defRPr/>
            </a:pPr>
            <a:endParaRPr lang="en-US" altLang="en-US" sz="1300" b="1" dirty="0"/>
          </a:p>
          <a:p>
            <a:pPr eaLnBrk="1" hangingPunct="1">
              <a:lnSpc>
                <a:spcPct val="150000"/>
              </a:lnSpc>
              <a:spcBef>
                <a:spcPct val="0"/>
              </a:spcBef>
              <a:defRPr/>
            </a:pPr>
            <a:r>
              <a:rPr lang="en-ZA" altLang="en-US" sz="1700" b="1" i="1" dirty="0">
                <a:solidFill>
                  <a:srgbClr val="041C31"/>
                </a:solidFill>
                <a:effectLst>
                  <a:outerShdw blurRad="38100" dist="38100" dir="2700000" algn="tl">
                    <a:srgbClr val="C0C0C0"/>
                  </a:outerShdw>
                </a:effectLst>
                <a:latin typeface="Arial" panose="020B0604020202020204" pitchFamily="34" charset="0"/>
                <a:cs typeface="Arial" panose="020B0604020202020204" pitchFamily="34" charset="0"/>
              </a:rPr>
              <a:t>HAVE A GENDER RELATED COMPLAINT ??</a:t>
            </a:r>
          </a:p>
          <a:p>
            <a:pPr eaLnBrk="1" hangingPunct="1">
              <a:lnSpc>
                <a:spcPct val="150000"/>
              </a:lnSpc>
              <a:spcBef>
                <a:spcPct val="0"/>
              </a:spcBef>
              <a:defRPr/>
            </a:pPr>
            <a:r>
              <a:rPr lang="en-ZA" altLang="en-US" sz="1700" b="1" i="1" dirty="0">
                <a:solidFill>
                  <a:srgbClr val="041C31"/>
                </a:solidFill>
                <a:effectLst>
                  <a:outerShdw blurRad="38100" dist="38100" dir="2700000" algn="tl">
                    <a:srgbClr val="C0C0C0"/>
                  </a:outerShdw>
                </a:effectLst>
                <a:latin typeface="Arial" panose="020B0604020202020204" pitchFamily="34" charset="0"/>
                <a:cs typeface="Arial" panose="020B0604020202020204" pitchFamily="34" charset="0"/>
              </a:rPr>
              <a:t>REPORT IT TO </a:t>
            </a:r>
          </a:p>
          <a:p>
            <a:pPr eaLnBrk="1" hangingPunct="1">
              <a:lnSpc>
                <a:spcPct val="70000"/>
              </a:lnSpc>
              <a:spcBef>
                <a:spcPct val="20000"/>
              </a:spcBef>
              <a:defRPr/>
            </a:pPr>
            <a:endParaRPr lang="en-ZA" altLang="en-US" sz="17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endParaRPr>
          </a:p>
          <a:p>
            <a:pPr eaLnBrk="1" hangingPunct="1">
              <a:lnSpc>
                <a:spcPct val="70000"/>
              </a:lnSpc>
              <a:spcBef>
                <a:spcPct val="0"/>
              </a:spcBef>
              <a:defRPr/>
            </a:pPr>
            <a:r>
              <a:rPr lang="en-US" altLang="en-US" sz="1700" b="1" i="1" dirty="0">
                <a:solidFill>
                  <a:srgbClr val="FF0000"/>
                </a:solidFill>
                <a:latin typeface="Arial" panose="020B0604020202020204" pitchFamily="34" charset="0"/>
                <a:cs typeface="Arial" panose="020B0604020202020204" pitchFamily="34" charset="0"/>
              </a:rPr>
              <a:t>0800 007 709 </a:t>
            </a:r>
          </a:p>
          <a:p>
            <a:pPr eaLnBrk="1" hangingPunct="1">
              <a:lnSpc>
                <a:spcPct val="70000"/>
              </a:lnSpc>
              <a:spcBef>
                <a:spcPct val="0"/>
              </a:spcBef>
              <a:defRPr/>
            </a:pPr>
            <a:endParaRPr lang="en-US" altLang="en-US" sz="1700" b="1" i="1" dirty="0">
              <a:solidFill>
                <a:srgbClr val="FF0000"/>
              </a:solidFill>
              <a:latin typeface="Arial" panose="020B0604020202020204" pitchFamily="34" charset="0"/>
              <a:cs typeface="Arial" panose="020B0604020202020204" pitchFamily="34" charset="0"/>
            </a:endParaRPr>
          </a:p>
          <a:p>
            <a:pPr eaLnBrk="1" hangingPunct="1">
              <a:lnSpc>
                <a:spcPct val="70000"/>
              </a:lnSpc>
              <a:spcBef>
                <a:spcPct val="0"/>
              </a:spcBef>
              <a:defRPr/>
            </a:pPr>
            <a:r>
              <a:rPr lang="en-US" altLang="en-US" sz="1700" b="1" i="1" dirty="0">
                <a:solidFill>
                  <a:srgbClr val="FF0000"/>
                </a:solidFill>
                <a:latin typeface="Arial" panose="020B0604020202020204" pitchFamily="34" charset="0"/>
                <a:cs typeface="Arial" panose="020B0604020202020204" pitchFamily="34" charset="0"/>
              </a:rPr>
              <a:t>Twitter</a:t>
            </a:r>
            <a:r>
              <a:rPr lang="en-US" altLang="en-US" sz="1700" b="1" i="1" dirty="0">
                <a:solidFill>
                  <a:srgbClr val="002060"/>
                </a:solidFill>
                <a:latin typeface="Arial" panose="020B0604020202020204" pitchFamily="34" charset="0"/>
                <a:cs typeface="Arial" panose="020B0604020202020204" pitchFamily="34" charset="0"/>
              </a:rPr>
              <a:t> </a:t>
            </a:r>
            <a:r>
              <a:rPr lang="en-US" altLang="en-US" sz="1700" b="1" i="1" dirty="0">
                <a:solidFill>
                  <a:srgbClr val="FF0000"/>
                </a:solidFill>
                <a:latin typeface="Arial" panose="020B0604020202020204" pitchFamily="34" charset="0"/>
                <a:cs typeface="Arial" panose="020B0604020202020204" pitchFamily="34" charset="0"/>
              </a:rPr>
              <a:t>Handle </a:t>
            </a:r>
            <a:r>
              <a:rPr lang="en-US" altLang="en-US" sz="1700" dirty="0">
                <a:solidFill>
                  <a:srgbClr val="002060"/>
                </a:solidFill>
                <a:latin typeface="Arial" panose="020B0604020202020204" pitchFamily="34" charset="0"/>
                <a:cs typeface="Arial" panose="020B0604020202020204" pitchFamily="34" charset="0"/>
              </a:rPr>
              <a:t>@CGEinfo</a:t>
            </a:r>
            <a:br>
              <a:rPr lang="en-US" altLang="en-US" sz="1700" dirty="0">
                <a:solidFill>
                  <a:srgbClr val="002060"/>
                </a:solidFill>
                <a:latin typeface="Arial" panose="020B0604020202020204" pitchFamily="34" charset="0"/>
                <a:cs typeface="Arial" panose="020B0604020202020204" pitchFamily="34" charset="0"/>
              </a:rPr>
            </a:br>
            <a:endParaRPr lang="en-US" altLang="en-US" sz="1700" dirty="0">
              <a:solidFill>
                <a:srgbClr val="002060"/>
              </a:solidFill>
              <a:latin typeface="Arial" panose="020B0604020202020204" pitchFamily="34" charset="0"/>
              <a:cs typeface="Arial" panose="020B0604020202020204" pitchFamily="34" charset="0"/>
            </a:endParaRPr>
          </a:p>
          <a:p>
            <a:pPr eaLnBrk="1" hangingPunct="1">
              <a:lnSpc>
                <a:spcPct val="70000"/>
              </a:lnSpc>
              <a:spcBef>
                <a:spcPct val="0"/>
              </a:spcBef>
              <a:defRPr/>
            </a:pPr>
            <a:r>
              <a:rPr lang="en-US" altLang="en-US" sz="1700" dirty="0">
                <a:solidFill>
                  <a:srgbClr val="002060"/>
                </a:solidFill>
                <a:latin typeface="Arial" panose="020B0604020202020204" pitchFamily="34" charset="0"/>
                <a:cs typeface="Arial" panose="020B0604020202020204" pitchFamily="34" charset="0"/>
              </a:rPr>
              <a:t>Facebook: Gender Commission of South Africa</a:t>
            </a:r>
            <a:endParaRPr lang="en-GB" altLang="en-US" sz="1700" dirty="0">
              <a:solidFill>
                <a:srgbClr val="002060"/>
              </a:solidFill>
              <a:latin typeface="Arial" panose="020B0604020202020204" pitchFamily="34" charset="0"/>
              <a:cs typeface="Arial" panose="020B0604020202020204" pitchFamily="34" charset="0"/>
            </a:endParaRPr>
          </a:p>
          <a:p>
            <a:pPr eaLnBrk="1" hangingPunct="1">
              <a:lnSpc>
                <a:spcPct val="70000"/>
              </a:lnSpc>
              <a:defRPr/>
            </a:pPr>
            <a:endParaRPr lang="en-US" altLang="en-US" sz="1400" dirty="0"/>
          </a:p>
        </p:txBody>
      </p:sp>
      <p:grpSp>
        <p:nvGrpSpPr>
          <p:cNvPr id="89092" name="Group 8">
            <a:extLst>
              <a:ext uri="{FF2B5EF4-FFF2-40B4-BE49-F238E27FC236}">
                <a16:creationId xmlns:a16="http://schemas.microsoft.com/office/drawing/2014/main" xmlns="" id="{2B714446-97A6-46DC-B4E5-E8BE655777C5}"/>
              </a:ext>
            </a:extLst>
          </p:cNvPr>
          <p:cNvGrpSpPr>
            <a:grpSpLocks/>
          </p:cNvGrpSpPr>
          <p:nvPr/>
        </p:nvGrpSpPr>
        <p:grpSpPr bwMode="auto">
          <a:xfrm>
            <a:off x="0" y="-100013"/>
            <a:ext cx="9144000" cy="6624638"/>
            <a:chOff x="0" y="-899376"/>
            <a:chExt cx="9144000" cy="7757375"/>
          </a:xfrm>
        </p:grpSpPr>
        <p:pic>
          <p:nvPicPr>
            <p:cNvPr id="89093" name="Picture 10" descr="CGE Banner1">
              <a:extLst>
                <a:ext uri="{FF2B5EF4-FFF2-40B4-BE49-F238E27FC236}">
                  <a16:creationId xmlns:a16="http://schemas.microsoft.com/office/drawing/2014/main" xmlns="" id="{C1CAE6BA-A90C-4BCB-9C49-E7A203A55809}"/>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899376"/>
              <a:ext cx="9144000" cy="28154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9094" name="Picture 14">
              <a:extLst>
                <a:ext uri="{FF2B5EF4-FFF2-40B4-BE49-F238E27FC236}">
                  <a16:creationId xmlns:a16="http://schemas.microsoft.com/office/drawing/2014/main" xmlns="" id="{7D80E5BD-74A0-4651-BF91-4AA551FE8289}"/>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3571876"/>
              <a:ext cx="9144000" cy="2285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9095" name="Picture 15">
              <a:extLst>
                <a:ext uri="{FF2B5EF4-FFF2-40B4-BE49-F238E27FC236}">
                  <a16:creationId xmlns:a16="http://schemas.microsoft.com/office/drawing/2014/main" xmlns="" id="{56DEDD1C-E2D0-42CA-8BE6-55DA8E0B0BE3}"/>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629401"/>
              <a:ext cx="9144000" cy="2285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8" name="Rectangle 2"/>
          <p:cNvSpPr>
            <a:spLocks noGrp="1" noChangeArrowheads="1"/>
          </p:cNvSpPr>
          <p:nvPr>
            <p:ph type="title"/>
          </p:nvPr>
        </p:nvSpPr>
        <p:spPr>
          <a:xfrm>
            <a:off x="611560" y="1904696"/>
            <a:ext cx="8075240" cy="1020248"/>
          </a:xfrm>
        </p:spPr>
        <p:txBody>
          <a:bodyPr/>
          <a:lstStyle/>
          <a:p>
            <a:pPr eaLnBrk="1" hangingPunct="1"/>
            <a:r>
              <a:rPr lang="en-ZA" sz="1800" b="1" dirty="0">
                <a:latin typeface="Century Gothic" panose="020B0502020202020204" pitchFamily="34" charset="0"/>
              </a:rPr>
              <a:t/>
            </a:r>
            <a:br>
              <a:rPr lang="en-ZA" sz="1800" b="1" dirty="0">
                <a:latin typeface="Century Gothic" panose="020B0502020202020204" pitchFamily="34" charset="0"/>
              </a:rPr>
            </a:br>
            <a:r>
              <a:rPr lang="en-ZA" sz="1800" b="1" dirty="0">
                <a:latin typeface="Century Gothic" panose="020B0502020202020204" pitchFamily="34" charset="0"/>
              </a:rPr>
              <a:t>RELEVANT LEGISLATIVE FRAMEWORK </a:t>
            </a:r>
            <a:r>
              <a:rPr lang="en-ZA" sz="1800" dirty="0">
                <a:latin typeface="Century Gothic" panose="020B0502020202020204" pitchFamily="34" charset="0"/>
              </a:rPr>
              <a:t/>
            </a:r>
            <a:br>
              <a:rPr lang="en-ZA" sz="1800" dirty="0">
                <a:latin typeface="Century Gothic" panose="020B0502020202020204" pitchFamily="34" charset="0"/>
              </a:rPr>
            </a:br>
            <a:endParaRPr lang="en-GB" sz="2400" b="1" dirty="0">
              <a:solidFill>
                <a:schemeClr val="tx1"/>
              </a:solidFill>
              <a:latin typeface="Century Gothic" pitchFamily="34" charset="0"/>
              <a:sym typeface="Century Gothic" pitchFamily="34" charset="0"/>
            </a:endParaRPr>
          </a:p>
        </p:txBody>
      </p:sp>
      <p:sp>
        <p:nvSpPr>
          <p:cNvPr id="6149" name="Rectangle 3"/>
          <p:cNvSpPr>
            <a:spLocks noGrp="1" noChangeArrowheads="1"/>
          </p:cNvSpPr>
          <p:nvPr>
            <p:ph idx="1"/>
          </p:nvPr>
        </p:nvSpPr>
        <p:spPr/>
        <p:txBody>
          <a:bodyPr/>
          <a:lstStyle/>
          <a:p>
            <a:pPr marL="285750" indent="-285750" algn="just">
              <a:lnSpc>
                <a:spcPct val="115000"/>
              </a:lnSpc>
              <a:spcBef>
                <a:spcPts val="0"/>
              </a:spcBef>
              <a:spcAft>
                <a:spcPts val="1000"/>
              </a:spcAft>
              <a:buFont typeface="Wingdings" panose="05000000000000000000" pitchFamily="2" charset="2"/>
              <a:buChar char="q"/>
            </a:pPr>
            <a:endParaRPr lang="en-US" sz="1400" dirty="0">
              <a:latin typeface="Century Gothic" panose="020B0502020202020204" pitchFamily="34" charset="0"/>
              <a:ea typeface="Calibri" panose="020F0502020204030204" pitchFamily="34" charset="0"/>
              <a:cs typeface="Times New Roman" panose="02020603050405020304" pitchFamily="18" charset="0"/>
            </a:endParaRPr>
          </a:p>
          <a:p>
            <a:pPr marL="285750" indent="-285750" algn="just">
              <a:lnSpc>
                <a:spcPct val="115000"/>
              </a:lnSpc>
              <a:spcBef>
                <a:spcPts val="0"/>
              </a:spcBef>
              <a:spcAft>
                <a:spcPts val="1000"/>
              </a:spcAft>
              <a:buFont typeface="Wingdings" panose="05000000000000000000" pitchFamily="2" charset="2"/>
              <a:buChar char="q"/>
            </a:pPr>
            <a:endParaRPr lang="en-US" sz="1400" dirty="0">
              <a:latin typeface="Century Gothic" panose="020B0502020202020204" pitchFamily="34"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1000"/>
              </a:spcAft>
              <a:buNone/>
            </a:pPr>
            <a:endParaRPr lang="en-US" sz="1400" dirty="0">
              <a:latin typeface="Century Gothic" panose="020B0502020202020204" pitchFamily="34" charset="0"/>
              <a:cs typeface="Times New Roman" panose="02020603050405020304" pitchFamily="18" charset="0"/>
            </a:endParaRPr>
          </a:p>
          <a:p>
            <a:pPr marL="285750" indent="-285750" algn="just">
              <a:lnSpc>
                <a:spcPct val="115000"/>
              </a:lnSpc>
              <a:spcBef>
                <a:spcPts val="0"/>
              </a:spcBef>
              <a:spcAft>
                <a:spcPts val="1000"/>
              </a:spcAft>
              <a:buFont typeface="Wingdings" panose="05000000000000000000" pitchFamily="2" charset="2"/>
              <a:buChar char="q"/>
            </a:pPr>
            <a:r>
              <a:rPr lang="en-ZA" sz="1400" dirty="0"/>
              <a:t>Constitution of the Republic of South Africa (1996)</a:t>
            </a:r>
          </a:p>
          <a:p>
            <a:pPr marL="285750" indent="-285750" algn="just">
              <a:lnSpc>
                <a:spcPct val="115000"/>
              </a:lnSpc>
              <a:spcBef>
                <a:spcPts val="0"/>
              </a:spcBef>
              <a:spcAft>
                <a:spcPts val="1000"/>
              </a:spcAft>
              <a:buFont typeface="Wingdings" panose="05000000000000000000" pitchFamily="2" charset="2"/>
              <a:buChar char="q"/>
            </a:pPr>
            <a:r>
              <a:rPr lang="en-ZA" sz="1400" dirty="0"/>
              <a:t>The Department of Correctional Services Act, No 111 of (1998)</a:t>
            </a:r>
          </a:p>
          <a:p>
            <a:pPr marL="285750" indent="-285750" algn="just">
              <a:lnSpc>
                <a:spcPct val="115000"/>
              </a:lnSpc>
              <a:spcBef>
                <a:spcPts val="0"/>
              </a:spcBef>
              <a:spcAft>
                <a:spcPts val="1000"/>
              </a:spcAft>
              <a:buFont typeface="Wingdings" panose="05000000000000000000" pitchFamily="2" charset="2"/>
              <a:buChar char="q"/>
            </a:pPr>
            <a:r>
              <a:rPr lang="en-GB" sz="1400" dirty="0"/>
              <a:t>The White Paper on Corrections (2005)</a:t>
            </a:r>
            <a:endParaRPr lang="en-ZA" sz="1400" dirty="0"/>
          </a:p>
          <a:p>
            <a:pPr marL="285750" indent="-285750" algn="just">
              <a:lnSpc>
                <a:spcPct val="115000"/>
              </a:lnSpc>
              <a:spcBef>
                <a:spcPts val="0"/>
              </a:spcBef>
              <a:spcAft>
                <a:spcPts val="1000"/>
              </a:spcAft>
              <a:buFont typeface="Wingdings" panose="05000000000000000000" pitchFamily="2" charset="2"/>
              <a:buChar char="q"/>
            </a:pPr>
            <a:r>
              <a:rPr lang="en-GB" sz="1400" dirty="0"/>
              <a:t>The DCS Health Care Policy and Procedures (2014). </a:t>
            </a:r>
            <a:endParaRPr lang="en-ZA" sz="1400" dirty="0"/>
          </a:p>
          <a:p>
            <a:pPr algn="just">
              <a:lnSpc>
                <a:spcPct val="115000"/>
              </a:lnSpc>
              <a:spcBef>
                <a:spcPts val="0"/>
              </a:spcBef>
              <a:spcAft>
                <a:spcPts val="1000"/>
              </a:spcAft>
              <a:buFont typeface="Wingdings" panose="05000000000000000000" pitchFamily="2" charset="2"/>
              <a:buChar char="q"/>
            </a:pPr>
            <a:r>
              <a:rPr lang="en-GB" sz="1400" dirty="0"/>
              <a:t>SADC Protocol on Health (1999). </a:t>
            </a:r>
            <a:endParaRPr lang="en-ZA" sz="1400" dirty="0"/>
          </a:p>
          <a:p>
            <a:pPr algn="just">
              <a:lnSpc>
                <a:spcPct val="115000"/>
              </a:lnSpc>
              <a:spcBef>
                <a:spcPts val="0"/>
              </a:spcBef>
              <a:spcAft>
                <a:spcPts val="1000"/>
              </a:spcAft>
              <a:buFont typeface="Wingdings" panose="05000000000000000000" pitchFamily="2" charset="2"/>
              <a:buChar char="q"/>
            </a:pPr>
            <a:r>
              <a:rPr lang="en-ZA" sz="1400" dirty="0"/>
              <a:t>SADC Minimum Standards for HIV/AIDS, Tuberculosis, Hepatitis B and C and STIs Prevention, Treatment, Care and Support in Prisons (2009)</a:t>
            </a:r>
          </a:p>
          <a:p>
            <a:pPr algn="just">
              <a:lnSpc>
                <a:spcPct val="115000"/>
              </a:lnSpc>
              <a:spcBef>
                <a:spcPts val="0"/>
              </a:spcBef>
              <a:spcAft>
                <a:spcPts val="1000"/>
              </a:spcAft>
              <a:buFont typeface="Wingdings" panose="05000000000000000000" pitchFamily="2" charset="2"/>
              <a:buChar char="q"/>
            </a:pPr>
            <a:r>
              <a:rPr lang="en-GB" sz="1400" dirty="0"/>
              <a:t>United Nations Standard Minimum Rules for the Treatment of Prisoners (the Mandela Rules) </a:t>
            </a:r>
          </a:p>
          <a:p>
            <a:pPr algn="just">
              <a:lnSpc>
                <a:spcPct val="115000"/>
              </a:lnSpc>
              <a:spcBef>
                <a:spcPts val="0"/>
              </a:spcBef>
              <a:spcAft>
                <a:spcPts val="1000"/>
              </a:spcAft>
              <a:buFont typeface="Wingdings" panose="05000000000000000000" pitchFamily="2" charset="2"/>
              <a:buChar char="q"/>
            </a:pPr>
            <a:r>
              <a:rPr lang="en-GB" sz="1400" dirty="0"/>
              <a:t>United Nations Office on Drugs and Crime, United Nations Rules for the Treatment of Women Prisoners and Noncustodial Measures for Women Offenders (the Bangkok Rules), 2010. </a:t>
            </a:r>
            <a:endParaRPr lang="en-ZA" sz="1400" dirty="0"/>
          </a:p>
          <a:p>
            <a:pPr algn="just">
              <a:lnSpc>
                <a:spcPct val="115000"/>
              </a:lnSpc>
              <a:spcBef>
                <a:spcPts val="0"/>
              </a:spcBef>
              <a:spcAft>
                <a:spcPts val="1000"/>
              </a:spcAft>
              <a:buFont typeface="Wingdings" panose="05000000000000000000" pitchFamily="2" charset="2"/>
              <a:buChar char="q"/>
            </a:pPr>
            <a:endParaRPr lang="en-ZA" sz="1600" dirty="0"/>
          </a:p>
          <a:p>
            <a:pPr marL="285750" indent="-285750" algn="just">
              <a:lnSpc>
                <a:spcPct val="115000"/>
              </a:lnSpc>
              <a:spcBef>
                <a:spcPts val="0"/>
              </a:spcBef>
              <a:spcAft>
                <a:spcPts val="1000"/>
              </a:spcAft>
              <a:buFont typeface="Wingdings" panose="05000000000000000000" pitchFamily="2" charset="2"/>
              <a:buChar char="q"/>
            </a:pPr>
            <a:endParaRPr lang="en-ZA" sz="1400" dirty="0">
              <a:latin typeface="Century Gothic" panose="020B0502020202020204" pitchFamily="34" charset="0"/>
            </a:endParaRPr>
          </a:p>
          <a:p>
            <a:pPr marL="285750" indent="-285750" algn="l">
              <a:buFont typeface="Wingdings" panose="05000000000000000000" pitchFamily="2" charset="2"/>
              <a:buChar char="q"/>
            </a:pPr>
            <a:endParaRPr lang="en-ZA" sz="1600" dirty="0">
              <a:latin typeface="Century Gothic" panose="020B0502020202020204" pitchFamily="34" charset="0"/>
            </a:endParaRPr>
          </a:p>
          <a:p>
            <a:pPr marL="285750" indent="-285750" algn="l">
              <a:buFont typeface="Wingdings" panose="05000000000000000000" pitchFamily="2" charset="2"/>
              <a:buChar char="q"/>
            </a:pPr>
            <a:endParaRPr lang="en-ZA" sz="1600" dirty="0">
              <a:latin typeface="Century Gothic" panose="020B0502020202020204" pitchFamily="34" charset="0"/>
            </a:endParaRPr>
          </a:p>
          <a:p>
            <a:pPr algn="just">
              <a:buFont typeface="Wingdings" pitchFamily="2" charset="2"/>
              <a:buChar char="q"/>
            </a:pPr>
            <a:endParaRPr lang="en-ZA" sz="1400" dirty="0"/>
          </a:p>
          <a:p>
            <a:pPr algn="just">
              <a:buFont typeface="Wingdings" pitchFamily="2" charset="2"/>
              <a:buChar char="q"/>
            </a:pPr>
            <a:endParaRPr lang="en-ZA" sz="1600" dirty="0"/>
          </a:p>
          <a:p>
            <a:pPr algn="just"/>
            <a:endParaRPr lang="en-ZA" sz="1600" dirty="0"/>
          </a:p>
          <a:p>
            <a:endParaRPr lang="en-ZA" sz="1600" dirty="0"/>
          </a:p>
        </p:txBody>
      </p:sp>
      <p:sp>
        <p:nvSpPr>
          <p:cNvPr id="6147" name="Slide Number Placeholder 5"/>
          <p:cNvSpPr>
            <a:spLocks noGrp="1"/>
          </p:cNvSpPr>
          <p:nvPr>
            <p:ph type="sldNum" sz="quarter" idx="12"/>
          </p:nvPr>
        </p:nvSpPr>
        <p:spPr>
          <a:noFill/>
        </p:spPr>
        <p:txBody>
          <a:bodyPr/>
          <a:lstStyle/>
          <a:p>
            <a:fld id="{C7F4C768-A50E-4534-AEE8-8C8B1B00D983}" type="slidenum">
              <a:rPr lang="en-GB" smtClean="0"/>
              <a:pPr/>
              <a:t>3</a:t>
            </a:fld>
            <a:endParaRPr lang="en-GB" dirty="0"/>
          </a:p>
        </p:txBody>
      </p:sp>
    </p:spTree>
    <p:extLst>
      <p:ext uri="{BB962C8B-B14F-4D97-AF65-F5344CB8AC3E}">
        <p14:creationId xmlns:p14="http://schemas.microsoft.com/office/powerpoint/2010/main" xmlns="" val="3600450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8" name="Rectangle 2"/>
          <p:cNvSpPr>
            <a:spLocks noGrp="1" noChangeArrowheads="1"/>
          </p:cNvSpPr>
          <p:nvPr>
            <p:ph type="title"/>
          </p:nvPr>
        </p:nvSpPr>
        <p:spPr/>
        <p:txBody>
          <a:bodyPr/>
          <a:lstStyle/>
          <a:p>
            <a:pPr eaLnBrk="1" hangingPunct="1"/>
            <a:r>
              <a:rPr lang="en-ZA" sz="2000" b="1" dirty="0">
                <a:latin typeface="Century Gothic" panose="020B0502020202020204" pitchFamily="34" charset="0"/>
              </a:rPr>
              <a:t/>
            </a:r>
            <a:br>
              <a:rPr lang="en-ZA" sz="2000" b="1" dirty="0">
                <a:latin typeface="Century Gothic" panose="020B0502020202020204" pitchFamily="34" charset="0"/>
              </a:rPr>
            </a:br>
            <a:r>
              <a:rPr lang="en-ZA" sz="1800" dirty="0">
                <a:latin typeface="Century Gothic" panose="020B0502020202020204" pitchFamily="34" charset="0"/>
              </a:rPr>
              <a:t/>
            </a:r>
            <a:br>
              <a:rPr lang="en-ZA" sz="1800" dirty="0">
                <a:latin typeface="Century Gothic" panose="020B0502020202020204" pitchFamily="34" charset="0"/>
              </a:rPr>
            </a:br>
            <a:endParaRPr lang="en-GB" sz="1800" b="1" dirty="0">
              <a:solidFill>
                <a:schemeClr val="tx1"/>
              </a:solidFill>
              <a:latin typeface="Century Gothic" pitchFamily="34" charset="0"/>
              <a:sym typeface="Century Gothic" pitchFamily="34" charset="0"/>
            </a:endParaRPr>
          </a:p>
        </p:txBody>
      </p:sp>
      <p:sp>
        <p:nvSpPr>
          <p:cNvPr id="6149" name="Rectangle 3"/>
          <p:cNvSpPr>
            <a:spLocks noGrp="1" noChangeArrowheads="1"/>
          </p:cNvSpPr>
          <p:nvPr>
            <p:ph idx="1"/>
          </p:nvPr>
        </p:nvSpPr>
        <p:spPr/>
        <p:txBody>
          <a:bodyPr/>
          <a:lstStyle/>
          <a:p>
            <a:pPr marL="285750" indent="-285750" algn="just">
              <a:lnSpc>
                <a:spcPct val="115000"/>
              </a:lnSpc>
              <a:spcBef>
                <a:spcPts val="0"/>
              </a:spcBef>
              <a:spcAft>
                <a:spcPts val="1000"/>
              </a:spcAft>
              <a:buFont typeface="Wingdings" panose="05000000000000000000" pitchFamily="2" charset="2"/>
              <a:buChar char="q"/>
            </a:pPr>
            <a:endParaRPr lang="en-US" sz="1400" dirty="0">
              <a:latin typeface="Century Gothic" panose="020B0502020202020204" pitchFamily="34" charset="0"/>
              <a:ea typeface="Calibri" panose="020F0502020204030204" pitchFamily="34" charset="0"/>
              <a:cs typeface="Times New Roman" panose="02020603050405020304" pitchFamily="18" charset="0"/>
            </a:endParaRPr>
          </a:p>
          <a:p>
            <a:pPr marL="285750" indent="-285750" algn="just">
              <a:lnSpc>
                <a:spcPct val="115000"/>
              </a:lnSpc>
              <a:spcBef>
                <a:spcPts val="0"/>
              </a:spcBef>
              <a:spcAft>
                <a:spcPts val="1000"/>
              </a:spcAft>
              <a:buFont typeface="Wingdings" panose="05000000000000000000" pitchFamily="2" charset="2"/>
              <a:buChar char="q"/>
            </a:pPr>
            <a:endParaRPr lang="en-US" sz="1400" dirty="0">
              <a:latin typeface="Century Gothic" panose="020B0502020202020204" pitchFamily="34" charset="0"/>
              <a:ea typeface="Calibri" panose="020F0502020204030204" pitchFamily="34" charset="0"/>
              <a:cs typeface="Times New Roman" panose="02020603050405020304" pitchFamily="18" charset="0"/>
            </a:endParaRPr>
          </a:p>
          <a:p>
            <a:pPr marL="285750" indent="-285750" algn="just">
              <a:lnSpc>
                <a:spcPct val="115000"/>
              </a:lnSpc>
              <a:spcBef>
                <a:spcPts val="0"/>
              </a:spcBef>
              <a:spcAft>
                <a:spcPts val="1000"/>
              </a:spcAft>
              <a:buFont typeface="Wingdings" panose="05000000000000000000" pitchFamily="2" charset="2"/>
              <a:buChar char="q"/>
            </a:pPr>
            <a:r>
              <a:rPr lang="en-US" sz="1400" dirty="0">
                <a:latin typeface="Century Gothic" panose="020B0502020202020204" pitchFamily="34" charset="0"/>
                <a:cs typeface="Times New Roman" panose="02020603050405020304" pitchFamily="18" charset="0"/>
              </a:rPr>
              <a:t>The purpose of the study was to assess </a:t>
            </a:r>
            <a:r>
              <a:rPr lang="en-ZA" sz="1400" dirty="0">
                <a:latin typeface="Century Gothic" panose="020B0502020202020204" pitchFamily="34" charset="0"/>
              </a:rPr>
              <a:t>the extent to which the Department of Correctional Services (DCS) is upholding the human rights of female inmates in their correctional facilities from a health perspective</a:t>
            </a:r>
          </a:p>
          <a:p>
            <a:pPr marL="285750" indent="-285750" algn="just">
              <a:lnSpc>
                <a:spcPct val="115000"/>
              </a:lnSpc>
              <a:spcBef>
                <a:spcPts val="0"/>
              </a:spcBef>
              <a:spcAft>
                <a:spcPts val="1000"/>
              </a:spcAft>
              <a:buFont typeface="Wingdings" panose="05000000000000000000" pitchFamily="2" charset="2"/>
              <a:buChar char="q"/>
            </a:pPr>
            <a:r>
              <a:rPr lang="en-ZA" sz="1400" dirty="0">
                <a:latin typeface="Century Gothic" panose="020B0502020202020204" pitchFamily="34" charset="0"/>
              </a:rPr>
              <a:t>The study was based on the qualitative research approach </a:t>
            </a:r>
          </a:p>
          <a:p>
            <a:pPr algn="just">
              <a:buFont typeface="Wingdings" pitchFamily="2" charset="2"/>
              <a:buChar char="q"/>
            </a:pPr>
            <a:r>
              <a:rPr lang="en-ZA" sz="1400" dirty="0">
                <a:latin typeface="Century Gothic" panose="020B0502020202020204" pitchFamily="34" charset="0"/>
              </a:rPr>
              <a:t>Six Correctional Centres were selected for this study</a:t>
            </a:r>
          </a:p>
          <a:p>
            <a:pPr algn="just">
              <a:buFont typeface="Wingdings" pitchFamily="2" charset="2"/>
              <a:buChar char="q"/>
            </a:pPr>
            <a:endParaRPr lang="en-ZA" sz="1400" dirty="0">
              <a:latin typeface="Century Gothic" panose="020B0502020202020204" pitchFamily="34" charset="0"/>
            </a:endParaRPr>
          </a:p>
          <a:p>
            <a:pPr algn="just">
              <a:buFont typeface="Wingdings" pitchFamily="2" charset="2"/>
              <a:buChar char="q"/>
            </a:pPr>
            <a:r>
              <a:rPr lang="en-ZA" sz="1400" dirty="0">
                <a:latin typeface="Century Gothic" panose="020B0502020202020204" pitchFamily="34" charset="0"/>
              </a:rPr>
              <a:t>Among the informants interviewed were Warders, Social Workers, Psychologists, Psychiatrists, Nursing staff, Nutritionists, Medical Doctors, Correctional Centre Managers &amp; Officials in the National DCS Health Directorate </a:t>
            </a:r>
          </a:p>
          <a:p>
            <a:pPr marL="285750" indent="-285750" algn="l">
              <a:buFont typeface="Wingdings" panose="05000000000000000000" pitchFamily="2" charset="2"/>
              <a:buChar char="q"/>
            </a:pPr>
            <a:endParaRPr lang="en-ZA" sz="1400" dirty="0">
              <a:latin typeface="Century Gothic" panose="020B0502020202020204" pitchFamily="34" charset="0"/>
            </a:endParaRPr>
          </a:p>
          <a:p>
            <a:pPr marL="285750" indent="-285750" algn="l">
              <a:buFont typeface="Wingdings" panose="05000000000000000000" pitchFamily="2" charset="2"/>
              <a:buChar char="q"/>
            </a:pPr>
            <a:endParaRPr lang="en-ZA" sz="1600" dirty="0">
              <a:latin typeface="Century Gothic" panose="020B0502020202020204" pitchFamily="34" charset="0"/>
            </a:endParaRPr>
          </a:p>
          <a:p>
            <a:pPr algn="just">
              <a:buFont typeface="Wingdings" pitchFamily="2" charset="2"/>
              <a:buChar char="q"/>
            </a:pPr>
            <a:endParaRPr lang="en-ZA" sz="1400" dirty="0"/>
          </a:p>
          <a:p>
            <a:pPr algn="just">
              <a:buFont typeface="Wingdings" pitchFamily="2" charset="2"/>
              <a:buChar char="q"/>
            </a:pPr>
            <a:endParaRPr lang="en-ZA" sz="1600" dirty="0"/>
          </a:p>
          <a:p>
            <a:pPr algn="just"/>
            <a:endParaRPr lang="en-ZA" sz="1600" dirty="0"/>
          </a:p>
          <a:p>
            <a:endParaRPr lang="en-ZA" sz="1600" dirty="0"/>
          </a:p>
        </p:txBody>
      </p:sp>
      <p:sp>
        <p:nvSpPr>
          <p:cNvPr id="6147" name="Slide Number Placeholder 5"/>
          <p:cNvSpPr>
            <a:spLocks noGrp="1"/>
          </p:cNvSpPr>
          <p:nvPr>
            <p:ph type="sldNum" sz="quarter" idx="12"/>
          </p:nvPr>
        </p:nvSpPr>
        <p:spPr>
          <a:noFill/>
        </p:spPr>
        <p:txBody>
          <a:bodyPr/>
          <a:lstStyle/>
          <a:p>
            <a:fld id="{C7F4C768-A50E-4534-AEE8-8C8B1B00D983}" type="slidenum">
              <a:rPr lang="en-GB" smtClean="0"/>
              <a:pPr/>
              <a:t>4</a:t>
            </a:fld>
            <a:endParaRPr lang="en-GB" dirty="0"/>
          </a:p>
        </p:txBody>
      </p:sp>
      <p:sp>
        <p:nvSpPr>
          <p:cNvPr id="8" name="Rectangle 7"/>
          <p:cNvSpPr/>
          <p:nvPr/>
        </p:nvSpPr>
        <p:spPr>
          <a:xfrm>
            <a:off x="2555776" y="1785634"/>
            <a:ext cx="3150221" cy="369332"/>
          </a:xfrm>
          <a:prstGeom prst="rect">
            <a:avLst/>
          </a:prstGeom>
        </p:spPr>
        <p:txBody>
          <a:bodyPr wrap="none">
            <a:spAutoFit/>
          </a:bodyPr>
          <a:lstStyle/>
          <a:p>
            <a:r>
              <a:rPr lang="en-ZA" b="1" dirty="0">
                <a:latin typeface="Century Gothic" pitchFamily="34" charset="0"/>
                <a:sym typeface="Century Gothic" pitchFamily="34" charset="0"/>
              </a:rPr>
              <a:t>RESEARCH METHODOLOGY</a:t>
            </a:r>
            <a:endParaRPr lang="en-US" dirty="0"/>
          </a:p>
        </p:txBody>
      </p:sp>
    </p:spTree>
    <p:extLst>
      <p:ext uri="{BB962C8B-B14F-4D97-AF65-F5344CB8AC3E}">
        <p14:creationId xmlns:p14="http://schemas.microsoft.com/office/powerpoint/2010/main" xmlns="" val="3468407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5</a:t>
            </a:fld>
            <a:endParaRPr lang="en-GB" dirty="0"/>
          </a:p>
        </p:txBody>
      </p:sp>
      <p:sp>
        <p:nvSpPr>
          <p:cNvPr id="6149" name="Rectangle 3"/>
          <p:cNvSpPr>
            <a:spLocks noGrp="1" noChangeArrowheads="1"/>
          </p:cNvSpPr>
          <p:nvPr>
            <p:ph type="subTitle" idx="1"/>
          </p:nvPr>
        </p:nvSpPr>
        <p:spPr>
          <a:xfrm>
            <a:off x="539552" y="2708964"/>
            <a:ext cx="8147247" cy="3714750"/>
          </a:xfrm>
        </p:spPr>
        <p:txBody>
          <a:bodyPr/>
          <a:lstStyle/>
          <a:p>
            <a:pPr marL="285750" indent="-285750" algn="just">
              <a:buFont typeface="Wingdings" panose="05000000000000000000" pitchFamily="2" charset="2"/>
              <a:buChar char="q"/>
            </a:pPr>
            <a:r>
              <a:rPr lang="en-ZA" sz="1400" dirty="0">
                <a:latin typeface="Century Gothic" pitchFamily="34" charset="0"/>
              </a:rPr>
              <a:t>Site observations were also conducted in line with issues raised by the Judicial Inspectorate for Correctional Services (JICS); as well as the provisions relevant legislation (e.g. National Health Act, 2003 No 61 of 2003) on the physical and operational state of the facilities and health care services currently rendered to female inmates. </a:t>
            </a:r>
          </a:p>
          <a:p>
            <a:pPr marL="285750" indent="-285750" algn="just">
              <a:buFont typeface="Wingdings" panose="05000000000000000000" pitchFamily="2" charset="2"/>
              <a:buChar char="q"/>
            </a:pPr>
            <a:endParaRPr lang="en-ZA" sz="1400" dirty="0">
              <a:latin typeface="Century Gothic" pitchFamily="34" charset="0"/>
            </a:endParaRPr>
          </a:p>
          <a:p>
            <a:pPr marL="285750" indent="-285750" algn="just">
              <a:buFont typeface="Wingdings" panose="05000000000000000000" pitchFamily="2" charset="2"/>
              <a:buChar char="q"/>
            </a:pPr>
            <a:r>
              <a:rPr lang="en-ZA" sz="1400" dirty="0">
                <a:latin typeface="Century Gothic" pitchFamily="34" charset="0"/>
              </a:rPr>
              <a:t>Focus group discussions were conducted separately with Correctional officials and female inmates at each Correctional Centre. </a:t>
            </a:r>
          </a:p>
          <a:p>
            <a:pPr marL="285750" indent="-285750" algn="just">
              <a:buFont typeface="Wingdings" panose="05000000000000000000" pitchFamily="2" charset="2"/>
              <a:buChar char="q"/>
            </a:pPr>
            <a:endParaRPr lang="en-ZA" sz="1400" dirty="0">
              <a:latin typeface="Century Gothic" pitchFamily="34" charset="0"/>
            </a:endParaRPr>
          </a:p>
          <a:p>
            <a:pPr marL="285750" indent="-285750" algn="just">
              <a:buFont typeface="Wingdings" panose="05000000000000000000" pitchFamily="2" charset="2"/>
              <a:buChar char="q"/>
            </a:pPr>
            <a:r>
              <a:rPr lang="en-ZA" sz="1400" dirty="0">
                <a:latin typeface="Century Gothic" pitchFamily="34" charset="0"/>
              </a:rPr>
              <a:t>In-depth interviews were also conducted with various officials at the various Correctional Centres as well as senior officials from the National DCS Health Directorate. </a:t>
            </a:r>
          </a:p>
          <a:p>
            <a:pPr algn="just">
              <a:buFont typeface="Wingdings" pitchFamily="2" charset="2"/>
              <a:buChar char="q"/>
            </a:pPr>
            <a:endParaRPr lang="en-ZA" sz="1400" dirty="0">
              <a:latin typeface="Century Gothic" pitchFamily="34" charset="0"/>
            </a:endParaRPr>
          </a:p>
          <a:p>
            <a:pPr algn="just">
              <a:buFont typeface="Wingdings" pitchFamily="2" charset="2"/>
              <a:buChar char="q"/>
            </a:pPr>
            <a:endParaRPr lang="en-ZA" sz="1600" dirty="0"/>
          </a:p>
          <a:p>
            <a:pPr algn="just"/>
            <a:endParaRPr lang="en-ZA" sz="1600" dirty="0"/>
          </a:p>
          <a:p>
            <a:endParaRPr lang="en-ZA" sz="1600" dirty="0"/>
          </a:p>
        </p:txBody>
      </p:sp>
      <p:sp>
        <p:nvSpPr>
          <p:cNvPr id="8" name="Rectangle 7"/>
          <p:cNvSpPr/>
          <p:nvPr/>
        </p:nvSpPr>
        <p:spPr>
          <a:xfrm>
            <a:off x="2555776" y="1785634"/>
            <a:ext cx="4689104" cy="400110"/>
          </a:xfrm>
          <a:prstGeom prst="rect">
            <a:avLst/>
          </a:prstGeom>
        </p:spPr>
        <p:txBody>
          <a:bodyPr wrap="none">
            <a:spAutoFit/>
          </a:bodyPr>
          <a:lstStyle/>
          <a:p>
            <a:r>
              <a:rPr lang="en-ZA" sz="2000" b="1" dirty="0">
                <a:latin typeface="Century Gothic" pitchFamily="34" charset="0"/>
                <a:sym typeface="Century Gothic" pitchFamily="34" charset="0"/>
              </a:rPr>
              <a:t>RESEARCH METHODOLOGY cont.……</a:t>
            </a:r>
            <a:endParaRPr lang="en-US" sz="2000" dirty="0"/>
          </a:p>
        </p:txBody>
      </p:sp>
    </p:spTree>
    <p:extLst>
      <p:ext uri="{BB962C8B-B14F-4D97-AF65-F5344CB8AC3E}">
        <p14:creationId xmlns:p14="http://schemas.microsoft.com/office/powerpoint/2010/main" xmlns="" val="3560168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8" name="Rectangle 2"/>
          <p:cNvSpPr>
            <a:spLocks noGrp="1" noChangeArrowheads="1"/>
          </p:cNvSpPr>
          <p:nvPr>
            <p:ph type="title"/>
          </p:nvPr>
        </p:nvSpPr>
        <p:spPr/>
        <p:txBody>
          <a:bodyPr/>
          <a:lstStyle/>
          <a:p>
            <a:pPr eaLnBrk="1" hangingPunct="1"/>
            <a:r>
              <a:rPr lang="en-ZA" sz="2000" b="1" dirty="0">
                <a:latin typeface="Century Gothic" panose="020B0502020202020204" pitchFamily="34" charset="0"/>
              </a:rPr>
              <a:t/>
            </a:r>
            <a:br>
              <a:rPr lang="en-ZA" sz="2000" b="1" dirty="0">
                <a:latin typeface="Century Gothic" panose="020B0502020202020204" pitchFamily="34" charset="0"/>
              </a:rPr>
            </a:br>
            <a:r>
              <a:rPr lang="en-ZA" sz="1800" dirty="0">
                <a:latin typeface="Century Gothic" panose="020B0502020202020204" pitchFamily="34" charset="0"/>
              </a:rPr>
              <a:t/>
            </a:r>
            <a:br>
              <a:rPr lang="en-ZA" sz="1800" dirty="0">
                <a:latin typeface="Century Gothic" panose="020B0502020202020204" pitchFamily="34" charset="0"/>
              </a:rPr>
            </a:br>
            <a:endParaRPr lang="en-GB" sz="1800" b="1" dirty="0">
              <a:solidFill>
                <a:schemeClr val="tx1"/>
              </a:solidFill>
              <a:latin typeface="Century Gothic" pitchFamily="34" charset="0"/>
              <a:sym typeface="Century Gothic" pitchFamily="34" charset="0"/>
            </a:endParaRPr>
          </a:p>
        </p:txBody>
      </p:sp>
      <p:sp>
        <p:nvSpPr>
          <p:cNvPr id="6147" name="Slide Number Placeholder 5"/>
          <p:cNvSpPr>
            <a:spLocks noGrp="1"/>
          </p:cNvSpPr>
          <p:nvPr>
            <p:ph type="sldNum" sz="quarter" idx="12"/>
          </p:nvPr>
        </p:nvSpPr>
        <p:spPr>
          <a:noFill/>
        </p:spPr>
        <p:txBody>
          <a:bodyPr/>
          <a:lstStyle/>
          <a:p>
            <a:fld id="{C7F4C768-A50E-4534-AEE8-8C8B1B00D983}" type="slidenum">
              <a:rPr lang="en-GB" smtClean="0"/>
              <a:pPr/>
              <a:t>6</a:t>
            </a:fld>
            <a:endParaRPr lang="en-GB" dirty="0"/>
          </a:p>
        </p:txBody>
      </p:sp>
      <p:sp>
        <p:nvSpPr>
          <p:cNvPr id="8" name="Rectangle 7"/>
          <p:cNvSpPr/>
          <p:nvPr/>
        </p:nvSpPr>
        <p:spPr>
          <a:xfrm>
            <a:off x="2555776" y="1785634"/>
            <a:ext cx="3150221" cy="369332"/>
          </a:xfrm>
          <a:prstGeom prst="rect">
            <a:avLst/>
          </a:prstGeom>
        </p:spPr>
        <p:txBody>
          <a:bodyPr wrap="none">
            <a:spAutoFit/>
          </a:bodyPr>
          <a:lstStyle/>
          <a:p>
            <a:r>
              <a:rPr lang="en-ZA" b="1" dirty="0">
                <a:latin typeface="Century Gothic" pitchFamily="34" charset="0"/>
                <a:sym typeface="Century Gothic" pitchFamily="34" charset="0"/>
              </a:rPr>
              <a:t>RESEARCH METHODOLOGY</a:t>
            </a:r>
            <a:endParaRPr lang="en-US" dirty="0"/>
          </a:p>
        </p:txBody>
      </p:sp>
      <p:sp>
        <p:nvSpPr>
          <p:cNvPr id="3" name="Rectangle 1">
            <a:extLst>
              <a:ext uri="{FF2B5EF4-FFF2-40B4-BE49-F238E27FC236}">
                <a16:creationId xmlns:a16="http://schemas.microsoft.com/office/drawing/2014/main" xmlns="" id="{AD9A2B9D-75BC-4486-B887-9F30ED803F3B}"/>
              </a:ext>
            </a:extLst>
          </p:cNvPr>
          <p:cNvSpPr>
            <a:spLocks noChangeArrowheads="1"/>
          </p:cNvSpPr>
          <p:nvPr/>
        </p:nvSpPr>
        <p:spPr bwMode="auto">
          <a:xfrm>
            <a:off x="643944" y="3528930"/>
            <a:ext cx="10316307"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400" b="0" i="0" u="none" strike="noStrike" cap="none" normalizeH="0" baseline="0" dirty="0">
              <a:ln>
                <a:noFill/>
              </a:ln>
              <a:solidFill>
                <a:schemeClr val="tx1"/>
              </a:solidFill>
              <a:effectLst/>
              <a:latin typeface="Arial" panose="020B0604020202020204" pitchFamily="34" charset="0"/>
            </a:endParaRPr>
          </a:p>
        </p:txBody>
      </p:sp>
      <p:graphicFrame>
        <p:nvGraphicFramePr>
          <p:cNvPr id="6" name="Table 5">
            <a:extLst>
              <a:ext uri="{FF2B5EF4-FFF2-40B4-BE49-F238E27FC236}">
                <a16:creationId xmlns:a16="http://schemas.microsoft.com/office/drawing/2014/main" xmlns="" id="{CA884AC9-3555-4A43-8113-FB334DDF1052}"/>
              </a:ext>
            </a:extLst>
          </p:cNvPr>
          <p:cNvGraphicFramePr>
            <a:graphicFrameLocks noGrp="1"/>
          </p:cNvGraphicFramePr>
          <p:nvPr>
            <p:extLst>
              <p:ext uri="{D42A27DB-BD31-4B8C-83A1-F6EECF244321}">
                <p14:modId xmlns:p14="http://schemas.microsoft.com/office/powerpoint/2010/main" xmlns="" val="3795099634"/>
              </p:ext>
            </p:extLst>
          </p:nvPr>
        </p:nvGraphicFramePr>
        <p:xfrm>
          <a:off x="467544" y="2780928"/>
          <a:ext cx="8032511" cy="3795567"/>
        </p:xfrm>
        <a:graphic>
          <a:graphicData uri="http://schemas.openxmlformats.org/drawingml/2006/table">
            <a:tbl>
              <a:tblPr firstRow="1" bandRow="1">
                <a:tableStyleId>{5C22544A-7EE6-4342-B048-85BDC9FD1C3A}</a:tableStyleId>
              </a:tblPr>
              <a:tblGrid>
                <a:gridCol w="2088232">
                  <a:extLst>
                    <a:ext uri="{9D8B030D-6E8A-4147-A177-3AD203B41FA5}">
                      <a16:colId xmlns:a16="http://schemas.microsoft.com/office/drawing/2014/main" xmlns="" val="3122066614"/>
                    </a:ext>
                  </a:extLst>
                </a:gridCol>
                <a:gridCol w="1296144">
                  <a:extLst>
                    <a:ext uri="{9D8B030D-6E8A-4147-A177-3AD203B41FA5}">
                      <a16:colId xmlns:a16="http://schemas.microsoft.com/office/drawing/2014/main" xmlns="" val="2056975752"/>
                    </a:ext>
                  </a:extLst>
                </a:gridCol>
                <a:gridCol w="1430993">
                  <a:extLst>
                    <a:ext uri="{9D8B030D-6E8A-4147-A177-3AD203B41FA5}">
                      <a16:colId xmlns:a16="http://schemas.microsoft.com/office/drawing/2014/main" xmlns="" val="3605052439"/>
                    </a:ext>
                  </a:extLst>
                </a:gridCol>
                <a:gridCol w="1608571">
                  <a:extLst>
                    <a:ext uri="{9D8B030D-6E8A-4147-A177-3AD203B41FA5}">
                      <a16:colId xmlns:a16="http://schemas.microsoft.com/office/drawing/2014/main" xmlns="" val="2607828513"/>
                    </a:ext>
                  </a:extLst>
                </a:gridCol>
                <a:gridCol w="1608571">
                  <a:extLst>
                    <a:ext uri="{9D8B030D-6E8A-4147-A177-3AD203B41FA5}">
                      <a16:colId xmlns:a16="http://schemas.microsoft.com/office/drawing/2014/main" xmlns="" val="1284924579"/>
                    </a:ext>
                  </a:extLst>
                </a:gridCol>
              </a:tblGrid>
              <a:tr h="791511">
                <a:tc>
                  <a:txBody>
                    <a:bodyPr/>
                    <a:lstStyle/>
                    <a:p>
                      <a:pPr algn="ctr"/>
                      <a:r>
                        <a:rPr lang="en-ZA" sz="1400" dirty="0">
                          <a:solidFill>
                            <a:schemeClr val="tx1"/>
                          </a:solidFill>
                        </a:rPr>
                        <a:t>Correctional </a:t>
                      </a:r>
                    </a:p>
                    <a:p>
                      <a:pPr algn="ctr"/>
                      <a:r>
                        <a:rPr lang="en-ZA" sz="1400" dirty="0">
                          <a:solidFill>
                            <a:schemeClr val="tx1"/>
                          </a:solidFill>
                        </a:rPr>
                        <a:t>Centres</a:t>
                      </a:r>
                    </a:p>
                  </a:txBody>
                  <a:tcPr/>
                </a:tc>
                <a:tc>
                  <a:txBody>
                    <a:bodyPr/>
                    <a:lstStyle/>
                    <a:p>
                      <a:pPr algn="ctr"/>
                      <a:r>
                        <a:rPr lang="en-ZA" sz="1400" dirty="0">
                          <a:solidFill>
                            <a:schemeClr val="tx1"/>
                          </a:solidFill>
                        </a:rPr>
                        <a:t>Province</a:t>
                      </a:r>
                    </a:p>
                  </a:txBody>
                  <a:tcPr/>
                </a:tc>
                <a:tc>
                  <a:txBody>
                    <a:bodyPr/>
                    <a:lstStyle/>
                    <a:p>
                      <a:pPr algn="ctr"/>
                      <a:r>
                        <a:rPr lang="en-ZA" sz="1400" dirty="0">
                          <a:solidFill>
                            <a:schemeClr val="tx1"/>
                          </a:solidFill>
                        </a:rPr>
                        <a:t>No. of Inmates per FGD</a:t>
                      </a:r>
                    </a:p>
                  </a:txBody>
                  <a:tcPr/>
                </a:tc>
                <a:tc>
                  <a:txBody>
                    <a:bodyPr/>
                    <a:lstStyle/>
                    <a:p>
                      <a:pPr algn="ctr"/>
                      <a:r>
                        <a:rPr lang="en-ZA" sz="1400" dirty="0">
                          <a:solidFill>
                            <a:schemeClr val="tx1"/>
                          </a:solidFill>
                        </a:rPr>
                        <a:t>No. of Warders per FGD</a:t>
                      </a:r>
                    </a:p>
                  </a:txBody>
                  <a:tcPr/>
                </a:tc>
                <a:tc>
                  <a:txBody>
                    <a:bodyPr/>
                    <a:lstStyle/>
                    <a:p>
                      <a:pPr algn="ctr"/>
                      <a:r>
                        <a:rPr lang="en-ZA" sz="1400" dirty="0">
                          <a:solidFill>
                            <a:schemeClr val="tx1"/>
                          </a:solidFill>
                        </a:rPr>
                        <a:t>No. of Officials interviewed</a:t>
                      </a:r>
                    </a:p>
                  </a:txBody>
                  <a:tcPr/>
                </a:tc>
                <a:extLst>
                  <a:ext uri="{0D108BD9-81ED-4DB2-BD59-A6C34878D82A}">
                    <a16:rowId xmlns:a16="http://schemas.microsoft.com/office/drawing/2014/main" xmlns="" val="2125994599"/>
                  </a:ext>
                </a:extLst>
              </a:tr>
              <a:tr h="554056">
                <a:tc>
                  <a:txBody>
                    <a:bodyPr/>
                    <a:lstStyle/>
                    <a:p>
                      <a:pPr marL="285750" indent="-285750">
                        <a:buFont typeface="Arial" panose="020B0604020202020204" pitchFamily="34" charset="0"/>
                        <a:buChar char="•"/>
                      </a:pPr>
                      <a:r>
                        <a:rPr lang="en-ZA" sz="1400" b="1" dirty="0"/>
                        <a:t>Bizzah Makhate</a:t>
                      </a:r>
                    </a:p>
                  </a:txBody>
                  <a:tcPr/>
                </a:tc>
                <a:tc>
                  <a:txBody>
                    <a:bodyPr/>
                    <a:lstStyle/>
                    <a:p>
                      <a:pPr algn="ctr"/>
                      <a:r>
                        <a:rPr lang="en-ZA" sz="1400" b="0" dirty="0"/>
                        <a:t>Free State</a:t>
                      </a:r>
                    </a:p>
                  </a:txBody>
                  <a:tcPr/>
                </a:tc>
                <a:tc>
                  <a:txBody>
                    <a:bodyPr/>
                    <a:lstStyle/>
                    <a:p>
                      <a:pPr algn="ctr"/>
                      <a:r>
                        <a:rPr lang="en-ZA" sz="1400" b="0" dirty="0"/>
                        <a:t>10</a:t>
                      </a:r>
                    </a:p>
                  </a:txBody>
                  <a:tcPr/>
                </a:tc>
                <a:tc>
                  <a:txBody>
                    <a:bodyPr/>
                    <a:lstStyle/>
                    <a:p>
                      <a:pPr algn="ctr"/>
                      <a:r>
                        <a:rPr lang="en-ZA" sz="1400" b="0" dirty="0"/>
                        <a:t>5</a:t>
                      </a:r>
                    </a:p>
                  </a:txBody>
                  <a:tcPr/>
                </a:tc>
                <a:tc>
                  <a:txBody>
                    <a:bodyPr/>
                    <a:lstStyle/>
                    <a:p>
                      <a:pPr algn="ctr"/>
                      <a:r>
                        <a:rPr lang="en-ZA" sz="1400" b="0" dirty="0"/>
                        <a:t>4</a:t>
                      </a:r>
                    </a:p>
                  </a:txBody>
                  <a:tcPr/>
                </a:tc>
                <a:extLst>
                  <a:ext uri="{0D108BD9-81ED-4DB2-BD59-A6C34878D82A}">
                    <a16:rowId xmlns:a16="http://schemas.microsoft.com/office/drawing/2014/main" xmlns="" val="2542914128"/>
                  </a:ext>
                </a:extLst>
              </a:tr>
              <a:tr h="473986">
                <a:tc>
                  <a:txBody>
                    <a:bodyPr/>
                    <a:lstStyle/>
                    <a:p>
                      <a:pPr marL="285750" indent="-285750">
                        <a:buFont typeface="Arial" panose="020B0604020202020204" pitchFamily="34" charset="0"/>
                        <a:buChar char="•"/>
                      </a:pPr>
                      <a:r>
                        <a:rPr lang="en-ZA" sz="1400" b="1" dirty="0"/>
                        <a:t>Pollsmoor</a:t>
                      </a:r>
                    </a:p>
                  </a:txBody>
                  <a:tcPr/>
                </a:tc>
                <a:tc>
                  <a:txBody>
                    <a:bodyPr/>
                    <a:lstStyle/>
                    <a:p>
                      <a:pPr algn="ctr"/>
                      <a:r>
                        <a:rPr lang="en-ZA" sz="1400" b="0" dirty="0"/>
                        <a:t>W. Cape</a:t>
                      </a:r>
                    </a:p>
                  </a:txBody>
                  <a:tcPr/>
                </a:tc>
                <a:tc>
                  <a:txBody>
                    <a:bodyPr/>
                    <a:lstStyle/>
                    <a:p>
                      <a:pPr algn="ctr"/>
                      <a:r>
                        <a:rPr lang="en-ZA" sz="1400" b="0" dirty="0"/>
                        <a:t>9</a:t>
                      </a:r>
                    </a:p>
                  </a:txBody>
                  <a:tcPr/>
                </a:tc>
                <a:tc>
                  <a:txBody>
                    <a:bodyPr/>
                    <a:lstStyle/>
                    <a:p>
                      <a:pPr algn="ctr"/>
                      <a:r>
                        <a:rPr lang="en-ZA" sz="1400" b="0" dirty="0"/>
                        <a:t>8</a:t>
                      </a:r>
                    </a:p>
                  </a:txBody>
                  <a:tcPr/>
                </a:tc>
                <a:tc>
                  <a:txBody>
                    <a:bodyPr/>
                    <a:lstStyle/>
                    <a:p>
                      <a:pPr algn="ctr"/>
                      <a:r>
                        <a:rPr lang="en-ZA" sz="1400" b="0" dirty="0"/>
                        <a:t>5</a:t>
                      </a:r>
                    </a:p>
                  </a:txBody>
                  <a:tcPr/>
                </a:tc>
                <a:extLst>
                  <a:ext uri="{0D108BD9-81ED-4DB2-BD59-A6C34878D82A}">
                    <a16:rowId xmlns:a16="http://schemas.microsoft.com/office/drawing/2014/main" xmlns="" val="1920964756"/>
                  </a:ext>
                </a:extLst>
              </a:tr>
              <a:tr h="473986">
                <a:tc>
                  <a:txBody>
                    <a:bodyPr/>
                    <a:lstStyle/>
                    <a:p>
                      <a:pPr marL="285750" indent="-285750">
                        <a:buFont typeface="Arial" panose="020B0604020202020204" pitchFamily="34" charset="0"/>
                        <a:buChar char="•"/>
                      </a:pPr>
                      <a:r>
                        <a:rPr lang="en-ZA" sz="1400" b="1" dirty="0"/>
                        <a:t>Johannesburg</a:t>
                      </a:r>
                    </a:p>
                  </a:txBody>
                  <a:tcPr/>
                </a:tc>
                <a:tc>
                  <a:txBody>
                    <a:bodyPr/>
                    <a:lstStyle/>
                    <a:p>
                      <a:pPr algn="ctr"/>
                      <a:r>
                        <a:rPr lang="en-ZA" sz="1400" b="0" dirty="0"/>
                        <a:t>Gauteng</a:t>
                      </a:r>
                    </a:p>
                  </a:txBody>
                  <a:tcPr/>
                </a:tc>
                <a:tc>
                  <a:txBody>
                    <a:bodyPr/>
                    <a:lstStyle/>
                    <a:p>
                      <a:pPr algn="ctr"/>
                      <a:r>
                        <a:rPr lang="en-ZA" sz="1400" b="0" dirty="0"/>
                        <a:t>9</a:t>
                      </a:r>
                    </a:p>
                  </a:txBody>
                  <a:tcPr/>
                </a:tc>
                <a:tc>
                  <a:txBody>
                    <a:bodyPr/>
                    <a:lstStyle/>
                    <a:p>
                      <a:pPr algn="ctr"/>
                      <a:r>
                        <a:rPr lang="en-ZA" sz="1400" b="0" dirty="0"/>
                        <a:t>5</a:t>
                      </a:r>
                    </a:p>
                  </a:txBody>
                  <a:tcPr/>
                </a:tc>
                <a:tc>
                  <a:txBody>
                    <a:bodyPr/>
                    <a:lstStyle/>
                    <a:p>
                      <a:pPr algn="ctr"/>
                      <a:r>
                        <a:rPr lang="en-ZA" sz="1400" b="0" dirty="0"/>
                        <a:t>4</a:t>
                      </a:r>
                    </a:p>
                  </a:txBody>
                  <a:tcPr/>
                </a:tc>
                <a:extLst>
                  <a:ext uri="{0D108BD9-81ED-4DB2-BD59-A6C34878D82A}">
                    <a16:rowId xmlns:a16="http://schemas.microsoft.com/office/drawing/2014/main" xmlns="" val="2253278816"/>
                  </a:ext>
                </a:extLst>
              </a:tr>
              <a:tr h="554056">
                <a:tc>
                  <a:txBody>
                    <a:bodyPr/>
                    <a:lstStyle/>
                    <a:p>
                      <a:pPr marL="285750" indent="-285750">
                        <a:buFont typeface="Arial" panose="020B0604020202020204" pitchFamily="34" charset="0"/>
                        <a:buChar char="•"/>
                      </a:pPr>
                      <a:r>
                        <a:rPr lang="en-ZA" sz="1400" b="1" dirty="0"/>
                        <a:t>Durban Westville</a:t>
                      </a:r>
                    </a:p>
                  </a:txBody>
                  <a:tcPr/>
                </a:tc>
                <a:tc>
                  <a:txBody>
                    <a:bodyPr/>
                    <a:lstStyle/>
                    <a:p>
                      <a:pPr algn="ctr"/>
                      <a:r>
                        <a:rPr lang="en-ZA" sz="1400" b="0" dirty="0"/>
                        <a:t>KZN</a:t>
                      </a:r>
                    </a:p>
                  </a:txBody>
                  <a:tcPr/>
                </a:tc>
                <a:tc>
                  <a:txBody>
                    <a:bodyPr/>
                    <a:lstStyle/>
                    <a:p>
                      <a:pPr algn="ctr"/>
                      <a:r>
                        <a:rPr lang="en-ZA" sz="1400" b="0" dirty="0"/>
                        <a:t>10</a:t>
                      </a:r>
                    </a:p>
                  </a:txBody>
                  <a:tcPr/>
                </a:tc>
                <a:tc>
                  <a:txBody>
                    <a:bodyPr/>
                    <a:lstStyle/>
                    <a:p>
                      <a:pPr algn="ctr"/>
                      <a:r>
                        <a:rPr lang="en-ZA" sz="1400" b="0" dirty="0"/>
                        <a:t>6</a:t>
                      </a:r>
                    </a:p>
                  </a:txBody>
                  <a:tcPr/>
                </a:tc>
                <a:tc>
                  <a:txBody>
                    <a:bodyPr/>
                    <a:lstStyle/>
                    <a:p>
                      <a:pPr algn="ctr"/>
                      <a:r>
                        <a:rPr lang="en-ZA" sz="1400" b="0" dirty="0"/>
                        <a:t>6</a:t>
                      </a:r>
                    </a:p>
                  </a:txBody>
                  <a:tcPr/>
                </a:tc>
                <a:extLst>
                  <a:ext uri="{0D108BD9-81ED-4DB2-BD59-A6C34878D82A}">
                    <a16:rowId xmlns:a16="http://schemas.microsoft.com/office/drawing/2014/main" xmlns="" val="578522338"/>
                  </a:ext>
                </a:extLst>
              </a:tr>
              <a:tr h="473986">
                <a:tc>
                  <a:txBody>
                    <a:bodyPr/>
                    <a:lstStyle/>
                    <a:p>
                      <a:pPr marL="285750" indent="-285750">
                        <a:buFont typeface="Arial" panose="020B0604020202020204" pitchFamily="34" charset="0"/>
                        <a:buChar char="•"/>
                      </a:pPr>
                      <a:r>
                        <a:rPr lang="en-ZA" sz="1400" b="1" dirty="0"/>
                        <a:t>Thohoyandou</a:t>
                      </a:r>
                    </a:p>
                  </a:txBody>
                  <a:tcPr/>
                </a:tc>
                <a:tc>
                  <a:txBody>
                    <a:bodyPr/>
                    <a:lstStyle/>
                    <a:p>
                      <a:pPr algn="ctr"/>
                      <a:r>
                        <a:rPr lang="en-ZA" sz="1400" b="0" dirty="0"/>
                        <a:t>Limpopo</a:t>
                      </a:r>
                    </a:p>
                  </a:txBody>
                  <a:tcPr/>
                </a:tc>
                <a:tc>
                  <a:txBody>
                    <a:bodyPr/>
                    <a:lstStyle/>
                    <a:p>
                      <a:pPr algn="ctr"/>
                      <a:r>
                        <a:rPr lang="en-ZA" sz="1400" b="0" dirty="0"/>
                        <a:t>8</a:t>
                      </a:r>
                    </a:p>
                  </a:txBody>
                  <a:tcPr/>
                </a:tc>
                <a:tc>
                  <a:txBody>
                    <a:bodyPr/>
                    <a:lstStyle/>
                    <a:p>
                      <a:pPr algn="ctr"/>
                      <a:r>
                        <a:rPr lang="en-ZA" sz="1400" b="0" dirty="0"/>
                        <a:t>8</a:t>
                      </a:r>
                    </a:p>
                  </a:txBody>
                  <a:tcPr/>
                </a:tc>
                <a:tc>
                  <a:txBody>
                    <a:bodyPr/>
                    <a:lstStyle/>
                    <a:p>
                      <a:pPr algn="ctr"/>
                      <a:r>
                        <a:rPr lang="en-ZA" sz="1400" b="0" dirty="0"/>
                        <a:t>5</a:t>
                      </a:r>
                    </a:p>
                  </a:txBody>
                  <a:tcPr/>
                </a:tc>
                <a:extLst>
                  <a:ext uri="{0D108BD9-81ED-4DB2-BD59-A6C34878D82A}">
                    <a16:rowId xmlns:a16="http://schemas.microsoft.com/office/drawing/2014/main" xmlns="" val="3364717043"/>
                  </a:ext>
                </a:extLst>
              </a:tr>
              <a:tr h="473986">
                <a:tc>
                  <a:txBody>
                    <a:bodyPr/>
                    <a:lstStyle/>
                    <a:p>
                      <a:pPr marL="285750" indent="-285750">
                        <a:buFont typeface="Arial" panose="020B0604020202020204" pitchFamily="34" charset="0"/>
                        <a:buChar char="•"/>
                      </a:pPr>
                      <a:r>
                        <a:rPr lang="en-ZA" sz="1400" b="1" dirty="0"/>
                        <a:t>Potchefstroom</a:t>
                      </a:r>
                    </a:p>
                  </a:txBody>
                  <a:tcPr/>
                </a:tc>
                <a:tc>
                  <a:txBody>
                    <a:bodyPr/>
                    <a:lstStyle/>
                    <a:p>
                      <a:pPr algn="ctr"/>
                      <a:r>
                        <a:rPr lang="en-ZA" sz="1400" b="0" dirty="0"/>
                        <a:t>N. West</a:t>
                      </a:r>
                    </a:p>
                  </a:txBody>
                  <a:tcPr/>
                </a:tc>
                <a:tc>
                  <a:txBody>
                    <a:bodyPr/>
                    <a:lstStyle/>
                    <a:p>
                      <a:pPr algn="ctr"/>
                      <a:r>
                        <a:rPr lang="en-ZA" sz="1400" b="0" dirty="0"/>
                        <a:t>8</a:t>
                      </a:r>
                    </a:p>
                  </a:txBody>
                  <a:tcPr/>
                </a:tc>
                <a:tc>
                  <a:txBody>
                    <a:bodyPr/>
                    <a:lstStyle/>
                    <a:p>
                      <a:pPr algn="ctr"/>
                      <a:r>
                        <a:rPr lang="en-ZA" sz="1400" b="0" dirty="0"/>
                        <a:t>6</a:t>
                      </a:r>
                    </a:p>
                  </a:txBody>
                  <a:tcPr/>
                </a:tc>
                <a:tc>
                  <a:txBody>
                    <a:bodyPr/>
                    <a:lstStyle/>
                    <a:p>
                      <a:pPr algn="ctr"/>
                      <a:r>
                        <a:rPr lang="en-ZA" sz="1400" b="0" dirty="0"/>
                        <a:t>6</a:t>
                      </a:r>
                    </a:p>
                  </a:txBody>
                  <a:tcPr/>
                </a:tc>
                <a:extLst>
                  <a:ext uri="{0D108BD9-81ED-4DB2-BD59-A6C34878D82A}">
                    <a16:rowId xmlns:a16="http://schemas.microsoft.com/office/drawing/2014/main" xmlns="" val="406524970"/>
                  </a:ext>
                </a:extLst>
              </a:tr>
            </a:tbl>
          </a:graphicData>
        </a:graphic>
      </p:graphicFrame>
    </p:spTree>
    <p:extLst>
      <p:ext uri="{BB962C8B-B14F-4D97-AF65-F5344CB8AC3E}">
        <p14:creationId xmlns:p14="http://schemas.microsoft.com/office/powerpoint/2010/main" xmlns="" val="893196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7</a:t>
            </a:fld>
            <a:endParaRPr lang="en-GB" dirty="0"/>
          </a:p>
        </p:txBody>
      </p:sp>
      <p:sp>
        <p:nvSpPr>
          <p:cNvPr id="6149" name="Rectangle 3"/>
          <p:cNvSpPr>
            <a:spLocks noGrp="1" noChangeArrowheads="1"/>
          </p:cNvSpPr>
          <p:nvPr>
            <p:ph type="subTitle" idx="1"/>
          </p:nvPr>
        </p:nvSpPr>
        <p:spPr>
          <a:xfrm>
            <a:off x="539552" y="2708964"/>
            <a:ext cx="8147247" cy="3714750"/>
          </a:xfrm>
        </p:spPr>
        <p:txBody>
          <a:bodyPr/>
          <a:lstStyle/>
          <a:p>
            <a:pPr marL="285750" indent="-285750" algn="just">
              <a:buFont typeface="Wingdings" panose="05000000000000000000" pitchFamily="2" charset="2"/>
              <a:buChar char="q"/>
            </a:pPr>
            <a:r>
              <a:rPr lang="en-ZA" sz="1400" dirty="0">
                <a:latin typeface="Century Gothic" panose="020B0502020202020204" pitchFamily="34" charset="0"/>
              </a:rPr>
              <a:t>All interviews were conducted in English (with translations made by CGE staff where necessary), </a:t>
            </a:r>
          </a:p>
          <a:p>
            <a:pPr marL="285750" indent="-285750" algn="just">
              <a:buFont typeface="Wingdings" panose="05000000000000000000" pitchFamily="2" charset="2"/>
              <a:buChar char="q"/>
            </a:pPr>
            <a:r>
              <a:rPr lang="en-ZA" sz="1400" dirty="0">
                <a:latin typeface="Century Gothic" panose="020B0502020202020204" pitchFamily="34" charset="0"/>
              </a:rPr>
              <a:t>A set of semi-structured and open-ended interview questions were developed to allow inmates and other officials to engage with the Research Staff. </a:t>
            </a:r>
          </a:p>
          <a:p>
            <a:pPr marL="285750" indent="-285750" algn="just">
              <a:buFont typeface="Wingdings" panose="05000000000000000000" pitchFamily="2" charset="2"/>
              <a:buChar char="q"/>
            </a:pPr>
            <a:endParaRPr lang="en-ZA" sz="1400" dirty="0">
              <a:latin typeface="Century Gothic" panose="020B0502020202020204" pitchFamily="34" charset="0"/>
            </a:endParaRPr>
          </a:p>
          <a:p>
            <a:pPr marL="285750" indent="-285750" algn="just">
              <a:buFont typeface="Wingdings" panose="05000000000000000000" pitchFamily="2" charset="2"/>
              <a:buChar char="q"/>
            </a:pPr>
            <a:r>
              <a:rPr lang="en-ZA" sz="1400" dirty="0">
                <a:latin typeface="Century Gothic" panose="020B0502020202020204" pitchFamily="34" charset="0"/>
              </a:rPr>
              <a:t>In cases where possible, supporting documents (e.g. policy documents, annual reports, budgets information and plans, etc.) were obtained and analysed by the Research Team to compile the reports. </a:t>
            </a:r>
          </a:p>
          <a:p>
            <a:pPr marL="285750" indent="-285750" algn="just">
              <a:buFont typeface="Wingdings" panose="05000000000000000000" pitchFamily="2" charset="2"/>
              <a:buChar char="q"/>
            </a:pPr>
            <a:endParaRPr lang="en-ZA" sz="1400" dirty="0">
              <a:latin typeface="Century Gothic" panose="020B0502020202020204" pitchFamily="34" charset="0"/>
            </a:endParaRPr>
          </a:p>
          <a:p>
            <a:pPr marL="285750" indent="-285750" algn="just">
              <a:buFont typeface="Wingdings" panose="05000000000000000000" pitchFamily="2" charset="2"/>
              <a:buChar char="q"/>
            </a:pPr>
            <a:r>
              <a:rPr lang="en-ZA" sz="1400" dirty="0">
                <a:latin typeface="Century Gothic" panose="020B0502020202020204" pitchFamily="34" charset="0"/>
              </a:rPr>
              <a:t>Participation in the study guided by the following considerations: </a:t>
            </a:r>
          </a:p>
          <a:p>
            <a:pPr marL="742950" lvl="1" indent="-285750" algn="just">
              <a:buFont typeface="Wingdings" panose="05000000000000000000" pitchFamily="2" charset="2"/>
              <a:buChar char="ü"/>
            </a:pPr>
            <a:r>
              <a:rPr lang="en-ZA" sz="1200" dirty="0">
                <a:latin typeface="Century Gothic" panose="020B0502020202020204" pitchFamily="34" charset="0"/>
              </a:rPr>
              <a:t>Voluntary participation </a:t>
            </a:r>
          </a:p>
          <a:p>
            <a:pPr marL="742950" lvl="1" indent="-285750" algn="just">
              <a:buFont typeface="Wingdings" panose="05000000000000000000" pitchFamily="2" charset="2"/>
              <a:buChar char="ü"/>
            </a:pPr>
            <a:r>
              <a:rPr lang="en-ZA" sz="1200" dirty="0">
                <a:latin typeface="Century Gothic" panose="020B0502020202020204" pitchFamily="34" charset="0"/>
              </a:rPr>
              <a:t>Informed consent </a:t>
            </a:r>
          </a:p>
          <a:p>
            <a:pPr marL="742950" lvl="1" indent="-285750" algn="just">
              <a:buFont typeface="Wingdings" panose="05000000000000000000" pitchFamily="2" charset="2"/>
              <a:buChar char="ü"/>
            </a:pPr>
            <a:r>
              <a:rPr lang="en-ZA" sz="1200" dirty="0">
                <a:latin typeface="Century Gothic" panose="020B0502020202020204" pitchFamily="34" charset="0"/>
              </a:rPr>
              <a:t>Confidentiality &amp; anonymity </a:t>
            </a:r>
          </a:p>
          <a:p>
            <a:pPr marL="742950" lvl="1" indent="-285750" algn="just">
              <a:buFont typeface="Wingdings" panose="05000000000000000000" pitchFamily="2" charset="2"/>
              <a:buChar char="ü"/>
            </a:pPr>
            <a:endParaRPr lang="en-ZA" sz="1200" dirty="0">
              <a:latin typeface="Century Gothic" panose="020B0502020202020204" pitchFamily="34" charset="0"/>
            </a:endParaRPr>
          </a:p>
          <a:p>
            <a:pPr marL="285750" indent="-285750" algn="just">
              <a:buFont typeface="Wingdings" panose="05000000000000000000" pitchFamily="2" charset="2"/>
              <a:buChar char="q"/>
            </a:pPr>
            <a:r>
              <a:rPr lang="en-ZA" sz="1400" dirty="0">
                <a:latin typeface="Century Gothic" panose="020B0502020202020204" pitchFamily="34" charset="0"/>
              </a:rPr>
              <a:t>Two Research Reports were compiled (2017 &amp; 2018)</a:t>
            </a:r>
          </a:p>
          <a:p>
            <a:pPr marL="285750" indent="-285750" algn="just">
              <a:buFont typeface="Wingdings" panose="05000000000000000000" pitchFamily="2" charset="2"/>
              <a:buChar char="ü"/>
            </a:pPr>
            <a:endParaRPr lang="en-ZA" sz="1400" dirty="0">
              <a:latin typeface="Century Gothic" panose="020B0502020202020204" pitchFamily="34" charset="0"/>
            </a:endParaRPr>
          </a:p>
          <a:p>
            <a:endParaRPr lang="en-ZA" sz="1600" dirty="0"/>
          </a:p>
        </p:txBody>
      </p:sp>
      <p:sp>
        <p:nvSpPr>
          <p:cNvPr id="8" name="Rectangle 7"/>
          <p:cNvSpPr/>
          <p:nvPr/>
        </p:nvSpPr>
        <p:spPr>
          <a:xfrm>
            <a:off x="2555776" y="1785634"/>
            <a:ext cx="4320413" cy="400110"/>
          </a:xfrm>
          <a:prstGeom prst="rect">
            <a:avLst/>
          </a:prstGeom>
        </p:spPr>
        <p:txBody>
          <a:bodyPr wrap="none">
            <a:spAutoFit/>
          </a:bodyPr>
          <a:lstStyle/>
          <a:p>
            <a:r>
              <a:rPr lang="en-ZA" sz="2000" b="1" dirty="0">
                <a:latin typeface="Century Gothic" pitchFamily="34" charset="0"/>
                <a:sym typeface="Century Gothic" pitchFamily="34" charset="0"/>
              </a:rPr>
              <a:t>RESEARCH METHODOLOGY cont…</a:t>
            </a:r>
            <a:endParaRPr lang="en-US" sz="2000" dirty="0"/>
          </a:p>
        </p:txBody>
      </p:sp>
    </p:spTree>
    <p:extLst>
      <p:ext uri="{BB962C8B-B14F-4D97-AF65-F5344CB8AC3E}">
        <p14:creationId xmlns:p14="http://schemas.microsoft.com/office/powerpoint/2010/main" xmlns="" val="1591603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8</a:t>
            </a:fld>
            <a:endParaRPr lang="en-GB" dirty="0"/>
          </a:p>
        </p:txBody>
      </p:sp>
      <p:sp>
        <p:nvSpPr>
          <p:cNvPr id="6148" name="Rectangle 2"/>
          <p:cNvSpPr>
            <a:spLocks noGrp="1" noChangeArrowheads="1"/>
          </p:cNvSpPr>
          <p:nvPr>
            <p:ph type="ctrTitle"/>
          </p:nvPr>
        </p:nvSpPr>
        <p:spPr>
          <a:xfrm>
            <a:off x="755650" y="1857375"/>
            <a:ext cx="7772400" cy="428625"/>
          </a:xfrm>
        </p:spPr>
        <p:txBody>
          <a:bodyPr/>
          <a:lstStyle/>
          <a:p>
            <a:pPr eaLnBrk="1" hangingPunct="1"/>
            <a:r>
              <a:rPr lang="en-GB" sz="1600" b="1" dirty="0">
                <a:solidFill>
                  <a:schemeClr val="tx1"/>
                </a:solidFill>
                <a:latin typeface="Century Gothic" panose="020B0502020202020204" pitchFamily="34" charset="0"/>
                <a:sym typeface="Century Gothic" pitchFamily="34" charset="0"/>
              </a:rPr>
              <a:t>LIMITATIONS </a:t>
            </a:r>
          </a:p>
        </p:txBody>
      </p:sp>
      <p:sp>
        <p:nvSpPr>
          <p:cNvPr id="6149" name="Rectangle 3"/>
          <p:cNvSpPr>
            <a:spLocks noGrp="1" noChangeArrowheads="1"/>
          </p:cNvSpPr>
          <p:nvPr>
            <p:ph type="subTitle" idx="1"/>
          </p:nvPr>
        </p:nvSpPr>
        <p:spPr>
          <a:xfrm>
            <a:off x="323528" y="2286000"/>
            <a:ext cx="8204522" cy="3714750"/>
          </a:xfrm>
        </p:spPr>
        <p:txBody>
          <a:bodyPr/>
          <a:lstStyle/>
          <a:p>
            <a:pPr marL="285750" indent="-285750" algn="just">
              <a:buFont typeface="Wingdings" panose="05000000000000000000" pitchFamily="2" charset="2"/>
              <a:buChar char="q"/>
            </a:pPr>
            <a:r>
              <a:rPr lang="en-ZA" sz="1400" dirty="0">
                <a:latin typeface="Century Gothic" panose="020B0502020202020204" pitchFamily="34" charset="0"/>
              </a:rPr>
              <a:t>The controlled nature of the prison environment had the potential to prevent inmates from speaking freely to the researchers without fear of repercussions.</a:t>
            </a:r>
            <a:endParaRPr lang="en-GB" dirty="0"/>
          </a:p>
          <a:p>
            <a:pPr marL="285750" indent="-285750" algn="just">
              <a:buFont typeface="Wingdings" panose="05000000000000000000" pitchFamily="2" charset="2"/>
              <a:buChar char="q"/>
            </a:pPr>
            <a:endParaRPr lang="en-GB"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In some Centres (e.g. Bizzah Makhate and Johannesburg) some of the professionals, including the Doctors, were unavailable to be interviewed</a:t>
            </a:r>
          </a:p>
          <a:p>
            <a:pPr marL="285750" indent="-285750" algn="just">
              <a:buFont typeface="Wingdings" panose="05000000000000000000" pitchFamily="2" charset="2"/>
              <a:buChar char="q"/>
            </a:pPr>
            <a:endParaRPr lang="en-GB"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Site visits to the different Correctional Centres were limited to three days only.</a:t>
            </a:r>
          </a:p>
          <a:p>
            <a:pPr marL="285750" indent="-285750" algn="just">
              <a:buFont typeface="Wingdings" panose="05000000000000000000" pitchFamily="2" charset="2"/>
              <a:buChar char="q"/>
            </a:pPr>
            <a:endParaRPr lang="en-GB" sz="1400" dirty="0">
              <a:latin typeface="Century Gothic" panose="020B0502020202020204" pitchFamily="34" charset="0"/>
            </a:endParaRPr>
          </a:p>
          <a:p>
            <a:pPr marL="285750" indent="-285750" algn="just">
              <a:buFont typeface="Wingdings" panose="05000000000000000000" pitchFamily="2" charset="2"/>
              <a:buChar char="q"/>
            </a:pPr>
            <a:r>
              <a:rPr lang="en-GB" sz="1400" dirty="0">
                <a:latin typeface="Century Gothic" panose="020B0502020202020204" pitchFamily="34" charset="0"/>
              </a:rPr>
              <a:t>In many instances cooperation was not freely forthcoming from many officials both at the various Centres and at national level to provide relevant supporting documents</a:t>
            </a:r>
          </a:p>
          <a:p>
            <a:pPr algn="just"/>
            <a:endParaRPr lang="en-ZA" sz="1400" dirty="0">
              <a:latin typeface="Century Gothic" panose="020B0502020202020204" pitchFamily="34" charset="0"/>
            </a:endParaRPr>
          </a:p>
          <a:p>
            <a:pPr marL="285750" indent="-285750" algn="just">
              <a:buFont typeface="Wingdings" panose="05000000000000000000" pitchFamily="2" charset="2"/>
              <a:buChar char="q"/>
            </a:pPr>
            <a:endParaRPr lang="en-GB" sz="1400" dirty="0">
              <a:latin typeface="Century Gothic" panose="020B0502020202020204" pitchFamily="34" charset="0"/>
            </a:endParaRPr>
          </a:p>
          <a:p>
            <a:pPr algn="just"/>
            <a:endParaRPr lang="en-GB" sz="1400" b="1" dirty="0">
              <a:latin typeface="Century Gothic" pitchFamily="34" charset="0"/>
            </a:endParaRPr>
          </a:p>
          <a:p>
            <a:pPr algn="just"/>
            <a:endParaRPr lang="en-GB" sz="1400" b="1" dirty="0">
              <a:latin typeface="Century Gothic" pitchFamily="34" charset="0"/>
            </a:endParaRPr>
          </a:p>
          <a:p>
            <a:pPr algn="just"/>
            <a:endParaRPr lang="en-ZA" sz="1600" dirty="0"/>
          </a:p>
          <a:p>
            <a:endParaRPr lang="en-ZA" sz="1600" dirty="0"/>
          </a:p>
        </p:txBody>
      </p:sp>
    </p:spTree>
    <p:extLst>
      <p:ext uri="{BB962C8B-B14F-4D97-AF65-F5344CB8AC3E}">
        <p14:creationId xmlns:p14="http://schemas.microsoft.com/office/powerpoint/2010/main" xmlns="" val="3968693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C7F4C768-A50E-4534-AEE8-8C8B1B00D983}" type="slidenum">
              <a:rPr lang="en-GB" smtClean="0"/>
              <a:pPr/>
              <a:t>9</a:t>
            </a:fld>
            <a:endParaRPr lang="en-GB" dirty="0"/>
          </a:p>
        </p:txBody>
      </p:sp>
      <p:sp>
        <p:nvSpPr>
          <p:cNvPr id="6148" name="Rectangle 2"/>
          <p:cNvSpPr>
            <a:spLocks noGrp="1" noChangeArrowheads="1"/>
          </p:cNvSpPr>
          <p:nvPr>
            <p:ph type="ctrTitle"/>
          </p:nvPr>
        </p:nvSpPr>
        <p:spPr>
          <a:xfrm>
            <a:off x="755650" y="1857375"/>
            <a:ext cx="7772400" cy="428625"/>
          </a:xfrm>
        </p:spPr>
        <p:txBody>
          <a:bodyPr/>
          <a:lstStyle/>
          <a:p>
            <a:pPr eaLnBrk="1" hangingPunct="1"/>
            <a:r>
              <a:rPr lang="en-GB" sz="1600" b="1" u="sng" dirty="0">
                <a:solidFill>
                  <a:schemeClr val="tx1"/>
                </a:solidFill>
                <a:latin typeface="Century Gothic" panose="020B0502020202020204" pitchFamily="34" charset="0"/>
                <a:sym typeface="Century Gothic" pitchFamily="34" charset="0"/>
              </a:rPr>
              <a:t>RESEARCH FINDINGS: JOHANNESBURG CORRECTIONAL CENTRE (Gauteng)</a:t>
            </a:r>
          </a:p>
        </p:txBody>
      </p:sp>
      <p:sp>
        <p:nvSpPr>
          <p:cNvPr id="6149" name="Rectangle 3"/>
          <p:cNvSpPr>
            <a:spLocks noGrp="1" noChangeArrowheads="1"/>
          </p:cNvSpPr>
          <p:nvPr>
            <p:ph type="subTitle" idx="1"/>
          </p:nvPr>
        </p:nvSpPr>
        <p:spPr>
          <a:xfrm>
            <a:off x="323528" y="2285999"/>
            <a:ext cx="8204522" cy="3959225"/>
          </a:xfrm>
        </p:spPr>
        <p:txBody>
          <a:bodyPr/>
          <a:lstStyle/>
          <a:p>
            <a:pPr marL="285750" indent="-285750" algn="just">
              <a:buFont typeface="Arial" panose="020B0604020202020204" pitchFamily="34" charset="0"/>
              <a:buChar char="•"/>
            </a:pPr>
            <a:r>
              <a:rPr lang="en-GB" sz="1200" dirty="0">
                <a:latin typeface="Century Gothic" panose="020B0502020202020204" pitchFamily="34" charset="0"/>
              </a:rPr>
              <a:t>Approved capacity of the centre is 613 inmates. Number of sentenced inmates was 698; remand offenders 278 Total inmates: 976 therefore there was overcrowding of 59.2% </a:t>
            </a:r>
          </a:p>
          <a:p>
            <a:pPr marL="285750" indent="-285750" algn="just">
              <a:buFont typeface="Arial" panose="020B0604020202020204" pitchFamily="34" charset="0"/>
              <a:buChar char="•"/>
            </a:pPr>
            <a:r>
              <a:rPr lang="en-GB" sz="1200" dirty="0">
                <a:latin typeface="Century Gothic" panose="020B0502020202020204" pitchFamily="34" charset="0"/>
              </a:rPr>
              <a:t>Section C1 accommodates the Mother and Baby unit with 21 mothers and babies.</a:t>
            </a:r>
          </a:p>
          <a:p>
            <a:pPr marL="285750" indent="-285750" algn="just">
              <a:buFont typeface="Arial" panose="020B0604020202020204" pitchFamily="34" charset="0"/>
              <a:buChar char="•"/>
            </a:pPr>
            <a:r>
              <a:rPr lang="en-GB" sz="1200" dirty="0">
                <a:latin typeface="Century Gothic" panose="020B0502020202020204" pitchFamily="34" charset="0"/>
              </a:rPr>
              <a:t>Section B which houses medium term offenders was more overcrowded than any other section of the facility </a:t>
            </a:r>
          </a:p>
          <a:p>
            <a:pPr marL="285750" indent="-285750" algn="just">
              <a:buFont typeface="Arial" panose="020B0604020202020204" pitchFamily="34" charset="0"/>
              <a:buChar char="•"/>
            </a:pPr>
            <a:r>
              <a:rPr lang="en-GB" sz="1200" dirty="0">
                <a:latin typeface="Century Gothic" panose="020B0502020202020204" pitchFamily="34" charset="0"/>
              </a:rPr>
              <a:t>There is a general problem of shortage of hot water due to the aging infrastructure; but the overall facility looked neat. </a:t>
            </a:r>
          </a:p>
          <a:p>
            <a:pPr algn="just"/>
            <a:endParaRPr lang="en-GB" sz="1200" b="1" dirty="0">
              <a:latin typeface="Century Gothic" panose="020B0502020202020204" pitchFamily="34" charset="0"/>
            </a:endParaRPr>
          </a:p>
          <a:p>
            <a:r>
              <a:rPr lang="en-GB" sz="1200" b="1" dirty="0">
                <a:latin typeface="Century Gothic" panose="020B0502020202020204" pitchFamily="34" charset="0"/>
              </a:rPr>
              <a:t>SOME OF THE HEALTH CARE AND RELATED SERVICES RENDERED TO FEMALE INMATES </a:t>
            </a:r>
          </a:p>
          <a:p>
            <a:pPr marL="285750" indent="-285750" algn="just">
              <a:buFont typeface="Arial" panose="020B0604020202020204" pitchFamily="34" charset="0"/>
              <a:buChar char="•"/>
            </a:pPr>
            <a:endParaRPr lang="en-GB" sz="1200" dirty="0">
              <a:latin typeface="Century Gothic" panose="020B0502020202020204" pitchFamily="34" charset="0"/>
            </a:endParaRPr>
          </a:p>
          <a:p>
            <a:pPr marL="285750" indent="-285750" algn="just">
              <a:buFont typeface="Arial" panose="020B0604020202020204" pitchFamily="34" charset="0"/>
              <a:buChar char="•"/>
            </a:pPr>
            <a:r>
              <a:rPr lang="en-GB" sz="1200" b="1" dirty="0">
                <a:latin typeface="Century Gothic" panose="020B0502020202020204" pitchFamily="34" charset="0"/>
              </a:rPr>
              <a:t>Health Care and related Services</a:t>
            </a:r>
          </a:p>
          <a:p>
            <a:pPr marL="285750" indent="-285750" algn="just">
              <a:buFont typeface="Arial" panose="020B0604020202020204" pitchFamily="34" charset="0"/>
              <a:buChar char="•"/>
            </a:pPr>
            <a:endParaRPr lang="en-GB" sz="1200" dirty="0">
              <a:latin typeface="Century Gothic" panose="020B0502020202020204" pitchFamily="34" charset="0"/>
            </a:endParaRPr>
          </a:p>
          <a:p>
            <a:pPr marL="285750" indent="-285750" algn="just">
              <a:buFont typeface="Arial" panose="020B0604020202020204" pitchFamily="34" charset="0"/>
              <a:buChar char="•"/>
            </a:pPr>
            <a:r>
              <a:rPr lang="en-GB" sz="1200" dirty="0">
                <a:latin typeface="Century Gothic" panose="020B0502020202020204" pitchFamily="34" charset="0"/>
              </a:rPr>
              <a:t>The Centre’s initial screening process for offenders (once admitted) included oral and physical examinations</a:t>
            </a:r>
          </a:p>
          <a:p>
            <a:pPr marL="285750" indent="-285750" algn="just">
              <a:buFont typeface="Arial" panose="020B0604020202020204" pitchFamily="34" charset="0"/>
              <a:buChar char="•"/>
            </a:pPr>
            <a:r>
              <a:rPr lang="en-GB" sz="1200" dirty="0">
                <a:latin typeface="Century Gothic" panose="020B0502020202020204" pitchFamily="34" charset="0"/>
              </a:rPr>
              <a:t>The oral assessments focuses on the health history of the offender, including current illnesses; communicable diseases (e.g. TB and HIV and AIDS); mental health; hypertension; cardiac condition; diabetes; epilepsy; etc. </a:t>
            </a:r>
          </a:p>
          <a:p>
            <a:pPr marL="285750" indent="-285750" algn="just">
              <a:buFont typeface="Arial" panose="020B0604020202020204" pitchFamily="34" charset="0"/>
              <a:buChar char="•"/>
            </a:pPr>
            <a:r>
              <a:rPr lang="en-GB" sz="1200" dirty="0">
                <a:latin typeface="Century Gothic" panose="020B0502020202020204" pitchFamily="34" charset="0"/>
              </a:rPr>
              <a:t>The second phase involves the physical examination with a focus on the physical condition, including  pregnancy status.  </a:t>
            </a:r>
          </a:p>
          <a:p>
            <a:pPr algn="just"/>
            <a:endParaRPr lang="en-GB" sz="1400" b="1" dirty="0">
              <a:latin typeface="Century Gothic" pitchFamily="34" charset="0"/>
            </a:endParaRPr>
          </a:p>
          <a:p>
            <a:pPr algn="just"/>
            <a:endParaRPr lang="en-GB" sz="1400" b="1" dirty="0">
              <a:latin typeface="Century Gothic" pitchFamily="34" charset="0"/>
            </a:endParaRPr>
          </a:p>
          <a:p>
            <a:pPr algn="just"/>
            <a:endParaRPr lang="en-ZA" sz="1600" dirty="0"/>
          </a:p>
          <a:p>
            <a:endParaRPr lang="en-ZA" sz="1600" dirty="0"/>
          </a:p>
        </p:txBody>
      </p:sp>
    </p:spTree>
    <p:extLst>
      <p:ext uri="{BB962C8B-B14F-4D97-AF65-F5344CB8AC3E}">
        <p14:creationId xmlns:p14="http://schemas.microsoft.com/office/powerpoint/2010/main" xmlns="" val="101993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81467</TotalTime>
  <Words>3427</Words>
  <Application>Microsoft Office PowerPoint</Application>
  <PresentationFormat>On-screen Show (4:3)</PresentationFormat>
  <Paragraphs>413</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CGE RESEARCH STUDY ON SELECTED CORRECTIONAL SERVICE CENTRES (2017-18)</vt:lpstr>
      <vt:lpstr>CGE MANDATE  </vt:lpstr>
      <vt:lpstr> RELEVANT LEGISLATIVE FRAMEWORK  </vt:lpstr>
      <vt:lpstr>  </vt:lpstr>
      <vt:lpstr>Slide 5</vt:lpstr>
      <vt:lpstr>  </vt:lpstr>
      <vt:lpstr>Slide 7</vt:lpstr>
      <vt:lpstr>LIMITATIONS </vt:lpstr>
      <vt:lpstr>RESEARCH FINDINGS: JOHANNESBURG CORRECTIONAL CENTRE (Gauteng)</vt:lpstr>
      <vt:lpstr>Johannesburg Correctional Centre – Continued.  </vt:lpstr>
      <vt:lpstr>Johannesburg Correctional Centre Continued. </vt:lpstr>
      <vt:lpstr>Johannesburg Correctional Centre – Continued. </vt:lpstr>
      <vt:lpstr>Johannesburg – Continued staff capacity</vt:lpstr>
      <vt:lpstr>RESEARCH FINDINGS: BIZZAH MAKHATE FEMALE CORRECTIONAL CENTRE  (Free State) </vt:lpstr>
      <vt:lpstr>BIZZAH MAKHATE FEMALE CORRECTIONAL CENTRE CONT…</vt:lpstr>
      <vt:lpstr>BIZZAH MAKHATE FEMALE CORRECTIONAL CENTRE CONT…</vt:lpstr>
      <vt:lpstr>BIZZAH MAKHATE FEMALE CORRECTIONAL CENTRE CONT…</vt:lpstr>
      <vt:lpstr>BIZZAH MAKHATE FEMALE CORRECTIONAL CENTRE CONT…</vt:lpstr>
      <vt:lpstr>BIZZAH MAKHATE FEMALE CORRECTIONAL CENTRE CONT…</vt:lpstr>
      <vt:lpstr>BIZZAH MAKHATE FEMALE CORRECTIONAL CENTRE CONT…</vt:lpstr>
      <vt:lpstr>BIZZAH MAKHATE FEMALE CORRECTIONAL CENTRE CONT…</vt:lpstr>
      <vt:lpstr>BIZZAH MAKHATE FEMALE CORRECTIONAL CENTRE CONT…</vt:lpstr>
      <vt:lpstr>Slide 23</vt:lpstr>
      <vt:lpstr>POLLSMOOR FEMALE CORRECTIONAL CENTRE conti…..</vt:lpstr>
      <vt:lpstr>POLLSMOOR FEMALE CORRECTIONAL CENTRE conti…..</vt:lpstr>
      <vt:lpstr>POLLSMOOR FEMALE CORRECTIONAL CENTRE conti…..</vt:lpstr>
      <vt:lpstr>RECOMMENDATIONS</vt:lpstr>
      <vt:lpstr> 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Bibi Bazola</dc:creator>
  <cp:lastModifiedBy>USER</cp:lastModifiedBy>
  <cp:revision>582</cp:revision>
  <cp:lastPrinted>2019-10-31T11:06:08Z</cp:lastPrinted>
  <dcterms:created xsi:type="dcterms:W3CDTF">2015-05-20T12:02:58Z</dcterms:created>
  <dcterms:modified xsi:type="dcterms:W3CDTF">2022-03-02T08:29:18Z</dcterms:modified>
</cp:coreProperties>
</file>