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131" r:id="rId6"/>
    <p:sldId id="2143" r:id="rId7"/>
    <p:sldId id="2145" r:id="rId8"/>
    <p:sldId id="2147" r:id="rId9"/>
    <p:sldId id="2151" r:id="rId10"/>
    <p:sldId id="2155" r:id="rId11"/>
    <p:sldId id="2165" r:id="rId12"/>
    <p:sldId id="2164" r:id="rId13"/>
    <p:sldId id="2163" r:id="rId14"/>
    <p:sldId id="2156" r:id="rId15"/>
    <p:sldId id="2162" r:id="rId16"/>
    <p:sldId id="2161" r:id="rId17"/>
    <p:sldId id="2160" r:id="rId18"/>
    <p:sldId id="2159" r:id="rId19"/>
    <p:sldId id="2158" r:id="rId20"/>
    <p:sldId id="2157" r:id="rId21"/>
    <p:sldId id="2152" r:id="rId22"/>
    <p:sldId id="2149" r:id="rId23"/>
    <p:sldId id="2150"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822E9F-9005-6CF6-37B9-8204A0B74D2E}" name="Zandile Mavundla" initials="ZM" userId="S::ZMavundla@dsbd.gov.za::e16d8888-214e-49df-977e-6075b07151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73" autoAdjust="0"/>
    <p:restoredTop sz="0"/>
  </p:normalViewPr>
  <p:slideViewPr>
    <p:cSldViewPr>
      <p:cViewPr varScale="1">
        <p:scale>
          <a:sx n="57" d="100"/>
          <a:sy n="57" d="100"/>
        </p:scale>
        <p:origin x="787" y="34"/>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t>2022/03/01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t>‹#›</a:t>
            </a:fld>
            <a:endParaRPr lang="en-ZA"/>
          </a:p>
        </p:txBody>
      </p:sp>
    </p:spTree>
    <p:extLst>
      <p:ext uri="{BB962C8B-B14F-4D97-AF65-F5344CB8AC3E}">
        <p14:creationId xmlns:p14="http://schemas.microsoft.com/office/powerpoint/2010/main"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t>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t>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t>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t>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t>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t>3/1/2022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t>3/1/2022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t>3/1/2022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t>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t>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3/1/2022</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4.jpeg"/><Relationship Id="rId10" Type="http://schemas.openxmlformats.org/officeDocument/2006/relationships/image" Target="../media/image10.jpeg"/><Relationship Id="rId4" Type="http://schemas.openxmlformats.org/officeDocument/2006/relationships/image" Target="../media/image2.jpeg"/><Relationship Id="rId9"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hyperlink" Target="http://www.sefa.org.za/" TargetMode="External"/><Relationship Id="rId3" Type="http://schemas.openxmlformats.org/officeDocument/2006/relationships/hyperlink" Target="mailto:sbdinfo@dsbd.gov.za" TargetMode="External"/><Relationship Id="rId7" Type="http://schemas.openxmlformats.org/officeDocument/2006/relationships/hyperlink" Target="mailto:helpline@sefa.org.za"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www.seda.org.za/" TargetMode="External"/><Relationship Id="rId11" Type="http://schemas.openxmlformats.org/officeDocument/2006/relationships/image" Target="../media/image10.jpeg"/><Relationship Id="rId5" Type="http://schemas.openxmlformats.org/officeDocument/2006/relationships/hyperlink" Target="mailto:info@seda.gov.za" TargetMode="External"/><Relationship Id="rId10" Type="http://schemas.openxmlformats.org/officeDocument/2006/relationships/image" Target="../media/image9.jpeg"/><Relationship Id="rId4" Type="http://schemas.openxmlformats.org/officeDocument/2006/relationships/hyperlink" Target="http://www.dsbd.gov.za/"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9" name="Group 9"/>
          <p:cNvGrpSpPr/>
          <p:nvPr/>
        </p:nvGrpSpPr>
        <p:grpSpPr>
          <a:xfrm>
            <a:off x="1" y="2745891"/>
            <a:ext cx="9144000" cy="1211070"/>
            <a:chOff x="0" y="0"/>
            <a:chExt cx="2866604" cy="819341"/>
          </a:xfrm>
        </p:grpSpPr>
        <p:sp>
          <p:nvSpPr>
            <p:cNvPr id="10" name="Freeform 10"/>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146C38"/>
            </a:solidFill>
            <a:ln w="28575">
              <a:solidFill>
                <a:schemeClr val="bg1"/>
              </a:solidFill>
            </a:ln>
          </p:spPr>
        </p:sp>
      </p:grpSp>
      <p:grpSp>
        <p:nvGrpSpPr>
          <p:cNvPr id="13" name="Group 13"/>
          <p:cNvGrpSpPr/>
          <p:nvPr/>
        </p:nvGrpSpPr>
        <p:grpSpPr>
          <a:xfrm>
            <a:off x="1" y="4191506"/>
            <a:ext cx="9144000" cy="1211070"/>
            <a:chOff x="0" y="0"/>
            <a:chExt cx="2866604" cy="819341"/>
          </a:xfrm>
        </p:grpSpPr>
        <p:sp>
          <p:nvSpPr>
            <p:cNvPr id="14" name="Freeform 14"/>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C8994B"/>
            </a:solidFill>
            <a:ln w="28575">
              <a:solidFill>
                <a:schemeClr val="bg1"/>
              </a:solidFill>
            </a:ln>
          </p:spPr>
        </p:sp>
      </p:grpSp>
      <p:grpSp>
        <p:nvGrpSpPr>
          <p:cNvPr id="2" name="Group 2"/>
          <p:cNvGrpSpPr/>
          <p:nvPr/>
        </p:nvGrpSpPr>
        <p:grpSpPr>
          <a:xfrm>
            <a:off x="0" y="251716"/>
            <a:ext cx="4906867" cy="5143500"/>
            <a:chOff x="0" y="0"/>
            <a:chExt cx="13084976" cy="13716000"/>
          </a:xfrm>
        </p:grpSpPr>
        <p:pic>
          <p:nvPicPr>
            <p:cNvPr id="3" name="Picture 3"/>
            <p:cNvPicPr>
              <a:picLocks noChangeAspect="1"/>
            </p:cNvPicPr>
            <p:nvPr/>
          </p:nvPicPr>
          <p:blipFill>
            <a:blip r:embed="rId2"/>
            <a:srcRect l="2300" r="2300"/>
            <a:stretch>
              <a:fillRect/>
            </a:stretch>
          </p:blipFill>
          <p:spPr>
            <a:xfrm>
              <a:off x="0" y="0"/>
              <a:ext cx="6542488" cy="4572000"/>
            </a:xfrm>
            <a:prstGeom prst="rect">
              <a:avLst/>
            </a:prstGeom>
            <a:ln w="28575">
              <a:solidFill>
                <a:schemeClr val="bg1"/>
              </a:solidFill>
            </a:ln>
          </p:spPr>
        </p:pic>
        <p:pic>
          <p:nvPicPr>
            <p:cNvPr id="4" name="Picture 4"/>
            <p:cNvPicPr>
              <a:picLocks noChangeAspect="1"/>
            </p:cNvPicPr>
            <p:nvPr/>
          </p:nvPicPr>
          <p:blipFill>
            <a:blip r:embed="rId3"/>
            <a:srcRect l="26165" r="26165"/>
            <a:stretch>
              <a:fillRect/>
            </a:stretch>
          </p:blipFill>
          <p:spPr>
            <a:xfrm>
              <a:off x="0" y="4572000"/>
              <a:ext cx="3271244" cy="4572000"/>
            </a:xfrm>
            <a:prstGeom prst="rect">
              <a:avLst/>
            </a:prstGeom>
            <a:ln w="28575">
              <a:solidFill>
                <a:schemeClr val="bg1"/>
              </a:solidFill>
            </a:ln>
          </p:spPr>
        </p:pic>
        <p:pic>
          <p:nvPicPr>
            <p:cNvPr id="5" name="Picture 5"/>
            <p:cNvPicPr>
              <a:picLocks noChangeAspect="1"/>
            </p:cNvPicPr>
            <p:nvPr/>
          </p:nvPicPr>
          <p:blipFill>
            <a:blip r:embed="rId4"/>
            <a:srcRect l="29876" r="29876"/>
            <a:stretch>
              <a:fillRect/>
            </a:stretch>
          </p:blipFill>
          <p:spPr>
            <a:xfrm>
              <a:off x="3271244" y="4572000"/>
              <a:ext cx="3271244" cy="4572000"/>
            </a:xfrm>
            <a:prstGeom prst="rect">
              <a:avLst/>
            </a:prstGeom>
            <a:ln w="28575">
              <a:solidFill>
                <a:schemeClr val="bg1"/>
              </a:solidFill>
            </a:ln>
          </p:spPr>
        </p:pic>
        <p:pic>
          <p:nvPicPr>
            <p:cNvPr id="7" name="Picture 7"/>
            <p:cNvPicPr>
              <a:picLocks noChangeAspect="1"/>
            </p:cNvPicPr>
            <p:nvPr/>
          </p:nvPicPr>
          <p:blipFill>
            <a:blip r:embed="rId5"/>
            <a:srcRect t="15015" b="15015"/>
            <a:stretch>
              <a:fillRect/>
            </a:stretch>
          </p:blipFill>
          <p:spPr>
            <a:xfrm>
              <a:off x="6542488" y="0"/>
              <a:ext cx="6542488" cy="6858000"/>
            </a:xfrm>
            <a:prstGeom prst="rect">
              <a:avLst/>
            </a:prstGeom>
            <a:ln w="28575">
              <a:solidFill>
                <a:schemeClr val="bg1"/>
              </a:solidFill>
            </a:ln>
          </p:spPr>
        </p:pic>
        <p:pic>
          <p:nvPicPr>
            <p:cNvPr id="8" name="Picture 8"/>
            <p:cNvPicPr>
              <a:picLocks noChangeAspect="1"/>
            </p:cNvPicPr>
            <p:nvPr/>
          </p:nvPicPr>
          <p:blipFill>
            <a:blip r:embed="rId6"/>
            <a:srcRect l="18160" r="18160"/>
            <a:stretch>
              <a:fillRect/>
            </a:stretch>
          </p:blipFill>
          <p:spPr>
            <a:xfrm>
              <a:off x="6542488" y="6858000"/>
              <a:ext cx="6542488" cy="6858000"/>
            </a:xfrm>
            <a:prstGeom prst="rect">
              <a:avLst/>
            </a:prstGeom>
            <a:ln w="28575">
              <a:solidFill>
                <a:schemeClr val="bg1"/>
              </a:solidFill>
            </a:ln>
          </p:spPr>
        </p:pic>
      </p:grpSp>
      <p:sp>
        <p:nvSpPr>
          <p:cNvPr id="11" name="TextBox 11"/>
          <p:cNvSpPr txBox="1"/>
          <p:nvPr/>
        </p:nvSpPr>
        <p:spPr>
          <a:xfrm>
            <a:off x="4985445" y="413827"/>
            <a:ext cx="4138485" cy="2026196"/>
          </a:xfrm>
          <a:prstGeom prst="rect">
            <a:avLst/>
          </a:prstGeom>
        </p:spPr>
        <p:txBody>
          <a:bodyPr wrap="square" lIns="0" tIns="0" rIns="0" bIns="0" rtlCol="0" anchor="t">
            <a:spAutoFit/>
          </a:bodyPr>
          <a:lstStyle/>
          <a:p>
            <a:pPr marR="0" lvl="0">
              <a:lnSpc>
                <a:spcPct val="150000"/>
              </a:lnSpc>
              <a:spcBef>
                <a:spcPts val="0"/>
              </a:spcBef>
              <a:spcAft>
                <a:spcPts val="0"/>
              </a:spcAft>
            </a:pPr>
            <a:r>
              <a:rPr lang="en-ZA" b="1" cap="small" dirty="0">
                <a:solidFill>
                  <a:srgbClr val="146C38"/>
                </a:solidFill>
                <a:latin typeface="Arial" panose="020B0604020202020204" pitchFamily="34" charset="0"/>
                <a:cs typeface="Arial" panose="020B0604020202020204" pitchFamily="34" charset="0"/>
              </a:rPr>
              <a:t>Analysis of the State of the Nation Address (SONA) 2022 on issues for Small, Medium &amp; Micro Enterprises (SMMEs) in the Department of Small Business Development. </a:t>
            </a:r>
            <a:endParaRPr lang="en-US" b="1" cap="small" dirty="0">
              <a:solidFill>
                <a:srgbClr val="146C38"/>
              </a:solidFill>
              <a:latin typeface="Arial" panose="020B0604020202020204" pitchFamily="34" charset="0"/>
              <a:cs typeface="Arial" panose="020B0604020202020204" pitchFamily="34" charset="0"/>
            </a:endParaRPr>
          </a:p>
        </p:txBody>
      </p:sp>
      <p:sp>
        <p:nvSpPr>
          <p:cNvPr id="12" name="TextBox 12"/>
          <p:cNvSpPr txBox="1"/>
          <p:nvPr/>
        </p:nvSpPr>
        <p:spPr>
          <a:xfrm>
            <a:off x="5010727" y="4256675"/>
            <a:ext cx="4133272" cy="120379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700" b="1" i="0" u="none" strike="noStrike" kern="1200" cap="small" spc="0" normalizeH="0" noProof="0" dirty="0">
              <a:ln>
                <a:noFill/>
              </a:ln>
              <a:solidFill>
                <a:prstClr val="white"/>
              </a:solidFill>
              <a:effectLst/>
              <a:uLnTx/>
              <a:uFillTx/>
              <a:latin typeface="Arialle"/>
              <a:ea typeface="+mn-ea"/>
              <a:cs typeface="+mn-cs"/>
            </a:endParaRPr>
          </a:p>
          <a:p>
            <a:pPr marL="0" marR="0" lvl="0" indent="0" algn="ctr" defTabSz="457200" rtl="0" eaLnBrk="1" fontAlgn="auto" latinLnBrk="0" hangingPunct="1">
              <a:lnSpc>
                <a:spcPts val="2380"/>
              </a:lnSpc>
              <a:spcBef>
                <a:spcPts val="0"/>
              </a:spcBef>
              <a:spcAft>
                <a:spcPts val="0"/>
              </a:spcAft>
              <a:buClrTx/>
              <a:buSzTx/>
              <a:buFontTx/>
              <a:buNone/>
              <a:tabLst/>
              <a:defRPr/>
            </a:pPr>
            <a:r>
              <a:rPr kumimoji="0" lang="en-US" sz="1700" b="1" i="0" u="none" strike="noStrike" kern="1200" cap="small" spc="0" normalizeH="0" noProof="0" dirty="0">
                <a:ln>
                  <a:noFill/>
                </a:ln>
                <a:solidFill>
                  <a:prstClr val="white"/>
                </a:solidFill>
                <a:effectLst/>
                <a:uLnTx/>
                <a:uFillTx/>
                <a:latin typeface="Arialle"/>
                <a:ea typeface="+mn-ea"/>
                <a:cs typeface="+mn-cs"/>
              </a:rPr>
              <a:t>02 March 2022</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700" b="0" i="0" u="none" strike="noStrike" kern="1200" cap="small" spc="0" normalizeH="0" noProof="0" dirty="0">
              <a:ln>
                <a:noFill/>
              </a:ln>
              <a:solidFill>
                <a:prstClr val="white"/>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700" b="0" i="0" u="none" strike="noStrike" kern="1200" cap="small" spc="0" normalizeH="0" noProof="0" dirty="0">
              <a:ln>
                <a:noFill/>
              </a:ln>
              <a:solidFill>
                <a:prstClr val="white"/>
              </a:solidFill>
              <a:effectLst/>
              <a:uLnTx/>
              <a:uFillTx/>
              <a:latin typeface="Arialle"/>
              <a:ea typeface="+mn-ea"/>
              <a:cs typeface="+mn-cs"/>
            </a:endParaRPr>
          </a:p>
        </p:txBody>
      </p:sp>
      <p:sp>
        <p:nvSpPr>
          <p:cNvPr id="17" name="TextBox 12">
            <a:extLst>
              <a:ext uri="{FF2B5EF4-FFF2-40B4-BE49-F238E27FC236}">
                <a16:creationId xmlns:a16="http://schemas.microsoft.com/office/drawing/2014/main" id="{91643E4B-C40F-4025-9500-2B8B99EEC9B0}"/>
              </a:ext>
            </a:extLst>
          </p:cNvPr>
          <p:cNvSpPr txBox="1"/>
          <p:nvPr/>
        </p:nvSpPr>
        <p:spPr>
          <a:xfrm>
            <a:off x="4965377" y="2726900"/>
            <a:ext cx="4178623" cy="1231106"/>
          </a:xfrm>
          <a:prstGeom prst="rect">
            <a:avLst/>
          </a:prstGeom>
        </p:spPr>
        <p:txBody>
          <a:bodyPr wrap="square" lIns="0" tIns="0" rIns="0" bIns="0" rtlCol="0" anchor="t">
            <a:spAutoFit/>
          </a:bodyPr>
          <a:lstStyle/>
          <a:p>
            <a:pPr marL="0" marR="0" algn="ctr">
              <a:spcBef>
                <a:spcPts val="0"/>
              </a:spcBef>
              <a:spcAft>
                <a:spcPts val="0"/>
              </a:spcAft>
            </a:pPr>
            <a:endParaRPr lang="en-US" sz="2000" b="1" cap="small" dirty="0">
              <a:solidFill>
                <a:prstClr val="white"/>
              </a:solidFill>
              <a:latin typeface="Arialle"/>
            </a:endParaRPr>
          </a:p>
          <a:p>
            <a:pPr marL="0" marR="0" algn="ctr">
              <a:spcBef>
                <a:spcPts val="0"/>
              </a:spcBef>
              <a:spcAft>
                <a:spcPts val="0"/>
              </a:spcAft>
            </a:pPr>
            <a:r>
              <a:rPr lang="en-US" sz="2000" b="1" cap="small" dirty="0">
                <a:solidFill>
                  <a:prstClr val="white"/>
                </a:solidFill>
                <a:latin typeface="Arialle"/>
              </a:rPr>
              <a:t>Portfolio Committee on Small Business Development </a:t>
            </a: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le"/>
                <a:ea typeface="+mn-ea"/>
                <a:cs typeface="+mn-cs"/>
              </a:rPr>
              <a:t> </a:t>
            </a:r>
            <a:endParaRPr kumimoji="0" lang="en-US" sz="2400" b="0" i="0" u="none" strike="noStrike" kern="1200" cap="small" spc="0" normalizeH="0" baseline="0" noProof="0" dirty="0">
              <a:ln>
                <a:noFill/>
              </a:ln>
              <a:solidFill>
                <a:prstClr val="white"/>
              </a:solidFill>
              <a:effectLst/>
              <a:uLnTx/>
              <a:uFillTx/>
              <a:latin typeface="Arialle"/>
              <a:ea typeface="+mn-ea"/>
              <a:cs typeface="+mn-cs"/>
            </a:endParaRPr>
          </a:p>
        </p:txBody>
      </p:sp>
      <p:grpSp>
        <p:nvGrpSpPr>
          <p:cNvPr id="18" name="Group 17">
            <a:extLst>
              <a:ext uri="{FF2B5EF4-FFF2-40B4-BE49-F238E27FC236}">
                <a16:creationId xmlns:a16="http://schemas.microsoft.com/office/drawing/2014/main" id="{22D8510F-4963-47B1-8416-63CA80669E89}"/>
              </a:ext>
            </a:extLst>
          </p:cNvPr>
          <p:cNvGrpSpPr/>
          <p:nvPr/>
        </p:nvGrpSpPr>
        <p:grpSpPr>
          <a:xfrm>
            <a:off x="199049" y="5251473"/>
            <a:ext cx="8739380" cy="2135867"/>
            <a:chOff x="49195" y="5263190"/>
            <a:chExt cx="8739380" cy="2135867"/>
          </a:xfrm>
        </p:grpSpPr>
        <p:pic>
          <p:nvPicPr>
            <p:cNvPr id="19" name="Picture 12">
              <a:extLst>
                <a:ext uri="{FF2B5EF4-FFF2-40B4-BE49-F238E27FC236}">
                  <a16:creationId xmlns:a16="http://schemas.microsoft.com/office/drawing/2014/main" id="{E79F8870-6409-43AD-9B9C-18B495951C24}"/>
                </a:ext>
              </a:extLst>
            </p:cNvPr>
            <p:cNvPicPr>
              <a:picLocks noChangeAspect="1"/>
            </p:cNvPicPr>
            <p:nvPr/>
          </p:nvPicPr>
          <p:blipFill>
            <a:blip r:embed="rId7"/>
            <a:srcRect l="4701" r="4701"/>
            <a:stretch>
              <a:fillRect/>
            </a:stretch>
          </p:blipFill>
          <p:spPr>
            <a:xfrm>
              <a:off x="49195" y="5263190"/>
              <a:ext cx="1935014" cy="2135867"/>
            </a:xfrm>
            <a:prstGeom prst="rect">
              <a:avLst/>
            </a:prstGeom>
          </p:spPr>
        </p:pic>
        <p:pic>
          <p:nvPicPr>
            <p:cNvPr id="20" name="Picture 19" descr="Logo&#10;&#10;Description automatically generated">
              <a:extLst>
                <a:ext uri="{FF2B5EF4-FFF2-40B4-BE49-F238E27FC236}">
                  <a16:creationId xmlns:a16="http://schemas.microsoft.com/office/drawing/2014/main" id="{B924B4A3-D4B3-4F70-8EF6-C23F3EFF0E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21" name="Picture 20" descr="Logo&#10;&#10;Description automatically generated">
              <a:extLst>
                <a:ext uri="{FF2B5EF4-FFF2-40B4-BE49-F238E27FC236}">
                  <a16:creationId xmlns:a16="http://schemas.microsoft.com/office/drawing/2014/main" id="{6A91762B-E0DC-4292-8295-78AD859DD5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val="153249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10</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685800"/>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85449" y="60218"/>
            <a:ext cx="88177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b="1" cap="small" dirty="0">
                <a:solidFill>
                  <a:prstClr val="white"/>
                </a:solidFill>
                <a:latin typeface="Arial" panose="020B0604020202020204" pitchFamily="34" charset="0"/>
              </a:rPr>
              <a:t>YOUTH EMPOWERMENT</a:t>
            </a: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46782" y="5408103"/>
            <a:ext cx="7573351" cy="1896493"/>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0" y="754448"/>
            <a:ext cx="9144000" cy="5248103"/>
          </a:xfrm>
          <a:prstGeom prst="rect">
            <a:avLst/>
          </a:prstGeom>
          <a:noFill/>
        </p:spPr>
        <p:txBody>
          <a:bodyPr wrap="square">
            <a:spAutoFit/>
          </a:bodyPr>
          <a:lstStyle/>
          <a:p>
            <a:pPr algn="just"/>
            <a:r>
              <a:rPr lang="en-US" sz="1400" b="1" i="0" u="none" strike="noStrike" baseline="0" dirty="0">
                <a:solidFill>
                  <a:srgbClr val="000000"/>
                </a:solidFill>
                <a:latin typeface="Arial" panose="020B0604020202020204" pitchFamily="34" charset="0"/>
                <a:cs typeface="Arial" panose="020B0604020202020204" pitchFamily="34" charset="0"/>
              </a:rPr>
              <a:t>SONA Commitments: </a:t>
            </a:r>
            <a:r>
              <a:rPr lang="en-US" sz="1400" b="0" i="0" u="none" strike="noStrike" baseline="0" dirty="0">
                <a:solidFill>
                  <a:srgbClr val="000000"/>
                </a:solidFill>
                <a:latin typeface="Arial" panose="020B0604020202020204" pitchFamily="34" charset="0"/>
                <a:cs typeface="Arial" panose="020B0604020202020204" pitchFamily="34" charset="0"/>
              </a:rPr>
              <a:t>The SAYouth.mobi platform for young work seekers to access opportunities and support now has more than 2.3 million young South Africans registered. Of these over 600,000 have been placed into employment opportunities. A </a:t>
            </a:r>
            <a:r>
              <a:rPr lang="en-US" sz="1400" b="0" i="0" u="none" strike="noStrike" baseline="0" dirty="0" err="1">
                <a:solidFill>
                  <a:srgbClr val="000000"/>
                </a:solidFill>
                <a:latin typeface="Arial" panose="020B0604020202020204" pitchFamily="34" charset="0"/>
                <a:cs typeface="Arial" panose="020B0604020202020204" pitchFamily="34" charset="0"/>
              </a:rPr>
              <a:t>revitalised</a:t>
            </a:r>
            <a:r>
              <a:rPr lang="en-US" sz="1400" b="0" i="0" u="none" strike="noStrike" baseline="0" dirty="0">
                <a:solidFill>
                  <a:srgbClr val="000000"/>
                </a:solidFill>
                <a:latin typeface="Arial" panose="020B0604020202020204" pitchFamily="34" charset="0"/>
                <a:cs typeface="Arial" panose="020B0604020202020204" pitchFamily="34" charset="0"/>
              </a:rPr>
              <a:t> National Youth Service will recruit its first cohort of 50,000 young people during the next year, creating opportunities for young people to contribute to their communities, develop their skills and grow their employability. The Department of Higher Education and Training will place 10,000 unemployed TVET graduates in workplaces from April 2022. </a:t>
            </a:r>
          </a:p>
          <a:p>
            <a:pPr algn="just"/>
            <a:endParaRPr lang="en-US" sz="1400" b="0" i="0" u="none" strike="noStrike" baseline="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DSBD Response</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t>
            </a:r>
          </a:p>
          <a:p>
            <a:pPr marL="285750" marR="0" lvl="0" indent="-285750" algn="just" defTabSz="914400" rtl="0" eaLnBrk="1" fontAlgn="auto" latinLnBrk="0" hangingPunct="0">
              <a:lnSpc>
                <a:spcPct val="100000"/>
              </a:lnSpc>
              <a:spcBef>
                <a:spcPts val="0"/>
              </a:spcBef>
              <a:spcAft>
                <a:spcPts val="0"/>
              </a:spcAft>
              <a:buClrTx/>
              <a:buSzTx/>
              <a:buFont typeface="Wingdings" panose="05000000000000000000" pitchFamily="2" charset="2"/>
              <a:buChar char="v"/>
              <a:tabLst/>
              <a:defRPr/>
            </a:pPr>
            <a:endParaRPr kumimoji="0" lang="en-ZA" sz="16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0">
              <a:spcBef>
                <a:spcPts val="0"/>
              </a:spcBef>
              <a:spcAft>
                <a:spcPts val="0"/>
              </a:spcAft>
              <a:buClrTx/>
              <a:buSzTx/>
              <a:buFont typeface="Wingdings" panose="05000000000000000000" pitchFamily="2" charset="2"/>
              <a:buChar char="v"/>
              <a:tabLst/>
              <a:defRPr/>
            </a:pPr>
            <a:r>
              <a:rPr kumimoji="0" lang="en-US" sz="1600" b="0"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The Department will continue to </a:t>
            </a:r>
            <a:r>
              <a:rPr kumimoji="0" lang="en-US" sz="1600" b="0" i="0" u="none" strike="noStrike" kern="14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prioritise</a:t>
            </a:r>
            <a:r>
              <a:rPr kumimoji="0" lang="en-US" sz="1600" b="0"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 the significant role of women, youth and persons with disabilities in the SMMEs and Co-operatives Sector. </a:t>
            </a:r>
          </a:p>
          <a:p>
            <a:pPr marL="285750" marR="0" lvl="0" indent="-285750" algn="just" defTabSz="914400" rtl="0" eaLnBrk="1" fontAlgn="auto" latinLnBrk="0" hangingPunct="0">
              <a:spcBef>
                <a:spcPts val="0"/>
              </a:spcBef>
              <a:spcAft>
                <a:spcPts val="0"/>
              </a:spcAft>
              <a:buClrTx/>
              <a:buSzTx/>
              <a:buFont typeface="Wingdings" panose="05000000000000000000" pitchFamily="2" charset="2"/>
              <a:buChar char="v"/>
              <a:tabLst/>
              <a:defRPr/>
            </a:pPr>
            <a:r>
              <a:rPr kumimoji="0" lang="en-US" sz="1600" b="0"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The Department will increase participation of Youth, Women and Persons with Disabilities in domestic and international market, by </a:t>
            </a:r>
            <a:r>
              <a:rPr kumimoji="0" lang="en-US" sz="1600" b="0" i="0" u="none" strike="noStrike" kern="14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finalising</a:t>
            </a:r>
            <a:r>
              <a:rPr kumimoji="0" lang="en-US" sz="1600" b="0"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 the guidelines for mainstreaming of Youth, Women, and Persons with Disabilities.</a:t>
            </a:r>
          </a:p>
          <a:p>
            <a:pPr marL="285750" marR="0" lvl="0" indent="-285750" algn="just" defTabSz="914400" rtl="0" eaLnBrk="1" fontAlgn="auto" latinLnBrk="0" hangingPunct="0">
              <a:spcBef>
                <a:spcPts val="0"/>
              </a:spcBef>
              <a:spcAft>
                <a:spcPts val="0"/>
              </a:spcAft>
              <a:buClrTx/>
              <a:buSzTx/>
              <a:buFont typeface="Wingdings" panose="05000000000000000000" pitchFamily="2" charset="2"/>
              <a:buChar char="v"/>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In addition, the Department, in its Technical Indicator Descriptions (TIDs) sets out these designated group targets (40% women, 30% youth and 7% PWDs) for the compliance and administrative; and programme, projects and incentives APP targets.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auto" latinLnBrk="0" hangingPunct="0">
              <a:spcBef>
                <a:spcPts val="0"/>
              </a:spcBef>
              <a:spcAft>
                <a:spcPts val="0"/>
              </a:spcAft>
              <a:buClrTx/>
              <a:buSzTx/>
              <a:buFont typeface="Wingdings" panose="05000000000000000000" pitchFamily="2" charset="2"/>
              <a:buChar char="v"/>
              <a:tabLst/>
              <a:defRPr/>
            </a:pPr>
            <a:r>
              <a:rPr kumimoji="0" lang="en-ZA" sz="16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During 2022/23 financial year the Department aims to support 10 000 start-up youth businesses  financially and/or non-financially. </a:t>
            </a:r>
            <a:endParaRPr kumimoji="0" lang="en-US"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R="0" lvl="0" algn="just" defTabSz="914400" rtl="0" eaLnBrk="1" fontAlgn="auto" latinLnBrk="0" hangingPunct="0">
              <a:spcBef>
                <a:spcPts val="0"/>
              </a:spcBef>
              <a:spcAft>
                <a:spcPts val="0"/>
              </a:spcAft>
              <a:buClrTx/>
              <a:buSzTx/>
              <a:tabLst/>
              <a:defRPr/>
            </a:pPr>
            <a:endParaRPr kumimoji="0" lang="en-US" sz="1600" b="0" i="0" u="none" strike="noStrike" kern="14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Budget for 2022/23 Financial Year</a:t>
            </a:r>
            <a:r>
              <a:rPr kumimoji="0" lang="en-ZA" sz="16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sym typeface="Calibri"/>
              </a:rPr>
              <a:t>: R601 000 000 </a:t>
            </a:r>
          </a:p>
        </p:txBody>
      </p:sp>
    </p:spTree>
    <p:extLst>
      <p:ext uri="{BB962C8B-B14F-4D97-AF65-F5344CB8AC3E}">
        <p14:creationId xmlns:p14="http://schemas.microsoft.com/office/powerpoint/2010/main" val="11779387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11</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8817706" cy="461665"/>
          </a:xfrm>
          <a:prstGeom prst="rect">
            <a:avLst/>
          </a:prstGeom>
          <a:noFill/>
        </p:spPr>
        <p:txBody>
          <a:bodyPr wrap="square" rtlCol="0">
            <a:spAutoFit/>
          </a:bodyPr>
          <a:lstStyle/>
          <a:p>
            <a:pPr lvl="0">
              <a:defRPr/>
            </a:pPr>
            <a:r>
              <a:rPr lang="en-ZA" sz="2400" b="1" dirty="0">
                <a:solidFill>
                  <a:prstClr val="white"/>
                </a:solidFill>
                <a:latin typeface="Arial" panose="020B0604020202020204" pitchFamily="34" charset="0"/>
              </a:rPr>
              <a:t>WOMEN EMPOWERMENT</a:t>
            </a: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46782" y="5408103"/>
            <a:ext cx="7573351" cy="1896493"/>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22302" y="764704"/>
            <a:ext cx="9144000" cy="5560497"/>
          </a:xfrm>
          <a:prstGeom prst="rect">
            <a:avLst/>
          </a:prstGeom>
          <a:noFill/>
        </p:spPr>
        <p:txBody>
          <a:bodyPr wrap="square">
            <a:spAutoFit/>
          </a:bodyPr>
          <a:lstStyle/>
          <a:p>
            <a:pPr marL="0" marR="0" lvl="0" indent="0" algn="just" defTabSz="914400" rtl="0" eaLnBrk="1" fontAlgn="auto" latinLnBrk="0" hangingPunct="0">
              <a:spcBef>
                <a:spcPts val="0"/>
              </a:spcBef>
              <a:spcAft>
                <a:spcPts val="0"/>
              </a:spcAft>
              <a:buClrTx/>
              <a:buSzTx/>
              <a:buFontTx/>
              <a:buNone/>
              <a:tabLst/>
              <a:defRPr/>
            </a:pPr>
            <a:r>
              <a:rPr kumimoji="0" lang="en-ZA"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SONA Commitments: “</a:t>
            </a:r>
            <a:r>
              <a:rPr lang="en-US" sz="1400" b="0" i="0" u="none" strike="noStrike" baseline="0" dirty="0">
                <a:solidFill>
                  <a:srgbClr val="000000"/>
                </a:solidFill>
                <a:latin typeface="Arial" panose="020B0604020202020204" pitchFamily="34" charset="0"/>
                <a:cs typeface="Arial" panose="020B0604020202020204" pitchFamily="34" charset="0"/>
              </a:rPr>
              <a:t>This year, we are intensifying the fight against gender-based violence and femicide through implementation of the National Strategic Plan on GBVF and other measures to promote the empowerment of women”. </a:t>
            </a:r>
          </a:p>
          <a:p>
            <a:pPr marL="0" marR="0" lvl="0" indent="0" algn="just" defTabSz="914400" rtl="0" eaLnBrk="1" fontAlgn="auto" latinLnBrk="0" hangingPunct="0">
              <a:spcBef>
                <a:spcPts val="0"/>
              </a:spcBef>
              <a:spcAft>
                <a:spcPts val="0"/>
              </a:spcAft>
              <a:buClrTx/>
              <a:buSzTx/>
              <a:buFontTx/>
              <a:buNone/>
              <a:tabLst/>
              <a:defRPr/>
            </a:pPr>
            <a:endParaRPr kumimoji="0" lang="en-GB" sz="1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just" defTabSz="914400" rtl="0" eaLnBrk="1" fontAlgn="auto" latinLnBrk="0" hangingPunct="0">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DSBD Response</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t>
            </a:r>
          </a:p>
          <a:p>
            <a:pPr marL="285750" marR="0" lvl="0" indent="-285750" algn="just" defTabSz="914400" rtl="0" eaLnBrk="1" fontAlgn="auto" latinLnBrk="0" hangingPunct="0">
              <a:lnSpc>
                <a:spcPct val="100000"/>
              </a:lnSpc>
              <a:spcBef>
                <a:spcPts val="0"/>
              </a:spcBef>
              <a:spcAft>
                <a:spcPts val="0"/>
              </a:spcAft>
              <a:buClrTx/>
              <a:buSzTx/>
              <a:buFont typeface="Wingdings" panose="05000000000000000000" pitchFamily="2" charset="2"/>
              <a:buChar char="v"/>
              <a:tabLst/>
              <a:defRPr/>
            </a:pPr>
            <a:r>
              <a:rPr kumimoji="0" lang="en-US" sz="1500" b="0"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The Department will </a:t>
            </a:r>
            <a:r>
              <a:rPr lang="en-ZA" sz="1500" dirty="0">
                <a:effectLst/>
                <a:latin typeface="Arial" panose="020B0604020202020204" pitchFamily="34" charset="0"/>
                <a:ea typeface="ヒラギノ角ゴ Pro W3"/>
                <a:cs typeface="Arial" panose="020B0604020202020204" pitchFamily="34" charset="0"/>
              </a:rPr>
              <a:t>introduce measures and to support the SMMEs and Co-operatives prioritises women, youth and persons with disabilities ensure Minimum 40% target for women, 30% for youth and 7% for persons with disabilities. </a:t>
            </a:r>
          </a:p>
          <a:p>
            <a:pPr marL="742950" lvl="1" indent="-285750" algn="just" hangingPunct="0">
              <a:buFont typeface="Wingdings" panose="05000000000000000000" pitchFamily="2" charset="2"/>
              <a:buChar char="Ø"/>
              <a:defRPr/>
            </a:pPr>
            <a:r>
              <a:rPr kumimoji="0" lang="en-US" sz="1500" b="0" i="0" u="none" strike="noStrike" kern="1400" cap="none" spc="0" normalizeH="0" baseline="0" noProof="0" dirty="0">
                <a:ln>
                  <a:noFill/>
                </a:ln>
                <a:effectLst/>
                <a:uLnTx/>
                <a:uFillTx/>
                <a:latin typeface="Arial" panose="020B0604020202020204" pitchFamily="34" charset="0"/>
                <a:cs typeface="Arial" panose="020B0604020202020204" pitchFamily="34" charset="0"/>
                <a:sym typeface="Calibri"/>
              </a:rPr>
              <a:t>Advance the financial inclusion and business support for targeted groups.</a:t>
            </a:r>
            <a:endParaRPr kumimoji="0" lang="en-GB" sz="1500" b="0" i="0" u="none" strike="noStrike" kern="1400" cap="none" spc="0" normalizeH="0" baseline="0" noProof="0" dirty="0">
              <a:ln>
                <a:noFill/>
              </a:ln>
              <a:effectLst/>
              <a:uLnTx/>
              <a:uFillTx/>
              <a:latin typeface="Arial" panose="020B0604020202020204" pitchFamily="34" charset="0"/>
              <a:cs typeface="Arial" panose="020B0604020202020204" pitchFamily="34" charset="0"/>
              <a:sym typeface="Calibri"/>
            </a:endParaRPr>
          </a:p>
          <a:p>
            <a:pPr marL="285750" marR="0" lvl="0" indent="-285750" algn="just">
              <a:spcBef>
                <a:spcPts val="0"/>
              </a:spcBef>
              <a:spcAft>
                <a:spcPts val="800"/>
              </a:spcAft>
              <a:buFont typeface="Wingdings" panose="05000000000000000000" pitchFamily="2" charset="2"/>
              <a:buChar char="v"/>
              <a:tabLst>
                <a:tab pos="228600" algn="l"/>
              </a:tabLst>
            </a:pPr>
            <a:r>
              <a:rPr lang="en-ZA" sz="1500" b="1" kern="1400" dirty="0">
                <a:latin typeface="Arial" panose="020B0604020202020204" pitchFamily="34" charset="0"/>
                <a:cs typeface="Arial" panose="020B0604020202020204" pitchFamily="34" charset="0"/>
              </a:rPr>
              <a:t>2 000 women-owned businesses</a:t>
            </a:r>
            <a:r>
              <a:rPr lang="en-ZA" sz="1500" kern="1400" dirty="0">
                <a:latin typeface="Arial" panose="020B0604020202020204" pitchFamily="34" charset="0"/>
                <a:cs typeface="Arial" panose="020B0604020202020204" pitchFamily="34" charset="0"/>
              </a:rPr>
              <a:t> will be supported to register on international platform during the 2022/23 financial year.</a:t>
            </a:r>
          </a:p>
          <a:p>
            <a:pPr marL="285750" marR="0" lvl="0" indent="-285750" algn="just">
              <a:spcBef>
                <a:spcPts val="0"/>
              </a:spcBef>
              <a:spcAft>
                <a:spcPts val="800"/>
              </a:spcAft>
              <a:buFont typeface="Wingdings" panose="05000000000000000000" pitchFamily="2" charset="2"/>
              <a:buChar char="v"/>
              <a:tabLst>
                <a:tab pos="228600" algn="l"/>
              </a:tabLst>
            </a:pPr>
            <a:r>
              <a:rPr kumimoji="0" lang="en-GB" sz="1500" b="1"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1 000 of the designated products sourced from and produced by SMMEs and Co-operatives</a:t>
            </a:r>
            <a:r>
              <a:rPr kumimoji="0" lang="en-GB" sz="1500" b="0"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 with a minimum target of 40% for Women;</a:t>
            </a:r>
          </a:p>
          <a:p>
            <a:pPr marL="285750" marR="0" lvl="0" indent="-285750" algn="just" defTabSz="914400" rtl="0" eaLnBrk="1" fontAlgn="auto" latinLnBrk="0" hangingPunct="0">
              <a:lnSpc>
                <a:spcPct val="100000"/>
              </a:lnSpc>
              <a:spcBef>
                <a:spcPts val="0"/>
              </a:spcBef>
              <a:spcAft>
                <a:spcPts val="0"/>
              </a:spcAft>
              <a:buClrTx/>
              <a:buSzTx/>
              <a:buFont typeface="Wingdings" panose="05000000000000000000" pitchFamily="2" charset="2"/>
              <a:buChar char="v"/>
              <a:tabLst/>
              <a:defRPr/>
            </a:pPr>
            <a:r>
              <a:rPr kumimoji="0" lang="en-GB" sz="1500" b="1"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500 SMMEs and Co-operatives </a:t>
            </a:r>
            <a:r>
              <a:rPr lang="en-GB" sz="1500" b="1" kern="1400" dirty="0">
                <a:latin typeface="Arial" panose="020B0604020202020204" pitchFamily="34" charset="0"/>
                <a:ea typeface="Times New Roman" panose="02020603050405020304" pitchFamily="18" charset="0"/>
                <a:cs typeface="Arial" panose="020B0604020202020204" pitchFamily="34" charset="0"/>
                <a:sym typeface="Calibri"/>
              </a:rPr>
              <a:t>linked to global</a:t>
            </a:r>
            <a:r>
              <a:rPr kumimoji="0" lang="en-GB" sz="1500" b="1"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 market opportunities </a:t>
            </a:r>
            <a:r>
              <a:rPr kumimoji="0" lang="en-GB" sz="1500" b="0" i="0" u="none" strike="noStrike" kern="14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sym typeface="Calibri"/>
              </a:rPr>
              <a:t>with a minimum target of 40% for Women.</a:t>
            </a:r>
            <a:r>
              <a:rPr kumimoji="0" lang="en-GB" sz="15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 </a:t>
            </a:r>
          </a:p>
          <a:p>
            <a:pPr marL="285750" marR="0" lvl="0" indent="-285750" algn="just" defTabSz="914400" rtl="0" eaLnBrk="1" fontAlgn="auto" latinLnBrk="0" hangingPunct="0">
              <a:lnSpc>
                <a:spcPct val="100000"/>
              </a:lnSpc>
              <a:spcBef>
                <a:spcPts val="0"/>
              </a:spcBef>
              <a:spcAft>
                <a:spcPts val="0"/>
              </a:spcAft>
              <a:buClrTx/>
              <a:buSzTx/>
              <a:buFont typeface="Wingdings" panose="05000000000000000000" pitchFamily="2" charset="2"/>
              <a:buChar char="v"/>
              <a:tabLst/>
              <a:defRPr/>
            </a:pPr>
            <a:r>
              <a:rPr kumimoji="0" lang="en-GB" sz="15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Seda targets to support </a:t>
            </a:r>
            <a:r>
              <a:rPr kumimoji="0" lang="en-GB" sz="1500" b="1"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1 600 women-owned enterprises </a:t>
            </a:r>
            <a:r>
              <a:rPr kumimoji="0" lang="en-GB" sz="15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with </a:t>
            </a:r>
            <a:r>
              <a:rPr kumimoji="0" lang="en-GB" sz="1500" b="1"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training, mentorship and coaching</a:t>
            </a:r>
            <a:r>
              <a:rPr kumimoji="0" lang="en-GB" sz="15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t>
            </a:r>
          </a:p>
          <a:p>
            <a:pPr marL="285750" marR="0" lvl="0" indent="-285750" algn="just" defTabSz="914400" rtl="0" eaLnBrk="1" fontAlgn="auto" latinLnBrk="0" hangingPunct="0">
              <a:lnSpc>
                <a:spcPct val="100000"/>
              </a:lnSpc>
              <a:spcBef>
                <a:spcPts val="0"/>
              </a:spcBef>
              <a:spcAft>
                <a:spcPts val="0"/>
              </a:spcAft>
              <a:buClrTx/>
              <a:buSzTx/>
              <a:buFont typeface="Wingdings" panose="05000000000000000000" pitchFamily="2" charset="2"/>
              <a:buChar char="v"/>
              <a:tabLst/>
              <a:defRPr/>
            </a:pPr>
            <a:r>
              <a:rPr kumimoji="0" lang="en-GB" sz="15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Seda targets to capacitate </a:t>
            </a:r>
            <a:r>
              <a:rPr kumimoji="0" lang="en-GB" sz="1500" b="1"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6 400 women-owned enterprises </a:t>
            </a:r>
            <a:r>
              <a:rPr kumimoji="0" lang="en-GB" sz="15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in the township and rural areas with </a:t>
            </a:r>
            <a:r>
              <a:rPr kumimoji="0" lang="en-GB" sz="1500" b="1"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basic business training, business assessment and business interventions</a:t>
            </a:r>
            <a:r>
              <a:rPr lang="en-GB" sz="1500" kern="1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Calibri"/>
              </a:rPr>
              <a:t>.</a:t>
            </a:r>
          </a:p>
          <a:p>
            <a:pPr marL="285750" marR="0" lvl="0" indent="-285750" algn="just" defTabSz="914400" rtl="0" eaLnBrk="1" fontAlgn="auto" latinLnBrk="0" hangingPunct="0">
              <a:lnSpc>
                <a:spcPct val="100000"/>
              </a:lnSpc>
              <a:spcBef>
                <a:spcPts val="0"/>
              </a:spcBef>
              <a:spcAft>
                <a:spcPts val="0"/>
              </a:spcAft>
              <a:buClrTx/>
              <a:buSzTx/>
              <a:buFont typeface="Wingdings" panose="05000000000000000000" pitchFamily="2" charset="2"/>
              <a:buChar char="v"/>
              <a:tabLst/>
              <a:defRPr/>
            </a:pPr>
            <a:r>
              <a:rPr kumimoji="0" lang="en-GB" sz="15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Through Seda, women-owned enterprises will be supported through </a:t>
            </a:r>
            <a:r>
              <a:rPr kumimoji="0" lang="en-GB" sz="1500" b="1"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productivity improvement programme, technological transfer assistance programme, export, exhibitions and trade facilitation</a:t>
            </a:r>
            <a:r>
              <a:rPr kumimoji="0" lang="en-GB" sz="15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t>
            </a:r>
          </a:p>
          <a:p>
            <a:pPr marR="0" lvl="0" algn="just" defTabSz="914400" rtl="0" eaLnBrk="1" fontAlgn="auto" latinLnBrk="0" hangingPunct="0">
              <a:spcBef>
                <a:spcPts val="0"/>
              </a:spcBef>
              <a:spcAft>
                <a:spcPts val="0"/>
              </a:spcAft>
              <a:buClrTx/>
              <a:buSzTx/>
              <a:tabLst/>
              <a:defRPr/>
            </a:pP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Budget for 2022/23 Financial Year</a:t>
            </a:r>
            <a:r>
              <a:rPr kumimoji="0" lang="en-ZA"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R802 000 000 allocated for support of Women-owned enterprises.</a:t>
            </a:r>
          </a:p>
          <a:p>
            <a:pPr marR="0" lvl="0" algn="just" defTabSz="914400" rtl="0" eaLnBrk="1" fontAlgn="auto" latinLnBrk="0" hangingPunct="0">
              <a:spcBef>
                <a:spcPts val="0"/>
              </a:spcBef>
              <a:spcAft>
                <a:spcPts val="0"/>
              </a:spcAft>
              <a:buClrTx/>
              <a:buSzTx/>
              <a:tabLst/>
              <a:defRPr/>
            </a:pPr>
            <a:endParaRPr kumimoji="0" lang="en-ZA"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p:txBody>
      </p:sp>
    </p:spTree>
    <p:extLst>
      <p:ext uri="{BB962C8B-B14F-4D97-AF65-F5344CB8AC3E}">
        <p14:creationId xmlns:p14="http://schemas.microsoft.com/office/powerpoint/2010/main" val="11556632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12</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656030"/>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88177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b="1" dirty="0">
                <a:solidFill>
                  <a:prstClr val="white"/>
                </a:solidFill>
                <a:latin typeface="Arial" panose="020B0604020202020204" pitchFamily="34" charset="0"/>
              </a:rPr>
              <a:t>DIGITAL ECONOMY</a:t>
            </a: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79512" y="5638800"/>
            <a:ext cx="7573351" cy="1589596"/>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0" y="544178"/>
            <a:ext cx="9144000" cy="5671296"/>
          </a:xfrm>
          <a:prstGeom prst="rect">
            <a:avLst/>
          </a:prstGeom>
          <a:noFill/>
        </p:spPr>
        <p:txBody>
          <a:bodyPr wrap="square">
            <a:spAutoFit/>
          </a:bodyPr>
          <a:lstStyle/>
          <a:p>
            <a:pPr algn="just">
              <a:lnSpc>
                <a:spcPct val="150000"/>
              </a:lnSpc>
            </a:pPr>
            <a:r>
              <a:rPr lang="en-ZA" sz="1600" b="1" kern="0" dirty="0">
                <a:solidFill>
                  <a:srgbClr val="000000"/>
                </a:solidFill>
                <a:latin typeface="Arial" panose="020B0604020202020204" pitchFamily="34" charset="0"/>
                <a:ea typeface="Calibri" panose="020F0502020204030204" pitchFamily="34" charset="0"/>
                <a:cs typeface="Calibri"/>
                <a:sym typeface="Calibri"/>
              </a:rPr>
              <a:t>SONA </a:t>
            </a:r>
            <a:r>
              <a:rPr kumimoji="0" lang="en-ZA"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Commitments: “</a:t>
            </a:r>
            <a:r>
              <a:rPr lang="en-US" sz="1500" b="0" i="0" u="none" strike="noStrike" baseline="0" dirty="0">
                <a:solidFill>
                  <a:srgbClr val="000000"/>
                </a:solidFill>
                <a:latin typeface="Arial" panose="020B0604020202020204" pitchFamily="34" charset="0"/>
              </a:rPr>
              <a:t>One of the greatest constraints on the technological development of our economy has been the unacceptable delay in the migration of broadcasting from analogue to digital. The switch-off of analogue transmission has been completed in a number of provinces. As I announced in the State of the Nation Address last year, the other provinces will move to digital signal by the end of March 2022.  As part of this process, government will continue to </a:t>
            </a:r>
            <a:r>
              <a:rPr lang="en-US" sz="1500" b="0" i="0" u="none" strike="noStrike" baseline="0" dirty="0" err="1">
                <a:solidFill>
                  <a:srgbClr val="000000"/>
                </a:solidFill>
                <a:latin typeface="Arial" panose="020B0604020202020204" pitchFamily="34" charset="0"/>
              </a:rPr>
              <a:t>subsidise</a:t>
            </a:r>
            <a:r>
              <a:rPr lang="en-US" sz="1500" b="0" i="0" u="none" strike="noStrike" baseline="0" dirty="0">
                <a:solidFill>
                  <a:srgbClr val="000000"/>
                </a:solidFill>
                <a:latin typeface="Arial" panose="020B0604020202020204" pitchFamily="34" charset="0"/>
              </a:rPr>
              <a:t> low-income households so that they can access a set-top box and make the switch to digital TV. Our communications regulator, ICASA, will commence with the auctioning of the high frequency communications spectrum in about three weeks from now.  This will unlock new spectrum for mobile telecommunications for the first time in over a decade”. </a:t>
            </a:r>
            <a:endPar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endParaRPr lang="en-ZA" sz="1600" b="1" kern="0" dirty="0">
              <a:solidFill>
                <a:srgbClr val="000000"/>
              </a:solidFill>
              <a:latin typeface="Arial" panose="020B0604020202020204" pitchFamily="34" charset="0"/>
              <a:ea typeface="Calibri" panose="020F0502020204030204" pitchFamily="34" charset="0"/>
              <a:cs typeface="Calibri"/>
              <a:sym typeface="Calibri"/>
            </a:endParaRPr>
          </a:p>
          <a:p>
            <a:pPr marL="0" marR="0" lvl="2" indent="0" algn="just" defTabSz="914400" rtl="0" eaLnBrk="1" fontAlgn="auto" latinLnBrk="0" hangingPunct="0">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DSBD Response:</a:t>
            </a:r>
          </a:p>
          <a:p>
            <a:pPr marL="285750" marR="0" lvl="2"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The </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Department</a:t>
            </a:r>
            <a:r>
              <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 will modernise its business processes by developing the SMME Database to ensure effective and efficient service provisioning.</a:t>
            </a:r>
          </a:p>
          <a:p>
            <a:pPr marL="285750" marR="0" lvl="2"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Encourage enterprises to participate in the digital economy. Department </a:t>
            </a:r>
            <a:r>
              <a:rPr lang="en-GB" sz="1600" kern="0" dirty="0">
                <a:solidFill>
                  <a:srgbClr val="000000"/>
                </a:solidFill>
                <a:latin typeface="Arial" panose="020B0604020202020204" pitchFamily="34" charset="0"/>
                <a:ea typeface="Calibri" panose="020F0502020204030204" pitchFamily="34" charset="0"/>
                <a:cs typeface="Calibri"/>
                <a:sym typeface="Calibri"/>
              </a:rPr>
              <a:t>will continue</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 participating in the Digital Economy Masterplan development.</a:t>
            </a:r>
          </a:p>
          <a:p>
            <a:pPr marL="285750" marR="0" lvl="2"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endPar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Budget for 2022/23 Financial Year</a:t>
            </a:r>
            <a:r>
              <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 R4 000 000</a:t>
            </a:r>
          </a:p>
        </p:txBody>
      </p:sp>
    </p:spTree>
    <p:extLst>
      <p:ext uri="{BB962C8B-B14F-4D97-AF65-F5344CB8AC3E}">
        <p14:creationId xmlns:p14="http://schemas.microsoft.com/office/powerpoint/2010/main" val="36367195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13</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644381"/>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88177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b="1" dirty="0">
                <a:solidFill>
                  <a:prstClr val="white"/>
                </a:solidFill>
                <a:latin typeface="Arial" panose="020B0604020202020204" pitchFamily="34" charset="0"/>
              </a:rPr>
              <a:t>MASTER PLANS</a:t>
            </a: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46782" y="5408103"/>
            <a:ext cx="7573351" cy="1896493"/>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0" y="604136"/>
            <a:ext cx="9144000" cy="5370894"/>
          </a:xfrm>
          <a:prstGeom prst="rect">
            <a:avLst/>
          </a:prstGeom>
          <a:noFill/>
        </p:spPr>
        <p:txBody>
          <a:bodyPr wrap="square">
            <a:spAutoFit/>
          </a:bodyPr>
          <a:lstStyle/>
          <a:p>
            <a:pPr algn="just"/>
            <a:r>
              <a:rPr kumimoji="0" lang="en-ZA"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SONA Commitments: “</a:t>
            </a:r>
            <a:r>
              <a:rPr lang="en-US" sz="1600" kern="0" dirty="0">
                <a:solidFill>
                  <a:srgbClr val="000000"/>
                </a:solidFill>
                <a:latin typeface="Arial" panose="020B0604020202020204" pitchFamily="34" charset="0"/>
                <a:cs typeface="Calibri"/>
              </a:rPr>
              <a:t>In the past year, we launched new master plans in the steel industry, furniture and global business services. Through these plans, business, government and </a:t>
            </a:r>
            <a:r>
              <a:rPr lang="en-US" sz="1600" kern="0" dirty="0" err="1">
                <a:solidFill>
                  <a:srgbClr val="000000"/>
                </a:solidFill>
                <a:latin typeface="Arial" panose="020B0604020202020204" pitchFamily="34" charset="0"/>
                <a:cs typeface="Calibri"/>
              </a:rPr>
              <a:t>labour</a:t>
            </a:r>
            <a:r>
              <a:rPr lang="en-US" sz="1600" kern="0" dirty="0">
                <a:solidFill>
                  <a:srgbClr val="000000"/>
                </a:solidFill>
                <a:latin typeface="Arial" panose="020B0604020202020204" pitchFamily="34" charset="0"/>
                <a:cs typeface="Calibri"/>
              </a:rPr>
              <a:t> are working together to increase production and create more jobs in the sector. In the clothing industry, a number of retailers have announced ambitious </a:t>
            </a:r>
            <a:r>
              <a:rPr lang="en-US" sz="1600" kern="0" dirty="0" err="1">
                <a:solidFill>
                  <a:srgbClr val="000000"/>
                </a:solidFill>
                <a:latin typeface="Arial" panose="020B0604020202020204" pitchFamily="34" charset="0"/>
                <a:cs typeface="Calibri"/>
              </a:rPr>
              <a:t>localisation</a:t>
            </a:r>
            <a:r>
              <a:rPr lang="en-US" sz="1600" kern="0" dirty="0">
                <a:solidFill>
                  <a:srgbClr val="000000"/>
                </a:solidFill>
                <a:latin typeface="Arial" panose="020B0604020202020204" pitchFamily="34" charset="0"/>
                <a:cs typeface="Calibri"/>
              </a:rPr>
              <a:t> sourcing plans”. </a:t>
            </a:r>
            <a:endParaRPr lang="en-ZA" sz="1600" kern="0" dirty="0">
              <a:solidFill>
                <a:srgbClr val="000000"/>
              </a:solidFill>
              <a:latin typeface="Arial" panose="020B0604020202020204" pitchFamily="34" charset="0"/>
              <a:cs typeface="Calibri"/>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Calibri"/>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DSBD Response</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a:t>
            </a:r>
          </a:p>
          <a:p>
            <a:pPr marL="285750" marR="0" indent="-285750" algn="just">
              <a:lnSpc>
                <a:spcPct val="115000"/>
              </a:lnSpc>
              <a:spcBef>
                <a:spcPts val="0"/>
              </a:spcBef>
              <a:spcAft>
                <a:spcPts val="800"/>
              </a:spcAft>
              <a:buFont typeface="Wingdings" panose="05000000000000000000" pitchFamily="2" charset="2"/>
              <a:buChar char="v"/>
            </a:pPr>
            <a:r>
              <a:rPr lang="en-ZA" sz="1600" kern="0" dirty="0">
                <a:solidFill>
                  <a:srgbClr val="000000"/>
                </a:solidFill>
                <a:latin typeface="Arial" panose="020B0604020202020204" pitchFamily="34" charset="0"/>
                <a:cs typeface="Calibri"/>
              </a:rPr>
              <a:t>During 2022/23 financial year, </a:t>
            </a:r>
            <a:r>
              <a:rPr lang="en-ZA" sz="1600" dirty="0">
                <a:effectLst/>
                <a:latin typeface="Arial" panose="020B0604020202020204" pitchFamily="34" charset="0"/>
                <a:ea typeface="Calibri" panose="020F0502020204030204" pitchFamily="34" charset="0"/>
                <a:cs typeface="Times New Roman" panose="02020603050405020304" pitchFamily="18" charset="0"/>
              </a:rPr>
              <a:t>the Department will focus on </a:t>
            </a:r>
            <a:r>
              <a:rPr lang="en-ZA" sz="1600" b="1" dirty="0">
                <a:effectLst/>
                <a:latin typeface="Arial" panose="020B0604020202020204" pitchFamily="34" charset="0"/>
                <a:ea typeface="Calibri" panose="020F0502020204030204" pitchFamily="34" charset="0"/>
                <a:cs typeface="Times New Roman" panose="02020603050405020304" pitchFamily="18" charset="0"/>
              </a:rPr>
              <a:t>monitoring the implementation of the NISED Masterplan </a:t>
            </a:r>
            <a:r>
              <a:rPr lang="en-ZA" sz="1600" dirty="0">
                <a:effectLst/>
                <a:latin typeface="Arial" panose="020B0604020202020204" pitchFamily="34" charset="0"/>
                <a:ea typeface="Calibri" panose="020F0502020204030204" pitchFamily="34" charset="0"/>
                <a:cs typeface="Times New Roman" panose="02020603050405020304" pitchFamily="18" charset="0"/>
              </a:rPr>
              <a:t>to ensure the delivery of an integrated targeted and effected support interventions aimed at promoting entrepreneurship as well as providing financial and non-financial support for qualifying small enterprises, using the life cycle approach. </a:t>
            </a:r>
          </a:p>
          <a:p>
            <a:pPr marL="742950" lvl="1" indent="-285750" algn="just">
              <a:lnSpc>
                <a:spcPct val="115000"/>
              </a:lnSpc>
              <a:spcAft>
                <a:spcPts val="800"/>
              </a:spcAft>
              <a:buFont typeface="Wingdings" panose="05000000000000000000" pitchFamily="2" charset="2"/>
              <a:buChar char="Ø"/>
            </a:pPr>
            <a:r>
              <a:rPr lang="en-ZA" sz="1600" dirty="0">
                <a:effectLst/>
                <a:latin typeface="Arial" panose="020B0604020202020204" pitchFamily="34" charset="0"/>
                <a:ea typeface="Calibri" panose="020F0502020204030204" pitchFamily="34" charset="0"/>
                <a:cs typeface="Times New Roman" panose="02020603050405020304" pitchFamily="18" charset="0"/>
              </a:rPr>
              <a:t>The Masterplan will stipulate the measures that will be taken to execute the Graduation Model from informal businesses to competitive, sustainable and growing small enterprises that will contribute meaningfully to the GDP, job creation and inclusive growth.</a:t>
            </a:r>
          </a:p>
          <a:p>
            <a:pPr marL="742950" lvl="1" indent="-285750" algn="just">
              <a:lnSpc>
                <a:spcPct val="115000"/>
              </a:lnSpc>
              <a:spcAft>
                <a:spcPts val="800"/>
              </a:spcAft>
              <a:buFont typeface="Wingdings" panose="05000000000000000000" pitchFamily="2" charset="2"/>
              <a:buChar char="Ø"/>
            </a:pPr>
            <a:r>
              <a:rPr lang="en-ZA" sz="1600" dirty="0">
                <a:latin typeface="Arial" panose="020B0604020202020204" pitchFamily="34" charset="0"/>
                <a:ea typeface="Calibri" panose="020F0502020204030204" pitchFamily="34" charset="0"/>
                <a:cs typeface="Times New Roman" panose="02020603050405020304" pitchFamily="18" charset="0"/>
              </a:rPr>
              <a:t>Working closely with the </a:t>
            </a:r>
            <a:r>
              <a:rPr lang="en-ZA" sz="1600" dirty="0" err="1">
                <a:latin typeface="Arial" panose="020B0604020202020204" pitchFamily="34" charset="0"/>
                <a:ea typeface="Calibri" panose="020F0502020204030204" pitchFamily="34" charset="0"/>
                <a:cs typeface="Times New Roman" panose="02020603050405020304" pitchFamily="18" charset="0"/>
              </a:rPr>
              <a:t>dtic</a:t>
            </a:r>
            <a:r>
              <a:rPr lang="en-ZA" sz="1600" dirty="0">
                <a:latin typeface="Arial" panose="020B0604020202020204" pitchFamily="34" charset="0"/>
                <a:ea typeface="Calibri" panose="020F0502020204030204" pitchFamily="34" charset="0"/>
                <a:cs typeface="Times New Roman" panose="02020603050405020304" pitchFamily="18" charset="0"/>
              </a:rPr>
              <a:t> the Department is participating is analysing all masterplans to identify the role for SMMEs and Co-operatives in the implementation of Masterplans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Budget for 2022/23 Financial Year</a:t>
            </a:r>
            <a:r>
              <a:rPr lang="en-ZA" sz="1600" b="1" dirty="0">
                <a:latin typeface="Arial" panose="020B0604020202020204" pitchFamily="34" charset="0"/>
                <a:ea typeface="Calibri" panose="020F0502020204030204" pitchFamily="34" charset="0"/>
                <a:cs typeface="Times New Roman" panose="02020603050405020304" pitchFamily="18" charset="0"/>
              </a:rPr>
              <a:t>: </a:t>
            </a:r>
            <a:r>
              <a:rPr lang="en-ZA" sz="1600" dirty="0">
                <a:latin typeface="Arial" panose="020B0604020202020204" pitchFamily="34" charset="0"/>
                <a:ea typeface="Calibri" panose="020F0502020204030204" pitchFamily="34" charset="0"/>
                <a:cs typeface="Times New Roman" panose="02020603050405020304" pitchFamily="18" charset="0"/>
              </a:rPr>
              <a:t>Forms part of the Goods and Services budget (R2 200 000) for the Enterprise Development Programme.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1571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14</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88177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b="1" cap="small" dirty="0">
                <a:solidFill>
                  <a:prstClr val="white"/>
                </a:solidFill>
                <a:latin typeface="Arial" panose="020B0604020202020204" pitchFamily="34" charset="0"/>
              </a:rPr>
              <a:t>Agriculture Sector</a:t>
            </a: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46782" y="5408103"/>
            <a:ext cx="7573351" cy="1896493"/>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22302" y="774034"/>
            <a:ext cx="9121698" cy="4355551"/>
          </a:xfrm>
          <a:prstGeom prst="rect">
            <a:avLst/>
          </a:prstGeom>
          <a:noFill/>
        </p:spPr>
        <p:txBody>
          <a:bodyPr wrap="square">
            <a:spAutoFit/>
          </a:bodyPr>
          <a:lstStyle/>
          <a:p>
            <a:pPr algn="just"/>
            <a:r>
              <a:rPr kumimoji="0" lang="en-ZA"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SONA Commitments: “</a:t>
            </a:r>
            <a:r>
              <a:rPr lang="en-US" sz="1600" b="0" i="0" u="none" strike="noStrike" baseline="0" dirty="0">
                <a:solidFill>
                  <a:srgbClr val="000000"/>
                </a:solidFill>
                <a:latin typeface="Arial" panose="020B0604020202020204" pitchFamily="34" charset="0"/>
              </a:rPr>
              <a:t>The agriculture sector has also </a:t>
            </a:r>
            <a:r>
              <a:rPr lang="en-US" sz="1600" b="0" i="0" u="none" strike="noStrike" baseline="0" dirty="0" err="1">
                <a:solidFill>
                  <a:srgbClr val="000000"/>
                </a:solidFill>
                <a:latin typeface="Arial" panose="020B0604020202020204" pitchFamily="34" charset="0"/>
              </a:rPr>
              <a:t>recognised</a:t>
            </a:r>
            <a:r>
              <a:rPr lang="en-US" sz="1600" b="0" i="0" u="none" strike="noStrike" baseline="0" dirty="0">
                <a:solidFill>
                  <a:srgbClr val="000000"/>
                </a:solidFill>
                <a:latin typeface="Arial" panose="020B0604020202020204" pitchFamily="34" charset="0"/>
              </a:rPr>
              <a:t> the importance of supporting small-scale farmers and integrating them into value chains. Through the sugar master plan, the industry has provided R225 million to over 12,000 small-scale sugar cane growers as part of a R1 billion commitment to support black farmers. We will be expanding the provision of input vouchers and calling on other sectors to join this effort, so that we can collectively reach up to 250,000 small-scale farmers this year.  None of our efforts to revive our economy will succeed if we do not tackle the scourge of corruption once and for all”. </a:t>
            </a:r>
            <a:endParaRPr kumimoji="0" lang="en-ZA"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Calibri"/>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DSBD Response: </a:t>
            </a: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Calibri"/>
                <a:sym typeface="Calibri"/>
              </a:rPr>
              <a:t>The Department, through the </a:t>
            </a:r>
            <a:r>
              <a:rPr kumimoji="0" lang="en-GB" sz="1600" b="1" i="0" u="none" strike="noStrike" kern="0" cap="none" spc="0" normalizeH="0" baseline="0" noProof="0" dirty="0" err="1">
                <a:ln>
                  <a:noFill/>
                </a:ln>
                <a:solidFill>
                  <a:srgbClr val="000000"/>
                </a:solidFill>
                <a:effectLst/>
                <a:uLnTx/>
                <a:uFillTx/>
                <a:latin typeface="Arial" panose="020B0604020202020204" pitchFamily="34" charset="0"/>
                <a:cs typeface="Calibri"/>
                <a:sym typeface="Calibri"/>
              </a:rPr>
              <a:t>sefa</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Calibri"/>
                <a:sym typeface="Calibri"/>
              </a:rPr>
              <a:t> provides financial support for the SMMEs and Co-operatives in the Agricultural Sector. </a:t>
            </a: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Calibri"/>
                <a:sym typeface="Calibri"/>
              </a:rPr>
              <a:t>The Department, through </a:t>
            </a:r>
            <a:r>
              <a:rPr lang="en-US" sz="1600" kern="0" dirty="0">
                <a:solidFill>
                  <a:srgbClr val="000000"/>
                </a:solidFill>
                <a:latin typeface="Arial" panose="020B0604020202020204" pitchFamily="34" charset="0"/>
                <a:cs typeface="Calibri"/>
                <a:sym typeface="Calibri"/>
              </a:rPr>
              <a:t>Seda</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Calibri"/>
                <a:sym typeface="Calibri"/>
              </a:rPr>
              <a:t>, will provide </a:t>
            </a:r>
            <a:r>
              <a:rPr lang="en-US" sz="1600" kern="0" dirty="0">
                <a:solidFill>
                  <a:srgbClr val="000000"/>
                </a:solidFill>
                <a:latin typeface="Arial" panose="020B0604020202020204" pitchFamily="34" charset="0"/>
                <a:cs typeface="Calibri"/>
                <a:sym typeface="Calibri"/>
              </a:rPr>
              <a:t>business</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Calibri"/>
                <a:sym typeface="Calibri"/>
              </a:rPr>
              <a:t> development support services. </a:t>
            </a:r>
          </a:p>
          <a:p>
            <a:pPr marL="0" marR="0" lvl="0" indent="0" algn="just" defTabSz="914400" rtl="0" eaLnBrk="1" fontAlgn="auto" latinLnBrk="0" hangingPunct="0">
              <a:lnSpc>
                <a:spcPct val="150000"/>
              </a:lnSpc>
              <a:spcBef>
                <a:spcPts val="0"/>
              </a:spcBef>
              <a:spcAft>
                <a:spcPts val="0"/>
              </a:spcAft>
              <a:buClrTx/>
              <a:buSzTx/>
              <a:buFontTx/>
              <a:buNone/>
              <a:tabLst/>
              <a:defRPr/>
            </a:pPr>
            <a:endParaRPr lang="en-US" sz="1600" kern="0" dirty="0">
              <a:solidFill>
                <a:srgbClr val="000000"/>
              </a:solidFill>
              <a:latin typeface="Arial" panose="020B0604020202020204" pitchFamily="34" charset="0"/>
              <a:cs typeface="Calibri"/>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endParaRPr kumimoji="0" lang="en-ZA" sz="1600" b="1" i="0" u="none" strike="noStrike" kern="0" cap="none" spc="0" normalizeH="0" baseline="0" noProof="0" dirty="0">
              <a:ln>
                <a:noFill/>
              </a:ln>
              <a:solidFill>
                <a:srgbClr val="000000"/>
              </a:solidFill>
              <a:effectLst/>
              <a:uLnTx/>
              <a:uFillTx/>
              <a:latin typeface="Arial" panose="020B0604020202020204" pitchFamily="34" charset="0"/>
              <a:cs typeface="Calibri"/>
              <a:sym typeface="Calibri"/>
            </a:endParaRPr>
          </a:p>
        </p:txBody>
      </p:sp>
    </p:spTree>
    <p:extLst>
      <p:ext uri="{BB962C8B-B14F-4D97-AF65-F5344CB8AC3E}">
        <p14:creationId xmlns:p14="http://schemas.microsoft.com/office/powerpoint/2010/main" val="36863252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15</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520851"/>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8817706" cy="461665"/>
          </a:xfrm>
          <a:prstGeom prst="rect">
            <a:avLst/>
          </a:prstGeom>
          <a:noFill/>
        </p:spPr>
        <p:txBody>
          <a:bodyPr wrap="square" rtlCol="0">
            <a:spAutoFit/>
          </a:bodyPr>
          <a:lstStyle/>
          <a:p>
            <a:pPr>
              <a:defRPr/>
            </a:pPr>
            <a:r>
              <a:rPr lang="en-ZA" sz="2400" b="1" cap="small" dirty="0">
                <a:solidFill>
                  <a:prstClr val="white"/>
                </a:solidFill>
                <a:latin typeface="Arial" panose="020B0604020202020204" pitchFamily="34" charset="0"/>
                <a:sym typeface="Calibri"/>
              </a:rPr>
              <a:t>Green economy</a:t>
            </a:r>
            <a:endParaRPr lang="en-ZA" sz="2400" b="1" cap="small"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46782" y="5408103"/>
            <a:ext cx="7573351" cy="1896493"/>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0" y="581967"/>
            <a:ext cx="9121698" cy="5012462"/>
          </a:xfrm>
          <a:prstGeom prst="rect">
            <a:avLst/>
          </a:prstGeom>
          <a:noFill/>
        </p:spPr>
        <p:txBody>
          <a:bodyPr wrap="square">
            <a:spAutoFit/>
          </a:bodyPr>
          <a:lstStyle/>
          <a:p>
            <a:pPr algn="just"/>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SONA Commitments: “</a:t>
            </a:r>
            <a:r>
              <a:rPr lang="en-US" sz="1500" b="0" i="0" u="none" strike="noStrike" baseline="0" dirty="0">
                <a:solidFill>
                  <a:srgbClr val="000000"/>
                </a:solidFill>
                <a:latin typeface="Arial" panose="020B0604020202020204" pitchFamily="34" charset="0"/>
              </a:rPr>
              <a:t>Renewable energy production will make electricity cheaper and more dependable and will allow our industries to remain globally competitive. Investments in electric vehicles and hydrogen will equip South Africa to meet the global clean energy future. We will be able to expand our mining industry in strategic minerals that are crucial for clean energy, like platinum, vanadium, cobalt, copper, manganese and lithium. We also have a unique opportunity in green hydrogen, given our world-class solar and wind resources and local technology and expertise. All of these measures – from structural reforms to support for SMMEs, investments in infrastructure and the emergence of new sectors – will drive a turnaround in economic growth driven by the private sector growth over the coming years”. </a:t>
            </a:r>
            <a:endPar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0" marR="0" lvl="2" algn="just" defTabSz="914400" rtl="0" eaLnBrk="1" fontAlgn="auto" latinLnBrk="0" hangingPunct="0">
              <a:lnSpc>
                <a:spcPct val="150000"/>
              </a:lnSpc>
              <a:spcBef>
                <a:spcPts val="0"/>
              </a:spcBef>
              <a:spcAft>
                <a:spcPts val="0"/>
              </a:spcAft>
              <a:buClrTx/>
              <a:buSzTx/>
              <a:tabLst/>
              <a:defRPr/>
            </a:pPr>
            <a:endParaRPr lang="en-ZA" sz="1500" kern="0" dirty="0">
              <a:solidFill>
                <a:srgbClr val="000000"/>
              </a:solidFill>
              <a:latin typeface="Arial" panose="020B0604020202020204" pitchFamily="34" charset="0"/>
              <a:ea typeface="Calibri" panose="020F0502020204030204" pitchFamily="34" charset="0"/>
              <a:cs typeface="Calibri"/>
              <a:sym typeface="Calibri"/>
            </a:endParaRPr>
          </a:p>
          <a:p>
            <a:pPr marL="0" marR="0" lvl="2" algn="just" defTabSz="914400" rtl="0" eaLnBrk="1" fontAlgn="auto" latinLnBrk="0" hangingPunct="0">
              <a:lnSpc>
                <a:spcPct val="150000"/>
              </a:lnSpc>
              <a:spcBef>
                <a:spcPts val="0"/>
              </a:spcBef>
              <a:spcAft>
                <a:spcPts val="0"/>
              </a:spcAft>
              <a:buClrTx/>
              <a:buSzTx/>
              <a:tabLst/>
              <a:defRPr/>
            </a:pP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DSBD Response:</a:t>
            </a:r>
          </a:p>
          <a:p>
            <a:pPr marL="285750" marR="0" lvl="2"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Facilitate market opportunities for SMMEs and Cooperatives in the clean energy space. </a:t>
            </a:r>
          </a:p>
          <a:p>
            <a:pPr marL="285750" marR="0" lvl="2"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Encourage enterprises to participate in the green hydrogen.</a:t>
            </a:r>
          </a:p>
          <a:p>
            <a:pPr marL="285750" marR="0" lvl="2"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Avail funding opportunities for enterprises to participate in the green </a:t>
            </a:r>
            <a:r>
              <a:rPr lang="en-GB" sz="1500" kern="0" dirty="0">
                <a:solidFill>
                  <a:srgbClr val="000000"/>
                </a:solidFill>
                <a:latin typeface="Arial" panose="020B0604020202020204" pitchFamily="34" charset="0"/>
                <a:ea typeface="Calibri" panose="020F0502020204030204" pitchFamily="34" charset="0"/>
                <a:cs typeface="Calibri"/>
                <a:sym typeface="Calibri"/>
              </a:rPr>
              <a:t>economy</a:t>
            </a:r>
            <a:r>
              <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a:t>
            </a:r>
          </a:p>
          <a:p>
            <a:pPr marL="285750" marR="0" lvl="2"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lang="en-GB" sz="1500" kern="0" dirty="0">
                <a:solidFill>
                  <a:srgbClr val="000000"/>
                </a:solidFill>
                <a:latin typeface="Arial" panose="020B0604020202020204" pitchFamily="34" charset="0"/>
                <a:ea typeface="Calibri" panose="020F0502020204030204" pitchFamily="34" charset="0"/>
                <a:cs typeface="Calibri"/>
                <a:sym typeface="Calibri"/>
              </a:rPr>
              <a:t>The Department together with its entities is engaging with the Department of Mineral Resources and Energy to identify opportunities for SMMEs and Co-operatives and develop appropriate interventions</a:t>
            </a:r>
            <a:endPar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R="0" lvl="0" algn="just" defTabSz="914400" rtl="0" eaLnBrk="1" fontAlgn="auto" latinLnBrk="0" hangingPunct="0">
              <a:lnSpc>
                <a:spcPct val="150000"/>
              </a:lnSpc>
              <a:spcBef>
                <a:spcPts val="0"/>
              </a:spcBef>
              <a:spcAft>
                <a:spcPts val="0"/>
              </a:spcAft>
              <a:buClrTx/>
              <a:buSzTx/>
              <a:tabLst/>
              <a:defRPr/>
            </a:pPr>
            <a:endPar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0" marR="0" lvl="0" indent="0" algn="just" defTabSz="914400" rtl="0" eaLnBrk="1" fontAlgn="auto" latinLnBrk="0" hangingPunct="0">
              <a:lnSpc>
                <a:spcPct val="150000"/>
              </a:lnSpc>
              <a:spcBef>
                <a:spcPts val="0"/>
              </a:spcBef>
              <a:spcAft>
                <a:spcPts val="0"/>
              </a:spcAft>
              <a:buClrTx/>
              <a:buSzTx/>
              <a:buFontTx/>
              <a:buNone/>
              <a:tabLst/>
              <a:defRPr/>
            </a:pPr>
            <a:endParaRPr lang="en-GB" sz="1500" b="1" kern="0" dirty="0">
              <a:solidFill>
                <a:srgbClr val="000000"/>
              </a:solidFill>
              <a:latin typeface="Arial" panose="020B0604020202020204" pitchFamily="34" charset="0"/>
              <a:ea typeface="Calibri" panose="020F0502020204030204" pitchFamily="34" charset="0"/>
              <a:cs typeface="Calibri"/>
              <a:sym typeface="Calibri"/>
            </a:endParaRPr>
          </a:p>
        </p:txBody>
      </p:sp>
    </p:spTree>
    <p:extLst>
      <p:ext uri="{BB962C8B-B14F-4D97-AF65-F5344CB8AC3E}">
        <p14:creationId xmlns:p14="http://schemas.microsoft.com/office/powerpoint/2010/main" val="1551371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16</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0" y="25404"/>
            <a:ext cx="88177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b="1" cap="small" dirty="0">
                <a:solidFill>
                  <a:prstClr val="white"/>
                </a:solidFill>
                <a:latin typeface="Arial" panose="020B0604020202020204" pitchFamily="34" charset="0"/>
                <a:sym typeface="Calibri"/>
              </a:rPr>
              <a:t>District Development Model</a:t>
            </a:r>
            <a:endParaRPr lang="en-ZA" sz="2400" b="1" cap="small"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46782" y="5408103"/>
            <a:ext cx="7573351" cy="1896493"/>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18876" y="764704"/>
            <a:ext cx="9143999" cy="4914166"/>
          </a:xfrm>
          <a:prstGeom prst="rect">
            <a:avLst/>
          </a:prstGeom>
          <a:noFill/>
        </p:spPr>
        <p:txBody>
          <a:bodyPr wrap="square">
            <a:spAutoFit/>
          </a:bodyPr>
          <a:lstStyle/>
          <a:p>
            <a:pPr algn="just"/>
            <a:r>
              <a:rPr kumimoji="0" lang="en-GB"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SONA Commitments: “</a:t>
            </a:r>
            <a:r>
              <a:rPr lang="en-US" sz="1600" b="0" i="0" u="none" strike="noStrike" baseline="0" dirty="0">
                <a:solidFill>
                  <a:srgbClr val="000000"/>
                </a:solidFill>
                <a:latin typeface="Arial" panose="020B0604020202020204" pitchFamily="34" charset="0"/>
              </a:rPr>
              <a:t>This year, we will continue with the implementation of the District Development Model. This Model brings all three spheres of government together with other social partners in every district to grow inclusive local economies and improve the lives of citizens. In particular, the DDM facilitates integrated planning and budgeting across spheres of government and improves integration of national projects at a district level. While there are many parts of the state that require much work, there are institutions that continue to serve the people of this country effectively and efficiently”. </a:t>
            </a:r>
          </a:p>
          <a:p>
            <a:pPr algn="just">
              <a:lnSpc>
                <a:spcPct val="150000"/>
              </a:lnSpc>
            </a:pPr>
            <a:endParaRPr kumimoji="0" lang="en-US" sz="1600"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0" marR="0" lvl="2" algn="just" defTabSz="914400" rtl="0" eaLnBrk="1" fontAlgn="auto" latinLnBrk="0" hangingPunct="0">
              <a:spcBef>
                <a:spcPts val="0"/>
              </a:spcBef>
              <a:spcAft>
                <a:spcPts val="0"/>
              </a:spcAft>
              <a:buClrTx/>
              <a:buSzTx/>
              <a:tabLst/>
              <a:defRPr/>
            </a:pPr>
            <a:r>
              <a:rPr kumimoji="0" lang="en-ZA"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DSBD Response: </a:t>
            </a:r>
          </a:p>
          <a:p>
            <a:pPr marL="285750" marR="0" indent="-285750" algn="just">
              <a:spcBef>
                <a:spcPts val="0"/>
              </a:spcBef>
              <a:spcAft>
                <a:spcPts val="800"/>
              </a:spcAft>
              <a:buFont typeface="Wingdings" panose="05000000000000000000" pitchFamily="2" charset="2"/>
              <a:buChar char="v"/>
            </a:pPr>
            <a:r>
              <a:rPr lang="en-US" sz="1600" kern="0" dirty="0">
                <a:solidFill>
                  <a:srgbClr val="000000"/>
                </a:solidFill>
                <a:latin typeface="Arial" panose="020B0604020202020204" pitchFamily="34" charset="0"/>
                <a:cs typeface="Calibri"/>
              </a:rPr>
              <a:t>During the 2022/23 financial year, the Department and its Agencies will implement 50 public engagement </a:t>
            </a:r>
            <a:r>
              <a:rPr lang="en-US" sz="1600" kern="0" dirty="0" err="1">
                <a:solidFill>
                  <a:srgbClr val="000000"/>
                </a:solidFill>
                <a:latin typeface="Arial" panose="020B0604020202020204" pitchFamily="34" charset="0"/>
                <a:cs typeface="Calibri"/>
              </a:rPr>
              <a:t>programmes</a:t>
            </a:r>
            <a:r>
              <a:rPr lang="en-US" sz="1600" kern="0" dirty="0">
                <a:solidFill>
                  <a:srgbClr val="000000"/>
                </a:solidFill>
                <a:latin typeface="Arial" panose="020B0604020202020204" pitchFamily="34" charset="0"/>
                <a:cs typeface="Calibri"/>
              </a:rPr>
              <a:t> within District Municipalities. </a:t>
            </a:r>
            <a:endParaRPr lang="en-ZA" sz="1600" kern="0" dirty="0">
              <a:solidFill>
                <a:srgbClr val="000000"/>
              </a:solidFill>
              <a:latin typeface="Arial" panose="020B0604020202020204" pitchFamily="34" charset="0"/>
              <a:cs typeface="Calibri"/>
              <a:sym typeface="Calibri"/>
            </a:endParaRPr>
          </a:p>
          <a:p>
            <a:pPr marL="742950" lvl="1" indent="-285750" algn="just">
              <a:spcAft>
                <a:spcPts val="800"/>
              </a:spcAft>
              <a:buFont typeface="Wingdings" panose="05000000000000000000" pitchFamily="2" charset="2"/>
              <a:buChar char="Ø"/>
            </a:pPr>
            <a:r>
              <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Support municipalities to develop implementable local economic development strategies.</a:t>
            </a:r>
          </a:p>
          <a:p>
            <a:pPr marL="742950" lvl="1" indent="-285750" algn="just">
              <a:spcAft>
                <a:spcPts val="800"/>
              </a:spcAft>
              <a:buFont typeface="Wingdings" panose="05000000000000000000" pitchFamily="2" charset="2"/>
              <a:buChar char="Ø"/>
            </a:pPr>
            <a:r>
              <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Support projects that are in Integrated Development Plans.</a:t>
            </a:r>
          </a:p>
          <a:p>
            <a:pPr marL="742950" lvl="1" indent="-285750" algn="just">
              <a:spcAft>
                <a:spcPts val="800"/>
              </a:spcAft>
              <a:buFont typeface="Wingdings" panose="05000000000000000000" pitchFamily="2" charset="2"/>
              <a:buChar char="Ø"/>
            </a:pPr>
            <a:r>
              <a:rPr lang="en-ZA" sz="1600" kern="0" dirty="0">
                <a:solidFill>
                  <a:srgbClr val="000000"/>
                </a:solidFill>
                <a:latin typeface="Arial" panose="020B0604020202020204" pitchFamily="34" charset="0"/>
                <a:ea typeface="Calibri" panose="020F0502020204030204" pitchFamily="34" charset="0"/>
                <a:cs typeface="Calibri"/>
                <a:sym typeface="Calibri"/>
              </a:rPr>
              <a:t>Support</a:t>
            </a:r>
            <a:r>
              <a:rPr kumimoji="0" lang="en-ZA"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 municipalities to enable them to provide referral or business development support services to small businesses.</a:t>
            </a:r>
          </a:p>
          <a:p>
            <a:pPr marL="285750" marR="0" indent="-285750" algn="just">
              <a:spcBef>
                <a:spcPts val="0"/>
              </a:spcBef>
              <a:spcAft>
                <a:spcPts val="800"/>
              </a:spcAft>
              <a:buFont typeface="Wingdings" panose="05000000000000000000" pitchFamily="2" charset="2"/>
              <a:buChar char="v"/>
            </a:pPr>
            <a:endParaRPr kumimoji="0" lang="en-ZA" sz="16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0" marR="0" lvl="0" indent="0" algn="just" defTabSz="914400" rtl="0" eaLnBrk="1" fontAlgn="auto" latinLnBrk="0" hangingPunct="0">
              <a:spcBef>
                <a:spcPts val="0"/>
              </a:spcBef>
              <a:spcAft>
                <a:spcPts val="0"/>
              </a:spcAft>
              <a:buClrTx/>
              <a:buSzTx/>
              <a:buFontTx/>
              <a:buNone/>
              <a:tabLst/>
              <a:defRPr/>
            </a:pP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Budget for 2022/23 Financial Year</a:t>
            </a:r>
            <a:r>
              <a:rPr kumimoji="0" lang="en-ZA"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a:t>
            </a:r>
            <a:r>
              <a:rPr lang="en-ZA" sz="1600" b="1" kern="0" dirty="0">
                <a:solidFill>
                  <a:srgbClr val="000000"/>
                </a:solidFill>
                <a:latin typeface="Arial" panose="020B0604020202020204" pitchFamily="34" charset="0"/>
                <a:ea typeface="Calibri" panose="020F0502020204030204" pitchFamily="34" charset="0"/>
                <a:cs typeface="Calibri"/>
                <a:sym typeface="Calibri"/>
              </a:rPr>
              <a:t> </a:t>
            </a:r>
            <a:r>
              <a:rPr lang="en-ZA" sz="1600" kern="0" dirty="0">
                <a:solidFill>
                  <a:srgbClr val="000000"/>
                </a:solidFill>
                <a:latin typeface="Arial" panose="020B0604020202020204" pitchFamily="34" charset="0"/>
                <a:ea typeface="Calibri" panose="020F0502020204030204" pitchFamily="34" charset="0"/>
                <a:cs typeface="Calibri"/>
                <a:sym typeface="Calibri"/>
              </a:rPr>
              <a:t>Communication and Marketing Budget of R2 800 000.</a:t>
            </a:r>
            <a:endParaRPr kumimoji="0" lang="en-ZA" sz="160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p:txBody>
      </p:sp>
    </p:spTree>
    <p:extLst>
      <p:ext uri="{BB962C8B-B14F-4D97-AF65-F5344CB8AC3E}">
        <p14:creationId xmlns:p14="http://schemas.microsoft.com/office/powerpoint/2010/main" val="12990806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17</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82336" y="13252"/>
            <a:ext cx="6120680" cy="523220"/>
          </a:xfrm>
          <a:prstGeom prst="rect">
            <a:avLst/>
          </a:prstGeom>
          <a:noFill/>
        </p:spPr>
        <p:txBody>
          <a:bodyPr wrap="square" rtlCol="0">
            <a:spAutoFit/>
          </a:bodyPr>
          <a:lstStyle/>
          <a:p>
            <a:r>
              <a:rPr lang="en-US" sz="2800" b="1" cap="small" dirty="0">
                <a:solidFill>
                  <a:prstClr val="white"/>
                </a:solidFill>
                <a:latin typeface="Arial" panose="020B0604020202020204" pitchFamily="34" charset="0"/>
              </a:rPr>
              <a:t>Recommendation</a:t>
            </a:r>
            <a:r>
              <a:rPr lang="en-US" sz="2800" cap="small" dirty="0">
                <a:solidFill>
                  <a:prstClr val="white"/>
                </a:solidFill>
                <a:latin typeface="Arial" panose="020B0604020202020204" pitchFamily="34" charset="0"/>
              </a:rPr>
              <a:t> </a:t>
            </a:r>
            <a:endParaRPr lang="en-ZA" sz="2800" cap="small"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4AC20564-13C2-42B7-BD1E-406E4B47C3CA}"/>
              </a:ext>
            </a:extLst>
          </p:cNvPr>
          <p:cNvSpPr txBox="1"/>
          <p:nvPr/>
        </p:nvSpPr>
        <p:spPr>
          <a:xfrm>
            <a:off x="0" y="878378"/>
            <a:ext cx="9043670" cy="1323439"/>
          </a:xfrm>
          <a:prstGeom prst="rect">
            <a:avLst/>
          </a:prstGeom>
          <a:noFill/>
        </p:spPr>
        <p:txBody>
          <a:bodyPr wrap="square">
            <a:spAutoFit/>
          </a:bodyPr>
          <a:lstStyle/>
          <a:p>
            <a:pPr marL="0" marR="0" lvl="0" indent="0" algn="l" defTabSz="914400" rtl="0" eaLnBrk="1" fontAlgn="auto" latinLnBrk="0" hangingPunct="0">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Calibri"/>
              </a:rPr>
              <a:t>The Portfolio Committee on Small Business Development to note initiatives undertaken and planned by the Department of Small Business Development </a:t>
            </a:r>
            <a:r>
              <a:rPr lang="en-GB" sz="2000" kern="0" dirty="0">
                <a:latin typeface="Arial" panose="020B0604020202020204" pitchFamily="34" charset="0"/>
                <a:cs typeface="Arial" panose="020B0604020202020204" pitchFamily="34" charset="0"/>
                <a:sym typeface="Calibri"/>
              </a:rPr>
              <a:t>in </a:t>
            </a: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Calibri"/>
              </a:rPr>
              <a:t>response to the Commitments made by His Excellency President </a:t>
            </a:r>
            <a:r>
              <a:rPr kumimoji="0" lang="en-GB" sz="20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Calibri"/>
              </a:rPr>
              <a:t>Ramaphosa</a:t>
            </a: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Calibri"/>
              </a:rPr>
              <a:t> during the State of the Nation Address 2022.</a:t>
            </a:r>
            <a:endPar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4962996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917B4-B9E2-4DF5-8AE1-5478E1B590F4}"/>
              </a:ext>
            </a:extLst>
          </p:cNvPr>
          <p:cNvSpPr>
            <a:spLocks noGrp="1"/>
          </p:cNvSpPr>
          <p:nvPr>
            <p:ph type="sldNum" sz="quarter" idx="2"/>
          </p:nvPr>
        </p:nvSpPr>
        <p:spPr/>
        <p:txBody>
          <a:bodyPr/>
          <a:lstStyle/>
          <a:p>
            <a:fld id="{93AE1883-0942-4AA3-9DB2-9C7C3A0314B1}" type="slidenum">
              <a:rPr lang="en-US" smtClean="0"/>
              <a:t>18</a:t>
            </a:fld>
            <a:endParaRPr lang="en-US"/>
          </a:p>
        </p:txBody>
      </p:sp>
      <p:grpSp>
        <p:nvGrpSpPr>
          <p:cNvPr id="3" name="Group 2">
            <a:extLst>
              <a:ext uri="{FF2B5EF4-FFF2-40B4-BE49-F238E27FC236}">
                <a16:creationId xmlns:a16="http://schemas.microsoft.com/office/drawing/2014/main" id="{77388F0E-2B26-4E9B-B69D-6DFD4FFD46B9}"/>
              </a:ext>
            </a:extLst>
          </p:cNvPr>
          <p:cNvGrpSpPr/>
          <p:nvPr/>
        </p:nvGrpSpPr>
        <p:grpSpPr>
          <a:xfrm>
            <a:off x="3869453" y="107825"/>
            <a:ext cx="5144277" cy="5143501"/>
            <a:chOff x="3992725" y="857250"/>
            <a:chExt cx="5144277" cy="5143501"/>
          </a:xfrm>
        </p:grpSpPr>
        <p:sp>
          <p:nvSpPr>
            <p:cNvPr id="4" name="AutoShape 2">
              <a:extLst>
                <a:ext uri="{FF2B5EF4-FFF2-40B4-BE49-F238E27FC236}">
                  <a16:creationId xmlns:a16="http://schemas.microsoft.com/office/drawing/2014/main" id="{ADE6D8E9-D231-4601-9692-6760E84288C4}"/>
                </a:ext>
              </a:extLst>
            </p:cNvPr>
            <p:cNvSpPr/>
            <p:nvPr/>
          </p:nvSpPr>
          <p:spPr>
            <a:xfrm>
              <a:off x="3992725" y="2918843"/>
              <a:ext cx="1028856" cy="1027303"/>
            </a:xfrm>
            <a:prstGeom prst="rect">
              <a:avLst/>
            </a:prstGeom>
            <a:solidFill>
              <a:srgbClr val="C8994B"/>
            </a:solidFill>
            <a:ln w="28575">
              <a:solidFill>
                <a:schemeClr val="bg1"/>
              </a:solidFill>
            </a:ln>
          </p:spPr>
        </p:sp>
        <p:pic>
          <p:nvPicPr>
            <p:cNvPr id="5" name="Picture 3">
              <a:extLst>
                <a:ext uri="{FF2B5EF4-FFF2-40B4-BE49-F238E27FC236}">
                  <a16:creationId xmlns:a16="http://schemas.microsoft.com/office/drawing/2014/main" id="{1A8140DA-6E64-409E-80E2-1F84E01659C4}"/>
                </a:ext>
              </a:extLst>
            </p:cNvPr>
            <p:cNvPicPr>
              <a:picLocks noChangeAspect="1"/>
            </p:cNvPicPr>
            <p:nvPr/>
          </p:nvPicPr>
          <p:blipFill>
            <a:blip r:embed="rId2"/>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id="{12E1D118-84DB-46D9-9E22-2E608BDDE7C2}"/>
                </a:ext>
              </a:extLst>
            </p:cNvPr>
            <p:cNvPicPr>
              <a:picLocks noChangeAspect="1"/>
            </p:cNvPicPr>
            <p:nvPr/>
          </p:nvPicPr>
          <p:blipFill>
            <a:blip r:embed="rId3"/>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id="{F4B43BCD-70E1-44B4-B4B3-30E37EF7917E}"/>
                </a:ext>
              </a:extLst>
            </p:cNvPr>
            <p:cNvPicPr>
              <a:picLocks noChangeAspect="1"/>
            </p:cNvPicPr>
            <p:nvPr/>
          </p:nvPicPr>
          <p:blipFill>
            <a:blip r:embed="rId4"/>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id="{CFB29FA1-B8F6-4730-95D6-DAA4B16B08F8}"/>
                </a:ext>
              </a:extLst>
            </p:cNvPr>
            <p:cNvPicPr>
              <a:picLocks noChangeAspect="1"/>
            </p:cNvPicPr>
            <p:nvPr/>
          </p:nvPicPr>
          <p:blipFill>
            <a:blip r:embed="rId5"/>
            <a:srcRect t="16692" b="16692"/>
            <a:stretch>
              <a:fillRect/>
            </a:stretch>
          </p:blipFill>
          <p:spPr>
            <a:xfrm>
              <a:off x="3992725" y="3942651"/>
              <a:ext cx="1028856" cy="1027303"/>
            </a:xfrm>
            <a:prstGeom prst="rect">
              <a:avLst/>
            </a:prstGeom>
            <a:ln w="28575">
              <a:solidFill>
                <a:schemeClr val="bg1"/>
              </a:solidFill>
            </a:ln>
          </p:spPr>
        </p:pic>
        <p:sp>
          <p:nvSpPr>
            <p:cNvPr id="9" name="AutoShape 7">
              <a:extLst>
                <a:ext uri="{FF2B5EF4-FFF2-40B4-BE49-F238E27FC236}">
                  <a16:creationId xmlns:a16="http://schemas.microsoft.com/office/drawing/2014/main" id="{0F3049F8-8A36-4365-A94C-C4391367164D}"/>
                </a:ext>
              </a:extLst>
            </p:cNvPr>
            <p:cNvSpPr/>
            <p:nvPr/>
          </p:nvSpPr>
          <p:spPr>
            <a:xfrm>
              <a:off x="7079291" y="2918843"/>
              <a:ext cx="2057711" cy="1027303"/>
            </a:xfrm>
            <a:prstGeom prst="rect">
              <a:avLst/>
            </a:prstGeom>
            <a:solidFill>
              <a:srgbClr val="146C38"/>
            </a:solidFill>
            <a:ln w="28575">
              <a:solidFill>
                <a:schemeClr val="bg1"/>
              </a:solidFill>
            </a:ln>
          </p:spPr>
        </p:sp>
        <p:sp>
          <p:nvSpPr>
            <p:cNvPr id="10" name="AutoShape 8">
              <a:extLst>
                <a:ext uri="{FF2B5EF4-FFF2-40B4-BE49-F238E27FC236}">
                  <a16:creationId xmlns:a16="http://schemas.microsoft.com/office/drawing/2014/main" id="{BE5C71D5-473C-43B4-9C6B-B8A410B0F87F}"/>
                </a:ext>
              </a:extLst>
            </p:cNvPr>
            <p:cNvSpPr/>
            <p:nvPr/>
          </p:nvSpPr>
          <p:spPr>
            <a:xfrm>
              <a:off x="6050435" y="4973448"/>
              <a:ext cx="1028856" cy="1027303"/>
            </a:xfrm>
            <a:prstGeom prst="rect">
              <a:avLst/>
            </a:prstGeom>
            <a:solidFill>
              <a:srgbClr val="C8994B"/>
            </a:solidFill>
            <a:ln w="28575">
              <a:solidFill>
                <a:schemeClr val="bg1"/>
              </a:solidFill>
            </a:ln>
          </p:spPr>
        </p:sp>
        <p:pic>
          <p:nvPicPr>
            <p:cNvPr id="11" name="Picture 9">
              <a:extLst>
                <a:ext uri="{FF2B5EF4-FFF2-40B4-BE49-F238E27FC236}">
                  <a16:creationId xmlns:a16="http://schemas.microsoft.com/office/drawing/2014/main" id="{8DBC3883-FBFB-44F3-ADDC-E27D3C2E9384}"/>
                </a:ext>
              </a:extLst>
            </p:cNvPr>
            <p:cNvPicPr>
              <a:picLocks noChangeAspect="1"/>
            </p:cNvPicPr>
            <p:nvPr/>
          </p:nvPicPr>
          <p:blipFill>
            <a:blip r:embed="rId6"/>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id="{AB09C92B-FDA3-49D5-AA1A-DA3C9EF58CF0}"/>
                </a:ext>
              </a:extLst>
            </p:cNvPr>
            <p:cNvSpPr/>
            <p:nvPr/>
          </p:nvSpPr>
          <p:spPr>
            <a:xfrm>
              <a:off x="6050435" y="857250"/>
              <a:ext cx="1028856" cy="1034291"/>
            </a:xfrm>
            <a:prstGeom prst="rect">
              <a:avLst/>
            </a:prstGeom>
            <a:solidFill>
              <a:srgbClr val="146C38"/>
            </a:solidFill>
            <a:ln w="28575">
              <a:solidFill>
                <a:schemeClr val="bg1"/>
              </a:solidFill>
            </a:ln>
          </p:spPr>
        </p:sp>
        <p:pic>
          <p:nvPicPr>
            <p:cNvPr id="13" name="Picture 11">
              <a:extLst>
                <a:ext uri="{FF2B5EF4-FFF2-40B4-BE49-F238E27FC236}">
                  <a16:creationId xmlns:a16="http://schemas.microsoft.com/office/drawing/2014/main" id="{7E75AFDD-A4A9-4627-A7E9-C78C77A15866}"/>
                </a:ext>
              </a:extLst>
            </p:cNvPr>
            <p:cNvPicPr>
              <a:picLocks noChangeAspect="1"/>
            </p:cNvPicPr>
            <p:nvPr/>
          </p:nvPicPr>
          <p:blipFill>
            <a:blip r:embed="rId7"/>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id="{8912567E-887B-4CFF-9A15-A3C36FBE7AC5}"/>
              </a:ext>
            </a:extLst>
          </p:cNvPr>
          <p:cNvSpPr txBox="1"/>
          <p:nvPr/>
        </p:nvSpPr>
        <p:spPr>
          <a:xfrm>
            <a:off x="395536" y="2804531"/>
            <a:ext cx="4667693" cy="557140"/>
          </a:xfrm>
          <a:prstGeom prst="rect">
            <a:avLst/>
          </a:prstGeom>
        </p:spPr>
        <p:txBody>
          <a:bodyPr lIns="0" tIns="0" rIns="0" bIns="0" rtlCol="0" anchor="t">
            <a:spAutoFit/>
          </a:bodyPr>
          <a:lstStyle/>
          <a:p>
            <a:pPr marL="0" marR="0" lvl="0" indent="0" algn="l" defTabSz="45720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46C38"/>
                </a:solidFill>
                <a:effectLst/>
                <a:uLnTx/>
                <a:uFillTx/>
                <a:latin typeface="Arial" panose="020B0604020202020204" pitchFamily="34" charset="0"/>
                <a:ea typeface="+mn-ea"/>
                <a:cs typeface="Arial" panose="020B0604020202020204" pitchFamily="34" charset="0"/>
              </a:rPr>
              <a:t>Thank You!</a:t>
            </a:r>
          </a:p>
        </p:txBody>
      </p:sp>
      <p:grpSp>
        <p:nvGrpSpPr>
          <p:cNvPr id="19" name="Group 18">
            <a:extLst>
              <a:ext uri="{FF2B5EF4-FFF2-40B4-BE49-F238E27FC236}">
                <a16:creationId xmlns:a16="http://schemas.microsoft.com/office/drawing/2014/main" id="{B0923375-0B53-4802-B17A-6705BB4EC896}"/>
              </a:ext>
            </a:extLst>
          </p:cNvPr>
          <p:cNvGrpSpPr/>
          <p:nvPr/>
        </p:nvGrpSpPr>
        <p:grpSpPr>
          <a:xfrm>
            <a:off x="169084" y="5334000"/>
            <a:ext cx="7573351" cy="1896493"/>
            <a:chOff x="49195" y="5263190"/>
            <a:chExt cx="8739380" cy="2135867"/>
          </a:xfrm>
        </p:grpSpPr>
        <p:pic>
          <p:nvPicPr>
            <p:cNvPr id="20" name="Picture 12">
              <a:extLst>
                <a:ext uri="{FF2B5EF4-FFF2-40B4-BE49-F238E27FC236}">
                  <a16:creationId xmlns:a16="http://schemas.microsoft.com/office/drawing/2014/main" id="{A3487907-4B41-40CF-B63F-2B42DB0F7C13}"/>
                </a:ext>
              </a:extLst>
            </p:cNvPr>
            <p:cNvPicPr>
              <a:picLocks noChangeAspect="1"/>
            </p:cNvPicPr>
            <p:nvPr/>
          </p:nvPicPr>
          <p:blipFill>
            <a:blip r:embed="rId8"/>
            <a:srcRect l="4701" r="4701"/>
            <a:stretch>
              <a:fillRect/>
            </a:stretch>
          </p:blipFill>
          <p:spPr>
            <a:xfrm>
              <a:off x="49195" y="5263190"/>
              <a:ext cx="1935014" cy="2135867"/>
            </a:xfrm>
            <a:prstGeom prst="rect">
              <a:avLst/>
            </a:prstGeom>
          </p:spPr>
        </p:pic>
        <p:pic>
          <p:nvPicPr>
            <p:cNvPr id="21" name="Picture 20" descr="Logo&#10;&#10;Description automatically generated">
              <a:extLst>
                <a:ext uri="{FF2B5EF4-FFF2-40B4-BE49-F238E27FC236}">
                  <a16:creationId xmlns:a16="http://schemas.microsoft.com/office/drawing/2014/main" id="{D606BCC3-31E4-4E81-AA49-F03776CCC1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22" name="Picture 21" descr="Logo&#10;&#10;Description automatically generated">
              <a:extLst>
                <a:ext uri="{FF2B5EF4-FFF2-40B4-BE49-F238E27FC236}">
                  <a16:creationId xmlns:a16="http://schemas.microsoft.com/office/drawing/2014/main" id="{3BEC80A7-9B55-4B89-AACD-B6A26D46B8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val="35197806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019067-B27B-47C2-A12C-3A5DAAD026E9}"/>
              </a:ext>
            </a:extLst>
          </p:cNvPr>
          <p:cNvSpPr>
            <a:spLocks noGrp="1"/>
          </p:cNvSpPr>
          <p:nvPr>
            <p:ph type="sldNum" sz="quarter" idx="2"/>
          </p:nvPr>
        </p:nvSpPr>
        <p:spPr/>
        <p:txBody>
          <a:bodyPr/>
          <a:lstStyle/>
          <a:p>
            <a:fld id="{93AE1883-0942-4AA3-9DB2-9C7C3A0314B1}" type="slidenum">
              <a:rPr lang="en-US" smtClean="0"/>
              <a:t>19</a:t>
            </a:fld>
            <a:endParaRPr lang="en-US"/>
          </a:p>
        </p:txBody>
      </p:sp>
      <p:pic>
        <p:nvPicPr>
          <p:cNvPr id="3" name="Picture 2">
            <a:extLst>
              <a:ext uri="{FF2B5EF4-FFF2-40B4-BE49-F238E27FC236}">
                <a16:creationId xmlns:a16="http://schemas.microsoft.com/office/drawing/2014/main" id="{F7A62487-90CA-4331-9CB8-47757731E5A2}"/>
              </a:ext>
            </a:extLst>
          </p:cNvPr>
          <p:cNvPicPr>
            <a:picLocks noChangeAspect="1"/>
          </p:cNvPicPr>
          <p:nvPr/>
        </p:nvPicPr>
        <p:blipFill>
          <a:blip r:embed="rId2">
            <a:alphaModFix amt="19999"/>
          </a:blip>
          <a:srcRect l="16503" r="16503"/>
          <a:stretch>
            <a:fillRect/>
          </a:stretch>
        </p:blipFill>
        <p:spPr>
          <a:xfrm>
            <a:off x="92410" y="119385"/>
            <a:ext cx="4893445" cy="5184576"/>
          </a:xfrm>
          <a:prstGeom prst="rect">
            <a:avLst/>
          </a:prstGeom>
        </p:spPr>
      </p:pic>
      <p:sp>
        <p:nvSpPr>
          <p:cNvPr id="4" name="TextBox 19">
            <a:extLst>
              <a:ext uri="{FF2B5EF4-FFF2-40B4-BE49-F238E27FC236}">
                <a16:creationId xmlns:a16="http://schemas.microsoft.com/office/drawing/2014/main" id="{94EE9194-47B8-4028-9C85-22DAE082B9C7}"/>
              </a:ext>
            </a:extLst>
          </p:cNvPr>
          <p:cNvSpPr txBox="1"/>
          <p:nvPr/>
        </p:nvSpPr>
        <p:spPr>
          <a:xfrm>
            <a:off x="5410814" y="205044"/>
            <a:ext cx="3392089" cy="486352"/>
          </a:xfrm>
          <a:prstGeom prst="rect">
            <a:avLst/>
          </a:prstGeom>
        </p:spPr>
        <p:txBody>
          <a:bodyPr lIns="0" tIns="0" rIns="0" bIns="0" rtlCol="0" anchor="t">
            <a:spAutoFit/>
          </a:bodyPr>
          <a:lstStyle/>
          <a:p>
            <a:pPr marL="0" marR="0" lvl="0" indent="0" algn="ctr" defTabSz="457200" rtl="0" eaLnBrk="1" fontAlgn="auto" latinLnBrk="0" hangingPunct="1">
              <a:lnSpc>
                <a:spcPts val="4095"/>
              </a:lnSpc>
              <a:spcBef>
                <a:spcPts val="0"/>
              </a:spcBef>
              <a:spcAft>
                <a:spcPts val="0"/>
              </a:spcAft>
              <a:buClrTx/>
              <a:buSzTx/>
              <a:buFontTx/>
              <a:buNone/>
              <a:tabLst/>
              <a:defRPr/>
            </a:pPr>
            <a:r>
              <a:rPr kumimoji="0" lang="en-US" sz="3150" b="1" i="0" u="none" strike="noStrike" kern="1200" cap="none" spc="15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REACH OUT</a:t>
            </a:r>
          </a:p>
        </p:txBody>
      </p:sp>
      <p:sp>
        <p:nvSpPr>
          <p:cNvPr id="6" name="TextBox 5">
            <a:extLst>
              <a:ext uri="{FF2B5EF4-FFF2-40B4-BE49-F238E27FC236}">
                <a16:creationId xmlns:a16="http://schemas.microsoft.com/office/drawing/2014/main" id="{EBE1BC8D-D887-443A-9490-B5D5F4972084}"/>
              </a:ext>
            </a:extLst>
          </p:cNvPr>
          <p:cNvSpPr txBox="1"/>
          <p:nvPr/>
        </p:nvSpPr>
        <p:spPr>
          <a:xfrm>
            <a:off x="5283683" y="940641"/>
            <a:ext cx="3646350" cy="49398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Small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 Meintjies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Sunnyside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+27 861 843 384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sbdinfo@dsbd.gov.za</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www.dsbd.gov.za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Development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Fields, Office Block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1066 Burnett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+27 12 441 1000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info@seda.gov.za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www.seda.org.za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Finance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ctr">
              <a:buSzPts val="1000"/>
              <a:tabLst>
                <a:tab pos="457200" algn="l"/>
              </a:tabLst>
            </a:pP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Bridge Office Park,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Cnr</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Olievenhoutbosch Street &amp; Jean Avenue, Building 14 , Block 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11 </a:t>
            </a:r>
            <a:r>
              <a:rPr lang="en-ZA" sz="900" dirty="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Bridge Boulevard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Highveld Extension 73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Centurion</a:t>
            </a: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0157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+27 12 748 9600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u="none" strike="noStrike" dirty="0">
                <a:solidFill>
                  <a:srgbClr val="EE7B00"/>
                </a:solidFill>
                <a:effectLst/>
                <a:latin typeface="Arial" panose="020B0604020202020204" pitchFamily="34" charset="0"/>
                <a:ea typeface="Calibri" panose="020F0502020204030204" pitchFamily="34" charset="0"/>
                <a:cs typeface="Arial" panose="020B0604020202020204" pitchFamily="34" charset="0"/>
                <a:hlinkClick r:id="rId7"/>
              </a:rPr>
              <a:t>helpline@sefa.org.za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hlinkClick r:id="rId8"/>
              </a:rPr>
              <a:t>www.sefa.org.za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CABAC1D0-FCE4-45B8-AFD7-23E3BBA1B63C}"/>
              </a:ext>
            </a:extLst>
          </p:cNvPr>
          <p:cNvGrpSpPr/>
          <p:nvPr/>
        </p:nvGrpSpPr>
        <p:grpSpPr>
          <a:xfrm>
            <a:off x="169084" y="5334000"/>
            <a:ext cx="7573351" cy="1896493"/>
            <a:chOff x="49195" y="5263190"/>
            <a:chExt cx="8739380" cy="2135867"/>
          </a:xfrm>
        </p:grpSpPr>
        <p:pic>
          <p:nvPicPr>
            <p:cNvPr id="12" name="Picture 12">
              <a:extLst>
                <a:ext uri="{FF2B5EF4-FFF2-40B4-BE49-F238E27FC236}">
                  <a16:creationId xmlns:a16="http://schemas.microsoft.com/office/drawing/2014/main" id="{5BF6DE00-F59D-4525-936A-0599F2071252}"/>
                </a:ext>
              </a:extLst>
            </p:cNvPr>
            <p:cNvPicPr>
              <a:picLocks noChangeAspect="1"/>
            </p:cNvPicPr>
            <p:nvPr/>
          </p:nvPicPr>
          <p:blipFill>
            <a:blip r:embed="rId9"/>
            <a:srcRect l="4701" r="4701"/>
            <a:stretch>
              <a:fillRect/>
            </a:stretch>
          </p:blipFill>
          <p:spPr>
            <a:xfrm>
              <a:off x="49195" y="5263190"/>
              <a:ext cx="1935014" cy="2135867"/>
            </a:xfrm>
            <a:prstGeom prst="rect">
              <a:avLst/>
            </a:prstGeom>
          </p:spPr>
        </p:pic>
        <p:pic>
          <p:nvPicPr>
            <p:cNvPr id="13" name="Picture 12" descr="Logo&#10;&#10;Description automatically generated">
              <a:extLst>
                <a:ext uri="{FF2B5EF4-FFF2-40B4-BE49-F238E27FC236}">
                  <a16:creationId xmlns:a16="http://schemas.microsoft.com/office/drawing/2014/main" id="{096DC3A2-1DED-4DD1-AE28-70ECA009BF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4" name="Picture 13" descr="Logo&#10;&#10;Description automatically generated">
              <a:extLst>
                <a:ext uri="{FF2B5EF4-FFF2-40B4-BE49-F238E27FC236}">
                  <a16:creationId xmlns:a16="http://schemas.microsoft.com/office/drawing/2014/main" id="{1309A716-B06C-44C0-919A-478DC56359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val="17039377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264CBA-9B2D-4DCF-B904-3E94AA9D5026}"/>
              </a:ext>
            </a:extLst>
          </p:cNvPr>
          <p:cNvSpPr>
            <a:spLocks noGrp="1"/>
          </p:cNvSpPr>
          <p:nvPr>
            <p:ph type="sldNum" sz="quarter" idx="2"/>
          </p:nvPr>
        </p:nvSpPr>
        <p:spPr/>
        <p:txBody>
          <a:bodyPr/>
          <a:lstStyle/>
          <a:p>
            <a:fld id="{93AE1883-0942-4AA3-9DB2-9C7C3A0314B1}" type="slidenum">
              <a:rPr lang="en-US" smtClean="0"/>
              <a:t>2</a:t>
            </a:fld>
            <a:endParaRPr lang="en-US"/>
          </a:p>
        </p:txBody>
      </p:sp>
      <p:sp>
        <p:nvSpPr>
          <p:cNvPr id="40" name="Rectangle 39">
            <a:extLst>
              <a:ext uri="{FF2B5EF4-FFF2-40B4-BE49-F238E27FC236}">
                <a16:creationId xmlns:a16="http://schemas.microsoft.com/office/drawing/2014/main" id="{AB04B487-3BAE-4647-9131-AA81147411B7}"/>
              </a:ext>
            </a:extLst>
          </p:cNvPr>
          <p:cNvSpPr/>
          <p:nvPr/>
        </p:nvSpPr>
        <p:spPr>
          <a:xfrm>
            <a:off x="1187624" y="4509120"/>
            <a:ext cx="6516711" cy="1049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Box 9">
            <a:extLst>
              <a:ext uri="{FF2B5EF4-FFF2-40B4-BE49-F238E27FC236}">
                <a16:creationId xmlns:a16="http://schemas.microsoft.com/office/drawing/2014/main" id="{62EB00DC-9AD2-4ACD-8F08-571B166906F4}"/>
              </a:ext>
            </a:extLst>
          </p:cNvPr>
          <p:cNvSpPr txBox="1"/>
          <p:nvPr/>
        </p:nvSpPr>
        <p:spPr>
          <a:xfrm>
            <a:off x="817430" y="69732"/>
            <a:ext cx="7869370" cy="528286"/>
          </a:xfrm>
          <a:prstGeom prst="rect">
            <a:avLst/>
          </a:prstGeom>
        </p:spPr>
        <p:txBody>
          <a:bodyPr lIns="0" tIns="0" rIns="0" bIns="0" rtlCol="0" anchor="t">
            <a:sp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kumimoji="0" lang="en-US" sz="3600" b="1" i="0" u="none" strike="noStrike" kern="1200" cap="none" spc="286" normalizeH="0" baseline="0" noProof="0" dirty="0">
                <a:ln>
                  <a:noFill/>
                </a:ln>
                <a:solidFill>
                  <a:srgbClr val="006530"/>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id="{B16E3B02-68D7-4E0B-A4ED-07AB5490E9F0}"/>
              </a:ext>
            </a:extLst>
          </p:cNvPr>
          <p:cNvGraphicFramePr>
            <a:graphicFrameLocks noGrp="1"/>
          </p:cNvGraphicFramePr>
          <p:nvPr>
            <p:extLst>
              <p:ext uri="{D42A27DB-BD31-4B8C-83A1-F6EECF244321}">
                <p14:modId xmlns:p14="http://schemas.microsoft.com/office/powerpoint/2010/main" val="900721304"/>
              </p:ext>
            </p:extLst>
          </p:nvPr>
        </p:nvGraphicFramePr>
        <p:xfrm>
          <a:off x="823418" y="730044"/>
          <a:ext cx="7497164" cy="4856339"/>
        </p:xfrm>
        <a:graphic>
          <a:graphicData uri="http://schemas.openxmlformats.org/drawingml/2006/table">
            <a:tbl>
              <a:tblPr firstRow="1" bandRow="1">
                <a:tableStyleId>{5940675A-B579-460E-94D1-54222C63F5DA}</a:tableStyleId>
              </a:tblPr>
              <a:tblGrid>
                <a:gridCol w="504932">
                  <a:extLst>
                    <a:ext uri="{9D8B030D-6E8A-4147-A177-3AD203B41FA5}">
                      <a16:colId xmlns:a16="http://schemas.microsoft.com/office/drawing/2014/main" val="3459849430"/>
                    </a:ext>
                  </a:extLst>
                </a:gridCol>
                <a:gridCol w="6992232">
                  <a:extLst>
                    <a:ext uri="{9D8B030D-6E8A-4147-A177-3AD203B41FA5}">
                      <a16:colId xmlns:a16="http://schemas.microsoft.com/office/drawing/2014/main" val="2994027611"/>
                    </a:ext>
                  </a:extLst>
                </a:gridCol>
              </a:tblGrid>
              <a:tr h="284942">
                <a:tc>
                  <a:txBody>
                    <a:bodyPr/>
                    <a:lstStyle/>
                    <a:p>
                      <a:r>
                        <a:rPr lang="en-US" sz="1400" dirty="0">
                          <a:ln>
                            <a:solidFill>
                              <a:srgbClr val="006600"/>
                            </a:solidFill>
                          </a:ln>
                          <a:solidFill>
                            <a:schemeClr val="tx1"/>
                          </a:solidFill>
                          <a:latin typeface="Arial" panose="020B0604020202020204" pitchFamily="34" charset="0"/>
                          <a:cs typeface="Arial" panose="020B0604020202020204" pitchFamily="34" charset="0"/>
                        </a:rPr>
                        <a:t>1</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en-ZA" sz="1800" kern="1200" dirty="0">
                          <a:ln>
                            <a:solidFill>
                              <a:srgbClr val="006600"/>
                            </a:solidFill>
                          </a:ln>
                          <a:solidFill>
                            <a:schemeClr val="tx1"/>
                          </a:solidFill>
                          <a:latin typeface="+mn-lt"/>
                          <a:ea typeface="+mn-ea"/>
                          <a:cs typeface="+mn-cs"/>
                        </a:rPr>
                        <a:t>Purpose </a:t>
                      </a:r>
                    </a:p>
                  </a:txBody>
                  <a:tcPr/>
                </a:tc>
                <a:extLst>
                  <a:ext uri="{0D108BD9-81ED-4DB2-BD59-A6C34878D82A}">
                    <a16:rowId xmlns:a16="http://schemas.microsoft.com/office/drawing/2014/main" val="939194476"/>
                  </a:ext>
                </a:extLst>
              </a:tr>
              <a:tr h="300182">
                <a:tc>
                  <a:txBody>
                    <a:bodyPr/>
                    <a:lstStyle/>
                    <a:p>
                      <a:r>
                        <a:rPr lang="en-US" sz="1400" dirty="0">
                          <a:ln>
                            <a:solidFill>
                              <a:srgbClr val="006600"/>
                            </a:solidFill>
                          </a:ln>
                          <a:solidFill>
                            <a:schemeClr val="tx1"/>
                          </a:solidFill>
                          <a:latin typeface="Arial" panose="020B0604020202020204" pitchFamily="34" charset="0"/>
                          <a:cs typeface="Arial" panose="020B0604020202020204" pitchFamily="34" charset="0"/>
                        </a:rPr>
                        <a:t>2</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r>
                        <a:rPr lang="en-ZA" dirty="0">
                          <a:ln>
                            <a:solidFill>
                              <a:srgbClr val="006600"/>
                            </a:solidFill>
                          </a:ln>
                        </a:rPr>
                        <a:t>Introduction</a:t>
                      </a:r>
                    </a:p>
                  </a:txBody>
                  <a:tcPr/>
                </a:tc>
                <a:extLst>
                  <a:ext uri="{0D108BD9-81ED-4DB2-BD59-A6C34878D82A}">
                    <a16:rowId xmlns:a16="http://schemas.microsoft.com/office/drawing/2014/main" val="3872366415"/>
                  </a:ext>
                </a:extLst>
              </a:tr>
              <a:tr h="163022">
                <a:tc>
                  <a:txBody>
                    <a:bodyPr/>
                    <a:lstStyle/>
                    <a:p>
                      <a:r>
                        <a:rPr lang="en-US" sz="1400" dirty="0">
                          <a:ln>
                            <a:solidFill>
                              <a:srgbClr val="006600"/>
                            </a:solidFill>
                          </a:ln>
                          <a:solidFill>
                            <a:schemeClr val="tx1"/>
                          </a:solidFill>
                          <a:latin typeface="Arial" panose="020B0604020202020204" pitchFamily="34" charset="0"/>
                          <a:cs typeface="Arial" panose="020B0604020202020204" pitchFamily="34" charset="0"/>
                        </a:rPr>
                        <a:t>3</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r>
                        <a:rPr lang="en-ZA" dirty="0">
                          <a:ln>
                            <a:solidFill>
                              <a:srgbClr val="006600"/>
                            </a:solidFill>
                          </a:ln>
                        </a:rPr>
                        <a:t>An Enabling Environment &amp; Employment</a:t>
                      </a:r>
                    </a:p>
                  </a:txBody>
                  <a:tcPr/>
                </a:tc>
                <a:extLst>
                  <a:ext uri="{0D108BD9-81ED-4DB2-BD59-A6C34878D82A}">
                    <a16:rowId xmlns:a16="http://schemas.microsoft.com/office/drawing/2014/main" val="2989911289"/>
                  </a:ext>
                </a:extLst>
              </a:tr>
              <a:tr h="330662">
                <a:tc>
                  <a:txBody>
                    <a:bodyPr/>
                    <a:lstStyle/>
                    <a:p>
                      <a:r>
                        <a:rPr lang="en-US" sz="1400" dirty="0">
                          <a:ln>
                            <a:solidFill>
                              <a:srgbClr val="006600"/>
                            </a:solidFill>
                          </a:ln>
                          <a:solidFill>
                            <a:schemeClr val="tx1"/>
                          </a:solidFill>
                          <a:latin typeface="Arial" panose="020B0604020202020204" pitchFamily="34" charset="0"/>
                          <a:cs typeface="Arial" panose="020B0604020202020204" pitchFamily="34" charset="0"/>
                        </a:rPr>
                        <a:t>4</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r>
                        <a:rPr lang="en-ZA" dirty="0">
                          <a:ln>
                            <a:solidFill>
                              <a:srgbClr val="006600"/>
                            </a:solidFill>
                          </a:ln>
                        </a:rPr>
                        <a:t>Reducing Regulatory Burdens</a:t>
                      </a:r>
                    </a:p>
                  </a:txBody>
                  <a:tcPr/>
                </a:tc>
                <a:extLst>
                  <a:ext uri="{0D108BD9-81ED-4DB2-BD59-A6C34878D82A}">
                    <a16:rowId xmlns:a16="http://schemas.microsoft.com/office/drawing/2014/main" val="722458350"/>
                  </a:ext>
                </a:extLst>
              </a:tr>
              <a:tr h="345902">
                <a:tc>
                  <a:txBody>
                    <a:bodyPr/>
                    <a:lstStyle/>
                    <a:p>
                      <a:r>
                        <a:rPr lang="en-US" sz="1400" dirty="0">
                          <a:ln>
                            <a:solidFill>
                              <a:srgbClr val="006600"/>
                            </a:solidFill>
                          </a:ln>
                          <a:solidFill>
                            <a:schemeClr val="tx1"/>
                          </a:solidFill>
                          <a:latin typeface="Arial" panose="020B0604020202020204" pitchFamily="34" charset="0"/>
                          <a:cs typeface="Arial" panose="020B0604020202020204" pitchFamily="34" charset="0"/>
                        </a:rPr>
                        <a:t>5</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r>
                        <a:rPr lang="en-ZA" dirty="0">
                          <a:ln>
                            <a:solidFill>
                              <a:srgbClr val="006600"/>
                            </a:solidFill>
                          </a:ln>
                        </a:rPr>
                        <a:t>Post Pandemic and Civic Unrest Support</a:t>
                      </a:r>
                    </a:p>
                  </a:txBody>
                  <a:tcPr/>
                </a:tc>
                <a:extLst>
                  <a:ext uri="{0D108BD9-81ED-4DB2-BD59-A6C34878D82A}">
                    <a16:rowId xmlns:a16="http://schemas.microsoft.com/office/drawing/2014/main" val="4200252409"/>
                  </a:ext>
                </a:extLst>
              </a:tr>
              <a:tr h="284942">
                <a:tc>
                  <a:txBody>
                    <a:bodyPr/>
                    <a:lstStyle/>
                    <a:p>
                      <a:r>
                        <a:rPr lang="en-US" sz="1400" dirty="0">
                          <a:ln>
                            <a:solidFill>
                              <a:srgbClr val="006600"/>
                            </a:solidFill>
                          </a:ln>
                          <a:solidFill>
                            <a:schemeClr val="tx1"/>
                          </a:solidFill>
                          <a:latin typeface="Arial" panose="020B0604020202020204" pitchFamily="34" charset="0"/>
                          <a:cs typeface="Arial" panose="020B0604020202020204" pitchFamily="34" charset="0"/>
                        </a:rPr>
                        <a:t>6</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r>
                        <a:rPr lang="en-ZA" dirty="0">
                          <a:ln>
                            <a:solidFill>
                              <a:srgbClr val="006600"/>
                            </a:solidFill>
                          </a:ln>
                        </a:rPr>
                        <a:t>Youth Empowerment</a:t>
                      </a:r>
                    </a:p>
                  </a:txBody>
                  <a:tcPr/>
                </a:tc>
                <a:extLst>
                  <a:ext uri="{0D108BD9-81ED-4DB2-BD59-A6C34878D82A}">
                    <a16:rowId xmlns:a16="http://schemas.microsoft.com/office/drawing/2014/main" val="2876390700"/>
                  </a:ext>
                </a:extLst>
              </a:tr>
              <a:tr h="300182">
                <a:tc>
                  <a:txBody>
                    <a:bodyPr/>
                    <a:lstStyle/>
                    <a:p>
                      <a:r>
                        <a:rPr lang="en-US" sz="1400" dirty="0">
                          <a:ln>
                            <a:solidFill>
                              <a:srgbClr val="006600"/>
                            </a:solidFill>
                          </a:ln>
                          <a:solidFill>
                            <a:schemeClr val="tx1"/>
                          </a:solidFill>
                          <a:latin typeface="Arial" panose="020B0604020202020204" pitchFamily="34" charset="0"/>
                          <a:cs typeface="Arial" panose="020B0604020202020204" pitchFamily="34" charset="0"/>
                        </a:rPr>
                        <a:t>7</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r>
                        <a:rPr lang="en-ZA" dirty="0">
                          <a:ln>
                            <a:solidFill>
                              <a:srgbClr val="006600"/>
                            </a:solidFill>
                          </a:ln>
                        </a:rPr>
                        <a:t>Women Empowerment</a:t>
                      </a:r>
                    </a:p>
                  </a:txBody>
                  <a:tcPr/>
                </a:tc>
                <a:extLst>
                  <a:ext uri="{0D108BD9-81ED-4DB2-BD59-A6C34878D82A}">
                    <a16:rowId xmlns:a16="http://schemas.microsoft.com/office/drawing/2014/main" val="3165470374"/>
                  </a:ext>
                </a:extLst>
              </a:tr>
              <a:tr h="315422">
                <a:tc>
                  <a:txBody>
                    <a:bodyPr/>
                    <a:lstStyle/>
                    <a:p>
                      <a:r>
                        <a:rPr lang="en-US" sz="1400" dirty="0">
                          <a:ln>
                            <a:solidFill>
                              <a:srgbClr val="006600"/>
                            </a:solidFill>
                          </a:ln>
                          <a:solidFill>
                            <a:schemeClr val="tx1"/>
                          </a:solidFill>
                          <a:latin typeface="Arial" panose="020B0604020202020204" pitchFamily="34" charset="0"/>
                          <a:cs typeface="Arial" panose="020B0604020202020204" pitchFamily="34" charset="0"/>
                        </a:rPr>
                        <a:t>8</a:t>
                      </a:r>
                      <a:endParaRPr lang="en-ZA" sz="1400" dirty="0">
                        <a:ln>
                          <a:solidFill>
                            <a:srgbClr val="006600"/>
                          </a:solidFill>
                        </a:ln>
                        <a:solidFill>
                          <a:schemeClr val="tx1"/>
                        </a:solidFill>
                        <a:latin typeface="Arial" panose="020B0604020202020204" pitchFamily="34" charset="0"/>
                        <a:cs typeface="Arial" panose="020B0604020202020204" pitchFamily="34" charset="0"/>
                      </a:endParaRPr>
                    </a:p>
                  </a:txBody>
                  <a:tcPr/>
                </a:tc>
                <a:tc>
                  <a:txBody>
                    <a:bodyPr/>
                    <a:lstStyle/>
                    <a:p>
                      <a:r>
                        <a:rPr lang="en-ZA" dirty="0">
                          <a:ln>
                            <a:solidFill>
                              <a:srgbClr val="006600"/>
                            </a:solidFill>
                          </a:ln>
                        </a:rPr>
                        <a:t>Digital Economy</a:t>
                      </a:r>
                    </a:p>
                  </a:txBody>
                  <a:tcPr/>
                </a:tc>
                <a:extLst>
                  <a:ext uri="{0D108BD9-81ED-4DB2-BD59-A6C34878D82A}">
                    <a16:rowId xmlns:a16="http://schemas.microsoft.com/office/drawing/2014/main" val="2674779774"/>
                  </a:ext>
                </a:extLst>
              </a:tr>
              <a:tr h="254462">
                <a:tc>
                  <a:txBody>
                    <a:bodyPr/>
                    <a:lstStyle/>
                    <a:p>
                      <a:r>
                        <a:rPr lang="en-ZA" sz="1400" dirty="0">
                          <a:ln>
                            <a:solidFill>
                              <a:srgbClr val="006600"/>
                            </a:solidFill>
                          </a:ln>
                          <a:solidFill>
                            <a:schemeClr val="tx1"/>
                          </a:solidFill>
                          <a:latin typeface="Arial" panose="020B0604020202020204" pitchFamily="34" charset="0"/>
                          <a:cs typeface="Arial" panose="020B0604020202020204" pitchFamily="34" charset="0"/>
                        </a:rPr>
                        <a:t>9</a:t>
                      </a:r>
                    </a:p>
                  </a:txBody>
                  <a:tcPr/>
                </a:tc>
                <a:tc>
                  <a:txBody>
                    <a:bodyPr/>
                    <a:lstStyle/>
                    <a:p>
                      <a:r>
                        <a:rPr lang="en-ZA" dirty="0">
                          <a:ln>
                            <a:solidFill>
                              <a:srgbClr val="006600"/>
                            </a:solidFill>
                          </a:ln>
                        </a:rPr>
                        <a:t>Masterplans</a:t>
                      </a:r>
                    </a:p>
                  </a:txBody>
                  <a:tcPr/>
                </a:tc>
                <a:extLst>
                  <a:ext uri="{0D108BD9-81ED-4DB2-BD59-A6C34878D82A}">
                    <a16:rowId xmlns:a16="http://schemas.microsoft.com/office/drawing/2014/main" val="2068237443"/>
                  </a:ext>
                </a:extLst>
              </a:tr>
              <a:tr h="345902">
                <a:tc>
                  <a:txBody>
                    <a:bodyPr/>
                    <a:lstStyle/>
                    <a:p>
                      <a:r>
                        <a:rPr lang="en-ZA" sz="1400" dirty="0">
                          <a:ln>
                            <a:solidFill>
                              <a:srgbClr val="006600"/>
                            </a:solidFill>
                          </a:ln>
                          <a:solidFill>
                            <a:schemeClr val="tx1"/>
                          </a:solidFill>
                          <a:latin typeface="Arial" panose="020B0604020202020204" pitchFamily="34" charset="0"/>
                          <a:cs typeface="Arial" panose="020B0604020202020204" pitchFamily="34" charset="0"/>
                        </a:rPr>
                        <a:t>10</a:t>
                      </a:r>
                    </a:p>
                  </a:txBody>
                  <a:tcPr/>
                </a:tc>
                <a:tc>
                  <a:txBody>
                    <a:bodyPr/>
                    <a:lstStyle/>
                    <a:p>
                      <a:r>
                        <a:rPr lang="en-ZA" dirty="0">
                          <a:ln>
                            <a:solidFill>
                              <a:srgbClr val="006600"/>
                            </a:solidFill>
                          </a:ln>
                        </a:rPr>
                        <a:t>Agriculture Sector</a:t>
                      </a:r>
                    </a:p>
                  </a:txBody>
                  <a:tcPr/>
                </a:tc>
                <a:extLst>
                  <a:ext uri="{0D108BD9-81ED-4DB2-BD59-A6C34878D82A}">
                    <a16:rowId xmlns:a16="http://schemas.microsoft.com/office/drawing/2014/main" val="3372610159"/>
                  </a:ext>
                </a:extLst>
              </a:tr>
              <a:tr h="259683">
                <a:tc>
                  <a:txBody>
                    <a:bodyPr/>
                    <a:lstStyle/>
                    <a:p>
                      <a:r>
                        <a:rPr lang="en-ZA" sz="1400" dirty="0">
                          <a:ln>
                            <a:solidFill>
                              <a:srgbClr val="006600"/>
                            </a:solidFill>
                          </a:ln>
                          <a:solidFill>
                            <a:schemeClr val="tx1"/>
                          </a:solidFill>
                          <a:latin typeface="Arial" panose="020B0604020202020204" pitchFamily="34" charset="0"/>
                          <a:cs typeface="Arial" panose="020B0604020202020204" pitchFamily="34" charset="0"/>
                        </a:rPr>
                        <a:t>11</a:t>
                      </a:r>
                    </a:p>
                  </a:txBody>
                  <a:tcPr/>
                </a:tc>
                <a:tc>
                  <a:txBody>
                    <a:bodyPr/>
                    <a:lstStyle/>
                    <a:p>
                      <a:r>
                        <a:rPr lang="en-ZA" dirty="0">
                          <a:ln>
                            <a:solidFill>
                              <a:srgbClr val="006600"/>
                            </a:solidFill>
                          </a:ln>
                        </a:rPr>
                        <a:t>Green Economy</a:t>
                      </a:r>
                    </a:p>
                  </a:txBody>
                  <a:tcPr/>
                </a:tc>
                <a:extLst>
                  <a:ext uri="{0D108BD9-81ED-4DB2-BD59-A6C34878D82A}">
                    <a16:rowId xmlns:a16="http://schemas.microsoft.com/office/drawing/2014/main" val="3391312824"/>
                  </a:ext>
                </a:extLst>
              </a:tr>
              <a:tr h="300182">
                <a:tc>
                  <a:txBody>
                    <a:bodyPr/>
                    <a:lstStyle/>
                    <a:p>
                      <a:r>
                        <a:rPr lang="en-ZA" sz="1400" dirty="0">
                          <a:ln>
                            <a:solidFill>
                              <a:srgbClr val="006600"/>
                            </a:solidFill>
                          </a:ln>
                          <a:solidFill>
                            <a:schemeClr val="tx1"/>
                          </a:solidFill>
                          <a:latin typeface="Arial" panose="020B0604020202020204" pitchFamily="34" charset="0"/>
                          <a:cs typeface="Arial" panose="020B0604020202020204" pitchFamily="34" charset="0"/>
                        </a:rPr>
                        <a:t>12</a:t>
                      </a:r>
                    </a:p>
                  </a:txBody>
                  <a:tcPr/>
                </a:tc>
                <a:tc>
                  <a:txBody>
                    <a:bodyPr/>
                    <a:lstStyle/>
                    <a:p>
                      <a:r>
                        <a:rPr lang="en-ZA" dirty="0">
                          <a:ln>
                            <a:solidFill>
                              <a:srgbClr val="006600"/>
                            </a:solidFill>
                          </a:ln>
                        </a:rPr>
                        <a:t>District Development Model</a:t>
                      </a:r>
                    </a:p>
                  </a:txBody>
                  <a:tcPr/>
                </a:tc>
                <a:extLst>
                  <a:ext uri="{0D108BD9-81ED-4DB2-BD59-A6C34878D82A}">
                    <a16:rowId xmlns:a16="http://schemas.microsoft.com/office/drawing/2014/main" val="1344699428"/>
                  </a:ext>
                </a:extLst>
              </a:tr>
              <a:tr h="467219">
                <a:tc>
                  <a:txBody>
                    <a:bodyPr/>
                    <a:lstStyle/>
                    <a:p>
                      <a:r>
                        <a:rPr lang="en-ZA" sz="1400" dirty="0">
                          <a:ln>
                            <a:solidFill>
                              <a:srgbClr val="006600"/>
                            </a:solidFill>
                          </a:ln>
                          <a:solidFill>
                            <a:schemeClr val="tx1"/>
                          </a:solidFill>
                          <a:latin typeface="Arial" panose="020B0604020202020204" pitchFamily="34" charset="0"/>
                          <a:cs typeface="Arial" panose="020B0604020202020204" pitchFamily="34" charset="0"/>
                        </a:rPr>
                        <a:t>13</a:t>
                      </a:r>
                    </a:p>
                  </a:txBody>
                  <a:tcPr/>
                </a:tc>
                <a:tc>
                  <a:txBody>
                    <a:bodyPr/>
                    <a:lstStyle/>
                    <a:p>
                      <a:r>
                        <a:rPr lang="en-ZA" dirty="0">
                          <a:ln>
                            <a:solidFill>
                              <a:srgbClr val="006600"/>
                            </a:solidFill>
                          </a:ln>
                          <a:solidFill>
                            <a:schemeClr val="tx1"/>
                          </a:solidFill>
                        </a:rPr>
                        <a:t>Recommendation</a:t>
                      </a:r>
                    </a:p>
                  </a:txBody>
                  <a:tcPr/>
                </a:tc>
                <a:extLst>
                  <a:ext uri="{0D108BD9-81ED-4DB2-BD59-A6C34878D82A}">
                    <a16:rowId xmlns:a16="http://schemas.microsoft.com/office/drawing/2014/main" val="3974116299"/>
                  </a:ext>
                </a:extLst>
              </a:tr>
            </a:tbl>
          </a:graphicData>
        </a:graphic>
      </p:graphicFrame>
      <p:grpSp>
        <p:nvGrpSpPr>
          <p:cNvPr id="13" name="Group 12">
            <a:extLst>
              <a:ext uri="{FF2B5EF4-FFF2-40B4-BE49-F238E27FC236}">
                <a16:creationId xmlns:a16="http://schemas.microsoft.com/office/drawing/2014/main" id="{F615A52D-DE90-4349-B904-72FC21128CF5}"/>
              </a:ext>
            </a:extLst>
          </p:cNvPr>
          <p:cNvGrpSpPr/>
          <p:nvPr/>
        </p:nvGrpSpPr>
        <p:grpSpPr>
          <a:xfrm>
            <a:off x="169084" y="5334000"/>
            <a:ext cx="7573351" cy="1896493"/>
            <a:chOff x="49195" y="5263190"/>
            <a:chExt cx="8739380" cy="2135867"/>
          </a:xfrm>
        </p:grpSpPr>
        <p:pic>
          <p:nvPicPr>
            <p:cNvPr id="14" name="Picture 12">
              <a:extLst>
                <a:ext uri="{FF2B5EF4-FFF2-40B4-BE49-F238E27FC236}">
                  <a16:creationId xmlns:a16="http://schemas.microsoft.com/office/drawing/2014/main" id="{E2B3875A-7349-498C-BD76-7DB17302EE16}"/>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5" name="Picture 14" descr="Logo&#10;&#10;Description automatically generated">
              <a:extLst>
                <a:ext uri="{FF2B5EF4-FFF2-40B4-BE49-F238E27FC236}">
                  <a16:creationId xmlns:a16="http://schemas.microsoft.com/office/drawing/2014/main" id="{2E715140-AE59-466C-A9EE-D4481550B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6" name="Picture 15" descr="Logo&#10;&#10;Description automatically generated">
              <a:extLst>
                <a:ext uri="{FF2B5EF4-FFF2-40B4-BE49-F238E27FC236}">
                  <a16:creationId xmlns:a16="http://schemas.microsoft.com/office/drawing/2014/main" id="{2BC24295-8EEC-4883-9270-45D937692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val="11601336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3</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6120680" cy="584775"/>
          </a:xfrm>
          <a:prstGeom prst="rect">
            <a:avLst/>
          </a:prstGeom>
          <a:noFill/>
        </p:spPr>
        <p:txBody>
          <a:bodyPr wrap="square" rtlCol="0">
            <a:spAutoFit/>
          </a:bodyPr>
          <a:lstStyle/>
          <a:p>
            <a:r>
              <a:rPr lang="en-US" sz="3200" b="1" cap="small" dirty="0">
                <a:solidFill>
                  <a:prstClr val="white"/>
                </a:solidFill>
                <a:latin typeface="Arial" panose="020B0604020202020204" pitchFamily="34" charset="0"/>
              </a:rPr>
              <a:t>Purpose</a:t>
            </a:r>
            <a:r>
              <a:rPr lang="en-US" sz="3200" cap="small" dirty="0">
                <a:solidFill>
                  <a:prstClr val="white"/>
                </a:solidFill>
                <a:latin typeface="Arial" panose="020B0604020202020204" pitchFamily="34" charset="0"/>
              </a:rPr>
              <a:t> </a:t>
            </a:r>
            <a:endParaRPr lang="en-ZA" sz="3200" cap="small"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id="{F8E19A87-F843-40AB-978E-F3F44972541B}"/>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BBC9FA6E-C551-47C4-B9DB-5FDFE986D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BF046D59-74C5-48E6-9F57-F1EB88003A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602999E3-CCBB-4455-8598-135F47A81E5D}"/>
              </a:ext>
            </a:extLst>
          </p:cNvPr>
          <p:cNvSpPr txBox="1"/>
          <p:nvPr/>
        </p:nvSpPr>
        <p:spPr>
          <a:xfrm>
            <a:off x="120783" y="823890"/>
            <a:ext cx="8902434" cy="2246769"/>
          </a:xfrm>
          <a:prstGeom prst="rect">
            <a:avLst/>
          </a:prstGeom>
          <a:noFill/>
        </p:spPr>
        <p:txBody>
          <a:bodyPr wrap="square">
            <a:spAutoFit/>
          </a:bodyPr>
          <a:lstStyle/>
          <a:p>
            <a:pPr marL="514350" marR="0" lvl="0" indent="-514350" algn="just">
              <a:spcBef>
                <a:spcPts val="0"/>
              </a:spcBef>
              <a:spcAft>
                <a:spcPts val="0"/>
              </a:spcAft>
              <a:buFont typeface="+mj-lt"/>
              <a:buAutoNum type="arabicPeriod"/>
            </a:pPr>
            <a:r>
              <a:rPr lang="en-ZA" sz="2000" dirty="0">
                <a:effectLst/>
                <a:latin typeface="Arial" panose="020B0604020202020204" pitchFamily="34" charset="0"/>
                <a:ea typeface="Times New Roman" panose="02020603050405020304" pitchFamily="18" charset="0"/>
              </a:rPr>
              <a:t>To brief the Portfolio Committee on Small Business Development on analysis of the State of the Nation Address (SONA) 2022 on issues for Small, Medium &amp; Micro Enterprises (SMMEs).</a:t>
            </a:r>
          </a:p>
          <a:p>
            <a:pPr marL="514350" marR="0" lvl="0" indent="-514350" algn="just">
              <a:spcBef>
                <a:spcPts val="0"/>
              </a:spcBef>
              <a:spcAft>
                <a:spcPts val="0"/>
              </a:spcAft>
              <a:buFont typeface="+mj-lt"/>
              <a:buAutoNum type="arabicPeriod"/>
            </a:pPr>
            <a:endParaRPr lang="en-ZA" sz="2000" dirty="0">
              <a:effectLst/>
              <a:latin typeface="Arial" panose="020B0604020202020204" pitchFamily="34" charset="0"/>
              <a:ea typeface="Times New Roman" panose="02020603050405020304" pitchFamily="18" charset="0"/>
            </a:endParaRPr>
          </a:p>
          <a:p>
            <a:pPr marL="514350" marR="0" lvl="0" indent="-514350" algn="just">
              <a:spcBef>
                <a:spcPts val="0"/>
              </a:spcBef>
              <a:spcAft>
                <a:spcPts val="0"/>
              </a:spcAft>
              <a:buFont typeface="+mj-lt"/>
              <a:buAutoNum type="arabicPeriod"/>
            </a:pPr>
            <a:r>
              <a:rPr lang="en-ZA" sz="2000" dirty="0">
                <a:effectLst/>
                <a:latin typeface="Arial" panose="020B0604020202020204" pitchFamily="34" charset="0"/>
                <a:ea typeface="Times New Roman" panose="02020603050405020304" pitchFamily="18" charset="0"/>
              </a:rPr>
              <a:t>To detail how </a:t>
            </a:r>
            <a:r>
              <a:rPr lang="en-ZA" sz="2000" dirty="0">
                <a:latin typeface="Arial" panose="020B0604020202020204" pitchFamily="34" charset="0"/>
                <a:ea typeface="Times New Roman" panose="02020603050405020304" pitchFamily="18" charset="0"/>
              </a:rPr>
              <a:t>SMMEs issues are incorporated and budgeted for in the DSBD 2022/23 Annual Performance Plan and Operational Plan, </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itchFamily="34" charset="0"/>
              </a:rPr>
              <a:t>together with its Entities (Seda and </a:t>
            </a:r>
            <a:r>
              <a:rPr kumimoji="0" lang="en-ZA" sz="2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itchFamily="34" charset="0"/>
              </a:rPr>
              <a:t>sefa</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itchFamily="34"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32236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4</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9512" y="59186"/>
            <a:ext cx="6120680" cy="523220"/>
          </a:xfrm>
          <a:prstGeom prst="rect">
            <a:avLst/>
          </a:prstGeom>
          <a:noFill/>
        </p:spPr>
        <p:txBody>
          <a:bodyPr wrap="square" rtlCol="0">
            <a:spAutoFit/>
          </a:bodyPr>
          <a:lstStyle/>
          <a:p>
            <a:r>
              <a:rPr lang="en-US" sz="2800" b="1" cap="small" dirty="0">
                <a:solidFill>
                  <a:prstClr val="white"/>
                </a:solidFill>
                <a:latin typeface="Arial" panose="020B0604020202020204" pitchFamily="34" charset="0"/>
              </a:rPr>
              <a:t>Introduction</a:t>
            </a:r>
            <a:r>
              <a:rPr lang="en-US" sz="2800" cap="small" dirty="0">
                <a:solidFill>
                  <a:prstClr val="white"/>
                </a:solidFill>
                <a:latin typeface="Arial" panose="020B0604020202020204" pitchFamily="34" charset="0"/>
              </a:rPr>
              <a:t> </a:t>
            </a:r>
            <a:endParaRPr lang="en-ZA" sz="2800" cap="small"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id="{E85E9B69-DD31-4D0B-82EC-A1E8A81E6972}"/>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73F44BE7-23A5-4A50-8E81-239F9394B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EE8783A0-C810-4006-BE70-50DE027B9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A906CCDB-B995-4B93-83C2-E53C4C30132D}"/>
              </a:ext>
            </a:extLst>
          </p:cNvPr>
          <p:cNvSpPr txBox="1"/>
          <p:nvPr/>
        </p:nvSpPr>
        <p:spPr>
          <a:xfrm>
            <a:off x="-37750" y="780040"/>
            <a:ext cx="9144000" cy="4420697"/>
          </a:xfrm>
          <a:prstGeom prst="rect">
            <a:avLst/>
          </a:prstGeom>
          <a:noFill/>
        </p:spPr>
        <p:txBody>
          <a:bodyPr wrap="square">
            <a:spAutoFit/>
          </a:bodyPr>
          <a:lstStyle/>
          <a:p>
            <a:pPr algn="just"/>
            <a:r>
              <a:rPr lang="en-US" b="1" dirty="0">
                <a:solidFill>
                  <a:srgbClr val="000000"/>
                </a:solidFill>
                <a:latin typeface="Arial" panose="020B0604020202020204" pitchFamily="34" charset="0"/>
                <a:cs typeface="Arial" panose="020B0604020202020204" pitchFamily="34" charset="0"/>
              </a:rPr>
              <a:t>Government</a:t>
            </a:r>
            <a:r>
              <a:rPr lang="en-US" b="1" i="0" u="none" strike="noStrike" baseline="0" dirty="0">
                <a:solidFill>
                  <a:srgbClr val="000000"/>
                </a:solidFill>
                <a:latin typeface="Arial" panose="020B0604020202020204" pitchFamily="34" charset="0"/>
                <a:cs typeface="Arial" panose="020B0604020202020204" pitchFamily="34" charset="0"/>
              </a:rPr>
              <a:t> remain focused on the priorities that were identified in the SONA 2021/22 financial priorities: </a:t>
            </a:r>
          </a:p>
          <a:p>
            <a:pPr marL="342900" indent="-342900" algn="just">
              <a:lnSpc>
                <a:spcPct val="150000"/>
              </a:lnSpc>
              <a:buFont typeface="+mj-lt"/>
              <a:buAutoNum type="arabicPeriod"/>
            </a:pPr>
            <a:r>
              <a:rPr lang="en-US" sz="1600" b="0" i="0" u="none" strike="noStrike" baseline="0" dirty="0">
                <a:solidFill>
                  <a:srgbClr val="000000"/>
                </a:solidFill>
                <a:latin typeface="Arial" panose="020B0604020202020204" pitchFamily="34" charset="0"/>
                <a:cs typeface="Arial" panose="020B0604020202020204" pitchFamily="34" charset="0"/>
              </a:rPr>
              <a:t>Overcoming the COVID-19 pandemic, </a:t>
            </a:r>
          </a:p>
          <a:p>
            <a:pPr marL="342900" indent="-342900" algn="just">
              <a:lnSpc>
                <a:spcPct val="150000"/>
              </a:lnSpc>
              <a:buFont typeface="+mj-lt"/>
              <a:buAutoNum type="arabicPeriod"/>
            </a:pPr>
            <a:r>
              <a:rPr lang="en-US" sz="1600" dirty="0">
                <a:solidFill>
                  <a:srgbClr val="000000"/>
                </a:solidFill>
                <a:latin typeface="Arial" panose="020B0604020202020204" pitchFamily="34" charset="0"/>
                <a:cs typeface="Arial" panose="020B0604020202020204" pitchFamily="34" charset="0"/>
              </a:rPr>
              <a:t>M</a:t>
            </a:r>
            <a:r>
              <a:rPr lang="en-US" sz="1600" b="0" i="0" u="none" strike="noStrike" baseline="0" dirty="0">
                <a:solidFill>
                  <a:srgbClr val="000000"/>
                </a:solidFill>
                <a:latin typeface="Arial" panose="020B0604020202020204" pitchFamily="34" charset="0"/>
                <a:cs typeface="Arial" panose="020B0604020202020204" pitchFamily="34" charset="0"/>
              </a:rPr>
              <a:t>assive rollout of infrastructure, </a:t>
            </a:r>
          </a:p>
          <a:p>
            <a:pPr marL="342900" indent="-342900" algn="just">
              <a:lnSpc>
                <a:spcPct val="150000"/>
              </a:lnSpc>
              <a:buFont typeface="+mj-lt"/>
              <a:buAutoNum type="arabicPeriod"/>
            </a:pPr>
            <a:r>
              <a:rPr lang="en-US" sz="1600" dirty="0">
                <a:solidFill>
                  <a:srgbClr val="000000"/>
                </a:solidFill>
                <a:latin typeface="Arial" panose="020B0604020202020204" pitchFamily="34" charset="0"/>
                <a:cs typeface="Arial" panose="020B0604020202020204" pitchFamily="34" charset="0"/>
              </a:rPr>
              <a:t>S</a:t>
            </a:r>
            <a:r>
              <a:rPr lang="en-US" sz="1600" b="0" i="0" u="none" strike="noStrike" baseline="0" dirty="0">
                <a:solidFill>
                  <a:srgbClr val="000000"/>
                </a:solidFill>
                <a:latin typeface="Arial" panose="020B0604020202020204" pitchFamily="34" charset="0"/>
                <a:cs typeface="Arial" panose="020B0604020202020204" pitchFamily="34" charset="0"/>
              </a:rPr>
              <a:t>ubstantial increase in local production, </a:t>
            </a:r>
          </a:p>
          <a:p>
            <a:pPr marL="342900" indent="-342900" algn="just">
              <a:lnSpc>
                <a:spcPct val="150000"/>
              </a:lnSpc>
              <a:buFont typeface="+mj-lt"/>
              <a:buAutoNum type="arabicPeriod"/>
            </a:pPr>
            <a:r>
              <a:rPr lang="en-US" sz="1600" dirty="0">
                <a:solidFill>
                  <a:srgbClr val="000000"/>
                </a:solidFill>
                <a:latin typeface="Arial" panose="020B0604020202020204" pitchFamily="34" charset="0"/>
                <a:cs typeface="Arial" panose="020B0604020202020204" pitchFamily="34" charset="0"/>
              </a:rPr>
              <a:t>E</a:t>
            </a:r>
            <a:r>
              <a:rPr lang="en-US" sz="1600" b="0" i="0" u="none" strike="noStrike" baseline="0" dirty="0">
                <a:solidFill>
                  <a:srgbClr val="000000"/>
                </a:solidFill>
                <a:latin typeface="Arial" panose="020B0604020202020204" pitchFamily="34" charset="0"/>
                <a:cs typeface="Arial" panose="020B0604020202020204" pitchFamily="34" charset="0"/>
              </a:rPr>
              <a:t>mployment stimulus to create jobs and support livelihoods, and</a:t>
            </a:r>
          </a:p>
          <a:p>
            <a:pPr marL="342900" indent="-342900" algn="just">
              <a:lnSpc>
                <a:spcPct val="150000"/>
              </a:lnSpc>
              <a:buFont typeface="+mj-lt"/>
              <a:buAutoNum type="arabicPeriod"/>
            </a:pPr>
            <a:r>
              <a:rPr lang="en-US" sz="1600" dirty="0">
                <a:solidFill>
                  <a:srgbClr val="000000"/>
                </a:solidFill>
                <a:latin typeface="Arial" panose="020B0604020202020204" pitchFamily="34" charset="0"/>
                <a:cs typeface="Arial" panose="020B0604020202020204" pitchFamily="34" charset="0"/>
              </a:rPr>
              <a:t>R</a:t>
            </a:r>
            <a:r>
              <a:rPr lang="en-US" sz="1600" b="0" i="0" u="none" strike="noStrike" baseline="0" dirty="0">
                <a:solidFill>
                  <a:srgbClr val="000000"/>
                </a:solidFill>
                <a:latin typeface="Arial" panose="020B0604020202020204" pitchFamily="34" charset="0"/>
                <a:cs typeface="Arial" panose="020B0604020202020204" pitchFamily="34" charset="0"/>
              </a:rPr>
              <a:t>apid expansion of </a:t>
            </a:r>
            <a:r>
              <a:rPr lang="en-US" sz="1600" dirty="0">
                <a:solidFill>
                  <a:srgbClr val="000000"/>
                </a:solidFill>
                <a:latin typeface="Arial" panose="020B0604020202020204" pitchFamily="34" charset="0"/>
                <a:cs typeface="Arial" panose="020B0604020202020204" pitchFamily="34" charset="0"/>
              </a:rPr>
              <a:t>SA’s </a:t>
            </a:r>
            <a:r>
              <a:rPr lang="en-US" sz="1600" b="0" i="0" u="none" strike="noStrike" baseline="0" dirty="0">
                <a:solidFill>
                  <a:srgbClr val="000000"/>
                </a:solidFill>
                <a:latin typeface="Arial" panose="020B0604020202020204" pitchFamily="34" charset="0"/>
                <a:cs typeface="Arial" panose="020B0604020202020204" pitchFamily="34" charset="0"/>
              </a:rPr>
              <a:t>energy generation capacity. </a:t>
            </a:r>
            <a:endParaRPr lang="en-US" sz="16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To achieve this, President Cyril Ramaphosa, in his 20022 SONA committed </a:t>
            </a:r>
            <a:r>
              <a:rPr lang="en-US" sz="1600" i="1" dirty="0">
                <a:effectLst/>
                <a:latin typeface="Arial" panose="020B0604020202020204" pitchFamily="34" charset="0"/>
                <a:ea typeface="Calibri" panose="020F0502020204030204" pitchFamily="34" charset="0"/>
                <a:cs typeface="Arial" panose="020B0604020202020204" pitchFamily="34" charset="0"/>
              </a:rPr>
              <a:t>“South Africa needs a new consensus. A consensus that is born out of a common understanding of our current challenging situation and a recognition of the need to address the challenges of unemployment, poverty and inequality.</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i="1" dirty="0">
                <a:effectLst/>
                <a:latin typeface="Arial" panose="020B0604020202020204" pitchFamily="34" charset="0"/>
                <a:ea typeface="Calibri" panose="020F0502020204030204" pitchFamily="34" charset="0"/>
                <a:cs typeface="Arial" panose="020B0604020202020204" pitchFamily="34" charset="0"/>
              </a:rPr>
              <a:t>This should be a new consensus which recognizes that the state must create an environment in which the private sector can invest and unleash the dynamism of the economy.”</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42435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5</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1"/>
            <a:ext cx="9144000" cy="582406"/>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22302" y="16217"/>
            <a:ext cx="7902498" cy="523220"/>
          </a:xfrm>
          <a:prstGeom prst="rect">
            <a:avLst/>
          </a:prstGeom>
          <a:noFill/>
        </p:spPr>
        <p:txBody>
          <a:bodyPr wrap="square" rtlCol="0">
            <a:spAutoFit/>
          </a:bodyPr>
          <a:lstStyle/>
          <a:p>
            <a:r>
              <a:rPr lang="en-US" sz="2800" b="1" cap="small" dirty="0">
                <a:solidFill>
                  <a:prstClr val="white"/>
                </a:solidFill>
                <a:latin typeface="Arial" panose="020B0604020202020204" pitchFamily="34" charset="0"/>
              </a:rPr>
              <a:t>An enabling environment &amp; employment</a:t>
            </a:r>
            <a:endParaRPr lang="en-ZA" sz="2800" b="1" cap="small"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46782" y="5715000"/>
            <a:ext cx="7573351" cy="1589596"/>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0" y="536100"/>
            <a:ext cx="9121698" cy="6120458"/>
          </a:xfrm>
          <a:prstGeom prst="rect">
            <a:avLst/>
          </a:prstGeom>
          <a:noFill/>
        </p:spPr>
        <p:txBody>
          <a:bodyPr wrap="square">
            <a:spAutoFit/>
          </a:bodyPr>
          <a:lstStyle/>
          <a:p>
            <a:pPr algn="just"/>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SONA Commitments: </a:t>
            </a:r>
            <a:r>
              <a:rPr lang="en-US" sz="1500" b="0" i="0" u="none" strike="noStrike" baseline="0" dirty="0">
                <a:solidFill>
                  <a:srgbClr val="000000"/>
                </a:solidFill>
                <a:latin typeface="Arial" panose="020B0604020202020204" pitchFamily="34" charset="0"/>
              </a:rPr>
              <a:t>We have been taking extraordinary measures to enable businesses to grow and create jobs alongside expanded public employment and social protection. We all know that government does not create jobs. Business creates jobs. Around 80% of all the people employed in South Africa are employed in the private sector. The key task of government is to create the conditions that will enable the private sector – both big and small – to emerge, to grow, to access new markets, to create new products, and to hire more employees.</a:t>
            </a:r>
          </a:p>
          <a:p>
            <a:pPr algn="just">
              <a:lnSpc>
                <a:spcPct val="150000"/>
              </a:lnSpc>
            </a:pPr>
            <a:endParaRPr lang="en-US" sz="1500" b="0" i="0" u="none" strike="noStrike" baseline="0" dirty="0">
              <a:solidFill>
                <a:srgbClr val="000000"/>
              </a:solidFill>
              <a:latin typeface="Arial" panose="020B0604020202020204" pitchFamily="34" charset="0"/>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lang="en-US" sz="1500" b="0" i="0" u="none" strike="noStrike" baseline="0" dirty="0">
                <a:solidFill>
                  <a:srgbClr val="000000"/>
                </a:solidFill>
                <a:latin typeface="Arial" panose="020B0604020202020204" pitchFamily="34" charset="0"/>
              </a:rPr>
              <a:t> </a:t>
            </a: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DSBD Response:</a:t>
            </a:r>
            <a:endPar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US"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National Small Enterprise Act: </a:t>
            </a:r>
            <a:r>
              <a:rPr lang="en-US" sz="1500" kern="0" dirty="0">
                <a:solidFill>
                  <a:srgbClr val="000000"/>
                </a:solidFill>
                <a:latin typeface="Arial" panose="020B0604020202020204" pitchFamily="34" charset="0"/>
                <a:ea typeface="Calibri" panose="020F0502020204030204" pitchFamily="34" charset="0"/>
                <a:cs typeface="Calibri"/>
                <a:sym typeface="Calibri"/>
              </a:rPr>
              <a:t>To create an enabling environment for SMMEs and Co-operatives within which to operate, the Department has worked on a business case for the establishment of the </a:t>
            </a:r>
            <a:r>
              <a:rPr lang="en-ZA" sz="1500" dirty="0">
                <a:effectLst/>
                <a:latin typeface="Arial" panose="020B0604020202020204" pitchFamily="34" charset="0"/>
                <a:ea typeface="ヒラギノ角ゴ Pro W3"/>
              </a:rPr>
              <a:t>Small Enterprise Ombuds Office through </a:t>
            </a:r>
            <a:r>
              <a:rPr lang="en-ZA" sz="1500" dirty="0">
                <a:latin typeface="Arial" panose="020B0604020202020204" pitchFamily="34" charset="0"/>
                <a:ea typeface="ヒラギノ角ゴ Pro W3"/>
              </a:rPr>
              <a:t>the amendment of the National Small Enterprise Act</a:t>
            </a:r>
            <a:r>
              <a:rPr lang="en-ZA" sz="1500" dirty="0">
                <a:effectLst/>
                <a:latin typeface="Arial" panose="020B0604020202020204" pitchFamily="34" charset="0"/>
                <a:ea typeface="ヒラギノ角ゴ Pro W3"/>
              </a:rPr>
              <a:t>.</a:t>
            </a: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Arial Unicode MS"/>
                <a:cs typeface="Arial" panose="020B0604020202020204" pitchFamily="34" charset="0"/>
                <a:sym typeface="Calibri"/>
              </a:rPr>
              <a:t>Reconfigure</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rPr>
              <a:t> and introduce the </a:t>
            </a: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rPr>
              <a:t>Small Business Advisory Council, </a:t>
            </a:r>
            <a:r>
              <a:rPr kumimoji="0" lang="en-GB" sz="150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rPr>
              <a:t>leverage on the existing </a:t>
            </a: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rPr>
              <a:t>Joint </a:t>
            </a:r>
            <a:r>
              <a:rPr kumimoji="0" lang="en-GB" sz="1500" b="1" i="0" u="none" strike="noStrike" kern="1200" cap="none" spc="0" normalizeH="0" baseline="0" noProof="0" dirty="0" err="1">
                <a:ln>
                  <a:noFill/>
                </a:ln>
                <a:solidFill>
                  <a:prstClr val="black"/>
                </a:solidFill>
                <a:effectLst/>
                <a:uLnTx/>
                <a:uFillTx/>
                <a:latin typeface="Arial" panose="020B0604020202020204" pitchFamily="34" charset="0"/>
                <a:ea typeface="Arial Unicode MS"/>
                <a:cs typeface="Arial" panose="020B0604020202020204" pitchFamily="34" charset="0"/>
              </a:rPr>
              <a:t>MinMec</a:t>
            </a: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rPr>
              <a:t> </a:t>
            </a:r>
            <a:r>
              <a:rPr kumimoji="0" lang="en-GB" sz="150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rPr>
              <a:t>to partner with</a:t>
            </a: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rPr>
              <a:t> Provinces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rPr>
              <a:t>&amp; ensure small business policy and programme alignment.</a:t>
            </a: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Arial" panose="020B0604020202020204" pitchFamily="34" charset="0"/>
            </a:endParaRP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v"/>
              <a:tabLst>
                <a:tab pos="228600" algn="l"/>
                <a:tab pos="457200" algn="l"/>
              </a:tabLst>
              <a:defRPr/>
            </a:pP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Implement the </a:t>
            </a:r>
            <a:r>
              <a:rPr kumimoji="0" lang="en-ZA" sz="15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SMMEs and Co-operatives Funding Policy </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to ensure the improvement access to affordable finance for SMMEs and Co-operatives.</a:t>
            </a: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ZA"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Accelerate the implementation of </a:t>
            </a:r>
            <a:r>
              <a:rPr kumimoji="0" lang="en-ZA"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Township and Rural Entrepreneurship Programme (TREP</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which is a dedicated programme to provide financial and/or non-financial support to the township and rural enterprises with emphasis on enterprises owned and managed by the designated groups (women, youth and persons with disabilities).</a:t>
            </a:r>
          </a:p>
          <a:p>
            <a:pPr marR="0" lvl="0" algn="just" defTabSz="914400" rtl="0" eaLnBrk="1" fontAlgn="auto" latinLnBrk="0" hangingPunct="0">
              <a:lnSpc>
                <a:spcPct val="150000"/>
              </a:lnSpc>
              <a:spcBef>
                <a:spcPts val="0"/>
              </a:spcBef>
              <a:spcAft>
                <a:spcPts val="0"/>
              </a:spcAft>
              <a:buClrTx/>
              <a:buSzTx/>
              <a:tabLst/>
              <a:defRPr/>
            </a:pPr>
            <a:endParaRPr lang="en-ZA" sz="1500" dirty="0">
              <a:effectLst/>
              <a:latin typeface="Arial" panose="020B0604020202020204" pitchFamily="34" charset="0"/>
              <a:ea typeface="ヒラギノ角ゴ Pro W3"/>
            </a:endParaRPr>
          </a:p>
        </p:txBody>
      </p:sp>
    </p:spTree>
    <p:extLst>
      <p:ext uri="{BB962C8B-B14F-4D97-AF65-F5344CB8AC3E}">
        <p14:creationId xmlns:p14="http://schemas.microsoft.com/office/powerpoint/2010/main" val="29784384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6</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582406"/>
          </a:xfrm>
          <a:prstGeom prst="rect">
            <a:avLst/>
          </a:prstGeom>
          <a:solidFill>
            <a:srgbClr val="146C38"/>
          </a:solidFill>
        </p:spPr>
      </p:sp>
      <p:grpSp>
        <p:nvGrpSpPr>
          <p:cNvPr id="9" name="Group 8">
            <a:extLst>
              <a:ext uri="{FF2B5EF4-FFF2-40B4-BE49-F238E27FC236}">
                <a16:creationId xmlns:a16="http://schemas.microsoft.com/office/drawing/2014/main" id="{EC1EF3E5-2AD2-4853-8CE6-492E434ABFC4}"/>
              </a:ext>
            </a:extLst>
          </p:cNvPr>
          <p:cNvGrpSpPr/>
          <p:nvPr/>
        </p:nvGrpSpPr>
        <p:grpSpPr>
          <a:xfrm>
            <a:off x="146782" y="5688658"/>
            <a:ext cx="7573351" cy="1615938"/>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84542" y="492517"/>
            <a:ext cx="8974916" cy="5935792"/>
          </a:xfrm>
          <a:prstGeom prst="rect">
            <a:avLst/>
          </a:prstGeom>
          <a:noFill/>
        </p:spPr>
        <p:txBody>
          <a:bodyPr wrap="square">
            <a:spAutoFit/>
          </a:bodyPr>
          <a:lstStyle/>
          <a:p>
            <a:pPr algn="just">
              <a:lnSpc>
                <a:spcPct val="150000"/>
              </a:lnSpc>
            </a:pP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DSBD Response:</a:t>
            </a:r>
            <a:endPar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lang="en-US" sz="1500" dirty="0">
                <a:effectLst/>
                <a:latin typeface="Arial" panose="020B0604020202020204" pitchFamily="34" charset="0"/>
                <a:ea typeface="Times New Roman" panose="02020603050405020304" pitchFamily="18" charset="0"/>
              </a:rPr>
              <a:t>To date, the Department has established working relationships with large retailers and wholesalers across the country to </a:t>
            </a:r>
            <a:r>
              <a:rPr lang="en-US" sz="1500" b="1" dirty="0">
                <a:effectLst/>
                <a:latin typeface="Arial" panose="020B0604020202020204" pitchFamily="34" charset="0"/>
                <a:ea typeface="Times New Roman" panose="02020603050405020304" pitchFamily="18" charset="0"/>
              </a:rPr>
              <a:t>list and purchase the products manufactured by SMMEs</a:t>
            </a:r>
            <a:r>
              <a:rPr lang="en-US" sz="1500" dirty="0">
                <a:effectLst/>
                <a:latin typeface="Arial" panose="020B0604020202020204" pitchFamily="34" charset="0"/>
                <a:ea typeface="Times New Roman" panose="02020603050405020304" pitchFamily="18" charset="0"/>
              </a:rPr>
              <a:t>. </a:t>
            </a:r>
          </a:p>
          <a:p>
            <a:pPr marL="742950" lvl="1" indent="-285750" algn="just" hangingPunct="0">
              <a:lnSpc>
                <a:spcPct val="150000"/>
              </a:lnSpc>
              <a:buFont typeface="Wingdings" panose="05000000000000000000" pitchFamily="2" charset="2"/>
              <a:buChar char="Ø"/>
              <a:defRPr/>
            </a:pPr>
            <a:r>
              <a:rPr lang="en-US" sz="1500" dirty="0">
                <a:effectLst/>
                <a:latin typeface="Arial" panose="020B0604020202020204" pitchFamily="34" charset="0"/>
                <a:ea typeface="Times New Roman" panose="02020603050405020304" pitchFamily="18" charset="0"/>
              </a:rPr>
              <a:t>More than 200 products produced by SMMEs and Co-operatives have been </a:t>
            </a:r>
            <a:r>
              <a:rPr lang="en-US" sz="1500" b="1" dirty="0">
                <a:effectLst/>
                <a:latin typeface="Arial" panose="020B0604020202020204" pitchFamily="34" charset="0"/>
                <a:ea typeface="Times New Roman" panose="02020603050405020304" pitchFamily="18" charset="0"/>
              </a:rPr>
              <a:t>linked to domestic markets</a:t>
            </a:r>
            <a:r>
              <a:rPr lang="en-US" sz="1500" dirty="0">
                <a:effectLst/>
                <a:latin typeface="Arial" panose="020B0604020202020204" pitchFamily="34" charset="0"/>
                <a:ea typeface="Times New Roman" panose="02020603050405020304" pitchFamily="18" charset="0"/>
              </a:rPr>
              <a:t> through these relations and simultaneously, the Department is creating independent markets in townships and towns for SMMEs and Co-operatives to trade their products.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tab pos="228600" algn="l"/>
                <a:tab pos="457200" algn="l"/>
              </a:tabLst>
              <a:defRPr/>
            </a:pPr>
            <a:r>
              <a:rPr kumimoji="0" lang="en-ZA"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promote and encourage localisation in targeted sectors, DSBD in collaboration with </a:t>
            </a:r>
            <a:r>
              <a:rPr kumimoji="0" lang="en-ZA"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ZA" sz="15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dtic</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introduced the </a:t>
            </a:r>
            <a:r>
              <a:rPr kumimoji="0" lang="en-ZA"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Small Enterprise Manufacturing Programme. </a:t>
            </a:r>
          </a:p>
          <a:p>
            <a:pPr marL="800100" lvl="1" indent="-342900" algn="just">
              <a:lnSpc>
                <a:spcPct val="150000"/>
              </a:lnSpc>
              <a:buFont typeface="Wingdings" panose="05000000000000000000" pitchFamily="2" charset="2"/>
              <a:buChar char="Ø"/>
              <a:tabLst>
                <a:tab pos="228600" algn="l"/>
                <a:tab pos="457200" algn="l"/>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Financial support that is provided includes </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funding to purchase machinery and equipment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the various manufacturing sub-sectors that will be supported; </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Working capital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the various manufacturing sub-sectors that will be supported; and Funding for </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product</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accreditation, certification and testing</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tab pos="228600" algn="l"/>
                <a:tab pos="457200" algn="l"/>
              </a:tabLst>
              <a:defRPr/>
            </a:pP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The Department aims to </a:t>
            </a:r>
            <a:r>
              <a:rPr kumimoji="0" lang="en-ZA" sz="1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establish six (6) business infrastructure </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in 2022/23 financial year </a:t>
            </a:r>
            <a:r>
              <a:rPr kumimoji="0" lang="en-ZA" sz="1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through product markets </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itchFamily="34" charset="0"/>
              </a:rPr>
              <a:t>at an estimated budget of R71.8 million in 2022/23 and R254.6 million over the MTEF.</a:t>
            </a:r>
            <a:endParaRPr kumimoji="0" lang="en-ZA"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endParaRPr lang="en-ZA" sz="15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6DDA8C-DBCF-4B38-AAB4-0EDF36A5DA33}"/>
              </a:ext>
            </a:extLst>
          </p:cNvPr>
          <p:cNvSpPr txBox="1"/>
          <p:nvPr/>
        </p:nvSpPr>
        <p:spPr>
          <a:xfrm>
            <a:off x="22302" y="16217"/>
            <a:ext cx="8207298" cy="523220"/>
          </a:xfrm>
          <a:prstGeom prst="rect">
            <a:avLst/>
          </a:prstGeom>
          <a:noFill/>
        </p:spPr>
        <p:txBody>
          <a:bodyPr wrap="square" rtlCol="0">
            <a:spAutoFit/>
          </a:bodyPr>
          <a:lstStyle/>
          <a:p>
            <a:r>
              <a:rPr lang="en-US" sz="2800" b="1" cap="small" dirty="0">
                <a:solidFill>
                  <a:prstClr val="white"/>
                </a:solidFill>
                <a:latin typeface="Arial" panose="020B0604020202020204" pitchFamily="34" charset="0"/>
              </a:rPr>
              <a:t>An enabling environment &amp; employment </a:t>
            </a:r>
            <a:r>
              <a:rPr lang="en-US" sz="1600" b="1" cap="small" dirty="0">
                <a:solidFill>
                  <a:prstClr val="white"/>
                </a:solidFill>
                <a:latin typeface="Arial" panose="020B0604020202020204" pitchFamily="34" charset="0"/>
              </a:rPr>
              <a:t>- </a:t>
            </a:r>
            <a:r>
              <a:rPr lang="en-US" sz="1600" b="1" cap="small" dirty="0" err="1">
                <a:solidFill>
                  <a:prstClr val="white"/>
                </a:solidFill>
                <a:latin typeface="Arial" panose="020B0604020202020204" pitchFamily="34" charset="0"/>
              </a:rPr>
              <a:t>cont</a:t>
            </a:r>
            <a:endParaRPr lang="en-ZA" sz="1600" b="1" cap="small" dirty="0">
              <a:solidFill>
                <a:prstClr val="white"/>
              </a:solidFill>
              <a:latin typeface="Arial" panose="020B0604020202020204" pitchFamily="34" charset="0"/>
            </a:endParaRPr>
          </a:p>
        </p:txBody>
      </p:sp>
    </p:spTree>
    <p:extLst>
      <p:ext uri="{BB962C8B-B14F-4D97-AF65-F5344CB8AC3E}">
        <p14:creationId xmlns:p14="http://schemas.microsoft.com/office/powerpoint/2010/main" val="8224801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7</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523220"/>
          </a:xfrm>
          <a:prstGeom prst="rect">
            <a:avLst/>
          </a:prstGeom>
          <a:solidFill>
            <a:srgbClr val="146C38"/>
          </a:solidFill>
        </p:spPr>
      </p:sp>
      <p:grpSp>
        <p:nvGrpSpPr>
          <p:cNvPr id="9" name="Group 8">
            <a:extLst>
              <a:ext uri="{FF2B5EF4-FFF2-40B4-BE49-F238E27FC236}">
                <a16:creationId xmlns:a16="http://schemas.microsoft.com/office/drawing/2014/main" id="{EC1EF3E5-2AD2-4853-8CE6-492E434ABFC4}"/>
              </a:ext>
            </a:extLst>
          </p:cNvPr>
          <p:cNvGrpSpPr/>
          <p:nvPr/>
        </p:nvGrpSpPr>
        <p:grpSpPr>
          <a:xfrm>
            <a:off x="146782" y="5715000"/>
            <a:ext cx="7573351" cy="1589596"/>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18818" y="457200"/>
            <a:ext cx="9143999" cy="5184304"/>
          </a:xfrm>
          <a:prstGeom prst="rect">
            <a:avLst/>
          </a:prstGeom>
          <a:noFill/>
        </p:spPr>
        <p:txBody>
          <a:bodyPr wrap="square">
            <a:spAutoFit/>
          </a:bodyPr>
          <a:lstStyle/>
          <a:p>
            <a:pPr algn="just">
              <a:lnSpc>
                <a:spcPct val="150000"/>
              </a:lnSpc>
            </a:pP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DSBD Response:</a:t>
            </a:r>
            <a:endParaRPr kumimoji="0" lang="en-GB"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285750" marR="0" lvl="0" indent="-28575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defRPr/>
            </a:pPr>
            <a:r>
              <a:rPr lang="en-ZA" sz="1500" kern="0" dirty="0">
                <a:solidFill>
                  <a:srgbClr val="000000"/>
                </a:solidFill>
                <a:latin typeface="Arial" panose="020B0604020202020204" pitchFamily="34" charset="0"/>
                <a:ea typeface="Calibri" panose="020F0502020204030204" pitchFamily="34" charset="0"/>
                <a:cs typeface="Calibri"/>
              </a:rPr>
              <a:t>T</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he Department will focus on finalisation and monitoring the implementation of the </a:t>
            </a:r>
            <a:r>
              <a:rPr kumimoji="0" lang="en-ZA" sz="1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National Integrated Small Enterprise Development (NISED) Masterplan </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to ensure the delivery of an integrated targeted and effective support interventions aimed at promoting entrepreneurship as well as providing financial and non-financial support for qualifying small enterprises in order to realise increased contribution of SMMEs and Co-operatives to GDP and employment.</a:t>
            </a: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Provide business development support services (through Seda) to enable enterprises to access incentives offered to access new market, </a:t>
            </a:r>
            <a:r>
              <a:rPr lang="en-US" sz="1500" kern="0" dirty="0">
                <a:solidFill>
                  <a:srgbClr val="000000"/>
                </a:solidFill>
                <a:latin typeface="Arial" panose="020B0604020202020204" pitchFamily="34" charset="0"/>
                <a:ea typeface="Calibri" panose="020F0502020204030204" pitchFamily="34" charset="0"/>
                <a:cs typeface="Arial" panose="020B0604020202020204" pitchFamily="34" charset="0"/>
                <a:sym typeface="Calibri"/>
              </a:rPr>
              <a:t>penetrate</a:t>
            </a:r>
            <a:r>
              <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new markets, new products and hire more employees.</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v"/>
              <a:tabLst>
                <a:tab pos="228600" algn="l"/>
                <a:tab pos="457200" algn="l"/>
              </a:tabLst>
              <a:defRPr/>
            </a:pPr>
            <a:r>
              <a:rPr kumimoji="0" lang="en-ZA" sz="1500" b="0"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Sustain SMMEs and Co-operatives by linking them to markets through </a:t>
            </a:r>
            <a:r>
              <a:rPr kumimoji="0" lang="en-ZA" sz="1500" b="1"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e-commerce platform</a:t>
            </a:r>
            <a:r>
              <a:rPr kumimoji="0" lang="en-ZA" sz="1500" b="0"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v"/>
              <a:tabLst>
                <a:tab pos="228600" algn="l"/>
                <a:tab pos="457200" algn="l"/>
              </a:tabLst>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Budget for 2022/23 Financial Year</a:t>
            </a:r>
            <a:r>
              <a:rPr kumimoji="0" lang="en-ZA"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Ø"/>
              <a:tabLst/>
              <a:defRPr/>
            </a:pP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Business infrastructure: </a:t>
            </a:r>
            <a:r>
              <a:rPr kumimoji="0" lang="en-ZA"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R 71 754 000</a:t>
            </a:r>
          </a:p>
          <a:p>
            <a:pPr marL="285750" lvl="0" indent="-285750" algn="just" hangingPunct="0">
              <a:lnSpc>
                <a:spcPct val="150000"/>
              </a:lnSpc>
              <a:buFont typeface="Wingdings" panose="05000000000000000000" pitchFamily="2" charset="2"/>
              <a:buChar char="Ø"/>
              <a:defRPr/>
            </a:pPr>
            <a:r>
              <a:rPr kumimoji="0" lang="en-ZA" sz="15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TREP: </a:t>
            </a:r>
            <a:r>
              <a:rPr kumimoji="0" lang="en-ZA"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R700 000 000</a:t>
            </a:r>
          </a:p>
          <a:p>
            <a:pPr marL="342900" indent="-342900" algn="just" fontAlgn="auto">
              <a:lnSpc>
                <a:spcPct val="150000"/>
              </a:lnSpc>
              <a:buClrTx/>
              <a:buSzTx/>
              <a:buFont typeface="Wingdings" panose="05000000000000000000" pitchFamily="2" charset="2"/>
              <a:buChar char="v"/>
              <a:tabLst>
                <a:tab pos="228600" algn="l"/>
                <a:tab pos="457200" algn="l"/>
              </a:tabLst>
              <a:defRPr/>
            </a:pPr>
            <a:endParaRPr kumimoji="0" lang="en-ZA" sz="1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p:txBody>
      </p:sp>
      <p:sp>
        <p:nvSpPr>
          <p:cNvPr id="15" name="TextBox 14">
            <a:extLst>
              <a:ext uri="{FF2B5EF4-FFF2-40B4-BE49-F238E27FC236}">
                <a16:creationId xmlns:a16="http://schemas.microsoft.com/office/drawing/2014/main" id="{CDDD2988-E2B0-448A-8CC4-D536971BCD8F}"/>
              </a:ext>
            </a:extLst>
          </p:cNvPr>
          <p:cNvSpPr txBox="1"/>
          <p:nvPr/>
        </p:nvSpPr>
        <p:spPr>
          <a:xfrm>
            <a:off x="22302" y="16217"/>
            <a:ext cx="8283498" cy="523220"/>
          </a:xfrm>
          <a:prstGeom prst="rect">
            <a:avLst/>
          </a:prstGeom>
          <a:noFill/>
        </p:spPr>
        <p:txBody>
          <a:bodyPr wrap="square" rtlCol="0">
            <a:spAutoFit/>
          </a:bodyPr>
          <a:lstStyle/>
          <a:p>
            <a:r>
              <a:rPr lang="en-US" sz="2800" b="1" cap="small" dirty="0">
                <a:solidFill>
                  <a:prstClr val="white"/>
                </a:solidFill>
                <a:latin typeface="Arial" panose="020B0604020202020204" pitchFamily="34" charset="0"/>
              </a:rPr>
              <a:t>An enabling environment &amp; employment </a:t>
            </a:r>
            <a:r>
              <a:rPr lang="en-US" sz="1600" b="1" cap="small" dirty="0">
                <a:solidFill>
                  <a:prstClr val="white"/>
                </a:solidFill>
                <a:latin typeface="Arial" panose="020B0604020202020204" pitchFamily="34" charset="0"/>
              </a:rPr>
              <a:t>- </a:t>
            </a:r>
            <a:r>
              <a:rPr lang="en-US" sz="1600" b="1" cap="small" dirty="0" err="1">
                <a:solidFill>
                  <a:prstClr val="white"/>
                </a:solidFill>
                <a:latin typeface="Arial" panose="020B0604020202020204" pitchFamily="34" charset="0"/>
              </a:rPr>
              <a:t>cont</a:t>
            </a:r>
            <a:endParaRPr lang="en-ZA" sz="1600" b="1" cap="small" dirty="0">
              <a:solidFill>
                <a:prstClr val="white"/>
              </a:solidFill>
              <a:latin typeface="Arial" panose="020B0604020202020204" pitchFamily="34" charset="0"/>
            </a:endParaRPr>
          </a:p>
        </p:txBody>
      </p:sp>
    </p:spTree>
    <p:extLst>
      <p:ext uri="{BB962C8B-B14F-4D97-AF65-F5344CB8AC3E}">
        <p14:creationId xmlns:p14="http://schemas.microsoft.com/office/powerpoint/2010/main" val="529959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8</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1"/>
            <a:ext cx="9144000" cy="496650"/>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76200" y="-26570"/>
            <a:ext cx="6120680" cy="523220"/>
          </a:xfrm>
          <a:prstGeom prst="rect">
            <a:avLst/>
          </a:prstGeom>
          <a:noFill/>
        </p:spPr>
        <p:txBody>
          <a:bodyPr wrap="square" rtlCol="0">
            <a:spAutoFit/>
          </a:bodyPr>
          <a:lstStyle/>
          <a:p>
            <a:r>
              <a:rPr lang="en-US" sz="2800" b="1" cap="small" dirty="0">
                <a:solidFill>
                  <a:prstClr val="white"/>
                </a:solidFill>
                <a:latin typeface="Arial" panose="020B0604020202020204" pitchFamily="34" charset="0"/>
              </a:rPr>
              <a:t>Reducing regulatory burdens</a:t>
            </a:r>
            <a:endParaRPr lang="en-ZA" sz="2800" b="1" cap="small"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EC1EF3E5-2AD2-4853-8CE6-492E434ABFC4}"/>
              </a:ext>
            </a:extLst>
          </p:cNvPr>
          <p:cNvGrpSpPr/>
          <p:nvPr/>
        </p:nvGrpSpPr>
        <p:grpSpPr>
          <a:xfrm>
            <a:off x="228600" y="6019800"/>
            <a:ext cx="7573351" cy="1208595"/>
            <a:chOff x="49195" y="5523005"/>
            <a:chExt cx="8739380" cy="1876052"/>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523005"/>
              <a:ext cx="1935014" cy="1876052"/>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9787" y="468687"/>
            <a:ext cx="9144000" cy="6247929"/>
          </a:xfrm>
          <a:prstGeom prst="rect">
            <a:avLst/>
          </a:prstGeom>
          <a:noFill/>
        </p:spPr>
        <p:txBody>
          <a:bodyPr wrap="square">
            <a:spAutoFit/>
          </a:bodyPr>
          <a:lstStyle/>
          <a:p>
            <a:pPr algn="just"/>
            <a:r>
              <a:rPr kumimoji="0" lang="en-ZA"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SONA Commitments: “</a:t>
            </a:r>
            <a:r>
              <a:rPr lang="en-US" sz="1400" b="0" i="0" u="none" strike="noStrike" baseline="0" dirty="0">
                <a:solidFill>
                  <a:srgbClr val="000000"/>
                </a:solidFill>
                <a:latin typeface="Arial" panose="020B0604020202020204" pitchFamily="34" charset="0"/>
              </a:rPr>
              <a:t>We are reviewing the Businesses Act – alongside a broader review of legislation that affects SMMEs – to reduce the regulatory burden on informal businesses.  There are too many regulations in this country that are unduly complicated, costly and difficult to comply with. This prevents companies from growing and creating jobs. We are therefore working to improve the business environment for companies of all sizes through a dedicated capacity in the Presidency to reduce red tape. If we are to make progress in cutting unnecessary bureaucratic delays for businesses, we need dedicated capacity with the means to make changes.</a:t>
            </a:r>
            <a:r>
              <a:rPr lang="en-US" sz="1400" dirty="0">
                <a:effectLst/>
                <a:latin typeface="Arial" panose="020B0604020202020204" pitchFamily="34" charset="0"/>
                <a:ea typeface="Calibri" panose="020F0502020204030204" pitchFamily="34" charset="0"/>
              </a:rPr>
              <a:t> The red tape team will identify priority reforms, including mechanisms to ensure government departments pay suppliers within the required 30 days”.</a:t>
            </a:r>
            <a:endParaRPr lang="en-US" sz="1400" b="0" i="0" u="none" strike="noStrike" baseline="0" dirty="0">
              <a:solidFill>
                <a:srgbClr val="000000"/>
              </a:solidFill>
              <a:latin typeface="Arial" panose="020B0604020202020204" pitchFamily="34" charset="0"/>
            </a:endParaRPr>
          </a:p>
          <a:p>
            <a:pPr algn="just">
              <a:lnSpc>
                <a:spcPct val="150000"/>
              </a:lnSpc>
            </a:pPr>
            <a:r>
              <a:rPr lang="en-US" sz="1500" b="0" i="0" u="none" strike="noStrike" baseline="0" dirty="0">
                <a:solidFill>
                  <a:srgbClr val="000000"/>
                </a:solidFill>
                <a:latin typeface="Arial" panose="020B0604020202020204" pitchFamily="34" charset="0"/>
              </a:rPr>
              <a:t> </a:t>
            </a:r>
            <a:endParaRPr lang="en-US" sz="1400" b="0" i="0" u="none" strike="noStrike" baseline="0" dirty="0">
              <a:solidFill>
                <a:srgbClr val="000000"/>
              </a:solidFill>
              <a:latin typeface="Arial" panose="020B0604020202020204" pitchFamily="34" charset="0"/>
            </a:endParaRPr>
          </a:p>
          <a:p>
            <a:pPr marL="0" marR="0" lvl="0" indent="0" algn="just" defTabSz="914400" rtl="0" eaLnBrk="1" fontAlgn="auto" latinLnBrk="0" hangingPunct="0">
              <a:lnSpc>
                <a:spcPct val="150000"/>
              </a:lnSpc>
              <a:spcBef>
                <a:spcPts val="0"/>
              </a:spcBef>
              <a:spcAft>
                <a:spcPts val="0"/>
              </a:spcAft>
              <a:buClrTx/>
              <a:buSzTx/>
              <a:buFontTx/>
              <a:buNone/>
              <a:tabLst/>
              <a:defRPr/>
            </a:pPr>
            <a:r>
              <a:rPr lang="en-US" sz="1400" b="0" i="0" u="none" strike="noStrike" baseline="0" dirty="0">
                <a:solidFill>
                  <a:srgbClr val="000000"/>
                </a:solidFill>
                <a:latin typeface="Arial" panose="020B0604020202020204" pitchFamily="34" charset="0"/>
              </a:rPr>
              <a:t> </a:t>
            </a:r>
            <a:r>
              <a:rPr kumimoji="0" lang="en-ZA"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DSBD Response:</a:t>
            </a: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The Department has set a target to ensure that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100% of valid creditors are paid within 30 days </a:t>
            </a:r>
            <a:r>
              <a:rPr kumimoji="0" lang="en-GB" sz="140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to reduce the mortality rate of SMMEs</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a:t>
            </a: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Review of the Businesses Act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Times New Roman" panose="02020603050405020304" pitchFamily="18" charset="0"/>
              </a:rPr>
              <a:t>The Department aims to provide for a simple and enabling framework for procedures for application of licensing of business by setting national norms and standards; and also, to repeal the Businesses Act, 1991.</a:t>
            </a:r>
            <a:endParaRPr kumimoji="0" lang="en-ZA" sz="1400" b="0" i="0" u="none" strike="noStrike" kern="1200" cap="none" spc="0" normalizeH="0" baseline="0" noProof="0" dirty="0">
              <a:ln>
                <a:noFill/>
              </a:ln>
              <a:effectLst/>
              <a:uLnTx/>
              <a:uFillTx/>
              <a:latin typeface="Arial" panose="020B0604020202020204" pitchFamily="34" charset="0"/>
              <a:ea typeface="ヒラギノ角ゴ Pro W3"/>
              <a:cs typeface="Times New Roman" panose="02020603050405020304" pitchFamily="18" charset="0"/>
            </a:endParaRPr>
          </a:p>
          <a:p>
            <a:pPr marL="800100" marR="0" lvl="1" indent="-34290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tab pos="228600" algn="l"/>
                <a:tab pos="457200" algn="l"/>
              </a:tabLst>
              <a:defRPr/>
            </a:pPr>
            <a:r>
              <a:rPr kumimoji="0" lang="en-ZA" sz="1400" b="0" i="0" u="none" strike="noStrike" kern="1200" cap="none" spc="0" normalizeH="0" baseline="0" noProof="0" dirty="0">
                <a:ln>
                  <a:noFill/>
                </a:ln>
                <a:effectLst/>
                <a:uLnTx/>
                <a:uFillTx/>
                <a:latin typeface="Arial" panose="020B0604020202020204" pitchFamily="34" charset="0"/>
                <a:ea typeface="ヒラギノ角ゴ Pro W3"/>
                <a:cs typeface="Times New Roman" panose="02020603050405020304" pitchFamily="18" charset="0"/>
              </a:rPr>
              <a:t>The Businesses Act No. 71 of 1991 was transferred from </a:t>
            </a:r>
            <a:r>
              <a:rPr kumimoji="0" lang="en-ZA" sz="1400" b="1" i="0" u="none" strike="noStrike" kern="1200" cap="none" spc="0" normalizeH="0" baseline="0" noProof="0" dirty="0">
                <a:ln>
                  <a:noFill/>
                </a:ln>
                <a:effectLst/>
                <a:uLnTx/>
                <a:uFillTx/>
                <a:latin typeface="Arial" panose="020B0604020202020204" pitchFamily="34" charset="0"/>
                <a:ea typeface="ヒラギノ角ゴ Pro W3"/>
                <a:cs typeface="Times New Roman" panose="02020603050405020304" pitchFamily="18" charset="0"/>
              </a:rPr>
              <a:t>the </a:t>
            </a:r>
            <a:r>
              <a:rPr kumimoji="0" lang="en-ZA" sz="1400" b="1" i="0" u="none" strike="noStrike" kern="1200" cap="none" spc="0" normalizeH="0" baseline="0" noProof="0" dirty="0" err="1">
                <a:ln>
                  <a:noFill/>
                </a:ln>
                <a:effectLst/>
                <a:uLnTx/>
                <a:uFillTx/>
                <a:latin typeface="Arial" panose="020B0604020202020204" pitchFamily="34" charset="0"/>
                <a:ea typeface="ヒラギノ角ゴ Pro W3"/>
                <a:cs typeface="Times New Roman" panose="02020603050405020304" pitchFamily="18" charset="0"/>
              </a:rPr>
              <a:t>dtic</a:t>
            </a:r>
            <a:r>
              <a:rPr kumimoji="0" lang="en-ZA" sz="1400" b="0" i="0" u="none" strike="noStrike" kern="1200" cap="none" spc="0" normalizeH="0" baseline="0" noProof="0" dirty="0">
                <a:ln>
                  <a:noFill/>
                </a:ln>
                <a:effectLst/>
                <a:uLnTx/>
                <a:uFillTx/>
                <a:latin typeface="Arial" panose="020B0604020202020204" pitchFamily="34" charset="0"/>
                <a:ea typeface="ヒラギノ角ゴ Pro W3"/>
                <a:cs typeface="Times New Roman" panose="02020603050405020304" pitchFamily="18" charset="0"/>
              </a:rPr>
              <a:t> to DSBD in October 2020. </a:t>
            </a:r>
          </a:p>
          <a:p>
            <a:pPr marL="285750" marR="0" lvl="0" indent="-285750" algn="just" defTabSz="914400" rtl="0" eaLnBrk="1" fontAlgn="auto" latinLnBrk="0" hangingPunct="0">
              <a:lnSpc>
                <a:spcPct val="150000"/>
              </a:lnSpc>
              <a:spcBef>
                <a:spcPts val="0"/>
              </a:spcBef>
              <a:spcAft>
                <a:spcPts val="0"/>
              </a:spcAft>
              <a:buClrTx/>
              <a:buSzTx/>
              <a:buFont typeface="Wingdings" panose="05000000000000000000" pitchFamily="2" charset="2"/>
              <a:buChar char="v"/>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Red-Tape Reduction Programme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 to be implemented in partnership with Provinces, ensuring that the growth of SMMEs and Co-operatives is not hindered by the red-tape measures that </a:t>
            </a:r>
            <a:r>
              <a:rPr lang="en-GB" sz="1400" dirty="0">
                <a:solidFill>
                  <a:prstClr val="black"/>
                </a:solidFill>
                <a:latin typeface="Arial" panose="020B0604020202020204" pitchFamily="34" charset="0"/>
                <a:cs typeface="Times New Roman" panose="02020603050405020304" pitchFamily="18" charset="0"/>
              </a:rPr>
              <a:t>exist in the system. </a:t>
            </a:r>
          </a:p>
          <a:p>
            <a:pPr marL="742950" lvl="1" indent="-285750" algn="just" hangingPunct="0">
              <a:lnSpc>
                <a:spcPct val="150000"/>
              </a:lnSpc>
              <a:buFont typeface="Wingdings" panose="05000000000000000000" pitchFamily="2" charset="2"/>
              <a:buChar char="Ø"/>
              <a:defRPr/>
            </a:pPr>
            <a:r>
              <a:rPr lang="en-ZA" sz="1400" dirty="0">
                <a:solidFill>
                  <a:prstClr val="black"/>
                </a:solidFill>
                <a:latin typeface="Arial" panose="020B0604020202020204" pitchFamily="34" charset="0"/>
                <a:cs typeface="Times New Roman" panose="02020603050405020304" pitchFamily="18" charset="0"/>
              </a:rPr>
              <a:t>A Red-Tape Reduction Dashboard has been developed and is being piloted in three (3) districts.</a:t>
            </a:r>
          </a:p>
          <a:p>
            <a:pPr marL="742950" lvl="1" indent="-285750" algn="just" hangingPunct="0">
              <a:lnSpc>
                <a:spcPct val="150000"/>
              </a:lnSpc>
              <a:buFont typeface="Wingdings" panose="05000000000000000000" pitchFamily="2" charset="2"/>
              <a:buChar char="Ø"/>
              <a:defRPr/>
            </a:pPr>
            <a:r>
              <a:rPr lang="en-ZA" sz="1400" dirty="0">
                <a:solidFill>
                  <a:prstClr val="black"/>
                </a:solidFill>
                <a:latin typeface="Arial" panose="020B0604020202020204" pitchFamily="34" charset="0"/>
                <a:cs typeface="Times New Roman" panose="02020603050405020304" pitchFamily="18" charset="0"/>
              </a:rPr>
              <a:t>Assessment review report of SMME regulatory impediments to reform will also be produced.</a:t>
            </a:r>
          </a:p>
          <a:p>
            <a:pPr marR="0" lvl="0" algn="just" defTabSz="914400" rtl="0" eaLnBrk="1" fontAlgn="auto" latinLnBrk="0" hangingPunct="0">
              <a:spcBef>
                <a:spcPts val="0"/>
              </a:spcBef>
              <a:spcAft>
                <a:spcPts val="0"/>
              </a:spcAft>
              <a:buClrTx/>
              <a:buSzTx/>
              <a:tabLst/>
              <a:defRPr/>
            </a:pPr>
            <a:r>
              <a:rPr kumimoji="0" lang="en-ZA" sz="14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Calibri"/>
                <a:sym typeface="Calibri"/>
              </a:rPr>
              <a:t>Budget for 2022/23 Financial Year: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Forms part of the Goods and Services budget (R2.8 million) for the Chief Directorate: Ease of Doing Business.</a:t>
            </a:r>
            <a:endParaRPr kumimoji="0" lang="en-ZA" sz="14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Calibri"/>
              <a:sym typeface="Calibri"/>
            </a:endParaRPr>
          </a:p>
        </p:txBody>
      </p:sp>
    </p:spTree>
    <p:extLst>
      <p:ext uri="{BB962C8B-B14F-4D97-AF65-F5344CB8AC3E}">
        <p14:creationId xmlns:p14="http://schemas.microsoft.com/office/powerpoint/2010/main" val="34180484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p:txBody>
          <a:bodyPr/>
          <a:lstStyle/>
          <a:p>
            <a:fld id="{93AE1883-0942-4AA3-9DB2-9C7C3A0314B1}" type="slidenum">
              <a:rPr lang="en-US" smtClean="0"/>
              <a:t>9</a:t>
            </a:fld>
            <a:endParaRPr lang="en-US"/>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584035"/>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0" y="60815"/>
            <a:ext cx="88177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small" dirty="0">
                <a:solidFill>
                  <a:prstClr val="white"/>
                </a:solidFill>
                <a:latin typeface="Arial" panose="020B0604020202020204" pitchFamily="34" charset="0"/>
                <a:cs typeface="Arial" pitchFamily="34" charset="0"/>
              </a:rPr>
              <a:t>Post Pandemic and Civic Unrest Support</a:t>
            </a:r>
            <a:r>
              <a:rPr lang="en-US" sz="2800" cap="small" dirty="0">
                <a:solidFill>
                  <a:prstClr val="white"/>
                </a:solidFill>
                <a:latin typeface="Arial" panose="020B0604020202020204" pitchFamily="34" charset="0"/>
              </a:rPr>
              <a:t> </a:t>
            </a:r>
            <a:endParaRPr lang="en-ZA" sz="2800" cap="small" dirty="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EC1EF3E5-2AD2-4853-8CE6-492E434ABFC4}"/>
              </a:ext>
            </a:extLst>
          </p:cNvPr>
          <p:cNvGrpSpPr/>
          <p:nvPr/>
        </p:nvGrpSpPr>
        <p:grpSpPr>
          <a:xfrm>
            <a:off x="146782" y="5791200"/>
            <a:ext cx="7573351" cy="1513396"/>
            <a:chOff x="49195" y="5263190"/>
            <a:chExt cx="8739380" cy="2135867"/>
          </a:xfrm>
        </p:grpSpPr>
        <p:pic>
          <p:nvPicPr>
            <p:cNvPr id="10" name="Picture 12">
              <a:extLst>
                <a:ext uri="{FF2B5EF4-FFF2-40B4-BE49-F238E27FC236}">
                  <a16:creationId xmlns:a16="http://schemas.microsoft.com/office/drawing/2014/main" id="{A40B0497-5AED-43CF-BE58-A372FFD45EA4}"/>
                </a:ext>
              </a:extLst>
            </p:cNvPr>
            <p:cNvPicPr>
              <a:picLocks noChangeAspect="1"/>
            </p:cNvPicPr>
            <p:nvPr/>
          </p:nvPicPr>
          <p:blipFill>
            <a:blip r:embed="rId2"/>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id="{C08BE7EC-0127-4002-9AAD-5ED4678F2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id="{F5A7AD53-4476-4FCB-9D45-9D4094E1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id="{FB292552-40D5-4918-B633-30A721C09E3B}"/>
              </a:ext>
            </a:extLst>
          </p:cNvPr>
          <p:cNvSpPr txBox="1"/>
          <p:nvPr/>
        </p:nvSpPr>
        <p:spPr>
          <a:xfrm>
            <a:off x="0" y="584035"/>
            <a:ext cx="9144000" cy="6084807"/>
          </a:xfrm>
          <a:prstGeom prst="rect">
            <a:avLst/>
          </a:prstGeom>
          <a:noFill/>
        </p:spPr>
        <p:txBody>
          <a:bodyPr wrap="square">
            <a:spAutoFit/>
          </a:bodyPr>
          <a:lstStyle/>
          <a:p>
            <a:pPr algn="just"/>
            <a:r>
              <a:rPr kumimoji="0" lang="en-ZA"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SONA Commitments: </a:t>
            </a:r>
            <a:r>
              <a:rPr lang="en-US" sz="1400" b="0" i="0" u="none" strike="noStrike" baseline="0" dirty="0">
                <a:solidFill>
                  <a:srgbClr val="000000"/>
                </a:solidFill>
                <a:latin typeface="Arial" panose="020B0604020202020204" pitchFamily="34" charset="0"/>
              </a:rPr>
              <a:t>This year, we are undertaking far-reaching measures to unleash the potential of small businesses, micro businesses and informal businesses.  These are the businesses that create the most jobs and provide the most opportunities for poor people to earn a living.  We have started discussions with social partners as part of the social compact process to review </a:t>
            </a:r>
            <a:r>
              <a:rPr lang="en-US" sz="1400" b="0" i="0" u="none" strike="noStrike" baseline="0" dirty="0" err="1">
                <a:solidFill>
                  <a:srgbClr val="000000"/>
                </a:solidFill>
                <a:latin typeface="Arial" panose="020B0604020202020204" pitchFamily="34" charset="0"/>
              </a:rPr>
              <a:t>labour</a:t>
            </a:r>
            <a:r>
              <a:rPr lang="en-US" sz="1400" b="0" i="0" u="none" strike="noStrike" baseline="0" dirty="0">
                <a:solidFill>
                  <a:srgbClr val="000000"/>
                </a:solidFill>
                <a:latin typeface="Arial" panose="020B0604020202020204" pitchFamily="34" charset="0"/>
              </a:rPr>
              <a:t> market regulations for smaller businesses to enable them to hire more people, while continuing to protect workers’ rights.  A new, redesigned loan guarantee scheme is being introduced to enable small businesses to bounce back from the pandemic and civic unrest. This new bounce-back scheme incorporates the lessons from the previous loan guarantee scheme. It will involve development finance institutions and non-bank SME providers in offering finance, expand the types of financing available and adjust eligibility criteria to encourage greater uptake. The National Treasury is working with industry stakeholders to finalise the scheme and will provide details soon. </a:t>
            </a:r>
          </a:p>
          <a:p>
            <a:pPr algn="just"/>
            <a:endParaRPr kumimoji="0" lang="en-ZA"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a:p>
            <a:pPr algn="just">
              <a:lnSpc>
                <a:spcPct val="150000"/>
              </a:lnSpc>
            </a:pPr>
            <a:r>
              <a:rPr kumimoji="0" lang="en-ZA"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rPr>
              <a:t>DSBD Response:</a:t>
            </a:r>
            <a:endParaRPr lang="en-GB" sz="1400" kern="0" dirty="0">
              <a:solidFill>
                <a:srgbClr val="000000"/>
              </a:solidFill>
              <a:latin typeface="Arial" panose="020B0604020202020204" pitchFamily="34" charset="0"/>
              <a:ea typeface="Calibri" panose="020F0502020204030204" pitchFamily="34" charset="0"/>
              <a:cs typeface="Calibri"/>
              <a:sym typeface="Calibri"/>
            </a:endParaRPr>
          </a:p>
          <a:p>
            <a:pPr marL="0" marR="0" lvl="0" indent="0" algn="just" defTabSz="914400" rtl="0" eaLnBrk="1" fontAlgn="auto" latinLnBrk="0" hangingPunct="1">
              <a:spcBef>
                <a:spcPts val="0"/>
              </a:spcBef>
              <a:spcAft>
                <a:spcPts val="0"/>
              </a:spcAft>
              <a:buClrTx/>
              <a:buSzTx/>
              <a:buFontTx/>
              <a:buNone/>
              <a:tabLst/>
              <a:defRPr/>
            </a:pPr>
            <a:r>
              <a:rPr lang="en-GB" sz="1400" kern="0" dirty="0">
                <a:solidFill>
                  <a:srgbClr val="000000"/>
                </a:solidFill>
                <a:latin typeface="Arial" panose="020B0604020202020204" pitchFamily="34" charset="0"/>
                <a:ea typeface="Arial Unicode MS"/>
                <a:cs typeface="Calibri"/>
                <a:sym typeface="Calibri"/>
              </a:rPr>
              <a:t>The </a:t>
            </a:r>
            <a:r>
              <a:rPr lang="en-GB" sz="1400" b="1" dirty="0">
                <a:latin typeface="Arial" panose="020B0604020202020204" pitchFamily="34" charset="0"/>
                <a:ea typeface="Arial Unicode MS"/>
                <a:cs typeface="Times New Roman" panose="02020603050405020304" pitchFamily="18" charset="0"/>
              </a:rPr>
              <a:t>Business Recovery Support Programme </a:t>
            </a:r>
            <a:r>
              <a:rPr lang="en-GB" sz="1400" dirty="0">
                <a:latin typeface="Arial" panose="020B0604020202020204" pitchFamily="34" charset="0"/>
                <a:ea typeface="Arial Unicode MS"/>
                <a:cs typeface="Times New Roman" panose="02020603050405020304" pitchFamily="18" charset="0"/>
              </a:rPr>
              <a:t>commenced in 2021/22 Q3 with a budget allocation </a:t>
            </a:r>
            <a:r>
              <a:rPr lang="en-GB" sz="1400" b="1" dirty="0">
                <a:latin typeface="Arial" panose="020B0604020202020204" pitchFamily="34" charset="0"/>
                <a:ea typeface="Arial Unicode MS"/>
                <a:cs typeface="Times New Roman" panose="02020603050405020304" pitchFamily="18" charset="0"/>
              </a:rPr>
              <a:t>of R300 million</a:t>
            </a:r>
            <a:r>
              <a:rPr lang="en-GB" sz="1400" dirty="0">
                <a:latin typeface="Arial" panose="020B0604020202020204" pitchFamily="34" charset="0"/>
                <a:ea typeface="Arial Unicode MS"/>
                <a:cs typeface="Times New Roman" panose="02020603050405020304" pitchFamily="18" charset="0"/>
              </a:rPr>
              <a:t> to accelerate business and economic recovery – </a:t>
            </a: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ea typeface="Arial Unicode MS"/>
                <a:cs typeface="Times New Roman" panose="02020603050405020304" pitchFamily="18" charset="0"/>
              </a:rPr>
              <a:t>The budget was reprioritised from</a:t>
            </a:r>
            <a:r>
              <a:rPr lang="en-GB" sz="1400" b="1" dirty="0">
                <a:latin typeface="Arial" panose="020B0604020202020204" pitchFamily="34" charset="0"/>
                <a:ea typeface="Arial Unicode MS"/>
                <a:cs typeface="Times New Roman" panose="02020603050405020304" pitchFamily="18" charset="0"/>
              </a:rPr>
              <a:t> the Business Viability Scheme </a:t>
            </a:r>
            <a:r>
              <a:rPr lang="en-GB" sz="1400" dirty="0">
                <a:latin typeface="Arial" panose="020B0604020202020204" pitchFamily="34" charset="0"/>
                <a:ea typeface="Arial Unicode MS"/>
                <a:cs typeface="Times New Roman" panose="02020603050405020304" pitchFamily="18" charset="0"/>
              </a:rPr>
              <a:t>– targeting 150 small businesses predominantly in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KZN and Gauteng provinces.</a:t>
            </a:r>
          </a:p>
          <a:p>
            <a:pPr marL="285750" indent="-285750" algn="just">
              <a:buFont typeface="Wingdings" panose="05000000000000000000" pitchFamily="2" charset="2"/>
              <a:buChar char="Ø"/>
            </a:pPr>
            <a:r>
              <a:rPr lang="en-GB" sz="1400" dirty="0">
                <a:latin typeface="Arial" panose="020B0604020202020204" pitchFamily="34" charset="0"/>
                <a:ea typeface="Arial Unicode MS"/>
                <a:cs typeface="Times New Roman" panose="02020603050405020304" pitchFamily="18" charset="0"/>
              </a:rPr>
              <a:t>Non-financial support provided by Seda (Pre – and Post investment support).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ea typeface="Arial Unicode MS"/>
                <a:cs typeface="Times New Roman" panose="02020603050405020304" pitchFamily="18" charset="0"/>
              </a:rPr>
              <a:t>As at Jan 2022, the Programme already </a:t>
            </a:r>
            <a:r>
              <a:rPr lang="en-GB" sz="1400" b="1" dirty="0">
                <a:latin typeface="Arial" panose="020B0604020202020204" pitchFamily="34" charset="0"/>
                <a:ea typeface="Arial Unicode MS"/>
                <a:cs typeface="Times New Roman" panose="02020603050405020304" pitchFamily="18" charset="0"/>
              </a:rPr>
              <a:t>committed R192.6 million for 195 deals </a:t>
            </a:r>
            <a:r>
              <a:rPr lang="en-GB" sz="1400" dirty="0">
                <a:latin typeface="Arial" panose="020B0604020202020204" pitchFamily="34" charset="0"/>
                <a:ea typeface="Arial Unicode MS"/>
                <a:cs typeface="Times New Roman" panose="02020603050405020304" pitchFamily="18" charset="0"/>
              </a:rPr>
              <a:t>– disbursed R123.5 million for 114 deals.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Unicode MS"/>
                <a:cs typeface="Times New Roman" panose="02020603050405020304" pitchFamily="18" charset="0"/>
              </a:rPr>
              <a:t>The programme closed for new applications at end of Sept 2021 – volume of applications received exceeded the available funds.</a:t>
            </a:r>
          </a:p>
          <a:p>
            <a:pPr marL="285750" indent="-285750" algn="just">
              <a:buFont typeface="Wingdings" panose="05000000000000000000" pitchFamily="2" charset="2"/>
              <a:buChar char="Ø"/>
            </a:pPr>
            <a:r>
              <a:rPr lang="en-GB" sz="1400" b="1" dirty="0">
                <a:latin typeface="Arial" panose="020B0604020202020204" pitchFamily="34" charset="0"/>
                <a:ea typeface="Arial Unicode MS"/>
                <a:cs typeface="Times New Roman" panose="02020603050405020304" pitchFamily="18" charset="0"/>
              </a:rPr>
              <a:t>Lessons learned: </a:t>
            </a:r>
            <a:r>
              <a:rPr lang="en-GB" sz="1400" dirty="0">
                <a:latin typeface="Arial" panose="020B0604020202020204" pitchFamily="34" charset="0"/>
                <a:ea typeface="Arial Unicode MS"/>
                <a:cs typeface="Times New Roman" panose="02020603050405020304" pitchFamily="18" charset="0"/>
              </a:rPr>
              <a:t>The challenges in processing applications highlighted the levels of formalisation and compliance readiness of township and rural enterprises. </a:t>
            </a:r>
          </a:p>
          <a:p>
            <a:pPr marL="742950" lvl="1" indent="-285750" algn="just">
              <a:buFont typeface="Wingdings" panose="05000000000000000000" pitchFamily="2" charset="2"/>
              <a:buChar char="Ø"/>
            </a:pPr>
            <a:r>
              <a:rPr lang="en-GB" sz="1400" dirty="0">
                <a:latin typeface="Arial" panose="020B0604020202020204" pitchFamily="34" charset="0"/>
                <a:ea typeface="Arial Unicode MS"/>
                <a:cs typeface="Times New Roman" panose="02020603050405020304" pitchFamily="18" charset="0"/>
              </a:rPr>
              <a:t>Seda continues to engage incomplete applicants; while </a:t>
            </a:r>
            <a:r>
              <a:rPr lang="en-GB" sz="1400" b="1" dirty="0">
                <a:latin typeface="Arial" panose="020B0604020202020204" pitchFamily="34" charset="0"/>
                <a:ea typeface="Arial Unicode MS"/>
                <a:cs typeface="Times New Roman" panose="02020603050405020304" pitchFamily="18" charset="0"/>
              </a:rPr>
              <a:t>sefa</a:t>
            </a:r>
            <a:r>
              <a:rPr lang="en-GB" sz="1400" dirty="0">
                <a:latin typeface="Arial" panose="020B0604020202020204" pitchFamily="34" charset="0"/>
                <a:ea typeface="Arial Unicode MS"/>
                <a:cs typeface="Times New Roman" panose="02020603050405020304" pitchFamily="18" charset="0"/>
              </a:rPr>
              <a:t> will continue with approvals and disbursements until end of 2021/22 financial year.</a:t>
            </a:r>
          </a:p>
          <a:p>
            <a:pPr marR="0" lvl="0" algn="just" defTabSz="914400" rtl="0" eaLnBrk="1" fontAlgn="auto" latinLnBrk="0" hangingPunct="0">
              <a:lnSpc>
                <a:spcPct val="150000"/>
              </a:lnSpc>
              <a:spcBef>
                <a:spcPts val="0"/>
              </a:spcBef>
              <a:spcAft>
                <a:spcPts val="0"/>
              </a:spcAft>
              <a:buClrTx/>
              <a:buSzTx/>
              <a:tabLst/>
              <a:defRPr/>
            </a:pPr>
            <a:endPar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a:sym typeface="Calibri"/>
            </a:endParaRPr>
          </a:p>
        </p:txBody>
      </p:sp>
    </p:spTree>
    <p:extLst>
      <p:ext uri="{BB962C8B-B14F-4D97-AF65-F5344CB8AC3E}">
        <p14:creationId xmlns:p14="http://schemas.microsoft.com/office/powerpoint/2010/main" val="6320097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FCC7EBE88FF94E89EECECCE602AAB0" ma:contentTypeVersion="9" ma:contentTypeDescription="Create a new document." ma:contentTypeScope="" ma:versionID="1c7a9d7683f0af619d382bebb9a4ac84">
  <xsd:schema xmlns:xsd="http://www.w3.org/2001/XMLSchema" xmlns:xs="http://www.w3.org/2001/XMLSchema" xmlns:p="http://schemas.microsoft.com/office/2006/metadata/properties" xmlns:ns3="f9372532-38be-4223-9bf4-8b6a0d83a075" xmlns:ns4="67cbfe2f-8abc-4b0d-85d2-37eaef0b4ac7" targetNamespace="http://schemas.microsoft.com/office/2006/metadata/properties" ma:root="true" ma:fieldsID="a94637a0709f7ac1b75b6979df9a062b" ns3:_="" ns4:_="">
    <xsd:import namespace="f9372532-38be-4223-9bf4-8b6a0d83a075"/>
    <xsd:import namespace="67cbfe2f-8abc-4b0d-85d2-37eaef0b4ac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372532-38be-4223-9bf4-8b6a0d83a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cbfe2f-8abc-4b0d-85d2-37eaef0b4a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965505-F3E8-4F58-9343-8DC8D1882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372532-38be-4223-9bf4-8b6a0d83a075"/>
    <ds:schemaRef ds:uri="67cbfe2f-8abc-4b0d-85d2-37eaef0b4a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92C1C4-CEB8-4B00-803B-525B0AAE3982}">
  <ds:schemaRefs>
    <ds:schemaRef ds:uri="http://schemas.microsoft.com/sharepoint/v3/contenttype/forms"/>
  </ds:schemaRefs>
</ds:datastoreItem>
</file>

<file path=customXml/itemProps3.xml><?xml version="1.0" encoding="utf-8"?>
<ds:datastoreItem xmlns:ds="http://schemas.openxmlformats.org/officeDocument/2006/customXml" ds:itemID="{7B519AAD-B882-4455-94C7-2EF2C0CB1FE4}">
  <ds:schemaRefs>
    <ds:schemaRef ds:uri="http://schemas.microsoft.com/office/2006/metadata/properties"/>
    <ds:schemaRef ds:uri="http://purl.org/dc/dcmitype/"/>
    <ds:schemaRef ds:uri="http://www.w3.org/XML/1998/namespace"/>
    <ds:schemaRef ds:uri="67cbfe2f-8abc-4b0d-85d2-37eaef0b4ac7"/>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f9372532-38be-4223-9bf4-8b6a0d83a075"/>
  </ds:schemaRefs>
</ds:datastoreItem>
</file>

<file path=docProps/app.xml><?xml version="1.0" encoding="utf-8"?>
<Properties xmlns="http://schemas.openxmlformats.org/officeDocument/2006/extended-properties" xmlns:vt="http://schemas.openxmlformats.org/officeDocument/2006/docPropsVTypes">
  <TotalTime>2272</TotalTime>
  <Words>2900</Words>
  <Application>Microsoft Office PowerPoint</Application>
  <PresentationFormat>On-screen Show (4:3)</PresentationFormat>
  <Paragraphs>209</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Unicode MS</vt:lpstr>
      <vt:lpstr>Arialle</vt:lpstr>
      <vt:lpstr>Calibri</vt:lpstr>
      <vt:lpstr>Times New Roman</vt:lpstr>
      <vt:lpstr>Wingdings</vt:lpstr>
      <vt:lpstr>ヒラギノ角ゴ Pro W3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DSBD ODG</dc:creator>
  <cp:lastModifiedBy>King Kunene</cp:lastModifiedBy>
  <cp:revision>54</cp:revision>
  <cp:lastPrinted>2021-04-07T21:18:07Z</cp:lastPrinted>
  <dcterms:created xsi:type="dcterms:W3CDTF">2021-04-07T19:18:07Z</dcterms:created>
  <dcterms:modified xsi:type="dcterms:W3CDTF">2022-03-01T14:53:06Z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0x01010095FCC7EBE88FF94E89EECECCE602AAB0</vt:lpwstr>
  </property>
</Properties>
</file>