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21"/>
  </p:notesMasterIdLst>
  <p:handoutMasterIdLst>
    <p:handoutMasterId r:id="rId22"/>
  </p:handoutMasterIdLst>
  <p:sldIdLst>
    <p:sldId id="547" r:id="rId3"/>
    <p:sldId id="614" r:id="rId4"/>
    <p:sldId id="615" r:id="rId5"/>
    <p:sldId id="648" r:id="rId6"/>
    <p:sldId id="633" r:id="rId7"/>
    <p:sldId id="626" r:id="rId8"/>
    <p:sldId id="632" r:id="rId9"/>
    <p:sldId id="634" r:id="rId10"/>
    <p:sldId id="646" r:id="rId11"/>
    <p:sldId id="647" r:id="rId12"/>
    <p:sldId id="636" r:id="rId13"/>
    <p:sldId id="638" r:id="rId14"/>
    <p:sldId id="639" r:id="rId15"/>
    <p:sldId id="637" r:id="rId16"/>
    <p:sldId id="617" r:id="rId17"/>
    <p:sldId id="640" r:id="rId18"/>
    <p:sldId id="618" r:id="rId19"/>
    <p:sldId id="434" r:id="rId20"/>
  </p:sldIdLst>
  <p:sldSz cx="9144000" cy="6858000" type="screen4x3"/>
  <p:notesSz cx="9296400" cy="7010400"/>
  <p:defaultTextStyle>
    <a:defPPr>
      <a:defRPr lang="en-GB"/>
    </a:defPPr>
    <a:lvl1pPr algn="l" rtl="0" fontAlgn="base">
      <a:spcBef>
        <a:spcPct val="0"/>
      </a:spcBef>
      <a:spcAft>
        <a:spcPct val="0"/>
      </a:spcAft>
      <a:defRPr sz="2400" kern="1200">
        <a:solidFill>
          <a:schemeClr val="tx1"/>
        </a:solidFill>
        <a:latin typeface="Times"/>
        <a:ea typeface="+mn-ea"/>
        <a:cs typeface="+mn-cs"/>
      </a:defRPr>
    </a:lvl1pPr>
    <a:lvl2pPr marL="457200" algn="l" rtl="0" fontAlgn="base">
      <a:spcBef>
        <a:spcPct val="0"/>
      </a:spcBef>
      <a:spcAft>
        <a:spcPct val="0"/>
      </a:spcAft>
      <a:defRPr sz="2400" kern="1200">
        <a:solidFill>
          <a:schemeClr val="tx1"/>
        </a:solidFill>
        <a:latin typeface="Times"/>
        <a:ea typeface="+mn-ea"/>
        <a:cs typeface="+mn-cs"/>
      </a:defRPr>
    </a:lvl2pPr>
    <a:lvl3pPr marL="914400" algn="l" rtl="0" fontAlgn="base">
      <a:spcBef>
        <a:spcPct val="0"/>
      </a:spcBef>
      <a:spcAft>
        <a:spcPct val="0"/>
      </a:spcAft>
      <a:defRPr sz="2400" kern="1200">
        <a:solidFill>
          <a:schemeClr val="tx1"/>
        </a:solidFill>
        <a:latin typeface="Times"/>
        <a:ea typeface="+mn-ea"/>
        <a:cs typeface="+mn-cs"/>
      </a:defRPr>
    </a:lvl3pPr>
    <a:lvl4pPr marL="1371600" algn="l" rtl="0" fontAlgn="base">
      <a:spcBef>
        <a:spcPct val="0"/>
      </a:spcBef>
      <a:spcAft>
        <a:spcPct val="0"/>
      </a:spcAft>
      <a:defRPr sz="2400" kern="1200">
        <a:solidFill>
          <a:schemeClr val="tx1"/>
        </a:solidFill>
        <a:latin typeface="Times"/>
        <a:ea typeface="+mn-ea"/>
        <a:cs typeface="+mn-cs"/>
      </a:defRPr>
    </a:lvl4pPr>
    <a:lvl5pPr marL="1828800" algn="l" rtl="0" fontAlgn="base">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21B3"/>
    <a:srgbClr val="453090"/>
    <a:srgbClr val="317F49"/>
    <a:srgbClr val="17195F"/>
    <a:srgbClr val="1B4A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3792" autoAdjust="0"/>
  </p:normalViewPr>
  <p:slideViewPr>
    <p:cSldViewPr>
      <p:cViewPr varScale="1">
        <p:scale>
          <a:sx n="69" d="100"/>
          <a:sy n="69" d="100"/>
        </p:scale>
        <p:origin x="1422" y="66"/>
      </p:cViewPr>
      <p:guideLst>
        <p:guide orient="horz" pos="2160"/>
        <p:guide pos="2880"/>
      </p:guideLst>
    </p:cSldViewPr>
  </p:slideViewPr>
  <p:outlineViewPr>
    <p:cViewPr>
      <p:scale>
        <a:sx n="33" d="100"/>
        <a:sy n="33" d="100"/>
      </p:scale>
      <p:origin x="0" y="-2976"/>
    </p:cViewPr>
  </p:outlineViewPr>
  <p:notesTextViewPr>
    <p:cViewPr>
      <p:scale>
        <a:sx n="100" d="100"/>
        <a:sy n="100" d="100"/>
      </p:scale>
      <p:origin x="0" y="0"/>
    </p:cViewPr>
  </p:notesTextViewPr>
  <p:sorterViewPr>
    <p:cViewPr>
      <p:scale>
        <a:sx n="66" d="100"/>
        <a:sy n="66" d="100"/>
      </p:scale>
      <p:origin x="0" y="1818"/>
    </p:cViewPr>
  </p:sorterViewPr>
  <p:notesViewPr>
    <p:cSldViewPr>
      <p:cViewPr varScale="1">
        <p:scale>
          <a:sx n="88" d="100"/>
          <a:sy n="88" d="100"/>
        </p:scale>
        <p:origin x="-1716" y="-114"/>
      </p:cViewPr>
      <p:guideLst>
        <p:guide orient="horz" pos="2208"/>
        <p:guide pos="29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Header Placeholder 6"/>
          <p:cNvSpPr>
            <a:spLocks noGrp="1"/>
          </p:cNvSpPr>
          <p:nvPr>
            <p:ph type="hdr" sz="quarter"/>
          </p:nvPr>
        </p:nvSpPr>
        <p:spPr>
          <a:xfrm>
            <a:off x="0" y="1"/>
            <a:ext cx="4028440" cy="350520"/>
          </a:xfrm>
          <a:prstGeom prst="rect">
            <a:avLst/>
          </a:prstGeom>
        </p:spPr>
        <p:txBody>
          <a:bodyPr vert="horz" lIns="91440" tIns="45720" rIns="91440" bIns="45720" rtlCol="0"/>
          <a:lstStyle>
            <a:lvl1pPr algn="l">
              <a:defRPr sz="1200"/>
            </a:lvl1pPr>
          </a:lstStyle>
          <a:p>
            <a:r>
              <a:rPr lang="en-ZA" dirty="0">
                <a:latin typeface="Arial Rounded MT Bold" pitchFamily="34" charset="0"/>
              </a:rPr>
              <a:t>Analysis of the SA-EU Strategic Partnership </a:t>
            </a:r>
            <a:endParaRPr lang="en-US" dirty="0">
              <a:latin typeface="Arial Rounded MT Bold" pitchFamily="34" charset="0"/>
            </a:endParaRPr>
          </a:p>
        </p:txBody>
      </p:sp>
      <p:sp>
        <p:nvSpPr>
          <p:cNvPr id="8" name="Date Placeholder 7"/>
          <p:cNvSpPr>
            <a:spLocks noGrp="1"/>
          </p:cNvSpPr>
          <p:nvPr>
            <p:ph type="dt" sz="quarter" idx="1"/>
          </p:nvPr>
        </p:nvSpPr>
        <p:spPr>
          <a:xfrm>
            <a:off x="5266350" y="1"/>
            <a:ext cx="4028440" cy="350520"/>
          </a:xfrm>
          <a:prstGeom prst="rect">
            <a:avLst/>
          </a:prstGeom>
        </p:spPr>
        <p:txBody>
          <a:bodyPr vert="horz" lIns="91440" tIns="45720" rIns="91440" bIns="45720" rtlCol="0"/>
          <a:lstStyle>
            <a:lvl1pPr algn="r">
              <a:defRPr sz="1200"/>
            </a:lvl1pPr>
          </a:lstStyle>
          <a:p>
            <a:r>
              <a:rPr lang="en-ZA" dirty="0">
                <a:latin typeface="Arial Rounded MT Bold" pitchFamily="34" charset="0"/>
              </a:rPr>
              <a:t>August 2013</a:t>
            </a:r>
            <a:endParaRPr lang="en-US" dirty="0">
              <a:latin typeface="Arial Rounded MT Bold" pitchFamily="34" charset="0"/>
            </a:endParaRPr>
          </a:p>
        </p:txBody>
      </p:sp>
      <p:sp>
        <p:nvSpPr>
          <p:cNvPr id="9" name="Slide Number Placeholder 8"/>
          <p:cNvSpPr>
            <a:spLocks noGrp="1"/>
          </p:cNvSpPr>
          <p:nvPr>
            <p:ph type="sldNum" sz="quarter" idx="3"/>
          </p:nvPr>
        </p:nvSpPr>
        <p:spPr>
          <a:xfrm>
            <a:off x="5266350" y="6658259"/>
            <a:ext cx="4028440" cy="350520"/>
          </a:xfrm>
          <a:prstGeom prst="rect">
            <a:avLst/>
          </a:prstGeom>
        </p:spPr>
        <p:txBody>
          <a:bodyPr vert="horz" lIns="91440" tIns="45720" rIns="91440" bIns="45720" rtlCol="0" anchor="b"/>
          <a:lstStyle>
            <a:lvl1pPr algn="r">
              <a:defRPr sz="1200"/>
            </a:lvl1pPr>
          </a:lstStyle>
          <a:p>
            <a:fld id="{28DB56B5-E042-43C4-80F9-ED8D2D7C82E0}" type="slidenum">
              <a:rPr lang="en-US" smtClean="0"/>
              <a:pPr/>
              <a:t>‹#›</a:t>
            </a:fld>
            <a:endParaRPr lang="en-US" dirty="0"/>
          </a:p>
        </p:txBody>
      </p:sp>
      <p:sp>
        <p:nvSpPr>
          <p:cNvPr id="12" name="Footer Placeholder 11"/>
          <p:cNvSpPr>
            <a:spLocks noGrp="1"/>
          </p:cNvSpPr>
          <p:nvPr>
            <p:ph type="ftr" sz="quarter" idx="2"/>
          </p:nvPr>
        </p:nvSpPr>
        <p:spPr>
          <a:xfrm>
            <a:off x="0" y="6499249"/>
            <a:ext cx="4028440" cy="509531"/>
          </a:xfrm>
          <a:prstGeom prst="rect">
            <a:avLst/>
          </a:prstGeom>
        </p:spPr>
        <p:txBody>
          <a:bodyPr vert="horz" lIns="91440" tIns="45720" rIns="91440" bIns="45720" rtlCol="0" anchor="b"/>
          <a:lstStyle>
            <a:lvl1pPr algn="l">
              <a:defRPr sz="1200"/>
            </a:lvl1pPr>
          </a:lstStyle>
          <a:p>
            <a:endParaRPr lang="en-ZA" dirty="0">
              <a:latin typeface="Arial Rounded MT Bold" pitchFamily="34" charset="0"/>
            </a:endParaRPr>
          </a:p>
          <a:p>
            <a:r>
              <a:rPr lang="en-ZA" dirty="0">
                <a:latin typeface="Arial Rounded MT Bold" pitchFamily="34" charset="0"/>
              </a:rPr>
              <a:t>CONFIDENTIAL</a:t>
            </a:r>
            <a:endParaRPr lang="en-US" dirty="0">
              <a:latin typeface="Arial Rounded MT Bold" pitchFamily="34" charset="0"/>
            </a:endParaRPr>
          </a:p>
          <a:p>
            <a:endParaRPr lang="en-US" dirty="0"/>
          </a:p>
        </p:txBody>
      </p:sp>
    </p:spTree>
    <p:extLst>
      <p:ext uri="{BB962C8B-B14F-4D97-AF65-F5344CB8AC3E}">
        <p14:creationId xmlns:p14="http://schemas.microsoft.com/office/powerpoint/2010/main" val="2278849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0520"/>
          </a:xfrm>
          <a:prstGeom prst="rect">
            <a:avLst/>
          </a:prstGeom>
        </p:spPr>
        <p:txBody>
          <a:bodyPr vert="horz" lIns="91440" tIns="45720" rIns="91440" bIns="45720" rtlCol="0"/>
          <a:lstStyle>
            <a:lvl1pPr algn="l" eaLnBrk="0" hangingPunct="0">
              <a:defRPr sz="1200"/>
            </a:lvl1pPr>
          </a:lstStyle>
          <a:p>
            <a:pPr>
              <a:defRPr/>
            </a:pPr>
            <a:endParaRPr lang="en-GB" dirty="0"/>
          </a:p>
        </p:txBody>
      </p:sp>
      <p:sp>
        <p:nvSpPr>
          <p:cNvPr id="3" name="Date Placeholder 2"/>
          <p:cNvSpPr>
            <a:spLocks noGrp="1"/>
          </p:cNvSpPr>
          <p:nvPr>
            <p:ph type="dt" idx="1"/>
          </p:nvPr>
        </p:nvSpPr>
        <p:spPr>
          <a:xfrm>
            <a:off x="5265808" y="1"/>
            <a:ext cx="4028440" cy="350520"/>
          </a:xfrm>
          <a:prstGeom prst="rect">
            <a:avLst/>
          </a:prstGeom>
        </p:spPr>
        <p:txBody>
          <a:bodyPr vert="horz" lIns="91440" tIns="45720" rIns="91440" bIns="45720" rtlCol="0"/>
          <a:lstStyle>
            <a:lvl1pPr algn="r" eaLnBrk="0" hangingPunct="0">
              <a:defRPr sz="1200"/>
            </a:lvl1pPr>
          </a:lstStyle>
          <a:p>
            <a:pPr>
              <a:defRPr/>
            </a:pPr>
            <a:fld id="{4C76F852-0A1E-407A-8CED-6171F92FF0A8}" type="datetimeFigureOut">
              <a:rPr lang="en-US"/>
              <a:pPr>
                <a:defRPr/>
              </a:pPr>
              <a:t>3/3/2022</a:t>
            </a:fld>
            <a:endParaRPr lang="en-GB"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929640" y="3329941"/>
            <a:ext cx="7437120" cy="315468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6658664"/>
            <a:ext cx="4028440" cy="350520"/>
          </a:xfrm>
          <a:prstGeom prst="rect">
            <a:avLst/>
          </a:prstGeom>
        </p:spPr>
        <p:txBody>
          <a:bodyPr vert="horz" lIns="91440" tIns="45720" rIns="91440" bIns="45720" rtlCol="0" anchor="b"/>
          <a:lstStyle>
            <a:lvl1pPr algn="l" eaLnBrk="0" hangingPunct="0">
              <a:defRPr sz="1200"/>
            </a:lvl1pPr>
          </a:lstStyle>
          <a:p>
            <a:pPr>
              <a:defRPr/>
            </a:pPr>
            <a:endParaRPr lang="en-GB" dirty="0"/>
          </a:p>
        </p:txBody>
      </p:sp>
      <p:sp>
        <p:nvSpPr>
          <p:cNvPr id="7" name="Slide Number Placeholder 6"/>
          <p:cNvSpPr>
            <a:spLocks noGrp="1"/>
          </p:cNvSpPr>
          <p:nvPr>
            <p:ph type="sldNum" sz="quarter" idx="5"/>
          </p:nvPr>
        </p:nvSpPr>
        <p:spPr>
          <a:xfrm>
            <a:off x="5265808" y="6658664"/>
            <a:ext cx="4028440" cy="350520"/>
          </a:xfrm>
          <a:prstGeom prst="rect">
            <a:avLst/>
          </a:prstGeom>
        </p:spPr>
        <p:txBody>
          <a:bodyPr vert="horz" lIns="91440" tIns="45720" rIns="91440" bIns="45720" rtlCol="0" anchor="b"/>
          <a:lstStyle>
            <a:lvl1pPr algn="r" eaLnBrk="0" hangingPunct="0">
              <a:defRPr sz="1200"/>
            </a:lvl1pPr>
          </a:lstStyle>
          <a:p>
            <a:pPr>
              <a:defRPr/>
            </a:pPr>
            <a:fld id="{13E60972-BDBC-4D07-8431-39FD30FB17B9}" type="slidenum">
              <a:rPr lang="en-GB"/>
              <a:pPr>
                <a:defRPr/>
              </a:pPr>
              <a:t>‹#›</a:t>
            </a:fld>
            <a:endParaRPr lang="en-GB" dirty="0"/>
          </a:p>
        </p:txBody>
      </p:sp>
    </p:spTree>
    <p:extLst>
      <p:ext uri="{BB962C8B-B14F-4D97-AF65-F5344CB8AC3E}">
        <p14:creationId xmlns:p14="http://schemas.microsoft.com/office/powerpoint/2010/main" val="35880761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13E60972-BDBC-4D07-8431-39FD30FB17B9}" type="slidenum">
              <a:rPr lang="en-GB" smtClean="0"/>
              <a:pPr>
                <a:defRPr/>
              </a:pPr>
              <a:t>3</a:t>
            </a:fld>
            <a:endParaRPr lang="en-GB" dirty="0"/>
          </a:p>
        </p:txBody>
      </p:sp>
    </p:spTree>
    <p:extLst>
      <p:ext uri="{BB962C8B-B14F-4D97-AF65-F5344CB8AC3E}">
        <p14:creationId xmlns:p14="http://schemas.microsoft.com/office/powerpoint/2010/main" val="2755762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13E60972-BDBC-4D07-8431-39FD30FB17B9}" type="slidenum">
              <a:rPr lang="en-GB" smtClean="0"/>
              <a:pPr>
                <a:defRPr/>
              </a:pPr>
              <a:t>14</a:t>
            </a:fld>
            <a:endParaRPr lang="en-GB" dirty="0"/>
          </a:p>
        </p:txBody>
      </p:sp>
    </p:spTree>
    <p:extLst>
      <p:ext uri="{BB962C8B-B14F-4D97-AF65-F5344CB8AC3E}">
        <p14:creationId xmlns:p14="http://schemas.microsoft.com/office/powerpoint/2010/main" val="3913345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641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364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28"/>
          <p:cNvSpPr>
            <a:spLocks noGrp="1" noChangeArrowheads="1"/>
          </p:cNvSpPr>
          <p:nvPr>
            <p:ph type="sldNum" sz="quarter" idx="10"/>
          </p:nvPr>
        </p:nvSpPr>
        <p:spPr>
          <a:ln/>
        </p:spPr>
        <p:txBody>
          <a:bodyPr/>
          <a:lstStyle>
            <a:lvl1pPr>
              <a:defRPr/>
            </a:lvl1pPr>
          </a:lstStyle>
          <a:p>
            <a:pPr>
              <a:defRPr/>
            </a:pPr>
            <a:fld id="{F6E2D0EA-53E3-434F-8D1F-DFAAD6A39673}" type="slidenum">
              <a:rPr lang="en-GB"/>
              <a:pPr>
                <a:defRPr/>
              </a:pPr>
              <a:t>‹#›</a:t>
            </a:fld>
            <a:endParaRPr lang="en-GB"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8"/>
          <p:cNvSpPr>
            <a:spLocks noGrp="1" noChangeArrowheads="1"/>
          </p:cNvSpPr>
          <p:nvPr>
            <p:ph type="sldNum" sz="quarter" idx="10"/>
          </p:nvPr>
        </p:nvSpPr>
        <p:spPr>
          <a:ln/>
        </p:spPr>
        <p:txBody>
          <a:bodyPr/>
          <a:lstStyle>
            <a:lvl1pPr>
              <a:defRPr/>
            </a:lvl1pPr>
          </a:lstStyle>
          <a:p>
            <a:pPr>
              <a:defRPr/>
            </a:pPr>
            <a:fld id="{F2CB3425-A608-4DB0-A5F5-62865F22A3D5}" type="slidenum">
              <a:rPr lang="en-GB"/>
              <a:pPr>
                <a:defRPr/>
              </a:pPr>
              <a:t>‹#›</a:t>
            </a:fld>
            <a:endParaRPr lang="en-GB"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8"/>
          <p:cNvSpPr>
            <a:spLocks noGrp="1" noChangeArrowheads="1"/>
          </p:cNvSpPr>
          <p:nvPr>
            <p:ph type="sldNum" sz="quarter" idx="10"/>
          </p:nvPr>
        </p:nvSpPr>
        <p:spPr>
          <a:ln/>
        </p:spPr>
        <p:txBody>
          <a:bodyPr/>
          <a:lstStyle>
            <a:lvl1pPr>
              <a:defRPr/>
            </a:lvl1pPr>
          </a:lstStyle>
          <a:p>
            <a:pPr>
              <a:defRPr/>
            </a:pPr>
            <a:fld id="{53540B33-2358-4A44-9166-58CA55C114CC}" type="slidenum">
              <a:rPr lang="en-GB"/>
              <a:pPr>
                <a:defRPr/>
              </a:pPr>
              <a:t>‹#›</a:t>
            </a:fld>
            <a:endParaRPr lang="en-GB"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8"/>
          <p:cNvSpPr>
            <a:spLocks noGrp="1" noChangeArrowheads="1"/>
          </p:cNvSpPr>
          <p:nvPr>
            <p:ph type="sldNum" sz="quarter" idx="10"/>
          </p:nvPr>
        </p:nvSpPr>
        <p:spPr>
          <a:ln/>
        </p:spPr>
        <p:txBody>
          <a:bodyPr/>
          <a:lstStyle>
            <a:lvl1pPr>
              <a:defRPr/>
            </a:lvl1pPr>
          </a:lstStyle>
          <a:p>
            <a:pPr>
              <a:defRPr/>
            </a:pPr>
            <a:fld id="{5B1B99A0-8E5E-4579-BE5C-F772B8DD7FE1}" type="slidenum">
              <a:rPr lang="en-GB"/>
              <a:pPr>
                <a:defRPr/>
              </a:pPr>
              <a:t>‹#›</a:t>
            </a:fld>
            <a:endParaRPr lang="en-GB"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8"/>
          <p:cNvSpPr>
            <a:spLocks noGrp="1" noChangeArrowheads="1"/>
          </p:cNvSpPr>
          <p:nvPr>
            <p:ph type="sldNum" sz="quarter" idx="10"/>
          </p:nvPr>
        </p:nvSpPr>
        <p:spPr>
          <a:ln/>
        </p:spPr>
        <p:txBody>
          <a:bodyPr/>
          <a:lstStyle>
            <a:lvl1pPr>
              <a:defRPr/>
            </a:lvl1pPr>
          </a:lstStyle>
          <a:p>
            <a:pPr>
              <a:defRPr/>
            </a:pPr>
            <a:fld id="{524264B9-EA10-4735-9061-FA567E3D8B81}" type="slidenum">
              <a:rPr lang="en-GB"/>
              <a:pPr>
                <a:defRPr/>
              </a:pPr>
              <a:t>‹#›</a:t>
            </a:fld>
            <a:endParaRPr lang="en-GB"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8"/>
          <p:cNvSpPr>
            <a:spLocks noGrp="1" noChangeArrowheads="1"/>
          </p:cNvSpPr>
          <p:nvPr>
            <p:ph type="sldNum" sz="quarter" idx="10"/>
          </p:nvPr>
        </p:nvSpPr>
        <p:spPr>
          <a:ln/>
        </p:spPr>
        <p:txBody>
          <a:bodyPr/>
          <a:lstStyle>
            <a:lvl1pPr>
              <a:defRPr/>
            </a:lvl1pPr>
          </a:lstStyle>
          <a:p>
            <a:pPr>
              <a:defRPr/>
            </a:pPr>
            <a:fld id="{AFC378B2-DCEF-44BC-B2AA-D923FA5BA8E6}" type="slidenum">
              <a:rPr lang="en-GB"/>
              <a:pPr>
                <a:defRPr/>
              </a:pPr>
              <a:t>‹#›</a:t>
            </a:fld>
            <a:endParaRPr lang="en-GB"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a:ln/>
        </p:spPr>
        <p:txBody>
          <a:bodyPr/>
          <a:lstStyle>
            <a:lvl1pPr>
              <a:defRPr/>
            </a:lvl1pPr>
          </a:lstStyle>
          <a:p>
            <a:pPr>
              <a:defRPr/>
            </a:pPr>
            <a:fld id="{BF73A5D3-7D0A-4BEA-A7C3-046300F496F4}" type="slidenum">
              <a:rPr lang="en-GB"/>
              <a:pPr>
                <a:defRPr/>
              </a:pPr>
              <a:t>‹#›</a:t>
            </a:fld>
            <a:endParaRPr lang="en-GB"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3CC81778-D00F-4223-B7C5-2469828BBEF7}" type="slidenum">
              <a:rPr lang="en-GB"/>
              <a:pPr>
                <a:defRPr/>
              </a:pPr>
              <a:t>‹#›</a:t>
            </a:fld>
            <a:endParaRPr lang="en-GB"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6DE591A6-5D45-418A-A48B-2D1CA33F5D38}" type="slidenum">
              <a:rPr lang="en-GB"/>
              <a:pPr>
                <a:defRPr/>
              </a:pPr>
              <a:t>‹#›</a:t>
            </a:fld>
            <a:endParaRPr lang="en-GB"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8"/>
          <p:cNvSpPr>
            <a:spLocks noGrp="1" noChangeArrowheads="1"/>
          </p:cNvSpPr>
          <p:nvPr>
            <p:ph type="sldNum" sz="quarter" idx="10"/>
          </p:nvPr>
        </p:nvSpPr>
        <p:spPr>
          <a:ln/>
        </p:spPr>
        <p:txBody>
          <a:bodyPr/>
          <a:lstStyle>
            <a:lvl1pPr>
              <a:defRPr/>
            </a:lvl1pPr>
          </a:lstStyle>
          <a:p>
            <a:pPr>
              <a:defRPr/>
            </a:pPr>
            <a:fld id="{F936443E-B6E0-4274-8342-7A8C560B8990}" type="slidenum">
              <a:rPr lang="en-GB"/>
              <a:pPr>
                <a:defRPr/>
              </a:pPr>
              <a:t>‹#›</a:t>
            </a:fld>
            <a:endParaRPr lang="en-GB"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641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364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8"/>
          <p:cNvSpPr>
            <a:spLocks noGrp="1" noChangeArrowheads="1"/>
          </p:cNvSpPr>
          <p:nvPr>
            <p:ph type="sldNum" sz="quarter" idx="10"/>
          </p:nvPr>
        </p:nvSpPr>
        <p:spPr>
          <a:ln/>
        </p:spPr>
        <p:txBody>
          <a:bodyPr/>
          <a:lstStyle>
            <a:lvl1pPr>
              <a:defRPr/>
            </a:lvl1pPr>
          </a:lstStyle>
          <a:p>
            <a:pPr>
              <a:defRPr/>
            </a:pPr>
            <a:fld id="{F5652560-1629-4149-B6A2-BFE2A27EDD93}" type="slidenum">
              <a:rPr lang="en-GB"/>
              <a:pPr>
                <a:defRPr/>
              </a:pPr>
              <a:t>‹#›</a:t>
            </a:fld>
            <a:endParaRPr lang="en-GB"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36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28"/>
          <p:cNvSpPr>
            <a:spLocks noGrp="1" noChangeArrowheads="1"/>
          </p:cNvSpPr>
          <p:nvPr>
            <p:ph type="sldNum" sz="quarter" idx="10"/>
          </p:nvPr>
        </p:nvSpPr>
        <p:spPr>
          <a:ln/>
        </p:spPr>
        <p:txBody>
          <a:bodyPr/>
          <a:lstStyle>
            <a:lvl1pPr>
              <a:defRPr/>
            </a:lvl1pPr>
          </a:lstStyle>
          <a:p>
            <a:pPr>
              <a:defRPr/>
            </a:pPr>
            <a:fld id="{152EEBB3-6C23-4425-88BF-BF5A800717AC}" type="slidenum">
              <a:rPr lang="en-GB"/>
              <a:pPr>
                <a:defRPr/>
              </a:pPr>
              <a:t>‹#›</a:t>
            </a:fld>
            <a:endParaRPr lang="en-GB"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descr="Powerpoint"/>
          <p:cNvPicPr>
            <a:picLocks noChangeAspect="1" noChangeArrowheads="1"/>
          </p:cNvPicPr>
          <p:nvPr/>
        </p:nvPicPr>
        <p:blipFill>
          <a:blip r:embed="rId13" cstate="print"/>
          <a:srcRect b="15651"/>
          <a:stretch>
            <a:fillRect/>
          </a:stretch>
        </p:blipFill>
        <p:spPr bwMode="auto">
          <a:xfrm>
            <a:off x="0" y="0"/>
            <a:ext cx="9144000" cy="5715000"/>
          </a:xfrm>
          <a:prstGeom prst="rect">
            <a:avLst/>
          </a:prstGeom>
          <a:noFill/>
          <a:ln w="9525">
            <a:noFill/>
            <a:miter lim="800000"/>
            <a:headEnd/>
            <a:tailEnd/>
          </a:ln>
        </p:spPr>
      </p:pic>
      <p:sp>
        <p:nvSpPr>
          <p:cNvPr id="8" name="Rectangle 6"/>
          <p:cNvSpPr>
            <a:spLocks noChangeArrowheads="1"/>
          </p:cNvSpPr>
          <p:nvPr/>
        </p:nvSpPr>
        <p:spPr bwMode="auto">
          <a:xfrm>
            <a:off x="0" y="5715000"/>
            <a:ext cx="9144000" cy="76200"/>
          </a:xfrm>
          <a:prstGeom prst="rect">
            <a:avLst/>
          </a:prstGeom>
          <a:solidFill>
            <a:srgbClr val="008000"/>
          </a:solidFill>
          <a:ln w="9525">
            <a:noFill/>
            <a:miter lim="800000"/>
            <a:headEnd/>
            <a:tailEnd/>
          </a:ln>
          <a:effectLst/>
        </p:spPr>
        <p:txBody>
          <a:bodyPr wrap="none" anchor="ctr"/>
          <a:lstStyle/>
          <a:p>
            <a:pPr eaLnBrk="0" hangingPunct="0">
              <a:defRPr/>
            </a:pPr>
            <a:endParaRPr lang="en-US" dirty="0"/>
          </a:p>
        </p:txBody>
      </p:sp>
      <p:pic>
        <p:nvPicPr>
          <p:cNvPr id="1028" name="Picture 7" descr="dirclogo"/>
          <p:cNvPicPr>
            <a:picLocks noChangeAspect="1" noChangeArrowheads="1"/>
          </p:cNvPicPr>
          <p:nvPr/>
        </p:nvPicPr>
        <p:blipFill>
          <a:blip r:embed="rId14" cstate="print"/>
          <a:srcRect/>
          <a:stretch>
            <a:fillRect/>
          </a:stretch>
        </p:blipFill>
        <p:spPr bwMode="auto">
          <a:xfrm>
            <a:off x="228600" y="5943601"/>
            <a:ext cx="2209800" cy="728663"/>
          </a:xfrm>
          <a:prstGeom prst="rect">
            <a:avLst/>
          </a:prstGeom>
          <a:noFill/>
          <a:ln w="9525">
            <a:noFill/>
            <a:miter lim="800000"/>
            <a:headEnd/>
            <a:tailEnd/>
          </a:ln>
        </p:spPr>
      </p:pic>
      <p:sp>
        <p:nvSpPr>
          <p:cNvPr id="1029" name="Rectangle 25"/>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30" name="Rectangle 26"/>
          <p:cNvSpPr>
            <a:spLocks noGrp="1" noChangeArrowheads="1"/>
          </p:cNvSpPr>
          <p:nvPr>
            <p:ph type="body" idx="1"/>
          </p:nvPr>
        </p:nvSpPr>
        <p:spPr bwMode="auto">
          <a:xfrm>
            <a:off x="457200" y="1600200"/>
            <a:ext cx="8229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6158" r:id="rId1"/>
    <p:sldLayoutId id="2147486159" r:id="rId2"/>
    <p:sldLayoutId id="2147486160" r:id="rId3"/>
    <p:sldLayoutId id="2147486161" r:id="rId4"/>
    <p:sldLayoutId id="2147486162" r:id="rId5"/>
    <p:sldLayoutId id="2147486163" r:id="rId6"/>
    <p:sldLayoutId id="2147486164" r:id="rId7"/>
    <p:sldLayoutId id="2147486165" r:id="rId8"/>
    <p:sldLayoutId id="2147486166" r:id="rId9"/>
    <p:sldLayoutId id="2147486167" r:id="rId10"/>
    <p:sldLayoutId id="2147486168" r:id="rId11"/>
  </p:sldLayoutIdLst>
  <p:transition/>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2" name="Rectangle 18"/>
          <p:cNvSpPr>
            <a:spLocks noChangeArrowheads="1"/>
          </p:cNvSpPr>
          <p:nvPr/>
        </p:nvSpPr>
        <p:spPr bwMode="auto">
          <a:xfrm>
            <a:off x="0" y="5715000"/>
            <a:ext cx="9144000" cy="76200"/>
          </a:xfrm>
          <a:prstGeom prst="rect">
            <a:avLst/>
          </a:prstGeom>
          <a:solidFill>
            <a:srgbClr val="008000"/>
          </a:solidFill>
          <a:ln w="9525">
            <a:noFill/>
            <a:miter lim="800000"/>
            <a:headEnd/>
            <a:tailEnd/>
          </a:ln>
          <a:effectLst/>
        </p:spPr>
        <p:txBody>
          <a:bodyPr wrap="none" anchor="ctr"/>
          <a:lstStyle/>
          <a:p>
            <a:pPr eaLnBrk="0" hangingPunct="0">
              <a:defRPr/>
            </a:pPr>
            <a:endParaRPr lang="en-US" dirty="0"/>
          </a:p>
        </p:txBody>
      </p:sp>
      <p:pic>
        <p:nvPicPr>
          <p:cNvPr id="2051" name="Picture 20" descr="dirclogo"/>
          <p:cNvPicPr>
            <a:picLocks noChangeAspect="1" noChangeArrowheads="1"/>
          </p:cNvPicPr>
          <p:nvPr/>
        </p:nvPicPr>
        <p:blipFill>
          <a:blip r:embed="rId14" cstate="print"/>
          <a:srcRect/>
          <a:stretch>
            <a:fillRect/>
          </a:stretch>
        </p:blipFill>
        <p:spPr bwMode="auto">
          <a:xfrm>
            <a:off x="228600" y="5943601"/>
            <a:ext cx="2209800" cy="728663"/>
          </a:xfrm>
          <a:prstGeom prst="rect">
            <a:avLst/>
          </a:prstGeom>
          <a:noFill/>
          <a:ln w="9525">
            <a:noFill/>
            <a:miter lim="800000"/>
            <a:headEnd/>
            <a:tailEnd/>
          </a:ln>
        </p:spPr>
      </p:pic>
      <p:sp>
        <p:nvSpPr>
          <p:cNvPr id="2052" name="Rectangle 25"/>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053" name="Rectangle 26"/>
          <p:cNvSpPr>
            <a:spLocks noGrp="1" noChangeArrowheads="1"/>
          </p:cNvSpPr>
          <p:nvPr>
            <p:ph type="body" idx="1"/>
          </p:nvPr>
        </p:nvSpPr>
        <p:spPr bwMode="auto">
          <a:xfrm>
            <a:off x="457200" y="1600200"/>
            <a:ext cx="8229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52" name="Rectangle 2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lvl1pPr>
          </a:lstStyle>
          <a:p>
            <a:pPr>
              <a:defRPr/>
            </a:pPr>
            <a:fld id="{4887BBEC-CEE1-4EFE-88E4-F0BB3067699C}"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6169" r:id="rId1"/>
    <p:sldLayoutId id="2147486170" r:id="rId2"/>
    <p:sldLayoutId id="2147486171" r:id="rId3"/>
    <p:sldLayoutId id="2147486172" r:id="rId4"/>
    <p:sldLayoutId id="2147486173" r:id="rId5"/>
    <p:sldLayoutId id="2147486174" r:id="rId6"/>
    <p:sldLayoutId id="2147486175" r:id="rId7"/>
    <p:sldLayoutId id="2147486176" r:id="rId8"/>
    <p:sldLayoutId id="2147486177" r:id="rId9"/>
    <p:sldLayoutId id="2147486178" r:id="rId10"/>
    <p:sldLayoutId id="2147486179" r:id="rId11"/>
    <p:sldLayoutId id="2147486180" r:id="rId12"/>
  </p:sldLayoutIdLst>
  <p:transition/>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547664" y="1412776"/>
            <a:ext cx="5829300" cy="1102519"/>
          </a:xfrm>
        </p:spPr>
        <p:txBody>
          <a:bodyPr/>
          <a:lstStyle/>
          <a:p>
            <a:r>
              <a:rPr lang="en-ZA" sz="2400" dirty="0">
                <a:latin typeface="+mn-lt"/>
              </a:rPr>
              <a:t>DIRCO Briefing to the Portfolio Committee </a:t>
            </a:r>
            <a:r>
              <a:rPr lang="en-ZA" sz="2800" dirty="0"/>
              <a:t/>
            </a:r>
            <a:br>
              <a:rPr lang="en-ZA" sz="2800" dirty="0"/>
            </a:br>
            <a:r>
              <a:rPr lang="en-ZA" sz="2800" dirty="0"/>
              <a:t/>
            </a:r>
            <a:br>
              <a:rPr lang="en-ZA" sz="2800" dirty="0"/>
            </a:br>
            <a:r>
              <a:rPr lang="en-ZA" sz="2400" dirty="0"/>
              <a:t/>
            </a:r>
            <a:br>
              <a:rPr lang="en-ZA" sz="2400" dirty="0"/>
            </a:br>
            <a:endParaRPr lang="en-ZA" sz="2400" dirty="0">
              <a:latin typeface="+mn-lt"/>
            </a:endParaRPr>
          </a:p>
        </p:txBody>
      </p:sp>
      <p:sp>
        <p:nvSpPr>
          <p:cNvPr id="3" name="Subtitle 2"/>
          <p:cNvSpPr>
            <a:spLocks noGrp="1"/>
          </p:cNvSpPr>
          <p:nvPr>
            <p:ph type="subTitle" sz="quarter" idx="1"/>
          </p:nvPr>
        </p:nvSpPr>
        <p:spPr>
          <a:xfrm>
            <a:off x="2139533" y="2852936"/>
            <a:ext cx="4800600" cy="1224136"/>
          </a:xfrm>
        </p:spPr>
        <p:txBody>
          <a:bodyPr/>
          <a:lstStyle/>
          <a:p>
            <a:r>
              <a:rPr lang="en-US" sz="2400" b="1" dirty="0"/>
              <a:t>The Constitutional Referendum in Tunisia and its implications for the future of the country</a:t>
            </a:r>
          </a:p>
        </p:txBody>
      </p:sp>
      <p:sp>
        <p:nvSpPr>
          <p:cNvPr id="4" name="Subtitle 2"/>
          <p:cNvSpPr txBox="1">
            <a:spLocks/>
          </p:cNvSpPr>
          <p:nvPr/>
        </p:nvSpPr>
        <p:spPr bwMode="auto">
          <a:xfrm>
            <a:off x="2139533" y="4077072"/>
            <a:ext cx="4800600" cy="12241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None/>
              <a:defRPr sz="2200">
                <a:solidFill>
                  <a:schemeClr val="tx1"/>
                </a:solidFill>
                <a:latin typeface="+mn-lt"/>
                <a:ea typeface="+mn-ea"/>
                <a:cs typeface="+mn-cs"/>
              </a:defRPr>
            </a:lvl1pPr>
            <a:lvl2pPr marL="457200" indent="0" algn="ctr" rtl="0" eaLnBrk="0" fontAlgn="base" hangingPunct="0">
              <a:spcBef>
                <a:spcPct val="20000"/>
              </a:spcBef>
              <a:spcAft>
                <a:spcPct val="0"/>
              </a:spcAft>
              <a:buNone/>
              <a:defRPr sz="20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1600">
                <a:solidFill>
                  <a:schemeClr val="tx1"/>
                </a:solidFill>
                <a:latin typeface="+mn-lt"/>
              </a:defRPr>
            </a:lvl4pPr>
            <a:lvl5pPr marL="1828800" indent="0" algn="ctr" rtl="0" eaLnBrk="0" fontAlgn="base" hangingPunct="0">
              <a:spcBef>
                <a:spcPct val="20000"/>
              </a:spcBef>
              <a:spcAft>
                <a:spcPct val="0"/>
              </a:spcAft>
              <a:buNone/>
              <a:defRPr sz="1400">
                <a:solidFill>
                  <a:schemeClr val="tx1"/>
                </a:solidFill>
                <a:latin typeface="+mn-lt"/>
              </a:defRPr>
            </a:lvl5pPr>
            <a:lvl6pPr marL="2286000" indent="0" algn="ctr" rtl="0" eaLnBrk="0" fontAlgn="base" hangingPunct="0">
              <a:spcBef>
                <a:spcPct val="20000"/>
              </a:spcBef>
              <a:spcAft>
                <a:spcPct val="0"/>
              </a:spcAft>
              <a:buNone/>
              <a:defRPr sz="1400">
                <a:solidFill>
                  <a:schemeClr val="tx1"/>
                </a:solidFill>
                <a:latin typeface="+mn-lt"/>
              </a:defRPr>
            </a:lvl6pPr>
            <a:lvl7pPr marL="2743200" indent="0" algn="ctr" rtl="0" eaLnBrk="0" fontAlgn="base" hangingPunct="0">
              <a:spcBef>
                <a:spcPct val="20000"/>
              </a:spcBef>
              <a:spcAft>
                <a:spcPct val="0"/>
              </a:spcAft>
              <a:buNone/>
              <a:defRPr sz="1400">
                <a:solidFill>
                  <a:schemeClr val="tx1"/>
                </a:solidFill>
                <a:latin typeface="+mn-lt"/>
              </a:defRPr>
            </a:lvl7pPr>
            <a:lvl8pPr marL="3200400" indent="0" algn="ctr" rtl="0" eaLnBrk="0" fontAlgn="base" hangingPunct="0">
              <a:spcBef>
                <a:spcPct val="20000"/>
              </a:spcBef>
              <a:spcAft>
                <a:spcPct val="0"/>
              </a:spcAft>
              <a:buNone/>
              <a:defRPr sz="1400">
                <a:solidFill>
                  <a:schemeClr val="tx1"/>
                </a:solidFill>
                <a:latin typeface="+mn-lt"/>
              </a:defRPr>
            </a:lvl8pPr>
            <a:lvl9pPr marL="3657600" indent="0" algn="ctr" rtl="0" eaLnBrk="0" fontAlgn="base" hangingPunct="0">
              <a:spcBef>
                <a:spcPct val="20000"/>
              </a:spcBef>
              <a:spcAft>
                <a:spcPct val="0"/>
              </a:spcAft>
              <a:buNone/>
              <a:defRPr sz="1400">
                <a:solidFill>
                  <a:schemeClr val="tx1"/>
                </a:solidFill>
                <a:latin typeface="+mn-lt"/>
              </a:defRPr>
            </a:lvl9pPr>
          </a:lstStyle>
          <a:p>
            <a:r>
              <a:rPr lang="en-US" sz="2400" b="1" kern="0" dirty="0">
                <a:effectLst>
                  <a:outerShdw blurRad="38100" dist="38100" dir="2700000" algn="tl">
                    <a:srgbClr val="000000">
                      <a:alpha val="43137"/>
                    </a:srgbClr>
                  </a:outerShdw>
                </a:effectLst>
              </a:rPr>
              <a:t>02 March 2022</a:t>
            </a:r>
          </a:p>
        </p:txBody>
      </p:sp>
    </p:spTree>
    <p:extLst>
      <p:ext uri="{BB962C8B-B14F-4D97-AF65-F5344CB8AC3E}">
        <p14:creationId xmlns:p14="http://schemas.microsoft.com/office/powerpoint/2010/main" val="129443109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DYNAMICS / KEY DEVELOPMENTS (</a:t>
            </a:r>
            <a:r>
              <a:rPr lang="en-US" dirty="0" err="1"/>
              <a:t>cont</a:t>
            </a:r>
            <a:r>
              <a:rPr lang="en-US" dirty="0"/>
              <a:t>)</a:t>
            </a:r>
            <a:endParaRPr lang="en-ZA" dirty="0"/>
          </a:p>
        </p:txBody>
      </p:sp>
      <p:sp>
        <p:nvSpPr>
          <p:cNvPr id="3" name="Content Placeholder 2"/>
          <p:cNvSpPr>
            <a:spLocks noGrp="1"/>
          </p:cNvSpPr>
          <p:nvPr>
            <p:ph idx="1"/>
          </p:nvPr>
        </p:nvSpPr>
        <p:spPr>
          <a:xfrm>
            <a:off x="457200" y="1417638"/>
            <a:ext cx="8229600" cy="4171602"/>
          </a:xfrm>
        </p:spPr>
        <p:txBody>
          <a:bodyPr/>
          <a:lstStyle/>
          <a:p>
            <a:r>
              <a:rPr lang="en-ZA" sz="1600" dirty="0"/>
              <a:t>Major crackdown on the media and non-governmental organisations, including the labour unions.</a:t>
            </a:r>
          </a:p>
          <a:p>
            <a:r>
              <a:rPr lang="en-ZA" sz="1600" dirty="0"/>
              <a:t>Increasing sporadic protests  against the President in various cities and towns. </a:t>
            </a:r>
          </a:p>
          <a:p>
            <a:r>
              <a:rPr lang="en-ZA" sz="1600" dirty="0"/>
              <a:t>On 9 -10</a:t>
            </a:r>
            <a:r>
              <a:rPr lang="en-ZA" sz="1600" baseline="30000" dirty="0"/>
              <a:t>th</a:t>
            </a:r>
            <a:r>
              <a:rPr lang="en-ZA" sz="1600" dirty="0"/>
              <a:t> February 2022, the Tunisian Judges Association called for the suspension of work across all courts in the country in protest.</a:t>
            </a:r>
          </a:p>
          <a:p>
            <a:r>
              <a:rPr lang="en-ZA" sz="1600" dirty="0"/>
              <a:t> Parliamentary Elections will be held on the 17</a:t>
            </a:r>
            <a:r>
              <a:rPr lang="en-ZA" sz="1600" baseline="30000" dirty="0"/>
              <a:t>th</a:t>
            </a:r>
            <a:r>
              <a:rPr lang="en-ZA" sz="1600" dirty="0"/>
              <a:t> December, 2022. </a:t>
            </a:r>
          </a:p>
          <a:p>
            <a:r>
              <a:rPr lang="en-ZA" sz="1600" dirty="0"/>
              <a:t>The current political dynamics also take place within the context of a struggling economy.</a:t>
            </a:r>
          </a:p>
          <a:p>
            <a:r>
              <a:rPr lang="en-ZA" sz="1600" dirty="0"/>
              <a:t>Tunisia’s unemployment rate is at approximately 18%. Furthermore, the countries economy shrank by more than 8%.</a:t>
            </a:r>
          </a:p>
          <a:p>
            <a:r>
              <a:rPr lang="en-ZA" sz="1600" dirty="0"/>
              <a:t>Budget deficit stands at 11,4%.</a:t>
            </a:r>
          </a:p>
          <a:p>
            <a:r>
              <a:rPr lang="en-ZA" sz="1600" dirty="0"/>
              <a:t>Tunisia is currently in negotiations with the IMF and World Bank to be provided with loans to address some of its economic challenges.</a:t>
            </a:r>
          </a:p>
          <a:p>
            <a:r>
              <a:rPr lang="en-ZA" sz="1600" dirty="0"/>
              <a:t>The security situation throughout the territory remains stable despite threats by small extremist groups.</a:t>
            </a:r>
          </a:p>
          <a:p>
            <a:pPr marL="0" indent="0">
              <a:buNone/>
            </a:pPr>
            <a:endParaRPr lang="en-ZA" sz="1600" dirty="0"/>
          </a:p>
          <a:p>
            <a:pPr marL="0" indent="0">
              <a:buNone/>
            </a:pPr>
            <a:endParaRPr lang="en-ZA" sz="1600" dirty="0"/>
          </a:p>
        </p:txBody>
      </p:sp>
      <p:sp>
        <p:nvSpPr>
          <p:cNvPr id="4" name="Slide Number Placeholder 3"/>
          <p:cNvSpPr>
            <a:spLocks noGrp="1"/>
          </p:cNvSpPr>
          <p:nvPr>
            <p:ph type="sldNum" sz="quarter" idx="10"/>
          </p:nvPr>
        </p:nvSpPr>
        <p:spPr/>
        <p:txBody>
          <a:bodyPr/>
          <a:lstStyle/>
          <a:p>
            <a:pPr>
              <a:defRPr/>
            </a:pPr>
            <a:fld id="{F2CB3425-A608-4DB0-A5F5-62865F22A3D5}" type="slidenum">
              <a:rPr lang="en-GB" smtClean="0"/>
              <a:pPr>
                <a:defRPr/>
              </a:pPr>
              <a:t>10</a:t>
            </a:fld>
            <a:endParaRPr lang="en-GB" dirty="0"/>
          </a:p>
        </p:txBody>
      </p:sp>
    </p:spTree>
    <p:extLst>
      <p:ext uri="{BB962C8B-B14F-4D97-AF65-F5344CB8AC3E}">
        <p14:creationId xmlns:p14="http://schemas.microsoft.com/office/powerpoint/2010/main" val="248075925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CONSTITUTIONAL REFERENDUM</a:t>
            </a:r>
          </a:p>
        </p:txBody>
      </p:sp>
      <p:sp>
        <p:nvSpPr>
          <p:cNvPr id="3" name="Content Placeholder 2"/>
          <p:cNvSpPr>
            <a:spLocks noGrp="1"/>
          </p:cNvSpPr>
          <p:nvPr>
            <p:ph idx="1"/>
          </p:nvPr>
        </p:nvSpPr>
        <p:spPr/>
        <p:txBody>
          <a:bodyPr/>
          <a:lstStyle/>
          <a:p>
            <a:r>
              <a:rPr lang="en-ZA" sz="1600" dirty="0"/>
              <a:t>On 25th July 2021 the President suspended the Parliament.</a:t>
            </a:r>
          </a:p>
          <a:p>
            <a:r>
              <a:rPr lang="en-ZA" sz="1600" dirty="0"/>
              <a:t>New Prime Minister appointed to lead a new cabinet.</a:t>
            </a:r>
          </a:p>
          <a:p>
            <a:r>
              <a:rPr lang="en-ZA" sz="1600" dirty="0"/>
              <a:t>President issued a decree proclaiming a constitutional referendum to be held on 25 July 2022.</a:t>
            </a:r>
          </a:p>
          <a:p>
            <a:r>
              <a:rPr lang="en-ZA" sz="1600" dirty="0"/>
              <a:t>The current constitution (2014) is highly contested and its efficacy is questioned by the President.</a:t>
            </a:r>
          </a:p>
          <a:p>
            <a:r>
              <a:rPr lang="en-ZA" sz="1600" dirty="0"/>
              <a:t>Objective of the Presidential rule by decree is claimed seems to be necessary to effect changes to the constitution and general governance. </a:t>
            </a:r>
          </a:p>
          <a:p>
            <a:r>
              <a:rPr lang="en-ZA" sz="1600" dirty="0"/>
              <a:t>The post-referendum (amended) constitution is likely to create a strong presidential system with wide ranging executive powers.</a:t>
            </a:r>
          </a:p>
          <a:p>
            <a:r>
              <a:rPr lang="en-ZA" sz="1600" dirty="0"/>
              <a:t>The President launched an electronic online platform of consultations on the forthcoming referendum in January 2022.</a:t>
            </a:r>
          </a:p>
          <a:p>
            <a:pPr marL="0" indent="0">
              <a:buNone/>
            </a:pPr>
            <a:endParaRPr lang="en-ZA" dirty="0"/>
          </a:p>
        </p:txBody>
      </p:sp>
      <p:sp>
        <p:nvSpPr>
          <p:cNvPr id="4" name="Slide Number Placeholder 3"/>
          <p:cNvSpPr>
            <a:spLocks noGrp="1"/>
          </p:cNvSpPr>
          <p:nvPr>
            <p:ph type="sldNum" sz="quarter" idx="10"/>
          </p:nvPr>
        </p:nvSpPr>
        <p:spPr/>
        <p:txBody>
          <a:bodyPr/>
          <a:lstStyle/>
          <a:p>
            <a:pPr>
              <a:defRPr/>
            </a:pPr>
            <a:fld id="{F2CB3425-A608-4DB0-A5F5-62865F22A3D5}" type="slidenum">
              <a:rPr lang="en-GB" smtClean="0"/>
              <a:pPr>
                <a:defRPr/>
              </a:pPr>
              <a:t>11</a:t>
            </a:fld>
            <a:endParaRPr lang="en-GB" dirty="0"/>
          </a:p>
        </p:txBody>
      </p:sp>
    </p:spTree>
    <p:extLst>
      <p:ext uri="{BB962C8B-B14F-4D97-AF65-F5344CB8AC3E}">
        <p14:creationId xmlns:p14="http://schemas.microsoft.com/office/powerpoint/2010/main" val="267710081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CONSTITUTIONAL REFERENDUM (</a:t>
            </a:r>
            <a:r>
              <a:rPr lang="en-ZA" dirty="0" err="1"/>
              <a:t>cont</a:t>
            </a:r>
            <a:r>
              <a:rPr lang="en-ZA" dirty="0"/>
              <a:t>)</a:t>
            </a:r>
          </a:p>
        </p:txBody>
      </p:sp>
      <p:sp>
        <p:nvSpPr>
          <p:cNvPr id="3" name="Content Placeholder 2"/>
          <p:cNvSpPr>
            <a:spLocks noGrp="1"/>
          </p:cNvSpPr>
          <p:nvPr>
            <p:ph idx="1"/>
          </p:nvPr>
        </p:nvSpPr>
        <p:spPr/>
        <p:txBody>
          <a:bodyPr/>
          <a:lstStyle/>
          <a:p>
            <a:r>
              <a:rPr lang="en-ZA" sz="1600" dirty="0"/>
              <a:t>However, opposition parties and civil society, stakeholders are calling for the holding of a National Dialogue on the matter of the referendum instead of the online electronic consultations.</a:t>
            </a:r>
          </a:p>
          <a:p>
            <a:r>
              <a:rPr lang="en-ZA" sz="1600" dirty="0"/>
              <a:t>The National Dialogue is envisaged to be broader in scope and would include all sectors of society.</a:t>
            </a:r>
          </a:p>
          <a:p>
            <a:r>
              <a:rPr lang="en-ZA" sz="1600" dirty="0"/>
              <a:t>Proponents of the national dialogue maintain that this would allow for a more comprehensive reflection and inputs on the possibility of any new constitution.</a:t>
            </a:r>
          </a:p>
          <a:p>
            <a:r>
              <a:rPr lang="en-ZA" sz="1600" dirty="0"/>
              <a:t>Major stakeholders, opposition parties, civil society organisations and labour formations have objected to the use of the online platform.</a:t>
            </a:r>
          </a:p>
          <a:p>
            <a:r>
              <a:rPr lang="en-ZA" sz="1600" dirty="0"/>
              <a:t>The current impasse will likely lead to a continued disagreements around how the consultations should unfold.</a:t>
            </a:r>
          </a:p>
          <a:p>
            <a:r>
              <a:rPr lang="en-ZA" sz="1600" dirty="0"/>
              <a:t>The further lack of involvement by representatives of the suspended parliament is a major shortcoming in the process.</a:t>
            </a:r>
          </a:p>
          <a:p>
            <a:pPr marL="0" indent="0">
              <a:buNone/>
            </a:pPr>
            <a:endParaRPr lang="en-ZA" sz="1600" dirty="0"/>
          </a:p>
          <a:p>
            <a:pPr marL="0" indent="0">
              <a:buNone/>
            </a:pPr>
            <a:endParaRPr lang="en-ZA" dirty="0"/>
          </a:p>
        </p:txBody>
      </p:sp>
      <p:sp>
        <p:nvSpPr>
          <p:cNvPr id="4" name="Slide Number Placeholder 3"/>
          <p:cNvSpPr>
            <a:spLocks noGrp="1"/>
          </p:cNvSpPr>
          <p:nvPr>
            <p:ph type="sldNum" sz="quarter" idx="10"/>
          </p:nvPr>
        </p:nvSpPr>
        <p:spPr/>
        <p:txBody>
          <a:bodyPr/>
          <a:lstStyle/>
          <a:p>
            <a:pPr>
              <a:defRPr/>
            </a:pPr>
            <a:fld id="{F2CB3425-A608-4DB0-A5F5-62865F22A3D5}" type="slidenum">
              <a:rPr lang="en-GB" smtClean="0"/>
              <a:pPr>
                <a:defRPr/>
              </a:pPr>
              <a:t>12</a:t>
            </a:fld>
            <a:endParaRPr lang="en-GB" dirty="0"/>
          </a:p>
        </p:txBody>
      </p:sp>
    </p:spTree>
    <p:extLst>
      <p:ext uri="{BB962C8B-B14F-4D97-AF65-F5344CB8AC3E}">
        <p14:creationId xmlns:p14="http://schemas.microsoft.com/office/powerpoint/2010/main" val="227721800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CONSTITUTIONAL REFERENDUM (</a:t>
            </a:r>
            <a:r>
              <a:rPr lang="en-ZA" dirty="0" err="1"/>
              <a:t>cont</a:t>
            </a:r>
            <a:r>
              <a:rPr lang="en-ZA" dirty="0"/>
              <a:t>)</a:t>
            </a:r>
          </a:p>
        </p:txBody>
      </p:sp>
      <p:sp>
        <p:nvSpPr>
          <p:cNvPr id="3" name="Content Placeholder 2"/>
          <p:cNvSpPr>
            <a:spLocks noGrp="1"/>
          </p:cNvSpPr>
          <p:nvPr>
            <p:ph idx="1"/>
          </p:nvPr>
        </p:nvSpPr>
        <p:spPr>
          <a:xfrm>
            <a:off x="457200" y="1196752"/>
            <a:ext cx="8229600" cy="4442048"/>
          </a:xfrm>
        </p:spPr>
        <p:txBody>
          <a:bodyPr/>
          <a:lstStyle/>
          <a:p>
            <a:pPr marL="0" indent="0">
              <a:buNone/>
            </a:pPr>
            <a:r>
              <a:rPr lang="en-ZA" sz="1600" b="1" u="sng" dirty="0"/>
              <a:t>Scenarios</a:t>
            </a:r>
          </a:p>
          <a:p>
            <a:pPr marL="342900" lvl="0" indent="-342900" algn="just">
              <a:lnSpc>
                <a:spcPct val="107000"/>
              </a:lnSpc>
              <a:spcAft>
                <a:spcPts val="800"/>
              </a:spcAft>
              <a:buFont typeface="Times New Roman" panose="02020603050405020304" pitchFamily="18" charset="0"/>
              <a:buChar char="•"/>
              <a:tabLst>
                <a:tab pos="457200" algn="l"/>
              </a:tabLst>
            </a:pPr>
            <a:r>
              <a:rPr lang="en-ZA" sz="1800" dirty="0">
                <a:effectLst/>
                <a:latin typeface="Arial" panose="020B0604020202020204" pitchFamily="34" charset="0"/>
                <a:ea typeface="Calibri" panose="020F0502020204030204" pitchFamily="34" charset="0"/>
                <a:cs typeface="Times New Roman" panose="02020603050405020304" pitchFamily="18" charset="0"/>
              </a:rPr>
              <a:t>An impasse between the President and his opponents. The resultant stalemate would render the current process as illegitimate and could plunge the country into turmoil.</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en-ZA" sz="1800" dirty="0">
                <a:effectLst/>
                <a:latin typeface="Arial" panose="020B0604020202020204" pitchFamily="34" charset="0"/>
                <a:ea typeface="Calibri" panose="020F0502020204030204" pitchFamily="34" charset="0"/>
                <a:cs typeface="Times New Roman" panose="02020603050405020304" pitchFamily="18" charset="0"/>
              </a:rPr>
              <a:t>The President sticks to his timelines, adoptions a new constitution and completes legislative elections by the end of the year through negotiations and engagement with the opposition. This would be a best-case scenario.</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ZA" sz="1800" dirty="0">
                <a:effectLst/>
                <a:latin typeface="Arial" panose="020B0604020202020204" pitchFamily="34" charset="0"/>
                <a:ea typeface="Calibri" panose="020F0502020204030204" pitchFamily="34" charset="0"/>
              </a:rPr>
              <a:t>The President does not make efforts to meaningfully engage the opposition and civil society, and the constitutional change and electoral process is derailed, and the military is needed to prevent violent </a:t>
            </a:r>
            <a:r>
              <a:rPr lang="en-ZA" sz="1800" dirty="0">
                <a:latin typeface="Arial" panose="020B0604020202020204" pitchFamily="34" charset="0"/>
                <a:ea typeface="Calibri" panose="020F0502020204030204" pitchFamily="34" charset="0"/>
              </a:rPr>
              <a:t>protests or </a:t>
            </a:r>
            <a:r>
              <a:rPr lang="en-ZA" sz="1800" dirty="0">
                <a:effectLst/>
                <a:latin typeface="Arial" panose="020B0604020202020204" pitchFamily="34" charset="0"/>
                <a:ea typeface="Calibri" panose="020F0502020204030204" pitchFamily="34" charset="0"/>
              </a:rPr>
              <a:t>possible civil war. A military coup is a remote possibility at this stage but may be the last resort to maintain order and oversee a transitional phase to new elections. This would be a worst case scenario.</a:t>
            </a:r>
            <a:endParaRPr lang="en-ZA" sz="1600" dirty="0"/>
          </a:p>
        </p:txBody>
      </p:sp>
      <p:sp>
        <p:nvSpPr>
          <p:cNvPr id="4" name="Slide Number Placeholder 3"/>
          <p:cNvSpPr>
            <a:spLocks noGrp="1"/>
          </p:cNvSpPr>
          <p:nvPr>
            <p:ph type="sldNum" sz="quarter" idx="10"/>
          </p:nvPr>
        </p:nvSpPr>
        <p:spPr/>
        <p:txBody>
          <a:bodyPr/>
          <a:lstStyle/>
          <a:p>
            <a:pPr>
              <a:defRPr/>
            </a:pPr>
            <a:fld id="{F2CB3425-A608-4DB0-A5F5-62865F22A3D5}" type="slidenum">
              <a:rPr lang="en-GB" smtClean="0"/>
              <a:pPr>
                <a:defRPr/>
              </a:pPr>
              <a:t>13</a:t>
            </a:fld>
            <a:endParaRPr lang="en-GB" dirty="0"/>
          </a:p>
        </p:txBody>
      </p:sp>
    </p:spTree>
    <p:extLst>
      <p:ext uri="{BB962C8B-B14F-4D97-AF65-F5344CB8AC3E}">
        <p14:creationId xmlns:p14="http://schemas.microsoft.com/office/powerpoint/2010/main" val="334953841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REGIONAL AND INTERNATIONAL REPSONSES</a:t>
            </a:r>
          </a:p>
        </p:txBody>
      </p:sp>
      <p:sp>
        <p:nvSpPr>
          <p:cNvPr id="3" name="Content Placeholder 2"/>
          <p:cNvSpPr>
            <a:spLocks noGrp="1"/>
          </p:cNvSpPr>
          <p:nvPr>
            <p:ph idx="1"/>
          </p:nvPr>
        </p:nvSpPr>
        <p:spPr>
          <a:xfrm>
            <a:off x="457200" y="1417638"/>
            <a:ext cx="8229600" cy="4221162"/>
          </a:xfrm>
        </p:spPr>
        <p:txBody>
          <a:bodyPr/>
          <a:lstStyle/>
          <a:p>
            <a:pPr marL="342900" lvl="0" indent="-342900" algn="just">
              <a:lnSpc>
                <a:spcPct val="107000"/>
              </a:lnSpc>
              <a:buFont typeface="Calibri" panose="020F0502020204030204" pitchFamily="34" charset="0"/>
              <a:buChar char="-"/>
            </a:pPr>
            <a:r>
              <a:rPr lang="en-ZA" sz="1800" dirty="0">
                <a:effectLst/>
                <a:latin typeface="Arial" panose="020B0604020202020204" pitchFamily="34" charset="0"/>
                <a:ea typeface="Calibri" panose="020F0502020204030204" pitchFamily="34" charset="0"/>
                <a:cs typeface="Times New Roman" panose="02020603050405020304" pitchFamily="18" charset="0"/>
              </a:rPr>
              <a:t>Neighbouring countries and the international community have maintained a generally positive and supportive approach.</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en-ZA" sz="1800" dirty="0">
                <a:effectLst/>
                <a:latin typeface="Arial" panose="020B0604020202020204" pitchFamily="34" charset="0"/>
                <a:ea typeface="Calibri" panose="020F0502020204030204" pitchFamily="34" charset="0"/>
                <a:cs typeface="Times New Roman" panose="02020603050405020304" pitchFamily="18" charset="0"/>
              </a:rPr>
              <a:t>Regional leaders are keenly aware of the need to respect sovereignty and non-interference in the domestic affairs of another state and therefore prefer to offer encouragement and support for the speedy move to elections and the adoption of the mechanisms and institutions for good governance.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en-ZA" sz="1800" dirty="0">
                <a:effectLst/>
                <a:latin typeface="Arial" panose="020B0604020202020204" pitchFamily="34" charset="0"/>
                <a:ea typeface="Calibri" panose="020F0502020204030204" pitchFamily="34" charset="0"/>
                <a:cs typeface="Times New Roman" panose="02020603050405020304" pitchFamily="18" charset="0"/>
              </a:rPr>
              <a:t>In the case of the </a:t>
            </a:r>
            <a:r>
              <a:rPr lang="en-ZA" sz="1800" b="1" dirty="0">
                <a:effectLst/>
                <a:latin typeface="Arial" panose="020B0604020202020204" pitchFamily="34" charset="0"/>
                <a:ea typeface="Calibri" panose="020F0502020204030204" pitchFamily="34" charset="0"/>
                <a:cs typeface="Times New Roman" panose="02020603050405020304" pitchFamily="18" charset="0"/>
              </a:rPr>
              <a:t>Arab League</a:t>
            </a:r>
            <a:r>
              <a:rPr lang="en-ZA" sz="1800" dirty="0">
                <a:effectLst/>
                <a:latin typeface="Arial" panose="020B0604020202020204" pitchFamily="34" charset="0"/>
                <a:ea typeface="Calibri" panose="020F0502020204030204" pitchFamily="34" charset="0"/>
                <a:cs typeface="Times New Roman" panose="02020603050405020304" pitchFamily="18" charset="0"/>
              </a:rPr>
              <a:t> and the </a:t>
            </a:r>
            <a:r>
              <a:rPr lang="en-ZA" sz="1800" b="1" dirty="0">
                <a:effectLst/>
                <a:latin typeface="Arial" panose="020B0604020202020204" pitchFamily="34" charset="0"/>
                <a:ea typeface="Calibri" panose="020F0502020204030204" pitchFamily="34" charset="0"/>
                <a:cs typeface="Times New Roman" panose="02020603050405020304" pitchFamily="18" charset="0"/>
              </a:rPr>
              <a:t>African Union</a:t>
            </a:r>
            <a:r>
              <a:rPr lang="en-ZA" sz="1800" dirty="0">
                <a:effectLst/>
                <a:latin typeface="Arial" panose="020B0604020202020204" pitchFamily="34" charset="0"/>
                <a:ea typeface="Calibri" panose="020F0502020204030204" pitchFamily="34" charset="0"/>
                <a:cs typeface="Times New Roman" panose="02020603050405020304" pitchFamily="18" charset="0"/>
              </a:rPr>
              <a:t> (AU), there has not been any direct diplomatic intervention. The AU has urged the parties to engage in dialogue and noted its support for a return to the rule of law.</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ZA" sz="1800" dirty="0">
                <a:effectLst/>
                <a:latin typeface="Arial" panose="020B0604020202020204" pitchFamily="34" charset="0"/>
                <a:ea typeface="Calibri" panose="020F0502020204030204" pitchFamily="34" charset="0"/>
              </a:rPr>
              <a:t>However, some </a:t>
            </a:r>
            <a:r>
              <a:rPr lang="en-ZA" sz="1800" b="1" dirty="0">
                <a:effectLst/>
                <a:latin typeface="Arial" panose="020B0604020202020204" pitchFamily="34" charset="0"/>
                <a:ea typeface="Calibri" panose="020F0502020204030204" pitchFamily="34" charset="0"/>
              </a:rPr>
              <a:t>Western countries</a:t>
            </a:r>
            <a:r>
              <a:rPr lang="en-ZA" sz="1800" dirty="0">
                <a:effectLst/>
                <a:latin typeface="Arial" panose="020B0604020202020204" pitchFamily="34" charset="0"/>
                <a:ea typeface="Calibri" panose="020F0502020204030204" pitchFamily="34" charset="0"/>
              </a:rPr>
              <a:t> have taken a stronger approach and have criticised and condemned what they regard as an attack by President Saied on democracy and constitutionalism in Tunisia. These include countries like Canada, France, Germany, Italy, Japan, the UK and the US. </a:t>
            </a:r>
            <a:endParaRPr lang="en-ZA" sz="1600" dirty="0"/>
          </a:p>
          <a:p>
            <a:pPr marL="0" indent="0">
              <a:buNone/>
            </a:pPr>
            <a:r>
              <a:rPr lang="en-ZA" sz="1200" dirty="0"/>
              <a:t/>
            </a:r>
            <a:br>
              <a:rPr lang="en-ZA" sz="1200" dirty="0"/>
            </a:br>
            <a:endParaRPr lang="en-ZA" sz="1200" dirty="0"/>
          </a:p>
        </p:txBody>
      </p:sp>
      <p:sp>
        <p:nvSpPr>
          <p:cNvPr id="4" name="Slide Number Placeholder 3"/>
          <p:cNvSpPr>
            <a:spLocks noGrp="1"/>
          </p:cNvSpPr>
          <p:nvPr>
            <p:ph type="sldNum" sz="quarter" idx="10"/>
          </p:nvPr>
        </p:nvSpPr>
        <p:spPr/>
        <p:txBody>
          <a:bodyPr/>
          <a:lstStyle/>
          <a:p>
            <a:pPr>
              <a:defRPr/>
            </a:pPr>
            <a:fld id="{F2CB3425-A608-4DB0-A5F5-62865F22A3D5}" type="slidenum">
              <a:rPr lang="en-GB" smtClean="0"/>
              <a:pPr>
                <a:defRPr/>
              </a:pPr>
              <a:t>14</a:t>
            </a:fld>
            <a:endParaRPr lang="en-GB" dirty="0"/>
          </a:p>
        </p:txBody>
      </p:sp>
    </p:spTree>
    <p:extLst>
      <p:ext uri="{BB962C8B-B14F-4D97-AF65-F5344CB8AC3E}">
        <p14:creationId xmlns:p14="http://schemas.microsoft.com/office/powerpoint/2010/main" val="280413560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249"/>
            <a:ext cx="8229600" cy="703039"/>
          </a:xfrm>
        </p:spPr>
        <p:txBody>
          <a:bodyPr/>
          <a:lstStyle/>
          <a:p>
            <a:r>
              <a:rPr lang="en-ZA" sz="2400" dirty="0"/>
              <a:t>SA BILATERAL RELATIONS WITH TUNISIA</a:t>
            </a:r>
          </a:p>
        </p:txBody>
      </p:sp>
      <p:sp>
        <p:nvSpPr>
          <p:cNvPr id="3" name="Content Placeholder 2"/>
          <p:cNvSpPr>
            <a:spLocks noGrp="1"/>
          </p:cNvSpPr>
          <p:nvPr>
            <p:ph idx="1"/>
          </p:nvPr>
        </p:nvSpPr>
        <p:spPr>
          <a:xfrm>
            <a:off x="457200" y="1196753"/>
            <a:ext cx="8229600" cy="4392488"/>
          </a:xfrm>
        </p:spPr>
        <p:txBody>
          <a:bodyPr/>
          <a:lstStyle/>
          <a:p>
            <a:pPr marL="0" indent="0">
              <a:buNone/>
            </a:pPr>
            <a:endParaRPr lang="en-ZA" sz="1600" dirty="0"/>
          </a:p>
          <a:p>
            <a:r>
              <a:rPr lang="en-ZA" sz="1600" dirty="0"/>
              <a:t>Formal diplomatic relations between South Africa and Tunisia established in 1994. </a:t>
            </a:r>
          </a:p>
          <a:p>
            <a:endParaRPr lang="en-ZA" sz="1600" dirty="0"/>
          </a:p>
          <a:p>
            <a:r>
              <a:rPr lang="en-ZA" sz="1600" dirty="0"/>
              <a:t>Both countries have resident diplomatic Missions in Tshwane and Tunis respectively.</a:t>
            </a:r>
          </a:p>
          <a:p>
            <a:pPr marL="0" indent="0">
              <a:buNone/>
            </a:pPr>
            <a:endParaRPr lang="en-ZA" sz="1600" dirty="0"/>
          </a:p>
          <a:p>
            <a:r>
              <a:rPr lang="en-ZA" sz="1600" dirty="0"/>
              <a:t>A Joint Bilateral Commission (JBC) was established in 1996. Held at Ministerial level. Last convened in 2008. </a:t>
            </a:r>
          </a:p>
          <a:p>
            <a:pPr marL="0" indent="0">
              <a:buNone/>
            </a:pPr>
            <a:endParaRPr lang="en-ZA" sz="1600" dirty="0"/>
          </a:p>
          <a:p>
            <a:r>
              <a:rPr lang="en-ZA" sz="1600" dirty="0"/>
              <a:t>In the interim Ministerial visits were exchanged between the two countries. </a:t>
            </a:r>
          </a:p>
          <a:p>
            <a:pPr marL="0" indent="0">
              <a:buNone/>
            </a:pPr>
            <a:endParaRPr lang="en-ZA" sz="1600" dirty="0"/>
          </a:p>
          <a:p>
            <a:r>
              <a:rPr lang="en-ZA" sz="1600" dirty="0"/>
              <a:t>In addition to visits by DIRCO Principals, South Africa undertook visits in sectors such as Trade and Industry, Science and Technology and Home Affairs.</a:t>
            </a:r>
          </a:p>
          <a:p>
            <a:pPr marL="0" indent="0">
              <a:buNone/>
            </a:pPr>
            <a:endParaRPr lang="en-ZA" sz="1600" b="1" dirty="0"/>
          </a:p>
          <a:p>
            <a:pPr marL="0" indent="0">
              <a:buNone/>
            </a:pPr>
            <a:endParaRPr lang="en-GB" sz="1600" dirty="0"/>
          </a:p>
          <a:p>
            <a:pPr marL="0" indent="0">
              <a:buNone/>
            </a:pPr>
            <a:endParaRPr lang="en-ZA" sz="1600" dirty="0"/>
          </a:p>
          <a:p>
            <a:pPr marL="0" indent="0">
              <a:buNone/>
            </a:pPr>
            <a:endParaRPr lang="en-ZA" sz="1600" dirty="0"/>
          </a:p>
        </p:txBody>
      </p:sp>
      <p:sp>
        <p:nvSpPr>
          <p:cNvPr id="4" name="Slide Number Placeholder 3"/>
          <p:cNvSpPr>
            <a:spLocks noGrp="1"/>
          </p:cNvSpPr>
          <p:nvPr>
            <p:ph type="sldNum" sz="quarter" idx="10"/>
          </p:nvPr>
        </p:nvSpPr>
        <p:spPr/>
        <p:txBody>
          <a:bodyPr/>
          <a:lstStyle/>
          <a:p>
            <a:pPr>
              <a:defRPr/>
            </a:pPr>
            <a:fld id="{F2CB3425-A608-4DB0-A5F5-62865F22A3D5}" type="slidenum">
              <a:rPr lang="en-GB" smtClean="0"/>
              <a:pPr>
                <a:defRPr/>
              </a:pPr>
              <a:t>15</a:t>
            </a:fld>
            <a:endParaRPr lang="en-GB" dirty="0"/>
          </a:p>
        </p:txBody>
      </p:sp>
    </p:spTree>
    <p:extLst>
      <p:ext uri="{BB962C8B-B14F-4D97-AF65-F5344CB8AC3E}">
        <p14:creationId xmlns:p14="http://schemas.microsoft.com/office/powerpoint/2010/main" val="111847200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dirty="0"/>
              <a:t>SA BILATERAL RELATIONS WITH TUNISIA (</a:t>
            </a:r>
            <a:r>
              <a:rPr lang="en-ZA" sz="2400" dirty="0" err="1"/>
              <a:t>cont</a:t>
            </a:r>
            <a:r>
              <a:rPr lang="en-ZA" sz="2400" dirty="0"/>
              <a:t>)</a:t>
            </a:r>
          </a:p>
        </p:txBody>
      </p:sp>
      <p:sp>
        <p:nvSpPr>
          <p:cNvPr id="3" name="Content Placeholder 2"/>
          <p:cNvSpPr>
            <a:spLocks noGrp="1"/>
          </p:cNvSpPr>
          <p:nvPr>
            <p:ph idx="1"/>
          </p:nvPr>
        </p:nvSpPr>
        <p:spPr/>
        <p:txBody>
          <a:bodyPr/>
          <a:lstStyle/>
          <a:p>
            <a:r>
              <a:rPr lang="en-ZA" sz="1600" dirty="0"/>
              <a:t>In the area of trade and investment, one of the high-level visits led to the establishment of two joint committees tasked to expand trade and investment. </a:t>
            </a:r>
          </a:p>
          <a:p>
            <a:r>
              <a:rPr lang="en-ZA" sz="1600" dirty="0"/>
              <a:t>The committees identified areas such as agriculture, industrial products, agro processing, intellectual property rights, ICT and telecommunication and construction.</a:t>
            </a:r>
          </a:p>
          <a:p>
            <a:r>
              <a:rPr lang="en-ZA" sz="1600" dirty="0"/>
              <a:t>Technical expert met for consultations in areas of trade and investment, health, tourism, environmental affairs, arts and culture, and science and technology.</a:t>
            </a:r>
          </a:p>
          <a:p>
            <a:r>
              <a:rPr lang="en-ZA" sz="1600" dirty="0"/>
              <a:t>South Africa hosted a group of about 100 Tunisian doctors, who were deployed in various Provinces to assist with medical expertise. </a:t>
            </a:r>
          </a:p>
          <a:p>
            <a:r>
              <a:rPr lang="en-ZA" sz="1600" dirty="0"/>
              <a:t>DIRCO is preparing to revitalise the structured bilateral mechanism, the JBC with Tunisia, in order to boost bilateral cooperation.</a:t>
            </a:r>
          </a:p>
          <a:p>
            <a:r>
              <a:rPr lang="en-ZA" sz="1600" dirty="0"/>
              <a:t>Related engagement are continuing at the level of Senior Officials and interactions with the Tunisian Embassy in Tshwane.</a:t>
            </a:r>
          </a:p>
        </p:txBody>
      </p:sp>
      <p:sp>
        <p:nvSpPr>
          <p:cNvPr id="4" name="Slide Number Placeholder 3"/>
          <p:cNvSpPr>
            <a:spLocks noGrp="1"/>
          </p:cNvSpPr>
          <p:nvPr>
            <p:ph type="sldNum" sz="quarter" idx="10"/>
          </p:nvPr>
        </p:nvSpPr>
        <p:spPr/>
        <p:txBody>
          <a:bodyPr/>
          <a:lstStyle/>
          <a:p>
            <a:pPr>
              <a:defRPr/>
            </a:pPr>
            <a:fld id="{F2CB3425-A608-4DB0-A5F5-62865F22A3D5}" type="slidenum">
              <a:rPr lang="en-GB" smtClean="0"/>
              <a:pPr>
                <a:defRPr/>
              </a:pPr>
              <a:t>16</a:t>
            </a:fld>
            <a:endParaRPr lang="en-GB" dirty="0"/>
          </a:p>
        </p:txBody>
      </p:sp>
    </p:spTree>
    <p:extLst>
      <p:ext uri="{BB962C8B-B14F-4D97-AF65-F5344CB8AC3E}">
        <p14:creationId xmlns:p14="http://schemas.microsoft.com/office/powerpoint/2010/main" val="75416751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835" y="545195"/>
            <a:ext cx="8229600" cy="719137"/>
          </a:xfrm>
        </p:spPr>
        <p:txBody>
          <a:bodyPr/>
          <a:lstStyle/>
          <a:p>
            <a:r>
              <a:rPr lang="en-ZA" sz="2400" dirty="0"/>
              <a:t>RECOMMENDATIONS</a:t>
            </a:r>
          </a:p>
        </p:txBody>
      </p:sp>
      <p:sp>
        <p:nvSpPr>
          <p:cNvPr id="3" name="Content Placeholder 2"/>
          <p:cNvSpPr>
            <a:spLocks noGrp="1"/>
          </p:cNvSpPr>
          <p:nvPr>
            <p:ph idx="1"/>
          </p:nvPr>
        </p:nvSpPr>
        <p:spPr>
          <a:xfrm>
            <a:off x="457200" y="1556792"/>
            <a:ext cx="8229600" cy="4032448"/>
          </a:xfrm>
        </p:spPr>
        <p:txBody>
          <a:bodyPr/>
          <a:lstStyle/>
          <a:p>
            <a:pPr marL="342900" lvl="0" indent="-342900" algn="just">
              <a:lnSpc>
                <a:spcPct val="107000"/>
              </a:lnSpc>
              <a:buFont typeface="Calibri" panose="020F0502020204030204" pitchFamily="34" charset="0"/>
              <a:buChar char="-"/>
            </a:pPr>
            <a:r>
              <a:rPr lang="en-ZA" sz="1600" dirty="0">
                <a:effectLst/>
                <a:latin typeface="Arial" panose="020B0604020202020204" pitchFamily="34" charset="0"/>
                <a:ea typeface="Calibri" panose="020F0502020204030204" pitchFamily="34" charset="0"/>
                <a:cs typeface="Times New Roman" panose="02020603050405020304" pitchFamily="18" charset="0"/>
              </a:rPr>
              <a:t>Tunisia is an important county in North Africa that offers significant opportunities for SA in trade and investment. It is therefore important to strengthen the JBC.</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en-ZA" sz="1600" dirty="0">
                <a:effectLst/>
                <a:latin typeface="Arial" panose="020B0604020202020204" pitchFamily="34" charset="0"/>
                <a:ea typeface="Calibri" panose="020F0502020204030204" pitchFamily="34" charset="0"/>
                <a:cs typeface="Times New Roman" panose="02020603050405020304" pitchFamily="18" charset="0"/>
              </a:rPr>
              <a:t>Human resource capacity and skills development is important for both countries. SA and Tunisia can both benefit from shared education and training opportunities.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en-ZA" sz="1600" dirty="0">
                <a:effectLst/>
                <a:latin typeface="Arial" panose="020B0604020202020204" pitchFamily="34" charset="0"/>
                <a:ea typeface="Calibri" panose="020F0502020204030204" pitchFamily="34" charset="0"/>
                <a:cs typeface="Times New Roman" panose="02020603050405020304" pitchFamily="18" charset="0"/>
              </a:rPr>
              <a:t>Sharing SA’s experience in inclusive constitution-building and possible inter-parliamentary cooperation may offer relevant opportunities for active assistance that could be explored.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en-ZA" sz="1600" dirty="0">
                <a:effectLst/>
                <a:latin typeface="Arial" panose="020B0604020202020204" pitchFamily="34" charset="0"/>
                <a:ea typeface="Calibri" panose="020F0502020204030204" pitchFamily="34" charset="0"/>
                <a:cs typeface="Times New Roman" panose="02020603050405020304" pitchFamily="18" charset="0"/>
              </a:rPr>
              <a:t>As a commitment to strengthening relations, the promotion of people-to-people links are important. This can include promotional social events, arts and culture exchanges, and sports and educational cooperation.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a:pPr>
            <a:r>
              <a:rPr lang="en-ZA" sz="1600" dirty="0">
                <a:effectLst/>
                <a:latin typeface="Arial" panose="020B0604020202020204" pitchFamily="34" charset="0"/>
                <a:ea typeface="Calibri" panose="020F0502020204030204" pitchFamily="34" charset="0"/>
                <a:cs typeface="Times New Roman" panose="02020603050405020304" pitchFamily="18" charset="0"/>
              </a:rPr>
              <a:t>Both countries should continue to work together to advance the African Agenda 2063 and a rules-based international system, anchored in multilateralism.</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GB" sz="1800" dirty="0"/>
          </a:p>
          <a:p>
            <a:pPr algn="just"/>
            <a:endParaRPr lang="en-ZA" sz="1800" dirty="0"/>
          </a:p>
          <a:p>
            <a:pPr marL="0" indent="0">
              <a:buNone/>
            </a:pPr>
            <a:endParaRPr lang="en-ZA" sz="1800" dirty="0"/>
          </a:p>
          <a:p>
            <a:endParaRPr lang="en-ZA" dirty="0"/>
          </a:p>
        </p:txBody>
      </p:sp>
      <p:sp>
        <p:nvSpPr>
          <p:cNvPr id="4" name="Slide Number Placeholder 3"/>
          <p:cNvSpPr>
            <a:spLocks noGrp="1"/>
          </p:cNvSpPr>
          <p:nvPr>
            <p:ph type="sldNum" sz="quarter" idx="10"/>
          </p:nvPr>
        </p:nvSpPr>
        <p:spPr/>
        <p:txBody>
          <a:bodyPr/>
          <a:lstStyle/>
          <a:p>
            <a:pPr>
              <a:defRPr/>
            </a:pPr>
            <a:fld id="{F2CB3425-A608-4DB0-A5F5-62865F22A3D5}" type="slidenum">
              <a:rPr lang="en-GB" smtClean="0"/>
              <a:pPr>
                <a:defRPr/>
              </a:pPr>
              <a:t>17</a:t>
            </a:fld>
            <a:endParaRPr lang="en-GB" dirty="0"/>
          </a:p>
        </p:txBody>
      </p:sp>
    </p:spTree>
    <p:extLst>
      <p:ext uri="{BB962C8B-B14F-4D97-AF65-F5344CB8AC3E}">
        <p14:creationId xmlns:p14="http://schemas.microsoft.com/office/powerpoint/2010/main" val="312939778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5736" y="1916832"/>
            <a:ext cx="4640950" cy="923330"/>
          </a:xfrm>
          <a:prstGeom prst="rect">
            <a:avLst/>
          </a:prstGeom>
          <a:noFill/>
        </p:spPr>
        <p:txBody>
          <a:bodyPr wrap="none" lIns="91440" tIns="45720" rIns="91440" bIns="45720">
            <a:spAutoFit/>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THANK YOU!</a:t>
            </a:r>
            <a:endParaRPr lang="en-ZA"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2" name="Slide Number Placeholder 1"/>
          <p:cNvSpPr>
            <a:spLocks noGrp="1"/>
          </p:cNvSpPr>
          <p:nvPr>
            <p:ph type="sldNum" sz="quarter" idx="10"/>
          </p:nvPr>
        </p:nvSpPr>
        <p:spPr/>
        <p:txBody>
          <a:bodyPr/>
          <a:lstStyle/>
          <a:p>
            <a:pPr>
              <a:defRPr/>
            </a:pPr>
            <a:fld id="{F2CB3425-A608-4DB0-A5F5-62865F22A3D5}" type="slidenum">
              <a:rPr lang="en-GB" smtClean="0"/>
              <a:pPr>
                <a:defRPr/>
              </a:pPr>
              <a:t>18</a:t>
            </a:fld>
            <a:endParaRPr lang="en-GB" dirty="0"/>
          </a:p>
        </p:txBody>
      </p:sp>
    </p:spTree>
    <p:extLst>
      <p:ext uri="{BB962C8B-B14F-4D97-AF65-F5344CB8AC3E}">
        <p14:creationId xmlns:p14="http://schemas.microsoft.com/office/powerpoint/2010/main" val="31540667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836613"/>
          </a:xfrm>
        </p:spPr>
        <p:txBody>
          <a:bodyPr/>
          <a:lstStyle/>
          <a:p>
            <a:r>
              <a:rPr lang="en-GB" altLang="en-US" sz="2800" dirty="0">
                <a:solidFill>
                  <a:schemeClr val="tx1"/>
                </a:solidFill>
              </a:rPr>
              <a:t>OUTLINE</a:t>
            </a:r>
          </a:p>
        </p:txBody>
      </p:sp>
      <p:sp>
        <p:nvSpPr>
          <p:cNvPr id="4099" name="Content Placeholder 2"/>
          <p:cNvSpPr>
            <a:spLocks noGrp="1"/>
          </p:cNvSpPr>
          <p:nvPr>
            <p:ph idx="1"/>
          </p:nvPr>
        </p:nvSpPr>
        <p:spPr>
          <a:xfrm>
            <a:off x="179388" y="1412776"/>
            <a:ext cx="8785100" cy="4248472"/>
          </a:xfrm>
        </p:spPr>
        <p:txBody>
          <a:bodyPr/>
          <a:lstStyle/>
          <a:p>
            <a:pPr algn="just"/>
            <a:r>
              <a:rPr lang="en-US" altLang="en-US" sz="1600" b="1" dirty="0"/>
              <a:t>SOUTH AFRICAN FOREIGN POLICY APPROACH</a:t>
            </a:r>
          </a:p>
          <a:p>
            <a:pPr lvl="0" algn="just"/>
            <a:r>
              <a:rPr lang="en-US" sz="1600" b="1" dirty="0"/>
              <a:t>GLOBAL ENVIRONMENT AND TRENDS</a:t>
            </a:r>
          </a:p>
          <a:p>
            <a:pPr lvl="0" algn="just"/>
            <a:r>
              <a:rPr lang="en-US" sz="1600" b="1" dirty="0"/>
              <a:t>HISTORICAL BACKGROUND ON TUNISIA</a:t>
            </a:r>
          </a:p>
          <a:p>
            <a:pPr lvl="0" algn="just"/>
            <a:r>
              <a:rPr lang="en-US" sz="1600" b="1" dirty="0"/>
              <a:t>CURRENT DYNAMICS / KEY DEVELOPMENTS</a:t>
            </a:r>
          </a:p>
          <a:p>
            <a:pPr lvl="0" algn="just"/>
            <a:r>
              <a:rPr lang="en-US" sz="1600" b="1" dirty="0"/>
              <a:t>CONSTITUTIONAL REFERENDUM</a:t>
            </a:r>
          </a:p>
          <a:p>
            <a:pPr lvl="0" algn="just"/>
            <a:r>
              <a:rPr lang="en-US" sz="1600" b="1" dirty="0"/>
              <a:t>REGIONAL AND INTERNATIONAL RESPONSES</a:t>
            </a:r>
          </a:p>
          <a:p>
            <a:pPr lvl="0" algn="just"/>
            <a:r>
              <a:rPr lang="en-ZA" sz="1600" b="1" dirty="0"/>
              <a:t>SA BILATERAL RELATIONS WITH TUNISIA</a:t>
            </a:r>
          </a:p>
          <a:p>
            <a:pPr algn="just"/>
            <a:r>
              <a:rPr lang="en-ZA" sz="1600" b="1" dirty="0"/>
              <a:t>RECOMMENDATIONS </a:t>
            </a:r>
            <a:endParaRPr lang="en-ZA" sz="1600" dirty="0"/>
          </a:p>
          <a:p>
            <a:pPr algn="just"/>
            <a:endParaRPr lang="en-US" altLang="en-US" sz="2400" b="1" dirty="0">
              <a:latin typeface="Arial Narrow" panose="020B0606020202030204" pitchFamily="34" charset="0"/>
            </a:endParaRPr>
          </a:p>
          <a:p>
            <a:pPr marL="0" indent="0" algn="just">
              <a:buNone/>
            </a:pPr>
            <a:endParaRPr lang="en-US" altLang="en-US" sz="2400" b="1" dirty="0">
              <a:latin typeface="Arial Narrow" panose="020B0606020202030204" pitchFamily="34" charset="0"/>
            </a:endParaRPr>
          </a:p>
        </p:txBody>
      </p:sp>
      <p:sp>
        <p:nvSpPr>
          <p:cNvPr id="4100" name="Slide Number Placeholder 3"/>
          <p:cNvSpPr>
            <a:spLocks noGrp="1"/>
          </p:cNvSpPr>
          <p:nvPr>
            <p:ph type="sldNum" sz="quarter" idx="10"/>
          </p:nvPr>
        </p:nvSpPr>
        <p:spPr>
          <a:noFill/>
        </p:spPr>
        <p:txBody>
          <a:bodyPr/>
          <a:lstStyle/>
          <a:p>
            <a:fld id="{D8C01696-4EFE-413F-8797-23DAD450F331}" type="slidenum">
              <a:rPr lang="en-GB" altLang="en-US" smtClean="0">
                <a:solidFill>
                  <a:prstClr val="black"/>
                </a:solidFill>
              </a:rPr>
              <a:pPr/>
              <a:t>2</a:t>
            </a:fld>
            <a:endParaRPr lang="en-GB" altLang="en-US" dirty="0">
              <a:solidFill>
                <a:prstClr val="black"/>
              </a:solidFill>
            </a:endParaRPr>
          </a:p>
        </p:txBody>
      </p:sp>
    </p:spTree>
    <p:extLst>
      <p:ext uri="{BB962C8B-B14F-4D97-AF65-F5344CB8AC3E}">
        <p14:creationId xmlns:p14="http://schemas.microsoft.com/office/powerpoint/2010/main" val="350485266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89" y="0"/>
            <a:ext cx="8229600" cy="836712"/>
          </a:xfrm>
        </p:spPr>
        <p:txBody>
          <a:bodyPr/>
          <a:lstStyle/>
          <a:p>
            <a:r>
              <a:rPr lang="en-ZA" sz="2400" dirty="0"/>
              <a:t>SOUTH AFRICA’S FOREIGN POLICY APPROACH</a:t>
            </a:r>
          </a:p>
        </p:txBody>
      </p:sp>
      <p:sp>
        <p:nvSpPr>
          <p:cNvPr id="3" name="Content Placeholder 2"/>
          <p:cNvSpPr>
            <a:spLocks noGrp="1"/>
          </p:cNvSpPr>
          <p:nvPr>
            <p:ph idx="1"/>
          </p:nvPr>
        </p:nvSpPr>
        <p:spPr>
          <a:xfrm>
            <a:off x="457200" y="836712"/>
            <a:ext cx="8229600" cy="4824536"/>
          </a:xfrm>
        </p:spPr>
        <p:txBody>
          <a:bodyPr/>
          <a:lstStyle/>
          <a:p>
            <a:pPr lvl="0" algn="just"/>
            <a:r>
              <a:rPr lang="en-US" sz="1600" dirty="0"/>
              <a:t>Work towards an </a:t>
            </a:r>
            <a:r>
              <a:rPr lang="en-US" sz="1600" b="1" dirty="0"/>
              <a:t>African continent</a:t>
            </a:r>
            <a:r>
              <a:rPr lang="en-US" sz="1600" dirty="0"/>
              <a:t> that is peaceful, democratic, non-racial, non-sexist, united and prosperous and which contributes to a world that is just and equitable. South Africa pursues this policy vision, guided by the African values of Ubuntu.</a:t>
            </a:r>
            <a:endParaRPr lang="en-ZA" sz="1600" dirty="0"/>
          </a:p>
          <a:p>
            <a:pPr algn="just"/>
            <a:endParaRPr lang="en-US" sz="1600" dirty="0"/>
          </a:p>
          <a:p>
            <a:pPr algn="just"/>
            <a:r>
              <a:rPr lang="en-US" sz="1600" dirty="0"/>
              <a:t>Africa centric in approach.</a:t>
            </a:r>
          </a:p>
          <a:p>
            <a:pPr marL="0" indent="0" algn="just">
              <a:buNone/>
            </a:pPr>
            <a:endParaRPr lang="en-US" sz="1600" dirty="0"/>
          </a:p>
          <a:p>
            <a:pPr algn="just"/>
            <a:r>
              <a:rPr lang="en-US" sz="1600" dirty="0"/>
              <a:t>Guidelines: The strategic focus of the Department of International Relations and Cooperation (DIRCO). </a:t>
            </a:r>
          </a:p>
          <a:p>
            <a:pPr marL="0" indent="0" algn="just">
              <a:buNone/>
            </a:pPr>
            <a:endParaRPr lang="en-US" sz="1600" dirty="0"/>
          </a:p>
          <a:p>
            <a:pPr algn="just"/>
            <a:r>
              <a:rPr lang="en-US" sz="1600" dirty="0"/>
              <a:t>Seven MTSF priorities, with a focus on the seventh priority, "A Better Africa and World". </a:t>
            </a:r>
          </a:p>
          <a:p>
            <a:pPr marL="0" indent="0" algn="just">
              <a:buNone/>
            </a:pPr>
            <a:r>
              <a:rPr lang="en-ZA" sz="1600" dirty="0"/>
              <a:t> </a:t>
            </a:r>
          </a:p>
          <a:p>
            <a:pPr algn="just"/>
            <a:r>
              <a:rPr lang="en-ZA" sz="1600" dirty="0"/>
              <a:t>Global implementation environment.</a:t>
            </a:r>
          </a:p>
          <a:p>
            <a:pPr marL="0" indent="0" algn="just">
              <a:buNone/>
            </a:pPr>
            <a:endParaRPr lang="en-ZA" sz="1600" dirty="0"/>
          </a:p>
          <a:p>
            <a:pPr algn="just"/>
            <a:r>
              <a:rPr lang="en-ZA" sz="1600" dirty="0"/>
              <a:t>This presentation will among others mainly focus on the constitutional referendum in Tunisia and its possible implications for the future of that country.</a:t>
            </a:r>
          </a:p>
          <a:p>
            <a:pPr algn="just"/>
            <a:endParaRPr lang="en-ZA" sz="1600" dirty="0"/>
          </a:p>
        </p:txBody>
      </p:sp>
      <p:sp>
        <p:nvSpPr>
          <p:cNvPr id="4" name="Slide Number Placeholder 3"/>
          <p:cNvSpPr>
            <a:spLocks noGrp="1"/>
          </p:cNvSpPr>
          <p:nvPr>
            <p:ph type="sldNum" sz="quarter" idx="10"/>
          </p:nvPr>
        </p:nvSpPr>
        <p:spPr/>
        <p:txBody>
          <a:bodyPr/>
          <a:lstStyle/>
          <a:p>
            <a:pPr>
              <a:defRPr/>
            </a:pPr>
            <a:fld id="{F2CB3425-A608-4DB0-A5F5-62865F22A3D5}" type="slidenum">
              <a:rPr lang="en-GB" smtClean="0"/>
              <a:pPr>
                <a:defRPr/>
              </a:pPr>
              <a:t>3</a:t>
            </a:fld>
            <a:endParaRPr lang="en-GB" dirty="0"/>
          </a:p>
        </p:txBody>
      </p:sp>
    </p:spTree>
    <p:extLst>
      <p:ext uri="{BB962C8B-B14F-4D97-AF65-F5344CB8AC3E}">
        <p14:creationId xmlns:p14="http://schemas.microsoft.com/office/powerpoint/2010/main" val="150842900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77C7D-9ACD-494B-9EBE-C357BFB7D72B}"/>
              </a:ext>
            </a:extLst>
          </p:cNvPr>
          <p:cNvSpPr>
            <a:spLocks noGrp="1"/>
          </p:cNvSpPr>
          <p:nvPr>
            <p:ph type="title"/>
          </p:nvPr>
        </p:nvSpPr>
        <p:spPr>
          <a:xfrm>
            <a:off x="457200" y="274638"/>
            <a:ext cx="8229600" cy="1143000"/>
          </a:xfrm>
        </p:spPr>
        <p:txBody>
          <a:bodyPr wrap="square" anchor="ctr">
            <a:normAutofit/>
          </a:bodyPr>
          <a:lstStyle/>
          <a:p>
            <a:r>
              <a:rPr lang="en-GB" dirty="0"/>
              <a:t>TUNISIA ON THE MAP</a:t>
            </a:r>
            <a:endParaRPr lang="en-ZA" dirty="0"/>
          </a:p>
        </p:txBody>
      </p:sp>
      <p:pic>
        <p:nvPicPr>
          <p:cNvPr id="5" name="Content Placeholder 4">
            <a:extLst>
              <a:ext uri="{FF2B5EF4-FFF2-40B4-BE49-F238E27FC236}">
                <a16:creationId xmlns:a16="http://schemas.microsoft.com/office/drawing/2014/main" id="{239AFBEF-7360-49F1-A2F5-F81A5B14600E}"/>
              </a:ext>
            </a:extLst>
          </p:cNvPr>
          <p:cNvPicPr>
            <a:picLocks noGrp="1" noChangeAspect="1"/>
          </p:cNvPicPr>
          <p:nvPr>
            <p:ph sz="half" idx="1"/>
          </p:nvPr>
        </p:nvPicPr>
        <p:blipFill>
          <a:blip r:embed="rId2" cstate="print"/>
          <a:stretch>
            <a:fillRect/>
          </a:stretch>
        </p:blipFill>
        <p:spPr>
          <a:xfrm>
            <a:off x="539552" y="1268760"/>
            <a:ext cx="3888431" cy="4370040"/>
          </a:xfrm>
          <a:prstGeom prst="rect">
            <a:avLst/>
          </a:prstGeom>
          <a:noFill/>
        </p:spPr>
      </p:pic>
      <p:pic>
        <p:nvPicPr>
          <p:cNvPr id="6" name="Content Placeholder 5">
            <a:extLst>
              <a:ext uri="{FF2B5EF4-FFF2-40B4-BE49-F238E27FC236}">
                <a16:creationId xmlns:a16="http://schemas.microsoft.com/office/drawing/2014/main" id="{67B56B0A-D0BB-497A-A4EF-27C40DEFAF06}"/>
              </a:ext>
            </a:extLst>
          </p:cNvPr>
          <p:cNvPicPr>
            <a:picLocks noGrp="1" noChangeAspect="1"/>
          </p:cNvPicPr>
          <p:nvPr>
            <p:ph sz="half" idx="2"/>
          </p:nvPr>
        </p:nvPicPr>
        <p:blipFill>
          <a:blip r:embed="rId3" cstate="print"/>
          <a:stretch>
            <a:fillRect/>
          </a:stretch>
        </p:blipFill>
        <p:spPr>
          <a:xfrm>
            <a:off x="4499992" y="1268761"/>
            <a:ext cx="4186808" cy="4346300"/>
          </a:xfrm>
          <a:prstGeom prst="rect">
            <a:avLst/>
          </a:prstGeom>
        </p:spPr>
      </p:pic>
      <p:sp>
        <p:nvSpPr>
          <p:cNvPr id="4" name="Slide Number Placeholder 3">
            <a:extLst>
              <a:ext uri="{FF2B5EF4-FFF2-40B4-BE49-F238E27FC236}">
                <a16:creationId xmlns:a16="http://schemas.microsoft.com/office/drawing/2014/main" id="{74A5DD33-0FB2-4E1F-8C06-4FF11207B58B}"/>
              </a:ext>
            </a:extLst>
          </p:cNvPr>
          <p:cNvSpPr>
            <a:spLocks noGrp="1"/>
          </p:cNvSpPr>
          <p:nvPr>
            <p:ph type="sldNum" sz="quarter" idx="10"/>
          </p:nvPr>
        </p:nvSpPr>
        <p:spPr>
          <a:xfrm>
            <a:off x="6553200" y="6245225"/>
            <a:ext cx="2133600" cy="476250"/>
          </a:xfrm>
        </p:spPr>
        <p:txBody>
          <a:bodyPr wrap="square" anchor="t">
            <a:normAutofit/>
          </a:bodyPr>
          <a:lstStyle/>
          <a:p>
            <a:pPr>
              <a:spcAft>
                <a:spcPts val="600"/>
              </a:spcAft>
              <a:defRPr/>
            </a:pPr>
            <a:fld id="{F2CB3425-A608-4DB0-A5F5-62865F22A3D5}" type="slidenum">
              <a:rPr lang="en-GB" smtClean="0"/>
              <a:pPr>
                <a:spcAft>
                  <a:spcPts val="600"/>
                </a:spcAft>
                <a:defRPr/>
              </a:pPr>
              <a:t>4</a:t>
            </a:fld>
            <a:endParaRPr lang="en-GB"/>
          </a:p>
        </p:txBody>
      </p:sp>
    </p:spTree>
    <p:extLst>
      <p:ext uri="{BB962C8B-B14F-4D97-AF65-F5344CB8AC3E}">
        <p14:creationId xmlns:p14="http://schemas.microsoft.com/office/powerpoint/2010/main" val="90466096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dirty="0"/>
              <a:t>GLOBAL ENVIRONMENT AND TRENDS</a:t>
            </a:r>
          </a:p>
        </p:txBody>
      </p:sp>
      <p:sp>
        <p:nvSpPr>
          <p:cNvPr id="3" name="Content Placeholder 2"/>
          <p:cNvSpPr>
            <a:spLocks noGrp="1"/>
          </p:cNvSpPr>
          <p:nvPr>
            <p:ph idx="1"/>
          </p:nvPr>
        </p:nvSpPr>
        <p:spPr/>
        <p:txBody>
          <a:bodyPr/>
          <a:lstStyle/>
          <a:p>
            <a:pPr algn="just"/>
            <a:r>
              <a:rPr lang="en-US" sz="1600" dirty="0"/>
              <a:t>The current global environment.</a:t>
            </a:r>
            <a:endParaRPr lang="en-ZA" sz="1600" dirty="0"/>
          </a:p>
          <a:p>
            <a:pPr algn="just"/>
            <a:r>
              <a:rPr lang="en-US" sz="1600" dirty="0"/>
              <a:t>Emerging trends.</a:t>
            </a:r>
          </a:p>
          <a:p>
            <a:pPr algn="just"/>
            <a:r>
              <a:rPr lang="en-US" sz="1600" dirty="0"/>
              <a:t>Multilateralism. </a:t>
            </a:r>
          </a:p>
          <a:p>
            <a:pPr algn="just"/>
            <a:r>
              <a:rPr lang="en-US" sz="1600" dirty="0"/>
              <a:t>Conflict resolution.</a:t>
            </a:r>
            <a:endParaRPr lang="en-ZA" sz="1600" dirty="0"/>
          </a:p>
          <a:p>
            <a:pPr algn="just"/>
            <a:r>
              <a:rPr lang="en-US" sz="1600" dirty="0"/>
              <a:t>The use of UNSC and the AU to promote peace, security and stability on the continent. </a:t>
            </a:r>
          </a:p>
          <a:p>
            <a:pPr marL="0" indent="0">
              <a:buNone/>
            </a:pPr>
            <a:endParaRPr lang="en-ZA" dirty="0"/>
          </a:p>
        </p:txBody>
      </p:sp>
      <p:sp>
        <p:nvSpPr>
          <p:cNvPr id="4" name="Slide Number Placeholder 3"/>
          <p:cNvSpPr>
            <a:spLocks noGrp="1"/>
          </p:cNvSpPr>
          <p:nvPr>
            <p:ph type="sldNum" sz="quarter" idx="10"/>
          </p:nvPr>
        </p:nvSpPr>
        <p:spPr/>
        <p:txBody>
          <a:bodyPr/>
          <a:lstStyle/>
          <a:p>
            <a:pPr>
              <a:defRPr/>
            </a:pPr>
            <a:fld id="{F2CB3425-A608-4DB0-A5F5-62865F22A3D5}" type="slidenum">
              <a:rPr lang="en-GB" smtClean="0"/>
              <a:pPr>
                <a:defRPr/>
              </a:pPr>
              <a:t>5</a:t>
            </a:fld>
            <a:endParaRPr lang="en-GB" dirty="0"/>
          </a:p>
        </p:txBody>
      </p:sp>
    </p:spTree>
    <p:extLst>
      <p:ext uri="{BB962C8B-B14F-4D97-AF65-F5344CB8AC3E}">
        <p14:creationId xmlns:p14="http://schemas.microsoft.com/office/powerpoint/2010/main" val="426465561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589" y="35387"/>
            <a:ext cx="8229600" cy="801325"/>
          </a:xfrm>
        </p:spPr>
        <p:txBody>
          <a:bodyPr/>
          <a:lstStyle/>
          <a:p>
            <a:r>
              <a:rPr lang="en-ZA" sz="2400" dirty="0"/>
              <a:t>HISTORICAL DEVELOPMENTS - TUNISIA</a:t>
            </a:r>
          </a:p>
        </p:txBody>
      </p:sp>
      <p:sp>
        <p:nvSpPr>
          <p:cNvPr id="3" name="Content Placeholder 2"/>
          <p:cNvSpPr>
            <a:spLocks noGrp="1"/>
          </p:cNvSpPr>
          <p:nvPr>
            <p:ph idx="1"/>
          </p:nvPr>
        </p:nvSpPr>
        <p:spPr>
          <a:xfrm>
            <a:off x="503385" y="723854"/>
            <a:ext cx="8229600" cy="5081409"/>
          </a:xfrm>
        </p:spPr>
        <p:txBody>
          <a:bodyPr/>
          <a:lstStyle/>
          <a:p>
            <a:pPr algn="just"/>
            <a:endParaRPr lang="en-GB" sz="1600" dirty="0"/>
          </a:p>
          <a:p>
            <a:pPr algn="just"/>
            <a:endParaRPr lang="en-GB" sz="1600" dirty="0"/>
          </a:p>
          <a:p>
            <a:pPr algn="just"/>
            <a:r>
              <a:rPr lang="en-GB" sz="1600" dirty="0"/>
              <a:t>Territory occupied, among others, by Roman and Ottoman empires.</a:t>
            </a:r>
          </a:p>
          <a:p>
            <a:pPr algn="just"/>
            <a:r>
              <a:rPr lang="en-GB" sz="1600" dirty="0"/>
              <a:t>Tunisian recorded history can be traced back to the presence of Amazighen (indigenous north Africans also referred to as Berber</a:t>
            </a:r>
            <a:r>
              <a:rPr lang="en-GB" sz="1600" dirty="0">
                <a:solidFill>
                  <a:srgbClr val="FF0000"/>
                </a:solidFill>
              </a:rPr>
              <a:t> </a:t>
            </a:r>
            <a:r>
              <a:rPr lang="en-GB" sz="1600" dirty="0"/>
              <a:t>tribes) who inhabited the territory.</a:t>
            </a:r>
          </a:p>
          <a:p>
            <a:pPr algn="just"/>
            <a:r>
              <a:rPr lang="en-GB" sz="1600" dirty="0"/>
              <a:t>Phoenician and Cypriot settlers later occupied the coastal area.</a:t>
            </a:r>
          </a:p>
          <a:p>
            <a:pPr algn="just"/>
            <a:r>
              <a:rPr lang="en-GB" sz="1600" dirty="0"/>
              <a:t>It provided a vital shipping link for mercantile trade within the Mediterranean sea. </a:t>
            </a:r>
          </a:p>
          <a:p>
            <a:pPr algn="just"/>
            <a:r>
              <a:rPr lang="en-GB" sz="1600" dirty="0"/>
              <a:t>The city of Carthage became a centre of commerce, education and seat of political power for the various constituencies. </a:t>
            </a:r>
          </a:p>
          <a:p>
            <a:pPr algn="just"/>
            <a:r>
              <a:rPr lang="en-GB" sz="1600" dirty="0"/>
              <a:t>Became a French protectorate (Colony) in 1881. French subjugation of the inhabitants followed.</a:t>
            </a:r>
          </a:p>
          <a:p>
            <a:pPr algn="just"/>
            <a:r>
              <a:rPr lang="en-GB" sz="1600" dirty="0"/>
              <a:t>Resistance to French rule intensified from the earlier part of the 20</a:t>
            </a:r>
            <a:r>
              <a:rPr lang="en-GB" sz="1600" baseline="30000" dirty="0"/>
              <a:t>th</a:t>
            </a:r>
            <a:r>
              <a:rPr lang="en-GB" sz="1600" dirty="0"/>
              <a:t> century.</a:t>
            </a:r>
          </a:p>
          <a:p>
            <a:pPr algn="just"/>
            <a:r>
              <a:rPr lang="en-GB" sz="1600" dirty="0"/>
              <a:t>In 1956 Tunisia became independent and the country was proclaimed a Republic.</a:t>
            </a:r>
          </a:p>
          <a:p>
            <a:pPr algn="just"/>
            <a:r>
              <a:rPr lang="en-GB" sz="1600" dirty="0"/>
              <a:t>Habib Bourguiba became the first President of independent Tunisia.</a:t>
            </a:r>
          </a:p>
          <a:p>
            <a:pPr algn="just"/>
            <a:r>
              <a:rPr lang="en-GB" sz="1600" dirty="0"/>
              <a:t>In 1987 a bloodless coup led by General Zine El Abidine Ben Ali removed President Bourguiba from power.</a:t>
            </a:r>
            <a:endParaRPr lang="en-ZA" sz="1600" dirty="0"/>
          </a:p>
          <a:p>
            <a:pPr algn="just"/>
            <a:endParaRPr lang="en-GB" sz="1600" dirty="0"/>
          </a:p>
          <a:p>
            <a:pPr marL="0" indent="0" algn="just">
              <a:buNone/>
            </a:pPr>
            <a:endParaRPr lang="en-GB" sz="1600" dirty="0"/>
          </a:p>
          <a:p>
            <a:pPr marL="544513" indent="-192088" algn="just" defTabSz="720725">
              <a:buNone/>
            </a:pPr>
            <a:endParaRPr lang="en-ZA"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F2CB3425-A608-4DB0-A5F5-62865F22A3D5}" type="slidenum">
              <a:rPr lang="en-GB" smtClean="0"/>
              <a:pPr>
                <a:defRPr/>
              </a:pPr>
              <a:t>6</a:t>
            </a:fld>
            <a:endParaRPr lang="en-GB" dirty="0"/>
          </a:p>
        </p:txBody>
      </p:sp>
    </p:spTree>
    <p:extLst>
      <p:ext uri="{BB962C8B-B14F-4D97-AF65-F5344CB8AC3E}">
        <p14:creationId xmlns:p14="http://schemas.microsoft.com/office/powerpoint/2010/main" val="404342611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791" y="0"/>
            <a:ext cx="8229600" cy="1052736"/>
          </a:xfrm>
        </p:spPr>
        <p:txBody>
          <a:bodyPr/>
          <a:lstStyle/>
          <a:p>
            <a:r>
              <a:rPr lang="en-ZA" sz="2400" dirty="0"/>
              <a:t>HISTORICAL DEVELOPMENTS – TUNISIA (cont.)</a:t>
            </a:r>
          </a:p>
        </p:txBody>
      </p:sp>
      <p:sp>
        <p:nvSpPr>
          <p:cNvPr id="3" name="Content Placeholder 2"/>
          <p:cNvSpPr>
            <a:spLocks noGrp="1"/>
          </p:cNvSpPr>
          <p:nvPr>
            <p:ph idx="1"/>
          </p:nvPr>
        </p:nvSpPr>
        <p:spPr>
          <a:xfrm>
            <a:off x="480791" y="1076326"/>
            <a:ext cx="8229600" cy="4512913"/>
          </a:xfrm>
        </p:spPr>
        <p:txBody>
          <a:bodyPr/>
          <a:lstStyle/>
          <a:p>
            <a:pPr algn="just"/>
            <a:r>
              <a:rPr lang="en-GB" sz="1600" dirty="0"/>
              <a:t>Coup heralded the beginning of the Ben Ali era.</a:t>
            </a:r>
          </a:p>
          <a:p>
            <a:pPr algn="just"/>
            <a:r>
              <a:rPr lang="en-GB" sz="1600" dirty="0"/>
              <a:t>In 1989 Ben Ali won Presidential elections and was re-elected in 1994, 1999, 2004 and 2009.</a:t>
            </a:r>
          </a:p>
          <a:p>
            <a:pPr algn="just"/>
            <a:r>
              <a:rPr lang="en-GB" sz="1600" dirty="0"/>
              <a:t>At the beginning of December 2010 Tunisian citizens led by the youth, began protesting against the authorities, especially around the deteriorating economic conditions.</a:t>
            </a:r>
          </a:p>
          <a:p>
            <a:pPr algn="just"/>
            <a:r>
              <a:rPr lang="en-GB" sz="1600" dirty="0"/>
              <a:t>The key issues underpinning the mass protests were unemployment, high food prices  and energy prices.</a:t>
            </a:r>
          </a:p>
          <a:p>
            <a:pPr algn="just"/>
            <a:r>
              <a:rPr lang="en-GB" sz="1600" dirty="0"/>
              <a:t>Mass protests intensified (the Thawrat al-</a:t>
            </a:r>
            <a:r>
              <a:rPr lang="en-GB" sz="1600" dirty="0" err="1"/>
              <a:t>Karamah</a:t>
            </a:r>
            <a:r>
              <a:rPr lang="en-GB" sz="1600" dirty="0"/>
              <a:t> “Dignity” Revolution, also referred to in western media as the Jasmin Revolution). The President declared a state of emergency on 14</a:t>
            </a:r>
            <a:r>
              <a:rPr lang="en-GB" sz="1600" baseline="30000" dirty="0"/>
              <a:t>th</a:t>
            </a:r>
            <a:r>
              <a:rPr lang="en-GB" sz="1600" dirty="0"/>
              <a:t> January 2011 and dissolved government.</a:t>
            </a:r>
          </a:p>
          <a:p>
            <a:pPr algn="just"/>
            <a:r>
              <a:rPr lang="en-GB" sz="1600" dirty="0"/>
              <a:t>On the same day, Ben Ali fled to Saudi Arabia. This resulted in the beginning of the so called Arab Spring.  </a:t>
            </a:r>
          </a:p>
          <a:p>
            <a:pPr algn="just"/>
            <a:r>
              <a:rPr lang="en-GB" sz="1600" dirty="0"/>
              <a:t>Government led by interim President </a:t>
            </a:r>
            <a:r>
              <a:rPr lang="en-GB" sz="1600" dirty="0" err="1"/>
              <a:t>Moncef</a:t>
            </a:r>
            <a:r>
              <a:rPr lang="en-GB" sz="1600" dirty="0"/>
              <a:t> Marzouki installed from 2011-2014.</a:t>
            </a:r>
          </a:p>
          <a:p>
            <a:pPr algn="just"/>
            <a:r>
              <a:rPr lang="en-GB" sz="1600" dirty="0"/>
              <a:t>A new constitution was signed into law by Marzouki with the support of his Prime Minister </a:t>
            </a:r>
            <a:r>
              <a:rPr lang="en-GB" sz="1600" dirty="0" err="1"/>
              <a:t>Beji</a:t>
            </a:r>
            <a:r>
              <a:rPr lang="en-GB" sz="1600" dirty="0"/>
              <a:t> </a:t>
            </a:r>
            <a:r>
              <a:rPr lang="en-GB" sz="1600" dirty="0" err="1"/>
              <a:t>Cais</a:t>
            </a:r>
            <a:r>
              <a:rPr lang="en-GB" sz="1600" dirty="0"/>
              <a:t> Essebsi in 2014.</a:t>
            </a:r>
          </a:p>
          <a:p>
            <a:pPr marL="0" indent="0" algn="just">
              <a:buNone/>
            </a:pPr>
            <a:endParaRPr lang="en-GB" sz="1600" dirty="0"/>
          </a:p>
          <a:p>
            <a:pPr marL="0" indent="0">
              <a:buNone/>
            </a:pPr>
            <a:endParaRPr lang="en-GB" sz="1600" dirty="0"/>
          </a:p>
          <a:p>
            <a:pPr marL="0" indent="0">
              <a:buNone/>
            </a:pPr>
            <a:endParaRPr lang="en-ZA" dirty="0"/>
          </a:p>
        </p:txBody>
      </p:sp>
      <p:sp>
        <p:nvSpPr>
          <p:cNvPr id="4" name="Slide Number Placeholder 3"/>
          <p:cNvSpPr>
            <a:spLocks noGrp="1"/>
          </p:cNvSpPr>
          <p:nvPr>
            <p:ph type="sldNum" sz="quarter" idx="10"/>
          </p:nvPr>
        </p:nvSpPr>
        <p:spPr/>
        <p:txBody>
          <a:bodyPr/>
          <a:lstStyle/>
          <a:p>
            <a:pPr>
              <a:defRPr/>
            </a:pPr>
            <a:fld id="{F2CB3425-A608-4DB0-A5F5-62865F22A3D5}" type="slidenum">
              <a:rPr lang="en-GB" smtClean="0"/>
              <a:pPr>
                <a:defRPr/>
              </a:pPr>
              <a:t>7</a:t>
            </a:fld>
            <a:endParaRPr lang="en-GB" dirty="0"/>
          </a:p>
        </p:txBody>
      </p:sp>
    </p:spTree>
    <p:extLst>
      <p:ext uri="{BB962C8B-B14F-4D97-AF65-F5344CB8AC3E}">
        <p14:creationId xmlns:p14="http://schemas.microsoft.com/office/powerpoint/2010/main" val="330671854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HISTORICAL DEVELOPMENTS – TUNISIA (</a:t>
            </a:r>
            <a:r>
              <a:rPr lang="en-ZA" dirty="0" err="1"/>
              <a:t>cont</a:t>
            </a:r>
            <a:r>
              <a:rPr lang="en-ZA" dirty="0"/>
              <a:t>)</a:t>
            </a:r>
          </a:p>
        </p:txBody>
      </p:sp>
      <p:sp>
        <p:nvSpPr>
          <p:cNvPr id="3" name="Content Placeholder 2"/>
          <p:cNvSpPr>
            <a:spLocks noGrp="1"/>
          </p:cNvSpPr>
          <p:nvPr>
            <p:ph idx="1"/>
          </p:nvPr>
        </p:nvSpPr>
        <p:spPr/>
        <p:txBody>
          <a:bodyPr/>
          <a:lstStyle/>
          <a:p>
            <a:r>
              <a:rPr lang="en-ZA" sz="1600" dirty="0"/>
              <a:t>In the December 2014 Presidential elections, </a:t>
            </a:r>
            <a:r>
              <a:rPr lang="en-ZA" sz="1600" dirty="0" err="1"/>
              <a:t>Beji</a:t>
            </a:r>
            <a:r>
              <a:rPr lang="en-ZA" sz="1600" dirty="0"/>
              <a:t> Caid Essebsi was elected as President.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ZA" sz="1600" b="0" i="0" u="none" strike="noStrike" kern="0" cap="none" spc="0" normalizeH="0" baseline="0" noProof="0" dirty="0" err="1">
                <a:ln>
                  <a:noFill/>
                </a:ln>
                <a:solidFill>
                  <a:prstClr val="black"/>
                </a:solidFill>
                <a:effectLst/>
                <a:uLnTx/>
                <a:uFillTx/>
                <a:latin typeface="Arial"/>
                <a:ea typeface="+mn-ea"/>
                <a:cs typeface="+mn-cs"/>
              </a:rPr>
              <a:t>Kais</a:t>
            </a:r>
            <a:r>
              <a:rPr kumimoji="0" lang="en-ZA" sz="1600" b="0" i="0" u="none" strike="noStrike" kern="0" cap="none" spc="0" normalizeH="0" baseline="0" noProof="0" dirty="0">
                <a:ln>
                  <a:noFill/>
                </a:ln>
                <a:solidFill>
                  <a:prstClr val="black"/>
                </a:solidFill>
                <a:effectLst/>
                <a:uLnTx/>
                <a:uFillTx/>
                <a:latin typeface="Arial"/>
                <a:ea typeface="+mn-ea"/>
                <a:cs typeface="+mn-cs"/>
              </a:rPr>
              <a:t> Saied was elected President of Tunisia in the 2019 presidential elections as an independent candidate.</a:t>
            </a:r>
            <a:endParaRPr lang="en-ZA" sz="1600" dirty="0"/>
          </a:p>
          <a:p>
            <a:r>
              <a:rPr lang="en-ZA" sz="1600" dirty="0"/>
              <a:t>Currently Tunisia continues to experience economic difficulties </a:t>
            </a:r>
          </a:p>
          <a:p>
            <a:r>
              <a:rPr lang="en-ZA" sz="1600" dirty="0"/>
              <a:t>Increasing stability challenges are exacerbated by threats posed by extremist groups in some parts of the country. The Covid-19 pandemic has also contributed greatly to the negative economic performance of the government.</a:t>
            </a:r>
          </a:p>
          <a:p>
            <a:pPr marL="0" indent="0">
              <a:buNone/>
            </a:pPr>
            <a:endParaRPr lang="en-ZA" sz="1600" dirty="0"/>
          </a:p>
        </p:txBody>
      </p:sp>
      <p:sp>
        <p:nvSpPr>
          <p:cNvPr id="4" name="Slide Number Placeholder 3"/>
          <p:cNvSpPr>
            <a:spLocks noGrp="1"/>
          </p:cNvSpPr>
          <p:nvPr>
            <p:ph type="sldNum" sz="quarter" idx="10"/>
          </p:nvPr>
        </p:nvSpPr>
        <p:spPr/>
        <p:txBody>
          <a:bodyPr/>
          <a:lstStyle/>
          <a:p>
            <a:pPr>
              <a:defRPr/>
            </a:pPr>
            <a:fld id="{F2CB3425-A608-4DB0-A5F5-62865F22A3D5}" type="slidenum">
              <a:rPr lang="en-GB" smtClean="0"/>
              <a:pPr>
                <a:defRPr/>
              </a:pPr>
              <a:t>8</a:t>
            </a:fld>
            <a:endParaRPr lang="en-GB" dirty="0"/>
          </a:p>
        </p:txBody>
      </p:sp>
    </p:spTree>
    <p:extLst>
      <p:ext uri="{BB962C8B-B14F-4D97-AF65-F5344CB8AC3E}">
        <p14:creationId xmlns:p14="http://schemas.microsoft.com/office/powerpoint/2010/main" val="28895217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DYNAMICS / KEY DEVELOPMENTS</a:t>
            </a:r>
            <a:endParaRPr lang="en-ZA" dirty="0"/>
          </a:p>
        </p:txBody>
      </p:sp>
      <p:sp>
        <p:nvSpPr>
          <p:cNvPr id="3" name="Content Placeholder 2"/>
          <p:cNvSpPr>
            <a:spLocks noGrp="1"/>
          </p:cNvSpPr>
          <p:nvPr>
            <p:ph idx="1"/>
          </p:nvPr>
        </p:nvSpPr>
        <p:spPr/>
        <p:txBody>
          <a:bodyPr/>
          <a:lstStyle/>
          <a:p>
            <a:r>
              <a:rPr lang="en-ZA" sz="1600" dirty="0"/>
              <a:t>The President has declared his dislike of political parties and his view that they form part of the corrupt elite.</a:t>
            </a:r>
          </a:p>
          <a:p>
            <a:r>
              <a:rPr lang="en-ZA" sz="1600" dirty="0"/>
              <a:t>The President is conservative and has opposed attempts to modernise some of the institutions in Tunisia.</a:t>
            </a:r>
          </a:p>
          <a:p>
            <a:r>
              <a:rPr lang="en-ZA" sz="1600" dirty="0"/>
              <a:t>This has put him in direct conflict with the youth and most civil society groups.</a:t>
            </a:r>
          </a:p>
          <a:p>
            <a:r>
              <a:rPr lang="en-ZA" sz="1600" dirty="0"/>
              <a:t>Dynamics in Parliament (before its suspension) were characterised by fierce political battles between members supporting Saied and the majority Ennahda Movement and its allies, the Qalb Tounes Party and Al Karama Party.</a:t>
            </a:r>
          </a:p>
          <a:p>
            <a:r>
              <a:rPr lang="en-ZA" sz="1600" dirty="0"/>
              <a:t>Governance has been paralyzed due to factional battles.  </a:t>
            </a:r>
          </a:p>
          <a:p>
            <a:r>
              <a:rPr lang="en-ZA" sz="1600" dirty="0"/>
              <a:t>The President is increasingly regarded as autocratic and not taking into consideration the views of stakeholders.</a:t>
            </a:r>
          </a:p>
          <a:p>
            <a:r>
              <a:rPr lang="en-ZA" sz="1600" dirty="0"/>
              <a:t>Authorities clamping down on opposition leaders and members of the judiciary through arbitrary arrests and detentions. </a:t>
            </a:r>
          </a:p>
          <a:p>
            <a:pPr marL="0" indent="0">
              <a:buNone/>
            </a:pPr>
            <a:endParaRPr lang="en-ZA" sz="1600" dirty="0"/>
          </a:p>
        </p:txBody>
      </p:sp>
      <p:sp>
        <p:nvSpPr>
          <p:cNvPr id="4" name="Slide Number Placeholder 3"/>
          <p:cNvSpPr>
            <a:spLocks noGrp="1"/>
          </p:cNvSpPr>
          <p:nvPr>
            <p:ph type="sldNum" sz="quarter" idx="10"/>
          </p:nvPr>
        </p:nvSpPr>
        <p:spPr/>
        <p:txBody>
          <a:bodyPr/>
          <a:lstStyle/>
          <a:p>
            <a:pPr>
              <a:defRPr/>
            </a:pPr>
            <a:fld id="{F2CB3425-A608-4DB0-A5F5-62865F22A3D5}" type="slidenum">
              <a:rPr lang="en-GB" smtClean="0"/>
              <a:pPr>
                <a:defRPr/>
              </a:pPr>
              <a:t>9</a:t>
            </a:fld>
            <a:endParaRPr lang="en-GB" dirty="0"/>
          </a:p>
        </p:txBody>
      </p:sp>
    </p:spTree>
    <p:extLst>
      <p:ext uri="{BB962C8B-B14F-4D97-AF65-F5344CB8AC3E}">
        <p14:creationId xmlns:p14="http://schemas.microsoft.com/office/powerpoint/2010/main" val="3472257781"/>
      </p:ext>
    </p:extLst>
  </p:cSld>
  <p:clrMapOvr>
    <a:masterClrMapping/>
  </p:clrMapOvr>
  <p:transition/>
</p:sld>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1747</Words>
  <Application>Microsoft Office PowerPoint</Application>
  <PresentationFormat>On-screen Show (4:3)</PresentationFormat>
  <Paragraphs>152</Paragraphs>
  <Slides>18</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Arial Narrow</vt:lpstr>
      <vt:lpstr>Arial Rounded MT Bold</vt:lpstr>
      <vt:lpstr>Calibri</vt:lpstr>
      <vt:lpstr>Times</vt:lpstr>
      <vt:lpstr>Times New Roman</vt:lpstr>
      <vt:lpstr>1_Blank Presentation</vt:lpstr>
      <vt:lpstr>Blank Presentation</vt:lpstr>
      <vt:lpstr>DIRCO Briefing to the Portfolio Committee    </vt:lpstr>
      <vt:lpstr>OUTLINE</vt:lpstr>
      <vt:lpstr>SOUTH AFRICA’S FOREIGN POLICY APPROACH</vt:lpstr>
      <vt:lpstr>TUNISIA ON THE MAP</vt:lpstr>
      <vt:lpstr>GLOBAL ENVIRONMENT AND TRENDS</vt:lpstr>
      <vt:lpstr>HISTORICAL DEVELOPMENTS - TUNISIA</vt:lpstr>
      <vt:lpstr>HISTORICAL DEVELOPMENTS – TUNISIA (cont.)</vt:lpstr>
      <vt:lpstr>HISTORICAL DEVELOPMENTS – TUNISIA (cont)</vt:lpstr>
      <vt:lpstr>CURRENT DYNAMICS / KEY DEVELOPMENTS</vt:lpstr>
      <vt:lpstr>CURRENT DYNAMICS / KEY DEVELOPMENTS (cont)</vt:lpstr>
      <vt:lpstr>CONSTITUTIONAL REFERENDUM</vt:lpstr>
      <vt:lpstr>CONSTITUTIONAL REFERENDUM (cont)</vt:lpstr>
      <vt:lpstr>CONSTITUTIONAL REFERENDUM (cont)</vt:lpstr>
      <vt:lpstr>REGIONAL AND INTERNATIONAL REPSONSES</vt:lpstr>
      <vt:lpstr>SA BILATERAL RELATIONS WITH TUNISIA</vt:lpstr>
      <vt:lpstr>SA BILATERAL RELATIONS WITH TUNISIA (cont)</vt:lpstr>
      <vt:lpstr>RECOMMENDATIONS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Ministerial Briefing to the Portfolio Committee   Dr GNM Pandor</dc:title>
  <dc:creator>Nacerodien, F Mr : CD: North and Central Africa, DIRCO</dc:creator>
  <cp:lastModifiedBy>Rashaad</cp:lastModifiedBy>
  <cp:revision>2</cp:revision>
  <dcterms:created xsi:type="dcterms:W3CDTF">2022-02-28T15:31:52Z</dcterms:created>
  <dcterms:modified xsi:type="dcterms:W3CDTF">2022-03-03T10:51:43Z</dcterms:modified>
</cp:coreProperties>
</file>