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sldIdLst>
    <p:sldId id="276" r:id="rId2"/>
    <p:sldId id="375" r:id="rId3"/>
    <p:sldId id="389" r:id="rId4"/>
    <p:sldId id="390" r:id="rId5"/>
    <p:sldId id="397" r:id="rId6"/>
    <p:sldId id="391" r:id="rId7"/>
    <p:sldId id="392" r:id="rId8"/>
    <p:sldId id="393" r:id="rId9"/>
    <p:sldId id="394" r:id="rId10"/>
    <p:sldId id="395" r:id="rId11"/>
    <p:sldId id="396" r:id="rId12"/>
    <p:sldId id="398" r:id="rId13"/>
    <p:sldId id="399" r:id="rId14"/>
    <p:sldId id="388" r:id="rId15"/>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8B61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autoAdjust="0"/>
    <p:restoredTop sz="92011"/>
  </p:normalViewPr>
  <p:slideViewPr>
    <p:cSldViewPr snapToGrid="0" snapToObjects="1">
      <p:cViewPr varScale="1">
        <p:scale>
          <a:sx n="67" d="100"/>
          <a:sy n="67" d="100"/>
        </p:scale>
        <p:origin x="-1716" y="-96"/>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607A8F-D4EE-9B46-A644-35CE8348EE99}" type="datetimeFigureOut">
              <a:rPr lang="en-US" smtClean="0"/>
              <a:pPr/>
              <a:t>3/2/2022</a:t>
            </a:fld>
            <a:endParaRPr lang="en-US"/>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3C886D-0CC8-C040-92BC-ABE325B3ECC7}" type="slidenum">
              <a:rPr lang="en-US" smtClean="0"/>
              <a:pPr/>
              <a:t>‹#›</a:t>
            </a:fld>
            <a:endParaRPr lang="en-US"/>
          </a:p>
        </p:txBody>
      </p:sp>
    </p:spTree>
    <p:extLst>
      <p:ext uri="{BB962C8B-B14F-4D97-AF65-F5344CB8AC3E}">
        <p14:creationId xmlns:p14="http://schemas.microsoft.com/office/powerpoint/2010/main" xmlns="" val="1874790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3C886D-0CC8-C040-92BC-ABE325B3ECC7}" type="slidenum">
              <a:rPr lang="en-US" smtClean="0"/>
              <a:pPr/>
              <a:t>1</a:t>
            </a:fld>
            <a:endParaRPr lang="en-US"/>
          </a:p>
        </p:txBody>
      </p:sp>
    </p:spTree>
    <p:extLst>
      <p:ext uri="{BB962C8B-B14F-4D97-AF65-F5344CB8AC3E}">
        <p14:creationId xmlns:p14="http://schemas.microsoft.com/office/powerpoint/2010/main" xmlns="" val="17250243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561A7F0-67EA-7440-A0BE-244BC994C7A8}" type="datetimeFigureOut">
              <a:rPr lang="en-US" smtClean="0"/>
              <a:pPr/>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488227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61A7F0-67EA-7440-A0BE-244BC994C7A8}" type="datetimeFigureOut">
              <a:rPr lang="en-US" smtClean="0"/>
              <a:pPr/>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1977895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61A7F0-67EA-7440-A0BE-244BC994C7A8}" type="datetimeFigureOut">
              <a:rPr lang="en-US" smtClean="0"/>
              <a:pPr/>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1587170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61A7F0-67EA-7440-A0BE-244BC994C7A8}" type="datetimeFigureOut">
              <a:rPr lang="en-US" smtClean="0"/>
              <a:pPr/>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97400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61A7F0-67EA-7440-A0BE-244BC994C7A8}" type="datetimeFigureOut">
              <a:rPr lang="en-US" smtClean="0"/>
              <a:pPr/>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631429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561A7F0-67EA-7440-A0BE-244BC994C7A8}" type="datetimeFigureOut">
              <a:rPr lang="en-US" smtClean="0"/>
              <a:pPr/>
              <a:t>3/2/2022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1714772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61A7F0-67EA-7440-A0BE-244BC994C7A8}" type="datetimeFigureOut">
              <a:rPr lang="en-US" smtClean="0"/>
              <a:pPr/>
              <a:t>3/2/2022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944999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561A7F0-67EA-7440-A0BE-244BC994C7A8}" type="datetimeFigureOut">
              <a:rPr lang="en-US" smtClean="0"/>
              <a:pPr/>
              <a:t>3/2/2022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1958589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61A7F0-67EA-7440-A0BE-244BC994C7A8}" type="datetimeFigureOut">
              <a:rPr lang="en-US" smtClean="0"/>
              <a:pPr/>
              <a:t>3/2/2022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1390334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561A7F0-67EA-7440-A0BE-244BC994C7A8}" type="datetimeFigureOut">
              <a:rPr lang="en-US" smtClean="0"/>
              <a:pPr/>
              <a:t>3/2/2022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590143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561A7F0-67EA-7440-A0BE-244BC994C7A8}" type="datetimeFigureOut">
              <a:rPr lang="en-US" smtClean="0"/>
              <a:pPr/>
              <a:t>3/2/2022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1459415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screen">
            <a:lum/>
            <a:extLst>
              <a:ext uri="{28A0092B-C50C-407E-A947-70E740481C1C}">
                <a14:useLocalDpi xmlns:a14="http://schemas.microsoft.com/office/drawing/2010/main" xmln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61A7F0-67EA-7440-A0BE-244BC994C7A8}" type="datetimeFigureOut">
              <a:rPr lang="en-US" smtClean="0"/>
              <a:pPr/>
              <a:t>3/2/2022</a:t>
            </a:fld>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8920135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xmlns=""/>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noChangeAspect="1"/>
          </p:cNvSpPr>
          <p:nvPr>
            <p:ph type="ctrTitle"/>
          </p:nvPr>
        </p:nvSpPr>
        <p:spPr/>
        <p:txBody>
          <a:bodyPr>
            <a:normAutofit/>
          </a:bodyPr>
          <a:lstStyle/>
          <a:p>
            <a:pPr algn="ctr"/>
            <a:r>
              <a:rPr lang="en-US" sz="5400" b="1" dirty="0">
                <a:ln w="0"/>
                <a:effectLst>
                  <a:outerShdw blurRad="60007" dist="310007" dir="7680000" sy="30000" kx="1300200" algn="ctr" rotWithShape="0">
                    <a:prstClr val="black">
                      <a:alpha val="32000"/>
                    </a:prstClr>
                  </a:outerShdw>
                </a:effectLst>
              </a:rPr>
              <a:t/>
            </a:r>
            <a:br>
              <a:rPr lang="en-US" sz="5400" b="1" dirty="0">
                <a:ln w="0"/>
                <a:effectLst>
                  <a:outerShdw blurRad="60007" dist="310007" dir="7680000" sy="30000" kx="1300200" algn="ctr" rotWithShape="0">
                    <a:prstClr val="black">
                      <a:alpha val="32000"/>
                    </a:prstClr>
                  </a:outerShdw>
                </a:effectLst>
              </a:rPr>
            </a:br>
            <a:r>
              <a:rPr lang="en-US" sz="5400" b="1" dirty="0">
                <a:ln w="0"/>
                <a:effectLst>
                  <a:outerShdw blurRad="60007" dist="310007" dir="7680000" sy="30000" kx="1300200" algn="ctr" rotWithShape="0">
                    <a:prstClr val="black">
                      <a:alpha val="32000"/>
                    </a:prstClr>
                  </a:outerShdw>
                </a:effectLst>
              </a:rPr>
              <a:t/>
            </a:r>
            <a:br>
              <a:rPr lang="en-US" sz="5400" b="1" dirty="0">
                <a:ln w="0"/>
                <a:effectLst>
                  <a:outerShdw blurRad="60007" dist="310007" dir="7680000" sy="30000" kx="1300200" algn="ctr" rotWithShape="0">
                    <a:prstClr val="black">
                      <a:alpha val="32000"/>
                    </a:prstClr>
                  </a:outerShdw>
                </a:effectLst>
              </a:rPr>
            </a:br>
            <a:r>
              <a:rPr lang="en-US" sz="5400" b="1" dirty="0">
                <a:ln w="0"/>
                <a:effectLst>
                  <a:outerShdw blurRad="60007" dist="310007" dir="7680000" sy="30000" kx="1300200" algn="ctr" rotWithShape="0">
                    <a:prstClr val="black">
                      <a:alpha val="32000"/>
                    </a:prstClr>
                  </a:outerShdw>
                </a:effectLst>
              </a:rPr>
              <a:t>	</a:t>
            </a:r>
          </a:p>
        </p:txBody>
      </p:sp>
      <p:sp>
        <p:nvSpPr>
          <p:cNvPr id="4" name="Subtitle 3"/>
          <p:cNvSpPr>
            <a:spLocks noGrp="1"/>
          </p:cNvSpPr>
          <p:nvPr>
            <p:ph type="subTitle" idx="1"/>
          </p:nvPr>
        </p:nvSpPr>
        <p:spPr/>
        <p:txBody>
          <a:bodyPr>
            <a:normAutofit lnSpcReduction="10000"/>
          </a:bodyPr>
          <a:lstStyle/>
          <a:p>
            <a:r>
              <a:rPr lang="en-US" dirty="0" smtClean="0">
                <a:latin typeface="Arial Rounded MT Bold" panose="020F0704030504030204" pitchFamily="34" charset="0"/>
              </a:rPr>
              <a:t>DAFT A LIST PRESENTATION ON NATIONAL ROAD TRAFFIC BILL </a:t>
            </a:r>
          </a:p>
          <a:p>
            <a:r>
              <a:rPr lang="en-US" dirty="0" smtClean="0">
                <a:latin typeface="Arial Rounded MT Bold" panose="020F0704030504030204" pitchFamily="34" charset="0"/>
              </a:rPr>
              <a:t>B 7- 2020 ON </a:t>
            </a:r>
          </a:p>
          <a:p>
            <a:r>
              <a:rPr lang="en-US" dirty="0" smtClean="0">
                <a:latin typeface="Arial Rounded MT Bold" panose="020F0704030504030204" pitchFamily="34" charset="0"/>
              </a:rPr>
              <a:t>1 MARCH 2020 </a:t>
            </a:r>
            <a:endParaRPr lang="en-ZA" dirty="0">
              <a:latin typeface="Arial Rounded MT Bold" panose="020F0704030504030204" pitchFamily="34" charset="0"/>
            </a:endParaRPr>
          </a:p>
        </p:txBody>
      </p:sp>
      <p:sp useBgFill="1">
        <p:nvSpPr>
          <p:cNvPr id="3" name="Title 1"/>
          <p:cNvSpPr txBox="1">
            <a:spLocks/>
          </p:cNvSpPr>
          <p:nvPr/>
        </p:nvSpPr>
        <p:spPr>
          <a:xfrm>
            <a:off x="6607403" y="5356749"/>
            <a:ext cx="2884231" cy="1254057"/>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bg1">
                    <a:lumMod val="85000"/>
                  </a:schemeClr>
                </a:solidFill>
              </a:rPr>
              <a:t/>
            </a:r>
            <a:br>
              <a:rPr lang="en-US" b="1" dirty="0">
                <a:solidFill>
                  <a:schemeClr val="bg1">
                    <a:lumMod val="85000"/>
                  </a:schemeClr>
                </a:solidFill>
              </a:rPr>
            </a:br>
            <a:endParaRPr lang="en-US" b="1" dirty="0">
              <a:solidFill>
                <a:schemeClr val="bg1">
                  <a:lumMod val="85000"/>
                </a:schemeClr>
              </a:solidFill>
            </a:endParaRPr>
          </a:p>
          <a:p>
            <a:endParaRPr lang="en-US" b="1" dirty="0">
              <a:solidFill>
                <a:schemeClr val="bg1">
                  <a:lumMod val="85000"/>
                </a:schemeClr>
              </a:solidFill>
            </a:endParaRPr>
          </a:p>
        </p:txBody>
      </p:sp>
    </p:spTree>
    <p:extLst>
      <p:ext uri="{BB962C8B-B14F-4D97-AF65-F5344CB8AC3E}">
        <p14:creationId xmlns:p14="http://schemas.microsoft.com/office/powerpoint/2010/main" xmlns="" val="12118656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lgerian" panose="04020705040A02060702" pitchFamily="82" charset="0"/>
              </a:rPr>
              <a:t>Clauses 46, 47 both rejected </a:t>
            </a:r>
            <a:endParaRPr lang="en-ZA" sz="3200" dirty="0">
              <a:latin typeface="Algerian" panose="04020705040A02060702" pitchFamily="82" charset="0"/>
            </a:endParaRPr>
          </a:p>
        </p:txBody>
      </p:sp>
      <p:sp>
        <p:nvSpPr>
          <p:cNvPr id="3" name="Content Placeholder 2"/>
          <p:cNvSpPr>
            <a:spLocks noGrp="1"/>
          </p:cNvSpPr>
          <p:nvPr>
            <p:ph idx="1"/>
          </p:nvPr>
        </p:nvSpPr>
        <p:spPr/>
        <p:txBody>
          <a:bodyPr>
            <a:normAutofit lnSpcReduction="10000"/>
          </a:bodyPr>
          <a:lstStyle/>
          <a:p>
            <a:r>
              <a:rPr lang="en-US" dirty="0" smtClean="0">
                <a:latin typeface="Arial" panose="020B0604020202020204" pitchFamily="34" charset="0"/>
                <a:cs typeface="Arial" panose="020B0604020202020204" pitchFamily="34" charset="0"/>
              </a:rPr>
              <a:t>Clause 46 was on decreasing the alcohol percentage on a driver’s blood to 0%. Committee was not convinced on the submissions of the Department but persuaded by public submissions-hence rejection in total of any amendment to s65. </a:t>
            </a:r>
          </a:p>
          <a:p>
            <a:r>
              <a:rPr lang="en-US" dirty="0" smtClean="0">
                <a:latin typeface="Arial" panose="020B0604020202020204" pitchFamily="34" charset="0"/>
                <a:cs typeface="Arial" panose="020B0604020202020204" pitchFamily="34" charset="0"/>
              </a:rPr>
              <a:t>Clause 47 sought to remove involvement of Shareholder Committee and Parliament in the enabling provision s75 to make regulations. Committee does not support any of the changes hence rejection of whole clause. Retain current s75. </a:t>
            </a:r>
            <a:endParaRPr lang="en-Z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966710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lgerian" panose="04020705040A02060702" pitchFamily="82" charset="0"/>
              </a:rPr>
              <a:t>Clauses 49, 50 and 53 together with memo</a:t>
            </a:r>
            <a:endParaRPr lang="en-ZA" sz="3200" dirty="0">
              <a:latin typeface="Algerian" panose="04020705040A02060702" pitchFamily="82" charset="0"/>
            </a:endParaRPr>
          </a:p>
        </p:txBody>
      </p:sp>
      <p:sp>
        <p:nvSpPr>
          <p:cNvPr id="3" name="Content Placeholder 2"/>
          <p:cNvSpPr>
            <a:spLocks noGrp="1"/>
          </p:cNvSpPr>
          <p:nvPr>
            <p:ph idx="1"/>
          </p:nvPr>
        </p:nvSpPr>
        <p:spPr/>
        <p:txBody>
          <a:bodyPr>
            <a:normAutofit fontScale="92500" lnSpcReduction="20000"/>
          </a:bodyPr>
          <a:lstStyle/>
          <a:p>
            <a:r>
              <a:rPr lang="en-US" dirty="0" smtClean="0">
                <a:latin typeface="Arial" panose="020B0604020202020204" pitchFamily="34" charset="0"/>
                <a:cs typeface="Arial" panose="020B0604020202020204" pitchFamily="34" charset="0"/>
              </a:rPr>
              <a:t>Clause 49 consequential correction on proper reference. </a:t>
            </a:r>
          </a:p>
          <a:p>
            <a:r>
              <a:rPr lang="en-US" dirty="0" smtClean="0">
                <a:latin typeface="Arial" panose="020B0604020202020204" pitchFamily="34" charset="0"/>
                <a:cs typeface="Arial" panose="020B0604020202020204" pitchFamily="34" charset="0"/>
              </a:rPr>
              <a:t>Clause 50</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seeks to amend s81 and conveying of abnormal loads in our public roads together with determination of due fees. Issue of “may” to “must”</a:t>
            </a:r>
          </a:p>
          <a:p>
            <a:r>
              <a:rPr lang="en-US" dirty="0" smtClean="0">
                <a:latin typeface="Arial" panose="020B0604020202020204" pitchFamily="34" charset="0"/>
                <a:cs typeface="Arial" panose="020B0604020202020204" pitchFamily="34" charset="0"/>
              </a:rPr>
              <a:t>Clause 53= the correction of arrangement of sections of the Principal Act will be sorted </a:t>
            </a:r>
          </a:p>
          <a:p>
            <a:r>
              <a:rPr lang="en-US" dirty="0" smtClean="0">
                <a:latin typeface="Arial" panose="020B0604020202020204" pitchFamily="34" charset="0"/>
                <a:cs typeface="Arial" panose="020B0604020202020204" pitchFamily="34" charset="0"/>
              </a:rPr>
              <a:t>Together with Memorandum on the objects of the Bill will be effected once all amendments are agreed to by the Committee. </a:t>
            </a:r>
          </a:p>
          <a:p>
            <a:r>
              <a:rPr lang="en-US" dirty="0" smtClean="0">
                <a:latin typeface="Arial" panose="020B0604020202020204" pitchFamily="34" charset="0"/>
                <a:cs typeface="Arial" panose="020B0604020202020204" pitchFamily="34" charset="0"/>
              </a:rPr>
              <a:t>The same will be the case on the Long Title at the beginning of the Bill. </a:t>
            </a:r>
            <a:endParaRPr lang="en-Z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445081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lgerian" panose="04020705040A02060702" pitchFamily="82" charset="0"/>
              </a:rPr>
              <a:t>CONCERNS ON 51a, 93A &amp; other provisions of ACT </a:t>
            </a:r>
            <a:endParaRPr lang="en-ZA" sz="3200" dirty="0">
              <a:latin typeface="Algerian" panose="04020705040A02060702" pitchFamily="82" charset="0"/>
            </a:endParaRPr>
          </a:p>
        </p:txBody>
      </p:sp>
      <p:sp>
        <p:nvSpPr>
          <p:cNvPr id="3" name="Content Placeholder 2"/>
          <p:cNvSpPr>
            <a:spLocks noGrp="1"/>
          </p:cNvSpPr>
          <p:nvPr>
            <p:ph idx="1"/>
          </p:nvPr>
        </p:nvSpPr>
        <p:spPr/>
        <p:txBody>
          <a:bodyPr/>
          <a:lstStyle/>
          <a:p>
            <a:r>
              <a:rPr lang="en-US" dirty="0" smtClean="0">
                <a:latin typeface="Arial" panose="020B0604020202020204" pitchFamily="34" charset="0"/>
                <a:cs typeface="Arial" panose="020B0604020202020204" pitchFamily="34" charset="0"/>
              </a:rPr>
              <a:t>Serious concern &amp; crisis raised by members on confusions created when it comes to the functions and functioning of the Shareholder Committee relating to overlapping and shared functions- example issues of appeal- One can appeal to CEO, Shareholder Committee, MEC and even Minister even though in a confused manner when attempting to unpack this all are still owning such right depending from where the grievance arise= see s6, 51A, 51B which must be read with 93A. </a:t>
            </a:r>
            <a:endParaRPr lang="en-Z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548618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lgerian" panose="04020705040A02060702" pitchFamily="82" charset="0"/>
                <a:cs typeface="Arial" panose="020B0604020202020204" pitchFamily="34" charset="0"/>
              </a:rPr>
              <a:t>OTHER PROVISIONS OF CONCERN</a:t>
            </a:r>
            <a:endParaRPr lang="en-ZA" sz="3200" dirty="0">
              <a:latin typeface="Algerian" panose="04020705040A02060702" pitchFamily="82"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r>
              <a:rPr lang="en-US" dirty="0" smtClean="0">
                <a:latin typeface="Arial" panose="020B0604020202020204" pitchFamily="34" charset="0"/>
                <a:cs typeface="Arial" panose="020B0604020202020204" pitchFamily="34" charset="0"/>
              </a:rPr>
              <a:t>Reference to SANS or rather the Standards Act 29 of 1993 in respect of microdots? </a:t>
            </a:r>
          </a:p>
          <a:p>
            <a:r>
              <a:rPr lang="en-US" dirty="0" smtClean="0">
                <a:latin typeface="Arial" panose="020B0604020202020204" pitchFamily="34" charset="0"/>
                <a:cs typeface="Arial" panose="020B0604020202020204" pitchFamily="34" charset="0"/>
              </a:rPr>
              <a:t>Definition already makes reference to SANS 534-1 which originates from the already proclaimed regulation. We need keep in mind status of a regulation in contrast to the actual law. The law/statute </a:t>
            </a:r>
            <a:r>
              <a:rPr lang="en-US" dirty="0" err="1" smtClean="0">
                <a:latin typeface="Arial" panose="020B0604020202020204" pitchFamily="34" charset="0"/>
                <a:cs typeface="Arial" panose="020B0604020202020204" pitchFamily="34" charset="0"/>
              </a:rPr>
              <a:t>superceed</a:t>
            </a:r>
            <a:r>
              <a:rPr lang="en-US" dirty="0" smtClean="0">
                <a:latin typeface="Arial" panose="020B0604020202020204" pitchFamily="34" charset="0"/>
                <a:cs typeface="Arial" panose="020B0604020202020204" pitchFamily="34" charset="0"/>
              </a:rPr>
              <a:t> any regulation and a regulation derives its power and existence from the law- hence microdots concerns and making reference to SANS a bit worrying and bordering the line of flaunting legal principles= clarity on position of </a:t>
            </a:r>
            <a:r>
              <a:rPr lang="en-US" smtClean="0">
                <a:latin typeface="Arial" panose="020B0604020202020204" pitchFamily="34" charset="0"/>
                <a:cs typeface="Arial" panose="020B0604020202020204" pitchFamily="34" charset="0"/>
              </a:rPr>
              <a:t>Committee required. </a:t>
            </a:r>
            <a:endParaRPr lang="en-Z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8982332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097215" y="2628878"/>
            <a:ext cx="7790693" cy="995559"/>
          </a:xfrm>
        </p:spPr>
        <p:txBody>
          <a:bodyPr>
            <a:normAutofit/>
          </a:bodyPr>
          <a:lstStyle/>
          <a:p>
            <a:pPr algn="ctr"/>
            <a:r>
              <a:rPr lang="en-US" sz="6000" b="1" dirty="0" smtClean="0">
                <a:latin typeface="Arial" panose="020B0604020202020204" pitchFamily="34" charset="0"/>
                <a:cs typeface="Arial" panose="020B0604020202020204" pitchFamily="34" charset="0"/>
              </a:rPr>
              <a:t> THANK YOU. </a:t>
            </a:r>
            <a:endParaRPr lang="en-US" sz="6000" b="1" dirty="0">
              <a:latin typeface="Arial" panose="020B0604020202020204" pitchFamily="34" charset="0"/>
              <a:cs typeface="Arial" panose="020B0604020202020204" pitchFamily="34" charset="0"/>
            </a:endParaRPr>
          </a:p>
        </p:txBody>
      </p:sp>
      <p:sp>
        <p:nvSpPr>
          <p:cNvPr id="5" name="Title 1"/>
          <p:cNvSpPr txBox="1">
            <a:spLocks/>
          </p:cNvSpPr>
          <p:nvPr/>
        </p:nvSpPr>
        <p:spPr>
          <a:xfrm>
            <a:off x="503301" y="1574557"/>
            <a:ext cx="6710362" cy="4813364"/>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57200" indent="-457200">
              <a:buFont typeface="Arial" charset="0"/>
              <a:buChar char="•"/>
            </a:pPr>
            <a:endParaRPr lang="en-US" sz="3200" b="1" dirty="0">
              <a:solidFill>
                <a:schemeClr val="accent4"/>
              </a:solidFill>
            </a:endParaRPr>
          </a:p>
          <a:p>
            <a:pPr marL="457200" indent="-457200">
              <a:buFont typeface="Arial" charset="0"/>
              <a:buChar char="•"/>
            </a:pPr>
            <a:endParaRPr lang="en-US" sz="3200" b="1" dirty="0">
              <a:solidFill>
                <a:schemeClr val="accent4"/>
              </a:solidFill>
            </a:endParaRPr>
          </a:p>
        </p:txBody>
      </p:sp>
    </p:spTree>
    <p:extLst>
      <p:ext uri="{BB962C8B-B14F-4D97-AF65-F5344CB8AC3E}">
        <p14:creationId xmlns:p14="http://schemas.microsoft.com/office/powerpoint/2010/main" xmlns="" val="1126070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03301" y="1574557"/>
            <a:ext cx="6710362" cy="4813364"/>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57200" indent="-457200">
              <a:buFont typeface="Arial" charset="0"/>
              <a:buChar char="•"/>
            </a:pPr>
            <a:endParaRPr lang="en-US" sz="3200" b="1" dirty="0">
              <a:solidFill>
                <a:schemeClr val="accent4"/>
              </a:solidFill>
            </a:endParaRPr>
          </a:p>
          <a:p>
            <a:pPr marL="457200" indent="-457200">
              <a:buFont typeface="Arial" charset="0"/>
              <a:buChar char="•"/>
            </a:pPr>
            <a:endParaRPr lang="en-US" sz="3200" b="1" dirty="0">
              <a:solidFill>
                <a:schemeClr val="accent4"/>
              </a:solidFill>
            </a:endParaRPr>
          </a:p>
        </p:txBody>
      </p:sp>
      <p:sp>
        <p:nvSpPr>
          <p:cNvPr id="7" name="Rectangle 6"/>
          <p:cNvSpPr/>
          <p:nvPr/>
        </p:nvSpPr>
        <p:spPr>
          <a:xfrm>
            <a:off x="851030" y="1250513"/>
            <a:ext cx="8542352" cy="369332"/>
          </a:xfrm>
          <a:prstGeom prst="rect">
            <a:avLst/>
          </a:prstGeom>
        </p:spPr>
        <p:txBody>
          <a:bodyPr wrap="square">
            <a:spAutoFit/>
          </a:bodyPr>
          <a:lstStyle/>
          <a:p>
            <a:pPr marL="457200">
              <a:spcAft>
                <a:spcPts val="0"/>
              </a:spcAft>
            </a:pPr>
            <a:r>
              <a:rPr lang="en-ZA" dirty="0">
                <a:latin typeface="Calibri" panose="020F0502020204030204" pitchFamily="34" charset="0"/>
                <a:ea typeface="Calibri" panose="020F0502020204030204" pitchFamily="34" charset="0"/>
                <a:cs typeface="Times New Roman" panose="02020603050405020304" pitchFamily="18" charset="0"/>
              </a:rPr>
              <a:t> </a:t>
            </a:r>
            <a:endParaRPr lang="en-ZA"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 name="Title 1"/>
          <p:cNvSpPr>
            <a:spLocks noGrp="1"/>
          </p:cNvSpPr>
          <p:nvPr>
            <p:ph type="title"/>
          </p:nvPr>
        </p:nvSpPr>
        <p:spPr/>
        <p:txBody>
          <a:bodyPr>
            <a:normAutofit/>
          </a:bodyPr>
          <a:lstStyle/>
          <a:p>
            <a:r>
              <a:rPr lang="en-US" sz="3200" dirty="0" smtClean="0">
                <a:latin typeface="Algerian" panose="04020705040A02060702" pitchFamily="82" charset="0"/>
              </a:rPr>
              <a:t>DISCUSSIONS &amp; DELIBERATIONS= CONTEXT </a:t>
            </a:r>
            <a:endParaRPr lang="en-ZA" sz="3200" dirty="0">
              <a:latin typeface="Algerian" panose="04020705040A02060702" pitchFamily="82" charset="0"/>
            </a:endParaRPr>
          </a:p>
        </p:txBody>
      </p:sp>
      <p:sp>
        <p:nvSpPr>
          <p:cNvPr id="4" name="Content Placeholder 3"/>
          <p:cNvSpPr>
            <a:spLocks noGrp="1"/>
          </p:cNvSpPr>
          <p:nvPr>
            <p:ph idx="1"/>
          </p:nvPr>
        </p:nvSpPr>
        <p:spPr/>
        <p:txBody>
          <a:bodyPr/>
          <a:lstStyle/>
          <a:p>
            <a:r>
              <a:rPr lang="en-US" dirty="0" smtClean="0">
                <a:latin typeface="Arial Black" panose="020B0A04020102020204" pitchFamily="34" charset="0"/>
              </a:rPr>
              <a:t>Committee has deliberated on clause by clause with directives on what need be effected as draft to the Bill introduced by the Executive. </a:t>
            </a:r>
          </a:p>
          <a:p>
            <a:r>
              <a:rPr lang="en-US" dirty="0" smtClean="0">
                <a:latin typeface="Arial" panose="020B0604020202020204" pitchFamily="34" charset="0"/>
                <a:cs typeface="Arial" panose="020B0604020202020204" pitchFamily="34" charset="0"/>
              </a:rPr>
              <a:t>Once approved by the Committee, Committee amendments will result in a B version of the Bill and A list accepted amendments. </a:t>
            </a:r>
          </a:p>
          <a:p>
            <a:r>
              <a:rPr lang="en-US" dirty="0" smtClean="0">
                <a:latin typeface="Arial" panose="020B0604020202020204" pitchFamily="34" charset="0"/>
                <a:cs typeface="Arial" panose="020B0604020202020204" pitchFamily="34" charset="0"/>
              </a:rPr>
              <a:t>This Bill amends an existing piece of legislation hence members will see underline and some bold brackets appearing on the shared A list. </a:t>
            </a:r>
          </a:p>
          <a:p>
            <a:endParaRPr lang="en-Z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865338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Arial Black" panose="020B0A04020102020204" pitchFamily="34" charset="0"/>
              </a:rPr>
              <a:t>Clause 1 related concerns </a:t>
            </a:r>
            <a:endParaRPr lang="en-ZA" sz="3600" dirty="0">
              <a:latin typeface="Arial Black" panose="020B0A04020102020204" pitchFamily="34" charset="0"/>
            </a:endParaRPr>
          </a:p>
        </p:txBody>
      </p:sp>
      <p:sp>
        <p:nvSpPr>
          <p:cNvPr id="3" name="Content Placeholder 2"/>
          <p:cNvSpPr>
            <a:spLocks noGrp="1"/>
          </p:cNvSpPr>
          <p:nvPr>
            <p:ph idx="1"/>
          </p:nvPr>
        </p:nvSpPr>
        <p:spPr/>
        <p:txBody>
          <a:bodyPr>
            <a:normAutofit fontScale="92500" lnSpcReduction="20000"/>
          </a:bodyPr>
          <a:lstStyle/>
          <a:p>
            <a:r>
              <a:rPr lang="en-US" dirty="0" smtClean="0"/>
              <a:t>Body builder and emergency services we still require final decision from Committee-</a:t>
            </a:r>
            <a:r>
              <a:rPr lang="en-US" dirty="0" err="1" smtClean="0"/>
              <a:t>e.g</a:t>
            </a:r>
            <a:r>
              <a:rPr lang="en-US" dirty="0" smtClean="0"/>
              <a:t> which definition to effect? </a:t>
            </a:r>
          </a:p>
          <a:p>
            <a:r>
              <a:rPr lang="en-US" dirty="0" smtClean="0"/>
              <a:t>Changes effected relate to “instructor”, local authority, “motor vehicle”, “pedal cycle” and </a:t>
            </a:r>
          </a:p>
          <a:p>
            <a:r>
              <a:rPr lang="en-US" dirty="0" smtClean="0"/>
              <a:t>Public road </a:t>
            </a:r>
            <a:r>
              <a:rPr lang="en-US" dirty="0"/>
              <a:t>Mbhele judgment because it is </a:t>
            </a:r>
            <a:r>
              <a:rPr lang="en-US" dirty="0" smtClean="0"/>
              <a:t>inclusive</a:t>
            </a:r>
          </a:p>
          <a:p>
            <a:r>
              <a:rPr lang="en-US" dirty="0" smtClean="0"/>
              <a:t>How to handle impounded motor vehicles by police officials. </a:t>
            </a:r>
          </a:p>
          <a:p>
            <a:r>
              <a:rPr lang="en-US" dirty="0" smtClean="0"/>
              <a:t>3 methods may have been used- (a) go through the Existing Act with proposals shown there, (b) draft A list as presented or (c)- simple a presentation as herein</a:t>
            </a:r>
          </a:p>
          <a:p>
            <a:r>
              <a:rPr lang="en-US" dirty="0" smtClean="0"/>
              <a:t>Memo on the objects of the Bill &amp; Index will be corrected once all agreed to changes are clear and approved by members</a:t>
            </a:r>
            <a:r>
              <a:rPr lang="en-US" dirty="0"/>
              <a:t> </a:t>
            </a:r>
            <a:r>
              <a:rPr lang="en-US" dirty="0" smtClean="0"/>
              <a:t>and Long Title-fortunately we do not have a preamble. </a:t>
            </a:r>
          </a:p>
          <a:p>
            <a:endParaRPr lang="en-ZA" dirty="0"/>
          </a:p>
        </p:txBody>
      </p:sp>
    </p:spTree>
    <p:extLst>
      <p:ext uri="{BB962C8B-B14F-4D97-AF65-F5344CB8AC3E}">
        <p14:creationId xmlns:p14="http://schemas.microsoft.com/office/powerpoint/2010/main" xmlns="" val="2283427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smtClean="0">
                <a:latin typeface="Algerian" panose="04020705040A02060702" pitchFamily="82" charset="0"/>
              </a:rPr>
              <a:t>DEFINITIONS &amp; Content </a:t>
            </a:r>
            <a:endParaRPr lang="en-ZA" sz="3200" dirty="0">
              <a:latin typeface="Algerian" panose="04020705040A02060702" pitchFamily="82" charset="0"/>
            </a:endParaRPr>
          </a:p>
        </p:txBody>
      </p:sp>
      <p:sp>
        <p:nvSpPr>
          <p:cNvPr id="5" name="Content Placeholder 4"/>
          <p:cNvSpPr>
            <a:spLocks noGrp="1"/>
          </p:cNvSpPr>
          <p:nvPr>
            <p:ph sz="half" idx="1"/>
          </p:nvPr>
        </p:nvSpPr>
        <p:spPr/>
        <p:txBody>
          <a:bodyPr>
            <a:normAutofit fontScale="70000" lnSpcReduction="20000"/>
          </a:bodyPr>
          <a:lstStyle/>
          <a:p>
            <a:r>
              <a:rPr lang="en-US" dirty="0" smtClean="0">
                <a:latin typeface="Algerian" panose="04020705040A02060702" pitchFamily="82" charset="0"/>
              </a:rPr>
              <a:t>DEFINTIONs- </a:t>
            </a:r>
          </a:p>
          <a:p>
            <a:r>
              <a:rPr lang="en-US" sz="2400" dirty="0" smtClean="0">
                <a:latin typeface="Arial" panose="020B0604020202020204" pitchFamily="34" charset="0"/>
                <a:cs typeface="Arial" panose="020B0604020202020204" pitchFamily="34" charset="0"/>
              </a:rPr>
              <a:t>various definitions impact on specific provisions of the Bill, </a:t>
            </a:r>
            <a:r>
              <a:rPr lang="en-US" sz="2400" dirty="0" err="1" smtClean="0">
                <a:latin typeface="Arial" panose="020B0604020202020204" pitchFamily="34" charset="0"/>
                <a:cs typeface="Arial" panose="020B0604020202020204" pitchFamily="34" charset="0"/>
              </a:rPr>
              <a:t>e.g</a:t>
            </a:r>
            <a:r>
              <a:rPr lang="en-US" sz="2400" dirty="0" smtClean="0">
                <a:latin typeface="Arial" panose="020B0604020202020204" pitchFamily="34" charset="0"/>
                <a:cs typeface="Arial" panose="020B0604020202020204" pitchFamily="34" charset="0"/>
              </a:rPr>
              <a:t> body builder, driving permit, emergency services, instructor, motor vehicle, public road</a:t>
            </a:r>
          </a:p>
          <a:p>
            <a:r>
              <a:rPr lang="en-US" sz="2400" dirty="0" smtClean="0">
                <a:latin typeface="Arial" panose="020B0604020202020204" pitchFamily="34" charset="0"/>
                <a:cs typeface="Arial" panose="020B0604020202020204" pitchFamily="34" charset="0"/>
              </a:rPr>
              <a:t>Driver, driving </a:t>
            </a:r>
            <a:r>
              <a:rPr lang="en-US" sz="2400" dirty="0" err="1" smtClean="0">
                <a:latin typeface="Arial" panose="020B0604020202020204" pitchFamily="34" charset="0"/>
                <a:cs typeface="Arial" panose="020B0604020202020204" pitchFamily="34" charset="0"/>
              </a:rPr>
              <a:t>licence</a:t>
            </a:r>
            <a:r>
              <a:rPr lang="en-US" sz="2400" dirty="0" smtClean="0">
                <a:latin typeface="Arial" panose="020B0604020202020204" pitchFamily="34" charset="0"/>
                <a:cs typeface="Arial" panose="020B0604020202020204" pitchFamily="34" charset="0"/>
              </a:rPr>
              <a:t>, international driving permit, professional driver, professional driving permit are defined in Principal Act</a:t>
            </a:r>
          </a:p>
          <a:p>
            <a:r>
              <a:rPr lang="en-US" sz="2400" dirty="0" smtClean="0">
                <a:latin typeface="Arial" panose="020B0604020202020204" pitchFamily="34" charset="0"/>
                <a:cs typeface="Arial" panose="020B0604020202020204" pitchFamily="34" charset="0"/>
              </a:rPr>
              <a:t>With professional driver indicated as the person under s32. Hence, the proposal to address national concern of foreign truck drivers and the violence on public roads is to relook at s15, 23 and 32 wherein all the deeming must be removed and enable further necessary details under prescription of either regulations or conditions by the Minister in light of s75. </a:t>
            </a:r>
            <a:endParaRPr lang="en-ZA" sz="2400" dirty="0">
              <a:latin typeface="Arial" panose="020B0604020202020204" pitchFamily="34" charset="0"/>
              <a:cs typeface="Arial" panose="020B0604020202020204" pitchFamily="34" charset="0"/>
            </a:endParaRPr>
          </a:p>
        </p:txBody>
      </p:sp>
      <p:sp>
        <p:nvSpPr>
          <p:cNvPr id="6" name="Content Placeholder 5"/>
          <p:cNvSpPr>
            <a:spLocks noGrp="1"/>
          </p:cNvSpPr>
          <p:nvPr>
            <p:ph sz="half" idx="2"/>
          </p:nvPr>
        </p:nvSpPr>
        <p:spPr/>
        <p:txBody>
          <a:bodyPr>
            <a:normAutofit fontScale="70000" lnSpcReduction="20000"/>
          </a:bodyPr>
          <a:lstStyle/>
          <a:p>
            <a:r>
              <a:rPr lang="en-US" b="1" dirty="0" smtClean="0"/>
              <a:t>AFFECTED CLAUSES- </a:t>
            </a:r>
            <a:r>
              <a:rPr lang="en-US" dirty="0" smtClean="0"/>
              <a:t>clause 10 and body builder definition-once Act enacted these people must apply-hence “any person” issue may not apply-which one supersedes or is preferred a broader one or narrow in the suggested Bill?</a:t>
            </a:r>
          </a:p>
          <a:p>
            <a:r>
              <a:rPr lang="en-US" dirty="0" smtClean="0"/>
              <a:t>Ambulance vs emergency services vehicles aligns with clause 45 which seeks to insert  new S62A- issue of consensual or mutual agreement disputed. </a:t>
            </a:r>
          </a:p>
          <a:p>
            <a:r>
              <a:rPr lang="en-US" dirty="0" smtClean="0"/>
              <a:t>S65 and whole Act’s provisions- driving permits, public road read with s15, 23 and 32 and the deeming provisions which members were not keen to promote anymore as per the existing Act.  </a:t>
            </a:r>
            <a:endParaRPr lang="en-ZA" dirty="0"/>
          </a:p>
        </p:txBody>
      </p:sp>
    </p:spTree>
    <p:extLst>
      <p:ext uri="{BB962C8B-B14F-4D97-AF65-F5344CB8AC3E}">
        <p14:creationId xmlns:p14="http://schemas.microsoft.com/office/powerpoint/2010/main" xmlns="" val="2032081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lgerian" panose="04020705040A02060702" pitchFamily="82" charset="0"/>
              </a:rPr>
              <a:t>DEFINITIONS cont.. </a:t>
            </a:r>
            <a:endParaRPr lang="en-ZA" sz="3200" dirty="0">
              <a:latin typeface="Algerian" panose="04020705040A02060702" pitchFamily="82" charset="0"/>
            </a:endParaRPr>
          </a:p>
        </p:txBody>
      </p:sp>
      <p:sp>
        <p:nvSpPr>
          <p:cNvPr id="3" name="Content Placeholder 2"/>
          <p:cNvSpPr>
            <a:spLocks noGrp="1"/>
          </p:cNvSpPr>
          <p:nvPr>
            <p:ph idx="1"/>
          </p:nvPr>
        </p:nvSpPr>
        <p:spPr/>
        <p:txBody>
          <a:bodyPr>
            <a:normAutofit fontScale="92500" lnSpcReduction="20000"/>
          </a:bodyPr>
          <a:lstStyle/>
          <a:p>
            <a:r>
              <a:rPr lang="en-US" dirty="0" smtClean="0">
                <a:latin typeface="Arial" panose="020B0604020202020204" pitchFamily="34" charset="0"/>
                <a:cs typeface="Arial" panose="020B0604020202020204" pitchFamily="34" charset="0"/>
              </a:rPr>
              <a:t>Definition of weighbridge facility is inclusive of a stationary weighbridge and mobile one hence both in light of inserted new 5E will have to be registered before they are lawfully functional. </a:t>
            </a:r>
          </a:p>
          <a:p>
            <a:r>
              <a:rPr lang="en-US" dirty="0" smtClean="0">
                <a:latin typeface="Arial" panose="020B0604020202020204" pitchFamily="34" charset="0"/>
                <a:cs typeface="Arial" panose="020B0604020202020204" pitchFamily="34" charset="0"/>
              </a:rPr>
              <a:t>See definition of public service obligation under Road Traffic Management Corporation Act 20 of 1999 to be read with s7 of Constitution and the sharing of coordinated functions on road traffic matters &amp; traffic laws enforcement powers and mandates- this in light of Shareholder Committee concerns and clause 45</a:t>
            </a:r>
          </a:p>
          <a:p>
            <a:r>
              <a:rPr lang="en-US" dirty="0" smtClean="0">
                <a:latin typeface="Arial" panose="020B0604020202020204" pitchFamily="34" charset="0"/>
                <a:cs typeface="Arial" panose="020B0604020202020204" pitchFamily="34" charset="0"/>
              </a:rPr>
              <a:t>See also sections 31 and 32 continued mechanisms on the issue of cooperation and enforcement of laws and codes related to road traffic matters</a:t>
            </a:r>
          </a:p>
          <a:p>
            <a:endParaRPr lang="en-Z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218246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lgerian" panose="04020705040A02060702" pitchFamily="82" charset="0"/>
              </a:rPr>
              <a:t>Clauses amended </a:t>
            </a:r>
            <a:endParaRPr lang="en-ZA" sz="3200" dirty="0">
              <a:latin typeface="Algerian" panose="04020705040A02060702" pitchFamily="82" charset="0"/>
            </a:endParaRPr>
          </a:p>
        </p:txBody>
      </p:sp>
      <p:sp>
        <p:nvSpPr>
          <p:cNvPr id="3" name="Content Placeholder 2"/>
          <p:cNvSpPr>
            <a:spLocks noGrp="1"/>
          </p:cNvSpPr>
          <p:nvPr>
            <p:ph idx="1"/>
          </p:nvPr>
        </p:nvSpPr>
        <p:spPr/>
        <p:txBody>
          <a:bodyPr>
            <a:normAutofit fontScale="77500" lnSpcReduction="20000"/>
          </a:bodyPr>
          <a:lstStyle/>
          <a:p>
            <a:r>
              <a:rPr lang="en-US" sz="2400" dirty="0" smtClean="0">
                <a:latin typeface="Arial" panose="020B0604020202020204" pitchFamily="34" charset="0"/>
                <a:cs typeface="Arial" panose="020B0604020202020204" pitchFamily="34" charset="0"/>
              </a:rPr>
              <a:t>CLAUSE 1= definitions </a:t>
            </a:r>
          </a:p>
          <a:p>
            <a:r>
              <a:rPr lang="en-US" sz="2400" dirty="0" smtClean="0">
                <a:latin typeface="Arial" panose="020B0604020202020204" pitchFamily="34" charset="0"/>
                <a:cs typeface="Arial" panose="020B0604020202020204" pitchFamily="34" charset="0"/>
              </a:rPr>
              <a:t>Clause 2= inclusion of “reserved traffic wardens from local authority and </a:t>
            </a:r>
            <a:r>
              <a:rPr lang="en-US" sz="2400" dirty="0" err="1" smtClean="0">
                <a:latin typeface="Arial" panose="020B0604020202020204" pitchFamily="34" charset="0"/>
                <a:cs typeface="Arial" panose="020B0604020202020204" pitchFamily="34" charset="0"/>
              </a:rPr>
              <a:t>NaTIS</a:t>
            </a:r>
            <a:r>
              <a:rPr lang="en-US" sz="2400" dirty="0" smtClean="0">
                <a:latin typeface="Arial" panose="020B0604020202020204" pitchFamily="34" charset="0"/>
                <a:cs typeface="Arial" panose="020B0604020202020204" pitchFamily="34" charset="0"/>
              </a:rPr>
              <a:t> officers as well as correction of titles. </a:t>
            </a:r>
          </a:p>
          <a:p>
            <a:r>
              <a:rPr lang="en-US" sz="2400" dirty="0" smtClean="0">
                <a:latin typeface="Arial" panose="020B0604020202020204" pitchFamily="34" charset="0"/>
                <a:cs typeface="Arial" panose="020B0604020202020204" pitchFamily="34" charset="0"/>
              </a:rPr>
              <a:t>Clause 3, same as in clause 2 and clause 5. </a:t>
            </a:r>
          </a:p>
          <a:p>
            <a:r>
              <a:rPr lang="en-US" sz="2400" dirty="0" smtClean="0">
                <a:latin typeface="Arial" panose="020B0604020202020204" pitchFamily="34" charset="0"/>
                <a:cs typeface="Arial" panose="020B0604020202020204" pitchFamily="34" charset="0"/>
              </a:rPr>
              <a:t>Clause 7 and 10  we make reference as requested by members to the CPA and applicable traffic laws, respectively. Clause 8 correct the title which change must be consequential to the Arrangement of Sections of the Act. Clause 9 issue of training </a:t>
            </a:r>
            <a:r>
              <a:rPr lang="en-US" sz="2400" dirty="0" err="1" smtClean="0">
                <a:latin typeface="Arial" panose="020B0604020202020204" pitchFamily="34" charset="0"/>
                <a:cs typeface="Arial" panose="020B0604020202020204" pitchFamily="34" charset="0"/>
              </a:rPr>
              <a:t>centres</a:t>
            </a:r>
            <a:r>
              <a:rPr lang="en-US" sz="2400" dirty="0" smtClean="0">
                <a:latin typeface="Arial" panose="020B0604020202020204" pitchFamily="34" charset="0"/>
                <a:cs typeface="Arial" panose="020B0604020202020204" pitchFamily="34" charset="0"/>
              </a:rPr>
              <a:t> is open to either provincial department’s trainers or in the local sphere but also inclusive to the private sector through reading 3M(2) insertion as it says “A training centre” since training centre definition is not determined and there is no restriction to giving it ordinary meaning inclusive of government and private sector. </a:t>
            </a:r>
          </a:p>
          <a:p>
            <a:r>
              <a:rPr lang="en-US" sz="2400" dirty="0" smtClean="0">
                <a:latin typeface="Arial" panose="020B0604020202020204" pitchFamily="34" charset="0"/>
                <a:cs typeface="Arial" panose="020B0604020202020204" pitchFamily="34" charset="0"/>
              </a:rPr>
              <a:t>Clause 14 and 15 merged in light of the discussions and deliberations as raised by members. </a:t>
            </a:r>
          </a:p>
          <a:p>
            <a:r>
              <a:rPr lang="en-US" sz="2400" dirty="0" smtClean="0">
                <a:latin typeface="Arial" panose="020B0604020202020204" pitchFamily="34" charset="0"/>
                <a:cs typeface="Arial" panose="020B0604020202020204" pitchFamily="34" charset="0"/>
              </a:rPr>
              <a:t>Clause 17 effect changes in light of the legal definition of “person” inclusive of juristic and natural person and same with clause 18. </a:t>
            </a:r>
            <a:endParaRPr lang="en-ZA"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677939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lgerian" panose="04020705040A02060702" pitchFamily="82" charset="0"/>
              </a:rPr>
              <a:t>Amended clauses </a:t>
            </a:r>
            <a:r>
              <a:rPr lang="en-US" sz="3200" dirty="0" err="1" smtClean="0">
                <a:latin typeface="Algerian" panose="04020705040A02060702" pitchFamily="82" charset="0"/>
              </a:rPr>
              <a:t>conti</a:t>
            </a:r>
            <a:r>
              <a:rPr lang="en-US" sz="3200" dirty="0" smtClean="0">
                <a:latin typeface="Algerian" panose="04020705040A02060702" pitchFamily="82" charset="0"/>
              </a:rPr>
              <a:t>…</a:t>
            </a:r>
            <a:endParaRPr lang="en-ZA" sz="3200" dirty="0">
              <a:latin typeface="Algerian" panose="04020705040A02060702" pitchFamily="82" charset="0"/>
            </a:endParaRPr>
          </a:p>
        </p:txBody>
      </p:sp>
      <p:sp>
        <p:nvSpPr>
          <p:cNvPr id="3" name="Content Placeholder 2"/>
          <p:cNvSpPr>
            <a:spLocks noGrp="1"/>
          </p:cNvSpPr>
          <p:nvPr>
            <p:ph idx="1"/>
          </p:nvPr>
        </p:nvSpPr>
        <p:spPr/>
        <p:txBody>
          <a:bodyPr>
            <a:normAutofit fontScale="92500" lnSpcReduction="20000"/>
          </a:bodyPr>
          <a:lstStyle/>
          <a:p>
            <a:r>
              <a:rPr lang="en-US" dirty="0" smtClean="0">
                <a:latin typeface="Arial" panose="020B0604020202020204" pitchFamily="34" charset="0"/>
                <a:cs typeface="Arial" panose="020B0604020202020204" pitchFamily="34" charset="0"/>
              </a:rPr>
              <a:t>Clauses 19-20 rejected because members were not in support nor convinced of the need of the changes brought forward in these specific sections. </a:t>
            </a:r>
          </a:p>
          <a:p>
            <a:r>
              <a:rPr lang="en-US" dirty="0" smtClean="0">
                <a:latin typeface="Arial" panose="020B0604020202020204" pitchFamily="34" charset="0"/>
                <a:cs typeface="Arial" panose="020B0604020202020204" pitchFamily="34" charset="0"/>
              </a:rPr>
              <a:t>Clause 21- seeks to amend s15 of the Principal Act which deals with issues related to sections, 15, 23, 29 and 32 on driving permits or driving </a:t>
            </a:r>
            <a:r>
              <a:rPr lang="en-US" dirty="0" err="1" smtClean="0">
                <a:latin typeface="Arial" panose="020B0604020202020204" pitchFamily="34" charset="0"/>
                <a:cs typeface="Arial" panose="020B0604020202020204" pitchFamily="34" charset="0"/>
              </a:rPr>
              <a:t>licences</a:t>
            </a:r>
            <a:r>
              <a:rPr lang="en-US" dirty="0" smtClean="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C</a:t>
            </a:r>
            <a:r>
              <a:rPr lang="en-US" dirty="0" smtClean="0">
                <a:latin typeface="Arial" panose="020B0604020202020204" pitchFamily="34" charset="0"/>
                <a:cs typeface="Arial" panose="020B0604020202020204" pitchFamily="34" charset="0"/>
              </a:rPr>
              <a:t>hapter 4 of the Act discusses fitness of drivers where all the above sections are located. </a:t>
            </a:r>
          </a:p>
          <a:p>
            <a:r>
              <a:rPr lang="en-US" dirty="0" smtClean="0">
                <a:latin typeface="Arial" panose="020B0604020202020204" pitchFamily="34" charset="0"/>
                <a:cs typeface="Arial" panose="020B0604020202020204" pitchFamily="34" charset="0"/>
              </a:rPr>
              <a:t>S15 disqualification for driving </a:t>
            </a:r>
            <a:r>
              <a:rPr lang="en-US" dirty="0" err="1" smtClean="0">
                <a:latin typeface="Arial" panose="020B0604020202020204" pitchFamily="34" charset="0"/>
                <a:cs typeface="Arial" panose="020B0604020202020204" pitchFamily="34" charset="0"/>
              </a:rPr>
              <a:t>licence</a:t>
            </a:r>
            <a:r>
              <a:rPr lang="en-US" dirty="0" smtClean="0">
                <a:latin typeface="Arial" panose="020B0604020202020204" pitchFamily="34" charset="0"/>
                <a:cs typeface="Arial" panose="020B0604020202020204" pitchFamily="34" charset="0"/>
              </a:rPr>
              <a:t>, 23 when </a:t>
            </a:r>
            <a:r>
              <a:rPr lang="en-US" dirty="0" err="1" smtClean="0">
                <a:latin typeface="Arial" panose="020B0604020202020204" pitchFamily="34" charset="0"/>
                <a:cs typeface="Arial" panose="020B0604020202020204" pitchFamily="34" charset="0"/>
              </a:rPr>
              <a:t>licences</a:t>
            </a:r>
            <a:r>
              <a:rPr lang="en-US" dirty="0" smtClean="0">
                <a:latin typeface="Arial" panose="020B0604020202020204" pitchFamily="34" charset="0"/>
                <a:cs typeface="Arial" panose="020B0604020202020204" pitchFamily="34" charset="0"/>
              </a:rPr>
              <a:t> are deemed </a:t>
            </a:r>
            <a:r>
              <a:rPr lang="en-US" dirty="0" err="1" smtClean="0">
                <a:latin typeface="Arial" panose="020B0604020202020204" pitchFamily="34" charset="0"/>
                <a:cs typeface="Arial" panose="020B0604020202020204" pitchFamily="34" charset="0"/>
              </a:rPr>
              <a:t>licences</a:t>
            </a:r>
            <a:r>
              <a:rPr lang="en-US" dirty="0" smtClean="0">
                <a:latin typeface="Arial" panose="020B0604020202020204" pitchFamily="34" charset="0"/>
                <a:cs typeface="Arial" panose="020B0604020202020204" pitchFamily="34" charset="0"/>
              </a:rPr>
              <a:t> if not issued in terms of this Act, 29 voiding of </a:t>
            </a:r>
            <a:r>
              <a:rPr lang="en-US" dirty="0" err="1" smtClean="0">
                <a:latin typeface="Arial" panose="020B0604020202020204" pitchFamily="34" charset="0"/>
                <a:cs typeface="Arial" panose="020B0604020202020204" pitchFamily="34" charset="0"/>
              </a:rPr>
              <a:t>licences</a:t>
            </a:r>
            <a:r>
              <a:rPr lang="en-US" dirty="0" smtClean="0">
                <a:latin typeface="Arial" panose="020B0604020202020204" pitchFamily="34" charset="0"/>
                <a:cs typeface="Arial" panose="020B0604020202020204" pitchFamily="34" charset="0"/>
              </a:rPr>
              <a:t> and 32 is on professional driver permits= to seek to address issue of foreign truck drivers and related violence on the roads. </a:t>
            </a:r>
            <a:endParaRPr lang="en-Z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048528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lgerian" panose="04020705040A02060702" pitchFamily="82" charset="0"/>
              </a:rPr>
              <a:t>Hence clauses 21,22, 28, 37 &amp;38 proposals </a:t>
            </a:r>
            <a:endParaRPr lang="en-ZA" sz="3200" dirty="0">
              <a:latin typeface="Algerian" panose="04020705040A02060702" pitchFamily="82" charset="0"/>
            </a:endParaRPr>
          </a:p>
        </p:txBody>
      </p:sp>
      <p:sp>
        <p:nvSpPr>
          <p:cNvPr id="3" name="Content Placeholder 2"/>
          <p:cNvSpPr>
            <a:spLocks noGrp="1"/>
          </p:cNvSpPr>
          <p:nvPr>
            <p:ph idx="1"/>
          </p:nvPr>
        </p:nvSpPr>
        <p:spPr/>
        <p:txBody>
          <a:bodyPr>
            <a:normAutofit fontScale="92500" lnSpcReduction="20000"/>
          </a:bodyPr>
          <a:lstStyle/>
          <a:p>
            <a:r>
              <a:rPr lang="en-US" dirty="0" smtClean="0">
                <a:latin typeface="Arial" panose="020B0604020202020204" pitchFamily="34" charset="0"/>
                <a:cs typeface="Arial" panose="020B0604020202020204" pitchFamily="34" charset="0"/>
              </a:rPr>
              <a:t>The above mentioned clauses amends the </a:t>
            </a:r>
            <a:r>
              <a:rPr lang="en-US" dirty="0" err="1" smtClean="0">
                <a:latin typeface="Arial" panose="020B0604020202020204" pitchFamily="34" charset="0"/>
                <a:cs typeface="Arial" panose="020B0604020202020204" pitchFamily="34" charset="0"/>
              </a:rPr>
              <a:t>ff</a:t>
            </a:r>
            <a:r>
              <a:rPr lang="en-US" dirty="0" smtClean="0">
                <a:latin typeface="Arial" panose="020B0604020202020204" pitchFamily="34" charset="0"/>
                <a:cs typeface="Arial" panose="020B0604020202020204" pitchFamily="34" charset="0"/>
              </a:rPr>
              <a:t> sections 21=s15, 22 sought to insert 15A= Committee did not want it. 28= s23, 37=s31 which is dealing with prohibition of employing people with no driver’s </a:t>
            </a:r>
            <a:r>
              <a:rPr lang="en-US" dirty="0" err="1" smtClean="0">
                <a:latin typeface="Arial" panose="020B0604020202020204" pitchFamily="34" charset="0"/>
                <a:cs typeface="Arial" panose="020B0604020202020204" pitchFamily="34" charset="0"/>
              </a:rPr>
              <a:t>licence</a:t>
            </a:r>
            <a:r>
              <a:rPr lang="en-US" dirty="0" smtClean="0">
                <a:latin typeface="Arial" panose="020B0604020202020204" pitchFamily="34" charset="0"/>
                <a:cs typeface="Arial" panose="020B0604020202020204" pitchFamily="34" charset="0"/>
              </a:rPr>
              <a:t> or necessary driving permit for that specific category. </a:t>
            </a:r>
          </a:p>
          <a:p>
            <a:r>
              <a:rPr lang="en-US" dirty="0" smtClean="0">
                <a:latin typeface="Arial" panose="020B0604020202020204" pitchFamily="34" charset="0"/>
                <a:cs typeface="Arial" panose="020B0604020202020204" pitchFamily="34" charset="0"/>
              </a:rPr>
              <a:t>Clause 38= is amending s32 dealing with deemed international or foreign driving permits or permits from SADC community= those defined as “prescribed territory” in Principal Act. </a:t>
            </a:r>
          </a:p>
          <a:p>
            <a:r>
              <a:rPr lang="en-US" dirty="0" smtClean="0">
                <a:latin typeface="Arial" panose="020B0604020202020204" pitchFamily="34" charset="0"/>
                <a:cs typeface="Arial" panose="020B0604020202020204" pitchFamily="34" charset="0"/>
              </a:rPr>
              <a:t>Clause 41- restricts the empowering of further delegation by the Minister and prohibits delegation of regulation making, even if the Act enables that any other power may be delegated by the Minister. </a:t>
            </a:r>
            <a:endParaRPr lang="en-Z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785477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lgerian" panose="04020705040A02060702" pitchFamily="82" charset="0"/>
              </a:rPr>
              <a:t>Clauses 42, 45, 46, 47 </a:t>
            </a:r>
            <a:endParaRPr lang="en-ZA" sz="3200" dirty="0">
              <a:latin typeface="Algerian" panose="04020705040A02060702" pitchFamily="82" charset="0"/>
            </a:endParaRPr>
          </a:p>
        </p:txBody>
      </p:sp>
      <p:sp>
        <p:nvSpPr>
          <p:cNvPr id="3" name="Content Placeholder 2"/>
          <p:cNvSpPr>
            <a:spLocks noGrp="1"/>
          </p:cNvSpPr>
          <p:nvPr>
            <p:ph idx="1"/>
          </p:nvPr>
        </p:nvSpPr>
        <p:spPr/>
        <p:txBody>
          <a:bodyPr>
            <a:normAutofit lnSpcReduction="10000"/>
          </a:bodyPr>
          <a:lstStyle/>
          <a:p>
            <a:r>
              <a:rPr lang="en-US" dirty="0" smtClean="0">
                <a:latin typeface="Arial" panose="020B0604020202020204" pitchFamily="34" charset="0"/>
                <a:cs typeface="Arial" panose="020B0604020202020204" pitchFamily="34" charset="0"/>
              </a:rPr>
              <a:t>Clause 42, after Committee deliberations and support engagement we could not bring to mind any other structure to add herein as instructed. </a:t>
            </a:r>
          </a:p>
          <a:p>
            <a:r>
              <a:rPr lang="en-US" dirty="0" smtClean="0">
                <a:latin typeface="Arial" panose="020B0604020202020204" pitchFamily="34" charset="0"/>
                <a:cs typeface="Arial" panose="020B0604020202020204" pitchFamily="34" charset="0"/>
              </a:rPr>
              <a:t>Clause 45 we require Committee clarity in light of “emergency vehicle” definition and making this duty compulsory over private bodies without any policy or enabler making it clear who will incur and take responsibility for the work that would be done by private sector under the obligation of law which in terms of the Constitution does not fall onto them but only a “moral obligation”= word used with caution. </a:t>
            </a:r>
            <a:endParaRPr lang="en-Z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2056946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43110</TotalTime>
  <Words>1454</Words>
  <Application>Microsoft Office PowerPoint</Application>
  <PresentationFormat>A4 Paper (210x297 mm)</PresentationFormat>
  <Paragraphs>64</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   </vt:lpstr>
      <vt:lpstr>DISCUSSIONS &amp; DELIBERATIONS= CONTEXT </vt:lpstr>
      <vt:lpstr>Clause 1 related concerns </vt:lpstr>
      <vt:lpstr>DEFINITIONS &amp; Content </vt:lpstr>
      <vt:lpstr>DEFINITIONS cont.. </vt:lpstr>
      <vt:lpstr>Clauses amended </vt:lpstr>
      <vt:lpstr>Amended clauses conti…</vt:lpstr>
      <vt:lpstr>Hence clauses 21,22, 28, 37 &amp;38 proposals </vt:lpstr>
      <vt:lpstr>Clauses 42, 45, 46, 47 </vt:lpstr>
      <vt:lpstr>Clauses 46, 47 both rejected </vt:lpstr>
      <vt:lpstr>Clauses 49, 50 and 53 together with memo</vt:lpstr>
      <vt:lpstr>CONCERNS ON 51a, 93A &amp; other provisions of ACT </vt:lpstr>
      <vt:lpstr>OTHER PROVISIONS OF CONCERN</vt:lpstr>
      <vt:lpstr> 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USER</cp:lastModifiedBy>
  <cp:revision>293</cp:revision>
  <cp:lastPrinted>2019-01-14T13:21:45Z</cp:lastPrinted>
  <dcterms:created xsi:type="dcterms:W3CDTF">2018-09-19T18:24:14Z</dcterms:created>
  <dcterms:modified xsi:type="dcterms:W3CDTF">2022-03-02T07:57:40Z</dcterms:modified>
</cp:coreProperties>
</file>