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8">
  <p:sldMasterIdLst>
    <p:sldMasterId id="2147483648" r:id="rId1"/>
  </p:sldMasterIdLst>
  <p:notesMasterIdLst>
    <p:notesMasterId r:id="rId20"/>
  </p:notesMasterIdLst>
  <p:sldIdLst>
    <p:sldId id="271" r:id="rId2"/>
    <p:sldId id="281" r:id="rId3"/>
    <p:sldId id="276" r:id="rId4"/>
    <p:sldId id="297" r:id="rId5"/>
    <p:sldId id="285" r:id="rId6"/>
    <p:sldId id="350" r:id="rId7"/>
    <p:sldId id="348" r:id="rId8"/>
    <p:sldId id="349" r:id="rId9"/>
    <p:sldId id="302" r:id="rId10"/>
    <p:sldId id="303" r:id="rId11"/>
    <p:sldId id="351" r:id="rId12"/>
    <p:sldId id="352" r:id="rId13"/>
    <p:sldId id="353" r:id="rId14"/>
    <p:sldId id="301" r:id="rId15"/>
    <p:sldId id="342" r:id="rId16"/>
    <p:sldId id="345" r:id="rId17"/>
    <p:sldId id="343" r:id="rId18"/>
    <p:sldId id="269" r:id="rId19"/>
  </p:sldIdLst>
  <p:sldSz cx="12192000" cy="6858000"/>
  <p:notesSz cx="6858000" cy="9144000"/>
  <p:embeddedFontLst>
    <p:embeddedFont>
      <p:font typeface="Copperplate Gothic Bold" panose="020E0705020206020404" pitchFamily="34" charset="0"/>
      <p:regular r:id="rId21"/>
    </p:embeddedFont>
    <p:embeddedFont>
      <p:font typeface="Calibri" panose="020F0502020204030204" pitchFamily="34" charset="0"/>
      <p:regular r:id="rId22"/>
      <p:bold r:id="rId23"/>
      <p:italic r:id="rId24"/>
      <p:boldItalic r:id="rId25"/>
    </p:embeddedFont>
    <p:embeddedFont>
      <p:font typeface="Gill Sans MT" panose="020B0502020104020203"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A2B"/>
    <a:srgbClr val="B854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92" autoAdjust="0"/>
  </p:normalViewPr>
  <p:slideViewPr>
    <p:cSldViewPr snapToGrid="0" snapToObjects="1">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241F3-D6C1-406B-8A39-60087F44CE6C}" type="datetimeFigureOut">
              <a:rPr lang="en-ZA" smtClean="0"/>
              <a:t>2022/02/28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30743-3A3E-4DEF-B3C8-6A632F9A7D7D}" type="slidenum">
              <a:rPr lang="en-ZA" smtClean="0"/>
              <a:t>‹#›</a:t>
            </a:fld>
            <a:endParaRPr lang="en-ZA"/>
          </a:p>
        </p:txBody>
      </p:sp>
    </p:spTree>
    <p:extLst>
      <p:ext uri="{BB962C8B-B14F-4D97-AF65-F5344CB8AC3E}">
        <p14:creationId xmlns:p14="http://schemas.microsoft.com/office/powerpoint/2010/main" val="381445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5</a:t>
            </a:fld>
            <a:endParaRPr lang="en-ZA"/>
          </a:p>
        </p:txBody>
      </p:sp>
    </p:spTree>
    <p:extLst>
      <p:ext uri="{BB962C8B-B14F-4D97-AF65-F5344CB8AC3E}">
        <p14:creationId xmlns:p14="http://schemas.microsoft.com/office/powerpoint/2010/main" val="163566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6</a:t>
            </a:fld>
            <a:endParaRPr lang="en-ZA"/>
          </a:p>
        </p:txBody>
      </p:sp>
    </p:spTree>
    <p:extLst>
      <p:ext uri="{BB962C8B-B14F-4D97-AF65-F5344CB8AC3E}">
        <p14:creationId xmlns:p14="http://schemas.microsoft.com/office/powerpoint/2010/main" val="410395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7</a:t>
            </a:fld>
            <a:endParaRPr lang="en-ZA"/>
          </a:p>
        </p:txBody>
      </p:sp>
    </p:spTree>
    <p:extLst>
      <p:ext uri="{BB962C8B-B14F-4D97-AF65-F5344CB8AC3E}">
        <p14:creationId xmlns:p14="http://schemas.microsoft.com/office/powerpoint/2010/main" val="396474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8</a:t>
            </a:fld>
            <a:endParaRPr lang="en-ZA"/>
          </a:p>
        </p:txBody>
      </p:sp>
    </p:spTree>
    <p:extLst>
      <p:ext uri="{BB962C8B-B14F-4D97-AF65-F5344CB8AC3E}">
        <p14:creationId xmlns:p14="http://schemas.microsoft.com/office/powerpoint/2010/main" val="10687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9</a:t>
            </a:fld>
            <a:endParaRPr lang="en-ZA"/>
          </a:p>
        </p:txBody>
      </p:sp>
    </p:spTree>
    <p:extLst>
      <p:ext uri="{BB962C8B-B14F-4D97-AF65-F5344CB8AC3E}">
        <p14:creationId xmlns:p14="http://schemas.microsoft.com/office/powerpoint/2010/main" val="77255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10</a:t>
            </a:fld>
            <a:endParaRPr lang="en-ZA"/>
          </a:p>
        </p:txBody>
      </p:sp>
    </p:spTree>
    <p:extLst>
      <p:ext uri="{BB962C8B-B14F-4D97-AF65-F5344CB8AC3E}">
        <p14:creationId xmlns:p14="http://schemas.microsoft.com/office/powerpoint/2010/main" val="203427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11</a:t>
            </a:fld>
            <a:endParaRPr lang="en-ZA"/>
          </a:p>
        </p:txBody>
      </p:sp>
    </p:spTree>
    <p:extLst>
      <p:ext uri="{BB962C8B-B14F-4D97-AF65-F5344CB8AC3E}">
        <p14:creationId xmlns:p14="http://schemas.microsoft.com/office/powerpoint/2010/main" val="1234810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12</a:t>
            </a:fld>
            <a:endParaRPr lang="en-ZA"/>
          </a:p>
        </p:txBody>
      </p:sp>
    </p:spTree>
    <p:extLst>
      <p:ext uri="{BB962C8B-B14F-4D97-AF65-F5344CB8AC3E}">
        <p14:creationId xmlns:p14="http://schemas.microsoft.com/office/powerpoint/2010/main" val="2959632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13</a:t>
            </a:fld>
            <a:endParaRPr lang="en-ZA"/>
          </a:p>
        </p:txBody>
      </p:sp>
    </p:spTree>
    <p:extLst>
      <p:ext uri="{BB962C8B-B14F-4D97-AF65-F5344CB8AC3E}">
        <p14:creationId xmlns:p14="http://schemas.microsoft.com/office/powerpoint/2010/main" val="1584698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4697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parliament.gov.za/storage/app/media/oversight-reports/ovac-model.pdf" TargetMode="External"/><Relationship Id="rId3" Type="http://schemas.openxmlformats.org/officeDocument/2006/relationships/hyperlink" Target="#_ftn1"/><Relationship Id="rId7" Type="http://schemas.openxmlformats.org/officeDocument/2006/relationships/hyperlink" Target="https://static.pmg.org.za/NA_Rules_8th_edition.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_ftnref2"/><Relationship Id="rId5" Type="http://schemas.openxmlformats.org/officeDocument/2006/relationships/hyperlink" Target="#_ftnref1"/><Relationship Id="rId4" Type="http://schemas.openxmlformats.org/officeDocument/2006/relationships/hyperlink" Target="#_ftn2"/></Relationships>
</file>

<file path=ppt/slides/_rels/slide13.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gtac.gov.za/wp-content/uploads/2021/11/Covid-19-Country-Report-Chapter-1-Introduction.pdf" TargetMode="External"/><Relationship Id="rId4" Type="http://schemas.openxmlformats.org/officeDocument/2006/relationships/hyperlink" Target="#_ftnref1"/></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_ftnref2"/><Relationship Id="rId3" Type="http://schemas.openxmlformats.org/officeDocument/2006/relationships/hyperlink" Target="#_ftn1"/><Relationship Id="rId7" Type="http://schemas.openxmlformats.org/officeDocument/2006/relationships/hyperlink" Target="https://static.pmg.org.za/NA_Rules_8th_edition.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_ftnref1"/><Relationship Id="rId5" Type="http://schemas.openxmlformats.org/officeDocument/2006/relationships/hyperlink" Target="#_ftn3"/><Relationship Id="rId10" Type="http://schemas.openxmlformats.org/officeDocument/2006/relationships/hyperlink" Target="#_ftnref3"/><Relationship Id="rId4" Type="http://schemas.openxmlformats.org/officeDocument/2006/relationships/hyperlink" Target="#_ftn2"/><Relationship Id="rId9" Type="http://schemas.openxmlformats.org/officeDocument/2006/relationships/hyperlink" Target="https://www.parliament.gov.za/storage/app/media/oversight-reports/ovac-model.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a:xfrm>
            <a:off x="1755445" y="2475571"/>
            <a:ext cx="8681110" cy="2177649"/>
          </a:xfrm>
        </p:spPr>
        <p:txBody>
          <a:bodyPr/>
          <a:lstStyle/>
          <a:p>
            <a:pPr>
              <a:lnSpc>
                <a:spcPct val="150000"/>
              </a:lnSpc>
            </a:pPr>
            <a:r>
              <a:rPr lang="en-ZA" sz="1800" b="1" dirty="0">
                <a:effectLst/>
                <a:latin typeface="Arial" panose="020B0604020202020204" pitchFamily="34" charset="0"/>
                <a:ea typeface="Arial" panose="020B0604020202020204" pitchFamily="34" charset="0"/>
              </a:rPr>
              <a:t>BRIEFING ON THE DEPARTMENT OF COOPERATIVE GOVERNANCE POSITION ON THE D</a:t>
            </a:r>
            <a:r>
              <a:rPr lang="en-ZA" sz="1800" b="1" dirty="0">
                <a:solidFill>
                  <a:srgbClr val="ED7A2B"/>
                </a:solidFill>
                <a:effectLst/>
                <a:latin typeface="Arial" panose="020B0604020202020204" pitchFamily="34" charset="0"/>
                <a:ea typeface="Arial" panose="020B0604020202020204" pitchFamily="34" charset="0"/>
              </a:rPr>
              <a:t>ISAST</a:t>
            </a:r>
            <a:r>
              <a:rPr lang="en-ZA" sz="1800" b="1" dirty="0">
                <a:effectLst/>
                <a:latin typeface="Arial" panose="020B0604020202020204" pitchFamily="34" charset="0"/>
                <a:ea typeface="Arial" panose="020B0604020202020204" pitchFamily="34" charset="0"/>
              </a:rPr>
              <a:t>ER MANAGEMENT AMENDMENT BILL, 2021 (PRIVATE MEMBER’S BILL) TO THE COGTA </a:t>
            </a:r>
            <a:r>
              <a:rPr lang="en-ZA" sz="1800" dirty="0">
                <a:latin typeface="Arial" panose="020B0604020202020204" pitchFamily="34" charset="0"/>
              </a:rPr>
              <a:t>PORTFOLIO COMMITTEE</a:t>
            </a:r>
            <a:endParaRPr lang="en-US" sz="1800" dirty="0"/>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p:txBody>
          <a:bodyPr/>
          <a:lstStyle/>
          <a:p>
            <a:pPr algn="just">
              <a:lnSpc>
                <a:spcPct val="107000"/>
              </a:lnSpc>
              <a:spcAft>
                <a:spcPts val="800"/>
              </a:spcAft>
            </a:pPr>
            <a:r>
              <a:rPr lang="fr-FR" dirty="0">
                <a:latin typeface="Arial" panose="020B0604020202020204" pitchFamily="34" charset="0"/>
                <a:ea typeface="Arial" panose="020B0604020202020204" pitchFamily="34" charset="0"/>
                <a:cs typeface="Times New Roman" panose="02020603050405020304" pitchFamily="18" charset="0"/>
              </a:rPr>
              <a:t>               Dr Mmaphaka Tau: Head: NDMC |01 March 2022</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722-8897-45B4-BE2C-AB9A447D2FBA}"/>
              </a:ext>
            </a:extLst>
          </p:cNvPr>
          <p:cNvSpPr>
            <a:spLocks noGrp="1"/>
          </p:cNvSpPr>
          <p:nvPr>
            <p:ph type="title"/>
          </p:nvPr>
        </p:nvSpPr>
        <p:spPr>
          <a:xfrm>
            <a:off x="83126" y="53727"/>
            <a:ext cx="12007273" cy="777547"/>
          </a:xfrm>
        </p:spPr>
        <p:txBody>
          <a:bodyPr/>
          <a:lstStyle/>
          <a:p>
            <a:pPr algn="ctr"/>
            <a:r>
              <a:rPr lang="en-US" b="1" dirty="0">
                <a:solidFill>
                  <a:srgbClr val="ED7A2B"/>
                </a:solidFill>
              </a:rPr>
              <a:t>DCoG position: PRECEDENT ON THE DISASTER MANAGEMENT ACT, 57 0f 2002 (Cont.)</a:t>
            </a:r>
            <a:r>
              <a:rPr lang="en-US" dirty="0">
                <a:solidFill>
                  <a:srgbClr val="ED7A2B"/>
                </a:solidFill>
              </a:rPr>
              <a:t/>
            </a:r>
            <a:br>
              <a:rPr lang="en-US" dirty="0">
                <a:solidFill>
                  <a:srgbClr val="ED7A2B"/>
                </a:solidFill>
              </a:rPr>
            </a:br>
            <a:endParaRPr lang="en-ZA" dirty="0">
              <a:solidFill>
                <a:srgbClr val="ED7A2B"/>
              </a:solidFill>
            </a:endParaRPr>
          </a:p>
        </p:txBody>
      </p:sp>
      <p:sp>
        <p:nvSpPr>
          <p:cNvPr id="3" name="Content Placeholder 2">
            <a:extLst>
              <a:ext uri="{FF2B5EF4-FFF2-40B4-BE49-F238E27FC236}">
                <a16:creationId xmlns:a16="http://schemas.microsoft.com/office/drawing/2014/main" id="{CA16C4A7-2307-4049-AAC2-3E8F0C783CDD}"/>
              </a:ext>
            </a:extLst>
          </p:cNvPr>
          <p:cNvSpPr>
            <a:spLocks noGrp="1"/>
          </p:cNvSpPr>
          <p:nvPr>
            <p:ph sz="half" idx="2"/>
          </p:nvPr>
        </p:nvSpPr>
        <p:spPr>
          <a:xfrm>
            <a:off x="393032" y="1347537"/>
            <a:ext cx="11365831" cy="4708358"/>
          </a:xfrm>
        </p:spPr>
        <p:txBody>
          <a:bodyPr/>
          <a:lstStyle/>
          <a:p>
            <a:pPr marL="0" indent="0" algn="just">
              <a:lnSpc>
                <a:spcPct val="100000"/>
              </a:lnSpc>
              <a:buNone/>
            </a:pPr>
            <a:r>
              <a:rPr lang="en-ZA"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Democratic Alliance Case:</a:t>
            </a:r>
          </a:p>
          <a:p>
            <a:pPr algn="just">
              <a:lnSpc>
                <a:spcPct val="100000"/>
              </a:lnSpc>
            </a:pPr>
            <a:r>
              <a:rPr lang="en-ZA"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Z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court held that since it is near impossible for Parliament to legislate, in advance, ways and means to deal with sudden unforeseen calamities, it is best for it to delegate some of its legislative functions. It concluded that the Executive is better placed to deal rapidly, effectively and comprehensively with disasters in a way Parliament cannot do, especially if Parliament is not in session when a disaster strikes. </a:t>
            </a:r>
          </a:p>
          <a:p>
            <a:pPr algn="just">
              <a:lnSpc>
                <a:spcPct val="100000"/>
              </a:lnSpc>
            </a:pPr>
            <a:r>
              <a:rPr lang="en-Z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court also found that there is sufficient oversight mechanisms for Parliament to ensure that the Minister stays within the restraints imposed by the Disaster Management Act, 2002 both when making regulations and when also considering the extension of the national state of disaster.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dirty="0">
              <a:latin typeface="Arial" panose="020B0604020202020204" pitchFamily="34" charset="0"/>
              <a:cs typeface="Arial" panose="020B0604020202020204" pitchFamily="34" charset="0"/>
            </a:endParaRPr>
          </a:p>
          <a:p>
            <a:pPr marL="0" indent="0">
              <a:lnSpc>
                <a:spcPct val="100000"/>
              </a:lnSpc>
              <a:buNone/>
            </a:pPr>
            <a:endParaRPr lang="en-US"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086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722-8897-45B4-BE2C-AB9A447D2FBA}"/>
              </a:ext>
            </a:extLst>
          </p:cNvPr>
          <p:cNvSpPr>
            <a:spLocks noGrp="1"/>
          </p:cNvSpPr>
          <p:nvPr>
            <p:ph type="title"/>
          </p:nvPr>
        </p:nvSpPr>
        <p:spPr>
          <a:xfrm>
            <a:off x="83126" y="53727"/>
            <a:ext cx="12007273" cy="777547"/>
          </a:xfrm>
        </p:spPr>
        <p:txBody>
          <a:bodyPr/>
          <a:lstStyle/>
          <a:p>
            <a:pPr algn="ctr"/>
            <a:r>
              <a:rPr lang="en-US" b="1" dirty="0">
                <a:solidFill>
                  <a:srgbClr val="ED7A2B"/>
                </a:solidFill>
              </a:rPr>
              <a:t>DCoG position: Accountability</a:t>
            </a:r>
            <a:r>
              <a:rPr lang="en-US" dirty="0">
                <a:solidFill>
                  <a:srgbClr val="ED7A2B"/>
                </a:solidFill>
              </a:rPr>
              <a:t/>
            </a:r>
            <a:br>
              <a:rPr lang="en-US" dirty="0">
                <a:solidFill>
                  <a:srgbClr val="ED7A2B"/>
                </a:solidFill>
              </a:rPr>
            </a:br>
            <a:endParaRPr lang="en-ZA" dirty="0">
              <a:solidFill>
                <a:srgbClr val="ED7A2B"/>
              </a:solidFill>
            </a:endParaRPr>
          </a:p>
        </p:txBody>
      </p:sp>
      <p:sp>
        <p:nvSpPr>
          <p:cNvPr id="3" name="Content Placeholder 2">
            <a:extLst>
              <a:ext uri="{FF2B5EF4-FFF2-40B4-BE49-F238E27FC236}">
                <a16:creationId xmlns:a16="http://schemas.microsoft.com/office/drawing/2014/main" id="{CA16C4A7-2307-4049-AAC2-3E8F0C783CDD}"/>
              </a:ext>
            </a:extLst>
          </p:cNvPr>
          <p:cNvSpPr>
            <a:spLocks noGrp="1"/>
          </p:cNvSpPr>
          <p:nvPr>
            <p:ph sz="half" idx="2"/>
          </p:nvPr>
        </p:nvSpPr>
        <p:spPr>
          <a:xfrm>
            <a:off x="83125" y="1073263"/>
            <a:ext cx="12007273" cy="4117571"/>
          </a:xfrm>
        </p:spPr>
        <p:txBody>
          <a:bodyPr/>
          <a:lstStyle/>
          <a:p>
            <a:pPr marL="0" indent="0" algn="just">
              <a:lnSpc>
                <a:spcPct val="100000"/>
              </a:lnSpc>
              <a:spcAft>
                <a:spcPts val="1200"/>
              </a:spcAft>
              <a:buNone/>
            </a:pPr>
            <a:endParaRPr lang="en-ZA" dirty="0">
              <a:latin typeface="Arial" panose="020B0604020202020204" pitchFamily="34" charset="0"/>
              <a:cs typeface="Arial" panose="020B0604020202020204" pitchFamily="34" charset="0"/>
            </a:endParaRPr>
          </a:p>
          <a:p>
            <a:pPr marL="0" indent="0">
              <a:lnSpc>
                <a:spcPct val="100000"/>
              </a:lnSpc>
              <a:buNone/>
            </a:pPr>
            <a:endParaRPr 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FDE7B028-75CC-438A-AFBB-7F83DA85B71F}"/>
              </a:ext>
            </a:extLst>
          </p:cNvPr>
          <p:cNvSpPr>
            <a:spLocks noChangeArrowheads="1"/>
          </p:cNvSpPr>
          <p:nvPr/>
        </p:nvSpPr>
        <p:spPr bwMode="auto">
          <a:xfrm>
            <a:off x="344905" y="1055943"/>
            <a:ext cx="1086852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1800" dirty="0">
                <a:effectLst/>
                <a:latin typeface="Arial" panose="020B0604020202020204" pitchFamily="34" charset="0"/>
                <a:ea typeface="Calibri" panose="020F0502020204030204" pitchFamily="34" charset="0"/>
                <a:cs typeface="Arial" panose="020B0604020202020204" pitchFamily="34" charset="0"/>
              </a:rPr>
              <a:t>Having considered the proposals and the effect the Bill may have on the disaster management function, having considered the court findings and other affirmative cases and their effect on the Bill, </a:t>
            </a:r>
            <a:r>
              <a:rPr lang="en-US" sz="18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the DCOG provides the following position and response to the Portfolio Committee tasked to process the Bill:</a:t>
            </a:r>
          </a:p>
          <a:p>
            <a:pPr marL="0" marR="0" lvl="0" indent="0" algn="just" defTabSz="914400" rtl="0" eaLnBrk="0" fontAlgn="base" latinLnBrk="0" hangingPunct="0">
              <a:lnSpc>
                <a:spcPct val="100000"/>
              </a:lnSpc>
              <a:spcBef>
                <a:spcPct val="0"/>
              </a:spcBef>
              <a:spcAft>
                <a:spcPct val="0"/>
              </a:spcAft>
              <a:buClrTx/>
              <a:buSzTx/>
              <a:buFontTx/>
              <a:buNone/>
              <a:tabLst/>
            </a:pPr>
            <a:endParaRPr lang="en-ZA" altLang="en-US" dirty="0"/>
          </a:p>
          <a:p>
            <a:pPr marL="0" marR="0" lvl="0" indent="0" algn="just" defTabSz="914400" rtl="0" eaLnBrk="0" fontAlgn="base" latinLnBrk="0" hangingPunct="0">
              <a:lnSpc>
                <a:spcPct val="100000"/>
              </a:lnSpc>
              <a:spcBef>
                <a:spcPct val="0"/>
              </a:spcBef>
              <a:spcAft>
                <a:spcPct val="0"/>
              </a:spcAft>
              <a:buClrTx/>
              <a:buSzTx/>
              <a:buFontTx/>
              <a:buNone/>
              <a:tabLst/>
            </a:pPr>
            <a:r>
              <a:rPr lang="en-ZA" altLang="en-US" b="1" dirty="0"/>
              <a:t>a) ACCOUNTABILITY</a:t>
            </a:r>
          </a:p>
          <a:p>
            <a:pPr marL="0" marR="0" lvl="0" indent="0" algn="just" defTabSz="914400" rtl="0" eaLnBrk="0" fontAlgn="base" latinLnBrk="0" hangingPunct="0">
              <a:lnSpc>
                <a:spcPct val="100000"/>
              </a:lnSpc>
              <a:spcBef>
                <a:spcPct val="0"/>
              </a:spcBef>
              <a:spcAft>
                <a:spcPct val="0"/>
              </a:spcAft>
              <a:buClrTx/>
              <a:buSzTx/>
              <a:buFontTx/>
              <a:buNone/>
              <a:tabLst/>
            </a:pPr>
            <a:endParaRPr lang="en-ZA" altLang="en-US" dirty="0"/>
          </a:p>
          <a:p>
            <a:pPr marL="0" marR="0" lvl="0" indent="0" algn="just" defTabSz="914400" rtl="0" eaLnBrk="0" fontAlgn="base" latinLnBrk="0" hangingPunct="0">
              <a:lnSpc>
                <a:spcPct val="100000"/>
              </a:lnSpc>
              <a:spcBef>
                <a:spcPct val="0"/>
              </a:spcBef>
              <a:spcAft>
                <a:spcPct val="0"/>
              </a:spcAft>
              <a:buClrTx/>
              <a:buSzTx/>
              <a:buFontTx/>
              <a:buNone/>
              <a:tabLst/>
            </a:pPr>
            <a:r>
              <a:rPr lang="en-ZA" altLang="en-US" dirty="0"/>
              <a:t>The focus must be on the fact that disaster management is everybody’s business and that the Department of Cooperative Governance through the NDMC plays a coordination role. Sector departments therefore have an inherent and primary responsibility to implement the Disaster Management Act, 2002 through the development and implementation of their disaster management plans to become risk averse, reduce vulnerability and increase resilience. </a:t>
            </a:r>
          </a:p>
          <a:p>
            <a:pPr marL="0" marR="0" lvl="0" indent="0" algn="just" defTabSz="914400" rtl="0" eaLnBrk="0" fontAlgn="base" latinLnBrk="0" hangingPunct="0">
              <a:lnSpc>
                <a:spcPct val="100000"/>
              </a:lnSpc>
              <a:spcBef>
                <a:spcPct val="0"/>
              </a:spcBef>
              <a:spcAft>
                <a:spcPct val="0"/>
              </a:spcAft>
              <a:buClrTx/>
              <a:buSzTx/>
              <a:buFontTx/>
              <a:buNone/>
              <a:tabLst/>
            </a:pPr>
            <a:endParaRPr lang="en-ZA" altLang="en-US" dirty="0"/>
          </a:p>
          <a:p>
            <a:pPr marL="0" marR="0" lvl="0" indent="0" algn="just" defTabSz="914400" rtl="0" eaLnBrk="0" fontAlgn="base" latinLnBrk="0" hangingPunct="0">
              <a:lnSpc>
                <a:spcPct val="100000"/>
              </a:lnSpc>
              <a:spcBef>
                <a:spcPct val="0"/>
              </a:spcBef>
              <a:spcAft>
                <a:spcPct val="0"/>
              </a:spcAft>
              <a:buClrTx/>
              <a:buSzTx/>
              <a:buFontTx/>
              <a:buNone/>
              <a:tabLst/>
            </a:pPr>
            <a:r>
              <a:rPr lang="en-ZA" altLang="en-US" dirty="0"/>
              <a:t>As such those sectors become individually and collectively accountable to Parliament National Assembly and not only the Minister administering the Disaster Management Act, 2002.</a:t>
            </a:r>
          </a:p>
        </p:txBody>
      </p:sp>
    </p:spTree>
    <p:extLst>
      <p:ext uri="{BB962C8B-B14F-4D97-AF65-F5344CB8AC3E}">
        <p14:creationId xmlns:p14="http://schemas.microsoft.com/office/powerpoint/2010/main" val="3789317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722-8897-45B4-BE2C-AB9A447D2FBA}"/>
              </a:ext>
            </a:extLst>
          </p:cNvPr>
          <p:cNvSpPr>
            <a:spLocks noGrp="1"/>
          </p:cNvSpPr>
          <p:nvPr>
            <p:ph type="title"/>
          </p:nvPr>
        </p:nvSpPr>
        <p:spPr>
          <a:xfrm>
            <a:off x="83126" y="53727"/>
            <a:ext cx="12007273" cy="777547"/>
          </a:xfrm>
        </p:spPr>
        <p:txBody>
          <a:bodyPr/>
          <a:lstStyle/>
          <a:p>
            <a:pPr algn="ctr"/>
            <a:r>
              <a:rPr lang="en-US" b="1" dirty="0">
                <a:solidFill>
                  <a:srgbClr val="ED7A2B"/>
                </a:solidFill>
              </a:rPr>
              <a:t>DCoG position: Oversight</a:t>
            </a:r>
            <a:r>
              <a:rPr lang="en-US" dirty="0">
                <a:solidFill>
                  <a:srgbClr val="ED7A2B"/>
                </a:solidFill>
              </a:rPr>
              <a:t/>
            </a:r>
            <a:br>
              <a:rPr lang="en-US" dirty="0">
                <a:solidFill>
                  <a:srgbClr val="ED7A2B"/>
                </a:solidFill>
              </a:rPr>
            </a:br>
            <a:endParaRPr lang="en-ZA" dirty="0">
              <a:solidFill>
                <a:srgbClr val="ED7A2B"/>
              </a:solidFill>
            </a:endParaRPr>
          </a:p>
        </p:txBody>
      </p:sp>
      <p:sp>
        <p:nvSpPr>
          <p:cNvPr id="3" name="Content Placeholder 2">
            <a:extLst>
              <a:ext uri="{FF2B5EF4-FFF2-40B4-BE49-F238E27FC236}">
                <a16:creationId xmlns:a16="http://schemas.microsoft.com/office/drawing/2014/main" id="{CA16C4A7-2307-4049-AAC2-3E8F0C783CDD}"/>
              </a:ext>
            </a:extLst>
          </p:cNvPr>
          <p:cNvSpPr>
            <a:spLocks noGrp="1"/>
          </p:cNvSpPr>
          <p:nvPr>
            <p:ph sz="half" idx="2"/>
          </p:nvPr>
        </p:nvSpPr>
        <p:spPr>
          <a:xfrm>
            <a:off x="83125" y="1073263"/>
            <a:ext cx="12007273" cy="4117571"/>
          </a:xfrm>
        </p:spPr>
        <p:txBody>
          <a:bodyPr/>
          <a:lstStyle/>
          <a:p>
            <a:pPr marL="0" indent="0" algn="just">
              <a:lnSpc>
                <a:spcPct val="100000"/>
              </a:lnSpc>
              <a:spcAft>
                <a:spcPts val="1200"/>
              </a:spcAft>
              <a:buNone/>
            </a:pPr>
            <a:endParaRPr lang="en-ZA" dirty="0">
              <a:latin typeface="Arial" panose="020B0604020202020204" pitchFamily="34" charset="0"/>
              <a:cs typeface="Arial" panose="020B0604020202020204" pitchFamily="34" charset="0"/>
            </a:endParaRPr>
          </a:p>
          <a:p>
            <a:pPr marL="0" indent="0">
              <a:lnSpc>
                <a:spcPct val="100000"/>
              </a:lnSpc>
              <a:buNone/>
            </a:pPr>
            <a:endParaRPr 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C6AB5F1E-A9EB-4284-A5C4-CCEC723CD88E}"/>
              </a:ext>
            </a:extLst>
          </p:cNvPr>
          <p:cNvSpPr>
            <a:spLocks noChangeArrowheads="1"/>
          </p:cNvSpPr>
          <p:nvPr/>
        </p:nvSpPr>
        <p:spPr bwMode="auto">
          <a:xfrm>
            <a:off x="240632" y="611057"/>
            <a:ext cx="1141253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ZA" altLang="en-US" b="1" dirty="0"/>
              <a:t>b) OVERSIGHT</a:t>
            </a:r>
          </a:p>
          <a:p>
            <a:pPr marL="0" marR="0" lvl="0" indent="0" algn="just" defTabSz="914400" rtl="0" eaLnBrk="0" fontAlgn="base" latinLnBrk="0" hangingPunct="0">
              <a:lnSpc>
                <a:spcPct val="100000"/>
              </a:lnSpc>
              <a:spcBef>
                <a:spcPct val="0"/>
              </a:spcBef>
              <a:spcAft>
                <a:spcPct val="0"/>
              </a:spcAft>
              <a:buClrTx/>
              <a:buSzTx/>
              <a:buFontTx/>
              <a:buNone/>
              <a:tabLst/>
            </a:pPr>
            <a:endParaRPr lang="en-ZA" altLang="en-US" dirty="0"/>
          </a:p>
          <a:p>
            <a:pPr marL="0" marR="0" lvl="0" indent="0" algn="just" defTabSz="914400" rtl="0" eaLnBrk="0" fontAlgn="base" latinLnBrk="0" hangingPunct="0">
              <a:lnSpc>
                <a:spcPct val="100000"/>
              </a:lnSpc>
              <a:spcBef>
                <a:spcPct val="0"/>
              </a:spcBef>
              <a:spcAft>
                <a:spcPct val="0"/>
              </a:spcAft>
              <a:buClrTx/>
              <a:buSzTx/>
              <a:buFontTx/>
              <a:buNone/>
              <a:tabLst/>
            </a:pPr>
            <a:r>
              <a:rPr lang="en-ZA" altLang="en-US" dirty="0"/>
              <a:t>Parliament</a:t>
            </a:r>
            <a:r>
              <a:rPr lang="en-ZA" altLang="en-US" dirty="0">
                <a:hlinkClick r:id="rId3"/>
              </a:rPr>
              <a:t>[1]</a:t>
            </a:r>
            <a:r>
              <a:rPr lang="en-ZA" altLang="en-US" dirty="0"/>
              <a:t> has the Constitutional obligation to establish and maintain oversight over the executive through various means</a:t>
            </a:r>
            <a:r>
              <a:rPr lang="en-ZA" altLang="en-US" dirty="0">
                <a:hlinkClick r:id="rId4"/>
              </a:rPr>
              <a:t>[2]</a:t>
            </a:r>
            <a:r>
              <a:rPr lang="en-ZA" altLang="en-US" dirty="0"/>
              <a:t>. Parliament can therefore, </a:t>
            </a:r>
            <a:r>
              <a:rPr lang="en-ZA" altLang="en-US" u="sng" dirty="0"/>
              <a:t>regardless of an amendment </a:t>
            </a:r>
            <a:r>
              <a:rPr lang="en-ZA" altLang="en-US" dirty="0"/>
              <a:t>to the Disaster Management Act, 2002, exercise this responsibility within the rules and mechanisms so established and can do so without interference of impediment from other branches of government. </a:t>
            </a:r>
          </a:p>
          <a:p>
            <a:pPr marL="0" marR="0" lvl="0" indent="0" algn="just" defTabSz="914400" rtl="0" eaLnBrk="0" fontAlgn="base" latinLnBrk="0" hangingPunct="0">
              <a:lnSpc>
                <a:spcPct val="100000"/>
              </a:lnSpc>
              <a:spcBef>
                <a:spcPct val="0"/>
              </a:spcBef>
              <a:spcAft>
                <a:spcPct val="0"/>
              </a:spcAft>
              <a:buClrTx/>
              <a:buSzTx/>
              <a:buFontTx/>
              <a:buNone/>
              <a:tabLst/>
            </a:pPr>
            <a:endParaRPr lang="en-ZA" altLang="en-US" dirty="0"/>
          </a:p>
          <a:p>
            <a:pPr marL="0" marR="0" lvl="0" indent="0" algn="just" defTabSz="914400" rtl="0" eaLnBrk="0" fontAlgn="base" latinLnBrk="0" hangingPunct="0">
              <a:lnSpc>
                <a:spcPct val="100000"/>
              </a:lnSpc>
              <a:spcBef>
                <a:spcPct val="0"/>
              </a:spcBef>
              <a:spcAft>
                <a:spcPct val="0"/>
              </a:spcAft>
              <a:buClrTx/>
              <a:buSzTx/>
              <a:buFontTx/>
              <a:buNone/>
              <a:tabLst/>
            </a:pPr>
            <a:r>
              <a:rPr lang="en-ZA" altLang="en-US" dirty="0"/>
              <a:t>It is therefore rather a question of how Parliamentary oversight can be strengthened using existing rules and mechanism(s) than furthering the debate on how fundamental the amendment of the Disaster Management Act, 2002 is to the establishment and exercise of oversight over the executive. </a:t>
            </a:r>
          </a:p>
          <a:p>
            <a:pPr marL="0" marR="0" lvl="0" indent="0" algn="just" defTabSz="914400" rtl="0" eaLnBrk="0" fontAlgn="base" latinLnBrk="0" hangingPunct="0">
              <a:lnSpc>
                <a:spcPct val="100000"/>
              </a:lnSpc>
              <a:spcBef>
                <a:spcPct val="0"/>
              </a:spcBef>
              <a:spcAft>
                <a:spcPct val="0"/>
              </a:spcAft>
              <a:buClrTx/>
              <a:buSzTx/>
              <a:buFontTx/>
              <a:buNone/>
              <a:tabLst/>
            </a:pPr>
            <a:endParaRPr lang="en-ZA" altLang="en-US" dirty="0"/>
          </a:p>
          <a:p>
            <a:pPr marL="0" marR="0" lvl="0" indent="0" algn="just" defTabSz="914400" rtl="0" eaLnBrk="0" fontAlgn="base" latinLnBrk="0" hangingPunct="0">
              <a:lnSpc>
                <a:spcPct val="100000"/>
              </a:lnSpc>
              <a:spcBef>
                <a:spcPct val="0"/>
              </a:spcBef>
              <a:spcAft>
                <a:spcPct val="0"/>
              </a:spcAft>
              <a:buClrTx/>
              <a:buSzTx/>
              <a:buFontTx/>
              <a:buNone/>
              <a:tabLst/>
            </a:pPr>
            <a:r>
              <a:rPr lang="en-ZA" altLang="en-US" dirty="0"/>
              <a:t>It must also be considered that whilst lessons can be learned from the management of the COVID-19 pandemic and indeed other disasters, the amendment of legislation should not be the first line approach to strengthen oversight of the executive as the measures in the rules of Parliament and the Constitution should be the first approach taken to address any possible oversight weaknesses.</a:t>
            </a:r>
          </a:p>
          <a:p>
            <a:pPr marL="0" marR="0" lvl="0" indent="0" algn="just" defTabSz="914400" rtl="0" eaLnBrk="0" fontAlgn="base" latinLnBrk="0" hangingPunct="0">
              <a:lnSpc>
                <a:spcPct val="100000"/>
              </a:lnSpc>
              <a:spcBef>
                <a:spcPct val="0"/>
              </a:spcBef>
              <a:spcAft>
                <a:spcPct val="0"/>
              </a:spcAft>
              <a:buClrTx/>
              <a:buSzTx/>
              <a:buFontTx/>
              <a:buNone/>
              <a:tabLst/>
            </a:pPr>
            <a:endParaRPr lang="en-ZA" altLang="en-US" dirty="0"/>
          </a:p>
        </p:txBody>
      </p:sp>
      <p:sp>
        <p:nvSpPr>
          <p:cNvPr id="11" name="Rectangle 5">
            <a:extLst>
              <a:ext uri="{FF2B5EF4-FFF2-40B4-BE49-F238E27FC236}">
                <a16:creationId xmlns:a16="http://schemas.microsoft.com/office/drawing/2014/main" id="{60432948-855D-4D95-9986-B1C6C74674C6}"/>
              </a:ext>
            </a:extLst>
          </p:cNvPr>
          <p:cNvSpPr>
            <a:spLocks noChangeArrowheads="1"/>
          </p:cNvSpPr>
          <p:nvPr/>
        </p:nvSpPr>
        <p:spPr bwMode="auto">
          <a:xfrm>
            <a:off x="396240" y="5019040"/>
            <a:ext cx="1543984" cy="394310"/>
          </a:xfrm>
          <a:prstGeom prst="rect">
            <a:avLst/>
          </a:prstGeom>
          <a:solidFill>
            <a:schemeClr val="bg1"/>
          </a:solidFill>
          <a:ln w="9525">
            <a:solidFill>
              <a:schemeClr val="bg1"/>
            </a:solidFill>
            <a:prstDash val="solid"/>
            <a:miter lim="800000"/>
            <a:headEnd/>
            <a:tailEnd/>
          </a:ln>
          <a:effectLst/>
        </p:spPr>
        <p:txBody>
          <a:bodyPr vert="horz" wrap="square" lIns="91440" tIns="45720" rIns="91440" bIns="45720" numCol="1" anchor="ctr" anchorCtr="0" compatLnSpc="1">
            <a:prstTxWarp prst="textNoShape">
              <a:avLst/>
            </a:prstTxWarp>
            <a:spAutoFit/>
          </a:bodyPr>
          <a:lstStyle/>
          <a:p>
            <a:endParaRPr lang="en-ZA"/>
          </a:p>
        </p:txBody>
      </p:sp>
      <p:sp>
        <p:nvSpPr>
          <p:cNvPr id="12" name="Rectangle 6">
            <a:extLst>
              <a:ext uri="{FF2B5EF4-FFF2-40B4-BE49-F238E27FC236}">
                <a16:creationId xmlns:a16="http://schemas.microsoft.com/office/drawing/2014/main" id="{EF1E321C-B321-4ED8-A008-6EBC941AB831}"/>
              </a:ext>
            </a:extLst>
          </p:cNvPr>
          <p:cNvSpPr>
            <a:spLocks noChangeArrowheads="1"/>
          </p:cNvSpPr>
          <p:nvPr/>
        </p:nvSpPr>
        <p:spPr bwMode="auto">
          <a:xfrm>
            <a:off x="396240" y="5413350"/>
            <a:ext cx="112569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ZA" altLang="en-US" sz="900" dirty="0">
                <a:hlinkClick r:id="rId5"/>
              </a:rPr>
              <a:t>[1]</a:t>
            </a:r>
            <a:r>
              <a:rPr lang="en-ZA" altLang="en-US" sz="900" dirty="0"/>
              <a:t> </a:t>
            </a:r>
            <a:r>
              <a:rPr lang="en-US" altLang="en-US" sz="900" dirty="0"/>
              <a:t>Similarly in the context of the Constitution, the Executive Committee in Provincial Government and a Council in local government</a:t>
            </a:r>
            <a:endParaRPr lang="en-ZA" altLang="en-US" sz="900" dirty="0"/>
          </a:p>
          <a:p>
            <a:pPr marL="0" marR="0" lvl="0" indent="0" algn="l" defTabSz="914400" rtl="0" eaLnBrk="0" fontAlgn="base" latinLnBrk="0" hangingPunct="0">
              <a:lnSpc>
                <a:spcPct val="100000"/>
              </a:lnSpc>
              <a:spcBef>
                <a:spcPct val="0"/>
              </a:spcBef>
              <a:spcAft>
                <a:spcPct val="0"/>
              </a:spcAft>
              <a:buClrTx/>
              <a:buSzTx/>
              <a:buFontTx/>
              <a:buNone/>
              <a:tabLst/>
            </a:pPr>
            <a:r>
              <a:rPr lang="en-ZA" altLang="en-US" sz="900" dirty="0">
                <a:hlinkClick r:id="rId6"/>
              </a:rPr>
              <a:t>[2]</a:t>
            </a:r>
            <a:r>
              <a:rPr lang="en-ZA" altLang="en-US" sz="900" dirty="0"/>
              <a:t> </a:t>
            </a:r>
            <a:r>
              <a:rPr lang="en-US" altLang="en-US" sz="900" dirty="0"/>
              <a:t>Section 55(2), 56 and 57 of the Constitution is the founding provisions regarding oversight of the National Assembly and the rules 199 – 203 of the National Assembly deals with PCs(</a:t>
            </a:r>
            <a:r>
              <a:rPr lang="en-ZA" altLang="en-US" sz="900" dirty="0">
                <a:hlinkClick r:id="rId7"/>
              </a:rPr>
              <a:t>Microsoft Word - na.rules.changes.2014 A5 V2.doc (pmg.org.za)</a:t>
            </a:r>
            <a:r>
              <a:rPr lang="en-US" altLang="en-US" sz="900" dirty="0"/>
              <a:t>.  The Parliament document titled </a:t>
            </a:r>
            <a:r>
              <a:rPr lang="en-ZA" altLang="en-US" sz="900" dirty="0"/>
              <a:t>OVERSIGHT AND ACCOUNTABILITY MODEL: ASSERTING PARLIAMENT'S OVERSIGHT ROLE IN ENHANCING DEMOCRACY provides further detail (</a:t>
            </a:r>
            <a:r>
              <a:rPr lang="en-ZA" altLang="en-US" sz="900" dirty="0">
                <a:hlinkClick r:id="rId8"/>
              </a:rPr>
              <a:t>Microsoft Word - OVAC Model - edited Word version - Replaced </a:t>
            </a:r>
            <a:r>
              <a:rPr lang="en-ZA" altLang="en-US" sz="900" dirty="0" err="1">
                <a:hlinkClick r:id="rId8"/>
              </a:rPr>
              <a:t>Diagrams,Chapter</a:t>
            </a:r>
            <a:r>
              <a:rPr lang="en-ZA" altLang="en-US" sz="900" dirty="0">
                <a:hlinkClick r:id="rId8"/>
              </a:rPr>
              <a:t> Upper case_27-Jan-09.doc (parliament.gov.za)</a:t>
            </a:r>
            <a:endParaRPr lang="en-ZA" altLang="en-US" sz="900" dirty="0"/>
          </a:p>
        </p:txBody>
      </p:sp>
    </p:spTree>
    <p:extLst>
      <p:ext uri="{BB962C8B-B14F-4D97-AF65-F5344CB8AC3E}">
        <p14:creationId xmlns:p14="http://schemas.microsoft.com/office/powerpoint/2010/main" val="397563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722-8897-45B4-BE2C-AB9A447D2FBA}"/>
              </a:ext>
            </a:extLst>
          </p:cNvPr>
          <p:cNvSpPr>
            <a:spLocks noGrp="1"/>
          </p:cNvSpPr>
          <p:nvPr>
            <p:ph type="title"/>
          </p:nvPr>
        </p:nvSpPr>
        <p:spPr>
          <a:xfrm>
            <a:off x="83126" y="53727"/>
            <a:ext cx="12007273" cy="777547"/>
          </a:xfrm>
        </p:spPr>
        <p:txBody>
          <a:bodyPr/>
          <a:lstStyle/>
          <a:p>
            <a:pPr algn="ctr"/>
            <a:r>
              <a:rPr lang="en-US" b="1" dirty="0">
                <a:solidFill>
                  <a:srgbClr val="ED7A2B"/>
                </a:solidFill>
              </a:rPr>
              <a:t>DCoG position: Desirability</a:t>
            </a:r>
            <a:r>
              <a:rPr lang="en-US" dirty="0">
                <a:solidFill>
                  <a:srgbClr val="ED7A2B"/>
                </a:solidFill>
              </a:rPr>
              <a:t/>
            </a:r>
            <a:br>
              <a:rPr lang="en-US" dirty="0">
                <a:solidFill>
                  <a:srgbClr val="ED7A2B"/>
                </a:solidFill>
              </a:rPr>
            </a:br>
            <a:endParaRPr lang="en-ZA" dirty="0">
              <a:solidFill>
                <a:srgbClr val="ED7A2B"/>
              </a:solidFill>
            </a:endParaRPr>
          </a:p>
        </p:txBody>
      </p:sp>
      <p:sp>
        <p:nvSpPr>
          <p:cNvPr id="11" name="Rectangle 5">
            <a:extLst>
              <a:ext uri="{FF2B5EF4-FFF2-40B4-BE49-F238E27FC236}">
                <a16:creationId xmlns:a16="http://schemas.microsoft.com/office/drawing/2014/main" id="{60432948-855D-4D95-9986-B1C6C74674C6}"/>
              </a:ext>
            </a:extLst>
          </p:cNvPr>
          <p:cNvSpPr>
            <a:spLocks noChangeArrowheads="1"/>
          </p:cNvSpPr>
          <p:nvPr/>
        </p:nvSpPr>
        <p:spPr bwMode="auto">
          <a:xfrm>
            <a:off x="396240" y="5019040"/>
            <a:ext cx="1543984" cy="394310"/>
          </a:xfrm>
          <a:prstGeom prst="rect">
            <a:avLst/>
          </a:prstGeom>
          <a:solidFill>
            <a:schemeClr val="bg1"/>
          </a:solidFill>
          <a:ln w="9525">
            <a:solidFill>
              <a:schemeClr val="bg1"/>
            </a:solidFill>
            <a:prstDash val="solid"/>
            <a:miter lim="800000"/>
            <a:headEnd/>
            <a:tailEnd/>
          </a:ln>
          <a:effectLst/>
        </p:spPr>
        <p:txBody>
          <a:bodyPr vert="horz" wrap="square" lIns="91440" tIns="45720" rIns="91440" bIns="45720" numCol="1" anchor="ctr" anchorCtr="0" compatLnSpc="1">
            <a:prstTxWarp prst="textNoShape">
              <a:avLst/>
            </a:prstTxWarp>
            <a:spAutoFit/>
          </a:bodyPr>
          <a:lstStyle/>
          <a:p>
            <a:endParaRPr lang="en-ZA"/>
          </a:p>
        </p:txBody>
      </p:sp>
      <p:sp>
        <p:nvSpPr>
          <p:cNvPr id="4" name="Rectangle 1">
            <a:extLst>
              <a:ext uri="{FF2B5EF4-FFF2-40B4-BE49-F238E27FC236}">
                <a16:creationId xmlns:a16="http://schemas.microsoft.com/office/drawing/2014/main" id="{9140F7F3-E39E-4565-8F77-8A18E4A11FF2}"/>
              </a:ext>
            </a:extLst>
          </p:cNvPr>
          <p:cNvSpPr>
            <a:spLocks noChangeArrowheads="1"/>
          </p:cNvSpPr>
          <p:nvPr/>
        </p:nvSpPr>
        <p:spPr bwMode="auto">
          <a:xfrm>
            <a:off x="315310" y="996659"/>
            <a:ext cx="1133859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ZA" altLang="en-US" b="1" dirty="0"/>
              <a:t>c) DESIRABILITY</a:t>
            </a:r>
          </a:p>
          <a:p>
            <a:pPr marL="0" marR="0" lvl="0" indent="0" algn="l" defTabSz="914400" rtl="0" eaLnBrk="0" fontAlgn="base" latinLnBrk="0" hangingPunct="0">
              <a:lnSpc>
                <a:spcPct val="100000"/>
              </a:lnSpc>
              <a:spcBef>
                <a:spcPct val="0"/>
              </a:spcBef>
              <a:spcAft>
                <a:spcPct val="0"/>
              </a:spcAft>
              <a:buClrTx/>
              <a:buSzTx/>
              <a:buFontTx/>
              <a:buNone/>
              <a:tabLst/>
            </a:pPr>
            <a:endParaRPr lang="en-ZA" altLang="en-US" b="1" dirty="0"/>
          </a:p>
          <a:p>
            <a:pPr marL="0" marR="0" lvl="0" indent="0" algn="just" defTabSz="914400" rtl="0" eaLnBrk="0" fontAlgn="base" latinLnBrk="0" hangingPunct="0">
              <a:lnSpc>
                <a:spcPct val="100000"/>
              </a:lnSpc>
              <a:spcBef>
                <a:spcPct val="0"/>
              </a:spcBef>
              <a:spcAft>
                <a:spcPct val="0"/>
              </a:spcAft>
              <a:buClrTx/>
              <a:buSzTx/>
              <a:buFontTx/>
              <a:buNone/>
              <a:tabLst/>
            </a:pPr>
            <a:r>
              <a:rPr lang="en-ZA" altLang="en-US" dirty="0"/>
              <a:t>In general, the principle is adopted that government is always amenable to the improvement of the legislative measures needed to create a just, equal and open society. However one must also, in the consideration of desirability, consider whether the Amendment Bill was the result of a broad and inclusive review aimed at identifying and including other measures that may exist (i.e. that have not yet been identified) to improve the provisions and implementation of the Disaster Management Act, 2002. </a:t>
            </a:r>
          </a:p>
          <a:p>
            <a:pPr marL="0" marR="0" lvl="0" indent="0" algn="just" defTabSz="914400" rtl="0" eaLnBrk="0" fontAlgn="base" latinLnBrk="0" hangingPunct="0">
              <a:lnSpc>
                <a:spcPct val="100000"/>
              </a:lnSpc>
              <a:spcBef>
                <a:spcPct val="0"/>
              </a:spcBef>
              <a:spcAft>
                <a:spcPct val="0"/>
              </a:spcAft>
              <a:buClrTx/>
              <a:buSzTx/>
              <a:buFontTx/>
              <a:buNone/>
              <a:tabLst/>
            </a:pPr>
            <a:endParaRPr lang="en-ZA" altLang="en-US" dirty="0"/>
          </a:p>
          <a:p>
            <a:pPr algn="just" eaLnBrk="0" fontAlgn="base" hangingPunct="0">
              <a:spcBef>
                <a:spcPct val="0"/>
              </a:spcBef>
              <a:spcAft>
                <a:spcPct val="0"/>
              </a:spcAft>
            </a:pPr>
            <a:r>
              <a:rPr lang="en-ZA" altLang="en-US" dirty="0"/>
              <a:t>The following considerations point to the need for a broader analysis to be completed first to inform the decision on whether the proposed amendments are adequate to respond to the issues identified:</a:t>
            </a:r>
          </a:p>
          <a:p>
            <a:pPr marR="0" lvl="0" algn="just" defTabSz="914400" rtl="0" eaLnBrk="0" fontAlgn="base" latinLnBrk="0" hangingPunct="0">
              <a:lnSpc>
                <a:spcPct val="100000"/>
              </a:lnSpc>
              <a:spcBef>
                <a:spcPct val="0"/>
              </a:spcBef>
              <a:spcAft>
                <a:spcPct val="0"/>
              </a:spcAft>
              <a:buClrTx/>
              <a:buSzTx/>
              <a:tabLst/>
            </a:pPr>
            <a:endParaRPr lang="en-ZA" altLang="en-US" dirty="0"/>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ZA" altLang="en-US" dirty="0"/>
              <a:t>Frequent non-essential amendment of legislation is not desirable,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ZA" altLang="en-US" dirty="0"/>
              <a:t>The measures put forward in the proposed amendments may not be adequate in terms of a broader review that may be required</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ZA" altLang="en-US" dirty="0"/>
              <a:t>The inputs made by stakeholders, known lessons learned from disasters</a:t>
            </a:r>
            <a:r>
              <a:rPr lang="en-ZA" altLang="en-US" dirty="0">
                <a:hlinkClick r:id="rId3"/>
              </a:rPr>
              <a:t>[1]</a:t>
            </a:r>
            <a:r>
              <a:rPr lang="en-ZA" altLang="en-US" dirty="0"/>
              <a:t> and the uncertainty of whether a broad, inclusive review was conducted to inform the amendments.</a:t>
            </a:r>
          </a:p>
        </p:txBody>
      </p:sp>
      <p:sp>
        <p:nvSpPr>
          <p:cNvPr id="5" name="Rectangle 2">
            <a:extLst>
              <a:ext uri="{FF2B5EF4-FFF2-40B4-BE49-F238E27FC236}">
                <a16:creationId xmlns:a16="http://schemas.microsoft.com/office/drawing/2014/main" id="{3908B709-49E0-4986-9961-9CAAC2C92625}"/>
              </a:ext>
            </a:extLst>
          </p:cNvPr>
          <p:cNvSpPr>
            <a:spLocks noChangeArrowheads="1"/>
          </p:cNvSpPr>
          <p:nvPr/>
        </p:nvSpPr>
        <p:spPr bwMode="auto">
          <a:xfrm>
            <a:off x="2" y="4553683"/>
            <a:ext cx="116162" cy="369332"/>
          </a:xfrm>
          <a:prstGeom prst="rect">
            <a:avLst/>
          </a:prstGeom>
          <a:solidFill>
            <a:schemeClr val="bg1"/>
          </a:solidFill>
          <a:ln w="9525">
            <a:solidFill>
              <a:schemeClr val="bg1"/>
            </a:solidFill>
            <a:prstDash val="solid"/>
            <a:miter lim="800000"/>
            <a:headEnd/>
            <a:tailEnd/>
          </a:ln>
          <a:effectLst/>
        </p:spPr>
        <p:txBody>
          <a:bodyPr vert="horz" wrap="square" lIns="91440" tIns="45720" rIns="91440" bIns="45720" numCol="1" anchor="ctr" anchorCtr="0" compatLnSpc="1">
            <a:prstTxWarp prst="textNoShape">
              <a:avLst/>
            </a:prstTxWarp>
            <a:spAutoFit/>
          </a:bodyPr>
          <a:lstStyle/>
          <a:p>
            <a:endParaRPr lang="en-ZA">
              <a:ln>
                <a:solidFill>
                  <a:schemeClr val="bg1"/>
                </a:solidFill>
              </a:ln>
              <a:solidFill>
                <a:schemeClr val="bg1"/>
              </a:solidFill>
            </a:endParaRPr>
          </a:p>
        </p:txBody>
      </p:sp>
      <p:sp>
        <p:nvSpPr>
          <p:cNvPr id="6" name="Rectangle 3">
            <a:extLst>
              <a:ext uri="{FF2B5EF4-FFF2-40B4-BE49-F238E27FC236}">
                <a16:creationId xmlns:a16="http://schemas.microsoft.com/office/drawing/2014/main" id="{BE15DDA2-546C-4EA9-AFCE-90A6D227980C}"/>
              </a:ext>
            </a:extLst>
          </p:cNvPr>
          <p:cNvSpPr>
            <a:spLocks noChangeArrowheads="1"/>
          </p:cNvSpPr>
          <p:nvPr/>
        </p:nvSpPr>
        <p:spPr bwMode="auto">
          <a:xfrm>
            <a:off x="199287" y="5629031"/>
            <a:ext cx="89955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ZA" altLang="en-US" sz="1200" dirty="0">
                <a:hlinkClick r:id="rId4"/>
              </a:rPr>
              <a:t>[1]</a:t>
            </a:r>
            <a:r>
              <a:rPr lang="en-ZA" altLang="en-US" sz="1200" dirty="0"/>
              <a:t> </a:t>
            </a:r>
            <a:r>
              <a:rPr lang="en-ZA" altLang="en-US" sz="1200" dirty="0">
                <a:hlinkClick r:id="rId5"/>
              </a:rPr>
              <a:t>Covid-19-Country-Report-Chapter-1-Introduction.pdf (gtac.gov.za)</a:t>
            </a:r>
            <a:r>
              <a:rPr lang="en-ZA" altLang="en-US" sz="1200" dirty="0"/>
              <a:t> p15</a:t>
            </a:r>
            <a:endParaRPr lang="en-ZA" altLang="en-US" dirty="0"/>
          </a:p>
        </p:txBody>
      </p:sp>
    </p:spTree>
    <p:extLst>
      <p:ext uri="{BB962C8B-B14F-4D97-AF65-F5344CB8AC3E}">
        <p14:creationId xmlns:p14="http://schemas.microsoft.com/office/powerpoint/2010/main" val="119049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EE98-D7A0-4557-881C-FE268D4BFEC2}"/>
              </a:ext>
            </a:extLst>
          </p:cNvPr>
          <p:cNvSpPr>
            <a:spLocks noGrp="1"/>
          </p:cNvSpPr>
          <p:nvPr>
            <p:ph type="title"/>
          </p:nvPr>
        </p:nvSpPr>
        <p:spPr>
          <a:xfrm>
            <a:off x="498684" y="109452"/>
            <a:ext cx="11205636" cy="417021"/>
          </a:xfrm>
        </p:spPr>
        <p:txBody>
          <a:bodyPr/>
          <a:lstStyle/>
          <a:p>
            <a:pPr algn="ctr"/>
            <a:r>
              <a:rPr lang="en-ZA" b="1" dirty="0">
                <a:solidFill>
                  <a:srgbClr val="ED7A2B"/>
                </a:solidFill>
                <a:effectLst/>
                <a:latin typeface="Arial" panose="020B0604020202020204" pitchFamily="34" charset="0"/>
                <a:ea typeface="Arial" panose="020B0604020202020204" pitchFamily="34" charset="0"/>
              </a:rPr>
              <a:t>Conclusions</a:t>
            </a:r>
            <a:endParaRPr lang="en-ZA" dirty="0">
              <a:solidFill>
                <a:srgbClr val="ED7A2B"/>
              </a:solidFill>
            </a:endParaRPr>
          </a:p>
        </p:txBody>
      </p:sp>
      <p:sp>
        <p:nvSpPr>
          <p:cNvPr id="3" name="Content Placeholder 2">
            <a:extLst>
              <a:ext uri="{FF2B5EF4-FFF2-40B4-BE49-F238E27FC236}">
                <a16:creationId xmlns:a16="http://schemas.microsoft.com/office/drawing/2014/main" id="{ECACF82A-7A9B-4526-B80A-57FA6F5C1C18}"/>
              </a:ext>
            </a:extLst>
          </p:cNvPr>
          <p:cNvSpPr>
            <a:spLocks noGrp="1"/>
          </p:cNvSpPr>
          <p:nvPr>
            <p:ph sz="half" idx="2"/>
          </p:nvPr>
        </p:nvSpPr>
        <p:spPr>
          <a:xfrm>
            <a:off x="334330" y="699767"/>
            <a:ext cx="11523339" cy="4485078"/>
          </a:xfrm>
        </p:spPr>
        <p:txBody>
          <a:bodyPr/>
          <a:lstStyle/>
          <a:p>
            <a:pPr marL="342900" indent="-342900" algn="just">
              <a:lnSpc>
                <a:spcPct val="100000"/>
              </a:lnSpc>
              <a:spcBef>
                <a:spcPts val="0"/>
              </a:spcBef>
              <a:spcAft>
                <a:spcPts val="1200"/>
              </a:spcAft>
              <a:buFont typeface="+mj-lt"/>
              <a:buAutoNum type="arabicPeriod"/>
            </a:pPr>
            <a:r>
              <a:rPr lang="en-ZA" sz="1800" dirty="0">
                <a:solidFill>
                  <a:srgbClr val="000000"/>
                </a:solidFill>
                <a:effectLst/>
                <a:ea typeface="Times New Roman" panose="02020603050405020304" pitchFamily="18" charset="0"/>
                <a:cs typeface="Times New Roman" panose="02020603050405020304" pitchFamily="18" charset="0"/>
              </a:rPr>
              <a:t>The DCOG </a:t>
            </a:r>
            <a:r>
              <a:rPr lang="en-ZA" sz="1800" dirty="0">
                <a:solidFill>
                  <a:srgbClr val="000000"/>
                </a:solidFill>
                <a:ea typeface="Times New Roman" panose="02020603050405020304" pitchFamily="18" charset="0"/>
                <a:cs typeface="Times New Roman" panose="02020603050405020304" pitchFamily="18" charset="0"/>
              </a:rPr>
              <a:t>maintains its view that t</a:t>
            </a:r>
            <a:r>
              <a:rPr lang="en-ZA" sz="1800" dirty="0">
                <a:solidFill>
                  <a:srgbClr val="000000"/>
                </a:solidFill>
                <a:effectLst/>
                <a:ea typeface="Times New Roman" panose="02020603050405020304" pitchFamily="18" charset="0"/>
                <a:cs typeface="Times New Roman" panose="02020603050405020304" pitchFamily="18" charset="0"/>
              </a:rPr>
              <a:t>he Minister, a Premier and a Council is sufficiently empowered by Sections 27, 41 and 55 of the Disaster Management Act, 2002 respectively to make regulations, bylaws and directions. </a:t>
            </a:r>
            <a:endParaRPr lang="en-ZA" sz="1800" dirty="0">
              <a:effectLst/>
              <a:ea typeface="Times New Roman" panose="02020603050405020304" pitchFamily="18" charset="0"/>
              <a:cs typeface="Times New Roman" panose="02020603050405020304" pitchFamily="18" charset="0"/>
            </a:endParaRPr>
          </a:p>
          <a:p>
            <a:pPr marL="342900" indent="-342900" algn="just">
              <a:lnSpc>
                <a:spcPct val="100000"/>
              </a:lnSpc>
              <a:spcBef>
                <a:spcPts val="0"/>
              </a:spcBef>
              <a:spcAft>
                <a:spcPts val="1200"/>
              </a:spcAft>
              <a:buFont typeface="+mj-lt"/>
              <a:buAutoNum type="arabicPeriod"/>
            </a:pPr>
            <a:r>
              <a:rPr lang="en-ZA" sz="1800" dirty="0">
                <a:solidFill>
                  <a:srgbClr val="000000"/>
                </a:solidFill>
                <a:effectLst/>
                <a:ea typeface="Times New Roman" panose="02020603050405020304" pitchFamily="18" charset="0"/>
                <a:cs typeface="Times New Roman" panose="02020603050405020304" pitchFamily="18" charset="0"/>
              </a:rPr>
              <a:t>The Courts have found that the assignment of these functions is constitutional, functional and that sufficient mechanisms exist in the </a:t>
            </a:r>
            <a:r>
              <a:rPr lang="en-ZA" sz="1800" dirty="0">
                <a:solidFill>
                  <a:srgbClr val="000000"/>
                </a:solidFill>
                <a:ea typeface="Times New Roman" panose="02020603050405020304" pitchFamily="18" charset="0"/>
                <a:cs typeface="Times New Roman" panose="02020603050405020304" pitchFamily="18" charset="0"/>
              </a:rPr>
              <a:t>Act, the Constitution, within other legislation (e.g., PAIA and PAJA) and within the structures of Parliament, Provincial Legislatures and Councils to perform adequate oversight on the work of the Executive. These structures </a:t>
            </a:r>
            <a:r>
              <a:rPr lang="en-US" sz="1800" dirty="0"/>
              <a:t>should continue with its ordinary functions to </a:t>
            </a:r>
            <a:r>
              <a:rPr lang="en-US" sz="1800" dirty="0" err="1"/>
              <a:t>scrutinise</a:t>
            </a:r>
            <a:r>
              <a:rPr lang="en-US" sz="1800" dirty="0"/>
              <a:t> the Executive’s application of its delegated powers to help ensure that legislative measures implemented are in line with the rule of law.</a:t>
            </a:r>
          </a:p>
          <a:p>
            <a:pPr marL="342900" indent="-342900" algn="just">
              <a:lnSpc>
                <a:spcPct val="100000"/>
              </a:lnSpc>
              <a:spcBef>
                <a:spcPts val="0"/>
              </a:spcBef>
              <a:buFont typeface="+mj-lt"/>
              <a:buAutoNum type="arabicPeriod"/>
            </a:pPr>
            <a:r>
              <a:rPr lang="en-ZA" sz="1800" dirty="0">
                <a:effectLst/>
                <a:ea typeface="Arial" panose="020B0604020202020204" pitchFamily="34" charset="0"/>
              </a:rPr>
              <a:t>The DCoG restates its view that the proposed amendments will significantly hamper the efficiency of taking action when needed expeditiously to advance the objectives listed under section 27 of the Act, which experience has shown is most often required in the initial phases of the disaster to bring about the required interventions. </a:t>
            </a:r>
          </a:p>
          <a:p>
            <a:pPr marL="342900" indent="-342900" algn="just">
              <a:lnSpc>
                <a:spcPct val="100000"/>
              </a:lnSpc>
              <a:spcBef>
                <a:spcPts val="0"/>
              </a:spcBef>
              <a:buFont typeface="+mj-lt"/>
              <a:buAutoNum type="arabicPeriod"/>
            </a:pPr>
            <a:endParaRPr lang="en-ZA" sz="1800" dirty="0">
              <a:ea typeface="Arial" panose="020B0604020202020204" pitchFamily="34" charset="0"/>
            </a:endParaRPr>
          </a:p>
          <a:p>
            <a:pPr marL="342900" indent="-342900" algn="just">
              <a:lnSpc>
                <a:spcPct val="100000"/>
              </a:lnSpc>
              <a:spcBef>
                <a:spcPts val="0"/>
              </a:spcBef>
              <a:buFont typeface="+mj-lt"/>
              <a:buAutoNum type="arabicPeriod"/>
            </a:pPr>
            <a:r>
              <a:rPr lang="en-ZA" sz="1800" dirty="0">
                <a:effectLst/>
                <a:ea typeface="Arial" panose="020B0604020202020204" pitchFamily="34" charset="0"/>
              </a:rPr>
              <a:t>In this regard, the existing three-month initial validity period of a state of disaster enables the Executive and the administration to focus its attention on the immediate relief and rehabilitation efforts, how these aspects are to be augmented using Regulations and Directions and to obtain the information needed to brief Parliament, etc. </a:t>
            </a:r>
            <a:endParaRPr lang="en-ZA" sz="1800" dirty="0"/>
          </a:p>
        </p:txBody>
      </p:sp>
    </p:spTree>
    <p:extLst>
      <p:ext uri="{BB962C8B-B14F-4D97-AF65-F5344CB8AC3E}">
        <p14:creationId xmlns:p14="http://schemas.microsoft.com/office/powerpoint/2010/main" val="2485580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EE98-D7A0-4557-881C-FE268D4BFEC2}"/>
              </a:ext>
            </a:extLst>
          </p:cNvPr>
          <p:cNvSpPr>
            <a:spLocks noGrp="1"/>
          </p:cNvSpPr>
          <p:nvPr>
            <p:ph type="title"/>
          </p:nvPr>
        </p:nvSpPr>
        <p:spPr>
          <a:xfrm>
            <a:off x="498684" y="137161"/>
            <a:ext cx="11205636" cy="453966"/>
          </a:xfrm>
        </p:spPr>
        <p:txBody>
          <a:bodyPr/>
          <a:lstStyle/>
          <a:p>
            <a:pPr algn="ctr"/>
            <a:r>
              <a:rPr lang="en-ZA" b="1" dirty="0">
                <a:solidFill>
                  <a:srgbClr val="ED7A2B"/>
                </a:solidFill>
                <a:effectLst/>
                <a:latin typeface="Arial" panose="020B0604020202020204" pitchFamily="34" charset="0"/>
                <a:ea typeface="Arial" panose="020B0604020202020204" pitchFamily="34" charset="0"/>
              </a:rPr>
              <a:t>Conclusions (Cont.)</a:t>
            </a:r>
            <a:endParaRPr lang="en-ZA" dirty="0">
              <a:solidFill>
                <a:srgbClr val="ED7A2B"/>
              </a:solidFill>
            </a:endParaRPr>
          </a:p>
        </p:txBody>
      </p:sp>
      <p:sp>
        <p:nvSpPr>
          <p:cNvPr id="3" name="Content Placeholder 2">
            <a:extLst>
              <a:ext uri="{FF2B5EF4-FFF2-40B4-BE49-F238E27FC236}">
                <a16:creationId xmlns:a16="http://schemas.microsoft.com/office/drawing/2014/main" id="{ECACF82A-7A9B-4526-B80A-57FA6F5C1C18}"/>
              </a:ext>
            </a:extLst>
          </p:cNvPr>
          <p:cNvSpPr>
            <a:spLocks noGrp="1"/>
          </p:cNvSpPr>
          <p:nvPr>
            <p:ph sz="half" idx="2"/>
          </p:nvPr>
        </p:nvSpPr>
        <p:spPr>
          <a:xfrm>
            <a:off x="92364" y="1177047"/>
            <a:ext cx="12007272" cy="5077838"/>
          </a:xfrm>
        </p:spPr>
        <p:txBody>
          <a:bodyPr/>
          <a:lstStyle/>
          <a:p>
            <a:pPr marL="0" marR="50165" lvl="1" indent="0" algn="just">
              <a:lnSpc>
                <a:spcPct val="114000"/>
              </a:lnSpc>
              <a:spcBef>
                <a:spcPts val="0"/>
              </a:spcBef>
              <a:spcAft>
                <a:spcPts val="1200"/>
              </a:spcAft>
              <a:buNone/>
            </a:pPr>
            <a:r>
              <a:rPr lang="en-ZA" sz="2000" dirty="0">
                <a:effectLst/>
                <a:latin typeface="Arial" panose="020B0604020202020204" pitchFamily="34" charset="0"/>
                <a:ea typeface="Arial" panose="020B0604020202020204" pitchFamily="34" charset="0"/>
              </a:rPr>
              <a:t>5. 	Where this can be achieved within the three month period, the Minister may simply terminate the 	national state of disaster (or let it lapse) and where a longer period is needed, the Minister may 	extend the national state of disaster.</a:t>
            </a:r>
          </a:p>
          <a:p>
            <a:pPr marL="0" marR="50165" lvl="1" indent="0" algn="just">
              <a:lnSpc>
                <a:spcPct val="114000"/>
              </a:lnSpc>
              <a:spcBef>
                <a:spcPts val="0"/>
              </a:spcBef>
              <a:spcAft>
                <a:spcPts val="1200"/>
              </a:spcAft>
              <a:buNone/>
            </a:pPr>
            <a:r>
              <a:rPr lang="en-GB" sz="2000" dirty="0"/>
              <a:t>6.	The proposed changes to limit the initial period to less than the current validity period and to 	reallocate the power to extend a national disaster to the National Assembly, will hamper service 	delivery, especially if the National Assembly is in recess or divergent views emerge. </a:t>
            </a:r>
          </a:p>
          <a:p>
            <a:pPr marL="0" marR="50165" lvl="1" indent="0" algn="just">
              <a:lnSpc>
                <a:spcPct val="114000"/>
              </a:lnSpc>
              <a:spcBef>
                <a:spcPts val="0"/>
              </a:spcBef>
              <a:spcAft>
                <a:spcPts val="1200"/>
              </a:spcAft>
              <a:buNone/>
            </a:pPr>
            <a:r>
              <a:rPr lang="en-GB" sz="2000" dirty="0"/>
              <a:t>7.	The concept of  affording the National Assembly the power to extend a national state of disaster, 	but retain the Ministers’ power to terminate the national state of disaster must also be considered 	as it is not rational that the one function is allocated to the Executive but the other is allocated to 	Parliament.</a:t>
            </a:r>
          </a:p>
        </p:txBody>
      </p:sp>
    </p:spTree>
    <p:extLst>
      <p:ext uri="{BB962C8B-B14F-4D97-AF65-F5344CB8AC3E}">
        <p14:creationId xmlns:p14="http://schemas.microsoft.com/office/powerpoint/2010/main" val="2865320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EE98-D7A0-4557-881C-FE268D4BFEC2}"/>
              </a:ext>
            </a:extLst>
          </p:cNvPr>
          <p:cNvSpPr>
            <a:spLocks noGrp="1"/>
          </p:cNvSpPr>
          <p:nvPr>
            <p:ph type="title"/>
          </p:nvPr>
        </p:nvSpPr>
        <p:spPr>
          <a:xfrm>
            <a:off x="498684" y="164868"/>
            <a:ext cx="11205636" cy="472439"/>
          </a:xfrm>
        </p:spPr>
        <p:txBody>
          <a:bodyPr/>
          <a:lstStyle/>
          <a:p>
            <a:pPr algn="ctr"/>
            <a:r>
              <a:rPr lang="en-ZA" b="1" dirty="0">
                <a:solidFill>
                  <a:srgbClr val="ED7A2B"/>
                </a:solidFill>
                <a:effectLst/>
                <a:latin typeface="Arial" panose="020B0604020202020204" pitchFamily="34" charset="0"/>
                <a:ea typeface="Arial" panose="020B0604020202020204" pitchFamily="34" charset="0"/>
              </a:rPr>
              <a:t>Conclusions (Cont.)</a:t>
            </a:r>
            <a:endParaRPr lang="en-ZA" dirty="0">
              <a:solidFill>
                <a:srgbClr val="ED7A2B"/>
              </a:solidFill>
            </a:endParaRPr>
          </a:p>
        </p:txBody>
      </p:sp>
      <p:sp>
        <p:nvSpPr>
          <p:cNvPr id="3" name="Content Placeholder 2">
            <a:extLst>
              <a:ext uri="{FF2B5EF4-FFF2-40B4-BE49-F238E27FC236}">
                <a16:creationId xmlns:a16="http://schemas.microsoft.com/office/drawing/2014/main" id="{ECACF82A-7A9B-4526-B80A-57FA6F5C1C18}"/>
              </a:ext>
            </a:extLst>
          </p:cNvPr>
          <p:cNvSpPr>
            <a:spLocks noGrp="1"/>
          </p:cNvSpPr>
          <p:nvPr>
            <p:ph sz="half" idx="2"/>
          </p:nvPr>
        </p:nvSpPr>
        <p:spPr>
          <a:xfrm>
            <a:off x="240632" y="1339516"/>
            <a:ext cx="11463688" cy="4072994"/>
          </a:xfrm>
        </p:spPr>
        <p:txBody>
          <a:bodyPr/>
          <a:lstStyle/>
          <a:p>
            <a:pPr marL="0" marR="50165" lvl="1" indent="0" algn="just">
              <a:lnSpc>
                <a:spcPct val="115000"/>
              </a:lnSpc>
              <a:spcBef>
                <a:spcPts val="0"/>
              </a:spcBef>
              <a:spcAft>
                <a:spcPts val="1200"/>
              </a:spcAft>
              <a:buNone/>
            </a:pPr>
            <a:r>
              <a:rPr lang="en-GB" dirty="0"/>
              <a:t>8.	In terms of constitutionality, the various court cases listed above and the legal opinion obtained by the 	department, through the NDMC, indicate clearly that the Courts agree that the Minister, in as far as 	the Regulations, not only acted within the legal framework set out by the DMA but that the Minister 	also by enlarge applied these concepts reasonably and rationally to achieve an identifiable purpose, 	in the least intrusive way and to be functional for the shortest period of time needed. </a:t>
            </a:r>
          </a:p>
          <a:p>
            <a:pPr marL="0" marR="50165" lvl="1" indent="0" algn="just">
              <a:lnSpc>
                <a:spcPct val="115000"/>
              </a:lnSpc>
              <a:spcBef>
                <a:spcPts val="0"/>
              </a:spcBef>
              <a:spcAft>
                <a:spcPts val="1200"/>
              </a:spcAft>
              <a:buNone/>
            </a:pPr>
            <a:r>
              <a:rPr lang="en-GB" dirty="0"/>
              <a:t>9.	It is also notable that the broad limitations the Minister as the administrator of the DMA imposed as a 	result of the COVID-19 pandemic, is exceptional and therefore it must be considered that other risks 	that may lead to the declaration of a national state of disaster, may not need such broad means to be 	instituted over such a long period of time.</a:t>
            </a:r>
          </a:p>
          <a:p>
            <a:pPr marL="0" marR="50165" lvl="1" indent="0" algn="just">
              <a:lnSpc>
                <a:spcPct val="115000"/>
              </a:lnSpc>
              <a:spcBef>
                <a:spcPts val="0"/>
              </a:spcBef>
              <a:spcAft>
                <a:spcPts val="1200"/>
              </a:spcAft>
              <a:buNone/>
            </a:pPr>
            <a:r>
              <a:rPr lang="en-ZA" dirty="0">
                <a:solidFill>
                  <a:schemeClr val="tx2"/>
                </a:solidFill>
              </a:rPr>
              <a:t>10. 	The Bill in its current format and orientation seeks to alter this system in a way that may be 	counterproductive and hamper the speed and efficiency with which a disaster should be managed.</a:t>
            </a:r>
          </a:p>
        </p:txBody>
      </p:sp>
    </p:spTree>
    <p:extLst>
      <p:ext uri="{BB962C8B-B14F-4D97-AF65-F5344CB8AC3E}">
        <p14:creationId xmlns:p14="http://schemas.microsoft.com/office/powerpoint/2010/main" val="2134409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EE98-D7A0-4557-881C-FE268D4BFEC2}"/>
              </a:ext>
            </a:extLst>
          </p:cNvPr>
          <p:cNvSpPr>
            <a:spLocks noGrp="1"/>
          </p:cNvSpPr>
          <p:nvPr>
            <p:ph type="title"/>
          </p:nvPr>
        </p:nvSpPr>
        <p:spPr>
          <a:xfrm>
            <a:off x="498684" y="109453"/>
            <a:ext cx="11205636" cy="444730"/>
          </a:xfrm>
        </p:spPr>
        <p:txBody>
          <a:bodyPr/>
          <a:lstStyle/>
          <a:p>
            <a:pPr algn="ctr"/>
            <a:r>
              <a:rPr lang="en-ZA" b="1" dirty="0">
                <a:solidFill>
                  <a:srgbClr val="ED7A2B"/>
                </a:solidFill>
                <a:effectLst/>
                <a:latin typeface="Arial" panose="020B0604020202020204" pitchFamily="34" charset="0"/>
                <a:ea typeface="Arial" panose="020B0604020202020204" pitchFamily="34" charset="0"/>
              </a:rPr>
              <a:t>recommendation</a:t>
            </a:r>
            <a:endParaRPr lang="en-ZA" dirty="0">
              <a:solidFill>
                <a:srgbClr val="ED7A2B"/>
              </a:solidFill>
            </a:endParaRPr>
          </a:p>
        </p:txBody>
      </p:sp>
      <p:sp>
        <p:nvSpPr>
          <p:cNvPr id="3" name="Content Placeholder 2">
            <a:extLst>
              <a:ext uri="{FF2B5EF4-FFF2-40B4-BE49-F238E27FC236}">
                <a16:creationId xmlns:a16="http://schemas.microsoft.com/office/drawing/2014/main" id="{ECACF82A-7A9B-4526-B80A-57FA6F5C1C18}"/>
              </a:ext>
            </a:extLst>
          </p:cNvPr>
          <p:cNvSpPr>
            <a:spLocks noGrp="1"/>
          </p:cNvSpPr>
          <p:nvPr>
            <p:ph sz="half" idx="2"/>
          </p:nvPr>
        </p:nvSpPr>
        <p:spPr>
          <a:xfrm>
            <a:off x="874295" y="1981199"/>
            <a:ext cx="9609221" cy="3028546"/>
          </a:xfrm>
        </p:spPr>
        <p:txBody>
          <a:bodyPr/>
          <a:lstStyle/>
          <a:p>
            <a:pPr marL="0" indent="0" algn="just">
              <a:lnSpc>
                <a:spcPct val="100000"/>
              </a:lnSpc>
              <a:spcAft>
                <a:spcPts val="800"/>
              </a:spcAft>
              <a:buNone/>
            </a:pPr>
            <a:r>
              <a:rPr lang="en-ZA" dirty="0"/>
              <a:t>It is recommended that:</a:t>
            </a:r>
          </a:p>
          <a:p>
            <a:pPr marL="0" indent="0" algn="just">
              <a:lnSpc>
                <a:spcPct val="100000"/>
              </a:lnSpc>
              <a:spcAft>
                <a:spcPts val="800"/>
              </a:spcAft>
              <a:buNone/>
            </a:pPr>
            <a:r>
              <a:rPr lang="en-ZA" dirty="0"/>
              <a:t>1.	the Portfolio Committee notes the position of COGTA on the draft Bill, and</a:t>
            </a:r>
          </a:p>
          <a:p>
            <a:pPr marL="0" indent="0" algn="just">
              <a:lnSpc>
                <a:spcPct val="100000"/>
              </a:lnSpc>
              <a:spcAft>
                <a:spcPts val="800"/>
              </a:spcAft>
              <a:buNone/>
            </a:pPr>
            <a:r>
              <a:rPr lang="en-ZA" dirty="0"/>
              <a:t>2. 	the Portfolio Committee supports the considered position of COGTA that it 	</a:t>
            </a:r>
            <a:r>
              <a:rPr lang="en-ZA" u="sng" dirty="0"/>
              <a:t>should not </a:t>
            </a:r>
            <a:r>
              <a:rPr lang="en-ZA" dirty="0"/>
              <a:t>support the draft Disaster Management Amendment Bill, 2021.</a:t>
            </a:r>
          </a:p>
        </p:txBody>
      </p:sp>
    </p:spTree>
    <p:extLst>
      <p:ext uri="{BB962C8B-B14F-4D97-AF65-F5344CB8AC3E}">
        <p14:creationId xmlns:p14="http://schemas.microsoft.com/office/powerpoint/2010/main" val="193198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766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B044-C21A-49FD-AFAB-A917A598815D}"/>
              </a:ext>
            </a:extLst>
          </p:cNvPr>
          <p:cNvSpPr>
            <a:spLocks noGrp="1"/>
          </p:cNvSpPr>
          <p:nvPr>
            <p:ph type="title"/>
          </p:nvPr>
        </p:nvSpPr>
        <p:spPr>
          <a:xfrm>
            <a:off x="498684" y="174104"/>
            <a:ext cx="11205636" cy="463205"/>
          </a:xfrm>
        </p:spPr>
        <p:txBody>
          <a:bodyPr/>
          <a:lstStyle/>
          <a:p>
            <a:r>
              <a:rPr lang="en-US" dirty="0">
                <a:solidFill>
                  <a:srgbClr val="ED7A2B"/>
                </a:solidFill>
              </a:rPr>
              <a:t>			</a:t>
            </a:r>
            <a:r>
              <a:rPr lang="en-US" b="1" dirty="0">
                <a:solidFill>
                  <a:srgbClr val="ED7A2B"/>
                </a:solidFill>
              </a:rPr>
              <a:t>Purpose of the presentation</a:t>
            </a:r>
            <a:endParaRPr lang="en-ZA" b="1" dirty="0">
              <a:solidFill>
                <a:srgbClr val="ED7A2B"/>
              </a:solidFill>
            </a:endParaRPr>
          </a:p>
        </p:txBody>
      </p:sp>
      <p:sp>
        <p:nvSpPr>
          <p:cNvPr id="3" name="Content Placeholder 2">
            <a:extLst>
              <a:ext uri="{FF2B5EF4-FFF2-40B4-BE49-F238E27FC236}">
                <a16:creationId xmlns:a16="http://schemas.microsoft.com/office/drawing/2014/main" id="{4B6000BD-FBBF-46D0-A3EA-26177424587F}"/>
              </a:ext>
            </a:extLst>
          </p:cNvPr>
          <p:cNvSpPr>
            <a:spLocks noGrp="1"/>
          </p:cNvSpPr>
          <p:nvPr>
            <p:ph sz="half" idx="2"/>
          </p:nvPr>
        </p:nvSpPr>
        <p:spPr>
          <a:xfrm>
            <a:off x="498684" y="1203958"/>
            <a:ext cx="10931316" cy="4457539"/>
          </a:xfrm>
        </p:spPr>
        <p:txBody>
          <a:bodyPr/>
          <a:lstStyle/>
          <a:p>
            <a:pPr marL="0" indent="0">
              <a:lnSpc>
                <a:spcPct val="150000"/>
              </a:lnSpc>
              <a:buNone/>
            </a:pPr>
            <a:r>
              <a:rPr lang="en-US" dirty="0">
                <a:latin typeface="Arial" panose="020B0604020202020204" pitchFamily="34" charset="0"/>
                <a:cs typeface="Arial" panose="020B0604020202020204" pitchFamily="34" charset="0"/>
              </a:rPr>
              <a:t>The purpose of this presentation is to:</a:t>
            </a:r>
          </a:p>
          <a:p>
            <a:pPr marL="457200" indent="-457200">
              <a:lnSpc>
                <a:spcPct val="150000"/>
              </a:lnSpc>
              <a:buFont typeface="+mj-lt"/>
              <a:buAutoNum type="arabicPeriod"/>
            </a:pPr>
            <a:r>
              <a:rPr lang="en-US" dirty="0">
                <a:latin typeface="Arial" panose="020B0604020202020204" pitchFamily="34" charset="0"/>
                <a:cs typeface="Arial" panose="020B0604020202020204" pitchFamily="34" charset="0"/>
              </a:rPr>
              <a:t>provide COGTA’s position on the Disaster Management Amendment Bill, 2021 introduced in Parliament as a Private Member’s Bill focusing on </a:t>
            </a:r>
            <a:r>
              <a:rPr lang="en-US" u="sng" dirty="0">
                <a:latin typeface="Arial" panose="020B0604020202020204" pitchFamily="34" charset="0"/>
                <a:cs typeface="Arial" panose="020B0604020202020204" pitchFamily="34" charset="0"/>
              </a:rPr>
              <a:t>desirability of the proposed amendment</a:t>
            </a:r>
            <a:r>
              <a:rPr lang="en-US" dirty="0">
                <a:latin typeface="Arial" panose="020B0604020202020204" pitchFamily="34" charset="0"/>
                <a:cs typeface="Arial" panose="020B0604020202020204" pitchFamily="34" charset="0"/>
              </a:rPr>
              <a:t>s, </a:t>
            </a:r>
            <a:r>
              <a:rPr lang="en-US" u="sng" dirty="0">
                <a:latin typeface="Arial" panose="020B0604020202020204" pitchFamily="34" charset="0"/>
                <a:cs typeface="Arial" panose="020B0604020202020204" pitchFamily="34" charset="0"/>
              </a:rPr>
              <a:t>accountability of Members of the Executive</a:t>
            </a:r>
            <a:r>
              <a:rPr lang="en-US" dirty="0">
                <a:latin typeface="Arial" panose="020B0604020202020204" pitchFamily="34" charset="0"/>
                <a:cs typeface="Arial" panose="020B0604020202020204" pitchFamily="34" charset="0"/>
              </a:rPr>
              <a:t> and </a:t>
            </a:r>
            <a:r>
              <a:rPr lang="en-US" u="sng" dirty="0">
                <a:latin typeface="Arial" panose="020B0604020202020204" pitchFamily="34" charset="0"/>
                <a:cs typeface="Arial" panose="020B0604020202020204" pitchFamily="34" charset="0"/>
              </a:rPr>
              <a:t>Parliament’s Oversight of the work of the Executive</a:t>
            </a:r>
            <a:r>
              <a:rPr lang="en-US" dirty="0">
                <a:latin typeface="Arial" panose="020B0604020202020204" pitchFamily="34" charset="0"/>
                <a:cs typeface="Arial" panose="020B0604020202020204" pitchFamily="34" charset="0"/>
              </a:rPr>
              <a:t>, and</a:t>
            </a:r>
          </a:p>
          <a:p>
            <a:pPr marL="457200" indent="-457200">
              <a:lnSpc>
                <a:spcPct val="150000"/>
              </a:lnSpc>
              <a:buFont typeface="+mj-lt"/>
              <a:buAutoNum type="arabicPeriod"/>
            </a:pPr>
            <a:r>
              <a:rPr lang="en-US" dirty="0">
                <a:latin typeface="Arial" panose="020B0604020202020204" pitchFamily="34" charset="0"/>
                <a:cs typeface="Arial" panose="020B0604020202020204" pitchFamily="34" charset="0"/>
              </a:rPr>
              <a:t>recommend that the Portfolio Committee approves of the considered position of COGTA in this regard. </a:t>
            </a:r>
          </a:p>
          <a:p>
            <a:pPr>
              <a:lnSpc>
                <a:spcPct val="150000"/>
              </a:lnSpc>
            </a:pPr>
            <a:endParaRPr lang="en-US" dirty="0">
              <a:latin typeface="Arial" panose="020B0604020202020204" pitchFamily="34" charset="0"/>
              <a:cs typeface="Arial" panose="020B0604020202020204" pitchFamily="34" charset="0"/>
            </a:endParaRPr>
          </a:p>
          <a:p>
            <a:pPr marL="0" indent="0">
              <a:lnSpc>
                <a:spcPct val="150000"/>
              </a:lnSpc>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ZA" dirty="0"/>
          </a:p>
        </p:txBody>
      </p:sp>
    </p:spTree>
    <p:extLst>
      <p:ext uri="{BB962C8B-B14F-4D97-AF65-F5344CB8AC3E}">
        <p14:creationId xmlns:p14="http://schemas.microsoft.com/office/powerpoint/2010/main" val="403868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64868"/>
            <a:ext cx="11205636" cy="472439"/>
          </a:xfrm>
        </p:spPr>
        <p:txBody>
          <a:bodyPr/>
          <a:lstStyle/>
          <a:p>
            <a:pPr algn="ctr"/>
            <a:r>
              <a:rPr lang="en-ZA" b="1" dirty="0">
                <a:solidFill>
                  <a:srgbClr val="ED7A2B"/>
                </a:solidFill>
              </a:rPr>
              <a:t>introduction</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213360" y="782633"/>
            <a:ext cx="11897360" cy="5258012"/>
          </a:xfrm>
        </p:spPr>
        <p:txBody>
          <a:bodyPr/>
          <a:lstStyle/>
          <a:p>
            <a:pPr marL="0" lvl="0" indent="0" algn="just">
              <a:lnSpc>
                <a:spcPct val="100000"/>
              </a:lnSpc>
              <a:spcAft>
                <a:spcPts val="600"/>
              </a:spcAft>
              <a:buNone/>
            </a:pPr>
            <a:r>
              <a:rPr lang="en-US" sz="1600" u="sng" dirty="0">
                <a:effectLst/>
                <a:latin typeface="Arial" panose="020B0604020202020204" pitchFamily="34" charset="0"/>
                <a:ea typeface="Calibri" panose="020F0502020204030204" pitchFamily="34" charset="0"/>
                <a:cs typeface="Arial" panose="020B0604020202020204" pitchFamily="34" charset="0"/>
              </a:rPr>
              <a:t>According to</a:t>
            </a:r>
            <a:r>
              <a:rPr lang="en-US" sz="1600" dirty="0">
                <a:effectLst/>
                <a:latin typeface="Arial" panose="020B0604020202020204" pitchFamily="34" charset="0"/>
                <a:ea typeface="Calibri" panose="020F0502020204030204" pitchFamily="34" charset="0"/>
                <a:cs typeface="Arial" panose="020B0604020202020204" pitchFamily="34" charset="0"/>
              </a:rPr>
              <a:t> the Memorandum on the Objects of the </a:t>
            </a:r>
            <a:r>
              <a:rPr lang="en-US" sz="16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Private Member’s Bill </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600"/>
              </a:spcAft>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the Minister responsible for Cooperative Governance and Traditional Affairs declared a national state of disaster in terms of section 27 of the Disaster Management Act, 2002 (Act No. 57 of 2002) following the World Health </a:t>
            </a:r>
            <a:r>
              <a:rPr lang="en-US" sz="1600" dirty="0" err="1">
                <a:effectLst/>
                <a:latin typeface="Arial" panose="020B0604020202020204" pitchFamily="34" charset="0"/>
                <a:ea typeface="Calibri" panose="020F0502020204030204" pitchFamily="34" charset="0"/>
                <a:cs typeface="Arial" panose="020B0604020202020204" pitchFamily="34" charset="0"/>
              </a:rPr>
              <a:t>Organisations’</a:t>
            </a:r>
            <a:r>
              <a:rPr lang="en-US" sz="1600" dirty="0">
                <a:effectLst/>
                <a:latin typeface="Arial" panose="020B0604020202020204" pitchFamily="34" charset="0"/>
                <a:ea typeface="Calibri" panose="020F0502020204030204" pitchFamily="34" charset="0"/>
                <a:cs typeface="Arial" panose="020B0604020202020204" pitchFamily="34" charset="0"/>
              </a:rPr>
              <a:t> declaration of the novel coronavirus (COVID-19) outbreak.</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600"/>
              </a:spcAft>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Various sets of regulations were published following the declaration of the national state of disaster, which imposed a national lockdown.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600"/>
              </a:spcAft>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The national state of disaster as well as the accompanying regulations had severe consequences and a negative impact on the lives of every citizen in South Africa.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600"/>
              </a:spcAft>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Citizens’ basic human rights were restricted, and certain behaviors and actions were prohibited.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600"/>
              </a:spcAft>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The economic consequences were disastrous, and millions of people lost their jobs.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600"/>
              </a:spcAft>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The Disaster Management Act does not currently provide adequate legislative accountability and oversight over the regulations published in terms of it, the duration of a state of disaster, nor in respect of the extension of a state of disaster.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600"/>
              </a:spcAft>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It is contended that in a constitutional democracy, any legislation, which has such severe consequences, and which impacts all the citizens and their human rights should be subject to more legislative accountability and oversight. Notable however is that there is no reference to Section 36 of the Constitution in as far as it pertains to matters relating to emergency management. </a:t>
            </a:r>
            <a:endParaRPr lang="en-ZA" sz="2400" dirty="0"/>
          </a:p>
        </p:txBody>
      </p:sp>
    </p:spTree>
    <p:extLst>
      <p:ext uri="{BB962C8B-B14F-4D97-AF65-F5344CB8AC3E}">
        <p14:creationId xmlns:p14="http://schemas.microsoft.com/office/powerpoint/2010/main" val="327362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46396"/>
            <a:ext cx="11205636" cy="435495"/>
          </a:xfrm>
        </p:spPr>
        <p:txBody>
          <a:bodyPr/>
          <a:lstStyle/>
          <a:p>
            <a:pPr algn="ctr"/>
            <a:r>
              <a:rPr lang="en-ZA" b="1" dirty="0">
                <a:solidFill>
                  <a:srgbClr val="ED7A2B"/>
                </a:solidFill>
              </a:rPr>
              <a:t>Introduction (Cont.)</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138545" y="928496"/>
            <a:ext cx="11942619" cy="4216157"/>
          </a:xfrm>
        </p:spPr>
        <p:txBody>
          <a:bodyPr/>
          <a:lstStyle/>
          <a:p>
            <a:pPr marL="0" lvl="0" indent="0" algn="just">
              <a:lnSpc>
                <a:spcPct val="100000"/>
              </a:lnSpc>
              <a:buNone/>
            </a:pPr>
            <a:r>
              <a:rPr lang="en-US" dirty="0">
                <a:effectLst/>
                <a:latin typeface="Arial" panose="020B0604020202020204" pitchFamily="34" charset="0"/>
                <a:ea typeface="Calibri" panose="020F0502020204030204" pitchFamily="34" charset="0"/>
                <a:cs typeface="Arial" panose="020B0604020202020204" pitchFamily="34" charset="0"/>
              </a:rPr>
              <a:t>The Bill subsequently seeks to amend the Disaster Management Act, 2002, so as to:</a:t>
            </a:r>
            <a:endParaRPr lang="en-ZA"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amend the duration of a state of disaster; </a:t>
            </a:r>
            <a:endParaRPr lang="en-ZA"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80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to provide that any action/s taken as a result of a declaration of a state of disaster is only effective prospectively; </a:t>
            </a:r>
          </a:p>
          <a:p>
            <a:pPr marL="342900" lvl="0" indent="-342900" algn="just">
              <a:lnSpc>
                <a:spcPct val="100000"/>
              </a:lnSpc>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to further provide that only the National Assembly, provincial legislature or council of a municipality may resolve to extend a national, provincial or local state of disaster respectively, and </a:t>
            </a:r>
            <a:endParaRPr lang="en-ZA"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to provide for the duration of the extension; </a:t>
            </a:r>
            <a:endParaRPr lang="en-ZA"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to further provide for the requisite majorities required in the National Assembly, provincial legislature and council of a municipality in order to extend a national, provincial or local state of disaster respectively; </a:t>
            </a:r>
          </a:p>
          <a:p>
            <a:pPr marL="342900" lvl="0" indent="-342900" algn="just">
              <a:lnSpc>
                <a:spcPct val="100000"/>
              </a:lnSpc>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to amend the provisions dealing with the lapsing of a national, provincial or local state of disaster and </a:t>
            </a:r>
            <a:endParaRPr lang="en-ZA"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the termination of the regulations and by-laws made in terms of it as the case may be; and </a:t>
            </a:r>
            <a:endParaRPr lang="en-ZA"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80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to provide for matters connected therewith.</a:t>
            </a:r>
          </a:p>
          <a:p>
            <a:pPr lvl="0" algn="just">
              <a:lnSpc>
                <a:spcPct val="100000"/>
              </a:lnSpc>
              <a:buFont typeface="Wingdings" panose="05000000000000000000" pitchFamily="2" charset="2"/>
              <a:buChar char="Ø"/>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n-ZA" sz="2400" dirty="0"/>
          </a:p>
        </p:txBody>
      </p:sp>
    </p:spTree>
    <p:extLst>
      <p:ext uri="{BB962C8B-B14F-4D97-AF65-F5344CB8AC3E}">
        <p14:creationId xmlns:p14="http://schemas.microsoft.com/office/powerpoint/2010/main" val="385532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722-8897-45B4-BE2C-AB9A447D2FBA}"/>
              </a:ext>
            </a:extLst>
          </p:cNvPr>
          <p:cNvSpPr>
            <a:spLocks noGrp="1"/>
          </p:cNvSpPr>
          <p:nvPr>
            <p:ph type="title"/>
          </p:nvPr>
        </p:nvSpPr>
        <p:spPr>
          <a:xfrm>
            <a:off x="332509" y="155633"/>
            <a:ext cx="11508509" cy="453968"/>
          </a:xfrm>
        </p:spPr>
        <p:txBody>
          <a:bodyPr/>
          <a:lstStyle/>
          <a:p>
            <a:pPr algn="ctr"/>
            <a:r>
              <a:rPr lang="en-US" b="1" dirty="0">
                <a:solidFill>
                  <a:srgbClr val="ED7A2B"/>
                </a:solidFill>
              </a:rPr>
              <a:t>PC PROCESSING OF THE BILL</a:t>
            </a:r>
            <a:r>
              <a:rPr lang="en-US" dirty="0">
                <a:solidFill>
                  <a:srgbClr val="ED7A2B"/>
                </a:solidFill>
              </a:rPr>
              <a:t/>
            </a:r>
            <a:br>
              <a:rPr lang="en-US" dirty="0">
                <a:solidFill>
                  <a:srgbClr val="ED7A2B"/>
                </a:solidFill>
              </a:rPr>
            </a:br>
            <a:endParaRPr lang="en-ZA" dirty="0">
              <a:solidFill>
                <a:srgbClr val="ED7A2B"/>
              </a:solidFill>
            </a:endParaRPr>
          </a:p>
        </p:txBody>
      </p:sp>
      <p:sp>
        <p:nvSpPr>
          <p:cNvPr id="4" name="Rectangle 1">
            <a:extLst>
              <a:ext uri="{FF2B5EF4-FFF2-40B4-BE49-F238E27FC236}">
                <a16:creationId xmlns:a16="http://schemas.microsoft.com/office/drawing/2014/main" id="{DF74F99C-4396-4A3B-A56D-9CA09500C8F6}"/>
              </a:ext>
            </a:extLst>
          </p:cNvPr>
          <p:cNvSpPr>
            <a:spLocks noGrp="1" noChangeArrowheads="1"/>
          </p:cNvSpPr>
          <p:nvPr>
            <p:ph sz="half" idx="2"/>
          </p:nvPr>
        </p:nvSpPr>
        <p:spPr bwMode="auto">
          <a:xfrm>
            <a:off x="472966" y="1880884"/>
            <a:ext cx="1040358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n-ZA"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Bill was assigned to the PC which started to process the Bill in 2021. In this regard the PC obtained written inputs from stakeholders on 26 August 2021 and held two sessions, on 7 September 2021 and 16 February 2022, respectively </a:t>
            </a:r>
            <a:r>
              <a:rPr kumimoji="0" lang="en-ZA" altLang="en-US" sz="18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where</a:t>
            </a:r>
            <a:r>
              <a:rPr kumimoji="0" lang="en-ZA"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stakeholders provided input.</a:t>
            </a:r>
            <a:endParaRPr kumimoji="0" lang="en-ZA" altLang="en-US" sz="1800" b="0" i="0" u="none" strike="noStrike" cap="none" normalizeH="0" baseline="0" dirty="0">
              <a:ln>
                <a:noFill/>
              </a:ln>
              <a:solidFill>
                <a:schemeClr val="tx1"/>
              </a:solidFill>
              <a:effectLst/>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endParaRPr lang="en-ZA" altLang="en-US" sz="1800" dirty="0">
              <a:solidFill>
                <a:srgbClr val="FF0000"/>
              </a:solidFill>
              <a:ea typeface="Times New Roman" panose="02020603050405020304" pitchFamily="18"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n-ZA"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On 22 February 2022, the PC also held its first deliberation on the amendment Bill where the members mainly reflected on the ‘desirability’ of amending the Disaster Management Act, 2002 before debating the details of the proposed amendments set out in the Bill. The PC also reflected briefly on ‘Oversight’ and ‘Accountability’</a:t>
            </a: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endParaRPr lang="en-ZA" altLang="en-US" sz="1800" dirty="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n-Z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above are understood to be due for deliberation and a decision during the PC session scheduled for </a:t>
            </a:r>
            <a:r>
              <a:rPr kumimoji="0" lang="en-ZA" altLang="en-US" sz="1800" b="0" i="0" u="none" strike="noStrike" cap="none" normalizeH="0" baseline="0" dirty="0">
                <a:ln>
                  <a:noFill/>
                </a:ln>
                <a:solidFill>
                  <a:schemeClr val="accent2">
                    <a:lumMod val="75000"/>
                  </a:schemeClr>
                </a:solidFill>
                <a:effectLst/>
                <a:latin typeface="Arial" panose="020B0604020202020204" pitchFamily="34" charset="0"/>
                <a:cs typeface="Arial" panose="020B0604020202020204" pitchFamily="34" charset="0"/>
              </a:rPr>
              <a:t>01 March 2022</a:t>
            </a:r>
            <a:r>
              <a:rPr kumimoji="0" lang="en-Z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307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722-8897-45B4-BE2C-AB9A447D2FBA}"/>
              </a:ext>
            </a:extLst>
          </p:cNvPr>
          <p:cNvSpPr>
            <a:spLocks noGrp="1"/>
          </p:cNvSpPr>
          <p:nvPr>
            <p:ph type="title"/>
          </p:nvPr>
        </p:nvSpPr>
        <p:spPr>
          <a:xfrm>
            <a:off x="332509" y="155633"/>
            <a:ext cx="11508509" cy="453968"/>
          </a:xfrm>
        </p:spPr>
        <p:txBody>
          <a:bodyPr/>
          <a:lstStyle/>
          <a:p>
            <a:pPr algn="ctr"/>
            <a:r>
              <a:rPr lang="en-US" b="1" dirty="0">
                <a:solidFill>
                  <a:srgbClr val="ED7A2B"/>
                </a:solidFill>
              </a:rPr>
              <a:t>DISCUSSION OF KEY CONCEPTS</a:t>
            </a:r>
            <a:r>
              <a:rPr lang="en-US" dirty="0">
                <a:solidFill>
                  <a:srgbClr val="ED7A2B"/>
                </a:solidFill>
              </a:rPr>
              <a:t/>
            </a:r>
            <a:br>
              <a:rPr lang="en-US" dirty="0">
                <a:solidFill>
                  <a:srgbClr val="ED7A2B"/>
                </a:solidFill>
              </a:rPr>
            </a:br>
            <a:endParaRPr lang="en-ZA" dirty="0">
              <a:solidFill>
                <a:srgbClr val="ED7A2B"/>
              </a:solidFill>
            </a:endParaRPr>
          </a:p>
        </p:txBody>
      </p:sp>
      <p:sp>
        <p:nvSpPr>
          <p:cNvPr id="4" name="Rectangle 1">
            <a:extLst>
              <a:ext uri="{FF2B5EF4-FFF2-40B4-BE49-F238E27FC236}">
                <a16:creationId xmlns:a16="http://schemas.microsoft.com/office/drawing/2014/main" id="{B239E8F4-CB6E-40EB-AF07-9C6C506D7EC6}"/>
              </a:ext>
            </a:extLst>
          </p:cNvPr>
          <p:cNvSpPr>
            <a:spLocks noGrp="1" noChangeArrowheads="1"/>
          </p:cNvSpPr>
          <p:nvPr>
            <p:ph sz="half" idx="2"/>
          </p:nvPr>
        </p:nvSpPr>
        <p:spPr bwMode="auto">
          <a:xfrm>
            <a:off x="152400" y="916167"/>
            <a:ext cx="118872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eaLnBrk="0" fontAlgn="base" hangingPunct="0">
              <a:lnSpc>
                <a:spcPct val="100000"/>
              </a:lnSpc>
              <a:spcBef>
                <a:spcPct val="0"/>
              </a:spcBef>
              <a:spcAft>
                <a:spcPct val="0"/>
              </a:spcAft>
              <a:buFont typeface="+mj-lt"/>
              <a:buAutoNum type="arabicPeriod"/>
            </a:pPr>
            <a:r>
              <a:rPr lang="en-ZA" altLang="en-US" dirty="0"/>
              <a:t>It is common cause that through our Constitutional democracy government consists of three branches being the executive, the legislature and the judiciary. Parliament (as national legislature) consists of the National Assembly and the National Council of Provinces. </a:t>
            </a:r>
          </a:p>
          <a:p>
            <a:pPr marL="457200" indent="-457200" eaLnBrk="0" fontAlgn="base" hangingPunct="0">
              <a:lnSpc>
                <a:spcPct val="100000"/>
              </a:lnSpc>
              <a:spcBef>
                <a:spcPct val="0"/>
              </a:spcBef>
              <a:spcAft>
                <a:spcPct val="0"/>
              </a:spcAft>
              <a:buFont typeface="+mj-lt"/>
              <a:buAutoNum type="arabicPeriod"/>
            </a:pPr>
            <a:endParaRPr lang="en-ZA" altLang="en-US" dirty="0"/>
          </a:p>
          <a:p>
            <a:pPr marL="457200" indent="-457200" eaLnBrk="0" fontAlgn="base" hangingPunct="0">
              <a:lnSpc>
                <a:spcPct val="100000"/>
              </a:lnSpc>
              <a:spcBef>
                <a:spcPct val="0"/>
              </a:spcBef>
              <a:spcAft>
                <a:spcPct val="0"/>
              </a:spcAft>
              <a:buFont typeface="+mj-lt"/>
              <a:buAutoNum type="arabicPeriod"/>
            </a:pPr>
            <a:r>
              <a:rPr lang="en-US" altLang="en-US" dirty="0"/>
              <a:t>Section 55(2), 56 and 57 of the Constitution provides the founding provisions regarding conducting oversight of the executive by the  National Assembly. </a:t>
            </a:r>
          </a:p>
          <a:p>
            <a:pPr marL="457200" indent="-457200" eaLnBrk="0" fontAlgn="base" hangingPunct="0">
              <a:lnSpc>
                <a:spcPct val="100000"/>
              </a:lnSpc>
              <a:spcBef>
                <a:spcPct val="0"/>
              </a:spcBef>
              <a:spcAft>
                <a:spcPct val="0"/>
              </a:spcAft>
              <a:buFont typeface="+mj-lt"/>
              <a:buAutoNum type="arabicPeriod"/>
            </a:pPr>
            <a:endParaRPr lang="en-US" altLang="en-US" dirty="0"/>
          </a:p>
          <a:p>
            <a:pPr marL="457200" indent="-457200" eaLnBrk="0" fontAlgn="base" hangingPunct="0">
              <a:lnSpc>
                <a:spcPct val="100000"/>
              </a:lnSpc>
              <a:spcBef>
                <a:spcPct val="0"/>
              </a:spcBef>
              <a:spcAft>
                <a:spcPct val="0"/>
              </a:spcAft>
              <a:buFont typeface="+mj-lt"/>
              <a:buAutoNum type="arabicPeriod"/>
            </a:pPr>
            <a:r>
              <a:rPr lang="en-ZA" altLang="en-US" dirty="0"/>
              <a:t>Oversight is therefore a constitutionally mandated function that entails the informal and formal, watchful, strategic and structured scrutiny exercised by legislatures in respect of the implementation of laws (including making regulations where an Act of Parliament confers that power to implement laws), the application of the budget, and the strict observance of statutes and the Constitution.</a:t>
            </a:r>
          </a:p>
          <a:p>
            <a:pPr marL="457200" indent="-457200" eaLnBrk="0" fontAlgn="base" hangingPunct="0">
              <a:lnSpc>
                <a:spcPct val="100000"/>
              </a:lnSpc>
              <a:spcBef>
                <a:spcPct val="0"/>
              </a:spcBef>
              <a:spcAft>
                <a:spcPct val="0"/>
              </a:spcAft>
              <a:buFont typeface="+mj-lt"/>
              <a:buAutoNum type="arabicPeriod"/>
            </a:pPr>
            <a:endParaRPr lang="en-ZA" altLang="en-US" dirty="0"/>
          </a:p>
          <a:p>
            <a:pPr marL="457200" indent="-457200" eaLnBrk="0" fontAlgn="base" hangingPunct="0">
              <a:lnSpc>
                <a:spcPct val="100000"/>
              </a:lnSpc>
              <a:spcBef>
                <a:spcPct val="0"/>
              </a:spcBef>
              <a:spcAft>
                <a:spcPct val="0"/>
              </a:spcAft>
              <a:buFont typeface="+mj-lt"/>
              <a:buAutoNum type="arabicPeriod"/>
            </a:pPr>
            <a:r>
              <a:rPr lang="en-ZA" altLang="en-US" dirty="0"/>
              <a:t>In addition, and perhaps most importantly, it entails overseeing the effective management of government departments by individual members of Cabinet, including those at provincial and local government level in pursuit of improved service delivery for the achievement of a better quality of life for all citizens. </a:t>
            </a:r>
          </a:p>
          <a:p>
            <a:pPr eaLnBrk="0" fontAlgn="base" hangingPunct="0">
              <a:lnSpc>
                <a:spcPct val="100000"/>
              </a:lnSpc>
              <a:spcBef>
                <a:spcPct val="0"/>
              </a:spcBef>
              <a:spcAft>
                <a:spcPct val="0"/>
              </a:spcAf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lang="en-ZA" altLang="en-US" dirty="0"/>
          </a:p>
        </p:txBody>
      </p:sp>
      <p:sp>
        <p:nvSpPr>
          <p:cNvPr id="5" name="Rectangle 2">
            <a:extLst>
              <a:ext uri="{FF2B5EF4-FFF2-40B4-BE49-F238E27FC236}">
                <a16:creationId xmlns:a16="http://schemas.microsoft.com/office/drawing/2014/main" id="{97808F74-3C34-4421-A7FA-63190951108C}"/>
              </a:ext>
            </a:extLst>
          </p:cNvPr>
          <p:cNvSpPr>
            <a:spLocks noChangeArrowheads="1"/>
          </p:cNvSpPr>
          <p:nvPr/>
        </p:nvSpPr>
        <p:spPr bwMode="auto">
          <a:xfrm>
            <a:off x="543560" y="395378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7605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722-8897-45B4-BE2C-AB9A447D2FBA}"/>
              </a:ext>
            </a:extLst>
          </p:cNvPr>
          <p:cNvSpPr>
            <a:spLocks noGrp="1"/>
          </p:cNvSpPr>
          <p:nvPr>
            <p:ph type="title"/>
          </p:nvPr>
        </p:nvSpPr>
        <p:spPr>
          <a:xfrm>
            <a:off x="341745" y="107382"/>
            <a:ext cx="11508509" cy="453968"/>
          </a:xfrm>
        </p:spPr>
        <p:txBody>
          <a:bodyPr/>
          <a:lstStyle/>
          <a:p>
            <a:pPr algn="ctr"/>
            <a:r>
              <a:rPr lang="en-US" b="1" dirty="0">
                <a:solidFill>
                  <a:srgbClr val="ED7A2B"/>
                </a:solidFill>
              </a:rPr>
              <a:t>DISCUSSION OF KEY CONCEPTS</a:t>
            </a:r>
            <a:r>
              <a:rPr lang="en-US" dirty="0">
                <a:solidFill>
                  <a:srgbClr val="ED7A2B"/>
                </a:solidFill>
              </a:rPr>
              <a:t/>
            </a:r>
            <a:br>
              <a:rPr lang="en-US" dirty="0">
                <a:solidFill>
                  <a:srgbClr val="ED7A2B"/>
                </a:solidFill>
              </a:rPr>
            </a:br>
            <a:endParaRPr lang="en-ZA" dirty="0">
              <a:solidFill>
                <a:srgbClr val="ED7A2B"/>
              </a:solidFill>
            </a:endParaRPr>
          </a:p>
        </p:txBody>
      </p:sp>
      <p:sp>
        <p:nvSpPr>
          <p:cNvPr id="3" name="Content Placeholder 2">
            <a:extLst>
              <a:ext uri="{FF2B5EF4-FFF2-40B4-BE49-F238E27FC236}">
                <a16:creationId xmlns:a16="http://schemas.microsoft.com/office/drawing/2014/main" id="{CA16C4A7-2307-4049-AAC2-3E8F0C783CDD}"/>
              </a:ext>
            </a:extLst>
          </p:cNvPr>
          <p:cNvSpPr>
            <a:spLocks noGrp="1"/>
          </p:cNvSpPr>
          <p:nvPr>
            <p:ph sz="half" idx="2"/>
          </p:nvPr>
        </p:nvSpPr>
        <p:spPr>
          <a:xfrm>
            <a:off x="111761" y="902171"/>
            <a:ext cx="11738493" cy="5284620"/>
          </a:xfrm>
        </p:spPr>
        <p:txBody>
          <a:bodyPr/>
          <a:lstStyle/>
          <a:p>
            <a:pPr marL="457200" indent="-457200" algn="just" eaLnBrk="0" fontAlgn="base" hangingPunct="0">
              <a:lnSpc>
                <a:spcPct val="100000"/>
              </a:lnSpc>
              <a:spcBef>
                <a:spcPct val="0"/>
              </a:spcBef>
              <a:spcAft>
                <a:spcPct val="0"/>
              </a:spcAft>
              <a:buAutoNum type="arabicPeriod" startAt="4"/>
            </a:pPr>
            <a:r>
              <a:rPr lang="en-ZA" altLang="en-US" dirty="0"/>
              <a:t>The National Assembly has the right to determine its methods of work independently from other branches of government and once it has done so should perform its functions in line with that  decision. The mechanism for Parliament to conduct oversight of these organs of state and the executive would be through the PCs and the Joint Rules</a:t>
            </a:r>
            <a:r>
              <a:rPr lang="en-US" altLang="en-US" dirty="0">
                <a:hlinkClick r:id="rId3"/>
              </a:rPr>
              <a:t>[1]</a:t>
            </a:r>
            <a:r>
              <a:rPr lang="en-US" altLang="en-US" dirty="0"/>
              <a:t> (rule 199 – 203).  </a:t>
            </a:r>
          </a:p>
          <a:p>
            <a:pPr marL="457200" indent="-457200" algn="just" eaLnBrk="0" fontAlgn="base" hangingPunct="0">
              <a:lnSpc>
                <a:spcPct val="100000"/>
              </a:lnSpc>
              <a:spcBef>
                <a:spcPct val="0"/>
              </a:spcBef>
              <a:spcAft>
                <a:spcPct val="0"/>
              </a:spcAft>
              <a:buAutoNum type="arabicPeriod" startAt="4"/>
            </a:pPr>
            <a:endParaRPr lang="en-US" altLang="en-US" dirty="0"/>
          </a:p>
          <a:p>
            <a:pPr marL="457200" indent="-457200" algn="just" eaLnBrk="0" fontAlgn="base" hangingPunct="0">
              <a:lnSpc>
                <a:spcPct val="100000"/>
              </a:lnSpc>
              <a:spcBef>
                <a:spcPct val="0"/>
              </a:spcBef>
              <a:spcAft>
                <a:spcPct val="0"/>
              </a:spcAft>
              <a:buAutoNum type="arabicPeriod" startAt="4"/>
            </a:pPr>
            <a:r>
              <a:rPr lang="en-US" altLang="en-US" dirty="0"/>
              <a:t>The document titled </a:t>
            </a:r>
            <a:r>
              <a:rPr lang="en-ZA" altLang="en-US" dirty="0"/>
              <a:t>OVERSIGHT AND ACCOUNTABILITY MODEL: ASSERTING PARLIAMENT'S OVERSIGHT ROLE IN ENHANCING DEMOCRACY</a:t>
            </a:r>
            <a:r>
              <a:rPr lang="en-ZA" altLang="en-US" dirty="0">
                <a:hlinkClick r:id="rId4"/>
              </a:rPr>
              <a:t>[2]</a:t>
            </a:r>
            <a:r>
              <a:rPr lang="en-ZA" altLang="en-US" dirty="0"/>
              <a:t> issued by Parliament, provides further detail on how the National Assembly and by extension its Committees exercise their oversight role. This model defines the concept of oversight as “</a:t>
            </a:r>
            <a:r>
              <a:rPr lang="en-ZA" altLang="en-US" i="1" dirty="0"/>
              <a:t>the proactive interaction initiated by a legislature with the executive and administrative organ that encourage compliance with the constitutional obligation on the executive and administration to ensure delivery on agreed-to objectives for achievement of government priorities</a:t>
            </a:r>
            <a:r>
              <a:rPr lang="en-ZA" altLang="en-US" dirty="0"/>
              <a:t>”</a:t>
            </a:r>
            <a:r>
              <a:rPr lang="en-ZA" altLang="en-US" dirty="0">
                <a:hlinkClick r:id="rId5"/>
              </a:rPr>
              <a:t>[3]</a:t>
            </a:r>
            <a:r>
              <a:rPr lang="en-ZA" altLang="en-US" dirty="0"/>
              <a:t>. </a:t>
            </a:r>
          </a:p>
          <a:p>
            <a:pPr marL="457200" indent="-457200" algn="just" eaLnBrk="0" fontAlgn="base" hangingPunct="0">
              <a:lnSpc>
                <a:spcPct val="100000"/>
              </a:lnSpc>
              <a:spcBef>
                <a:spcPct val="0"/>
              </a:spcBef>
              <a:spcAft>
                <a:spcPct val="0"/>
              </a:spcAft>
              <a:buAutoNum type="arabicPeriod" startAt="4"/>
            </a:pPr>
            <a:endParaRPr lang="en-ZA" altLang="en-US" dirty="0"/>
          </a:p>
          <a:p>
            <a:pPr marL="457200" indent="-457200" algn="just" eaLnBrk="0" fontAlgn="base" hangingPunct="0">
              <a:lnSpc>
                <a:spcPct val="100000"/>
              </a:lnSpc>
              <a:spcBef>
                <a:spcPct val="0"/>
              </a:spcBef>
              <a:spcAft>
                <a:spcPct val="0"/>
              </a:spcAft>
              <a:buAutoNum type="arabicPeriod" startAt="4"/>
            </a:pPr>
            <a:r>
              <a:rPr lang="en-ZA" altLang="en-US" dirty="0"/>
              <a:t>It is crucial to note that this definition attempts to capture both ex-ante and ex-post events, and further asserts the significance of Parliamentary oversight. </a:t>
            </a:r>
          </a:p>
          <a:p>
            <a:pPr eaLnBrk="0" fontAlgn="base" hangingPunct="0">
              <a:lnSpc>
                <a:spcPct val="100000"/>
              </a:lnSpc>
              <a:spcBef>
                <a:spcPct val="0"/>
              </a:spcBef>
              <a:spcAft>
                <a:spcPct val="0"/>
              </a:spcAft>
            </a:pPr>
            <a:endParaRPr lang="en-ZA" altLang="en-US" dirty="0"/>
          </a:p>
          <a:p>
            <a:pPr marL="0" marR="0" lvl="0" indent="0" algn="l" defTabSz="914400" rtl="0" eaLnBrk="0" fontAlgn="base" latinLnBrk="0" hangingPunct="0">
              <a:lnSpc>
                <a:spcPct val="100000"/>
              </a:lnSpc>
              <a:spcBef>
                <a:spcPct val="0"/>
              </a:spcBef>
              <a:spcAft>
                <a:spcPct val="0"/>
              </a:spcAft>
              <a:buClrTx/>
              <a:buSzTx/>
              <a:buFontTx/>
              <a:buNone/>
              <a:tabLst/>
            </a:pPr>
            <a:r>
              <a:rPr lang="en-ZA" altLang="en-US" dirty="0"/>
              <a:t/>
            </a:r>
            <a:br>
              <a:rPr lang="en-ZA" altLang="en-US" dirty="0"/>
            </a:br>
            <a:endParaRPr lang="en-ZA" altLang="en-US" dirty="0"/>
          </a:p>
          <a:p>
            <a:pPr marL="0" indent="0" algn="just">
              <a:lnSpc>
                <a:spcPct val="100000"/>
              </a:lnSpc>
              <a:spcAft>
                <a:spcPts val="800"/>
              </a:spcAft>
              <a:buNone/>
            </a:pPr>
            <a:endParaRPr lang="en-ZA" altLang="en-US" dirty="0"/>
          </a:p>
          <a:p>
            <a:pPr marL="0" indent="0" algn="just">
              <a:lnSpc>
                <a:spcPct val="100000"/>
              </a:lnSpc>
              <a:spcAft>
                <a:spcPts val="800"/>
              </a:spcAft>
              <a:buNone/>
            </a:pPr>
            <a:endParaRPr lang="en-ZA" dirty="0"/>
          </a:p>
        </p:txBody>
      </p:sp>
      <p:sp>
        <p:nvSpPr>
          <p:cNvPr id="9" name="Rectangle 6">
            <a:extLst>
              <a:ext uri="{FF2B5EF4-FFF2-40B4-BE49-F238E27FC236}">
                <a16:creationId xmlns:a16="http://schemas.microsoft.com/office/drawing/2014/main" id="{115B5AF9-BD60-4549-A456-B601BA81977D}"/>
              </a:ext>
            </a:extLst>
          </p:cNvPr>
          <p:cNvSpPr>
            <a:spLocks noChangeArrowheads="1"/>
          </p:cNvSpPr>
          <p:nvPr/>
        </p:nvSpPr>
        <p:spPr bwMode="auto">
          <a:xfrm>
            <a:off x="341745" y="5531694"/>
            <a:ext cx="76632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ZA" altLang="en-US" sz="900" dirty="0">
                <a:hlinkClick r:id="rId6"/>
              </a:rPr>
              <a:t>[1]</a:t>
            </a:r>
            <a:r>
              <a:rPr lang="en-ZA" altLang="en-US" sz="900" dirty="0"/>
              <a:t> </a:t>
            </a:r>
            <a:r>
              <a:rPr lang="en-US" altLang="en-US" sz="900" dirty="0"/>
              <a:t>(</a:t>
            </a:r>
            <a:r>
              <a:rPr lang="en-ZA" altLang="en-US" sz="900" dirty="0">
                <a:hlinkClick r:id="rId7"/>
              </a:rPr>
              <a:t>Microsoft Word - na.rules.changes.2014 A5 V2.doc (pmg.org.za)</a:t>
            </a:r>
            <a:endParaRPr lang="en-ZA" altLang="en-US" sz="900" dirty="0"/>
          </a:p>
          <a:p>
            <a:pPr marL="0" marR="0" lvl="0" indent="0" algn="l" defTabSz="914400" rtl="0" eaLnBrk="0" fontAlgn="base" latinLnBrk="0" hangingPunct="0">
              <a:lnSpc>
                <a:spcPct val="100000"/>
              </a:lnSpc>
              <a:spcBef>
                <a:spcPct val="0"/>
              </a:spcBef>
              <a:spcAft>
                <a:spcPct val="0"/>
              </a:spcAft>
              <a:buClrTx/>
              <a:buSzTx/>
              <a:buFontTx/>
              <a:buNone/>
              <a:tabLst/>
            </a:pPr>
            <a:r>
              <a:rPr lang="en-ZA" altLang="en-US" sz="900" dirty="0">
                <a:hlinkClick r:id="rId8"/>
              </a:rPr>
              <a:t>[2]</a:t>
            </a:r>
            <a:r>
              <a:rPr lang="en-ZA" altLang="en-US" sz="900" dirty="0"/>
              <a:t> (</a:t>
            </a:r>
            <a:r>
              <a:rPr lang="en-ZA" altLang="en-US" sz="900" dirty="0">
                <a:hlinkClick r:id="rId9"/>
              </a:rPr>
              <a:t>Microsoft Word - OVAC Model - edited Word version - Replaced </a:t>
            </a:r>
            <a:r>
              <a:rPr lang="en-ZA" altLang="en-US" sz="900" dirty="0" err="1">
                <a:hlinkClick r:id="rId9"/>
              </a:rPr>
              <a:t>Diagrams,Chapter</a:t>
            </a:r>
            <a:r>
              <a:rPr lang="en-ZA" altLang="en-US" sz="900" dirty="0">
                <a:hlinkClick r:id="rId9"/>
              </a:rPr>
              <a:t> Upper case_27-Jan-09.doc (parliament.gov.za)</a:t>
            </a:r>
            <a:endParaRPr lang="en-ZA" altLang="en-US" sz="900" dirty="0"/>
          </a:p>
          <a:p>
            <a:pPr marL="0" marR="0" lvl="0" indent="0" algn="l" defTabSz="914400" rtl="0" eaLnBrk="0" fontAlgn="base" latinLnBrk="0" hangingPunct="0">
              <a:lnSpc>
                <a:spcPct val="100000"/>
              </a:lnSpc>
              <a:spcBef>
                <a:spcPct val="0"/>
              </a:spcBef>
              <a:spcAft>
                <a:spcPct val="0"/>
              </a:spcAft>
              <a:buClrTx/>
              <a:buSzTx/>
              <a:buFontTx/>
              <a:buNone/>
              <a:tabLst/>
            </a:pPr>
            <a:r>
              <a:rPr lang="en-ZA" altLang="en-US" sz="900" dirty="0">
                <a:hlinkClick r:id="rId10"/>
              </a:rPr>
              <a:t>[3]</a:t>
            </a:r>
            <a:r>
              <a:rPr lang="en-ZA" altLang="en-US" sz="900" dirty="0"/>
              <a:t> Journal of Public Administration and Development Alternatives Vol. 1 No.1 July 2016</a:t>
            </a:r>
          </a:p>
        </p:txBody>
      </p:sp>
    </p:spTree>
    <p:extLst>
      <p:ext uri="{BB962C8B-B14F-4D97-AF65-F5344CB8AC3E}">
        <p14:creationId xmlns:p14="http://schemas.microsoft.com/office/powerpoint/2010/main" val="163191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722-8897-45B4-BE2C-AB9A447D2FBA}"/>
              </a:ext>
            </a:extLst>
          </p:cNvPr>
          <p:cNvSpPr>
            <a:spLocks noGrp="1"/>
          </p:cNvSpPr>
          <p:nvPr>
            <p:ph type="title"/>
          </p:nvPr>
        </p:nvSpPr>
        <p:spPr>
          <a:xfrm>
            <a:off x="332509" y="155633"/>
            <a:ext cx="11508509" cy="453968"/>
          </a:xfrm>
        </p:spPr>
        <p:txBody>
          <a:bodyPr/>
          <a:lstStyle/>
          <a:p>
            <a:pPr algn="ctr"/>
            <a:r>
              <a:rPr lang="en-US" b="1" dirty="0">
                <a:solidFill>
                  <a:srgbClr val="ED7A2B"/>
                </a:solidFill>
              </a:rPr>
              <a:t>DCoG position: response in General</a:t>
            </a:r>
            <a:r>
              <a:rPr lang="en-US" dirty="0">
                <a:solidFill>
                  <a:srgbClr val="ED7A2B"/>
                </a:solidFill>
              </a:rPr>
              <a:t/>
            </a:r>
            <a:br>
              <a:rPr lang="en-US" dirty="0">
                <a:solidFill>
                  <a:srgbClr val="ED7A2B"/>
                </a:solidFill>
              </a:rPr>
            </a:br>
            <a:endParaRPr lang="en-ZA" dirty="0">
              <a:solidFill>
                <a:srgbClr val="ED7A2B"/>
              </a:solidFill>
            </a:endParaRPr>
          </a:p>
        </p:txBody>
      </p:sp>
      <p:sp>
        <p:nvSpPr>
          <p:cNvPr id="3" name="Content Placeholder 2">
            <a:extLst>
              <a:ext uri="{FF2B5EF4-FFF2-40B4-BE49-F238E27FC236}">
                <a16:creationId xmlns:a16="http://schemas.microsoft.com/office/drawing/2014/main" id="{CA16C4A7-2307-4049-AAC2-3E8F0C783CDD}"/>
              </a:ext>
            </a:extLst>
          </p:cNvPr>
          <p:cNvSpPr>
            <a:spLocks noGrp="1"/>
          </p:cNvSpPr>
          <p:nvPr>
            <p:ph sz="half" idx="2"/>
          </p:nvPr>
        </p:nvSpPr>
        <p:spPr>
          <a:xfrm>
            <a:off x="332509" y="860742"/>
            <a:ext cx="11349790" cy="4719295"/>
          </a:xfrm>
        </p:spPr>
        <p:txBody>
          <a:bodyPr/>
          <a:lstStyle/>
          <a:p>
            <a:pPr marL="342900" indent="-342900" algn="just">
              <a:lnSpc>
                <a:spcPct val="100000"/>
              </a:lnSpc>
              <a:spcAft>
                <a:spcPts val="800"/>
              </a:spcAft>
              <a:buFont typeface="+mj-lt"/>
              <a:buAutoNum type="arabicPeriod"/>
            </a:pPr>
            <a:r>
              <a:rPr lang="en-ZA" sz="1800" dirty="0">
                <a:effectLst/>
                <a:latin typeface="Arial" panose="020B0604020202020204" pitchFamily="34" charset="0"/>
                <a:ea typeface="Times New Roman" panose="02020603050405020304" pitchFamily="18" charset="0"/>
                <a:cs typeface="Arial" panose="020B0604020202020204" pitchFamily="34" charset="0"/>
              </a:rPr>
              <a:t>The Courts, during 2020 and 2021, in the De Beer</a:t>
            </a:r>
            <a:r>
              <a:rPr lang="en-ZA" sz="1800" baseline="30000" dirty="0">
                <a:effectLst/>
                <a:latin typeface="Arial" panose="020B0604020202020204" pitchFamily="34" charset="0"/>
                <a:ea typeface="Times New Roman" panose="02020603050405020304" pitchFamily="18" charset="0"/>
                <a:cs typeface="Arial" panose="020B0604020202020204" pitchFamily="34" charset="0"/>
              </a:rPr>
              <a:t>1</a:t>
            </a:r>
            <a:r>
              <a:rPr lang="en-ZA" sz="1800" dirty="0">
                <a:effectLst/>
                <a:latin typeface="Arial" panose="020B0604020202020204" pitchFamily="34" charset="0"/>
                <a:ea typeface="Times New Roman" panose="02020603050405020304" pitchFamily="18" charset="0"/>
                <a:cs typeface="Arial" panose="020B0604020202020204" pitchFamily="34" charset="0"/>
              </a:rPr>
              <a:t>, Esau</a:t>
            </a:r>
            <a:r>
              <a:rPr lang="en-ZA" sz="18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ZA" sz="1800" dirty="0">
                <a:effectLst/>
                <a:latin typeface="Arial" panose="020B0604020202020204" pitchFamily="34" charset="0"/>
                <a:ea typeface="Times New Roman" panose="02020603050405020304" pitchFamily="18" charset="0"/>
                <a:cs typeface="Arial" panose="020B0604020202020204" pitchFamily="34" charset="0"/>
              </a:rPr>
              <a:t>, Freedom Front Plus</a:t>
            </a:r>
            <a:r>
              <a:rPr lang="en-ZA" sz="1800" baseline="30000" dirty="0">
                <a:effectLst/>
                <a:latin typeface="Arial" panose="020B0604020202020204" pitchFamily="34" charset="0"/>
                <a:ea typeface="Times New Roman" panose="02020603050405020304" pitchFamily="18" charset="0"/>
                <a:cs typeface="Arial" panose="020B0604020202020204" pitchFamily="34" charset="0"/>
              </a:rPr>
              <a:t>3</a:t>
            </a:r>
            <a:r>
              <a:rPr lang="en-ZA" sz="1800" dirty="0">
                <a:effectLst/>
                <a:latin typeface="Arial" panose="020B0604020202020204" pitchFamily="34" charset="0"/>
                <a:ea typeface="Times New Roman" panose="02020603050405020304" pitchFamily="18" charset="0"/>
                <a:cs typeface="Arial" panose="020B0604020202020204" pitchFamily="34" charset="0"/>
              </a:rPr>
              <a:t>, Helen </a:t>
            </a:r>
            <a:r>
              <a:rPr lang="en-ZA" sz="1800" dirty="0" err="1">
                <a:effectLst/>
                <a:latin typeface="Arial" panose="020B0604020202020204" pitchFamily="34" charset="0"/>
                <a:ea typeface="Times New Roman" panose="02020603050405020304" pitchFamily="18" charset="0"/>
                <a:cs typeface="Arial" panose="020B0604020202020204" pitchFamily="34" charset="0"/>
              </a:rPr>
              <a:t>Suzman</a:t>
            </a:r>
            <a:r>
              <a:rPr lang="en-ZA" sz="1800" dirty="0">
                <a:effectLst/>
                <a:latin typeface="Arial" panose="020B0604020202020204" pitchFamily="34" charset="0"/>
                <a:ea typeface="Times New Roman" panose="02020603050405020304" pitchFamily="18" charset="0"/>
                <a:cs typeface="Arial" panose="020B0604020202020204" pitchFamily="34" charset="0"/>
              </a:rPr>
              <a:t> Foundation</a:t>
            </a:r>
            <a:r>
              <a:rPr lang="en-ZA" sz="1800" baseline="30000" dirty="0">
                <a:effectLst/>
                <a:latin typeface="Arial" panose="020B0604020202020204" pitchFamily="34" charset="0"/>
                <a:ea typeface="Times New Roman" panose="02020603050405020304" pitchFamily="18" charset="0"/>
                <a:cs typeface="Arial" panose="020B0604020202020204" pitchFamily="34" charset="0"/>
              </a:rPr>
              <a:t>4</a:t>
            </a:r>
            <a:r>
              <a:rPr lang="en-ZA" sz="1800" dirty="0">
                <a:effectLst/>
                <a:latin typeface="Arial" panose="020B0604020202020204" pitchFamily="34" charset="0"/>
                <a:ea typeface="Times New Roman" panose="02020603050405020304" pitchFamily="18" charset="0"/>
                <a:cs typeface="Arial" panose="020B0604020202020204" pitchFamily="34" charset="0"/>
              </a:rPr>
              <a:t> and the Democratic Alliance</a:t>
            </a:r>
            <a:r>
              <a:rPr lang="en-ZA" sz="1800" baseline="30000" dirty="0">
                <a:effectLst/>
                <a:latin typeface="Arial" panose="020B0604020202020204" pitchFamily="34" charset="0"/>
                <a:ea typeface="Times New Roman" panose="02020603050405020304" pitchFamily="18" charset="0"/>
                <a:cs typeface="Arial" panose="020B0604020202020204" pitchFamily="34" charset="0"/>
              </a:rPr>
              <a:t>5</a:t>
            </a:r>
            <a:r>
              <a:rPr lang="en-ZA" sz="1800" dirty="0">
                <a:effectLst/>
                <a:latin typeface="Arial" panose="020B0604020202020204" pitchFamily="34" charset="0"/>
                <a:ea typeface="Times New Roman" panose="02020603050405020304" pitchFamily="18" charset="0"/>
                <a:cs typeface="Arial" panose="020B0604020202020204" pitchFamily="34" charset="0"/>
              </a:rPr>
              <a:t>, amongst others, adjudicated on key aspects regarding the interpretation and implementation of sections 27, 41 and 55 of the Disaster Management Act, 2002, which have detrimental consequences for the proposals put forward by the Bill.</a:t>
            </a:r>
            <a:r>
              <a:rPr lang="en-ZA" sz="1800" dirty="0">
                <a:effectLst/>
                <a:latin typeface="Arial" panose="020B0604020202020204" pitchFamily="34" charset="0"/>
                <a:cs typeface="Arial" panose="020B0604020202020204" pitchFamily="34" charset="0"/>
              </a:rPr>
              <a:t> </a:t>
            </a:r>
          </a:p>
          <a:p>
            <a:pPr marL="0" indent="0" algn="just">
              <a:lnSpc>
                <a:spcPct val="100000"/>
              </a:lnSpc>
              <a:buNone/>
            </a:pPr>
            <a:r>
              <a:rPr lang="en-ZA" sz="1800" b="1" dirty="0">
                <a:effectLst/>
                <a:latin typeface="Arial" panose="020B0604020202020204" pitchFamily="34" charset="0"/>
                <a:ea typeface="Times New Roman" panose="02020603050405020304" pitchFamily="18" charset="0"/>
                <a:cs typeface="Arial" panose="020B0604020202020204" pitchFamily="34" charset="0"/>
              </a:rPr>
              <a:t>Esau Case:</a:t>
            </a:r>
          </a:p>
          <a:p>
            <a:pPr algn="just">
              <a:lnSpc>
                <a:spcPct val="100000"/>
              </a:lnSpc>
              <a:buFont typeface="Wingdings" panose="05000000000000000000" pitchFamily="2" charset="2"/>
              <a:buChar char="§"/>
            </a:pPr>
            <a:r>
              <a:rPr lang="en-ZA" sz="1800" dirty="0">
                <a:latin typeface="Arial" panose="020B0604020202020204" pitchFamily="34" charset="0"/>
                <a:ea typeface="Times New Roman" panose="02020603050405020304" pitchFamily="18" charset="0"/>
                <a:cs typeface="Arial" panose="020B0604020202020204" pitchFamily="34" charset="0"/>
              </a:rPr>
              <a:t>T</a:t>
            </a:r>
            <a:r>
              <a:rPr lang="en-ZA" sz="1800" dirty="0">
                <a:effectLst/>
                <a:latin typeface="Arial" panose="020B0604020202020204" pitchFamily="34" charset="0"/>
                <a:ea typeface="Times New Roman" panose="02020603050405020304" pitchFamily="18" charset="0"/>
                <a:cs typeface="Arial" panose="020B0604020202020204" pitchFamily="34" charset="0"/>
              </a:rPr>
              <a:t>he court indicated that the construction of the Act makes perfect sense because it contemplates a situation of a national disaster, where regulations have to be made to give effect to containment of the harm caused by a national disaster. The implementation thereof would invariably have to be brisk, in circumstances where the declaration is not permanent.</a:t>
            </a: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42913">
              <a:lnSpc>
                <a:spcPct val="100000"/>
              </a:lnSpc>
              <a:buFont typeface="Arial" panose="020B0604020202020204" pitchFamily="34" charset="0"/>
              <a:buAutoNum type="arabicPeriod"/>
            </a:pPr>
            <a:r>
              <a:rPr lang="en-ZA" sz="1000" dirty="0">
                <a:ea typeface="Times New Roman" panose="02020603050405020304" pitchFamily="18" charset="0"/>
                <a:cs typeface="Times New Roman" panose="02020603050405020304" pitchFamily="18" charset="0"/>
              </a:rPr>
              <a:t>De Beer and Others v Minister of Cooperative Governance and Traditional Affairs (21542/2020) [2020] ZAGPPHC 184; 2020 (11) BCLR 1349 (GP) (2 June 2020</a:t>
            </a:r>
            <a:r>
              <a:rPr lang="en-ZA" sz="1000" dirty="0">
                <a:ea typeface="Times New Roman" panose="02020603050405020304" pitchFamily="18" charset="0"/>
                <a:cs typeface="Calibri" panose="020F0502020204030204" pitchFamily="34" charset="0"/>
              </a:rPr>
              <a:t>)  </a:t>
            </a:r>
            <a:r>
              <a:rPr lang="en-ZA" sz="1000" dirty="0">
                <a:effectLst/>
                <a:ea typeface="Calibri" panose="020F0502020204030204" pitchFamily="34" charset="0"/>
                <a:cs typeface="Calibri" panose="020F0502020204030204" pitchFamily="34" charset="0"/>
              </a:rPr>
              <a:t>including the appeal by the Minister of Cooperative Governance and Traditional Affairs v De Beer and Another (538/2020) [2021] ZASCA 95 (1 July 2021)</a:t>
            </a:r>
            <a:endParaRPr lang="en-ZA" sz="1000" dirty="0">
              <a:ea typeface="Times New Roman" panose="02020603050405020304" pitchFamily="18" charset="0"/>
              <a:cs typeface="Times New Roman" panose="02020603050405020304" pitchFamily="18" charset="0"/>
            </a:endParaRPr>
          </a:p>
          <a:p>
            <a:pPr marL="442913">
              <a:lnSpc>
                <a:spcPct val="100000"/>
              </a:lnSpc>
              <a:buAutoNum type="arabicPeriod"/>
            </a:pPr>
            <a:r>
              <a:rPr lang="en-ZA" sz="1000" dirty="0">
                <a:ea typeface="Times New Roman" panose="02020603050405020304" pitchFamily="18" charset="0"/>
                <a:cs typeface="Times New Roman" panose="02020603050405020304" pitchFamily="18" charset="0"/>
              </a:rPr>
              <a:t>Esau and Others v Minister of Co-operative Governance and Traditional Affairs and Others (5807/2020) [2020] ZAWCHC 56; 2020 (11) BCLR 1371 (WCC) (26 June 2020)</a:t>
            </a:r>
          </a:p>
          <a:p>
            <a:pPr marL="442913">
              <a:lnSpc>
                <a:spcPct val="100000"/>
              </a:lnSpc>
              <a:buAutoNum type="arabicPeriod"/>
            </a:pPr>
            <a:r>
              <a:rPr lang="en-ZA" sz="1000" dirty="0">
                <a:ea typeface="Times New Roman" panose="02020603050405020304" pitchFamily="18" charset="0"/>
                <a:cs typeface="Times New Roman" panose="02020603050405020304" pitchFamily="18" charset="0"/>
              </a:rPr>
              <a:t>Freedom Front Plus v President of the Republic of South Africa and Others (22939/2020) [2020] ZAGPPHC 266; [2020] 3 All SA 762 (GP) (6 July 2020)</a:t>
            </a:r>
          </a:p>
          <a:p>
            <a:pPr marL="442913">
              <a:lnSpc>
                <a:spcPct val="100000"/>
              </a:lnSpc>
              <a:buAutoNum type="arabicPeriod"/>
            </a:pPr>
            <a:r>
              <a:rPr lang="en-ZA" sz="1000" dirty="0">
                <a:ea typeface="Times New Roman" panose="02020603050405020304" pitchFamily="18" charset="0"/>
                <a:cs typeface="Times New Roman" panose="02020603050405020304" pitchFamily="18" charset="0"/>
              </a:rPr>
              <a:t>Helen </a:t>
            </a:r>
            <a:r>
              <a:rPr lang="en-ZA" sz="1000" dirty="0" err="1">
                <a:ea typeface="Times New Roman" panose="02020603050405020304" pitchFamily="18" charset="0"/>
                <a:cs typeface="Times New Roman" panose="02020603050405020304" pitchFamily="18" charset="0"/>
              </a:rPr>
              <a:t>Suzman</a:t>
            </a:r>
            <a:r>
              <a:rPr lang="en-ZA" sz="1000" dirty="0">
                <a:ea typeface="Times New Roman" panose="02020603050405020304" pitchFamily="18" charset="0"/>
                <a:cs typeface="Times New Roman" panose="02020603050405020304" pitchFamily="18" charset="0"/>
              </a:rPr>
              <a:t> Foundation v Speaker of the National Assembly and Others (32858/2020) [2020] ZAGPPHC 574 (5 October 2020)</a:t>
            </a:r>
          </a:p>
          <a:p>
            <a:pPr marL="442913">
              <a:lnSpc>
                <a:spcPct val="100000"/>
              </a:lnSpc>
              <a:spcAft>
                <a:spcPts val="800"/>
              </a:spcAft>
              <a:buAutoNum type="arabicPeriod"/>
            </a:pPr>
            <a:r>
              <a:rPr lang="en-ZA" sz="1000" dirty="0">
                <a:ea typeface="Times New Roman" panose="02020603050405020304" pitchFamily="18" charset="0"/>
                <a:cs typeface="Times New Roman" panose="02020603050405020304" pitchFamily="18" charset="0"/>
              </a:rPr>
              <a:t>Democratic Alliance v Minister of Co-operative Governance and Traditional Affairs and Others (22311/2020) [2021] ZAGPPHC 168 (24 March 2021</a:t>
            </a:r>
            <a:r>
              <a:rPr lang="en-ZA" sz="1000" dirty="0">
                <a:solidFill>
                  <a:srgbClr val="64473A"/>
                </a:solidFill>
                <a:ea typeface="Times New Roman" panose="02020603050405020304" pitchFamily="18" charset="0"/>
                <a:cs typeface="Times New Roman" panose="02020603050405020304" pitchFamily="18" charset="0"/>
              </a:rPr>
              <a:t>)</a:t>
            </a:r>
            <a:endParaRPr lang="en-ZA" sz="1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77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722-8897-45B4-BE2C-AB9A447D2FBA}"/>
              </a:ext>
            </a:extLst>
          </p:cNvPr>
          <p:cNvSpPr>
            <a:spLocks noGrp="1"/>
          </p:cNvSpPr>
          <p:nvPr>
            <p:ph type="title"/>
          </p:nvPr>
        </p:nvSpPr>
        <p:spPr>
          <a:xfrm>
            <a:off x="498684" y="164868"/>
            <a:ext cx="11205636" cy="361605"/>
          </a:xfrm>
        </p:spPr>
        <p:txBody>
          <a:bodyPr/>
          <a:lstStyle/>
          <a:p>
            <a:pPr algn="ctr"/>
            <a:r>
              <a:rPr lang="en-US" b="1" dirty="0">
                <a:solidFill>
                  <a:srgbClr val="ED7A2B"/>
                </a:solidFill>
              </a:rPr>
              <a:t>DCoG position: response in General</a:t>
            </a:r>
          </a:p>
        </p:txBody>
      </p:sp>
      <p:sp>
        <p:nvSpPr>
          <p:cNvPr id="3" name="Content Placeholder 2">
            <a:extLst>
              <a:ext uri="{FF2B5EF4-FFF2-40B4-BE49-F238E27FC236}">
                <a16:creationId xmlns:a16="http://schemas.microsoft.com/office/drawing/2014/main" id="{CA16C4A7-2307-4049-AAC2-3E8F0C783CDD}"/>
              </a:ext>
            </a:extLst>
          </p:cNvPr>
          <p:cNvSpPr>
            <a:spLocks noGrp="1"/>
          </p:cNvSpPr>
          <p:nvPr>
            <p:ph sz="half" idx="2"/>
          </p:nvPr>
        </p:nvSpPr>
        <p:spPr>
          <a:xfrm>
            <a:off x="73891" y="814647"/>
            <a:ext cx="12007273" cy="5124335"/>
          </a:xfrm>
        </p:spPr>
        <p:txBody>
          <a:bodyPr/>
          <a:lstStyle/>
          <a:p>
            <a:pPr marL="0" indent="0" algn="just">
              <a:lnSpc>
                <a:spcPct val="100000"/>
              </a:lnSpc>
              <a:spcAft>
                <a:spcPts val="1200"/>
              </a:spcAft>
              <a:buNone/>
            </a:pPr>
            <a:r>
              <a:rPr lang="en-ZA" b="1" dirty="0">
                <a:effectLst/>
                <a:latin typeface="Arial" panose="020B0604020202020204" pitchFamily="34" charset="0"/>
                <a:ea typeface="Times New Roman" panose="02020603050405020304" pitchFamily="18" charset="0"/>
                <a:cs typeface="Arial" panose="020B0604020202020204" pitchFamily="34" charset="0"/>
              </a:rPr>
              <a:t>Freedom Front Plus Case:</a:t>
            </a:r>
          </a:p>
          <a:p>
            <a:pPr algn="just">
              <a:lnSpc>
                <a:spcPct val="100000"/>
              </a:lnSpc>
              <a:spcBef>
                <a:spcPts val="0"/>
              </a:spcBef>
              <a:defRPr/>
            </a:pPr>
            <a:r>
              <a:rPr lang="en-ZA" dirty="0">
                <a:effectLst/>
                <a:latin typeface="Arial" panose="020B0604020202020204" pitchFamily="34" charset="0"/>
                <a:ea typeface="Arial" panose="020B0604020202020204" pitchFamily="34" charset="0"/>
                <a:cs typeface="Arial" panose="020B0604020202020204" pitchFamily="34" charset="0"/>
              </a:rPr>
              <a:t>The court held that the difference between regulation making, and executive oversight is distinct. One of the roles of the National Assembly is to scrutinize and oversee executive action and that the national state of disaster does not render this provision inoperable. It was also recognized that states of disaster cover a wide range of different circumstances and that the Disaster Management Act, 2002 do not permit deviation from the constitutional order and therefore unlike a state of emergency, do not suspend rights but may temporarily limit rights within the provisions of section 36 of the Constitution when those limitations are a consequence of dealing with the effects of the disaster.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dirty="0">
              <a:latin typeface="Arial" panose="020B0604020202020204" pitchFamily="34" charset="0"/>
              <a:ea typeface="Arial" panose="020B0604020202020204" pitchFamily="34" charset="0"/>
              <a:cs typeface="Arial" panose="020B0604020202020204" pitchFamily="34" charset="0"/>
            </a:endParaRPr>
          </a:p>
          <a:p>
            <a:pPr marL="0" indent="0" algn="just">
              <a:lnSpc>
                <a:spcPct val="100000"/>
              </a:lnSpc>
              <a:buNone/>
            </a:pPr>
            <a:r>
              <a:rPr lang="en-ZA" sz="2000" b="1" dirty="0">
                <a:latin typeface="Arial" panose="020B0604020202020204" pitchFamily="34" charset="0"/>
                <a:ea typeface="Times New Roman" panose="02020603050405020304" pitchFamily="18" charset="0"/>
                <a:cs typeface="Arial" panose="020B0604020202020204" pitchFamily="34" charset="0"/>
              </a:rPr>
              <a:t>Helen </a:t>
            </a:r>
            <a:r>
              <a:rPr lang="en-ZA" sz="2000" b="1" dirty="0" err="1">
                <a:latin typeface="Arial" panose="020B0604020202020204" pitchFamily="34" charset="0"/>
                <a:ea typeface="Times New Roman" panose="02020603050405020304" pitchFamily="18" charset="0"/>
                <a:cs typeface="Arial" panose="020B0604020202020204" pitchFamily="34" charset="0"/>
              </a:rPr>
              <a:t>Suzman</a:t>
            </a:r>
            <a:r>
              <a:rPr lang="en-ZA" sz="2000" b="1" dirty="0">
                <a:latin typeface="Arial" panose="020B0604020202020204" pitchFamily="34" charset="0"/>
                <a:ea typeface="Times New Roman" panose="02020603050405020304" pitchFamily="18" charset="0"/>
                <a:cs typeface="Arial" panose="020B0604020202020204" pitchFamily="34" charset="0"/>
              </a:rPr>
              <a:t> Foundation Case:</a:t>
            </a:r>
          </a:p>
          <a:p>
            <a:pPr algn="just">
              <a:lnSpc>
                <a:spcPct val="100000"/>
              </a:lnSpc>
            </a:pPr>
            <a:r>
              <a:rPr lang="en-ZA" sz="2000" dirty="0">
                <a:effectLst/>
                <a:latin typeface="Arial" panose="020B0604020202020204" pitchFamily="34" charset="0"/>
                <a:ea typeface="Arial" panose="020B0604020202020204" pitchFamily="34" charset="0"/>
                <a:cs typeface="Arial" panose="020B0604020202020204" pitchFamily="34" charset="0"/>
              </a:rPr>
              <a:t>The court held that Parliament properly delegated the regulation making power in terms of disaster management to the Executive which fits into the broad Constitutional scheme.</a:t>
            </a:r>
            <a:endParaRPr lang="en-ZA" sz="2000" dirty="0"/>
          </a:p>
          <a:p>
            <a:pPr marL="0" indent="0" algn="just">
              <a:lnSpc>
                <a:spcPct val="100000"/>
              </a:lnSpc>
              <a:buNone/>
            </a:pPr>
            <a:endParaRPr lang="en-ZA"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buNone/>
            </a:pPr>
            <a:endParaRPr lang="en-ZA"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buNone/>
            </a:pPr>
            <a:endParaRPr lang="en-US"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8790002"/>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DCOG Powerpoint Template</Template>
  <TotalTime>0</TotalTime>
  <Words>2608</Words>
  <Application>Microsoft Office PowerPoint</Application>
  <PresentationFormat>Widescreen</PresentationFormat>
  <Paragraphs>130</Paragraphs>
  <Slides>18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Copperplate Gothic Bold</vt:lpstr>
      <vt:lpstr>Calibri</vt:lpstr>
      <vt:lpstr>Wingdings</vt:lpstr>
      <vt:lpstr>Gill Sans MT</vt:lpstr>
      <vt:lpstr>Arial</vt:lpstr>
      <vt:lpstr>Times New Roman</vt:lpstr>
      <vt:lpstr>Office Theme</vt:lpstr>
      <vt:lpstr>PowerPoint Presentation</vt:lpstr>
      <vt:lpstr>   Purpose of the presentation</vt:lpstr>
      <vt:lpstr>introduction</vt:lpstr>
      <vt:lpstr>Introduction (Cont.)</vt:lpstr>
      <vt:lpstr>PC PROCESSING OF THE BILL </vt:lpstr>
      <vt:lpstr>DISCUSSION OF KEY CONCEPTS </vt:lpstr>
      <vt:lpstr>DISCUSSION OF KEY CONCEPTS </vt:lpstr>
      <vt:lpstr>DCoG position: response in General </vt:lpstr>
      <vt:lpstr>DCoG position: response in General</vt:lpstr>
      <vt:lpstr>DCoG position: PRECEDENT ON THE DISASTER MANAGEMENT ACT, 57 0f 2002 (Cont.) </vt:lpstr>
      <vt:lpstr>DCoG position: Accountability </vt:lpstr>
      <vt:lpstr>DCoG position: Oversight </vt:lpstr>
      <vt:lpstr>DCoG position: Desirability </vt:lpstr>
      <vt:lpstr>Conclusions</vt:lpstr>
      <vt:lpstr>Conclusions (Cont.)</vt:lpstr>
      <vt:lpstr>Conclusions (Cont.)</vt:lpstr>
      <vt:lpstr>recommendation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Shereen Cassiem</cp:lastModifiedBy>
  <cp:revision>57</cp:revision>
  <dcterms:created xsi:type="dcterms:W3CDTF">2021-02-13T08:50:29Z</dcterms:created>
  <dcterms:modified xsi:type="dcterms:W3CDTF">2022-02-28T18:11:38Z</dcterms:modified>
</cp:coreProperties>
</file>