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Lst>
  <p:notesMasterIdLst>
    <p:notesMasterId r:id="rId19"/>
  </p:notesMasterIdLst>
  <p:handoutMasterIdLst>
    <p:handoutMasterId r:id="rId20"/>
  </p:handoutMasterIdLst>
  <p:sldIdLst>
    <p:sldId id="256" r:id="rId3"/>
    <p:sldId id="257" r:id="rId4"/>
    <p:sldId id="258" r:id="rId5"/>
    <p:sldId id="277" r:id="rId6"/>
    <p:sldId id="279" r:id="rId7"/>
    <p:sldId id="280" r:id="rId8"/>
    <p:sldId id="282" r:id="rId9"/>
    <p:sldId id="267" r:id="rId10"/>
    <p:sldId id="269" r:id="rId11"/>
    <p:sldId id="285" r:id="rId12"/>
    <p:sldId id="274" r:id="rId13"/>
    <p:sldId id="272" r:id="rId14"/>
    <p:sldId id="268" r:id="rId15"/>
    <p:sldId id="259" r:id="rId16"/>
    <p:sldId id="286"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5981B"/>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3"/>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000" dirty="0">
                <a:latin typeface="Gill Sans"/>
                <a:cs typeface="Gill Sans"/>
              </a:rPr>
              <a:t>DEPARTMENT OF ARTS AND CULTURE</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3/1/2022</a:t>
            </a:fld>
            <a:endParaRPr lang="en-US" sz="900" dirty="0">
              <a:latin typeface="Gill Sans"/>
              <a:cs typeface="Gill Sans"/>
            </a:endParaRPr>
          </a:p>
        </p:txBody>
      </p:sp>
      <p:sp>
        <p:nvSpPr>
          <p:cNvPr id="4" name="Footer Placeholder 3"/>
          <p:cNvSpPr>
            <a:spLocks noGrp="1"/>
          </p:cNvSpPr>
          <p:nvPr>
            <p:ph type="ftr" sz="quarter" idx="2"/>
          </p:nvPr>
        </p:nvSpPr>
        <p:spPr>
          <a:xfrm>
            <a:off x="0" y="8686800"/>
            <a:ext cx="2971800" cy="457200"/>
          </a:xfrm>
          <a:prstGeom prst="rect">
            <a:avLst/>
          </a:prstGeom>
        </p:spPr>
        <p:txBody>
          <a:bodyPr vert="horz" lIns="91440" tIns="45720" rIns="91440" bIns="45720" rtlCol="0" anchor="t"/>
          <a:lstStyle>
            <a:lvl1pPr algn="l">
              <a:defRPr sz="1200"/>
            </a:lvl1pPr>
          </a:lstStyle>
          <a:p>
            <a:r>
              <a:rPr lang="en-US" sz="900" dirty="0">
                <a:latin typeface="Calibri (Body)"/>
                <a:cs typeface="Calibri (Body)"/>
              </a:rPr>
              <a:t>INSERT YOUR THEME HERE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10009523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DEPARTMENT OF ARTS AND CULTURE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60FE2-17F6-6946-AE1B-DAB315879F09}" type="datetime1">
              <a:rPr lang="en-US" smtClean="0"/>
              <a:pPr/>
              <a:t>3/1/2022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1305099193"/>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41060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754791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2050019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284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2870131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3196129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531563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3659802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9266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ln>
                <a:noFill/>
              </a:ln>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xmlns="" val="324932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EBDCE0C6-C205-C248-8163-EC5C4FEEC516}" type="datetime1">
              <a:rPr lang="en-US" smtClean="0"/>
              <a:pPr/>
              <a:t>3/1/2022</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10057080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981800"/>
            <a:ext cx="6840760" cy="1527319"/>
          </a:xfrm>
        </p:spPr>
        <p:txBody>
          <a:bodyPr>
            <a:normAutofit fontScale="90000"/>
          </a:bodyPr>
          <a:lstStyle/>
          <a:p>
            <a:pPr lvl="0" algn="ctr" defTabSz="457200">
              <a:spcBef>
                <a:spcPts val="0"/>
              </a:spcBef>
            </a:pPr>
            <a:r>
              <a:rPr lang="en-US" sz="3600" dirty="0">
                <a:latin typeface="Arial" panose="020B0604020202020204" pitchFamily="34" charset="0"/>
                <a:ea typeface="+mn-ea"/>
                <a:cs typeface="Arial" panose="020B0604020202020204" pitchFamily="34" charset="0"/>
              </a:rPr>
              <a:t>OVERVIEW PRESENTATION</a:t>
            </a:r>
            <a:br>
              <a:rPr lang="en-US" sz="3600" dirty="0">
                <a:latin typeface="Arial" panose="020B0604020202020204" pitchFamily="34" charset="0"/>
                <a:ea typeface="+mn-ea"/>
                <a:cs typeface="Arial" panose="020B0604020202020204" pitchFamily="34" charset="0"/>
              </a:rPr>
            </a:br>
            <a:r>
              <a:rPr lang="en-US" sz="3600" dirty="0">
                <a:latin typeface="Arial" panose="020B0604020202020204" pitchFamily="34" charset="0"/>
                <a:ea typeface="+mn-ea"/>
                <a:cs typeface="Arial" panose="020B0604020202020204" pitchFamily="34" charset="0"/>
              </a:rPr>
              <a:t>SOUTH AFRICAN INSTITUTE FOR DRUG-FREE SPORT</a:t>
            </a:r>
            <a:r>
              <a:rPr lang="en-US" sz="3600" dirty="0">
                <a:solidFill>
                  <a:srgbClr val="ED7D31">
                    <a:lumMod val="75000"/>
                  </a:srgbClr>
                </a:solidFill>
                <a:latin typeface="Arial" panose="020B0604020202020204" pitchFamily="34" charset="0"/>
                <a:ea typeface="+mn-ea"/>
                <a:cs typeface="Arial" panose="020B0604020202020204" pitchFamily="34" charset="0"/>
              </a:rPr>
              <a:t/>
            </a:r>
            <a:br>
              <a:rPr lang="en-US" sz="3600" dirty="0">
                <a:solidFill>
                  <a:srgbClr val="ED7D31">
                    <a:lumMod val="75000"/>
                  </a:srgbClr>
                </a:solidFill>
                <a:latin typeface="Arial" panose="020B0604020202020204" pitchFamily="34" charset="0"/>
                <a:ea typeface="+mn-ea"/>
                <a:cs typeface="Arial" panose="020B0604020202020204" pitchFamily="34" charset="0"/>
              </a:rPr>
            </a:br>
            <a:r>
              <a:rPr lang="en-US" sz="3600" dirty="0">
                <a:solidFill>
                  <a:srgbClr val="ED7D31">
                    <a:lumMod val="75000"/>
                  </a:srgbClr>
                </a:solidFill>
                <a:latin typeface="Arial" panose="020B0604020202020204" pitchFamily="34" charset="0"/>
                <a:ea typeface="+mn-ea"/>
                <a:cs typeface="Arial" panose="020B0604020202020204" pitchFamily="34" charset="0"/>
              </a:rPr>
              <a:t/>
            </a:r>
            <a:br>
              <a:rPr lang="en-US" sz="3600" dirty="0">
                <a:solidFill>
                  <a:srgbClr val="ED7D31">
                    <a:lumMod val="75000"/>
                  </a:srgbClr>
                </a:solidFill>
                <a:latin typeface="Arial" panose="020B0604020202020204" pitchFamily="34" charset="0"/>
                <a:ea typeface="+mn-ea"/>
                <a:cs typeface="Arial" panose="020B0604020202020204" pitchFamily="34" charset="0"/>
              </a:rPr>
            </a:br>
            <a:r>
              <a:rPr lang="en-US" sz="2800" dirty="0">
                <a:solidFill>
                  <a:srgbClr val="ED7D31">
                    <a:lumMod val="75000"/>
                  </a:srgbClr>
                </a:solidFill>
                <a:latin typeface="Calibri" panose="020F0502020204030204"/>
                <a:ea typeface="+mn-ea"/>
                <a:cs typeface="+mn-cs"/>
              </a:rPr>
              <a:t/>
            </a:r>
            <a:br>
              <a:rPr lang="en-US" sz="2800" dirty="0">
                <a:solidFill>
                  <a:srgbClr val="ED7D31">
                    <a:lumMod val="75000"/>
                  </a:srgbClr>
                </a:solidFill>
                <a:latin typeface="Calibri" panose="020F0502020204030204"/>
                <a:ea typeface="+mn-ea"/>
                <a:cs typeface="+mn-cs"/>
              </a:rPr>
            </a:br>
            <a:r>
              <a:rPr lang="en-ZA" dirty="0"/>
              <a:t>Main title of presentation to go here</a:t>
            </a:r>
          </a:p>
        </p:txBody>
      </p:sp>
      <p:sp>
        <p:nvSpPr>
          <p:cNvPr id="11" name="Rectangle 10"/>
          <p:cNvSpPr/>
          <p:nvPr/>
        </p:nvSpPr>
        <p:spPr>
          <a:xfrm>
            <a:off x="3111180" y="4639300"/>
            <a:ext cx="5587246" cy="523220"/>
          </a:xfrm>
          <a:prstGeom prst="rect">
            <a:avLst/>
          </a:prstGeom>
        </p:spPr>
        <p:txBody>
          <a:bodyPr wrap="square">
            <a:noAutofit/>
          </a:bodyPr>
          <a:lstStyle/>
          <a:p>
            <a:pPr>
              <a:spcAft>
                <a:spcPts val="600"/>
              </a:spcAft>
            </a:pPr>
            <a:r>
              <a:rPr lang="en-US" sz="1400" dirty="0">
                <a:solidFill>
                  <a:srgbClr val="F5981B"/>
                </a:solidFill>
                <a:latin typeface="Arial"/>
                <a:cs typeface="Arial"/>
              </a:rPr>
              <a:t>Presented by: DIRECTOR GENERAL</a:t>
            </a:r>
            <a:endParaRPr lang="en-ZA" sz="1400" dirty="0">
              <a:solidFill>
                <a:srgbClr val="F5981B"/>
              </a:solidFill>
              <a:latin typeface="Arial"/>
              <a:cs typeface="Arial"/>
            </a:endParaRPr>
          </a:p>
          <a:p>
            <a:pPr>
              <a:spcAft>
                <a:spcPts val="600"/>
              </a:spcAft>
            </a:pPr>
            <a:r>
              <a:rPr lang="en-ZA" sz="1400" dirty="0">
                <a:solidFill>
                  <a:srgbClr val="F5981B"/>
                </a:solidFill>
                <a:latin typeface="Arial"/>
                <a:cs typeface="Arial"/>
              </a:rPr>
              <a:t>Date: 01-03-2022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077200" cy="3960440"/>
          </a:xfrm>
        </p:spPr>
        <p:txBody>
          <a:bodyPr/>
          <a:lstStyle/>
          <a:p>
            <a:pPr algn="ctr"/>
            <a:r>
              <a:rPr lang="en-GB" b="0" dirty="0">
                <a:solidFill>
                  <a:schemeClr val="tx1"/>
                </a:solidFill>
              </a:rPr>
              <a:t>The SAIDS Board is composed of non-executive directors appointed by the Minister of Sport, Arts &amp; Culture according to the SAIDS Act of 1997. </a:t>
            </a:r>
          </a:p>
          <a:p>
            <a:pPr algn="ctr"/>
            <a:endParaRPr lang="en-GB" b="0" dirty="0">
              <a:solidFill>
                <a:schemeClr val="tx1"/>
              </a:solidFill>
            </a:endParaRPr>
          </a:p>
          <a:p>
            <a:pPr algn="ctr"/>
            <a:r>
              <a:rPr lang="en-GB" dirty="0">
                <a:solidFill>
                  <a:schemeClr val="tx1"/>
                </a:solidFill>
              </a:rPr>
              <a:t>TERM OF THE BOARD</a:t>
            </a:r>
          </a:p>
          <a:p>
            <a:pPr marL="0" indent="0" algn="ctr">
              <a:buNone/>
            </a:pPr>
            <a:r>
              <a:rPr lang="en-GB" b="0" dirty="0">
                <a:solidFill>
                  <a:schemeClr val="tx1"/>
                </a:solidFill>
              </a:rPr>
              <a:t>1 December 2017 – 30 November 2022</a:t>
            </a:r>
            <a:endParaRPr lang="en-ZA" dirty="0">
              <a:solidFill>
                <a:schemeClr val="tx1"/>
              </a:solidFill>
            </a:endParaRPr>
          </a:p>
        </p:txBody>
      </p:sp>
      <p:sp>
        <p:nvSpPr>
          <p:cNvPr id="4" name="Slide Number Placeholder 3"/>
          <p:cNvSpPr>
            <a:spLocks noGrp="1"/>
          </p:cNvSpPr>
          <p:nvPr>
            <p:ph type="sldNum" sz="quarter" idx="4"/>
          </p:nvPr>
        </p:nvSpPr>
        <p:spPr/>
        <p:txBody>
          <a:bodyPr/>
          <a:lstStyle/>
          <a:p>
            <a:r>
              <a:rPr lang="en-ZA" sz="1600" b="1" dirty="0"/>
              <a:t>10</a:t>
            </a:r>
          </a:p>
        </p:txBody>
      </p:sp>
    </p:spTree>
    <p:extLst>
      <p:ext uri="{BB962C8B-B14F-4D97-AF65-F5344CB8AC3E}">
        <p14:creationId xmlns:p14="http://schemas.microsoft.com/office/powerpoint/2010/main" xmlns="" val="308316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500" y="197768"/>
            <a:ext cx="8229600" cy="638944"/>
          </a:xfrm>
        </p:spPr>
        <p:txBody>
          <a:bodyPr>
            <a:normAutofit fontScale="90000"/>
          </a:bodyPr>
          <a:lstStyle/>
          <a:p>
            <a:pPr algn="ctr"/>
            <a:r>
              <a:rPr lang="en-US" dirty="0"/>
              <a:t>COMPOSITION OF THE BOARD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28057587"/>
              </p:ext>
            </p:extLst>
          </p:nvPr>
        </p:nvGraphicFramePr>
        <p:xfrm>
          <a:off x="611560" y="939671"/>
          <a:ext cx="7775356" cy="4999549"/>
        </p:xfrm>
        <a:graphic>
          <a:graphicData uri="http://schemas.openxmlformats.org/drawingml/2006/table">
            <a:tbl>
              <a:tblPr firstRow="1" bandRow="1">
                <a:tableStyleId>{5C22544A-7EE6-4342-B048-85BDC9FD1C3A}</a:tableStyleId>
              </a:tblPr>
              <a:tblGrid>
                <a:gridCol w="2663077">
                  <a:extLst>
                    <a:ext uri="{9D8B030D-6E8A-4147-A177-3AD203B41FA5}">
                      <a16:colId xmlns:a16="http://schemas.microsoft.com/office/drawing/2014/main" xmlns="" val="189596254"/>
                    </a:ext>
                  </a:extLst>
                </a:gridCol>
                <a:gridCol w="1904935">
                  <a:extLst>
                    <a:ext uri="{9D8B030D-6E8A-4147-A177-3AD203B41FA5}">
                      <a16:colId xmlns:a16="http://schemas.microsoft.com/office/drawing/2014/main" xmlns="" val="4285079140"/>
                    </a:ext>
                  </a:extLst>
                </a:gridCol>
                <a:gridCol w="1564769">
                  <a:extLst>
                    <a:ext uri="{9D8B030D-6E8A-4147-A177-3AD203B41FA5}">
                      <a16:colId xmlns:a16="http://schemas.microsoft.com/office/drawing/2014/main" xmlns="" val="366091093"/>
                    </a:ext>
                  </a:extLst>
                </a:gridCol>
                <a:gridCol w="1642575">
                  <a:extLst>
                    <a:ext uri="{9D8B030D-6E8A-4147-A177-3AD203B41FA5}">
                      <a16:colId xmlns:a16="http://schemas.microsoft.com/office/drawing/2014/main" xmlns="" val="4198170627"/>
                    </a:ext>
                  </a:extLst>
                </a:gridCol>
              </a:tblGrid>
              <a:tr h="588286">
                <a:tc>
                  <a:txBody>
                    <a:bodyPr/>
                    <a:lstStyle/>
                    <a:p>
                      <a:pPr algn="ctr"/>
                      <a:r>
                        <a:rPr lang="en-US" sz="1400" b="1" dirty="0">
                          <a:solidFill>
                            <a:schemeClr val="tx1"/>
                          </a:solidFill>
                          <a:latin typeface="+mn-lt"/>
                          <a:cs typeface="Arial" pitchFamily="34" charset="0"/>
                        </a:rPr>
                        <a:t>NAME</a:t>
                      </a:r>
                      <a:r>
                        <a:rPr lang="en-US" sz="1400" b="1" baseline="0" dirty="0">
                          <a:solidFill>
                            <a:schemeClr val="tx1"/>
                          </a:solidFill>
                          <a:latin typeface="+mn-lt"/>
                          <a:cs typeface="Arial" pitchFamily="34" charset="0"/>
                        </a:rPr>
                        <a:t> OF BOARD MEMBER</a:t>
                      </a:r>
                      <a:endParaRPr lang="en-ZA" sz="1400" b="1" dirty="0">
                        <a:solidFill>
                          <a:schemeClr val="tx1"/>
                        </a:solidFill>
                        <a:latin typeface="+mn-lt"/>
                        <a:cs typeface="Arial" pitchFamily="34" charset="0"/>
                      </a:endParaRPr>
                    </a:p>
                  </a:txBody>
                  <a:tcPr>
                    <a:solidFill>
                      <a:schemeClr val="accent6">
                        <a:lumMod val="60000"/>
                        <a:lumOff val="40000"/>
                      </a:schemeClr>
                    </a:solidFill>
                  </a:tcPr>
                </a:tc>
                <a:tc>
                  <a:txBody>
                    <a:bodyPr/>
                    <a:lstStyle/>
                    <a:p>
                      <a:pPr algn="ctr"/>
                      <a:r>
                        <a:rPr lang="en-ZA" sz="1400" b="1" dirty="0">
                          <a:solidFill>
                            <a:schemeClr val="tx1"/>
                          </a:solidFill>
                          <a:latin typeface="+mn-lt"/>
                          <a:cs typeface="Arial" pitchFamily="34" charset="0"/>
                        </a:rPr>
                        <a:t>EXPERTISE</a:t>
                      </a:r>
                    </a:p>
                  </a:txBody>
                  <a:tcPr>
                    <a:solidFill>
                      <a:schemeClr val="accent6">
                        <a:lumMod val="60000"/>
                        <a:lumOff val="40000"/>
                      </a:schemeClr>
                    </a:solidFill>
                  </a:tcPr>
                </a:tc>
                <a:tc>
                  <a:txBody>
                    <a:bodyPr/>
                    <a:lstStyle/>
                    <a:p>
                      <a:pPr algn="ctr"/>
                      <a:r>
                        <a:rPr lang="en-ZA" sz="1400" dirty="0">
                          <a:solidFill>
                            <a:schemeClr val="tx1"/>
                          </a:solidFill>
                          <a:latin typeface="+mn-lt"/>
                          <a:cs typeface="Arial" panose="020B0604020202020204" pitchFamily="34" charset="0"/>
                        </a:rPr>
                        <a:t>GENDER </a:t>
                      </a:r>
                    </a:p>
                  </a:txBody>
                  <a:tcPr>
                    <a:solidFill>
                      <a:schemeClr val="accent6">
                        <a:lumMod val="60000"/>
                        <a:lumOff val="40000"/>
                      </a:schemeClr>
                    </a:solidFill>
                  </a:tcPr>
                </a:tc>
                <a:tc>
                  <a:txBody>
                    <a:bodyPr/>
                    <a:lstStyle/>
                    <a:p>
                      <a:pPr algn="ctr"/>
                      <a:r>
                        <a:rPr lang="en-ZA" sz="1400" baseline="0" dirty="0">
                          <a:solidFill>
                            <a:schemeClr val="tx1"/>
                          </a:solidFill>
                          <a:latin typeface="+mn-lt"/>
                          <a:cs typeface="Arial" panose="020B0604020202020204" pitchFamily="34" charset="0"/>
                        </a:rPr>
                        <a:t>RACE</a:t>
                      </a:r>
                      <a:endParaRPr lang="en-ZA" sz="1400" dirty="0">
                        <a:solidFill>
                          <a:schemeClr val="tx1"/>
                        </a:solidFill>
                        <a:latin typeface="+mn-lt"/>
                        <a:cs typeface="Arial" panose="020B0604020202020204" pitchFamily="34" charset="0"/>
                      </a:endParaRPr>
                    </a:p>
                  </a:txBody>
                  <a:tcPr>
                    <a:solidFill>
                      <a:schemeClr val="accent6">
                        <a:lumMod val="60000"/>
                        <a:lumOff val="40000"/>
                      </a:schemeClr>
                    </a:solidFill>
                  </a:tcPr>
                </a:tc>
                <a:extLst>
                  <a:ext uri="{0D108BD9-81ED-4DB2-BD59-A6C34878D82A}">
                    <a16:rowId xmlns:a16="http://schemas.microsoft.com/office/drawing/2014/main" xmlns="" val="3007280350"/>
                  </a:ext>
                </a:extLst>
              </a:tr>
              <a:tr h="554451">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Judge Lex Mpati</a:t>
                      </a:r>
                    </a:p>
                    <a:p>
                      <a:pPr marL="0" marR="0" lvl="0" indent="0">
                        <a:lnSpc>
                          <a:spcPct val="150000"/>
                        </a:lnSpc>
                        <a:spcBef>
                          <a:spcPts val="0"/>
                        </a:spcBef>
                        <a:spcAft>
                          <a:spcPts val="0"/>
                        </a:spcAft>
                        <a:buFont typeface="+mj-lt"/>
                        <a:buNone/>
                      </a:pPr>
                      <a:r>
                        <a:rPr lang="en-US" sz="1400" b="1" dirty="0">
                          <a:effectLst/>
                          <a:latin typeface="Arial" panose="020B0604020202020204" pitchFamily="34" charset="0"/>
                          <a:ea typeface="Calibri"/>
                          <a:cs typeface="Arial" panose="020B0604020202020204" pitchFamily="34" charset="0"/>
                        </a:rPr>
                        <a:t>Chairman</a:t>
                      </a:r>
                    </a:p>
                  </a:txBody>
                  <a:tcPr marL="68580" marR="68580" marT="0" marB="0">
                    <a:solidFill>
                      <a:schemeClr val="accent6">
                        <a:lumMod val="60000"/>
                        <a:lumOff val="40000"/>
                      </a:schemeClr>
                    </a:solidFill>
                  </a:tcPr>
                </a:tc>
                <a:tc>
                  <a:txBody>
                    <a:bodyPr/>
                    <a:lstStyle/>
                    <a:p>
                      <a:pPr marL="0" marR="0" algn="l">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Legal</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Black</a:t>
                      </a:r>
                    </a:p>
                  </a:txBody>
                  <a:tcPr>
                    <a:solidFill>
                      <a:schemeClr val="accent6">
                        <a:lumMod val="60000"/>
                        <a:lumOff val="40000"/>
                      </a:schemeClr>
                    </a:solidFill>
                  </a:tcPr>
                </a:tc>
                <a:extLst>
                  <a:ext uri="{0D108BD9-81ED-4DB2-BD59-A6C34878D82A}">
                    <a16:rowId xmlns:a16="http://schemas.microsoft.com/office/drawing/2014/main" xmlns="" val="361119970"/>
                  </a:ext>
                </a:extLst>
              </a:tr>
              <a:tr h="443915">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Mr Graham Abrahams</a:t>
                      </a:r>
                    </a:p>
                  </a:txBody>
                  <a:tcPr marL="68580" marR="68580" marT="0" marB="0">
                    <a:solidFill>
                      <a:schemeClr val="accent6">
                        <a:lumMod val="60000"/>
                        <a:lumOff val="4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dirty="0">
                          <a:effectLst/>
                          <a:latin typeface="Arial" panose="020B0604020202020204" pitchFamily="34" charset="0"/>
                          <a:ea typeface="Calibri"/>
                          <a:cs typeface="Arial" panose="020B0604020202020204" pitchFamily="34" charset="0"/>
                        </a:rPr>
                        <a:t>Governance</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Coloured</a:t>
                      </a:r>
                    </a:p>
                  </a:txBody>
                  <a:tcPr>
                    <a:solidFill>
                      <a:schemeClr val="accent6">
                        <a:lumMod val="60000"/>
                        <a:lumOff val="40000"/>
                      </a:schemeClr>
                    </a:solidFill>
                  </a:tcPr>
                </a:tc>
                <a:extLst>
                  <a:ext uri="{0D108BD9-81ED-4DB2-BD59-A6C34878D82A}">
                    <a16:rowId xmlns:a16="http://schemas.microsoft.com/office/drawing/2014/main" xmlns="" val="1052044687"/>
                  </a:ext>
                </a:extLst>
              </a:tr>
              <a:tr h="387933">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Dr Shuaib</a:t>
                      </a:r>
                      <a:r>
                        <a:rPr lang="en-US" sz="1400" baseline="0" dirty="0">
                          <a:effectLst/>
                          <a:latin typeface="Arial" panose="020B0604020202020204" pitchFamily="34" charset="0"/>
                          <a:ea typeface="Calibri"/>
                          <a:cs typeface="Arial" panose="020B0604020202020204" pitchFamily="34" charset="0"/>
                        </a:rPr>
                        <a:t> Manjra</a:t>
                      </a:r>
                      <a:endParaRPr lang="en-US" sz="14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Medical/Sport</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Indian</a:t>
                      </a:r>
                    </a:p>
                  </a:txBody>
                  <a:tcPr>
                    <a:solidFill>
                      <a:schemeClr val="accent6">
                        <a:lumMod val="60000"/>
                        <a:lumOff val="40000"/>
                      </a:schemeClr>
                    </a:solidFill>
                  </a:tcPr>
                </a:tc>
                <a:extLst>
                  <a:ext uri="{0D108BD9-81ED-4DB2-BD59-A6C34878D82A}">
                    <a16:rowId xmlns:a16="http://schemas.microsoft.com/office/drawing/2014/main" xmlns="" val="1476276554"/>
                  </a:ext>
                </a:extLst>
              </a:tr>
              <a:tr h="505460">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Dr Muziwakhe Qobose</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Medical</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Black</a:t>
                      </a:r>
                    </a:p>
                  </a:txBody>
                  <a:tcPr>
                    <a:solidFill>
                      <a:schemeClr val="accent6">
                        <a:lumMod val="60000"/>
                        <a:lumOff val="40000"/>
                      </a:schemeClr>
                    </a:solidFill>
                  </a:tcPr>
                </a:tc>
                <a:extLst>
                  <a:ext uri="{0D108BD9-81ED-4DB2-BD59-A6C34878D82A}">
                    <a16:rowId xmlns:a16="http://schemas.microsoft.com/office/drawing/2014/main" xmlns="" val="880753474"/>
                  </a:ext>
                </a:extLst>
              </a:tr>
              <a:tr h="387933">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Prof Linda Skaal</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Public Health</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Female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Black</a:t>
                      </a:r>
                    </a:p>
                  </a:txBody>
                  <a:tcPr>
                    <a:solidFill>
                      <a:schemeClr val="accent6">
                        <a:lumMod val="60000"/>
                        <a:lumOff val="40000"/>
                      </a:schemeClr>
                    </a:solidFill>
                  </a:tcPr>
                </a:tc>
                <a:extLst>
                  <a:ext uri="{0D108BD9-81ED-4DB2-BD59-A6C34878D82A}">
                    <a16:rowId xmlns:a16="http://schemas.microsoft.com/office/drawing/2014/main" xmlns="" val="2420621377"/>
                  </a:ext>
                </a:extLst>
              </a:tr>
              <a:tr h="387933">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Mr David Bayever</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Pharmacology</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White</a:t>
                      </a:r>
                    </a:p>
                  </a:txBody>
                  <a:tcPr>
                    <a:solidFill>
                      <a:schemeClr val="accent6">
                        <a:lumMod val="60000"/>
                        <a:lumOff val="40000"/>
                      </a:schemeClr>
                    </a:solidFill>
                  </a:tcPr>
                </a:tc>
                <a:extLst>
                  <a:ext uri="{0D108BD9-81ED-4DB2-BD59-A6C34878D82A}">
                    <a16:rowId xmlns:a16="http://schemas.microsoft.com/office/drawing/2014/main" xmlns="" val="81334136"/>
                  </a:ext>
                </a:extLst>
              </a:tr>
              <a:tr h="387933">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Dr Phathokuhle</a:t>
                      </a:r>
                      <a:r>
                        <a:rPr lang="en-US" sz="1400" baseline="0" dirty="0">
                          <a:effectLst/>
                          <a:latin typeface="Arial" panose="020B0604020202020204" pitchFamily="34" charset="0"/>
                          <a:ea typeface="Calibri"/>
                          <a:cs typeface="Arial" panose="020B0604020202020204" pitchFamily="34" charset="0"/>
                        </a:rPr>
                        <a:t> Zondi</a:t>
                      </a:r>
                      <a:endParaRPr lang="en-US" sz="14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Medical/sport</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Female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Black</a:t>
                      </a:r>
                    </a:p>
                  </a:txBody>
                  <a:tcPr>
                    <a:solidFill>
                      <a:schemeClr val="accent6">
                        <a:lumMod val="60000"/>
                        <a:lumOff val="40000"/>
                      </a:schemeClr>
                    </a:solidFill>
                  </a:tcPr>
                </a:tc>
                <a:extLst>
                  <a:ext uri="{0D108BD9-81ED-4DB2-BD59-A6C34878D82A}">
                    <a16:rowId xmlns:a16="http://schemas.microsoft.com/office/drawing/2014/main" xmlns="" val="3296931717"/>
                  </a:ext>
                </a:extLst>
              </a:tr>
              <a:tr h="430975">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Dr Maria Peenze</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Governance/Law</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Female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White</a:t>
                      </a:r>
                    </a:p>
                  </a:txBody>
                  <a:tcPr>
                    <a:solidFill>
                      <a:schemeClr val="accent6">
                        <a:lumMod val="60000"/>
                        <a:lumOff val="40000"/>
                      </a:schemeClr>
                    </a:solidFill>
                  </a:tcPr>
                </a:tc>
                <a:extLst>
                  <a:ext uri="{0D108BD9-81ED-4DB2-BD59-A6C34878D82A}">
                    <a16:rowId xmlns:a16="http://schemas.microsoft.com/office/drawing/2014/main" xmlns="" val="613149467"/>
                  </a:ext>
                </a:extLst>
              </a:tr>
              <a:tr h="433793">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Mr Mathew Quinn</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Retired</a:t>
                      </a:r>
                      <a:r>
                        <a:rPr lang="en-US" sz="1400" baseline="0" dirty="0">
                          <a:effectLst/>
                          <a:latin typeface="Arial" panose="020B0604020202020204" pitchFamily="34" charset="0"/>
                          <a:ea typeface="Calibri"/>
                          <a:cs typeface="Arial" panose="020B0604020202020204" pitchFamily="34" charset="0"/>
                        </a:rPr>
                        <a:t> national athlete</a:t>
                      </a:r>
                      <a:endParaRPr lang="en-US" sz="14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White</a:t>
                      </a:r>
                    </a:p>
                  </a:txBody>
                  <a:tcPr>
                    <a:solidFill>
                      <a:schemeClr val="accent6">
                        <a:lumMod val="60000"/>
                        <a:lumOff val="40000"/>
                      </a:schemeClr>
                    </a:solidFill>
                  </a:tcPr>
                </a:tc>
                <a:extLst>
                  <a:ext uri="{0D108BD9-81ED-4DB2-BD59-A6C34878D82A}">
                    <a16:rowId xmlns:a16="http://schemas.microsoft.com/office/drawing/2014/main" xmlns="" val="3938509976"/>
                  </a:ext>
                </a:extLst>
              </a:tr>
              <a:tr h="387933">
                <a:tc>
                  <a:txBody>
                    <a:bodyPr/>
                    <a:lstStyle/>
                    <a:p>
                      <a:pPr marL="0" marR="0" lvl="0" indent="0">
                        <a:lnSpc>
                          <a:spcPct val="150000"/>
                        </a:lnSpc>
                        <a:spcBef>
                          <a:spcPts val="0"/>
                        </a:spcBef>
                        <a:spcAft>
                          <a:spcPts val="0"/>
                        </a:spcAft>
                        <a:buFont typeface="+mj-lt"/>
                        <a:buNone/>
                      </a:pPr>
                      <a:r>
                        <a:rPr lang="en-US" sz="1400" dirty="0">
                          <a:effectLst/>
                          <a:latin typeface="Arial" panose="020B0604020202020204" pitchFamily="34" charset="0"/>
                          <a:ea typeface="Calibri"/>
                          <a:cs typeface="Arial" panose="020B0604020202020204" pitchFamily="34" charset="0"/>
                        </a:rPr>
                        <a:t>Dr Harold Adams</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Medical/Sport</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a:cs typeface="Arial" panose="020B0604020202020204" pitchFamily="34" charset="0"/>
                        </a:rPr>
                        <a:t>Male </a:t>
                      </a:r>
                    </a:p>
                  </a:txBody>
                  <a:tcPr marL="68580" marR="68580" marT="0" marB="0">
                    <a:solidFill>
                      <a:schemeClr val="accent6">
                        <a:lumMod val="60000"/>
                        <a:lumOff val="40000"/>
                      </a:schemeClr>
                    </a:solidFill>
                  </a:tcPr>
                </a:tc>
                <a:tc>
                  <a:txBody>
                    <a:bodyPr/>
                    <a:lstStyle/>
                    <a:p>
                      <a:pPr algn="l"/>
                      <a:r>
                        <a:rPr lang="en-ZA" sz="1400" b="0" dirty="0">
                          <a:latin typeface="Arial" panose="020B0604020202020204" pitchFamily="34" charset="0"/>
                          <a:cs typeface="Arial" panose="020B0604020202020204" pitchFamily="34" charset="0"/>
                        </a:rPr>
                        <a:t>Coloured</a:t>
                      </a:r>
                    </a:p>
                  </a:txBody>
                  <a:tcPr>
                    <a:solidFill>
                      <a:schemeClr val="accent6">
                        <a:lumMod val="60000"/>
                        <a:lumOff val="40000"/>
                      </a:schemeClr>
                    </a:solidFill>
                  </a:tcPr>
                </a:tc>
                <a:extLst>
                  <a:ext uri="{0D108BD9-81ED-4DB2-BD59-A6C34878D82A}">
                    <a16:rowId xmlns:a16="http://schemas.microsoft.com/office/drawing/2014/main" xmlns="" val="3497105678"/>
                  </a:ext>
                </a:extLst>
              </a:tr>
            </a:tbl>
          </a:graphicData>
        </a:graphic>
      </p:graphicFrame>
      <p:sp>
        <p:nvSpPr>
          <p:cNvPr id="4" name="Slide Number Placeholder 3"/>
          <p:cNvSpPr>
            <a:spLocks noGrp="1"/>
          </p:cNvSpPr>
          <p:nvPr>
            <p:ph type="sldNum" sz="quarter" idx="4"/>
          </p:nvPr>
        </p:nvSpPr>
        <p:spPr>
          <a:xfrm>
            <a:off x="8215522" y="6332682"/>
            <a:ext cx="514400" cy="365125"/>
          </a:xfrm>
        </p:spPr>
        <p:txBody>
          <a:bodyPr/>
          <a:lstStyle/>
          <a:p>
            <a:r>
              <a:rPr lang="en-ZA" sz="1600" b="1" dirty="0"/>
              <a:t>11</a:t>
            </a:r>
          </a:p>
        </p:txBody>
      </p:sp>
    </p:spTree>
    <p:extLst>
      <p:ext uri="{BB962C8B-B14F-4D97-AF65-F5344CB8AC3E}">
        <p14:creationId xmlns:p14="http://schemas.microsoft.com/office/powerpoint/2010/main" xmlns="" val="1535409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436" y="332656"/>
            <a:ext cx="8229600" cy="710952"/>
          </a:xfrm>
        </p:spPr>
        <p:txBody>
          <a:bodyPr/>
          <a:lstStyle/>
          <a:p>
            <a:pPr algn="ctr"/>
            <a:r>
              <a:rPr lang="en-ZA" dirty="0"/>
              <a:t>OVERSIGHT ACTIVITIES</a:t>
            </a:r>
          </a:p>
        </p:txBody>
      </p:sp>
      <p:sp>
        <p:nvSpPr>
          <p:cNvPr id="4" name="Slide Number Placeholder 3"/>
          <p:cNvSpPr>
            <a:spLocks noGrp="1"/>
          </p:cNvSpPr>
          <p:nvPr>
            <p:ph type="sldNum" sz="quarter" idx="4"/>
          </p:nvPr>
        </p:nvSpPr>
        <p:spPr/>
        <p:txBody>
          <a:bodyPr/>
          <a:lstStyle/>
          <a:p>
            <a:r>
              <a:rPr lang="en-ZA" sz="1600" b="1" dirty="0"/>
              <a:t>12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315782989"/>
              </p:ext>
            </p:extLst>
          </p:nvPr>
        </p:nvGraphicFramePr>
        <p:xfrm>
          <a:off x="477436" y="1120403"/>
          <a:ext cx="8127011" cy="4324822"/>
        </p:xfrm>
        <a:graphic>
          <a:graphicData uri="http://schemas.openxmlformats.org/drawingml/2006/table">
            <a:tbl>
              <a:tblPr firstRow="1" bandRow="1">
                <a:tableStyleId>{93296810-A885-4BE3-A3E7-6D5BEEA58F35}</a:tableStyleId>
              </a:tblPr>
              <a:tblGrid>
                <a:gridCol w="2942436">
                  <a:extLst>
                    <a:ext uri="{9D8B030D-6E8A-4147-A177-3AD203B41FA5}">
                      <a16:colId xmlns:a16="http://schemas.microsoft.com/office/drawing/2014/main" xmlns="" val="3386239065"/>
                    </a:ext>
                  </a:extLst>
                </a:gridCol>
                <a:gridCol w="1800200">
                  <a:extLst>
                    <a:ext uri="{9D8B030D-6E8A-4147-A177-3AD203B41FA5}">
                      <a16:colId xmlns:a16="http://schemas.microsoft.com/office/drawing/2014/main" xmlns="" val="2145273150"/>
                    </a:ext>
                  </a:extLst>
                </a:gridCol>
                <a:gridCol w="1656184">
                  <a:extLst>
                    <a:ext uri="{9D8B030D-6E8A-4147-A177-3AD203B41FA5}">
                      <a16:colId xmlns:a16="http://schemas.microsoft.com/office/drawing/2014/main" xmlns="" val="257836643"/>
                    </a:ext>
                  </a:extLst>
                </a:gridCol>
                <a:gridCol w="1728191">
                  <a:extLst>
                    <a:ext uri="{9D8B030D-6E8A-4147-A177-3AD203B41FA5}">
                      <a16:colId xmlns:a16="http://schemas.microsoft.com/office/drawing/2014/main" xmlns="" val="2916357280"/>
                    </a:ext>
                  </a:extLst>
                </a:gridCol>
              </a:tblGrid>
              <a:tr h="590893">
                <a:tc>
                  <a:txBody>
                    <a:bodyPr/>
                    <a:lstStyle/>
                    <a:p>
                      <a:endParaRPr lang="en-US" dirty="0"/>
                    </a:p>
                  </a:txBody>
                  <a:tcPr/>
                </a:tc>
                <a:tc>
                  <a:txBody>
                    <a:bodyPr/>
                    <a:lstStyle/>
                    <a:p>
                      <a:r>
                        <a:rPr lang="en-US" dirty="0"/>
                        <a:t>2017/18</a:t>
                      </a:r>
                    </a:p>
                  </a:txBody>
                  <a:tcPr/>
                </a:tc>
                <a:tc>
                  <a:txBody>
                    <a:bodyPr/>
                    <a:lstStyle/>
                    <a:p>
                      <a:r>
                        <a:rPr lang="en-US" dirty="0"/>
                        <a:t>2018/19</a:t>
                      </a:r>
                    </a:p>
                  </a:txBody>
                  <a:tcPr/>
                </a:tc>
                <a:tc>
                  <a:txBody>
                    <a:bodyPr/>
                    <a:lstStyle/>
                    <a:p>
                      <a:r>
                        <a:rPr lang="en-US" dirty="0"/>
                        <a:t>2019/20</a:t>
                      </a:r>
                    </a:p>
                  </a:txBody>
                  <a:tcPr/>
                </a:tc>
                <a:extLst>
                  <a:ext uri="{0D108BD9-81ED-4DB2-BD59-A6C34878D82A}">
                    <a16:rowId xmlns:a16="http://schemas.microsoft.com/office/drawing/2014/main" xmlns="" val="3095743411"/>
                  </a:ext>
                </a:extLst>
              </a:tr>
              <a:tr h="719550">
                <a:tc>
                  <a:txBody>
                    <a:bodyPr/>
                    <a:lstStyle/>
                    <a:p>
                      <a:r>
                        <a:rPr lang="en-US" dirty="0">
                          <a:latin typeface="Arial" panose="020B0604020202020204" pitchFamily="34" charset="0"/>
                          <a:cs typeface="Arial" panose="020B0604020202020204" pitchFamily="34" charset="0"/>
                        </a:rPr>
                        <a:t>Number of Board members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10</a:t>
                      </a:r>
                    </a:p>
                  </a:txBody>
                  <a:tcPr/>
                </a:tc>
                <a:tc>
                  <a:txBody>
                    <a:bodyPr/>
                    <a:lstStyle/>
                    <a:p>
                      <a:r>
                        <a:rPr lang="en-US" dirty="0">
                          <a:latin typeface="Arial" panose="020B0604020202020204" pitchFamily="34" charset="0"/>
                          <a:cs typeface="Arial" panose="020B0604020202020204" pitchFamily="34" charset="0"/>
                        </a:rPr>
                        <a:t>10</a:t>
                      </a:r>
                    </a:p>
                  </a:txBody>
                  <a:tcPr/>
                </a:tc>
                <a:tc>
                  <a:txBody>
                    <a:bodyPr/>
                    <a:lstStyle/>
                    <a:p>
                      <a:r>
                        <a:rPr lang="en-US" dirty="0">
                          <a:latin typeface="Arial" panose="020B0604020202020204" pitchFamily="34" charset="0"/>
                          <a:cs typeface="Arial" panose="020B0604020202020204" pitchFamily="34" charset="0"/>
                        </a:rPr>
                        <a:t>10</a:t>
                      </a:r>
                    </a:p>
                  </a:txBody>
                  <a:tcPr/>
                </a:tc>
                <a:extLst>
                  <a:ext uri="{0D108BD9-81ED-4DB2-BD59-A6C34878D82A}">
                    <a16:rowId xmlns:a16="http://schemas.microsoft.com/office/drawing/2014/main" xmlns="" val="2847033532"/>
                  </a:ext>
                </a:extLst>
              </a:tr>
              <a:tr h="719550">
                <a:tc>
                  <a:txBody>
                    <a:bodyPr/>
                    <a:lstStyle/>
                    <a:p>
                      <a:r>
                        <a:rPr lang="en-US" dirty="0">
                          <a:latin typeface="Arial" panose="020B0604020202020204" pitchFamily="34" charset="0"/>
                          <a:cs typeface="Arial" panose="020B0604020202020204" pitchFamily="34" charset="0"/>
                        </a:rPr>
                        <a:t>Number of Board meetings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4</a:t>
                      </a:r>
                    </a:p>
                  </a:txBody>
                  <a:tcPr/>
                </a:tc>
                <a:tc>
                  <a:txBody>
                    <a:bodyPr/>
                    <a:lstStyle/>
                    <a:p>
                      <a:r>
                        <a:rPr lang="en-US" dirty="0">
                          <a:latin typeface="Arial" panose="020B0604020202020204" pitchFamily="34" charset="0"/>
                          <a:cs typeface="Arial" panose="020B0604020202020204" pitchFamily="34" charset="0"/>
                        </a:rPr>
                        <a:t>4</a:t>
                      </a:r>
                    </a:p>
                  </a:txBody>
                  <a:tcPr/>
                </a:tc>
                <a:tc>
                  <a:txBody>
                    <a:bodyPr/>
                    <a:lstStyle/>
                    <a:p>
                      <a:r>
                        <a:rPr lang="en-US"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xmlns="" val="2997667110"/>
                  </a:ext>
                </a:extLst>
              </a:tr>
              <a:tr h="764943">
                <a:tc>
                  <a:txBody>
                    <a:bodyPr/>
                    <a:lstStyle/>
                    <a:p>
                      <a:r>
                        <a:rPr lang="en-US" dirty="0">
                          <a:latin typeface="Arial" panose="020B0604020202020204" pitchFamily="34" charset="0"/>
                          <a:cs typeface="Arial" panose="020B0604020202020204" pitchFamily="34" charset="0"/>
                        </a:rPr>
                        <a:t>Number of Board Committee meetings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a:t>
                      </a:r>
                    </a:p>
                  </a:txBody>
                  <a:tcPr/>
                </a:tc>
                <a:tc>
                  <a:txBody>
                    <a:bodyPr/>
                    <a:lstStyle/>
                    <a:p>
                      <a:r>
                        <a:rPr lang="en-US" dirty="0">
                          <a:latin typeface="Arial" panose="020B0604020202020204" pitchFamily="34" charset="0"/>
                          <a:cs typeface="Arial" panose="020B0604020202020204" pitchFamily="34" charset="0"/>
                        </a:rPr>
                        <a:t>-</a:t>
                      </a:r>
                    </a:p>
                  </a:txBody>
                  <a:tcPr/>
                </a:tc>
                <a:tc>
                  <a:txBody>
                    <a:bodyPr/>
                    <a:lstStyle/>
                    <a:p>
                      <a:r>
                        <a:rPr lang="en-US"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xmlns="" val="4286443182"/>
                  </a:ext>
                </a:extLst>
              </a:tr>
              <a:tr h="764943">
                <a:tc>
                  <a:txBody>
                    <a:bodyPr/>
                    <a:lstStyle/>
                    <a:p>
                      <a:r>
                        <a:rPr lang="en-US" dirty="0">
                          <a:latin typeface="Arial" panose="020B0604020202020204" pitchFamily="34" charset="0"/>
                          <a:cs typeface="Arial" panose="020B0604020202020204" pitchFamily="34" charset="0"/>
                        </a:rPr>
                        <a:t>Attendance rate of Board meetings</a:t>
                      </a:r>
                    </a:p>
                  </a:txBody>
                  <a:tcPr/>
                </a:tc>
                <a:tc>
                  <a:txBody>
                    <a:bodyPr/>
                    <a:lstStyle/>
                    <a:p>
                      <a:pPr marL="0" marR="0">
                        <a:lnSpc>
                          <a:spcPct val="115000"/>
                        </a:lnSpc>
                        <a:spcBef>
                          <a:spcPts val="0"/>
                        </a:spcBef>
                        <a:spcAft>
                          <a:spcPts val="1000"/>
                        </a:spcAft>
                      </a:pPr>
                      <a:endParaRPr lang="en-ZA" sz="1600" dirty="0">
                        <a:effectLst/>
                        <a:latin typeface="Arial" panose="020B0604020202020204" pitchFamily="34" charset="0"/>
                        <a:ea typeface="Calibri"/>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90%</a:t>
                      </a:r>
                    </a:p>
                  </a:txBody>
                  <a:tcPr/>
                </a:tc>
                <a:tc>
                  <a:txBody>
                    <a:bodyPr/>
                    <a:lstStyle/>
                    <a:p>
                      <a:r>
                        <a:rPr lang="en-US" dirty="0">
                          <a:latin typeface="Arial" panose="020B0604020202020204" pitchFamily="34" charset="0"/>
                          <a:cs typeface="Arial" panose="020B0604020202020204" pitchFamily="34" charset="0"/>
                        </a:rPr>
                        <a:t>80%</a:t>
                      </a:r>
                    </a:p>
                  </a:txBody>
                  <a:tcPr/>
                </a:tc>
                <a:extLst>
                  <a:ext uri="{0D108BD9-81ED-4DB2-BD59-A6C34878D82A}">
                    <a16:rowId xmlns:a16="http://schemas.microsoft.com/office/drawing/2014/main" xmlns="" val="969351280"/>
                  </a:ext>
                </a:extLst>
              </a:tr>
              <a:tr h="764943">
                <a:tc>
                  <a:txBody>
                    <a:bodyPr/>
                    <a:lstStyle/>
                    <a:p>
                      <a:r>
                        <a:rPr lang="en-US" dirty="0">
                          <a:latin typeface="Arial" panose="020B0604020202020204" pitchFamily="34" charset="0"/>
                          <a:cs typeface="Arial" panose="020B0604020202020204" pitchFamily="34" charset="0"/>
                        </a:rPr>
                        <a:t>Number of audit committee meetings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4</a:t>
                      </a:r>
                    </a:p>
                  </a:txBody>
                  <a:tcPr/>
                </a:tc>
                <a:tc>
                  <a:txBody>
                    <a:bodyPr/>
                    <a:lstStyle/>
                    <a:p>
                      <a:r>
                        <a:rPr lang="en-US" dirty="0">
                          <a:latin typeface="Arial" panose="020B0604020202020204" pitchFamily="34" charset="0"/>
                          <a:cs typeface="Arial" panose="020B0604020202020204" pitchFamily="34" charset="0"/>
                        </a:rPr>
                        <a:t>4</a:t>
                      </a:r>
                    </a:p>
                  </a:txBody>
                  <a:tcPr/>
                </a:tc>
                <a:tc>
                  <a:txBody>
                    <a:bodyPr/>
                    <a:lstStyle/>
                    <a:p>
                      <a:r>
                        <a:rPr lang="en-US"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xmlns="" val="374629628"/>
                  </a:ext>
                </a:extLst>
              </a:tr>
            </a:tbl>
          </a:graphicData>
        </a:graphic>
      </p:graphicFrame>
    </p:spTree>
    <p:extLst>
      <p:ext uri="{BB962C8B-B14F-4D97-AF65-F5344CB8AC3E}">
        <p14:creationId xmlns:p14="http://schemas.microsoft.com/office/powerpoint/2010/main" xmlns="" val="85589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1920"/>
            <a:ext cx="8435280" cy="1080120"/>
          </a:xfrm>
        </p:spPr>
        <p:txBody>
          <a:bodyPr>
            <a:normAutofit/>
          </a:bodyPr>
          <a:lstStyle/>
          <a:p>
            <a:pPr algn="ctr"/>
            <a:r>
              <a:rPr lang="en-ZA" dirty="0"/>
              <a:t>COMPOSITION OF MANAGEMENT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36844896"/>
              </p:ext>
            </p:extLst>
          </p:nvPr>
        </p:nvGraphicFramePr>
        <p:xfrm>
          <a:off x="683568" y="1124744"/>
          <a:ext cx="7923210" cy="4612219"/>
        </p:xfrm>
        <a:graphic>
          <a:graphicData uri="http://schemas.openxmlformats.org/drawingml/2006/table">
            <a:tbl>
              <a:tblPr firstRow="1" bandRow="1">
                <a:tableStyleId>{5C22544A-7EE6-4342-B048-85BDC9FD1C3A}</a:tableStyleId>
              </a:tblPr>
              <a:tblGrid>
                <a:gridCol w="1584642">
                  <a:extLst>
                    <a:ext uri="{9D8B030D-6E8A-4147-A177-3AD203B41FA5}">
                      <a16:colId xmlns:a16="http://schemas.microsoft.com/office/drawing/2014/main" xmlns="" val="20000"/>
                    </a:ext>
                  </a:extLst>
                </a:gridCol>
                <a:gridCol w="1584642">
                  <a:extLst>
                    <a:ext uri="{9D8B030D-6E8A-4147-A177-3AD203B41FA5}">
                      <a16:colId xmlns:a16="http://schemas.microsoft.com/office/drawing/2014/main" xmlns="" val="20001"/>
                    </a:ext>
                  </a:extLst>
                </a:gridCol>
                <a:gridCol w="1584642">
                  <a:extLst>
                    <a:ext uri="{9D8B030D-6E8A-4147-A177-3AD203B41FA5}">
                      <a16:colId xmlns:a16="http://schemas.microsoft.com/office/drawing/2014/main" xmlns="" val="20002"/>
                    </a:ext>
                  </a:extLst>
                </a:gridCol>
                <a:gridCol w="1584642">
                  <a:extLst>
                    <a:ext uri="{9D8B030D-6E8A-4147-A177-3AD203B41FA5}">
                      <a16:colId xmlns:a16="http://schemas.microsoft.com/office/drawing/2014/main" xmlns="" val="20003"/>
                    </a:ext>
                  </a:extLst>
                </a:gridCol>
                <a:gridCol w="1584642">
                  <a:extLst>
                    <a:ext uri="{9D8B030D-6E8A-4147-A177-3AD203B41FA5}">
                      <a16:colId xmlns:a16="http://schemas.microsoft.com/office/drawing/2014/main" xmlns="" val="20004"/>
                    </a:ext>
                  </a:extLst>
                </a:gridCol>
              </a:tblGrid>
              <a:tr h="778659">
                <a:tc>
                  <a:txBody>
                    <a:bodyPr/>
                    <a:lstStyle/>
                    <a:p>
                      <a:pPr algn="ctr"/>
                      <a:r>
                        <a:rPr lang="en-US" sz="1600" b="1" dirty="0">
                          <a:solidFill>
                            <a:schemeClr val="tx1"/>
                          </a:solidFill>
                          <a:latin typeface="+mn-lt"/>
                          <a:cs typeface="Arial" pitchFamily="34" charset="0"/>
                        </a:rPr>
                        <a:t>NAME</a:t>
                      </a:r>
                      <a:r>
                        <a:rPr lang="en-US" sz="1600" b="1" baseline="0" dirty="0">
                          <a:solidFill>
                            <a:schemeClr val="tx1"/>
                          </a:solidFill>
                          <a:latin typeface="+mn-lt"/>
                          <a:cs typeface="Arial" pitchFamily="34" charset="0"/>
                        </a:rPr>
                        <a:t> </a:t>
                      </a:r>
                      <a:endParaRPr lang="en-ZA" sz="1600" b="1" dirty="0">
                        <a:solidFill>
                          <a:schemeClr val="tx1"/>
                        </a:solidFill>
                        <a:latin typeface="+mn-lt"/>
                        <a:cs typeface="Arial" pitchFamily="34" charset="0"/>
                      </a:endParaRPr>
                    </a:p>
                  </a:txBody>
                  <a:tcPr>
                    <a:solidFill>
                      <a:schemeClr val="accent6">
                        <a:lumMod val="75000"/>
                      </a:schemeClr>
                    </a:solidFill>
                  </a:tcPr>
                </a:tc>
                <a:tc>
                  <a:txBody>
                    <a:bodyPr/>
                    <a:lstStyle/>
                    <a:p>
                      <a:pPr algn="ctr"/>
                      <a:r>
                        <a:rPr lang="en-ZA" sz="1600" b="1" dirty="0">
                          <a:solidFill>
                            <a:schemeClr val="tx1"/>
                          </a:solidFill>
                          <a:latin typeface="+mn-lt"/>
                          <a:cs typeface="Arial" pitchFamily="34" charset="0"/>
                        </a:rPr>
                        <a:t>DESIGNATION</a:t>
                      </a:r>
                    </a:p>
                  </a:txBody>
                  <a:tcPr>
                    <a:solidFill>
                      <a:schemeClr val="accent6">
                        <a:lumMod val="75000"/>
                      </a:schemeClr>
                    </a:solidFill>
                  </a:tcPr>
                </a:tc>
                <a:tc>
                  <a:txBody>
                    <a:bodyPr/>
                    <a:lstStyle/>
                    <a:p>
                      <a:pPr algn="ctr"/>
                      <a:r>
                        <a:rPr lang="en-ZA" sz="1600" dirty="0">
                          <a:solidFill>
                            <a:schemeClr val="tx1"/>
                          </a:solidFill>
                          <a:latin typeface="+mn-lt"/>
                          <a:cs typeface="Arial" panose="020B0604020202020204" pitchFamily="34" charset="0"/>
                        </a:rPr>
                        <a:t>GENDER/RACE </a:t>
                      </a:r>
                    </a:p>
                  </a:txBody>
                  <a:tcPr>
                    <a:solidFill>
                      <a:schemeClr val="accent6">
                        <a:lumMod val="75000"/>
                      </a:schemeClr>
                    </a:solidFill>
                  </a:tcPr>
                </a:tc>
                <a:tc>
                  <a:txBody>
                    <a:bodyPr/>
                    <a:lstStyle/>
                    <a:p>
                      <a:pPr algn="ctr"/>
                      <a:r>
                        <a:rPr lang="en-ZA" sz="1600" baseline="0" dirty="0">
                          <a:solidFill>
                            <a:schemeClr val="tx1"/>
                          </a:solidFill>
                          <a:latin typeface="+mn-lt"/>
                          <a:cs typeface="Arial" panose="020B0604020202020204" pitchFamily="34" charset="0"/>
                        </a:rPr>
                        <a:t>CONTRACT/ PERMANENT</a:t>
                      </a:r>
                      <a:endParaRPr lang="en-ZA" sz="1600" dirty="0">
                        <a:solidFill>
                          <a:schemeClr val="tx1"/>
                        </a:solidFill>
                        <a:latin typeface="+mn-lt"/>
                        <a:cs typeface="Arial" panose="020B0604020202020204" pitchFamily="34" charset="0"/>
                      </a:endParaRPr>
                    </a:p>
                  </a:txBody>
                  <a:tcPr>
                    <a:solidFill>
                      <a:schemeClr val="accent6">
                        <a:lumMod val="75000"/>
                      </a:schemeClr>
                    </a:solidFill>
                  </a:tcPr>
                </a:tc>
                <a:tc>
                  <a:txBody>
                    <a:bodyPr/>
                    <a:lstStyle/>
                    <a:p>
                      <a:pPr algn="ctr"/>
                      <a:r>
                        <a:rPr lang="en-ZA" sz="1600" dirty="0">
                          <a:solidFill>
                            <a:schemeClr val="tx1"/>
                          </a:solidFill>
                          <a:latin typeface="+mn-lt"/>
                          <a:cs typeface="Arial" panose="020B0604020202020204" pitchFamily="34" charset="0"/>
                        </a:rPr>
                        <a:t>CONTRACT EXPIRY DATE</a:t>
                      </a:r>
                    </a:p>
                  </a:txBody>
                  <a:tcPr>
                    <a:solidFill>
                      <a:schemeClr val="accent6">
                        <a:lumMod val="75000"/>
                      </a:schemeClr>
                    </a:solidFill>
                  </a:tcPr>
                </a:tc>
                <a:extLst>
                  <a:ext uri="{0D108BD9-81ED-4DB2-BD59-A6C34878D82A}">
                    <a16:rowId xmlns:a16="http://schemas.microsoft.com/office/drawing/2014/main" xmlns="" val="10000"/>
                  </a:ext>
                </a:extLst>
              </a:tr>
              <a:tr h="778659">
                <a:tc>
                  <a:txBody>
                    <a:bodyPr/>
                    <a:lstStyle/>
                    <a:p>
                      <a:pPr algn="l"/>
                      <a:r>
                        <a:rPr lang="en-ZA" sz="1400" b="0" dirty="0">
                          <a:latin typeface="Arial" panose="020B0604020202020204" pitchFamily="34" charset="0"/>
                          <a:cs typeface="Arial" panose="020B0604020202020204" pitchFamily="34" charset="0"/>
                        </a:rPr>
                        <a:t>Mr Khalid Gallant</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CEO</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Coloured/Male</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Permanent</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10001"/>
                  </a:ext>
                </a:extLst>
              </a:tr>
              <a:tr h="602922">
                <a:tc>
                  <a:txBody>
                    <a:bodyPr/>
                    <a:lstStyle/>
                    <a:p>
                      <a:pPr algn="l"/>
                      <a:r>
                        <a:rPr lang="en-ZA" sz="1400" b="0" dirty="0">
                          <a:latin typeface="Arial" panose="020B0604020202020204" pitchFamily="34" charset="0"/>
                          <a:cs typeface="Arial" panose="020B0604020202020204" pitchFamily="34" charset="0"/>
                        </a:rPr>
                        <a:t>Mr Onke Ngwane</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Chief Financial</a:t>
                      </a:r>
                      <a:r>
                        <a:rPr lang="en-ZA" sz="1400" b="0" baseline="0" dirty="0">
                          <a:latin typeface="Arial" panose="020B0604020202020204" pitchFamily="34" charset="0"/>
                          <a:cs typeface="Arial" panose="020B0604020202020204" pitchFamily="34" charset="0"/>
                        </a:rPr>
                        <a:t> Officer (CFO)</a:t>
                      </a:r>
                      <a:endParaRPr lang="en-ZA" sz="1400" b="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Black/Male</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Permanent</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3903414362"/>
                  </a:ext>
                </a:extLst>
              </a:tr>
              <a:tr h="616351">
                <a:tc>
                  <a:txBody>
                    <a:bodyPr/>
                    <a:lstStyle/>
                    <a:p>
                      <a:pPr algn="l"/>
                      <a:r>
                        <a:rPr lang="en-ZA" sz="1400" b="0" dirty="0">
                          <a:latin typeface="Arial" panose="020B0604020202020204" pitchFamily="34" charset="0"/>
                          <a:cs typeface="Arial" panose="020B0604020202020204" pitchFamily="34" charset="0"/>
                        </a:rPr>
                        <a:t>Wafeeka Begg-Jassiem</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baseline="0" dirty="0">
                          <a:latin typeface="Arial" panose="020B0604020202020204" pitchFamily="34" charset="0"/>
                          <a:cs typeface="Arial" panose="020B0604020202020204" pitchFamily="34" charset="0"/>
                        </a:rPr>
                        <a:t>Legal Manager</a:t>
                      </a:r>
                      <a:endParaRPr lang="en-ZA" sz="1400" b="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Coloured/Female</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Permanent</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600835159"/>
                  </a:ext>
                </a:extLst>
              </a:tr>
              <a:tr h="917814">
                <a:tc>
                  <a:txBody>
                    <a:bodyPr/>
                    <a:lstStyle/>
                    <a:p>
                      <a:pPr algn="l"/>
                      <a:r>
                        <a:rPr lang="en-ZA" sz="1400" b="0" dirty="0">
                          <a:latin typeface="Arial" panose="020B0604020202020204" pitchFamily="34" charset="0"/>
                          <a:cs typeface="Arial" panose="020B0604020202020204" pitchFamily="34" charset="0"/>
                        </a:rPr>
                        <a:t>Dr Amanda</a:t>
                      </a:r>
                      <a:r>
                        <a:rPr lang="en-ZA" sz="1400" b="0" baseline="0" dirty="0">
                          <a:latin typeface="Arial" panose="020B0604020202020204" pitchFamily="34" charset="0"/>
                          <a:cs typeface="Arial" panose="020B0604020202020204" pitchFamily="34" charset="0"/>
                        </a:rPr>
                        <a:t> Claasen-Smithers</a:t>
                      </a:r>
                      <a:endParaRPr lang="en-ZA" sz="1400" b="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Education Manager</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White/Female</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Permanent</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10002"/>
                  </a:ext>
                </a:extLst>
              </a:tr>
              <a:tr h="917814">
                <a:tc>
                  <a:txBody>
                    <a:bodyPr/>
                    <a:lstStyle/>
                    <a:p>
                      <a:pPr algn="l"/>
                      <a:r>
                        <a:rPr lang="en-ZA" sz="1400" b="0" dirty="0">
                          <a:latin typeface="Arial" panose="020B0604020202020204" pitchFamily="34" charset="0"/>
                          <a:cs typeface="Arial" panose="020B0604020202020204" pitchFamily="34" charset="0"/>
                        </a:rPr>
                        <a:t>Mr Fahmy Galant</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General Manager</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Coloured/Male</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Permanent</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3911867601"/>
                  </a:ext>
                </a:extLst>
              </a:tr>
            </a:tbl>
          </a:graphicData>
        </a:graphic>
      </p:graphicFrame>
      <p:sp>
        <p:nvSpPr>
          <p:cNvPr id="4" name="Slide Number Placeholder 3"/>
          <p:cNvSpPr>
            <a:spLocks noGrp="1"/>
          </p:cNvSpPr>
          <p:nvPr>
            <p:ph type="sldNum" sz="quarter" idx="4"/>
          </p:nvPr>
        </p:nvSpPr>
        <p:spPr/>
        <p:txBody>
          <a:bodyPr/>
          <a:lstStyle/>
          <a:p>
            <a:r>
              <a:rPr lang="en-ZA" sz="1600" b="1" dirty="0"/>
              <a:t>13</a:t>
            </a:r>
          </a:p>
        </p:txBody>
      </p:sp>
    </p:spTree>
    <p:extLst>
      <p:ext uri="{BB962C8B-B14F-4D97-AF65-F5344CB8AC3E}">
        <p14:creationId xmlns:p14="http://schemas.microsoft.com/office/powerpoint/2010/main" xmlns="" val="3030029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COMPOSITION OF STAFF</a:t>
            </a:r>
          </a:p>
        </p:txBody>
      </p:sp>
      <p:sp>
        <p:nvSpPr>
          <p:cNvPr id="4" name="Slide Number Placeholder 3"/>
          <p:cNvSpPr>
            <a:spLocks noGrp="1"/>
          </p:cNvSpPr>
          <p:nvPr>
            <p:ph type="sldNum" sz="quarter" idx="4"/>
          </p:nvPr>
        </p:nvSpPr>
        <p:spPr/>
        <p:txBody>
          <a:bodyPr/>
          <a:lstStyle/>
          <a:p>
            <a:r>
              <a:rPr lang="en-ZA" sz="1600" b="1" dirty="0"/>
              <a:t>14</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396877020"/>
              </p:ext>
            </p:extLst>
          </p:nvPr>
        </p:nvGraphicFramePr>
        <p:xfrm>
          <a:off x="395536" y="1600200"/>
          <a:ext cx="8138863" cy="1381760"/>
        </p:xfrm>
        <a:graphic>
          <a:graphicData uri="http://schemas.openxmlformats.org/drawingml/2006/table">
            <a:tbl>
              <a:tblPr firstRow="1" bandRow="1">
                <a:tableStyleId>{93296810-A885-4BE3-A3E7-6D5BEEA58F35}</a:tableStyleId>
              </a:tblPr>
              <a:tblGrid>
                <a:gridCol w="1584176">
                  <a:extLst>
                    <a:ext uri="{9D8B030D-6E8A-4147-A177-3AD203B41FA5}">
                      <a16:colId xmlns:a16="http://schemas.microsoft.com/office/drawing/2014/main" xmlns="" val="2654493881"/>
                    </a:ext>
                  </a:extLst>
                </a:gridCol>
                <a:gridCol w="1080120">
                  <a:extLst>
                    <a:ext uri="{9D8B030D-6E8A-4147-A177-3AD203B41FA5}">
                      <a16:colId xmlns:a16="http://schemas.microsoft.com/office/drawing/2014/main" xmlns="" val="3041953489"/>
                    </a:ext>
                  </a:extLst>
                </a:gridCol>
                <a:gridCol w="1008112">
                  <a:extLst>
                    <a:ext uri="{9D8B030D-6E8A-4147-A177-3AD203B41FA5}">
                      <a16:colId xmlns:a16="http://schemas.microsoft.com/office/drawing/2014/main" xmlns="" val="1250972635"/>
                    </a:ext>
                  </a:extLst>
                </a:gridCol>
                <a:gridCol w="955881">
                  <a:extLst>
                    <a:ext uri="{9D8B030D-6E8A-4147-A177-3AD203B41FA5}">
                      <a16:colId xmlns:a16="http://schemas.microsoft.com/office/drawing/2014/main" xmlns="" val="1276290706"/>
                    </a:ext>
                  </a:extLst>
                </a:gridCol>
                <a:gridCol w="1194398">
                  <a:extLst>
                    <a:ext uri="{9D8B030D-6E8A-4147-A177-3AD203B41FA5}">
                      <a16:colId xmlns:a16="http://schemas.microsoft.com/office/drawing/2014/main" xmlns="" val="3536744757"/>
                    </a:ext>
                  </a:extLst>
                </a:gridCol>
                <a:gridCol w="1045098">
                  <a:extLst>
                    <a:ext uri="{9D8B030D-6E8A-4147-A177-3AD203B41FA5}">
                      <a16:colId xmlns:a16="http://schemas.microsoft.com/office/drawing/2014/main" xmlns="" val="1816765363"/>
                    </a:ext>
                  </a:extLst>
                </a:gridCol>
                <a:gridCol w="1271078">
                  <a:extLst>
                    <a:ext uri="{9D8B030D-6E8A-4147-A177-3AD203B41FA5}">
                      <a16:colId xmlns:a16="http://schemas.microsoft.com/office/drawing/2014/main" xmlns="" val="1013934943"/>
                    </a:ext>
                  </a:extLst>
                </a:gridCol>
              </a:tblGrid>
              <a:tr h="370840">
                <a:tc>
                  <a:txBody>
                    <a:bodyPr/>
                    <a:lstStyle/>
                    <a:p>
                      <a:r>
                        <a:rPr lang="en-US" dirty="0"/>
                        <a:t>TOTAL STAFF COMPLEMENT</a:t>
                      </a:r>
                    </a:p>
                  </a:txBody>
                  <a:tcPr/>
                </a:tc>
                <a:tc gridSpan="2">
                  <a:txBody>
                    <a:bodyPr/>
                    <a:lstStyle/>
                    <a:p>
                      <a:pPr algn="ctr"/>
                      <a:r>
                        <a:rPr lang="en-US" dirty="0"/>
                        <a:t>GENDER</a:t>
                      </a:r>
                    </a:p>
                  </a:txBody>
                  <a:tcPr/>
                </a:tc>
                <a:tc hMerge="1">
                  <a:txBody>
                    <a:bodyPr/>
                    <a:lstStyle/>
                    <a:p>
                      <a:endParaRPr lang="en-US" dirty="0"/>
                    </a:p>
                  </a:txBody>
                  <a:tcPr/>
                </a:tc>
                <a:tc gridSpan="4">
                  <a:txBody>
                    <a:bodyPr/>
                    <a:lstStyle/>
                    <a:p>
                      <a:pPr algn="ctr"/>
                      <a:r>
                        <a:rPr lang="en-US" dirty="0"/>
                        <a:t>RACE</a:t>
                      </a:r>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xmlns="" val="947243793"/>
                  </a:ext>
                </a:extLst>
              </a:tr>
              <a:tr h="370840">
                <a:tc>
                  <a:txBody>
                    <a:bodyPr/>
                    <a:lstStyle/>
                    <a:p>
                      <a:endParaRPr lang="en-US" dirty="0"/>
                    </a:p>
                  </a:txBody>
                  <a:tcPr/>
                </a:tc>
                <a:tc>
                  <a:txBody>
                    <a:bodyPr/>
                    <a:lstStyle/>
                    <a:p>
                      <a:r>
                        <a:rPr lang="en-US" b="1" dirty="0"/>
                        <a:t>FEMALE</a:t>
                      </a:r>
                    </a:p>
                  </a:txBody>
                  <a:tcPr/>
                </a:tc>
                <a:tc>
                  <a:txBody>
                    <a:bodyPr/>
                    <a:lstStyle/>
                    <a:p>
                      <a:r>
                        <a:rPr lang="en-US" b="1" dirty="0"/>
                        <a:t>MALE</a:t>
                      </a:r>
                    </a:p>
                  </a:txBody>
                  <a:tcPr/>
                </a:tc>
                <a:tc>
                  <a:txBody>
                    <a:bodyPr/>
                    <a:lstStyle/>
                    <a:p>
                      <a:pPr algn="ctr"/>
                      <a:r>
                        <a:rPr lang="en-US" b="1" dirty="0"/>
                        <a:t>B</a:t>
                      </a:r>
                    </a:p>
                  </a:txBody>
                  <a:tcPr/>
                </a:tc>
                <a:tc>
                  <a:txBody>
                    <a:bodyPr/>
                    <a:lstStyle/>
                    <a:p>
                      <a:pPr algn="ctr"/>
                      <a:r>
                        <a:rPr lang="en-US" b="1" dirty="0"/>
                        <a:t>C</a:t>
                      </a:r>
                    </a:p>
                  </a:txBody>
                  <a:tcPr/>
                </a:tc>
                <a:tc>
                  <a:txBody>
                    <a:bodyPr/>
                    <a:lstStyle/>
                    <a:p>
                      <a:pPr algn="ctr"/>
                      <a:r>
                        <a:rPr lang="en-US" b="1" dirty="0"/>
                        <a:t>I/A</a:t>
                      </a:r>
                    </a:p>
                  </a:txBody>
                  <a:tcPr/>
                </a:tc>
                <a:tc>
                  <a:txBody>
                    <a:bodyPr/>
                    <a:lstStyle/>
                    <a:p>
                      <a:pPr algn="ctr"/>
                      <a:r>
                        <a:rPr lang="en-US" b="1" dirty="0"/>
                        <a:t>W</a:t>
                      </a:r>
                    </a:p>
                  </a:txBody>
                  <a:tcPr/>
                </a:tc>
                <a:extLst>
                  <a:ext uri="{0D108BD9-81ED-4DB2-BD59-A6C34878D82A}">
                    <a16:rowId xmlns:a16="http://schemas.microsoft.com/office/drawing/2014/main" xmlns="" val="2477874174"/>
                  </a:ext>
                </a:extLst>
              </a:tr>
              <a:tr h="370840">
                <a:tc>
                  <a:txBody>
                    <a:bodyPr/>
                    <a:lstStyle/>
                    <a:p>
                      <a:r>
                        <a:rPr lang="en-ZA" sz="1800" b="1" dirty="0">
                          <a:latin typeface="+mn-lt"/>
                          <a:cs typeface="Arial" pitchFamily="34" charset="0"/>
                        </a:rPr>
                        <a:t>18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latin typeface="+mn-lt"/>
                          <a:cs typeface="Arial" pitchFamily="34" charset="0"/>
                        </a:rPr>
                        <a:t>10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latin typeface="+mn-lt"/>
                          <a:cs typeface="Arial" pitchFamily="34" charset="0"/>
                        </a:rPr>
                        <a:t>8</a:t>
                      </a:r>
                    </a:p>
                  </a:txBody>
                  <a:tcPr/>
                </a:tc>
                <a:tc>
                  <a:txBody>
                    <a:bodyPr/>
                    <a:lstStyle/>
                    <a:p>
                      <a:pPr algn="r"/>
                      <a:r>
                        <a:rPr lang="en-ZA" sz="1800" b="1" dirty="0">
                          <a:latin typeface="+mn-lt"/>
                          <a:cs typeface="Arial" panose="020B0604020202020204" pitchFamily="34" charset="0"/>
                        </a:rPr>
                        <a:t>6</a:t>
                      </a:r>
                    </a:p>
                  </a:txBody>
                  <a:tcPr/>
                </a:tc>
                <a:tc>
                  <a:txBody>
                    <a:bodyPr/>
                    <a:lstStyle/>
                    <a:p>
                      <a:pPr algn="r"/>
                      <a:r>
                        <a:rPr lang="en-ZA" sz="1800" b="1" dirty="0">
                          <a:latin typeface="+mn-lt"/>
                          <a:cs typeface="Arial" panose="020B0604020202020204" pitchFamily="34" charset="0"/>
                        </a:rPr>
                        <a:t>9</a:t>
                      </a:r>
                    </a:p>
                  </a:txBody>
                  <a:tcPr/>
                </a:tc>
                <a:tc>
                  <a:txBody>
                    <a:bodyPr/>
                    <a:lstStyle/>
                    <a:p>
                      <a:pPr algn="r"/>
                      <a:r>
                        <a:rPr lang="en-ZA" sz="1800" b="1" dirty="0">
                          <a:latin typeface="+mn-lt"/>
                          <a:cs typeface="Arial" panose="020B0604020202020204" pitchFamily="34" charset="0"/>
                        </a:rPr>
                        <a:t>1</a:t>
                      </a:r>
                    </a:p>
                  </a:txBody>
                  <a:tcPr/>
                </a:tc>
                <a:tc>
                  <a:txBody>
                    <a:bodyPr/>
                    <a:lstStyle/>
                    <a:p>
                      <a:pPr algn="r"/>
                      <a:r>
                        <a:rPr lang="en-ZA" sz="1800" b="1" dirty="0">
                          <a:latin typeface="+mn-lt"/>
                          <a:cs typeface="Arial" panose="020B0604020202020204" pitchFamily="34" charset="0"/>
                        </a:rPr>
                        <a:t>2</a:t>
                      </a:r>
                    </a:p>
                  </a:txBody>
                  <a:tcPr/>
                </a:tc>
                <a:extLst>
                  <a:ext uri="{0D108BD9-81ED-4DB2-BD59-A6C34878D82A}">
                    <a16:rowId xmlns:a16="http://schemas.microsoft.com/office/drawing/2014/main" xmlns="" val="2890519432"/>
                  </a:ext>
                </a:extLst>
              </a:tr>
            </a:tbl>
          </a:graphicData>
        </a:graphic>
      </p:graphicFrame>
    </p:spTree>
    <p:extLst>
      <p:ext uri="{BB962C8B-B14F-4D97-AF65-F5344CB8AC3E}">
        <p14:creationId xmlns:p14="http://schemas.microsoft.com/office/powerpoint/2010/main" xmlns="" val="3407906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normAutofit fontScale="90000"/>
          </a:bodyPr>
          <a:lstStyle/>
          <a:p>
            <a:pPr algn="ctr"/>
            <a:r>
              <a:rPr lang="en-ZA" dirty="0"/>
              <a:t>CHALLENGES AND INTERVENTIONS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45992082"/>
              </p:ext>
            </p:extLst>
          </p:nvPr>
        </p:nvGraphicFramePr>
        <p:xfrm>
          <a:off x="395288" y="981074"/>
          <a:ext cx="8291512" cy="4731078"/>
        </p:xfrm>
        <a:graphic>
          <a:graphicData uri="http://schemas.openxmlformats.org/drawingml/2006/table">
            <a:tbl>
              <a:tblPr firstRow="1" bandRow="1">
                <a:tableStyleId>{5C22544A-7EE6-4342-B048-85BDC9FD1C3A}</a:tableStyleId>
              </a:tblPr>
              <a:tblGrid>
                <a:gridCol w="4145756">
                  <a:extLst>
                    <a:ext uri="{9D8B030D-6E8A-4147-A177-3AD203B41FA5}">
                      <a16:colId xmlns:a16="http://schemas.microsoft.com/office/drawing/2014/main" xmlns="" val="3477860660"/>
                    </a:ext>
                  </a:extLst>
                </a:gridCol>
                <a:gridCol w="4145756">
                  <a:extLst>
                    <a:ext uri="{9D8B030D-6E8A-4147-A177-3AD203B41FA5}">
                      <a16:colId xmlns:a16="http://schemas.microsoft.com/office/drawing/2014/main" xmlns="" val="1042733162"/>
                    </a:ext>
                  </a:extLst>
                </a:gridCol>
              </a:tblGrid>
              <a:tr h="400953">
                <a:tc>
                  <a:txBody>
                    <a:bodyPr/>
                    <a:lstStyle/>
                    <a:p>
                      <a:r>
                        <a:rPr lang="en-GB" dirty="0"/>
                        <a:t>CHALLENGE</a:t>
                      </a:r>
                      <a:endParaRPr lang="en-US" dirty="0"/>
                    </a:p>
                  </a:txBody>
                  <a:tcPr>
                    <a:solidFill>
                      <a:schemeClr val="accent6">
                        <a:lumMod val="75000"/>
                      </a:schemeClr>
                    </a:solidFill>
                  </a:tcPr>
                </a:tc>
                <a:tc>
                  <a:txBody>
                    <a:bodyPr/>
                    <a:lstStyle/>
                    <a:p>
                      <a:r>
                        <a:rPr lang="en-GB" dirty="0"/>
                        <a:t>INTERVENTION</a:t>
                      </a:r>
                      <a:r>
                        <a:rPr lang="en-GB" baseline="0" dirty="0"/>
                        <a:t>S</a:t>
                      </a:r>
                      <a:endParaRPr lang="en-US" dirty="0"/>
                    </a:p>
                  </a:txBody>
                  <a:tcPr>
                    <a:solidFill>
                      <a:schemeClr val="accent6">
                        <a:lumMod val="75000"/>
                      </a:schemeClr>
                    </a:solidFill>
                  </a:tcPr>
                </a:tc>
                <a:extLst>
                  <a:ext uri="{0D108BD9-81ED-4DB2-BD59-A6C34878D82A}">
                    <a16:rowId xmlns:a16="http://schemas.microsoft.com/office/drawing/2014/main" xmlns="" val="155811948"/>
                  </a:ext>
                </a:extLst>
              </a:tr>
              <a:tr h="1285245">
                <a:tc>
                  <a:txBody>
                    <a:bodyPr/>
                    <a:lstStyle/>
                    <a:p>
                      <a:r>
                        <a:rPr lang="en-GB" dirty="0">
                          <a:latin typeface="Arial" panose="020B0604020202020204" pitchFamily="34" charset="0"/>
                          <a:cs typeface="Arial" panose="020B0604020202020204" pitchFamily="34" charset="0"/>
                        </a:rPr>
                        <a:t>Ineffective</a:t>
                      </a:r>
                      <a:r>
                        <a:rPr lang="en-GB" baseline="0" dirty="0">
                          <a:latin typeface="Arial" panose="020B0604020202020204" pitchFamily="34" charset="0"/>
                          <a:cs typeface="Arial" panose="020B0604020202020204" pitchFamily="34" charset="0"/>
                        </a:rPr>
                        <a:t> Appeals Board resulting risk of court cases</a:t>
                      </a:r>
                      <a:endParaRPr lang="en-US"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dirty="0">
                          <a:latin typeface="Arial" panose="020B0604020202020204" pitchFamily="34" charset="0"/>
                          <a:cs typeface="Arial" panose="020B0604020202020204" pitchFamily="34" charset="0"/>
                        </a:rPr>
                        <a:t>The matter was resolved</a:t>
                      </a:r>
                      <a:r>
                        <a:rPr lang="en-GB" baseline="0" dirty="0">
                          <a:latin typeface="Arial" panose="020B0604020202020204" pitchFamily="34" charset="0"/>
                          <a:cs typeface="Arial" panose="020B0604020202020204" pitchFamily="34" charset="0"/>
                        </a:rPr>
                        <a:t> as the Minister replaced the Appeals Board Chairperson and one member of the Appeals Board</a:t>
                      </a:r>
                      <a:endParaRPr lang="en-US" dirty="0">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xmlns="" val="2213367058"/>
                  </a:ext>
                </a:extLst>
              </a:tr>
              <a:tr h="692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Outdated</a:t>
                      </a:r>
                      <a:r>
                        <a:rPr lang="en-GB" baseline="0" dirty="0">
                          <a:latin typeface="Arial" panose="020B0604020202020204" pitchFamily="34" charset="0"/>
                          <a:cs typeface="Arial" panose="020B0604020202020204" pitchFamily="34" charset="0"/>
                        </a:rPr>
                        <a:t> Drug-Free Sport Act 14 of 1997 as Amended in 2005. SAIDS Act must be in compliance with World Anti Doping Code which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came into effect 01 January 2021.</a:t>
                      </a:r>
                    </a:p>
                  </a:txBody>
                  <a:tcPr>
                    <a:solidFill>
                      <a:schemeClr val="accent6">
                        <a:lumMod val="40000"/>
                        <a:lumOff val="60000"/>
                      </a:schemeClr>
                    </a:solidFill>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Process of amending the current SAIDS Act is critical to align with the WADA Code</a:t>
                      </a:r>
                    </a:p>
                  </a:txBody>
                  <a:tcPr>
                    <a:solidFill>
                      <a:schemeClr val="accent6">
                        <a:lumMod val="40000"/>
                        <a:lumOff val="60000"/>
                      </a:schemeClr>
                    </a:solidFill>
                  </a:tcPr>
                </a:tc>
                <a:extLst>
                  <a:ext uri="{0D108BD9-81ED-4DB2-BD59-A6C34878D82A}">
                    <a16:rowId xmlns:a16="http://schemas.microsoft.com/office/drawing/2014/main" xmlns="" val="4009503183"/>
                  </a:ext>
                </a:extLst>
              </a:tr>
              <a:tr h="1581840">
                <a:tc>
                  <a:txBody>
                    <a:bodyPr/>
                    <a:lstStyle/>
                    <a:p>
                      <a:r>
                        <a:rPr lang="en-GB" dirty="0">
                          <a:latin typeface="Arial" panose="020B0604020202020204" pitchFamily="34" charset="0"/>
                          <a:cs typeface="Arial" panose="020B0604020202020204" pitchFamily="34" charset="0"/>
                        </a:rPr>
                        <a:t>Lack of</a:t>
                      </a:r>
                      <a:r>
                        <a:rPr lang="en-GB" baseline="0" dirty="0">
                          <a:latin typeface="Arial" panose="020B0604020202020204" pitchFamily="34" charset="0"/>
                          <a:cs typeface="Arial" panose="020B0604020202020204" pitchFamily="34" charset="0"/>
                        </a:rPr>
                        <a:t> cooperation by the Department of Basic Education particularly in terms of access to schools in order to for SAIDS to conduct anti doping education as well as the actual testing</a:t>
                      </a:r>
                      <a:endParaRPr lang="en-US"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dirty="0">
                          <a:latin typeface="Arial" panose="020B0604020202020204" pitchFamily="34" charset="0"/>
                          <a:cs typeface="Arial" panose="020B0604020202020204" pitchFamily="34" charset="0"/>
                        </a:rPr>
                        <a:t>The</a:t>
                      </a:r>
                      <a:r>
                        <a:rPr lang="en-GB" baseline="0" dirty="0">
                          <a:latin typeface="Arial" panose="020B0604020202020204" pitchFamily="34" charset="0"/>
                          <a:cs typeface="Arial" panose="020B0604020202020204" pitchFamily="34" charset="0"/>
                        </a:rPr>
                        <a:t> Department is addressing the matter as part of overall engagements with the Department of Basic Education</a:t>
                      </a:r>
                      <a:endParaRPr lang="en-US" dirty="0">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xmlns="" val="1646067573"/>
                  </a:ext>
                </a:extLst>
              </a:tr>
            </a:tbl>
          </a:graphicData>
        </a:graphic>
      </p:graphicFrame>
      <p:sp>
        <p:nvSpPr>
          <p:cNvPr id="4" name="Slide Number Placeholder 3"/>
          <p:cNvSpPr>
            <a:spLocks noGrp="1"/>
          </p:cNvSpPr>
          <p:nvPr>
            <p:ph type="sldNum" sz="quarter" idx="4"/>
          </p:nvPr>
        </p:nvSpPr>
        <p:spPr/>
        <p:txBody>
          <a:bodyPr/>
          <a:lstStyle/>
          <a:p>
            <a:r>
              <a:rPr lang="en-ZA" sz="1600" b="1" dirty="0"/>
              <a:t>15</a:t>
            </a:r>
          </a:p>
        </p:txBody>
      </p:sp>
    </p:spTree>
    <p:extLst>
      <p:ext uri="{BB962C8B-B14F-4D97-AF65-F5344CB8AC3E}">
        <p14:creationId xmlns:p14="http://schemas.microsoft.com/office/powerpoint/2010/main" xmlns="" val="872913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3879304"/>
          </a:xfrm>
        </p:spPr>
        <p:txBody>
          <a:bodyPr/>
          <a:lstStyle/>
          <a:p>
            <a:r>
              <a:rPr lang="en-ZA" dirty="0"/>
              <a:t> </a:t>
            </a:r>
            <a:br>
              <a:rPr lang="en-ZA" dirty="0"/>
            </a:br>
            <a:r>
              <a:rPr lang="en-ZA" dirty="0"/>
              <a:t/>
            </a:r>
            <a:br>
              <a:rPr lang="en-ZA" dirty="0"/>
            </a:br>
            <a:r>
              <a:rPr lang="en-ZA" dirty="0"/>
              <a:t/>
            </a:r>
            <a:br>
              <a:rPr lang="en-ZA" dirty="0"/>
            </a:br>
            <a:r>
              <a:rPr lang="en-ZA" dirty="0"/>
              <a:t/>
            </a:r>
            <a:br>
              <a:rPr lang="en-ZA" dirty="0"/>
            </a:br>
            <a:r>
              <a:rPr lang="en-ZA" dirty="0"/>
              <a:t>                       THANK YOU</a:t>
            </a:r>
          </a:p>
        </p:txBody>
      </p:sp>
      <p:sp>
        <p:nvSpPr>
          <p:cNvPr id="4" name="Slide Number Placeholder 3"/>
          <p:cNvSpPr>
            <a:spLocks noGrp="1"/>
          </p:cNvSpPr>
          <p:nvPr>
            <p:ph type="sldNum" sz="quarter" idx="4"/>
          </p:nvPr>
        </p:nvSpPr>
        <p:spPr/>
        <p:txBody>
          <a:bodyPr/>
          <a:lstStyle/>
          <a:p>
            <a:r>
              <a:rPr lang="en-ZA" sz="1600" b="1" dirty="0"/>
              <a:t>16</a:t>
            </a:r>
          </a:p>
        </p:txBody>
      </p:sp>
    </p:spTree>
    <p:extLst>
      <p:ext uri="{BB962C8B-B14F-4D97-AF65-F5344CB8AC3E}">
        <p14:creationId xmlns:p14="http://schemas.microsoft.com/office/powerpoint/2010/main" xmlns="" val="361718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16632"/>
            <a:ext cx="8229600" cy="648072"/>
          </a:xfrm>
        </p:spPr>
        <p:txBody>
          <a:bodyPr>
            <a:normAutofit/>
          </a:bodyPr>
          <a:lstStyle/>
          <a:p>
            <a:r>
              <a:rPr lang="en-US" sz="3200" dirty="0"/>
              <a:t>PRESENTATION OUTLINE</a:t>
            </a:r>
          </a:p>
        </p:txBody>
      </p:sp>
      <p:sp>
        <p:nvSpPr>
          <p:cNvPr id="30" name="Content Placeholder 29"/>
          <p:cNvSpPr>
            <a:spLocks noGrp="1"/>
          </p:cNvSpPr>
          <p:nvPr>
            <p:ph idx="1"/>
          </p:nvPr>
        </p:nvSpPr>
        <p:spPr>
          <a:xfrm>
            <a:off x="323528" y="764704"/>
            <a:ext cx="8210872" cy="5178897"/>
          </a:xfrm>
        </p:spPr>
        <p:txBody>
          <a:bodyPr>
            <a:normAutofit fontScale="85000" lnSpcReduction="20000"/>
          </a:bodyPr>
          <a:lstStyle/>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Mandate </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Vision, Mission and Strategic Goals </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Review of non-financial performance </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Review of financial performance </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Audit Outcomes</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Governance Matters</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Composition of Council</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Oversight Activities </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Composition of Executive Management </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Composition of staff</a:t>
            </a:r>
          </a:p>
          <a:p>
            <a:pPr marL="0" lvl="0" indent="0">
              <a:lnSpc>
                <a:spcPct val="150000"/>
              </a:lnSpc>
              <a:buNone/>
            </a:pPr>
            <a:endParaRPr lang="en-ZA" sz="2600" dirty="0">
              <a:solidFill>
                <a:prstClr val="black"/>
              </a:solidFill>
              <a:latin typeface="Calibri" panose="020F0502020204030204"/>
            </a:endParaRPr>
          </a:p>
          <a:p>
            <a:pPr lvl="0">
              <a:lnSpc>
                <a:spcPct val="150000"/>
              </a:lnSpc>
              <a:buFont typeface="Arial" pitchFamily="34" charset="0"/>
              <a:buAutoNum type="arabicPeriod"/>
            </a:pPr>
            <a:endParaRPr lang="en-ZA" sz="2600" dirty="0">
              <a:solidFill>
                <a:prstClr val="black"/>
              </a:solidFill>
              <a:latin typeface="Calibri" panose="020F0502020204030204"/>
            </a:endParaRPr>
          </a:p>
          <a:p>
            <a:endParaRPr lang="en-US" dirty="0"/>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600" b="1" dirty="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476672"/>
            <a:ext cx="8229600" cy="710952"/>
          </a:xfrm>
        </p:spPr>
        <p:txBody>
          <a:bodyPr/>
          <a:lstStyle/>
          <a:p>
            <a:r>
              <a:rPr lang="en-US" dirty="0"/>
              <a:t>MANDATE</a:t>
            </a:r>
          </a:p>
        </p:txBody>
      </p:sp>
      <p:sp>
        <p:nvSpPr>
          <p:cNvPr id="30" name="Content Placeholder 29"/>
          <p:cNvSpPr>
            <a:spLocks noGrp="1"/>
          </p:cNvSpPr>
          <p:nvPr>
            <p:ph idx="1"/>
          </p:nvPr>
        </p:nvSpPr>
        <p:spPr>
          <a:xfrm>
            <a:off x="251520" y="1412777"/>
            <a:ext cx="8435280" cy="4392488"/>
          </a:xfrm>
        </p:spPr>
        <p:txBody>
          <a:bodyPr>
            <a:normAutofit/>
          </a:bodyPr>
          <a:lstStyle/>
          <a:p>
            <a:pPr algn="just"/>
            <a:r>
              <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South African Institute for Drug-Free Sport is a public entity established by an Act of Parliament, Act No. 14 of 1997.</a:t>
            </a:r>
            <a:endParaRPr lang="en-GB" sz="1800" b="0" dirty="0">
              <a:solidFill>
                <a:schemeClr val="tx1"/>
              </a:solidFill>
              <a:latin typeface="Arial" panose="020B0604020202020204" pitchFamily="34" charset="0"/>
              <a:cs typeface="Arial" panose="020B0604020202020204" pitchFamily="34" charset="0"/>
            </a:endParaRPr>
          </a:p>
          <a:p>
            <a:pPr algn="just"/>
            <a:r>
              <a:rPr lang="en-GB" sz="1800" b="0" dirty="0">
                <a:solidFill>
                  <a:schemeClr val="tx1"/>
                </a:solidFill>
                <a:latin typeface="Arial" panose="020B0604020202020204" pitchFamily="34" charset="0"/>
                <a:cs typeface="Arial" panose="020B0604020202020204" pitchFamily="34" charset="0"/>
              </a:rPr>
              <a:t>Its mandate is to promote the participation in sport free from the use of prohibited substances or methods intended to artificially enhance performance, thereby rendering impermissible doping practices, which are contrary to the principles of fair play and medical ethics, in the interest of the health and well being of sportspersons; and to provide for matters connected therewith.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SAIDS also provide technical obligations for the country to:</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UNESCO</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WADA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African Union</a:t>
            </a:r>
          </a:p>
          <a:p>
            <a:pPr algn="just"/>
            <a:endParaRPr lang="en-GB" sz="1800" b="0" dirty="0">
              <a:solidFill>
                <a:schemeClr val="tx1"/>
              </a:solidFill>
              <a:latin typeface="Arial" panose="020B0604020202020204" pitchFamily="34" charset="0"/>
              <a:cs typeface="Arial" panose="020B0604020202020204" pitchFamily="34" charset="0"/>
            </a:endParaRPr>
          </a:p>
          <a:p>
            <a:pPr algn="just"/>
            <a:endParaRPr lang="en-US" sz="1800" dirty="0">
              <a:solidFill>
                <a:schemeClr val="tx1"/>
              </a:solidFill>
            </a:endParaRPr>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600" b="1" dirty="0"/>
              <a:t>3</a:t>
            </a:r>
          </a:p>
        </p:txBody>
      </p:sp>
    </p:spTree>
    <p:extLst>
      <p:ext uri="{BB962C8B-B14F-4D97-AF65-F5344CB8AC3E}">
        <p14:creationId xmlns:p14="http://schemas.microsoft.com/office/powerpoint/2010/main" xmlns="" val="94618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996952"/>
            <a:ext cx="8229600" cy="710952"/>
          </a:xfrm>
        </p:spPr>
        <p:txBody>
          <a:bodyPr/>
          <a:lstStyle/>
          <a:p>
            <a:pPr algn="ctr"/>
            <a:r>
              <a:rPr lang="en-ZA" dirty="0"/>
              <a:t>REVIEW OF PERFORMANCE</a:t>
            </a:r>
          </a:p>
        </p:txBody>
      </p:sp>
      <p:sp>
        <p:nvSpPr>
          <p:cNvPr id="4" name="Slide Number Placeholder 3"/>
          <p:cNvSpPr>
            <a:spLocks noGrp="1"/>
          </p:cNvSpPr>
          <p:nvPr>
            <p:ph type="sldNum" sz="quarter" idx="4"/>
          </p:nvPr>
        </p:nvSpPr>
        <p:spPr/>
        <p:txBody>
          <a:bodyPr/>
          <a:lstStyle/>
          <a:p>
            <a:r>
              <a:rPr lang="en-ZA" sz="1600" b="1" dirty="0"/>
              <a:t>4</a:t>
            </a:r>
          </a:p>
        </p:txBody>
      </p:sp>
    </p:spTree>
    <p:extLst>
      <p:ext uri="{BB962C8B-B14F-4D97-AF65-F5344CB8AC3E}">
        <p14:creationId xmlns:p14="http://schemas.microsoft.com/office/powerpoint/2010/main" xmlns="" val="1472963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52128"/>
          </a:xfrm>
        </p:spPr>
        <p:txBody>
          <a:bodyPr>
            <a:normAutofit fontScale="90000"/>
          </a:bodyPr>
          <a:lstStyle/>
          <a:p>
            <a:pPr algn="ctr"/>
            <a:r>
              <a:rPr lang="en-ZA" dirty="0"/>
              <a:t>THREE YEAR PERFORMANCE OVERVIEW</a:t>
            </a:r>
          </a:p>
        </p:txBody>
      </p:sp>
      <p:sp>
        <p:nvSpPr>
          <p:cNvPr id="3" name="Content Placeholder 2"/>
          <p:cNvSpPr>
            <a:spLocks noGrp="1"/>
          </p:cNvSpPr>
          <p:nvPr>
            <p:ph idx="1"/>
          </p:nvPr>
        </p:nvSpPr>
        <p:spPr>
          <a:xfrm>
            <a:off x="457200" y="1628800"/>
            <a:ext cx="8229600" cy="4104968"/>
          </a:xfrm>
        </p:spPr>
        <p:txBody>
          <a:bodyPr/>
          <a:lstStyle/>
          <a:p>
            <a:pPr fontAlgn="t"/>
            <a:endParaRPr lang="en-ZA" b="0" dirty="0"/>
          </a:p>
          <a:p>
            <a:endParaRPr lang="en-ZA" dirty="0"/>
          </a:p>
        </p:txBody>
      </p:sp>
      <p:sp>
        <p:nvSpPr>
          <p:cNvPr id="4" name="Slide Number Placeholder 3"/>
          <p:cNvSpPr>
            <a:spLocks noGrp="1"/>
          </p:cNvSpPr>
          <p:nvPr>
            <p:ph type="sldNum" sz="quarter" idx="4"/>
          </p:nvPr>
        </p:nvSpPr>
        <p:spPr/>
        <p:txBody>
          <a:bodyPr/>
          <a:lstStyle/>
          <a:p>
            <a:r>
              <a:rPr lang="en-ZA" sz="1600" b="1" dirty="0"/>
              <a:t>5</a:t>
            </a:r>
          </a:p>
        </p:txBody>
      </p:sp>
      <p:graphicFrame>
        <p:nvGraphicFramePr>
          <p:cNvPr id="5" name="Table 4"/>
          <p:cNvGraphicFramePr>
            <a:graphicFrameLocks noGrp="1"/>
          </p:cNvGraphicFramePr>
          <p:nvPr>
            <p:extLst>
              <p:ext uri="{D42A27DB-BD31-4B8C-83A1-F6EECF244321}">
                <p14:modId xmlns:p14="http://schemas.microsoft.com/office/powerpoint/2010/main" xmlns="" val="744539157"/>
              </p:ext>
            </p:extLst>
          </p:nvPr>
        </p:nvGraphicFramePr>
        <p:xfrm>
          <a:off x="755576" y="2132856"/>
          <a:ext cx="7704856" cy="1728192"/>
        </p:xfrm>
        <a:graphic>
          <a:graphicData uri="http://schemas.openxmlformats.org/drawingml/2006/table">
            <a:tbl>
              <a:tblPr firstRow="1" bandRow="1">
                <a:tableStyleId>{5C22544A-7EE6-4342-B048-85BDC9FD1C3A}</a:tableStyleId>
              </a:tblPr>
              <a:tblGrid>
                <a:gridCol w="1926214">
                  <a:extLst>
                    <a:ext uri="{9D8B030D-6E8A-4147-A177-3AD203B41FA5}">
                      <a16:colId xmlns:a16="http://schemas.microsoft.com/office/drawing/2014/main" xmlns="" val="4154617275"/>
                    </a:ext>
                  </a:extLst>
                </a:gridCol>
                <a:gridCol w="1926214">
                  <a:extLst>
                    <a:ext uri="{9D8B030D-6E8A-4147-A177-3AD203B41FA5}">
                      <a16:colId xmlns:a16="http://schemas.microsoft.com/office/drawing/2014/main" xmlns="" val="1620214931"/>
                    </a:ext>
                  </a:extLst>
                </a:gridCol>
                <a:gridCol w="1926214">
                  <a:extLst>
                    <a:ext uri="{9D8B030D-6E8A-4147-A177-3AD203B41FA5}">
                      <a16:colId xmlns:a16="http://schemas.microsoft.com/office/drawing/2014/main" xmlns="" val="3051154224"/>
                    </a:ext>
                  </a:extLst>
                </a:gridCol>
                <a:gridCol w="1926214">
                  <a:extLst>
                    <a:ext uri="{9D8B030D-6E8A-4147-A177-3AD203B41FA5}">
                      <a16:colId xmlns:a16="http://schemas.microsoft.com/office/drawing/2014/main" xmlns="" val="2394528083"/>
                    </a:ext>
                  </a:extLst>
                </a:gridCol>
              </a:tblGrid>
              <a:tr h="550908">
                <a:tc>
                  <a:txBody>
                    <a:bodyPr/>
                    <a:lstStyle/>
                    <a:p>
                      <a:endParaRPr lang="en-ZA" dirty="0"/>
                    </a:p>
                  </a:txBody>
                  <a:tcPr>
                    <a:solidFill>
                      <a:schemeClr val="accent6">
                        <a:lumMod val="60000"/>
                        <a:lumOff val="40000"/>
                      </a:schemeClr>
                    </a:solidFill>
                  </a:tcPr>
                </a:tc>
                <a:tc>
                  <a:txBody>
                    <a:bodyPr/>
                    <a:lstStyle/>
                    <a:p>
                      <a:r>
                        <a:rPr lang="en-ZA" sz="1800" b="1" dirty="0">
                          <a:latin typeface="Arial" pitchFamily="34" charset="0"/>
                          <a:cs typeface="Arial" pitchFamily="34" charset="0"/>
                        </a:rPr>
                        <a:t>2017/18</a:t>
                      </a:r>
                    </a:p>
                  </a:txBody>
                  <a:tcPr>
                    <a:solidFill>
                      <a:schemeClr val="accent6">
                        <a:lumMod val="60000"/>
                        <a:lumOff val="40000"/>
                      </a:schemeClr>
                    </a:solidFill>
                  </a:tcPr>
                </a:tc>
                <a:tc>
                  <a:txBody>
                    <a:bodyPr/>
                    <a:lstStyle/>
                    <a:p>
                      <a:r>
                        <a:rPr lang="en-ZA" sz="1800" b="1" dirty="0">
                          <a:latin typeface="Arial" pitchFamily="34" charset="0"/>
                          <a:cs typeface="Arial" pitchFamily="34" charset="0"/>
                        </a:rPr>
                        <a:t>2018/19</a:t>
                      </a:r>
                    </a:p>
                  </a:txBody>
                  <a:tcPr>
                    <a:solidFill>
                      <a:schemeClr val="accent6">
                        <a:lumMod val="60000"/>
                        <a:lumOff val="40000"/>
                      </a:schemeClr>
                    </a:solidFill>
                  </a:tcPr>
                </a:tc>
                <a:tc>
                  <a:txBody>
                    <a:bodyPr/>
                    <a:lstStyle/>
                    <a:p>
                      <a:r>
                        <a:rPr lang="en-ZA" sz="1800" b="1" dirty="0">
                          <a:latin typeface="Arial" pitchFamily="34" charset="0"/>
                          <a:cs typeface="Arial" pitchFamily="34" charset="0"/>
                        </a:rPr>
                        <a:t>2019/20</a:t>
                      </a:r>
                    </a:p>
                  </a:txBody>
                  <a:tcPr>
                    <a:solidFill>
                      <a:schemeClr val="accent6">
                        <a:lumMod val="60000"/>
                        <a:lumOff val="40000"/>
                      </a:schemeClr>
                    </a:solidFill>
                  </a:tcPr>
                </a:tc>
                <a:extLst>
                  <a:ext uri="{0D108BD9-81ED-4DB2-BD59-A6C34878D82A}">
                    <a16:rowId xmlns:a16="http://schemas.microsoft.com/office/drawing/2014/main" xmlns="" val="474742907"/>
                  </a:ext>
                </a:extLst>
              </a:tr>
              <a:tr h="588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latin typeface="Arial" pitchFamily="34" charset="0"/>
                          <a:cs typeface="Arial" pitchFamily="34" charset="0"/>
                        </a:rPr>
                        <a:t>Achieved</a:t>
                      </a:r>
                    </a:p>
                  </a:txBody>
                  <a:tcPr>
                    <a:solidFill>
                      <a:schemeClr val="accent6">
                        <a:lumMod val="60000"/>
                        <a:lumOff val="40000"/>
                      </a:schemeClr>
                    </a:solidFill>
                  </a:tcPr>
                </a:tc>
                <a:tc>
                  <a:txBody>
                    <a:bodyPr/>
                    <a:lstStyle/>
                    <a:p>
                      <a:pPr algn="l"/>
                      <a:endParaRPr lang="en-ZA" sz="2000" b="1" dirty="0">
                        <a:latin typeface="Arial" panose="020B0604020202020204" pitchFamily="34" charset="0"/>
                        <a:cs typeface="Arial" panose="020B0604020202020204" pitchFamily="34" charset="0"/>
                      </a:endParaRPr>
                    </a:p>
                  </a:txBody>
                  <a:tcPr>
                    <a:solidFill>
                      <a:schemeClr val="accent6">
                        <a:lumMod val="60000"/>
                        <a:lumOff val="40000"/>
                      </a:schemeClr>
                    </a:solidFill>
                  </a:tcPr>
                </a:tc>
                <a:tc>
                  <a:txBody>
                    <a:bodyPr/>
                    <a:lstStyle/>
                    <a:p>
                      <a:r>
                        <a:rPr lang="en-ZA" sz="2000" b="1" dirty="0"/>
                        <a:t>56%</a:t>
                      </a:r>
                    </a:p>
                  </a:txBody>
                  <a:tcPr>
                    <a:solidFill>
                      <a:schemeClr val="accent6">
                        <a:lumMod val="60000"/>
                        <a:lumOff val="40000"/>
                      </a:schemeClr>
                    </a:solidFill>
                  </a:tcPr>
                </a:tc>
                <a:tc>
                  <a:txBody>
                    <a:bodyPr/>
                    <a:lstStyle/>
                    <a:p>
                      <a:r>
                        <a:rPr lang="en-ZA" b="1" dirty="0">
                          <a:latin typeface="Arial" panose="020B0604020202020204" pitchFamily="34" charset="0"/>
                          <a:cs typeface="Arial" panose="020B0604020202020204" pitchFamily="34" charset="0"/>
                        </a:rPr>
                        <a:t>60%</a:t>
                      </a:r>
                    </a:p>
                  </a:txBody>
                  <a:tcPr>
                    <a:solidFill>
                      <a:schemeClr val="accent6">
                        <a:lumMod val="60000"/>
                        <a:lumOff val="40000"/>
                      </a:schemeClr>
                    </a:solidFill>
                  </a:tcPr>
                </a:tc>
                <a:extLst>
                  <a:ext uri="{0D108BD9-81ED-4DB2-BD59-A6C34878D82A}">
                    <a16:rowId xmlns:a16="http://schemas.microsoft.com/office/drawing/2014/main" xmlns="" val="881688131"/>
                  </a:ext>
                </a:extLst>
              </a:tr>
              <a:tr h="588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latin typeface="Arial" pitchFamily="34" charset="0"/>
                          <a:cs typeface="Arial" pitchFamily="34" charset="0"/>
                        </a:rPr>
                        <a:t>Not achieved</a:t>
                      </a:r>
                    </a:p>
                  </a:txBody>
                  <a:tcPr>
                    <a:solidFill>
                      <a:schemeClr val="accent6">
                        <a:lumMod val="60000"/>
                        <a:lumOff val="40000"/>
                      </a:schemeClr>
                    </a:solidFill>
                  </a:tcPr>
                </a:tc>
                <a:tc>
                  <a:txBody>
                    <a:bodyPr/>
                    <a:lstStyle/>
                    <a:p>
                      <a:pPr algn="l"/>
                      <a:endParaRPr lang="en-ZA" sz="2000" b="1" dirty="0">
                        <a:latin typeface="Arial" panose="020B0604020202020204" pitchFamily="34" charset="0"/>
                        <a:cs typeface="Arial" panose="020B0604020202020204" pitchFamily="34" charset="0"/>
                      </a:endParaRPr>
                    </a:p>
                  </a:txBody>
                  <a:tcPr>
                    <a:solidFill>
                      <a:schemeClr val="accent6">
                        <a:lumMod val="60000"/>
                        <a:lumOff val="40000"/>
                      </a:schemeClr>
                    </a:solidFill>
                  </a:tcPr>
                </a:tc>
                <a:tc>
                  <a:txBody>
                    <a:bodyPr/>
                    <a:lstStyle/>
                    <a:p>
                      <a:r>
                        <a:rPr lang="en-ZA" sz="2000" b="1" dirty="0"/>
                        <a:t>44%</a:t>
                      </a:r>
                    </a:p>
                  </a:txBody>
                  <a:tcPr>
                    <a:solidFill>
                      <a:schemeClr val="accent6">
                        <a:lumMod val="60000"/>
                        <a:lumOff val="40000"/>
                      </a:schemeClr>
                    </a:solidFill>
                  </a:tcPr>
                </a:tc>
                <a:tc>
                  <a:txBody>
                    <a:bodyPr/>
                    <a:lstStyle/>
                    <a:p>
                      <a:r>
                        <a:rPr lang="en-ZA" b="1" dirty="0">
                          <a:latin typeface="Arial" panose="020B0604020202020204" pitchFamily="34" charset="0"/>
                          <a:cs typeface="Arial" panose="020B0604020202020204" pitchFamily="34" charset="0"/>
                        </a:rPr>
                        <a:t>40%</a:t>
                      </a:r>
                    </a:p>
                  </a:txBody>
                  <a:tcPr>
                    <a:solidFill>
                      <a:schemeClr val="accent6">
                        <a:lumMod val="60000"/>
                        <a:lumOff val="40000"/>
                      </a:schemeClr>
                    </a:solidFill>
                  </a:tcPr>
                </a:tc>
                <a:extLst>
                  <a:ext uri="{0D108BD9-81ED-4DB2-BD59-A6C34878D82A}">
                    <a16:rowId xmlns:a16="http://schemas.microsoft.com/office/drawing/2014/main" xmlns="" val="214768555"/>
                  </a:ext>
                </a:extLst>
              </a:tr>
            </a:tbl>
          </a:graphicData>
        </a:graphic>
      </p:graphicFrame>
    </p:spTree>
    <p:extLst>
      <p:ext uri="{BB962C8B-B14F-4D97-AF65-F5344CB8AC3E}">
        <p14:creationId xmlns:p14="http://schemas.microsoft.com/office/powerpoint/2010/main" xmlns="" val="78937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996952"/>
            <a:ext cx="8229600" cy="710952"/>
          </a:xfrm>
        </p:spPr>
        <p:txBody>
          <a:bodyPr>
            <a:normAutofit/>
          </a:bodyPr>
          <a:lstStyle/>
          <a:p>
            <a:pPr algn="ctr"/>
            <a:r>
              <a:rPr lang="en-ZA" dirty="0"/>
              <a:t>FINANCIAL PERFORMANCE </a:t>
            </a:r>
          </a:p>
        </p:txBody>
      </p:sp>
      <p:sp>
        <p:nvSpPr>
          <p:cNvPr id="4" name="Slide Number Placeholder 3"/>
          <p:cNvSpPr>
            <a:spLocks noGrp="1"/>
          </p:cNvSpPr>
          <p:nvPr>
            <p:ph type="sldNum" sz="quarter" idx="4"/>
          </p:nvPr>
        </p:nvSpPr>
        <p:spPr>
          <a:xfrm>
            <a:off x="8077200" y="6165304"/>
            <a:ext cx="609600" cy="372021"/>
          </a:xfrm>
        </p:spPr>
        <p:txBody>
          <a:bodyPr/>
          <a:lstStyle/>
          <a:p>
            <a:r>
              <a:rPr lang="en-ZA" sz="1600" b="1" dirty="0"/>
              <a:t>6</a:t>
            </a:r>
          </a:p>
        </p:txBody>
      </p:sp>
    </p:spTree>
    <p:extLst>
      <p:ext uri="{BB962C8B-B14F-4D97-AF65-F5344CB8AC3E}">
        <p14:creationId xmlns:p14="http://schemas.microsoft.com/office/powerpoint/2010/main" xmlns="" val="3114285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49" y="476672"/>
            <a:ext cx="8229600" cy="710952"/>
          </a:xfrm>
        </p:spPr>
        <p:txBody>
          <a:bodyPr>
            <a:normAutofit/>
          </a:bodyPr>
          <a:lstStyle/>
          <a:p>
            <a:pPr algn="ctr"/>
            <a:r>
              <a:rPr lang="en-US" sz="2800" dirty="0"/>
              <a:t>THREE YEAR INCOME TRENDS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87654315"/>
              </p:ext>
            </p:extLst>
          </p:nvPr>
        </p:nvGraphicFramePr>
        <p:xfrm>
          <a:off x="611560" y="1412775"/>
          <a:ext cx="7922840" cy="3108928"/>
        </p:xfrm>
        <a:graphic>
          <a:graphicData uri="http://schemas.openxmlformats.org/drawingml/2006/table">
            <a:tbl>
              <a:tblPr firstRow="1" bandRow="1">
                <a:tableStyleId>{5C22544A-7EE6-4342-B048-85BDC9FD1C3A}</a:tableStyleId>
              </a:tblPr>
              <a:tblGrid>
                <a:gridCol w="1980710">
                  <a:extLst>
                    <a:ext uri="{9D8B030D-6E8A-4147-A177-3AD203B41FA5}">
                      <a16:colId xmlns:a16="http://schemas.microsoft.com/office/drawing/2014/main" xmlns="" val="177073499"/>
                    </a:ext>
                  </a:extLst>
                </a:gridCol>
                <a:gridCol w="1980710">
                  <a:extLst>
                    <a:ext uri="{9D8B030D-6E8A-4147-A177-3AD203B41FA5}">
                      <a16:colId xmlns:a16="http://schemas.microsoft.com/office/drawing/2014/main" xmlns="" val="2994458203"/>
                    </a:ext>
                  </a:extLst>
                </a:gridCol>
                <a:gridCol w="1980710">
                  <a:extLst>
                    <a:ext uri="{9D8B030D-6E8A-4147-A177-3AD203B41FA5}">
                      <a16:colId xmlns:a16="http://schemas.microsoft.com/office/drawing/2014/main" xmlns="" val="141310700"/>
                    </a:ext>
                  </a:extLst>
                </a:gridCol>
                <a:gridCol w="1980710">
                  <a:extLst>
                    <a:ext uri="{9D8B030D-6E8A-4147-A177-3AD203B41FA5}">
                      <a16:colId xmlns:a16="http://schemas.microsoft.com/office/drawing/2014/main" xmlns="" val="4087923537"/>
                    </a:ext>
                  </a:extLst>
                </a:gridCol>
              </a:tblGrid>
              <a:tr h="617212">
                <a:tc>
                  <a:txBody>
                    <a:bodyPr/>
                    <a:lstStyle/>
                    <a:p>
                      <a:endParaRPr lang="en-US" dirty="0">
                        <a:solidFill>
                          <a:schemeClr val="tx1"/>
                        </a:solidFill>
                      </a:endParaRPr>
                    </a:p>
                  </a:txBody>
                  <a:tcPr>
                    <a:solidFill>
                      <a:schemeClr val="accent6">
                        <a:lumMod val="75000"/>
                      </a:schemeClr>
                    </a:solidFill>
                  </a:tcPr>
                </a:tc>
                <a:tc>
                  <a:txBody>
                    <a:bodyPr/>
                    <a:lstStyle/>
                    <a:p>
                      <a:pPr algn="ctr"/>
                      <a:r>
                        <a:rPr lang="en-US" dirty="0">
                          <a:solidFill>
                            <a:schemeClr val="tx1"/>
                          </a:solidFill>
                        </a:rPr>
                        <a:t>2017/18</a:t>
                      </a:r>
                    </a:p>
                  </a:txBody>
                  <a:tcPr>
                    <a:solidFill>
                      <a:schemeClr val="accent6">
                        <a:lumMod val="75000"/>
                      </a:schemeClr>
                    </a:solidFill>
                  </a:tcPr>
                </a:tc>
                <a:tc>
                  <a:txBody>
                    <a:bodyPr/>
                    <a:lstStyle/>
                    <a:p>
                      <a:pPr algn="ctr"/>
                      <a:r>
                        <a:rPr lang="en-US" dirty="0">
                          <a:solidFill>
                            <a:schemeClr val="tx1"/>
                          </a:solidFill>
                        </a:rPr>
                        <a:t>2018/19</a:t>
                      </a:r>
                    </a:p>
                  </a:txBody>
                  <a:tcPr>
                    <a:solidFill>
                      <a:schemeClr val="accent6">
                        <a:lumMod val="75000"/>
                      </a:schemeClr>
                    </a:solidFill>
                  </a:tcPr>
                </a:tc>
                <a:tc>
                  <a:txBody>
                    <a:bodyPr/>
                    <a:lstStyle/>
                    <a:p>
                      <a:pPr algn="ctr"/>
                      <a:r>
                        <a:rPr lang="en-US" dirty="0">
                          <a:solidFill>
                            <a:schemeClr val="tx1"/>
                          </a:solidFill>
                        </a:rPr>
                        <a:t>2019/20</a:t>
                      </a:r>
                    </a:p>
                  </a:txBody>
                  <a:tcPr>
                    <a:solidFill>
                      <a:schemeClr val="accent6">
                        <a:lumMod val="75000"/>
                      </a:schemeClr>
                    </a:solidFill>
                  </a:tcPr>
                </a:tc>
                <a:extLst>
                  <a:ext uri="{0D108BD9-81ED-4DB2-BD59-A6C34878D82A}">
                    <a16:rowId xmlns:a16="http://schemas.microsoft.com/office/drawing/2014/main" xmlns="" val="2862402983"/>
                  </a:ext>
                </a:extLst>
              </a:tr>
              <a:tr h="617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Income</a:t>
                      </a:r>
                    </a:p>
                    <a:p>
                      <a:endParaRPr lang="en-US" dirty="0"/>
                    </a:p>
                  </a:txBody>
                  <a:tcPr>
                    <a:solidFill>
                      <a:schemeClr val="accent6">
                        <a:lumMod val="60000"/>
                        <a:lumOff val="40000"/>
                      </a:schemeClr>
                    </a:solidFill>
                  </a:tcPr>
                </a:tc>
                <a:tc>
                  <a:txBody>
                    <a:bodyPr/>
                    <a:lstStyle/>
                    <a:p>
                      <a:pPr algn="ctr"/>
                      <a:r>
                        <a:rPr lang="en-US" b="1" dirty="0"/>
                        <a:t>R’000</a:t>
                      </a:r>
                    </a:p>
                  </a:txBody>
                  <a:tcPr>
                    <a:solidFill>
                      <a:schemeClr val="accent6">
                        <a:lumMod val="60000"/>
                        <a:lumOff val="40000"/>
                      </a:schemeClr>
                    </a:solidFill>
                  </a:tcPr>
                </a:tc>
                <a:tc>
                  <a:txBody>
                    <a:bodyPr/>
                    <a:lstStyle/>
                    <a:p>
                      <a:pPr algn="ctr"/>
                      <a:r>
                        <a:rPr lang="en-US" b="1" dirty="0"/>
                        <a:t>R’000</a:t>
                      </a:r>
                    </a:p>
                  </a:txBody>
                  <a:tcPr>
                    <a:solidFill>
                      <a:schemeClr val="accent6">
                        <a:lumMod val="60000"/>
                        <a:lumOff val="40000"/>
                      </a:schemeClr>
                    </a:solidFill>
                  </a:tcPr>
                </a:tc>
                <a:tc>
                  <a:txBody>
                    <a:bodyPr/>
                    <a:lstStyle/>
                    <a:p>
                      <a:pPr algn="ctr"/>
                      <a:r>
                        <a:rPr lang="en-US" b="1" dirty="0"/>
                        <a:t>R’000</a:t>
                      </a:r>
                    </a:p>
                  </a:txBody>
                  <a:tcPr>
                    <a:solidFill>
                      <a:schemeClr val="accent6">
                        <a:lumMod val="60000"/>
                        <a:lumOff val="40000"/>
                      </a:schemeClr>
                    </a:solidFill>
                  </a:tcPr>
                </a:tc>
                <a:extLst>
                  <a:ext uri="{0D108BD9-81ED-4DB2-BD59-A6C34878D82A}">
                    <a16:rowId xmlns:a16="http://schemas.microsoft.com/office/drawing/2014/main" xmlns="" val="3879446357"/>
                  </a:ext>
                </a:extLst>
              </a:tr>
              <a:tr h="617212">
                <a:tc>
                  <a:txBody>
                    <a:bodyPr/>
                    <a:lstStyle/>
                    <a:p>
                      <a:r>
                        <a:rPr lang="en-US" dirty="0"/>
                        <a:t>Government Grant</a:t>
                      </a:r>
                    </a:p>
                  </a:txBody>
                  <a:tcPr>
                    <a:solidFill>
                      <a:schemeClr val="accent6">
                        <a:lumMod val="60000"/>
                        <a:lumOff val="40000"/>
                      </a:schemeClr>
                    </a:solidFill>
                  </a:tcPr>
                </a:tc>
                <a:tc>
                  <a:txBody>
                    <a:bodyPr/>
                    <a:lstStyle/>
                    <a:p>
                      <a:pPr algn="ctr"/>
                      <a:r>
                        <a:rPr lang="en-US" dirty="0"/>
                        <a:t>25 868</a:t>
                      </a:r>
                    </a:p>
                  </a:txBody>
                  <a:tcPr>
                    <a:solidFill>
                      <a:schemeClr val="accent6">
                        <a:lumMod val="60000"/>
                        <a:lumOff val="40000"/>
                      </a:schemeClr>
                    </a:solidFill>
                  </a:tcPr>
                </a:tc>
                <a:tc>
                  <a:txBody>
                    <a:bodyPr/>
                    <a:lstStyle/>
                    <a:p>
                      <a:pPr algn="ctr"/>
                      <a:r>
                        <a:rPr lang="en-US" dirty="0"/>
                        <a:t>25</a:t>
                      </a:r>
                      <a:r>
                        <a:rPr lang="en-US" baseline="0" dirty="0"/>
                        <a:t> 262</a:t>
                      </a:r>
                      <a:endParaRPr lang="en-US" dirty="0"/>
                    </a:p>
                  </a:txBody>
                  <a:tcPr>
                    <a:solidFill>
                      <a:schemeClr val="accent6">
                        <a:lumMod val="60000"/>
                        <a:lumOff val="40000"/>
                      </a:schemeClr>
                    </a:solidFill>
                  </a:tcPr>
                </a:tc>
                <a:tc>
                  <a:txBody>
                    <a:bodyPr/>
                    <a:lstStyle/>
                    <a:p>
                      <a:pPr algn="ctr"/>
                      <a:r>
                        <a:rPr lang="en-US" dirty="0"/>
                        <a:t>28</a:t>
                      </a:r>
                      <a:r>
                        <a:rPr lang="en-US" baseline="0" dirty="0"/>
                        <a:t> 726</a:t>
                      </a:r>
                      <a:endParaRPr lang="en-US" dirty="0"/>
                    </a:p>
                  </a:txBody>
                  <a:tcPr>
                    <a:solidFill>
                      <a:schemeClr val="accent6">
                        <a:lumMod val="60000"/>
                        <a:lumOff val="40000"/>
                      </a:schemeClr>
                    </a:solidFill>
                  </a:tcPr>
                </a:tc>
                <a:extLst>
                  <a:ext uri="{0D108BD9-81ED-4DB2-BD59-A6C34878D82A}">
                    <a16:rowId xmlns:a16="http://schemas.microsoft.com/office/drawing/2014/main" xmlns="" val="2082850182"/>
                  </a:ext>
                </a:extLst>
              </a:tr>
              <a:tr h="617212">
                <a:tc>
                  <a:txBody>
                    <a:bodyPr/>
                    <a:lstStyle/>
                    <a:p>
                      <a:r>
                        <a:rPr lang="en-US" dirty="0"/>
                        <a:t>Other Income</a:t>
                      </a:r>
                    </a:p>
                  </a:txBody>
                  <a:tcPr>
                    <a:solidFill>
                      <a:schemeClr val="accent6">
                        <a:lumMod val="60000"/>
                        <a:lumOff val="40000"/>
                      </a:schemeClr>
                    </a:solidFill>
                  </a:tcPr>
                </a:tc>
                <a:tc>
                  <a:txBody>
                    <a:bodyPr/>
                    <a:lstStyle/>
                    <a:p>
                      <a:pPr algn="ctr"/>
                      <a:r>
                        <a:rPr lang="en-US" dirty="0"/>
                        <a:t>  2</a:t>
                      </a:r>
                      <a:r>
                        <a:rPr lang="en-US" baseline="0" dirty="0"/>
                        <a:t> 759</a:t>
                      </a:r>
                      <a:endParaRPr lang="en-US" dirty="0"/>
                    </a:p>
                  </a:txBody>
                  <a:tcPr>
                    <a:solidFill>
                      <a:schemeClr val="accent6">
                        <a:lumMod val="60000"/>
                        <a:lumOff val="40000"/>
                      </a:schemeClr>
                    </a:solidFill>
                  </a:tcPr>
                </a:tc>
                <a:tc>
                  <a:txBody>
                    <a:bodyPr/>
                    <a:lstStyle/>
                    <a:p>
                      <a:pPr algn="ctr"/>
                      <a:r>
                        <a:rPr lang="en-US" dirty="0"/>
                        <a:t>  4</a:t>
                      </a:r>
                      <a:r>
                        <a:rPr lang="en-US" baseline="0" dirty="0"/>
                        <a:t> 029</a:t>
                      </a:r>
                      <a:endParaRPr lang="en-US" dirty="0"/>
                    </a:p>
                  </a:txBody>
                  <a:tcPr>
                    <a:solidFill>
                      <a:schemeClr val="accent6">
                        <a:lumMod val="60000"/>
                        <a:lumOff val="40000"/>
                      </a:schemeClr>
                    </a:solidFill>
                  </a:tcPr>
                </a:tc>
                <a:tc>
                  <a:txBody>
                    <a:bodyPr/>
                    <a:lstStyle/>
                    <a:p>
                      <a:pPr algn="ctr"/>
                      <a:r>
                        <a:rPr lang="en-US" dirty="0"/>
                        <a:t>   4</a:t>
                      </a:r>
                      <a:r>
                        <a:rPr lang="en-US" baseline="0" dirty="0"/>
                        <a:t> 869</a:t>
                      </a:r>
                      <a:endParaRPr lang="en-US" dirty="0"/>
                    </a:p>
                  </a:txBody>
                  <a:tcPr>
                    <a:solidFill>
                      <a:schemeClr val="accent6">
                        <a:lumMod val="60000"/>
                        <a:lumOff val="40000"/>
                      </a:schemeClr>
                    </a:solidFill>
                  </a:tcPr>
                </a:tc>
                <a:extLst>
                  <a:ext uri="{0D108BD9-81ED-4DB2-BD59-A6C34878D82A}">
                    <a16:rowId xmlns:a16="http://schemas.microsoft.com/office/drawing/2014/main" xmlns="" val="3726644754"/>
                  </a:ext>
                </a:extLst>
              </a:tr>
              <a:tr h="617212">
                <a:tc>
                  <a:txBody>
                    <a:bodyPr/>
                    <a:lstStyle/>
                    <a:p>
                      <a:r>
                        <a:rPr lang="en-US" b="1" dirty="0"/>
                        <a:t>TOTAL</a:t>
                      </a:r>
                    </a:p>
                  </a:txBody>
                  <a:tcPr>
                    <a:solidFill>
                      <a:schemeClr val="accent6">
                        <a:lumMod val="60000"/>
                        <a:lumOff val="40000"/>
                      </a:schemeClr>
                    </a:solidFill>
                  </a:tcPr>
                </a:tc>
                <a:tc>
                  <a:txBody>
                    <a:bodyPr/>
                    <a:lstStyle/>
                    <a:p>
                      <a:pPr algn="ctr"/>
                      <a:r>
                        <a:rPr lang="en-US" b="1" dirty="0"/>
                        <a:t>28</a:t>
                      </a:r>
                      <a:r>
                        <a:rPr lang="en-US" b="1" baseline="0" dirty="0"/>
                        <a:t> 627</a:t>
                      </a:r>
                      <a:endParaRPr lang="en-US" b="1" dirty="0"/>
                    </a:p>
                  </a:txBody>
                  <a:tcPr>
                    <a:solidFill>
                      <a:schemeClr val="accent6">
                        <a:lumMod val="60000"/>
                        <a:lumOff val="40000"/>
                      </a:schemeClr>
                    </a:solidFill>
                  </a:tcPr>
                </a:tc>
                <a:tc>
                  <a:txBody>
                    <a:bodyPr/>
                    <a:lstStyle/>
                    <a:p>
                      <a:pPr algn="ctr"/>
                      <a:r>
                        <a:rPr lang="en-US" b="1" dirty="0"/>
                        <a:t>29</a:t>
                      </a:r>
                      <a:r>
                        <a:rPr lang="en-US" b="1" baseline="0" dirty="0"/>
                        <a:t> 291</a:t>
                      </a:r>
                      <a:endParaRPr lang="en-US" b="1" dirty="0"/>
                    </a:p>
                  </a:txBody>
                  <a:tcPr>
                    <a:solidFill>
                      <a:schemeClr val="accent6">
                        <a:lumMod val="60000"/>
                        <a:lumOff val="40000"/>
                      </a:schemeClr>
                    </a:solidFill>
                  </a:tcPr>
                </a:tc>
                <a:tc>
                  <a:txBody>
                    <a:bodyPr/>
                    <a:lstStyle/>
                    <a:p>
                      <a:pPr algn="ctr"/>
                      <a:r>
                        <a:rPr lang="en-US" b="1" dirty="0"/>
                        <a:t>33</a:t>
                      </a:r>
                      <a:r>
                        <a:rPr lang="en-US" b="1" baseline="0" dirty="0"/>
                        <a:t> 595</a:t>
                      </a:r>
                      <a:endParaRPr lang="en-US" b="1" dirty="0"/>
                    </a:p>
                  </a:txBody>
                  <a:tcPr>
                    <a:solidFill>
                      <a:schemeClr val="accent6">
                        <a:lumMod val="60000"/>
                        <a:lumOff val="40000"/>
                      </a:schemeClr>
                    </a:solidFill>
                  </a:tcPr>
                </a:tc>
                <a:extLst>
                  <a:ext uri="{0D108BD9-81ED-4DB2-BD59-A6C34878D82A}">
                    <a16:rowId xmlns:a16="http://schemas.microsoft.com/office/drawing/2014/main" xmlns="" val="3168857633"/>
                  </a:ext>
                </a:extLst>
              </a:tr>
            </a:tbl>
          </a:graphicData>
        </a:graphic>
      </p:graphicFrame>
      <p:sp>
        <p:nvSpPr>
          <p:cNvPr id="4" name="Slide Number Placeholder 3"/>
          <p:cNvSpPr>
            <a:spLocks noGrp="1"/>
          </p:cNvSpPr>
          <p:nvPr>
            <p:ph type="sldNum" sz="quarter" idx="4"/>
          </p:nvPr>
        </p:nvSpPr>
        <p:spPr/>
        <p:txBody>
          <a:bodyPr/>
          <a:lstStyle/>
          <a:p>
            <a:r>
              <a:rPr lang="en-ZA" sz="1600" b="1" dirty="0"/>
              <a:t>7</a:t>
            </a:r>
          </a:p>
        </p:txBody>
      </p:sp>
    </p:spTree>
    <p:extLst>
      <p:ext uri="{BB962C8B-B14F-4D97-AF65-F5344CB8AC3E}">
        <p14:creationId xmlns:p14="http://schemas.microsoft.com/office/powerpoint/2010/main" xmlns="" val="3631732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AUDIT OUTCOMES</a:t>
            </a:r>
          </a:p>
        </p:txBody>
      </p:sp>
      <p:sp>
        <p:nvSpPr>
          <p:cNvPr id="4" name="Slide Number Placeholder 3"/>
          <p:cNvSpPr>
            <a:spLocks noGrp="1"/>
          </p:cNvSpPr>
          <p:nvPr>
            <p:ph type="sldNum" sz="quarter" idx="4"/>
          </p:nvPr>
        </p:nvSpPr>
        <p:spPr/>
        <p:txBody>
          <a:bodyPr/>
          <a:lstStyle/>
          <a:p>
            <a:r>
              <a:rPr lang="en-ZA" sz="1600" b="1" dirty="0"/>
              <a:t>8</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191755582"/>
              </p:ext>
            </p:extLst>
          </p:nvPr>
        </p:nvGraphicFramePr>
        <p:xfrm>
          <a:off x="395537" y="1600200"/>
          <a:ext cx="8568952" cy="1554480"/>
        </p:xfrm>
        <a:graphic>
          <a:graphicData uri="http://schemas.openxmlformats.org/drawingml/2006/table">
            <a:tbl>
              <a:tblPr firstRow="1" bandRow="1">
                <a:tableStyleId>{5C22544A-7EE6-4342-B048-85BDC9FD1C3A}</a:tableStyleId>
              </a:tblPr>
              <a:tblGrid>
                <a:gridCol w="2016223">
                  <a:extLst>
                    <a:ext uri="{9D8B030D-6E8A-4147-A177-3AD203B41FA5}">
                      <a16:colId xmlns:a16="http://schemas.microsoft.com/office/drawing/2014/main" xmlns="" val="20000"/>
                    </a:ext>
                  </a:extLst>
                </a:gridCol>
                <a:gridCol w="2268252">
                  <a:extLst>
                    <a:ext uri="{9D8B030D-6E8A-4147-A177-3AD203B41FA5}">
                      <a16:colId xmlns:a16="http://schemas.microsoft.com/office/drawing/2014/main" xmlns="" val="20001"/>
                    </a:ext>
                  </a:extLst>
                </a:gridCol>
                <a:gridCol w="2103288">
                  <a:extLst>
                    <a:ext uri="{9D8B030D-6E8A-4147-A177-3AD203B41FA5}">
                      <a16:colId xmlns:a16="http://schemas.microsoft.com/office/drawing/2014/main" xmlns="" val="20002"/>
                    </a:ext>
                  </a:extLst>
                </a:gridCol>
                <a:gridCol w="2181189">
                  <a:extLst>
                    <a:ext uri="{9D8B030D-6E8A-4147-A177-3AD203B41FA5}">
                      <a16:colId xmlns:a16="http://schemas.microsoft.com/office/drawing/2014/main" xmlns="" val="20003"/>
                    </a:ext>
                  </a:extLst>
                </a:gridCol>
              </a:tblGrid>
              <a:tr h="555239">
                <a:tc>
                  <a:txBody>
                    <a:bodyPr/>
                    <a:lstStyle/>
                    <a:p>
                      <a:pPr algn="r"/>
                      <a:endParaRPr lang="en-ZA" sz="1800" b="1" dirty="0">
                        <a:latin typeface="Arial" pitchFamily="34" charset="0"/>
                        <a:cs typeface="Arial" pitchFamily="34" charset="0"/>
                      </a:endParaRPr>
                    </a:p>
                  </a:txBody>
                  <a:tcPr>
                    <a:solidFill>
                      <a:schemeClr val="accent6">
                        <a:lumMod val="75000"/>
                      </a:schemeClr>
                    </a:solidFill>
                  </a:tcPr>
                </a:tc>
                <a:tc>
                  <a:txBody>
                    <a:bodyPr/>
                    <a:lstStyle/>
                    <a:p>
                      <a:pPr algn="ctr"/>
                      <a:r>
                        <a:rPr lang="en-ZA" sz="1800" dirty="0">
                          <a:solidFill>
                            <a:schemeClr val="tx1"/>
                          </a:solidFill>
                          <a:latin typeface="+mn-lt"/>
                        </a:rPr>
                        <a:t>     </a:t>
                      </a:r>
                    </a:p>
                    <a:p>
                      <a:pPr algn="ctr"/>
                      <a:r>
                        <a:rPr lang="en-ZA" sz="1800" dirty="0">
                          <a:solidFill>
                            <a:schemeClr val="tx1"/>
                          </a:solidFill>
                          <a:latin typeface="+mn-lt"/>
                        </a:rPr>
                        <a:t>2018/19</a:t>
                      </a:r>
                    </a:p>
                  </a:txBody>
                  <a:tcPr>
                    <a:solidFill>
                      <a:schemeClr val="accent6">
                        <a:lumMod val="75000"/>
                      </a:schemeClr>
                    </a:solidFill>
                  </a:tcPr>
                </a:tc>
                <a:tc>
                  <a:txBody>
                    <a:bodyPr/>
                    <a:lstStyle/>
                    <a:p>
                      <a:pPr algn="ctr"/>
                      <a:endParaRPr lang="en-ZA" sz="1800" dirty="0">
                        <a:solidFill>
                          <a:schemeClr val="tx1"/>
                        </a:solidFill>
                        <a:latin typeface="+mn-lt"/>
                      </a:endParaRPr>
                    </a:p>
                    <a:p>
                      <a:pPr algn="ctr"/>
                      <a:r>
                        <a:rPr lang="en-ZA" sz="1800" dirty="0">
                          <a:solidFill>
                            <a:schemeClr val="tx1"/>
                          </a:solidFill>
                          <a:latin typeface="+mn-lt"/>
                        </a:rPr>
                        <a:t>2019/20</a:t>
                      </a:r>
                    </a:p>
                  </a:txBody>
                  <a:tcPr>
                    <a:solidFill>
                      <a:schemeClr val="accent6">
                        <a:lumMod val="75000"/>
                      </a:schemeClr>
                    </a:solidFill>
                  </a:tcPr>
                </a:tc>
                <a:tc>
                  <a:txBody>
                    <a:bodyPr/>
                    <a:lstStyle/>
                    <a:p>
                      <a:pPr marL="0" algn="ctr" defTabSz="914400" rtl="0" eaLnBrk="1" latinLnBrk="0" hangingPunct="1"/>
                      <a:endParaRPr lang="en-ZA" sz="1800" b="1" kern="1200" dirty="0">
                        <a:solidFill>
                          <a:schemeClr val="tx1"/>
                        </a:solidFill>
                        <a:latin typeface="+mn-lt"/>
                        <a:ea typeface="+mn-ea"/>
                        <a:cs typeface="+mn-cs"/>
                      </a:endParaRPr>
                    </a:p>
                    <a:p>
                      <a:pPr marL="0" algn="ctr" defTabSz="914400" rtl="0" eaLnBrk="1" latinLnBrk="0" hangingPunct="1"/>
                      <a:r>
                        <a:rPr lang="en-ZA" sz="1800" b="1" kern="1200" dirty="0">
                          <a:solidFill>
                            <a:schemeClr val="tx1"/>
                          </a:solidFill>
                          <a:latin typeface="+mn-lt"/>
                          <a:ea typeface="+mn-ea"/>
                          <a:cs typeface="+mn-cs"/>
                        </a:rPr>
                        <a:t>2020/21</a:t>
                      </a:r>
                    </a:p>
                  </a:txBody>
                  <a:tcPr>
                    <a:solidFill>
                      <a:schemeClr val="accent6">
                        <a:lumMod val="75000"/>
                      </a:schemeClr>
                    </a:solidFill>
                  </a:tcPr>
                </a:tc>
                <a:extLst>
                  <a:ext uri="{0D108BD9-81ED-4DB2-BD59-A6C34878D82A}">
                    <a16:rowId xmlns:a16="http://schemas.microsoft.com/office/drawing/2014/main" xmlns="" val="10000"/>
                  </a:ext>
                </a:extLst>
              </a:tr>
              <a:tr h="555239">
                <a:tc>
                  <a:txBody>
                    <a:bodyPr/>
                    <a:lstStyle/>
                    <a:p>
                      <a:r>
                        <a:rPr lang="en-ZA" sz="1800" b="1" dirty="0">
                          <a:latin typeface="+mn-lt"/>
                          <a:cs typeface="Arial" pitchFamily="34" charset="0"/>
                        </a:rPr>
                        <a:t>Audit</a:t>
                      </a:r>
                      <a:r>
                        <a:rPr lang="en-ZA" sz="1800" b="1" baseline="0" dirty="0">
                          <a:latin typeface="+mn-lt"/>
                          <a:cs typeface="Arial" pitchFamily="34" charset="0"/>
                        </a:rPr>
                        <a:t> Outcome</a:t>
                      </a:r>
                      <a:endParaRPr lang="en-ZA" sz="1800" b="1" dirty="0">
                        <a:latin typeface="+mn-lt"/>
                        <a:cs typeface="Arial" pitchFamily="34" charset="0"/>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a:latin typeface="Arial" pitchFamily="34" charset="0"/>
                          <a:cs typeface="Arial" pitchFamily="34" charset="0"/>
                        </a:rPr>
                        <a:t>Unqualified</a:t>
                      </a:r>
                    </a:p>
                  </a:txBody>
                  <a:tcPr>
                    <a:solidFill>
                      <a:schemeClr val="accent6">
                        <a:lumMod val="40000"/>
                        <a:lumOff val="60000"/>
                      </a:schemeClr>
                    </a:solidFill>
                  </a:tcPr>
                </a:tc>
                <a:tc>
                  <a:txBody>
                    <a:bodyPr/>
                    <a:lstStyle/>
                    <a:p>
                      <a:pPr algn="l"/>
                      <a:r>
                        <a:rPr lang="en-ZA" sz="1800" b="1" dirty="0">
                          <a:latin typeface="Arial" pitchFamily="34" charset="0"/>
                          <a:cs typeface="Arial" pitchFamily="34" charset="0"/>
                        </a:rPr>
                        <a:t>Unqualified with findings</a:t>
                      </a:r>
                    </a:p>
                  </a:txBody>
                  <a:tcPr>
                    <a:solidFill>
                      <a:schemeClr val="accent6">
                        <a:lumMod val="40000"/>
                        <a:lumOff val="60000"/>
                      </a:schemeClr>
                    </a:solidFill>
                  </a:tcPr>
                </a:tc>
                <a:tc>
                  <a:txBody>
                    <a:bodyPr/>
                    <a:lstStyle/>
                    <a:p>
                      <a:pPr algn="l"/>
                      <a:r>
                        <a:rPr lang="en-ZA" sz="1800" b="1" dirty="0">
                          <a:latin typeface="Arial" pitchFamily="34" charset="0"/>
                          <a:cs typeface="Arial" pitchFamily="34" charset="0"/>
                        </a:rPr>
                        <a:t>Unqualified with no findings (Clean)</a:t>
                      </a:r>
                    </a:p>
                  </a:txBody>
                  <a:tcPr>
                    <a:solidFill>
                      <a:schemeClr val="accent6">
                        <a:lumMod val="40000"/>
                        <a:lumOff val="60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01725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968" y="2967236"/>
            <a:ext cx="8229600" cy="710952"/>
          </a:xfrm>
        </p:spPr>
        <p:txBody>
          <a:bodyPr/>
          <a:lstStyle/>
          <a:p>
            <a:pPr algn="ctr"/>
            <a:r>
              <a:rPr lang="en-ZA" dirty="0"/>
              <a:t>COMPOSITION OF THE BOARD</a:t>
            </a:r>
          </a:p>
        </p:txBody>
      </p:sp>
      <p:sp>
        <p:nvSpPr>
          <p:cNvPr id="3" name="Content Placeholder 2"/>
          <p:cNvSpPr>
            <a:spLocks noGrp="1"/>
          </p:cNvSpPr>
          <p:nvPr>
            <p:ph idx="1"/>
          </p:nvPr>
        </p:nvSpPr>
        <p:spPr>
          <a:xfrm>
            <a:off x="457200" y="1412776"/>
            <a:ext cx="8077200" cy="4530825"/>
          </a:xfrm>
        </p:spPr>
        <p:txBody>
          <a:bodyPr>
            <a:normAutofit/>
          </a:bodyPr>
          <a:lstStyle/>
          <a:p>
            <a:pPr lvl="0"/>
            <a:endParaRPr lang="en-ZA" sz="2400" dirty="0">
              <a:solidFill>
                <a:srgbClr val="800000"/>
              </a:solidFill>
            </a:endParaRPr>
          </a:p>
          <a:p>
            <a:pPr marL="0" lvl="0" indent="0">
              <a:buNone/>
            </a:pPr>
            <a:endParaRPr lang="en-ZA" sz="2400" b="0" dirty="0">
              <a:solidFill>
                <a:schemeClr val="tx1"/>
              </a:solidFill>
            </a:endParaRPr>
          </a:p>
          <a:p>
            <a:pPr marL="0" indent="0" algn="ctr">
              <a:buNone/>
            </a:pPr>
            <a:endParaRPr lang="en-ZA" dirty="0"/>
          </a:p>
        </p:txBody>
      </p:sp>
      <p:sp>
        <p:nvSpPr>
          <p:cNvPr id="4" name="Slide Number Placeholder 3"/>
          <p:cNvSpPr>
            <a:spLocks noGrp="1"/>
          </p:cNvSpPr>
          <p:nvPr>
            <p:ph type="sldNum" sz="quarter" idx="4"/>
          </p:nvPr>
        </p:nvSpPr>
        <p:spPr/>
        <p:txBody>
          <a:bodyPr/>
          <a:lstStyle/>
          <a:p>
            <a:r>
              <a:rPr lang="en-ZA" sz="1600" b="1" dirty="0"/>
              <a:t>9</a:t>
            </a:r>
          </a:p>
        </p:txBody>
      </p:sp>
    </p:spTree>
    <p:extLst>
      <p:ext uri="{BB962C8B-B14F-4D97-AF65-F5344CB8AC3E}">
        <p14:creationId xmlns:p14="http://schemas.microsoft.com/office/powerpoint/2010/main" xmlns="" val="3263863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1717</TotalTime>
  <Words>603</Words>
  <Application>Microsoft Office PowerPoint</Application>
  <PresentationFormat>On-screen Show (4:3)</PresentationFormat>
  <Paragraphs>213</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OVERVIEW PRESENTATION SOUTH AFRICAN INSTITUTE FOR DRUG-FREE SPORT   Main title of presentation to go here</vt:lpstr>
      <vt:lpstr>PRESENTATION OUTLINE</vt:lpstr>
      <vt:lpstr>MANDATE</vt:lpstr>
      <vt:lpstr>REVIEW OF PERFORMANCE</vt:lpstr>
      <vt:lpstr>THREE YEAR PERFORMANCE OVERVIEW</vt:lpstr>
      <vt:lpstr>FINANCIAL PERFORMANCE </vt:lpstr>
      <vt:lpstr>THREE YEAR INCOME TRENDS</vt:lpstr>
      <vt:lpstr>AUDIT OUTCOMES</vt:lpstr>
      <vt:lpstr>COMPOSITION OF THE BOARD</vt:lpstr>
      <vt:lpstr>Slide 10</vt:lpstr>
      <vt:lpstr>COMPOSITION OF THE BOARD</vt:lpstr>
      <vt:lpstr>OVERSIGHT ACTIVITIES</vt:lpstr>
      <vt:lpstr>COMPOSITION OF MANAGEMENT</vt:lpstr>
      <vt:lpstr>COMPOSITION OF STAFF</vt:lpstr>
      <vt:lpstr>CHALLENGES AND INTERVENTIONS</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USER</cp:lastModifiedBy>
  <cp:revision>132</cp:revision>
  <dcterms:created xsi:type="dcterms:W3CDTF">2013-11-12T11:39:42Z</dcterms:created>
  <dcterms:modified xsi:type="dcterms:W3CDTF">2022-03-01T13:01:20Z</dcterms:modified>
</cp:coreProperties>
</file>