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vnd.openxmlformats-officedocument.vmlDrawing" Extension="vml"/>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spreadsheetml.sheet" PartName="/ppt/embeddings/Microsoft_Excel_Sheet2.xlsx"/>
  <Override ContentType="application/vnd.openxmlformats-officedocument.spreadsheetml.sheet" PartName="/ppt/embeddings/Microsoft_Excel_Sheet1.xlsx"/>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797675" cy="9926625"/>
  <p:embeddedFontLst>
    <p:embeddedFont>
      <p:font typeface="Century Gothic"/>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26" roundtripDataSignature="AMtx7mgu/EWQoR7f51TfWsDz9YSILGBQ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CenturyGothic-regular.fntdata"/><Relationship Id="rId21" Type="http://schemas.openxmlformats.org/officeDocument/2006/relationships/slide" Target="slides/slide16.xml"/><Relationship Id="rId24" Type="http://schemas.openxmlformats.org/officeDocument/2006/relationships/font" Target="fonts/CenturyGothic-italic.fntdata"/><Relationship Id="rId23" Type="http://schemas.openxmlformats.org/officeDocument/2006/relationships/font" Target="fonts/CenturyGothic-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05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945659" cy="49805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86" name="Google Shape;86;p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7" name="Google Shape;87;p1: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95" name="Google Shape;195;p1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6" name="Google Shape;196;p10: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08" name="Google Shape;208;p1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9" name="Google Shape;209;p11: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2: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21" name="Google Shape;221;p1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2" name="Google Shape;222;p12: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3: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31" name="Google Shape;231;p1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2" name="Google Shape;232;p13: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43" name="Google Shape;243;p1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4" name="Google Shape;244;p14: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5: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255" name="Google Shape;255;p1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6" name="Google Shape;256;p15: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6: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ZA"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67" name="Google Shape;267;p1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8" name="Google Shape;268;p16: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98" name="Google Shape;98;p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9" name="Google Shape;99;p2: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09" name="Google Shape;109;p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0" name="Google Shape;110;p3: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ZA"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119" name="Google Shape;119;p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0" name="Google Shape;120;p4: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30" name="Google Shape;130;p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1" name="Google Shape;131;p5: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ZA"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142" name="Google Shape;142;p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3" name="Google Shape;143;p6: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55" name="Google Shape;155;p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6" name="Google Shape;156;p7: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8: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68" name="Google Shape;168;p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9" name="Google Shape;169;p8: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9: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80" name="Google Shape;180;p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1" name="Google Shape;181;p9: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7" name="Shape 27"/>
        <p:cNvGrpSpPr/>
        <p:nvPr/>
      </p:nvGrpSpPr>
      <p:grpSpPr>
        <a:xfrm>
          <a:off x="0" y="0"/>
          <a:ext cx="0" cy="0"/>
          <a:chOff x="0" y="0"/>
          <a:chExt cx="0" cy="0"/>
        </a:xfrm>
      </p:grpSpPr>
      <p:sp>
        <p:nvSpPr>
          <p:cNvPr id="28" name="Google Shape;28;p2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0" name="Google Shape;30;p2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2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2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2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9" name="Google Shape;3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6"/>
          <p:cNvSpPr/>
          <p:nvPr>
            <p:ph idx="2" type="pic"/>
          </p:nvPr>
        </p:nvSpPr>
        <p:spPr>
          <a:xfrm>
            <a:off x="5183188" y="987425"/>
            <a:ext cx="6172200" cy="4873625"/>
          </a:xfrm>
          <a:prstGeom prst="rect">
            <a:avLst/>
          </a:prstGeom>
          <a:noFill/>
          <a:ln>
            <a:noFill/>
          </a:ln>
        </p:spPr>
      </p:sp>
      <p:sp>
        <p:nvSpPr>
          <p:cNvPr id="68" name="Google Shape;68;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Z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Z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7.png"/><Relationship Id="rId5" Type="http://schemas.openxmlformats.org/officeDocument/2006/relationships/image" Target="../media/image9.png"/><Relationship Id="rId6"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vmlDrawing" Target="../drawings/vmlDrawing2.vml"/><Relationship Id="rId4" Type="http://schemas.openxmlformats.org/officeDocument/2006/relationships/image" Target="../media/image3.jpg"/><Relationship Id="rId5" Type="http://schemas.openxmlformats.org/officeDocument/2006/relationships/image" Target="../media/image7.png"/><Relationship Id="rId6" Type="http://schemas.openxmlformats.org/officeDocument/2006/relationships/package" Target="../embeddings/Microsoft_Excel_Sheet2.xlsx"/><Relationship Id="rId7" Type="http://schemas.openxmlformats.org/officeDocument/2006/relationships/package" Target="../embeddings/Microsoft_Excel_Sheet2.xlsx"/><Relationship Id="rId8"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2.jpg"/><Relationship Id="rId4" Type="http://schemas.openxmlformats.org/officeDocument/2006/relationships/image" Target="../media/image3.jpg"/><Relationship Id="rId5"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vmlDrawing" Target="../drawings/vmlDrawing1.vml"/><Relationship Id="rId4" Type="http://schemas.openxmlformats.org/officeDocument/2006/relationships/image" Target="../media/image3.jpg"/><Relationship Id="rId5" Type="http://schemas.openxmlformats.org/officeDocument/2006/relationships/image" Target="../media/image7.png"/><Relationship Id="rId6" Type="http://schemas.openxmlformats.org/officeDocument/2006/relationships/package" Target="../embeddings/Microsoft_Excel_Sheet1.xlsx"/><Relationship Id="rId7" Type="http://schemas.openxmlformats.org/officeDocument/2006/relationships/package" Target="../embeddings/Microsoft_Excel_Sheet1.xlsx"/><Relationship Id="rId8"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7.png"/><Relationship Id="rId5"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pSp>
        <p:nvGrpSpPr>
          <p:cNvPr id="89" name="Google Shape;89;p1"/>
          <p:cNvGrpSpPr/>
          <p:nvPr/>
        </p:nvGrpSpPr>
        <p:grpSpPr>
          <a:xfrm>
            <a:off x="0" y="0"/>
            <a:ext cx="12192000" cy="7010400"/>
            <a:chOff x="0" y="0"/>
            <a:chExt cx="9144000" cy="6859122"/>
          </a:xfrm>
        </p:grpSpPr>
        <p:pic>
          <p:nvPicPr>
            <p:cNvPr descr="CGE Banner1" id="90" name="Google Shape;90;p1"/>
            <p:cNvPicPr preferRelativeResize="0"/>
            <p:nvPr/>
          </p:nvPicPr>
          <p:blipFill rotWithShape="1">
            <a:blip r:embed="rId3">
              <a:alphaModFix/>
            </a:blip>
            <a:srcRect b="0" l="0" r="0" t="0"/>
            <a:stretch/>
          </p:blipFill>
          <p:spPr>
            <a:xfrm>
              <a:off x="0" y="0"/>
              <a:ext cx="9144000" cy="1917146"/>
            </a:xfrm>
            <a:prstGeom prst="rect">
              <a:avLst/>
            </a:prstGeom>
            <a:noFill/>
            <a:ln>
              <a:noFill/>
            </a:ln>
          </p:spPr>
        </p:pic>
        <p:pic>
          <p:nvPicPr>
            <p:cNvPr id="91" name="Google Shape;91;p1"/>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92" name="Google Shape;92;p1"/>
          <p:cNvSpPr txBox="1"/>
          <p:nvPr>
            <p:ph type="ctrTitle"/>
          </p:nvPr>
        </p:nvSpPr>
        <p:spPr>
          <a:xfrm>
            <a:off x="2063552" y="1466094"/>
            <a:ext cx="7772400" cy="1470025"/>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2700"/>
              <a:buFont typeface="Calibri"/>
              <a:buNone/>
            </a:pPr>
            <a:r>
              <a:rPr lang="en-ZA" sz="2700"/>
              <a:t>Presentation to the Portfolio Committee</a:t>
            </a:r>
            <a:endParaRPr/>
          </a:p>
        </p:txBody>
      </p:sp>
      <p:sp>
        <p:nvSpPr>
          <p:cNvPr id="93" name="Google Shape;93;p1"/>
          <p:cNvSpPr txBox="1"/>
          <p:nvPr>
            <p:ph idx="1" type="subTitle"/>
          </p:nvPr>
        </p:nvSpPr>
        <p:spPr>
          <a:xfrm>
            <a:off x="3740919" y="3905756"/>
            <a:ext cx="4800600" cy="131445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en-ZA"/>
              <a:t>Financial Management Report         Third quarter 2021/2022</a:t>
            </a:r>
            <a:endParaRPr/>
          </a:p>
          <a:p>
            <a:pPr indent="0" lvl="0" marL="0" rtl="0" algn="ctr">
              <a:lnSpc>
                <a:spcPct val="90000"/>
              </a:lnSpc>
              <a:spcBef>
                <a:spcPts val="1000"/>
              </a:spcBef>
              <a:spcAft>
                <a:spcPts val="0"/>
              </a:spcAft>
              <a:buClr>
                <a:schemeClr val="dk1"/>
              </a:buClr>
              <a:buSzPts val="2400"/>
              <a:buNone/>
            </a:pPr>
            <a:r>
              <a:t/>
            </a:r>
            <a:endParaRPr/>
          </a:p>
        </p:txBody>
      </p:sp>
      <p:sp>
        <p:nvSpPr>
          <p:cNvPr id="94" name="Google Shape;9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ZA" sz="1200" u="none" cap="none" strike="noStrike">
                <a:solidFill>
                  <a:srgbClr val="898989"/>
                </a:solidFill>
                <a:latin typeface="Calibri"/>
                <a:ea typeface="Calibri"/>
                <a:cs typeface="Calibri"/>
                <a:sym typeface="Calibri"/>
              </a:rPr>
              <a:t>‹#›</a:t>
            </a:fld>
            <a:endParaRPr b="0" i="0" sz="1200" u="none" cap="none" strike="noStrike">
              <a:solidFill>
                <a:srgbClr val="898989"/>
              </a:solidFill>
              <a:latin typeface="Calibri"/>
              <a:ea typeface="Calibri"/>
              <a:cs typeface="Calibri"/>
              <a:sym typeface="Calibri"/>
            </a:endParaRPr>
          </a:p>
        </p:txBody>
      </p:sp>
      <p:sp>
        <p:nvSpPr>
          <p:cNvPr id="95" name="Google Shape;95;p1"/>
          <p:cNvSpPr txBox="1"/>
          <p:nvPr/>
        </p:nvSpPr>
        <p:spPr>
          <a:xfrm>
            <a:off x="4439816" y="3076841"/>
            <a:ext cx="3402806" cy="507831"/>
          </a:xfrm>
          <a:prstGeom prst="rect">
            <a:avLst/>
          </a:prstGeom>
          <a:solidFill>
            <a:srgbClr val="323F4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ZA" sz="2700" u="none" cap="none" strike="noStrike">
                <a:solidFill>
                  <a:schemeClr val="lt1"/>
                </a:solidFill>
                <a:latin typeface="Arial"/>
                <a:ea typeface="Arial"/>
                <a:cs typeface="Arial"/>
                <a:sym typeface="Arial"/>
              </a:rPr>
              <a:t>1 March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grpSp>
        <p:nvGrpSpPr>
          <p:cNvPr id="198" name="Google Shape;198;p10"/>
          <p:cNvGrpSpPr/>
          <p:nvPr/>
        </p:nvGrpSpPr>
        <p:grpSpPr>
          <a:xfrm>
            <a:off x="0" y="0"/>
            <a:ext cx="12192000" cy="6857987"/>
            <a:chOff x="0" y="0"/>
            <a:chExt cx="9144000" cy="6859122"/>
          </a:xfrm>
        </p:grpSpPr>
        <p:pic>
          <p:nvPicPr>
            <p:cNvPr descr="CGE Banner1" id="199" name="Google Shape;199;p10"/>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200" name="Google Shape;200;p10"/>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201" name="Google Shape;201;p10"/>
          <p:cNvSpPr txBox="1"/>
          <p:nvPr>
            <p:ph idx="1" type="body"/>
          </p:nvPr>
        </p:nvSpPr>
        <p:spPr>
          <a:xfrm>
            <a:off x="245949" y="1785630"/>
            <a:ext cx="5157787" cy="46112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ZA"/>
              <a:t>Corporate Services</a:t>
            </a:r>
            <a:endParaRPr/>
          </a:p>
        </p:txBody>
      </p:sp>
      <p:sp>
        <p:nvSpPr>
          <p:cNvPr id="202" name="Google Shape;20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03" name="Google Shape;203;p10"/>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pic>
        <p:nvPicPr>
          <p:cNvPr id="204" name="Google Shape;204;p10"/>
          <p:cNvPicPr preferRelativeResize="0"/>
          <p:nvPr/>
        </p:nvPicPr>
        <p:blipFill rotWithShape="1">
          <a:blip r:embed="rId5">
            <a:alphaModFix/>
          </a:blip>
          <a:srcRect b="1540" l="1874" r="878" t="1294"/>
          <a:stretch/>
        </p:blipFill>
        <p:spPr>
          <a:xfrm>
            <a:off x="5348990" y="1785630"/>
            <a:ext cx="6523220" cy="4801464"/>
          </a:xfrm>
          <a:prstGeom prst="rect">
            <a:avLst/>
          </a:prstGeom>
          <a:noFill/>
          <a:ln>
            <a:noFill/>
          </a:ln>
        </p:spPr>
      </p:pic>
      <p:pic>
        <p:nvPicPr>
          <p:cNvPr id="205" name="Google Shape;205;p10"/>
          <p:cNvPicPr preferRelativeResize="0"/>
          <p:nvPr/>
        </p:nvPicPr>
        <p:blipFill rotWithShape="1">
          <a:blip r:embed="rId6">
            <a:alphaModFix/>
          </a:blip>
          <a:srcRect b="0" l="0" r="0" t="0"/>
          <a:stretch/>
        </p:blipFill>
        <p:spPr>
          <a:xfrm>
            <a:off x="245949" y="2402783"/>
            <a:ext cx="4952248" cy="356715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grpSp>
        <p:nvGrpSpPr>
          <p:cNvPr id="211" name="Google Shape;211;p11"/>
          <p:cNvGrpSpPr/>
          <p:nvPr/>
        </p:nvGrpSpPr>
        <p:grpSpPr>
          <a:xfrm>
            <a:off x="0" y="0"/>
            <a:ext cx="12192000" cy="6857987"/>
            <a:chOff x="0" y="0"/>
            <a:chExt cx="9144000" cy="6859122"/>
          </a:xfrm>
        </p:grpSpPr>
        <p:pic>
          <p:nvPicPr>
            <p:cNvPr descr="CGE Banner1" id="212" name="Google Shape;212;p11"/>
            <p:cNvPicPr preferRelativeResize="0"/>
            <p:nvPr/>
          </p:nvPicPr>
          <p:blipFill rotWithShape="1">
            <a:blip r:embed="rId4">
              <a:alphaModFix/>
            </a:blip>
            <a:srcRect b="0" l="0" r="0" t="0"/>
            <a:stretch/>
          </p:blipFill>
          <p:spPr>
            <a:xfrm>
              <a:off x="0" y="0"/>
              <a:ext cx="9144000" cy="1785926"/>
            </a:xfrm>
            <a:prstGeom prst="rect">
              <a:avLst/>
            </a:prstGeom>
            <a:noFill/>
            <a:ln>
              <a:noFill/>
            </a:ln>
          </p:spPr>
        </p:pic>
        <p:pic>
          <p:nvPicPr>
            <p:cNvPr id="213" name="Google Shape;213;p11"/>
            <p:cNvPicPr preferRelativeResize="0"/>
            <p:nvPr/>
          </p:nvPicPr>
          <p:blipFill rotWithShape="1">
            <a:blip r:embed="rId5">
              <a:alphaModFix/>
            </a:blip>
            <a:srcRect b="0" l="0" r="0" t="0"/>
            <a:stretch/>
          </p:blipFill>
          <p:spPr>
            <a:xfrm flipH="1" rot="10800000">
              <a:off x="0" y="6714117"/>
              <a:ext cx="9144000" cy="145005"/>
            </a:xfrm>
            <a:prstGeom prst="rect">
              <a:avLst/>
            </a:prstGeom>
            <a:noFill/>
            <a:ln>
              <a:noFill/>
            </a:ln>
          </p:spPr>
        </p:pic>
      </p:grpSp>
      <p:sp>
        <p:nvSpPr>
          <p:cNvPr id="214" name="Google Shape;214;p11"/>
          <p:cNvSpPr txBox="1"/>
          <p:nvPr>
            <p:ph idx="1" type="body"/>
          </p:nvPr>
        </p:nvSpPr>
        <p:spPr>
          <a:xfrm>
            <a:off x="245949" y="1785630"/>
            <a:ext cx="6436650" cy="461123"/>
          </a:xfrm>
          <a:prstGeom prst="rect">
            <a:avLst/>
          </a:prstGeom>
          <a:noFill/>
          <a:ln>
            <a:noFill/>
          </a:ln>
        </p:spPr>
        <p:txBody>
          <a:bodyPr anchorCtr="0" anchor="b" bIns="45700" lIns="91425" spcFirstLastPara="1" rIns="91425" wrap="square" tIns="45700">
            <a:normAutofit fontScale="77500" lnSpcReduction="20000"/>
          </a:bodyPr>
          <a:lstStyle/>
          <a:p>
            <a:pPr indent="0" lvl="0" marL="0" rtl="0" algn="l">
              <a:lnSpc>
                <a:spcPct val="90000"/>
              </a:lnSpc>
              <a:spcBef>
                <a:spcPts val="0"/>
              </a:spcBef>
              <a:spcAft>
                <a:spcPts val="0"/>
              </a:spcAft>
              <a:buClr>
                <a:schemeClr val="dk1"/>
              </a:buClr>
              <a:buSzPct val="100000"/>
              <a:buNone/>
            </a:pPr>
            <a:r>
              <a:rPr lang="en-ZA" sz="3400"/>
              <a:t>Take-way……2 </a:t>
            </a:r>
            <a:r>
              <a:rPr lang="en-ZA"/>
              <a:t>[Management of Assets and Liabilities]</a:t>
            </a:r>
            <a:endParaRPr/>
          </a:p>
        </p:txBody>
      </p:sp>
      <p:sp>
        <p:nvSpPr>
          <p:cNvPr id="215" name="Google Shape;21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16" name="Google Shape;216;p11"/>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217" name="Google Shape;217;p11"/>
          <p:cNvSpPr txBox="1"/>
          <p:nvPr/>
        </p:nvSpPr>
        <p:spPr>
          <a:xfrm>
            <a:off x="6912616" y="1898680"/>
            <a:ext cx="4847975" cy="2092881"/>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CGE is a going concern</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Solvency &amp; Liquidity test is positive</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There are sufficient cash resources to meet the obligations when they fall due</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Asset management in order – physical verifications  concluded and disposals on old vehicles concluded in line with prescripts</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graphicFrame>
        <p:nvGraphicFramePr>
          <p:cNvPr id="218" name="Google Shape;218;p11"/>
          <p:cNvGraphicFramePr/>
          <p:nvPr/>
        </p:nvGraphicFramePr>
        <p:xfrm>
          <a:off x="84555" y="2529832"/>
          <a:ext cx="6689108" cy="1674353"/>
        </p:xfrm>
        <a:graphic>
          <a:graphicData uri="http://schemas.openxmlformats.org/presentationml/2006/ole">
            <mc:AlternateContent>
              <mc:Choice Requires="v">
                <p:oleObj r:id="rId6" imgH="1674353" imgW="6689108" progId="Excel.Sheet.12" spid="_x0000_s1">
                  <p:embed/>
                </p:oleObj>
              </mc:Choice>
              <mc:Fallback>
                <p:oleObj r:id="rId7" imgH="1674353" imgW="6689108" progId="Excel.Sheet.12">
                  <p:embed/>
                  <p:pic>
                    <p:nvPicPr>
                      <p:cNvPr id="218" name="Google Shape;218;p11"/>
                      <p:cNvPicPr preferRelativeResize="0"/>
                      <p:nvPr/>
                    </p:nvPicPr>
                    <p:blipFill rotWithShape="1">
                      <a:blip r:embed="rId8">
                        <a:alphaModFix/>
                      </a:blip>
                      <a:srcRect b="0" l="0" r="0" t="0"/>
                      <a:stretch/>
                    </p:blipFill>
                    <p:spPr>
                      <a:xfrm>
                        <a:off x="84555" y="2529832"/>
                        <a:ext cx="6689108" cy="1674353"/>
                      </a:xfrm>
                      <a:prstGeom prst="rect">
                        <a:avLst/>
                      </a:prstGeom>
                      <a:noFill/>
                      <a:ln>
                        <a:no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grpSp>
        <p:nvGrpSpPr>
          <p:cNvPr id="224" name="Google Shape;224;p12"/>
          <p:cNvGrpSpPr/>
          <p:nvPr/>
        </p:nvGrpSpPr>
        <p:grpSpPr>
          <a:xfrm>
            <a:off x="1524000" y="0"/>
            <a:ext cx="9144000" cy="6858000"/>
            <a:chOff x="0" y="0"/>
            <a:chExt cx="9144000" cy="6859122"/>
          </a:xfrm>
        </p:grpSpPr>
        <p:pic>
          <p:nvPicPr>
            <p:cNvPr descr="CGE Banner1" id="225" name="Google Shape;225;p12"/>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226" name="Google Shape;226;p12"/>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227" name="Google Shape;22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28" name="Google Shape;228;p12"/>
          <p:cNvSpPr/>
          <p:nvPr/>
        </p:nvSpPr>
        <p:spPr>
          <a:xfrm>
            <a:off x="1524000" y="2942195"/>
            <a:ext cx="8964488" cy="2376264"/>
          </a:xfrm>
          <a:prstGeom prst="flowChartPunchedTape">
            <a:avLst/>
          </a:prstGeom>
          <a:solidFill>
            <a:schemeClr val="dk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ZA" sz="6000">
                <a:solidFill>
                  <a:schemeClr val="lt1"/>
                </a:solidFill>
                <a:latin typeface="Calibri"/>
                <a:ea typeface="Calibri"/>
                <a:cs typeface="Calibri"/>
                <a:sym typeface="Calibri"/>
              </a:rPr>
              <a:t>FINANCIAL  MANAGEMENT SYSTEMS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grpSp>
        <p:nvGrpSpPr>
          <p:cNvPr id="234" name="Google Shape;234;p13"/>
          <p:cNvGrpSpPr/>
          <p:nvPr/>
        </p:nvGrpSpPr>
        <p:grpSpPr>
          <a:xfrm>
            <a:off x="0" y="0"/>
            <a:ext cx="12192000" cy="6857987"/>
            <a:chOff x="0" y="0"/>
            <a:chExt cx="9144000" cy="6859122"/>
          </a:xfrm>
        </p:grpSpPr>
        <p:pic>
          <p:nvPicPr>
            <p:cNvPr descr="CGE Banner1" id="235" name="Google Shape;235;p13"/>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236" name="Google Shape;236;p13"/>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237" name="Google Shape;237;p13"/>
          <p:cNvSpPr txBox="1"/>
          <p:nvPr>
            <p:ph idx="1" type="body"/>
          </p:nvPr>
        </p:nvSpPr>
        <p:spPr>
          <a:xfrm>
            <a:off x="245949" y="1785630"/>
            <a:ext cx="9043194" cy="461123"/>
          </a:xfrm>
          <a:prstGeom prst="rect">
            <a:avLst/>
          </a:prstGeom>
          <a:noFill/>
          <a:ln>
            <a:noFill/>
          </a:ln>
        </p:spPr>
        <p:txBody>
          <a:bodyPr anchorCtr="0" anchor="b" bIns="45700" lIns="91425" spcFirstLastPara="1" rIns="91425" wrap="square" tIns="45700">
            <a:normAutofit fontScale="25000" lnSpcReduction="20000"/>
          </a:bodyPr>
          <a:lstStyle/>
          <a:p>
            <a:pPr indent="0" lvl="0" marL="0" rtl="0" algn="l">
              <a:lnSpc>
                <a:spcPct val="90000"/>
              </a:lnSpc>
              <a:spcBef>
                <a:spcPts val="0"/>
              </a:spcBef>
              <a:spcAft>
                <a:spcPts val="0"/>
              </a:spcAft>
              <a:buClr>
                <a:schemeClr val="dk1"/>
              </a:buClr>
              <a:buSzPct val="100000"/>
              <a:buNone/>
            </a:pPr>
            <a:r>
              <a:rPr lang="en-ZA" sz="12800"/>
              <a:t>Take-away from the Report……3 </a:t>
            </a:r>
            <a:r>
              <a:rPr lang="en-ZA" sz="9600"/>
              <a:t>(Corporate Management)</a:t>
            </a:r>
            <a:endParaRPr/>
          </a:p>
        </p:txBody>
      </p:sp>
      <p:sp>
        <p:nvSpPr>
          <p:cNvPr id="238" name="Google Shape;23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39" name="Google Shape;239;p13"/>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240" name="Google Shape;240;p13"/>
          <p:cNvSpPr txBox="1"/>
          <p:nvPr/>
        </p:nvSpPr>
        <p:spPr>
          <a:xfrm>
            <a:off x="590843" y="2372850"/>
            <a:ext cx="10114671" cy="3354765"/>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Arial"/>
              <a:buChar char="•"/>
            </a:pPr>
            <a:r>
              <a:rPr b="1" lang="en-ZA" sz="1600">
                <a:solidFill>
                  <a:schemeClr val="dk1"/>
                </a:solidFill>
                <a:latin typeface="Century Gothic"/>
                <a:ea typeface="Century Gothic"/>
                <a:cs typeface="Century Gothic"/>
                <a:sym typeface="Century Gothic"/>
              </a:rPr>
              <a:t>SCM: Demand and Acquisition management </a:t>
            </a:r>
            <a:r>
              <a:rPr lang="en-ZA" sz="1600">
                <a:solidFill>
                  <a:schemeClr val="dk1"/>
                </a:solidFill>
                <a:latin typeface="Century Gothic"/>
                <a:ea typeface="Century Gothic"/>
                <a:cs typeface="Century Gothic"/>
                <a:sym typeface="Century Gothic"/>
              </a:rPr>
              <a:t>– The Procurement plan is going according to plan and it is anticipated that by the end of 31 March 2022 the plan will be fully executed.  </a:t>
            </a:r>
            <a:endParaRPr/>
          </a:p>
          <a:p>
            <a:pPr indent="-285750" lvl="0" marL="285750" marR="0" rtl="0" algn="l">
              <a:spcBef>
                <a:spcPts val="0"/>
              </a:spcBef>
              <a:spcAft>
                <a:spcPts val="0"/>
              </a:spcAft>
              <a:buClr>
                <a:schemeClr val="dk1"/>
              </a:buClr>
              <a:buSzPts val="1600"/>
              <a:buFont typeface="Arial"/>
              <a:buChar char="•"/>
            </a:pPr>
            <a:r>
              <a:rPr b="1" lang="en-ZA" sz="1600">
                <a:solidFill>
                  <a:schemeClr val="dk1"/>
                </a:solidFill>
                <a:latin typeface="Century Gothic"/>
                <a:ea typeface="Century Gothic"/>
                <a:cs typeface="Century Gothic"/>
                <a:sym typeface="Century Gothic"/>
              </a:rPr>
              <a:t>COVID spending </a:t>
            </a:r>
            <a:r>
              <a:rPr lang="en-ZA" sz="1600">
                <a:solidFill>
                  <a:schemeClr val="dk1"/>
                </a:solidFill>
                <a:latin typeface="Century Gothic"/>
                <a:ea typeface="Century Gothic"/>
                <a:cs typeface="Century Gothic"/>
                <a:sym typeface="Century Gothic"/>
              </a:rPr>
              <a:t>on PPE has not been material in the current year.  We had a contract for deep cleaning the offices.  The contract expired in January and we are in the process of sourcing another supplier.  The spending was incurred strictly in accordance with the prescripts of the law.</a:t>
            </a:r>
            <a:endParaRPr/>
          </a:p>
          <a:p>
            <a:pPr indent="-285750" lvl="0" marL="285750" marR="0" rtl="0" algn="l">
              <a:spcBef>
                <a:spcPts val="0"/>
              </a:spcBef>
              <a:spcAft>
                <a:spcPts val="0"/>
              </a:spcAft>
              <a:buClr>
                <a:schemeClr val="dk1"/>
              </a:buClr>
              <a:buSzPts val="1600"/>
              <a:buFont typeface="Arial"/>
              <a:buChar char="•"/>
            </a:pPr>
            <a:r>
              <a:rPr b="1" lang="en-ZA" sz="1600">
                <a:solidFill>
                  <a:schemeClr val="dk1"/>
                </a:solidFill>
                <a:latin typeface="Century Gothic"/>
                <a:ea typeface="Century Gothic"/>
                <a:cs typeface="Century Gothic"/>
                <a:sym typeface="Century Gothic"/>
              </a:rPr>
              <a:t>SCM Disposal Management </a:t>
            </a:r>
            <a:r>
              <a:rPr lang="en-ZA" sz="1600">
                <a:solidFill>
                  <a:schemeClr val="dk1"/>
                </a:solidFill>
                <a:latin typeface="Century Gothic"/>
                <a:ea typeface="Century Gothic"/>
                <a:cs typeface="Century Gothic"/>
                <a:sym typeface="Century Gothic"/>
              </a:rPr>
              <a:t>– No assets disposed in the current financial year.</a:t>
            </a:r>
            <a:endParaRPr/>
          </a:p>
          <a:p>
            <a:pPr indent="-285750" lvl="0" marL="285750" marR="0" rtl="0" algn="l">
              <a:spcBef>
                <a:spcPts val="0"/>
              </a:spcBef>
              <a:spcAft>
                <a:spcPts val="0"/>
              </a:spcAft>
              <a:buClr>
                <a:schemeClr val="dk1"/>
              </a:buClr>
              <a:buSzPts val="1600"/>
              <a:buFont typeface="Arial"/>
              <a:buChar char="•"/>
            </a:pPr>
            <a:r>
              <a:rPr b="1" lang="en-ZA" sz="1600">
                <a:solidFill>
                  <a:schemeClr val="dk1"/>
                </a:solidFill>
                <a:latin typeface="Century Gothic"/>
                <a:ea typeface="Century Gothic"/>
                <a:cs typeface="Century Gothic"/>
                <a:sym typeface="Century Gothic"/>
              </a:rPr>
              <a:t>SCM Contract management </a:t>
            </a:r>
            <a:r>
              <a:rPr lang="en-ZA" sz="1600">
                <a:solidFill>
                  <a:schemeClr val="dk1"/>
                </a:solidFill>
                <a:latin typeface="Century Gothic"/>
                <a:ea typeface="Century Gothic"/>
                <a:cs typeface="Century Gothic"/>
                <a:sym typeface="Century Gothic"/>
              </a:rPr>
              <a:t>– Contracts are reviewed on a regular basis. Vox remain an outstanding issue as previously reported.</a:t>
            </a:r>
            <a:endParaRPr/>
          </a:p>
          <a:p>
            <a:pPr indent="-285750" lvl="0" marL="285750" marR="0" rtl="0" algn="l">
              <a:spcBef>
                <a:spcPts val="0"/>
              </a:spcBef>
              <a:spcAft>
                <a:spcPts val="0"/>
              </a:spcAft>
              <a:buClr>
                <a:schemeClr val="dk1"/>
              </a:buClr>
              <a:buSzPts val="1600"/>
              <a:buFont typeface="Arial"/>
              <a:buChar char="•"/>
            </a:pPr>
            <a:r>
              <a:rPr b="1" lang="en-ZA" sz="1600">
                <a:solidFill>
                  <a:schemeClr val="dk1"/>
                </a:solidFill>
                <a:latin typeface="Century Gothic"/>
                <a:ea typeface="Century Gothic"/>
                <a:cs typeface="Century Gothic"/>
                <a:sym typeface="Century Gothic"/>
              </a:rPr>
              <a:t>SCM Logistics, facilities and fleet management </a:t>
            </a:r>
            <a:r>
              <a:rPr lang="en-ZA" sz="1600">
                <a:solidFill>
                  <a:schemeClr val="dk1"/>
                </a:solidFill>
                <a:latin typeface="Century Gothic"/>
                <a:ea typeface="Century Gothic"/>
                <a:cs typeface="Century Gothic"/>
                <a:sym typeface="Century Gothic"/>
              </a:rPr>
              <a:t>– The standard of Office building are generally acceptable but for HQ, Mpumalanga office. Compliance to Protocols upheld generally with offices hygiene and health standard adhered to.</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grpSp>
        <p:nvGrpSpPr>
          <p:cNvPr id="246" name="Google Shape;246;p14"/>
          <p:cNvGrpSpPr/>
          <p:nvPr/>
        </p:nvGrpSpPr>
        <p:grpSpPr>
          <a:xfrm>
            <a:off x="0" y="0"/>
            <a:ext cx="12192000" cy="6857987"/>
            <a:chOff x="0" y="0"/>
            <a:chExt cx="9144000" cy="6859122"/>
          </a:xfrm>
        </p:grpSpPr>
        <p:pic>
          <p:nvPicPr>
            <p:cNvPr descr="CGE Banner1" id="247" name="Google Shape;247;p14"/>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248" name="Google Shape;248;p14"/>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249" name="Google Shape;249;p14"/>
          <p:cNvSpPr txBox="1"/>
          <p:nvPr>
            <p:ph idx="1" type="body"/>
          </p:nvPr>
        </p:nvSpPr>
        <p:spPr>
          <a:xfrm>
            <a:off x="245949" y="1785630"/>
            <a:ext cx="9043194" cy="461123"/>
          </a:xfrm>
          <a:prstGeom prst="rect">
            <a:avLst/>
          </a:prstGeom>
          <a:noFill/>
          <a:ln>
            <a:noFill/>
          </a:ln>
        </p:spPr>
        <p:txBody>
          <a:bodyPr anchorCtr="0" anchor="b" bIns="45700" lIns="91425" spcFirstLastPara="1" rIns="91425" wrap="square" tIns="45700">
            <a:normAutofit fontScale="25000" lnSpcReduction="20000"/>
          </a:bodyPr>
          <a:lstStyle/>
          <a:p>
            <a:pPr indent="0" lvl="0" marL="0" rtl="0" algn="l">
              <a:lnSpc>
                <a:spcPct val="90000"/>
              </a:lnSpc>
              <a:spcBef>
                <a:spcPts val="0"/>
              </a:spcBef>
              <a:spcAft>
                <a:spcPts val="0"/>
              </a:spcAft>
              <a:buClr>
                <a:schemeClr val="dk1"/>
              </a:buClr>
              <a:buSzPct val="100000"/>
              <a:buNone/>
            </a:pPr>
            <a:r>
              <a:rPr lang="en-ZA" sz="12800"/>
              <a:t>Litigation and claims</a:t>
            </a:r>
            <a:endParaRPr/>
          </a:p>
        </p:txBody>
      </p:sp>
      <p:sp>
        <p:nvSpPr>
          <p:cNvPr id="250" name="Google Shape;25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51" name="Google Shape;251;p14"/>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252" name="Google Shape;252;p14"/>
          <p:cNvSpPr txBox="1"/>
          <p:nvPr/>
        </p:nvSpPr>
        <p:spPr>
          <a:xfrm>
            <a:off x="590843" y="2372850"/>
            <a:ext cx="11238300" cy="2585323"/>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2400"/>
              <a:buFont typeface="Arial"/>
              <a:buChar char="•"/>
            </a:pPr>
            <a:r>
              <a:rPr b="1" lang="en-ZA" sz="2400">
                <a:solidFill>
                  <a:schemeClr val="dk1"/>
                </a:solidFill>
                <a:latin typeface="Calibri"/>
                <a:ea typeface="Calibri"/>
                <a:cs typeface="Calibri"/>
                <a:sym typeface="Calibri"/>
              </a:rPr>
              <a:t>Sandile v CGE</a:t>
            </a:r>
            <a:r>
              <a:rPr lang="en-ZA" sz="2400">
                <a:solidFill>
                  <a:schemeClr val="dk1"/>
                </a:solidFill>
                <a:latin typeface="Calibri"/>
                <a:ea typeface="Calibri"/>
                <a:cs typeface="Calibri"/>
                <a:sym typeface="Calibri"/>
              </a:rPr>
              <a:t>– matter closed in November 2020</a:t>
            </a:r>
            <a:endParaRPr/>
          </a:p>
          <a:p>
            <a:pPr indent="-285750" lvl="0" marL="285750" marR="0" rtl="0" algn="l">
              <a:lnSpc>
                <a:spcPct val="150000"/>
              </a:lnSpc>
              <a:spcBef>
                <a:spcPts val="0"/>
              </a:spcBef>
              <a:spcAft>
                <a:spcPts val="0"/>
              </a:spcAft>
              <a:buClr>
                <a:schemeClr val="dk1"/>
              </a:buClr>
              <a:buSzPts val="2400"/>
              <a:buFont typeface="Arial"/>
              <a:buChar char="•"/>
            </a:pPr>
            <a:r>
              <a:rPr b="1" lang="en-ZA" sz="2400">
                <a:solidFill>
                  <a:schemeClr val="dk1"/>
                </a:solidFill>
                <a:latin typeface="Calibri"/>
                <a:ea typeface="Calibri"/>
                <a:cs typeface="Calibri"/>
                <a:sym typeface="Calibri"/>
              </a:rPr>
              <a:t>17% Matter - </a:t>
            </a:r>
            <a:r>
              <a:rPr lang="en-ZA" sz="2400">
                <a:solidFill>
                  <a:schemeClr val="dk1"/>
                </a:solidFill>
                <a:latin typeface="Calibri"/>
                <a:ea typeface="Calibri"/>
                <a:cs typeface="Calibri"/>
                <a:sym typeface="Calibri"/>
              </a:rPr>
              <a:t> litigation ongoing</a:t>
            </a:r>
            <a:endParaRPr/>
          </a:p>
          <a:p>
            <a:pPr indent="-285750" lvl="0" marL="285750" marR="0" rtl="0" algn="l">
              <a:lnSpc>
                <a:spcPct val="150000"/>
              </a:lnSpc>
              <a:spcBef>
                <a:spcPts val="0"/>
              </a:spcBef>
              <a:spcAft>
                <a:spcPts val="0"/>
              </a:spcAft>
              <a:buClr>
                <a:schemeClr val="dk1"/>
              </a:buClr>
              <a:buSzPts val="2400"/>
              <a:buFont typeface="Arial"/>
              <a:buChar char="•"/>
            </a:pPr>
            <a:r>
              <a:rPr b="1" lang="en-ZA" sz="2400">
                <a:solidFill>
                  <a:schemeClr val="dk1"/>
                </a:solidFill>
                <a:latin typeface="Calibri"/>
                <a:ea typeface="Calibri"/>
                <a:cs typeface="Calibri"/>
                <a:sym typeface="Calibri"/>
              </a:rPr>
              <a:t>Vox Telecoms </a:t>
            </a:r>
            <a:r>
              <a:rPr lang="en-ZA" sz="2400">
                <a:solidFill>
                  <a:schemeClr val="dk1"/>
                </a:solidFill>
                <a:latin typeface="Calibri"/>
                <a:ea typeface="Calibri"/>
                <a:cs typeface="Calibri"/>
                <a:sym typeface="Calibri"/>
              </a:rPr>
              <a:t>– Internal investigation yet to be concluded</a:t>
            </a:r>
            <a:endParaRPr/>
          </a:p>
          <a:p>
            <a:pPr indent="-285750" lvl="0" marL="285750" marR="0" rtl="0" algn="l">
              <a:lnSpc>
                <a:spcPct val="150000"/>
              </a:lnSpc>
              <a:spcBef>
                <a:spcPts val="0"/>
              </a:spcBef>
              <a:spcAft>
                <a:spcPts val="0"/>
              </a:spcAft>
              <a:buClr>
                <a:schemeClr val="dk1"/>
              </a:buClr>
              <a:buSzPts val="2400"/>
              <a:buFont typeface="Arial"/>
              <a:buChar char="•"/>
            </a:pPr>
            <a:r>
              <a:rPr b="1" lang="en-ZA" sz="2400">
                <a:solidFill>
                  <a:schemeClr val="dk1"/>
                </a:solidFill>
                <a:latin typeface="Calibri"/>
                <a:ea typeface="Calibri"/>
                <a:cs typeface="Calibri"/>
                <a:sym typeface="Calibri"/>
              </a:rPr>
              <a:t>Maema v CGE </a:t>
            </a:r>
            <a:r>
              <a:rPr lang="en-ZA" sz="2400">
                <a:solidFill>
                  <a:schemeClr val="dk1"/>
                </a:solidFill>
                <a:latin typeface="Calibri"/>
                <a:ea typeface="Calibri"/>
                <a:cs typeface="Calibri"/>
                <a:sym typeface="Calibri"/>
              </a:rPr>
              <a:t>– status of litigation unknown</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grpSp>
        <p:nvGrpSpPr>
          <p:cNvPr id="258" name="Google Shape;258;p15"/>
          <p:cNvGrpSpPr/>
          <p:nvPr/>
        </p:nvGrpSpPr>
        <p:grpSpPr>
          <a:xfrm>
            <a:off x="0" y="0"/>
            <a:ext cx="12192000" cy="6857987"/>
            <a:chOff x="0" y="0"/>
            <a:chExt cx="9144000" cy="6859122"/>
          </a:xfrm>
        </p:grpSpPr>
        <p:pic>
          <p:nvPicPr>
            <p:cNvPr descr="CGE Banner1" id="259" name="Google Shape;259;p15"/>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260" name="Google Shape;260;p15"/>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261" name="Google Shape;261;p15"/>
          <p:cNvSpPr txBox="1"/>
          <p:nvPr>
            <p:ph idx="1" type="body"/>
          </p:nvPr>
        </p:nvSpPr>
        <p:spPr>
          <a:xfrm>
            <a:off x="245949" y="1785630"/>
            <a:ext cx="9043194" cy="46112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ZA"/>
              <a:t>Audit Action Plan</a:t>
            </a:r>
            <a:endParaRPr/>
          </a:p>
        </p:txBody>
      </p:sp>
      <p:sp>
        <p:nvSpPr>
          <p:cNvPr id="262" name="Google Shape;26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63" name="Google Shape;263;p15"/>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264" name="Google Shape;264;p15"/>
          <p:cNvSpPr txBox="1"/>
          <p:nvPr/>
        </p:nvSpPr>
        <p:spPr>
          <a:xfrm>
            <a:off x="590843" y="2372850"/>
            <a:ext cx="11238300" cy="2532681"/>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lang="en-ZA" sz="1800">
                <a:solidFill>
                  <a:schemeClr val="dk1"/>
                </a:solidFill>
                <a:latin typeface="Century Gothic"/>
                <a:ea typeface="Century Gothic"/>
                <a:cs typeface="Century Gothic"/>
                <a:sym typeface="Century Gothic"/>
              </a:rPr>
              <a:t>As at the end of the third quarter, CGE is 63% done on the completion action plan</a:t>
            </a:r>
            <a:endParaRPr/>
          </a:p>
          <a:p>
            <a:pPr indent="-285750" lvl="0" marL="285750" marR="0" rtl="0" algn="l">
              <a:lnSpc>
                <a:spcPct val="150000"/>
              </a:lnSpc>
              <a:spcBef>
                <a:spcPts val="0"/>
              </a:spcBef>
              <a:spcAft>
                <a:spcPts val="0"/>
              </a:spcAft>
              <a:buClr>
                <a:schemeClr val="dk1"/>
              </a:buClr>
              <a:buSzPts val="1800"/>
              <a:buFont typeface="Arial"/>
              <a:buChar char="•"/>
            </a:pPr>
            <a:r>
              <a:rPr lang="en-ZA" sz="1800">
                <a:solidFill>
                  <a:schemeClr val="dk1"/>
                </a:solidFill>
                <a:latin typeface="Century Gothic"/>
                <a:ea typeface="Century Gothic"/>
                <a:cs typeface="Century Gothic"/>
                <a:sym typeface="Century Gothic"/>
              </a:rPr>
              <a:t>It is anticipated that the plan may not be fully implemented by the end of the fourth quarter.  The challenges result from the absence of Heads of departments who can lead in implementation of the Audit plans</a:t>
            </a:r>
            <a:endParaRPr/>
          </a:p>
          <a:p>
            <a:pPr indent="-285750" lvl="0" marL="285750" marR="0" rtl="0" algn="l">
              <a:lnSpc>
                <a:spcPct val="150000"/>
              </a:lnSpc>
              <a:spcBef>
                <a:spcPts val="0"/>
              </a:spcBef>
              <a:spcAft>
                <a:spcPts val="0"/>
              </a:spcAft>
              <a:buClr>
                <a:schemeClr val="dk1"/>
              </a:buClr>
              <a:buSzPts val="1800"/>
              <a:buFont typeface="Arial"/>
              <a:buChar char="•"/>
            </a:pPr>
            <a:r>
              <a:rPr lang="en-ZA" sz="1800">
                <a:solidFill>
                  <a:schemeClr val="dk1"/>
                </a:solidFill>
                <a:latin typeface="Century Gothic"/>
                <a:ea typeface="Century Gothic"/>
                <a:cs typeface="Century Gothic"/>
                <a:sym typeface="Century Gothic"/>
              </a:rPr>
              <a:t>The plan is to put new time frames for the actioning of the plan and delegate these to other Heads of departments.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271" name="Google Shape;271;p16"/>
          <p:cNvSpPr txBox="1"/>
          <p:nvPr>
            <p:ph type="ctrTitle"/>
          </p:nvPr>
        </p:nvSpPr>
        <p:spPr>
          <a:xfrm>
            <a:off x="2279650" y="2060575"/>
            <a:ext cx="7772400" cy="439738"/>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entury Gothic"/>
              <a:buNone/>
            </a:pPr>
            <a:r>
              <a:rPr b="1" lang="en-ZA" sz="3200">
                <a:latin typeface="Century Gothic"/>
                <a:ea typeface="Century Gothic"/>
                <a:cs typeface="Century Gothic"/>
                <a:sym typeface="Century Gothic"/>
              </a:rPr>
              <a:t>Thank You</a:t>
            </a:r>
            <a:endParaRPr b="1" sz="3200">
              <a:latin typeface="Century Gothic"/>
              <a:ea typeface="Century Gothic"/>
              <a:cs typeface="Century Gothic"/>
              <a:sym typeface="Century Gothic"/>
            </a:endParaRPr>
          </a:p>
        </p:txBody>
      </p:sp>
      <p:sp>
        <p:nvSpPr>
          <p:cNvPr id="272" name="Google Shape;272;p16"/>
          <p:cNvSpPr txBox="1"/>
          <p:nvPr>
            <p:ph idx="1" type="subTitle"/>
          </p:nvPr>
        </p:nvSpPr>
        <p:spPr>
          <a:xfrm>
            <a:off x="1524000" y="2997201"/>
            <a:ext cx="9144000" cy="310356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041C31"/>
              </a:buClr>
              <a:buSzPts val="2400"/>
              <a:buNone/>
            </a:pPr>
            <a:r>
              <a:rPr b="1" i="1" lang="en-ZA">
                <a:solidFill>
                  <a:srgbClr val="041C31"/>
                </a:solidFill>
              </a:rPr>
              <a:t>HAVE A GENDER RELATED COMPLAINT ????</a:t>
            </a:r>
            <a:endParaRPr/>
          </a:p>
          <a:p>
            <a:pPr indent="0" lvl="0" marL="0" rtl="0" algn="ctr">
              <a:lnSpc>
                <a:spcPct val="90000"/>
              </a:lnSpc>
              <a:spcBef>
                <a:spcPts val="0"/>
              </a:spcBef>
              <a:spcAft>
                <a:spcPts val="0"/>
              </a:spcAft>
              <a:buClr>
                <a:srgbClr val="041C31"/>
              </a:buClr>
              <a:buSzPts val="2400"/>
              <a:buNone/>
            </a:pPr>
            <a:r>
              <a:rPr b="1" i="1" lang="en-ZA">
                <a:solidFill>
                  <a:srgbClr val="041C31"/>
                </a:solidFill>
              </a:rPr>
              <a:t>REPORT IT TO </a:t>
            </a:r>
            <a:endParaRPr/>
          </a:p>
          <a:p>
            <a:pPr indent="0" lvl="0" marL="0" rtl="0" algn="ctr">
              <a:lnSpc>
                <a:spcPct val="90000"/>
              </a:lnSpc>
              <a:spcBef>
                <a:spcPts val="1000"/>
              </a:spcBef>
              <a:spcAft>
                <a:spcPts val="0"/>
              </a:spcAft>
              <a:buClr>
                <a:schemeClr val="dk1"/>
              </a:buClr>
              <a:buSzPts val="2600"/>
              <a:buNone/>
            </a:pPr>
            <a:r>
              <a:t/>
            </a:r>
            <a:endParaRPr b="1" sz="2600">
              <a:solidFill>
                <a:srgbClr val="0000FF"/>
              </a:solidFill>
            </a:endParaRPr>
          </a:p>
          <a:p>
            <a:pPr indent="0" lvl="0" marL="0" rtl="0" algn="ctr">
              <a:lnSpc>
                <a:spcPct val="90000"/>
              </a:lnSpc>
              <a:spcBef>
                <a:spcPts val="0"/>
              </a:spcBef>
              <a:spcAft>
                <a:spcPts val="0"/>
              </a:spcAft>
              <a:buClr>
                <a:srgbClr val="FF0000"/>
              </a:buClr>
              <a:buSzPts val="5500"/>
              <a:buNone/>
            </a:pPr>
            <a:r>
              <a:rPr b="1" i="1" lang="en-ZA" sz="5500">
                <a:solidFill>
                  <a:srgbClr val="FF0000"/>
                </a:solidFill>
              </a:rPr>
              <a:t>0800 007 709 </a:t>
            </a:r>
            <a:endParaRPr/>
          </a:p>
          <a:p>
            <a:pPr indent="0" lvl="0" marL="0" rtl="0" algn="ctr">
              <a:lnSpc>
                <a:spcPct val="90000"/>
              </a:lnSpc>
              <a:spcBef>
                <a:spcPts val="0"/>
              </a:spcBef>
              <a:spcAft>
                <a:spcPts val="0"/>
              </a:spcAft>
              <a:buClr>
                <a:srgbClr val="FF0000"/>
              </a:buClr>
              <a:buSzPts val="3300"/>
              <a:buNone/>
            </a:pPr>
            <a:r>
              <a:rPr b="1" i="1" lang="en-ZA" sz="3300">
                <a:solidFill>
                  <a:srgbClr val="FF0000"/>
                </a:solidFill>
              </a:rPr>
              <a:t>Twitter</a:t>
            </a:r>
            <a:r>
              <a:rPr b="1" i="1" lang="en-ZA" sz="3300">
                <a:solidFill>
                  <a:srgbClr val="002060"/>
                </a:solidFill>
              </a:rPr>
              <a:t> </a:t>
            </a:r>
            <a:r>
              <a:rPr b="1" i="1" lang="en-ZA" sz="3300">
                <a:solidFill>
                  <a:srgbClr val="FF0000"/>
                </a:solidFill>
              </a:rPr>
              <a:t>Handle </a:t>
            </a:r>
            <a:r>
              <a:rPr lang="en-ZA" sz="3300">
                <a:solidFill>
                  <a:srgbClr val="002060"/>
                </a:solidFill>
              </a:rPr>
              <a:t>@CGEinfo</a:t>
            </a:r>
            <a:br>
              <a:rPr lang="en-ZA" sz="3300">
                <a:solidFill>
                  <a:srgbClr val="002060"/>
                </a:solidFill>
              </a:rPr>
            </a:br>
            <a:r>
              <a:rPr lang="en-ZA" sz="3300">
                <a:solidFill>
                  <a:srgbClr val="002060"/>
                </a:solidFill>
              </a:rPr>
              <a:t>Facebook: Gender Commission of South Africa</a:t>
            </a:r>
            <a:endParaRPr sz="3300">
              <a:solidFill>
                <a:srgbClr val="002060"/>
              </a:solidFill>
            </a:endParaRPr>
          </a:p>
        </p:txBody>
      </p:sp>
      <p:pic>
        <p:nvPicPr>
          <p:cNvPr descr="Banner6" id="273" name="Google Shape;273;p16"/>
          <p:cNvPicPr preferRelativeResize="0"/>
          <p:nvPr/>
        </p:nvPicPr>
        <p:blipFill rotWithShape="1">
          <a:blip r:embed="rId3">
            <a:alphaModFix/>
          </a:blip>
          <a:srcRect b="8321" l="0" r="0" t="9167"/>
          <a:stretch/>
        </p:blipFill>
        <p:spPr>
          <a:xfrm>
            <a:off x="1524000" y="1"/>
            <a:ext cx="9144000" cy="1700213"/>
          </a:xfrm>
          <a:prstGeom prst="rect">
            <a:avLst/>
          </a:prstGeom>
          <a:noFill/>
          <a:ln>
            <a:noFill/>
          </a:ln>
        </p:spPr>
      </p:pic>
      <p:grpSp>
        <p:nvGrpSpPr>
          <p:cNvPr id="274" name="Google Shape;274;p16"/>
          <p:cNvGrpSpPr/>
          <p:nvPr/>
        </p:nvGrpSpPr>
        <p:grpSpPr>
          <a:xfrm>
            <a:off x="0" y="1"/>
            <a:ext cx="12192000" cy="6856413"/>
            <a:chOff x="0" y="1"/>
            <a:chExt cx="9144000" cy="6856204"/>
          </a:xfrm>
        </p:grpSpPr>
        <p:pic>
          <p:nvPicPr>
            <p:cNvPr descr="CGE Banner1" id="275" name="Google Shape;275;p16"/>
            <p:cNvPicPr preferRelativeResize="0"/>
            <p:nvPr/>
          </p:nvPicPr>
          <p:blipFill rotWithShape="1">
            <a:blip r:embed="rId4">
              <a:alphaModFix/>
            </a:blip>
            <a:srcRect b="0" l="0" r="0" t="0"/>
            <a:stretch/>
          </p:blipFill>
          <p:spPr>
            <a:xfrm>
              <a:off x="0" y="1"/>
              <a:ext cx="9144000" cy="1928802"/>
            </a:xfrm>
            <a:prstGeom prst="rect">
              <a:avLst/>
            </a:prstGeom>
            <a:noFill/>
            <a:ln>
              <a:noFill/>
            </a:ln>
          </p:spPr>
        </p:pic>
        <p:pic>
          <p:nvPicPr>
            <p:cNvPr id="276" name="Google Shape;276;p16"/>
            <p:cNvPicPr preferRelativeResize="0"/>
            <p:nvPr/>
          </p:nvPicPr>
          <p:blipFill rotWithShape="1">
            <a:blip r:embed="rId5">
              <a:alphaModFix/>
            </a:blip>
            <a:srcRect b="0" l="0" r="0" t="0"/>
            <a:stretch/>
          </p:blipFill>
          <p:spPr>
            <a:xfrm flipH="1" rot="10800000">
              <a:off x="0" y="6702425"/>
              <a:ext cx="9144000" cy="153780"/>
            </a:xfrm>
            <a:prstGeom prst="rect">
              <a:avLst/>
            </a:prstGeom>
            <a:noFill/>
            <a:ln>
              <a:noFill/>
            </a:ln>
          </p:spPr>
        </p:pic>
      </p:grpSp>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4"/>
                                        </p:tgtEl>
                                        <p:attrNameLst>
                                          <p:attrName>style.visibility</p:attrName>
                                        </p:attrNameLst>
                                      </p:cBhvr>
                                      <p:to>
                                        <p:strVal val="visible"/>
                                      </p:to>
                                    </p:set>
                                    <p:anim calcmode="lin" valueType="num">
                                      <p:cBhvr additive="base">
                                        <p:cTn dur="500"/>
                                        <p:tgtEl>
                                          <p:spTgt spid="27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pSp>
        <p:nvGrpSpPr>
          <p:cNvPr id="101" name="Google Shape;101;p2"/>
          <p:cNvGrpSpPr/>
          <p:nvPr/>
        </p:nvGrpSpPr>
        <p:grpSpPr>
          <a:xfrm>
            <a:off x="0" y="0"/>
            <a:ext cx="12192000" cy="6858000"/>
            <a:chOff x="0" y="0"/>
            <a:chExt cx="9144000" cy="6859122"/>
          </a:xfrm>
        </p:grpSpPr>
        <p:pic>
          <p:nvPicPr>
            <p:cNvPr descr="CGE Banner1" id="102" name="Google Shape;102;p2"/>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03" name="Google Shape;103;p2"/>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04" name="Google Shape;104;p2"/>
          <p:cNvSpPr txBox="1"/>
          <p:nvPr>
            <p:ph idx="1" type="body"/>
          </p:nvPr>
        </p:nvSpPr>
        <p:spPr>
          <a:xfrm>
            <a:off x="945704" y="2257396"/>
            <a:ext cx="9036496" cy="398386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None/>
            </a:pPr>
            <a:r>
              <a:t/>
            </a:r>
            <a:endParaRPr sz="3000"/>
          </a:p>
          <a:p>
            <a:pPr indent="-342900" lvl="0" marL="342900" rtl="0" algn="l">
              <a:lnSpc>
                <a:spcPct val="90000"/>
              </a:lnSpc>
              <a:spcBef>
                <a:spcPts val="1000"/>
              </a:spcBef>
              <a:spcAft>
                <a:spcPts val="0"/>
              </a:spcAft>
              <a:buClr>
                <a:srgbClr val="001F00"/>
              </a:buClr>
              <a:buSzPts val="1800"/>
              <a:buFont typeface="Noto Sans Symbols"/>
              <a:buChar char="∙"/>
            </a:pPr>
            <a:r>
              <a:rPr b="1" lang="en-ZA" sz="1800">
                <a:solidFill>
                  <a:srgbClr val="001F00"/>
                </a:solidFill>
                <a:latin typeface="Century Gothic"/>
                <a:ea typeface="Century Gothic"/>
                <a:cs typeface="Century Gothic"/>
                <a:sym typeface="Century Gothic"/>
              </a:rPr>
              <a:t>A brief overview of the financial report of the CGE. Expenditure per programme</a:t>
            </a:r>
            <a:endParaRPr/>
          </a:p>
          <a:p>
            <a:pPr indent="-342900" lvl="0" marL="342900" rtl="0" algn="l">
              <a:lnSpc>
                <a:spcPct val="90000"/>
              </a:lnSpc>
              <a:spcBef>
                <a:spcPts val="1000"/>
              </a:spcBef>
              <a:spcAft>
                <a:spcPts val="0"/>
              </a:spcAft>
              <a:buClr>
                <a:srgbClr val="001F00"/>
              </a:buClr>
              <a:buSzPts val="1800"/>
              <a:buFont typeface="Noto Sans Symbols"/>
              <a:buChar char="∙"/>
            </a:pPr>
            <a:r>
              <a:rPr b="1" lang="en-ZA" sz="1800">
                <a:solidFill>
                  <a:srgbClr val="001F00"/>
                </a:solidFill>
                <a:latin typeface="Century Gothic"/>
                <a:ea typeface="Century Gothic"/>
                <a:cs typeface="Century Gothic"/>
                <a:sym typeface="Century Gothic"/>
              </a:rPr>
              <a:t>An overview of the CGEs management of income, expenditure, transfers, cash and assets, as well as the state of its financial management systems – achievements and challenges. </a:t>
            </a:r>
            <a:endParaRPr/>
          </a:p>
          <a:p>
            <a:pPr indent="-342900" lvl="0" marL="342900" rtl="0" algn="l">
              <a:lnSpc>
                <a:spcPct val="90000"/>
              </a:lnSpc>
              <a:spcBef>
                <a:spcPts val="1000"/>
              </a:spcBef>
              <a:spcAft>
                <a:spcPts val="0"/>
              </a:spcAft>
              <a:buClr>
                <a:srgbClr val="001F00"/>
              </a:buClr>
              <a:buSzPts val="1800"/>
              <a:buFont typeface="Noto Sans Symbols"/>
              <a:buChar char="∙"/>
            </a:pPr>
            <a:r>
              <a:rPr b="1" lang="en-ZA" sz="1800">
                <a:solidFill>
                  <a:srgbClr val="001F00"/>
                </a:solidFill>
                <a:latin typeface="Century Gothic"/>
                <a:ea typeface="Century Gothic"/>
                <a:cs typeface="Century Gothic"/>
                <a:sym typeface="Century Gothic"/>
              </a:rPr>
              <a:t>Indicate what the cost incurred has been for the CGE insofar as dealing with the impact of the COvid-19 on operations with specific reference to for e.g. cost incurred for PPE – how much has been spent, on what? for who?</a:t>
            </a:r>
            <a:endParaRPr/>
          </a:p>
          <a:p>
            <a:pPr indent="-342900" lvl="0" marL="342900" rtl="0" algn="l">
              <a:lnSpc>
                <a:spcPct val="90000"/>
              </a:lnSpc>
              <a:spcBef>
                <a:spcPts val="1000"/>
              </a:spcBef>
              <a:spcAft>
                <a:spcPts val="0"/>
              </a:spcAft>
              <a:buClr>
                <a:srgbClr val="001F00"/>
              </a:buClr>
              <a:buSzPts val="1800"/>
              <a:buFont typeface="Noto Sans Symbols"/>
              <a:buChar char="∙"/>
            </a:pPr>
            <a:r>
              <a:rPr b="1" lang="en-ZA" sz="1800">
                <a:solidFill>
                  <a:srgbClr val="001F00"/>
                </a:solidFill>
                <a:latin typeface="Century Gothic"/>
                <a:ea typeface="Century Gothic"/>
                <a:cs typeface="Century Gothic"/>
                <a:sym typeface="Century Gothic"/>
              </a:rPr>
              <a:t>Progress update on any investigations under way</a:t>
            </a:r>
            <a:endParaRPr/>
          </a:p>
          <a:p>
            <a:pPr indent="-342900" lvl="0" marL="342900" rtl="0" algn="l">
              <a:lnSpc>
                <a:spcPct val="90000"/>
              </a:lnSpc>
              <a:spcBef>
                <a:spcPts val="1000"/>
              </a:spcBef>
              <a:spcAft>
                <a:spcPts val="0"/>
              </a:spcAft>
              <a:buClr>
                <a:srgbClr val="001F00"/>
              </a:buClr>
              <a:buSzPts val="1800"/>
              <a:buFont typeface="Noto Sans Symbols"/>
              <a:buChar char="∙"/>
            </a:pPr>
            <a:r>
              <a:rPr b="1" lang="en-ZA" sz="1800">
                <a:solidFill>
                  <a:srgbClr val="001F00"/>
                </a:solidFill>
                <a:latin typeface="Century Gothic"/>
                <a:ea typeface="Century Gothic"/>
                <a:cs typeface="Century Gothic"/>
                <a:sym typeface="Century Gothic"/>
              </a:rPr>
              <a:t>Audit Action Plan and progress hereto</a:t>
            </a:r>
            <a:endParaRPr/>
          </a:p>
        </p:txBody>
      </p:sp>
      <p:sp>
        <p:nvSpPr>
          <p:cNvPr id="105" name="Google Shape;105;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b="0" i="0" lang="en-ZA" sz="1200" u="none" cap="none" strike="noStrike">
                <a:solidFill>
                  <a:srgbClr val="898989"/>
                </a:solidFill>
                <a:latin typeface="Calibri"/>
                <a:ea typeface="Calibri"/>
                <a:cs typeface="Calibri"/>
                <a:sym typeface="Calibri"/>
              </a:rPr>
              <a:t>‹#›</a:t>
            </a:fld>
            <a:endParaRPr b="0" i="0" sz="1200" u="none" cap="none" strike="noStrike">
              <a:solidFill>
                <a:srgbClr val="898989"/>
              </a:solidFill>
              <a:latin typeface="Calibri"/>
              <a:ea typeface="Calibri"/>
              <a:cs typeface="Calibri"/>
              <a:sym typeface="Calibri"/>
            </a:endParaRPr>
          </a:p>
        </p:txBody>
      </p:sp>
      <p:sp>
        <p:nvSpPr>
          <p:cNvPr id="106" name="Google Shape;106;p2"/>
          <p:cNvSpPr txBox="1"/>
          <p:nvPr/>
        </p:nvSpPr>
        <p:spPr>
          <a:xfrm>
            <a:off x="2783632" y="1785383"/>
            <a:ext cx="636036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ZA" sz="2800" u="none" cap="none" strike="noStrike">
                <a:solidFill>
                  <a:schemeClr val="dk1"/>
                </a:solidFill>
                <a:latin typeface="Calibri"/>
                <a:ea typeface="Calibri"/>
                <a:cs typeface="Calibri"/>
                <a:sym typeface="Calibri"/>
              </a:rPr>
              <a:t>Table of contents</a:t>
            </a: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grpSp>
        <p:nvGrpSpPr>
          <p:cNvPr id="112" name="Google Shape;112;p3"/>
          <p:cNvGrpSpPr/>
          <p:nvPr/>
        </p:nvGrpSpPr>
        <p:grpSpPr>
          <a:xfrm>
            <a:off x="0" y="0"/>
            <a:ext cx="12192000" cy="6858000"/>
            <a:chOff x="0" y="0"/>
            <a:chExt cx="9144000" cy="6859122"/>
          </a:xfrm>
        </p:grpSpPr>
        <p:pic>
          <p:nvPicPr>
            <p:cNvPr descr="CGE Banner1" id="113" name="Google Shape;113;p3"/>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14" name="Google Shape;114;p3"/>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15" name="Google Shape;115;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16" name="Google Shape;116;p3"/>
          <p:cNvSpPr/>
          <p:nvPr/>
        </p:nvSpPr>
        <p:spPr>
          <a:xfrm>
            <a:off x="1704528" y="2276872"/>
            <a:ext cx="9144000" cy="3600400"/>
          </a:xfrm>
          <a:prstGeom prst="flowChartPunchedTape">
            <a:avLst/>
          </a:prstGeom>
          <a:solidFill>
            <a:schemeClr val="dk1"/>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ZA" sz="4000">
                <a:solidFill>
                  <a:schemeClr val="lt1"/>
                </a:solidFill>
                <a:latin typeface="Calibri"/>
                <a:ea typeface="Calibri"/>
                <a:cs typeface="Calibri"/>
                <a:sym typeface="Calibri"/>
              </a:rPr>
              <a:t>Overview </a:t>
            </a:r>
            <a:endParaRPr/>
          </a:p>
          <a:p>
            <a:pPr indent="0" lvl="0" marL="0" marR="0" rtl="0" algn="ctr">
              <a:spcBef>
                <a:spcPts val="0"/>
              </a:spcBef>
              <a:spcAft>
                <a:spcPts val="0"/>
              </a:spcAft>
              <a:buNone/>
            </a:pPr>
            <a:r>
              <a:rPr lang="en-ZA" sz="4000">
                <a:solidFill>
                  <a:schemeClr val="lt1"/>
                </a:solidFill>
                <a:latin typeface="Calibri"/>
                <a:ea typeface="Calibri"/>
                <a:cs typeface="Calibri"/>
                <a:sym typeface="Calibri"/>
              </a:rPr>
              <a:t>Financial Performance and Position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pSp>
        <p:nvGrpSpPr>
          <p:cNvPr id="122" name="Google Shape;122;p4"/>
          <p:cNvGrpSpPr/>
          <p:nvPr/>
        </p:nvGrpSpPr>
        <p:grpSpPr>
          <a:xfrm>
            <a:off x="0" y="0"/>
            <a:ext cx="12192000" cy="6858000"/>
            <a:chOff x="0" y="1029"/>
            <a:chExt cx="9144000" cy="6858000"/>
          </a:xfrm>
        </p:grpSpPr>
        <p:pic>
          <p:nvPicPr>
            <p:cNvPr descr="CGE Banner1" id="123" name="Google Shape;123;p4"/>
            <p:cNvPicPr preferRelativeResize="0"/>
            <p:nvPr/>
          </p:nvPicPr>
          <p:blipFill rotWithShape="1">
            <a:blip r:embed="rId3">
              <a:alphaModFix/>
            </a:blip>
            <a:srcRect b="0" l="0" r="0" t="0"/>
            <a:stretch/>
          </p:blipFill>
          <p:spPr>
            <a:xfrm>
              <a:off x="0" y="1029"/>
              <a:ext cx="9144000" cy="1928802"/>
            </a:xfrm>
            <a:prstGeom prst="rect">
              <a:avLst/>
            </a:prstGeom>
            <a:noFill/>
            <a:ln>
              <a:noFill/>
            </a:ln>
          </p:spPr>
        </p:pic>
        <p:pic>
          <p:nvPicPr>
            <p:cNvPr id="124" name="Google Shape;124;p4"/>
            <p:cNvPicPr preferRelativeResize="0"/>
            <p:nvPr/>
          </p:nvPicPr>
          <p:blipFill rotWithShape="1">
            <a:blip r:embed="rId4">
              <a:alphaModFix/>
            </a:blip>
            <a:srcRect b="0" l="0" r="0" t="0"/>
            <a:stretch/>
          </p:blipFill>
          <p:spPr>
            <a:xfrm flipH="1" rot="10800000">
              <a:off x="0" y="6702424"/>
              <a:ext cx="9144000" cy="156605"/>
            </a:xfrm>
            <a:prstGeom prst="rect">
              <a:avLst/>
            </a:prstGeom>
            <a:noFill/>
            <a:ln>
              <a:noFill/>
            </a:ln>
          </p:spPr>
        </p:pic>
      </p:grpSp>
      <p:sp>
        <p:nvSpPr>
          <p:cNvPr id="125" name="Google Shape;125;p4"/>
          <p:cNvSpPr txBox="1"/>
          <p:nvPr>
            <p:ph type="ctrTitle"/>
          </p:nvPr>
        </p:nvSpPr>
        <p:spPr>
          <a:xfrm>
            <a:off x="2279650" y="2060575"/>
            <a:ext cx="7772400" cy="4318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entury Gothic"/>
              <a:buNone/>
            </a:pPr>
            <a:r>
              <a:rPr b="1" lang="en-ZA" sz="3200">
                <a:latin typeface="Century Gothic"/>
                <a:ea typeface="Century Gothic"/>
                <a:cs typeface="Century Gothic"/>
                <a:sym typeface="Century Gothic"/>
              </a:rPr>
              <a:t>Overview of the CGE’s Financial Report</a:t>
            </a:r>
            <a:endParaRPr b="1" sz="3200">
              <a:latin typeface="Century Gothic"/>
              <a:ea typeface="Century Gothic"/>
              <a:cs typeface="Century Gothic"/>
              <a:sym typeface="Century Gothic"/>
            </a:endParaRPr>
          </a:p>
        </p:txBody>
      </p:sp>
      <p:sp>
        <p:nvSpPr>
          <p:cNvPr id="126" name="Google Shape;126;p4"/>
          <p:cNvSpPr txBox="1"/>
          <p:nvPr>
            <p:ph idx="1" type="subTitle"/>
          </p:nvPr>
        </p:nvSpPr>
        <p:spPr>
          <a:xfrm>
            <a:off x="313899" y="2565400"/>
            <a:ext cx="11614244" cy="3999470"/>
          </a:xfrm>
          <a:prstGeom prst="rect">
            <a:avLst/>
          </a:prstGeom>
          <a:noFill/>
          <a:ln>
            <a:noFill/>
          </a:ln>
        </p:spPr>
        <p:txBody>
          <a:bodyPr anchorCtr="0" anchor="t" bIns="45700" lIns="91425" spcFirstLastPara="1" rIns="91425" wrap="square" tIns="45700">
            <a:noAutofit/>
          </a:bodyPr>
          <a:lstStyle/>
          <a:p>
            <a:pPr indent="-457200" lvl="0" marL="539750" rtl="0" algn="l">
              <a:lnSpc>
                <a:spcPct val="90000"/>
              </a:lnSpc>
              <a:spcBef>
                <a:spcPts val="0"/>
              </a:spcBef>
              <a:spcAft>
                <a:spcPts val="0"/>
              </a:spcAft>
              <a:buClr>
                <a:srgbClr val="00B0F0"/>
              </a:buClr>
              <a:buSzPts val="2240"/>
              <a:buFont typeface="Noto Sans Symbols"/>
              <a:buChar char="❑"/>
            </a:pPr>
            <a:r>
              <a:rPr lang="en-ZA" sz="2800">
                <a:solidFill>
                  <a:srgbClr val="000000"/>
                </a:solidFill>
              </a:rPr>
              <a:t>Figures to be read in context taking the following into consideration</a:t>
            </a:r>
            <a:endParaRPr/>
          </a:p>
          <a:p>
            <a:pPr indent="-342900" lvl="0" marL="425450" rtl="0" algn="l">
              <a:lnSpc>
                <a:spcPct val="90000"/>
              </a:lnSpc>
              <a:spcBef>
                <a:spcPts val="600"/>
              </a:spcBef>
              <a:spcAft>
                <a:spcPts val="0"/>
              </a:spcAft>
              <a:buClr>
                <a:srgbClr val="00B0F0"/>
              </a:buClr>
              <a:buSzPts val="1440"/>
              <a:buFont typeface="Noto Sans Symbols"/>
              <a:buChar char="❖"/>
            </a:pPr>
            <a:r>
              <a:rPr lang="en-ZA" sz="1800">
                <a:latin typeface="Century Gothic"/>
                <a:ea typeface="Century Gothic"/>
                <a:cs typeface="Century Gothic"/>
                <a:sym typeface="Century Gothic"/>
              </a:rPr>
              <a:t>For the financial year under review (2021/2022), National Treasury granted the Commission an Annual Budget of R91,4 million from an adjusted baseline of R78,6 million received in the prior year</a:t>
            </a:r>
            <a:endParaRPr/>
          </a:p>
          <a:p>
            <a:pPr indent="-342900" lvl="0" marL="425450" rtl="0" algn="l">
              <a:lnSpc>
                <a:spcPct val="90000"/>
              </a:lnSpc>
              <a:spcBef>
                <a:spcPts val="600"/>
              </a:spcBef>
              <a:spcAft>
                <a:spcPts val="0"/>
              </a:spcAft>
              <a:buClr>
                <a:srgbClr val="00B0F0"/>
              </a:buClr>
              <a:buSzPts val="1440"/>
              <a:buFont typeface="Noto Sans Symbols"/>
              <a:buChar char="❖"/>
            </a:pPr>
            <a:r>
              <a:rPr lang="en-ZA" sz="1800">
                <a:latin typeface="Century Gothic"/>
                <a:ea typeface="Century Gothic"/>
                <a:cs typeface="Century Gothic"/>
                <a:sym typeface="Century Gothic"/>
              </a:rPr>
              <a:t>The recorded budget increase of 16% (R12,8m) represents a restoration of the budget to nominal figures following significant budget cuts recorded in the previous financial year.</a:t>
            </a:r>
            <a:endParaRPr sz="1800">
              <a:latin typeface="Century Gothic"/>
              <a:ea typeface="Century Gothic"/>
              <a:cs typeface="Century Gothic"/>
              <a:sym typeface="Century Gothic"/>
            </a:endParaRPr>
          </a:p>
          <a:p>
            <a:pPr indent="-342900" lvl="0" marL="425450" rtl="0" algn="l">
              <a:lnSpc>
                <a:spcPct val="90000"/>
              </a:lnSpc>
              <a:spcBef>
                <a:spcPts val="600"/>
              </a:spcBef>
              <a:spcAft>
                <a:spcPts val="0"/>
              </a:spcAft>
              <a:buClr>
                <a:srgbClr val="00B0F0"/>
              </a:buClr>
              <a:buSzPts val="1440"/>
              <a:buFont typeface="Noto Sans Symbols"/>
              <a:buChar char="❖"/>
            </a:pPr>
            <a:r>
              <a:rPr lang="en-ZA" sz="1800">
                <a:latin typeface="Century Gothic"/>
                <a:ea typeface="Century Gothic"/>
                <a:cs typeface="Century Gothic"/>
                <a:sym typeface="Century Gothic"/>
              </a:rPr>
              <a:t>We anticipated that spending will materially increase in the current period when compared to the prior period, however this would be negatively affected by the delays in the filling of existing vacancies. The estimated number of vacancies is 23.</a:t>
            </a:r>
            <a:endParaRPr/>
          </a:p>
          <a:p>
            <a:pPr indent="-342900" lvl="0" marL="425450" rtl="0" algn="l">
              <a:lnSpc>
                <a:spcPct val="90000"/>
              </a:lnSpc>
              <a:spcBef>
                <a:spcPts val="600"/>
              </a:spcBef>
              <a:spcAft>
                <a:spcPts val="0"/>
              </a:spcAft>
              <a:buClr>
                <a:srgbClr val="00B0F0"/>
              </a:buClr>
              <a:buSzPts val="1440"/>
              <a:buFont typeface="Noto Sans Symbols"/>
              <a:buChar char="❖"/>
            </a:pPr>
            <a:r>
              <a:rPr lang="en-ZA" sz="1800">
                <a:latin typeface="Century Gothic"/>
                <a:ea typeface="Century Gothic"/>
                <a:cs typeface="Century Gothic"/>
                <a:sym typeface="Century Gothic"/>
              </a:rPr>
              <a:t>For the nine-month period ended 31 December 2021, the Commission incurred total expenditure of R 55,2m representing a 19% (R13,8m) underspending variance from a cumulative budget amount of R 68,5 m.  </a:t>
            </a:r>
            <a:endParaRPr/>
          </a:p>
          <a:p>
            <a:pPr indent="-342900" lvl="0" marL="425450" rtl="0" algn="l">
              <a:lnSpc>
                <a:spcPct val="90000"/>
              </a:lnSpc>
              <a:spcBef>
                <a:spcPts val="600"/>
              </a:spcBef>
              <a:spcAft>
                <a:spcPts val="0"/>
              </a:spcAft>
              <a:buClr>
                <a:srgbClr val="00B0F0"/>
              </a:buClr>
              <a:buSzPts val="1440"/>
              <a:buFont typeface="Noto Sans Symbols"/>
              <a:buChar char="❖"/>
            </a:pPr>
            <a:r>
              <a:rPr lang="en-ZA" sz="1800">
                <a:latin typeface="Century Gothic"/>
                <a:ea typeface="Century Gothic"/>
                <a:cs typeface="Century Gothic"/>
                <a:sym typeface="Century Gothic"/>
              </a:rPr>
              <a:t>Management of cash- The CGE has a healthy balance sheet with a positive balance of R 28m. </a:t>
            </a:r>
            <a:endParaRPr sz="1800">
              <a:latin typeface="Times New Roman"/>
              <a:ea typeface="Times New Roman"/>
              <a:cs typeface="Times New Roman"/>
              <a:sym typeface="Times New Roman"/>
            </a:endParaRPr>
          </a:p>
          <a:p>
            <a:pPr indent="-251459" lvl="0" marL="425450" rtl="0" algn="l">
              <a:lnSpc>
                <a:spcPct val="90000"/>
              </a:lnSpc>
              <a:spcBef>
                <a:spcPts val="600"/>
              </a:spcBef>
              <a:spcAft>
                <a:spcPts val="0"/>
              </a:spcAft>
              <a:buClr>
                <a:srgbClr val="00B0F0"/>
              </a:buClr>
              <a:buSzPts val="1440"/>
              <a:buFont typeface="Noto Sans Symbols"/>
              <a:buNone/>
            </a:pPr>
            <a:r>
              <a:t/>
            </a:r>
            <a:endParaRPr sz="1800">
              <a:latin typeface="Times New Roman"/>
              <a:ea typeface="Times New Roman"/>
              <a:cs typeface="Times New Roman"/>
              <a:sym typeface="Times New Roman"/>
            </a:endParaRPr>
          </a:p>
          <a:p>
            <a:pPr indent="-191134" lvl="1" marL="822325" rtl="0" algn="l">
              <a:lnSpc>
                <a:spcPct val="90000"/>
              </a:lnSpc>
              <a:spcBef>
                <a:spcPts val="600"/>
              </a:spcBef>
              <a:spcAft>
                <a:spcPts val="0"/>
              </a:spcAft>
              <a:buClr>
                <a:srgbClr val="00B0F0"/>
              </a:buClr>
              <a:buSzPts val="1440"/>
              <a:buFont typeface="Noto Sans Symbols"/>
              <a:buNone/>
            </a:pPr>
            <a:r>
              <a:t/>
            </a:r>
            <a:endParaRPr sz="1800">
              <a:solidFill>
                <a:srgbClr val="000000"/>
              </a:solidFill>
            </a:endParaRPr>
          </a:p>
        </p:txBody>
      </p:sp>
      <p:sp>
        <p:nvSpPr>
          <p:cNvPr id="127" name="Google Shape;127;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ZA" sz="1200">
                <a:solidFill>
                  <a:srgbClr val="898989"/>
                </a:solidFill>
                <a:latin typeface="Arial"/>
                <a:ea typeface="Arial"/>
                <a:cs typeface="Arial"/>
                <a:sym typeface="Arial"/>
              </a:rPr>
              <a:t>‹#›</a:t>
            </a:fld>
            <a:endParaRPr sz="1200">
              <a:solidFill>
                <a:srgbClr val="898989"/>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grpSp>
        <p:nvGrpSpPr>
          <p:cNvPr id="133" name="Google Shape;133;p5"/>
          <p:cNvGrpSpPr/>
          <p:nvPr/>
        </p:nvGrpSpPr>
        <p:grpSpPr>
          <a:xfrm>
            <a:off x="0" y="0"/>
            <a:ext cx="12192000" cy="6857987"/>
            <a:chOff x="0" y="0"/>
            <a:chExt cx="9144000" cy="6859122"/>
          </a:xfrm>
        </p:grpSpPr>
        <p:pic>
          <p:nvPicPr>
            <p:cNvPr descr="CGE Banner1" id="134" name="Google Shape;134;p5"/>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35" name="Google Shape;135;p5"/>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36" name="Google Shape;136;p5"/>
          <p:cNvSpPr txBox="1"/>
          <p:nvPr>
            <p:ph idx="1" type="body"/>
          </p:nvPr>
        </p:nvSpPr>
        <p:spPr>
          <a:xfrm>
            <a:off x="245949" y="1785630"/>
            <a:ext cx="9043194" cy="461123"/>
          </a:xfrm>
          <a:prstGeom prst="rect">
            <a:avLst/>
          </a:prstGeom>
          <a:noFill/>
          <a:ln>
            <a:noFill/>
          </a:ln>
        </p:spPr>
        <p:txBody>
          <a:bodyPr anchorCtr="0" anchor="b" bIns="45700" lIns="91425" spcFirstLastPara="1" rIns="91425" wrap="square" tIns="45700">
            <a:normAutofit fontScale="25000" lnSpcReduction="20000"/>
          </a:bodyPr>
          <a:lstStyle/>
          <a:p>
            <a:pPr indent="0" lvl="0" marL="0" rtl="0" algn="l">
              <a:lnSpc>
                <a:spcPct val="90000"/>
              </a:lnSpc>
              <a:spcBef>
                <a:spcPts val="0"/>
              </a:spcBef>
              <a:spcAft>
                <a:spcPts val="0"/>
              </a:spcAft>
              <a:buClr>
                <a:schemeClr val="dk1"/>
              </a:buClr>
              <a:buSzPct val="100000"/>
              <a:buNone/>
            </a:pPr>
            <a:r>
              <a:rPr lang="en-ZA" sz="12800"/>
              <a:t>                            </a:t>
            </a:r>
            <a:r>
              <a:rPr lang="en-ZA" sz="9600"/>
              <a:t>(Financial Performance)</a:t>
            </a:r>
            <a:endParaRPr/>
          </a:p>
        </p:txBody>
      </p:sp>
      <p:sp>
        <p:nvSpPr>
          <p:cNvPr id="137" name="Google Shape;137;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38" name="Google Shape;138;p5"/>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139" name="Google Shape;139;p5"/>
          <p:cNvSpPr txBox="1"/>
          <p:nvPr/>
        </p:nvSpPr>
        <p:spPr>
          <a:xfrm>
            <a:off x="590843" y="2372850"/>
            <a:ext cx="10114671" cy="4031873"/>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As at the end of the second quarter, the CGE had a budget allocation R 68,5m and has an underspending of R 13,8m. It is projected that the full budget will not be spent at the end of the financial year 2021/2022.  The actual amount spent is R55,2m.  The underspending has been ranked from highest to lowest contributor in underspending.</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The underspending is mainly due to high number of vacancies that have not been filled. The underspending in relation to this line item is R 7,2m</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Staff Training and development contributed by R 1,458 m in underspending of the CGE.  This was due to decrease in the number of training sessions due to lockdown regulations.</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Advertising, Promotion and Publicity resulted in underspending of R1,289m.  There was anticipation that these costs will increase in line with the recruitment process.  The delay in the recruitment process resulted in underspending on this line item. </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Office Cleaning and Maintenance under-expenditure of R1,232 million contributes to surplus mainly because of COVID budget which was not spend as anticipated/provided and also that the staff had to work from home.</a:t>
            </a:r>
            <a:endParaRPr/>
          </a:p>
          <a:p>
            <a:pPr indent="-285750" lvl="0" marL="285750" marR="0" rtl="0" algn="l">
              <a:spcBef>
                <a:spcPts val="0"/>
              </a:spcBef>
              <a:spcAft>
                <a:spcPts val="0"/>
              </a:spcAft>
              <a:buClr>
                <a:schemeClr val="dk1"/>
              </a:buClr>
              <a:buSzPts val="1600"/>
              <a:buFont typeface="Arial"/>
              <a:buChar char="•"/>
            </a:pPr>
            <a:r>
              <a:rPr lang="en-ZA" sz="1600">
                <a:solidFill>
                  <a:schemeClr val="dk1"/>
                </a:solidFill>
                <a:latin typeface="Century Gothic"/>
                <a:ea typeface="Century Gothic"/>
                <a:cs typeface="Century Gothic"/>
                <a:sym typeface="Century Gothic"/>
              </a:rPr>
              <a:t>Report writing contributed by R 1,143 in the underspending of the CGE.  We expect the spending to increase in the last quarter due to the expected finalization of the reports for the 2021/2022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pSp>
        <p:nvGrpSpPr>
          <p:cNvPr id="145" name="Google Shape;145;p6"/>
          <p:cNvGrpSpPr/>
          <p:nvPr/>
        </p:nvGrpSpPr>
        <p:grpSpPr>
          <a:xfrm>
            <a:off x="0" y="0"/>
            <a:ext cx="12192000" cy="6858000"/>
            <a:chOff x="0" y="0"/>
            <a:chExt cx="9144000" cy="6859122"/>
          </a:xfrm>
        </p:grpSpPr>
        <p:pic>
          <p:nvPicPr>
            <p:cNvPr descr="CGE Banner1" id="146" name="Google Shape;146;p6"/>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47" name="Google Shape;147;p6"/>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48" name="Google Shape;1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49" name="Google Shape;149;p6"/>
          <p:cNvSpPr txBox="1"/>
          <p:nvPr/>
        </p:nvSpPr>
        <p:spPr>
          <a:xfrm>
            <a:off x="3037892" y="1849681"/>
            <a:ext cx="467991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ZA" sz="1800" u="sng">
                <a:solidFill>
                  <a:schemeClr val="dk1"/>
                </a:solidFill>
                <a:latin typeface="Calibri"/>
                <a:ea typeface="Calibri"/>
                <a:cs typeface="Calibri"/>
                <a:sym typeface="Calibri"/>
              </a:rPr>
              <a:t>Main Sources of underspending - YTD</a:t>
            </a:r>
            <a:endParaRPr/>
          </a:p>
        </p:txBody>
      </p:sp>
      <p:sp>
        <p:nvSpPr>
          <p:cNvPr id="150" name="Google Shape;150;p6"/>
          <p:cNvSpPr txBox="1"/>
          <p:nvPr/>
        </p:nvSpPr>
        <p:spPr>
          <a:xfrm>
            <a:off x="10760765" y="5021989"/>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1" name="Google Shape;151;p6"/>
          <p:cNvSpPr/>
          <p:nvPr/>
        </p:nvSpPr>
        <p:spPr>
          <a:xfrm>
            <a:off x="1978025" y="5682389"/>
            <a:ext cx="5507664" cy="417422"/>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241300" lvl="0" marL="342900" marR="0" rtl="0" algn="l">
              <a:lnSpc>
                <a:spcPct val="150000"/>
              </a:lnSpc>
              <a:spcBef>
                <a:spcPts val="0"/>
              </a:spcBef>
              <a:spcAft>
                <a:spcPts val="0"/>
              </a:spcAft>
              <a:buClr>
                <a:schemeClr val="dk1"/>
              </a:buClr>
              <a:buSzPts val="1600"/>
              <a:buFont typeface="Century Gothic"/>
              <a:buNone/>
            </a:pPr>
            <a:r>
              <a:t/>
            </a:r>
            <a:endParaRPr sz="1600">
              <a:solidFill>
                <a:schemeClr val="accent2"/>
              </a:solidFill>
              <a:latin typeface="Times New Roman"/>
              <a:ea typeface="Times New Roman"/>
              <a:cs typeface="Times New Roman"/>
              <a:sym typeface="Times New Roman"/>
            </a:endParaRPr>
          </a:p>
        </p:txBody>
      </p:sp>
      <p:sp>
        <p:nvSpPr>
          <p:cNvPr id="152" name="Google Shape;152;p6"/>
          <p:cNvSpPr txBox="1"/>
          <p:nvPr/>
        </p:nvSpPr>
        <p:spPr>
          <a:xfrm>
            <a:off x="1978025" y="2142303"/>
            <a:ext cx="6166643" cy="28931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b="1" lang="en-ZA" sz="1400" u="sng">
                <a:solidFill>
                  <a:schemeClr val="dk1"/>
                </a:solidFill>
                <a:latin typeface="Century Gothic"/>
                <a:ea typeface="Century Gothic"/>
                <a:cs typeface="Century Gothic"/>
                <a:sym typeface="Century Gothic"/>
              </a:rPr>
              <a:t>Compensation of employees </a:t>
            </a:r>
            <a:r>
              <a:rPr lang="en-ZA" sz="1400">
                <a:solidFill>
                  <a:schemeClr val="dk1"/>
                </a:solidFill>
                <a:latin typeface="Century Gothic"/>
                <a:ea typeface="Century Gothic"/>
                <a:cs typeface="Century Gothic"/>
                <a:sym typeface="Century Gothic"/>
              </a:rPr>
              <a:t>– </a:t>
            </a:r>
            <a:r>
              <a:rPr lang="en-ZA" sz="1400">
                <a:solidFill>
                  <a:srgbClr val="FF0000"/>
                </a:solidFill>
                <a:latin typeface="Century Gothic"/>
                <a:ea typeface="Century Gothic"/>
                <a:cs typeface="Century Gothic"/>
                <a:sym typeface="Century Gothic"/>
              </a:rPr>
              <a:t>R7,2 million</a:t>
            </a:r>
            <a:endParaRPr/>
          </a:p>
          <a:p>
            <a:pPr indent="-285750" lvl="0" marL="285750" marR="0" rtl="0" algn="l">
              <a:spcBef>
                <a:spcPts val="0"/>
              </a:spcBef>
              <a:spcAft>
                <a:spcPts val="0"/>
              </a:spcAft>
              <a:buClr>
                <a:schemeClr val="dk1"/>
              </a:buClr>
              <a:buSzPts val="1400"/>
              <a:buFont typeface="Arial"/>
              <a:buChar char="•"/>
            </a:pPr>
            <a:r>
              <a:rPr b="1" lang="en-ZA" sz="1400" u="sng">
                <a:solidFill>
                  <a:schemeClr val="dk1"/>
                </a:solidFill>
                <a:latin typeface="Century Gothic"/>
                <a:ea typeface="Century Gothic"/>
                <a:cs typeface="Century Gothic"/>
                <a:sym typeface="Century Gothic"/>
              </a:rPr>
              <a:t>Training &amp; Development </a:t>
            </a:r>
            <a:r>
              <a:rPr lang="en-ZA" sz="1400">
                <a:solidFill>
                  <a:schemeClr val="dk1"/>
                </a:solidFill>
                <a:latin typeface="Century Gothic"/>
                <a:ea typeface="Century Gothic"/>
                <a:cs typeface="Century Gothic"/>
                <a:sym typeface="Century Gothic"/>
              </a:rPr>
              <a:t>– </a:t>
            </a:r>
            <a:r>
              <a:rPr lang="en-ZA" sz="1400">
                <a:solidFill>
                  <a:srgbClr val="FF0000"/>
                </a:solidFill>
                <a:latin typeface="Century Gothic"/>
                <a:ea typeface="Century Gothic"/>
                <a:cs typeface="Century Gothic"/>
                <a:sym typeface="Century Gothic"/>
              </a:rPr>
              <a:t>R1,4m </a:t>
            </a:r>
            <a:r>
              <a:rPr lang="en-ZA" sz="1400">
                <a:solidFill>
                  <a:schemeClr val="dk1"/>
                </a:solidFill>
                <a:latin typeface="Century Gothic"/>
                <a:ea typeface="Century Gothic"/>
                <a:cs typeface="Century Gothic"/>
                <a:sym typeface="Century Gothic"/>
              </a:rPr>
              <a:t>due to lockdown restrictions in the main</a:t>
            </a:r>
            <a:endParaRPr/>
          </a:p>
          <a:p>
            <a:pPr indent="-285750" lvl="0" marL="285750" marR="0" rtl="0" algn="l">
              <a:spcBef>
                <a:spcPts val="0"/>
              </a:spcBef>
              <a:spcAft>
                <a:spcPts val="0"/>
              </a:spcAft>
              <a:buClr>
                <a:schemeClr val="dk1"/>
              </a:buClr>
              <a:buSzPts val="1400"/>
              <a:buFont typeface="Arial"/>
              <a:buChar char="•"/>
            </a:pPr>
            <a:r>
              <a:rPr b="1" lang="en-ZA" sz="1400" u="sng">
                <a:solidFill>
                  <a:schemeClr val="dk1"/>
                </a:solidFill>
                <a:latin typeface="Century Gothic"/>
                <a:ea typeface="Century Gothic"/>
                <a:cs typeface="Century Gothic"/>
                <a:sym typeface="Century Gothic"/>
              </a:rPr>
              <a:t>Advertising and promotion</a:t>
            </a:r>
            <a:r>
              <a:rPr lang="en-ZA" sz="1400">
                <a:solidFill>
                  <a:schemeClr val="dk1"/>
                </a:solidFill>
                <a:latin typeface="Century Gothic"/>
                <a:ea typeface="Century Gothic"/>
                <a:cs typeface="Century Gothic"/>
                <a:sym typeface="Century Gothic"/>
              </a:rPr>
              <a:t>– </a:t>
            </a:r>
            <a:r>
              <a:rPr lang="en-ZA" sz="1400">
                <a:solidFill>
                  <a:srgbClr val="FF0000"/>
                </a:solidFill>
                <a:latin typeface="Century Gothic"/>
                <a:ea typeface="Century Gothic"/>
                <a:cs typeface="Century Gothic"/>
                <a:sym typeface="Century Gothic"/>
              </a:rPr>
              <a:t>R1,289 m </a:t>
            </a:r>
            <a:r>
              <a:rPr lang="en-ZA" sz="1400">
                <a:solidFill>
                  <a:schemeClr val="dk1"/>
                </a:solidFill>
                <a:latin typeface="Century Gothic"/>
                <a:ea typeface="Century Gothic"/>
                <a:cs typeface="Century Gothic"/>
                <a:sym typeface="Century Gothic"/>
              </a:rPr>
              <a:t>due to slow pace in the recruitment process.</a:t>
            </a:r>
            <a:endParaRPr b="1" sz="1400" u="sng">
              <a:solidFill>
                <a:schemeClr val="dk1"/>
              </a:solidFill>
              <a:latin typeface="Century Gothic"/>
              <a:ea typeface="Century Gothic"/>
              <a:cs typeface="Century Gothic"/>
              <a:sym typeface="Century Gothic"/>
            </a:endParaRPr>
          </a:p>
          <a:p>
            <a:pPr indent="-285750" lvl="0" marL="285750" marR="0" rtl="0" algn="l">
              <a:spcBef>
                <a:spcPts val="0"/>
              </a:spcBef>
              <a:spcAft>
                <a:spcPts val="0"/>
              </a:spcAft>
              <a:buClr>
                <a:schemeClr val="dk1"/>
              </a:buClr>
              <a:buSzPts val="1400"/>
              <a:buFont typeface="Arial"/>
              <a:buChar char="•"/>
            </a:pPr>
            <a:r>
              <a:rPr b="1" lang="en-ZA" sz="1400" u="sng">
                <a:solidFill>
                  <a:schemeClr val="dk1"/>
                </a:solidFill>
                <a:latin typeface="Century Gothic"/>
                <a:ea typeface="Century Gothic"/>
                <a:cs typeface="Century Gothic"/>
                <a:sym typeface="Century Gothic"/>
              </a:rPr>
              <a:t>Office cleaning &amp; Maintenance </a:t>
            </a:r>
            <a:r>
              <a:rPr lang="en-ZA" sz="1400">
                <a:solidFill>
                  <a:schemeClr val="dk1"/>
                </a:solidFill>
                <a:latin typeface="Century Gothic"/>
                <a:ea typeface="Century Gothic"/>
                <a:cs typeface="Century Gothic"/>
                <a:sym typeface="Century Gothic"/>
              </a:rPr>
              <a:t>– </a:t>
            </a:r>
            <a:r>
              <a:rPr lang="en-ZA" sz="1400">
                <a:solidFill>
                  <a:srgbClr val="FF0000"/>
                </a:solidFill>
                <a:latin typeface="Century Gothic"/>
                <a:ea typeface="Century Gothic"/>
                <a:cs typeface="Century Gothic"/>
                <a:sym typeface="Century Gothic"/>
              </a:rPr>
              <a:t>R1,232 m </a:t>
            </a:r>
            <a:r>
              <a:rPr lang="en-ZA" sz="1400">
                <a:solidFill>
                  <a:schemeClr val="dk1"/>
                </a:solidFill>
                <a:latin typeface="Century Gothic"/>
                <a:ea typeface="Century Gothic"/>
                <a:cs typeface="Century Gothic"/>
                <a:sym typeface="Century Gothic"/>
              </a:rPr>
              <a:t>due to lockdown induced office utilisation (saving on water &amp; lights, etc), lesser spending on PPE and related (as was provided with the annual adjustment budget)</a:t>
            </a:r>
            <a:endParaRPr/>
          </a:p>
          <a:p>
            <a:pPr indent="-285750" lvl="0" marL="285750" marR="0" rtl="0" algn="l">
              <a:spcBef>
                <a:spcPts val="0"/>
              </a:spcBef>
              <a:spcAft>
                <a:spcPts val="0"/>
              </a:spcAft>
              <a:buClr>
                <a:schemeClr val="dk1"/>
              </a:buClr>
              <a:buSzPts val="1400"/>
              <a:buFont typeface="Arial"/>
              <a:buChar char="•"/>
            </a:pPr>
            <a:r>
              <a:rPr b="1" lang="en-ZA" sz="1400" u="sng">
                <a:solidFill>
                  <a:schemeClr val="dk1"/>
                </a:solidFill>
                <a:latin typeface="Century Gothic"/>
                <a:ea typeface="Century Gothic"/>
                <a:cs typeface="Century Gothic"/>
                <a:sym typeface="Century Gothic"/>
              </a:rPr>
              <a:t>Report writing &amp; Publishing </a:t>
            </a:r>
            <a:r>
              <a:rPr lang="en-ZA" sz="1400">
                <a:solidFill>
                  <a:schemeClr val="dk1"/>
                </a:solidFill>
                <a:latin typeface="Century Gothic"/>
                <a:ea typeface="Century Gothic"/>
                <a:cs typeface="Century Gothic"/>
                <a:sym typeface="Century Gothic"/>
              </a:rPr>
              <a:t>– R1,143 m Due to the fact that the report writing was still at the planning and implementation phase.  We expect the expenditure to increase due to finalization of the report.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7"/>
          <p:cNvSpPr txBox="1"/>
          <p:nvPr/>
        </p:nvSpPr>
        <p:spPr>
          <a:xfrm>
            <a:off x="1524000" y="2352497"/>
            <a:ext cx="9144000" cy="646331"/>
          </a:xfrm>
          <a:prstGeom prst="rect">
            <a:avLst/>
          </a:prstGeom>
          <a:noFill/>
          <a:ln>
            <a:noFill/>
          </a:ln>
        </p:spPr>
        <p:txBody>
          <a:bodyPr anchorCtr="0" anchor="t" bIns="45700" lIns="91425" spcFirstLastPara="1" rIns="91425" wrap="square" tIns="45700">
            <a:spAutoFit/>
          </a:bodyPr>
          <a:lstStyle/>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Noto Sans Symbols"/>
              <a:buNone/>
            </a:pPr>
            <a:r>
              <a:t/>
            </a:r>
            <a:endParaRPr sz="1800">
              <a:solidFill>
                <a:schemeClr val="dk1"/>
              </a:solidFill>
              <a:latin typeface="Calibri"/>
              <a:ea typeface="Calibri"/>
              <a:cs typeface="Calibri"/>
              <a:sym typeface="Calibri"/>
            </a:endParaRPr>
          </a:p>
        </p:txBody>
      </p:sp>
      <p:grpSp>
        <p:nvGrpSpPr>
          <p:cNvPr id="159" name="Google Shape;159;p7"/>
          <p:cNvGrpSpPr/>
          <p:nvPr/>
        </p:nvGrpSpPr>
        <p:grpSpPr>
          <a:xfrm>
            <a:off x="0" y="43760"/>
            <a:ext cx="12192000" cy="6858000"/>
            <a:chOff x="0" y="0"/>
            <a:chExt cx="9144000" cy="6859122"/>
          </a:xfrm>
        </p:grpSpPr>
        <p:pic>
          <p:nvPicPr>
            <p:cNvPr descr="CGE Banner1" id="160" name="Google Shape;160;p7"/>
            <p:cNvPicPr preferRelativeResize="0"/>
            <p:nvPr/>
          </p:nvPicPr>
          <p:blipFill rotWithShape="1">
            <a:blip r:embed="rId4">
              <a:alphaModFix/>
            </a:blip>
            <a:srcRect b="0" l="0" r="0" t="0"/>
            <a:stretch/>
          </p:blipFill>
          <p:spPr>
            <a:xfrm>
              <a:off x="0" y="0"/>
              <a:ext cx="9144000" cy="1785926"/>
            </a:xfrm>
            <a:prstGeom prst="rect">
              <a:avLst/>
            </a:prstGeom>
            <a:noFill/>
            <a:ln>
              <a:noFill/>
            </a:ln>
          </p:spPr>
        </p:pic>
        <p:pic>
          <p:nvPicPr>
            <p:cNvPr id="161" name="Google Shape;161;p7"/>
            <p:cNvPicPr preferRelativeResize="0"/>
            <p:nvPr/>
          </p:nvPicPr>
          <p:blipFill rotWithShape="1">
            <a:blip r:embed="rId5">
              <a:alphaModFix/>
            </a:blip>
            <a:srcRect b="0" l="0" r="0" t="0"/>
            <a:stretch/>
          </p:blipFill>
          <p:spPr>
            <a:xfrm flipH="1" rot="10800000">
              <a:off x="0" y="6714117"/>
              <a:ext cx="9144000" cy="145005"/>
            </a:xfrm>
            <a:prstGeom prst="rect">
              <a:avLst/>
            </a:prstGeom>
            <a:noFill/>
            <a:ln>
              <a:noFill/>
            </a:ln>
          </p:spPr>
        </p:pic>
      </p:grpSp>
      <p:sp>
        <p:nvSpPr>
          <p:cNvPr id="162" name="Google Shape;16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63" name="Google Shape;163;p7"/>
          <p:cNvSpPr txBox="1"/>
          <p:nvPr/>
        </p:nvSpPr>
        <p:spPr>
          <a:xfrm>
            <a:off x="7971262" y="2101836"/>
            <a:ext cx="4021876" cy="323165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200"/>
              <a:buFont typeface="Arial"/>
              <a:buChar char="•"/>
            </a:pPr>
            <a:r>
              <a:rPr b="1" lang="en-ZA" sz="1200">
                <a:solidFill>
                  <a:schemeClr val="dk1"/>
                </a:solidFill>
                <a:latin typeface="Century Gothic"/>
                <a:ea typeface="Century Gothic"/>
                <a:cs typeface="Century Gothic"/>
                <a:sym typeface="Century Gothic"/>
              </a:rPr>
              <a:t>Compensation of Employees </a:t>
            </a:r>
            <a:r>
              <a:rPr lang="en-ZA" sz="1200">
                <a:solidFill>
                  <a:schemeClr val="dk1"/>
                </a:solidFill>
                <a:latin typeface="Century Gothic"/>
                <a:ea typeface="Century Gothic"/>
                <a:cs typeface="Century Gothic"/>
                <a:sym typeface="Century Gothic"/>
              </a:rPr>
              <a:t>Saving of </a:t>
            </a:r>
            <a:r>
              <a:rPr lang="en-ZA" sz="1200" u="sng">
                <a:solidFill>
                  <a:schemeClr val="dk1"/>
                </a:solidFill>
                <a:latin typeface="Century Gothic"/>
                <a:ea typeface="Century Gothic"/>
                <a:cs typeface="Century Gothic"/>
                <a:sym typeface="Century Gothic"/>
              </a:rPr>
              <a:t>R6.47  million </a:t>
            </a:r>
            <a:r>
              <a:rPr lang="en-ZA" sz="1200">
                <a:solidFill>
                  <a:schemeClr val="dk1"/>
                </a:solidFill>
                <a:latin typeface="Century Gothic"/>
                <a:ea typeface="Century Gothic"/>
                <a:cs typeface="Century Gothic"/>
                <a:sym typeface="Century Gothic"/>
              </a:rPr>
              <a:t>due to vacancies across the establishment and the favourable effect  from leave taken during December holidays</a:t>
            </a:r>
            <a:endParaRPr/>
          </a:p>
          <a:p>
            <a:pPr indent="-285750" lvl="0" marL="285750" marR="0" rtl="0" algn="l">
              <a:spcBef>
                <a:spcPts val="0"/>
              </a:spcBef>
              <a:spcAft>
                <a:spcPts val="0"/>
              </a:spcAft>
              <a:buClr>
                <a:schemeClr val="dk1"/>
              </a:buClr>
              <a:buSzPts val="1200"/>
              <a:buFont typeface="Arial"/>
              <a:buChar char="•"/>
            </a:pPr>
            <a:r>
              <a:rPr b="1" lang="en-ZA" sz="1200">
                <a:solidFill>
                  <a:schemeClr val="dk1"/>
                </a:solidFill>
                <a:latin typeface="Century Gothic"/>
                <a:ea typeface="Century Gothic"/>
                <a:cs typeface="Century Gothic"/>
                <a:sym typeface="Century Gothic"/>
              </a:rPr>
              <a:t>Goods &amp; Services   </a:t>
            </a:r>
            <a:endParaRPr/>
          </a:p>
          <a:p>
            <a:pPr indent="0" lvl="1" marL="457200" marR="0" rtl="0" algn="l">
              <a:spcBef>
                <a:spcPts val="0"/>
              </a:spcBef>
              <a:spcAft>
                <a:spcPts val="0"/>
              </a:spcAft>
              <a:buNone/>
            </a:pPr>
            <a:r>
              <a:rPr b="0" i="0" lang="en-ZA" sz="1200" u="sng" cap="none" strike="noStrike">
                <a:solidFill>
                  <a:schemeClr val="dk1"/>
                </a:solidFill>
                <a:latin typeface="Century Gothic"/>
                <a:ea typeface="Century Gothic"/>
                <a:cs typeface="Century Gothic"/>
                <a:sym typeface="Century Gothic"/>
              </a:rPr>
              <a:t>R3,9 million </a:t>
            </a:r>
            <a:r>
              <a:rPr b="0" i="0" lang="en-ZA" sz="1200" u="none" cap="none" strike="noStrike">
                <a:solidFill>
                  <a:schemeClr val="dk1"/>
                </a:solidFill>
                <a:latin typeface="Century Gothic"/>
                <a:ea typeface="Century Gothic"/>
                <a:cs typeface="Century Gothic"/>
                <a:sym typeface="Century Gothic"/>
              </a:rPr>
              <a:t>under-spent due     Lockdown imposed restrictions. (office overheads and time-lag on APP activities)</a:t>
            </a:r>
            <a:endParaRPr/>
          </a:p>
          <a:p>
            <a:pPr indent="-285750" lvl="0" marL="285750" marR="0" rtl="0" algn="l">
              <a:spcBef>
                <a:spcPts val="0"/>
              </a:spcBef>
              <a:spcAft>
                <a:spcPts val="0"/>
              </a:spcAft>
              <a:buClr>
                <a:schemeClr val="dk1"/>
              </a:buClr>
              <a:buSzPts val="1200"/>
              <a:buFont typeface="Arial"/>
              <a:buChar char="•"/>
            </a:pPr>
            <a:r>
              <a:rPr b="1" lang="en-ZA" sz="1200">
                <a:solidFill>
                  <a:schemeClr val="dk1"/>
                </a:solidFill>
                <a:latin typeface="Century Gothic"/>
                <a:ea typeface="Century Gothic"/>
                <a:cs typeface="Century Gothic"/>
                <a:sym typeface="Century Gothic"/>
              </a:rPr>
              <a:t>Core Service delivery and Commissioners ‘s programmes 69</a:t>
            </a:r>
            <a:r>
              <a:rPr lang="en-ZA" sz="1200">
                <a:solidFill>
                  <a:schemeClr val="dk1"/>
                </a:solidFill>
                <a:latin typeface="Century Gothic"/>
                <a:ea typeface="Century Gothic"/>
                <a:cs typeface="Century Gothic"/>
                <a:sym typeface="Century Gothic"/>
              </a:rPr>
              <a:t>% of the spend - Obligations under the CGE Act, s8 &amp; s11….These programmes also accounts for the bulk of the underspending (ytd) </a:t>
            </a:r>
            <a:endParaRPr/>
          </a:p>
          <a:p>
            <a:pPr indent="-209550" lvl="0" marL="285750" marR="0" rtl="0" algn="l">
              <a:spcBef>
                <a:spcPts val="0"/>
              </a:spcBef>
              <a:spcAft>
                <a:spcPts val="0"/>
              </a:spcAft>
              <a:buClr>
                <a:schemeClr val="dk1"/>
              </a:buClr>
              <a:buSzPts val="1200"/>
              <a:buFont typeface="Arial"/>
              <a:buNone/>
            </a:pPr>
            <a:r>
              <a:t/>
            </a:r>
            <a:endParaRPr sz="1200">
              <a:solidFill>
                <a:schemeClr val="dk1"/>
              </a:solidFill>
              <a:latin typeface="Century Gothic"/>
              <a:ea typeface="Century Gothic"/>
              <a:cs typeface="Century Gothic"/>
              <a:sym typeface="Century Gothic"/>
            </a:endParaRPr>
          </a:p>
          <a:p>
            <a:pPr indent="-285750" lvl="0" marL="285750" marR="0" rtl="0" algn="l">
              <a:spcBef>
                <a:spcPts val="0"/>
              </a:spcBef>
              <a:spcAft>
                <a:spcPts val="0"/>
              </a:spcAft>
              <a:buClr>
                <a:schemeClr val="dk1"/>
              </a:buClr>
              <a:buSzPts val="1200"/>
              <a:buFont typeface="Arial"/>
              <a:buChar char="•"/>
            </a:pPr>
            <a:r>
              <a:rPr b="1" lang="en-ZA" sz="1200">
                <a:solidFill>
                  <a:schemeClr val="dk1"/>
                </a:solidFill>
                <a:latin typeface="Century Gothic"/>
                <a:ea typeface="Century Gothic"/>
                <a:cs typeface="Century Gothic"/>
                <a:sym typeface="Century Gothic"/>
              </a:rPr>
              <a:t>Corporate services  </a:t>
            </a:r>
            <a:r>
              <a:rPr lang="en-ZA" sz="1200">
                <a:solidFill>
                  <a:schemeClr val="dk1"/>
                </a:solidFill>
                <a:latin typeface="Century Gothic"/>
                <a:ea typeface="Century Gothic"/>
                <a:cs typeface="Century Gothic"/>
                <a:sym typeface="Century Gothic"/>
              </a:rPr>
              <a:t>component is 31% of total spend. Depreciation charge is the key driver, spending gap under Goods and services</a:t>
            </a:r>
            <a:endParaRPr b="1" sz="1200">
              <a:solidFill>
                <a:schemeClr val="dk1"/>
              </a:solidFill>
              <a:latin typeface="Century Gothic"/>
              <a:ea typeface="Century Gothic"/>
              <a:cs typeface="Century Gothic"/>
              <a:sym typeface="Century Gothic"/>
            </a:endParaRPr>
          </a:p>
        </p:txBody>
      </p:sp>
      <p:sp>
        <p:nvSpPr>
          <p:cNvPr id="164" name="Google Shape;164;p7"/>
          <p:cNvSpPr/>
          <p:nvPr/>
        </p:nvSpPr>
        <p:spPr>
          <a:xfrm>
            <a:off x="319314" y="1778950"/>
            <a:ext cx="8512990" cy="46262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en-ZA" sz="1800">
                <a:solidFill>
                  <a:srgbClr val="2F5496"/>
                </a:solidFill>
                <a:latin typeface="Century Gothic"/>
                <a:ea typeface="Century Gothic"/>
                <a:cs typeface="Century Gothic"/>
                <a:sym typeface="Century Gothic"/>
              </a:rPr>
              <a:t>Expenditure by economic classification and Programme</a:t>
            </a:r>
            <a:endParaRPr b="1" sz="2400">
              <a:solidFill>
                <a:srgbClr val="2F5496"/>
              </a:solidFill>
              <a:latin typeface="Calibri"/>
              <a:ea typeface="Calibri"/>
              <a:cs typeface="Calibri"/>
              <a:sym typeface="Calibri"/>
            </a:endParaRPr>
          </a:p>
        </p:txBody>
      </p:sp>
      <p:graphicFrame>
        <p:nvGraphicFramePr>
          <p:cNvPr id="165" name="Google Shape;165;p7"/>
          <p:cNvGraphicFramePr/>
          <p:nvPr/>
        </p:nvGraphicFramePr>
        <p:xfrm>
          <a:off x="388938" y="2451100"/>
          <a:ext cx="7731125" cy="2101850"/>
        </p:xfrm>
        <a:graphic>
          <a:graphicData uri="http://schemas.openxmlformats.org/presentationml/2006/ole">
            <mc:AlternateContent>
              <mc:Choice Requires="v">
                <p:oleObj r:id="rId6" imgH="2101850" imgW="7731125" progId="Excel.Sheet.12" spid="_x0000_s1">
                  <p:embed/>
                </p:oleObj>
              </mc:Choice>
              <mc:Fallback>
                <p:oleObj r:id="rId7" imgH="2101850" imgW="7731125" progId="Excel.Sheet.12">
                  <p:embed/>
                  <p:pic>
                    <p:nvPicPr>
                      <p:cNvPr id="165" name="Google Shape;165;p7"/>
                      <p:cNvPicPr preferRelativeResize="0"/>
                      <p:nvPr/>
                    </p:nvPicPr>
                    <p:blipFill rotWithShape="1">
                      <a:blip r:embed="rId8">
                        <a:alphaModFix/>
                      </a:blip>
                      <a:srcRect b="0" l="0" r="0" t="0"/>
                      <a:stretch/>
                    </p:blipFill>
                    <p:spPr>
                      <a:xfrm>
                        <a:off x="388938" y="2451100"/>
                        <a:ext cx="7731125" cy="2101850"/>
                      </a:xfrm>
                      <a:prstGeom prst="rect">
                        <a:avLst/>
                      </a:prstGeom>
                      <a:noFill/>
                      <a:ln>
                        <a:noFill/>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grpSp>
        <p:nvGrpSpPr>
          <p:cNvPr id="171" name="Google Shape;171;p8"/>
          <p:cNvGrpSpPr/>
          <p:nvPr/>
        </p:nvGrpSpPr>
        <p:grpSpPr>
          <a:xfrm>
            <a:off x="0" y="0"/>
            <a:ext cx="12192000" cy="6858000"/>
            <a:chOff x="0" y="0"/>
            <a:chExt cx="9144000" cy="6859122"/>
          </a:xfrm>
        </p:grpSpPr>
        <p:pic>
          <p:nvPicPr>
            <p:cNvPr descr="CGE Banner1" id="172" name="Google Shape;172;p8"/>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73" name="Google Shape;173;p8"/>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74" name="Google Shape;174;p8"/>
          <p:cNvSpPr txBox="1"/>
          <p:nvPr>
            <p:ph idx="12" type="sldNum"/>
          </p:nvPr>
        </p:nvSpPr>
        <p:spPr>
          <a:xfrm>
            <a:off x="8573366" y="6330391"/>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75" name="Google Shape;175;p8"/>
          <p:cNvSpPr txBox="1"/>
          <p:nvPr/>
        </p:nvSpPr>
        <p:spPr>
          <a:xfrm>
            <a:off x="6860253" y="2581335"/>
            <a:ext cx="5006798" cy="3032579"/>
          </a:xfrm>
          <a:prstGeom prst="rect">
            <a:avLst/>
          </a:prstGeom>
          <a:noFill/>
          <a:ln>
            <a:noFill/>
          </a:ln>
        </p:spPr>
        <p:txBody>
          <a:bodyPr anchorCtr="0" anchor="t" bIns="45700" lIns="91425" spcFirstLastPara="1" rIns="91425" wrap="square" tIns="45700">
            <a:normAutofit/>
          </a:bodyPr>
          <a:lstStyle/>
          <a:p>
            <a:pPr indent="-285750" lvl="0" marL="342900" marR="0" rtl="0" algn="l">
              <a:lnSpc>
                <a:spcPct val="90000"/>
              </a:lnSpc>
              <a:spcBef>
                <a:spcPts val="0"/>
              </a:spcBef>
              <a:spcAft>
                <a:spcPts val="0"/>
              </a:spcAft>
              <a:buClr>
                <a:srgbClr val="FF0000"/>
              </a:buClr>
              <a:buSzPts val="1400"/>
              <a:buFont typeface="Noto Sans Symbols"/>
              <a:buChar char="❑"/>
            </a:pPr>
            <a:r>
              <a:rPr b="1" i="1" lang="en-ZA" sz="1400">
                <a:solidFill>
                  <a:srgbClr val="FF0000"/>
                </a:solidFill>
                <a:latin typeface="Century Gothic"/>
                <a:ea typeface="Century Gothic"/>
                <a:cs typeface="Century Gothic"/>
                <a:sym typeface="Century Gothic"/>
              </a:rPr>
              <a:t>The income of the CGE mainly consists of Grant income.  The rest of the income is interest income earned on the positive bank balance. </a:t>
            </a:r>
            <a:endParaRPr/>
          </a:p>
          <a:p>
            <a:pPr indent="-285750" lvl="0" marL="342900" marR="0" rtl="0" algn="l">
              <a:lnSpc>
                <a:spcPct val="90000"/>
              </a:lnSpc>
              <a:spcBef>
                <a:spcPts val="600"/>
              </a:spcBef>
              <a:spcAft>
                <a:spcPts val="0"/>
              </a:spcAft>
              <a:buClr>
                <a:schemeClr val="dk1"/>
              </a:buClr>
              <a:buSzPts val="1400"/>
              <a:buFont typeface="Noto Sans Symbols"/>
              <a:buChar char="❑"/>
            </a:pPr>
            <a:r>
              <a:rPr b="1" i="1" lang="en-ZA" sz="1400">
                <a:solidFill>
                  <a:schemeClr val="dk1"/>
                </a:solidFill>
                <a:latin typeface="Century Gothic"/>
                <a:ea typeface="Century Gothic"/>
                <a:cs typeface="Century Gothic"/>
                <a:sym typeface="Century Gothic"/>
              </a:rPr>
              <a:t>There is continued underspending resulting from , the high vacancy rate, increasing attrition rate and the normal (but long) lead times  in recruitment processes. </a:t>
            </a:r>
            <a:endParaRPr/>
          </a:p>
          <a:p>
            <a:pPr indent="-184150" lvl="0" marL="342900" marR="0" rtl="0" algn="l">
              <a:lnSpc>
                <a:spcPct val="90000"/>
              </a:lnSpc>
              <a:spcBef>
                <a:spcPts val="600"/>
              </a:spcBef>
              <a:spcAft>
                <a:spcPts val="0"/>
              </a:spcAft>
              <a:buClr>
                <a:schemeClr val="dk1"/>
              </a:buClr>
              <a:buSzPts val="1600"/>
              <a:buFont typeface="Noto Sans Symbols"/>
              <a:buNone/>
            </a:pPr>
            <a:r>
              <a:t/>
            </a:r>
            <a:endParaRPr b="1" i="1" sz="1600">
              <a:solidFill>
                <a:schemeClr val="dk1"/>
              </a:solidFill>
              <a:latin typeface="Calibri"/>
              <a:ea typeface="Calibri"/>
              <a:cs typeface="Calibri"/>
              <a:sym typeface="Calibri"/>
            </a:endParaRPr>
          </a:p>
        </p:txBody>
      </p:sp>
      <p:sp>
        <p:nvSpPr>
          <p:cNvPr id="176" name="Google Shape;176;p8"/>
          <p:cNvSpPr txBox="1"/>
          <p:nvPr/>
        </p:nvSpPr>
        <p:spPr>
          <a:xfrm>
            <a:off x="333829" y="1827182"/>
            <a:ext cx="713032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ZA" sz="1800">
                <a:solidFill>
                  <a:schemeClr val="accent1"/>
                </a:solidFill>
                <a:latin typeface="Calibri"/>
                <a:ea typeface="Calibri"/>
                <a:cs typeface="Calibri"/>
                <a:sym typeface="Calibri"/>
              </a:rPr>
              <a:t>Comparative Income and Expenditure analysis – April to December 2021</a:t>
            </a:r>
            <a:endParaRPr/>
          </a:p>
        </p:txBody>
      </p:sp>
      <p:pic>
        <p:nvPicPr>
          <p:cNvPr id="177" name="Google Shape;177;p8"/>
          <p:cNvPicPr preferRelativeResize="0"/>
          <p:nvPr/>
        </p:nvPicPr>
        <p:blipFill rotWithShape="1">
          <a:blip r:embed="rId5">
            <a:alphaModFix/>
          </a:blip>
          <a:srcRect b="0" l="0" r="0" t="0"/>
          <a:stretch/>
        </p:blipFill>
        <p:spPr>
          <a:xfrm>
            <a:off x="446769" y="2161453"/>
            <a:ext cx="6069440" cy="451852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grpSp>
        <p:nvGrpSpPr>
          <p:cNvPr id="183" name="Google Shape;183;p9"/>
          <p:cNvGrpSpPr/>
          <p:nvPr/>
        </p:nvGrpSpPr>
        <p:grpSpPr>
          <a:xfrm>
            <a:off x="0" y="0"/>
            <a:ext cx="12192000" cy="6857987"/>
            <a:chOff x="0" y="0"/>
            <a:chExt cx="9144000" cy="6859122"/>
          </a:xfrm>
        </p:grpSpPr>
        <p:pic>
          <p:nvPicPr>
            <p:cNvPr descr="CGE Banner1" id="184" name="Google Shape;184;p9"/>
            <p:cNvPicPr preferRelativeResize="0"/>
            <p:nvPr/>
          </p:nvPicPr>
          <p:blipFill rotWithShape="1">
            <a:blip r:embed="rId3">
              <a:alphaModFix/>
            </a:blip>
            <a:srcRect b="0" l="0" r="0" t="0"/>
            <a:stretch/>
          </p:blipFill>
          <p:spPr>
            <a:xfrm>
              <a:off x="0" y="0"/>
              <a:ext cx="9144000" cy="1785926"/>
            </a:xfrm>
            <a:prstGeom prst="rect">
              <a:avLst/>
            </a:prstGeom>
            <a:noFill/>
            <a:ln>
              <a:noFill/>
            </a:ln>
          </p:spPr>
        </p:pic>
        <p:pic>
          <p:nvPicPr>
            <p:cNvPr id="185" name="Google Shape;185;p9"/>
            <p:cNvPicPr preferRelativeResize="0"/>
            <p:nvPr/>
          </p:nvPicPr>
          <p:blipFill rotWithShape="1">
            <a:blip r:embed="rId4">
              <a:alphaModFix/>
            </a:blip>
            <a:srcRect b="0" l="0" r="0" t="0"/>
            <a:stretch/>
          </p:blipFill>
          <p:spPr>
            <a:xfrm flipH="1" rot="10800000">
              <a:off x="0" y="6714117"/>
              <a:ext cx="9144000" cy="145005"/>
            </a:xfrm>
            <a:prstGeom prst="rect">
              <a:avLst/>
            </a:prstGeom>
            <a:noFill/>
            <a:ln>
              <a:noFill/>
            </a:ln>
          </p:spPr>
        </p:pic>
      </p:grpSp>
      <p:sp>
        <p:nvSpPr>
          <p:cNvPr id="186" name="Google Shape;186;p9"/>
          <p:cNvSpPr txBox="1"/>
          <p:nvPr>
            <p:ph idx="1" type="body"/>
          </p:nvPr>
        </p:nvSpPr>
        <p:spPr>
          <a:xfrm>
            <a:off x="245949" y="1785630"/>
            <a:ext cx="5157787" cy="46112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ZA"/>
              <a:t>Provincial Offices X 9 (Consolidated)</a:t>
            </a:r>
            <a:endParaRPr/>
          </a:p>
        </p:txBody>
      </p:sp>
      <p:sp>
        <p:nvSpPr>
          <p:cNvPr id="187" name="Google Shape;18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898989"/>
              </a:buClr>
              <a:buSzPts val="1200"/>
              <a:buFont typeface="Arial"/>
              <a:buNone/>
            </a:pPr>
            <a:fld id="{00000000-1234-1234-1234-123412341234}" type="slidenum">
              <a:rPr lang="en-ZA" sz="1200">
                <a:solidFill>
                  <a:srgbClr val="898989"/>
                </a:solidFill>
                <a:latin typeface="Calibri"/>
                <a:ea typeface="Calibri"/>
                <a:cs typeface="Calibri"/>
                <a:sym typeface="Calibri"/>
              </a:rPr>
              <a:t>‹#›</a:t>
            </a:fld>
            <a:endParaRPr sz="1200">
              <a:solidFill>
                <a:srgbClr val="898989"/>
              </a:solidFill>
              <a:latin typeface="Calibri"/>
              <a:ea typeface="Calibri"/>
              <a:cs typeface="Calibri"/>
              <a:sym typeface="Calibri"/>
            </a:endParaRPr>
          </a:p>
        </p:txBody>
      </p:sp>
      <p:sp>
        <p:nvSpPr>
          <p:cNvPr id="188" name="Google Shape;188;p9"/>
          <p:cNvSpPr txBox="1"/>
          <p:nvPr/>
        </p:nvSpPr>
        <p:spPr>
          <a:xfrm>
            <a:off x="7264230" y="1716166"/>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Calibri"/>
              <a:ea typeface="Calibri"/>
              <a:cs typeface="Calibri"/>
              <a:sym typeface="Calibri"/>
            </a:endParaRPr>
          </a:p>
        </p:txBody>
      </p:sp>
      <p:sp>
        <p:nvSpPr>
          <p:cNvPr id="189" name="Google Shape;189;p9"/>
          <p:cNvSpPr txBox="1"/>
          <p:nvPr/>
        </p:nvSpPr>
        <p:spPr>
          <a:xfrm>
            <a:off x="7280162" y="1787443"/>
            <a:ext cx="5157787" cy="461123"/>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2400"/>
              <a:buFont typeface="Arial"/>
              <a:buNone/>
            </a:pPr>
            <a:r>
              <a:rPr b="1" lang="en-ZA" sz="2400">
                <a:solidFill>
                  <a:schemeClr val="dk1"/>
                </a:solidFill>
                <a:latin typeface="Calibri"/>
                <a:ea typeface="Calibri"/>
                <a:cs typeface="Calibri"/>
                <a:sym typeface="Calibri"/>
              </a:rPr>
              <a:t>Line Departments at Head Office</a:t>
            </a:r>
            <a:endParaRPr/>
          </a:p>
        </p:txBody>
      </p:sp>
      <p:sp>
        <p:nvSpPr>
          <p:cNvPr id="190" name="Google Shape;190;p9"/>
          <p:cNvSpPr txBox="1"/>
          <p:nvPr/>
        </p:nvSpPr>
        <p:spPr>
          <a:xfrm>
            <a:off x="7451325" y="4013023"/>
            <a:ext cx="3976914" cy="187743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ZA" sz="1400">
                <a:solidFill>
                  <a:schemeClr val="dk1"/>
                </a:solidFill>
                <a:latin typeface="Century Gothic"/>
                <a:ea typeface="Century Gothic"/>
                <a:cs typeface="Century Gothic"/>
                <a:sym typeface="Century Gothic"/>
              </a:rPr>
              <a:t>Budget and spending on Core is skewed to Provincial offices, rightfully as the main service delivery outlets of the CGE.</a:t>
            </a:r>
            <a:endParaRPr/>
          </a:p>
          <a:p>
            <a:pPr indent="0" lvl="0" marL="0" marR="0" rtl="0" algn="l">
              <a:spcBef>
                <a:spcPts val="0"/>
              </a:spcBef>
              <a:spcAft>
                <a:spcPts val="0"/>
              </a:spcAft>
              <a:buNone/>
            </a:pPr>
            <a:r>
              <a:t/>
            </a:r>
            <a:endParaRPr sz="1400">
              <a:solidFill>
                <a:schemeClr val="dk1"/>
              </a:solidFill>
              <a:latin typeface="Century Gothic"/>
              <a:ea typeface="Century Gothic"/>
              <a:cs typeface="Century Gothic"/>
              <a:sym typeface="Century Gothic"/>
            </a:endParaRPr>
          </a:p>
          <a:p>
            <a:pPr indent="0" lvl="0" marL="0" marR="0" rtl="0" algn="l">
              <a:spcBef>
                <a:spcPts val="0"/>
              </a:spcBef>
              <a:spcAft>
                <a:spcPts val="0"/>
              </a:spcAft>
              <a:buNone/>
            </a:pPr>
            <a:r>
              <a:rPr lang="en-ZA" sz="1400">
                <a:solidFill>
                  <a:schemeClr val="dk1"/>
                </a:solidFill>
                <a:latin typeface="Century Gothic"/>
                <a:ea typeface="Century Gothic"/>
                <a:cs typeface="Century Gothic"/>
                <a:sym typeface="Century Gothic"/>
              </a:rPr>
              <a:t>HQ provides strategic support in terms of policy and content required for effective implementation.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91" name="Google Shape;191;p9"/>
          <p:cNvPicPr preferRelativeResize="0"/>
          <p:nvPr/>
        </p:nvPicPr>
        <p:blipFill rotWithShape="1">
          <a:blip r:embed="rId5">
            <a:alphaModFix/>
          </a:blip>
          <a:srcRect b="0" l="0" r="0" t="0"/>
          <a:stretch/>
        </p:blipFill>
        <p:spPr>
          <a:xfrm>
            <a:off x="339201" y="2353786"/>
            <a:ext cx="6683036" cy="3792840"/>
          </a:xfrm>
          <a:prstGeom prst="rect">
            <a:avLst/>
          </a:prstGeom>
          <a:noFill/>
          <a:ln>
            <a:noFill/>
          </a:ln>
        </p:spPr>
      </p:pic>
      <p:pic>
        <p:nvPicPr>
          <p:cNvPr id="192" name="Google Shape;192;p9"/>
          <p:cNvPicPr preferRelativeResize="0"/>
          <p:nvPr/>
        </p:nvPicPr>
        <p:blipFill rotWithShape="1">
          <a:blip r:embed="rId6">
            <a:alphaModFix/>
          </a:blip>
          <a:srcRect b="0" l="0" r="0" t="0"/>
          <a:stretch/>
        </p:blipFill>
        <p:spPr>
          <a:xfrm>
            <a:off x="7022237" y="2352010"/>
            <a:ext cx="5109084" cy="140324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2020-10-12T10:18:40Z</dcterms:created>
  <dc:creator>Moshabi Putu</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0x01010031F4D8E65A20B9468AEB21AB956A869D</vt:lpwstr>
  </property>
</Properties>
</file>