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7" r:id="rId4"/>
  </p:sldMasterIdLst>
  <p:notesMasterIdLst>
    <p:notesMasterId r:id="rId25"/>
  </p:notesMasterIdLst>
  <p:handoutMasterIdLst>
    <p:handoutMasterId r:id="rId26"/>
  </p:handoutMasterIdLst>
  <p:sldIdLst>
    <p:sldId id="1412" r:id="rId5"/>
    <p:sldId id="1538" r:id="rId6"/>
    <p:sldId id="1282" r:id="rId7"/>
    <p:sldId id="256" r:id="rId8"/>
    <p:sldId id="1492" r:id="rId9"/>
    <p:sldId id="1552" r:id="rId10"/>
    <p:sldId id="1553" r:id="rId11"/>
    <p:sldId id="1544" r:id="rId12"/>
    <p:sldId id="1554" r:id="rId13"/>
    <p:sldId id="1555" r:id="rId14"/>
    <p:sldId id="1556" r:id="rId15"/>
    <p:sldId id="1557" r:id="rId16"/>
    <p:sldId id="1547" r:id="rId17"/>
    <p:sldId id="258" r:id="rId18"/>
    <p:sldId id="1543" r:id="rId19"/>
    <p:sldId id="1550" r:id="rId20"/>
    <p:sldId id="1548" r:id="rId21"/>
    <p:sldId id="1504" r:id="rId22"/>
    <p:sldId id="1545" r:id="rId23"/>
    <p:sldId id="1341" r:id="rId24"/>
  </p:sldIdLst>
  <p:sldSz cx="10160000" cy="5715000"/>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165"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32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494"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66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5825" algn="l" defTabSz="914329"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2989" algn="l" defTabSz="914329"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155" algn="l" defTabSz="914329"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320" algn="l" defTabSz="914329"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1801" userDrawn="1">
          <p15:clr>
            <a:srgbClr val="A4A3A4"/>
          </p15:clr>
        </p15:guide>
        <p15:guide id="2" pos="320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mapula Kgari" initials="MK" lastIdx="10" clrIdx="0">
    <p:extLst>
      <p:ext uri="{19B8F6BF-5375-455C-9EA6-DF929625EA0E}">
        <p15:presenceInfo xmlns:p15="http://schemas.microsoft.com/office/powerpoint/2012/main" xmlns="" userId="S::KgariM@sentech.co.za::898531c1-4193-414a-9a1e-e7dcadafcd19" providerId="AD"/>
      </p:ext>
    </p:extLst>
  </p:cmAuthor>
  <p:cmAuthor id="2" name="Lance Williams" initials="LW" lastIdx="1" clrIdx="1">
    <p:extLst>
      <p:ext uri="{19B8F6BF-5375-455C-9EA6-DF929625EA0E}">
        <p15:presenceInfo xmlns:p15="http://schemas.microsoft.com/office/powerpoint/2012/main" xmlns="" userId="f4813ec5f09eb8bc" providerId="Windows Live"/>
      </p:ext>
    </p:extLst>
  </p:cmAuthor>
  <p:cmAuthor id="3" name="Lance Williams" initials="LW [2]" lastIdx="1" clrIdx="2">
    <p:extLst>
      <p:ext uri="{19B8F6BF-5375-455C-9EA6-DF929625EA0E}">
        <p15:presenceInfo xmlns:p15="http://schemas.microsoft.com/office/powerpoint/2012/main" xmlns="" userId="S-1-5-21-1921980992-492592877-618671499-657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00"/>
    <a:srgbClr val="0E1B8D"/>
    <a:srgbClr val="006600"/>
    <a:srgbClr val="00CC00"/>
    <a:srgbClr val="00B27B"/>
    <a:srgbClr val="000066"/>
    <a:srgbClr val="FF3300"/>
    <a:srgbClr val="FFFF00"/>
    <a:srgbClr val="9393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9EF56E-AE4B-44C5-8BD5-63B011BE3DCD}" v="13" dt="2022-02-15T21:42:08.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1" autoAdjust="0"/>
    <p:restoredTop sz="94912" autoAdjust="0"/>
  </p:normalViewPr>
  <p:slideViewPr>
    <p:cSldViewPr>
      <p:cViewPr varScale="1">
        <p:scale>
          <a:sx n="88" d="100"/>
          <a:sy n="88" d="100"/>
        </p:scale>
        <p:origin x="-894" y="-102"/>
      </p:cViewPr>
      <p:guideLst>
        <p:guide orient="horz" pos="1801"/>
        <p:guide pos="3201"/>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p:cViewPr varScale="1">
        <p:scale>
          <a:sx n="49" d="100"/>
          <a:sy n="49" d="100"/>
        </p:scale>
        <p:origin x="2732" y="2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69D46-95F7-41D3-8BAC-0F1ED59B0F6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ZA"/>
        </a:p>
      </dgm:t>
    </dgm:pt>
    <dgm:pt modelId="{0A2571E2-EE6E-4690-B25A-88C06427C5A7}">
      <dgm:prSet/>
      <dgm:spPr>
        <a:solidFill>
          <a:schemeClr val="accent5"/>
        </a:solidFill>
      </dgm:spPr>
      <dgm:t>
        <a:bodyPr/>
        <a:lstStyle/>
        <a:p>
          <a:r>
            <a:rPr lang="en-ZA" dirty="0"/>
            <a:t>SITA</a:t>
          </a:r>
        </a:p>
        <a:p>
          <a:r>
            <a:rPr lang="en-ZA" dirty="0"/>
            <a:t>Layer 3</a:t>
          </a:r>
        </a:p>
      </dgm:t>
    </dgm:pt>
    <dgm:pt modelId="{BE816644-8E15-4CB9-B10B-8860767991B8}" type="parTrans" cxnId="{3F9606CA-BB7D-40A8-B7B4-8621AC97FB37}">
      <dgm:prSet/>
      <dgm:spPr/>
      <dgm:t>
        <a:bodyPr/>
        <a:lstStyle/>
        <a:p>
          <a:endParaRPr lang="en-ZA"/>
        </a:p>
      </dgm:t>
    </dgm:pt>
    <dgm:pt modelId="{9125054A-3888-4349-8259-F664E65FC50B}" type="sibTrans" cxnId="{3F9606CA-BB7D-40A8-B7B4-8621AC97FB37}">
      <dgm:prSet/>
      <dgm:spPr/>
      <dgm:t>
        <a:bodyPr/>
        <a:lstStyle/>
        <a:p>
          <a:endParaRPr lang="en-ZA"/>
        </a:p>
      </dgm:t>
    </dgm:pt>
    <dgm:pt modelId="{ACD35379-E967-401E-87F9-2BF971692EB5}">
      <dgm:prSet/>
      <dgm:spPr>
        <a:solidFill>
          <a:schemeClr val="accent5"/>
        </a:solidFill>
      </dgm:spPr>
      <dgm:t>
        <a:bodyPr/>
        <a:lstStyle/>
        <a:p>
          <a:r>
            <a:rPr lang="en-ZA" dirty="0"/>
            <a:t>SDIC</a:t>
          </a:r>
        </a:p>
        <a:p>
          <a:r>
            <a:rPr lang="en-ZA" dirty="0"/>
            <a:t>Layer 2 </a:t>
          </a:r>
        </a:p>
      </dgm:t>
    </dgm:pt>
    <dgm:pt modelId="{2A8C654B-9B62-462B-8CA9-604F8EB06CF8}" type="parTrans" cxnId="{B96D9E3C-7051-4956-A884-63E0B07CF775}">
      <dgm:prSet/>
      <dgm:spPr/>
      <dgm:t>
        <a:bodyPr/>
        <a:lstStyle/>
        <a:p>
          <a:endParaRPr lang="en-ZA"/>
        </a:p>
      </dgm:t>
    </dgm:pt>
    <dgm:pt modelId="{CCEB5D4A-AF98-4F8B-B5BD-AD31015EAC5B}" type="sibTrans" cxnId="{B96D9E3C-7051-4956-A884-63E0B07CF775}">
      <dgm:prSet/>
      <dgm:spPr/>
      <dgm:t>
        <a:bodyPr/>
        <a:lstStyle/>
        <a:p>
          <a:endParaRPr lang="en-ZA"/>
        </a:p>
      </dgm:t>
    </dgm:pt>
    <dgm:pt modelId="{6DB7CAAC-FF52-4122-95DF-4DCFD9AC2674}">
      <dgm:prSet/>
      <dgm:spPr>
        <a:solidFill>
          <a:schemeClr val="accent5"/>
        </a:solidFill>
      </dgm:spPr>
      <dgm:t>
        <a:bodyPr/>
        <a:lstStyle/>
        <a:p>
          <a:r>
            <a:rPr lang="en-ZA" dirty="0"/>
            <a:t>Private Sector</a:t>
          </a:r>
        </a:p>
        <a:p>
          <a:r>
            <a:rPr lang="en-ZA" dirty="0"/>
            <a:t>Layer 2&amp;3</a:t>
          </a:r>
        </a:p>
      </dgm:t>
    </dgm:pt>
    <dgm:pt modelId="{50F567FD-B1F8-45E4-B5D7-08068FC92E2E}" type="parTrans" cxnId="{4CFB3E3B-D279-44BF-8A93-E2791EEAFED4}">
      <dgm:prSet/>
      <dgm:spPr/>
      <dgm:t>
        <a:bodyPr/>
        <a:lstStyle/>
        <a:p>
          <a:endParaRPr lang="en-ZA"/>
        </a:p>
      </dgm:t>
    </dgm:pt>
    <dgm:pt modelId="{FDAF6E89-39D6-49EF-B341-9D8E52846A94}" type="sibTrans" cxnId="{4CFB3E3B-D279-44BF-8A93-E2791EEAFED4}">
      <dgm:prSet/>
      <dgm:spPr/>
      <dgm:t>
        <a:bodyPr/>
        <a:lstStyle/>
        <a:p>
          <a:endParaRPr lang="en-ZA"/>
        </a:p>
      </dgm:t>
    </dgm:pt>
    <dgm:pt modelId="{31315D60-A7CA-43DE-BD1E-9F25BD36BF96}">
      <dgm:prSet/>
      <dgm:spPr>
        <a:solidFill>
          <a:schemeClr val="accent5"/>
        </a:solidFill>
      </dgm:spPr>
      <dgm:t>
        <a:bodyPr/>
        <a:lstStyle/>
        <a:p>
          <a:r>
            <a:rPr lang="en-ZA" dirty="0"/>
            <a:t>SOC </a:t>
          </a:r>
        </a:p>
        <a:p>
          <a:r>
            <a:rPr lang="en-ZA" dirty="0"/>
            <a:t>Layer 2</a:t>
          </a:r>
        </a:p>
      </dgm:t>
    </dgm:pt>
    <dgm:pt modelId="{F9A715C6-2461-444A-B961-600ADAEBD2D7}" type="parTrans" cxnId="{0C9C3CDB-EBC1-40DF-BC85-E9FB8BE64204}">
      <dgm:prSet/>
      <dgm:spPr/>
      <dgm:t>
        <a:bodyPr/>
        <a:lstStyle/>
        <a:p>
          <a:endParaRPr lang="en-ZA"/>
        </a:p>
      </dgm:t>
    </dgm:pt>
    <dgm:pt modelId="{D83A54F8-BA40-492F-9377-A9CE20E3632C}" type="sibTrans" cxnId="{0C9C3CDB-EBC1-40DF-BC85-E9FB8BE64204}">
      <dgm:prSet/>
      <dgm:spPr/>
      <dgm:t>
        <a:bodyPr/>
        <a:lstStyle/>
        <a:p>
          <a:endParaRPr lang="en-ZA"/>
        </a:p>
      </dgm:t>
    </dgm:pt>
    <dgm:pt modelId="{E430D105-F0EE-4D7C-A2DC-130B8A7D061D}" type="pres">
      <dgm:prSet presAssocID="{FF469D46-95F7-41D3-8BAC-0F1ED59B0F62}" presName="composite" presStyleCnt="0">
        <dgm:presLayoutVars>
          <dgm:chMax val="5"/>
          <dgm:dir/>
          <dgm:animLvl val="ctr"/>
          <dgm:resizeHandles val="exact"/>
        </dgm:presLayoutVars>
      </dgm:prSet>
      <dgm:spPr/>
      <dgm:t>
        <a:bodyPr/>
        <a:lstStyle/>
        <a:p>
          <a:endParaRPr lang="en-ZA"/>
        </a:p>
      </dgm:t>
    </dgm:pt>
    <dgm:pt modelId="{638D0B98-425C-4AD9-A972-392879210C2D}" type="pres">
      <dgm:prSet presAssocID="{FF469D46-95F7-41D3-8BAC-0F1ED59B0F62}" presName="cycle" presStyleCnt="0"/>
      <dgm:spPr/>
    </dgm:pt>
    <dgm:pt modelId="{5B93E533-0AA8-4497-AD06-295C46FC6523}" type="pres">
      <dgm:prSet presAssocID="{FF469D46-95F7-41D3-8BAC-0F1ED59B0F62}" presName="centerShape" presStyleCnt="0"/>
      <dgm:spPr/>
    </dgm:pt>
    <dgm:pt modelId="{6757C30A-2FAD-46FB-BAEA-C04443B37C41}" type="pres">
      <dgm:prSet presAssocID="{FF469D46-95F7-41D3-8BAC-0F1ED59B0F62}" presName="connSite" presStyleLbl="node1" presStyleIdx="0" presStyleCnt="5"/>
      <dgm:spPr/>
    </dgm:pt>
    <dgm:pt modelId="{A81A67A1-99CE-4E80-87F2-82164E334170}" type="pres">
      <dgm:prSet presAssocID="{FF469D46-95F7-41D3-8BAC-0F1ED59B0F62}" presName="visible" presStyleLbl="node1" presStyleIdx="0" presStyleCnt="5"/>
      <dgm:spPr>
        <a:prstGeom prst="roundRect">
          <a:avLst/>
        </a:prstGeom>
        <a:solidFill>
          <a:schemeClr val="accent5"/>
        </a:solidFill>
      </dgm:spPr>
    </dgm:pt>
    <dgm:pt modelId="{A1CAF1D0-EF4D-4B16-AFF5-8BD9AAD82D5F}" type="pres">
      <dgm:prSet presAssocID="{BE816644-8E15-4CB9-B10B-8860767991B8}" presName="Name25" presStyleLbl="parChTrans1D1" presStyleIdx="0" presStyleCnt="4"/>
      <dgm:spPr/>
      <dgm:t>
        <a:bodyPr/>
        <a:lstStyle/>
        <a:p>
          <a:endParaRPr lang="en-ZA"/>
        </a:p>
      </dgm:t>
    </dgm:pt>
    <dgm:pt modelId="{B38C2D86-8CEE-4E14-8C1C-3AB56E9BBC9D}" type="pres">
      <dgm:prSet presAssocID="{0A2571E2-EE6E-4690-B25A-88C06427C5A7}" presName="node" presStyleCnt="0"/>
      <dgm:spPr/>
    </dgm:pt>
    <dgm:pt modelId="{17C9E881-F63C-42C8-B33D-0C3DDFA30C48}" type="pres">
      <dgm:prSet presAssocID="{0A2571E2-EE6E-4690-B25A-88C06427C5A7}" presName="parentNode" presStyleLbl="node1" presStyleIdx="1" presStyleCnt="5">
        <dgm:presLayoutVars>
          <dgm:chMax val="1"/>
          <dgm:bulletEnabled val="1"/>
        </dgm:presLayoutVars>
      </dgm:prSet>
      <dgm:spPr/>
      <dgm:t>
        <a:bodyPr/>
        <a:lstStyle/>
        <a:p>
          <a:endParaRPr lang="en-ZA"/>
        </a:p>
      </dgm:t>
    </dgm:pt>
    <dgm:pt modelId="{E643FB46-CC07-46F9-8F29-6531DE449D1D}" type="pres">
      <dgm:prSet presAssocID="{0A2571E2-EE6E-4690-B25A-88C06427C5A7}" presName="childNode" presStyleLbl="revTx" presStyleIdx="0" presStyleCnt="0">
        <dgm:presLayoutVars>
          <dgm:bulletEnabled val="1"/>
        </dgm:presLayoutVars>
      </dgm:prSet>
      <dgm:spPr/>
    </dgm:pt>
    <dgm:pt modelId="{FBDACF94-55C4-4455-AB30-1ACA90F6A92E}" type="pres">
      <dgm:prSet presAssocID="{2A8C654B-9B62-462B-8CA9-604F8EB06CF8}" presName="Name25" presStyleLbl="parChTrans1D1" presStyleIdx="1" presStyleCnt="4"/>
      <dgm:spPr/>
      <dgm:t>
        <a:bodyPr/>
        <a:lstStyle/>
        <a:p>
          <a:endParaRPr lang="en-ZA"/>
        </a:p>
      </dgm:t>
    </dgm:pt>
    <dgm:pt modelId="{C19B4CC8-1BD4-46CA-87F6-6D3EA429B838}" type="pres">
      <dgm:prSet presAssocID="{ACD35379-E967-401E-87F9-2BF971692EB5}" presName="node" presStyleCnt="0"/>
      <dgm:spPr/>
    </dgm:pt>
    <dgm:pt modelId="{5BEA70F6-BDA2-4F18-85D2-0B493E7437F3}" type="pres">
      <dgm:prSet presAssocID="{ACD35379-E967-401E-87F9-2BF971692EB5}" presName="parentNode" presStyleLbl="node1" presStyleIdx="2" presStyleCnt="5">
        <dgm:presLayoutVars>
          <dgm:chMax val="1"/>
          <dgm:bulletEnabled val="1"/>
        </dgm:presLayoutVars>
      </dgm:prSet>
      <dgm:spPr/>
      <dgm:t>
        <a:bodyPr/>
        <a:lstStyle/>
        <a:p>
          <a:endParaRPr lang="en-ZA"/>
        </a:p>
      </dgm:t>
    </dgm:pt>
    <dgm:pt modelId="{35B1C769-3753-4B75-A126-57A66F2D772C}" type="pres">
      <dgm:prSet presAssocID="{ACD35379-E967-401E-87F9-2BF971692EB5}" presName="childNode" presStyleLbl="revTx" presStyleIdx="0" presStyleCnt="0">
        <dgm:presLayoutVars>
          <dgm:bulletEnabled val="1"/>
        </dgm:presLayoutVars>
      </dgm:prSet>
      <dgm:spPr/>
    </dgm:pt>
    <dgm:pt modelId="{93A056C1-DB2B-4A58-B719-97F5F78D35EB}" type="pres">
      <dgm:prSet presAssocID="{50F567FD-B1F8-45E4-B5D7-08068FC92E2E}" presName="Name25" presStyleLbl="parChTrans1D1" presStyleIdx="2" presStyleCnt="4"/>
      <dgm:spPr/>
      <dgm:t>
        <a:bodyPr/>
        <a:lstStyle/>
        <a:p>
          <a:endParaRPr lang="en-ZA"/>
        </a:p>
      </dgm:t>
    </dgm:pt>
    <dgm:pt modelId="{2DA07495-7040-4EA6-94D8-AAD27CF4259F}" type="pres">
      <dgm:prSet presAssocID="{6DB7CAAC-FF52-4122-95DF-4DCFD9AC2674}" presName="node" presStyleCnt="0"/>
      <dgm:spPr/>
    </dgm:pt>
    <dgm:pt modelId="{27C4A015-DBBA-4FD8-9C5F-FA147AF02759}" type="pres">
      <dgm:prSet presAssocID="{6DB7CAAC-FF52-4122-95DF-4DCFD9AC2674}" presName="parentNode" presStyleLbl="node1" presStyleIdx="3" presStyleCnt="5">
        <dgm:presLayoutVars>
          <dgm:chMax val="1"/>
          <dgm:bulletEnabled val="1"/>
        </dgm:presLayoutVars>
      </dgm:prSet>
      <dgm:spPr/>
      <dgm:t>
        <a:bodyPr/>
        <a:lstStyle/>
        <a:p>
          <a:endParaRPr lang="en-ZA"/>
        </a:p>
      </dgm:t>
    </dgm:pt>
    <dgm:pt modelId="{F315B286-CDEE-4691-B9FC-04FC675811B2}" type="pres">
      <dgm:prSet presAssocID="{6DB7CAAC-FF52-4122-95DF-4DCFD9AC2674}" presName="childNode" presStyleLbl="revTx" presStyleIdx="0" presStyleCnt="0">
        <dgm:presLayoutVars>
          <dgm:bulletEnabled val="1"/>
        </dgm:presLayoutVars>
      </dgm:prSet>
      <dgm:spPr/>
    </dgm:pt>
    <dgm:pt modelId="{E53299FD-7DDF-45CC-9CC5-A15D19170DCC}" type="pres">
      <dgm:prSet presAssocID="{F9A715C6-2461-444A-B961-600ADAEBD2D7}" presName="Name25" presStyleLbl="parChTrans1D1" presStyleIdx="3" presStyleCnt="4"/>
      <dgm:spPr/>
      <dgm:t>
        <a:bodyPr/>
        <a:lstStyle/>
        <a:p>
          <a:endParaRPr lang="en-ZA"/>
        </a:p>
      </dgm:t>
    </dgm:pt>
    <dgm:pt modelId="{FA2B82A9-426B-4DD3-B22A-3BE830F75806}" type="pres">
      <dgm:prSet presAssocID="{31315D60-A7CA-43DE-BD1E-9F25BD36BF96}" presName="node" presStyleCnt="0"/>
      <dgm:spPr/>
    </dgm:pt>
    <dgm:pt modelId="{E89B5C18-FE6D-46C6-8FE5-3B240C05465D}" type="pres">
      <dgm:prSet presAssocID="{31315D60-A7CA-43DE-BD1E-9F25BD36BF96}" presName="parentNode" presStyleLbl="node1" presStyleIdx="4" presStyleCnt="5">
        <dgm:presLayoutVars>
          <dgm:chMax val="1"/>
          <dgm:bulletEnabled val="1"/>
        </dgm:presLayoutVars>
      </dgm:prSet>
      <dgm:spPr/>
      <dgm:t>
        <a:bodyPr/>
        <a:lstStyle/>
        <a:p>
          <a:endParaRPr lang="en-ZA"/>
        </a:p>
      </dgm:t>
    </dgm:pt>
    <dgm:pt modelId="{5B15308D-4E50-4518-B4C4-36D6DF90E56A}" type="pres">
      <dgm:prSet presAssocID="{31315D60-A7CA-43DE-BD1E-9F25BD36BF96}" presName="childNode" presStyleLbl="revTx" presStyleIdx="0" presStyleCnt="0">
        <dgm:presLayoutVars>
          <dgm:bulletEnabled val="1"/>
        </dgm:presLayoutVars>
      </dgm:prSet>
      <dgm:spPr/>
    </dgm:pt>
  </dgm:ptLst>
  <dgm:cxnLst>
    <dgm:cxn modelId="{FBE96224-A635-490E-82AC-A642123B0B77}" type="presOf" srcId="{BE816644-8E15-4CB9-B10B-8860767991B8}" destId="{A1CAF1D0-EF4D-4B16-AFF5-8BD9AAD82D5F}" srcOrd="0" destOrd="0" presId="urn:microsoft.com/office/officeart/2005/8/layout/radial2"/>
    <dgm:cxn modelId="{B96D9E3C-7051-4956-A884-63E0B07CF775}" srcId="{FF469D46-95F7-41D3-8BAC-0F1ED59B0F62}" destId="{ACD35379-E967-401E-87F9-2BF971692EB5}" srcOrd="1" destOrd="0" parTransId="{2A8C654B-9B62-462B-8CA9-604F8EB06CF8}" sibTransId="{CCEB5D4A-AF98-4F8B-B5BD-AD31015EAC5B}"/>
    <dgm:cxn modelId="{0C9C3CDB-EBC1-40DF-BC85-E9FB8BE64204}" srcId="{FF469D46-95F7-41D3-8BAC-0F1ED59B0F62}" destId="{31315D60-A7CA-43DE-BD1E-9F25BD36BF96}" srcOrd="3" destOrd="0" parTransId="{F9A715C6-2461-444A-B961-600ADAEBD2D7}" sibTransId="{D83A54F8-BA40-492F-9377-A9CE20E3632C}"/>
    <dgm:cxn modelId="{51EA3A76-177C-4B82-856E-12E5F9F97632}" type="presOf" srcId="{FF469D46-95F7-41D3-8BAC-0F1ED59B0F62}" destId="{E430D105-F0EE-4D7C-A2DC-130B8A7D061D}" srcOrd="0" destOrd="0" presId="urn:microsoft.com/office/officeart/2005/8/layout/radial2"/>
    <dgm:cxn modelId="{54D1DD78-563B-46E1-BC36-13FE21A69055}" type="presOf" srcId="{2A8C654B-9B62-462B-8CA9-604F8EB06CF8}" destId="{FBDACF94-55C4-4455-AB30-1ACA90F6A92E}" srcOrd="0" destOrd="0" presId="urn:microsoft.com/office/officeart/2005/8/layout/radial2"/>
    <dgm:cxn modelId="{4CF6FF16-2DFE-4F05-A202-4B6040E34BD6}" type="presOf" srcId="{ACD35379-E967-401E-87F9-2BF971692EB5}" destId="{5BEA70F6-BDA2-4F18-85D2-0B493E7437F3}" srcOrd="0" destOrd="0" presId="urn:microsoft.com/office/officeart/2005/8/layout/radial2"/>
    <dgm:cxn modelId="{4CFB3E3B-D279-44BF-8A93-E2791EEAFED4}" srcId="{FF469D46-95F7-41D3-8BAC-0F1ED59B0F62}" destId="{6DB7CAAC-FF52-4122-95DF-4DCFD9AC2674}" srcOrd="2" destOrd="0" parTransId="{50F567FD-B1F8-45E4-B5D7-08068FC92E2E}" sibTransId="{FDAF6E89-39D6-49EF-B341-9D8E52846A94}"/>
    <dgm:cxn modelId="{21AC6A0A-15C0-453E-BB91-CD7DB3F673D4}" type="presOf" srcId="{F9A715C6-2461-444A-B961-600ADAEBD2D7}" destId="{E53299FD-7DDF-45CC-9CC5-A15D19170DCC}" srcOrd="0" destOrd="0" presId="urn:microsoft.com/office/officeart/2005/8/layout/radial2"/>
    <dgm:cxn modelId="{AC6B2E59-A9E8-45CA-9ADE-0BEB12A7BD87}" type="presOf" srcId="{50F567FD-B1F8-45E4-B5D7-08068FC92E2E}" destId="{93A056C1-DB2B-4A58-B719-97F5F78D35EB}" srcOrd="0" destOrd="0" presId="urn:microsoft.com/office/officeart/2005/8/layout/radial2"/>
    <dgm:cxn modelId="{FF2E6865-DEF3-4370-90A1-C486059B5E01}" type="presOf" srcId="{0A2571E2-EE6E-4690-B25A-88C06427C5A7}" destId="{17C9E881-F63C-42C8-B33D-0C3DDFA30C48}" srcOrd="0" destOrd="0" presId="urn:microsoft.com/office/officeart/2005/8/layout/radial2"/>
    <dgm:cxn modelId="{0D45754B-74FB-424E-9897-7DB99BE132C9}" type="presOf" srcId="{6DB7CAAC-FF52-4122-95DF-4DCFD9AC2674}" destId="{27C4A015-DBBA-4FD8-9C5F-FA147AF02759}" srcOrd="0" destOrd="0" presId="urn:microsoft.com/office/officeart/2005/8/layout/radial2"/>
    <dgm:cxn modelId="{3F9606CA-BB7D-40A8-B7B4-8621AC97FB37}" srcId="{FF469D46-95F7-41D3-8BAC-0F1ED59B0F62}" destId="{0A2571E2-EE6E-4690-B25A-88C06427C5A7}" srcOrd="0" destOrd="0" parTransId="{BE816644-8E15-4CB9-B10B-8860767991B8}" sibTransId="{9125054A-3888-4349-8259-F664E65FC50B}"/>
    <dgm:cxn modelId="{9381CCFA-1524-4E36-B530-D1E3FB20F8DE}" type="presOf" srcId="{31315D60-A7CA-43DE-BD1E-9F25BD36BF96}" destId="{E89B5C18-FE6D-46C6-8FE5-3B240C05465D}" srcOrd="0" destOrd="0" presId="urn:microsoft.com/office/officeart/2005/8/layout/radial2"/>
    <dgm:cxn modelId="{F3E93C74-BFF7-437D-97B4-CAC943590499}" type="presParOf" srcId="{E430D105-F0EE-4D7C-A2DC-130B8A7D061D}" destId="{638D0B98-425C-4AD9-A972-392879210C2D}" srcOrd="0" destOrd="0" presId="urn:microsoft.com/office/officeart/2005/8/layout/radial2"/>
    <dgm:cxn modelId="{585DB298-3ECF-41C3-A9C2-8F00FB34F366}" type="presParOf" srcId="{638D0B98-425C-4AD9-A972-392879210C2D}" destId="{5B93E533-0AA8-4497-AD06-295C46FC6523}" srcOrd="0" destOrd="0" presId="urn:microsoft.com/office/officeart/2005/8/layout/radial2"/>
    <dgm:cxn modelId="{85460842-E4A6-4D66-912C-586DF9F631CE}" type="presParOf" srcId="{5B93E533-0AA8-4497-AD06-295C46FC6523}" destId="{6757C30A-2FAD-46FB-BAEA-C04443B37C41}" srcOrd="0" destOrd="0" presId="urn:microsoft.com/office/officeart/2005/8/layout/radial2"/>
    <dgm:cxn modelId="{42E2DD39-655E-40F7-BFBE-6DC8D6972851}" type="presParOf" srcId="{5B93E533-0AA8-4497-AD06-295C46FC6523}" destId="{A81A67A1-99CE-4E80-87F2-82164E334170}" srcOrd="1" destOrd="0" presId="urn:microsoft.com/office/officeart/2005/8/layout/radial2"/>
    <dgm:cxn modelId="{CB68DC87-EBB4-4ECE-8ABB-BE1062881648}" type="presParOf" srcId="{638D0B98-425C-4AD9-A972-392879210C2D}" destId="{A1CAF1D0-EF4D-4B16-AFF5-8BD9AAD82D5F}" srcOrd="1" destOrd="0" presId="urn:microsoft.com/office/officeart/2005/8/layout/radial2"/>
    <dgm:cxn modelId="{C48283B6-1C48-4C06-B727-A09F0E90C60D}" type="presParOf" srcId="{638D0B98-425C-4AD9-A972-392879210C2D}" destId="{B38C2D86-8CEE-4E14-8C1C-3AB56E9BBC9D}" srcOrd="2" destOrd="0" presId="urn:microsoft.com/office/officeart/2005/8/layout/radial2"/>
    <dgm:cxn modelId="{42FC28CB-0012-4744-8F4D-37B4DE2F1AFC}" type="presParOf" srcId="{B38C2D86-8CEE-4E14-8C1C-3AB56E9BBC9D}" destId="{17C9E881-F63C-42C8-B33D-0C3DDFA30C48}" srcOrd="0" destOrd="0" presId="urn:microsoft.com/office/officeart/2005/8/layout/radial2"/>
    <dgm:cxn modelId="{EC1250E6-2095-477A-92C6-B75161DDDA9C}" type="presParOf" srcId="{B38C2D86-8CEE-4E14-8C1C-3AB56E9BBC9D}" destId="{E643FB46-CC07-46F9-8F29-6531DE449D1D}" srcOrd="1" destOrd="0" presId="urn:microsoft.com/office/officeart/2005/8/layout/radial2"/>
    <dgm:cxn modelId="{B1778FB7-CB33-4769-991C-10850B1D0C95}" type="presParOf" srcId="{638D0B98-425C-4AD9-A972-392879210C2D}" destId="{FBDACF94-55C4-4455-AB30-1ACA90F6A92E}" srcOrd="3" destOrd="0" presId="urn:microsoft.com/office/officeart/2005/8/layout/radial2"/>
    <dgm:cxn modelId="{3DBE5EC5-6EB1-4FE4-91F6-6BFB76943527}" type="presParOf" srcId="{638D0B98-425C-4AD9-A972-392879210C2D}" destId="{C19B4CC8-1BD4-46CA-87F6-6D3EA429B838}" srcOrd="4" destOrd="0" presId="urn:microsoft.com/office/officeart/2005/8/layout/radial2"/>
    <dgm:cxn modelId="{6D31E7AD-A91D-4950-9160-BF88B194FFF0}" type="presParOf" srcId="{C19B4CC8-1BD4-46CA-87F6-6D3EA429B838}" destId="{5BEA70F6-BDA2-4F18-85D2-0B493E7437F3}" srcOrd="0" destOrd="0" presId="urn:microsoft.com/office/officeart/2005/8/layout/radial2"/>
    <dgm:cxn modelId="{11F44FC2-98E3-4BB8-80A7-B48BCCDD6DFB}" type="presParOf" srcId="{C19B4CC8-1BD4-46CA-87F6-6D3EA429B838}" destId="{35B1C769-3753-4B75-A126-57A66F2D772C}" srcOrd="1" destOrd="0" presId="urn:microsoft.com/office/officeart/2005/8/layout/radial2"/>
    <dgm:cxn modelId="{CF75351E-D868-48FE-BD6A-03295EA222CC}" type="presParOf" srcId="{638D0B98-425C-4AD9-A972-392879210C2D}" destId="{93A056C1-DB2B-4A58-B719-97F5F78D35EB}" srcOrd="5" destOrd="0" presId="urn:microsoft.com/office/officeart/2005/8/layout/radial2"/>
    <dgm:cxn modelId="{E1E8C81B-CF1F-4821-A3CE-41C93066B5FD}" type="presParOf" srcId="{638D0B98-425C-4AD9-A972-392879210C2D}" destId="{2DA07495-7040-4EA6-94D8-AAD27CF4259F}" srcOrd="6" destOrd="0" presId="urn:microsoft.com/office/officeart/2005/8/layout/radial2"/>
    <dgm:cxn modelId="{48899A80-FFA8-4281-8C1C-5CE1483E382A}" type="presParOf" srcId="{2DA07495-7040-4EA6-94D8-AAD27CF4259F}" destId="{27C4A015-DBBA-4FD8-9C5F-FA147AF02759}" srcOrd="0" destOrd="0" presId="urn:microsoft.com/office/officeart/2005/8/layout/radial2"/>
    <dgm:cxn modelId="{42CFFB65-FC8D-4839-AA8D-D2430E5FCC62}" type="presParOf" srcId="{2DA07495-7040-4EA6-94D8-AAD27CF4259F}" destId="{F315B286-CDEE-4691-B9FC-04FC675811B2}" srcOrd="1" destOrd="0" presId="urn:microsoft.com/office/officeart/2005/8/layout/radial2"/>
    <dgm:cxn modelId="{128EC0FA-1051-4D0B-B955-AAC02063EE38}" type="presParOf" srcId="{638D0B98-425C-4AD9-A972-392879210C2D}" destId="{E53299FD-7DDF-45CC-9CC5-A15D19170DCC}" srcOrd="7" destOrd="0" presId="urn:microsoft.com/office/officeart/2005/8/layout/radial2"/>
    <dgm:cxn modelId="{BE95840E-53F9-4C4D-884E-377A98711661}" type="presParOf" srcId="{638D0B98-425C-4AD9-A972-392879210C2D}" destId="{FA2B82A9-426B-4DD3-B22A-3BE830F75806}" srcOrd="8" destOrd="0" presId="urn:microsoft.com/office/officeart/2005/8/layout/radial2"/>
    <dgm:cxn modelId="{83131CB0-CF3C-45CA-BA15-3D7C2883F48A}" type="presParOf" srcId="{FA2B82A9-426B-4DD3-B22A-3BE830F75806}" destId="{E89B5C18-FE6D-46C6-8FE5-3B240C05465D}" srcOrd="0" destOrd="0" presId="urn:microsoft.com/office/officeart/2005/8/layout/radial2"/>
    <dgm:cxn modelId="{CE58B060-FF24-4837-90FB-FBC4D90E070B}" type="presParOf" srcId="{FA2B82A9-426B-4DD3-B22A-3BE830F75806}" destId="{5B15308D-4E50-4518-B4C4-36D6DF90E56A}" srcOrd="1" destOrd="0" presId="urn:microsoft.com/office/officeart/2005/8/layout/radial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3299FD-7DDF-45CC-9CC5-A15D19170DCC}">
      <dsp:nvSpPr>
        <dsp:cNvPr id="0" name=""/>
        <dsp:cNvSpPr/>
      </dsp:nvSpPr>
      <dsp:spPr>
        <a:xfrm rot="3683642">
          <a:off x="901586" y="3138379"/>
          <a:ext cx="811026" cy="66093"/>
        </a:xfrm>
        <a:custGeom>
          <a:avLst/>
          <a:gdLst/>
          <a:ahLst/>
          <a:cxnLst/>
          <a:rect l="0" t="0" r="0" b="0"/>
          <a:pathLst>
            <a:path>
              <a:moveTo>
                <a:pt x="0" y="33046"/>
              </a:moveTo>
              <a:lnTo>
                <a:pt x="811026" y="33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A056C1-DB2B-4A58-B719-97F5F78D35EB}">
      <dsp:nvSpPr>
        <dsp:cNvPr id="0" name=""/>
        <dsp:cNvSpPr/>
      </dsp:nvSpPr>
      <dsp:spPr>
        <a:xfrm rot="1312876">
          <a:off x="1348208" y="2553167"/>
          <a:ext cx="578990" cy="66093"/>
        </a:xfrm>
        <a:custGeom>
          <a:avLst/>
          <a:gdLst/>
          <a:ahLst/>
          <a:cxnLst/>
          <a:rect l="0" t="0" r="0" b="0"/>
          <a:pathLst>
            <a:path>
              <a:moveTo>
                <a:pt x="0" y="33046"/>
              </a:moveTo>
              <a:lnTo>
                <a:pt x="578990" y="33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DACF94-55C4-4455-AB30-1ACA90F6A92E}">
      <dsp:nvSpPr>
        <dsp:cNvPr id="0" name=""/>
        <dsp:cNvSpPr/>
      </dsp:nvSpPr>
      <dsp:spPr>
        <a:xfrm rot="20325741">
          <a:off x="1346579" y="1880175"/>
          <a:ext cx="662156" cy="66093"/>
        </a:xfrm>
        <a:custGeom>
          <a:avLst/>
          <a:gdLst/>
          <a:ahLst/>
          <a:cxnLst/>
          <a:rect l="0" t="0" r="0" b="0"/>
          <a:pathLst>
            <a:path>
              <a:moveTo>
                <a:pt x="0" y="33046"/>
              </a:moveTo>
              <a:lnTo>
                <a:pt x="662156" y="33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AF1D0-EF4D-4B16-AFF5-8BD9AAD82D5F}">
      <dsp:nvSpPr>
        <dsp:cNvPr id="0" name=""/>
        <dsp:cNvSpPr/>
      </dsp:nvSpPr>
      <dsp:spPr>
        <a:xfrm rot="17996022">
          <a:off x="914600" y="1282935"/>
          <a:ext cx="860287" cy="66093"/>
        </a:xfrm>
        <a:custGeom>
          <a:avLst/>
          <a:gdLst/>
          <a:ahLst/>
          <a:cxnLst/>
          <a:rect l="0" t="0" r="0" b="0"/>
          <a:pathLst>
            <a:path>
              <a:moveTo>
                <a:pt x="0" y="33046"/>
              </a:moveTo>
              <a:lnTo>
                <a:pt x="860287" y="33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1A67A1-99CE-4E80-87F2-82164E334170}">
      <dsp:nvSpPr>
        <dsp:cNvPr id="0" name=""/>
        <dsp:cNvSpPr/>
      </dsp:nvSpPr>
      <dsp:spPr>
        <a:xfrm>
          <a:off x="969" y="1447317"/>
          <a:ext cx="1609523" cy="160952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9E881-F63C-42C8-B33D-0C3DDFA30C48}">
      <dsp:nvSpPr>
        <dsp:cNvPr id="0" name=""/>
        <dsp:cNvSpPr/>
      </dsp:nvSpPr>
      <dsp:spPr>
        <a:xfrm>
          <a:off x="1333676" y="102291"/>
          <a:ext cx="901023" cy="901023"/>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a:t>SITA</a:t>
          </a:r>
        </a:p>
        <a:p>
          <a:pPr lvl="0" algn="ctr" defTabSz="533400">
            <a:lnSpc>
              <a:spcPct val="90000"/>
            </a:lnSpc>
            <a:spcBef>
              <a:spcPct val="0"/>
            </a:spcBef>
            <a:spcAft>
              <a:spcPct val="35000"/>
            </a:spcAft>
          </a:pPr>
          <a:r>
            <a:rPr lang="en-ZA" sz="1200" kern="1200" dirty="0"/>
            <a:t>Layer 3</a:t>
          </a:r>
        </a:p>
      </dsp:txBody>
      <dsp:txXfrm>
        <a:off x="1333676" y="102291"/>
        <a:ext cx="901023" cy="901023"/>
      </dsp:txXfrm>
    </dsp:sp>
    <dsp:sp modelId="{5BEA70F6-BDA2-4F18-85D2-0B493E7437F3}">
      <dsp:nvSpPr>
        <dsp:cNvPr id="0" name=""/>
        <dsp:cNvSpPr/>
      </dsp:nvSpPr>
      <dsp:spPr>
        <a:xfrm>
          <a:off x="1955655" y="1179589"/>
          <a:ext cx="901023" cy="901023"/>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a:t>SDIC</a:t>
          </a:r>
        </a:p>
        <a:p>
          <a:pPr lvl="0" algn="ctr" defTabSz="533400">
            <a:lnSpc>
              <a:spcPct val="90000"/>
            </a:lnSpc>
            <a:spcBef>
              <a:spcPct val="0"/>
            </a:spcBef>
            <a:spcAft>
              <a:spcPct val="35000"/>
            </a:spcAft>
          </a:pPr>
          <a:r>
            <a:rPr lang="en-ZA" sz="1200" kern="1200" dirty="0"/>
            <a:t>Layer 2 </a:t>
          </a:r>
        </a:p>
      </dsp:txBody>
      <dsp:txXfrm>
        <a:off x="1955655" y="1179589"/>
        <a:ext cx="901023" cy="901023"/>
      </dsp:txXfrm>
    </dsp:sp>
    <dsp:sp modelId="{27C4A015-DBBA-4FD8-9C5F-FA147AF02759}">
      <dsp:nvSpPr>
        <dsp:cNvPr id="0" name=""/>
        <dsp:cNvSpPr/>
      </dsp:nvSpPr>
      <dsp:spPr>
        <a:xfrm>
          <a:off x="1871557" y="2391200"/>
          <a:ext cx="965714" cy="965714"/>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a:t>Private Sector</a:t>
          </a:r>
        </a:p>
        <a:p>
          <a:pPr lvl="0" algn="ctr" defTabSz="533400">
            <a:lnSpc>
              <a:spcPct val="90000"/>
            </a:lnSpc>
            <a:spcBef>
              <a:spcPct val="0"/>
            </a:spcBef>
            <a:spcAft>
              <a:spcPct val="35000"/>
            </a:spcAft>
          </a:pPr>
          <a:r>
            <a:rPr lang="en-ZA" sz="1200" kern="1200" dirty="0"/>
            <a:t>Layer 2&amp;3</a:t>
          </a:r>
        </a:p>
      </dsp:txBody>
      <dsp:txXfrm>
        <a:off x="1871557" y="2391200"/>
        <a:ext cx="965714" cy="965714"/>
      </dsp:txXfrm>
    </dsp:sp>
    <dsp:sp modelId="{E89B5C18-FE6D-46C6-8FE5-3B240C05465D}">
      <dsp:nvSpPr>
        <dsp:cNvPr id="0" name=""/>
        <dsp:cNvSpPr/>
      </dsp:nvSpPr>
      <dsp:spPr>
        <a:xfrm>
          <a:off x="1249579" y="3468498"/>
          <a:ext cx="965714" cy="965714"/>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a:t>SOC </a:t>
          </a:r>
        </a:p>
        <a:p>
          <a:pPr lvl="0" algn="ctr" defTabSz="533400">
            <a:lnSpc>
              <a:spcPct val="90000"/>
            </a:lnSpc>
            <a:spcBef>
              <a:spcPct val="0"/>
            </a:spcBef>
            <a:spcAft>
              <a:spcPct val="35000"/>
            </a:spcAft>
          </a:pPr>
          <a:r>
            <a:rPr lang="en-ZA" sz="1200" kern="1200" dirty="0"/>
            <a:t>Layer 2</a:t>
          </a:r>
        </a:p>
      </dsp:txBody>
      <dsp:txXfrm>
        <a:off x="1249579" y="3468498"/>
        <a:ext cx="965714" cy="96571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5675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13" cy="469950"/>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cs typeface="+mn-cs"/>
              </a:defRPr>
            </a:lvl1pPr>
          </a:lstStyle>
          <a:p>
            <a:pPr>
              <a:defRPr/>
            </a:pPr>
            <a:endParaRPr lang="en-GB" dirty="0"/>
          </a:p>
        </p:txBody>
      </p:sp>
      <p:sp>
        <p:nvSpPr>
          <p:cNvPr id="3" name="Date Placeholder 2"/>
          <p:cNvSpPr>
            <a:spLocks noGrp="1"/>
          </p:cNvSpPr>
          <p:nvPr>
            <p:ph type="dt" idx="1"/>
          </p:nvPr>
        </p:nvSpPr>
        <p:spPr>
          <a:xfrm>
            <a:off x="4022304" y="0"/>
            <a:ext cx="3078513" cy="46995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45E22AB-ADFD-438E-BAB0-916869CD6AA6}" type="datetimeFigureOut">
              <a:rPr lang="en-GB"/>
              <a:pPr>
                <a:defRPr/>
              </a:pPr>
              <a:t>01/03/2022</a:t>
            </a:fld>
            <a:endParaRPr lang="en-GB"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709917" y="4459263"/>
            <a:ext cx="5682643" cy="422503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917025"/>
            <a:ext cx="3078513" cy="469949"/>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4022304" y="8917025"/>
            <a:ext cx="3078513" cy="469949"/>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33A304A-7A29-4CC5-B944-ADBE2427A239}" type="slidenum">
              <a:rPr lang="en-GB"/>
              <a:pPr/>
              <a:t>‹#›</a:t>
            </a:fld>
            <a:endParaRPr lang="en-GB" dirty="0"/>
          </a:p>
        </p:txBody>
      </p:sp>
    </p:spTree>
    <p:extLst>
      <p:ext uri="{BB962C8B-B14F-4D97-AF65-F5344CB8AC3E}">
        <p14:creationId xmlns:p14="http://schemas.microsoft.com/office/powerpoint/2010/main" xmlns="" val="3477348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65" algn="l" rtl="0" eaLnBrk="0" fontAlgn="base" hangingPunct="0">
      <a:spcBef>
        <a:spcPct val="30000"/>
      </a:spcBef>
      <a:spcAft>
        <a:spcPct val="0"/>
      </a:spcAft>
      <a:defRPr sz="1200" kern="1200">
        <a:solidFill>
          <a:schemeClr val="tx1"/>
        </a:solidFill>
        <a:latin typeface="+mn-lt"/>
        <a:ea typeface="+mn-ea"/>
        <a:cs typeface="+mn-cs"/>
      </a:defRPr>
    </a:lvl2pPr>
    <a:lvl3pPr marL="914329" algn="l" rtl="0" eaLnBrk="0" fontAlgn="base" hangingPunct="0">
      <a:spcBef>
        <a:spcPct val="30000"/>
      </a:spcBef>
      <a:spcAft>
        <a:spcPct val="0"/>
      </a:spcAft>
      <a:defRPr sz="1200" kern="1200">
        <a:solidFill>
          <a:schemeClr val="tx1"/>
        </a:solidFill>
        <a:latin typeface="+mn-lt"/>
        <a:ea typeface="+mn-ea"/>
        <a:cs typeface="+mn-cs"/>
      </a:defRPr>
    </a:lvl3pPr>
    <a:lvl4pPr marL="1371494" algn="l" rtl="0" eaLnBrk="0" fontAlgn="base" hangingPunct="0">
      <a:spcBef>
        <a:spcPct val="30000"/>
      </a:spcBef>
      <a:spcAft>
        <a:spcPct val="0"/>
      </a:spcAft>
      <a:defRPr sz="1200" kern="1200">
        <a:solidFill>
          <a:schemeClr val="tx1"/>
        </a:solidFill>
        <a:latin typeface="+mn-lt"/>
        <a:ea typeface="+mn-ea"/>
        <a:cs typeface="+mn-cs"/>
      </a:defRPr>
    </a:lvl4pPr>
    <a:lvl5pPr marL="1828660" algn="l" rtl="0" eaLnBrk="0" fontAlgn="base" hangingPunct="0">
      <a:spcBef>
        <a:spcPct val="30000"/>
      </a:spcBef>
      <a:spcAft>
        <a:spcPct val="0"/>
      </a:spcAft>
      <a:defRPr sz="1200" kern="1200">
        <a:solidFill>
          <a:schemeClr val="tx1"/>
        </a:solidFill>
        <a:latin typeface="+mn-lt"/>
        <a:ea typeface="+mn-ea"/>
        <a:cs typeface="+mn-cs"/>
      </a:defRPr>
    </a:lvl5pPr>
    <a:lvl6pPr marL="2285825" algn="l" defTabSz="914329" rtl="0" eaLnBrk="1" latinLnBrk="0" hangingPunct="1">
      <a:defRPr sz="1200" kern="1200">
        <a:solidFill>
          <a:schemeClr val="tx1"/>
        </a:solidFill>
        <a:latin typeface="+mn-lt"/>
        <a:ea typeface="+mn-ea"/>
        <a:cs typeface="+mn-cs"/>
      </a:defRPr>
    </a:lvl6pPr>
    <a:lvl7pPr marL="2742989" algn="l" defTabSz="914329" rtl="0" eaLnBrk="1" latinLnBrk="0" hangingPunct="1">
      <a:defRPr sz="1200" kern="1200">
        <a:solidFill>
          <a:schemeClr val="tx1"/>
        </a:solidFill>
        <a:latin typeface="+mn-lt"/>
        <a:ea typeface="+mn-ea"/>
        <a:cs typeface="+mn-cs"/>
      </a:defRPr>
    </a:lvl7pPr>
    <a:lvl8pPr marL="3200155" algn="l" defTabSz="914329" rtl="0" eaLnBrk="1" latinLnBrk="0" hangingPunct="1">
      <a:defRPr sz="1200" kern="1200">
        <a:solidFill>
          <a:schemeClr val="tx1"/>
        </a:solidFill>
        <a:latin typeface="+mn-lt"/>
        <a:ea typeface="+mn-ea"/>
        <a:cs typeface="+mn-cs"/>
      </a:defRPr>
    </a:lvl8pPr>
    <a:lvl9pPr marL="3657320" algn="l" defTabSz="91432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8E1AC6-90C8-43A6-A735-A19894708E9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187047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A8E1AC6-90C8-43A6-A735-A19894708E97}" type="slidenum">
              <a:rPr lang="en-US" smtClean="0"/>
              <a:pPr>
                <a:defRPr/>
              </a:pPr>
              <a:t>3</a:t>
            </a:fld>
            <a:endParaRPr lang="en-US" dirty="0"/>
          </a:p>
        </p:txBody>
      </p:sp>
    </p:spTree>
    <p:extLst>
      <p:ext uri="{BB962C8B-B14F-4D97-AF65-F5344CB8AC3E}">
        <p14:creationId xmlns:p14="http://schemas.microsoft.com/office/powerpoint/2010/main" xmlns="" val="225883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A8E1AC6-90C8-43A6-A735-A19894708E97}" type="slidenum">
              <a:rPr lang="en-US">
                <a:solidFill>
                  <a:prstClr val="black"/>
                </a:solidFill>
              </a:rPr>
              <a:pPr>
                <a:defRPr/>
              </a:pPr>
              <a:t>5</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3989495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A8E1AC6-90C8-43A6-A735-A19894708E97}" type="slidenum">
              <a:rPr lang="en-US">
                <a:solidFill>
                  <a:prstClr val="black"/>
                </a:solidFill>
              </a:rPr>
              <a:pPr>
                <a:defRPr/>
              </a:pPr>
              <a:t>6</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239495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A8E1AC6-90C8-43A6-A735-A19894708E97}" type="slidenum">
              <a:rPr lang="en-US">
                <a:solidFill>
                  <a:prstClr val="black"/>
                </a:solidFill>
              </a:rPr>
              <a:pPr>
                <a:defRPr/>
              </a:pPr>
              <a:t>7</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xmlns="" val="402268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Notes;</a:t>
            </a:r>
          </a:p>
          <a:p>
            <a:r>
              <a:rPr lang="en-ZA" dirty="0"/>
              <a:t>IDC works with Huawei on a yearly basis to produce the Huawei GCI (Global Connectivity Index). The GCI index is a study that benchmarks where a country stands within its journey to connectivity. This study highlighted the connectivity status of SA through provinces, cities, communities, businesses and institutions. The objectives of this study was:</a:t>
            </a:r>
          </a:p>
          <a:p>
            <a:pPr marL="228600" indent="-228600">
              <a:buFont typeface="+mj-lt"/>
              <a:buAutoNum type="arabicPeriod"/>
            </a:pPr>
            <a:r>
              <a:rPr lang="en-ZA" dirty="0"/>
              <a:t>To benchmark connectivity throughout SA in order to show levels of progress across key verticals</a:t>
            </a:r>
          </a:p>
          <a:p>
            <a:pPr marL="228600" indent="-228600">
              <a:buFont typeface="+mj-lt"/>
              <a:buAutoNum type="arabicPeriod"/>
            </a:pPr>
            <a:r>
              <a:rPr lang="en-ZA" dirty="0"/>
              <a:t>To demonstrate the role connectivity plays in economic development</a:t>
            </a:r>
          </a:p>
          <a:p>
            <a:pPr marL="0" indent="0">
              <a:buFont typeface="+mj-lt"/>
              <a:buNone/>
            </a:pPr>
            <a:r>
              <a:rPr lang="en-ZA" dirty="0"/>
              <a:t>IDC’s first National Connectivity Index study was performed in South Africa in 2017, across</a:t>
            </a:r>
          </a:p>
          <a:p>
            <a:pPr marL="0" indent="0">
              <a:buFont typeface="+mj-lt"/>
              <a:buNone/>
            </a:pPr>
            <a:endParaRPr lang="en-ZA" dirty="0"/>
          </a:p>
          <a:p>
            <a:pPr marL="0" indent="0">
              <a:buFont typeface="+mj-lt"/>
              <a:buNone/>
            </a:pPr>
            <a:r>
              <a:rPr lang="en-ZA" dirty="0"/>
              <a:t>9 provinces</a:t>
            </a:r>
          </a:p>
          <a:p>
            <a:pPr marL="0" indent="0">
              <a:buFont typeface="+mj-lt"/>
              <a:buNone/>
            </a:pPr>
            <a:r>
              <a:rPr lang="en-ZA" dirty="0"/>
              <a:t>52 municipalities</a:t>
            </a:r>
          </a:p>
          <a:p>
            <a:pPr marL="0" indent="0">
              <a:buFont typeface="+mj-lt"/>
              <a:buNone/>
            </a:pPr>
            <a:r>
              <a:rPr lang="en-ZA" dirty="0"/>
              <a:t>2,614 businesses</a:t>
            </a:r>
          </a:p>
          <a:p>
            <a:pPr marL="0" indent="0">
              <a:buFont typeface="+mj-lt"/>
              <a:buNone/>
            </a:pPr>
            <a:r>
              <a:rPr lang="en-ZA" dirty="0"/>
              <a:t>4,228 consumers</a:t>
            </a:r>
          </a:p>
          <a:p>
            <a:pPr marL="0" indent="0">
              <a:buFont typeface="+mj-lt"/>
              <a:buNone/>
            </a:pPr>
            <a:endParaRPr lang="en-ZA" dirty="0"/>
          </a:p>
        </p:txBody>
      </p:sp>
      <p:sp>
        <p:nvSpPr>
          <p:cNvPr id="4" name="Slide Number Placeholder 3"/>
          <p:cNvSpPr>
            <a:spLocks noGrp="1"/>
          </p:cNvSpPr>
          <p:nvPr>
            <p:ph type="sldNum" sz="quarter" idx="5"/>
          </p:nvPr>
        </p:nvSpPr>
        <p:spPr/>
        <p:txBody>
          <a:bodyPr/>
          <a:lstStyle/>
          <a:p>
            <a:fld id="{56623145-A7AB-4FB9-A693-ABB6EE1254EF}" type="slidenum">
              <a:rPr lang="en-ZA" smtClean="0"/>
              <a:pPr/>
              <a:t>16</a:t>
            </a:fld>
            <a:endParaRPr lang="en-ZA" dirty="0"/>
          </a:p>
        </p:txBody>
      </p:sp>
    </p:spTree>
    <p:extLst>
      <p:ext uri="{BB962C8B-B14F-4D97-AF65-F5344CB8AC3E}">
        <p14:creationId xmlns:p14="http://schemas.microsoft.com/office/powerpoint/2010/main" xmlns="" val="118261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3A304A-7A29-4CC5-B944-ADBE2427A239}" type="slidenum">
              <a:rPr lang="en-GB" smtClean="0"/>
              <a:pPr/>
              <a:t>18</a:t>
            </a:fld>
            <a:endParaRPr lang="en-GB" dirty="0"/>
          </a:p>
        </p:txBody>
      </p:sp>
    </p:spTree>
    <p:extLst>
      <p:ext uri="{BB962C8B-B14F-4D97-AF65-F5344CB8AC3E}">
        <p14:creationId xmlns:p14="http://schemas.microsoft.com/office/powerpoint/2010/main" xmlns="" val="2520839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443396"/>
            <a:ext cx="10145318" cy="4783481"/>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100287" y="1529692"/>
            <a:ext cx="5796641" cy="1455493"/>
          </a:xfrm>
          <a:prstGeom prst="rect">
            <a:avLst/>
          </a:prstGeom>
        </p:spPr>
        <p:txBody>
          <a:bodyPr anchor="b">
            <a:normAutofit/>
          </a:bodyPr>
          <a:lstStyle>
            <a:lvl1pPr algn="ctr">
              <a:lnSpc>
                <a:spcPct val="100000"/>
              </a:lnSpc>
              <a:defRPr sz="3375"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100286" y="3089032"/>
            <a:ext cx="5796642" cy="770127"/>
          </a:xfrm>
          <a:prstGeom prst="rect">
            <a:avLst/>
          </a:prstGeom>
        </p:spPr>
        <p:txBody>
          <a:bodyPr/>
          <a:lstStyle>
            <a:lvl1pPr marL="0" indent="0" algn="ctr">
              <a:buNone/>
              <a:defRPr sz="1500"/>
            </a:lvl1pPr>
            <a:lvl2pPr marL="285739" indent="0" algn="ctr">
              <a:buNone/>
              <a:defRPr sz="1250"/>
            </a:lvl2pPr>
            <a:lvl3pPr marL="571477" indent="0" algn="ctr">
              <a:buNone/>
              <a:defRPr sz="1125"/>
            </a:lvl3pPr>
            <a:lvl4pPr marL="857216" indent="0" algn="ctr">
              <a:buNone/>
              <a:defRPr sz="1000"/>
            </a:lvl4pPr>
            <a:lvl5pPr marL="1142954" indent="0" algn="ctr">
              <a:buNone/>
              <a:defRPr sz="1000"/>
            </a:lvl5pPr>
            <a:lvl6pPr marL="1428693" indent="0" algn="ctr">
              <a:buNone/>
              <a:defRPr sz="1000"/>
            </a:lvl6pPr>
            <a:lvl7pPr marL="1714431" indent="0" algn="ctr">
              <a:buNone/>
              <a:defRPr sz="1000"/>
            </a:lvl7pPr>
            <a:lvl8pPr marL="2000170" indent="0" algn="ctr">
              <a:buNone/>
              <a:defRPr sz="1000"/>
            </a:lvl8pPr>
            <a:lvl9pPr marL="2285909" indent="0" algn="ctr">
              <a:buNone/>
              <a:defRPr sz="10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4685" y="933641"/>
            <a:ext cx="3412586" cy="3809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3427271" y="834751"/>
            <a:ext cx="6493412" cy="207749"/>
          </a:xfrm>
          <a:prstGeom prst="rect">
            <a:avLst/>
          </a:prstGeom>
          <a:noFill/>
        </p:spPr>
        <p:txBody>
          <a:bodyPr wrap="square" rtlCol="0">
            <a:spAutoFit/>
          </a:bodyPr>
          <a:lstStyle/>
          <a:p>
            <a:r>
              <a:rPr lang="en-US" sz="750" dirty="0">
                <a:solidFill>
                  <a:schemeClr val="bg1">
                    <a:lumMod val="85000"/>
                  </a:schemeClr>
                </a:solidFill>
              </a:rPr>
              <a:t>department of communications and digital technologies</a:t>
            </a:r>
            <a:endParaRPr lang="en-ZA" sz="75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63073" y="96431"/>
            <a:ext cx="1623786" cy="57824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9441376" y="157778"/>
            <a:ext cx="455552" cy="45555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6747415" y="5063572"/>
            <a:ext cx="3412586" cy="3809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2824" y="4967204"/>
            <a:ext cx="6712856" cy="207749"/>
          </a:xfrm>
          <a:prstGeom prst="rect">
            <a:avLst/>
          </a:prstGeom>
          <a:noFill/>
        </p:spPr>
        <p:txBody>
          <a:bodyPr wrap="square" rtlCol="0">
            <a:spAutoFit/>
          </a:bodyPr>
          <a:lstStyle/>
          <a:p>
            <a:pPr algn="r"/>
            <a:r>
              <a:rPr lang="en-US" sz="750" dirty="0">
                <a:solidFill>
                  <a:schemeClr val="bg1">
                    <a:lumMod val="65000"/>
                  </a:schemeClr>
                </a:solidFill>
              </a:rPr>
              <a:t>A leader in enabling a connected and digitally transformed South Africa!</a:t>
            </a:r>
            <a:endParaRPr lang="en-ZA" sz="750" dirty="0">
              <a:solidFill>
                <a:schemeClr val="bg1">
                  <a:lumMod val="65000"/>
                </a:scheme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5423962"/>
            <a:ext cx="10160001" cy="246538"/>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Tree>
    <p:extLst>
      <p:ext uri="{BB962C8B-B14F-4D97-AF65-F5344CB8AC3E}">
        <p14:creationId xmlns:p14="http://schemas.microsoft.com/office/powerpoint/2010/main" xmlns="" val="362203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698500" y="879929"/>
            <a:ext cx="8763000" cy="528978"/>
          </a:xfrm>
          <a:prstGeom prst="rect">
            <a:avLst/>
          </a:prstGeom>
        </p:spPr>
        <p:txBody>
          <a:bodyPr>
            <a:noAutofit/>
          </a:bodyPr>
          <a:lstStyle>
            <a:lvl1pPr>
              <a:defRPr sz="25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698500" y="1521354"/>
            <a:ext cx="8763000" cy="362611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70155"/>
            <a:ext cx="10160001" cy="63080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739745"/>
            <a:ext cx="10160002" cy="4930755"/>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202071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7270751" y="916214"/>
            <a:ext cx="2190750" cy="4231255"/>
          </a:xfrm>
          <a:prstGeom prst="rect">
            <a:avLst/>
          </a:prstGeom>
        </p:spPr>
        <p:txBody>
          <a:bodyPr vert="eaVert">
            <a:normAutofit/>
          </a:bodyPr>
          <a:lstStyle>
            <a:lvl1pPr>
              <a:defRPr sz="25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698501" y="916214"/>
            <a:ext cx="6445250" cy="423125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70155"/>
            <a:ext cx="10160001" cy="63080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739745"/>
            <a:ext cx="10160002" cy="4930755"/>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54599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698500" y="934359"/>
            <a:ext cx="8763000" cy="474549"/>
          </a:xfrm>
          <a:prstGeom prst="rect">
            <a:avLst/>
          </a:prstGeom>
        </p:spPr>
        <p:txBody>
          <a:bodyPr>
            <a:noAutofit/>
          </a:bodyPr>
          <a:lstStyle>
            <a:lvl1pPr>
              <a:defRPr sz="25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698500" y="1521354"/>
            <a:ext cx="8763000" cy="362611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70155"/>
            <a:ext cx="10160001" cy="63080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739745"/>
            <a:ext cx="10160002" cy="4930755"/>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315430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678376" y="1023932"/>
            <a:ext cx="8763000" cy="498823"/>
          </a:xfrm>
          <a:prstGeom prst="rect">
            <a:avLst/>
          </a:prstGeom>
        </p:spPr>
        <p:txBody>
          <a:bodyPr anchor="b">
            <a:normAutofit/>
          </a:bodyPr>
          <a:lstStyle>
            <a:lvl1pPr>
              <a:defRPr sz="25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693209" y="1745264"/>
            <a:ext cx="8763000" cy="3329446"/>
          </a:xfrm>
          <a:prstGeom prst="rect">
            <a:avLst/>
          </a:prstGeom>
        </p:spPr>
        <p:txBody>
          <a:bodyPr>
            <a:normAutofit/>
          </a:bodyPr>
          <a:lstStyle>
            <a:lvl1pPr marL="0" indent="0">
              <a:buNone/>
              <a:defRPr sz="1125">
                <a:solidFill>
                  <a:schemeClr val="tx1">
                    <a:tint val="75000"/>
                  </a:schemeClr>
                </a:solidFill>
              </a:defRPr>
            </a:lvl1pPr>
            <a:lvl2pPr marL="285739" indent="0">
              <a:buNone/>
              <a:defRPr sz="1250">
                <a:solidFill>
                  <a:schemeClr val="tx1">
                    <a:tint val="75000"/>
                  </a:schemeClr>
                </a:solidFill>
              </a:defRPr>
            </a:lvl2pPr>
            <a:lvl3pPr marL="571477" indent="0">
              <a:buNone/>
              <a:defRPr sz="1125">
                <a:solidFill>
                  <a:schemeClr val="tx1">
                    <a:tint val="75000"/>
                  </a:schemeClr>
                </a:solidFill>
              </a:defRPr>
            </a:lvl3pPr>
            <a:lvl4pPr marL="857216" indent="0">
              <a:buNone/>
              <a:defRPr sz="1000">
                <a:solidFill>
                  <a:schemeClr val="tx1">
                    <a:tint val="75000"/>
                  </a:schemeClr>
                </a:solidFill>
              </a:defRPr>
            </a:lvl4pPr>
            <a:lvl5pPr marL="1142954" indent="0">
              <a:buNone/>
              <a:defRPr sz="1000">
                <a:solidFill>
                  <a:schemeClr val="tx1">
                    <a:tint val="75000"/>
                  </a:schemeClr>
                </a:solidFill>
              </a:defRPr>
            </a:lvl5pPr>
            <a:lvl6pPr marL="1428693" indent="0">
              <a:buNone/>
              <a:defRPr sz="1000">
                <a:solidFill>
                  <a:schemeClr val="tx1">
                    <a:tint val="75000"/>
                  </a:schemeClr>
                </a:solidFill>
              </a:defRPr>
            </a:lvl6pPr>
            <a:lvl7pPr marL="1714431" indent="0">
              <a:buNone/>
              <a:defRPr sz="1000">
                <a:solidFill>
                  <a:schemeClr val="tx1">
                    <a:tint val="75000"/>
                  </a:schemeClr>
                </a:solidFill>
              </a:defRPr>
            </a:lvl7pPr>
            <a:lvl8pPr marL="2000170" indent="0">
              <a:buNone/>
              <a:defRPr sz="1000">
                <a:solidFill>
                  <a:schemeClr val="tx1">
                    <a:tint val="75000"/>
                  </a:schemeClr>
                </a:solidFill>
              </a:defRPr>
            </a:lvl8pPr>
            <a:lvl9pPr marL="2285909" indent="0">
              <a:buNone/>
              <a:defRPr sz="10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70155"/>
            <a:ext cx="10160001" cy="63080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739745"/>
            <a:ext cx="10160002" cy="4930755"/>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270777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698500" y="898072"/>
            <a:ext cx="8763000" cy="510835"/>
          </a:xfrm>
          <a:prstGeom prst="rect">
            <a:avLst/>
          </a:prstGeom>
        </p:spPr>
        <p:txBody>
          <a:bodyPr>
            <a:noAutofit/>
          </a:bodyPr>
          <a:lstStyle>
            <a:lvl1pPr>
              <a:defRPr sz="25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698500" y="1521354"/>
            <a:ext cx="4318000" cy="362611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5143500" y="1521354"/>
            <a:ext cx="4318000" cy="362611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70155"/>
            <a:ext cx="10160001" cy="63080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739745"/>
            <a:ext cx="10160002" cy="4930755"/>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233291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699823" y="889000"/>
            <a:ext cx="8763000" cy="519907"/>
          </a:xfrm>
          <a:prstGeom prst="rect">
            <a:avLst/>
          </a:prstGeom>
        </p:spPr>
        <p:txBody>
          <a:bodyPr>
            <a:noAutofit/>
          </a:bodyPr>
          <a:lstStyle>
            <a:lvl1pPr>
              <a:defRPr sz="25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699824" y="1400969"/>
            <a:ext cx="4298156" cy="686593"/>
          </a:xfrm>
          <a:prstGeom prst="rect">
            <a:avLst/>
          </a:prstGeom>
        </p:spPr>
        <p:txBody>
          <a:bodyPr anchor="b"/>
          <a:lstStyle>
            <a:lvl1pPr marL="0" indent="0">
              <a:buNone/>
              <a:defRPr sz="1500" b="1"/>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699824" y="2087563"/>
            <a:ext cx="4298156" cy="30704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5143501" y="1400969"/>
            <a:ext cx="4319323" cy="686593"/>
          </a:xfrm>
          <a:prstGeom prst="rect">
            <a:avLst/>
          </a:prstGeom>
        </p:spPr>
        <p:txBody>
          <a:bodyPr anchor="b"/>
          <a:lstStyle>
            <a:lvl1pPr marL="0" indent="0">
              <a:buNone/>
              <a:defRPr sz="1500" b="1"/>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5143501" y="2087563"/>
            <a:ext cx="4319323" cy="30704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70155"/>
            <a:ext cx="10160001" cy="63080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739745"/>
            <a:ext cx="10160002" cy="4930755"/>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39327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698500" y="889000"/>
            <a:ext cx="8763000" cy="519907"/>
          </a:xfrm>
          <a:prstGeom prst="rect">
            <a:avLst/>
          </a:prstGeom>
        </p:spPr>
        <p:txBody>
          <a:bodyPr>
            <a:noAutofit/>
          </a:bodyPr>
          <a:lstStyle>
            <a:lvl1pPr>
              <a:defRPr sz="25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70155"/>
            <a:ext cx="10160001" cy="63080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739745"/>
            <a:ext cx="10160002" cy="4930755"/>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8284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70155"/>
            <a:ext cx="10160001" cy="63080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739745"/>
            <a:ext cx="10160002" cy="4930755"/>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75516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699824" y="952500"/>
            <a:ext cx="3276864" cy="762000"/>
          </a:xfrm>
          <a:prstGeom prst="rect">
            <a:avLst/>
          </a:prstGeom>
        </p:spPr>
        <p:txBody>
          <a:bodyPr anchor="b"/>
          <a:lstStyle>
            <a:lvl1pPr>
              <a:defRPr sz="20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4319323" y="952500"/>
            <a:ext cx="5143500" cy="3931708"/>
          </a:xfrm>
          <a:prstGeom prst="rect">
            <a:avLst/>
          </a:prstGeo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699824" y="1714500"/>
            <a:ext cx="3276864" cy="3176323"/>
          </a:xfrm>
          <a:prstGeom prst="rect">
            <a:avLst/>
          </a:prstGeom>
        </p:spPr>
        <p:txBody>
          <a:bodyPr/>
          <a:lstStyle>
            <a:lvl1pPr marL="0" indent="0">
              <a:buNone/>
              <a:defRPr sz="1000"/>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70155"/>
            <a:ext cx="10160001" cy="63080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739745"/>
            <a:ext cx="10160002" cy="4930755"/>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187707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699824" y="943428"/>
            <a:ext cx="3276864" cy="771072"/>
          </a:xfrm>
          <a:prstGeom prst="rect">
            <a:avLst/>
          </a:prstGeom>
        </p:spPr>
        <p:txBody>
          <a:bodyPr anchor="b"/>
          <a:lstStyle>
            <a:lvl1pPr>
              <a:defRPr sz="20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4319323" y="943428"/>
            <a:ext cx="5143500" cy="3940780"/>
          </a:xfrm>
          <a:prstGeom prst="rect">
            <a:avLst/>
          </a:prstGeom>
        </p:spPr>
        <p:txBody>
          <a:bodyPr/>
          <a:lstStyle>
            <a:lvl1pPr marL="0" indent="0">
              <a:buNone/>
              <a:defRPr sz="2000"/>
            </a:lvl1pPr>
            <a:lvl2pPr marL="285739" indent="0">
              <a:buNone/>
              <a:defRPr sz="1750"/>
            </a:lvl2pPr>
            <a:lvl3pPr marL="571477" indent="0">
              <a:buNone/>
              <a:defRPr sz="1500"/>
            </a:lvl3pPr>
            <a:lvl4pPr marL="857216" indent="0">
              <a:buNone/>
              <a:defRPr sz="1250"/>
            </a:lvl4pPr>
            <a:lvl5pPr marL="1142954" indent="0">
              <a:buNone/>
              <a:defRPr sz="1250"/>
            </a:lvl5pPr>
            <a:lvl6pPr marL="1428693" indent="0">
              <a:buNone/>
              <a:defRPr sz="1250"/>
            </a:lvl6pPr>
            <a:lvl7pPr marL="1714431" indent="0">
              <a:buNone/>
              <a:defRPr sz="1250"/>
            </a:lvl7pPr>
            <a:lvl8pPr marL="2000170" indent="0">
              <a:buNone/>
              <a:defRPr sz="1250"/>
            </a:lvl8pPr>
            <a:lvl9pPr marL="2285909" indent="0">
              <a:buNone/>
              <a:defRPr sz="1250"/>
            </a:lvl9pPr>
          </a:lstStyle>
          <a:p>
            <a:r>
              <a:rPr lang="en-GB" dirty="0"/>
              <a:t>Click icon to add picture</a:t>
            </a:r>
            <a:endParaRPr lang="en-ZA" dirty="0"/>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699824" y="1714500"/>
            <a:ext cx="3276864" cy="3176323"/>
          </a:xfrm>
          <a:prstGeom prst="rect">
            <a:avLst/>
          </a:prstGeom>
        </p:spPr>
        <p:txBody>
          <a:bodyPr/>
          <a:lstStyle>
            <a:lvl1pPr marL="0" indent="0">
              <a:buNone/>
              <a:defRPr sz="1000"/>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70155"/>
            <a:ext cx="10160001" cy="63080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739745"/>
            <a:ext cx="10160002" cy="4930755"/>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2" cy="249299"/>
            </a:xfrm>
            <a:prstGeom prst="rect">
              <a:avLst/>
            </a:prstGeom>
            <a:noFill/>
          </p:spPr>
          <p:txBody>
            <a:bodyPr wrap="square" rtlCol="0">
              <a:spAutoFit/>
            </a:bodyPr>
            <a:lstStyle/>
            <a:p>
              <a:pPr algn="ctr"/>
              <a:r>
                <a:rPr lang="en-US" sz="750" dirty="0">
                  <a:solidFill>
                    <a:schemeClr val="bg1"/>
                  </a:solidFill>
                </a:rPr>
                <a:t>A leader in enabling a connected and digitally transformed South Africa!</a:t>
              </a:r>
              <a:endParaRPr lang="en-ZA" sz="750" dirty="0">
                <a:solidFill>
                  <a:schemeClr val="bg1"/>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25" dirty="0"/>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190893"/>
            <a:ext cx="10160000" cy="4206793"/>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userDrawn="1"/>
        </p:nvSpPr>
        <p:spPr>
          <a:xfrm>
            <a:off x="9441375" y="5433034"/>
            <a:ext cx="609767" cy="226985"/>
          </a:xfrm>
          <a:prstGeom prst="rect">
            <a:avLst/>
          </a:prstGeom>
          <a:noFill/>
        </p:spPr>
        <p:txBody>
          <a:bodyPr wrap="square" rtlCol="0">
            <a:spAutoFit/>
          </a:bodyPr>
          <a:lstStyle/>
          <a:p>
            <a:pPr algn="r"/>
            <a:fld id="{279ED8FE-4BA5-4EDF-8EAE-5C9367B71FA3}" type="slidenum">
              <a:rPr lang="en-ZA" sz="875" b="1" smtClean="0">
                <a:solidFill>
                  <a:schemeClr val="bg1"/>
                </a:solidFill>
              </a:rPr>
              <a:pPr algn="r"/>
              <a:t>‹#›</a:t>
            </a:fld>
            <a:endParaRPr lang="en-ZA" sz="875" b="1" dirty="0">
              <a:solidFill>
                <a:schemeClr val="bg1"/>
              </a:solidFill>
            </a:endParaRPr>
          </a:p>
        </p:txBody>
      </p:sp>
    </p:spTree>
    <p:extLst>
      <p:ext uri="{BB962C8B-B14F-4D97-AF65-F5344CB8AC3E}">
        <p14:creationId xmlns:p14="http://schemas.microsoft.com/office/powerpoint/2010/main" xmlns="" val="1698162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698500" y="923019"/>
            <a:ext cx="8763000" cy="1104636"/>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698500" y="2177142"/>
            <a:ext cx="8763000" cy="297032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412945254"/>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hf hdr="0" ftr="0" dt="0"/>
  <p:txStyles>
    <p:titleStyle>
      <a:lvl1pPr algn="l" defTabSz="571477" rtl="0" eaLnBrk="1" latinLnBrk="0" hangingPunct="1">
        <a:lnSpc>
          <a:spcPct val="90000"/>
        </a:lnSpc>
        <a:spcBef>
          <a:spcPct val="0"/>
        </a:spcBef>
        <a:buNone/>
        <a:defRPr sz="2500" b="1" kern="1200">
          <a:solidFill>
            <a:schemeClr val="tx1"/>
          </a:solidFill>
          <a:latin typeface="+mn-lt"/>
          <a:ea typeface="+mj-ea"/>
          <a:cs typeface="+mj-cs"/>
        </a:defRPr>
      </a:lvl1pPr>
    </p:titleStyle>
    <p:bodyStyle>
      <a:lvl1pPr marL="142869" indent="-142869" algn="l" defTabSz="571477"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08" indent="-142869" algn="l" defTabSz="571477" rtl="0" eaLnBrk="1" latinLnBrk="0" hangingPunct="1">
        <a:lnSpc>
          <a:spcPct val="90000"/>
        </a:lnSpc>
        <a:spcBef>
          <a:spcPts val="312"/>
        </a:spcBef>
        <a:buFont typeface="Arial" panose="020B0604020202020204" pitchFamily="34" charset="0"/>
        <a:buChar char="•"/>
        <a:defRPr sz="1500" kern="1200">
          <a:solidFill>
            <a:schemeClr val="tx1"/>
          </a:solidFill>
          <a:latin typeface="+mn-lt"/>
          <a:ea typeface="+mn-ea"/>
          <a:cs typeface="+mn-cs"/>
        </a:defRPr>
      </a:lvl2pPr>
      <a:lvl3pPr marL="714346" indent="-142869" algn="l" defTabSz="571477" rtl="0" eaLnBrk="1" latinLnBrk="0" hangingPunct="1">
        <a:lnSpc>
          <a:spcPct val="90000"/>
        </a:lnSpc>
        <a:spcBef>
          <a:spcPts val="312"/>
        </a:spcBef>
        <a:buFont typeface="Arial" panose="020B0604020202020204" pitchFamily="34" charset="0"/>
        <a:buChar char="•"/>
        <a:defRPr sz="1250" kern="1200">
          <a:solidFill>
            <a:schemeClr val="tx1"/>
          </a:solidFill>
          <a:latin typeface="+mn-lt"/>
          <a:ea typeface="+mn-ea"/>
          <a:cs typeface="+mn-cs"/>
        </a:defRPr>
      </a:lvl3pPr>
      <a:lvl4pPr marL="1000085"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4pPr>
      <a:lvl5pPr marL="1285824"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5pPr>
      <a:lvl6pPr marL="1571562"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6pPr>
      <a:lvl7pPr marL="1857301"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7pPr>
      <a:lvl8pPr marL="2143039"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8pPr>
      <a:lvl9pPr marL="2428778"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477" rtl="0" eaLnBrk="1" latinLnBrk="0" hangingPunct="1">
        <a:defRPr sz="1125" kern="1200">
          <a:solidFill>
            <a:schemeClr val="tx1"/>
          </a:solidFill>
          <a:latin typeface="+mn-lt"/>
          <a:ea typeface="+mn-ea"/>
          <a:cs typeface="+mn-cs"/>
        </a:defRPr>
      </a:lvl1pPr>
      <a:lvl2pPr marL="285739" algn="l" defTabSz="571477" rtl="0" eaLnBrk="1" latinLnBrk="0" hangingPunct="1">
        <a:defRPr sz="1125" kern="1200">
          <a:solidFill>
            <a:schemeClr val="tx1"/>
          </a:solidFill>
          <a:latin typeface="+mn-lt"/>
          <a:ea typeface="+mn-ea"/>
          <a:cs typeface="+mn-cs"/>
        </a:defRPr>
      </a:lvl2pPr>
      <a:lvl3pPr marL="571477" algn="l" defTabSz="571477" rtl="0" eaLnBrk="1" latinLnBrk="0" hangingPunct="1">
        <a:defRPr sz="1125" kern="1200">
          <a:solidFill>
            <a:schemeClr val="tx1"/>
          </a:solidFill>
          <a:latin typeface="+mn-lt"/>
          <a:ea typeface="+mn-ea"/>
          <a:cs typeface="+mn-cs"/>
        </a:defRPr>
      </a:lvl3pPr>
      <a:lvl4pPr marL="857216" algn="l" defTabSz="571477" rtl="0" eaLnBrk="1" latinLnBrk="0" hangingPunct="1">
        <a:defRPr sz="1125" kern="1200">
          <a:solidFill>
            <a:schemeClr val="tx1"/>
          </a:solidFill>
          <a:latin typeface="+mn-lt"/>
          <a:ea typeface="+mn-ea"/>
          <a:cs typeface="+mn-cs"/>
        </a:defRPr>
      </a:lvl4pPr>
      <a:lvl5pPr marL="1142954" algn="l" defTabSz="571477" rtl="0" eaLnBrk="1" latinLnBrk="0" hangingPunct="1">
        <a:defRPr sz="1125" kern="1200">
          <a:solidFill>
            <a:schemeClr val="tx1"/>
          </a:solidFill>
          <a:latin typeface="+mn-lt"/>
          <a:ea typeface="+mn-ea"/>
          <a:cs typeface="+mn-cs"/>
        </a:defRPr>
      </a:lvl5pPr>
      <a:lvl6pPr marL="1428693" algn="l" defTabSz="571477" rtl="0" eaLnBrk="1" latinLnBrk="0" hangingPunct="1">
        <a:defRPr sz="1125" kern="1200">
          <a:solidFill>
            <a:schemeClr val="tx1"/>
          </a:solidFill>
          <a:latin typeface="+mn-lt"/>
          <a:ea typeface="+mn-ea"/>
          <a:cs typeface="+mn-cs"/>
        </a:defRPr>
      </a:lvl6pPr>
      <a:lvl7pPr marL="1714431" algn="l" defTabSz="571477" rtl="0" eaLnBrk="1" latinLnBrk="0" hangingPunct="1">
        <a:defRPr sz="1125" kern="1200">
          <a:solidFill>
            <a:schemeClr val="tx1"/>
          </a:solidFill>
          <a:latin typeface="+mn-lt"/>
          <a:ea typeface="+mn-ea"/>
          <a:cs typeface="+mn-cs"/>
        </a:defRPr>
      </a:lvl7pPr>
      <a:lvl8pPr marL="2000170" algn="l" defTabSz="571477" rtl="0" eaLnBrk="1" latinLnBrk="0" hangingPunct="1">
        <a:defRPr sz="1125" kern="1200">
          <a:solidFill>
            <a:schemeClr val="tx1"/>
          </a:solidFill>
          <a:latin typeface="+mn-lt"/>
          <a:ea typeface="+mn-ea"/>
          <a:cs typeface="+mn-cs"/>
        </a:defRPr>
      </a:lvl8pPr>
      <a:lvl9pPr marL="2285909" algn="l" defTabSz="571477"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12048" y="1561356"/>
            <a:ext cx="4401202" cy="2070439"/>
          </a:xfrm>
          <a:prstGeom prst="rect">
            <a:avLst/>
          </a:prstGeom>
        </p:spPr>
        <p:txBody>
          <a:bodyPr wrap="square">
            <a:spAutoFit/>
          </a:bodyPr>
          <a:lstStyle/>
          <a:p>
            <a:pPr>
              <a:defRPr/>
            </a:pPr>
            <a:r>
              <a:rPr lang="en-ZA" sz="2000" b="1" kern="0" dirty="0">
                <a:solidFill>
                  <a:srgbClr val="006600"/>
                </a:solidFill>
                <a:latin typeface="Arial"/>
                <a:cs typeface="Arial" charset="0"/>
              </a:rPr>
              <a:t>Broadband Connectivity </a:t>
            </a:r>
          </a:p>
          <a:p>
            <a:pPr>
              <a:defRPr/>
            </a:pPr>
            <a:endParaRPr lang="en-ZA" sz="2000" b="1" kern="0" dirty="0">
              <a:solidFill>
                <a:srgbClr val="006600"/>
              </a:solidFill>
              <a:latin typeface="Arial"/>
              <a:cs typeface="Arial" charset="0"/>
            </a:endParaRPr>
          </a:p>
          <a:p>
            <a:pPr>
              <a:defRPr/>
            </a:pPr>
            <a:r>
              <a:rPr lang="en-ZA" sz="2000" b="1" kern="0" dirty="0">
                <a:solidFill>
                  <a:srgbClr val="006600"/>
                </a:solidFill>
                <a:latin typeface="Arial"/>
                <a:cs typeface="Arial" charset="0"/>
              </a:rPr>
              <a:t>Portfolio Committee Presentation</a:t>
            </a:r>
            <a:endParaRPr lang="en-US" sz="2000" b="1" kern="0" dirty="0">
              <a:solidFill>
                <a:srgbClr val="006600"/>
              </a:solidFill>
              <a:latin typeface="Arial"/>
              <a:cs typeface="Arial" charset="0"/>
            </a:endParaRPr>
          </a:p>
          <a:p>
            <a:pPr fontAlgn="base">
              <a:spcBef>
                <a:spcPct val="0"/>
              </a:spcBef>
              <a:spcAft>
                <a:spcPct val="0"/>
              </a:spcAft>
              <a:defRPr/>
            </a:pPr>
            <a:endParaRPr lang="en-US" sz="917" b="1" dirty="0">
              <a:solidFill>
                <a:srgbClr val="006600"/>
              </a:solidFill>
              <a:latin typeface="Arial" charset="0"/>
            </a:endParaRPr>
          </a:p>
          <a:p>
            <a:pPr fontAlgn="base">
              <a:spcBef>
                <a:spcPct val="0"/>
              </a:spcBef>
              <a:spcAft>
                <a:spcPct val="0"/>
              </a:spcAft>
              <a:defRPr/>
            </a:pPr>
            <a:endParaRPr lang="en-US" sz="875" b="1" dirty="0">
              <a:solidFill>
                <a:srgbClr val="006600"/>
              </a:solidFill>
              <a:latin typeface="Arial" charset="0"/>
            </a:endParaRPr>
          </a:p>
          <a:p>
            <a:pPr fontAlgn="base">
              <a:spcBef>
                <a:spcPct val="0"/>
              </a:spcBef>
              <a:spcAft>
                <a:spcPct val="0"/>
              </a:spcAft>
              <a:defRPr/>
            </a:pPr>
            <a:endParaRPr lang="en-US" sz="875" b="1" dirty="0">
              <a:solidFill>
                <a:srgbClr val="006600"/>
              </a:solidFill>
              <a:latin typeface="Arial" charset="0"/>
            </a:endParaRPr>
          </a:p>
          <a:p>
            <a:pPr fontAlgn="base">
              <a:spcBef>
                <a:spcPct val="0"/>
              </a:spcBef>
              <a:spcAft>
                <a:spcPct val="0"/>
              </a:spcAft>
              <a:defRPr/>
            </a:pPr>
            <a:endParaRPr lang="en-US" sz="875" b="1" dirty="0">
              <a:solidFill>
                <a:srgbClr val="006600"/>
              </a:solidFill>
              <a:latin typeface="Arial" charset="0"/>
            </a:endParaRPr>
          </a:p>
          <a:p>
            <a:pPr fontAlgn="base">
              <a:spcBef>
                <a:spcPct val="0"/>
              </a:spcBef>
              <a:spcAft>
                <a:spcPct val="0"/>
              </a:spcAft>
              <a:defRPr/>
            </a:pPr>
            <a:endParaRPr lang="en-US" sz="875" b="1" dirty="0">
              <a:solidFill>
                <a:srgbClr val="006600"/>
              </a:solidFill>
              <a:latin typeface="Arial" charset="0"/>
            </a:endParaRPr>
          </a:p>
          <a:p>
            <a:pPr fontAlgn="base">
              <a:spcBef>
                <a:spcPct val="0"/>
              </a:spcBef>
              <a:spcAft>
                <a:spcPct val="0"/>
              </a:spcAft>
              <a:defRPr/>
            </a:pPr>
            <a:endParaRPr lang="en-US" sz="875" b="1" dirty="0">
              <a:solidFill>
                <a:srgbClr val="006600"/>
              </a:solidFill>
              <a:latin typeface="Arial" charset="0"/>
            </a:endParaRPr>
          </a:p>
          <a:p>
            <a:pPr fontAlgn="base">
              <a:spcBef>
                <a:spcPct val="0"/>
              </a:spcBef>
              <a:spcAft>
                <a:spcPct val="0"/>
              </a:spcAft>
              <a:defRPr/>
            </a:pPr>
            <a:endParaRPr lang="en-US" sz="875" b="1" dirty="0">
              <a:solidFill>
                <a:srgbClr val="006600"/>
              </a:solidFill>
              <a:latin typeface="Arial" charset="0"/>
            </a:endParaRPr>
          </a:p>
          <a:p>
            <a:pPr fontAlgn="base">
              <a:spcBef>
                <a:spcPct val="0"/>
              </a:spcBef>
              <a:spcAft>
                <a:spcPct val="0"/>
              </a:spcAft>
              <a:defRPr/>
            </a:pPr>
            <a:endParaRPr lang="en-US" sz="687" dirty="0">
              <a:solidFill>
                <a:srgbClr val="006600"/>
              </a:solidFill>
              <a:latin typeface="Arial" charset="0"/>
            </a:endParaRPr>
          </a:p>
        </p:txBody>
      </p:sp>
      <p:sp>
        <p:nvSpPr>
          <p:cNvPr id="2" name="Rectangle 1">
            <a:extLst>
              <a:ext uri="{FF2B5EF4-FFF2-40B4-BE49-F238E27FC236}">
                <a16:creationId xmlns:a16="http://schemas.microsoft.com/office/drawing/2014/main" xmlns="" id="{B4B667CB-4CA4-452A-B8F2-AA410FECAD18}"/>
              </a:ext>
            </a:extLst>
          </p:cNvPr>
          <p:cNvSpPr/>
          <p:nvPr/>
        </p:nvSpPr>
        <p:spPr>
          <a:xfrm>
            <a:off x="2850680" y="2453951"/>
            <a:ext cx="1707519" cy="265457"/>
          </a:xfrm>
          <a:prstGeom prst="rect">
            <a:avLst/>
          </a:prstGeom>
        </p:spPr>
        <p:txBody>
          <a:bodyPr wrap="none">
            <a:spAutoFit/>
          </a:bodyPr>
          <a:lstStyle/>
          <a:p>
            <a:pPr fontAlgn="base">
              <a:spcBef>
                <a:spcPct val="0"/>
              </a:spcBef>
              <a:spcAft>
                <a:spcPct val="0"/>
              </a:spcAft>
            </a:pPr>
            <a:r>
              <a:rPr lang="en-ZA" sz="1125" b="1" i="1" dirty="0">
                <a:solidFill>
                  <a:srgbClr val="000000"/>
                </a:solidFill>
                <a:latin typeface="Arial" charset="0"/>
              </a:rPr>
              <a:t>Connecting the nation</a:t>
            </a:r>
            <a:endParaRPr lang="en-ZA" sz="1125" dirty="0">
              <a:solidFill>
                <a:srgbClr val="000000"/>
              </a:solidFill>
              <a:latin typeface="Arial" charset="0"/>
            </a:endParaRPr>
          </a:p>
        </p:txBody>
      </p:sp>
      <p:sp>
        <p:nvSpPr>
          <p:cNvPr id="7" name="Title 1">
            <a:extLst>
              <a:ext uri="{FF2B5EF4-FFF2-40B4-BE49-F238E27FC236}">
                <a16:creationId xmlns:a16="http://schemas.microsoft.com/office/drawing/2014/main" xmlns="" id="{F33A1275-D41B-4368-A199-34BC49AF4518}"/>
              </a:ext>
            </a:extLst>
          </p:cNvPr>
          <p:cNvSpPr txBox="1">
            <a:spLocks/>
          </p:cNvSpPr>
          <p:nvPr/>
        </p:nvSpPr>
        <p:spPr>
          <a:xfrm>
            <a:off x="2055664" y="191580"/>
            <a:ext cx="6192688" cy="504056"/>
          </a:xfrm>
          <a:prstGeom prst="rect">
            <a:avLst/>
          </a:prstGeom>
        </p:spPr>
        <p:txBody>
          <a:bodyPr vert="horz" lIns="91440" tIns="45720" rIns="91440" bIns="45720" rtlCol="0" anchor="b">
            <a:normAutofit fontScale="92500"/>
          </a:bodyPr>
          <a:lstStyle>
            <a:lvl1pPr algn="l" defTabSz="571477" rtl="0" eaLnBrk="1" latinLnBrk="0" hangingPunct="1">
              <a:lnSpc>
                <a:spcPct val="90000"/>
              </a:lnSpc>
              <a:spcBef>
                <a:spcPct val="0"/>
              </a:spcBef>
              <a:buNone/>
              <a:defRPr sz="2500" b="1" kern="1200">
                <a:solidFill>
                  <a:schemeClr val="tx1"/>
                </a:solidFill>
                <a:latin typeface="+mn-lt"/>
                <a:ea typeface="+mj-ea"/>
                <a:cs typeface="+mj-cs"/>
              </a:defRPr>
            </a:lvl1pPr>
          </a:lstStyle>
          <a:p>
            <a:pPr algn="ctr" fontAlgn="auto">
              <a:spcAft>
                <a:spcPts val="0"/>
              </a:spcAft>
            </a:pPr>
            <a:r>
              <a:rPr lang="en-ZA" sz="1800" dirty="0">
                <a:solidFill>
                  <a:srgbClr val="006600"/>
                </a:solidFill>
                <a:latin typeface="Arial" panose="020B0604020202020204" pitchFamily="34" charset="0"/>
                <a:cs typeface="Arial" panose="020B0604020202020204" pitchFamily="34" charset="0"/>
              </a:rPr>
              <a:t>SA Connect: Connecting Government  and Communities</a:t>
            </a:r>
          </a:p>
        </p:txBody>
      </p:sp>
    </p:spTree>
    <p:extLst>
      <p:ext uri="{BB962C8B-B14F-4D97-AF65-F5344CB8AC3E}">
        <p14:creationId xmlns:p14="http://schemas.microsoft.com/office/powerpoint/2010/main" xmlns="" val="209621853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33986" y="2929619"/>
            <a:ext cx="1317047" cy="119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7" fontAlgn="auto">
              <a:spcBef>
                <a:spcPts val="0"/>
              </a:spcBef>
              <a:spcAft>
                <a:spcPts val="0"/>
              </a:spcAft>
            </a:pPr>
            <a:endParaRPr lang="en-ZA" sz="1125" dirty="0">
              <a:solidFill>
                <a:prstClr val="white"/>
              </a:solidFill>
              <a:latin typeface="Calibri" panose="020F0502020204030204"/>
            </a:endParaRPr>
          </a:p>
        </p:txBody>
      </p:sp>
      <p:sp>
        <p:nvSpPr>
          <p:cNvPr id="8" name="Content Placeholder 3">
            <a:extLst>
              <a:ext uri="{FF2B5EF4-FFF2-40B4-BE49-F238E27FC236}">
                <a16:creationId xmlns:a16="http://schemas.microsoft.com/office/drawing/2014/main" xmlns="" id="{502893EA-5D8B-4D78-9739-7C847A947E46}"/>
              </a:ext>
            </a:extLst>
          </p:cNvPr>
          <p:cNvSpPr txBox="1">
            <a:spLocks/>
          </p:cNvSpPr>
          <p:nvPr/>
        </p:nvSpPr>
        <p:spPr bwMode="auto">
          <a:xfrm>
            <a:off x="183456" y="841276"/>
            <a:ext cx="9832552" cy="4490969"/>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lvl1pPr marL="0" indent="0" algn="l" defTabSz="846061" rtl="0" eaLnBrk="0" fontAlgn="base" hangingPunct="0">
              <a:spcBef>
                <a:spcPts val="551"/>
              </a:spcBef>
              <a:spcAft>
                <a:spcPct val="0"/>
              </a:spcAft>
              <a:buSzPct val="90000"/>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1pPr>
            <a:lvl2pPr marL="285739" indent="0" algn="l" defTabSz="846061" rtl="0" eaLnBrk="0" fontAlgn="base" hangingPunct="0">
              <a:spcBef>
                <a:spcPts val="551"/>
              </a:spcBef>
              <a:spcAft>
                <a:spcPct val="0"/>
              </a:spcAft>
              <a:buSzPct val="90000"/>
              <a:buFont typeface="Wingdings" panose="05000000000000000000" pitchFamily="2" charset="2"/>
              <a:buNone/>
              <a:defRPr sz="1250" kern="1200">
                <a:solidFill>
                  <a:schemeClr val="tx1">
                    <a:tint val="75000"/>
                  </a:schemeClr>
                </a:solidFill>
                <a:latin typeface="+mn-lt"/>
                <a:ea typeface="Segoe UI Light" pitchFamily="34" charset="0"/>
                <a:cs typeface="Segoe UI Light" panose="020B0502040204020203" pitchFamily="34" charset="0"/>
              </a:defRPr>
            </a:lvl2pPr>
            <a:lvl3pPr marL="571477" indent="0" algn="l" defTabSz="846061" rtl="0" eaLnBrk="0" fontAlgn="base" hangingPunct="0">
              <a:spcBef>
                <a:spcPts val="551"/>
              </a:spcBef>
              <a:spcAft>
                <a:spcPct val="0"/>
              </a:spcAft>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3pPr>
            <a:lvl4pPr marL="857216"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4pPr>
            <a:lvl5pPr marL="1142954"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5pPr>
            <a:lvl6pPr marL="1428693"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6pPr>
            <a:lvl7pPr marL="1714431"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7pPr>
            <a:lvl8pPr marL="2000170"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8pPr>
            <a:lvl9pPr marL="2285909"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1700" dirty="0">
                <a:solidFill>
                  <a:schemeClr val="tx1"/>
                </a:solidFill>
              </a:rPr>
              <a:t>The revised model and implementation plan for the SA Connect Phase 2 proposes the following key interventions:</a:t>
            </a:r>
          </a:p>
          <a:p>
            <a:pPr marL="342900" indent="-342900">
              <a:buFont typeface="+mj-lt"/>
              <a:buAutoNum type="arabicPeriod"/>
            </a:pPr>
            <a:r>
              <a:rPr lang="en-US" sz="1700" dirty="0">
                <a:solidFill>
                  <a:schemeClr val="tx1"/>
                </a:solidFill>
              </a:rPr>
              <a:t>Electronic communications service providers licensed are obligated to connect 18 036 schools, 3 873 health facilities and 8241 tribal authority sites within 36 months from date of licensing. </a:t>
            </a:r>
          </a:p>
          <a:p>
            <a:pPr marL="342900" indent="-342900">
              <a:buFont typeface="+mj-lt"/>
              <a:buAutoNum type="arabicPeriod"/>
            </a:pPr>
            <a:r>
              <a:rPr lang="en-US" sz="1700" dirty="0">
                <a:solidFill>
                  <a:schemeClr val="tx1"/>
                </a:solidFill>
              </a:rPr>
              <a:t>The Department (DCDT) and ICASA are currently negotiating with the telcos who did not fulfil their social obligations from the 2014 licensing conditions to connect the 15 691 government sites, including 949 libraries and Thusong Centres, in line with the SITA mandate;</a:t>
            </a:r>
          </a:p>
          <a:p>
            <a:pPr marL="342900" indent="-342900">
              <a:buFont typeface="+mj-lt"/>
              <a:buAutoNum type="arabicPeriod"/>
            </a:pPr>
            <a:r>
              <a:rPr lang="en-US" sz="1700" dirty="0">
                <a:solidFill>
                  <a:schemeClr val="tx1"/>
                </a:solidFill>
              </a:rPr>
              <a:t>SITA will provide and maintain connectivity to government sites through the current allocation of individual departments and its mandate.</a:t>
            </a:r>
          </a:p>
          <a:p>
            <a:pPr marL="342900" indent="-342900">
              <a:buFont typeface="+mj-lt"/>
              <a:buAutoNum type="arabicPeriod"/>
            </a:pPr>
            <a:r>
              <a:rPr lang="en-US" sz="1700" dirty="0">
                <a:solidFill>
                  <a:schemeClr val="tx1"/>
                </a:solidFill>
              </a:rPr>
              <a:t>The connection of South African communities and homes to the internet will be facilitated by Broadband Infraco (BBI) and Sentech working with SITA and the ICT industry on an Open Access Principle. This will enable the access to the backbone infrastructure including base stations and Points of Presence</a:t>
            </a:r>
          </a:p>
          <a:p>
            <a:pPr marL="342900" indent="-342900">
              <a:buFont typeface="+mj-lt"/>
              <a:buAutoNum type="arabicPeriod"/>
            </a:pPr>
            <a:r>
              <a:rPr lang="en-US" sz="1700" dirty="0">
                <a:solidFill>
                  <a:schemeClr val="tx1"/>
                </a:solidFill>
              </a:rPr>
              <a:t>This partnership will enable small and emerging services providers such Internet Service Providers (ISPs), Wireless Access Service Providers (WASPs), Mobile Virtual Network Operators (MVNOs) and the ICT Mobile Network Operators (MNOs) to connect communities within 36 months.</a:t>
            </a:r>
          </a:p>
        </p:txBody>
      </p:sp>
      <p:sp>
        <p:nvSpPr>
          <p:cNvPr id="9" name="Title 1">
            <a:extLst>
              <a:ext uri="{FF2B5EF4-FFF2-40B4-BE49-F238E27FC236}">
                <a16:creationId xmlns:a16="http://schemas.microsoft.com/office/drawing/2014/main" xmlns="" id="{9FC52A98-BC06-447F-8637-A8AF883D0431}"/>
              </a:ext>
            </a:extLst>
          </p:cNvPr>
          <p:cNvSpPr txBox="1">
            <a:spLocks/>
          </p:cNvSpPr>
          <p:nvPr/>
        </p:nvSpPr>
        <p:spPr>
          <a:xfrm>
            <a:off x="2775744" y="265212"/>
            <a:ext cx="3868392" cy="374644"/>
          </a:xfrm>
          <a:prstGeom prst="rect">
            <a:avLst/>
          </a:prstGeom>
        </p:spPr>
        <p:txBody>
          <a:bodyPr vert="horz" lIns="91440" tIns="45720" rIns="91440" bIns="45720" rtlCol="0" anchor="b">
            <a:normAutofit/>
          </a:bodyPr>
          <a:lstStyle>
            <a:lvl1pPr algn="l" defTabSz="571477" rtl="0" eaLnBrk="1" latinLnBrk="0" hangingPunct="1">
              <a:lnSpc>
                <a:spcPct val="90000"/>
              </a:lnSpc>
              <a:spcBef>
                <a:spcPct val="0"/>
              </a:spcBef>
              <a:buNone/>
              <a:defRPr sz="2500" b="1" kern="1200">
                <a:solidFill>
                  <a:schemeClr val="tx1"/>
                </a:solidFill>
                <a:latin typeface="+mn-lt"/>
                <a:ea typeface="+mj-ea"/>
                <a:cs typeface="+mj-cs"/>
              </a:defRPr>
            </a:lvl1pPr>
          </a:lstStyle>
          <a:p>
            <a:pPr algn="ctr" fontAlgn="auto">
              <a:spcAft>
                <a:spcPts val="0"/>
              </a:spcAft>
            </a:pPr>
            <a:r>
              <a:rPr lang="en-ZA" sz="1750" dirty="0">
                <a:solidFill>
                  <a:srgbClr val="006600"/>
                </a:solidFill>
                <a:latin typeface="Arial" panose="020B0604020202020204" pitchFamily="34" charset="0"/>
                <a:cs typeface="Arial" panose="020B0604020202020204" pitchFamily="34" charset="0"/>
              </a:rPr>
              <a:t>Revised Model </a:t>
            </a:r>
          </a:p>
        </p:txBody>
      </p:sp>
    </p:spTree>
    <p:extLst>
      <p:ext uri="{BB962C8B-B14F-4D97-AF65-F5344CB8AC3E}">
        <p14:creationId xmlns:p14="http://schemas.microsoft.com/office/powerpoint/2010/main" xmlns="" val="1389296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33986" y="2929619"/>
            <a:ext cx="1317047" cy="119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7" fontAlgn="auto">
              <a:spcBef>
                <a:spcPts val="0"/>
              </a:spcBef>
              <a:spcAft>
                <a:spcPts val="0"/>
              </a:spcAft>
            </a:pPr>
            <a:endParaRPr lang="en-ZA" sz="1125" dirty="0">
              <a:solidFill>
                <a:prstClr val="white"/>
              </a:solidFill>
              <a:latin typeface="Calibri" panose="020F0502020204030204"/>
            </a:endParaRPr>
          </a:p>
        </p:txBody>
      </p:sp>
      <p:sp>
        <p:nvSpPr>
          <p:cNvPr id="8" name="Content Placeholder 3">
            <a:extLst>
              <a:ext uri="{FF2B5EF4-FFF2-40B4-BE49-F238E27FC236}">
                <a16:creationId xmlns:a16="http://schemas.microsoft.com/office/drawing/2014/main" xmlns="" id="{502893EA-5D8B-4D78-9739-7C847A947E46}"/>
              </a:ext>
            </a:extLst>
          </p:cNvPr>
          <p:cNvSpPr txBox="1">
            <a:spLocks/>
          </p:cNvSpPr>
          <p:nvPr/>
        </p:nvSpPr>
        <p:spPr bwMode="auto">
          <a:xfrm>
            <a:off x="163724" y="882698"/>
            <a:ext cx="9832552" cy="4490969"/>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lvl1pPr marL="0" indent="0" algn="l" defTabSz="846061" rtl="0" eaLnBrk="0" fontAlgn="base" hangingPunct="0">
              <a:spcBef>
                <a:spcPts val="551"/>
              </a:spcBef>
              <a:spcAft>
                <a:spcPct val="0"/>
              </a:spcAft>
              <a:buSzPct val="90000"/>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1pPr>
            <a:lvl2pPr marL="285739" indent="0" algn="l" defTabSz="846061" rtl="0" eaLnBrk="0" fontAlgn="base" hangingPunct="0">
              <a:spcBef>
                <a:spcPts val="551"/>
              </a:spcBef>
              <a:spcAft>
                <a:spcPct val="0"/>
              </a:spcAft>
              <a:buSzPct val="90000"/>
              <a:buFont typeface="Wingdings" panose="05000000000000000000" pitchFamily="2" charset="2"/>
              <a:buNone/>
              <a:defRPr sz="1250" kern="1200">
                <a:solidFill>
                  <a:schemeClr val="tx1">
                    <a:tint val="75000"/>
                  </a:schemeClr>
                </a:solidFill>
                <a:latin typeface="+mn-lt"/>
                <a:ea typeface="Segoe UI Light" pitchFamily="34" charset="0"/>
                <a:cs typeface="Segoe UI Light" panose="020B0502040204020203" pitchFamily="34" charset="0"/>
              </a:defRPr>
            </a:lvl2pPr>
            <a:lvl3pPr marL="571477" indent="0" algn="l" defTabSz="846061" rtl="0" eaLnBrk="0" fontAlgn="base" hangingPunct="0">
              <a:spcBef>
                <a:spcPts val="551"/>
              </a:spcBef>
              <a:spcAft>
                <a:spcPct val="0"/>
              </a:spcAft>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3pPr>
            <a:lvl4pPr marL="857216"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4pPr>
            <a:lvl5pPr marL="1142954"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5pPr>
            <a:lvl6pPr marL="1428693"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6pPr>
            <a:lvl7pPr marL="1714431"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7pPr>
            <a:lvl8pPr marL="2000170"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8pPr>
            <a:lvl9pPr marL="2285909"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9pPr>
          </a:lstStyle>
          <a:p>
            <a:pPr marL="342900" indent="-342900">
              <a:buFont typeface="+mj-lt"/>
              <a:buAutoNum type="arabicPeriod"/>
            </a:pPr>
            <a:r>
              <a:rPr lang="en-US" sz="2000" dirty="0">
                <a:solidFill>
                  <a:schemeClr val="tx1"/>
                </a:solidFill>
              </a:rPr>
              <a:t>The SA Connect phase 2 plan proposes that the State should play a critical role in the provisioning of the ICT services to households in underserviced areas via the BBI, Sentech and SITA, and the broader ICT industry. </a:t>
            </a:r>
          </a:p>
          <a:p>
            <a:pPr marL="342900" indent="-342900">
              <a:buFont typeface="+mj-lt"/>
              <a:buAutoNum type="arabicPeriod"/>
            </a:pPr>
            <a:r>
              <a:rPr lang="en-US" sz="2000" dirty="0">
                <a:solidFill>
                  <a:schemeClr val="tx1"/>
                </a:solidFill>
              </a:rPr>
              <a:t>SITA will provide services to Government facilities based on existing initiatives totaling    14 742 sites and new services to 949 libraries and Thusong Centres, including the virtualisation of the government network to provide public commercial network. </a:t>
            </a:r>
          </a:p>
          <a:p>
            <a:pPr marL="342900" indent="-342900">
              <a:buFont typeface="+mj-lt"/>
              <a:buAutoNum type="arabicPeriod"/>
            </a:pPr>
            <a:r>
              <a:rPr lang="en-US" sz="2000" dirty="0">
                <a:solidFill>
                  <a:schemeClr val="tx1"/>
                </a:solidFill>
              </a:rPr>
              <a:t>BBI, Sentech and SITA will provide 840 Open Access Base stations and 33 539 community Wi-Fi hotspots to connect 5 830 208 households, through the WASPs, ISPs and MVNOs, as part of transforming the industry.</a:t>
            </a:r>
          </a:p>
          <a:p>
            <a:pPr marL="342900" indent="-342900">
              <a:buFont typeface="+mj-lt"/>
              <a:buAutoNum type="arabicPeriod"/>
            </a:pPr>
            <a:r>
              <a:rPr lang="en-US" sz="2000" dirty="0">
                <a:solidFill>
                  <a:schemeClr val="tx1"/>
                </a:solidFill>
              </a:rPr>
              <a:t>Engagements are under way with Eskom and Transnet to facilitated an expanded network access  that could be used to strengthen both government and community network. Updates will be provided on developments once the model has been finalised. This, however, does not inhibit the implementation of SA Connect Phase 2. </a:t>
            </a:r>
          </a:p>
        </p:txBody>
      </p:sp>
      <p:sp>
        <p:nvSpPr>
          <p:cNvPr id="9" name="Title 1">
            <a:extLst>
              <a:ext uri="{FF2B5EF4-FFF2-40B4-BE49-F238E27FC236}">
                <a16:creationId xmlns:a16="http://schemas.microsoft.com/office/drawing/2014/main" xmlns="" id="{9FC52A98-BC06-447F-8637-A8AF883D0431}"/>
              </a:ext>
            </a:extLst>
          </p:cNvPr>
          <p:cNvSpPr txBox="1">
            <a:spLocks/>
          </p:cNvSpPr>
          <p:nvPr/>
        </p:nvSpPr>
        <p:spPr>
          <a:xfrm>
            <a:off x="2739553" y="337220"/>
            <a:ext cx="3868392" cy="374644"/>
          </a:xfrm>
          <a:prstGeom prst="rect">
            <a:avLst/>
          </a:prstGeom>
        </p:spPr>
        <p:txBody>
          <a:bodyPr vert="horz" lIns="91440" tIns="45720" rIns="91440" bIns="45720" rtlCol="0" anchor="b">
            <a:normAutofit/>
          </a:bodyPr>
          <a:lstStyle>
            <a:lvl1pPr algn="l" defTabSz="571477" rtl="0" eaLnBrk="1" latinLnBrk="0" hangingPunct="1">
              <a:lnSpc>
                <a:spcPct val="90000"/>
              </a:lnSpc>
              <a:spcBef>
                <a:spcPct val="0"/>
              </a:spcBef>
              <a:buNone/>
              <a:defRPr sz="2500" b="1" kern="1200">
                <a:solidFill>
                  <a:schemeClr val="tx1"/>
                </a:solidFill>
                <a:latin typeface="+mn-lt"/>
                <a:ea typeface="+mj-ea"/>
                <a:cs typeface="+mj-cs"/>
              </a:defRPr>
            </a:lvl1pPr>
          </a:lstStyle>
          <a:p>
            <a:pPr algn="ctr" fontAlgn="auto">
              <a:spcAft>
                <a:spcPts val="0"/>
              </a:spcAft>
            </a:pPr>
            <a:r>
              <a:rPr lang="en-ZA" sz="1750" dirty="0">
                <a:solidFill>
                  <a:srgbClr val="006600"/>
                </a:solidFill>
                <a:latin typeface="Arial" panose="020B0604020202020204" pitchFamily="34" charset="0"/>
                <a:cs typeface="Arial" panose="020B0604020202020204" pitchFamily="34" charset="0"/>
              </a:rPr>
              <a:t>Key Interventions</a:t>
            </a:r>
          </a:p>
        </p:txBody>
      </p:sp>
    </p:spTree>
    <p:extLst>
      <p:ext uri="{BB962C8B-B14F-4D97-AF65-F5344CB8AC3E}">
        <p14:creationId xmlns:p14="http://schemas.microsoft.com/office/powerpoint/2010/main" xmlns="" val="38545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33986" y="2929619"/>
            <a:ext cx="1317047" cy="119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7" fontAlgn="auto">
              <a:spcBef>
                <a:spcPts val="0"/>
              </a:spcBef>
              <a:spcAft>
                <a:spcPts val="0"/>
              </a:spcAft>
            </a:pPr>
            <a:endParaRPr lang="en-ZA" sz="1125" dirty="0">
              <a:solidFill>
                <a:prstClr val="white"/>
              </a:solidFill>
              <a:latin typeface="Calibri" panose="020F0502020204030204"/>
            </a:endParaRPr>
          </a:p>
        </p:txBody>
      </p:sp>
      <p:sp>
        <p:nvSpPr>
          <p:cNvPr id="8" name="Content Placeholder 3">
            <a:extLst>
              <a:ext uri="{FF2B5EF4-FFF2-40B4-BE49-F238E27FC236}">
                <a16:creationId xmlns:a16="http://schemas.microsoft.com/office/drawing/2014/main" xmlns="" id="{502893EA-5D8B-4D78-9739-7C847A947E46}"/>
              </a:ext>
            </a:extLst>
          </p:cNvPr>
          <p:cNvSpPr txBox="1">
            <a:spLocks/>
          </p:cNvSpPr>
          <p:nvPr/>
        </p:nvSpPr>
        <p:spPr bwMode="auto">
          <a:xfrm>
            <a:off x="183456" y="841276"/>
            <a:ext cx="9832552" cy="4490969"/>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lvl1pPr marL="0" indent="0" algn="l" defTabSz="846061" rtl="0" eaLnBrk="0" fontAlgn="base" hangingPunct="0">
              <a:spcBef>
                <a:spcPts val="551"/>
              </a:spcBef>
              <a:spcAft>
                <a:spcPct val="0"/>
              </a:spcAft>
              <a:buSzPct val="90000"/>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1pPr>
            <a:lvl2pPr marL="285739" indent="0" algn="l" defTabSz="846061" rtl="0" eaLnBrk="0" fontAlgn="base" hangingPunct="0">
              <a:spcBef>
                <a:spcPts val="551"/>
              </a:spcBef>
              <a:spcAft>
                <a:spcPct val="0"/>
              </a:spcAft>
              <a:buSzPct val="90000"/>
              <a:buFont typeface="Wingdings" panose="05000000000000000000" pitchFamily="2" charset="2"/>
              <a:buNone/>
              <a:defRPr sz="1250" kern="1200">
                <a:solidFill>
                  <a:schemeClr val="tx1">
                    <a:tint val="75000"/>
                  </a:schemeClr>
                </a:solidFill>
                <a:latin typeface="+mn-lt"/>
                <a:ea typeface="Segoe UI Light" pitchFamily="34" charset="0"/>
                <a:cs typeface="Segoe UI Light" panose="020B0502040204020203" pitchFamily="34" charset="0"/>
              </a:defRPr>
            </a:lvl2pPr>
            <a:lvl3pPr marL="571477" indent="0" algn="l" defTabSz="846061" rtl="0" eaLnBrk="0" fontAlgn="base" hangingPunct="0">
              <a:spcBef>
                <a:spcPts val="551"/>
              </a:spcBef>
              <a:spcAft>
                <a:spcPct val="0"/>
              </a:spcAft>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3pPr>
            <a:lvl4pPr marL="857216"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4pPr>
            <a:lvl5pPr marL="1142954"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5pPr>
            <a:lvl6pPr marL="1428693"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6pPr>
            <a:lvl7pPr marL="1714431"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7pPr>
            <a:lvl8pPr marL="2000170"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8pPr>
            <a:lvl9pPr marL="2285909"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9pPr>
          </a:lstStyle>
          <a:p>
            <a:pPr marL="457200" indent="-457200">
              <a:buFont typeface="+mj-lt"/>
              <a:buAutoNum type="arabicPeriod"/>
            </a:pPr>
            <a:r>
              <a:rPr lang="en-US" sz="2000" dirty="0">
                <a:solidFill>
                  <a:schemeClr val="tx1"/>
                </a:solidFill>
              </a:rPr>
              <a:t>The key objective is to connect South Africans within 36 months, from April 2022 to March 2025 at a minimum speed of 5Mbps for households and 10Mbps for Government facilities including public schools and clinics. </a:t>
            </a:r>
          </a:p>
          <a:p>
            <a:pPr marL="457200" indent="-457200">
              <a:buFont typeface="+mj-lt"/>
              <a:buAutoNum type="arabicPeriod"/>
            </a:pPr>
            <a:r>
              <a:rPr lang="en-US" sz="2000" dirty="0">
                <a:solidFill>
                  <a:schemeClr val="tx1"/>
                </a:solidFill>
              </a:rPr>
              <a:t>The SA Connect target is to achieve 80% broadband access for all communities and government facilities over the next 3 years, with a minimum capacity speed of 10Mbps and 100 Mbps per second for high demand facilities. The rapid evolution of broadband technology means that these targets will be revised upwards, monitored and evaluated on an ongoing basis to determine if the targets need to be reviewed. </a:t>
            </a:r>
          </a:p>
          <a:p>
            <a:pPr marL="457200" indent="-457200">
              <a:buFont typeface="+mj-lt"/>
              <a:buAutoNum type="arabicPeriod"/>
            </a:pPr>
            <a:r>
              <a:rPr lang="en-US" sz="2000" dirty="0">
                <a:solidFill>
                  <a:schemeClr val="tx1"/>
                </a:solidFill>
              </a:rPr>
              <a:t>The DCDT will be responsible for the establishment of the governance framework (PMO) and terms of reference in consultation with the entities. The framework includes structures to ensure accountability and to unlock constraints as per lessons learnt from Phase 1 rollout. </a:t>
            </a:r>
          </a:p>
          <a:p>
            <a:pPr marL="457200" indent="-457200">
              <a:buFont typeface="+mj-lt"/>
              <a:buAutoNum type="arabicPeriod"/>
            </a:pPr>
            <a:r>
              <a:rPr lang="en-US" sz="2000" dirty="0">
                <a:solidFill>
                  <a:schemeClr val="tx1"/>
                </a:solidFill>
              </a:rPr>
              <a:t>Provinces and Departments will take the financial responsibility of maintaining and supporting the sites that will have been rolled out.</a:t>
            </a:r>
          </a:p>
          <a:p>
            <a:endParaRPr lang="en-US" sz="2000" dirty="0">
              <a:solidFill>
                <a:schemeClr val="tx1"/>
              </a:solidFill>
            </a:endParaRPr>
          </a:p>
        </p:txBody>
      </p:sp>
      <p:sp>
        <p:nvSpPr>
          <p:cNvPr id="9" name="Title 1">
            <a:extLst>
              <a:ext uri="{FF2B5EF4-FFF2-40B4-BE49-F238E27FC236}">
                <a16:creationId xmlns:a16="http://schemas.microsoft.com/office/drawing/2014/main" xmlns="" id="{9FC52A98-BC06-447F-8637-A8AF883D0431}"/>
              </a:ext>
            </a:extLst>
          </p:cNvPr>
          <p:cNvSpPr txBox="1">
            <a:spLocks/>
          </p:cNvSpPr>
          <p:nvPr/>
        </p:nvSpPr>
        <p:spPr>
          <a:xfrm>
            <a:off x="2775744" y="265212"/>
            <a:ext cx="3868392" cy="374644"/>
          </a:xfrm>
          <a:prstGeom prst="rect">
            <a:avLst/>
          </a:prstGeom>
        </p:spPr>
        <p:txBody>
          <a:bodyPr vert="horz" lIns="91440" tIns="45720" rIns="91440" bIns="45720" rtlCol="0" anchor="b">
            <a:normAutofit/>
          </a:bodyPr>
          <a:lstStyle>
            <a:lvl1pPr algn="l" defTabSz="571477" rtl="0" eaLnBrk="1" latinLnBrk="0" hangingPunct="1">
              <a:lnSpc>
                <a:spcPct val="90000"/>
              </a:lnSpc>
              <a:spcBef>
                <a:spcPct val="0"/>
              </a:spcBef>
              <a:buNone/>
              <a:defRPr sz="2500" b="1" kern="1200">
                <a:solidFill>
                  <a:schemeClr val="tx1"/>
                </a:solidFill>
                <a:latin typeface="+mn-lt"/>
                <a:ea typeface="+mj-ea"/>
                <a:cs typeface="+mj-cs"/>
              </a:defRPr>
            </a:lvl1pPr>
          </a:lstStyle>
          <a:p>
            <a:pPr algn="ctr" fontAlgn="auto">
              <a:spcAft>
                <a:spcPts val="0"/>
              </a:spcAft>
            </a:pPr>
            <a:r>
              <a:rPr lang="en-US" sz="1750" dirty="0">
                <a:solidFill>
                  <a:srgbClr val="006600"/>
                </a:solidFill>
                <a:latin typeface="Arial" panose="020B0604020202020204" pitchFamily="34" charset="0"/>
                <a:cs typeface="Arial" panose="020B0604020202020204" pitchFamily="34" charset="0"/>
              </a:rPr>
              <a:t>IMPLEMENTATION PLAN </a:t>
            </a:r>
            <a:endParaRPr lang="en-ZA" sz="1750"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43069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33986" y="2929619"/>
            <a:ext cx="1317047" cy="119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71477" rtl="0" eaLnBrk="1" fontAlgn="auto" latinLnBrk="0" hangingPunct="1">
              <a:lnSpc>
                <a:spcPct val="100000"/>
              </a:lnSpc>
              <a:spcBef>
                <a:spcPts val="0"/>
              </a:spcBef>
              <a:spcAft>
                <a:spcPts val="0"/>
              </a:spcAft>
              <a:buClrTx/>
              <a:buSzTx/>
              <a:buFontTx/>
              <a:buNone/>
              <a:tabLst/>
              <a:defRPr/>
            </a:pPr>
            <a:endParaRPr kumimoji="0" lang="en-ZA" sz="112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xmlns="" id="{D30ADEB1-09EA-4F12-92AE-C0FE0CF571C0}"/>
              </a:ext>
            </a:extLst>
          </p:cNvPr>
          <p:cNvGrpSpPr/>
          <p:nvPr/>
        </p:nvGrpSpPr>
        <p:grpSpPr>
          <a:xfrm>
            <a:off x="118535" y="913284"/>
            <a:ext cx="9930017" cy="4482974"/>
            <a:chOff x="125623" y="492490"/>
            <a:chExt cx="10048751" cy="4903768"/>
          </a:xfrm>
        </p:grpSpPr>
        <p:pic>
          <p:nvPicPr>
            <p:cNvPr id="8" name="Picture 7">
              <a:extLst>
                <a:ext uri="{FF2B5EF4-FFF2-40B4-BE49-F238E27FC236}">
                  <a16:creationId xmlns:a16="http://schemas.microsoft.com/office/drawing/2014/main" xmlns="" id="{AE5D4B97-E322-4FAC-A4BD-8BBDF59BACC6}"/>
                </a:ext>
              </a:extLst>
            </p:cNvPr>
            <p:cNvPicPr>
              <a:picLocks noChangeAspect="1"/>
            </p:cNvPicPr>
            <p:nvPr/>
          </p:nvPicPr>
          <p:blipFill>
            <a:blip r:embed="rId2" cstate="print"/>
            <a:stretch>
              <a:fillRect/>
            </a:stretch>
          </p:blipFill>
          <p:spPr>
            <a:xfrm>
              <a:off x="8651427" y="1273902"/>
              <a:ext cx="1522947" cy="1039584"/>
            </a:xfrm>
            <a:prstGeom prst="rect">
              <a:avLst/>
            </a:prstGeom>
          </p:spPr>
        </p:pic>
        <p:pic>
          <p:nvPicPr>
            <p:cNvPr id="10" name="Picture 9">
              <a:extLst>
                <a:ext uri="{FF2B5EF4-FFF2-40B4-BE49-F238E27FC236}">
                  <a16:creationId xmlns:a16="http://schemas.microsoft.com/office/drawing/2014/main" xmlns="" id="{78AE3293-6FCF-4B7E-828B-BC7DBE0F34B4}"/>
                </a:ext>
              </a:extLst>
            </p:cNvPr>
            <p:cNvPicPr>
              <a:picLocks noChangeAspect="1"/>
            </p:cNvPicPr>
            <p:nvPr/>
          </p:nvPicPr>
          <p:blipFill>
            <a:blip r:embed="rId3" cstate="print"/>
            <a:stretch>
              <a:fillRect/>
            </a:stretch>
          </p:blipFill>
          <p:spPr>
            <a:xfrm>
              <a:off x="8684070" y="4303811"/>
              <a:ext cx="1490304" cy="914701"/>
            </a:xfrm>
            <a:prstGeom prst="rect">
              <a:avLst/>
            </a:prstGeom>
          </p:spPr>
        </p:pic>
        <p:pic>
          <p:nvPicPr>
            <p:cNvPr id="12" name="Picture 11">
              <a:extLst>
                <a:ext uri="{FF2B5EF4-FFF2-40B4-BE49-F238E27FC236}">
                  <a16:creationId xmlns:a16="http://schemas.microsoft.com/office/drawing/2014/main" xmlns="" id="{CF7E072F-5A7D-4B1B-BA9A-CFF6E11650BC}"/>
                </a:ext>
              </a:extLst>
            </p:cNvPr>
            <p:cNvPicPr>
              <a:picLocks noChangeAspect="1"/>
            </p:cNvPicPr>
            <p:nvPr/>
          </p:nvPicPr>
          <p:blipFill>
            <a:blip r:embed="rId4" cstate="print"/>
            <a:stretch>
              <a:fillRect/>
            </a:stretch>
          </p:blipFill>
          <p:spPr>
            <a:xfrm>
              <a:off x="8551593" y="496819"/>
              <a:ext cx="1615608" cy="747857"/>
            </a:xfrm>
            <a:prstGeom prst="rect">
              <a:avLst/>
            </a:prstGeom>
          </p:spPr>
        </p:pic>
        <p:grpSp>
          <p:nvGrpSpPr>
            <p:cNvPr id="13" name="Group 12">
              <a:extLst>
                <a:ext uri="{FF2B5EF4-FFF2-40B4-BE49-F238E27FC236}">
                  <a16:creationId xmlns:a16="http://schemas.microsoft.com/office/drawing/2014/main" xmlns="" id="{42523FAC-C9D1-43B3-B4C4-D494509A871F}"/>
                </a:ext>
              </a:extLst>
            </p:cNvPr>
            <p:cNvGrpSpPr/>
            <p:nvPr/>
          </p:nvGrpSpPr>
          <p:grpSpPr>
            <a:xfrm>
              <a:off x="125623" y="492490"/>
              <a:ext cx="8499183" cy="4903768"/>
              <a:chOff x="125623" y="492490"/>
              <a:chExt cx="8499183" cy="4903768"/>
            </a:xfrm>
          </p:grpSpPr>
          <p:pic>
            <p:nvPicPr>
              <p:cNvPr id="14" name="Picture 13">
                <a:extLst>
                  <a:ext uri="{FF2B5EF4-FFF2-40B4-BE49-F238E27FC236}">
                    <a16:creationId xmlns:a16="http://schemas.microsoft.com/office/drawing/2014/main" xmlns="" id="{850D41EA-3335-40C4-B6B8-4276B1EBD94C}"/>
                  </a:ext>
                </a:extLst>
              </p:cNvPr>
              <p:cNvPicPr>
                <a:picLocks noChangeAspect="1"/>
              </p:cNvPicPr>
              <p:nvPr/>
            </p:nvPicPr>
            <p:blipFill>
              <a:blip r:embed="rId5" cstate="print"/>
              <a:stretch>
                <a:fillRect/>
              </a:stretch>
            </p:blipFill>
            <p:spPr>
              <a:xfrm>
                <a:off x="4907656" y="4185986"/>
                <a:ext cx="1768255" cy="1210272"/>
              </a:xfrm>
              <a:prstGeom prst="rect">
                <a:avLst/>
              </a:prstGeom>
            </p:spPr>
          </p:pic>
          <p:sp>
            <p:nvSpPr>
              <p:cNvPr id="15" name="Right Brace 14">
                <a:extLst>
                  <a:ext uri="{FF2B5EF4-FFF2-40B4-BE49-F238E27FC236}">
                    <a16:creationId xmlns:a16="http://schemas.microsoft.com/office/drawing/2014/main" xmlns="" id="{BA387DDA-EE8E-4C2E-8333-499EE8C90491}"/>
                  </a:ext>
                </a:extLst>
              </p:cNvPr>
              <p:cNvSpPr/>
              <p:nvPr/>
            </p:nvSpPr>
            <p:spPr>
              <a:xfrm flipH="1">
                <a:off x="8048742" y="492490"/>
                <a:ext cx="576064" cy="2725050"/>
              </a:xfrm>
              <a:prstGeom prst="rightBrace">
                <a:avLst/>
              </a:prstGeom>
              <a:solidFill>
                <a:schemeClr val="bg1"/>
              </a:solidFill>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xmlns="" id="{0208B234-00AD-459D-B2A9-E0240EA016B1}"/>
                  </a:ext>
                </a:extLst>
              </p:cNvPr>
              <p:cNvGrpSpPr/>
              <p:nvPr/>
            </p:nvGrpSpPr>
            <p:grpSpPr>
              <a:xfrm>
                <a:off x="125623" y="852788"/>
                <a:ext cx="8482769" cy="4511911"/>
                <a:chOff x="125623" y="852788"/>
                <a:chExt cx="8482769" cy="4511911"/>
              </a:xfrm>
            </p:grpSpPr>
            <p:grpSp>
              <p:nvGrpSpPr>
                <p:cNvPr id="17" name="Group 16">
                  <a:extLst>
                    <a:ext uri="{FF2B5EF4-FFF2-40B4-BE49-F238E27FC236}">
                      <a16:creationId xmlns:a16="http://schemas.microsoft.com/office/drawing/2014/main" xmlns="" id="{E19DFAF3-0C07-40C0-93EA-23238D8D7505}"/>
                    </a:ext>
                  </a:extLst>
                </p:cNvPr>
                <p:cNvGrpSpPr/>
                <p:nvPr/>
              </p:nvGrpSpPr>
              <p:grpSpPr>
                <a:xfrm>
                  <a:off x="125623" y="2454401"/>
                  <a:ext cx="1497999" cy="1267195"/>
                  <a:chOff x="6023044" y="1191163"/>
                  <a:chExt cx="1292348" cy="828092"/>
                </a:xfrm>
              </p:grpSpPr>
              <p:sp>
                <p:nvSpPr>
                  <p:cNvPr id="39" name="object 10">
                    <a:extLst>
                      <a:ext uri="{FF2B5EF4-FFF2-40B4-BE49-F238E27FC236}">
                        <a16:creationId xmlns:a16="http://schemas.microsoft.com/office/drawing/2014/main" xmlns="" id="{4449BA2B-10C9-4E48-AD40-A2EFB60454D9}"/>
                      </a:ext>
                    </a:extLst>
                  </p:cNvPr>
                  <p:cNvSpPr/>
                  <p:nvPr/>
                </p:nvSpPr>
                <p:spPr>
                  <a:xfrm>
                    <a:off x="6023044" y="1191163"/>
                    <a:ext cx="1292348" cy="828092"/>
                  </a:xfrm>
                  <a:custGeom>
                    <a:avLst/>
                    <a:gdLst/>
                    <a:ahLst/>
                    <a:cxnLst/>
                    <a:rect l="l" t="t" r="r" b="b"/>
                    <a:pathLst>
                      <a:path w="1500504" h="786130">
                        <a:moveTo>
                          <a:pt x="960360" y="711734"/>
                        </a:moveTo>
                        <a:lnTo>
                          <a:pt x="572113" y="711734"/>
                        </a:lnTo>
                        <a:lnTo>
                          <a:pt x="597330" y="734270"/>
                        </a:lnTo>
                        <a:lnTo>
                          <a:pt x="627358" y="753247"/>
                        </a:lnTo>
                        <a:lnTo>
                          <a:pt x="661481" y="768295"/>
                        </a:lnTo>
                        <a:lnTo>
                          <a:pt x="698986" y="779044"/>
                        </a:lnTo>
                        <a:lnTo>
                          <a:pt x="752236" y="785936"/>
                        </a:lnTo>
                        <a:lnTo>
                          <a:pt x="804573" y="784088"/>
                        </a:lnTo>
                        <a:lnTo>
                          <a:pt x="854244" y="774169"/>
                        </a:lnTo>
                        <a:lnTo>
                          <a:pt x="899496" y="756847"/>
                        </a:lnTo>
                        <a:lnTo>
                          <a:pt x="938577" y="732793"/>
                        </a:lnTo>
                        <a:lnTo>
                          <a:pt x="960360" y="711734"/>
                        </a:lnTo>
                        <a:close/>
                      </a:path>
                      <a:path w="1500504" h="786130">
                        <a:moveTo>
                          <a:pt x="375030" y="68806"/>
                        </a:moveTo>
                        <a:lnTo>
                          <a:pt x="336020" y="70257"/>
                        </a:lnTo>
                        <a:lnTo>
                          <a:pt x="283603" y="79803"/>
                        </a:lnTo>
                        <a:lnTo>
                          <a:pt x="237100" y="97021"/>
                        </a:lnTo>
                        <a:lnTo>
                          <a:pt x="197713" y="120779"/>
                        </a:lnTo>
                        <a:lnTo>
                          <a:pt x="166644" y="149946"/>
                        </a:lnTo>
                        <a:lnTo>
                          <a:pt x="145094" y="183392"/>
                        </a:lnTo>
                        <a:lnTo>
                          <a:pt x="134265" y="219987"/>
                        </a:lnTo>
                        <a:lnTo>
                          <a:pt x="135360" y="258598"/>
                        </a:lnTo>
                        <a:lnTo>
                          <a:pt x="134090" y="261011"/>
                        </a:lnTo>
                        <a:lnTo>
                          <a:pt x="67939" y="277680"/>
                        </a:lnTo>
                        <a:lnTo>
                          <a:pt x="19409" y="313970"/>
                        </a:lnTo>
                        <a:lnTo>
                          <a:pt x="0" y="354610"/>
                        </a:lnTo>
                        <a:lnTo>
                          <a:pt x="3677" y="396012"/>
                        </a:lnTo>
                        <a:lnTo>
                          <a:pt x="28713" y="433413"/>
                        </a:lnTo>
                        <a:lnTo>
                          <a:pt x="73384" y="462052"/>
                        </a:lnTo>
                        <a:lnTo>
                          <a:pt x="53562" y="480828"/>
                        </a:lnTo>
                        <a:lnTo>
                          <a:pt x="40062" y="501962"/>
                        </a:lnTo>
                        <a:lnTo>
                          <a:pt x="33254" y="524667"/>
                        </a:lnTo>
                        <a:lnTo>
                          <a:pt x="33506" y="548158"/>
                        </a:lnTo>
                        <a:lnTo>
                          <a:pt x="72953" y="608996"/>
                        </a:lnTo>
                        <a:lnTo>
                          <a:pt x="109319" y="629448"/>
                        </a:lnTo>
                        <a:lnTo>
                          <a:pt x="153097" y="641183"/>
                        </a:lnTo>
                        <a:lnTo>
                          <a:pt x="201527" y="642646"/>
                        </a:lnTo>
                        <a:lnTo>
                          <a:pt x="203305" y="644932"/>
                        </a:lnTo>
                        <a:lnTo>
                          <a:pt x="236798" y="677243"/>
                        </a:lnTo>
                        <a:lnTo>
                          <a:pt x="276094" y="702376"/>
                        </a:lnTo>
                        <a:lnTo>
                          <a:pt x="320726" y="721209"/>
                        </a:lnTo>
                        <a:lnTo>
                          <a:pt x="369214" y="733483"/>
                        </a:lnTo>
                        <a:lnTo>
                          <a:pt x="420078" y="738934"/>
                        </a:lnTo>
                        <a:lnTo>
                          <a:pt x="471836" y="737301"/>
                        </a:lnTo>
                        <a:lnTo>
                          <a:pt x="523008" y="728321"/>
                        </a:lnTo>
                        <a:lnTo>
                          <a:pt x="572113" y="711734"/>
                        </a:lnTo>
                        <a:lnTo>
                          <a:pt x="960360" y="711734"/>
                        </a:lnTo>
                        <a:lnTo>
                          <a:pt x="969733" y="702673"/>
                        </a:lnTo>
                        <a:lnTo>
                          <a:pt x="991213" y="667157"/>
                        </a:lnTo>
                        <a:lnTo>
                          <a:pt x="1202601" y="667157"/>
                        </a:lnTo>
                        <a:lnTo>
                          <a:pt x="1238450" y="647726"/>
                        </a:lnTo>
                        <a:lnTo>
                          <a:pt x="1270185" y="618911"/>
                        </a:lnTo>
                        <a:lnTo>
                          <a:pt x="1290821" y="584804"/>
                        </a:lnTo>
                        <a:lnTo>
                          <a:pt x="1298426" y="546761"/>
                        </a:lnTo>
                        <a:lnTo>
                          <a:pt x="1327969" y="542352"/>
                        </a:lnTo>
                        <a:lnTo>
                          <a:pt x="1383293" y="525723"/>
                        </a:lnTo>
                        <a:lnTo>
                          <a:pt x="1447382" y="486769"/>
                        </a:lnTo>
                        <a:lnTo>
                          <a:pt x="1475851" y="455234"/>
                        </a:lnTo>
                        <a:lnTo>
                          <a:pt x="1493556" y="420545"/>
                        </a:lnTo>
                        <a:lnTo>
                          <a:pt x="1500240" y="384109"/>
                        </a:lnTo>
                        <a:lnTo>
                          <a:pt x="1495645" y="347336"/>
                        </a:lnTo>
                        <a:lnTo>
                          <a:pt x="1479514" y="311633"/>
                        </a:lnTo>
                        <a:lnTo>
                          <a:pt x="1451588" y="278410"/>
                        </a:lnTo>
                        <a:lnTo>
                          <a:pt x="1455017" y="272695"/>
                        </a:lnTo>
                        <a:lnTo>
                          <a:pt x="1457811" y="266980"/>
                        </a:lnTo>
                        <a:lnTo>
                          <a:pt x="1460097" y="261011"/>
                        </a:lnTo>
                        <a:lnTo>
                          <a:pt x="1466385" y="218831"/>
                        </a:lnTo>
                        <a:lnTo>
                          <a:pt x="1454379" y="178808"/>
                        </a:lnTo>
                        <a:lnTo>
                          <a:pt x="1426236" y="143620"/>
                        </a:lnTo>
                        <a:lnTo>
                          <a:pt x="1384116" y="115942"/>
                        </a:lnTo>
                        <a:lnTo>
                          <a:pt x="1330176" y="98451"/>
                        </a:lnTo>
                        <a:lnTo>
                          <a:pt x="1327605" y="91720"/>
                        </a:lnTo>
                        <a:lnTo>
                          <a:pt x="486134" y="91720"/>
                        </a:lnTo>
                        <a:lnTo>
                          <a:pt x="450909" y="79669"/>
                        </a:lnTo>
                        <a:lnTo>
                          <a:pt x="413601" y="71987"/>
                        </a:lnTo>
                        <a:lnTo>
                          <a:pt x="375030" y="68806"/>
                        </a:lnTo>
                        <a:close/>
                      </a:path>
                      <a:path w="1500504" h="786130">
                        <a:moveTo>
                          <a:pt x="1202601" y="667157"/>
                        </a:moveTo>
                        <a:lnTo>
                          <a:pt x="991213" y="667157"/>
                        </a:lnTo>
                        <a:lnTo>
                          <a:pt x="1015656" y="676408"/>
                        </a:lnTo>
                        <a:lnTo>
                          <a:pt x="1041505" y="683159"/>
                        </a:lnTo>
                        <a:lnTo>
                          <a:pt x="1068401" y="687338"/>
                        </a:lnTo>
                        <a:lnTo>
                          <a:pt x="1095988" y="688874"/>
                        </a:lnTo>
                        <a:lnTo>
                          <a:pt x="1149418" y="684062"/>
                        </a:lnTo>
                        <a:lnTo>
                          <a:pt x="1197550" y="669894"/>
                        </a:lnTo>
                        <a:lnTo>
                          <a:pt x="1202601" y="667157"/>
                        </a:lnTo>
                        <a:close/>
                      </a:path>
                      <a:path w="1500504" h="786130">
                        <a:moveTo>
                          <a:pt x="642090" y="21559"/>
                        </a:moveTo>
                        <a:lnTo>
                          <a:pt x="595433" y="27283"/>
                        </a:lnTo>
                        <a:lnTo>
                          <a:pt x="552301" y="41230"/>
                        </a:lnTo>
                        <a:lnTo>
                          <a:pt x="515074" y="62882"/>
                        </a:lnTo>
                        <a:lnTo>
                          <a:pt x="486134" y="91720"/>
                        </a:lnTo>
                        <a:lnTo>
                          <a:pt x="1327605" y="91720"/>
                        </a:lnTo>
                        <a:lnTo>
                          <a:pt x="1322534" y="78440"/>
                        </a:lnTo>
                        <a:lnTo>
                          <a:pt x="1310284" y="59811"/>
                        </a:lnTo>
                        <a:lnTo>
                          <a:pt x="1309941" y="59462"/>
                        </a:lnTo>
                        <a:lnTo>
                          <a:pt x="779504" y="59462"/>
                        </a:lnTo>
                        <a:lnTo>
                          <a:pt x="769651" y="52983"/>
                        </a:lnTo>
                        <a:lnTo>
                          <a:pt x="759168" y="47064"/>
                        </a:lnTo>
                        <a:lnTo>
                          <a:pt x="748089" y="41692"/>
                        </a:lnTo>
                        <a:lnTo>
                          <a:pt x="736451" y="36856"/>
                        </a:lnTo>
                        <a:lnTo>
                          <a:pt x="689889" y="24577"/>
                        </a:lnTo>
                        <a:lnTo>
                          <a:pt x="642090" y="21559"/>
                        </a:lnTo>
                        <a:close/>
                      </a:path>
                      <a:path w="1500504" h="786130">
                        <a:moveTo>
                          <a:pt x="936431" y="619"/>
                        </a:moveTo>
                        <a:lnTo>
                          <a:pt x="889616" y="1105"/>
                        </a:lnTo>
                        <a:lnTo>
                          <a:pt x="845617" y="11606"/>
                        </a:lnTo>
                        <a:lnTo>
                          <a:pt x="807793" y="31325"/>
                        </a:lnTo>
                        <a:lnTo>
                          <a:pt x="779504" y="59462"/>
                        </a:lnTo>
                        <a:lnTo>
                          <a:pt x="1309941" y="59462"/>
                        </a:lnTo>
                        <a:lnTo>
                          <a:pt x="1293725" y="42944"/>
                        </a:lnTo>
                        <a:lnTo>
                          <a:pt x="1292671" y="42190"/>
                        </a:lnTo>
                        <a:lnTo>
                          <a:pt x="1035536" y="42190"/>
                        </a:lnTo>
                        <a:lnTo>
                          <a:pt x="1024298" y="32772"/>
                        </a:lnTo>
                        <a:lnTo>
                          <a:pt x="1011644" y="24378"/>
                        </a:lnTo>
                        <a:lnTo>
                          <a:pt x="997727" y="17080"/>
                        </a:lnTo>
                        <a:lnTo>
                          <a:pt x="982704" y="10948"/>
                        </a:lnTo>
                        <a:lnTo>
                          <a:pt x="936431" y="619"/>
                        </a:lnTo>
                        <a:close/>
                      </a:path>
                      <a:path w="1500504" h="786130">
                        <a:moveTo>
                          <a:pt x="1176180" y="0"/>
                        </a:moveTo>
                        <a:lnTo>
                          <a:pt x="1124736" y="3019"/>
                        </a:lnTo>
                        <a:lnTo>
                          <a:pt x="1076549" y="17158"/>
                        </a:lnTo>
                        <a:lnTo>
                          <a:pt x="1035536" y="42190"/>
                        </a:lnTo>
                        <a:lnTo>
                          <a:pt x="1292671" y="42190"/>
                        </a:lnTo>
                        <a:lnTo>
                          <a:pt x="1273153" y="28220"/>
                        </a:lnTo>
                        <a:lnTo>
                          <a:pt x="1226958" y="8325"/>
                        </a:lnTo>
                        <a:lnTo>
                          <a:pt x="1176180" y="0"/>
                        </a:lnTo>
                        <a:close/>
                      </a:path>
                    </a:pathLst>
                  </a:custGeom>
                  <a:solidFill>
                    <a:srgbClr val="92D050"/>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xmlns="" id="{6257009C-1DF7-4D6D-91DE-8E3A1D220564}"/>
                      </a:ext>
                    </a:extLst>
                  </p:cNvPr>
                  <p:cNvSpPr txBox="1"/>
                  <p:nvPr/>
                </p:nvSpPr>
                <p:spPr>
                  <a:xfrm>
                    <a:off x="6154029" y="1427431"/>
                    <a:ext cx="1032798" cy="3740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SDIC &amp; ICT Industry</a:t>
                    </a:r>
                  </a:p>
                </p:txBody>
              </p:sp>
            </p:grpSp>
            <p:grpSp>
              <p:nvGrpSpPr>
                <p:cNvPr id="18" name="Group 17">
                  <a:extLst>
                    <a:ext uri="{FF2B5EF4-FFF2-40B4-BE49-F238E27FC236}">
                      <a16:creationId xmlns:a16="http://schemas.microsoft.com/office/drawing/2014/main" xmlns="" id="{6AFAC621-69AB-4334-89F9-321DC1066B49}"/>
                    </a:ext>
                  </a:extLst>
                </p:cNvPr>
                <p:cNvGrpSpPr/>
                <p:nvPr/>
              </p:nvGrpSpPr>
              <p:grpSpPr>
                <a:xfrm>
                  <a:off x="1587326" y="852788"/>
                  <a:ext cx="7021066" cy="4511911"/>
                  <a:chOff x="1587326" y="852788"/>
                  <a:chExt cx="7021066" cy="4511911"/>
                </a:xfrm>
              </p:grpSpPr>
              <p:grpSp>
                <p:nvGrpSpPr>
                  <p:cNvPr id="19" name="Group 18">
                    <a:extLst>
                      <a:ext uri="{FF2B5EF4-FFF2-40B4-BE49-F238E27FC236}">
                        <a16:creationId xmlns:a16="http://schemas.microsoft.com/office/drawing/2014/main" xmlns="" id="{5A85AB48-D9FD-480C-9F82-39F9F6ABAD8C}"/>
                      </a:ext>
                    </a:extLst>
                  </p:cNvPr>
                  <p:cNvGrpSpPr/>
                  <p:nvPr/>
                </p:nvGrpSpPr>
                <p:grpSpPr>
                  <a:xfrm>
                    <a:off x="2431834" y="1891774"/>
                    <a:ext cx="1345006" cy="1124792"/>
                    <a:chOff x="5454437" y="1829474"/>
                    <a:chExt cx="1311275" cy="761942"/>
                  </a:xfrm>
                </p:grpSpPr>
                <p:sp>
                  <p:nvSpPr>
                    <p:cNvPr id="37" name="object 10">
                      <a:extLst>
                        <a:ext uri="{FF2B5EF4-FFF2-40B4-BE49-F238E27FC236}">
                          <a16:creationId xmlns:a16="http://schemas.microsoft.com/office/drawing/2014/main" xmlns="" id="{C2CE1291-5E0B-46E7-BCA0-DCEC2D8171A0}"/>
                        </a:ext>
                      </a:extLst>
                    </p:cNvPr>
                    <p:cNvSpPr/>
                    <p:nvPr/>
                  </p:nvSpPr>
                  <p:spPr>
                    <a:xfrm>
                      <a:off x="5454437" y="1829474"/>
                      <a:ext cx="1311275" cy="761942"/>
                    </a:xfrm>
                    <a:custGeom>
                      <a:avLst/>
                      <a:gdLst/>
                      <a:ahLst/>
                      <a:cxnLst/>
                      <a:rect l="l" t="t" r="r" b="b"/>
                      <a:pathLst>
                        <a:path w="1500504" h="786130">
                          <a:moveTo>
                            <a:pt x="960360" y="711734"/>
                          </a:moveTo>
                          <a:lnTo>
                            <a:pt x="572113" y="711734"/>
                          </a:lnTo>
                          <a:lnTo>
                            <a:pt x="597330" y="734270"/>
                          </a:lnTo>
                          <a:lnTo>
                            <a:pt x="627358" y="753247"/>
                          </a:lnTo>
                          <a:lnTo>
                            <a:pt x="661481" y="768295"/>
                          </a:lnTo>
                          <a:lnTo>
                            <a:pt x="698986" y="779044"/>
                          </a:lnTo>
                          <a:lnTo>
                            <a:pt x="752236" y="785936"/>
                          </a:lnTo>
                          <a:lnTo>
                            <a:pt x="804573" y="784088"/>
                          </a:lnTo>
                          <a:lnTo>
                            <a:pt x="854244" y="774169"/>
                          </a:lnTo>
                          <a:lnTo>
                            <a:pt x="899496" y="756847"/>
                          </a:lnTo>
                          <a:lnTo>
                            <a:pt x="938577" y="732793"/>
                          </a:lnTo>
                          <a:lnTo>
                            <a:pt x="960360" y="711734"/>
                          </a:lnTo>
                          <a:close/>
                        </a:path>
                        <a:path w="1500504" h="786130">
                          <a:moveTo>
                            <a:pt x="375030" y="68806"/>
                          </a:moveTo>
                          <a:lnTo>
                            <a:pt x="336020" y="70257"/>
                          </a:lnTo>
                          <a:lnTo>
                            <a:pt x="283603" y="79803"/>
                          </a:lnTo>
                          <a:lnTo>
                            <a:pt x="237100" y="97021"/>
                          </a:lnTo>
                          <a:lnTo>
                            <a:pt x="197713" y="120779"/>
                          </a:lnTo>
                          <a:lnTo>
                            <a:pt x="166644" y="149946"/>
                          </a:lnTo>
                          <a:lnTo>
                            <a:pt x="145094" y="183392"/>
                          </a:lnTo>
                          <a:lnTo>
                            <a:pt x="134265" y="219987"/>
                          </a:lnTo>
                          <a:lnTo>
                            <a:pt x="135360" y="258598"/>
                          </a:lnTo>
                          <a:lnTo>
                            <a:pt x="134090" y="261011"/>
                          </a:lnTo>
                          <a:lnTo>
                            <a:pt x="67939" y="277680"/>
                          </a:lnTo>
                          <a:lnTo>
                            <a:pt x="19409" y="313970"/>
                          </a:lnTo>
                          <a:lnTo>
                            <a:pt x="0" y="354610"/>
                          </a:lnTo>
                          <a:lnTo>
                            <a:pt x="3677" y="396012"/>
                          </a:lnTo>
                          <a:lnTo>
                            <a:pt x="28713" y="433413"/>
                          </a:lnTo>
                          <a:lnTo>
                            <a:pt x="73384" y="462052"/>
                          </a:lnTo>
                          <a:lnTo>
                            <a:pt x="53562" y="480828"/>
                          </a:lnTo>
                          <a:lnTo>
                            <a:pt x="40062" y="501962"/>
                          </a:lnTo>
                          <a:lnTo>
                            <a:pt x="33254" y="524667"/>
                          </a:lnTo>
                          <a:lnTo>
                            <a:pt x="33506" y="548158"/>
                          </a:lnTo>
                          <a:lnTo>
                            <a:pt x="72953" y="608996"/>
                          </a:lnTo>
                          <a:lnTo>
                            <a:pt x="109319" y="629448"/>
                          </a:lnTo>
                          <a:lnTo>
                            <a:pt x="153097" y="641183"/>
                          </a:lnTo>
                          <a:lnTo>
                            <a:pt x="201527" y="642646"/>
                          </a:lnTo>
                          <a:lnTo>
                            <a:pt x="203305" y="644932"/>
                          </a:lnTo>
                          <a:lnTo>
                            <a:pt x="236798" y="677243"/>
                          </a:lnTo>
                          <a:lnTo>
                            <a:pt x="276094" y="702376"/>
                          </a:lnTo>
                          <a:lnTo>
                            <a:pt x="320726" y="721209"/>
                          </a:lnTo>
                          <a:lnTo>
                            <a:pt x="369214" y="733483"/>
                          </a:lnTo>
                          <a:lnTo>
                            <a:pt x="420078" y="738934"/>
                          </a:lnTo>
                          <a:lnTo>
                            <a:pt x="471836" y="737301"/>
                          </a:lnTo>
                          <a:lnTo>
                            <a:pt x="523008" y="728321"/>
                          </a:lnTo>
                          <a:lnTo>
                            <a:pt x="572113" y="711734"/>
                          </a:lnTo>
                          <a:lnTo>
                            <a:pt x="960360" y="711734"/>
                          </a:lnTo>
                          <a:lnTo>
                            <a:pt x="969733" y="702673"/>
                          </a:lnTo>
                          <a:lnTo>
                            <a:pt x="991213" y="667157"/>
                          </a:lnTo>
                          <a:lnTo>
                            <a:pt x="1202601" y="667157"/>
                          </a:lnTo>
                          <a:lnTo>
                            <a:pt x="1238450" y="647726"/>
                          </a:lnTo>
                          <a:lnTo>
                            <a:pt x="1270185" y="618911"/>
                          </a:lnTo>
                          <a:lnTo>
                            <a:pt x="1290821" y="584804"/>
                          </a:lnTo>
                          <a:lnTo>
                            <a:pt x="1298426" y="546761"/>
                          </a:lnTo>
                          <a:lnTo>
                            <a:pt x="1327969" y="542352"/>
                          </a:lnTo>
                          <a:lnTo>
                            <a:pt x="1383293" y="525723"/>
                          </a:lnTo>
                          <a:lnTo>
                            <a:pt x="1447382" y="486769"/>
                          </a:lnTo>
                          <a:lnTo>
                            <a:pt x="1475851" y="455234"/>
                          </a:lnTo>
                          <a:lnTo>
                            <a:pt x="1493556" y="420545"/>
                          </a:lnTo>
                          <a:lnTo>
                            <a:pt x="1500240" y="384109"/>
                          </a:lnTo>
                          <a:lnTo>
                            <a:pt x="1495645" y="347336"/>
                          </a:lnTo>
                          <a:lnTo>
                            <a:pt x="1479514" y="311633"/>
                          </a:lnTo>
                          <a:lnTo>
                            <a:pt x="1451588" y="278410"/>
                          </a:lnTo>
                          <a:lnTo>
                            <a:pt x="1455017" y="272695"/>
                          </a:lnTo>
                          <a:lnTo>
                            <a:pt x="1457811" y="266980"/>
                          </a:lnTo>
                          <a:lnTo>
                            <a:pt x="1460097" y="261011"/>
                          </a:lnTo>
                          <a:lnTo>
                            <a:pt x="1466385" y="218831"/>
                          </a:lnTo>
                          <a:lnTo>
                            <a:pt x="1454379" y="178808"/>
                          </a:lnTo>
                          <a:lnTo>
                            <a:pt x="1426236" y="143620"/>
                          </a:lnTo>
                          <a:lnTo>
                            <a:pt x="1384116" y="115942"/>
                          </a:lnTo>
                          <a:lnTo>
                            <a:pt x="1330176" y="98451"/>
                          </a:lnTo>
                          <a:lnTo>
                            <a:pt x="1327605" y="91720"/>
                          </a:lnTo>
                          <a:lnTo>
                            <a:pt x="486134" y="91720"/>
                          </a:lnTo>
                          <a:lnTo>
                            <a:pt x="450909" y="79669"/>
                          </a:lnTo>
                          <a:lnTo>
                            <a:pt x="413601" y="71987"/>
                          </a:lnTo>
                          <a:lnTo>
                            <a:pt x="375030" y="68806"/>
                          </a:lnTo>
                          <a:close/>
                        </a:path>
                        <a:path w="1500504" h="786130">
                          <a:moveTo>
                            <a:pt x="1202601" y="667157"/>
                          </a:moveTo>
                          <a:lnTo>
                            <a:pt x="991213" y="667157"/>
                          </a:lnTo>
                          <a:lnTo>
                            <a:pt x="1015656" y="676408"/>
                          </a:lnTo>
                          <a:lnTo>
                            <a:pt x="1041505" y="683159"/>
                          </a:lnTo>
                          <a:lnTo>
                            <a:pt x="1068401" y="687338"/>
                          </a:lnTo>
                          <a:lnTo>
                            <a:pt x="1095988" y="688874"/>
                          </a:lnTo>
                          <a:lnTo>
                            <a:pt x="1149418" y="684062"/>
                          </a:lnTo>
                          <a:lnTo>
                            <a:pt x="1197550" y="669894"/>
                          </a:lnTo>
                          <a:lnTo>
                            <a:pt x="1202601" y="667157"/>
                          </a:lnTo>
                          <a:close/>
                        </a:path>
                        <a:path w="1500504" h="786130">
                          <a:moveTo>
                            <a:pt x="642090" y="21559"/>
                          </a:moveTo>
                          <a:lnTo>
                            <a:pt x="595433" y="27283"/>
                          </a:lnTo>
                          <a:lnTo>
                            <a:pt x="552301" y="41230"/>
                          </a:lnTo>
                          <a:lnTo>
                            <a:pt x="515074" y="62882"/>
                          </a:lnTo>
                          <a:lnTo>
                            <a:pt x="486134" y="91720"/>
                          </a:lnTo>
                          <a:lnTo>
                            <a:pt x="1327605" y="91720"/>
                          </a:lnTo>
                          <a:lnTo>
                            <a:pt x="1322534" y="78440"/>
                          </a:lnTo>
                          <a:lnTo>
                            <a:pt x="1310284" y="59811"/>
                          </a:lnTo>
                          <a:lnTo>
                            <a:pt x="1309941" y="59462"/>
                          </a:lnTo>
                          <a:lnTo>
                            <a:pt x="779504" y="59462"/>
                          </a:lnTo>
                          <a:lnTo>
                            <a:pt x="769651" y="52983"/>
                          </a:lnTo>
                          <a:lnTo>
                            <a:pt x="759168" y="47064"/>
                          </a:lnTo>
                          <a:lnTo>
                            <a:pt x="748089" y="41692"/>
                          </a:lnTo>
                          <a:lnTo>
                            <a:pt x="736451" y="36856"/>
                          </a:lnTo>
                          <a:lnTo>
                            <a:pt x="689889" y="24577"/>
                          </a:lnTo>
                          <a:lnTo>
                            <a:pt x="642090" y="21559"/>
                          </a:lnTo>
                          <a:close/>
                        </a:path>
                        <a:path w="1500504" h="786130">
                          <a:moveTo>
                            <a:pt x="936431" y="619"/>
                          </a:moveTo>
                          <a:lnTo>
                            <a:pt x="889616" y="1105"/>
                          </a:lnTo>
                          <a:lnTo>
                            <a:pt x="845617" y="11606"/>
                          </a:lnTo>
                          <a:lnTo>
                            <a:pt x="807793" y="31325"/>
                          </a:lnTo>
                          <a:lnTo>
                            <a:pt x="779504" y="59462"/>
                          </a:lnTo>
                          <a:lnTo>
                            <a:pt x="1309941" y="59462"/>
                          </a:lnTo>
                          <a:lnTo>
                            <a:pt x="1293725" y="42944"/>
                          </a:lnTo>
                          <a:lnTo>
                            <a:pt x="1292671" y="42190"/>
                          </a:lnTo>
                          <a:lnTo>
                            <a:pt x="1035536" y="42190"/>
                          </a:lnTo>
                          <a:lnTo>
                            <a:pt x="1024298" y="32772"/>
                          </a:lnTo>
                          <a:lnTo>
                            <a:pt x="1011644" y="24378"/>
                          </a:lnTo>
                          <a:lnTo>
                            <a:pt x="997727" y="17080"/>
                          </a:lnTo>
                          <a:lnTo>
                            <a:pt x="982704" y="10948"/>
                          </a:lnTo>
                          <a:lnTo>
                            <a:pt x="936431" y="619"/>
                          </a:lnTo>
                          <a:close/>
                        </a:path>
                        <a:path w="1500504" h="786130">
                          <a:moveTo>
                            <a:pt x="1176180" y="0"/>
                          </a:moveTo>
                          <a:lnTo>
                            <a:pt x="1124736" y="3019"/>
                          </a:lnTo>
                          <a:lnTo>
                            <a:pt x="1076549" y="17158"/>
                          </a:lnTo>
                          <a:lnTo>
                            <a:pt x="1035536" y="42190"/>
                          </a:lnTo>
                          <a:lnTo>
                            <a:pt x="1292671" y="42190"/>
                          </a:lnTo>
                          <a:lnTo>
                            <a:pt x="1273153" y="28220"/>
                          </a:lnTo>
                          <a:lnTo>
                            <a:pt x="1226958" y="8325"/>
                          </a:lnTo>
                          <a:lnTo>
                            <a:pt x="1176180" y="0"/>
                          </a:lnTo>
                          <a:close/>
                        </a:path>
                      </a:pathLst>
                    </a:custGeom>
                    <a:solidFill>
                      <a:schemeClr val="accent1"/>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xmlns="" id="{1F52B1DE-959D-4579-8226-E35237CFF19D}"/>
                        </a:ext>
                      </a:extLst>
                    </p:cNvPr>
                    <p:cNvSpPr txBox="1"/>
                    <p:nvPr/>
                  </p:nvSpPr>
                  <p:spPr>
                    <a:xfrm>
                      <a:off x="5770998" y="2065413"/>
                      <a:ext cx="666713" cy="2613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SITA</a:t>
                      </a:r>
                    </a:p>
                  </p:txBody>
                </p:sp>
              </p:grpSp>
              <p:pic>
                <p:nvPicPr>
                  <p:cNvPr id="20" name="Picture 19">
                    <a:extLst>
                      <a:ext uri="{FF2B5EF4-FFF2-40B4-BE49-F238E27FC236}">
                        <a16:creationId xmlns:a16="http://schemas.microsoft.com/office/drawing/2014/main" xmlns="" id="{7F377DE5-D9B7-44C8-862B-F027EDBBA343}"/>
                      </a:ext>
                    </a:extLst>
                  </p:cNvPr>
                  <p:cNvPicPr>
                    <a:picLocks noChangeAspect="1"/>
                  </p:cNvPicPr>
                  <p:nvPr/>
                </p:nvPicPr>
                <p:blipFill>
                  <a:blip r:embed="rId6" cstate="print"/>
                  <a:stretch>
                    <a:fillRect/>
                  </a:stretch>
                </p:blipFill>
                <p:spPr>
                  <a:xfrm>
                    <a:off x="5270855" y="852788"/>
                    <a:ext cx="1162269" cy="1361876"/>
                  </a:xfrm>
                  <a:prstGeom prst="rect">
                    <a:avLst/>
                  </a:prstGeom>
                </p:spPr>
              </p:pic>
              <p:sp>
                <p:nvSpPr>
                  <p:cNvPr id="21" name="TextBox 20">
                    <a:extLst>
                      <a:ext uri="{FF2B5EF4-FFF2-40B4-BE49-F238E27FC236}">
                        <a16:creationId xmlns:a16="http://schemas.microsoft.com/office/drawing/2014/main" xmlns="" id="{BA79DBE5-8C68-4D1C-9718-7A5334D60BEE}"/>
                      </a:ext>
                    </a:extLst>
                  </p:cNvPr>
                  <p:cNvSpPr txBox="1"/>
                  <p:nvPr/>
                </p:nvSpPr>
                <p:spPr>
                  <a:xfrm>
                    <a:off x="6556192" y="1027657"/>
                    <a:ext cx="190818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900" b="0" i="0" u="none" strike="noStrike" kern="1200" cap="none" spc="0" normalizeH="0" baseline="0" noProof="0" dirty="0">
                        <a:ln>
                          <a:noFill/>
                        </a:ln>
                        <a:solidFill>
                          <a:srgbClr val="002060"/>
                        </a:solidFill>
                        <a:effectLst/>
                        <a:uLnTx/>
                        <a:uFillTx/>
                        <a:latin typeface="Calibri" panose="020F0502020204030204"/>
                        <a:ea typeface="Segoe UI Light" pitchFamily="34" charset="0"/>
                        <a:cs typeface="Segoe UI Light" panose="020B0502040204020203" pitchFamily="34" charset="0"/>
                      </a:rPr>
                      <a:t>SITA provides connectivity to GVT sites via MNOs/SMMEs etc</a:t>
                    </a:r>
                  </a:p>
                </p:txBody>
              </p:sp>
              <p:cxnSp>
                <p:nvCxnSpPr>
                  <p:cNvPr id="22" name="Straight Arrow Connector 21">
                    <a:extLst>
                      <a:ext uri="{FF2B5EF4-FFF2-40B4-BE49-F238E27FC236}">
                        <a16:creationId xmlns:a16="http://schemas.microsoft.com/office/drawing/2014/main" xmlns="" id="{875902A2-5822-4467-9353-7AF15183E77B}"/>
                      </a:ext>
                    </a:extLst>
                  </p:cNvPr>
                  <p:cNvCxnSpPr>
                    <a:cxnSpLocks/>
                    <a:endCxn id="15" idx="1"/>
                  </p:cNvCxnSpPr>
                  <p:nvPr/>
                </p:nvCxnSpPr>
                <p:spPr>
                  <a:xfrm>
                    <a:off x="6415819" y="1463966"/>
                    <a:ext cx="1632923" cy="3910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6AADDD3C-3C46-4E88-A492-DE861CFA0DEE}"/>
                      </a:ext>
                    </a:extLst>
                  </p:cNvPr>
                  <p:cNvCxnSpPr>
                    <a:cxnSpLocks/>
                    <a:endCxn id="20" idx="1"/>
                  </p:cNvCxnSpPr>
                  <p:nvPr/>
                </p:nvCxnSpPr>
                <p:spPr>
                  <a:xfrm flipV="1">
                    <a:off x="3711848" y="1533726"/>
                    <a:ext cx="1559007" cy="5833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F8B11D87-A116-460B-9094-E28BFBEFD5F2}"/>
                      </a:ext>
                    </a:extLst>
                  </p:cNvPr>
                  <p:cNvCxnSpPr>
                    <a:cxnSpLocks/>
                  </p:cNvCxnSpPr>
                  <p:nvPr/>
                </p:nvCxnSpPr>
                <p:spPr>
                  <a:xfrm flipV="1">
                    <a:off x="1587326" y="2586730"/>
                    <a:ext cx="905618" cy="5438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8E758D98-43A9-4077-88E1-7B27972D82D9}"/>
                      </a:ext>
                    </a:extLst>
                  </p:cNvPr>
                  <p:cNvSpPr txBox="1"/>
                  <p:nvPr/>
                </p:nvSpPr>
                <p:spPr>
                  <a:xfrm>
                    <a:off x="1705702" y="1545766"/>
                    <a:ext cx="2248170" cy="2923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300" b="0" i="0" u="none" strike="noStrike" kern="1200" cap="none" spc="0" normalizeH="0" baseline="0" noProof="0" dirty="0">
                        <a:ln>
                          <a:noFill/>
                        </a:ln>
                        <a:solidFill>
                          <a:srgbClr val="002060"/>
                        </a:solidFill>
                        <a:effectLst/>
                        <a:uLnTx/>
                        <a:uFillTx/>
                        <a:latin typeface="Calibri" panose="020F0502020204030204"/>
                        <a:ea typeface="Segoe UI Light" pitchFamily="34" charset="0"/>
                        <a:cs typeface="Segoe UI Light" panose="020B0502040204020203" pitchFamily="34" charset="0"/>
                      </a:rPr>
                      <a:t>NGN Core for SITA Services</a:t>
                    </a:r>
                  </a:p>
                </p:txBody>
              </p:sp>
              <p:cxnSp>
                <p:nvCxnSpPr>
                  <p:cNvPr id="26" name="Straight Arrow Connector 25">
                    <a:extLst>
                      <a:ext uri="{FF2B5EF4-FFF2-40B4-BE49-F238E27FC236}">
                        <a16:creationId xmlns:a16="http://schemas.microsoft.com/office/drawing/2014/main" xmlns="" id="{2C63F35A-2708-4F79-8BA0-50D2F7991546}"/>
                      </a:ext>
                    </a:extLst>
                  </p:cNvPr>
                  <p:cNvCxnSpPr>
                    <a:cxnSpLocks/>
                    <a:endCxn id="34" idx="1"/>
                  </p:cNvCxnSpPr>
                  <p:nvPr/>
                </p:nvCxnSpPr>
                <p:spPr>
                  <a:xfrm>
                    <a:off x="6764870" y="3130598"/>
                    <a:ext cx="1267458" cy="11137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xmlns="" id="{F1E5DCEE-A37B-4F96-BCB7-7802EE382F1C}"/>
                      </a:ext>
                    </a:extLst>
                  </p:cNvPr>
                  <p:cNvGrpSpPr/>
                  <p:nvPr/>
                </p:nvGrpSpPr>
                <p:grpSpPr>
                  <a:xfrm>
                    <a:off x="4650255" y="2454401"/>
                    <a:ext cx="2463620" cy="1143555"/>
                    <a:chOff x="3069399" y="2145939"/>
                    <a:chExt cx="2605161" cy="1733882"/>
                  </a:xfrm>
                </p:grpSpPr>
                <p:sp>
                  <p:nvSpPr>
                    <p:cNvPr id="35" name="object 10">
                      <a:extLst>
                        <a:ext uri="{FF2B5EF4-FFF2-40B4-BE49-F238E27FC236}">
                          <a16:creationId xmlns:a16="http://schemas.microsoft.com/office/drawing/2014/main" xmlns="" id="{331B695C-A55F-4841-B08F-2C75B90FC1C1}"/>
                        </a:ext>
                      </a:extLst>
                    </p:cNvPr>
                    <p:cNvSpPr/>
                    <p:nvPr/>
                  </p:nvSpPr>
                  <p:spPr>
                    <a:xfrm>
                      <a:off x="3069399" y="2145939"/>
                      <a:ext cx="2585359" cy="1733882"/>
                    </a:xfrm>
                    <a:custGeom>
                      <a:avLst/>
                      <a:gdLst/>
                      <a:ahLst/>
                      <a:cxnLst/>
                      <a:rect l="l" t="t" r="r" b="b"/>
                      <a:pathLst>
                        <a:path w="1500504" h="786130">
                          <a:moveTo>
                            <a:pt x="960360" y="711734"/>
                          </a:moveTo>
                          <a:lnTo>
                            <a:pt x="572113" y="711734"/>
                          </a:lnTo>
                          <a:lnTo>
                            <a:pt x="597330" y="734270"/>
                          </a:lnTo>
                          <a:lnTo>
                            <a:pt x="627358" y="753247"/>
                          </a:lnTo>
                          <a:lnTo>
                            <a:pt x="661481" y="768295"/>
                          </a:lnTo>
                          <a:lnTo>
                            <a:pt x="698986" y="779044"/>
                          </a:lnTo>
                          <a:lnTo>
                            <a:pt x="752236" y="785936"/>
                          </a:lnTo>
                          <a:lnTo>
                            <a:pt x="804573" y="784088"/>
                          </a:lnTo>
                          <a:lnTo>
                            <a:pt x="854244" y="774169"/>
                          </a:lnTo>
                          <a:lnTo>
                            <a:pt x="899496" y="756847"/>
                          </a:lnTo>
                          <a:lnTo>
                            <a:pt x="938577" y="732793"/>
                          </a:lnTo>
                          <a:lnTo>
                            <a:pt x="960360" y="711734"/>
                          </a:lnTo>
                          <a:close/>
                        </a:path>
                        <a:path w="1500504" h="786130">
                          <a:moveTo>
                            <a:pt x="375030" y="68806"/>
                          </a:moveTo>
                          <a:lnTo>
                            <a:pt x="336020" y="70257"/>
                          </a:lnTo>
                          <a:lnTo>
                            <a:pt x="283603" y="79803"/>
                          </a:lnTo>
                          <a:lnTo>
                            <a:pt x="237100" y="97021"/>
                          </a:lnTo>
                          <a:lnTo>
                            <a:pt x="197713" y="120779"/>
                          </a:lnTo>
                          <a:lnTo>
                            <a:pt x="166644" y="149946"/>
                          </a:lnTo>
                          <a:lnTo>
                            <a:pt x="145094" y="183392"/>
                          </a:lnTo>
                          <a:lnTo>
                            <a:pt x="134265" y="219987"/>
                          </a:lnTo>
                          <a:lnTo>
                            <a:pt x="135360" y="258598"/>
                          </a:lnTo>
                          <a:lnTo>
                            <a:pt x="134090" y="261011"/>
                          </a:lnTo>
                          <a:lnTo>
                            <a:pt x="67939" y="277680"/>
                          </a:lnTo>
                          <a:lnTo>
                            <a:pt x="19409" y="313970"/>
                          </a:lnTo>
                          <a:lnTo>
                            <a:pt x="0" y="354610"/>
                          </a:lnTo>
                          <a:lnTo>
                            <a:pt x="3677" y="396012"/>
                          </a:lnTo>
                          <a:lnTo>
                            <a:pt x="28713" y="433413"/>
                          </a:lnTo>
                          <a:lnTo>
                            <a:pt x="73384" y="462052"/>
                          </a:lnTo>
                          <a:lnTo>
                            <a:pt x="53562" y="480828"/>
                          </a:lnTo>
                          <a:lnTo>
                            <a:pt x="40062" y="501962"/>
                          </a:lnTo>
                          <a:lnTo>
                            <a:pt x="33254" y="524667"/>
                          </a:lnTo>
                          <a:lnTo>
                            <a:pt x="33506" y="548158"/>
                          </a:lnTo>
                          <a:lnTo>
                            <a:pt x="72953" y="608996"/>
                          </a:lnTo>
                          <a:lnTo>
                            <a:pt x="109319" y="629448"/>
                          </a:lnTo>
                          <a:lnTo>
                            <a:pt x="153097" y="641183"/>
                          </a:lnTo>
                          <a:lnTo>
                            <a:pt x="201527" y="642646"/>
                          </a:lnTo>
                          <a:lnTo>
                            <a:pt x="203305" y="644932"/>
                          </a:lnTo>
                          <a:lnTo>
                            <a:pt x="236798" y="677243"/>
                          </a:lnTo>
                          <a:lnTo>
                            <a:pt x="276094" y="702376"/>
                          </a:lnTo>
                          <a:lnTo>
                            <a:pt x="320726" y="721209"/>
                          </a:lnTo>
                          <a:lnTo>
                            <a:pt x="369214" y="733483"/>
                          </a:lnTo>
                          <a:lnTo>
                            <a:pt x="420078" y="738934"/>
                          </a:lnTo>
                          <a:lnTo>
                            <a:pt x="471836" y="737301"/>
                          </a:lnTo>
                          <a:lnTo>
                            <a:pt x="523008" y="728321"/>
                          </a:lnTo>
                          <a:lnTo>
                            <a:pt x="572113" y="711734"/>
                          </a:lnTo>
                          <a:lnTo>
                            <a:pt x="960360" y="711734"/>
                          </a:lnTo>
                          <a:lnTo>
                            <a:pt x="969733" y="702673"/>
                          </a:lnTo>
                          <a:lnTo>
                            <a:pt x="991213" y="667157"/>
                          </a:lnTo>
                          <a:lnTo>
                            <a:pt x="1202601" y="667157"/>
                          </a:lnTo>
                          <a:lnTo>
                            <a:pt x="1238450" y="647726"/>
                          </a:lnTo>
                          <a:lnTo>
                            <a:pt x="1270185" y="618911"/>
                          </a:lnTo>
                          <a:lnTo>
                            <a:pt x="1290821" y="584804"/>
                          </a:lnTo>
                          <a:lnTo>
                            <a:pt x="1298426" y="546761"/>
                          </a:lnTo>
                          <a:lnTo>
                            <a:pt x="1327969" y="542352"/>
                          </a:lnTo>
                          <a:lnTo>
                            <a:pt x="1383293" y="525723"/>
                          </a:lnTo>
                          <a:lnTo>
                            <a:pt x="1447382" y="486769"/>
                          </a:lnTo>
                          <a:lnTo>
                            <a:pt x="1475851" y="455234"/>
                          </a:lnTo>
                          <a:lnTo>
                            <a:pt x="1493556" y="420545"/>
                          </a:lnTo>
                          <a:lnTo>
                            <a:pt x="1500240" y="384109"/>
                          </a:lnTo>
                          <a:lnTo>
                            <a:pt x="1495645" y="347336"/>
                          </a:lnTo>
                          <a:lnTo>
                            <a:pt x="1479514" y="311633"/>
                          </a:lnTo>
                          <a:lnTo>
                            <a:pt x="1451588" y="278410"/>
                          </a:lnTo>
                          <a:lnTo>
                            <a:pt x="1455017" y="272695"/>
                          </a:lnTo>
                          <a:lnTo>
                            <a:pt x="1457811" y="266980"/>
                          </a:lnTo>
                          <a:lnTo>
                            <a:pt x="1460097" y="261011"/>
                          </a:lnTo>
                          <a:lnTo>
                            <a:pt x="1466385" y="218831"/>
                          </a:lnTo>
                          <a:lnTo>
                            <a:pt x="1454379" y="178808"/>
                          </a:lnTo>
                          <a:lnTo>
                            <a:pt x="1426236" y="143620"/>
                          </a:lnTo>
                          <a:lnTo>
                            <a:pt x="1384116" y="115942"/>
                          </a:lnTo>
                          <a:lnTo>
                            <a:pt x="1330176" y="98451"/>
                          </a:lnTo>
                          <a:lnTo>
                            <a:pt x="1327605" y="91720"/>
                          </a:lnTo>
                          <a:lnTo>
                            <a:pt x="486134" y="91720"/>
                          </a:lnTo>
                          <a:lnTo>
                            <a:pt x="450909" y="79669"/>
                          </a:lnTo>
                          <a:lnTo>
                            <a:pt x="413601" y="71987"/>
                          </a:lnTo>
                          <a:lnTo>
                            <a:pt x="375030" y="68806"/>
                          </a:lnTo>
                          <a:close/>
                        </a:path>
                        <a:path w="1500504" h="786130">
                          <a:moveTo>
                            <a:pt x="1202601" y="667157"/>
                          </a:moveTo>
                          <a:lnTo>
                            <a:pt x="991213" y="667157"/>
                          </a:lnTo>
                          <a:lnTo>
                            <a:pt x="1015656" y="676408"/>
                          </a:lnTo>
                          <a:lnTo>
                            <a:pt x="1041505" y="683159"/>
                          </a:lnTo>
                          <a:lnTo>
                            <a:pt x="1068401" y="687338"/>
                          </a:lnTo>
                          <a:lnTo>
                            <a:pt x="1095988" y="688874"/>
                          </a:lnTo>
                          <a:lnTo>
                            <a:pt x="1149418" y="684062"/>
                          </a:lnTo>
                          <a:lnTo>
                            <a:pt x="1197550" y="669894"/>
                          </a:lnTo>
                          <a:lnTo>
                            <a:pt x="1202601" y="667157"/>
                          </a:lnTo>
                          <a:close/>
                        </a:path>
                        <a:path w="1500504" h="786130">
                          <a:moveTo>
                            <a:pt x="642090" y="21559"/>
                          </a:moveTo>
                          <a:lnTo>
                            <a:pt x="595433" y="27283"/>
                          </a:lnTo>
                          <a:lnTo>
                            <a:pt x="552301" y="41230"/>
                          </a:lnTo>
                          <a:lnTo>
                            <a:pt x="515074" y="62882"/>
                          </a:lnTo>
                          <a:lnTo>
                            <a:pt x="486134" y="91720"/>
                          </a:lnTo>
                          <a:lnTo>
                            <a:pt x="1327605" y="91720"/>
                          </a:lnTo>
                          <a:lnTo>
                            <a:pt x="1322534" y="78440"/>
                          </a:lnTo>
                          <a:lnTo>
                            <a:pt x="1310284" y="59811"/>
                          </a:lnTo>
                          <a:lnTo>
                            <a:pt x="1309941" y="59462"/>
                          </a:lnTo>
                          <a:lnTo>
                            <a:pt x="779504" y="59462"/>
                          </a:lnTo>
                          <a:lnTo>
                            <a:pt x="769651" y="52983"/>
                          </a:lnTo>
                          <a:lnTo>
                            <a:pt x="759168" y="47064"/>
                          </a:lnTo>
                          <a:lnTo>
                            <a:pt x="748089" y="41692"/>
                          </a:lnTo>
                          <a:lnTo>
                            <a:pt x="736451" y="36856"/>
                          </a:lnTo>
                          <a:lnTo>
                            <a:pt x="689889" y="24577"/>
                          </a:lnTo>
                          <a:lnTo>
                            <a:pt x="642090" y="21559"/>
                          </a:lnTo>
                          <a:close/>
                        </a:path>
                        <a:path w="1500504" h="786130">
                          <a:moveTo>
                            <a:pt x="936431" y="619"/>
                          </a:moveTo>
                          <a:lnTo>
                            <a:pt x="889616" y="1105"/>
                          </a:lnTo>
                          <a:lnTo>
                            <a:pt x="845617" y="11606"/>
                          </a:lnTo>
                          <a:lnTo>
                            <a:pt x="807793" y="31325"/>
                          </a:lnTo>
                          <a:lnTo>
                            <a:pt x="779504" y="59462"/>
                          </a:lnTo>
                          <a:lnTo>
                            <a:pt x="1309941" y="59462"/>
                          </a:lnTo>
                          <a:lnTo>
                            <a:pt x="1293725" y="42944"/>
                          </a:lnTo>
                          <a:lnTo>
                            <a:pt x="1292671" y="42190"/>
                          </a:lnTo>
                          <a:lnTo>
                            <a:pt x="1035536" y="42190"/>
                          </a:lnTo>
                          <a:lnTo>
                            <a:pt x="1024298" y="32772"/>
                          </a:lnTo>
                          <a:lnTo>
                            <a:pt x="1011644" y="24378"/>
                          </a:lnTo>
                          <a:lnTo>
                            <a:pt x="997727" y="17080"/>
                          </a:lnTo>
                          <a:lnTo>
                            <a:pt x="982704" y="10948"/>
                          </a:lnTo>
                          <a:lnTo>
                            <a:pt x="936431" y="619"/>
                          </a:lnTo>
                          <a:close/>
                        </a:path>
                        <a:path w="1500504" h="786130">
                          <a:moveTo>
                            <a:pt x="1176180" y="0"/>
                          </a:moveTo>
                          <a:lnTo>
                            <a:pt x="1124736" y="3019"/>
                          </a:lnTo>
                          <a:lnTo>
                            <a:pt x="1076549" y="17158"/>
                          </a:lnTo>
                          <a:lnTo>
                            <a:pt x="1035536" y="42190"/>
                          </a:lnTo>
                          <a:lnTo>
                            <a:pt x="1292671" y="42190"/>
                          </a:lnTo>
                          <a:lnTo>
                            <a:pt x="1273153" y="28220"/>
                          </a:lnTo>
                          <a:lnTo>
                            <a:pt x="1226958" y="8325"/>
                          </a:lnTo>
                          <a:lnTo>
                            <a:pt x="1176180" y="0"/>
                          </a:lnTo>
                          <a:close/>
                        </a:path>
                      </a:pathLst>
                    </a:custGeom>
                    <a:solidFill>
                      <a:schemeClr val="bg1">
                        <a:lumMod val="75000"/>
                      </a:schemeClr>
                    </a:solid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xmlns="" id="{A3A0647E-6357-487B-BBF4-055B479F23E0}"/>
                        </a:ext>
                      </a:extLst>
                    </p:cNvPr>
                    <p:cNvSpPr txBox="1"/>
                    <p:nvPr/>
                  </p:nvSpPr>
                  <p:spPr>
                    <a:xfrm>
                      <a:off x="3393881" y="2331278"/>
                      <a:ext cx="2280679" cy="13782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panose="020F0502020204030204"/>
                          <a:ea typeface="Segoe UI Light" pitchFamily="34" charset="0"/>
                          <a:cs typeface="Segoe UI Light" panose="020B0502040204020203" pitchFamily="34" charset="0"/>
                        </a:rPr>
                        <a:t>ICT Telcos provide Broadband Services to schools, clinics, tribal centres via VSAT, Microwave and Fibre</a:t>
                      </a:r>
                    </a:p>
                  </p:txBody>
                </p:sp>
              </p:grpSp>
              <p:pic>
                <p:nvPicPr>
                  <p:cNvPr id="28" name="Picture 27">
                    <a:extLst>
                      <a:ext uri="{FF2B5EF4-FFF2-40B4-BE49-F238E27FC236}">
                        <a16:creationId xmlns:a16="http://schemas.microsoft.com/office/drawing/2014/main" xmlns="" id="{A1E2D47C-B7E1-46B1-A89A-2EBE5BA71D74}"/>
                      </a:ext>
                    </a:extLst>
                  </p:cNvPr>
                  <p:cNvPicPr>
                    <a:picLocks noChangeAspect="1"/>
                  </p:cNvPicPr>
                  <p:nvPr/>
                </p:nvPicPr>
                <p:blipFill>
                  <a:blip r:embed="rId7" cstate="print"/>
                  <a:stretch>
                    <a:fillRect/>
                  </a:stretch>
                </p:blipFill>
                <p:spPr>
                  <a:xfrm>
                    <a:off x="2609904" y="4185986"/>
                    <a:ext cx="1208629" cy="1178713"/>
                  </a:xfrm>
                  <a:prstGeom prst="rect">
                    <a:avLst/>
                  </a:prstGeom>
                </p:spPr>
              </p:pic>
              <p:cxnSp>
                <p:nvCxnSpPr>
                  <p:cNvPr id="29" name="Straight Arrow Connector 28">
                    <a:extLst>
                      <a:ext uri="{FF2B5EF4-FFF2-40B4-BE49-F238E27FC236}">
                        <a16:creationId xmlns:a16="http://schemas.microsoft.com/office/drawing/2014/main" xmlns="" id="{4452F697-E4C2-40B8-A6C8-EBE85BF9F50F}"/>
                      </a:ext>
                    </a:extLst>
                  </p:cNvPr>
                  <p:cNvCxnSpPr>
                    <a:cxnSpLocks/>
                  </p:cNvCxnSpPr>
                  <p:nvPr/>
                </p:nvCxnSpPr>
                <p:spPr>
                  <a:xfrm flipV="1">
                    <a:off x="1587326" y="3084159"/>
                    <a:ext cx="3074545" cy="464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035A4409-5723-48D4-977A-9B1CEE95EC46}"/>
                      </a:ext>
                    </a:extLst>
                  </p:cNvPr>
                  <p:cNvCxnSpPr>
                    <a:cxnSpLocks/>
                  </p:cNvCxnSpPr>
                  <p:nvPr/>
                </p:nvCxnSpPr>
                <p:spPr>
                  <a:xfrm>
                    <a:off x="3818532" y="4745909"/>
                    <a:ext cx="108912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7D72030A-1765-4D30-8DD4-25095198B789}"/>
                      </a:ext>
                    </a:extLst>
                  </p:cNvPr>
                  <p:cNvCxnSpPr>
                    <a:endCxn id="28" idx="1"/>
                  </p:cNvCxnSpPr>
                  <p:nvPr/>
                </p:nvCxnSpPr>
                <p:spPr>
                  <a:xfrm>
                    <a:off x="1587326" y="3130598"/>
                    <a:ext cx="1022577" cy="16447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416827D1-2D73-4C37-AAB8-58DD4B8EABCA}"/>
                      </a:ext>
                    </a:extLst>
                  </p:cNvPr>
                  <p:cNvSpPr txBox="1"/>
                  <p:nvPr/>
                </p:nvSpPr>
                <p:spPr>
                  <a:xfrm>
                    <a:off x="2492944" y="3676178"/>
                    <a:ext cx="1838649" cy="53866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300" b="0" i="0" u="none" strike="noStrike" kern="1200" cap="none" spc="0" normalizeH="0" baseline="0" noProof="0" dirty="0">
                        <a:ln>
                          <a:noFill/>
                        </a:ln>
                        <a:solidFill>
                          <a:srgbClr val="002060"/>
                        </a:solidFill>
                        <a:effectLst/>
                        <a:uLnTx/>
                        <a:uFillTx/>
                        <a:latin typeface="Calibri" panose="020F0502020204030204"/>
                        <a:ea typeface="Segoe UI Light" pitchFamily="34" charset="0"/>
                        <a:cs typeface="Segoe UI Light" panose="020B0502040204020203" pitchFamily="34" charset="0"/>
                      </a:rPr>
                      <a:t>Hot Spots  via ISPs/MVNOs/SMME</a:t>
                    </a:r>
                  </a:p>
                </p:txBody>
              </p:sp>
              <p:sp>
                <p:nvSpPr>
                  <p:cNvPr id="33" name="TextBox 32">
                    <a:extLst>
                      <a:ext uri="{FF2B5EF4-FFF2-40B4-BE49-F238E27FC236}">
                        <a16:creationId xmlns:a16="http://schemas.microsoft.com/office/drawing/2014/main" xmlns="" id="{ADE33EF4-C4DE-4A0D-8CB9-F85059CABE59}"/>
                      </a:ext>
                    </a:extLst>
                  </p:cNvPr>
                  <p:cNvSpPr txBox="1"/>
                  <p:nvPr/>
                </p:nvSpPr>
                <p:spPr>
                  <a:xfrm>
                    <a:off x="5115990" y="3693543"/>
                    <a:ext cx="1471998" cy="49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300" b="0" i="0" u="none" strike="noStrike" kern="1200" cap="none" spc="0" normalizeH="0" baseline="0" noProof="0" dirty="0">
                        <a:ln>
                          <a:noFill/>
                        </a:ln>
                        <a:solidFill>
                          <a:srgbClr val="002060"/>
                        </a:solidFill>
                        <a:effectLst/>
                        <a:uLnTx/>
                        <a:uFillTx/>
                        <a:latin typeface="Calibri" panose="020F0502020204030204"/>
                        <a:ea typeface="Segoe UI Light" pitchFamily="34" charset="0"/>
                        <a:cs typeface="Segoe UI Light" panose="020B0502040204020203" pitchFamily="34" charset="0"/>
                      </a:rPr>
                      <a:t>Communities  via MVNOs/SMME</a:t>
                    </a:r>
                  </a:p>
                </p:txBody>
              </p:sp>
              <p:sp>
                <p:nvSpPr>
                  <p:cNvPr id="34" name="Right Brace 33">
                    <a:extLst>
                      <a:ext uri="{FF2B5EF4-FFF2-40B4-BE49-F238E27FC236}">
                        <a16:creationId xmlns:a16="http://schemas.microsoft.com/office/drawing/2014/main" xmlns="" id="{7A5AD318-5EC6-4BFF-84C5-6985A4B600D5}"/>
                      </a:ext>
                    </a:extLst>
                  </p:cNvPr>
                  <p:cNvSpPr/>
                  <p:nvPr/>
                </p:nvSpPr>
                <p:spPr>
                  <a:xfrm flipH="1">
                    <a:off x="8032328" y="3270484"/>
                    <a:ext cx="576064" cy="1947697"/>
                  </a:xfrm>
                  <a:prstGeom prst="righ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grpSp>
      <p:sp>
        <p:nvSpPr>
          <p:cNvPr id="41" name="Title 1">
            <a:extLst>
              <a:ext uri="{FF2B5EF4-FFF2-40B4-BE49-F238E27FC236}">
                <a16:creationId xmlns:a16="http://schemas.microsoft.com/office/drawing/2014/main" xmlns="" id="{46DEEFC8-662F-4CF8-9D6F-E133464635BF}"/>
              </a:ext>
            </a:extLst>
          </p:cNvPr>
          <p:cNvSpPr txBox="1">
            <a:spLocks/>
          </p:cNvSpPr>
          <p:nvPr/>
        </p:nvSpPr>
        <p:spPr>
          <a:xfrm>
            <a:off x="2765132" y="213076"/>
            <a:ext cx="3868392" cy="374644"/>
          </a:xfrm>
          <a:prstGeom prst="rect">
            <a:avLst/>
          </a:prstGeom>
        </p:spPr>
        <p:txBody>
          <a:bodyPr vert="horz" lIns="91440" tIns="45720" rIns="91440" bIns="45720" rtlCol="0" anchor="ctr">
            <a:noAutofit/>
          </a:bodyPr>
          <a:lstStyle>
            <a:lvl1pPr algn="ctr" defTabSz="571477" eaLnBrk="1" latinLnBrk="0" hangingPunct="1">
              <a:lnSpc>
                <a:spcPct val="90000"/>
              </a:lnSpc>
              <a:buNone/>
              <a:defRPr sz="1750" b="1">
                <a:solidFill>
                  <a:srgbClr val="006600"/>
                </a:solidFill>
                <a:ea typeface="+mj-ea"/>
              </a:defRPr>
            </a:lvl1pPr>
          </a:lstStyle>
          <a:p>
            <a:r>
              <a:rPr lang="en-ZA" dirty="0"/>
              <a:t>Diagram Overview</a:t>
            </a:r>
          </a:p>
        </p:txBody>
      </p:sp>
      <p:pic>
        <p:nvPicPr>
          <p:cNvPr id="42" name="Picture 119">
            <a:extLst>
              <a:ext uri="{FF2B5EF4-FFF2-40B4-BE49-F238E27FC236}">
                <a16:creationId xmlns:a16="http://schemas.microsoft.com/office/drawing/2014/main" xmlns="" id="{90E494B9-6C43-4625-953D-34DB6060717F}"/>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575857" y="3489999"/>
            <a:ext cx="1472695"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122">
            <a:extLst>
              <a:ext uri="{FF2B5EF4-FFF2-40B4-BE49-F238E27FC236}">
                <a16:creationId xmlns:a16="http://schemas.microsoft.com/office/drawing/2014/main" xmlns="" id="{5EF1E7EC-0194-4174-B4C3-E8F040051C6A}"/>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578910" y="2569468"/>
            <a:ext cx="1469642" cy="870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9481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D9A3AC51-C409-4CAE-9EC5-8BE46B568C0F}"/>
              </a:ext>
            </a:extLst>
          </p:cNvPr>
          <p:cNvSpPr txBox="1">
            <a:spLocks/>
          </p:cNvSpPr>
          <p:nvPr/>
        </p:nvSpPr>
        <p:spPr>
          <a:xfrm>
            <a:off x="2033199" y="266978"/>
            <a:ext cx="5689759" cy="480053"/>
          </a:xfrm>
          <a:prstGeom prst="rect">
            <a:avLst/>
          </a:prstGeom>
        </p:spPr>
        <p:txBody>
          <a:bodyPr vert="horz" lIns="91440" tIns="45720" rIns="91440" bIns="45720" rtlCol="0" anchor="ctr">
            <a:noAutofit/>
          </a:bodyPr>
          <a:lstStyle>
            <a:defPPr>
              <a:defRPr lang="en-US"/>
            </a:defPPr>
            <a:lvl1pPr algn="ctr" defTabSz="571477" eaLnBrk="1" latinLnBrk="0" hangingPunct="1">
              <a:lnSpc>
                <a:spcPct val="90000"/>
              </a:lnSpc>
              <a:buNone/>
              <a:defRPr sz="1750" b="1">
                <a:solidFill>
                  <a:srgbClr val="006600"/>
                </a:solidFill>
                <a:ea typeface="+mj-ea"/>
              </a:defRPr>
            </a:lvl1pPr>
          </a:lstStyle>
          <a:p>
            <a:r>
              <a:rPr lang="en-US" dirty="0"/>
              <a:t>Phase 2 Plans </a:t>
            </a:r>
            <a:endParaRPr lang="en-ZA" dirty="0"/>
          </a:p>
        </p:txBody>
      </p:sp>
      <p:graphicFrame>
        <p:nvGraphicFramePr>
          <p:cNvPr id="2" name="Table 1">
            <a:extLst>
              <a:ext uri="{FF2B5EF4-FFF2-40B4-BE49-F238E27FC236}">
                <a16:creationId xmlns:a16="http://schemas.microsoft.com/office/drawing/2014/main" xmlns="" id="{05517E44-E75E-4170-81EF-22AE113F7C21}"/>
              </a:ext>
            </a:extLst>
          </p:cNvPr>
          <p:cNvGraphicFramePr>
            <a:graphicFrameLocks noGrp="1"/>
          </p:cNvGraphicFramePr>
          <p:nvPr>
            <p:extLst>
              <p:ext uri="{D42A27DB-BD31-4B8C-83A1-F6EECF244321}">
                <p14:modId xmlns:p14="http://schemas.microsoft.com/office/powerpoint/2010/main" xmlns="" val="573574835"/>
              </p:ext>
            </p:extLst>
          </p:nvPr>
        </p:nvGraphicFramePr>
        <p:xfrm>
          <a:off x="327474" y="913284"/>
          <a:ext cx="9433046" cy="4392480"/>
        </p:xfrm>
        <a:graphic>
          <a:graphicData uri="http://schemas.openxmlformats.org/drawingml/2006/table">
            <a:tbl>
              <a:tblPr/>
              <a:tblGrid>
                <a:gridCol w="2613976">
                  <a:extLst>
                    <a:ext uri="{9D8B030D-6E8A-4147-A177-3AD203B41FA5}">
                      <a16:colId xmlns:a16="http://schemas.microsoft.com/office/drawing/2014/main" xmlns="" val="2883056240"/>
                    </a:ext>
                  </a:extLst>
                </a:gridCol>
                <a:gridCol w="681907">
                  <a:extLst>
                    <a:ext uri="{9D8B030D-6E8A-4147-A177-3AD203B41FA5}">
                      <a16:colId xmlns:a16="http://schemas.microsoft.com/office/drawing/2014/main" xmlns="" val="1266194972"/>
                    </a:ext>
                  </a:extLst>
                </a:gridCol>
                <a:gridCol w="681907">
                  <a:extLst>
                    <a:ext uri="{9D8B030D-6E8A-4147-A177-3AD203B41FA5}">
                      <a16:colId xmlns:a16="http://schemas.microsoft.com/office/drawing/2014/main" xmlns="" val="1466994687"/>
                    </a:ext>
                  </a:extLst>
                </a:gridCol>
                <a:gridCol w="681907">
                  <a:extLst>
                    <a:ext uri="{9D8B030D-6E8A-4147-A177-3AD203B41FA5}">
                      <a16:colId xmlns:a16="http://schemas.microsoft.com/office/drawing/2014/main" xmlns="" val="2930278574"/>
                    </a:ext>
                  </a:extLst>
                </a:gridCol>
                <a:gridCol w="681907">
                  <a:extLst>
                    <a:ext uri="{9D8B030D-6E8A-4147-A177-3AD203B41FA5}">
                      <a16:colId xmlns:a16="http://schemas.microsoft.com/office/drawing/2014/main" xmlns="" val="2484088336"/>
                    </a:ext>
                  </a:extLst>
                </a:gridCol>
                <a:gridCol w="681907">
                  <a:extLst>
                    <a:ext uri="{9D8B030D-6E8A-4147-A177-3AD203B41FA5}">
                      <a16:colId xmlns:a16="http://schemas.microsoft.com/office/drawing/2014/main" xmlns="" val="3580619425"/>
                    </a:ext>
                  </a:extLst>
                </a:gridCol>
                <a:gridCol w="681907">
                  <a:extLst>
                    <a:ext uri="{9D8B030D-6E8A-4147-A177-3AD203B41FA5}">
                      <a16:colId xmlns:a16="http://schemas.microsoft.com/office/drawing/2014/main" xmlns="" val="723889912"/>
                    </a:ext>
                  </a:extLst>
                </a:gridCol>
                <a:gridCol w="681907">
                  <a:extLst>
                    <a:ext uri="{9D8B030D-6E8A-4147-A177-3AD203B41FA5}">
                      <a16:colId xmlns:a16="http://schemas.microsoft.com/office/drawing/2014/main" xmlns="" val="3399895042"/>
                    </a:ext>
                  </a:extLst>
                </a:gridCol>
                <a:gridCol w="681907">
                  <a:extLst>
                    <a:ext uri="{9D8B030D-6E8A-4147-A177-3AD203B41FA5}">
                      <a16:colId xmlns:a16="http://schemas.microsoft.com/office/drawing/2014/main" xmlns="" val="1496724724"/>
                    </a:ext>
                  </a:extLst>
                </a:gridCol>
                <a:gridCol w="681907">
                  <a:extLst>
                    <a:ext uri="{9D8B030D-6E8A-4147-A177-3AD203B41FA5}">
                      <a16:colId xmlns:a16="http://schemas.microsoft.com/office/drawing/2014/main" xmlns="" val="1241647972"/>
                    </a:ext>
                  </a:extLst>
                </a:gridCol>
                <a:gridCol w="681907">
                  <a:extLst>
                    <a:ext uri="{9D8B030D-6E8A-4147-A177-3AD203B41FA5}">
                      <a16:colId xmlns:a16="http://schemas.microsoft.com/office/drawing/2014/main" xmlns="" val="888982241"/>
                    </a:ext>
                  </a:extLst>
                </a:gridCol>
              </a:tblGrid>
              <a:tr h="183020">
                <a:tc>
                  <a:txBody>
                    <a:bodyPr/>
                    <a:lstStyle/>
                    <a:p>
                      <a:pPr algn="ctr" rtl="0" fontAlgn="ctr"/>
                      <a:r>
                        <a:rPr lang="en-ZA" sz="1100" b="1" i="0" u="none" strike="noStrike" dirty="0">
                          <a:solidFill>
                            <a:srgbClr val="000000"/>
                          </a:solidFill>
                          <a:effectLst/>
                          <a:latin typeface="Arial" panose="020B0604020202020204" pitchFamily="34" charset="0"/>
                        </a:rPr>
                        <a:t>Province</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Arial" panose="020B0604020202020204" pitchFamily="34" charset="0"/>
                        </a:rPr>
                        <a:t>EC</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Arial" panose="020B0604020202020204" pitchFamily="34" charset="0"/>
                        </a:rPr>
                        <a:t>FS</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Arial" panose="020B0604020202020204" pitchFamily="34" charset="0"/>
                        </a:rPr>
                        <a:t>GT</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Arial" panose="020B0604020202020204" pitchFamily="34" charset="0"/>
                        </a:rPr>
                        <a:t>KZN</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Arial" panose="020B0604020202020204" pitchFamily="34" charset="0"/>
                        </a:rPr>
                        <a:t>LIM</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Arial" panose="020B0604020202020204" pitchFamily="34" charset="0"/>
                        </a:rPr>
                        <a:t>MP</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Arial" panose="020B0604020202020204" pitchFamily="34" charset="0"/>
                        </a:rPr>
                        <a:t>NC</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Arial" panose="020B0604020202020204" pitchFamily="34" charset="0"/>
                        </a:rPr>
                        <a:t>NW</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Arial" panose="020B0604020202020204" pitchFamily="34" charset="0"/>
                        </a:rPr>
                        <a:t>WC</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Arial" panose="020B0604020202020204" pitchFamily="34" charset="0"/>
                        </a:rPr>
                        <a:t>Total</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245757179"/>
                  </a:ext>
                </a:extLst>
              </a:tr>
              <a:tr h="183020">
                <a:tc>
                  <a:txBody>
                    <a:bodyPr/>
                    <a:lstStyle/>
                    <a:p>
                      <a:pPr algn="l" rtl="0" fontAlgn="ctr"/>
                      <a:r>
                        <a:rPr lang="en-ZA" sz="1100" b="0" i="0" u="none" strike="noStrike" dirty="0">
                          <a:solidFill>
                            <a:srgbClr val="000000"/>
                          </a:solidFill>
                          <a:effectLst/>
                          <a:latin typeface="Arial" panose="020B0604020202020204" pitchFamily="34" charset="0"/>
                        </a:rPr>
                        <a:t>Schools</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4338</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787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2048</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4728</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2890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1216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444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1320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1454</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19225</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2746482"/>
                  </a:ext>
                </a:extLst>
              </a:tr>
              <a:tr h="183020">
                <a:tc>
                  <a:txBody>
                    <a:bodyPr/>
                    <a:lstStyle/>
                    <a:p>
                      <a:pPr algn="l" rtl="0" fontAlgn="ctr"/>
                      <a:r>
                        <a:rPr lang="en-ZA" sz="1100" b="0" i="0" u="none" strike="noStrike" dirty="0">
                          <a:solidFill>
                            <a:srgbClr val="000000"/>
                          </a:solidFill>
                          <a:effectLst/>
                          <a:latin typeface="Arial" panose="020B0604020202020204" pitchFamily="34" charset="0"/>
                        </a:rPr>
                        <a:t>Health</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1212</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ZA" sz="1100" b="0" i="0" u="none" strike="noStrike" dirty="0">
                          <a:solidFill>
                            <a:srgbClr val="000000"/>
                          </a:solidFill>
                          <a:effectLst/>
                          <a:latin typeface="Calibri" panose="020F0502020204030204" pitchFamily="34" charset="0"/>
                        </a:rPr>
                        <a:t>518</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ZA" sz="1100" b="0" i="0" u="none" strike="noStrike" dirty="0">
                          <a:solidFill>
                            <a:srgbClr val="000000"/>
                          </a:solidFill>
                          <a:effectLst/>
                          <a:latin typeface="Calibri" panose="020F0502020204030204" pitchFamily="34" charset="0"/>
                        </a:rPr>
                        <a:t>1409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ZA" sz="1100" b="0" i="0" u="none" strike="noStrike" dirty="0">
                          <a:solidFill>
                            <a:srgbClr val="000000"/>
                          </a:solidFill>
                          <a:effectLst/>
                          <a:latin typeface="Calibri" panose="020F0502020204030204" pitchFamily="34" charset="0"/>
                        </a:rPr>
                        <a:t>1165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ZA" sz="1100" b="0" i="0" u="none" strike="noStrike" dirty="0">
                          <a:solidFill>
                            <a:srgbClr val="000000"/>
                          </a:solidFill>
                          <a:effectLst/>
                          <a:latin typeface="Calibri" panose="020F0502020204030204" pitchFamily="34" charset="0"/>
                        </a:rPr>
                        <a:t>663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ZA" sz="1100" b="0" i="0" u="none" strike="noStrike" dirty="0">
                          <a:solidFill>
                            <a:srgbClr val="000000"/>
                          </a:solidFill>
                          <a:effectLst/>
                          <a:latin typeface="Calibri" panose="020F0502020204030204" pitchFamily="34" charset="0"/>
                        </a:rPr>
                        <a:t>460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ZA" sz="1100" b="0" i="0" u="none" strike="noStrike" dirty="0">
                          <a:solidFill>
                            <a:srgbClr val="000000"/>
                          </a:solidFill>
                          <a:effectLst/>
                          <a:latin typeface="Calibri" panose="020F0502020204030204" pitchFamily="34" charset="0"/>
                        </a:rPr>
                        <a:t>345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ZA" sz="1100" b="0" i="0" u="none" strike="noStrike" dirty="0">
                          <a:solidFill>
                            <a:srgbClr val="000000"/>
                          </a:solidFill>
                          <a:effectLst/>
                          <a:latin typeface="Calibri" panose="020F0502020204030204" pitchFamily="34" charset="0"/>
                        </a:rPr>
                        <a:t>473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ZA" sz="1100" b="0" i="0" u="none" strike="noStrike" dirty="0">
                          <a:solidFill>
                            <a:srgbClr val="000000"/>
                          </a:solidFill>
                          <a:effectLst/>
                          <a:latin typeface="Calibri" panose="020F0502020204030204" pitchFamily="34" charset="0"/>
                        </a:rPr>
                        <a:t>1213</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ZA" sz="1100" b="1" i="0" u="none" strike="noStrike" dirty="0">
                          <a:solidFill>
                            <a:srgbClr val="000000"/>
                          </a:solidFill>
                          <a:effectLst/>
                          <a:latin typeface="Calibri" panose="020F0502020204030204" pitchFamily="34" charset="0"/>
                        </a:rPr>
                        <a:t>7458</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483899022"/>
                  </a:ext>
                </a:extLst>
              </a:tr>
              <a:tr h="183020">
                <a:tc>
                  <a:txBody>
                    <a:bodyPr/>
                    <a:lstStyle/>
                    <a:p>
                      <a:pPr algn="l" rtl="0" fontAlgn="ctr"/>
                      <a:r>
                        <a:rPr lang="en-ZA" sz="1100" b="0" i="0" u="none" strike="noStrike" dirty="0">
                          <a:solidFill>
                            <a:srgbClr val="000000"/>
                          </a:solidFill>
                          <a:effectLst/>
                          <a:latin typeface="Arial" panose="020B0604020202020204" pitchFamily="34" charset="0"/>
                        </a:rPr>
                        <a:t>CommunityCentre</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30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200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274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21</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129</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786</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6618100"/>
                  </a:ext>
                </a:extLst>
              </a:tr>
              <a:tr h="183020">
                <a:tc>
                  <a:txBody>
                    <a:bodyPr/>
                    <a:lstStyle/>
                    <a:p>
                      <a:pPr algn="l" rtl="0" fontAlgn="ctr"/>
                      <a:r>
                        <a:rPr lang="en-ZA" sz="1100" b="0" i="0" u="none" strike="noStrike" dirty="0">
                          <a:solidFill>
                            <a:srgbClr val="000000"/>
                          </a:solidFill>
                          <a:effectLst/>
                          <a:latin typeface="Arial" panose="020B0604020202020204" pitchFamily="34" charset="0"/>
                        </a:rPr>
                        <a:t>CommunityService</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29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22</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133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149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56</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437</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4483079"/>
                  </a:ext>
                </a:extLst>
              </a:tr>
              <a:tr h="183020">
                <a:tc>
                  <a:txBody>
                    <a:bodyPr/>
                    <a:lstStyle/>
                    <a:p>
                      <a:pPr algn="l" rtl="0" fontAlgn="ctr"/>
                      <a:r>
                        <a:rPr lang="en-ZA" sz="1100" b="0" i="0" u="none" strike="noStrike" dirty="0">
                          <a:solidFill>
                            <a:srgbClr val="000000"/>
                          </a:solidFill>
                          <a:effectLst/>
                          <a:latin typeface="Arial" panose="020B0604020202020204" pitchFamily="34" charset="0"/>
                        </a:rPr>
                        <a:t>Post Office</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187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99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359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203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117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64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106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187</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1371</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6796197"/>
                  </a:ext>
                </a:extLst>
              </a:tr>
              <a:tr h="183020">
                <a:tc>
                  <a:txBody>
                    <a:bodyPr/>
                    <a:lstStyle/>
                    <a:p>
                      <a:pPr algn="l" rtl="0" fontAlgn="ctr"/>
                      <a:r>
                        <a:rPr lang="en-ZA" sz="1100" b="0" i="0" u="none" strike="noStrike" dirty="0">
                          <a:solidFill>
                            <a:srgbClr val="000000"/>
                          </a:solidFill>
                          <a:effectLst/>
                          <a:latin typeface="Arial" panose="020B0604020202020204" pitchFamily="34" charset="0"/>
                        </a:rPr>
                        <a:t>Thusong Centre</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41</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21</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33</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131</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8998077"/>
                  </a:ext>
                </a:extLst>
              </a:tr>
              <a:tr h="183020">
                <a:tc>
                  <a:txBody>
                    <a:bodyPr/>
                    <a:lstStyle/>
                    <a:p>
                      <a:pPr algn="l" rtl="0" fontAlgn="ctr"/>
                      <a:r>
                        <a:rPr lang="en-ZA" sz="1100" b="0" i="0" u="none" strike="noStrike" dirty="0">
                          <a:solidFill>
                            <a:srgbClr val="000000"/>
                          </a:solidFill>
                          <a:effectLst/>
                          <a:latin typeface="Arial" panose="020B0604020202020204" pitchFamily="34" charset="0"/>
                        </a:rPr>
                        <a:t>Government/MunicipalOffice</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229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81</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439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163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112</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134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139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131</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357</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1785</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0781829"/>
                  </a:ext>
                </a:extLst>
              </a:tr>
              <a:tr h="183020">
                <a:tc>
                  <a:txBody>
                    <a:bodyPr/>
                    <a:lstStyle/>
                    <a:p>
                      <a:pPr algn="l" rtl="0" fontAlgn="ctr"/>
                      <a:r>
                        <a:rPr lang="en-ZA" sz="1100" b="0" i="0" u="none" strike="noStrike" dirty="0">
                          <a:solidFill>
                            <a:srgbClr val="000000"/>
                          </a:solidFill>
                          <a:effectLst/>
                          <a:latin typeface="Arial" panose="020B0604020202020204" pitchFamily="34" charset="0"/>
                        </a:rPr>
                        <a:t>CorrectionalFacility</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28</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37</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169</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8811722"/>
                  </a:ext>
                </a:extLst>
              </a:tr>
              <a:tr h="183020">
                <a:tc>
                  <a:txBody>
                    <a:bodyPr/>
                    <a:lstStyle/>
                    <a:p>
                      <a:pPr algn="l" rtl="0" fontAlgn="ctr"/>
                      <a:r>
                        <a:rPr lang="en-ZA" sz="1100" b="0" i="0" u="none" strike="noStrike" dirty="0">
                          <a:solidFill>
                            <a:srgbClr val="000000"/>
                          </a:solidFill>
                          <a:effectLst/>
                          <a:latin typeface="Arial" panose="020B0604020202020204" pitchFamily="34" charset="0"/>
                        </a:rPr>
                        <a:t>Police Station</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177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80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139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148</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77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64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67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149</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950</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018771"/>
                  </a:ext>
                </a:extLst>
              </a:tr>
              <a:tr h="183020">
                <a:tc>
                  <a:txBody>
                    <a:bodyPr/>
                    <a:lstStyle/>
                    <a:p>
                      <a:pPr algn="l" rtl="0" fontAlgn="ctr"/>
                      <a:r>
                        <a:rPr lang="en-ZA" sz="1100" b="0" i="0" u="none" strike="noStrike" dirty="0">
                          <a:solidFill>
                            <a:srgbClr val="000000"/>
                          </a:solidFill>
                          <a:effectLst/>
                          <a:latin typeface="Arial" panose="020B0604020202020204" pitchFamily="34" charset="0"/>
                        </a:rPr>
                        <a:t>Court</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47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64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41</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18</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28</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21</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44</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326</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5662325"/>
                  </a:ext>
                </a:extLst>
              </a:tr>
              <a:tr h="183020">
                <a:tc>
                  <a:txBody>
                    <a:bodyPr/>
                    <a:lstStyle/>
                    <a:p>
                      <a:pPr algn="l" rtl="0" fontAlgn="ctr"/>
                      <a:r>
                        <a:rPr lang="en-ZA" sz="1100" b="0" i="0" u="none" strike="noStrike" dirty="0">
                          <a:solidFill>
                            <a:srgbClr val="000000"/>
                          </a:solidFill>
                          <a:effectLst/>
                          <a:latin typeface="Arial" panose="020B0604020202020204" pitchFamily="34" charset="0"/>
                        </a:rPr>
                        <a:t>TrafficDepartment</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26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106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41</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28</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88</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402</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2344383"/>
                  </a:ext>
                </a:extLst>
              </a:tr>
              <a:tr h="183020">
                <a:tc>
                  <a:txBody>
                    <a:bodyPr/>
                    <a:lstStyle/>
                    <a:p>
                      <a:pPr algn="l" rtl="0" fontAlgn="ctr"/>
                      <a:r>
                        <a:rPr lang="en-ZA" sz="1100" b="0" i="0" u="none" strike="noStrike" dirty="0">
                          <a:solidFill>
                            <a:srgbClr val="000000"/>
                          </a:solidFill>
                          <a:effectLst/>
                          <a:latin typeface="Arial" panose="020B0604020202020204" pitchFamily="34" charset="0"/>
                        </a:rPr>
                        <a:t>Utility</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65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447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225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103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100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252</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1279</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51104604"/>
                  </a:ext>
                </a:extLst>
              </a:tr>
              <a:tr h="183020">
                <a:tc>
                  <a:txBody>
                    <a:bodyPr/>
                    <a:lstStyle/>
                    <a:p>
                      <a:pPr algn="l" rtl="0" fontAlgn="ctr"/>
                      <a:r>
                        <a:rPr lang="en-ZA" sz="1100" b="0" i="0" u="none" strike="noStrike" dirty="0">
                          <a:solidFill>
                            <a:srgbClr val="000000"/>
                          </a:solidFill>
                          <a:effectLst/>
                          <a:latin typeface="Arial" panose="020B0604020202020204" pitchFamily="34" charset="0"/>
                        </a:rPr>
                        <a:t>InternationalBorderPost</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0</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25</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2768661"/>
                  </a:ext>
                </a:extLst>
              </a:tr>
              <a:tr h="183020">
                <a:tc>
                  <a:txBody>
                    <a:bodyPr/>
                    <a:lstStyle/>
                    <a:p>
                      <a:pPr algn="l" rtl="0" fontAlgn="ctr"/>
                      <a:r>
                        <a:rPr lang="en-ZA" sz="1100" b="0" i="0" u="none" strike="noStrike" dirty="0">
                          <a:solidFill>
                            <a:srgbClr val="000000"/>
                          </a:solidFill>
                          <a:effectLst/>
                          <a:latin typeface="Arial" panose="020B0604020202020204" pitchFamily="34" charset="0"/>
                        </a:rPr>
                        <a:t>RailwayStation</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234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164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281</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296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58</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234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195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86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275</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1823</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9301741"/>
                  </a:ext>
                </a:extLst>
              </a:tr>
              <a:tr h="183020">
                <a:tc>
                  <a:txBody>
                    <a:bodyPr/>
                    <a:lstStyle/>
                    <a:p>
                      <a:pPr algn="l" rtl="0" fontAlgn="ctr"/>
                      <a:r>
                        <a:rPr lang="en-ZA" sz="1100" b="0" i="0" u="none" strike="noStrike" dirty="0">
                          <a:solidFill>
                            <a:srgbClr val="000000"/>
                          </a:solidFill>
                          <a:effectLst/>
                          <a:latin typeface="Arial" panose="020B0604020202020204" pitchFamily="34" charset="0"/>
                        </a:rPr>
                        <a:t>ForestStation/ResearchStation</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20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50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23</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178</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9241239"/>
                  </a:ext>
                </a:extLst>
              </a:tr>
              <a:tr h="183020">
                <a:tc>
                  <a:txBody>
                    <a:bodyPr/>
                    <a:lstStyle/>
                    <a:p>
                      <a:pPr algn="l" rtl="0" fontAlgn="ctr"/>
                      <a:r>
                        <a:rPr lang="en-ZA" sz="1100" b="0" i="0" u="none" strike="noStrike" dirty="0">
                          <a:solidFill>
                            <a:srgbClr val="000000"/>
                          </a:solidFill>
                          <a:effectLst/>
                          <a:latin typeface="Arial" panose="020B0604020202020204" pitchFamily="34" charset="0"/>
                        </a:rPr>
                        <a:t>FireStation</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17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66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18</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51</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237</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5504853"/>
                  </a:ext>
                </a:extLst>
              </a:tr>
              <a:tr h="183020">
                <a:tc>
                  <a:txBody>
                    <a:bodyPr/>
                    <a:lstStyle/>
                    <a:p>
                      <a:pPr algn="l" rtl="0" fontAlgn="ctr"/>
                      <a:r>
                        <a:rPr lang="en-ZA" sz="1100" b="0" i="0" u="none" strike="noStrike" dirty="0">
                          <a:solidFill>
                            <a:srgbClr val="000000"/>
                          </a:solidFill>
                          <a:effectLst/>
                          <a:latin typeface="Arial" panose="020B0604020202020204" pitchFamily="34" charset="0"/>
                        </a:rPr>
                        <a:t>Library</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70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68</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179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144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62</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200</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800</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257004"/>
                  </a:ext>
                </a:extLst>
              </a:tr>
              <a:tr h="183020">
                <a:tc>
                  <a:txBody>
                    <a:bodyPr/>
                    <a:lstStyle/>
                    <a:p>
                      <a:pPr algn="l" rtl="0" fontAlgn="ctr"/>
                      <a:r>
                        <a:rPr lang="en-ZA" sz="1100" b="0" i="0" u="none" strike="noStrike" dirty="0">
                          <a:solidFill>
                            <a:srgbClr val="000000"/>
                          </a:solidFill>
                          <a:effectLst/>
                          <a:latin typeface="Arial" panose="020B0604020202020204" pitchFamily="34" charset="0"/>
                        </a:rPr>
                        <a:t>TouristInformation</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52</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59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22</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32</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137</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435</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219358"/>
                  </a:ext>
                </a:extLst>
              </a:tr>
              <a:tr h="183020">
                <a:tc>
                  <a:txBody>
                    <a:bodyPr/>
                    <a:lstStyle/>
                    <a:p>
                      <a:pPr algn="l" rtl="0" fontAlgn="ctr"/>
                      <a:r>
                        <a:rPr lang="en-ZA" sz="1100" b="0" i="0" u="none" strike="noStrike" dirty="0">
                          <a:solidFill>
                            <a:srgbClr val="000000"/>
                          </a:solidFill>
                          <a:effectLst/>
                          <a:latin typeface="Arial" panose="020B0604020202020204" pitchFamily="34" charset="0"/>
                        </a:rPr>
                        <a:t>Reservoir</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14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61</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51</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215</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3424087"/>
                  </a:ext>
                </a:extLst>
              </a:tr>
              <a:tr h="183020">
                <a:tc>
                  <a:txBody>
                    <a:bodyPr/>
                    <a:lstStyle/>
                    <a:p>
                      <a:pPr algn="l" rtl="0" fontAlgn="ctr"/>
                      <a:r>
                        <a:rPr lang="en-ZA" sz="1100" b="0" i="0" u="none" strike="noStrike" dirty="0">
                          <a:solidFill>
                            <a:srgbClr val="000000"/>
                          </a:solidFill>
                          <a:effectLst/>
                          <a:latin typeface="Arial" panose="020B0604020202020204" pitchFamily="34" charset="0"/>
                        </a:rPr>
                        <a:t>Stadium</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20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11</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64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19</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8</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32</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201</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5670304"/>
                  </a:ext>
                </a:extLst>
              </a:tr>
              <a:tr h="183020">
                <a:tc>
                  <a:txBody>
                    <a:bodyPr/>
                    <a:lstStyle/>
                    <a:p>
                      <a:pPr algn="l" rtl="0" fontAlgn="ctr"/>
                      <a:r>
                        <a:rPr lang="en-ZA" sz="1100" b="0" i="0" u="none" strike="noStrike" dirty="0">
                          <a:solidFill>
                            <a:srgbClr val="000000"/>
                          </a:solidFill>
                          <a:effectLst/>
                          <a:latin typeface="Arial" panose="020B0604020202020204" pitchFamily="34" charset="0"/>
                        </a:rPr>
                        <a:t>MilitaryStructure/Site</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3</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7</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23</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119</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2346360"/>
                  </a:ext>
                </a:extLst>
              </a:tr>
              <a:tr h="183020">
                <a:tc>
                  <a:txBody>
                    <a:bodyPr/>
                    <a:lstStyle/>
                    <a:p>
                      <a:pPr algn="l" rtl="0" fontAlgn="ctr"/>
                      <a:r>
                        <a:rPr lang="en-ZA" sz="1100" b="0" i="0" u="none" strike="noStrike" dirty="0">
                          <a:solidFill>
                            <a:srgbClr val="000000"/>
                          </a:solidFill>
                          <a:effectLst/>
                          <a:latin typeface="Arial" panose="020B0604020202020204" pitchFamily="34" charset="0"/>
                        </a:rPr>
                        <a:t>TollPlaza</a:t>
                      </a:r>
                    </a:p>
                  </a:txBody>
                  <a:tcPr marL="4128" marR="4128" marT="41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0" i="0" u="none" strike="noStrike" dirty="0">
                          <a:solidFill>
                            <a:srgbClr val="000000"/>
                          </a:solidFill>
                          <a:effectLst/>
                          <a:latin typeface="Calibri" panose="020F0502020204030204" pitchFamily="34" charset="0"/>
                        </a:rPr>
                        <a:t>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5</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86</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38</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12</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4</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0</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11</a:t>
                      </a:r>
                    </a:p>
                  </a:txBody>
                  <a:tcPr marL="4128" marR="4128" marT="4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0" i="0" u="none" strike="noStrike" dirty="0">
                          <a:solidFill>
                            <a:srgbClr val="000000"/>
                          </a:solidFill>
                          <a:effectLst/>
                          <a:latin typeface="Calibri" panose="020F0502020204030204" pitchFamily="34" charset="0"/>
                        </a:rPr>
                        <a:t>6</a:t>
                      </a:r>
                    </a:p>
                  </a:txBody>
                  <a:tcPr marL="4128" marR="4128" marT="41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162</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7002580"/>
                  </a:ext>
                </a:extLst>
              </a:tr>
              <a:tr h="183020">
                <a:tc>
                  <a:txBody>
                    <a:bodyPr/>
                    <a:lstStyle/>
                    <a:p>
                      <a:pPr algn="ctr" rtl="0" fontAlgn="ctr"/>
                      <a:r>
                        <a:rPr lang="en-ZA" sz="1100" b="1" i="0" u="none" strike="noStrike" dirty="0">
                          <a:solidFill>
                            <a:srgbClr val="000000"/>
                          </a:solidFill>
                          <a:effectLst/>
                          <a:latin typeface="Arial" panose="020B0604020202020204" pitchFamily="34" charset="0"/>
                        </a:rPr>
                        <a:t>Total</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ZA" sz="1100" b="1" i="0" u="none" strike="noStrike" dirty="0">
                          <a:solidFill>
                            <a:srgbClr val="000000"/>
                          </a:solidFill>
                          <a:effectLst/>
                          <a:latin typeface="Calibri" panose="020F0502020204030204" pitchFamily="34" charset="0"/>
                        </a:rPr>
                        <a:t>6801</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2075</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6266</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7805</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4134</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2592</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1599</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2445</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4797</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panose="020F0502020204030204" pitchFamily="34" charset="0"/>
                        </a:rPr>
                        <a:t>38514</a:t>
                      </a:r>
                    </a:p>
                  </a:txBody>
                  <a:tcPr marL="4128" marR="4128" marT="4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6927143"/>
                  </a:ext>
                </a:extLst>
              </a:tr>
            </a:tbl>
          </a:graphicData>
        </a:graphic>
      </p:graphicFrame>
    </p:spTree>
    <p:extLst>
      <p:ext uri="{BB962C8B-B14F-4D97-AF65-F5344CB8AC3E}">
        <p14:creationId xmlns:p14="http://schemas.microsoft.com/office/powerpoint/2010/main" xmlns="" val="1410536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33986" y="2929619"/>
            <a:ext cx="1317047" cy="119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7" fontAlgn="auto">
              <a:spcBef>
                <a:spcPts val="0"/>
              </a:spcBef>
              <a:spcAft>
                <a:spcPts val="0"/>
              </a:spcAft>
            </a:pPr>
            <a:endParaRPr lang="en-ZA" sz="1125" dirty="0">
              <a:solidFill>
                <a:prstClr val="white"/>
              </a:solidFill>
              <a:latin typeface="Calibri" panose="020F0502020204030204"/>
            </a:endParaRPr>
          </a:p>
        </p:txBody>
      </p:sp>
      <p:sp>
        <p:nvSpPr>
          <p:cNvPr id="8" name="Content Placeholder 3">
            <a:extLst>
              <a:ext uri="{FF2B5EF4-FFF2-40B4-BE49-F238E27FC236}">
                <a16:creationId xmlns:a16="http://schemas.microsoft.com/office/drawing/2014/main" xmlns="" id="{502893EA-5D8B-4D78-9739-7C847A947E46}"/>
              </a:ext>
            </a:extLst>
          </p:cNvPr>
          <p:cNvSpPr txBox="1">
            <a:spLocks/>
          </p:cNvSpPr>
          <p:nvPr/>
        </p:nvSpPr>
        <p:spPr bwMode="auto">
          <a:xfrm>
            <a:off x="0" y="841277"/>
            <a:ext cx="10160000" cy="3744415"/>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lvl1pPr marL="0" indent="0" algn="l" defTabSz="846061" rtl="0" eaLnBrk="0" fontAlgn="base" hangingPunct="0">
              <a:spcBef>
                <a:spcPts val="551"/>
              </a:spcBef>
              <a:spcAft>
                <a:spcPct val="0"/>
              </a:spcAft>
              <a:buSzPct val="90000"/>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1pPr>
            <a:lvl2pPr marL="285739" indent="0" algn="l" defTabSz="846061" rtl="0" eaLnBrk="0" fontAlgn="base" hangingPunct="0">
              <a:spcBef>
                <a:spcPts val="551"/>
              </a:spcBef>
              <a:spcAft>
                <a:spcPct val="0"/>
              </a:spcAft>
              <a:buSzPct val="90000"/>
              <a:buFont typeface="Wingdings" panose="05000000000000000000" pitchFamily="2" charset="2"/>
              <a:buNone/>
              <a:defRPr sz="1250" kern="1200">
                <a:solidFill>
                  <a:schemeClr val="tx1">
                    <a:tint val="75000"/>
                  </a:schemeClr>
                </a:solidFill>
                <a:latin typeface="+mn-lt"/>
                <a:ea typeface="Segoe UI Light" pitchFamily="34" charset="0"/>
                <a:cs typeface="Segoe UI Light" panose="020B0502040204020203" pitchFamily="34" charset="0"/>
              </a:defRPr>
            </a:lvl2pPr>
            <a:lvl3pPr marL="571477" indent="0" algn="l" defTabSz="846061" rtl="0" eaLnBrk="0" fontAlgn="base" hangingPunct="0">
              <a:spcBef>
                <a:spcPts val="551"/>
              </a:spcBef>
              <a:spcAft>
                <a:spcPct val="0"/>
              </a:spcAft>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3pPr>
            <a:lvl4pPr marL="857216"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4pPr>
            <a:lvl5pPr marL="1142954"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5pPr>
            <a:lvl6pPr marL="1428693"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6pPr>
            <a:lvl7pPr marL="1714431"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7pPr>
            <a:lvl8pPr marL="2000170"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8pPr>
            <a:lvl9pPr marL="2285909"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9pPr>
          </a:lstStyle>
          <a:p>
            <a:pPr marL="285750" indent="-285750">
              <a:spcBef>
                <a:spcPts val="0"/>
              </a:spcBef>
              <a:buFont typeface="Arial" panose="020B0604020202020204" pitchFamily="34" charset="0"/>
              <a:buChar char="•"/>
            </a:pPr>
            <a:r>
              <a:rPr lang="en-US" sz="2400" dirty="0">
                <a:solidFill>
                  <a:schemeClr val="tx1"/>
                </a:solidFill>
              </a:rPr>
              <a:t>Total CapEx budget required is </a:t>
            </a:r>
            <a:r>
              <a:rPr lang="en-US" sz="2400" b="1" dirty="0">
                <a:solidFill>
                  <a:schemeClr val="tx1"/>
                </a:solidFill>
              </a:rPr>
              <a:t>R2 527 157 135 </a:t>
            </a:r>
            <a:r>
              <a:rPr lang="en-US" sz="2400" dirty="0">
                <a:solidFill>
                  <a:schemeClr val="tx1"/>
                </a:solidFill>
              </a:rPr>
              <a:t>(R2.53 billion) incl. VAT, to provide broadband infrastructure within the next 36 months. This is a major saving from the of 2021-2030 (and approximately R8.5 billion each subsequent year) in connectivity costs as well as an estimated R75 billion in device costs over the same period.</a:t>
            </a:r>
          </a:p>
          <a:p>
            <a:pPr marL="285750" indent="-285750">
              <a:spcBef>
                <a:spcPts val="0"/>
              </a:spcBef>
              <a:buFont typeface="Arial" panose="020B0604020202020204" pitchFamily="34" charset="0"/>
              <a:buChar char="•"/>
            </a:pPr>
            <a:endParaRPr lang="en-US" sz="2400" dirty="0">
              <a:solidFill>
                <a:schemeClr val="tx1"/>
              </a:solidFill>
            </a:endParaRPr>
          </a:p>
          <a:p>
            <a:pPr marL="285750" indent="-285750">
              <a:spcBef>
                <a:spcPts val="0"/>
              </a:spcBef>
              <a:buFont typeface="Arial" panose="020B0604020202020204" pitchFamily="34" charset="0"/>
              <a:buChar char="•"/>
            </a:pPr>
            <a:r>
              <a:rPr lang="en-US" sz="2400" dirty="0">
                <a:solidFill>
                  <a:schemeClr val="tx1"/>
                </a:solidFill>
              </a:rPr>
              <a:t>Existing budgets from line departments must be utilise for maintenance and extension of services provided by SITA.</a:t>
            </a:r>
          </a:p>
        </p:txBody>
      </p:sp>
      <p:sp>
        <p:nvSpPr>
          <p:cNvPr id="9" name="Title 1">
            <a:extLst>
              <a:ext uri="{FF2B5EF4-FFF2-40B4-BE49-F238E27FC236}">
                <a16:creationId xmlns:a16="http://schemas.microsoft.com/office/drawing/2014/main" xmlns="" id="{9FC52A98-BC06-447F-8637-A8AF883D0431}"/>
              </a:ext>
            </a:extLst>
          </p:cNvPr>
          <p:cNvSpPr txBox="1">
            <a:spLocks/>
          </p:cNvSpPr>
          <p:nvPr/>
        </p:nvSpPr>
        <p:spPr>
          <a:xfrm>
            <a:off x="2775744" y="265212"/>
            <a:ext cx="3868392" cy="374644"/>
          </a:xfrm>
          <a:prstGeom prst="rect">
            <a:avLst/>
          </a:prstGeom>
        </p:spPr>
        <p:txBody>
          <a:bodyPr vert="horz" lIns="91440" tIns="45720" rIns="91440" bIns="45720" rtlCol="0" anchor="b">
            <a:normAutofit/>
          </a:bodyPr>
          <a:lstStyle>
            <a:lvl1pPr algn="l" defTabSz="571477" rtl="0" eaLnBrk="1" latinLnBrk="0" hangingPunct="1">
              <a:lnSpc>
                <a:spcPct val="90000"/>
              </a:lnSpc>
              <a:spcBef>
                <a:spcPct val="0"/>
              </a:spcBef>
              <a:buNone/>
              <a:defRPr sz="2500" b="1" kern="1200">
                <a:solidFill>
                  <a:schemeClr val="tx1"/>
                </a:solidFill>
                <a:latin typeface="+mn-lt"/>
                <a:ea typeface="+mj-ea"/>
                <a:cs typeface="+mj-cs"/>
              </a:defRPr>
            </a:lvl1pPr>
          </a:lstStyle>
          <a:p>
            <a:pPr algn="ctr" fontAlgn="auto">
              <a:spcAft>
                <a:spcPts val="0"/>
              </a:spcAft>
            </a:pPr>
            <a:r>
              <a:rPr lang="en-US" sz="1750" dirty="0">
                <a:solidFill>
                  <a:srgbClr val="006600"/>
                </a:solidFill>
                <a:latin typeface="Arial" panose="020B0604020202020204" pitchFamily="34" charset="0"/>
                <a:cs typeface="Arial" panose="020B0604020202020204" pitchFamily="34" charset="0"/>
              </a:rPr>
              <a:t>FINANCIAL IMPLICATIONS </a:t>
            </a:r>
            <a:endParaRPr lang="en-ZA" sz="1750"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05056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839645" y="3001516"/>
            <a:ext cx="514030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548438" y="2188784"/>
            <a:ext cx="200542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6D6D180F-7BF3-449A-A1FA-651382B1A926}"/>
              </a:ext>
            </a:extLst>
          </p:cNvPr>
          <p:cNvSpPr>
            <a:spLocks noGrp="1"/>
          </p:cNvSpPr>
          <p:nvPr>
            <p:ph type="title"/>
          </p:nvPr>
        </p:nvSpPr>
        <p:spPr>
          <a:xfrm>
            <a:off x="3086425" y="277595"/>
            <a:ext cx="3816424" cy="397072"/>
          </a:xfrm>
        </p:spPr>
        <p:txBody>
          <a:bodyPr/>
          <a:lstStyle/>
          <a:p>
            <a:pPr algn="ctr"/>
            <a:r>
              <a:rPr lang="en-US" sz="1750" dirty="0">
                <a:solidFill>
                  <a:srgbClr val="006600"/>
                </a:solidFill>
                <a:latin typeface="Arial" panose="020B0604020202020204" pitchFamily="34" charset="0"/>
                <a:cs typeface="Arial" panose="020B0604020202020204" pitchFamily="34" charset="0"/>
              </a:rPr>
              <a:t>High Level Roll Out Schedule </a:t>
            </a:r>
            <a:endParaRPr lang="en-ZA" sz="1750" dirty="0">
              <a:solidFill>
                <a:srgbClr val="006600"/>
              </a:solidFill>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nvGraphicFramePr>
        <p:xfrm>
          <a:off x="12732" y="2929508"/>
          <a:ext cx="9963811" cy="2525386"/>
        </p:xfrm>
        <a:graphic>
          <a:graphicData uri="http://schemas.openxmlformats.org/drawingml/2006/table">
            <a:tbl>
              <a:tblPr/>
              <a:tblGrid>
                <a:gridCol w="1187626">
                  <a:extLst>
                    <a:ext uri="{9D8B030D-6E8A-4147-A177-3AD203B41FA5}">
                      <a16:colId xmlns:a16="http://schemas.microsoft.com/office/drawing/2014/main" xmlns="" val="20000"/>
                    </a:ext>
                  </a:extLst>
                </a:gridCol>
                <a:gridCol w="978527">
                  <a:extLst>
                    <a:ext uri="{9D8B030D-6E8A-4147-A177-3AD203B41FA5}">
                      <a16:colId xmlns:a16="http://schemas.microsoft.com/office/drawing/2014/main" xmlns="" val="20001"/>
                    </a:ext>
                  </a:extLst>
                </a:gridCol>
                <a:gridCol w="1031189">
                  <a:extLst>
                    <a:ext uri="{9D8B030D-6E8A-4147-A177-3AD203B41FA5}">
                      <a16:colId xmlns:a16="http://schemas.microsoft.com/office/drawing/2014/main" xmlns="" val="20002"/>
                    </a:ext>
                  </a:extLst>
                </a:gridCol>
                <a:gridCol w="925864">
                  <a:extLst>
                    <a:ext uri="{9D8B030D-6E8A-4147-A177-3AD203B41FA5}">
                      <a16:colId xmlns:a16="http://schemas.microsoft.com/office/drawing/2014/main" xmlns="" val="20003"/>
                    </a:ext>
                  </a:extLst>
                </a:gridCol>
                <a:gridCol w="711656">
                  <a:extLst>
                    <a:ext uri="{9D8B030D-6E8A-4147-A177-3AD203B41FA5}">
                      <a16:colId xmlns:a16="http://schemas.microsoft.com/office/drawing/2014/main" xmlns="" val="20004"/>
                    </a:ext>
                  </a:extLst>
                </a:gridCol>
                <a:gridCol w="889570">
                  <a:extLst>
                    <a:ext uri="{9D8B030D-6E8A-4147-A177-3AD203B41FA5}">
                      <a16:colId xmlns:a16="http://schemas.microsoft.com/office/drawing/2014/main" xmlns="" val="20005"/>
                    </a:ext>
                  </a:extLst>
                </a:gridCol>
                <a:gridCol w="800613">
                  <a:extLst>
                    <a:ext uri="{9D8B030D-6E8A-4147-A177-3AD203B41FA5}">
                      <a16:colId xmlns:a16="http://schemas.microsoft.com/office/drawing/2014/main" xmlns="" val="20006"/>
                    </a:ext>
                  </a:extLst>
                </a:gridCol>
                <a:gridCol w="1059348">
                  <a:extLst>
                    <a:ext uri="{9D8B030D-6E8A-4147-A177-3AD203B41FA5}">
                      <a16:colId xmlns:a16="http://schemas.microsoft.com/office/drawing/2014/main" xmlns="" val="20007"/>
                    </a:ext>
                  </a:extLst>
                </a:gridCol>
                <a:gridCol w="817925">
                  <a:extLst>
                    <a:ext uri="{9D8B030D-6E8A-4147-A177-3AD203B41FA5}">
                      <a16:colId xmlns:a16="http://schemas.microsoft.com/office/drawing/2014/main" xmlns="" val="20008"/>
                    </a:ext>
                  </a:extLst>
                </a:gridCol>
                <a:gridCol w="669211">
                  <a:extLst>
                    <a:ext uri="{9D8B030D-6E8A-4147-A177-3AD203B41FA5}">
                      <a16:colId xmlns:a16="http://schemas.microsoft.com/office/drawing/2014/main" xmlns="" val="20009"/>
                    </a:ext>
                  </a:extLst>
                </a:gridCol>
                <a:gridCol w="892282">
                  <a:extLst>
                    <a:ext uri="{9D8B030D-6E8A-4147-A177-3AD203B41FA5}">
                      <a16:colId xmlns:a16="http://schemas.microsoft.com/office/drawing/2014/main" xmlns="" val="20010"/>
                    </a:ext>
                  </a:extLst>
                </a:gridCol>
              </a:tblGrid>
              <a:tr h="159893">
                <a:tc rowSpan="2">
                  <a:txBody>
                    <a:bodyPr/>
                    <a:lstStyle/>
                    <a:p>
                      <a:pPr algn="ctr" fontAlgn="b"/>
                      <a:r>
                        <a:rPr lang="en-ZA" sz="1600" b="1" i="0" u="none" strike="noStrike" dirty="0">
                          <a:solidFill>
                            <a:srgbClr val="0E1B8D"/>
                          </a:solidFill>
                          <a:effectLst/>
                          <a:latin typeface="Calibri" panose="020F0502020204030204" pitchFamily="34" charset="0"/>
                        </a:rPr>
                        <a:t>SDIC &amp; ICT</a:t>
                      </a:r>
                    </a:p>
                  </a:txBody>
                  <a:tcPr marL="5347" marR="5347" marT="534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10">
                  <a:txBody>
                    <a:bodyPr/>
                    <a:lstStyle/>
                    <a:p>
                      <a:pPr algn="ctr" fontAlgn="ctr"/>
                      <a:r>
                        <a:rPr lang="en-ZA" sz="1200" b="1" i="0" u="none" strike="noStrike" dirty="0">
                          <a:solidFill>
                            <a:srgbClr val="000000"/>
                          </a:solidFill>
                          <a:effectLst/>
                          <a:latin typeface="Calibri" panose="020F0502020204030204" pitchFamily="34" charset="0"/>
                        </a:rPr>
                        <a:t>Phase 2A: 5Mbps using existing terrestrial network and satellite services</a:t>
                      </a:r>
                    </a:p>
                  </a:txBody>
                  <a:tcPr marL="5347" marR="5347" marT="534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42218">
                <a:tc vMerge="1">
                  <a:txBody>
                    <a:bodyPr/>
                    <a:lstStyle/>
                    <a:p>
                      <a:pPr algn="ctr" fontAlgn="b"/>
                      <a:endParaRPr lang="en-ZA" sz="1200" b="1" i="0" u="none" strike="noStrike" dirty="0">
                        <a:solidFill>
                          <a:srgbClr val="000000"/>
                        </a:solidFill>
                        <a:effectLst/>
                        <a:latin typeface="Calibri" panose="020F0502020204030204" pitchFamily="34" charset="0"/>
                      </a:endParaRPr>
                    </a:p>
                  </a:txBody>
                  <a:tcPr marL="5347" marR="5347" marT="53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b"/>
                      <a:r>
                        <a:rPr lang="en-ZA" sz="1000" b="1" i="0" u="none" strike="noStrike" dirty="0">
                          <a:solidFill>
                            <a:srgbClr val="000000"/>
                          </a:solidFill>
                          <a:effectLst/>
                          <a:latin typeface="Calibri" panose="020F0502020204030204" pitchFamily="34" charset="0"/>
                        </a:rPr>
                        <a:t>Year 1</a:t>
                      </a:r>
                    </a:p>
                  </a:txBody>
                  <a:tcPr marL="5347" marR="5347" marT="53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5">
                  <a:txBody>
                    <a:bodyPr/>
                    <a:lstStyle/>
                    <a:p>
                      <a:pPr algn="ctr" fontAlgn="b"/>
                      <a:r>
                        <a:rPr lang="en-ZA" sz="1000" b="1" i="0" u="none" strike="noStrike" dirty="0">
                          <a:solidFill>
                            <a:srgbClr val="000000"/>
                          </a:solidFill>
                          <a:effectLst/>
                          <a:latin typeface="Calibri" panose="020F0502020204030204" pitchFamily="34" charset="0"/>
                        </a:rPr>
                        <a:t>Year 2 (Cumulative)</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518122">
                <a:tc>
                  <a:txBody>
                    <a:bodyPr/>
                    <a:lstStyle/>
                    <a:p>
                      <a:pPr algn="ctr" fontAlgn="ctr"/>
                      <a:r>
                        <a:rPr lang="en-ZA" sz="1200" b="1" i="0" u="none" strike="noStrike" dirty="0">
                          <a:solidFill>
                            <a:srgbClr val="000000"/>
                          </a:solidFill>
                          <a:effectLst/>
                          <a:latin typeface="Calibri" panose="020F0502020204030204" pitchFamily="34" charset="0"/>
                        </a:rPr>
                        <a:t>Scope</a:t>
                      </a:r>
                    </a:p>
                  </a:txBody>
                  <a:tcPr marL="5347" marR="5347" marT="53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900" b="1" i="0" u="none" strike="noStrike" dirty="0">
                          <a:solidFill>
                            <a:srgbClr val="000000"/>
                          </a:solidFill>
                          <a:effectLst/>
                          <a:latin typeface="Arial" panose="020B0604020202020204" pitchFamily="34" charset="0"/>
                        </a:rPr>
                        <a:t>Households</a:t>
                      </a:r>
                    </a:p>
                  </a:txBody>
                  <a:tcPr marL="5347" marR="5347" marT="53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900" b="1" i="0" u="none" strike="noStrike" dirty="0">
                          <a:solidFill>
                            <a:srgbClr val="000000"/>
                          </a:solidFill>
                          <a:effectLst/>
                          <a:latin typeface="Arial" panose="020B0604020202020204" pitchFamily="34" charset="0"/>
                        </a:rPr>
                        <a:t>Open Access Base-stations (Shared and new)</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900" b="1" i="0" u="none" strike="noStrike" dirty="0">
                          <a:solidFill>
                            <a:srgbClr val="000000"/>
                          </a:solidFill>
                          <a:effectLst/>
                          <a:latin typeface="Arial" panose="020B0604020202020204" pitchFamily="34" charset="0"/>
                        </a:rPr>
                        <a:t>VSAT (Mountainous Area)</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900" b="1" i="0" u="none" strike="noStrike" dirty="0">
                          <a:solidFill>
                            <a:srgbClr val="0E1B8D"/>
                          </a:solidFill>
                          <a:effectLst/>
                          <a:latin typeface="Arial" panose="020B0604020202020204" pitchFamily="34" charset="0"/>
                        </a:rPr>
                        <a:t>Schools and Clinics (ICT)</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900" b="1" i="0" u="none" strike="noStrike" dirty="0">
                          <a:solidFill>
                            <a:srgbClr val="0E1B8D"/>
                          </a:solidFill>
                          <a:effectLst/>
                          <a:latin typeface="Arial" panose="020B0604020202020204" pitchFamily="34" charset="0"/>
                        </a:rPr>
                        <a:t>Tribal Community (ICT)</a:t>
                      </a:r>
                    </a:p>
                  </a:txBody>
                  <a:tcPr marL="5347" marR="5347" marT="53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900" b="1" i="0" u="none" strike="noStrike" dirty="0">
                          <a:solidFill>
                            <a:srgbClr val="000000"/>
                          </a:solidFill>
                          <a:effectLst/>
                          <a:latin typeface="Arial" panose="020B0604020202020204" pitchFamily="34" charset="0"/>
                        </a:rPr>
                        <a:t>Household</a:t>
                      </a:r>
                    </a:p>
                  </a:txBody>
                  <a:tcPr marL="5347" marR="5347" marT="53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900" b="1" i="0" u="none" strike="noStrike" dirty="0">
                          <a:solidFill>
                            <a:srgbClr val="000000"/>
                          </a:solidFill>
                          <a:effectLst/>
                          <a:latin typeface="Arial" panose="020B0604020202020204" pitchFamily="34" charset="0"/>
                        </a:rPr>
                        <a:t>Open Access Base-stations (Shared and new)</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900" b="1" i="0" u="none" strike="noStrike" dirty="0">
                          <a:solidFill>
                            <a:srgbClr val="000000"/>
                          </a:solidFill>
                          <a:effectLst/>
                          <a:latin typeface="Arial" panose="020B0604020202020204" pitchFamily="34" charset="0"/>
                        </a:rPr>
                        <a:t>VSAT (Mountainous Area)</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900" b="1" i="0" u="none" strike="noStrike" dirty="0">
                          <a:solidFill>
                            <a:srgbClr val="0E1B8D"/>
                          </a:solidFill>
                          <a:effectLst/>
                          <a:latin typeface="Arial" panose="020B0604020202020204" pitchFamily="34" charset="0"/>
                        </a:rPr>
                        <a:t>Schools and Clinics (ICT)   </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900" b="1" i="0" u="none" strike="noStrike" dirty="0">
                          <a:solidFill>
                            <a:srgbClr val="0E1B8D"/>
                          </a:solidFill>
                          <a:effectLst/>
                          <a:latin typeface="Arial" panose="020B0604020202020204" pitchFamily="34" charset="0"/>
                        </a:rPr>
                        <a:t> Tribal Community (ICT)</a:t>
                      </a:r>
                    </a:p>
                  </a:txBody>
                  <a:tcPr marL="5347" marR="5347" marT="53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140474">
                <a:tc>
                  <a:txBody>
                    <a:bodyPr/>
                    <a:lstStyle/>
                    <a:p>
                      <a:pPr algn="l" rtl="0" fontAlgn="ctr"/>
                      <a:r>
                        <a:rPr lang="en-ZA" sz="900" b="1" i="0" u="none" strike="noStrike" dirty="0">
                          <a:solidFill>
                            <a:srgbClr val="000000"/>
                          </a:solidFill>
                          <a:effectLst/>
                          <a:latin typeface="Arial" panose="020B0604020202020204" pitchFamily="34" charset="0"/>
                        </a:rPr>
                        <a:t>Eastern Cape</a:t>
                      </a:r>
                    </a:p>
                  </a:txBody>
                  <a:tcPr marL="5347" marR="5347" marT="53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286 872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41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176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1 605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424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956 241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1" i="0" u="none" strike="noStrike" dirty="0">
                          <a:solidFill>
                            <a:srgbClr val="000000"/>
                          </a:solidFill>
                          <a:effectLst/>
                          <a:latin typeface="Calibri" panose="020F0502020204030204" pitchFamily="34" charset="0"/>
                        </a:rPr>
                        <a:t>            138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586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5 342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1 414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40474">
                <a:tc>
                  <a:txBody>
                    <a:bodyPr/>
                    <a:lstStyle/>
                    <a:p>
                      <a:pPr algn="l" rtl="0" fontAlgn="ctr"/>
                      <a:r>
                        <a:rPr lang="en-ZA" sz="900" b="1" i="0" u="none" strike="noStrike" dirty="0">
                          <a:solidFill>
                            <a:srgbClr val="000000"/>
                          </a:solidFill>
                          <a:effectLst/>
                          <a:latin typeface="Arial" panose="020B0604020202020204" pitchFamily="34" charset="0"/>
                        </a:rPr>
                        <a:t>Limpopo</a:t>
                      </a:r>
                    </a:p>
                  </a:txBody>
                  <a:tcPr marL="5347" marR="5347" marT="53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317 206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46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1 115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691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1 057 354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1" i="0" u="none" strike="noStrike" dirty="0">
                          <a:solidFill>
                            <a:srgbClr val="000000"/>
                          </a:solidFill>
                          <a:effectLst/>
                          <a:latin typeface="Calibri" panose="020F0502020204030204" pitchFamily="34" charset="0"/>
                        </a:rPr>
                        <a:t>            152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3 715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2 303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140474">
                <a:tc>
                  <a:txBody>
                    <a:bodyPr/>
                    <a:lstStyle/>
                    <a:p>
                      <a:pPr algn="l" rtl="0" fontAlgn="ctr"/>
                      <a:r>
                        <a:rPr lang="en-ZA" sz="900" b="1" i="0" u="none" strike="noStrike" dirty="0">
                          <a:solidFill>
                            <a:srgbClr val="000000"/>
                          </a:solidFill>
                          <a:effectLst/>
                          <a:latin typeface="Arial" panose="020B0604020202020204" pitchFamily="34" charset="0"/>
                        </a:rPr>
                        <a:t>Free State</a:t>
                      </a:r>
                    </a:p>
                  </a:txBody>
                  <a:tcPr marL="5347" marR="5347" marT="53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115 206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17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256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33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384 020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1" i="0" u="none" strike="noStrike" dirty="0">
                          <a:solidFill>
                            <a:srgbClr val="000000"/>
                          </a:solidFill>
                          <a:effectLst/>
                          <a:latin typeface="Calibri" panose="020F0502020204030204" pitchFamily="34" charset="0"/>
                        </a:rPr>
                        <a:t>              55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842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111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40474">
                <a:tc>
                  <a:txBody>
                    <a:bodyPr/>
                    <a:lstStyle/>
                    <a:p>
                      <a:pPr algn="l" rtl="0" fontAlgn="ctr"/>
                      <a:r>
                        <a:rPr lang="en-ZA" sz="900" b="1" i="0" u="none" strike="noStrike" dirty="0">
                          <a:solidFill>
                            <a:srgbClr val="000000"/>
                          </a:solidFill>
                          <a:effectLst/>
                          <a:latin typeface="Arial" panose="020B0604020202020204" pitchFamily="34" charset="0"/>
                        </a:rPr>
                        <a:t>KZN</a:t>
                      </a:r>
                    </a:p>
                  </a:txBody>
                  <a:tcPr marL="5347" marR="5347" marT="53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389 093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57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237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1 555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1 101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1 296 975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1" i="0" u="none" strike="noStrike" dirty="0">
                          <a:solidFill>
                            <a:srgbClr val="000000"/>
                          </a:solidFill>
                          <a:effectLst/>
                          <a:latin typeface="Calibri" panose="020F0502020204030204" pitchFamily="34" charset="0"/>
                        </a:rPr>
                        <a:t>            189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789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5 171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3 669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6"/>
                  </a:ext>
                </a:extLst>
              </a:tr>
              <a:tr h="140474">
                <a:tc>
                  <a:txBody>
                    <a:bodyPr/>
                    <a:lstStyle/>
                    <a:p>
                      <a:pPr algn="l" rtl="0" fontAlgn="ctr"/>
                      <a:r>
                        <a:rPr lang="en-ZA" sz="900" b="1" i="0" u="none" strike="noStrike" dirty="0">
                          <a:solidFill>
                            <a:srgbClr val="000000"/>
                          </a:solidFill>
                          <a:effectLst/>
                          <a:latin typeface="Arial" panose="020B0604020202020204" pitchFamily="34" charset="0"/>
                        </a:rPr>
                        <a:t>North West</a:t>
                      </a:r>
                    </a:p>
                  </a:txBody>
                  <a:tcPr marL="5347" marR="5347" marT="53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154 795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22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421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34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515 984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1" i="0" u="none" strike="noStrike" dirty="0">
                          <a:solidFill>
                            <a:srgbClr val="000000"/>
                          </a:solidFill>
                          <a:effectLst/>
                          <a:latin typeface="Calibri" panose="020F0502020204030204" pitchFamily="34" charset="0"/>
                        </a:rPr>
                        <a:t>              74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1 402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113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40474">
                <a:tc>
                  <a:txBody>
                    <a:bodyPr/>
                    <a:lstStyle/>
                    <a:p>
                      <a:pPr algn="l" rtl="0" fontAlgn="ctr"/>
                      <a:r>
                        <a:rPr lang="en-ZA" sz="900" b="1" i="0" u="none" strike="noStrike" dirty="0">
                          <a:solidFill>
                            <a:srgbClr val="000000"/>
                          </a:solidFill>
                          <a:effectLst/>
                          <a:latin typeface="Arial" panose="020B0604020202020204" pitchFamily="34" charset="0"/>
                        </a:rPr>
                        <a:t>Mpumalanga</a:t>
                      </a:r>
                    </a:p>
                  </a:txBody>
                  <a:tcPr marL="5347" marR="5347" marT="53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154 958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22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450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175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516 525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1" i="0" u="none" strike="noStrike" dirty="0">
                          <a:solidFill>
                            <a:srgbClr val="000000"/>
                          </a:solidFill>
                          <a:effectLst/>
                          <a:latin typeface="Calibri" panose="020F0502020204030204" pitchFamily="34" charset="0"/>
                        </a:rPr>
                        <a:t>              74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1 499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582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8"/>
                  </a:ext>
                </a:extLst>
              </a:tr>
              <a:tr h="140474">
                <a:tc>
                  <a:txBody>
                    <a:bodyPr/>
                    <a:lstStyle/>
                    <a:p>
                      <a:pPr algn="l" rtl="0" fontAlgn="ctr"/>
                      <a:r>
                        <a:rPr lang="en-ZA" sz="900" b="1" i="0" u="none" strike="noStrike" dirty="0">
                          <a:solidFill>
                            <a:srgbClr val="000000"/>
                          </a:solidFill>
                          <a:effectLst/>
                          <a:latin typeface="Arial" panose="020B0604020202020204" pitchFamily="34" charset="0"/>
                        </a:rPr>
                        <a:t>Northern Cape</a:t>
                      </a:r>
                    </a:p>
                  </a:txBody>
                  <a:tcPr marL="5347" marR="5347" marT="53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67 486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10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68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67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10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224 952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1" i="0" u="none" strike="noStrike" dirty="0">
                          <a:solidFill>
                            <a:srgbClr val="000000"/>
                          </a:solidFill>
                          <a:effectLst/>
                          <a:latin typeface="Calibri" panose="020F0502020204030204" pitchFamily="34" charset="0"/>
                        </a:rPr>
                        <a:t>              32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225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220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33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40474">
                <a:tc>
                  <a:txBody>
                    <a:bodyPr/>
                    <a:lstStyle/>
                    <a:p>
                      <a:pPr algn="l" rtl="0" fontAlgn="ctr"/>
                      <a:r>
                        <a:rPr lang="en-ZA" sz="900" b="1" i="0" u="none" strike="noStrike" dirty="0">
                          <a:solidFill>
                            <a:srgbClr val="000000"/>
                          </a:solidFill>
                          <a:effectLst/>
                          <a:latin typeface="Arial" panose="020B0604020202020204" pitchFamily="34" charset="0"/>
                        </a:rPr>
                        <a:t>Gauteng</a:t>
                      </a:r>
                    </a:p>
                  </a:txBody>
                  <a:tcPr marL="5347" marR="5347" marT="53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148 144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21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730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5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493 813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050" b="1" i="0" u="none" strike="noStrike" dirty="0">
                          <a:solidFill>
                            <a:srgbClr val="000000"/>
                          </a:solidFill>
                          <a:effectLst/>
                          <a:latin typeface="Calibri" panose="020F0502020204030204" pitchFamily="34" charset="0"/>
                        </a:rPr>
                        <a:t>              71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00000"/>
                          </a:solidFill>
                          <a:effectLst/>
                          <a:latin typeface="Calibri" panose="020F0502020204030204" pitchFamily="34" charset="0"/>
                        </a:rPr>
                        <a:t>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2 427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050" b="1" i="0" u="none" strike="noStrike" dirty="0">
                          <a:solidFill>
                            <a:srgbClr val="0E1B8D"/>
                          </a:solidFill>
                          <a:effectLst/>
                          <a:latin typeface="Calibri" panose="020F0502020204030204" pitchFamily="34" charset="0"/>
                        </a:rPr>
                        <a:t>          16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0"/>
                  </a:ext>
                </a:extLst>
              </a:tr>
              <a:tr h="140474">
                <a:tc>
                  <a:txBody>
                    <a:bodyPr/>
                    <a:lstStyle/>
                    <a:p>
                      <a:pPr algn="l" rtl="0" fontAlgn="ctr"/>
                      <a:r>
                        <a:rPr lang="en-ZA" sz="900" b="1" i="0" u="none" strike="noStrike" dirty="0">
                          <a:solidFill>
                            <a:srgbClr val="000000"/>
                          </a:solidFill>
                          <a:effectLst/>
                          <a:latin typeface="Arial" panose="020B0604020202020204" pitchFamily="34" charset="0"/>
                        </a:rPr>
                        <a:t>Western Cape</a:t>
                      </a:r>
                    </a:p>
                  </a:txBody>
                  <a:tcPr marL="5347" marR="5347" marT="53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115 303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17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408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384 344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1" i="0" u="none" strike="noStrike" dirty="0">
                          <a:solidFill>
                            <a:srgbClr val="000000"/>
                          </a:solidFill>
                          <a:effectLst/>
                          <a:latin typeface="Calibri" panose="020F0502020204030204" pitchFamily="34" charset="0"/>
                        </a:rPr>
                        <a:t>              55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00000"/>
                          </a:solidFill>
                          <a:effectLst/>
                          <a:latin typeface="Calibri" panose="020F0502020204030204" pitchFamily="34" charset="0"/>
                        </a:rPr>
                        <a:t>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1 307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50" b="1" i="0" u="none" strike="noStrike" dirty="0">
                          <a:solidFill>
                            <a:srgbClr val="0E1B8D"/>
                          </a:solidFill>
                          <a:effectLst/>
                          <a:latin typeface="Calibri" panose="020F0502020204030204" pitchFamily="34" charset="0"/>
                        </a:rPr>
                        <a:t>           -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46947">
                <a:tc>
                  <a:txBody>
                    <a:bodyPr/>
                    <a:lstStyle/>
                    <a:p>
                      <a:pPr algn="l" rtl="0" fontAlgn="ctr"/>
                      <a:r>
                        <a:rPr lang="en-ZA" sz="1000" b="1" i="0" u="none" strike="noStrike" dirty="0">
                          <a:solidFill>
                            <a:srgbClr val="000000"/>
                          </a:solidFill>
                          <a:effectLst/>
                          <a:latin typeface="Arial" panose="020B0604020202020204" pitchFamily="34" charset="0"/>
                        </a:rPr>
                        <a:t>Total</a:t>
                      </a:r>
                    </a:p>
                  </a:txBody>
                  <a:tcPr marL="5347" marR="5347" marT="53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100" b="1" i="0" u="none" strike="noStrike" dirty="0">
                          <a:solidFill>
                            <a:srgbClr val="000000"/>
                          </a:solidFill>
                          <a:effectLst/>
                          <a:latin typeface="Calibri" panose="020F0502020204030204" pitchFamily="34" charset="0"/>
                        </a:rPr>
                        <a:t>    1 749 062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100" b="1" i="0" u="none" strike="noStrike" dirty="0">
                          <a:solidFill>
                            <a:srgbClr val="000000"/>
                          </a:solidFill>
                          <a:effectLst/>
                          <a:latin typeface="Calibri" panose="020F0502020204030204" pitchFamily="34" charset="0"/>
                        </a:rPr>
                        <a:t>        253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100" b="1" i="0" u="none" strike="noStrike" dirty="0">
                          <a:solidFill>
                            <a:srgbClr val="000000"/>
                          </a:solidFill>
                          <a:effectLst/>
                          <a:latin typeface="Calibri" panose="020F0502020204030204" pitchFamily="34" charset="0"/>
                        </a:rPr>
                        <a:t>      480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100" b="1" i="0" u="none" strike="noStrike" dirty="0">
                          <a:solidFill>
                            <a:srgbClr val="0E1B8D"/>
                          </a:solidFill>
                          <a:effectLst/>
                          <a:latin typeface="Calibri" panose="020F0502020204030204" pitchFamily="34" charset="0"/>
                        </a:rPr>
                        <a:t>      6 606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100" b="1" i="0" u="none" strike="noStrike" dirty="0">
                          <a:solidFill>
                            <a:srgbClr val="0E1B8D"/>
                          </a:solidFill>
                          <a:effectLst/>
                          <a:latin typeface="Calibri" panose="020F0502020204030204" pitchFamily="34" charset="0"/>
                        </a:rPr>
                        <a:t>   2 472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100" b="1" i="0" u="none" strike="noStrike" dirty="0">
                          <a:solidFill>
                            <a:srgbClr val="000000"/>
                          </a:solidFill>
                          <a:effectLst/>
                          <a:latin typeface="Calibri" panose="020F0502020204030204" pitchFamily="34" charset="0"/>
                        </a:rPr>
                        <a:t>  5 830 208 </a:t>
                      </a:r>
                    </a:p>
                  </a:txBody>
                  <a:tcPr marL="5347" marR="5347" marT="53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ZA" sz="1100" b="1" i="0" u="none" strike="noStrike" dirty="0">
                          <a:solidFill>
                            <a:srgbClr val="000000"/>
                          </a:solidFill>
                          <a:effectLst/>
                          <a:latin typeface="Calibri" panose="020F0502020204030204" pitchFamily="34" charset="0"/>
                        </a:rPr>
                        <a:t>           840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100" b="1" i="0" u="none" strike="noStrike" dirty="0">
                          <a:solidFill>
                            <a:srgbClr val="000000"/>
                          </a:solidFill>
                          <a:effectLst/>
                          <a:latin typeface="Calibri" panose="020F0502020204030204" pitchFamily="34" charset="0"/>
                        </a:rPr>
                        <a:t>    1 600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100" b="1" i="0" u="none" strike="noStrike" dirty="0">
                          <a:solidFill>
                            <a:srgbClr val="0E1B8D"/>
                          </a:solidFill>
                          <a:effectLst/>
                          <a:latin typeface="Calibri" panose="020F0502020204030204" pitchFamily="34" charset="0"/>
                        </a:rPr>
                        <a:t>    21 925 </a:t>
                      </a:r>
                    </a:p>
                  </a:txBody>
                  <a:tcPr marL="5347" marR="5347" marT="53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ZA" sz="1100" b="1" i="0" u="none" strike="noStrike" dirty="0">
                          <a:solidFill>
                            <a:srgbClr val="0E1B8D"/>
                          </a:solidFill>
                          <a:effectLst/>
                          <a:latin typeface="Calibri" panose="020F0502020204030204" pitchFamily="34" charset="0"/>
                        </a:rPr>
                        <a:t>    8 241 </a:t>
                      </a:r>
                    </a:p>
                  </a:txBody>
                  <a:tcPr marL="5347" marR="5347" marT="53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2"/>
                  </a:ext>
                </a:extLst>
              </a:tr>
            </a:tbl>
          </a:graphicData>
        </a:graphic>
      </p:graphicFrame>
      <p:sp>
        <p:nvSpPr>
          <p:cNvPr id="17" name="Rectangle 16"/>
          <p:cNvSpPr/>
          <p:nvPr/>
        </p:nvSpPr>
        <p:spPr>
          <a:xfrm>
            <a:off x="0" y="1320854"/>
            <a:ext cx="3783856" cy="1355436"/>
          </a:xfrm>
          <a:prstGeom prst="rect">
            <a:avLst/>
          </a:prstGeom>
        </p:spPr>
        <p:txBody>
          <a:bodyPr wrap="square">
            <a:spAutoFit/>
          </a:bodyPr>
          <a:lstStyle/>
          <a:p>
            <a:pPr marL="342869" lvl="1" indent="-342869" algn="just" defTabSz="846061" eaLnBrk="0" hangingPunct="0">
              <a:lnSpc>
                <a:spcPct val="140000"/>
              </a:lnSpc>
              <a:spcBef>
                <a:spcPts val="0"/>
              </a:spcBef>
              <a:buSzPct val="90000"/>
              <a:buBlip>
                <a:blip r:embed="rId3"/>
              </a:buBlip>
              <a:tabLst>
                <a:tab pos="1620372" algn="l"/>
              </a:tabLst>
              <a:defRPr/>
            </a:pPr>
            <a:r>
              <a:rPr lang="en-US" sz="1200" dirty="0">
                <a:solidFill>
                  <a:srgbClr val="002060"/>
                </a:solidFill>
                <a:ea typeface="Segoe UI Light" pitchFamily="34" charset="0"/>
                <a:cs typeface="Segoe UI Light" panose="020B0502040204020203" pitchFamily="34" charset="0"/>
              </a:rPr>
              <a:t>The rollout will be done in 36 months as per the table below and will be followed by network upgrade.</a:t>
            </a:r>
          </a:p>
          <a:p>
            <a:pPr marL="342869" lvl="1" indent="-342869" algn="just" defTabSz="846061" eaLnBrk="0" hangingPunct="0">
              <a:lnSpc>
                <a:spcPct val="140000"/>
              </a:lnSpc>
              <a:spcBef>
                <a:spcPts val="0"/>
              </a:spcBef>
              <a:buSzPct val="90000"/>
              <a:buBlip>
                <a:blip r:embed="rId3"/>
              </a:buBlip>
              <a:tabLst>
                <a:tab pos="1620372" algn="l"/>
              </a:tabLst>
              <a:defRPr/>
            </a:pPr>
            <a:r>
              <a:rPr lang="en-US" sz="1200" dirty="0">
                <a:solidFill>
                  <a:srgbClr val="002060"/>
                </a:solidFill>
                <a:ea typeface="Segoe UI Light" pitchFamily="34" charset="0"/>
                <a:cs typeface="Segoe UI Light" panose="020B0502040204020203" pitchFamily="34" charset="0"/>
              </a:rPr>
              <a:t>The Telcos Industry will connect the Social Obligations over a period of up to 3 years</a:t>
            </a:r>
          </a:p>
        </p:txBody>
      </p:sp>
      <p:graphicFrame>
        <p:nvGraphicFramePr>
          <p:cNvPr id="18" name="Table 17">
            <a:extLst>
              <a:ext uri="{FF2B5EF4-FFF2-40B4-BE49-F238E27FC236}">
                <a16:creationId xmlns:a16="http://schemas.microsoft.com/office/drawing/2014/main" xmlns="" id="{39046379-9BCE-49DA-9891-4C58D58BBBA3}"/>
              </a:ext>
            </a:extLst>
          </p:cNvPr>
          <p:cNvGraphicFramePr>
            <a:graphicFrameLocks noGrp="1"/>
          </p:cNvGraphicFramePr>
          <p:nvPr/>
        </p:nvGraphicFramePr>
        <p:xfrm>
          <a:off x="3791831" y="841276"/>
          <a:ext cx="4973562" cy="2011680"/>
        </p:xfrm>
        <a:graphic>
          <a:graphicData uri="http://schemas.openxmlformats.org/drawingml/2006/table">
            <a:tbl>
              <a:tblPr>
                <a:tableStyleId>{5C22544A-7EE6-4342-B048-85BDC9FD1C3A}</a:tableStyleId>
              </a:tblPr>
              <a:tblGrid>
                <a:gridCol w="2093242">
                  <a:extLst>
                    <a:ext uri="{9D8B030D-6E8A-4147-A177-3AD203B41FA5}">
                      <a16:colId xmlns:a16="http://schemas.microsoft.com/office/drawing/2014/main" xmlns="" val="1628798272"/>
                    </a:ext>
                  </a:extLst>
                </a:gridCol>
                <a:gridCol w="1224136">
                  <a:extLst>
                    <a:ext uri="{9D8B030D-6E8A-4147-A177-3AD203B41FA5}">
                      <a16:colId xmlns:a16="http://schemas.microsoft.com/office/drawing/2014/main" xmlns="" val="1670674672"/>
                    </a:ext>
                  </a:extLst>
                </a:gridCol>
                <a:gridCol w="1656184">
                  <a:extLst>
                    <a:ext uri="{9D8B030D-6E8A-4147-A177-3AD203B41FA5}">
                      <a16:colId xmlns:a16="http://schemas.microsoft.com/office/drawing/2014/main" xmlns="" val="2865268755"/>
                    </a:ext>
                  </a:extLst>
                </a:gridCol>
              </a:tblGrid>
              <a:tr h="118667">
                <a:tc>
                  <a:txBody>
                    <a:bodyPr/>
                    <a:lstStyle/>
                    <a:p>
                      <a:pPr marL="0" algn="ctr" defTabSz="571477" rtl="0" eaLnBrk="1" fontAlgn="b" latinLnBrk="0" hangingPunct="1"/>
                      <a:r>
                        <a:rPr lang="en-ZA" sz="1100" b="1" i="0" u="none" strike="noStrike" kern="1200" dirty="0">
                          <a:solidFill>
                            <a:srgbClr val="0E1B8D"/>
                          </a:solidFill>
                          <a:effectLst/>
                          <a:latin typeface="Calibri" panose="020F0502020204030204" pitchFamily="34" charset="0"/>
                          <a:ea typeface="+mn-ea"/>
                          <a:cs typeface="+mn-cs"/>
                        </a:rPr>
                        <a:t> SITA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ZA" sz="1050" b="1" u="none" strike="noStrike" dirty="0">
                          <a:effectLst/>
                        </a:rPr>
                        <a:t>Year</a:t>
                      </a:r>
                      <a:r>
                        <a:rPr lang="en-ZA" sz="1050" b="1" u="none" strike="noStrike" baseline="0" dirty="0">
                          <a:effectLst/>
                        </a:rPr>
                        <a:t> 1</a:t>
                      </a:r>
                      <a:endParaRPr lang="en-ZA" sz="105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ZA" sz="1050" b="1" u="none" strike="noStrike" dirty="0">
                          <a:effectLst/>
                        </a:rPr>
                        <a:t>Year 2</a:t>
                      </a:r>
                      <a:endParaRPr lang="en-ZA" sz="105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87550238"/>
                  </a:ext>
                </a:extLst>
              </a:tr>
              <a:tr h="118667">
                <a:tc>
                  <a:txBody>
                    <a:bodyPr/>
                    <a:lstStyle/>
                    <a:p>
                      <a:pPr algn="l" rtl="0" fontAlgn="ctr"/>
                      <a:r>
                        <a:rPr lang="en-ZA" sz="1050" u="none" strike="noStrike" dirty="0">
                          <a:effectLst/>
                        </a:rPr>
                        <a:t> </a:t>
                      </a:r>
                      <a:endParaRPr lang="en-ZA" sz="1050" b="1" i="1" u="none" strike="noStrike" dirty="0">
                        <a:solidFill>
                          <a:srgbClr val="00206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ZA" sz="1050" b="1" u="none" strike="noStrike" dirty="0">
                          <a:effectLst/>
                        </a:rPr>
                        <a:t>Apr 2022 Mar 2023</a:t>
                      </a:r>
                      <a:endParaRPr lang="en-ZA" sz="105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ZA" sz="1050" b="1" u="none" strike="noStrike" dirty="0">
                          <a:effectLst/>
                        </a:rPr>
                        <a:t>Apr 2023 Mar 2024</a:t>
                      </a:r>
                      <a:endParaRPr lang="en-ZA" sz="105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42391513"/>
                  </a:ext>
                </a:extLst>
              </a:tr>
              <a:tr h="118667">
                <a:tc>
                  <a:txBody>
                    <a:bodyPr/>
                    <a:lstStyle/>
                    <a:p>
                      <a:pPr algn="l" rtl="0" fontAlgn="b"/>
                      <a:r>
                        <a:rPr lang="en-ZA" sz="1050" u="none" strike="noStrike" dirty="0">
                          <a:effectLst/>
                        </a:rPr>
                        <a:t>Budgeted Sites(SITA existing sites)</a:t>
                      </a:r>
                      <a:endParaRPr lang="en-ZA" sz="105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ZA" sz="1050" u="none" strike="noStrike" dirty="0">
                          <a:effectLst/>
                        </a:rPr>
                        <a:t>2156</a:t>
                      </a:r>
                      <a:endParaRPr lang="en-ZA" sz="1050" b="0" i="0" u="none" strike="noStrike" dirty="0">
                        <a:solidFill>
                          <a:srgbClr val="000000"/>
                        </a:solidFill>
                        <a:effectLst/>
                        <a:latin typeface="Calibri" panose="020F0502020204030204" pitchFamily="34" charset="0"/>
                      </a:endParaRPr>
                    </a:p>
                  </a:txBody>
                  <a:tcPr marL="7620" marR="7620" marT="762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b"/>
                      <a:r>
                        <a:rPr lang="en-ZA" sz="1050" u="none" strike="noStrike" dirty="0">
                          <a:effectLst/>
                        </a:rPr>
                        <a:t>5030</a:t>
                      </a:r>
                      <a:endParaRPr lang="en-ZA" sz="1050" b="0" i="0" u="none" strike="noStrike" dirty="0">
                        <a:solidFill>
                          <a:srgbClr val="000000"/>
                        </a:solidFill>
                        <a:effectLst/>
                        <a:latin typeface="Calibri" panose="020F0502020204030204" pitchFamily="34" charset="0"/>
                      </a:endParaRPr>
                    </a:p>
                  </a:txBody>
                  <a:tcPr marL="7620" marR="7620" marT="762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6234136"/>
                  </a:ext>
                </a:extLst>
              </a:tr>
              <a:tr h="137532">
                <a:tc>
                  <a:txBody>
                    <a:bodyPr/>
                    <a:lstStyle/>
                    <a:p>
                      <a:pPr algn="l" rtl="0" fontAlgn="b"/>
                      <a:r>
                        <a:rPr lang="en-ZA" sz="1050" u="none" strike="noStrike" dirty="0">
                          <a:effectLst/>
                        </a:rPr>
                        <a:t>SAPS - Migration sites</a:t>
                      </a:r>
                      <a:endParaRPr lang="en-ZA" sz="105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ZA" sz="1050" u="none" strike="noStrike" dirty="0">
                          <a:effectLst/>
                        </a:rPr>
                        <a:t>815</a:t>
                      </a:r>
                      <a:endParaRPr lang="en-ZA" sz="1050" b="0" i="0" u="none" strike="noStrike" dirty="0">
                        <a:solidFill>
                          <a:srgbClr val="000000"/>
                        </a:solidFill>
                        <a:effectLst/>
                        <a:latin typeface="Calibri" panose="020F0502020204030204" pitchFamily="34" charset="0"/>
                      </a:endParaRPr>
                    </a:p>
                  </a:txBody>
                  <a:tcPr marL="7620" marR="7620" marT="762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b"/>
                      <a:r>
                        <a:rPr lang="en-ZA" sz="1050" u="none" strike="noStrike" dirty="0">
                          <a:effectLst/>
                        </a:rPr>
                        <a:t>1902</a:t>
                      </a:r>
                      <a:endParaRPr lang="en-ZA" sz="1050" b="0" i="0" u="none" strike="noStrike" dirty="0">
                        <a:solidFill>
                          <a:srgbClr val="000000"/>
                        </a:solidFill>
                        <a:effectLst/>
                        <a:latin typeface="Calibri" panose="020F0502020204030204" pitchFamily="34" charset="0"/>
                      </a:endParaRPr>
                    </a:p>
                  </a:txBody>
                  <a:tcPr marL="7620" marR="7620" marT="762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71907437"/>
                  </a:ext>
                </a:extLst>
              </a:tr>
              <a:tr h="118667">
                <a:tc>
                  <a:txBody>
                    <a:bodyPr/>
                    <a:lstStyle/>
                    <a:p>
                      <a:pPr algn="l" rtl="0" fontAlgn="b"/>
                      <a:r>
                        <a:rPr lang="en-ZA" sz="1050" u="none" strike="noStrike" dirty="0">
                          <a:effectLst/>
                        </a:rPr>
                        <a:t>SITA Current Broadband</a:t>
                      </a:r>
                      <a:r>
                        <a:rPr lang="en-ZA" sz="1050" u="none" strike="noStrike" baseline="0" dirty="0">
                          <a:effectLst/>
                        </a:rPr>
                        <a:t> projects</a:t>
                      </a:r>
                      <a:endParaRPr lang="en-ZA" sz="105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ZA" sz="1050" u="none" strike="noStrike" dirty="0">
                          <a:effectLst/>
                        </a:rPr>
                        <a:t>1451</a:t>
                      </a:r>
                      <a:endParaRPr lang="en-ZA" sz="1050" b="0" i="0" u="none" strike="noStrike" dirty="0">
                        <a:solidFill>
                          <a:srgbClr val="000000"/>
                        </a:solidFill>
                        <a:effectLst/>
                        <a:latin typeface="Calibri" panose="020F0502020204030204" pitchFamily="34" charset="0"/>
                      </a:endParaRPr>
                    </a:p>
                  </a:txBody>
                  <a:tcPr marL="7620" marR="7620" marT="762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rtl="0" fontAlgn="b"/>
                      <a:r>
                        <a:rPr lang="en-ZA" sz="1050" u="none" strike="noStrike" dirty="0">
                          <a:effectLst/>
                        </a:rPr>
                        <a:t>3388</a:t>
                      </a:r>
                      <a:endParaRPr lang="en-ZA" sz="1050" b="0" i="0" u="none" strike="noStrike" dirty="0">
                        <a:solidFill>
                          <a:srgbClr val="000000"/>
                        </a:solidFill>
                        <a:effectLst/>
                        <a:latin typeface="Calibri" panose="020F0502020204030204" pitchFamily="34" charset="0"/>
                      </a:endParaRPr>
                    </a:p>
                  </a:txBody>
                  <a:tcPr marL="7620" marR="7620" marT="7620" marB="0" anchor="b">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32813724"/>
                  </a:ext>
                </a:extLst>
              </a:tr>
              <a:tr h="118667">
                <a:tc>
                  <a:txBody>
                    <a:bodyPr/>
                    <a:lstStyle/>
                    <a:p>
                      <a:pPr algn="l" rtl="0" fontAlgn="ctr"/>
                      <a:r>
                        <a:rPr lang="en-ZA" sz="1050" b="1" u="none" strike="noStrike" dirty="0">
                          <a:effectLst/>
                        </a:rPr>
                        <a:t>Total Existing Sites</a:t>
                      </a:r>
                      <a:endParaRPr lang="en-ZA" sz="1050" b="1" i="1" u="none" strike="noStrike" dirty="0">
                        <a:solidFill>
                          <a:srgbClr val="00206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ZA" sz="1050" b="1" u="none" strike="noStrike" dirty="0">
                          <a:effectLst/>
                        </a:rPr>
                        <a:t>4422</a:t>
                      </a:r>
                      <a:endParaRPr lang="en-ZA" sz="105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ZA" sz="1050" b="1" u="none" strike="noStrike" dirty="0">
                          <a:effectLst/>
                        </a:rPr>
                        <a:t>10320</a:t>
                      </a:r>
                      <a:endParaRPr lang="en-ZA" sz="105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70283534"/>
                  </a:ext>
                </a:extLst>
              </a:tr>
              <a:tr h="232174">
                <a:tc>
                  <a:txBody>
                    <a:bodyPr/>
                    <a:lstStyle/>
                    <a:p>
                      <a:pPr algn="l" rtl="0" fontAlgn="b"/>
                      <a:r>
                        <a:rPr lang="en-ZA" sz="1050" u="none" strike="noStrike" dirty="0">
                          <a:effectLst/>
                        </a:rPr>
                        <a:t>SITA  949 new sites (Libraries / Thusong Centres) 100Mbps - 1Gbps</a:t>
                      </a:r>
                      <a:endParaRPr lang="en-ZA" sz="105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050" b="0" i="0" u="none" strike="noStrike" dirty="0">
                          <a:solidFill>
                            <a:srgbClr val="000000"/>
                          </a:solidFill>
                          <a:effectLst/>
                          <a:latin typeface="Calibri" panose="020F0502020204030204" pitchFamily="34" charset="0"/>
                        </a:rPr>
                        <a:t>284</a:t>
                      </a:r>
                      <a:endParaRPr lang="en-ZA" sz="105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050" b="0" i="0" u="none" strike="noStrike" dirty="0">
                          <a:solidFill>
                            <a:srgbClr val="000000"/>
                          </a:solidFill>
                          <a:effectLst/>
                          <a:latin typeface="Calibri" panose="020F0502020204030204" pitchFamily="34" charset="0"/>
                        </a:rPr>
                        <a:t>665</a:t>
                      </a:r>
                      <a:endParaRPr lang="en-ZA" sz="105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53794643"/>
                  </a:ext>
                </a:extLst>
              </a:tr>
              <a:tr h="118667">
                <a:tc>
                  <a:txBody>
                    <a:bodyPr/>
                    <a:lstStyle/>
                    <a:p>
                      <a:pPr algn="l" rtl="0" fontAlgn="ctr"/>
                      <a:r>
                        <a:rPr lang="en-ZA" sz="1050" b="1" u="none" strike="noStrike" dirty="0">
                          <a:effectLst/>
                        </a:rPr>
                        <a:t>Total New sites</a:t>
                      </a:r>
                      <a:endParaRPr lang="en-ZA" sz="1050" b="1" i="1" u="none" strike="noStrike" dirty="0">
                        <a:solidFill>
                          <a:srgbClr val="00206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050" b="1" i="0" u="none" strike="noStrike" dirty="0">
                          <a:solidFill>
                            <a:srgbClr val="000000"/>
                          </a:solidFill>
                          <a:effectLst/>
                          <a:latin typeface="Calibri" panose="020F0502020204030204" pitchFamily="34" charset="0"/>
                        </a:rPr>
                        <a:t>284</a:t>
                      </a:r>
                      <a:endParaRPr lang="en-ZA" sz="105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050" b="1" i="0" u="none" strike="noStrike" dirty="0">
                          <a:solidFill>
                            <a:srgbClr val="000000"/>
                          </a:solidFill>
                          <a:effectLst/>
                          <a:latin typeface="Calibri" panose="020F0502020204030204" pitchFamily="34" charset="0"/>
                        </a:rPr>
                        <a:t>665</a:t>
                      </a:r>
                      <a:endParaRPr lang="en-ZA" sz="105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20112460"/>
                  </a:ext>
                </a:extLst>
              </a:tr>
              <a:tr h="118667">
                <a:tc>
                  <a:txBody>
                    <a:bodyPr/>
                    <a:lstStyle/>
                    <a:p>
                      <a:pPr algn="l" rtl="0" fontAlgn="b"/>
                      <a:r>
                        <a:rPr lang="en-ZA" sz="1050" u="none" strike="noStrike" dirty="0">
                          <a:effectLst/>
                        </a:rPr>
                        <a:t> </a:t>
                      </a:r>
                      <a:endParaRPr lang="en-ZA" sz="105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ZA" sz="1050" u="none" strike="noStrike" dirty="0">
                          <a:effectLst/>
                        </a:rPr>
                        <a:t> </a:t>
                      </a:r>
                      <a:endParaRPr lang="en-ZA" sz="105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ZA" sz="1050" u="none" strike="noStrike" dirty="0">
                          <a:effectLst/>
                        </a:rPr>
                        <a:t> </a:t>
                      </a:r>
                      <a:endParaRPr lang="en-ZA" sz="105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53707817"/>
                  </a:ext>
                </a:extLst>
              </a:tr>
              <a:tr h="118667">
                <a:tc>
                  <a:txBody>
                    <a:bodyPr/>
                    <a:lstStyle/>
                    <a:p>
                      <a:pPr algn="l" rtl="0" fontAlgn="ctr"/>
                      <a:r>
                        <a:rPr lang="en-ZA" sz="1050" b="1" u="none" strike="noStrike" dirty="0">
                          <a:effectLst/>
                        </a:rPr>
                        <a:t>Total Planned for Y1 and Y2</a:t>
                      </a:r>
                      <a:endParaRPr lang="en-ZA" sz="1050" b="1" i="1" u="none" strike="noStrike" dirty="0">
                        <a:solidFill>
                          <a:srgbClr val="00206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050" b="1" i="0" u="none" strike="noStrike" dirty="0">
                          <a:solidFill>
                            <a:srgbClr val="000000"/>
                          </a:solidFill>
                          <a:effectLst/>
                          <a:latin typeface="Calibri" panose="020F0502020204030204" pitchFamily="34" charset="0"/>
                        </a:rPr>
                        <a:t>4706</a:t>
                      </a:r>
                      <a:endParaRPr lang="en-ZA" sz="105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050" b="1" i="0" u="none" strike="noStrike" dirty="0">
                          <a:solidFill>
                            <a:srgbClr val="000000"/>
                          </a:solidFill>
                          <a:effectLst/>
                          <a:latin typeface="Calibri" panose="020F0502020204030204" pitchFamily="34" charset="0"/>
                        </a:rPr>
                        <a:t>10985</a:t>
                      </a:r>
                      <a:endParaRPr lang="en-ZA" sz="105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11179666"/>
                  </a:ext>
                </a:extLst>
              </a:tr>
              <a:tr h="118667">
                <a:tc>
                  <a:txBody>
                    <a:bodyPr/>
                    <a:lstStyle/>
                    <a:p>
                      <a:pPr algn="l" rtl="0" fontAlgn="ctr"/>
                      <a:r>
                        <a:rPr lang="en-US" sz="1050" b="1" u="none" strike="noStrike" dirty="0">
                          <a:effectLst/>
                        </a:rPr>
                        <a:t>Overall Total Number of Sites</a:t>
                      </a:r>
                      <a:endParaRPr lang="en-US" sz="1050" b="1" i="1" u="none" strike="noStrike" dirty="0">
                        <a:solidFill>
                          <a:srgbClr val="00206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endParaRPr lang="en-ZA" sz="105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050" b="1" i="0" u="none" strike="noStrike" dirty="0">
                          <a:solidFill>
                            <a:srgbClr val="000000"/>
                          </a:solidFill>
                          <a:effectLst/>
                          <a:latin typeface="Calibri" panose="020F0502020204030204" pitchFamily="34" charset="0"/>
                        </a:rPr>
                        <a:t>15691</a:t>
                      </a:r>
                      <a:endParaRPr lang="en-ZA" sz="105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607028821"/>
                  </a:ext>
                </a:extLst>
              </a:tr>
            </a:tbl>
          </a:graphicData>
        </a:graphic>
      </p:graphicFrame>
    </p:spTree>
    <p:extLst>
      <p:ext uri="{BB962C8B-B14F-4D97-AF65-F5344CB8AC3E}">
        <p14:creationId xmlns:p14="http://schemas.microsoft.com/office/powerpoint/2010/main" xmlns="" val="2950994861"/>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5063" y="202491"/>
            <a:ext cx="3494061" cy="604573"/>
          </a:xfrm>
          <a:noFill/>
          <a:ln w="9525">
            <a:noFill/>
            <a:miter lim="800000"/>
            <a:headEnd/>
            <a:tailEnd/>
          </a:ln>
        </p:spPr>
        <p:txBody>
          <a:bodyPr vert="horz" wrap="square" lIns="76200" tIns="38100" rIns="76200" bIns="38100" numCol="1" anchor="ctr" anchorCtr="0" compatLnSpc="1">
            <a:prstTxWarp prst="textNoShape">
              <a:avLst/>
            </a:prstTxWarp>
            <a:noAutofit/>
          </a:bodyPr>
          <a:lstStyle/>
          <a:p>
            <a:pPr algn="ctr"/>
            <a:r>
              <a:rPr lang="en-ZA" sz="1750" dirty="0">
                <a:solidFill>
                  <a:srgbClr val="006600"/>
                </a:solidFill>
                <a:latin typeface="Arial" panose="020B0604020202020204" pitchFamily="34" charset="0"/>
                <a:cs typeface="Arial" panose="020B0604020202020204" pitchFamily="34" charset="0"/>
              </a:rPr>
              <a:t>Integrated ICT Infrastructure</a:t>
            </a:r>
          </a:p>
        </p:txBody>
      </p:sp>
      <p:sp>
        <p:nvSpPr>
          <p:cNvPr id="4" name="Slide Number Placeholder 3"/>
          <p:cNvSpPr>
            <a:spLocks noGrp="1"/>
          </p:cNvSpPr>
          <p:nvPr>
            <p:ph type="sldNum" sz="quarter" idx="4294967295"/>
          </p:nvPr>
        </p:nvSpPr>
        <p:spPr>
          <a:xfrm>
            <a:off x="6553200" y="6461182"/>
            <a:ext cx="2133600" cy="301925"/>
          </a:xfrm>
          <a:prstGeom prst="rect">
            <a:avLst/>
          </a:prstGeom>
        </p:spPr>
        <p:txBody>
          <a:bodyPr vert="horz" lIns="91440" tIns="45720" rIns="91440" bIns="45720" rtlCol="0" anchor="ctr"/>
          <a:lstStyle>
            <a:defPPr>
              <a:defRPr lang="en-US"/>
            </a:defPPr>
            <a:lvl1pPr marL="0" algn="r" defTabSz="914316" rtl="0" eaLnBrk="1" latinLnBrk="0" hangingPunct="1">
              <a:defRPr sz="1200" kern="1200">
                <a:solidFill>
                  <a:schemeClr val="bg1"/>
                </a:solidFill>
                <a:latin typeface="+mn-lt"/>
                <a:ea typeface="+mn-ea"/>
                <a:cs typeface="+mn-cs"/>
              </a:defRPr>
            </a:lvl1pPr>
            <a:lvl2pPr marL="457158"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6" algn="l" defTabSz="914316" rtl="0" eaLnBrk="1" latinLnBrk="0" hangingPunct="1">
              <a:defRPr sz="1800" kern="1200">
                <a:solidFill>
                  <a:schemeClr val="tx1"/>
                </a:solidFill>
                <a:latin typeface="+mn-lt"/>
                <a:ea typeface="+mn-ea"/>
                <a:cs typeface="+mn-cs"/>
              </a:defRPr>
            </a:lvl4pPr>
            <a:lvl5pPr marL="1828633"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9" algn="l" defTabSz="914316" rtl="0" eaLnBrk="1" latinLnBrk="0" hangingPunct="1">
              <a:defRPr sz="1800" kern="1200">
                <a:solidFill>
                  <a:schemeClr val="tx1"/>
                </a:solidFill>
                <a:latin typeface="+mn-lt"/>
                <a:ea typeface="+mn-ea"/>
                <a:cs typeface="+mn-cs"/>
              </a:defRPr>
            </a:lvl8pPr>
            <a:lvl9pPr marL="3657268" algn="l" defTabSz="914316" rtl="0" eaLnBrk="1" latinLnBrk="0" hangingPunct="1">
              <a:defRPr sz="1800" kern="1200">
                <a:solidFill>
                  <a:schemeClr val="tx1"/>
                </a:solidFill>
                <a:latin typeface="+mn-lt"/>
                <a:ea typeface="+mn-ea"/>
                <a:cs typeface="+mn-cs"/>
              </a:defRPr>
            </a:lvl9pPr>
          </a:lstStyle>
          <a:p>
            <a:pPr defTabSz="761901">
              <a:defRPr/>
            </a:pPr>
            <a:r>
              <a:rPr lang="en-US" dirty="0">
                <a:solidFill>
                  <a:srgbClr val="FFFFFF"/>
                </a:solidFill>
              </a:rPr>
              <a:t>Slide </a:t>
            </a:r>
            <a:fld id="{864A8D4A-B602-4C7A-9F64-5AEA9A8AB9A3}" type="slidenum">
              <a:rPr lang="en-US" smtClean="0">
                <a:solidFill>
                  <a:srgbClr val="FFFFFF"/>
                </a:solidFill>
              </a:rPr>
              <a:pPr defTabSz="761901">
                <a:defRPr/>
              </a:pPr>
              <a:t>17</a:t>
            </a:fld>
            <a:endParaRPr lang="en-US" sz="1001" dirty="0">
              <a:solidFill>
                <a:srgbClr val="FFFFFF"/>
              </a:solidFill>
              <a:latin typeface="Arial" charset="0"/>
            </a:endParaRPr>
          </a:p>
        </p:txBody>
      </p:sp>
      <p:sp>
        <p:nvSpPr>
          <p:cNvPr id="3" name="Rectangle 2"/>
          <p:cNvSpPr/>
          <p:nvPr/>
        </p:nvSpPr>
        <p:spPr>
          <a:xfrm>
            <a:off x="0" y="777954"/>
            <a:ext cx="10160000" cy="838371"/>
          </a:xfrm>
          <a:prstGeom prst="rect">
            <a:avLst/>
          </a:prstGeom>
        </p:spPr>
        <p:txBody>
          <a:bodyPr wrap="square">
            <a:spAutoFit/>
          </a:bodyPr>
          <a:lstStyle/>
          <a:p>
            <a:pPr marL="342869" lvl="1" indent="-342869" algn="just" defTabSz="846061" eaLnBrk="0" hangingPunct="0">
              <a:lnSpc>
                <a:spcPct val="140000"/>
              </a:lnSpc>
              <a:spcBef>
                <a:spcPts val="0"/>
              </a:spcBef>
              <a:buSzPct val="90000"/>
              <a:buBlip>
                <a:blip r:embed="rId2"/>
              </a:buBlip>
              <a:tabLst>
                <a:tab pos="1620372" algn="l"/>
              </a:tabLst>
              <a:defRPr/>
            </a:pPr>
            <a:r>
              <a:rPr lang="en-US" sz="1200" b="1" dirty="0">
                <a:solidFill>
                  <a:srgbClr val="002060"/>
                </a:solidFill>
                <a:ea typeface="Segoe UI Light" pitchFamily="34" charset="0"/>
                <a:cs typeface="Segoe UI Light" panose="020B0502040204020203" pitchFamily="34" charset="0"/>
              </a:rPr>
              <a:t>The SDIC will apply the principle of non-duplication and integration of existing Government ICT infrastructure. </a:t>
            </a:r>
          </a:p>
          <a:p>
            <a:pPr marL="342869" lvl="1" indent="-342869" algn="just" defTabSz="846061" eaLnBrk="0" hangingPunct="0">
              <a:lnSpc>
                <a:spcPct val="140000"/>
              </a:lnSpc>
              <a:spcBef>
                <a:spcPts val="0"/>
              </a:spcBef>
              <a:buSzPct val="90000"/>
              <a:buBlip>
                <a:blip r:embed="rId2"/>
              </a:buBlip>
              <a:tabLst>
                <a:tab pos="1620372" algn="l"/>
              </a:tabLst>
              <a:defRPr/>
            </a:pPr>
            <a:r>
              <a:rPr lang="en-US" sz="1200" b="1" dirty="0">
                <a:solidFill>
                  <a:srgbClr val="002060"/>
                </a:solidFill>
                <a:ea typeface="Segoe UI Light" pitchFamily="34" charset="0"/>
                <a:cs typeface="Segoe UI Light" panose="020B0502040204020203" pitchFamily="34" charset="0"/>
              </a:rPr>
              <a:t>This will include the aggregation of the digital infrastructure of non-ICT SOCs as depicted in the schematic below.</a:t>
            </a:r>
          </a:p>
          <a:p>
            <a:pPr marL="342869" lvl="1" indent="-342869" algn="just" defTabSz="846061" eaLnBrk="0" hangingPunct="0">
              <a:lnSpc>
                <a:spcPct val="140000"/>
              </a:lnSpc>
              <a:spcBef>
                <a:spcPts val="0"/>
              </a:spcBef>
              <a:buSzPct val="90000"/>
              <a:buBlip>
                <a:blip r:embed="rId2"/>
              </a:buBlip>
              <a:tabLst>
                <a:tab pos="1620372" algn="l"/>
              </a:tabLst>
              <a:defRPr/>
            </a:pPr>
            <a:r>
              <a:rPr lang="en-ZA" sz="1200" b="1" dirty="0">
                <a:solidFill>
                  <a:srgbClr val="002060"/>
                </a:solidFill>
                <a:ea typeface="Segoe UI Light" pitchFamily="34" charset="0"/>
                <a:cs typeface="Segoe UI Light" panose="020B0502040204020203" pitchFamily="34" charset="0"/>
              </a:rPr>
              <a:t>The SDIC and ICT core network will be used to deliver broadband services for connecting </a:t>
            </a:r>
            <a:r>
              <a:rPr lang="en-ZA" sz="1200" b="1" dirty="0">
                <a:solidFill>
                  <a:srgbClr val="002060"/>
                </a:solidFill>
                <a:cs typeface="Segoe UI Light" panose="020B0502040204020203" pitchFamily="34" charset="0"/>
              </a:rPr>
              <a:t>government facilities </a:t>
            </a:r>
            <a:r>
              <a:rPr lang="en-ZA" sz="1200" b="1" dirty="0">
                <a:solidFill>
                  <a:srgbClr val="002060"/>
                </a:solidFill>
                <a:ea typeface="Segoe UI Light" pitchFamily="34" charset="0"/>
                <a:cs typeface="Segoe UI Light" panose="020B0502040204020203" pitchFamily="34" charset="0"/>
              </a:rPr>
              <a:t>to the SITA network</a:t>
            </a:r>
            <a:r>
              <a:rPr lang="en-ZA" sz="1200" dirty="0">
                <a:solidFill>
                  <a:srgbClr val="002060"/>
                </a:solidFill>
                <a:ea typeface="Segoe UI Light" pitchFamily="34" charset="0"/>
                <a:cs typeface="Segoe UI Light" panose="020B0502040204020203" pitchFamily="34" charset="0"/>
              </a:rPr>
              <a:t>. </a:t>
            </a:r>
          </a:p>
        </p:txBody>
      </p:sp>
      <p:sp>
        <p:nvSpPr>
          <p:cNvPr id="5" name="TextBox 4">
            <a:extLst>
              <a:ext uri="{FF2B5EF4-FFF2-40B4-BE49-F238E27FC236}">
                <a16:creationId xmlns:a16="http://schemas.microsoft.com/office/drawing/2014/main" xmlns="" id="{90047FF3-2B10-4D88-A0DD-3DE0A7FC9060}"/>
              </a:ext>
            </a:extLst>
          </p:cNvPr>
          <p:cNvSpPr txBox="1"/>
          <p:nvPr/>
        </p:nvSpPr>
        <p:spPr>
          <a:xfrm>
            <a:off x="4638848" y="2486534"/>
            <a:ext cx="65" cy="276999"/>
          </a:xfrm>
          <a:prstGeom prst="rect">
            <a:avLst/>
          </a:prstGeom>
          <a:noFill/>
        </p:spPr>
        <p:txBody>
          <a:bodyPr wrap="none" lIns="0" tIns="0" rIns="0" bIns="0" rtlCol="0">
            <a:spAutoFit/>
          </a:bodyPr>
          <a:lstStyle/>
          <a:p>
            <a:endParaRPr lang="en-ZA" dirty="0"/>
          </a:p>
        </p:txBody>
      </p:sp>
      <p:grpSp>
        <p:nvGrpSpPr>
          <p:cNvPr id="27" name="Group 26"/>
          <p:cNvGrpSpPr/>
          <p:nvPr/>
        </p:nvGrpSpPr>
        <p:grpSpPr>
          <a:xfrm>
            <a:off x="1191568" y="1907698"/>
            <a:ext cx="8896425" cy="3453832"/>
            <a:chOff x="823862" y="1768665"/>
            <a:chExt cx="8449012" cy="3453832"/>
          </a:xfrm>
        </p:grpSpPr>
        <p:sp>
          <p:nvSpPr>
            <p:cNvPr id="18" name="Right Brace 17">
              <a:extLst>
                <a:ext uri="{FF2B5EF4-FFF2-40B4-BE49-F238E27FC236}">
                  <a16:creationId xmlns:a16="http://schemas.microsoft.com/office/drawing/2014/main" xmlns="" id="{841A68C9-62F5-448E-824E-2BF4368CB614}"/>
                </a:ext>
              </a:extLst>
            </p:cNvPr>
            <p:cNvSpPr/>
            <p:nvPr/>
          </p:nvSpPr>
          <p:spPr>
            <a:xfrm rot="16200000">
              <a:off x="2011052" y="3036290"/>
              <a:ext cx="398853" cy="2773233"/>
            </a:xfrm>
            <a:prstGeom prst="rightBrace">
              <a:avLst/>
            </a:prstGeom>
            <a:ln w="34925">
              <a:solidFill>
                <a:srgbClr val="00542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grpSp>
          <p:nvGrpSpPr>
            <p:cNvPr id="19" name="Group 18"/>
            <p:cNvGrpSpPr/>
            <p:nvPr/>
          </p:nvGrpSpPr>
          <p:grpSpPr>
            <a:xfrm>
              <a:off x="823864" y="1768665"/>
              <a:ext cx="8449010" cy="3442413"/>
              <a:chOff x="784971" y="1768665"/>
              <a:chExt cx="8449010" cy="3442413"/>
            </a:xfrm>
          </p:grpSpPr>
          <p:grpSp>
            <p:nvGrpSpPr>
              <p:cNvPr id="6" name="Group 5"/>
              <p:cNvGrpSpPr/>
              <p:nvPr/>
            </p:nvGrpSpPr>
            <p:grpSpPr>
              <a:xfrm>
                <a:off x="784971" y="1768665"/>
                <a:ext cx="8449010" cy="3442413"/>
                <a:chOff x="768988" y="2116145"/>
                <a:chExt cx="7846762" cy="4317237"/>
              </a:xfrm>
              <a:solidFill>
                <a:schemeClr val="bg1"/>
              </a:solidFill>
            </p:grpSpPr>
            <p:sp>
              <p:nvSpPr>
                <p:cNvPr id="7" name="TextBox 23"/>
                <p:cNvSpPr txBox="1">
                  <a:spLocks noChangeArrowheads="1"/>
                </p:cNvSpPr>
                <p:nvPr/>
              </p:nvSpPr>
              <p:spPr bwMode="auto">
                <a:xfrm>
                  <a:off x="7207209" y="4809047"/>
                  <a:ext cx="1408541" cy="1440876"/>
                </a:xfrm>
                <a:prstGeom prst="rect">
                  <a:avLst/>
                </a:prstGeom>
                <a:grpFill/>
                <a:ln w="9525">
                  <a:solidFill>
                    <a:srgbClr val="000066"/>
                  </a:solidFill>
                  <a:miter lim="800000"/>
                  <a:headEnd/>
                  <a:tailEnd/>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ZA" altLang="en-US" sz="1333" b="1" dirty="0">
                      <a:solidFill>
                        <a:srgbClr val="000000"/>
                      </a:solidFill>
                    </a:rPr>
                    <a:t>National e-strategy</a:t>
                  </a:r>
                </a:p>
                <a:p>
                  <a:pPr algn="ctr"/>
                  <a:r>
                    <a:rPr lang="en-ZA" altLang="en-US" sz="1333" b="1" dirty="0">
                      <a:solidFill>
                        <a:srgbClr val="000000"/>
                      </a:solidFill>
                    </a:rPr>
                    <a:t>(Infrastructure)</a:t>
                  </a:r>
                </a:p>
                <a:p>
                  <a:pPr algn="ctr"/>
                  <a:r>
                    <a:rPr lang="en-ZA" altLang="en-US" sz="1400" b="1" dirty="0">
                      <a:solidFill>
                        <a:srgbClr val="7030A0"/>
                      </a:solidFill>
                    </a:rPr>
                    <a:t>To connect Government and Communities</a:t>
                  </a:r>
                </a:p>
              </p:txBody>
            </p:sp>
            <p:sp>
              <p:nvSpPr>
                <p:cNvPr id="8" name="Right Arrow 7"/>
                <p:cNvSpPr/>
                <p:nvPr/>
              </p:nvSpPr>
              <p:spPr>
                <a:xfrm rot="5400000" flipV="1">
                  <a:off x="7747966" y="4448177"/>
                  <a:ext cx="327025" cy="355600"/>
                </a:xfrm>
                <a:prstGeom prst="rightArrow">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9" name="TextBox 15"/>
                <p:cNvSpPr txBox="1">
                  <a:spLocks noChangeArrowheads="1"/>
                </p:cNvSpPr>
                <p:nvPr/>
              </p:nvSpPr>
              <p:spPr bwMode="auto">
                <a:xfrm>
                  <a:off x="7477298" y="4038509"/>
                  <a:ext cx="868362" cy="373128"/>
                </a:xfrm>
                <a:prstGeom prst="rect">
                  <a:avLst/>
                </a:prstGeom>
                <a:grpFill/>
                <a:ln w="9525">
                  <a:solidFill>
                    <a:srgbClr val="000066"/>
                  </a:solidFill>
                  <a:miter lim="800000"/>
                  <a:headEnd/>
                  <a:tailEnd/>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ZA" altLang="en-US" sz="1333" b="1" dirty="0">
                      <a:solidFill>
                        <a:srgbClr val="000000"/>
                      </a:solidFill>
                    </a:rPr>
                    <a:t>NDP</a:t>
                  </a:r>
                </a:p>
              </p:txBody>
            </p:sp>
            <p:sp>
              <p:nvSpPr>
                <p:cNvPr id="10" name="Right Brace 9"/>
                <p:cNvSpPr/>
                <p:nvPr/>
              </p:nvSpPr>
              <p:spPr>
                <a:xfrm>
                  <a:off x="6978847" y="2116145"/>
                  <a:ext cx="295275" cy="4230687"/>
                </a:xfrm>
                <a:prstGeom prst="rightBrace">
                  <a:avLst/>
                </a:prstGeom>
                <a:grpFill/>
                <a:ln w="19050">
                  <a:solidFill>
                    <a:srgbClr val="0000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solidFill>
                      <a:srgbClr val="000000"/>
                    </a:solidFill>
                  </a:endParaRPr>
                </a:p>
              </p:txBody>
            </p:sp>
            <p:sp>
              <p:nvSpPr>
                <p:cNvPr id="11" name="TextBox 14"/>
                <p:cNvSpPr txBox="1">
                  <a:spLocks noChangeArrowheads="1"/>
                </p:cNvSpPr>
                <p:nvPr/>
              </p:nvSpPr>
              <p:spPr bwMode="auto">
                <a:xfrm>
                  <a:off x="5729294" y="3236920"/>
                  <a:ext cx="1327150" cy="630430"/>
                </a:xfrm>
                <a:prstGeom prst="rect">
                  <a:avLst/>
                </a:prstGeom>
                <a:grpFill/>
                <a:ln w="9525">
                  <a:solidFill>
                    <a:srgbClr val="000066"/>
                  </a:solidFill>
                  <a:miter lim="800000"/>
                  <a:headEnd/>
                  <a:tailEnd/>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ZA" altLang="en-US" sz="1333" b="1" dirty="0">
                      <a:solidFill>
                        <a:srgbClr val="000000"/>
                      </a:solidFill>
                    </a:rPr>
                    <a:t>Broadband Policy</a:t>
                  </a:r>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l="11169" t="12579" r="9404" b="18188"/>
                <a:stretch>
                  <a:fillRect/>
                </a:stretch>
              </p:blipFill>
              <p:spPr bwMode="auto">
                <a:xfrm>
                  <a:off x="1450973" y="5776192"/>
                  <a:ext cx="581983" cy="657190"/>
                </a:xfrm>
                <a:prstGeom prst="rect">
                  <a:avLst/>
                </a:prstGeom>
                <a:grpFill/>
                <a:ln w="9525">
                  <a:solidFill>
                    <a:srgbClr val="000066"/>
                  </a:solidFill>
                  <a:miter lim="800000"/>
                  <a:headEnd/>
                  <a:tailEnd/>
                </a:ln>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8988" y="5770852"/>
                  <a:ext cx="635568" cy="662530"/>
                </a:xfrm>
                <a:prstGeom prst="rect">
                  <a:avLst/>
                </a:prstGeom>
                <a:grpFill/>
                <a:ln w="9525">
                  <a:solidFill>
                    <a:srgbClr val="000066"/>
                  </a:solidFill>
                  <a:miter lim="800000"/>
                  <a:headEnd/>
                  <a:tailEnd/>
                </a:ln>
              </p:spPr>
            </p:pic>
            <p:sp>
              <p:nvSpPr>
                <p:cNvPr id="14" name="Up Arrow 13"/>
                <p:cNvSpPr/>
                <p:nvPr/>
              </p:nvSpPr>
              <p:spPr>
                <a:xfrm>
                  <a:off x="1015989" y="5445682"/>
                  <a:ext cx="231808" cy="325170"/>
                </a:xfrm>
                <a:prstGeom prst="upArrow">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15" name="Up Arrow 14"/>
                <p:cNvSpPr/>
                <p:nvPr/>
              </p:nvSpPr>
              <p:spPr>
                <a:xfrm>
                  <a:off x="1607768" y="5445682"/>
                  <a:ext cx="280323" cy="342237"/>
                </a:xfrm>
                <a:prstGeom prst="upArrow">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17" name="Up Arrow 16"/>
                <p:cNvSpPr/>
                <p:nvPr/>
              </p:nvSpPr>
              <p:spPr>
                <a:xfrm>
                  <a:off x="2927884" y="5462750"/>
                  <a:ext cx="261938" cy="308102"/>
                </a:xfrm>
                <a:prstGeom prst="upArrow">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0" name="TextBox 21"/>
                <p:cNvSpPr txBox="1">
                  <a:spLocks noChangeArrowheads="1"/>
                </p:cNvSpPr>
                <p:nvPr/>
              </p:nvSpPr>
              <p:spPr bwMode="auto">
                <a:xfrm>
                  <a:off x="5729294" y="4231491"/>
                  <a:ext cx="1327150" cy="1338239"/>
                </a:xfrm>
                <a:prstGeom prst="rect">
                  <a:avLst/>
                </a:prstGeom>
                <a:grpFill/>
                <a:ln w="9525">
                  <a:solidFill>
                    <a:srgbClr val="000066"/>
                  </a:solidFill>
                  <a:miter lim="800000"/>
                  <a:headEnd/>
                  <a:tailEnd/>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ZA" altLang="en-US" sz="1333" b="1" dirty="0">
                      <a:solidFill>
                        <a:srgbClr val="000000"/>
                      </a:solidFill>
                    </a:rPr>
                    <a:t>SOC Collaboration and cooperation</a:t>
                  </a:r>
                </a:p>
                <a:p>
                  <a:pPr algn="ctr"/>
                  <a:endParaRPr lang="en-ZA" altLang="en-US" sz="1001" dirty="0">
                    <a:solidFill>
                      <a:srgbClr val="000000"/>
                    </a:solidFill>
                  </a:endParaRPr>
                </a:p>
              </p:txBody>
            </p:sp>
            <p:sp>
              <p:nvSpPr>
                <p:cNvPr id="21" name="TextBox 20"/>
                <p:cNvSpPr txBox="1"/>
                <p:nvPr/>
              </p:nvSpPr>
              <p:spPr>
                <a:xfrm>
                  <a:off x="784227" y="3748751"/>
                  <a:ext cx="4573874" cy="1040738"/>
                </a:xfrm>
                <a:prstGeom prst="rect">
                  <a:avLst/>
                </a:prstGeom>
                <a:solidFill>
                  <a:srgbClr val="00B050"/>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400" b="1">
                      <a:solidFill>
                        <a:schemeClr val="bg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ctr">
                    <a:defRPr/>
                  </a:pPr>
                  <a:r>
                    <a:rPr lang="en-ZA" sz="2000" dirty="0"/>
                    <a:t>National Broadband Infrastructure</a:t>
                  </a:r>
                </a:p>
              </p:txBody>
            </p:sp>
            <p:pic>
              <p:nvPicPr>
                <p:cNvPr id="24" name="Picture 2" descr="Image result for sanra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55481" y="5787920"/>
                  <a:ext cx="589060" cy="645462"/>
                </a:xfrm>
                <a:prstGeom prst="rect">
                  <a:avLst/>
                </a:prstGeom>
                <a:grpFill/>
                <a:ln>
                  <a:solidFill>
                    <a:srgbClr val="000066"/>
                  </a:solidFill>
                </a:ln>
              </p:spPr>
            </p:pic>
            <p:sp>
              <p:nvSpPr>
                <p:cNvPr id="25" name="Right Brace 24"/>
                <p:cNvSpPr/>
                <p:nvPr/>
              </p:nvSpPr>
              <p:spPr>
                <a:xfrm>
                  <a:off x="5367344" y="2208219"/>
                  <a:ext cx="269875" cy="2581275"/>
                </a:xfrm>
                <a:prstGeom prst="rightBrace">
                  <a:avLst>
                    <a:gd name="adj1" fmla="val 8333"/>
                    <a:gd name="adj2" fmla="val 50432"/>
                  </a:avLst>
                </a:prstGeom>
                <a:grpFill/>
                <a:ln w="19050">
                  <a:solidFill>
                    <a:srgbClr val="0000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solidFill>
                      <a:srgbClr val="000000"/>
                    </a:solidFill>
                  </a:endParaRPr>
                </a:p>
              </p:txBody>
            </p:sp>
            <p:sp>
              <p:nvSpPr>
                <p:cNvPr id="26" name="Right Arrow 25"/>
                <p:cNvSpPr/>
                <p:nvPr/>
              </p:nvSpPr>
              <p:spPr>
                <a:xfrm rot="5400000" flipV="1">
                  <a:off x="6229356" y="3883761"/>
                  <a:ext cx="327025" cy="355600"/>
                </a:xfrm>
                <a:prstGeom prst="rightArrow">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pic>
              <p:nvPicPr>
                <p:cNvPr id="29"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72050" y="2289556"/>
                  <a:ext cx="986733" cy="807391"/>
                </a:xfrm>
                <a:prstGeom prst="rect">
                  <a:avLst/>
                </a:prstGeom>
                <a:grpFill/>
                <a:ln w="9525">
                  <a:solidFill>
                    <a:srgbClr val="000066"/>
                  </a:solidFill>
                  <a:miter lim="800000"/>
                  <a:headEnd/>
                  <a:tailEnd/>
                </a:ln>
              </p:spPr>
            </p:pic>
            <p:sp>
              <p:nvSpPr>
                <p:cNvPr id="30" name="Left-Right Arrow 29"/>
                <p:cNvSpPr/>
                <p:nvPr/>
              </p:nvSpPr>
              <p:spPr>
                <a:xfrm rot="5400000">
                  <a:off x="910324" y="3277906"/>
                  <a:ext cx="603827" cy="288925"/>
                </a:xfrm>
                <a:prstGeom prst="leftRightArrow">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31" name="Up-Down Arrow 30"/>
                <p:cNvSpPr/>
                <p:nvPr/>
              </p:nvSpPr>
              <p:spPr>
                <a:xfrm>
                  <a:off x="2169999" y="3120454"/>
                  <a:ext cx="288925" cy="594842"/>
                </a:xfrm>
                <a:prstGeom prst="upDownArrow">
                  <a:avLst/>
                </a:prstGeom>
                <a:grp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32" name="TextBox 23"/>
                <p:cNvSpPr txBox="1">
                  <a:spLocks noChangeArrowheads="1"/>
                </p:cNvSpPr>
                <p:nvPr/>
              </p:nvSpPr>
              <p:spPr bwMode="auto">
                <a:xfrm>
                  <a:off x="4085972" y="2300041"/>
                  <a:ext cx="1118955" cy="810584"/>
                </a:xfrm>
                <a:prstGeom prst="rect">
                  <a:avLst/>
                </a:prstGeom>
                <a:grpFill/>
                <a:ln w="9525">
                  <a:solidFill>
                    <a:srgbClr val="000066"/>
                  </a:solidFill>
                  <a:miter lim="800000"/>
                  <a:headEnd/>
                  <a:tailEnd/>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ZA" altLang="en-US" sz="1200" b="1" dirty="0">
                      <a:solidFill>
                        <a:srgbClr val="000000"/>
                      </a:solidFill>
                    </a:rPr>
                    <a:t>ISPs/ MVNOs including Major ISPs and SMMEs</a:t>
                  </a:r>
                </a:p>
              </p:txBody>
            </p:sp>
            <p:pic>
              <p:nvPicPr>
                <p:cNvPr id="33"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76106" y="2290522"/>
                  <a:ext cx="1002202" cy="805462"/>
                </a:xfrm>
                <a:prstGeom prst="rect">
                  <a:avLst/>
                </a:prstGeom>
                <a:grpFill/>
                <a:ln w="9525">
                  <a:solidFill>
                    <a:srgbClr val="000066"/>
                  </a:solidFill>
                  <a:miter lim="800000"/>
                  <a:headEnd/>
                  <a:tailEnd/>
                </a:ln>
              </p:spPr>
            </p:pic>
            <p:pic>
              <p:nvPicPr>
                <p:cNvPr id="28" name="Picture 27"/>
                <p:cNvPicPr>
                  <a:picLocks noChangeAspect="1"/>
                </p:cNvPicPr>
                <p:nvPr/>
              </p:nvPicPr>
              <p:blipFill>
                <a:blip r:embed="rId8" cstate="print"/>
                <a:stretch>
                  <a:fillRect/>
                </a:stretch>
              </p:blipFill>
              <p:spPr>
                <a:xfrm>
                  <a:off x="1498239" y="4549341"/>
                  <a:ext cx="1117050" cy="627518"/>
                </a:xfrm>
                <a:prstGeom prst="rect">
                  <a:avLst/>
                </a:prstGeom>
                <a:grpFill/>
                <a:ln>
                  <a:solidFill>
                    <a:srgbClr val="000066"/>
                  </a:solidFill>
                </a:ln>
              </p:spPr>
            </p:pic>
          </p:grpSp>
          <p:pic>
            <p:nvPicPr>
              <p:cNvPr id="16" name="Picture 15"/>
              <p:cNvPicPr>
                <a:picLocks noChangeAspect="1"/>
              </p:cNvPicPr>
              <p:nvPr/>
            </p:nvPicPr>
            <p:blipFill>
              <a:blip r:embed="rId9" cstate="print"/>
              <a:stretch>
                <a:fillRect/>
              </a:stretch>
            </p:blipFill>
            <p:spPr>
              <a:xfrm>
                <a:off x="2200241" y="4712009"/>
                <a:ext cx="614537" cy="499069"/>
              </a:xfrm>
              <a:prstGeom prst="rect">
                <a:avLst/>
              </a:prstGeom>
            </p:spPr>
          </p:pic>
          <p:sp>
            <p:nvSpPr>
              <p:cNvPr id="35" name="Up Arrow 34"/>
              <p:cNvSpPr/>
              <p:nvPr/>
            </p:nvSpPr>
            <p:spPr>
              <a:xfrm>
                <a:off x="2481876" y="4431382"/>
                <a:ext cx="267413" cy="265027"/>
              </a:xfrm>
              <a:prstGeom prst="upArrow">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grpSp>
        <p:sp>
          <p:nvSpPr>
            <p:cNvPr id="36" name="TextBox 23"/>
            <p:cNvSpPr txBox="1">
              <a:spLocks noChangeArrowheads="1"/>
            </p:cNvSpPr>
            <p:nvPr/>
          </p:nvSpPr>
          <p:spPr bwMode="auto">
            <a:xfrm>
              <a:off x="4702035" y="4622333"/>
              <a:ext cx="1073114" cy="600164"/>
            </a:xfrm>
            <a:prstGeom prst="rect">
              <a:avLst/>
            </a:prstGeom>
            <a:solidFill>
              <a:schemeClr val="bg1"/>
            </a:solidFill>
            <a:ln w="9525">
              <a:solidFill>
                <a:srgbClr val="000066"/>
              </a:solidFill>
              <a:miter lim="800000"/>
              <a:headEnd/>
              <a:tailEnd/>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ZA" altLang="en-US" sz="1100" b="1" dirty="0">
                  <a:solidFill>
                    <a:srgbClr val="000000"/>
                  </a:solidFill>
                </a:rPr>
                <a:t>Private Sector Telcos Network Infrastructure</a:t>
              </a:r>
            </a:p>
          </p:txBody>
        </p:sp>
        <p:sp>
          <p:nvSpPr>
            <p:cNvPr id="37" name="Up-Down Arrow 36"/>
            <p:cNvSpPr/>
            <p:nvPr/>
          </p:nvSpPr>
          <p:spPr>
            <a:xfrm>
              <a:off x="5152008" y="3892732"/>
              <a:ext cx="309392" cy="715904"/>
            </a:xfrm>
            <a:prstGeom prst="upDownArrow">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grpSp>
      <p:sp>
        <p:nvSpPr>
          <p:cNvPr id="42" name="TextBox 23"/>
          <p:cNvSpPr txBox="1">
            <a:spLocks noChangeArrowheads="1"/>
          </p:cNvSpPr>
          <p:nvPr/>
        </p:nvSpPr>
        <p:spPr bwMode="auto">
          <a:xfrm>
            <a:off x="3629819" y="2052366"/>
            <a:ext cx="1251656" cy="646331"/>
          </a:xfrm>
          <a:prstGeom prst="rect">
            <a:avLst/>
          </a:prstGeom>
          <a:solidFill>
            <a:schemeClr val="bg1"/>
          </a:solidFill>
          <a:ln w="9525">
            <a:solidFill>
              <a:srgbClr val="000066"/>
            </a:solidFill>
            <a:miter lim="800000"/>
            <a:headEnd/>
            <a:tailEnd/>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ZA" altLang="en-US" sz="1200" b="1" dirty="0">
                <a:solidFill>
                  <a:srgbClr val="000000"/>
                </a:solidFill>
              </a:rPr>
              <a:t>Telcos including Telkom, MTN, Vodacom, Liquid</a:t>
            </a:r>
          </a:p>
        </p:txBody>
      </p:sp>
      <p:sp>
        <p:nvSpPr>
          <p:cNvPr id="43" name="TextBox 23"/>
          <p:cNvSpPr txBox="1">
            <a:spLocks noChangeArrowheads="1"/>
          </p:cNvSpPr>
          <p:nvPr/>
        </p:nvSpPr>
        <p:spPr bwMode="auto">
          <a:xfrm>
            <a:off x="4215904" y="4761366"/>
            <a:ext cx="1004449" cy="600164"/>
          </a:xfrm>
          <a:prstGeom prst="rect">
            <a:avLst/>
          </a:prstGeom>
          <a:solidFill>
            <a:schemeClr val="bg1"/>
          </a:solidFill>
          <a:ln w="9525">
            <a:solidFill>
              <a:srgbClr val="000066"/>
            </a:solidFill>
            <a:miter lim="800000"/>
            <a:headEnd/>
            <a:tailEnd/>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ZA" altLang="en-US" sz="1100" b="1" dirty="0">
                <a:solidFill>
                  <a:srgbClr val="000000"/>
                </a:solidFill>
              </a:rPr>
              <a:t>State Owned ICT Network Infrastructure</a:t>
            </a:r>
          </a:p>
        </p:txBody>
      </p:sp>
      <p:sp>
        <p:nvSpPr>
          <p:cNvPr id="44" name="Up-Down Arrow 43"/>
          <p:cNvSpPr/>
          <p:nvPr/>
        </p:nvSpPr>
        <p:spPr>
          <a:xfrm>
            <a:off x="4568258" y="4049180"/>
            <a:ext cx="325776" cy="715904"/>
          </a:xfrm>
          <a:prstGeom prst="upDownArrow">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45" name="Up-Down Arrow 44"/>
          <p:cNvSpPr/>
          <p:nvPr/>
        </p:nvSpPr>
        <p:spPr>
          <a:xfrm>
            <a:off x="4089223" y="2708752"/>
            <a:ext cx="327574" cy="474306"/>
          </a:xfrm>
          <a:prstGeom prst="upDownArrow">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46" name="Up-Down Arrow 45"/>
          <p:cNvSpPr/>
          <p:nvPr/>
        </p:nvSpPr>
        <p:spPr>
          <a:xfrm>
            <a:off x="5367514" y="2712726"/>
            <a:ext cx="327574" cy="474306"/>
          </a:xfrm>
          <a:prstGeom prst="upDownArrow">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Tree>
    <p:extLst>
      <p:ext uri="{BB962C8B-B14F-4D97-AF65-F5344CB8AC3E}">
        <p14:creationId xmlns:p14="http://schemas.microsoft.com/office/powerpoint/2010/main" xmlns="" val="2386964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581D82B-9EDB-4BE4-A881-22DDD82CE6FA}"/>
              </a:ext>
            </a:extLst>
          </p:cNvPr>
          <p:cNvSpPr>
            <a:spLocks noGrp="1"/>
          </p:cNvSpPr>
          <p:nvPr>
            <p:ph type="title"/>
          </p:nvPr>
        </p:nvSpPr>
        <p:spPr>
          <a:xfrm>
            <a:off x="2991768" y="289215"/>
            <a:ext cx="4536504" cy="480053"/>
          </a:xfrm>
        </p:spPr>
        <p:txBody>
          <a:bodyPr/>
          <a:lstStyle/>
          <a:p>
            <a:pPr algn="ctr"/>
            <a:r>
              <a:rPr lang="en-ZA" sz="1800" dirty="0"/>
              <a:t>Support and Maintenance Strategy</a:t>
            </a:r>
            <a:endParaRPr lang="en-ZA" sz="1750" dirty="0">
              <a:solidFill>
                <a:srgbClr val="006600"/>
              </a:solidFill>
              <a:latin typeface="Arial" panose="020B0604020202020204" pitchFamily="34" charset="0"/>
              <a:cs typeface="Arial" panose="020B0604020202020204" pitchFamily="34" charset="0"/>
            </a:endParaRPr>
          </a:p>
        </p:txBody>
      </p:sp>
      <p:sp>
        <p:nvSpPr>
          <p:cNvPr id="5" name="Rectangle 4"/>
          <p:cNvSpPr/>
          <p:nvPr/>
        </p:nvSpPr>
        <p:spPr>
          <a:xfrm>
            <a:off x="0" y="841276"/>
            <a:ext cx="5440040" cy="4616648"/>
          </a:xfrm>
          <a:prstGeom prst="rect">
            <a:avLst/>
          </a:prstGeom>
        </p:spPr>
        <p:txBody>
          <a:bodyPr wrap="square">
            <a:spAutoFit/>
          </a:bodyPr>
          <a:lstStyle/>
          <a:p>
            <a:pPr marL="342869" lvl="1" indent="-342869" algn="just" defTabSz="846061" eaLnBrk="0" hangingPunct="0">
              <a:lnSpc>
                <a:spcPct val="120000"/>
              </a:lnSpc>
              <a:spcBef>
                <a:spcPts val="0"/>
              </a:spcBef>
              <a:buSzPct val="90000"/>
              <a:buBlip>
                <a:blip r:embed="rId3"/>
              </a:buBlip>
              <a:tabLst>
                <a:tab pos="1620372" algn="l"/>
              </a:tabLst>
              <a:defRPr/>
            </a:pPr>
            <a:r>
              <a:rPr lang="en-US" sz="1400" dirty="0">
                <a:solidFill>
                  <a:srgbClr val="002060"/>
                </a:solidFill>
                <a:latin typeface="+mn-lt"/>
                <a:cs typeface="Segoe UI Light" panose="020B0502040204020203" pitchFamily="34" charset="0"/>
              </a:rPr>
              <a:t>Establish regional offices for a responsive network support. </a:t>
            </a:r>
          </a:p>
          <a:p>
            <a:pPr marL="800033" lvl="2" indent="-342869" algn="just" defTabSz="846061" eaLnBrk="0" hangingPunct="0">
              <a:lnSpc>
                <a:spcPct val="140000"/>
              </a:lnSpc>
              <a:spcBef>
                <a:spcPts val="0"/>
              </a:spcBef>
              <a:buSzPct val="90000"/>
              <a:buBlip>
                <a:blip r:embed="rId3"/>
              </a:buBlip>
              <a:tabLst>
                <a:tab pos="1620372" algn="l"/>
              </a:tabLst>
              <a:defRPr/>
            </a:pPr>
            <a:r>
              <a:rPr lang="en-US" sz="1200" dirty="0">
                <a:solidFill>
                  <a:srgbClr val="002060"/>
                </a:solidFill>
                <a:ea typeface="Segoe UI Light" pitchFamily="34" charset="0"/>
                <a:cs typeface="Segoe UI Light" panose="020B0502040204020203" pitchFamily="34" charset="0"/>
              </a:rPr>
              <a:t>35 new offices to be established </a:t>
            </a:r>
          </a:p>
          <a:p>
            <a:pPr marL="800033" lvl="2" indent="-342869" algn="just" defTabSz="846061" eaLnBrk="0" hangingPunct="0">
              <a:lnSpc>
                <a:spcPct val="140000"/>
              </a:lnSpc>
              <a:spcBef>
                <a:spcPts val="0"/>
              </a:spcBef>
              <a:buSzPct val="90000"/>
              <a:buBlip>
                <a:blip r:embed="rId3"/>
              </a:buBlip>
              <a:tabLst>
                <a:tab pos="1620372" algn="l"/>
              </a:tabLst>
              <a:defRPr/>
            </a:pPr>
            <a:r>
              <a:rPr lang="en-US" sz="1200" dirty="0">
                <a:solidFill>
                  <a:srgbClr val="002060"/>
                </a:solidFill>
                <a:ea typeface="Segoe UI Light" pitchFamily="34" charset="0"/>
                <a:cs typeface="Segoe UI Light" panose="020B0502040204020203" pitchFamily="34" charset="0"/>
              </a:rPr>
              <a:t>Setup SLA’s with  Access Network Service Providers for maintenance provision.</a:t>
            </a:r>
          </a:p>
          <a:p>
            <a:pPr marL="342869" lvl="1" indent="-342869" algn="just" defTabSz="846061" eaLnBrk="0" hangingPunct="0">
              <a:lnSpc>
                <a:spcPct val="120000"/>
              </a:lnSpc>
              <a:spcBef>
                <a:spcPts val="0"/>
              </a:spcBef>
              <a:buSzPct val="90000"/>
              <a:buBlip>
                <a:blip r:embed="rId3"/>
              </a:buBlip>
              <a:tabLst>
                <a:tab pos="1620372" algn="l"/>
              </a:tabLst>
              <a:defRPr/>
            </a:pPr>
            <a:r>
              <a:rPr lang="en-ZA" sz="1400" dirty="0">
                <a:solidFill>
                  <a:srgbClr val="002060"/>
                </a:solidFill>
                <a:latin typeface="+mn-lt"/>
                <a:cs typeface="Segoe UI Light" panose="020B0502040204020203" pitchFamily="34" charset="0"/>
              </a:rPr>
              <a:t>National Network Monitoring System which will integrate SA Connect facilities  </a:t>
            </a:r>
            <a:r>
              <a:rPr lang="en-US" sz="1400" dirty="0">
                <a:solidFill>
                  <a:srgbClr val="002060"/>
                </a:solidFill>
                <a:latin typeface="+mn-lt"/>
                <a:cs typeface="Segoe UI Light" panose="020B0502040204020203" pitchFamily="34" charset="0"/>
              </a:rPr>
              <a:t>private partners and SOC.</a:t>
            </a:r>
          </a:p>
          <a:p>
            <a:pPr marL="800033" lvl="2" indent="-342869" algn="just" defTabSz="846061" eaLnBrk="0" hangingPunct="0">
              <a:lnSpc>
                <a:spcPct val="120000"/>
              </a:lnSpc>
              <a:spcBef>
                <a:spcPts val="0"/>
              </a:spcBef>
              <a:buSzPct val="90000"/>
              <a:buBlip>
                <a:blip r:embed="rId3"/>
              </a:buBlip>
              <a:tabLst>
                <a:tab pos="1620372" algn="l"/>
              </a:tabLst>
              <a:defRPr/>
            </a:pPr>
            <a:r>
              <a:rPr lang="en-US" sz="1400" dirty="0">
                <a:solidFill>
                  <a:srgbClr val="002060"/>
                </a:solidFill>
                <a:latin typeface="+mn-lt"/>
                <a:cs typeface="Segoe UI Light" panose="020B0502040204020203" pitchFamily="34" charset="0"/>
              </a:rPr>
              <a:t>Upgrade the NOC (National Operating Centre’s ).</a:t>
            </a:r>
          </a:p>
          <a:p>
            <a:pPr marL="800033" lvl="2" indent="-342869" algn="just" defTabSz="846061" eaLnBrk="0" hangingPunct="0">
              <a:lnSpc>
                <a:spcPct val="120000"/>
              </a:lnSpc>
              <a:spcBef>
                <a:spcPts val="0"/>
              </a:spcBef>
              <a:buSzPct val="90000"/>
              <a:buBlip>
                <a:blip r:embed="rId3"/>
              </a:buBlip>
              <a:tabLst>
                <a:tab pos="1620372" algn="l"/>
              </a:tabLst>
              <a:defRPr/>
            </a:pPr>
            <a:r>
              <a:rPr lang="en-US" sz="1400" dirty="0">
                <a:solidFill>
                  <a:srgbClr val="002060"/>
                </a:solidFill>
                <a:latin typeface="+mn-lt"/>
                <a:cs typeface="Segoe UI Light" panose="020B0502040204020203" pitchFamily="34" charset="0"/>
              </a:rPr>
              <a:t>Measure QoS (Quality of Service)</a:t>
            </a:r>
          </a:p>
          <a:p>
            <a:pPr marL="342869" lvl="1" indent="-342869" algn="just" defTabSz="846061" eaLnBrk="0" hangingPunct="0">
              <a:lnSpc>
                <a:spcPct val="120000"/>
              </a:lnSpc>
              <a:spcBef>
                <a:spcPts val="0"/>
              </a:spcBef>
              <a:buSzPct val="90000"/>
              <a:buBlip>
                <a:blip r:embed="rId3"/>
              </a:buBlip>
              <a:tabLst>
                <a:tab pos="1620372" algn="l"/>
              </a:tabLst>
              <a:defRPr/>
            </a:pPr>
            <a:r>
              <a:rPr lang="en-US" sz="1400" dirty="0">
                <a:solidFill>
                  <a:srgbClr val="002060"/>
                </a:solidFill>
                <a:latin typeface="+mn-lt"/>
                <a:cs typeface="Segoe UI Light" panose="020B0502040204020203" pitchFamily="34" charset="0"/>
              </a:rPr>
              <a:t>Setup an Integrated Contact Centre to log network outages and faults.  </a:t>
            </a:r>
          </a:p>
          <a:p>
            <a:pPr marL="800033" lvl="2" indent="-342869" algn="just" defTabSz="846061" eaLnBrk="0" hangingPunct="0">
              <a:lnSpc>
                <a:spcPct val="120000"/>
              </a:lnSpc>
              <a:spcBef>
                <a:spcPts val="0"/>
              </a:spcBef>
              <a:buSzPct val="90000"/>
              <a:buBlip>
                <a:blip r:embed="rId3"/>
              </a:buBlip>
              <a:tabLst>
                <a:tab pos="1620372" algn="l"/>
              </a:tabLst>
              <a:defRPr/>
            </a:pPr>
            <a:r>
              <a:rPr lang="en-US" sz="1400" dirty="0">
                <a:solidFill>
                  <a:srgbClr val="002060"/>
                </a:solidFill>
                <a:latin typeface="+mn-lt"/>
                <a:cs typeface="Segoe UI Light" panose="020B0502040204020203" pitchFamily="34" charset="0"/>
              </a:rPr>
              <a:t>Provide real-time network status dashboard.</a:t>
            </a:r>
          </a:p>
          <a:p>
            <a:pPr marL="800033" lvl="2" indent="-342869" algn="just" defTabSz="846061" eaLnBrk="0" hangingPunct="0">
              <a:lnSpc>
                <a:spcPct val="120000"/>
              </a:lnSpc>
              <a:spcBef>
                <a:spcPts val="0"/>
              </a:spcBef>
              <a:buSzPct val="90000"/>
              <a:buBlip>
                <a:blip r:embed="rId3"/>
              </a:buBlip>
              <a:tabLst>
                <a:tab pos="1620372" algn="l"/>
              </a:tabLst>
              <a:defRPr/>
            </a:pPr>
            <a:r>
              <a:rPr lang="en-US" sz="1400" dirty="0">
                <a:solidFill>
                  <a:srgbClr val="002060"/>
                </a:solidFill>
                <a:latin typeface="+mn-lt"/>
                <a:cs typeface="Segoe UI Light" panose="020B0502040204020203" pitchFamily="34" charset="0"/>
              </a:rPr>
              <a:t>Coordinate ticket opening, ticket resolve and closure.</a:t>
            </a:r>
          </a:p>
          <a:p>
            <a:pPr marL="342869" lvl="1" indent="-342869" algn="just" defTabSz="846061" eaLnBrk="0" hangingPunct="0">
              <a:lnSpc>
                <a:spcPct val="120000"/>
              </a:lnSpc>
              <a:spcBef>
                <a:spcPts val="0"/>
              </a:spcBef>
              <a:buSzPct val="90000"/>
              <a:buBlip>
                <a:blip r:embed="rId3"/>
              </a:buBlip>
              <a:tabLst>
                <a:tab pos="1620372" algn="l"/>
              </a:tabLst>
              <a:defRPr/>
            </a:pPr>
            <a:r>
              <a:rPr lang="en-US" sz="1400" dirty="0">
                <a:solidFill>
                  <a:srgbClr val="002060"/>
                </a:solidFill>
                <a:latin typeface="+mn-lt"/>
                <a:cs typeface="Segoe UI Light" panose="020B0502040204020203" pitchFamily="34" charset="0"/>
              </a:rPr>
              <a:t>Capacity development for network life cycle supportability.</a:t>
            </a:r>
          </a:p>
          <a:p>
            <a:pPr marL="800033" lvl="2" indent="-342869" algn="just" defTabSz="846061" eaLnBrk="0" hangingPunct="0">
              <a:lnSpc>
                <a:spcPct val="120000"/>
              </a:lnSpc>
              <a:spcBef>
                <a:spcPts val="0"/>
              </a:spcBef>
              <a:buSzPct val="90000"/>
              <a:buBlip>
                <a:blip r:embed="rId3"/>
              </a:buBlip>
              <a:tabLst>
                <a:tab pos="1620372" algn="l"/>
              </a:tabLst>
              <a:defRPr/>
            </a:pPr>
            <a:r>
              <a:rPr lang="en-US" sz="1400" dirty="0">
                <a:solidFill>
                  <a:srgbClr val="002060"/>
                </a:solidFill>
                <a:latin typeface="+mn-lt"/>
                <a:cs typeface="Segoe UI Light" panose="020B0502040204020203" pitchFamily="34" charset="0"/>
              </a:rPr>
              <a:t>Through training of technical expertise and expertise retention by ensuring active involvement.  </a:t>
            </a:r>
          </a:p>
          <a:p>
            <a:pPr marL="800033" lvl="2" indent="-342869" algn="just" defTabSz="846061" eaLnBrk="0" hangingPunct="0">
              <a:lnSpc>
                <a:spcPct val="120000"/>
              </a:lnSpc>
              <a:spcBef>
                <a:spcPts val="0"/>
              </a:spcBef>
              <a:buSzPct val="90000"/>
              <a:buBlip>
                <a:blip r:embed="rId3"/>
              </a:buBlip>
              <a:tabLst>
                <a:tab pos="1620372" algn="l"/>
              </a:tabLst>
              <a:defRPr/>
            </a:pPr>
            <a:r>
              <a:rPr lang="en-US" sz="1400" dirty="0">
                <a:solidFill>
                  <a:srgbClr val="002060"/>
                </a:solidFill>
                <a:latin typeface="+mn-lt"/>
                <a:cs typeface="Segoe UI Light" panose="020B0502040204020203" pitchFamily="34" charset="0"/>
              </a:rPr>
              <a:t>Strategic Outsourcing  through framework agreement with highly skilled service providers</a:t>
            </a:r>
          </a:p>
        </p:txBody>
      </p:sp>
      <p:grpSp>
        <p:nvGrpSpPr>
          <p:cNvPr id="6" name="Group 5">
            <a:extLst>
              <a:ext uri="{FF2B5EF4-FFF2-40B4-BE49-F238E27FC236}">
                <a16:creationId xmlns:a16="http://schemas.microsoft.com/office/drawing/2014/main" xmlns="" id="{90F306C2-B539-45CB-8112-B0E4D16F2D1C}"/>
              </a:ext>
            </a:extLst>
          </p:cNvPr>
          <p:cNvGrpSpPr/>
          <p:nvPr/>
        </p:nvGrpSpPr>
        <p:grpSpPr>
          <a:xfrm>
            <a:off x="5656064" y="841276"/>
            <a:ext cx="4383384" cy="4536504"/>
            <a:chOff x="7096224" y="1273324"/>
            <a:chExt cx="2133600" cy="2376264"/>
          </a:xfrm>
        </p:grpSpPr>
        <p:graphicFrame>
          <p:nvGraphicFramePr>
            <p:cNvPr id="7" name="Diagram 6">
              <a:extLst>
                <a:ext uri="{FF2B5EF4-FFF2-40B4-BE49-F238E27FC236}">
                  <a16:creationId xmlns:a16="http://schemas.microsoft.com/office/drawing/2014/main" xmlns="" id="{5476CB81-3CFF-475A-B5B1-15D24D23AFD5}"/>
                </a:ext>
              </a:extLst>
            </p:cNvPr>
            <p:cNvGraphicFramePr/>
            <p:nvPr/>
          </p:nvGraphicFramePr>
          <p:xfrm>
            <a:off x="7096224" y="1273324"/>
            <a:ext cx="2133600"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Rounded Corners 37">
              <a:extLst>
                <a:ext uri="{FF2B5EF4-FFF2-40B4-BE49-F238E27FC236}">
                  <a16:creationId xmlns:a16="http://schemas.microsoft.com/office/drawing/2014/main" xmlns="" id="{C4898A64-131A-4F1C-8015-9DF7E635B788}"/>
                </a:ext>
              </a:extLst>
            </p:cNvPr>
            <p:cNvSpPr/>
            <p:nvPr/>
          </p:nvSpPr>
          <p:spPr>
            <a:xfrm>
              <a:off x="7169138" y="2271226"/>
              <a:ext cx="664416" cy="33618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NOC</a:t>
              </a:r>
            </a:p>
            <a:p>
              <a:pPr algn="ctr"/>
              <a:r>
                <a:rPr lang="en-ZA" sz="1800" dirty="0">
                  <a:solidFill>
                    <a:schemeClr val="bg1"/>
                  </a:solidFill>
                  <a:latin typeface="+mn-lt"/>
                  <a:cs typeface="Segoe UI Light" panose="020B0502040204020203" pitchFamily="34" charset="0"/>
                </a:rPr>
                <a:t>Network Monitoring</a:t>
              </a:r>
              <a:endParaRPr lang="en-ZA" dirty="0">
                <a:solidFill>
                  <a:schemeClr val="bg1"/>
                </a:solidFill>
              </a:endParaRPr>
            </a:p>
          </p:txBody>
        </p:sp>
      </p:grpSp>
    </p:spTree>
    <p:extLst>
      <p:ext uri="{BB962C8B-B14F-4D97-AF65-F5344CB8AC3E}">
        <p14:creationId xmlns:p14="http://schemas.microsoft.com/office/powerpoint/2010/main" xmlns="" val="1827546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33986" y="2929619"/>
            <a:ext cx="1317047" cy="119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7" fontAlgn="auto">
              <a:spcBef>
                <a:spcPts val="0"/>
              </a:spcBef>
              <a:spcAft>
                <a:spcPts val="0"/>
              </a:spcAft>
            </a:pPr>
            <a:endParaRPr lang="en-ZA" sz="1125" dirty="0">
              <a:solidFill>
                <a:prstClr val="white"/>
              </a:solidFill>
              <a:latin typeface="Calibri" panose="020F0502020204030204"/>
            </a:endParaRPr>
          </a:p>
        </p:txBody>
      </p:sp>
      <p:sp>
        <p:nvSpPr>
          <p:cNvPr id="8" name="Content Placeholder 3">
            <a:extLst>
              <a:ext uri="{FF2B5EF4-FFF2-40B4-BE49-F238E27FC236}">
                <a16:creationId xmlns:a16="http://schemas.microsoft.com/office/drawing/2014/main" xmlns="" id="{502893EA-5D8B-4D78-9739-7C847A947E46}"/>
              </a:ext>
            </a:extLst>
          </p:cNvPr>
          <p:cNvSpPr txBox="1">
            <a:spLocks/>
          </p:cNvSpPr>
          <p:nvPr/>
        </p:nvSpPr>
        <p:spPr bwMode="auto">
          <a:xfrm>
            <a:off x="183456" y="841276"/>
            <a:ext cx="9832552" cy="4490969"/>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lvl1pPr marL="0" indent="0" algn="l" defTabSz="846061" rtl="0" eaLnBrk="0" fontAlgn="base" hangingPunct="0">
              <a:spcBef>
                <a:spcPts val="551"/>
              </a:spcBef>
              <a:spcAft>
                <a:spcPct val="0"/>
              </a:spcAft>
              <a:buSzPct val="90000"/>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1pPr>
            <a:lvl2pPr marL="285739" indent="0" algn="l" defTabSz="846061" rtl="0" eaLnBrk="0" fontAlgn="base" hangingPunct="0">
              <a:spcBef>
                <a:spcPts val="551"/>
              </a:spcBef>
              <a:spcAft>
                <a:spcPct val="0"/>
              </a:spcAft>
              <a:buSzPct val="90000"/>
              <a:buFont typeface="Wingdings" panose="05000000000000000000" pitchFamily="2" charset="2"/>
              <a:buNone/>
              <a:defRPr sz="1250" kern="1200">
                <a:solidFill>
                  <a:schemeClr val="tx1">
                    <a:tint val="75000"/>
                  </a:schemeClr>
                </a:solidFill>
                <a:latin typeface="+mn-lt"/>
                <a:ea typeface="Segoe UI Light" pitchFamily="34" charset="0"/>
                <a:cs typeface="Segoe UI Light" panose="020B0502040204020203" pitchFamily="34" charset="0"/>
              </a:defRPr>
            </a:lvl2pPr>
            <a:lvl3pPr marL="571477" indent="0" algn="l" defTabSz="846061" rtl="0" eaLnBrk="0" fontAlgn="base" hangingPunct="0">
              <a:spcBef>
                <a:spcPts val="551"/>
              </a:spcBef>
              <a:spcAft>
                <a:spcPct val="0"/>
              </a:spcAft>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3pPr>
            <a:lvl4pPr marL="857216"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4pPr>
            <a:lvl5pPr marL="1142954"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5pPr>
            <a:lvl6pPr marL="1428693"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6pPr>
            <a:lvl7pPr marL="1714431"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7pPr>
            <a:lvl8pPr marL="2000170"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8pPr>
            <a:lvl9pPr marL="2285909"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9pPr>
          </a:lstStyle>
          <a:p>
            <a:pPr marL="457200" indent="-457200">
              <a:buFont typeface="+mj-lt"/>
              <a:buAutoNum type="arabicPeriod"/>
            </a:pPr>
            <a:r>
              <a:rPr lang="en-US" sz="2000" dirty="0">
                <a:solidFill>
                  <a:schemeClr val="tx1"/>
                </a:solidFill>
              </a:rPr>
              <a:t>Provincial and Departmental engagements are in progress.</a:t>
            </a:r>
          </a:p>
          <a:p>
            <a:pPr marL="457200" indent="-457200">
              <a:buFont typeface="+mj-lt"/>
              <a:buAutoNum type="arabicPeriod"/>
            </a:pPr>
            <a:r>
              <a:rPr lang="en-US" sz="2000" dirty="0">
                <a:solidFill>
                  <a:schemeClr val="tx1"/>
                </a:solidFill>
              </a:rPr>
              <a:t>DCDT is following up on National Treasury in order for the roll out to start in earnest</a:t>
            </a:r>
          </a:p>
          <a:p>
            <a:pPr marL="457200" indent="-457200">
              <a:buFont typeface="+mj-lt"/>
              <a:buAutoNum type="arabicPeriod"/>
            </a:pPr>
            <a:r>
              <a:rPr lang="en-US" sz="2000" dirty="0">
                <a:solidFill>
                  <a:schemeClr val="tx1"/>
                </a:solidFill>
              </a:rPr>
              <a:t>Prioritization of sites to be rolled out is in progress in conjunction with DoH, DoE, COGTA, Provinces etc.</a:t>
            </a:r>
          </a:p>
          <a:p>
            <a:pPr marL="457200" indent="-457200">
              <a:buFont typeface="+mj-lt"/>
              <a:buAutoNum type="arabicPeriod"/>
            </a:pPr>
            <a:r>
              <a:rPr lang="en-US" sz="2000" dirty="0">
                <a:solidFill>
                  <a:schemeClr val="tx1"/>
                </a:solidFill>
              </a:rPr>
              <a:t>Propositions to ICASA have been submitted for the ICT Sector sites that must be connected via Social Obligation.</a:t>
            </a:r>
          </a:p>
          <a:p>
            <a:pPr marL="457200" indent="-457200">
              <a:buFont typeface="+mj-lt"/>
              <a:buAutoNum type="arabicPeriod"/>
            </a:pPr>
            <a:r>
              <a:rPr lang="en-US" sz="2000" dirty="0">
                <a:solidFill>
                  <a:schemeClr val="tx1"/>
                </a:solidFill>
              </a:rPr>
              <a:t>Policy changes for Rapid Deployment are in progress with draft submissions already made.</a:t>
            </a:r>
          </a:p>
          <a:p>
            <a:pPr marL="457200" indent="-457200">
              <a:buFont typeface="+mj-lt"/>
              <a:buAutoNum type="arabicPeriod"/>
            </a:pPr>
            <a:r>
              <a:rPr lang="en-US" sz="2000" dirty="0">
                <a:solidFill>
                  <a:schemeClr val="tx1"/>
                </a:solidFill>
              </a:rPr>
              <a:t>A proposal for the Consolidation of ICT budgets  to prevent duplication of efforts is under way.</a:t>
            </a:r>
          </a:p>
          <a:p>
            <a:pPr marL="457200" indent="-457200">
              <a:buFont typeface="+mj-lt"/>
              <a:buAutoNum type="arabicPeriod"/>
            </a:pPr>
            <a:r>
              <a:rPr lang="en-US" sz="2000" dirty="0">
                <a:solidFill>
                  <a:schemeClr val="tx1"/>
                </a:solidFill>
              </a:rPr>
              <a:t>Engagements with Non-ICT SOCs (like Eskom, Transnet, PRASA </a:t>
            </a:r>
            <a:r>
              <a:rPr lang="en-US" sz="2000" dirty="0" smtClean="0">
                <a:solidFill>
                  <a:schemeClr val="tx1"/>
                </a:solidFill>
              </a:rPr>
              <a:t>etc.) </a:t>
            </a:r>
            <a:r>
              <a:rPr lang="en-US" sz="2000" dirty="0">
                <a:solidFill>
                  <a:schemeClr val="tx1"/>
                </a:solidFill>
              </a:rPr>
              <a:t>are in progress in order to utilize existing infrastructure to prevent duplication.</a:t>
            </a:r>
          </a:p>
          <a:p>
            <a:endParaRPr lang="en-US" sz="2000" dirty="0">
              <a:solidFill>
                <a:schemeClr val="tx1"/>
              </a:solidFill>
            </a:endParaRPr>
          </a:p>
        </p:txBody>
      </p:sp>
      <p:sp>
        <p:nvSpPr>
          <p:cNvPr id="9" name="Title 1">
            <a:extLst>
              <a:ext uri="{FF2B5EF4-FFF2-40B4-BE49-F238E27FC236}">
                <a16:creationId xmlns:a16="http://schemas.microsoft.com/office/drawing/2014/main" xmlns="" id="{9FC52A98-BC06-447F-8637-A8AF883D0431}"/>
              </a:ext>
            </a:extLst>
          </p:cNvPr>
          <p:cNvSpPr txBox="1">
            <a:spLocks/>
          </p:cNvSpPr>
          <p:nvPr/>
        </p:nvSpPr>
        <p:spPr>
          <a:xfrm>
            <a:off x="2775744" y="265212"/>
            <a:ext cx="3868392" cy="374644"/>
          </a:xfrm>
          <a:prstGeom prst="rect">
            <a:avLst/>
          </a:prstGeom>
        </p:spPr>
        <p:txBody>
          <a:bodyPr vert="horz" lIns="91440" tIns="45720" rIns="91440" bIns="45720" rtlCol="0" anchor="b">
            <a:normAutofit/>
          </a:bodyPr>
          <a:lstStyle>
            <a:lvl1pPr algn="l" defTabSz="571477" rtl="0" eaLnBrk="1" latinLnBrk="0" hangingPunct="1">
              <a:lnSpc>
                <a:spcPct val="90000"/>
              </a:lnSpc>
              <a:spcBef>
                <a:spcPct val="0"/>
              </a:spcBef>
              <a:buNone/>
              <a:defRPr sz="2500" b="1" kern="1200">
                <a:solidFill>
                  <a:schemeClr val="tx1"/>
                </a:solidFill>
                <a:latin typeface="+mn-lt"/>
                <a:ea typeface="+mj-ea"/>
                <a:cs typeface="+mj-cs"/>
              </a:defRPr>
            </a:lvl1pPr>
          </a:lstStyle>
          <a:p>
            <a:pPr algn="ctr" fontAlgn="auto">
              <a:spcAft>
                <a:spcPts val="0"/>
              </a:spcAft>
            </a:pPr>
            <a:r>
              <a:rPr lang="en-US" sz="1750" dirty="0">
                <a:solidFill>
                  <a:srgbClr val="006600"/>
                </a:solidFill>
                <a:latin typeface="Arial" panose="020B0604020202020204" pitchFamily="34" charset="0"/>
                <a:cs typeface="Arial" panose="020B0604020202020204" pitchFamily="34" charset="0"/>
              </a:rPr>
              <a:t>Progress to Date</a:t>
            </a:r>
            <a:endParaRPr lang="en-ZA" sz="1750"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5087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33986" y="2929619"/>
            <a:ext cx="1317047" cy="119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7" fontAlgn="auto">
              <a:spcBef>
                <a:spcPts val="0"/>
              </a:spcBef>
              <a:spcAft>
                <a:spcPts val="0"/>
              </a:spcAft>
            </a:pPr>
            <a:endParaRPr lang="en-ZA" sz="1125" dirty="0">
              <a:solidFill>
                <a:prstClr val="white"/>
              </a:solidFill>
              <a:latin typeface="Calibri" panose="020F0502020204030204"/>
            </a:endParaRPr>
          </a:p>
        </p:txBody>
      </p:sp>
      <p:sp>
        <p:nvSpPr>
          <p:cNvPr id="8" name="Content Placeholder 3">
            <a:extLst>
              <a:ext uri="{FF2B5EF4-FFF2-40B4-BE49-F238E27FC236}">
                <a16:creationId xmlns:a16="http://schemas.microsoft.com/office/drawing/2014/main" xmlns="" id="{502893EA-5D8B-4D78-9739-7C847A947E46}"/>
              </a:ext>
            </a:extLst>
          </p:cNvPr>
          <p:cNvSpPr txBox="1">
            <a:spLocks/>
          </p:cNvSpPr>
          <p:nvPr/>
        </p:nvSpPr>
        <p:spPr bwMode="auto">
          <a:xfrm>
            <a:off x="0" y="985291"/>
            <a:ext cx="10160000" cy="3972309"/>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lvl1pPr marL="0" indent="0" algn="l" defTabSz="846061" rtl="0" eaLnBrk="0" fontAlgn="base" hangingPunct="0">
              <a:spcBef>
                <a:spcPts val="551"/>
              </a:spcBef>
              <a:spcAft>
                <a:spcPct val="0"/>
              </a:spcAft>
              <a:buSzPct val="90000"/>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1pPr>
            <a:lvl2pPr marL="285739" indent="0" algn="l" defTabSz="846061" rtl="0" eaLnBrk="0" fontAlgn="base" hangingPunct="0">
              <a:spcBef>
                <a:spcPts val="551"/>
              </a:spcBef>
              <a:spcAft>
                <a:spcPct val="0"/>
              </a:spcAft>
              <a:buSzPct val="90000"/>
              <a:buFont typeface="Wingdings" panose="05000000000000000000" pitchFamily="2" charset="2"/>
              <a:buNone/>
              <a:defRPr sz="1250" kern="1200">
                <a:solidFill>
                  <a:schemeClr val="tx1">
                    <a:tint val="75000"/>
                  </a:schemeClr>
                </a:solidFill>
                <a:latin typeface="+mn-lt"/>
                <a:ea typeface="Segoe UI Light" pitchFamily="34" charset="0"/>
                <a:cs typeface="Segoe UI Light" panose="020B0502040204020203" pitchFamily="34" charset="0"/>
              </a:defRPr>
            </a:lvl2pPr>
            <a:lvl3pPr marL="571477" indent="0" algn="l" defTabSz="846061" rtl="0" eaLnBrk="0" fontAlgn="base" hangingPunct="0">
              <a:spcBef>
                <a:spcPts val="551"/>
              </a:spcBef>
              <a:spcAft>
                <a:spcPct val="0"/>
              </a:spcAft>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3pPr>
            <a:lvl4pPr marL="857216"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4pPr>
            <a:lvl5pPr marL="1142954"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5pPr>
            <a:lvl6pPr marL="1428693"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6pPr>
            <a:lvl7pPr marL="1714431"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7pPr>
            <a:lvl8pPr marL="2000170"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8pPr>
            <a:lvl9pPr marL="2285909"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9pPr>
          </a:lstStyle>
          <a:p>
            <a:pPr marL="285750" indent="-285750">
              <a:spcBef>
                <a:spcPts val="0"/>
              </a:spcBef>
              <a:buFont typeface="Arial" panose="020B0604020202020204" pitchFamily="34" charset="0"/>
              <a:buChar char="•"/>
            </a:pPr>
            <a:r>
              <a:rPr lang="en-US" sz="2400" dirty="0">
                <a:solidFill>
                  <a:schemeClr val="tx1"/>
                </a:solidFill>
              </a:rPr>
              <a:t>The South Africa Connect, which is the South Africa’s Broadband policy was adopted by Cabinet in December 2013, </a:t>
            </a:r>
          </a:p>
          <a:p>
            <a:pPr marL="285750" indent="-285750">
              <a:spcBef>
                <a:spcPts val="0"/>
              </a:spcBef>
              <a:buFont typeface="Arial" panose="020B0604020202020204" pitchFamily="34" charset="0"/>
              <a:buChar char="•"/>
            </a:pPr>
            <a:r>
              <a:rPr lang="en-US" sz="2400" dirty="0">
                <a:solidFill>
                  <a:schemeClr val="tx1"/>
                </a:solidFill>
              </a:rPr>
              <a:t>Due to its scale and complexity, the programme was divided into two phases:</a:t>
            </a:r>
          </a:p>
          <a:p>
            <a:pPr marL="571489" lvl="1" indent="-285750">
              <a:spcBef>
                <a:spcPts val="0"/>
              </a:spcBef>
              <a:buFontTx/>
              <a:buChar char="-"/>
            </a:pPr>
            <a:r>
              <a:rPr lang="en-US" sz="2400" dirty="0">
                <a:solidFill>
                  <a:schemeClr val="tx1"/>
                </a:solidFill>
              </a:rPr>
              <a:t>Phase 1 as a pilot phase to provide 10Mbps (megabits per second) broadband services to 35 211 government facilities; and</a:t>
            </a:r>
          </a:p>
          <a:p>
            <a:pPr marL="571489" lvl="1" indent="-285750">
              <a:spcBef>
                <a:spcPts val="0"/>
              </a:spcBef>
              <a:buFontTx/>
              <a:buChar char="-"/>
            </a:pPr>
            <a:r>
              <a:rPr lang="en-US" sz="2400" dirty="0">
                <a:solidFill>
                  <a:schemeClr val="tx1"/>
                </a:solidFill>
              </a:rPr>
              <a:t>Phase 2 focused on connecting the remaining front-line government services. Due to the budget cuts in 2017, the scope of the work for Phase 1 was significantly reduced. </a:t>
            </a:r>
          </a:p>
          <a:p>
            <a:pPr marL="285750" indent="-285750">
              <a:spcBef>
                <a:spcPts val="0"/>
              </a:spcBef>
              <a:buFont typeface="Arial" panose="020B0604020202020204" pitchFamily="34" charset="0"/>
              <a:buChar char="•"/>
            </a:pPr>
            <a:r>
              <a:rPr lang="en-US" sz="2400" dirty="0">
                <a:solidFill>
                  <a:schemeClr val="tx1"/>
                </a:solidFill>
              </a:rPr>
              <a:t>970 government facilities were then connected as part of Phase 1 and the remainder of the facilities will be included as part of Phase 2. </a:t>
            </a:r>
          </a:p>
        </p:txBody>
      </p:sp>
      <p:sp>
        <p:nvSpPr>
          <p:cNvPr id="9" name="Title 1">
            <a:extLst>
              <a:ext uri="{FF2B5EF4-FFF2-40B4-BE49-F238E27FC236}">
                <a16:creationId xmlns:a16="http://schemas.microsoft.com/office/drawing/2014/main" xmlns="" id="{9FC52A98-BC06-447F-8637-A8AF883D0431}"/>
              </a:ext>
            </a:extLst>
          </p:cNvPr>
          <p:cNvSpPr txBox="1">
            <a:spLocks/>
          </p:cNvSpPr>
          <p:nvPr/>
        </p:nvSpPr>
        <p:spPr>
          <a:xfrm>
            <a:off x="2775744" y="265212"/>
            <a:ext cx="3868392" cy="374644"/>
          </a:xfrm>
          <a:prstGeom prst="rect">
            <a:avLst/>
          </a:prstGeom>
        </p:spPr>
        <p:txBody>
          <a:bodyPr vert="horz" lIns="91440" tIns="45720" rIns="91440" bIns="45720" rtlCol="0" anchor="b">
            <a:normAutofit/>
          </a:bodyPr>
          <a:lstStyle>
            <a:lvl1pPr algn="l" defTabSz="571477" rtl="0" eaLnBrk="1" latinLnBrk="0" hangingPunct="1">
              <a:lnSpc>
                <a:spcPct val="90000"/>
              </a:lnSpc>
              <a:spcBef>
                <a:spcPct val="0"/>
              </a:spcBef>
              <a:buNone/>
              <a:defRPr sz="2500" b="1" kern="1200">
                <a:solidFill>
                  <a:schemeClr val="tx1"/>
                </a:solidFill>
                <a:latin typeface="+mn-lt"/>
                <a:ea typeface="+mj-ea"/>
                <a:cs typeface="+mj-cs"/>
              </a:defRPr>
            </a:lvl1pPr>
          </a:lstStyle>
          <a:p>
            <a:pPr algn="ctr" fontAlgn="auto">
              <a:spcAft>
                <a:spcPts val="0"/>
              </a:spcAft>
            </a:pPr>
            <a:r>
              <a:rPr lang="en-ZA" sz="1750" dirty="0">
                <a:solidFill>
                  <a:srgbClr val="006600"/>
                </a:solidFill>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xmlns="" val="4186737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434DCA0-A2C6-469C-88FB-8D37A62990EB}"/>
              </a:ext>
            </a:extLst>
          </p:cNvPr>
          <p:cNvSpPr>
            <a:spLocks noGrp="1"/>
          </p:cNvSpPr>
          <p:nvPr>
            <p:ph type="title"/>
          </p:nvPr>
        </p:nvSpPr>
        <p:spPr>
          <a:xfrm>
            <a:off x="1911648" y="2170712"/>
            <a:ext cx="6858000" cy="1373576"/>
          </a:xfrm>
        </p:spPr>
        <p:txBody>
          <a:bodyPr>
            <a:normAutofit fontScale="90000"/>
          </a:bodyPr>
          <a:lstStyle/>
          <a:p>
            <a:pPr algn="ctr"/>
            <a:r>
              <a:rPr lang="en-US" sz="4500" dirty="0">
                <a:solidFill>
                  <a:srgbClr val="003300"/>
                </a:solidFill>
                <a:latin typeface="Calibri" panose="020F0502020204030204" pitchFamily="34" charset="0"/>
              </a:rPr>
              <a:t>End </a:t>
            </a:r>
            <a:br>
              <a:rPr lang="en-US" sz="4500" dirty="0">
                <a:solidFill>
                  <a:srgbClr val="003300"/>
                </a:solidFill>
                <a:latin typeface="Calibri" panose="020F0502020204030204" pitchFamily="34" charset="0"/>
              </a:rPr>
            </a:br>
            <a:r>
              <a:rPr lang="en-US" sz="4500" dirty="0">
                <a:solidFill>
                  <a:srgbClr val="003300"/>
                </a:solidFill>
                <a:latin typeface="Calibri" panose="020F0502020204030204" pitchFamily="34" charset="0"/>
              </a:rPr>
              <a:t/>
            </a:r>
            <a:br>
              <a:rPr lang="en-US" sz="4500" dirty="0">
                <a:solidFill>
                  <a:srgbClr val="003300"/>
                </a:solidFill>
                <a:latin typeface="Calibri" panose="020F0502020204030204" pitchFamily="34" charset="0"/>
              </a:rPr>
            </a:br>
            <a:r>
              <a:rPr lang="en-US" sz="4500" dirty="0">
                <a:solidFill>
                  <a:srgbClr val="003300"/>
                </a:solidFill>
                <a:latin typeface="Calibri" panose="020F0502020204030204" pitchFamily="34" charset="0"/>
              </a:rPr>
              <a:t>Thank You</a:t>
            </a:r>
          </a:p>
        </p:txBody>
      </p:sp>
    </p:spTree>
    <p:extLst>
      <p:ext uri="{BB962C8B-B14F-4D97-AF65-F5344CB8AC3E}">
        <p14:creationId xmlns:p14="http://schemas.microsoft.com/office/powerpoint/2010/main" xmlns="" val="294750153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553200" y="6461182"/>
            <a:ext cx="2133600" cy="301925"/>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t>Slide </a:t>
            </a:r>
            <a:fld id="{864A8D4A-B602-4C7A-9F64-5AEA9A8AB9A3}" type="slidenum">
              <a:rPr lang="en-US" smtClean="0"/>
              <a:pPr algn="r"/>
              <a:t>3</a:t>
            </a:fld>
            <a:endParaRPr lang="en-US" dirty="0">
              <a:solidFill>
                <a:schemeClr val="bg1"/>
              </a:solidFill>
            </a:endParaRPr>
          </a:p>
        </p:txBody>
      </p:sp>
      <p:sp>
        <p:nvSpPr>
          <p:cNvPr id="3" name="Title 2"/>
          <p:cNvSpPr>
            <a:spLocks noGrp="1"/>
          </p:cNvSpPr>
          <p:nvPr>
            <p:ph type="title"/>
          </p:nvPr>
        </p:nvSpPr>
        <p:spPr>
          <a:xfrm>
            <a:off x="1910977" y="131435"/>
            <a:ext cx="6775823" cy="453430"/>
          </a:xfrm>
        </p:spPr>
        <p:txBody>
          <a:bodyPr vert="horz" lIns="91440" tIns="45720" rIns="91440" bIns="45720" rtlCol="0" anchor="b">
            <a:normAutofit/>
          </a:bodyPr>
          <a:lstStyle/>
          <a:p>
            <a:pPr algn="ctr"/>
            <a:r>
              <a:rPr lang="en-ZA" sz="1750" dirty="0">
                <a:solidFill>
                  <a:srgbClr val="006600"/>
                </a:solidFill>
                <a:latin typeface="Arial" panose="020B0604020202020204" pitchFamily="34" charset="0"/>
                <a:cs typeface="Arial" panose="020B0604020202020204" pitchFamily="34" charset="0"/>
              </a:rPr>
              <a:t>SA Connect Phase 1 – Coverage Districts  </a:t>
            </a:r>
          </a:p>
        </p:txBody>
      </p:sp>
      <p:grpSp>
        <p:nvGrpSpPr>
          <p:cNvPr id="5" name="Group 4"/>
          <p:cNvGrpSpPr/>
          <p:nvPr/>
        </p:nvGrpSpPr>
        <p:grpSpPr>
          <a:xfrm>
            <a:off x="1702743" y="879231"/>
            <a:ext cx="6894180" cy="4149303"/>
            <a:chOff x="519292" y="1728793"/>
            <a:chExt cx="8174500" cy="4547724"/>
          </a:xfrm>
        </p:grpSpPr>
        <p:grpSp>
          <p:nvGrpSpPr>
            <p:cNvPr id="8" name="Group 7"/>
            <p:cNvGrpSpPr/>
            <p:nvPr/>
          </p:nvGrpSpPr>
          <p:grpSpPr>
            <a:xfrm>
              <a:off x="519292" y="1728793"/>
              <a:ext cx="8174500" cy="4547724"/>
              <a:chOff x="3798548" y="3000183"/>
              <a:chExt cx="5345452" cy="3272928"/>
            </a:xfrm>
          </p:grpSpPr>
          <p:grpSp>
            <p:nvGrpSpPr>
              <p:cNvPr id="9" name="Group 8"/>
              <p:cNvGrpSpPr/>
              <p:nvPr/>
            </p:nvGrpSpPr>
            <p:grpSpPr>
              <a:xfrm>
                <a:off x="3798548" y="3000183"/>
                <a:ext cx="5345452" cy="3272928"/>
                <a:chOff x="3692625" y="3100820"/>
                <a:chExt cx="5345452" cy="3272928"/>
              </a:xfrm>
            </p:grpSpPr>
            <p:pic>
              <p:nvPicPr>
                <p:cNvPr id="17" name="Picture 16">
                  <a:extLst>
                    <a:ext uri="{FF2B5EF4-FFF2-40B4-BE49-F238E27FC236}">
                      <a16:creationId xmlns:a16="http://schemas.microsoft.com/office/drawing/2014/main" xmlns="" id="{BE3628F4-A6DF-A54C-99E1-5C949F50B8A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3692625" y="3100820"/>
                  <a:ext cx="5345452" cy="3272928"/>
                </a:xfrm>
                <a:prstGeom prst="rect">
                  <a:avLst/>
                </a:prstGeom>
              </p:spPr>
            </p:pic>
            <p:sp>
              <p:nvSpPr>
                <p:cNvPr id="21" name="TextBox 20"/>
                <p:cNvSpPr txBox="1"/>
                <p:nvPr/>
              </p:nvSpPr>
              <p:spPr>
                <a:xfrm>
                  <a:off x="7433872" y="4624460"/>
                  <a:ext cx="212620" cy="141667"/>
                </a:xfrm>
                <a:prstGeom prst="rect">
                  <a:avLst/>
                </a:prstGeom>
                <a:solidFill>
                  <a:schemeClr val="accent3">
                    <a:lumMod val="95000"/>
                  </a:schemeClr>
                </a:solidFill>
              </p:spPr>
              <p:txBody>
                <a:bodyPr wrap="square" lIns="0" tIns="0" rIns="0" bIns="0" rtlCol="0">
                  <a:spAutoFit/>
                </a:bodyPr>
                <a:lstStyle/>
                <a:p>
                  <a:pPr algn="ctr"/>
                  <a:r>
                    <a:rPr lang="en-ZA" sz="1167" b="1" dirty="0"/>
                    <a:t>122</a:t>
                  </a:r>
                </a:p>
              </p:txBody>
            </p:sp>
          </p:grpSp>
          <p:sp>
            <p:nvSpPr>
              <p:cNvPr id="12" name="TextBox 11"/>
              <p:cNvSpPr txBox="1"/>
              <p:nvPr/>
            </p:nvSpPr>
            <p:spPr>
              <a:xfrm>
                <a:off x="7043292" y="4127280"/>
                <a:ext cx="201282" cy="141667"/>
              </a:xfrm>
              <a:prstGeom prst="rect">
                <a:avLst/>
              </a:prstGeom>
              <a:solidFill>
                <a:schemeClr val="accent3">
                  <a:lumMod val="95000"/>
                </a:schemeClr>
              </a:solidFill>
            </p:spPr>
            <p:txBody>
              <a:bodyPr wrap="square" lIns="0" tIns="0" rIns="0" bIns="0" rtlCol="0">
                <a:spAutoFit/>
              </a:bodyPr>
              <a:lstStyle/>
              <a:p>
                <a:pPr algn="ctr"/>
                <a:r>
                  <a:rPr lang="en-ZA" sz="1167" b="1" dirty="0"/>
                  <a:t>125</a:t>
                </a:r>
                <a:endParaRPr lang="en-ZA" sz="1333" b="1" dirty="0"/>
              </a:p>
            </p:txBody>
          </p:sp>
        </p:grpSp>
        <p:sp>
          <p:nvSpPr>
            <p:cNvPr id="29" name="TextBox 28"/>
            <p:cNvSpPr txBox="1"/>
            <p:nvPr/>
          </p:nvSpPr>
          <p:spPr>
            <a:xfrm>
              <a:off x="6992712" y="4401408"/>
              <a:ext cx="261636" cy="196847"/>
            </a:xfrm>
            <a:prstGeom prst="rect">
              <a:avLst/>
            </a:prstGeom>
            <a:solidFill>
              <a:schemeClr val="accent3">
                <a:lumMod val="95000"/>
              </a:schemeClr>
            </a:solidFill>
          </p:spPr>
          <p:txBody>
            <a:bodyPr wrap="square" lIns="0" tIns="0" rIns="0" bIns="0" rtlCol="0">
              <a:spAutoFit/>
            </a:bodyPr>
            <a:lstStyle/>
            <a:p>
              <a:pPr algn="ctr"/>
              <a:r>
                <a:rPr lang="en-ZA" sz="1167" b="1" dirty="0"/>
                <a:t>87</a:t>
              </a:r>
            </a:p>
          </p:txBody>
        </p:sp>
        <p:sp>
          <p:nvSpPr>
            <p:cNvPr id="30" name="TextBox 29"/>
            <p:cNvSpPr txBox="1"/>
            <p:nvPr/>
          </p:nvSpPr>
          <p:spPr>
            <a:xfrm>
              <a:off x="6541875" y="4953480"/>
              <a:ext cx="353618" cy="196847"/>
            </a:xfrm>
            <a:prstGeom prst="rect">
              <a:avLst/>
            </a:prstGeom>
            <a:solidFill>
              <a:schemeClr val="accent3">
                <a:lumMod val="95000"/>
              </a:schemeClr>
            </a:solidFill>
          </p:spPr>
          <p:txBody>
            <a:bodyPr wrap="square" lIns="0" tIns="0" rIns="0" bIns="0" rtlCol="0">
              <a:spAutoFit/>
            </a:bodyPr>
            <a:lstStyle/>
            <a:p>
              <a:pPr algn="ctr"/>
              <a:r>
                <a:rPr lang="en-ZA" sz="1167" b="1" dirty="0"/>
                <a:t>162</a:t>
              </a:r>
            </a:p>
          </p:txBody>
        </p:sp>
        <p:sp>
          <p:nvSpPr>
            <p:cNvPr id="19" name="TextBox 18"/>
            <p:cNvSpPr txBox="1"/>
            <p:nvPr/>
          </p:nvSpPr>
          <p:spPr>
            <a:xfrm>
              <a:off x="4229617" y="4496147"/>
              <a:ext cx="289635" cy="224817"/>
            </a:xfrm>
            <a:prstGeom prst="rect">
              <a:avLst/>
            </a:prstGeom>
            <a:solidFill>
              <a:schemeClr val="bg1">
                <a:lumMod val="85000"/>
              </a:schemeClr>
            </a:solidFill>
          </p:spPr>
          <p:txBody>
            <a:bodyPr wrap="square" lIns="0" tIns="0" rIns="0" bIns="0" rtlCol="0">
              <a:spAutoFit/>
            </a:bodyPr>
            <a:lstStyle/>
            <a:p>
              <a:pPr algn="ctr"/>
              <a:r>
                <a:rPr lang="en-ZA" sz="1333" b="1" dirty="0"/>
                <a:t>54</a:t>
              </a:r>
            </a:p>
          </p:txBody>
        </p:sp>
        <p:sp>
          <p:nvSpPr>
            <p:cNvPr id="22" name="TextBox 21"/>
            <p:cNvSpPr txBox="1"/>
            <p:nvPr/>
          </p:nvSpPr>
          <p:spPr>
            <a:xfrm>
              <a:off x="7240387" y="4002656"/>
              <a:ext cx="237480" cy="196847"/>
            </a:xfrm>
            <a:prstGeom prst="rect">
              <a:avLst/>
            </a:prstGeom>
            <a:solidFill>
              <a:schemeClr val="accent3">
                <a:lumMod val="95000"/>
              </a:schemeClr>
            </a:solidFill>
          </p:spPr>
          <p:txBody>
            <a:bodyPr wrap="square" lIns="0" tIns="0" rIns="0" bIns="0" rtlCol="0">
              <a:spAutoFit/>
            </a:bodyPr>
            <a:lstStyle/>
            <a:p>
              <a:pPr algn="ctr"/>
              <a:r>
                <a:rPr lang="en-ZA" sz="1167" b="1" dirty="0"/>
                <a:t>35</a:t>
              </a:r>
            </a:p>
          </p:txBody>
        </p:sp>
        <p:sp>
          <p:nvSpPr>
            <p:cNvPr id="23" name="TextBox 22"/>
            <p:cNvSpPr txBox="1"/>
            <p:nvPr/>
          </p:nvSpPr>
          <p:spPr>
            <a:xfrm>
              <a:off x="6895493" y="3300618"/>
              <a:ext cx="306361" cy="196847"/>
            </a:xfrm>
            <a:prstGeom prst="rect">
              <a:avLst/>
            </a:prstGeom>
            <a:solidFill>
              <a:schemeClr val="accent3">
                <a:lumMod val="95000"/>
              </a:schemeClr>
            </a:solidFill>
          </p:spPr>
          <p:txBody>
            <a:bodyPr wrap="square" lIns="0" tIns="0" rIns="0" bIns="0" rtlCol="0">
              <a:spAutoFit/>
            </a:bodyPr>
            <a:lstStyle/>
            <a:p>
              <a:pPr algn="ctr"/>
              <a:r>
                <a:rPr lang="en-ZA" sz="1167" b="1" dirty="0"/>
                <a:t>77</a:t>
              </a:r>
              <a:endParaRPr lang="en-ZA" sz="1333" b="1" dirty="0"/>
            </a:p>
          </p:txBody>
        </p:sp>
        <p:sp>
          <p:nvSpPr>
            <p:cNvPr id="24" name="TextBox 23"/>
            <p:cNvSpPr txBox="1"/>
            <p:nvPr/>
          </p:nvSpPr>
          <p:spPr>
            <a:xfrm>
              <a:off x="6956265" y="1927760"/>
              <a:ext cx="330237" cy="196847"/>
            </a:xfrm>
            <a:prstGeom prst="rect">
              <a:avLst/>
            </a:prstGeom>
            <a:solidFill>
              <a:schemeClr val="accent3">
                <a:lumMod val="95000"/>
              </a:schemeClr>
            </a:solidFill>
          </p:spPr>
          <p:txBody>
            <a:bodyPr wrap="square" lIns="0" tIns="0" rIns="0" bIns="0" rtlCol="0">
              <a:spAutoFit/>
            </a:bodyPr>
            <a:lstStyle/>
            <a:p>
              <a:pPr algn="ctr"/>
              <a:r>
                <a:rPr lang="en-ZA" sz="1167" b="1" dirty="0"/>
                <a:t>51</a:t>
              </a:r>
            </a:p>
          </p:txBody>
        </p:sp>
      </p:grpSp>
    </p:spTree>
    <p:extLst>
      <p:ext uri="{BB962C8B-B14F-4D97-AF65-F5344CB8AC3E}">
        <p14:creationId xmlns:p14="http://schemas.microsoft.com/office/powerpoint/2010/main" xmlns="" val="208263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F85E712D-438D-4819-BB0C-94208C8B0F25}"/>
              </a:ext>
            </a:extLst>
          </p:cNvPr>
          <p:cNvGrpSpPr/>
          <p:nvPr/>
        </p:nvGrpSpPr>
        <p:grpSpPr>
          <a:xfrm>
            <a:off x="34614" y="827469"/>
            <a:ext cx="9969501" cy="4770538"/>
            <a:chOff x="114299" y="22717"/>
            <a:chExt cx="11963401" cy="6711459"/>
          </a:xfrm>
        </p:grpSpPr>
        <p:pic>
          <p:nvPicPr>
            <p:cNvPr id="5" name="Picture 4">
              <a:extLst>
                <a:ext uri="{FF2B5EF4-FFF2-40B4-BE49-F238E27FC236}">
                  <a16:creationId xmlns:a16="http://schemas.microsoft.com/office/drawing/2014/main" xmlns="" id="{90505B25-B60C-4109-B520-19BB46034C1A}"/>
                </a:ext>
              </a:extLst>
            </p:cNvPr>
            <p:cNvPicPr>
              <a:picLocks noChangeAspect="1"/>
            </p:cNvPicPr>
            <p:nvPr/>
          </p:nvPicPr>
          <p:blipFill>
            <a:blip r:embed="rId2" cstate="print"/>
            <a:stretch>
              <a:fillRect/>
            </a:stretch>
          </p:blipFill>
          <p:spPr>
            <a:xfrm>
              <a:off x="114299" y="96672"/>
              <a:ext cx="11963401" cy="6637504"/>
            </a:xfrm>
            <a:prstGeom prst="rect">
              <a:avLst/>
            </a:prstGeom>
            <a:ln w="28575">
              <a:solidFill>
                <a:schemeClr val="tx1"/>
              </a:solidFill>
            </a:ln>
          </p:spPr>
        </p:pic>
        <p:sp>
          <p:nvSpPr>
            <p:cNvPr id="6" name="Rectangle 5">
              <a:extLst>
                <a:ext uri="{FF2B5EF4-FFF2-40B4-BE49-F238E27FC236}">
                  <a16:creationId xmlns:a16="http://schemas.microsoft.com/office/drawing/2014/main" xmlns="" id="{F150A3F8-0B5F-4AFE-83A3-8D9B62BB5D62}"/>
                </a:ext>
              </a:extLst>
            </p:cNvPr>
            <p:cNvSpPr/>
            <p:nvPr/>
          </p:nvSpPr>
          <p:spPr>
            <a:xfrm>
              <a:off x="258397" y="1384393"/>
              <a:ext cx="301841" cy="186431"/>
            </a:xfrm>
            <a:prstGeom prst="rect">
              <a:avLst/>
            </a:prstGeom>
            <a:solidFill>
              <a:srgbClr val="5589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TextBox 6">
              <a:extLst>
                <a:ext uri="{FF2B5EF4-FFF2-40B4-BE49-F238E27FC236}">
                  <a16:creationId xmlns:a16="http://schemas.microsoft.com/office/drawing/2014/main" xmlns="" id="{14C7D5E8-F15F-4B37-B9F8-7D690BCCDD51}"/>
                </a:ext>
              </a:extLst>
            </p:cNvPr>
            <p:cNvSpPr txBox="1"/>
            <p:nvPr/>
          </p:nvSpPr>
          <p:spPr>
            <a:xfrm>
              <a:off x="586870" y="1340006"/>
              <a:ext cx="1988598" cy="295465"/>
            </a:xfrm>
            <a:prstGeom prst="rect">
              <a:avLst/>
            </a:prstGeom>
            <a:noFill/>
          </p:spPr>
          <p:txBody>
            <a:bodyPr wrap="square" rtlCol="0">
              <a:spAutoFit/>
            </a:bodyPr>
            <a:lstStyle/>
            <a:p>
              <a:r>
                <a:rPr lang="en-ZA" sz="1000" dirty="0"/>
                <a:t>SA Connect District</a:t>
              </a:r>
            </a:p>
          </p:txBody>
        </p:sp>
        <p:sp>
          <p:nvSpPr>
            <p:cNvPr id="8" name="TextBox 7">
              <a:extLst>
                <a:ext uri="{FF2B5EF4-FFF2-40B4-BE49-F238E27FC236}">
                  <a16:creationId xmlns:a16="http://schemas.microsoft.com/office/drawing/2014/main" xmlns="" id="{33C997E1-C709-46B1-90E9-253A7A2D2198}"/>
                </a:ext>
              </a:extLst>
            </p:cNvPr>
            <p:cNvSpPr txBox="1"/>
            <p:nvPr/>
          </p:nvSpPr>
          <p:spPr>
            <a:xfrm>
              <a:off x="893148" y="298640"/>
              <a:ext cx="1056443" cy="326321"/>
            </a:xfrm>
            <a:prstGeom prst="rect">
              <a:avLst/>
            </a:prstGeom>
            <a:noFill/>
          </p:spPr>
          <p:txBody>
            <a:bodyPr wrap="square" rtlCol="0">
              <a:spAutoFit/>
            </a:bodyPr>
            <a:lstStyle/>
            <a:p>
              <a:r>
                <a:rPr lang="en-ZA" sz="1167" b="1" dirty="0"/>
                <a:t>LEGEND</a:t>
              </a:r>
            </a:p>
          </p:txBody>
        </p:sp>
        <p:sp>
          <p:nvSpPr>
            <p:cNvPr id="9" name="Oval 8">
              <a:extLst>
                <a:ext uri="{FF2B5EF4-FFF2-40B4-BE49-F238E27FC236}">
                  <a16:creationId xmlns:a16="http://schemas.microsoft.com/office/drawing/2014/main" xmlns="" id="{37DF7437-C2D9-4066-A420-0992160BD40C}"/>
                </a:ext>
              </a:extLst>
            </p:cNvPr>
            <p:cNvSpPr/>
            <p:nvPr/>
          </p:nvSpPr>
          <p:spPr>
            <a:xfrm>
              <a:off x="302787" y="691929"/>
              <a:ext cx="186431" cy="1864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a:extLst>
                <a:ext uri="{FF2B5EF4-FFF2-40B4-BE49-F238E27FC236}">
                  <a16:creationId xmlns:a16="http://schemas.microsoft.com/office/drawing/2014/main" xmlns="" id="{F2EB12C7-54A5-45E4-8F8B-8197BE7343A7}"/>
                </a:ext>
              </a:extLst>
            </p:cNvPr>
            <p:cNvSpPr txBox="1"/>
            <p:nvPr/>
          </p:nvSpPr>
          <p:spPr>
            <a:xfrm>
              <a:off x="569115" y="665373"/>
              <a:ext cx="2835857" cy="346397"/>
            </a:xfrm>
            <a:prstGeom prst="rect">
              <a:avLst/>
            </a:prstGeom>
            <a:noFill/>
          </p:spPr>
          <p:txBody>
            <a:bodyPr wrap="square" rtlCol="0">
              <a:spAutoFit/>
            </a:bodyPr>
            <a:lstStyle/>
            <a:p>
              <a:r>
                <a:rPr lang="en-ZA" sz="1000" dirty="0"/>
                <a:t>SA Connect Sites (Connected)</a:t>
              </a:r>
            </a:p>
          </p:txBody>
        </p:sp>
        <p:sp>
          <p:nvSpPr>
            <p:cNvPr id="16" name="Oval 15">
              <a:extLst>
                <a:ext uri="{FF2B5EF4-FFF2-40B4-BE49-F238E27FC236}">
                  <a16:creationId xmlns:a16="http://schemas.microsoft.com/office/drawing/2014/main" xmlns="" id="{865BA250-F543-4666-9B56-4D72A7DAE23B}"/>
                </a:ext>
              </a:extLst>
            </p:cNvPr>
            <p:cNvSpPr/>
            <p:nvPr/>
          </p:nvSpPr>
          <p:spPr>
            <a:xfrm>
              <a:off x="304267" y="1030762"/>
              <a:ext cx="186431" cy="1864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TextBox 16">
              <a:extLst>
                <a:ext uri="{FF2B5EF4-FFF2-40B4-BE49-F238E27FC236}">
                  <a16:creationId xmlns:a16="http://schemas.microsoft.com/office/drawing/2014/main" xmlns="" id="{F19ACB79-8AE8-48BE-83A5-AF6650E1EA5F}"/>
                </a:ext>
              </a:extLst>
            </p:cNvPr>
            <p:cNvSpPr txBox="1"/>
            <p:nvPr/>
          </p:nvSpPr>
          <p:spPr>
            <a:xfrm>
              <a:off x="569115" y="1004129"/>
              <a:ext cx="1988598" cy="295465"/>
            </a:xfrm>
            <a:prstGeom prst="rect">
              <a:avLst/>
            </a:prstGeom>
            <a:noFill/>
          </p:spPr>
          <p:txBody>
            <a:bodyPr wrap="square" rtlCol="0">
              <a:spAutoFit/>
            </a:bodyPr>
            <a:lstStyle/>
            <a:p>
              <a:r>
                <a:rPr lang="en-ZA" sz="1000" dirty="0"/>
                <a:t>SITA Upgrade Sites</a:t>
              </a:r>
            </a:p>
          </p:txBody>
        </p:sp>
        <p:sp>
          <p:nvSpPr>
            <p:cNvPr id="18" name="TextBox 17">
              <a:extLst>
                <a:ext uri="{FF2B5EF4-FFF2-40B4-BE49-F238E27FC236}">
                  <a16:creationId xmlns:a16="http://schemas.microsoft.com/office/drawing/2014/main" xmlns="" id="{8E3AD69C-0F88-42AA-92C7-852E746F88E3}"/>
                </a:ext>
              </a:extLst>
            </p:cNvPr>
            <p:cNvSpPr txBox="1"/>
            <p:nvPr/>
          </p:nvSpPr>
          <p:spPr>
            <a:xfrm>
              <a:off x="2924476" y="3014335"/>
              <a:ext cx="1047565" cy="295465"/>
            </a:xfrm>
            <a:prstGeom prst="rect">
              <a:avLst/>
            </a:prstGeom>
            <a:noFill/>
          </p:spPr>
          <p:txBody>
            <a:bodyPr wrap="square" rtlCol="0">
              <a:spAutoFit/>
            </a:bodyPr>
            <a:lstStyle/>
            <a:p>
              <a:r>
                <a:rPr lang="en-ZA" sz="1000" dirty="0">
                  <a:latin typeface="Aharoni" panose="020B0604020202020204" pitchFamily="2" charset="-79"/>
                  <a:cs typeface="Aharoni" panose="020B0604020202020204" pitchFamily="2" charset="-79"/>
                </a:rPr>
                <a:t>Namibia</a:t>
              </a:r>
            </a:p>
          </p:txBody>
        </p:sp>
        <p:sp>
          <p:nvSpPr>
            <p:cNvPr id="19" name="TextBox 18">
              <a:extLst>
                <a:ext uri="{FF2B5EF4-FFF2-40B4-BE49-F238E27FC236}">
                  <a16:creationId xmlns:a16="http://schemas.microsoft.com/office/drawing/2014/main" xmlns="" id="{B42A1788-E58C-4568-ABE2-49724154E8EF}"/>
                </a:ext>
              </a:extLst>
            </p:cNvPr>
            <p:cNvSpPr txBox="1"/>
            <p:nvPr/>
          </p:nvSpPr>
          <p:spPr>
            <a:xfrm>
              <a:off x="5847423" y="1406158"/>
              <a:ext cx="1047565" cy="295465"/>
            </a:xfrm>
            <a:prstGeom prst="rect">
              <a:avLst/>
            </a:prstGeom>
            <a:noFill/>
          </p:spPr>
          <p:txBody>
            <a:bodyPr wrap="square" rtlCol="0">
              <a:spAutoFit/>
            </a:bodyPr>
            <a:lstStyle/>
            <a:p>
              <a:r>
                <a:rPr lang="en-ZA" sz="1000" dirty="0">
                  <a:latin typeface="Aharoni" panose="020B0604020202020204" pitchFamily="2" charset="-79"/>
                  <a:cs typeface="Aharoni" panose="020B0604020202020204" pitchFamily="2" charset="-79"/>
                </a:rPr>
                <a:t>Botswana</a:t>
              </a:r>
            </a:p>
          </p:txBody>
        </p:sp>
        <p:sp>
          <p:nvSpPr>
            <p:cNvPr id="20" name="TextBox 19">
              <a:extLst>
                <a:ext uri="{FF2B5EF4-FFF2-40B4-BE49-F238E27FC236}">
                  <a16:creationId xmlns:a16="http://schemas.microsoft.com/office/drawing/2014/main" xmlns="" id="{F1B11112-1520-4CDD-97C6-6B4AFD298E6A}"/>
                </a:ext>
              </a:extLst>
            </p:cNvPr>
            <p:cNvSpPr txBox="1"/>
            <p:nvPr/>
          </p:nvSpPr>
          <p:spPr>
            <a:xfrm>
              <a:off x="8698636" y="22717"/>
              <a:ext cx="1047565" cy="295465"/>
            </a:xfrm>
            <a:prstGeom prst="rect">
              <a:avLst/>
            </a:prstGeom>
            <a:noFill/>
          </p:spPr>
          <p:txBody>
            <a:bodyPr wrap="square" rtlCol="0">
              <a:spAutoFit/>
            </a:bodyPr>
            <a:lstStyle/>
            <a:p>
              <a:r>
                <a:rPr lang="en-ZA" sz="1000" dirty="0">
                  <a:latin typeface="Aharoni" panose="020B0604020202020204" pitchFamily="2" charset="-79"/>
                  <a:cs typeface="Aharoni" panose="020B0604020202020204" pitchFamily="2" charset="-79"/>
                </a:rPr>
                <a:t>Zimbabwe</a:t>
              </a:r>
            </a:p>
          </p:txBody>
        </p:sp>
        <p:sp>
          <p:nvSpPr>
            <p:cNvPr id="21" name="TextBox 20">
              <a:extLst>
                <a:ext uri="{FF2B5EF4-FFF2-40B4-BE49-F238E27FC236}">
                  <a16:creationId xmlns:a16="http://schemas.microsoft.com/office/drawing/2014/main" xmlns="" id="{193B7E3F-919F-464F-B685-F94A2242A649}"/>
                </a:ext>
              </a:extLst>
            </p:cNvPr>
            <p:cNvSpPr txBox="1"/>
            <p:nvPr/>
          </p:nvSpPr>
          <p:spPr>
            <a:xfrm>
              <a:off x="9879374" y="1611823"/>
              <a:ext cx="1212556" cy="295465"/>
            </a:xfrm>
            <a:prstGeom prst="rect">
              <a:avLst/>
            </a:prstGeom>
            <a:noFill/>
          </p:spPr>
          <p:txBody>
            <a:bodyPr wrap="square" rtlCol="0">
              <a:spAutoFit/>
            </a:bodyPr>
            <a:lstStyle/>
            <a:p>
              <a:r>
                <a:rPr lang="en-ZA" sz="1000" dirty="0">
                  <a:latin typeface="Aharoni" panose="020B0604020202020204" pitchFamily="2" charset="-79"/>
                  <a:cs typeface="Aharoni" panose="020B0604020202020204" pitchFamily="2" charset="-79"/>
                </a:rPr>
                <a:t>Mozambique</a:t>
              </a:r>
            </a:p>
          </p:txBody>
        </p:sp>
        <p:sp>
          <p:nvSpPr>
            <p:cNvPr id="22" name="TextBox 21">
              <a:extLst>
                <a:ext uri="{FF2B5EF4-FFF2-40B4-BE49-F238E27FC236}">
                  <a16:creationId xmlns:a16="http://schemas.microsoft.com/office/drawing/2014/main" xmlns="" id="{1A6077D1-ECA2-49C0-8A9F-9AE3058A53F2}"/>
                </a:ext>
              </a:extLst>
            </p:cNvPr>
            <p:cNvSpPr txBox="1"/>
            <p:nvPr/>
          </p:nvSpPr>
          <p:spPr>
            <a:xfrm>
              <a:off x="9298649" y="2334411"/>
              <a:ext cx="1047565" cy="295465"/>
            </a:xfrm>
            <a:prstGeom prst="rect">
              <a:avLst/>
            </a:prstGeom>
            <a:noFill/>
          </p:spPr>
          <p:txBody>
            <a:bodyPr wrap="square" rtlCol="0">
              <a:spAutoFit/>
            </a:bodyPr>
            <a:lstStyle/>
            <a:p>
              <a:r>
                <a:rPr lang="en-ZA" sz="1000" dirty="0">
                  <a:latin typeface="Aharoni" panose="020B0604020202020204" pitchFamily="2" charset="-79"/>
                  <a:cs typeface="Aharoni" panose="020B0604020202020204" pitchFamily="2" charset="-79"/>
                </a:rPr>
                <a:t>eSwatini</a:t>
              </a:r>
            </a:p>
          </p:txBody>
        </p:sp>
        <p:sp>
          <p:nvSpPr>
            <p:cNvPr id="23" name="TextBox 22">
              <a:extLst>
                <a:ext uri="{FF2B5EF4-FFF2-40B4-BE49-F238E27FC236}">
                  <a16:creationId xmlns:a16="http://schemas.microsoft.com/office/drawing/2014/main" xmlns="" id="{02CFB27E-B5A8-4C18-9748-9E9F9BBE10EE}"/>
                </a:ext>
              </a:extLst>
            </p:cNvPr>
            <p:cNvSpPr txBox="1"/>
            <p:nvPr/>
          </p:nvSpPr>
          <p:spPr>
            <a:xfrm>
              <a:off x="7709540" y="3819693"/>
              <a:ext cx="1047565" cy="295465"/>
            </a:xfrm>
            <a:prstGeom prst="rect">
              <a:avLst/>
            </a:prstGeom>
            <a:noFill/>
          </p:spPr>
          <p:txBody>
            <a:bodyPr wrap="square" rtlCol="0">
              <a:spAutoFit/>
            </a:bodyPr>
            <a:lstStyle/>
            <a:p>
              <a:r>
                <a:rPr lang="en-ZA" sz="1000" dirty="0">
                  <a:latin typeface="Aharoni" panose="020B0604020202020204" pitchFamily="2" charset="-79"/>
                  <a:cs typeface="Aharoni" panose="020B0604020202020204" pitchFamily="2" charset="-79"/>
                </a:rPr>
                <a:t>Lesotho</a:t>
              </a:r>
            </a:p>
          </p:txBody>
        </p:sp>
        <p:sp>
          <p:nvSpPr>
            <p:cNvPr id="24" name="TextBox 23">
              <a:extLst>
                <a:ext uri="{FF2B5EF4-FFF2-40B4-BE49-F238E27FC236}">
                  <a16:creationId xmlns:a16="http://schemas.microsoft.com/office/drawing/2014/main" xmlns="" id="{CE167831-89AC-4A9F-9085-65E0D4C346B2}"/>
                </a:ext>
              </a:extLst>
            </p:cNvPr>
            <p:cNvSpPr txBox="1"/>
            <p:nvPr/>
          </p:nvSpPr>
          <p:spPr>
            <a:xfrm>
              <a:off x="5028481" y="4225244"/>
              <a:ext cx="1864312" cy="295465"/>
            </a:xfrm>
            <a:prstGeom prst="rect">
              <a:avLst/>
            </a:prstGeom>
            <a:noFill/>
          </p:spPr>
          <p:txBody>
            <a:bodyPr wrap="square" rtlCol="0">
              <a:spAutoFit/>
            </a:bodyPr>
            <a:lstStyle/>
            <a:p>
              <a:r>
                <a:rPr lang="en-ZA" sz="1000" b="1" dirty="0">
                  <a:solidFill>
                    <a:srgbClr val="1F16D8"/>
                  </a:solidFill>
                </a:rPr>
                <a:t>Pixley Ka Seme</a:t>
              </a:r>
            </a:p>
          </p:txBody>
        </p:sp>
        <p:sp>
          <p:nvSpPr>
            <p:cNvPr id="25" name="TextBox 24">
              <a:extLst>
                <a:ext uri="{FF2B5EF4-FFF2-40B4-BE49-F238E27FC236}">
                  <a16:creationId xmlns:a16="http://schemas.microsoft.com/office/drawing/2014/main" xmlns="" id="{1E2C78A1-00D7-4455-AB4F-D90C249A334A}"/>
                </a:ext>
              </a:extLst>
            </p:cNvPr>
            <p:cNvSpPr txBox="1"/>
            <p:nvPr/>
          </p:nvSpPr>
          <p:spPr>
            <a:xfrm rot="19143614">
              <a:off x="6559014" y="2268573"/>
              <a:ext cx="1506750" cy="264612"/>
            </a:xfrm>
            <a:prstGeom prst="rect">
              <a:avLst/>
            </a:prstGeom>
            <a:noFill/>
          </p:spPr>
          <p:txBody>
            <a:bodyPr wrap="square" rtlCol="0">
              <a:spAutoFit/>
            </a:bodyPr>
            <a:lstStyle/>
            <a:p>
              <a:r>
                <a:rPr lang="en-ZA" sz="833" b="1" dirty="0">
                  <a:solidFill>
                    <a:srgbClr val="1F16D8"/>
                  </a:solidFill>
                </a:rPr>
                <a:t>Dr Kenneth Kaunda</a:t>
              </a:r>
            </a:p>
          </p:txBody>
        </p:sp>
        <p:sp>
          <p:nvSpPr>
            <p:cNvPr id="26" name="TextBox 25">
              <a:extLst>
                <a:ext uri="{FF2B5EF4-FFF2-40B4-BE49-F238E27FC236}">
                  <a16:creationId xmlns:a16="http://schemas.microsoft.com/office/drawing/2014/main" xmlns="" id="{BF00D02D-379A-4877-B58D-5EACD84B985F}"/>
                </a:ext>
              </a:extLst>
            </p:cNvPr>
            <p:cNvSpPr txBox="1"/>
            <p:nvPr/>
          </p:nvSpPr>
          <p:spPr>
            <a:xfrm>
              <a:off x="8632817" y="310190"/>
              <a:ext cx="1438182" cy="295465"/>
            </a:xfrm>
            <a:prstGeom prst="rect">
              <a:avLst/>
            </a:prstGeom>
            <a:noFill/>
          </p:spPr>
          <p:txBody>
            <a:bodyPr wrap="square" rtlCol="0">
              <a:spAutoFit/>
            </a:bodyPr>
            <a:lstStyle/>
            <a:p>
              <a:r>
                <a:rPr lang="en-ZA" sz="1000" b="1" dirty="0">
                  <a:solidFill>
                    <a:srgbClr val="1F16D8"/>
                  </a:solidFill>
                </a:rPr>
                <a:t>Vhembe</a:t>
              </a:r>
            </a:p>
          </p:txBody>
        </p:sp>
        <p:sp>
          <p:nvSpPr>
            <p:cNvPr id="27" name="TextBox 26">
              <a:extLst>
                <a:ext uri="{FF2B5EF4-FFF2-40B4-BE49-F238E27FC236}">
                  <a16:creationId xmlns:a16="http://schemas.microsoft.com/office/drawing/2014/main" xmlns="" id="{691E097E-4E9C-496C-AD3F-EE6BA9F110EC}"/>
                </a:ext>
              </a:extLst>
            </p:cNvPr>
            <p:cNvSpPr txBox="1"/>
            <p:nvPr/>
          </p:nvSpPr>
          <p:spPr>
            <a:xfrm>
              <a:off x="8366486" y="2356494"/>
              <a:ext cx="1118585" cy="328447"/>
            </a:xfrm>
            <a:prstGeom prst="rect">
              <a:avLst/>
            </a:prstGeom>
            <a:noFill/>
          </p:spPr>
          <p:txBody>
            <a:bodyPr wrap="square" rtlCol="0">
              <a:spAutoFit/>
            </a:bodyPr>
            <a:lstStyle/>
            <a:p>
              <a:r>
                <a:rPr lang="en-ZA" sz="917" b="1" dirty="0">
                  <a:solidFill>
                    <a:srgbClr val="1F16D8"/>
                  </a:solidFill>
                </a:rPr>
                <a:t>Gert Sibande</a:t>
              </a:r>
            </a:p>
          </p:txBody>
        </p:sp>
        <p:sp>
          <p:nvSpPr>
            <p:cNvPr id="28" name="TextBox 27">
              <a:extLst>
                <a:ext uri="{FF2B5EF4-FFF2-40B4-BE49-F238E27FC236}">
                  <a16:creationId xmlns:a16="http://schemas.microsoft.com/office/drawing/2014/main" xmlns="" id="{2660D69F-FFFC-40F6-B5B1-289CEF8755FA}"/>
                </a:ext>
              </a:extLst>
            </p:cNvPr>
            <p:cNvSpPr txBox="1"/>
            <p:nvPr/>
          </p:nvSpPr>
          <p:spPr>
            <a:xfrm rot="20139684">
              <a:off x="7363309" y="2789367"/>
              <a:ext cx="2627791" cy="272382"/>
            </a:xfrm>
            <a:prstGeom prst="rect">
              <a:avLst/>
            </a:prstGeom>
            <a:noFill/>
          </p:spPr>
          <p:txBody>
            <a:bodyPr wrap="square" rtlCol="0">
              <a:spAutoFit/>
            </a:bodyPr>
            <a:lstStyle/>
            <a:p>
              <a:r>
                <a:rPr lang="en-ZA" sz="875" b="1" dirty="0">
                  <a:solidFill>
                    <a:srgbClr val="1F16D8"/>
                  </a:solidFill>
                </a:rPr>
                <a:t>Thabo Mofutsanyane</a:t>
              </a:r>
            </a:p>
          </p:txBody>
        </p:sp>
        <p:sp>
          <p:nvSpPr>
            <p:cNvPr id="29" name="TextBox 28">
              <a:extLst>
                <a:ext uri="{FF2B5EF4-FFF2-40B4-BE49-F238E27FC236}">
                  <a16:creationId xmlns:a16="http://schemas.microsoft.com/office/drawing/2014/main" xmlns="" id="{9CAE7B23-F1AF-426D-B91E-C5E6D60AC697}"/>
                </a:ext>
              </a:extLst>
            </p:cNvPr>
            <p:cNvSpPr txBox="1"/>
            <p:nvPr/>
          </p:nvSpPr>
          <p:spPr>
            <a:xfrm rot="19269083">
              <a:off x="8126785" y="4678919"/>
              <a:ext cx="1349401" cy="328447"/>
            </a:xfrm>
            <a:prstGeom prst="rect">
              <a:avLst/>
            </a:prstGeom>
            <a:noFill/>
          </p:spPr>
          <p:txBody>
            <a:bodyPr wrap="square" rtlCol="0">
              <a:spAutoFit/>
            </a:bodyPr>
            <a:lstStyle/>
            <a:p>
              <a:r>
                <a:rPr lang="en-ZA" sz="917" b="1" dirty="0">
                  <a:solidFill>
                    <a:srgbClr val="1F16D8"/>
                  </a:solidFill>
                </a:rPr>
                <a:t>O.R.Tambo</a:t>
              </a:r>
            </a:p>
          </p:txBody>
        </p:sp>
        <p:sp>
          <p:nvSpPr>
            <p:cNvPr id="30" name="TextBox 29">
              <a:extLst>
                <a:ext uri="{FF2B5EF4-FFF2-40B4-BE49-F238E27FC236}">
                  <a16:creationId xmlns:a16="http://schemas.microsoft.com/office/drawing/2014/main" xmlns="" id="{EA32A8CA-868C-4E0B-BB50-5B513377950D}"/>
                </a:ext>
              </a:extLst>
            </p:cNvPr>
            <p:cNvSpPr txBox="1"/>
            <p:nvPr/>
          </p:nvSpPr>
          <p:spPr>
            <a:xfrm>
              <a:off x="8499865" y="3824063"/>
              <a:ext cx="1793083" cy="272382"/>
            </a:xfrm>
            <a:prstGeom prst="rect">
              <a:avLst/>
            </a:prstGeom>
            <a:noFill/>
          </p:spPr>
          <p:txBody>
            <a:bodyPr wrap="square" rtlCol="0">
              <a:spAutoFit/>
            </a:bodyPr>
            <a:lstStyle/>
            <a:p>
              <a:r>
                <a:rPr lang="en-ZA" sz="875" b="1" dirty="0">
                  <a:solidFill>
                    <a:srgbClr val="1F16D8"/>
                  </a:solidFill>
                </a:rPr>
                <a:t>uMgungundlovu</a:t>
              </a:r>
            </a:p>
          </p:txBody>
        </p:sp>
        <p:sp>
          <p:nvSpPr>
            <p:cNvPr id="31" name="TextBox 30">
              <a:extLst>
                <a:ext uri="{FF2B5EF4-FFF2-40B4-BE49-F238E27FC236}">
                  <a16:creationId xmlns:a16="http://schemas.microsoft.com/office/drawing/2014/main" xmlns="" id="{B5C8EF0E-125B-4AF8-BAE6-8F55F22F4177}"/>
                </a:ext>
              </a:extLst>
            </p:cNvPr>
            <p:cNvSpPr txBox="1"/>
            <p:nvPr/>
          </p:nvSpPr>
          <p:spPr>
            <a:xfrm>
              <a:off x="8802709" y="3212919"/>
              <a:ext cx="1633496" cy="280154"/>
            </a:xfrm>
            <a:prstGeom prst="rect">
              <a:avLst/>
            </a:prstGeom>
            <a:noFill/>
          </p:spPr>
          <p:txBody>
            <a:bodyPr wrap="square" rtlCol="0">
              <a:spAutoFit/>
            </a:bodyPr>
            <a:lstStyle/>
            <a:p>
              <a:r>
                <a:rPr lang="en-ZA" sz="917" b="1" dirty="0">
                  <a:solidFill>
                    <a:srgbClr val="1F16D8"/>
                  </a:solidFill>
                </a:rPr>
                <a:t>uMzinyathi</a:t>
              </a:r>
            </a:p>
          </p:txBody>
        </p:sp>
      </p:grpSp>
      <p:sp>
        <p:nvSpPr>
          <p:cNvPr id="33" name="Rectangle: Rounded Corners 32">
            <a:extLst>
              <a:ext uri="{FF2B5EF4-FFF2-40B4-BE49-F238E27FC236}">
                <a16:creationId xmlns:a16="http://schemas.microsoft.com/office/drawing/2014/main" xmlns="" id="{7EC8F011-7ED8-4A5A-8071-3137F2DD9ADB}"/>
              </a:ext>
            </a:extLst>
          </p:cNvPr>
          <p:cNvSpPr/>
          <p:nvPr/>
        </p:nvSpPr>
        <p:spPr>
          <a:xfrm>
            <a:off x="78410" y="1056560"/>
            <a:ext cx="2363214" cy="115286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34" name="Table 33">
            <a:extLst>
              <a:ext uri="{FF2B5EF4-FFF2-40B4-BE49-F238E27FC236}">
                <a16:creationId xmlns:a16="http://schemas.microsoft.com/office/drawing/2014/main" xmlns="" id="{2484B526-C581-4686-8FC6-D53219783679}"/>
              </a:ext>
            </a:extLst>
          </p:cNvPr>
          <p:cNvGraphicFramePr>
            <a:graphicFrameLocks noGrp="1"/>
          </p:cNvGraphicFramePr>
          <p:nvPr>
            <p:extLst>
              <p:ext uri="{D42A27DB-BD31-4B8C-83A1-F6EECF244321}">
                <p14:modId xmlns:p14="http://schemas.microsoft.com/office/powerpoint/2010/main" xmlns="" val="3038194197"/>
              </p:ext>
            </p:extLst>
          </p:nvPr>
        </p:nvGraphicFramePr>
        <p:xfrm>
          <a:off x="51651" y="3692188"/>
          <a:ext cx="2614083" cy="1830914"/>
        </p:xfrm>
        <a:graphic>
          <a:graphicData uri="http://schemas.openxmlformats.org/drawingml/2006/table">
            <a:tbl>
              <a:tblPr/>
              <a:tblGrid>
                <a:gridCol w="899583">
                  <a:extLst>
                    <a:ext uri="{9D8B030D-6E8A-4147-A177-3AD203B41FA5}">
                      <a16:colId xmlns:a16="http://schemas.microsoft.com/office/drawing/2014/main" xmlns="" val="2060327419"/>
                    </a:ext>
                  </a:extLst>
                </a:gridCol>
                <a:gridCol w="455083">
                  <a:extLst>
                    <a:ext uri="{9D8B030D-6E8A-4147-A177-3AD203B41FA5}">
                      <a16:colId xmlns:a16="http://schemas.microsoft.com/office/drawing/2014/main" xmlns="" val="4042111784"/>
                    </a:ext>
                  </a:extLst>
                </a:gridCol>
                <a:gridCol w="433917">
                  <a:extLst>
                    <a:ext uri="{9D8B030D-6E8A-4147-A177-3AD203B41FA5}">
                      <a16:colId xmlns:a16="http://schemas.microsoft.com/office/drawing/2014/main" xmlns="" val="1738232739"/>
                    </a:ext>
                  </a:extLst>
                </a:gridCol>
                <a:gridCol w="444500">
                  <a:extLst>
                    <a:ext uri="{9D8B030D-6E8A-4147-A177-3AD203B41FA5}">
                      <a16:colId xmlns:a16="http://schemas.microsoft.com/office/drawing/2014/main" xmlns="" val="1252977946"/>
                    </a:ext>
                  </a:extLst>
                </a:gridCol>
                <a:gridCol w="381000">
                  <a:extLst>
                    <a:ext uri="{9D8B030D-6E8A-4147-A177-3AD203B41FA5}">
                      <a16:colId xmlns:a16="http://schemas.microsoft.com/office/drawing/2014/main" xmlns="" val="3740534468"/>
                    </a:ext>
                  </a:extLst>
                </a:gridCol>
              </a:tblGrid>
              <a:tr h="449792">
                <a:tc>
                  <a:txBody>
                    <a:bodyPr/>
                    <a:lstStyle/>
                    <a:p>
                      <a:pPr algn="l" fontAlgn="ctr"/>
                      <a:r>
                        <a:rPr lang="en-ZA" sz="800" b="0" i="0" u="none" strike="noStrike" dirty="0">
                          <a:solidFill>
                            <a:srgbClr val="000000"/>
                          </a:solidFill>
                          <a:effectLst/>
                          <a:latin typeface="Arial Narrow" panose="020B0606020202030204" pitchFamily="34" charset="0"/>
                        </a:rPr>
                        <a:t>District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800" b="0" i="0" u="none" strike="noStrike" dirty="0">
                          <a:solidFill>
                            <a:srgbClr val="000000"/>
                          </a:solidFill>
                          <a:effectLst/>
                          <a:latin typeface="Arial Narrow" panose="020B0606020202030204" pitchFamily="34" charset="0"/>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800" b="0" i="0" u="none" strike="noStrike" dirty="0">
                          <a:solidFill>
                            <a:srgbClr val="000000"/>
                          </a:solidFill>
                          <a:effectLst/>
                          <a:latin typeface="Arial Narrow" panose="020B0606020202030204" pitchFamily="34" charset="0"/>
                        </a:rPr>
                        <a:t>Phase 1A &amp; 1B sites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800" b="0" i="0" u="none" strike="noStrike" dirty="0">
                          <a:solidFill>
                            <a:srgbClr val="000000"/>
                          </a:solidFill>
                          <a:effectLst/>
                          <a:latin typeface="Arial Narrow" panose="020B0606020202030204" pitchFamily="34" charset="0"/>
                        </a:rPr>
                        <a:t>SITA Upgrade sites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800" b="0" i="0" u="none" strike="noStrike" dirty="0">
                          <a:solidFill>
                            <a:srgbClr val="000000"/>
                          </a:solidFill>
                          <a:effectLst/>
                          <a:latin typeface="Arial Narrow" panose="020B0606020202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2442561497"/>
                  </a:ext>
                </a:extLst>
              </a:tr>
              <a:tr h="153458">
                <a:tc>
                  <a:txBody>
                    <a:bodyPr/>
                    <a:lstStyle/>
                    <a:p>
                      <a:pPr algn="l" fontAlgn="b"/>
                      <a:r>
                        <a:rPr lang="en-ZA" sz="800" b="0" i="0" u="none" strike="noStrike" dirty="0">
                          <a:solidFill>
                            <a:srgbClr val="000000"/>
                          </a:solidFill>
                          <a:effectLst/>
                          <a:latin typeface="Arial Narrow" panose="020B0606020202030204" pitchFamily="34" charset="0"/>
                        </a:rPr>
                        <a:t>Dr Kenneth Kaunda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NW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9790347"/>
                  </a:ext>
                </a:extLst>
              </a:tr>
              <a:tr h="153458">
                <a:tc>
                  <a:txBody>
                    <a:bodyPr/>
                    <a:lstStyle/>
                    <a:p>
                      <a:pPr algn="l" fontAlgn="b"/>
                      <a:r>
                        <a:rPr lang="en-ZA" sz="800" b="0" i="0" u="none" strike="noStrike" dirty="0">
                          <a:solidFill>
                            <a:srgbClr val="000000"/>
                          </a:solidFill>
                          <a:effectLst/>
                          <a:latin typeface="Arial Narrow" panose="020B0606020202030204" pitchFamily="34" charset="0"/>
                        </a:rPr>
                        <a:t>Gert Sibande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MP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0970276"/>
                  </a:ext>
                </a:extLst>
              </a:tr>
              <a:tr h="153458">
                <a:tc>
                  <a:txBody>
                    <a:bodyPr/>
                    <a:lstStyle/>
                    <a:p>
                      <a:pPr algn="l" fontAlgn="b"/>
                      <a:r>
                        <a:rPr lang="en-ZA" sz="800" b="0" i="0" u="none" strike="noStrike" dirty="0">
                          <a:solidFill>
                            <a:srgbClr val="000000"/>
                          </a:solidFill>
                          <a:effectLst/>
                          <a:latin typeface="Arial Narrow" panose="020B0606020202030204" pitchFamily="34" charset="0"/>
                        </a:rPr>
                        <a:t>OR Tambo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1502309"/>
                  </a:ext>
                </a:extLst>
              </a:tr>
              <a:tr h="153458">
                <a:tc>
                  <a:txBody>
                    <a:bodyPr/>
                    <a:lstStyle/>
                    <a:p>
                      <a:pPr algn="l" fontAlgn="b"/>
                      <a:r>
                        <a:rPr lang="en-ZA" sz="800" b="0" i="0" u="none" strike="noStrike" dirty="0">
                          <a:solidFill>
                            <a:srgbClr val="000000"/>
                          </a:solidFill>
                          <a:effectLst/>
                          <a:latin typeface="Arial Narrow" panose="020B0606020202030204" pitchFamily="34" charset="0"/>
                        </a:rPr>
                        <a:t>Pixley ka Seme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615708"/>
                  </a:ext>
                </a:extLst>
              </a:tr>
              <a:tr h="153458">
                <a:tc>
                  <a:txBody>
                    <a:bodyPr/>
                    <a:lstStyle/>
                    <a:p>
                      <a:pPr algn="l" fontAlgn="b"/>
                      <a:r>
                        <a:rPr lang="en-ZA" sz="800" b="0" i="0" u="none" strike="noStrike" dirty="0">
                          <a:solidFill>
                            <a:srgbClr val="000000"/>
                          </a:solidFill>
                          <a:effectLst/>
                          <a:latin typeface="Arial Narrow" panose="020B0606020202030204" pitchFamily="34" charset="0"/>
                        </a:rPr>
                        <a:t>Thabo Mofutsanyane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FS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2359683"/>
                  </a:ext>
                </a:extLst>
              </a:tr>
              <a:tr h="153458">
                <a:tc>
                  <a:txBody>
                    <a:bodyPr/>
                    <a:lstStyle/>
                    <a:p>
                      <a:pPr algn="l" fontAlgn="b"/>
                      <a:r>
                        <a:rPr lang="en-ZA" sz="800" b="0" i="0" u="none" strike="noStrike" dirty="0">
                          <a:solidFill>
                            <a:srgbClr val="000000"/>
                          </a:solidFill>
                          <a:effectLst/>
                          <a:latin typeface="Arial Narrow" panose="020B0606020202030204" pitchFamily="34" charset="0"/>
                        </a:rPr>
                        <a:t>uMgungundlovu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KZN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5683246"/>
                  </a:ext>
                </a:extLst>
              </a:tr>
              <a:tr h="153458">
                <a:tc>
                  <a:txBody>
                    <a:bodyPr/>
                    <a:lstStyle/>
                    <a:p>
                      <a:pPr algn="l" fontAlgn="b"/>
                      <a:r>
                        <a:rPr lang="en-ZA" sz="800" b="0" i="0" u="none" strike="noStrike" dirty="0">
                          <a:solidFill>
                            <a:srgbClr val="000000"/>
                          </a:solidFill>
                          <a:effectLst/>
                          <a:latin typeface="Arial Narrow" panose="020B0606020202030204" pitchFamily="34" charset="0"/>
                        </a:rPr>
                        <a:t>uMzinyathi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KZN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6411626"/>
                  </a:ext>
                </a:extLst>
              </a:tr>
              <a:tr h="153458">
                <a:tc>
                  <a:txBody>
                    <a:bodyPr/>
                    <a:lstStyle/>
                    <a:p>
                      <a:pPr algn="l" fontAlgn="b"/>
                      <a:r>
                        <a:rPr lang="en-ZA" sz="800" b="0" i="0" u="none" strike="noStrike" dirty="0">
                          <a:solidFill>
                            <a:srgbClr val="000000"/>
                          </a:solidFill>
                          <a:effectLst/>
                          <a:latin typeface="Arial Narrow" panose="020B0606020202030204" pitchFamily="34" charset="0"/>
                        </a:rPr>
                        <a:t>Vhembe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solidFill>
                            <a:srgbClr val="000000"/>
                          </a:solidFill>
                          <a:effectLst/>
                          <a:latin typeface="Arial Narrow" panose="020B0606020202030204" pitchFamily="34" charset="0"/>
                        </a:rPr>
                        <a:t>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800" b="0" i="0" u="none" strike="noStrike" dirty="0">
                          <a:solidFill>
                            <a:srgbClr val="000000"/>
                          </a:solidFill>
                          <a:effectLst/>
                          <a:latin typeface="Arial Narrow" panose="020B0606020202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469785"/>
                  </a:ext>
                </a:extLst>
              </a:tr>
              <a:tr h="153458">
                <a:tc>
                  <a:txBody>
                    <a:bodyPr/>
                    <a:lstStyle/>
                    <a:p>
                      <a:pPr algn="l" fontAlgn="b"/>
                      <a:r>
                        <a:rPr lang="en-ZA" sz="800" b="1" i="0" u="none" strike="noStrike" dirty="0">
                          <a:solidFill>
                            <a:srgbClr val="000000"/>
                          </a:solidFill>
                          <a:effectLst/>
                          <a:latin typeface="Arial Narrow" panose="020B0606020202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ZA" sz="800" b="0" i="0" u="none" strike="noStrike" dirty="0">
                          <a:solidFill>
                            <a:srgbClr val="000000"/>
                          </a:solidFill>
                          <a:effectLst/>
                          <a:latin typeface="Arial Narrow" panose="020B0606020202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800" b="1" i="0" u="none" strike="noStrike" dirty="0">
                          <a:solidFill>
                            <a:srgbClr val="000000"/>
                          </a:solidFill>
                          <a:effectLst/>
                          <a:latin typeface="Arial Narrow" panose="020B0606020202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800" b="1" i="0" u="none" strike="noStrike" dirty="0">
                          <a:solidFill>
                            <a:srgbClr val="000000"/>
                          </a:solidFill>
                          <a:effectLst/>
                          <a:latin typeface="Arial Narrow" panose="020B0606020202030204" pitchFamily="34" charset="0"/>
                        </a:rPr>
                        <a:t>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800" b="1" i="0" u="none" strike="noStrike" dirty="0">
                          <a:solidFill>
                            <a:srgbClr val="000000"/>
                          </a:solidFill>
                          <a:effectLst/>
                          <a:latin typeface="Arial Narrow" panose="020B0606020202030204" pitchFamily="34" charset="0"/>
                        </a:rPr>
                        <a:t>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4288596014"/>
                  </a:ext>
                </a:extLst>
              </a:tr>
            </a:tbl>
          </a:graphicData>
        </a:graphic>
      </p:graphicFrame>
      <p:sp>
        <p:nvSpPr>
          <p:cNvPr id="35" name="Title 2">
            <a:extLst>
              <a:ext uri="{FF2B5EF4-FFF2-40B4-BE49-F238E27FC236}">
                <a16:creationId xmlns:a16="http://schemas.microsoft.com/office/drawing/2014/main" xmlns="" id="{827BF1F4-2A85-425F-AE98-4968EFCDEE08}"/>
              </a:ext>
            </a:extLst>
          </p:cNvPr>
          <p:cNvSpPr txBox="1">
            <a:spLocks/>
          </p:cNvSpPr>
          <p:nvPr/>
        </p:nvSpPr>
        <p:spPr>
          <a:xfrm>
            <a:off x="2023639" y="55431"/>
            <a:ext cx="6112721" cy="543278"/>
          </a:xfrm>
          <a:prstGeom prst="rect">
            <a:avLst/>
          </a:prstGeom>
        </p:spPr>
        <p:txBody>
          <a:bodyPr vert="horz" lIns="91440" tIns="45720" rIns="91440" bIns="45720" rtlCol="0" anchor="b">
            <a:normAutofit/>
          </a:bodyPr>
          <a:lstStyle>
            <a:defPPr>
              <a:defRPr lang="en-US"/>
            </a:defPPr>
            <a:lvl1pPr algn="ctr" defTabSz="571477" eaLnBrk="1" fontAlgn="auto" latinLnBrk="0" hangingPunct="1">
              <a:lnSpc>
                <a:spcPct val="90000"/>
              </a:lnSpc>
              <a:spcAft>
                <a:spcPts val="0"/>
              </a:spcAft>
              <a:buNone/>
              <a:defRPr sz="1750" b="1">
                <a:solidFill>
                  <a:srgbClr val="006600"/>
                </a:solidFill>
                <a:ea typeface="+mj-ea"/>
              </a:defRPr>
            </a:lvl1pPr>
            <a:lvl2pPr eaLnBrk="0" hangingPunct="0">
              <a:defRPr sz="2800" b="1">
                <a:solidFill>
                  <a:srgbClr val="4AAF14"/>
                </a:solidFill>
                <a:latin typeface="Helvetica" pitchFamily="34" charset="0"/>
              </a:defRPr>
            </a:lvl2pPr>
            <a:lvl3pPr eaLnBrk="0" hangingPunct="0">
              <a:defRPr sz="2800" b="1">
                <a:solidFill>
                  <a:srgbClr val="4AAF14"/>
                </a:solidFill>
                <a:latin typeface="Helvetica" pitchFamily="34" charset="0"/>
              </a:defRPr>
            </a:lvl3pPr>
            <a:lvl4pPr eaLnBrk="0" hangingPunct="0">
              <a:defRPr sz="2800" b="1">
                <a:solidFill>
                  <a:srgbClr val="4AAF14"/>
                </a:solidFill>
                <a:latin typeface="Helvetica" pitchFamily="34" charset="0"/>
              </a:defRPr>
            </a:lvl4pPr>
            <a:lvl5pPr eaLnBrk="0" hangingPunct="0">
              <a:defRPr sz="2800" b="1">
                <a:solidFill>
                  <a:srgbClr val="4AAF14"/>
                </a:solidFill>
                <a:latin typeface="Helvetica" pitchFamily="34" charset="0"/>
              </a:defRPr>
            </a:lvl5pPr>
            <a:lvl6pPr marL="457200" fontAlgn="base">
              <a:spcBef>
                <a:spcPct val="0"/>
              </a:spcBef>
              <a:spcAft>
                <a:spcPct val="0"/>
              </a:spcAft>
              <a:defRPr sz="2800" b="1">
                <a:solidFill>
                  <a:srgbClr val="4AAF14"/>
                </a:solidFill>
                <a:latin typeface="Helvetica" pitchFamily="34" charset="0"/>
              </a:defRPr>
            </a:lvl6pPr>
            <a:lvl7pPr marL="914400" fontAlgn="base">
              <a:spcBef>
                <a:spcPct val="0"/>
              </a:spcBef>
              <a:spcAft>
                <a:spcPct val="0"/>
              </a:spcAft>
              <a:defRPr sz="2800" b="1">
                <a:solidFill>
                  <a:srgbClr val="4AAF14"/>
                </a:solidFill>
                <a:latin typeface="Helvetica" pitchFamily="34" charset="0"/>
              </a:defRPr>
            </a:lvl7pPr>
            <a:lvl8pPr marL="1371600" fontAlgn="base">
              <a:spcBef>
                <a:spcPct val="0"/>
              </a:spcBef>
              <a:spcAft>
                <a:spcPct val="0"/>
              </a:spcAft>
              <a:defRPr sz="2800" b="1">
                <a:solidFill>
                  <a:srgbClr val="4AAF14"/>
                </a:solidFill>
                <a:latin typeface="Helvetica" pitchFamily="34" charset="0"/>
              </a:defRPr>
            </a:lvl8pPr>
            <a:lvl9pPr marL="1828800" fontAlgn="base">
              <a:spcBef>
                <a:spcPct val="0"/>
              </a:spcBef>
              <a:spcAft>
                <a:spcPct val="0"/>
              </a:spcAft>
              <a:defRPr sz="2800" b="1">
                <a:solidFill>
                  <a:srgbClr val="4AAF14"/>
                </a:solidFill>
                <a:latin typeface="Helvetica" pitchFamily="34" charset="0"/>
              </a:defRPr>
            </a:lvl9pPr>
          </a:lstStyle>
          <a:p>
            <a:r>
              <a:rPr lang="en-ZA" dirty="0"/>
              <a:t>Phase 1 SA Connect Sites with SITA Upgrades</a:t>
            </a:r>
          </a:p>
        </p:txBody>
      </p:sp>
    </p:spTree>
    <p:extLst>
      <p:ext uri="{BB962C8B-B14F-4D97-AF65-F5344CB8AC3E}">
        <p14:creationId xmlns:p14="http://schemas.microsoft.com/office/powerpoint/2010/main" xmlns="" val="160716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8343" y="136506"/>
            <a:ext cx="6561667" cy="453430"/>
          </a:xfrm>
        </p:spPr>
        <p:txBody>
          <a:bodyPr vert="horz" lIns="91440" tIns="45720" rIns="91440" bIns="45720" rtlCol="0" anchor="b">
            <a:normAutofit/>
          </a:bodyPr>
          <a:lstStyle/>
          <a:p>
            <a:pPr algn="ctr"/>
            <a:r>
              <a:rPr lang="en-ZA" sz="1750" dirty="0">
                <a:solidFill>
                  <a:srgbClr val="006600"/>
                </a:solidFill>
                <a:latin typeface="Arial" panose="020B0604020202020204" pitchFamily="34" charset="0"/>
                <a:cs typeface="Arial" panose="020B0604020202020204" pitchFamily="34" charset="0"/>
              </a:rPr>
              <a:t>SA Connect Phase 1 Connected Sites</a:t>
            </a:r>
          </a:p>
        </p:txBody>
      </p:sp>
      <p:sp>
        <p:nvSpPr>
          <p:cNvPr id="5" name="Rectangle 4"/>
          <p:cNvSpPr/>
          <p:nvPr/>
        </p:nvSpPr>
        <p:spPr>
          <a:xfrm>
            <a:off x="1270000" y="909611"/>
            <a:ext cx="7620000" cy="710451"/>
          </a:xfrm>
          <a:prstGeom prst="rect">
            <a:avLst/>
          </a:prstGeom>
        </p:spPr>
        <p:txBody>
          <a:bodyPr wrap="square">
            <a:spAutoFit/>
          </a:bodyPr>
          <a:lstStyle/>
          <a:p>
            <a:pPr marL="285739" indent="-285739" algn="just">
              <a:spcBef>
                <a:spcPts val="500"/>
              </a:spcBef>
              <a:spcAft>
                <a:spcPts val="0"/>
              </a:spcAft>
              <a:buFont typeface="Wingdings" panose="05000000000000000000" pitchFamily="2" charset="2"/>
              <a:buChar char=""/>
              <a:defRPr/>
            </a:pPr>
            <a:r>
              <a:rPr lang="en-ZA" dirty="0"/>
              <a:t>713 facilities were completed under Phase 1 as per table.</a:t>
            </a:r>
          </a:p>
          <a:p>
            <a:pPr marL="666723" lvl="1" indent="-285739" algn="just">
              <a:spcBef>
                <a:spcPts val="500"/>
              </a:spcBef>
              <a:spcAft>
                <a:spcPts val="0"/>
              </a:spcAft>
              <a:buFont typeface="Courier New" panose="02070309020205020404" pitchFamily="49" charset="0"/>
              <a:buChar char="o"/>
              <a:defRPr/>
            </a:pPr>
            <a:r>
              <a:rPr lang="en-ZA" dirty="0"/>
              <a:t>117 of the 713 sites are Health Facilities in 8 districts</a:t>
            </a:r>
          </a:p>
        </p:txBody>
      </p:sp>
      <p:sp>
        <p:nvSpPr>
          <p:cNvPr id="6" name="Slide Number Placeholder 3"/>
          <p:cNvSpPr>
            <a:spLocks noGrp="1"/>
          </p:cNvSpPr>
          <p:nvPr>
            <p:ph type="sldNum" sz="quarter" idx="4294967295"/>
          </p:nvPr>
        </p:nvSpPr>
        <p:spPr>
          <a:xfrm>
            <a:off x="7031403" y="5420591"/>
            <a:ext cx="1778000" cy="188703"/>
          </a:xfrm>
          <a:prstGeom prst="rect">
            <a:avLst/>
          </a:prstGeom>
        </p:spPr>
        <p:txBody>
          <a:bodyPr anchor="ctr"/>
          <a:lstStyle/>
          <a:p>
            <a:pPr algn="r"/>
            <a:fld id="{B66DC3EB-087E-42E9-BA4F-4B11792ABEC9}" type="slidenum">
              <a:rPr lang="en-US" sz="1000">
                <a:solidFill>
                  <a:srgbClr val="FFFFFF"/>
                </a:solidFill>
              </a:rPr>
              <a:pPr algn="r"/>
              <a:t>5</a:t>
            </a:fld>
            <a:endParaRPr lang="en-US" sz="1000" dirty="0">
              <a:solidFill>
                <a:srgbClr val="FFFFFF"/>
              </a:solidFill>
            </a:endParaRPr>
          </a:p>
        </p:txBody>
      </p:sp>
      <p:graphicFrame>
        <p:nvGraphicFramePr>
          <p:cNvPr id="2" name="Table 1">
            <a:extLst>
              <a:ext uri="{FF2B5EF4-FFF2-40B4-BE49-F238E27FC236}">
                <a16:creationId xmlns:a16="http://schemas.microsoft.com/office/drawing/2014/main" xmlns="" id="{D74BF3B0-340D-4976-9B0F-1EB9CC7E1439}"/>
              </a:ext>
            </a:extLst>
          </p:cNvPr>
          <p:cNvGraphicFramePr>
            <a:graphicFrameLocks noGrp="1"/>
          </p:cNvGraphicFramePr>
          <p:nvPr>
            <p:extLst>
              <p:ext uri="{D42A27DB-BD31-4B8C-83A1-F6EECF244321}">
                <p14:modId xmlns:p14="http://schemas.microsoft.com/office/powerpoint/2010/main" xmlns="" val="858886294"/>
              </p:ext>
            </p:extLst>
          </p:nvPr>
        </p:nvGraphicFramePr>
        <p:xfrm>
          <a:off x="615500" y="1705372"/>
          <a:ext cx="8640964" cy="3528394"/>
        </p:xfrm>
        <a:graphic>
          <a:graphicData uri="http://schemas.openxmlformats.org/drawingml/2006/table">
            <a:tbl>
              <a:tblPr/>
              <a:tblGrid>
                <a:gridCol w="2199203">
                  <a:extLst>
                    <a:ext uri="{9D8B030D-6E8A-4147-A177-3AD203B41FA5}">
                      <a16:colId xmlns:a16="http://schemas.microsoft.com/office/drawing/2014/main" xmlns="" val="2059580301"/>
                    </a:ext>
                  </a:extLst>
                </a:gridCol>
                <a:gridCol w="692663">
                  <a:extLst>
                    <a:ext uri="{9D8B030D-6E8A-4147-A177-3AD203B41FA5}">
                      <a16:colId xmlns:a16="http://schemas.microsoft.com/office/drawing/2014/main" xmlns="" val="1151998823"/>
                    </a:ext>
                  </a:extLst>
                </a:gridCol>
                <a:gridCol w="1904821">
                  <a:extLst>
                    <a:ext uri="{9D8B030D-6E8A-4147-A177-3AD203B41FA5}">
                      <a16:colId xmlns:a16="http://schemas.microsoft.com/office/drawing/2014/main" xmlns="" val="1531856943"/>
                    </a:ext>
                  </a:extLst>
                </a:gridCol>
                <a:gridCol w="831195">
                  <a:extLst>
                    <a:ext uri="{9D8B030D-6E8A-4147-A177-3AD203B41FA5}">
                      <a16:colId xmlns:a16="http://schemas.microsoft.com/office/drawing/2014/main" xmlns="" val="1167420076"/>
                    </a:ext>
                  </a:extLst>
                </a:gridCol>
                <a:gridCol w="1298743">
                  <a:extLst>
                    <a:ext uri="{9D8B030D-6E8A-4147-A177-3AD203B41FA5}">
                      <a16:colId xmlns:a16="http://schemas.microsoft.com/office/drawing/2014/main" xmlns="" val="3472017075"/>
                    </a:ext>
                  </a:extLst>
                </a:gridCol>
                <a:gridCol w="883144">
                  <a:extLst>
                    <a:ext uri="{9D8B030D-6E8A-4147-A177-3AD203B41FA5}">
                      <a16:colId xmlns:a16="http://schemas.microsoft.com/office/drawing/2014/main" xmlns="" val="1467485603"/>
                    </a:ext>
                  </a:extLst>
                </a:gridCol>
                <a:gridCol w="831195">
                  <a:extLst>
                    <a:ext uri="{9D8B030D-6E8A-4147-A177-3AD203B41FA5}">
                      <a16:colId xmlns:a16="http://schemas.microsoft.com/office/drawing/2014/main" xmlns="" val="438811420"/>
                    </a:ext>
                  </a:extLst>
                </a:gridCol>
              </a:tblGrid>
              <a:tr h="686136">
                <a:tc>
                  <a:txBody>
                    <a:bodyPr/>
                    <a:lstStyle/>
                    <a:p>
                      <a:pPr algn="l" rtl="0" fontAlgn="ctr"/>
                      <a:r>
                        <a:rPr lang="en-ZA" sz="1400" b="1" i="0" u="none" strike="noStrike" dirty="0">
                          <a:solidFill>
                            <a:schemeClr val="tx1"/>
                          </a:solidFill>
                          <a:effectLst/>
                          <a:latin typeface="Arial" panose="020B0604020202020204" pitchFamily="34" charset="0"/>
                        </a:rPr>
                        <a:t>District Municipality</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en-ZA" sz="1400" b="1" i="0" u="none" strike="noStrike" dirty="0">
                          <a:solidFill>
                            <a:schemeClr val="tx1"/>
                          </a:solidFill>
                          <a:effectLst/>
                          <a:latin typeface="Arial" panose="020B0604020202020204" pitchFamily="34" charset="0"/>
                        </a:rPr>
                        <a:t>School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en-ZA" sz="1400" b="1" i="0" u="none" strike="noStrike" dirty="0">
                          <a:solidFill>
                            <a:schemeClr val="tx1"/>
                          </a:solidFill>
                          <a:effectLst/>
                          <a:latin typeface="Arial" panose="020B0604020202020204" pitchFamily="34" charset="0"/>
                        </a:rPr>
                        <a:t>Independent Schools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en-ZA" sz="1400" b="1" i="0" u="none" strike="noStrike" dirty="0">
                          <a:solidFill>
                            <a:schemeClr val="tx1"/>
                          </a:solidFill>
                          <a:effectLst/>
                          <a:latin typeface="Arial" panose="020B0604020202020204" pitchFamily="34" charset="0"/>
                        </a:rPr>
                        <a:t>Health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en-ZA" sz="1400" b="1" i="0" u="none" strike="noStrike" dirty="0">
                          <a:solidFill>
                            <a:schemeClr val="tx1"/>
                          </a:solidFill>
                          <a:effectLst/>
                          <a:latin typeface="Arial" panose="020B0604020202020204" pitchFamily="34" charset="0"/>
                        </a:rPr>
                        <a:t>Government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en-ZA" sz="1400" b="1" i="0" u="none" strike="noStrike" dirty="0">
                          <a:solidFill>
                            <a:schemeClr val="tx1"/>
                          </a:solidFill>
                          <a:effectLst/>
                          <a:latin typeface="Arial" panose="020B0604020202020204" pitchFamily="34" charset="0"/>
                        </a:rPr>
                        <a:t>Thusong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ctr"/>
                      <a:r>
                        <a:rPr lang="en-ZA" sz="1400" b="1" i="0" u="none" strike="noStrike" dirty="0">
                          <a:solidFill>
                            <a:schemeClr val="tx1"/>
                          </a:solidFill>
                          <a:effectLst/>
                          <a:latin typeface="Arial" panose="020B0604020202020204" pitchFamily="34" charset="0"/>
                        </a:rPr>
                        <a:t>Total</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xmlns="" val="3261170089"/>
                  </a:ext>
                </a:extLst>
              </a:tr>
              <a:tr h="349086">
                <a:tc>
                  <a:txBody>
                    <a:bodyPr/>
                    <a:lstStyle/>
                    <a:p>
                      <a:pPr algn="l" rtl="0" fontAlgn="ctr"/>
                      <a:r>
                        <a:rPr lang="en-ZA" sz="1600" b="0" i="0" u="none" strike="noStrike" dirty="0">
                          <a:solidFill>
                            <a:srgbClr val="000000"/>
                          </a:solidFill>
                          <a:effectLst/>
                          <a:latin typeface="Arial" panose="020B0604020202020204" pitchFamily="34" charset="0"/>
                        </a:rPr>
                        <a:t>Eastern Cape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131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chemeClr val="tx1"/>
                          </a:solidFill>
                          <a:effectLst/>
                          <a:latin typeface="Arial" panose="020B0604020202020204" pitchFamily="34" charset="0"/>
                        </a:rPr>
                        <a:t>162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6684775"/>
                  </a:ext>
                </a:extLst>
              </a:tr>
              <a:tr h="349086">
                <a:tc>
                  <a:txBody>
                    <a:bodyPr/>
                    <a:lstStyle/>
                    <a:p>
                      <a:pPr algn="l" rtl="0" fontAlgn="ctr"/>
                      <a:r>
                        <a:rPr lang="en-ZA" sz="1600" b="0" i="0" u="none" strike="noStrike" dirty="0">
                          <a:solidFill>
                            <a:srgbClr val="000000"/>
                          </a:solidFill>
                          <a:effectLst/>
                          <a:latin typeface="Arial" panose="020B0604020202020204" pitchFamily="34" charset="0"/>
                        </a:rPr>
                        <a:t>Free State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97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23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chemeClr val="tx1"/>
                          </a:solidFill>
                          <a:effectLst/>
                          <a:latin typeface="Arial" panose="020B0604020202020204" pitchFamily="34" charset="0"/>
                        </a:rPr>
                        <a:t>122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6872999"/>
                  </a:ext>
                </a:extLst>
              </a:tr>
              <a:tr h="349086">
                <a:tc>
                  <a:txBody>
                    <a:bodyPr/>
                    <a:lstStyle/>
                    <a:p>
                      <a:pPr algn="l" rtl="0" fontAlgn="ctr"/>
                      <a:r>
                        <a:rPr lang="en-ZA" sz="1600" b="0" i="0" u="none" strike="noStrike" dirty="0">
                          <a:solidFill>
                            <a:srgbClr val="000000"/>
                          </a:solidFill>
                          <a:effectLst/>
                          <a:latin typeface="Arial" panose="020B0604020202020204" pitchFamily="34" charset="0"/>
                        </a:rPr>
                        <a:t>Mpumalanga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62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chemeClr val="tx1"/>
                          </a:solidFill>
                          <a:effectLst/>
                          <a:latin typeface="Arial" panose="020B0604020202020204" pitchFamily="34" charset="0"/>
                        </a:rPr>
                        <a:t>77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1025255"/>
                  </a:ext>
                </a:extLst>
              </a:tr>
              <a:tr h="349086">
                <a:tc>
                  <a:txBody>
                    <a:bodyPr/>
                    <a:lstStyle/>
                    <a:p>
                      <a:pPr algn="l" rtl="0" fontAlgn="ctr"/>
                      <a:r>
                        <a:rPr lang="en-ZA" sz="1600" b="0" i="0" u="none" strike="noStrike" dirty="0">
                          <a:solidFill>
                            <a:srgbClr val="000000"/>
                          </a:solidFill>
                          <a:effectLst/>
                          <a:latin typeface="Arial" panose="020B0604020202020204" pitchFamily="34" charset="0"/>
                        </a:rPr>
                        <a:t>North West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102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chemeClr val="tx1"/>
                          </a:solidFill>
                          <a:effectLst/>
                          <a:latin typeface="Arial" panose="020B0604020202020204" pitchFamily="34" charset="0"/>
                        </a:rPr>
                        <a:t>125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4321914"/>
                  </a:ext>
                </a:extLst>
              </a:tr>
              <a:tr h="349086">
                <a:tc>
                  <a:txBody>
                    <a:bodyPr/>
                    <a:lstStyle/>
                    <a:p>
                      <a:pPr algn="l" rtl="0" fontAlgn="ctr"/>
                      <a:r>
                        <a:rPr lang="en-ZA" sz="1600" b="0" i="0" u="none" strike="noStrike" dirty="0">
                          <a:solidFill>
                            <a:srgbClr val="000000"/>
                          </a:solidFill>
                          <a:effectLst/>
                          <a:latin typeface="Arial" panose="020B0604020202020204" pitchFamily="34" charset="0"/>
                        </a:rPr>
                        <a:t>Northern Cape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38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chemeClr val="tx1"/>
                          </a:solidFill>
                          <a:effectLst/>
                          <a:latin typeface="Arial" panose="020B0604020202020204" pitchFamily="34" charset="0"/>
                        </a:rPr>
                        <a:t>54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3703913"/>
                  </a:ext>
                </a:extLst>
              </a:tr>
              <a:tr h="349086">
                <a:tc>
                  <a:txBody>
                    <a:bodyPr/>
                    <a:lstStyle/>
                    <a:p>
                      <a:pPr algn="l" rtl="0" fontAlgn="ctr"/>
                      <a:r>
                        <a:rPr lang="en-ZA" sz="1600" b="0" i="0" u="none" strike="noStrike" dirty="0">
                          <a:solidFill>
                            <a:srgbClr val="000000"/>
                          </a:solidFill>
                          <a:effectLst/>
                          <a:latin typeface="Arial" panose="020B0604020202020204" pitchFamily="34" charset="0"/>
                        </a:rPr>
                        <a:t>Kwazulu Natal</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104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13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chemeClr val="tx1"/>
                          </a:solidFill>
                          <a:effectLst/>
                          <a:latin typeface="Arial" panose="020B0604020202020204" pitchFamily="34" charset="0"/>
                        </a:rPr>
                        <a:t>122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448394"/>
                  </a:ext>
                </a:extLst>
              </a:tr>
              <a:tr h="398656">
                <a:tc>
                  <a:txBody>
                    <a:bodyPr/>
                    <a:lstStyle/>
                    <a:p>
                      <a:pPr algn="l" rtl="0" fontAlgn="ctr"/>
                      <a:r>
                        <a:rPr lang="en-ZA" sz="1600" b="0" i="0" u="none" strike="noStrike" dirty="0">
                          <a:solidFill>
                            <a:srgbClr val="000000"/>
                          </a:solidFill>
                          <a:effectLst/>
                          <a:latin typeface="Arial" panose="020B0604020202020204" pitchFamily="34" charset="0"/>
                        </a:rPr>
                        <a:t>Limpopo</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44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600" b="0" i="0" u="none" strike="noStrike" dirty="0">
                          <a:solidFill>
                            <a:srgbClr val="000000"/>
                          </a:solidFill>
                          <a:effectLst/>
                          <a:latin typeface="Arial" panose="020B0604020202020204" pitchFamily="34" charset="0"/>
                        </a:rPr>
                        <a:t>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chemeClr val="tx1"/>
                          </a:solidFill>
                          <a:effectLst/>
                          <a:latin typeface="Arial" panose="020B0604020202020204" pitchFamily="34" charset="0"/>
                        </a:rPr>
                        <a:t>51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15875"/>
                  </a:ext>
                </a:extLst>
              </a:tr>
              <a:tr h="349086">
                <a:tc>
                  <a:txBody>
                    <a:bodyPr/>
                    <a:lstStyle/>
                    <a:p>
                      <a:pPr algn="ctr" rtl="0" fontAlgn="ctr"/>
                      <a:r>
                        <a:rPr lang="en-ZA" sz="1600" b="1" i="0" u="none" strike="noStrike" dirty="0">
                          <a:solidFill>
                            <a:schemeClr val="tx1"/>
                          </a:solidFill>
                          <a:effectLst/>
                          <a:latin typeface="Arial" panose="020B0604020202020204" pitchFamily="34" charset="0"/>
                        </a:rPr>
                        <a:t>Total</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rtl="0" fontAlgn="b"/>
                      <a:r>
                        <a:rPr lang="en-ZA" sz="1600" b="1" i="0" u="none" strike="noStrike" dirty="0">
                          <a:solidFill>
                            <a:schemeClr val="tx1"/>
                          </a:solidFill>
                          <a:effectLst/>
                          <a:latin typeface="Arial" panose="020B0604020202020204" pitchFamily="34" charset="0"/>
                        </a:rPr>
                        <a:t>460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chemeClr val="tx1"/>
                          </a:solidFill>
                          <a:effectLst/>
                          <a:latin typeface="Arial" panose="020B0604020202020204" pitchFamily="34" charset="0"/>
                        </a:rPr>
                        <a:t>134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chemeClr val="tx1"/>
                          </a:solidFill>
                          <a:effectLst/>
                          <a:latin typeface="Arial" panose="020B0604020202020204" pitchFamily="34" charset="0"/>
                        </a:rPr>
                        <a:t>117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chemeClr val="tx1"/>
                          </a:solidFill>
                          <a:effectLst/>
                          <a:latin typeface="Arial" panose="020B0604020202020204" pitchFamily="34"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chemeClr val="tx1"/>
                          </a:solidFill>
                          <a:effectLst/>
                          <a:latin typeface="Arial" panose="020B0604020202020204" pitchFamily="34" charset="0"/>
                        </a:rPr>
                        <a:t>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a:solidFill>
                            <a:schemeClr val="tx1"/>
                          </a:solidFill>
                          <a:effectLst/>
                          <a:latin typeface="Arial" panose="020B0604020202020204" pitchFamily="34" charset="0"/>
                        </a:rPr>
                        <a:t>713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3209647"/>
                  </a:ext>
                </a:extLst>
              </a:tr>
            </a:tbl>
          </a:graphicData>
        </a:graphic>
      </p:graphicFrame>
    </p:spTree>
    <p:extLst>
      <p:ext uri="{BB962C8B-B14F-4D97-AF65-F5344CB8AC3E}">
        <p14:creationId xmlns:p14="http://schemas.microsoft.com/office/powerpoint/2010/main" xmlns="" val="7703398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8343" y="136506"/>
            <a:ext cx="6561667" cy="453430"/>
          </a:xfrm>
        </p:spPr>
        <p:txBody>
          <a:bodyPr vert="horz" lIns="91440" tIns="45720" rIns="91440" bIns="45720" rtlCol="0" anchor="b">
            <a:normAutofit/>
          </a:bodyPr>
          <a:lstStyle/>
          <a:p>
            <a:pPr algn="ctr"/>
            <a:r>
              <a:rPr lang="en-ZA" sz="1750" dirty="0">
                <a:solidFill>
                  <a:srgbClr val="006600"/>
                </a:solidFill>
                <a:latin typeface="Arial" panose="020B0604020202020204" pitchFamily="34" charset="0"/>
                <a:cs typeface="Arial" panose="020B0604020202020204" pitchFamily="34" charset="0"/>
              </a:rPr>
              <a:t>SA Connect Ph 1 -  SLA Monitoring and Maintenance</a:t>
            </a:r>
          </a:p>
        </p:txBody>
      </p:sp>
      <p:graphicFrame>
        <p:nvGraphicFramePr>
          <p:cNvPr id="7" name="Table 6">
            <a:extLst>
              <a:ext uri="{FF2B5EF4-FFF2-40B4-BE49-F238E27FC236}">
                <a16:creationId xmlns:a16="http://schemas.microsoft.com/office/drawing/2014/main" xmlns="" id="{6D248FFA-80DB-4280-9012-3848C72FA84E}"/>
              </a:ext>
            </a:extLst>
          </p:cNvPr>
          <p:cNvGraphicFramePr>
            <a:graphicFrameLocks noGrp="1"/>
          </p:cNvGraphicFramePr>
          <p:nvPr>
            <p:extLst>
              <p:ext uri="{D42A27DB-BD31-4B8C-83A1-F6EECF244321}">
                <p14:modId xmlns:p14="http://schemas.microsoft.com/office/powerpoint/2010/main" xmlns="" val="2277801732"/>
              </p:ext>
            </p:extLst>
          </p:nvPr>
        </p:nvGraphicFramePr>
        <p:xfrm>
          <a:off x="975544" y="928848"/>
          <a:ext cx="7644851" cy="4448932"/>
        </p:xfrm>
        <a:graphic>
          <a:graphicData uri="http://schemas.openxmlformats.org/drawingml/2006/table">
            <a:tbl>
              <a:tblPr/>
              <a:tblGrid>
                <a:gridCol w="567161">
                  <a:extLst>
                    <a:ext uri="{9D8B030D-6E8A-4147-A177-3AD203B41FA5}">
                      <a16:colId xmlns:a16="http://schemas.microsoft.com/office/drawing/2014/main" xmlns="" val="1852943605"/>
                    </a:ext>
                  </a:extLst>
                </a:gridCol>
                <a:gridCol w="1784192">
                  <a:extLst>
                    <a:ext uri="{9D8B030D-6E8A-4147-A177-3AD203B41FA5}">
                      <a16:colId xmlns:a16="http://schemas.microsoft.com/office/drawing/2014/main" xmlns="" val="694080726"/>
                    </a:ext>
                  </a:extLst>
                </a:gridCol>
                <a:gridCol w="874373">
                  <a:extLst>
                    <a:ext uri="{9D8B030D-6E8A-4147-A177-3AD203B41FA5}">
                      <a16:colId xmlns:a16="http://schemas.microsoft.com/office/drawing/2014/main" xmlns="" val="2215741110"/>
                    </a:ext>
                  </a:extLst>
                </a:gridCol>
                <a:gridCol w="1299743">
                  <a:extLst>
                    <a:ext uri="{9D8B030D-6E8A-4147-A177-3AD203B41FA5}">
                      <a16:colId xmlns:a16="http://schemas.microsoft.com/office/drawing/2014/main" xmlns="" val="213977036"/>
                    </a:ext>
                  </a:extLst>
                </a:gridCol>
                <a:gridCol w="1417900">
                  <a:extLst>
                    <a:ext uri="{9D8B030D-6E8A-4147-A177-3AD203B41FA5}">
                      <a16:colId xmlns:a16="http://schemas.microsoft.com/office/drawing/2014/main" xmlns="" val="3873996700"/>
                    </a:ext>
                  </a:extLst>
                </a:gridCol>
                <a:gridCol w="1701482">
                  <a:extLst>
                    <a:ext uri="{9D8B030D-6E8A-4147-A177-3AD203B41FA5}">
                      <a16:colId xmlns:a16="http://schemas.microsoft.com/office/drawing/2014/main" xmlns="" val="869580735"/>
                    </a:ext>
                  </a:extLst>
                </a:gridCol>
              </a:tblGrid>
              <a:tr h="403889">
                <a:tc>
                  <a:txBody>
                    <a:bodyPr/>
                    <a:lstStyle/>
                    <a:p>
                      <a:pPr algn="l" fontAlgn="b"/>
                      <a:endParaRPr lang="en-ZA" sz="13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GB" sz="1300" b="1" i="0" u="none" strike="noStrike" dirty="0">
                          <a:solidFill>
                            <a:srgbClr val="000000"/>
                          </a:solidFill>
                          <a:effectLst/>
                          <a:latin typeface="Arial" panose="020B0604020202020204" pitchFamily="34" charset="0"/>
                        </a:rPr>
                        <a:t>Phase 1A &amp; 1B: Layer 2 services end-to-end performance for</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ctr"/>
                      <a:r>
                        <a:rPr lang="en-ZA" sz="1300" b="1" i="0" u="none" strike="noStrike" dirty="0">
                          <a:solidFill>
                            <a:srgbClr val="000000"/>
                          </a:solidFill>
                          <a:effectLst/>
                          <a:latin typeface="Arial" panose="020B0604020202020204" pitchFamily="34" charset="0"/>
                        </a:rPr>
                        <a:t>January 2022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729459169"/>
                  </a:ext>
                </a:extLst>
              </a:tr>
              <a:tr h="540692">
                <a:tc>
                  <a:txBody>
                    <a:bodyPr/>
                    <a:lstStyle/>
                    <a:p>
                      <a:pPr algn="ctr" fontAlgn="ctr"/>
                      <a:r>
                        <a:rPr lang="en-ZA" sz="1300" b="1" i="0" u="none" strike="noStrike" dirty="0">
                          <a:solidFill>
                            <a:srgbClr val="00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300" b="1" i="0" u="none" strike="noStrike" dirty="0">
                          <a:solidFill>
                            <a:srgbClr val="000000"/>
                          </a:solidFill>
                          <a:effectLst/>
                          <a:latin typeface="Arial" panose="020B0604020202020204" pitchFamily="34" charset="0"/>
                        </a:rPr>
                        <a:t>District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rtl="0" fontAlgn="ctr"/>
                      <a:r>
                        <a:rPr lang="en-ZA" sz="1300" b="1" i="0" u="none" strike="noStrike" dirty="0">
                          <a:solidFill>
                            <a:srgbClr val="000000"/>
                          </a:solidFill>
                          <a:effectLst/>
                          <a:latin typeface="Arial" panose="020B0604020202020204" pitchFamily="34" charset="0"/>
                        </a:rPr>
                        <a:t>Phase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ZA" sz="1300" b="1" i="0" u="none" strike="noStrike" dirty="0">
                          <a:solidFill>
                            <a:srgbClr val="000000"/>
                          </a:solidFill>
                          <a:effectLst/>
                          <a:latin typeface="Arial" panose="020B0604020202020204" pitchFamily="34" charset="0"/>
                        </a:rPr>
                        <a:t>District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300" b="1" i="0" u="none" strike="noStrike" dirty="0">
                          <a:solidFill>
                            <a:srgbClr val="000000"/>
                          </a:solidFill>
                          <a:effectLst/>
                          <a:latin typeface="Arial" panose="020B0604020202020204" pitchFamily="34" charset="0"/>
                        </a:rPr>
                        <a:t>No. of services that met SLA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300" b="1" i="0" u="none" strike="noStrike" dirty="0">
                          <a:solidFill>
                            <a:srgbClr val="000000"/>
                          </a:solidFill>
                          <a:effectLst/>
                          <a:latin typeface="Arial" panose="020B0604020202020204" pitchFamily="34" charset="0"/>
                        </a:rPr>
                        <a:t>No. of services that missed SLA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2546699628"/>
                  </a:ext>
                </a:extLst>
              </a:tr>
              <a:tr h="312689">
                <a:tc>
                  <a:txBody>
                    <a:bodyPr/>
                    <a:lstStyle/>
                    <a:p>
                      <a:pPr algn="ctr" fontAlgn="ctr"/>
                      <a:r>
                        <a:rPr lang="en-ZA" sz="1300" b="1" i="0" u="none" strike="noStrike" dirty="0">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300" b="1" i="0" u="none" strike="noStrike" dirty="0">
                          <a:solidFill>
                            <a:srgbClr val="000000"/>
                          </a:solidFill>
                          <a:effectLst/>
                          <a:latin typeface="Arial" panose="020B0604020202020204" pitchFamily="34" charset="0"/>
                        </a:rPr>
                        <a:t>Dr Kenneth Kaunda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1A, 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8544975"/>
                  </a:ext>
                </a:extLst>
              </a:tr>
              <a:tr h="345261">
                <a:tc>
                  <a:txBody>
                    <a:bodyPr/>
                    <a:lstStyle/>
                    <a:p>
                      <a:pPr algn="ctr" fontAlgn="ctr"/>
                      <a:r>
                        <a:rPr lang="en-ZA" sz="1300" b="1" i="0" u="none" strike="noStrike" dirty="0">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300" b="1" i="0" u="none" strike="noStrike" dirty="0">
                          <a:solidFill>
                            <a:srgbClr val="000000"/>
                          </a:solidFill>
                          <a:effectLst/>
                          <a:latin typeface="Arial" panose="020B0604020202020204" pitchFamily="34" charset="0"/>
                        </a:rPr>
                        <a:t>Gert Sibande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1A, 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4316303"/>
                  </a:ext>
                </a:extLst>
              </a:tr>
              <a:tr h="371318">
                <a:tc>
                  <a:txBody>
                    <a:bodyPr/>
                    <a:lstStyle/>
                    <a:p>
                      <a:pPr algn="ctr" fontAlgn="ctr"/>
                      <a:r>
                        <a:rPr lang="en-ZA" sz="1300" b="1" i="0" u="none" strike="noStrike" dirty="0">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300" b="1" i="0" u="none" strike="noStrike" dirty="0">
                          <a:solidFill>
                            <a:srgbClr val="000000"/>
                          </a:solidFill>
                          <a:effectLst/>
                          <a:latin typeface="Arial" panose="020B0604020202020204" pitchFamily="34" charset="0"/>
                        </a:rPr>
                        <a:t>O.R. Tambo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1A, 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3881779"/>
                  </a:ext>
                </a:extLst>
              </a:tr>
              <a:tr h="345261">
                <a:tc>
                  <a:txBody>
                    <a:bodyPr/>
                    <a:lstStyle/>
                    <a:p>
                      <a:pPr algn="ctr" fontAlgn="ctr"/>
                      <a:r>
                        <a:rPr lang="en-ZA" sz="1300" b="1" i="0" u="none" strike="noStrike" dirty="0">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300" b="1" i="0" u="none" strike="noStrike" dirty="0">
                          <a:solidFill>
                            <a:srgbClr val="000000"/>
                          </a:solidFill>
                          <a:effectLst/>
                          <a:latin typeface="Arial" panose="020B0604020202020204" pitchFamily="34" charset="0"/>
                        </a:rPr>
                        <a:t>Pixley ka Seme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1A, 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16128910"/>
                  </a:ext>
                </a:extLst>
              </a:tr>
              <a:tr h="358290">
                <a:tc>
                  <a:txBody>
                    <a:bodyPr/>
                    <a:lstStyle/>
                    <a:p>
                      <a:pPr algn="ctr" fontAlgn="ctr"/>
                      <a:r>
                        <a:rPr lang="en-ZA" sz="1300" b="1" i="0" u="none" strike="noStrike" dirty="0">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300" b="1" i="0" u="none" strike="noStrike" dirty="0">
                          <a:solidFill>
                            <a:srgbClr val="000000"/>
                          </a:solidFill>
                          <a:effectLst/>
                          <a:latin typeface="Arial" panose="020B0604020202020204" pitchFamily="34" charset="0"/>
                        </a:rPr>
                        <a:t>Thabo Mofutsanyane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1A, 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7063274"/>
                  </a:ext>
                </a:extLst>
              </a:tr>
              <a:tr h="293147">
                <a:tc>
                  <a:txBody>
                    <a:bodyPr/>
                    <a:lstStyle/>
                    <a:p>
                      <a:pPr algn="ctr" fontAlgn="ctr"/>
                      <a:r>
                        <a:rPr lang="en-ZA" sz="1300" b="1" i="0" u="none" strike="noStrike" dirty="0">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300" b="1" i="0" u="none" strike="noStrike" dirty="0">
                          <a:solidFill>
                            <a:srgbClr val="000000"/>
                          </a:solidFill>
                          <a:effectLst/>
                          <a:latin typeface="Arial" panose="020B0604020202020204" pitchFamily="34" charset="0"/>
                        </a:rPr>
                        <a:t>uMgungundlovu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1A, 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2640020"/>
                  </a:ext>
                </a:extLst>
              </a:tr>
              <a:tr h="312689">
                <a:tc>
                  <a:txBody>
                    <a:bodyPr/>
                    <a:lstStyle/>
                    <a:p>
                      <a:pPr algn="ctr" fontAlgn="ctr"/>
                      <a:r>
                        <a:rPr lang="en-ZA" sz="1300" b="1" i="0" u="none" strike="noStrike" dirty="0">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300" b="1" i="0" u="none" strike="noStrike" dirty="0">
                          <a:solidFill>
                            <a:srgbClr val="000000"/>
                          </a:solidFill>
                          <a:effectLst/>
                          <a:latin typeface="Arial" panose="020B0604020202020204" pitchFamily="34" charset="0"/>
                        </a:rPr>
                        <a:t>uMzinyathi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1A, 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5933564"/>
                  </a:ext>
                </a:extLst>
              </a:tr>
              <a:tr h="351775">
                <a:tc>
                  <a:txBody>
                    <a:bodyPr/>
                    <a:lstStyle/>
                    <a:p>
                      <a:pPr algn="ctr" fontAlgn="ctr"/>
                      <a:r>
                        <a:rPr lang="en-ZA" sz="1300" b="1" i="0" u="none" strike="noStrike" dirty="0">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300" b="1" i="0" u="none" strike="noStrike" dirty="0">
                          <a:solidFill>
                            <a:srgbClr val="000000"/>
                          </a:solidFill>
                          <a:effectLst/>
                          <a:latin typeface="Arial" panose="020B0604020202020204" pitchFamily="34" charset="0"/>
                        </a:rPr>
                        <a:t>Vhembe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1A, 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300" b="1" i="0" u="none" strike="noStrike" dirty="0">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4407727"/>
                  </a:ext>
                </a:extLst>
              </a:tr>
              <a:tr h="364805">
                <a:tc>
                  <a:txBody>
                    <a:bodyPr/>
                    <a:lstStyle/>
                    <a:p>
                      <a:pPr algn="l" fontAlgn="b"/>
                      <a:endParaRPr lang="en-ZA" sz="13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ZA" sz="1400" b="1" i="0" u="none" strike="noStrike" dirty="0">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000000"/>
                          </a:solidFill>
                          <a:effectLst/>
                          <a:latin typeface="Arial" panose="020B0604020202020204" pitchFamily="34" charset="0"/>
                        </a:rPr>
                        <a:t>1A, 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000000"/>
                          </a:solidFill>
                          <a:effectLst/>
                          <a:latin typeface="Arial" panose="020B060402020202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dirty="0">
                          <a:solidFill>
                            <a:srgbClr val="000000"/>
                          </a:solidFill>
                          <a:effectLst/>
                          <a:latin typeface="Arial" panose="020B0604020202020204" pitchFamily="34" charset="0"/>
                        </a:rPr>
                        <a:t>569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ZA" sz="1400" b="1" i="0" u="none" strike="noStrike" dirty="0">
                          <a:solidFill>
                            <a:srgbClr val="000000"/>
                          </a:solidFill>
                          <a:effectLst/>
                          <a:latin typeface="Arial" panose="020B060402020202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3894350954"/>
                  </a:ext>
                </a:extLst>
              </a:tr>
              <a:tr h="221113">
                <a:tc>
                  <a:txBody>
                    <a:bodyPr/>
                    <a:lstStyle/>
                    <a:p>
                      <a:pPr algn="l" fontAlgn="b"/>
                      <a:endParaRPr lang="en-ZA"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3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3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3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3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3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0311467"/>
                  </a:ext>
                </a:extLst>
              </a:tr>
              <a:tr h="228003">
                <a:tc>
                  <a:txBody>
                    <a:bodyPr/>
                    <a:lstStyle/>
                    <a:p>
                      <a:pPr algn="l" fontAlgn="b"/>
                      <a:endParaRPr lang="en-ZA"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3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3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300" b="1" i="0" u="none" strike="noStrike" dirty="0">
                          <a:solidFill>
                            <a:srgbClr val="000000"/>
                          </a:solidFill>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A" sz="1300" b="1" i="0" u="none" strike="noStrike" dirty="0">
                          <a:solidFill>
                            <a:srgbClr val="000000"/>
                          </a:solidFill>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2259625712"/>
                  </a:ext>
                </a:extLst>
              </a:tr>
            </a:tbl>
          </a:graphicData>
        </a:graphic>
      </p:graphicFrame>
    </p:spTree>
    <p:extLst>
      <p:ext uri="{BB962C8B-B14F-4D97-AF65-F5344CB8AC3E}">
        <p14:creationId xmlns:p14="http://schemas.microsoft.com/office/powerpoint/2010/main" xmlns="" val="429197347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8343" y="136506"/>
            <a:ext cx="6561667" cy="453430"/>
          </a:xfrm>
        </p:spPr>
        <p:txBody>
          <a:bodyPr vert="horz" lIns="91440" tIns="45720" rIns="91440" bIns="45720" rtlCol="0" anchor="b">
            <a:normAutofit/>
          </a:bodyPr>
          <a:lstStyle/>
          <a:p>
            <a:pPr algn="ctr"/>
            <a:r>
              <a:rPr lang="en-ZA" sz="1750" dirty="0">
                <a:solidFill>
                  <a:srgbClr val="006600"/>
                </a:solidFill>
                <a:latin typeface="Arial" panose="020B0604020202020204" pitchFamily="34" charset="0"/>
                <a:cs typeface="Arial" panose="020B0604020202020204" pitchFamily="34" charset="0"/>
              </a:rPr>
              <a:t>SA Connect Phase – Performance per ANP</a:t>
            </a:r>
          </a:p>
        </p:txBody>
      </p:sp>
      <p:graphicFrame>
        <p:nvGraphicFramePr>
          <p:cNvPr id="7" name="Table 6">
            <a:extLst>
              <a:ext uri="{FF2B5EF4-FFF2-40B4-BE49-F238E27FC236}">
                <a16:creationId xmlns:a16="http://schemas.microsoft.com/office/drawing/2014/main" xmlns="" id="{BE05537A-6978-4AAE-8E8E-C11794E177E3}"/>
              </a:ext>
            </a:extLst>
          </p:cNvPr>
          <p:cNvGraphicFramePr>
            <a:graphicFrameLocks noGrp="1"/>
          </p:cNvGraphicFramePr>
          <p:nvPr>
            <p:extLst>
              <p:ext uri="{D42A27DB-BD31-4B8C-83A1-F6EECF244321}">
                <p14:modId xmlns:p14="http://schemas.microsoft.com/office/powerpoint/2010/main" xmlns="" val="53410501"/>
              </p:ext>
            </p:extLst>
          </p:nvPr>
        </p:nvGraphicFramePr>
        <p:xfrm>
          <a:off x="1263576" y="902757"/>
          <a:ext cx="7320815" cy="4475023"/>
        </p:xfrm>
        <a:graphic>
          <a:graphicData uri="http://schemas.openxmlformats.org/drawingml/2006/table">
            <a:tbl>
              <a:tblPr/>
              <a:tblGrid>
                <a:gridCol w="731269">
                  <a:extLst>
                    <a:ext uri="{9D8B030D-6E8A-4147-A177-3AD203B41FA5}">
                      <a16:colId xmlns:a16="http://schemas.microsoft.com/office/drawing/2014/main" xmlns="" val="2441013115"/>
                    </a:ext>
                  </a:extLst>
                </a:gridCol>
                <a:gridCol w="706893">
                  <a:extLst>
                    <a:ext uri="{9D8B030D-6E8A-4147-A177-3AD203B41FA5}">
                      <a16:colId xmlns:a16="http://schemas.microsoft.com/office/drawing/2014/main" xmlns="" val="81066630"/>
                    </a:ext>
                  </a:extLst>
                </a:gridCol>
                <a:gridCol w="593141">
                  <a:extLst>
                    <a:ext uri="{9D8B030D-6E8A-4147-A177-3AD203B41FA5}">
                      <a16:colId xmlns:a16="http://schemas.microsoft.com/office/drawing/2014/main" xmlns="" val="625837241"/>
                    </a:ext>
                  </a:extLst>
                </a:gridCol>
                <a:gridCol w="999403">
                  <a:extLst>
                    <a:ext uri="{9D8B030D-6E8A-4147-A177-3AD203B41FA5}">
                      <a16:colId xmlns:a16="http://schemas.microsoft.com/office/drawing/2014/main" xmlns="" val="3523169644"/>
                    </a:ext>
                  </a:extLst>
                </a:gridCol>
                <a:gridCol w="1040027">
                  <a:extLst>
                    <a:ext uri="{9D8B030D-6E8A-4147-A177-3AD203B41FA5}">
                      <a16:colId xmlns:a16="http://schemas.microsoft.com/office/drawing/2014/main" xmlns="" val="3189010914"/>
                    </a:ext>
                  </a:extLst>
                </a:gridCol>
                <a:gridCol w="1592540">
                  <a:extLst>
                    <a:ext uri="{9D8B030D-6E8A-4147-A177-3AD203B41FA5}">
                      <a16:colId xmlns:a16="http://schemas.microsoft.com/office/drawing/2014/main" xmlns="" val="2401270874"/>
                    </a:ext>
                  </a:extLst>
                </a:gridCol>
                <a:gridCol w="1657542">
                  <a:extLst>
                    <a:ext uri="{9D8B030D-6E8A-4147-A177-3AD203B41FA5}">
                      <a16:colId xmlns:a16="http://schemas.microsoft.com/office/drawing/2014/main" xmlns="" val="2025742532"/>
                    </a:ext>
                  </a:extLst>
                </a:gridCol>
              </a:tblGrid>
              <a:tr h="218167">
                <a:tc>
                  <a:txBody>
                    <a:bodyPr/>
                    <a:lstStyle/>
                    <a:p>
                      <a:pPr algn="ctr" fontAlgn="ctr"/>
                      <a:endParaRPr lang="en-ZA" sz="1000" b="1" i="0" u="none" strike="noStrike" dirty="0">
                        <a:solidFill>
                          <a:srgbClr val="000000"/>
                        </a:solidFill>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5">
                  <a:txBody>
                    <a:bodyPr/>
                    <a:lstStyle/>
                    <a:p>
                      <a:pPr algn="ctr" fontAlgn="ctr"/>
                      <a:r>
                        <a:rPr lang="en-GB" sz="1200" b="1" i="0" u="none" strike="noStrike" dirty="0">
                          <a:solidFill>
                            <a:srgbClr val="000000"/>
                          </a:solidFill>
                          <a:effectLst/>
                          <a:latin typeface="Arial" panose="020B0604020202020204" pitchFamily="34" charset="0"/>
                        </a:rPr>
                        <a:t>Layer 2 services (end-to-end) monthly performance for</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r>
                        <a:rPr lang="en-ZA" sz="1200" b="1" i="0" u="none" strike="noStrike" dirty="0">
                          <a:solidFill>
                            <a:srgbClr val="000000"/>
                          </a:solidFill>
                          <a:effectLst/>
                          <a:latin typeface="Arial" panose="020B0604020202020204" pitchFamily="34" charset="0"/>
                        </a:rPr>
                        <a:t>January 2022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115577624"/>
                  </a:ext>
                </a:extLst>
              </a:tr>
              <a:tr h="304800">
                <a:tc>
                  <a:txBody>
                    <a:bodyPr/>
                    <a:lstStyle/>
                    <a:p>
                      <a:pPr algn="ctr" fontAlgn="ctr"/>
                      <a:r>
                        <a:rPr lang="en-ZA" sz="1000" b="1" i="0" u="none" strike="noStrike" dirty="0">
                          <a:solidFill>
                            <a:srgbClr val="000000"/>
                          </a:solidFill>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District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Phase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ANP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Arial" panose="020B0604020202020204" pitchFamily="34" charset="0"/>
                        </a:rPr>
                        <a:t>No. of services that met SLA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000" b="1" i="0" u="none" strike="noStrike" dirty="0">
                          <a:solidFill>
                            <a:srgbClr val="000000"/>
                          </a:solidFill>
                          <a:effectLst/>
                          <a:latin typeface="Arial" panose="020B0604020202020204" pitchFamily="34" charset="0"/>
                        </a:rPr>
                        <a:t>No. of services that missed SLA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219429588"/>
                  </a:ext>
                </a:extLst>
              </a:tr>
              <a:tr h="165696">
                <a:tc>
                  <a:txBody>
                    <a:bodyPr/>
                    <a:lstStyle/>
                    <a:p>
                      <a:pPr algn="ctr" fontAlgn="ctr"/>
                      <a:r>
                        <a:rPr lang="en-ZA" sz="1000" b="1" i="0" u="none" strike="noStrike" dirty="0">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DKK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Galela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6191740"/>
                  </a:ext>
                </a:extLst>
              </a:tr>
              <a:tr h="165696">
                <a:tc>
                  <a:txBody>
                    <a:bodyPr/>
                    <a:lstStyle/>
                    <a:p>
                      <a:pPr algn="ctr" fontAlgn="ctr"/>
                      <a:r>
                        <a:rPr lang="en-ZA" sz="1000" b="1" i="0" u="none" strike="noStrike" dirty="0">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DKK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Galela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2060873"/>
                  </a:ext>
                </a:extLst>
              </a:tr>
              <a:tr h="165696">
                <a:tc>
                  <a:txBody>
                    <a:bodyPr/>
                    <a:lstStyle/>
                    <a:p>
                      <a:pPr algn="ctr" fontAlgn="ctr"/>
                      <a:r>
                        <a:rPr lang="en-ZA" sz="1000" b="1" i="0" u="none" strike="noStrike" dirty="0">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DKK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Safricom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0360372"/>
                  </a:ext>
                </a:extLst>
              </a:tr>
              <a:tr h="165696">
                <a:tc>
                  <a:txBody>
                    <a:bodyPr/>
                    <a:lstStyle/>
                    <a:p>
                      <a:pPr algn="ctr" fontAlgn="ctr"/>
                      <a:r>
                        <a:rPr lang="en-ZA" sz="1000" b="1" i="0" u="none" strike="noStrike" dirty="0">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DKK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Safricom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7811225"/>
                  </a:ext>
                </a:extLst>
              </a:tr>
              <a:tr h="165696">
                <a:tc>
                  <a:txBody>
                    <a:bodyPr/>
                    <a:lstStyle/>
                    <a:p>
                      <a:pPr algn="ctr" fontAlgn="ctr"/>
                      <a:r>
                        <a:rPr lang="en-ZA" sz="1000" b="1" i="0" u="none" strike="noStrike" dirty="0">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GSB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Mavoni_J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6743777"/>
                  </a:ext>
                </a:extLst>
              </a:tr>
              <a:tr h="165696">
                <a:tc>
                  <a:txBody>
                    <a:bodyPr/>
                    <a:lstStyle/>
                    <a:p>
                      <a:pPr algn="ctr" fontAlgn="ctr"/>
                      <a:r>
                        <a:rPr lang="en-ZA" sz="1000" b="1" i="0" u="none" strike="noStrike" dirty="0">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GSB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Mavoni_M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2418970"/>
                  </a:ext>
                </a:extLst>
              </a:tr>
              <a:tr h="165696">
                <a:tc>
                  <a:txBody>
                    <a:bodyPr/>
                    <a:lstStyle/>
                    <a:p>
                      <a:pPr algn="ctr" fontAlgn="ctr"/>
                      <a:r>
                        <a:rPr lang="en-ZA" sz="1000" b="1" i="0" u="none" strike="noStrike" dirty="0">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Sentech_C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2767129"/>
                  </a:ext>
                </a:extLst>
              </a:tr>
              <a:tr h="165696">
                <a:tc>
                  <a:txBody>
                    <a:bodyPr/>
                    <a:lstStyle/>
                    <a:p>
                      <a:pPr algn="ctr" fontAlgn="ctr"/>
                      <a:r>
                        <a:rPr lang="en-ZA" sz="1000" b="1" i="0" u="none" strike="noStrike" dirty="0">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Sentech_S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5368691"/>
                  </a:ext>
                </a:extLst>
              </a:tr>
              <a:tr h="165696">
                <a:tc>
                  <a:txBody>
                    <a:bodyPr/>
                    <a:lstStyle/>
                    <a:p>
                      <a:pPr algn="ctr" fontAlgn="ctr"/>
                      <a:r>
                        <a:rPr lang="en-ZA" sz="1000" b="1" i="0" u="none" strike="noStrike" dirty="0">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Sentech_S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5687596"/>
                  </a:ext>
                </a:extLst>
              </a:tr>
              <a:tr h="165696">
                <a:tc>
                  <a:txBody>
                    <a:bodyPr/>
                    <a:lstStyle/>
                    <a:p>
                      <a:pPr algn="ctr" fontAlgn="ctr"/>
                      <a:r>
                        <a:rPr lang="en-ZA" sz="1000" b="1" i="0" u="none" strike="noStrike" dirty="0">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Singa Tel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8406962"/>
                  </a:ext>
                </a:extLst>
              </a:tr>
              <a:tr h="165696">
                <a:tc>
                  <a:txBody>
                    <a:bodyPr/>
                    <a:lstStyle/>
                    <a:p>
                      <a:pPr algn="ctr" fontAlgn="ctr"/>
                      <a:r>
                        <a:rPr lang="en-ZA" sz="1000" b="1" i="0" u="none" strike="noStrike" dirty="0">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Singa Tel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5603260"/>
                  </a:ext>
                </a:extLst>
              </a:tr>
              <a:tr h="165696">
                <a:tc>
                  <a:txBody>
                    <a:bodyPr/>
                    <a:lstStyle/>
                    <a:p>
                      <a:pPr algn="ctr" fontAlgn="ctr"/>
                      <a:r>
                        <a:rPr lang="en-ZA" sz="1000" b="1" i="0" u="none" strike="noStrike" dirty="0">
                          <a:solidFill>
                            <a:srgbClr val="00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PKS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Sentech_C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9080448"/>
                  </a:ext>
                </a:extLst>
              </a:tr>
              <a:tr h="165696">
                <a:tc>
                  <a:txBody>
                    <a:bodyPr/>
                    <a:lstStyle/>
                    <a:p>
                      <a:pPr algn="ctr" fontAlgn="ctr"/>
                      <a:r>
                        <a:rPr lang="en-ZA" sz="1000" b="1" i="0" u="none" strike="noStrike" dirty="0">
                          <a:solidFill>
                            <a:srgbClr val="000000"/>
                          </a:solidFill>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PKS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Mavoni_M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4885332"/>
                  </a:ext>
                </a:extLst>
              </a:tr>
              <a:tr h="165696">
                <a:tc>
                  <a:txBody>
                    <a:bodyPr/>
                    <a:lstStyle/>
                    <a:p>
                      <a:pPr algn="ctr" fontAlgn="ctr"/>
                      <a:r>
                        <a:rPr lang="en-ZA" sz="1000" b="1" i="0" u="none" strike="noStrike" dirty="0">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TMF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TWK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9184499"/>
                  </a:ext>
                </a:extLst>
              </a:tr>
              <a:tr h="165696">
                <a:tc>
                  <a:txBody>
                    <a:bodyPr/>
                    <a:lstStyle/>
                    <a:p>
                      <a:pPr algn="ctr" fontAlgn="ctr"/>
                      <a:r>
                        <a:rPr lang="en-ZA" sz="1000" b="1" i="0" u="none" strike="noStrike" dirty="0">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TMF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TWK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8616704"/>
                  </a:ext>
                </a:extLst>
              </a:tr>
              <a:tr h="165696">
                <a:tc>
                  <a:txBody>
                    <a:bodyPr/>
                    <a:lstStyle/>
                    <a:p>
                      <a:pPr algn="ctr" fontAlgn="ctr"/>
                      <a:r>
                        <a:rPr lang="en-ZA" sz="1000" b="1" i="0" u="none" strike="noStrike" dirty="0">
                          <a:solidFill>
                            <a:srgbClr val="000000"/>
                          </a:solidFill>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UMG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3H/ Mzansi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1182550"/>
                  </a:ext>
                </a:extLst>
              </a:tr>
              <a:tr h="165696">
                <a:tc>
                  <a:txBody>
                    <a:bodyPr/>
                    <a:lstStyle/>
                    <a:p>
                      <a:pPr algn="ctr" fontAlgn="ctr"/>
                      <a:r>
                        <a:rPr lang="en-ZA" sz="1000" b="1" i="0" u="none" strike="noStrike" dirty="0">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UMG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3H/ Mzansi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6624917"/>
                  </a:ext>
                </a:extLst>
              </a:tr>
              <a:tr h="165696">
                <a:tc>
                  <a:txBody>
                    <a:bodyPr/>
                    <a:lstStyle/>
                    <a:p>
                      <a:pPr algn="ctr" fontAlgn="ctr"/>
                      <a:r>
                        <a:rPr lang="en-ZA" sz="1000" b="1" i="0" u="none" strike="noStrike" dirty="0">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UMZ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MTN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2538156"/>
                  </a:ext>
                </a:extLst>
              </a:tr>
              <a:tr h="165696">
                <a:tc>
                  <a:txBody>
                    <a:bodyPr/>
                    <a:lstStyle/>
                    <a:p>
                      <a:pPr algn="ctr" fontAlgn="ctr"/>
                      <a:r>
                        <a:rPr lang="en-ZA" sz="1000" b="1" i="0" u="none" strike="noStrike" dirty="0">
                          <a:solidFill>
                            <a:srgbClr val="000000"/>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UMZ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Sentech_S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6706448"/>
                  </a:ext>
                </a:extLst>
              </a:tr>
              <a:tr h="165696">
                <a:tc>
                  <a:txBody>
                    <a:bodyPr/>
                    <a:lstStyle/>
                    <a:p>
                      <a:pPr algn="ctr" fontAlgn="ctr"/>
                      <a:r>
                        <a:rPr lang="en-ZA" sz="1000" b="1" i="0" u="none" strike="noStrike" dirty="0">
                          <a:solidFill>
                            <a:srgbClr val="000000"/>
                          </a:solidFill>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VHE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Thabure_mt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62194269"/>
                  </a:ext>
                </a:extLst>
              </a:tr>
              <a:tr h="165696">
                <a:tc>
                  <a:txBody>
                    <a:bodyPr/>
                    <a:lstStyle/>
                    <a:p>
                      <a:pPr algn="ctr" fontAlgn="ctr"/>
                      <a:r>
                        <a:rPr lang="en-ZA" sz="1000" b="1" i="0" u="none" strike="noStrike" dirty="0">
                          <a:solidFill>
                            <a:srgbClr val="000000"/>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VHE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1B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dirty="0">
                          <a:solidFill>
                            <a:srgbClr val="000000"/>
                          </a:solidFill>
                          <a:effectLst/>
                          <a:latin typeface="Arial" panose="020B0604020202020204" pitchFamily="34" charset="0"/>
                        </a:rPr>
                        <a:t>Thabure_th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000" b="1" i="0" u="none" strike="noStrike" dirty="0">
                          <a:solidFill>
                            <a:srgbClr val="000000"/>
                          </a:solidFill>
                          <a:effectLst/>
                          <a:latin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9827255"/>
                  </a:ext>
                </a:extLst>
              </a:tr>
              <a:tr h="154650">
                <a:tc>
                  <a:txBody>
                    <a:bodyPr/>
                    <a:lstStyle/>
                    <a:p>
                      <a:pPr algn="l" fontAlgn="ctr"/>
                      <a:endParaRPr lang="en-ZA" sz="10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ZA" sz="10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ZA" sz="10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ZA" sz="1000" b="0" i="0" u="none" strike="noStrike" dirty="0">
                        <a:solidFill>
                          <a:srgbClr val="000000"/>
                        </a:solidFill>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ZA" sz="1100" b="1" i="0" u="none" strike="noStrike" dirty="0">
                          <a:solidFill>
                            <a:srgbClr val="000000"/>
                          </a:solidFill>
                          <a:effectLst/>
                          <a:latin typeface="Arial" panose="020B060402020202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Arial" panose="020B0604020202020204" pitchFamily="34" charset="0"/>
                        </a:rPr>
                        <a:t>569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A" sz="1100" b="1" i="0" u="none" strike="noStrike" dirty="0">
                          <a:solidFill>
                            <a:srgbClr val="000000"/>
                          </a:solidFill>
                          <a:effectLst/>
                          <a:latin typeface="Arial" panose="020B0604020202020204" pitchFamily="34"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1471152804"/>
                  </a:ext>
                </a:extLst>
              </a:tr>
              <a:tr h="152400">
                <a:tc>
                  <a:txBody>
                    <a:bodyPr/>
                    <a:lstStyle/>
                    <a:p>
                      <a:pPr algn="l" fontAlgn="ctr"/>
                      <a:endParaRPr lang="en-ZA" sz="10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ZA" sz="10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ZA" sz="10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ZA" sz="10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n-ZA" sz="10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ZA" sz="1000" b="1"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000" b="1"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2334989"/>
                  </a:ext>
                </a:extLst>
              </a:tr>
              <a:tr h="152400">
                <a:tc>
                  <a:txBody>
                    <a:bodyPr/>
                    <a:lstStyle/>
                    <a:p>
                      <a:pPr algn="l" fontAlgn="b"/>
                      <a:endParaRPr lang="en-ZA"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000" b="1" i="0" u="none" strike="noStrike" dirty="0">
                          <a:solidFill>
                            <a:srgbClr val="000000"/>
                          </a:solidFill>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ZA" sz="1000" b="1" i="0" u="none" strike="noStrike" dirty="0">
                          <a:solidFill>
                            <a:srgbClr val="000000"/>
                          </a:solidFill>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322783832"/>
                  </a:ext>
                </a:extLst>
              </a:tr>
            </a:tbl>
          </a:graphicData>
        </a:graphic>
      </p:graphicFrame>
    </p:spTree>
    <p:extLst>
      <p:ext uri="{BB962C8B-B14F-4D97-AF65-F5344CB8AC3E}">
        <p14:creationId xmlns:p14="http://schemas.microsoft.com/office/powerpoint/2010/main" xmlns="" val="281158424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656" y="244986"/>
            <a:ext cx="7345943" cy="480053"/>
          </a:xfrm>
        </p:spPr>
        <p:txBody>
          <a:bodyPr/>
          <a:lstStyle/>
          <a:p>
            <a:pPr algn="ctr"/>
            <a:r>
              <a:rPr lang="en-US" sz="1750" dirty="0">
                <a:solidFill>
                  <a:srgbClr val="006600"/>
                </a:solidFill>
                <a:latin typeface="Arial" panose="020B0604020202020204" pitchFamily="34" charset="0"/>
                <a:cs typeface="Arial" panose="020B0604020202020204" pitchFamily="34" charset="0"/>
              </a:rPr>
              <a:t>District Municipality Broadband Network Coverage – GAP Analysis</a:t>
            </a:r>
            <a:endParaRPr lang="en-ZA" sz="1750" dirty="0">
              <a:solidFill>
                <a:srgbClr val="0066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8657" y="841276"/>
            <a:ext cx="10071575" cy="757008"/>
          </a:xfrm>
        </p:spPr>
        <p:txBody>
          <a:bodyPr>
            <a:noAutofit/>
          </a:bodyPr>
          <a:lstStyle/>
          <a:p>
            <a:pPr marL="342869" lvl="1" indent="-342869" algn="just">
              <a:lnSpc>
                <a:spcPct val="140000"/>
              </a:lnSpc>
              <a:spcBef>
                <a:spcPts val="0"/>
              </a:spcBef>
              <a:buBlip>
                <a:blip r:embed="rId2"/>
              </a:buBlip>
              <a:tabLst>
                <a:tab pos="1620372" algn="l"/>
              </a:tabLst>
              <a:defRPr/>
            </a:pPr>
            <a:r>
              <a:rPr lang="en-US" sz="1400" dirty="0">
                <a:solidFill>
                  <a:srgbClr val="002060"/>
                </a:solidFill>
              </a:rPr>
              <a:t>IDC conducted a National Connectivity Index in 2018 and the percentage network coverage are reflected on the map below.</a:t>
            </a:r>
          </a:p>
          <a:p>
            <a:pPr marL="342869" lvl="1" indent="-342869" algn="just">
              <a:lnSpc>
                <a:spcPct val="140000"/>
              </a:lnSpc>
              <a:spcBef>
                <a:spcPts val="0"/>
              </a:spcBef>
              <a:buBlip>
                <a:blip r:embed="rId2"/>
              </a:buBlip>
              <a:tabLst>
                <a:tab pos="1620372" algn="l"/>
              </a:tabLst>
              <a:defRPr/>
            </a:pPr>
            <a:r>
              <a:rPr lang="en-US" sz="1400" dirty="0">
                <a:solidFill>
                  <a:srgbClr val="002060"/>
                </a:solidFill>
              </a:rPr>
              <a:t>The results show a huge the low broadband coverage in most municipalities, mainly in rural areas as indicated on the right info.</a:t>
            </a:r>
          </a:p>
        </p:txBody>
      </p:sp>
      <p:pic>
        <p:nvPicPr>
          <p:cNvPr id="4" name="Picture 3"/>
          <p:cNvPicPr>
            <a:picLocks noChangeAspect="1"/>
          </p:cNvPicPr>
          <p:nvPr/>
        </p:nvPicPr>
        <p:blipFill>
          <a:blip r:embed="rId3" cstate="print"/>
          <a:stretch>
            <a:fillRect/>
          </a:stretch>
        </p:blipFill>
        <p:spPr>
          <a:xfrm>
            <a:off x="1119561" y="1514918"/>
            <a:ext cx="7588114" cy="3862862"/>
          </a:xfrm>
          <a:prstGeom prst="rect">
            <a:avLst/>
          </a:prstGeom>
        </p:spPr>
      </p:pic>
    </p:spTree>
    <p:extLst>
      <p:ext uri="{BB962C8B-B14F-4D97-AF65-F5344CB8AC3E}">
        <p14:creationId xmlns:p14="http://schemas.microsoft.com/office/powerpoint/2010/main" xmlns="" val="363028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33986" y="2929619"/>
            <a:ext cx="1317047" cy="119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477" fontAlgn="auto">
              <a:spcBef>
                <a:spcPts val="0"/>
              </a:spcBef>
              <a:spcAft>
                <a:spcPts val="0"/>
              </a:spcAft>
            </a:pPr>
            <a:endParaRPr lang="en-ZA" sz="1125" dirty="0">
              <a:solidFill>
                <a:prstClr val="white"/>
              </a:solidFill>
              <a:latin typeface="Calibri" panose="020F0502020204030204"/>
            </a:endParaRPr>
          </a:p>
        </p:txBody>
      </p:sp>
      <p:sp>
        <p:nvSpPr>
          <p:cNvPr id="9" name="Title 1">
            <a:extLst>
              <a:ext uri="{FF2B5EF4-FFF2-40B4-BE49-F238E27FC236}">
                <a16:creationId xmlns:a16="http://schemas.microsoft.com/office/drawing/2014/main" xmlns="" id="{9FC52A98-BC06-447F-8637-A8AF883D0431}"/>
              </a:ext>
            </a:extLst>
          </p:cNvPr>
          <p:cNvSpPr txBox="1">
            <a:spLocks/>
          </p:cNvSpPr>
          <p:nvPr/>
        </p:nvSpPr>
        <p:spPr>
          <a:xfrm>
            <a:off x="2775744" y="265212"/>
            <a:ext cx="3868392" cy="374644"/>
          </a:xfrm>
          <a:prstGeom prst="rect">
            <a:avLst/>
          </a:prstGeom>
        </p:spPr>
        <p:txBody>
          <a:bodyPr vert="horz" lIns="91440" tIns="45720" rIns="91440" bIns="45720" rtlCol="0" anchor="b">
            <a:normAutofit/>
          </a:bodyPr>
          <a:lstStyle>
            <a:lvl1pPr algn="l" defTabSz="571477" rtl="0" eaLnBrk="1" latinLnBrk="0" hangingPunct="1">
              <a:lnSpc>
                <a:spcPct val="90000"/>
              </a:lnSpc>
              <a:spcBef>
                <a:spcPct val="0"/>
              </a:spcBef>
              <a:buNone/>
              <a:defRPr sz="2500" b="1" kern="1200">
                <a:solidFill>
                  <a:schemeClr val="tx1"/>
                </a:solidFill>
                <a:latin typeface="+mn-lt"/>
                <a:ea typeface="+mj-ea"/>
                <a:cs typeface="+mj-cs"/>
              </a:defRPr>
            </a:lvl1pPr>
          </a:lstStyle>
          <a:p>
            <a:pPr algn="ctr" fontAlgn="auto">
              <a:spcAft>
                <a:spcPts val="0"/>
              </a:spcAft>
            </a:pPr>
            <a:r>
              <a:rPr lang="en-US" sz="1750" dirty="0">
                <a:solidFill>
                  <a:srgbClr val="006600"/>
                </a:solidFill>
                <a:latin typeface="Arial" panose="020B0604020202020204" pitchFamily="34" charset="0"/>
                <a:cs typeface="Arial" panose="020B0604020202020204" pitchFamily="34" charset="0"/>
              </a:rPr>
              <a:t>Cabinet Approval Update</a:t>
            </a:r>
            <a:endParaRPr lang="en-ZA" sz="1750" dirty="0">
              <a:solidFill>
                <a:srgbClr val="006600"/>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xmlns="" id="{BC3E6F63-9A0C-4584-8EEB-C28BFAF53B39}"/>
              </a:ext>
            </a:extLst>
          </p:cNvPr>
          <p:cNvSpPr txBox="1">
            <a:spLocks/>
          </p:cNvSpPr>
          <p:nvPr/>
        </p:nvSpPr>
        <p:spPr bwMode="auto">
          <a:xfrm>
            <a:off x="39440" y="769268"/>
            <a:ext cx="10120560" cy="4680520"/>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lvl1pPr marL="0" indent="0" algn="l" defTabSz="846061" rtl="0" eaLnBrk="0" fontAlgn="base" hangingPunct="0">
              <a:spcBef>
                <a:spcPts val="551"/>
              </a:spcBef>
              <a:spcAft>
                <a:spcPct val="0"/>
              </a:spcAft>
              <a:buSzPct val="90000"/>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1pPr>
            <a:lvl2pPr marL="285739" indent="0" algn="l" defTabSz="846061" rtl="0" eaLnBrk="0" fontAlgn="base" hangingPunct="0">
              <a:spcBef>
                <a:spcPts val="551"/>
              </a:spcBef>
              <a:spcAft>
                <a:spcPct val="0"/>
              </a:spcAft>
              <a:buSzPct val="90000"/>
              <a:buFont typeface="Wingdings" panose="05000000000000000000" pitchFamily="2" charset="2"/>
              <a:buNone/>
              <a:defRPr sz="1250" kern="1200">
                <a:solidFill>
                  <a:schemeClr val="tx1">
                    <a:tint val="75000"/>
                  </a:schemeClr>
                </a:solidFill>
                <a:latin typeface="+mn-lt"/>
                <a:ea typeface="Segoe UI Light" pitchFamily="34" charset="0"/>
                <a:cs typeface="Segoe UI Light" panose="020B0502040204020203" pitchFamily="34" charset="0"/>
              </a:defRPr>
            </a:lvl2pPr>
            <a:lvl3pPr marL="571477" indent="0" algn="l" defTabSz="846061" rtl="0" eaLnBrk="0" fontAlgn="base" hangingPunct="0">
              <a:spcBef>
                <a:spcPts val="551"/>
              </a:spcBef>
              <a:spcAft>
                <a:spcPct val="0"/>
              </a:spcAft>
              <a:buFont typeface="Wingdings" panose="05000000000000000000" pitchFamily="2" charset="2"/>
              <a:buNone/>
              <a:defRPr sz="1125" kern="1200">
                <a:solidFill>
                  <a:schemeClr val="tx1">
                    <a:tint val="75000"/>
                  </a:schemeClr>
                </a:solidFill>
                <a:latin typeface="+mn-lt"/>
                <a:ea typeface="Segoe UI Light" pitchFamily="34" charset="0"/>
                <a:cs typeface="Segoe UI Light" panose="020B0502040204020203" pitchFamily="34" charset="0"/>
              </a:defRPr>
            </a:lvl3pPr>
            <a:lvl4pPr marL="857216"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4pPr>
            <a:lvl5pPr marL="1142954" indent="0" algn="l" defTabSz="846061" rtl="0" eaLnBrk="0" fontAlgn="base" hangingPunct="0">
              <a:spcBef>
                <a:spcPts val="551"/>
              </a:spcBef>
              <a:spcAft>
                <a:spcPct val="0"/>
              </a:spcAft>
              <a:buFont typeface="Arial" panose="020B0604020202020204" pitchFamily="34" charset="0"/>
              <a:buNone/>
              <a:defRPr sz="1000" kern="1200">
                <a:solidFill>
                  <a:schemeClr val="tx1">
                    <a:tint val="75000"/>
                  </a:schemeClr>
                </a:solidFill>
                <a:latin typeface="+mn-lt"/>
                <a:ea typeface="Segoe UI Light" pitchFamily="34" charset="0"/>
                <a:cs typeface="Segoe UI Light" panose="020B0502040204020203" pitchFamily="34" charset="0"/>
              </a:defRPr>
            </a:lvl5pPr>
            <a:lvl6pPr marL="1428693"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6pPr>
            <a:lvl7pPr marL="1714431"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7pPr>
            <a:lvl8pPr marL="2000170"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8pPr>
            <a:lvl9pPr marL="2285909" indent="0" algn="l" defTabSz="846548" rtl="0" eaLnBrk="1" latinLnBrk="0" hangingPunct="1">
              <a:spcBef>
                <a:spcPct val="200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800" b="1" dirty="0">
                <a:solidFill>
                  <a:schemeClr val="tx1"/>
                </a:solidFill>
              </a:rPr>
              <a:t>Cabinet Approved the following Model for SA Connect Project:</a:t>
            </a:r>
          </a:p>
          <a:p>
            <a:pPr marL="285750" indent="-285750">
              <a:buFont typeface="Arial" panose="020B0604020202020204" pitchFamily="34" charset="0"/>
              <a:buChar char="•"/>
            </a:pPr>
            <a:r>
              <a:rPr lang="en-US" sz="2400" b="1" dirty="0">
                <a:solidFill>
                  <a:schemeClr val="tx1"/>
                </a:solidFill>
              </a:rPr>
              <a:t>The approved model </a:t>
            </a:r>
            <a:r>
              <a:rPr lang="en-US" sz="2400" dirty="0">
                <a:solidFill>
                  <a:schemeClr val="tx1"/>
                </a:solidFill>
              </a:rPr>
              <a:t>is based on partnership between SITA, Broadband Infraco and Sentech, and includes other industry service providers for the implementation of the SA Connect Project Plan:</a:t>
            </a:r>
          </a:p>
          <a:p>
            <a:pPr marL="628639" lvl="1" indent="-342900">
              <a:buFont typeface="Wingdings" panose="05000000000000000000" pitchFamily="2" charset="2"/>
              <a:buChar char="Ø"/>
            </a:pPr>
            <a:r>
              <a:rPr lang="en-US" sz="2325" dirty="0">
                <a:solidFill>
                  <a:schemeClr val="tx1"/>
                </a:solidFill>
              </a:rPr>
              <a:t>The </a:t>
            </a:r>
            <a:r>
              <a:rPr lang="en-US" sz="2325" b="1" dirty="0">
                <a:solidFill>
                  <a:schemeClr val="tx1"/>
                </a:solidFill>
              </a:rPr>
              <a:t>ICT industry </a:t>
            </a:r>
            <a:r>
              <a:rPr lang="en-US" sz="2325" dirty="0">
                <a:solidFill>
                  <a:schemeClr val="tx1"/>
                </a:solidFill>
              </a:rPr>
              <a:t>will connect 18 036 schools, 3 873 health facilities and 8241 tribal authority sites within 36 months from date of licensing as part the </a:t>
            </a:r>
            <a:r>
              <a:rPr lang="en-US" sz="2325" b="1" dirty="0">
                <a:solidFill>
                  <a:schemeClr val="tx1"/>
                </a:solidFill>
              </a:rPr>
              <a:t>social obligations </a:t>
            </a:r>
            <a:r>
              <a:rPr lang="en-US" sz="2325" dirty="0">
                <a:solidFill>
                  <a:schemeClr val="tx1"/>
                </a:solidFill>
              </a:rPr>
              <a:t>in the new licensing regime of High Demand Spectrum. </a:t>
            </a:r>
          </a:p>
          <a:p>
            <a:pPr marL="628639" lvl="1" indent="-342900">
              <a:buFont typeface="Wingdings" panose="05000000000000000000" pitchFamily="2" charset="2"/>
              <a:buChar char="Ø"/>
            </a:pPr>
            <a:r>
              <a:rPr lang="en-US" sz="2325" b="1" dirty="0">
                <a:solidFill>
                  <a:schemeClr val="tx1"/>
                </a:solidFill>
              </a:rPr>
              <a:t>The SDIC (Sentech and BBI) in conjunction with existing ICT players </a:t>
            </a:r>
            <a:r>
              <a:rPr lang="en-US" sz="2325" dirty="0">
                <a:solidFill>
                  <a:schemeClr val="tx1"/>
                </a:solidFill>
              </a:rPr>
              <a:t>will provide the infrastructure (including VSAT), to provide Communities and Households with Internet connectivity.</a:t>
            </a:r>
          </a:p>
          <a:p>
            <a:pPr marL="628639" lvl="1" indent="-342900">
              <a:buFont typeface="Wingdings" panose="05000000000000000000" pitchFamily="2" charset="2"/>
              <a:buChar char="Ø"/>
            </a:pPr>
            <a:r>
              <a:rPr lang="en-US" sz="2325" b="1" dirty="0">
                <a:solidFill>
                  <a:schemeClr val="tx1"/>
                </a:solidFill>
              </a:rPr>
              <a:t>SITA will provide and maintain </a:t>
            </a:r>
            <a:r>
              <a:rPr lang="en-US" sz="2325" dirty="0">
                <a:solidFill>
                  <a:schemeClr val="tx1"/>
                </a:solidFill>
              </a:rPr>
              <a:t>connectivity to government sites through the current allocation of individual departments and its full mandate; </a:t>
            </a:r>
          </a:p>
          <a:p>
            <a:r>
              <a:rPr lang="en-US" sz="2400" dirty="0">
                <a:solidFill>
                  <a:schemeClr val="tx1"/>
                </a:solidFill>
              </a:rPr>
              <a:t> </a:t>
            </a:r>
          </a:p>
          <a:p>
            <a:endParaRPr lang="en-ZA" sz="2400" dirty="0">
              <a:solidFill>
                <a:schemeClr val="tx1"/>
              </a:solidFill>
            </a:endParaRPr>
          </a:p>
          <a:p>
            <a:endParaRPr lang="en-US" sz="1800" dirty="0"/>
          </a:p>
          <a:p>
            <a:pPr>
              <a:buFont typeface="Courier New" panose="02070309020205020404" pitchFamily="49" charset="0"/>
              <a:buChar char="o"/>
            </a:pPr>
            <a:endParaRPr lang="en-US" sz="1800" dirty="0"/>
          </a:p>
          <a:p>
            <a:pPr>
              <a:buFont typeface="Courier New" panose="02070309020205020404" pitchFamily="49" charset="0"/>
              <a:buChar char="o"/>
            </a:pPr>
            <a:endParaRPr lang="en-US" sz="1800" dirty="0"/>
          </a:p>
          <a:p>
            <a:pPr>
              <a:buFont typeface="Courier New" panose="02070309020205020404" pitchFamily="49" charset="0"/>
              <a:buChar char="o"/>
            </a:pPr>
            <a:endParaRPr lang="en-US" sz="1800" dirty="0"/>
          </a:p>
          <a:p>
            <a:pPr>
              <a:buFont typeface="Courier New" panose="02070309020205020404" pitchFamily="49" charset="0"/>
              <a:buChar char="o"/>
            </a:pPr>
            <a:endParaRPr lang="en-US" sz="1800" dirty="0"/>
          </a:p>
          <a:p>
            <a:pPr>
              <a:buFont typeface="Courier New" panose="02070309020205020404" pitchFamily="49" charset="0"/>
              <a:buChar char="o"/>
            </a:pPr>
            <a:endParaRPr lang="en-US" sz="1800" dirty="0"/>
          </a:p>
          <a:p>
            <a:pPr>
              <a:buFont typeface="Courier New" panose="02070309020205020404" pitchFamily="49" charset="0"/>
              <a:buChar char="o"/>
            </a:pPr>
            <a:endParaRPr lang="en-ZA" sz="1800" dirty="0"/>
          </a:p>
        </p:txBody>
      </p:sp>
    </p:spTree>
    <p:extLst>
      <p:ext uri="{BB962C8B-B14F-4D97-AF65-F5344CB8AC3E}">
        <p14:creationId xmlns:p14="http://schemas.microsoft.com/office/powerpoint/2010/main" xmlns="" val="494963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ial PowerPoint Template.potx" id="{8AC94DDC-C30F-47B1-B218-A364C378D60D}" vid="{BFA72B91-51DB-46FD-BF7A-574FBDFF26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D5D03F88BE314F90FCEDD4F808D724" ma:contentTypeVersion="14" ma:contentTypeDescription="Create a new document." ma:contentTypeScope="" ma:versionID="afe7d38f0f42a84a4a81a0696f4527e9">
  <xsd:schema xmlns:xsd="http://www.w3.org/2001/XMLSchema" xmlns:xs="http://www.w3.org/2001/XMLSchema" xmlns:p="http://schemas.microsoft.com/office/2006/metadata/properties" xmlns:ns3="2b608e98-604e-4b19-a16a-c054dffa9366" xmlns:ns4="973916f3-c2d8-4f83-9dbf-9fb94028b312" targetNamespace="http://schemas.microsoft.com/office/2006/metadata/properties" ma:root="true" ma:fieldsID="809a54405ed46594e01e3f4145ec7545" ns3:_="" ns4:_="">
    <xsd:import namespace="2b608e98-604e-4b19-a16a-c054dffa9366"/>
    <xsd:import namespace="973916f3-c2d8-4f83-9dbf-9fb94028b31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08e98-604e-4b19-a16a-c054dffa93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3916f3-c2d8-4f83-9dbf-9fb94028b31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9CBDCB-3907-4C8A-9D79-EDA8540B2518}">
  <ds:schemaRefs>
    <ds:schemaRef ds:uri="http://schemas.microsoft.com/sharepoint/v3/contenttype/forms"/>
  </ds:schemaRefs>
</ds:datastoreItem>
</file>

<file path=customXml/itemProps2.xml><?xml version="1.0" encoding="utf-8"?>
<ds:datastoreItem xmlns:ds="http://schemas.openxmlformats.org/officeDocument/2006/customXml" ds:itemID="{854A5D00-9DFB-43A1-B64B-5E56217CB75F}">
  <ds:schemaRefs>
    <ds:schemaRef ds:uri="http://purl.org/dc/dcmitype/"/>
    <ds:schemaRef ds:uri="http://www.w3.org/XML/1998/namespace"/>
    <ds:schemaRef ds:uri="973916f3-c2d8-4f83-9dbf-9fb94028b312"/>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2b608e98-604e-4b19-a16a-c054dffa9366"/>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D8959AC8-929D-4634-869E-22939578C1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08e98-604e-4b19-a16a-c054dffa9366"/>
    <ds:schemaRef ds:uri="973916f3-c2d8-4f83-9dbf-9fb94028b3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38578</TotalTime>
  <Words>2733</Words>
  <Application>Microsoft Office PowerPoint</Application>
  <PresentationFormat>Custom</PresentationFormat>
  <Paragraphs>924</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SA Connect Phase 1 – Coverage Districts  </vt:lpstr>
      <vt:lpstr>Slide 4</vt:lpstr>
      <vt:lpstr>SA Connect Phase 1 Connected Sites</vt:lpstr>
      <vt:lpstr>SA Connect Ph 1 -  SLA Monitoring and Maintenance</vt:lpstr>
      <vt:lpstr>SA Connect Phase – Performance per ANP</vt:lpstr>
      <vt:lpstr>District Municipality Broadband Network Coverage – GAP Analysis</vt:lpstr>
      <vt:lpstr>Slide 9</vt:lpstr>
      <vt:lpstr>Slide 10</vt:lpstr>
      <vt:lpstr>Slide 11</vt:lpstr>
      <vt:lpstr>Slide 12</vt:lpstr>
      <vt:lpstr>Slide 13</vt:lpstr>
      <vt:lpstr>Slide 14</vt:lpstr>
      <vt:lpstr>Slide 15</vt:lpstr>
      <vt:lpstr>High Level Roll Out Schedule </vt:lpstr>
      <vt:lpstr>Integrated ICT Infrastructure</vt:lpstr>
      <vt:lpstr>Support and Maintenance Strategy</vt:lpstr>
      <vt:lpstr>Slide 19</vt:lpstr>
      <vt:lpstr>End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Aaron Msipha</dc:creator>
  <cp:keywords>Finance Presentation</cp:keywords>
  <cp:lastModifiedBy>USER</cp:lastModifiedBy>
  <cp:revision>1135</cp:revision>
  <cp:lastPrinted>2021-12-03T07:13:46Z</cp:lastPrinted>
  <dcterms:created xsi:type="dcterms:W3CDTF">2018-01-09T12:46:54Z</dcterms:created>
  <dcterms:modified xsi:type="dcterms:W3CDTF">2022-03-01T10:42:05Z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0x010100C1D5D03F88BE314F90FCEDD4F808D724</vt:lpwstr>
  </property>
</Properties>
</file>