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media/audio11.wav" ContentType="audio/x-wav"/>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5"/>
    <p:sldMasterId id="2147483648" r:id="rId6"/>
  </p:sldMasterIdLst>
  <p:notesMasterIdLst>
    <p:notesMasterId r:id="rId27"/>
  </p:notesMasterIdLst>
  <p:sldIdLst>
    <p:sldId id="338" r:id="rId7"/>
    <p:sldId id="340" r:id="rId8"/>
    <p:sldId id="376"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74" r:id="rId25"/>
    <p:sldId id="3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A88E"/>
    <a:srgbClr val="6AAFB6"/>
    <a:srgbClr val="71708D"/>
    <a:srgbClr val="D9D9D9"/>
    <a:srgbClr val="AA998B"/>
    <a:srgbClr val="E1ECF8"/>
    <a:srgbClr val="CFEBE4"/>
    <a:srgbClr val="FFFFFF"/>
    <a:srgbClr val="EEF6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7"/>
    <p:restoredTop sz="94643"/>
  </p:normalViewPr>
  <p:slideViewPr>
    <p:cSldViewPr snapToGrid="0" snapToObjects="1">
      <p:cViewPr varScale="1">
        <p:scale>
          <a:sx n="68" d="100"/>
          <a:sy n="68" d="100"/>
        </p:scale>
        <p:origin x="-77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F8095-43C7-4CEE-AC5D-635A4849D884}" type="datetimeFigureOut">
              <a:rPr lang="en-ZA" smtClean="0"/>
              <a:pPr/>
              <a:t>2022/03/01</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C9920-76E8-4730-99D8-E7580F18673C}" type="slidenum">
              <a:rPr lang="en-ZA" smtClean="0"/>
              <a:pPr/>
              <a:t>‹#›</a:t>
            </a:fld>
            <a:endParaRPr lang="en-ZA" dirty="0"/>
          </a:p>
        </p:txBody>
      </p:sp>
    </p:spTree>
    <p:extLst>
      <p:ext uri="{BB962C8B-B14F-4D97-AF65-F5344CB8AC3E}">
        <p14:creationId xmlns:p14="http://schemas.microsoft.com/office/powerpoint/2010/main" xmlns="" val="2013044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0"/>
            <a:ext cx="12215655"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8741880" y="3994379"/>
            <a:ext cx="2384669" cy="263916"/>
          </a:xfrm>
          <a:prstGeom prst="rect">
            <a:avLst/>
          </a:prstGeom>
        </p:spPr>
      </p:pic>
      <p:sp>
        <p:nvSpPr>
          <p:cNvPr id="11" name="Title 1"/>
          <p:cNvSpPr>
            <a:spLocks noGrp="1"/>
          </p:cNvSpPr>
          <p:nvPr>
            <p:ph type="title"/>
          </p:nvPr>
        </p:nvSpPr>
        <p:spPr>
          <a:xfrm>
            <a:off x="752559" y="3038855"/>
            <a:ext cx="10373990" cy="403618"/>
          </a:xfrm>
          <a:prstGeom prst="rect">
            <a:avLst/>
          </a:prstGeom>
          <a:ln>
            <a:noFill/>
          </a:ln>
        </p:spPr>
        <p:txBody>
          <a:bodyPr/>
          <a:lstStyle>
            <a:lvl1pPr marL="0" algn="r" defTabSz="914400" rtl="0" eaLnBrk="1" latinLnBrk="0" hangingPunct="1">
              <a:defRPr lang="en-US" sz="2800" b="1" kern="1200">
                <a:solidFill>
                  <a:srgbClr val="AA998B"/>
                </a:solidFill>
                <a:latin typeface="Century Gothic" charset="0"/>
                <a:ea typeface="Century Gothic" charset="0"/>
                <a:cs typeface="Century Gothic" charset="0"/>
              </a:defRPr>
            </a:lvl1pPr>
          </a:lstStyle>
          <a:p>
            <a:r>
              <a:rPr lang="en-US" dirty="0"/>
              <a:t>Click to edit Master title style</a:t>
            </a:r>
          </a:p>
        </p:txBody>
      </p:sp>
    </p:spTree>
    <p:extLst>
      <p:ext uri="{BB962C8B-B14F-4D97-AF65-F5344CB8AC3E}">
        <p14:creationId xmlns:p14="http://schemas.microsoft.com/office/powerpoint/2010/main" xmlns="" val="297287814"/>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5" name="Content Placeholder 7"/>
          <p:cNvSpPr>
            <a:spLocks noGrp="1"/>
          </p:cNvSpPr>
          <p:nvPr>
            <p:ph sz="quarter" idx="10"/>
          </p:nvPr>
        </p:nvSpPr>
        <p:spPr>
          <a:xfrm>
            <a:off x="1140977" y="1238081"/>
            <a:ext cx="10398294"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994133959"/>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5293EA-E461-4E68-833E-12B8A0EA2F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665304C-B6AD-469B-860C-464A7FDCE5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86CD36-7326-46A2-A784-B8B0D66A9917}"/>
              </a:ext>
            </a:extLst>
          </p:cNvPr>
          <p:cNvSpPr>
            <a:spLocks noGrp="1"/>
          </p:cNvSpPr>
          <p:nvPr>
            <p:ph type="dt" sz="half" idx="10"/>
          </p:nvPr>
        </p:nvSpPr>
        <p:spPr/>
        <p:txBody>
          <a:bodyPr/>
          <a:lstStyle/>
          <a:p>
            <a:fld id="{F612A553-7742-42C3-A73B-20FC9BE52CC4}" type="datetime1">
              <a:rPr lang="en-US" smtClean="0"/>
              <a:pPr/>
              <a:t>3/1/2022</a:t>
            </a:fld>
            <a:endParaRPr lang="en-US"/>
          </a:p>
        </p:txBody>
      </p:sp>
      <p:sp>
        <p:nvSpPr>
          <p:cNvPr id="5" name="Footer Placeholder 4">
            <a:extLst>
              <a:ext uri="{FF2B5EF4-FFF2-40B4-BE49-F238E27FC236}">
                <a16:creationId xmlns:a16="http://schemas.microsoft.com/office/drawing/2014/main" xmlns="" id="{8AB82185-9FD9-4751-87A5-1904DDB7DA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D0071A9-EF5C-473B-B045-DAFDE68E251E}"/>
              </a:ext>
            </a:extLst>
          </p:cNvPr>
          <p:cNvSpPr>
            <a:spLocks noGrp="1"/>
          </p:cNvSpPr>
          <p:nvPr>
            <p:ph type="sldNum" sz="quarter" idx="12"/>
          </p:nvPr>
        </p:nvSpPr>
        <p:spPr/>
        <p:txBody>
          <a:bodyPr/>
          <a:lstStyle/>
          <a:p>
            <a:fld id="{2E074DD4-540F-42E8-8834-ACDA14026ADE}" type="slidenum">
              <a:rPr lang="en-US" smtClean="0"/>
              <a:pPr/>
              <a:t>‹#›</a:t>
            </a:fld>
            <a:endParaRPr lang="en-US"/>
          </a:p>
        </p:txBody>
      </p:sp>
    </p:spTree>
    <p:extLst>
      <p:ext uri="{BB962C8B-B14F-4D97-AF65-F5344CB8AC3E}">
        <p14:creationId xmlns:p14="http://schemas.microsoft.com/office/powerpoint/2010/main" xmlns="" val="91088500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0"/>
            <a:ext cx="12215655"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8741880" y="3994379"/>
            <a:ext cx="2384669" cy="263916"/>
          </a:xfrm>
          <a:prstGeom prst="rect">
            <a:avLst/>
          </a:prstGeom>
        </p:spPr>
      </p:pic>
      <p:sp>
        <p:nvSpPr>
          <p:cNvPr id="11" name="Title 1"/>
          <p:cNvSpPr>
            <a:spLocks noGrp="1"/>
          </p:cNvSpPr>
          <p:nvPr>
            <p:ph type="title"/>
          </p:nvPr>
        </p:nvSpPr>
        <p:spPr>
          <a:xfrm>
            <a:off x="752559" y="3038855"/>
            <a:ext cx="10373990" cy="403618"/>
          </a:xfrm>
          <a:prstGeom prst="rect">
            <a:avLst/>
          </a:prstGeom>
          <a:ln>
            <a:noFill/>
          </a:ln>
        </p:spPr>
        <p:txBody>
          <a:bodyPr/>
          <a:lstStyle>
            <a:lvl1pPr marL="0" algn="r" defTabSz="914400" rtl="0" eaLnBrk="1" latinLnBrk="0" hangingPunct="1">
              <a:lnSpc>
                <a:spcPct val="90000"/>
              </a:lnSpc>
              <a:spcBef>
                <a:spcPct val="0"/>
              </a:spcBef>
              <a:buNone/>
              <a:defRPr lang="en-US" sz="2800" b="1" kern="1200" dirty="0">
                <a:solidFill>
                  <a:srgbClr val="AA998B"/>
                </a:solidFill>
                <a:latin typeface="Century Gothic" charset="0"/>
                <a:ea typeface="Century Gothic" charset="0"/>
                <a:cs typeface="Century Gothic" charset="0"/>
              </a:defRPr>
            </a:lvl1pPr>
          </a:lstStyle>
          <a:p>
            <a:r>
              <a:rPr lang="en-US" dirty="0"/>
              <a:t>Click to edit Master title style</a:t>
            </a:r>
          </a:p>
        </p:txBody>
      </p:sp>
    </p:spTree>
    <p:extLst>
      <p:ext uri="{BB962C8B-B14F-4D97-AF65-F5344CB8AC3E}">
        <p14:creationId xmlns:p14="http://schemas.microsoft.com/office/powerpoint/2010/main" xmlns="" val="43248802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0"/>
            <a:ext cx="12215655"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8741880" y="3994379"/>
            <a:ext cx="2384669" cy="263916"/>
          </a:xfrm>
          <a:prstGeom prst="rect">
            <a:avLst/>
          </a:prstGeom>
        </p:spPr>
      </p:pic>
      <p:sp>
        <p:nvSpPr>
          <p:cNvPr id="11" name="Title 1"/>
          <p:cNvSpPr>
            <a:spLocks noGrp="1"/>
          </p:cNvSpPr>
          <p:nvPr>
            <p:ph type="title"/>
          </p:nvPr>
        </p:nvSpPr>
        <p:spPr>
          <a:xfrm>
            <a:off x="752559" y="3038855"/>
            <a:ext cx="10373990" cy="403618"/>
          </a:xfrm>
          <a:prstGeom prst="rect">
            <a:avLst/>
          </a:prstGeom>
          <a:ln>
            <a:noFill/>
          </a:ln>
        </p:spPr>
        <p:txBody>
          <a:bodyPr/>
          <a:lstStyle>
            <a:lvl1pPr marL="0" algn="r" defTabSz="914400" rtl="0" eaLnBrk="1" latinLnBrk="0" hangingPunct="1">
              <a:lnSpc>
                <a:spcPct val="90000"/>
              </a:lnSpc>
              <a:spcBef>
                <a:spcPct val="0"/>
              </a:spcBef>
              <a:buNone/>
              <a:defRPr lang="en-US" sz="2800" b="1" kern="1200" dirty="0">
                <a:solidFill>
                  <a:srgbClr val="AA998B"/>
                </a:solidFill>
                <a:latin typeface="Century Gothic" charset="0"/>
                <a:ea typeface="Century Gothic" charset="0"/>
                <a:cs typeface="Century Gothic" charset="0"/>
              </a:defRPr>
            </a:lvl1pPr>
          </a:lstStyle>
          <a:p>
            <a:r>
              <a:rPr lang="en-US" dirty="0"/>
              <a:t>Click to edit Master title style</a:t>
            </a:r>
          </a:p>
        </p:txBody>
      </p:sp>
    </p:spTree>
    <p:extLst>
      <p:ext uri="{BB962C8B-B14F-4D97-AF65-F5344CB8AC3E}">
        <p14:creationId xmlns:p14="http://schemas.microsoft.com/office/powerpoint/2010/main" xmlns="" val="129175382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44610453"/>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10605" y="430222"/>
            <a:ext cx="11023600" cy="615308"/>
          </a:xfrm>
          <a:prstGeom prst="rect">
            <a:avLst/>
          </a:prstGeom>
        </p:spPr>
      </p:pic>
      <p:sp>
        <p:nvSpPr>
          <p:cNvPr id="10"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11" name="Picture 10"/>
          <p:cNvPicPr>
            <a:picLocks noChangeAspect="1"/>
          </p:cNvPicPr>
          <p:nvPr userDrawn="1"/>
        </p:nvPicPr>
        <p:blipFill>
          <a:blip r:embed="rId3"/>
          <a:stretch>
            <a:fillRect/>
          </a:stretch>
        </p:blipFill>
        <p:spPr>
          <a:xfrm>
            <a:off x="610605" y="6298747"/>
            <a:ext cx="11023600" cy="368300"/>
          </a:xfrm>
          <a:prstGeom prst="rect">
            <a:avLst/>
          </a:prstGeom>
        </p:spPr>
      </p:pic>
      <p:sp>
        <p:nvSpPr>
          <p:cNvPr id="2" name="TextBox 1"/>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32824685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10605" y="430222"/>
            <a:ext cx="11023600" cy="615308"/>
          </a:xfrm>
          <a:prstGeom prst="rect">
            <a:avLst/>
          </a:prstGeom>
        </p:spPr>
      </p:pic>
      <p:sp>
        <p:nvSpPr>
          <p:cNvPr id="18"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19" name="Picture 18"/>
          <p:cNvPicPr>
            <a:picLocks noChangeAspect="1"/>
          </p:cNvPicPr>
          <p:nvPr userDrawn="1"/>
        </p:nvPicPr>
        <p:blipFill>
          <a:blip r:embed="rId3"/>
          <a:stretch>
            <a:fillRect/>
          </a:stretch>
        </p:blipFill>
        <p:spPr>
          <a:xfrm>
            <a:off x="610605" y="6298747"/>
            <a:ext cx="11023600" cy="368300"/>
          </a:xfrm>
          <a:prstGeom prst="rect">
            <a:avLst/>
          </a:prstGeom>
        </p:spPr>
      </p:pic>
      <p:sp>
        <p:nvSpPr>
          <p:cNvPr id="20" name="Content Placeholder 7"/>
          <p:cNvSpPr>
            <a:spLocks noGrp="1"/>
          </p:cNvSpPr>
          <p:nvPr>
            <p:ph sz="quarter" idx="10"/>
          </p:nvPr>
        </p:nvSpPr>
        <p:spPr>
          <a:xfrm>
            <a:off x="1140977" y="1238081"/>
            <a:ext cx="10398294"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Box 20"/>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73323805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486937920"/>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5" name="Content Placeholder 7"/>
          <p:cNvSpPr>
            <a:spLocks noGrp="1"/>
          </p:cNvSpPr>
          <p:nvPr>
            <p:ph sz="quarter" idx="10"/>
          </p:nvPr>
        </p:nvSpPr>
        <p:spPr>
          <a:xfrm>
            <a:off x="1140977" y="1238081"/>
            <a:ext cx="10398294"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38634108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6" name="TextBox 5"/>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1979025994"/>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109085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mc:AlternateContent xmlns:mc="http://schemas.openxmlformats.org/markup-compatibility/2006">
    <mc:Choice xmlns:p14="http://schemas.microsoft.com/office/powerpoint/2010/main" xmlns="" Requires="p14">
      <p:transition p14:dur="10" advClick="0"/>
    </mc:Choice>
    <mc:Fallback>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20432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6" r:id="rId4"/>
    <p:sldLayoutId id="2147483655" r:id="rId5"/>
    <p:sldLayoutId id="2147483657" r:id="rId6"/>
    <p:sldLayoutId id="2147483658" r:id="rId7"/>
    <p:sldLayoutId id="2147483664" r:id="rId8"/>
  </p:sldLayoutIdLst>
  <mc:AlternateContent xmlns:mc="http://schemas.openxmlformats.org/markup-compatibility/2006">
    <mc:Choice xmlns:p14="http://schemas.microsoft.com/office/powerpoint/2010/main" xmlns="" Requires="p14">
      <p:transition p14:dur="10" advClick="0"/>
    </mc:Choice>
    <mc:Fallback>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1.xml"/><Relationship Id="rId1" Type="http://schemas.openxmlformats.org/officeDocument/2006/relationships/vmlDrawing" Target="../drawings/vmlDrawing10.v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1.xml"/><Relationship Id="rId1" Type="http://schemas.openxmlformats.org/officeDocument/2006/relationships/vmlDrawing" Target="../drawings/vmlDrawing11.v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1.xml"/><Relationship Id="rId1" Type="http://schemas.openxmlformats.org/officeDocument/2006/relationships/vmlDrawing" Target="../drawings/vmlDrawing12.v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1.xml"/><Relationship Id="rId1" Type="http://schemas.openxmlformats.org/officeDocument/2006/relationships/vmlDrawing" Target="../drawings/vmlDrawing13.v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1.xml"/><Relationship Id="rId1" Type="http://schemas.openxmlformats.org/officeDocument/2006/relationships/vmlDrawing" Target="../drawings/vmlDrawing14.v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1.xml"/><Relationship Id="rId1" Type="http://schemas.openxmlformats.org/officeDocument/2006/relationships/vmlDrawing" Target="../drawings/vmlDrawing15.v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1.xml"/><Relationship Id="rId1" Type="http://schemas.openxmlformats.org/officeDocument/2006/relationships/vmlDrawing" Target="../drawings/vmlDrawing16.v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1.xml"/><Relationship Id="rId1" Type="http://schemas.openxmlformats.org/officeDocument/2006/relationships/vmlDrawing" Target="../drawings/vmlDrawing17.v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1.xml"/><Relationship Id="rId1" Type="http://schemas.openxmlformats.org/officeDocument/2006/relationships/vmlDrawing" Target="../drawings/vmlDrawing18.v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slideLayout" Target="../slideLayouts/slideLayout11.xml"/><Relationship Id="rId1" Type="http://schemas.openxmlformats.org/officeDocument/2006/relationships/vmlDrawing" Target="../drawings/vmlDrawing19.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1.xml"/><Relationship Id="rId1" Type="http://schemas.openxmlformats.org/officeDocument/2006/relationships/vmlDrawing" Target="../drawings/vmlDrawing20.v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1.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5.v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1.xml"/><Relationship Id="rId1" Type="http://schemas.openxmlformats.org/officeDocument/2006/relationships/vmlDrawing" Target="../drawings/vmlDrawing6.v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1.xml"/><Relationship Id="rId1" Type="http://schemas.openxmlformats.org/officeDocument/2006/relationships/vmlDrawing" Target="../drawings/vmlDrawing7.v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1.xml"/><Relationship Id="rId1" Type="http://schemas.openxmlformats.org/officeDocument/2006/relationships/vmlDrawing" Target="../drawings/vmlDrawing8.v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1.xml"/><Relationship Id="rId1" Type="http://schemas.openxmlformats.org/officeDocument/2006/relationships/vmlDrawing" Target="../drawings/vmlDrawing9.v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xmlns="" id="{18D0F295-4D50-4462-BAAA-6DBE261DA393}"/>
              </a:ext>
            </a:extLst>
          </p:cNvPr>
          <p:cNvGraphicFramePr>
            <a:graphicFrameLocks noChangeAspect="1"/>
          </p:cNvGraphicFramePr>
          <p:nvPr/>
        </p:nvGraphicFramePr>
        <p:xfrm>
          <a:off x="1525589" y="858839"/>
          <a:ext cx="1587" cy="1587"/>
        </p:xfrm>
        <a:graphic>
          <a:graphicData uri="http://schemas.openxmlformats.org/presentationml/2006/ole">
            <p:oleObj spid="_x0000_s1140" name="think-cell Slide" r:id="rId3" imgW="360" imgH="360" progId="">
              <p:embed/>
            </p:oleObj>
          </a:graphicData>
        </a:graphic>
      </p:graphicFrame>
      <p:sp>
        <p:nvSpPr>
          <p:cNvPr id="22531" name="Title 1">
            <a:extLst>
              <a:ext uri="{FF2B5EF4-FFF2-40B4-BE49-F238E27FC236}">
                <a16:creationId xmlns:a16="http://schemas.microsoft.com/office/drawing/2014/main" xmlns="" id="{16675591-877A-47F7-9211-B027AB355711}"/>
              </a:ext>
            </a:extLst>
          </p:cNvPr>
          <p:cNvSpPr>
            <a:spLocks noGrp="1" noChangeArrowheads="1"/>
          </p:cNvSpPr>
          <p:nvPr>
            <p:ph type="title"/>
          </p:nvPr>
        </p:nvSpPr>
        <p:spPr>
          <a:xfrm>
            <a:off x="3009900" y="1063626"/>
            <a:ext cx="6172200" cy="3108325"/>
          </a:xfrm>
        </p:spPr>
        <p:txBody>
          <a:bodyPr/>
          <a:lstStyle/>
          <a:p>
            <a:pPr eaLnBrk="1" hangingPunct="1"/>
            <a:r>
              <a:rPr lang="en-US" altLang="en-US">
                <a:solidFill>
                  <a:schemeClr val="bg1"/>
                </a:solidFill>
              </a:rPr>
              <a:t/>
            </a:r>
            <a:br>
              <a:rPr lang="en-US" altLang="en-US">
                <a:solidFill>
                  <a:schemeClr val="bg1"/>
                </a:solidFill>
              </a:rPr>
            </a:br>
            <a:r>
              <a:rPr lang="en-US" altLang="en-US"/>
              <a:t/>
            </a:r>
            <a:br>
              <a:rPr lang="en-US" altLang="en-US"/>
            </a:br>
            <a:endParaRPr lang="en-US" altLang="en-US"/>
          </a:p>
        </p:txBody>
      </p:sp>
      <p:pic>
        <p:nvPicPr>
          <p:cNvPr id="34820" name="Picture 3">
            <a:extLst>
              <a:ext uri="{FF2B5EF4-FFF2-40B4-BE49-F238E27FC236}">
                <a16:creationId xmlns:a16="http://schemas.microsoft.com/office/drawing/2014/main" xmlns="" id="{2ADB0DBC-6C21-462C-9741-2D97E8C8E309}"/>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l="9401" r="9401" b="24802"/>
          <a:stretch>
            <a:fillRect/>
          </a:stretch>
        </p:blipFill>
        <p:spPr bwMode="auto">
          <a:xfrm>
            <a:off x="1533525" y="839788"/>
            <a:ext cx="9144000" cy="4570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3" name="Title 4">
            <a:extLst>
              <a:ext uri="{FF2B5EF4-FFF2-40B4-BE49-F238E27FC236}">
                <a16:creationId xmlns:a16="http://schemas.microsoft.com/office/drawing/2014/main" xmlns="" id="{DFECE7A7-62FE-448C-A0A8-88A3E146D852}"/>
              </a:ext>
            </a:extLst>
          </p:cNvPr>
          <p:cNvSpPr txBox="1">
            <a:spLocks noChangeArrowheads="1"/>
          </p:cNvSpPr>
          <p:nvPr/>
        </p:nvSpPr>
        <p:spPr bwMode="auto">
          <a:xfrm>
            <a:off x="3566318" y="2876365"/>
            <a:ext cx="6805613" cy="25338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lstStyle>
            <a:lvl1pPr defTabSz="684213">
              <a:defRPr>
                <a:solidFill>
                  <a:schemeClr val="tx1"/>
                </a:solidFill>
                <a:latin typeface="Calibri" panose="020F0502020204030204" pitchFamily="34" charset="0"/>
                <a:cs typeface="Arial" panose="020B0604020202020204" pitchFamily="34" charset="0"/>
              </a:defRPr>
            </a:lvl1pPr>
            <a:lvl2pPr marL="742950" indent="-285750" defTabSz="684213">
              <a:defRPr>
                <a:solidFill>
                  <a:schemeClr val="tx1"/>
                </a:solidFill>
                <a:latin typeface="Calibri" panose="020F0502020204030204" pitchFamily="34" charset="0"/>
                <a:cs typeface="Arial" panose="020B0604020202020204" pitchFamily="34" charset="0"/>
              </a:defRPr>
            </a:lvl2pPr>
            <a:lvl3pPr marL="1143000" indent="-228600" defTabSz="684213">
              <a:defRPr>
                <a:solidFill>
                  <a:schemeClr val="tx1"/>
                </a:solidFill>
                <a:latin typeface="Calibri" panose="020F0502020204030204" pitchFamily="34" charset="0"/>
                <a:cs typeface="Arial" panose="020B0604020202020204" pitchFamily="34" charset="0"/>
              </a:defRPr>
            </a:lvl3pPr>
            <a:lvl4pPr marL="1600200" indent="-228600" defTabSz="684213">
              <a:defRPr>
                <a:solidFill>
                  <a:schemeClr val="tx1"/>
                </a:solidFill>
                <a:latin typeface="Calibri" panose="020F0502020204030204" pitchFamily="34" charset="0"/>
                <a:cs typeface="Arial" panose="020B0604020202020204" pitchFamily="34" charset="0"/>
              </a:defRPr>
            </a:lvl4pPr>
            <a:lvl5pPr marL="2057400" indent="-228600" defTabSz="684213">
              <a:defRPr>
                <a:solidFill>
                  <a:schemeClr val="tx1"/>
                </a:solidFill>
                <a:latin typeface="Calibri" panose="020F050202020403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ZA" altLang="en-US" sz="2000" b="1" dirty="0">
                <a:solidFill>
                  <a:srgbClr val="303333"/>
                </a:solidFill>
                <a:latin typeface="Arial Black" panose="020B0A04020102020204" pitchFamily="34" charset="0"/>
              </a:rPr>
              <a:t>DALRRD COVID-19 AGSA REPORT</a:t>
            </a:r>
          </a:p>
          <a:p>
            <a:pPr algn="ctr" eaLnBrk="1" hangingPunct="1"/>
            <a:endParaRPr lang="en-ZA" altLang="en-US" sz="2000" b="1" dirty="0">
              <a:solidFill>
                <a:srgbClr val="303333"/>
              </a:solidFill>
              <a:latin typeface="Arial Black" panose="020B0A04020102020204" pitchFamily="34" charset="0"/>
            </a:endParaRPr>
          </a:p>
          <a:p>
            <a:pPr algn="ctr" eaLnBrk="1" hangingPunct="1"/>
            <a:r>
              <a:rPr lang="en-ZA" altLang="en-US" sz="2000" b="1" dirty="0">
                <a:solidFill>
                  <a:srgbClr val="303333"/>
                </a:solidFill>
                <a:latin typeface="Arial Black" panose="020B0A04020102020204" pitchFamily="34" charset="0"/>
              </a:rPr>
              <a:t>PRESENTATION TO THE PORTFOLIO COMMITTEE ON AGRICULTURE, LAND REFORM AND RURAL DEVELOPMENT</a:t>
            </a:r>
          </a:p>
          <a:p>
            <a:pPr algn="ctr" eaLnBrk="1" hangingPunct="1"/>
            <a:endParaRPr lang="en-ZA" altLang="en-US" sz="2000" b="1" dirty="0">
              <a:solidFill>
                <a:srgbClr val="303333"/>
              </a:solidFill>
              <a:latin typeface="Arial Black" panose="020B0A04020102020204" pitchFamily="34" charset="0"/>
            </a:endParaRPr>
          </a:p>
          <a:p>
            <a:pPr algn="ctr" eaLnBrk="1" hangingPunct="1"/>
            <a:r>
              <a:rPr lang="en-ZA" altLang="en-US" sz="2000" b="1" dirty="0">
                <a:solidFill>
                  <a:srgbClr val="303333"/>
                </a:solidFill>
                <a:latin typeface="Arial Black" panose="020B0A04020102020204" pitchFamily="34" charset="0"/>
              </a:rPr>
              <a:t>01 MARCH 2022</a:t>
            </a:r>
          </a:p>
        </p:txBody>
      </p:sp>
      <p:pic>
        <p:nvPicPr>
          <p:cNvPr id="22534" name="Picture 2">
            <a:extLst>
              <a:ext uri="{FF2B5EF4-FFF2-40B4-BE49-F238E27FC236}">
                <a16:creationId xmlns:a16="http://schemas.microsoft.com/office/drawing/2014/main" xmlns="" id="{689B1509-406F-478A-BC93-DD672452F9B6}"/>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xmlns="" id="{CF059A4A-73AE-426C-B15C-80782FEFB02B}"/>
              </a:ext>
            </a:extLst>
          </p:cNvPr>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FA347EDC-F1AC-433C-BE77-3E43D4F1B8F6}"/>
              </a:ext>
            </a:extLst>
          </p:cNvPr>
          <p:cNvSpPr>
            <a:spLocks noGrp="1"/>
          </p:cNvSpPr>
          <p:nvPr>
            <p:ph type="sldNum" sz="quarter" idx="12"/>
          </p:nvPr>
        </p:nvSpPr>
        <p:spPr/>
        <p:txBody>
          <a:bodyPr/>
          <a:lstStyle/>
          <a:p>
            <a:fld id="{2E074DD4-540F-42E8-8834-ACDA14026ADE}" type="slidenum">
              <a:rPr lang="en-US" smtClean="0"/>
              <a:pPr/>
              <a:t>1</a:t>
            </a:fld>
            <a:endParaRPr lang="en-US"/>
          </a:p>
        </p:txBody>
      </p:sp>
    </p:spTree>
    <p:extLst>
      <p:ext uri="{BB962C8B-B14F-4D97-AF65-F5344CB8AC3E}">
        <p14:creationId xmlns:p14="http://schemas.microsoft.com/office/powerpoint/2010/main" xmlns="" val="101928890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34820"/>
                                        </p:tgtEl>
                                        <p:attrNameLst>
                                          <p:attrName>ppt_x</p:attrName>
                                        </p:attrNameLst>
                                      </p:cBhvr>
                                      <p:tavLst>
                                        <p:tav tm="0">
                                          <p:val>
                                            <p:strVal val="ppt_x"/>
                                          </p:val>
                                        </p:tav>
                                        <p:tav tm="100000">
                                          <p:val>
                                            <p:strVal val="ppt_x"/>
                                          </p:val>
                                        </p:tav>
                                      </p:tavLst>
                                    </p:anim>
                                    <p:anim calcmode="lin" valueType="num">
                                      <p:cBhvr additive="base">
                                        <p:cTn id="7" dur="500"/>
                                        <p:tgtEl>
                                          <p:spTgt spid="34820"/>
                                        </p:tgtEl>
                                        <p:attrNameLst>
                                          <p:attrName>ppt_y</p:attrName>
                                        </p:attrNameLst>
                                      </p:cBhvr>
                                      <p:tavLst>
                                        <p:tav tm="0">
                                          <p:val>
                                            <p:strVal val="ppt_y"/>
                                          </p:val>
                                        </p:tav>
                                        <p:tav tm="100000">
                                          <p:val>
                                            <p:strVal val="1+ppt_h/2"/>
                                          </p:val>
                                        </p:tav>
                                      </p:tavLst>
                                    </p:anim>
                                    <p:set>
                                      <p:cBhvr>
                                        <p:cTn id="8" dur="1" fill="hold">
                                          <p:stCondLst>
                                            <p:cond delay="499"/>
                                          </p:stCondLst>
                                        </p:cTn>
                                        <p:tgtEl>
                                          <p:spTgt spid="348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xmlns="" id="{18D0F295-4D50-4462-BAAA-6DBE261DA393}"/>
              </a:ext>
            </a:extLst>
          </p:cNvPr>
          <p:cNvGraphicFramePr>
            <a:graphicFrameLocks noChangeAspect="1"/>
          </p:cNvGraphicFramePr>
          <p:nvPr/>
        </p:nvGraphicFramePr>
        <p:xfrm>
          <a:off x="1525589" y="858839"/>
          <a:ext cx="1587" cy="1587"/>
        </p:xfrm>
        <a:graphic>
          <a:graphicData uri="http://schemas.openxmlformats.org/presentationml/2006/ole">
            <p:oleObj spid="_x0000_s37920" name="think-cell Slide" r:id="rId3" imgW="360" imgH="360" progId="">
              <p:embed/>
            </p:oleObj>
          </a:graphicData>
        </a:graphic>
      </p:graphicFrame>
      <p:pic>
        <p:nvPicPr>
          <p:cNvPr id="22534" name="Picture 2">
            <a:extLst>
              <a:ext uri="{FF2B5EF4-FFF2-40B4-BE49-F238E27FC236}">
                <a16:creationId xmlns:a16="http://schemas.microsoft.com/office/drawing/2014/main" xmlns="" id="{689B1509-406F-478A-BC93-DD672452F9B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xmlns="" id="{CF059A4A-73AE-426C-B15C-80782FEFB02B}"/>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tăText 86">
            <a:extLst>
              <a:ext uri="{FF2B5EF4-FFF2-40B4-BE49-F238E27FC236}">
                <a16:creationId xmlns:a16="http://schemas.microsoft.com/office/drawing/2014/main" xmlns="" id="{1A8412B5-14F1-49A7-8D51-45F1E304A303}"/>
              </a:ext>
            </a:extLst>
          </p:cNvPr>
          <p:cNvSpPr txBox="1"/>
          <p:nvPr/>
        </p:nvSpPr>
        <p:spPr>
          <a:xfrm>
            <a:off x="3210560" y="136525"/>
            <a:ext cx="8611921"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AGSA FINDINGS AND MANAGEMENT RESPONSE</a:t>
            </a:r>
          </a:p>
        </p:txBody>
      </p:sp>
      <p:sp>
        <p:nvSpPr>
          <p:cNvPr id="5" name="Slide Number Placeholder 4">
            <a:extLst>
              <a:ext uri="{FF2B5EF4-FFF2-40B4-BE49-F238E27FC236}">
                <a16:creationId xmlns:a16="http://schemas.microsoft.com/office/drawing/2014/main" xmlns="" id="{ECF201E5-DC7A-4F6D-9CA4-CE7F31F2D471}"/>
              </a:ext>
            </a:extLst>
          </p:cNvPr>
          <p:cNvSpPr>
            <a:spLocks noGrp="1"/>
          </p:cNvSpPr>
          <p:nvPr>
            <p:ph type="sldNum" sz="quarter" idx="12"/>
          </p:nvPr>
        </p:nvSpPr>
        <p:spPr/>
        <p:txBody>
          <a:bodyPr/>
          <a:lstStyle/>
          <a:p>
            <a:fld id="{2E074DD4-540F-42E8-8834-ACDA14026ADE}" type="slidenum">
              <a:rPr lang="en-US" smtClean="0"/>
              <a:pPr/>
              <a:t>10</a:t>
            </a:fld>
            <a:endParaRPr lang="en-US"/>
          </a:p>
        </p:txBody>
      </p:sp>
      <p:cxnSp>
        <p:nvCxnSpPr>
          <p:cNvPr id="8" name="Straight Connector 7">
            <a:extLst>
              <a:ext uri="{FF2B5EF4-FFF2-40B4-BE49-F238E27FC236}">
                <a16:creationId xmlns:a16="http://schemas.microsoft.com/office/drawing/2014/main" xmlns="" id="{52438669-1CEF-488F-8489-7E0C6DD9CFC3}"/>
              </a:ext>
            </a:extLst>
          </p:cNvPr>
          <p:cNvCxnSpPr>
            <a:cxnSpLocks/>
          </p:cNvCxnSpPr>
          <p:nvPr/>
        </p:nvCxnSpPr>
        <p:spPr>
          <a:xfrm>
            <a:off x="4480560" y="598190"/>
            <a:ext cx="7473221"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xmlns="" id="{8B8651A0-F73D-44E8-8EE7-4D3D937F9661}"/>
              </a:ext>
            </a:extLst>
          </p:cNvPr>
          <p:cNvSpPr>
            <a:spLocks noGrp="1"/>
          </p:cNvSpPr>
          <p:nvPr>
            <p:ph idx="1"/>
          </p:nvPr>
        </p:nvSpPr>
        <p:spPr>
          <a:xfrm>
            <a:off x="205708" y="701040"/>
            <a:ext cx="11884691" cy="5273037"/>
          </a:xfrm>
        </p:spPr>
        <p:txBody>
          <a:bodyPr>
            <a:noAutofit/>
          </a:bodyPr>
          <a:lstStyle/>
          <a:p>
            <a:pPr marL="0" indent="0">
              <a:buNone/>
            </a:pPr>
            <a:r>
              <a:rPr lang="en-ZA" sz="2400" b="1" dirty="0"/>
              <a:t>8. Paid transactions not recorded in accounting system </a:t>
            </a:r>
          </a:p>
          <a:p>
            <a:pPr marL="0" indent="0">
              <a:buNone/>
            </a:pPr>
            <a:endParaRPr lang="en-ZA" sz="2400" b="1" dirty="0"/>
          </a:p>
          <a:p>
            <a:pPr marL="0" indent="0">
              <a:buNone/>
            </a:pPr>
            <a:r>
              <a:rPr lang="en-US" sz="2400" b="1" dirty="0"/>
              <a:t>AGSA recommendation</a:t>
            </a:r>
          </a:p>
          <a:p>
            <a:pPr marL="0" indent="0">
              <a:buNone/>
            </a:pPr>
            <a:endParaRPr lang="en-US" sz="2400" b="1" i="1" dirty="0"/>
          </a:p>
          <a:p>
            <a:pPr marL="0" indent="0">
              <a:buNone/>
            </a:pPr>
            <a:r>
              <a:rPr lang="en-ZA" sz="2000" i="1" dirty="0"/>
              <a:t>The Agricultural Land Holding Account should record transactions in the accounting system in a timely manner and update the general ledger accordingly. This will allow for timely reconciliation of the paid-for transactions with the bank statement. Any reconciling items, whether errors or potential fraud, can then be followed up and attended to. </a:t>
            </a:r>
          </a:p>
          <a:p>
            <a:pPr marL="0" indent="0" algn="just">
              <a:buNone/>
            </a:pPr>
            <a:endParaRPr lang="en-ZA" sz="2000" i="1" dirty="0"/>
          </a:p>
          <a:p>
            <a:pPr marL="0" indent="0" algn="just">
              <a:buNone/>
            </a:pPr>
            <a:r>
              <a:rPr lang="en-US" sz="2400" b="1" dirty="0"/>
              <a:t>Management response</a:t>
            </a:r>
          </a:p>
          <a:p>
            <a:pPr marL="0" indent="0" algn="just">
              <a:buNone/>
            </a:pPr>
            <a:r>
              <a:rPr lang="en-ZA" sz="2400" dirty="0"/>
              <a:t>All payments have been verified and are supported by evidence.  In addition, all payments have been captured. In this regard the AGSA has not raised any findings relating to these matters as per the recently completed regularity audit.</a:t>
            </a:r>
          </a:p>
        </p:txBody>
      </p:sp>
    </p:spTree>
    <p:extLst>
      <p:ext uri="{BB962C8B-B14F-4D97-AF65-F5344CB8AC3E}">
        <p14:creationId xmlns:p14="http://schemas.microsoft.com/office/powerpoint/2010/main" xmlns="" val="899959437"/>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xmlns="" id="{18D0F295-4D50-4462-BAAA-6DBE261DA393}"/>
              </a:ext>
            </a:extLst>
          </p:cNvPr>
          <p:cNvGraphicFramePr>
            <a:graphicFrameLocks noChangeAspect="1"/>
          </p:cNvGraphicFramePr>
          <p:nvPr/>
        </p:nvGraphicFramePr>
        <p:xfrm>
          <a:off x="1525589" y="858839"/>
          <a:ext cx="1587" cy="1587"/>
        </p:xfrm>
        <a:graphic>
          <a:graphicData uri="http://schemas.openxmlformats.org/presentationml/2006/ole">
            <p:oleObj spid="_x0000_s38944" name="think-cell Slide" r:id="rId3" imgW="360" imgH="360" progId="">
              <p:embed/>
            </p:oleObj>
          </a:graphicData>
        </a:graphic>
      </p:graphicFrame>
      <p:pic>
        <p:nvPicPr>
          <p:cNvPr id="22534" name="Picture 2">
            <a:extLst>
              <a:ext uri="{FF2B5EF4-FFF2-40B4-BE49-F238E27FC236}">
                <a16:creationId xmlns:a16="http://schemas.microsoft.com/office/drawing/2014/main" xmlns="" id="{689B1509-406F-478A-BC93-DD672452F9B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xmlns="" id="{CF059A4A-73AE-426C-B15C-80782FEFB02B}"/>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tăText 86">
            <a:extLst>
              <a:ext uri="{FF2B5EF4-FFF2-40B4-BE49-F238E27FC236}">
                <a16:creationId xmlns:a16="http://schemas.microsoft.com/office/drawing/2014/main" xmlns="" id="{1A8412B5-14F1-49A7-8D51-45F1E304A303}"/>
              </a:ext>
            </a:extLst>
          </p:cNvPr>
          <p:cNvSpPr txBox="1"/>
          <p:nvPr/>
        </p:nvSpPr>
        <p:spPr>
          <a:xfrm>
            <a:off x="3210560" y="136525"/>
            <a:ext cx="8611921"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AGSA FINDINGS AND MANAGEMENT RESPONSE</a:t>
            </a:r>
          </a:p>
        </p:txBody>
      </p:sp>
      <p:sp>
        <p:nvSpPr>
          <p:cNvPr id="5" name="Slide Number Placeholder 4">
            <a:extLst>
              <a:ext uri="{FF2B5EF4-FFF2-40B4-BE49-F238E27FC236}">
                <a16:creationId xmlns:a16="http://schemas.microsoft.com/office/drawing/2014/main" xmlns="" id="{ECF201E5-DC7A-4F6D-9CA4-CE7F31F2D471}"/>
              </a:ext>
            </a:extLst>
          </p:cNvPr>
          <p:cNvSpPr>
            <a:spLocks noGrp="1"/>
          </p:cNvSpPr>
          <p:nvPr>
            <p:ph type="sldNum" sz="quarter" idx="12"/>
          </p:nvPr>
        </p:nvSpPr>
        <p:spPr/>
        <p:txBody>
          <a:bodyPr/>
          <a:lstStyle/>
          <a:p>
            <a:fld id="{2E074DD4-540F-42E8-8834-ACDA14026ADE}" type="slidenum">
              <a:rPr lang="en-US" smtClean="0"/>
              <a:pPr/>
              <a:t>11</a:t>
            </a:fld>
            <a:endParaRPr lang="en-US"/>
          </a:p>
        </p:txBody>
      </p:sp>
      <p:cxnSp>
        <p:nvCxnSpPr>
          <p:cNvPr id="8" name="Straight Connector 7">
            <a:extLst>
              <a:ext uri="{FF2B5EF4-FFF2-40B4-BE49-F238E27FC236}">
                <a16:creationId xmlns:a16="http://schemas.microsoft.com/office/drawing/2014/main" xmlns="" id="{52438669-1CEF-488F-8489-7E0C6DD9CFC3}"/>
              </a:ext>
            </a:extLst>
          </p:cNvPr>
          <p:cNvCxnSpPr>
            <a:cxnSpLocks/>
          </p:cNvCxnSpPr>
          <p:nvPr/>
        </p:nvCxnSpPr>
        <p:spPr>
          <a:xfrm>
            <a:off x="4480560" y="598190"/>
            <a:ext cx="7473221"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xmlns="" id="{8B8651A0-F73D-44E8-8EE7-4D3D937F9661}"/>
              </a:ext>
            </a:extLst>
          </p:cNvPr>
          <p:cNvSpPr>
            <a:spLocks noGrp="1"/>
          </p:cNvSpPr>
          <p:nvPr>
            <p:ph idx="1"/>
          </p:nvPr>
        </p:nvSpPr>
        <p:spPr>
          <a:xfrm>
            <a:off x="205708" y="701040"/>
            <a:ext cx="11884691" cy="5273037"/>
          </a:xfrm>
        </p:spPr>
        <p:txBody>
          <a:bodyPr>
            <a:noAutofit/>
          </a:bodyPr>
          <a:lstStyle/>
          <a:p>
            <a:pPr marL="0" indent="0">
              <a:buNone/>
            </a:pPr>
            <a:r>
              <a:rPr lang="en-ZA" sz="2400" b="1" dirty="0"/>
              <a:t>9. Payments made to suppliers without detailed invoices </a:t>
            </a:r>
          </a:p>
          <a:p>
            <a:pPr marL="0" indent="0">
              <a:buNone/>
            </a:pPr>
            <a:r>
              <a:rPr lang="en-US" sz="2400" b="1" dirty="0"/>
              <a:t>AGSA recommendation</a:t>
            </a:r>
          </a:p>
          <a:p>
            <a:pPr marL="0" indent="0">
              <a:buNone/>
            </a:pPr>
            <a:endParaRPr lang="en-US" sz="2400" b="1" i="1" dirty="0"/>
          </a:p>
          <a:p>
            <a:pPr marL="0" indent="0">
              <a:buNone/>
            </a:pPr>
            <a:r>
              <a:rPr lang="en-ZA" sz="2000" i="1" dirty="0"/>
              <a:t>The Agricultural Land Holding Account should review the invoices received to ensure that they provide the details of the </a:t>
            </a:r>
            <a:r>
              <a:rPr lang="en-ZA" sz="2000" b="1" i="1" dirty="0"/>
              <a:t>commodities redeemed </a:t>
            </a:r>
            <a:r>
              <a:rPr lang="en-ZA" sz="2000" i="1" dirty="0"/>
              <a:t>by the farmers and should be assess the prices charged for reasonability. For all the invoices where payment has already been made, the department should ask suppliers to provide detailed invoices or receipts that include the relevant commodity descriptions and prices. </a:t>
            </a:r>
          </a:p>
          <a:p>
            <a:pPr marL="0" indent="0">
              <a:buNone/>
            </a:pPr>
            <a:endParaRPr lang="en-ZA" sz="2000" i="1" dirty="0"/>
          </a:p>
          <a:p>
            <a:pPr marL="0" indent="0">
              <a:buNone/>
            </a:pPr>
            <a:r>
              <a:rPr lang="en-US" sz="2400" b="1" dirty="0"/>
              <a:t>Management response</a:t>
            </a:r>
          </a:p>
          <a:p>
            <a:pPr marL="0" indent="0" algn="just">
              <a:buNone/>
            </a:pPr>
            <a:r>
              <a:rPr lang="en-ZA" sz="2000" dirty="0"/>
              <a:t>All payments have been verified and are supported by evidence.  In addition, all payments have been captured. In this regard the AGSA has not raised any findings relating to these matters as per the recently completed regularity audit.</a:t>
            </a:r>
          </a:p>
          <a:p>
            <a:pPr marL="0" indent="0" algn="just">
              <a:buNone/>
            </a:pPr>
            <a:r>
              <a:rPr lang="en-ZA" sz="2000" dirty="0"/>
              <a:t>It must be noted that payments processed without commodities relate to one province with an insubstantial number of suppliers.  </a:t>
            </a:r>
          </a:p>
        </p:txBody>
      </p:sp>
    </p:spTree>
    <p:extLst>
      <p:ext uri="{BB962C8B-B14F-4D97-AF65-F5344CB8AC3E}">
        <p14:creationId xmlns:p14="http://schemas.microsoft.com/office/powerpoint/2010/main" xmlns="" val="3834279850"/>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xmlns="" id="{18D0F295-4D50-4462-BAAA-6DBE261DA393}"/>
              </a:ext>
            </a:extLst>
          </p:cNvPr>
          <p:cNvGraphicFramePr>
            <a:graphicFrameLocks noChangeAspect="1"/>
          </p:cNvGraphicFramePr>
          <p:nvPr/>
        </p:nvGraphicFramePr>
        <p:xfrm>
          <a:off x="1525589" y="858839"/>
          <a:ext cx="1587" cy="1587"/>
        </p:xfrm>
        <a:graphic>
          <a:graphicData uri="http://schemas.openxmlformats.org/presentationml/2006/ole">
            <p:oleObj spid="_x0000_s39967" name="think-cell Slide" r:id="rId3" imgW="360" imgH="360" progId="">
              <p:embed/>
            </p:oleObj>
          </a:graphicData>
        </a:graphic>
      </p:graphicFrame>
      <p:pic>
        <p:nvPicPr>
          <p:cNvPr id="22534" name="Picture 2">
            <a:extLst>
              <a:ext uri="{FF2B5EF4-FFF2-40B4-BE49-F238E27FC236}">
                <a16:creationId xmlns:a16="http://schemas.microsoft.com/office/drawing/2014/main" xmlns="" id="{689B1509-406F-478A-BC93-DD672452F9B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xmlns="" id="{CF059A4A-73AE-426C-B15C-80782FEFB02B}"/>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tăText 86">
            <a:extLst>
              <a:ext uri="{FF2B5EF4-FFF2-40B4-BE49-F238E27FC236}">
                <a16:creationId xmlns:a16="http://schemas.microsoft.com/office/drawing/2014/main" xmlns="" id="{1A8412B5-14F1-49A7-8D51-45F1E304A303}"/>
              </a:ext>
            </a:extLst>
          </p:cNvPr>
          <p:cNvSpPr txBox="1"/>
          <p:nvPr/>
        </p:nvSpPr>
        <p:spPr>
          <a:xfrm>
            <a:off x="3210560" y="136525"/>
            <a:ext cx="8611921"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AGSA FINDINGS AND MANAGEMENT RESPONSE</a:t>
            </a:r>
          </a:p>
        </p:txBody>
      </p:sp>
      <p:sp>
        <p:nvSpPr>
          <p:cNvPr id="5" name="Slide Number Placeholder 4">
            <a:extLst>
              <a:ext uri="{FF2B5EF4-FFF2-40B4-BE49-F238E27FC236}">
                <a16:creationId xmlns:a16="http://schemas.microsoft.com/office/drawing/2014/main" xmlns="" id="{ECF201E5-DC7A-4F6D-9CA4-CE7F31F2D471}"/>
              </a:ext>
            </a:extLst>
          </p:cNvPr>
          <p:cNvSpPr>
            <a:spLocks noGrp="1"/>
          </p:cNvSpPr>
          <p:nvPr>
            <p:ph type="sldNum" sz="quarter" idx="12"/>
          </p:nvPr>
        </p:nvSpPr>
        <p:spPr/>
        <p:txBody>
          <a:bodyPr/>
          <a:lstStyle/>
          <a:p>
            <a:fld id="{2E074DD4-540F-42E8-8834-ACDA14026ADE}" type="slidenum">
              <a:rPr lang="en-US" smtClean="0"/>
              <a:pPr/>
              <a:t>12</a:t>
            </a:fld>
            <a:endParaRPr lang="en-US"/>
          </a:p>
        </p:txBody>
      </p:sp>
      <p:cxnSp>
        <p:nvCxnSpPr>
          <p:cNvPr id="8" name="Straight Connector 7">
            <a:extLst>
              <a:ext uri="{FF2B5EF4-FFF2-40B4-BE49-F238E27FC236}">
                <a16:creationId xmlns:a16="http://schemas.microsoft.com/office/drawing/2014/main" xmlns="" id="{52438669-1CEF-488F-8489-7E0C6DD9CFC3}"/>
              </a:ext>
            </a:extLst>
          </p:cNvPr>
          <p:cNvCxnSpPr>
            <a:cxnSpLocks/>
          </p:cNvCxnSpPr>
          <p:nvPr/>
        </p:nvCxnSpPr>
        <p:spPr>
          <a:xfrm>
            <a:off x="4480560" y="598190"/>
            <a:ext cx="7473221"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xmlns="" id="{8B8651A0-F73D-44E8-8EE7-4D3D937F9661}"/>
              </a:ext>
            </a:extLst>
          </p:cNvPr>
          <p:cNvSpPr>
            <a:spLocks noGrp="1"/>
          </p:cNvSpPr>
          <p:nvPr>
            <p:ph idx="1"/>
          </p:nvPr>
        </p:nvSpPr>
        <p:spPr>
          <a:xfrm>
            <a:off x="205708" y="701040"/>
            <a:ext cx="11884691" cy="5273037"/>
          </a:xfrm>
        </p:spPr>
        <p:txBody>
          <a:bodyPr>
            <a:noAutofit/>
          </a:bodyPr>
          <a:lstStyle/>
          <a:p>
            <a:pPr marL="0" indent="0">
              <a:buNone/>
            </a:pPr>
            <a:r>
              <a:rPr lang="en-ZA" sz="2400" b="1" dirty="0"/>
              <a:t>10. Inadequate oversight by department officials </a:t>
            </a:r>
          </a:p>
          <a:p>
            <a:pPr marL="0" indent="0">
              <a:buNone/>
            </a:pPr>
            <a:endParaRPr lang="en-ZA" sz="2400" b="1" dirty="0"/>
          </a:p>
          <a:p>
            <a:pPr marL="0" indent="0">
              <a:buNone/>
            </a:pPr>
            <a:r>
              <a:rPr lang="en-US" sz="2400" b="1" dirty="0"/>
              <a:t>AGSA recommendation</a:t>
            </a:r>
          </a:p>
          <a:p>
            <a:pPr marL="0" indent="0">
              <a:buNone/>
            </a:pPr>
            <a:endParaRPr lang="en-US" sz="2400" b="1" i="1" dirty="0"/>
          </a:p>
          <a:p>
            <a:pPr marL="0" indent="0">
              <a:buNone/>
            </a:pPr>
            <a:r>
              <a:rPr lang="en-ZA" sz="2000" i="1" dirty="0"/>
              <a:t>The department should perform adequate site visits to verify the accuracy of information on the application form, such as the type of farming activities, the size of the land, the number of livestock, etc. This will ensure that the commodities were received and used for approved farming activities, which will result in the objectives of this initiative being achieved. </a:t>
            </a:r>
          </a:p>
          <a:p>
            <a:pPr marL="0" indent="0">
              <a:buNone/>
            </a:pPr>
            <a:endParaRPr lang="en-ZA" sz="2000" i="1" dirty="0"/>
          </a:p>
          <a:p>
            <a:pPr marL="0" indent="0">
              <a:buNone/>
            </a:pPr>
            <a:r>
              <a:rPr lang="en-US" sz="2400" b="1" dirty="0"/>
              <a:t>Management response</a:t>
            </a:r>
          </a:p>
          <a:p>
            <a:pPr marL="0" indent="0" algn="just">
              <a:buNone/>
            </a:pPr>
            <a:r>
              <a:rPr lang="en-ZA" sz="2400" dirty="0"/>
              <a:t>Department constituted a team with provincial departments of Agriculture and deployed officials to conduct physical verifications as per recommendation by AGSA. All physical verifications have been completed.</a:t>
            </a:r>
          </a:p>
        </p:txBody>
      </p:sp>
    </p:spTree>
    <p:extLst>
      <p:ext uri="{BB962C8B-B14F-4D97-AF65-F5344CB8AC3E}">
        <p14:creationId xmlns:p14="http://schemas.microsoft.com/office/powerpoint/2010/main" xmlns="" val="29621286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xmlns="" id="{18D0F295-4D50-4462-BAAA-6DBE261DA393}"/>
              </a:ext>
            </a:extLst>
          </p:cNvPr>
          <p:cNvGraphicFramePr>
            <a:graphicFrameLocks noChangeAspect="1"/>
          </p:cNvGraphicFramePr>
          <p:nvPr/>
        </p:nvGraphicFramePr>
        <p:xfrm>
          <a:off x="1525589" y="858839"/>
          <a:ext cx="1587" cy="1587"/>
        </p:xfrm>
        <a:graphic>
          <a:graphicData uri="http://schemas.openxmlformats.org/presentationml/2006/ole">
            <p:oleObj spid="_x0000_s40986" name="think-cell Slide" r:id="rId3" imgW="360" imgH="360" progId="">
              <p:embed/>
            </p:oleObj>
          </a:graphicData>
        </a:graphic>
      </p:graphicFrame>
      <p:pic>
        <p:nvPicPr>
          <p:cNvPr id="22534" name="Picture 2">
            <a:extLst>
              <a:ext uri="{FF2B5EF4-FFF2-40B4-BE49-F238E27FC236}">
                <a16:creationId xmlns:a16="http://schemas.microsoft.com/office/drawing/2014/main" xmlns="" id="{689B1509-406F-478A-BC93-DD672452F9B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xmlns="" id="{CF059A4A-73AE-426C-B15C-80782FEFB02B}"/>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tăText 86">
            <a:extLst>
              <a:ext uri="{FF2B5EF4-FFF2-40B4-BE49-F238E27FC236}">
                <a16:creationId xmlns:a16="http://schemas.microsoft.com/office/drawing/2014/main" xmlns="" id="{1A8412B5-14F1-49A7-8D51-45F1E304A303}"/>
              </a:ext>
            </a:extLst>
          </p:cNvPr>
          <p:cNvSpPr txBox="1"/>
          <p:nvPr/>
        </p:nvSpPr>
        <p:spPr>
          <a:xfrm>
            <a:off x="3210560" y="136525"/>
            <a:ext cx="8611921"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AGSA FINDINGS AND MANAGEMENT RESPONSE</a:t>
            </a:r>
          </a:p>
        </p:txBody>
      </p:sp>
      <p:sp>
        <p:nvSpPr>
          <p:cNvPr id="5" name="Slide Number Placeholder 4">
            <a:extLst>
              <a:ext uri="{FF2B5EF4-FFF2-40B4-BE49-F238E27FC236}">
                <a16:creationId xmlns:a16="http://schemas.microsoft.com/office/drawing/2014/main" xmlns="" id="{ECF201E5-DC7A-4F6D-9CA4-CE7F31F2D471}"/>
              </a:ext>
            </a:extLst>
          </p:cNvPr>
          <p:cNvSpPr>
            <a:spLocks noGrp="1"/>
          </p:cNvSpPr>
          <p:nvPr>
            <p:ph type="sldNum" sz="quarter" idx="12"/>
          </p:nvPr>
        </p:nvSpPr>
        <p:spPr/>
        <p:txBody>
          <a:bodyPr/>
          <a:lstStyle/>
          <a:p>
            <a:fld id="{2E074DD4-540F-42E8-8834-ACDA14026ADE}" type="slidenum">
              <a:rPr lang="en-US" smtClean="0"/>
              <a:pPr/>
              <a:t>13</a:t>
            </a:fld>
            <a:endParaRPr lang="en-US"/>
          </a:p>
        </p:txBody>
      </p:sp>
      <p:cxnSp>
        <p:nvCxnSpPr>
          <p:cNvPr id="8" name="Straight Connector 7">
            <a:extLst>
              <a:ext uri="{FF2B5EF4-FFF2-40B4-BE49-F238E27FC236}">
                <a16:creationId xmlns:a16="http://schemas.microsoft.com/office/drawing/2014/main" xmlns="" id="{52438669-1CEF-488F-8489-7E0C6DD9CFC3}"/>
              </a:ext>
            </a:extLst>
          </p:cNvPr>
          <p:cNvCxnSpPr>
            <a:cxnSpLocks/>
          </p:cNvCxnSpPr>
          <p:nvPr/>
        </p:nvCxnSpPr>
        <p:spPr>
          <a:xfrm>
            <a:off x="4480560" y="598190"/>
            <a:ext cx="7473221"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xmlns="" id="{8B8651A0-F73D-44E8-8EE7-4D3D937F9661}"/>
              </a:ext>
            </a:extLst>
          </p:cNvPr>
          <p:cNvSpPr>
            <a:spLocks noGrp="1"/>
          </p:cNvSpPr>
          <p:nvPr>
            <p:ph idx="1"/>
          </p:nvPr>
        </p:nvSpPr>
        <p:spPr>
          <a:xfrm>
            <a:off x="205708" y="701041"/>
            <a:ext cx="11884691" cy="4846320"/>
          </a:xfrm>
        </p:spPr>
        <p:txBody>
          <a:bodyPr>
            <a:noAutofit/>
          </a:bodyPr>
          <a:lstStyle/>
          <a:p>
            <a:pPr marL="0" indent="0">
              <a:buNone/>
            </a:pPr>
            <a:r>
              <a:rPr lang="en-ZA" sz="2400" b="1" dirty="0"/>
              <a:t>11. Commodities bought unrelated to farming activities approved </a:t>
            </a:r>
          </a:p>
          <a:p>
            <a:pPr marL="0" indent="0">
              <a:buNone/>
            </a:pPr>
            <a:endParaRPr lang="en-ZA" sz="2400" b="1" dirty="0"/>
          </a:p>
          <a:p>
            <a:pPr marL="0" indent="0">
              <a:buNone/>
            </a:pPr>
            <a:r>
              <a:rPr lang="en-US" sz="2400" b="1" dirty="0"/>
              <a:t>AGSA recommendation</a:t>
            </a:r>
          </a:p>
          <a:p>
            <a:pPr marL="0" indent="0">
              <a:buNone/>
            </a:pPr>
            <a:endParaRPr lang="en-US" sz="2400" b="1" i="1" dirty="0"/>
          </a:p>
          <a:p>
            <a:pPr marL="0" indent="0" algn="just">
              <a:buNone/>
            </a:pPr>
            <a:r>
              <a:rPr lang="en-ZA" sz="2000" i="1" dirty="0"/>
              <a:t>Management should perform oversight to ensure that the necessary farm visits are conducted to verify the information indicated on the application form, such as the type of farming activities and the size of the land. </a:t>
            </a:r>
          </a:p>
          <a:p>
            <a:pPr marL="0" indent="0" algn="just">
              <a:buNone/>
            </a:pPr>
            <a:endParaRPr lang="en-US" sz="2400" b="1" dirty="0"/>
          </a:p>
          <a:p>
            <a:pPr marL="0" indent="0">
              <a:buNone/>
            </a:pPr>
            <a:r>
              <a:rPr lang="en-US" sz="2400" b="1" dirty="0"/>
              <a:t>Management response</a:t>
            </a:r>
          </a:p>
          <a:p>
            <a:pPr marL="0" indent="0" algn="just">
              <a:buNone/>
            </a:pPr>
            <a:r>
              <a:rPr lang="en-ZA" sz="2400" dirty="0"/>
              <a:t>Department constituted a team with provincial departments of Agriculture and deployed officials to conduct physical verifications as per recommendation by AGSA. All physical verifications have been completed.</a:t>
            </a:r>
          </a:p>
          <a:p>
            <a:pPr marL="0" indent="0">
              <a:buNone/>
            </a:pPr>
            <a:endParaRPr lang="en-US" sz="2400" b="1" dirty="0"/>
          </a:p>
        </p:txBody>
      </p:sp>
    </p:spTree>
    <p:extLst>
      <p:ext uri="{BB962C8B-B14F-4D97-AF65-F5344CB8AC3E}">
        <p14:creationId xmlns:p14="http://schemas.microsoft.com/office/powerpoint/2010/main" xmlns="" val="3494669385"/>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xmlns="" id="{18D0F295-4D50-4462-BAAA-6DBE261DA393}"/>
              </a:ext>
            </a:extLst>
          </p:cNvPr>
          <p:cNvGraphicFramePr>
            <a:graphicFrameLocks noChangeAspect="1"/>
          </p:cNvGraphicFramePr>
          <p:nvPr/>
        </p:nvGraphicFramePr>
        <p:xfrm>
          <a:off x="1525589" y="858839"/>
          <a:ext cx="1587" cy="1587"/>
        </p:xfrm>
        <a:graphic>
          <a:graphicData uri="http://schemas.openxmlformats.org/presentationml/2006/ole">
            <p:oleObj spid="_x0000_s42004" name="think-cell Slide" r:id="rId3" imgW="360" imgH="360" progId="">
              <p:embed/>
            </p:oleObj>
          </a:graphicData>
        </a:graphic>
      </p:graphicFrame>
      <p:pic>
        <p:nvPicPr>
          <p:cNvPr id="22534" name="Picture 2">
            <a:extLst>
              <a:ext uri="{FF2B5EF4-FFF2-40B4-BE49-F238E27FC236}">
                <a16:creationId xmlns:a16="http://schemas.microsoft.com/office/drawing/2014/main" xmlns="" id="{689B1509-406F-478A-BC93-DD672452F9B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xmlns="" id="{CF059A4A-73AE-426C-B15C-80782FEFB02B}"/>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tăText 86">
            <a:extLst>
              <a:ext uri="{FF2B5EF4-FFF2-40B4-BE49-F238E27FC236}">
                <a16:creationId xmlns:a16="http://schemas.microsoft.com/office/drawing/2014/main" xmlns="" id="{1A8412B5-14F1-49A7-8D51-45F1E304A303}"/>
              </a:ext>
            </a:extLst>
          </p:cNvPr>
          <p:cNvSpPr txBox="1"/>
          <p:nvPr/>
        </p:nvSpPr>
        <p:spPr>
          <a:xfrm>
            <a:off x="3210560" y="136525"/>
            <a:ext cx="8611921"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AGSA FINDINGS AND MANAGEMENT RESPONSE</a:t>
            </a:r>
          </a:p>
        </p:txBody>
      </p:sp>
      <p:sp>
        <p:nvSpPr>
          <p:cNvPr id="5" name="Slide Number Placeholder 4">
            <a:extLst>
              <a:ext uri="{FF2B5EF4-FFF2-40B4-BE49-F238E27FC236}">
                <a16:creationId xmlns:a16="http://schemas.microsoft.com/office/drawing/2014/main" xmlns="" id="{ECF201E5-DC7A-4F6D-9CA4-CE7F31F2D471}"/>
              </a:ext>
            </a:extLst>
          </p:cNvPr>
          <p:cNvSpPr>
            <a:spLocks noGrp="1"/>
          </p:cNvSpPr>
          <p:nvPr>
            <p:ph type="sldNum" sz="quarter" idx="12"/>
          </p:nvPr>
        </p:nvSpPr>
        <p:spPr/>
        <p:txBody>
          <a:bodyPr/>
          <a:lstStyle/>
          <a:p>
            <a:fld id="{2E074DD4-540F-42E8-8834-ACDA14026ADE}" type="slidenum">
              <a:rPr lang="en-US" smtClean="0"/>
              <a:pPr/>
              <a:t>14</a:t>
            </a:fld>
            <a:endParaRPr lang="en-US"/>
          </a:p>
        </p:txBody>
      </p:sp>
      <p:cxnSp>
        <p:nvCxnSpPr>
          <p:cNvPr id="8" name="Straight Connector 7">
            <a:extLst>
              <a:ext uri="{FF2B5EF4-FFF2-40B4-BE49-F238E27FC236}">
                <a16:creationId xmlns:a16="http://schemas.microsoft.com/office/drawing/2014/main" xmlns="" id="{52438669-1CEF-488F-8489-7E0C6DD9CFC3}"/>
              </a:ext>
            </a:extLst>
          </p:cNvPr>
          <p:cNvCxnSpPr>
            <a:cxnSpLocks/>
          </p:cNvCxnSpPr>
          <p:nvPr/>
        </p:nvCxnSpPr>
        <p:spPr>
          <a:xfrm>
            <a:off x="4480560" y="598190"/>
            <a:ext cx="7473221"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xmlns="" id="{8B8651A0-F73D-44E8-8EE7-4D3D937F9661}"/>
              </a:ext>
            </a:extLst>
          </p:cNvPr>
          <p:cNvSpPr>
            <a:spLocks noGrp="1"/>
          </p:cNvSpPr>
          <p:nvPr>
            <p:ph idx="1"/>
          </p:nvPr>
        </p:nvSpPr>
        <p:spPr>
          <a:xfrm>
            <a:off x="205708" y="701041"/>
            <a:ext cx="11884691" cy="4846320"/>
          </a:xfrm>
        </p:spPr>
        <p:txBody>
          <a:bodyPr>
            <a:noAutofit/>
          </a:bodyPr>
          <a:lstStyle/>
          <a:p>
            <a:pPr marL="0" indent="0">
              <a:buNone/>
            </a:pPr>
            <a:r>
              <a:rPr lang="en-ZA" sz="2400" b="1" dirty="0"/>
              <a:t>12. Suppliers’ tax compliance status not confirmed </a:t>
            </a:r>
          </a:p>
          <a:p>
            <a:pPr marL="0" indent="0">
              <a:buNone/>
            </a:pPr>
            <a:endParaRPr lang="en-ZA" sz="2400" b="1" dirty="0"/>
          </a:p>
          <a:p>
            <a:pPr marL="0" indent="0">
              <a:buNone/>
            </a:pPr>
            <a:r>
              <a:rPr lang="en-US" sz="2400" b="1" dirty="0"/>
              <a:t>AGSA recommendation</a:t>
            </a:r>
          </a:p>
          <a:p>
            <a:pPr marL="0" indent="0">
              <a:buNone/>
            </a:pPr>
            <a:endParaRPr lang="en-US" sz="900" b="1" i="1" dirty="0"/>
          </a:p>
          <a:p>
            <a:pPr marL="0" indent="0" algn="just">
              <a:buNone/>
            </a:pPr>
            <a:r>
              <a:rPr lang="en-ZA" sz="2000" i="1" dirty="0"/>
              <a:t>Management should develop a compliance checklist to be completed for every procurement. The department should not be doing business with suppliers that are not in good standing with the South African Revenue Service. </a:t>
            </a:r>
            <a:endParaRPr lang="en-US" sz="2000" i="1" dirty="0"/>
          </a:p>
          <a:p>
            <a:pPr marL="0" indent="0" algn="just">
              <a:buNone/>
            </a:pPr>
            <a:endParaRPr lang="en-US" sz="2400" b="1" dirty="0"/>
          </a:p>
          <a:p>
            <a:pPr marL="0" indent="0">
              <a:buNone/>
            </a:pPr>
            <a:r>
              <a:rPr lang="en-US" sz="2400" b="1" dirty="0"/>
              <a:t>Management response</a:t>
            </a:r>
          </a:p>
          <a:p>
            <a:pPr marL="0" indent="0" algn="just">
              <a:buNone/>
            </a:pPr>
            <a:r>
              <a:rPr lang="en-ZA" sz="2400" dirty="0"/>
              <a:t>The Department verified compliance during the bid evaluation and adjudication process and appointed suppliers that were in good standing with the South African Revenue Service. According to the applicable National Treasury instruction, non-compliant suppliers maybe given 7 working days to correct their taxes before award of the bid. Those who did not comply were disqualified.</a:t>
            </a:r>
            <a:endParaRPr lang="en-US" sz="2400" dirty="0"/>
          </a:p>
        </p:txBody>
      </p:sp>
    </p:spTree>
    <p:extLst>
      <p:ext uri="{BB962C8B-B14F-4D97-AF65-F5344CB8AC3E}">
        <p14:creationId xmlns:p14="http://schemas.microsoft.com/office/powerpoint/2010/main" xmlns="" val="3861850814"/>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xmlns="" id="{18D0F295-4D50-4462-BAAA-6DBE261DA393}"/>
              </a:ext>
            </a:extLst>
          </p:cNvPr>
          <p:cNvGraphicFramePr>
            <a:graphicFrameLocks noChangeAspect="1"/>
          </p:cNvGraphicFramePr>
          <p:nvPr/>
        </p:nvGraphicFramePr>
        <p:xfrm>
          <a:off x="1525589" y="858839"/>
          <a:ext cx="1587" cy="1587"/>
        </p:xfrm>
        <a:graphic>
          <a:graphicData uri="http://schemas.openxmlformats.org/presentationml/2006/ole">
            <p:oleObj spid="_x0000_s43027" name="think-cell Slide" r:id="rId3" imgW="360" imgH="360" progId="">
              <p:embed/>
            </p:oleObj>
          </a:graphicData>
        </a:graphic>
      </p:graphicFrame>
      <p:pic>
        <p:nvPicPr>
          <p:cNvPr id="22534" name="Picture 2">
            <a:extLst>
              <a:ext uri="{FF2B5EF4-FFF2-40B4-BE49-F238E27FC236}">
                <a16:creationId xmlns:a16="http://schemas.microsoft.com/office/drawing/2014/main" xmlns="" id="{689B1509-406F-478A-BC93-DD672452F9B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xmlns="" id="{CF059A4A-73AE-426C-B15C-80782FEFB02B}"/>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tăText 86">
            <a:extLst>
              <a:ext uri="{FF2B5EF4-FFF2-40B4-BE49-F238E27FC236}">
                <a16:creationId xmlns:a16="http://schemas.microsoft.com/office/drawing/2014/main" xmlns="" id="{1A8412B5-14F1-49A7-8D51-45F1E304A303}"/>
              </a:ext>
            </a:extLst>
          </p:cNvPr>
          <p:cNvSpPr txBox="1"/>
          <p:nvPr/>
        </p:nvSpPr>
        <p:spPr>
          <a:xfrm>
            <a:off x="3210560" y="136525"/>
            <a:ext cx="8611921"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AGSA FINDINGS AND MANAGEMENT RESPONSE</a:t>
            </a:r>
          </a:p>
        </p:txBody>
      </p:sp>
      <p:sp>
        <p:nvSpPr>
          <p:cNvPr id="5" name="Slide Number Placeholder 4">
            <a:extLst>
              <a:ext uri="{FF2B5EF4-FFF2-40B4-BE49-F238E27FC236}">
                <a16:creationId xmlns:a16="http://schemas.microsoft.com/office/drawing/2014/main" xmlns="" id="{ECF201E5-DC7A-4F6D-9CA4-CE7F31F2D471}"/>
              </a:ext>
            </a:extLst>
          </p:cNvPr>
          <p:cNvSpPr>
            <a:spLocks noGrp="1"/>
          </p:cNvSpPr>
          <p:nvPr>
            <p:ph type="sldNum" sz="quarter" idx="12"/>
          </p:nvPr>
        </p:nvSpPr>
        <p:spPr/>
        <p:txBody>
          <a:bodyPr/>
          <a:lstStyle/>
          <a:p>
            <a:fld id="{2E074DD4-540F-42E8-8834-ACDA14026ADE}" type="slidenum">
              <a:rPr lang="en-US" smtClean="0"/>
              <a:pPr/>
              <a:t>15</a:t>
            </a:fld>
            <a:endParaRPr lang="en-US"/>
          </a:p>
        </p:txBody>
      </p:sp>
      <p:cxnSp>
        <p:nvCxnSpPr>
          <p:cNvPr id="8" name="Straight Connector 7">
            <a:extLst>
              <a:ext uri="{FF2B5EF4-FFF2-40B4-BE49-F238E27FC236}">
                <a16:creationId xmlns:a16="http://schemas.microsoft.com/office/drawing/2014/main" xmlns="" id="{52438669-1CEF-488F-8489-7E0C6DD9CFC3}"/>
              </a:ext>
            </a:extLst>
          </p:cNvPr>
          <p:cNvCxnSpPr>
            <a:cxnSpLocks/>
          </p:cNvCxnSpPr>
          <p:nvPr/>
        </p:nvCxnSpPr>
        <p:spPr>
          <a:xfrm>
            <a:off x="4480560" y="598190"/>
            <a:ext cx="7473221"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xmlns="" id="{8B8651A0-F73D-44E8-8EE7-4D3D937F9661}"/>
              </a:ext>
            </a:extLst>
          </p:cNvPr>
          <p:cNvSpPr>
            <a:spLocks noGrp="1"/>
          </p:cNvSpPr>
          <p:nvPr>
            <p:ph idx="1"/>
          </p:nvPr>
        </p:nvSpPr>
        <p:spPr>
          <a:xfrm>
            <a:off x="205708" y="701041"/>
            <a:ext cx="11884691" cy="4846320"/>
          </a:xfrm>
        </p:spPr>
        <p:txBody>
          <a:bodyPr>
            <a:noAutofit/>
          </a:bodyPr>
          <a:lstStyle/>
          <a:p>
            <a:pPr marL="0" indent="0">
              <a:buNone/>
            </a:pPr>
            <a:r>
              <a:rPr lang="en-ZA" sz="2400" b="1" dirty="0"/>
              <a:t>13. Limitation of scope </a:t>
            </a:r>
          </a:p>
          <a:p>
            <a:pPr marL="0" indent="0">
              <a:buNone/>
            </a:pPr>
            <a:endParaRPr lang="en-US" sz="2400" b="1" dirty="0"/>
          </a:p>
          <a:p>
            <a:pPr marL="0" indent="0">
              <a:buNone/>
            </a:pPr>
            <a:r>
              <a:rPr lang="en-US" sz="2400" b="1" dirty="0"/>
              <a:t>AGSA recommendation</a:t>
            </a:r>
          </a:p>
          <a:p>
            <a:pPr marL="0" indent="0">
              <a:buNone/>
            </a:pPr>
            <a:endParaRPr lang="en-US" sz="2400" b="1" i="1" dirty="0"/>
          </a:p>
          <a:p>
            <a:pPr marL="0" indent="0" algn="just">
              <a:buNone/>
            </a:pPr>
            <a:r>
              <a:rPr lang="en-ZA" sz="2000" i="1" dirty="0"/>
              <a:t>Management should ensure that there are adequate controls in place to collect, track and provide the information requested; keep open communication where information is not available; and commit to a reasonable date to provide the information </a:t>
            </a:r>
          </a:p>
          <a:p>
            <a:pPr marL="0" indent="0" algn="just">
              <a:buNone/>
            </a:pPr>
            <a:endParaRPr lang="en-ZA" sz="2000" i="1" dirty="0"/>
          </a:p>
          <a:p>
            <a:pPr marL="0" indent="0" algn="just">
              <a:buNone/>
            </a:pPr>
            <a:r>
              <a:rPr lang="en-US" sz="2400" b="1" dirty="0"/>
              <a:t>Management response</a:t>
            </a:r>
          </a:p>
          <a:p>
            <a:pPr marL="0" indent="0" algn="just">
              <a:buNone/>
            </a:pPr>
            <a:r>
              <a:rPr lang="en-ZA" sz="2400" dirty="0"/>
              <a:t>For all initiatives going forward adequate controls have been implemented through the automation of processes as evidenced by PESI.</a:t>
            </a:r>
            <a:endParaRPr lang="en-US" sz="2400" b="1" dirty="0"/>
          </a:p>
          <a:p>
            <a:pPr marL="0" indent="0" algn="just">
              <a:buNone/>
            </a:pPr>
            <a:endParaRPr lang="en-US" sz="2400" b="1" dirty="0"/>
          </a:p>
        </p:txBody>
      </p:sp>
    </p:spTree>
    <p:extLst>
      <p:ext uri="{BB962C8B-B14F-4D97-AF65-F5344CB8AC3E}">
        <p14:creationId xmlns:p14="http://schemas.microsoft.com/office/powerpoint/2010/main" xmlns="" val="309315515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xmlns="" id="{18D0F295-4D50-4462-BAAA-6DBE261DA393}"/>
              </a:ext>
            </a:extLst>
          </p:cNvPr>
          <p:cNvGraphicFramePr>
            <a:graphicFrameLocks noChangeAspect="1"/>
          </p:cNvGraphicFramePr>
          <p:nvPr/>
        </p:nvGraphicFramePr>
        <p:xfrm>
          <a:off x="1525589" y="858839"/>
          <a:ext cx="1587" cy="1587"/>
        </p:xfrm>
        <a:graphic>
          <a:graphicData uri="http://schemas.openxmlformats.org/presentationml/2006/ole">
            <p:oleObj spid="_x0000_s44048" name="think-cell Slide" r:id="rId3" imgW="360" imgH="360" progId="">
              <p:embed/>
            </p:oleObj>
          </a:graphicData>
        </a:graphic>
      </p:graphicFrame>
      <p:pic>
        <p:nvPicPr>
          <p:cNvPr id="22534" name="Picture 2">
            <a:extLst>
              <a:ext uri="{FF2B5EF4-FFF2-40B4-BE49-F238E27FC236}">
                <a16:creationId xmlns:a16="http://schemas.microsoft.com/office/drawing/2014/main" xmlns="" id="{689B1509-406F-478A-BC93-DD672452F9B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xmlns="" id="{CF059A4A-73AE-426C-B15C-80782FEFB02B}"/>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tăText 86">
            <a:extLst>
              <a:ext uri="{FF2B5EF4-FFF2-40B4-BE49-F238E27FC236}">
                <a16:creationId xmlns:a16="http://schemas.microsoft.com/office/drawing/2014/main" xmlns="" id="{1A8412B5-14F1-49A7-8D51-45F1E304A303}"/>
              </a:ext>
            </a:extLst>
          </p:cNvPr>
          <p:cNvSpPr txBox="1"/>
          <p:nvPr/>
        </p:nvSpPr>
        <p:spPr>
          <a:xfrm>
            <a:off x="3210560" y="136525"/>
            <a:ext cx="8611921"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AGSA FINDINGS AND MANAGEMENT RESPONSE</a:t>
            </a:r>
          </a:p>
        </p:txBody>
      </p:sp>
      <p:sp>
        <p:nvSpPr>
          <p:cNvPr id="5" name="Slide Number Placeholder 4">
            <a:extLst>
              <a:ext uri="{FF2B5EF4-FFF2-40B4-BE49-F238E27FC236}">
                <a16:creationId xmlns:a16="http://schemas.microsoft.com/office/drawing/2014/main" xmlns="" id="{ECF201E5-DC7A-4F6D-9CA4-CE7F31F2D471}"/>
              </a:ext>
            </a:extLst>
          </p:cNvPr>
          <p:cNvSpPr>
            <a:spLocks noGrp="1"/>
          </p:cNvSpPr>
          <p:nvPr>
            <p:ph type="sldNum" sz="quarter" idx="12"/>
          </p:nvPr>
        </p:nvSpPr>
        <p:spPr/>
        <p:txBody>
          <a:bodyPr/>
          <a:lstStyle/>
          <a:p>
            <a:fld id="{2E074DD4-540F-42E8-8834-ACDA14026ADE}" type="slidenum">
              <a:rPr lang="en-US" smtClean="0"/>
              <a:pPr/>
              <a:t>16</a:t>
            </a:fld>
            <a:endParaRPr lang="en-US"/>
          </a:p>
        </p:txBody>
      </p:sp>
      <p:cxnSp>
        <p:nvCxnSpPr>
          <p:cNvPr id="8" name="Straight Connector 7">
            <a:extLst>
              <a:ext uri="{FF2B5EF4-FFF2-40B4-BE49-F238E27FC236}">
                <a16:creationId xmlns:a16="http://schemas.microsoft.com/office/drawing/2014/main" xmlns="" id="{52438669-1CEF-488F-8489-7E0C6DD9CFC3}"/>
              </a:ext>
            </a:extLst>
          </p:cNvPr>
          <p:cNvCxnSpPr>
            <a:cxnSpLocks/>
          </p:cNvCxnSpPr>
          <p:nvPr/>
        </p:nvCxnSpPr>
        <p:spPr>
          <a:xfrm>
            <a:off x="4480560" y="598190"/>
            <a:ext cx="7473221"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xmlns="" id="{8B8651A0-F73D-44E8-8EE7-4D3D937F9661}"/>
              </a:ext>
            </a:extLst>
          </p:cNvPr>
          <p:cNvSpPr>
            <a:spLocks noGrp="1"/>
          </p:cNvSpPr>
          <p:nvPr>
            <p:ph idx="1"/>
          </p:nvPr>
        </p:nvSpPr>
        <p:spPr>
          <a:xfrm>
            <a:off x="205708" y="701041"/>
            <a:ext cx="11884691" cy="4846320"/>
          </a:xfrm>
        </p:spPr>
        <p:txBody>
          <a:bodyPr>
            <a:noAutofit/>
          </a:bodyPr>
          <a:lstStyle/>
          <a:p>
            <a:pPr marL="0" indent="0">
              <a:buNone/>
            </a:pPr>
            <a:r>
              <a:rPr lang="en-ZA" sz="2400" b="1" dirty="0"/>
              <a:t>14. Inadequate distribution of cloth face masks and hygiene soaps</a:t>
            </a:r>
            <a:endParaRPr lang="en-US" sz="2400" b="1" dirty="0"/>
          </a:p>
          <a:p>
            <a:pPr marL="0" indent="0">
              <a:buNone/>
            </a:pPr>
            <a:endParaRPr lang="en-US" sz="2400" b="1" dirty="0"/>
          </a:p>
          <a:p>
            <a:pPr marL="0" indent="0">
              <a:buNone/>
            </a:pPr>
            <a:r>
              <a:rPr lang="en-US" sz="2400" b="1" dirty="0"/>
              <a:t>AGSA recommendation</a:t>
            </a:r>
          </a:p>
          <a:p>
            <a:pPr marL="0" indent="0">
              <a:buNone/>
            </a:pPr>
            <a:endParaRPr lang="en-US" sz="900" b="1" i="1" dirty="0"/>
          </a:p>
          <a:p>
            <a:pPr marL="0" indent="0" algn="just">
              <a:buNone/>
            </a:pPr>
            <a:r>
              <a:rPr lang="en-ZA" sz="2000" i="1" dirty="0"/>
              <a:t>Management should follow up to ensure that all goods and services paid for are received and provided to the intended beneficiaries. </a:t>
            </a:r>
          </a:p>
          <a:p>
            <a:pPr marL="0" indent="0" algn="just">
              <a:buNone/>
            </a:pPr>
            <a:r>
              <a:rPr lang="en-ZA" sz="2000" i="1" dirty="0"/>
              <a:t>Management should also implement a document management system for each directorate to ensure that information and documents are filed in an easily retrievable manner and can be submitted for audit without significant delays.</a:t>
            </a:r>
          </a:p>
          <a:p>
            <a:pPr marL="0" indent="0" algn="just">
              <a:buNone/>
            </a:pPr>
            <a:endParaRPr lang="en-ZA" sz="2000" i="1" dirty="0"/>
          </a:p>
          <a:p>
            <a:pPr marL="0" indent="0" algn="just">
              <a:buNone/>
            </a:pPr>
            <a:r>
              <a:rPr lang="en-US" sz="2400" b="1" dirty="0"/>
              <a:t>Management response</a:t>
            </a:r>
          </a:p>
          <a:p>
            <a:pPr marL="0" indent="0" algn="just">
              <a:buNone/>
            </a:pPr>
            <a:r>
              <a:rPr lang="en-ZA" sz="2400" dirty="0"/>
              <a:t>For all initiatives going forward adequate controls have been implemented through the automation of processes as evidenced by PESI.</a:t>
            </a:r>
            <a:endParaRPr lang="en-US" sz="2400" b="1" dirty="0"/>
          </a:p>
          <a:p>
            <a:pPr marL="0" indent="0" algn="just">
              <a:buNone/>
            </a:pPr>
            <a:endParaRPr lang="en-US" sz="2400" b="1" dirty="0"/>
          </a:p>
        </p:txBody>
      </p:sp>
    </p:spTree>
    <p:extLst>
      <p:ext uri="{BB962C8B-B14F-4D97-AF65-F5344CB8AC3E}">
        <p14:creationId xmlns:p14="http://schemas.microsoft.com/office/powerpoint/2010/main" xmlns="" val="757850480"/>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xmlns="" id="{18D0F295-4D50-4462-BAAA-6DBE261DA393}"/>
              </a:ext>
            </a:extLst>
          </p:cNvPr>
          <p:cNvGraphicFramePr>
            <a:graphicFrameLocks noChangeAspect="1"/>
          </p:cNvGraphicFramePr>
          <p:nvPr/>
        </p:nvGraphicFramePr>
        <p:xfrm>
          <a:off x="1525589" y="858839"/>
          <a:ext cx="1587" cy="1587"/>
        </p:xfrm>
        <a:graphic>
          <a:graphicData uri="http://schemas.openxmlformats.org/presentationml/2006/ole">
            <p:oleObj spid="_x0000_s45071" name="think-cell Slide" r:id="rId3" imgW="360" imgH="360" progId="">
              <p:embed/>
            </p:oleObj>
          </a:graphicData>
        </a:graphic>
      </p:graphicFrame>
      <p:pic>
        <p:nvPicPr>
          <p:cNvPr id="22534" name="Picture 2">
            <a:extLst>
              <a:ext uri="{FF2B5EF4-FFF2-40B4-BE49-F238E27FC236}">
                <a16:creationId xmlns:a16="http://schemas.microsoft.com/office/drawing/2014/main" xmlns="" id="{689B1509-406F-478A-BC93-DD672452F9B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xmlns="" id="{CF059A4A-73AE-426C-B15C-80782FEFB02B}"/>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tăText 86">
            <a:extLst>
              <a:ext uri="{FF2B5EF4-FFF2-40B4-BE49-F238E27FC236}">
                <a16:creationId xmlns:a16="http://schemas.microsoft.com/office/drawing/2014/main" xmlns="" id="{1A8412B5-14F1-49A7-8D51-45F1E304A303}"/>
              </a:ext>
            </a:extLst>
          </p:cNvPr>
          <p:cNvSpPr txBox="1"/>
          <p:nvPr/>
        </p:nvSpPr>
        <p:spPr>
          <a:xfrm>
            <a:off x="3210560" y="136525"/>
            <a:ext cx="8611921"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AGSA FINDINGS AND MANAGEMENT RESPONSE</a:t>
            </a:r>
          </a:p>
        </p:txBody>
      </p:sp>
      <p:sp>
        <p:nvSpPr>
          <p:cNvPr id="5" name="Slide Number Placeholder 4">
            <a:extLst>
              <a:ext uri="{FF2B5EF4-FFF2-40B4-BE49-F238E27FC236}">
                <a16:creationId xmlns:a16="http://schemas.microsoft.com/office/drawing/2014/main" xmlns="" id="{ECF201E5-DC7A-4F6D-9CA4-CE7F31F2D471}"/>
              </a:ext>
            </a:extLst>
          </p:cNvPr>
          <p:cNvSpPr>
            <a:spLocks noGrp="1"/>
          </p:cNvSpPr>
          <p:nvPr>
            <p:ph type="sldNum" sz="quarter" idx="12"/>
          </p:nvPr>
        </p:nvSpPr>
        <p:spPr/>
        <p:txBody>
          <a:bodyPr/>
          <a:lstStyle/>
          <a:p>
            <a:fld id="{2E074DD4-540F-42E8-8834-ACDA14026ADE}" type="slidenum">
              <a:rPr lang="en-US" smtClean="0"/>
              <a:pPr/>
              <a:t>17</a:t>
            </a:fld>
            <a:endParaRPr lang="en-US"/>
          </a:p>
        </p:txBody>
      </p:sp>
      <p:cxnSp>
        <p:nvCxnSpPr>
          <p:cNvPr id="8" name="Straight Connector 7">
            <a:extLst>
              <a:ext uri="{FF2B5EF4-FFF2-40B4-BE49-F238E27FC236}">
                <a16:creationId xmlns:a16="http://schemas.microsoft.com/office/drawing/2014/main" xmlns="" id="{52438669-1CEF-488F-8489-7E0C6DD9CFC3}"/>
              </a:ext>
            </a:extLst>
          </p:cNvPr>
          <p:cNvCxnSpPr>
            <a:cxnSpLocks/>
          </p:cNvCxnSpPr>
          <p:nvPr/>
        </p:nvCxnSpPr>
        <p:spPr>
          <a:xfrm>
            <a:off x="4480560" y="598190"/>
            <a:ext cx="7473221"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xmlns="" id="{8B8651A0-F73D-44E8-8EE7-4D3D937F9661}"/>
              </a:ext>
            </a:extLst>
          </p:cNvPr>
          <p:cNvSpPr>
            <a:spLocks noGrp="1"/>
          </p:cNvSpPr>
          <p:nvPr>
            <p:ph idx="1"/>
          </p:nvPr>
        </p:nvSpPr>
        <p:spPr>
          <a:xfrm>
            <a:off x="205708" y="701041"/>
            <a:ext cx="11884691" cy="4846320"/>
          </a:xfrm>
        </p:spPr>
        <p:txBody>
          <a:bodyPr>
            <a:noAutofit/>
          </a:bodyPr>
          <a:lstStyle/>
          <a:p>
            <a:pPr marL="0" indent="0">
              <a:buNone/>
            </a:pPr>
            <a:r>
              <a:rPr lang="en-ZA" sz="2400" b="1" dirty="0"/>
              <a:t>15. </a:t>
            </a:r>
            <a:r>
              <a:rPr lang="en-ZA" b="1" dirty="0"/>
              <a:t>Inadequate supplier selection process </a:t>
            </a:r>
            <a:endParaRPr lang="en-US" sz="2400" b="1" dirty="0"/>
          </a:p>
          <a:p>
            <a:pPr marL="0" indent="0">
              <a:buNone/>
            </a:pPr>
            <a:r>
              <a:rPr lang="en-US" sz="2400" b="1" dirty="0"/>
              <a:t>AGSA recommendation</a:t>
            </a:r>
          </a:p>
          <a:p>
            <a:pPr marL="0" indent="0">
              <a:buNone/>
            </a:pPr>
            <a:endParaRPr lang="en-US" sz="2400" b="1" i="1" dirty="0"/>
          </a:p>
          <a:p>
            <a:pPr marL="0" indent="0" algn="just">
              <a:buNone/>
            </a:pPr>
            <a:r>
              <a:rPr lang="en-ZA" sz="2000" i="1" dirty="0"/>
              <a:t>Management should follow up to ensure that all goods and services paid for are received and provided to the intended beneficiaries. </a:t>
            </a:r>
          </a:p>
          <a:p>
            <a:pPr marL="0" indent="0" algn="just">
              <a:buNone/>
            </a:pPr>
            <a:r>
              <a:rPr lang="en-ZA" sz="2000" i="1" dirty="0"/>
              <a:t>Management should also implement a document management system for each directorate to ensure that information and documents are filed in an easily retrievable manner and can be submitted for audit without significant delays.</a:t>
            </a:r>
          </a:p>
          <a:p>
            <a:pPr marL="0" indent="0" algn="just">
              <a:buNone/>
            </a:pPr>
            <a:endParaRPr lang="en-ZA" sz="2000" i="1" dirty="0"/>
          </a:p>
        </p:txBody>
      </p:sp>
    </p:spTree>
    <p:extLst>
      <p:ext uri="{BB962C8B-B14F-4D97-AF65-F5344CB8AC3E}">
        <p14:creationId xmlns:p14="http://schemas.microsoft.com/office/powerpoint/2010/main" xmlns="" val="1685648381"/>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xmlns="" id="{18D0F295-4D50-4462-BAAA-6DBE261DA393}"/>
              </a:ext>
            </a:extLst>
          </p:cNvPr>
          <p:cNvGraphicFramePr>
            <a:graphicFrameLocks noChangeAspect="1"/>
          </p:cNvGraphicFramePr>
          <p:nvPr/>
        </p:nvGraphicFramePr>
        <p:xfrm>
          <a:off x="1525589" y="858839"/>
          <a:ext cx="1587" cy="1587"/>
        </p:xfrm>
        <a:graphic>
          <a:graphicData uri="http://schemas.openxmlformats.org/presentationml/2006/ole">
            <p:oleObj spid="_x0000_s48136" name="think-cell Slide" r:id="rId3" imgW="360" imgH="360" progId="">
              <p:embed/>
            </p:oleObj>
          </a:graphicData>
        </a:graphic>
      </p:graphicFrame>
      <p:pic>
        <p:nvPicPr>
          <p:cNvPr id="22534" name="Picture 2">
            <a:extLst>
              <a:ext uri="{FF2B5EF4-FFF2-40B4-BE49-F238E27FC236}">
                <a16:creationId xmlns:a16="http://schemas.microsoft.com/office/drawing/2014/main" xmlns="" id="{689B1509-406F-478A-BC93-DD672452F9B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xmlns="" id="{CF059A4A-73AE-426C-B15C-80782FEFB02B}"/>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tăText 86">
            <a:extLst>
              <a:ext uri="{FF2B5EF4-FFF2-40B4-BE49-F238E27FC236}">
                <a16:creationId xmlns:a16="http://schemas.microsoft.com/office/drawing/2014/main" xmlns="" id="{1A8412B5-14F1-49A7-8D51-45F1E304A303}"/>
              </a:ext>
            </a:extLst>
          </p:cNvPr>
          <p:cNvSpPr txBox="1"/>
          <p:nvPr/>
        </p:nvSpPr>
        <p:spPr>
          <a:xfrm>
            <a:off x="3210560" y="136525"/>
            <a:ext cx="8611921"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AGSA FINDINGS AND MANAGEMENT RESPONSE</a:t>
            </a:r>
          </a:p>
        </p:txBody>
      </p:sp>
      <p:sp>
        <p:nvSpPr>
          <p:cNvPr id="5" name="Slide Number Placeholder 4">
            <a:extLst>
              <a:ext uri="{FF2B5EF4-FFF2-40B4-BE49-F238E27FC236}">
                <a16:creationId xmlns:a16="http://schemas.microsoft.com/office/drawing/2014/main" xmlns="" id="{ECF201E5-DC7A-4F6D-9CA4-CE7F31F2D471}"/>
              </a:ext>
            </a:extLst>
          </p:cNvPr>
          <p:cNvSpPr>
            <a:spLocks noGrp="1"/>
          </p:cNvSpPr>
          <p:nvPr>
            <p:ph type="sldNum" sz="quarter" idx="12"/>
          </p:nvPr>
        </p:nvSpPr>
        <p:spPr/>
        <p:txBody>
          <a:bodyPr/>
          <a:lstStyle/>
          <a:p>
            <a:fld id="{2E074DD4-540F-42E8-8834-ACDA14026ADE}" type="slidenum">
              <a:rPr lang="en-US" smtClean="0"/>
              <a:pPr/>
              <a:t>18</a:t>
            </a:fld>
            <a:endParaRPr lang="en-US"/>
          </a:p>
        </p:txBody>
      </p:sp>
      <p:cxnSp>
        <p:nvCxnSpPr>
          <p:cNvPr id="8" name="Straight Connector 7">
            <a:extLst>
              <a:ext uri="{FF2B5EF4-FFF2-40B4-BE49-F238E27FC236}">
                <a16:creationId xmlns:a16="http://schemas.microsoft.com/office/drawing/2014/main" xmlns="" id="{52438669-1CEF-488F-8489-7E0C6DD9CFC3}"/>
              </a:ext>
            </a:extLst>
          </p:cNvPr>
          <p:cNvCxnSpPr>
            <a:cxnSpLocks/>
          </p:cNvCxnSpPr>
          <p:nvPr/>
        </p:nvCxnSpPr>
        <p:spPr>
          <a:xfrm>
            <a:off x="4480560" y="598190"/>
            <a:ext cx="7473221"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xmlns="" id="{8B8651A0-F73D-44E8-8EE7-4D3D937F9661}"/>
              </a:ext>
            </a:extLst>
          </p:cNvPr>
          <p:cNvSpPr>
            <a:spLocks noGrp="1"/>
          </p:cNvSpPr>
          <p:nvPr>
            <p:ph idx="1"/>
          </p:nvPr>
        </p:nvSpPr>
        <p:spPr>
          <a:xfrm>
            <a:off x="205708" y="701041"/>
            <a:ext cx="11884691" cy="4846320"/>
          </a:xfrm>
        </p:spPr>
        <p:txBody>
          <a:bodyPr>
            <a:noAutofit/>
          </a:bodyPr>
          <a:lstStyle/>
          <a:p>
            <a:pPr marL="0" indent="0">
              <a:buNone/>
            </a:pPr>
            <a:r>
              <a:rPr lang="en-ZA" sz="2400" b="1" dirty="0"/>
              <a:t>15. </a:t>
            </a:r>
            <a:r>
              <a:rPr lang="en-ZA" b="1" dirty="0"/>
              <a:t>Inadequate supplier selection process (Continued)</a:t>
            </a:r>
            <a:endParaRPr lang="en-US" sz="2400" b="1" dirty="0"/>
          </a:p>
          <a:p>
            <a:pPr marL="0" indent="0">
              <a:buNone/>
            </a:pPr>
            <a:endParaRPr lang="en-US" sz="2400" b="1" dirty="0"/>
          </a:p>
          <a:p>
            <a:pPr marL="0" indent="0">
              <a:buNone/>
            </a:pPr>
            <a:r>
              <a:rPr lang="en-US" sz="2400" b="1" dirty="0"/>
              <a:t>Management response</a:t>
            </a:r>
          </a:p>
          <a:p>
            <a:pPr marL="0" indent="0" algn="just">
              <a:buNone/>
            </a:pPr>
            <a:r>
              <a:rPr lang="en-US" sz="2400" i="1" dirty="0"/>
              <a:t>Management has performed an analysis into this issue. The analysis has confirmed that there is a control framework in place governing compliance with other procurement regulations even when there are deviations from the competitive bidding process. It should be stressed that the Farmer Relief Fund was meant to assist qualifying farmers during the State of National Disaster.</a:t>
            </a:r>
          </a:p>
          <a:p>
            <a:pPr marL="0" indent="0" algn="just">
              <a:buNone/>
            </a:pPr>
            <a:r>
              <a:rPr lang="en-US" sz="2400" i="1" dirty="0"/>
              <a:t>The Accounting Officer  of the Department approved deviation in terms of emergency and sole suppliers in line with Instruction Note 3 of 2016/17, par 8 and approved deviation on classification Circular 21 of 2018. The Accounting Officer  approved deviation on 5 May 2020  and signed-off on the report to National Treasury  for their support on the same day . </a:t>
            </a:r>
            <a:endParaRPr lang="en-US" sz="2400" b="1" i="1" dirty="0"/>
          </a:p>
        </p:txBody>
      </p:sp>
    </p:spTree>
    <p:extLst>
      <p:ext uri="{BB962C8B-B14F-4D97-AF65-F5344CB8AC3E}">
        <p14:creationId xmlns:p14="http://schemas.microsoft.com/office/powerpoint/2010/main" xmlns="" val="3835097417"/>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xmlns="" id="{18D0F295-4D50-4462-BAAA-6DBE261DA393}"/>
              </a:ext>
            </a:extLst>
          </p:cNvPr>
          <p:cNvGraphicFramePr>
            <a:graphicFrameLocks noChangeAspect="1"/>
          </p:cNvGraphicFramePr>
          <p:nvPr/>
        </p:nvGraphicFramePr>
        <p:xfrm>
          <a:off x="1525589" y="858839"/>
          <a:ext cx="1587" cy="1587"/>
        </p:xfrm>
        <a:graphic>
          <a:graphicData uri="http://schemas.openxmlformats.org/presentationml/2006/ole">
            <p:oleObj spid="_x0000_s47118" name="think-cell Slide" r:id="rId4" imgW="360" imgH="360" progId="">
              <p:embed/>
            </p:oleObj>
          </a:graphicData>
        </a:graphic>
      </p:graphicFrame>
      <p:pic>
        <p:nvPicPr>
          <p:cNvPr id="22534" name="Picture 2">
            <a:extLst>
              <a:ext uri="{FF2B5EF4-FFF2-40B4-BE49-F238E27FC236}">
                <a16:creationId xmlns:a16="http://schemas.microsoft.com/office/drawing/2014/main" xmlns="" id="{689B1509-406F-478A-BC93-DD672452F9B6}"/>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xmlns="" id="{CF059A4A-73AE-426C-B15C-80782FEFB02B}"/>
              </a:ext>
            </a:extLst>
          </p:cNvPr>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tăText 86">
            <a:extLst>
              <a:ext uri="{FF2B5EF4-FFF2-40B4-BE49-F238E27FC236}">
                <a16:creationId xmlns:a16="http://schemas.microsoft.com/office/drawing/2014/main" xmlns="" id="{1A8412B5-14F1-49A7-8D51-45F1E304A303}"/>
              </a:ext>
            </a:extLst>
          </p:cNvPr>
          <p:cNvSpPr txBox="1"/>
          <p:nvPr/>
        </p:nvSpPr>
        <p:spPr>
          <a:xfrm>
            <a:off x="4145280" y="136525"/>
            <a:ext cx="7677201"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AGSA FINDINGS AND MANAGEMENT RESPONSE</a:t>
            </a:r>
          </a:p>
        </p:txBody>
      </p:sp>
      <p:sp>
        <p:nvSpPr>
          <p:cNvPr id="5" name="Slide Number Placeholder 4">
            <a:extLst>
              <a:ext uri="{FF2B5EF4-FFF2-40B4-BE49-F238E27FC236}">
                <a16:creationId xmlns:a16="http://schemas.microsoft.com/office/drawing/2014/main" xmlns="" id="{ECF201E5-DC7A-4F6D-9CA4-CE7F31F2D471}"/>
              </a:ext>
            </a:extLst>
          </p:cNvPr>
          <p:cNvSpPr>
            <a:spLocks noGrp="1"/>
          </p:cNvSpPr>
          <p:nvPr>
            <p:ph type="sldNum" sz="quarter" idx="12"/>
          </p:nvPr>
        </p:nvSpPr>
        <p:spPr/>
        <p:txBody>
          <a:bodyPr/>
          <a:lstStyle/>
          <a:p>
            <a:fld id="{2E074DD4-540F-42E8-8834-ACDA14026ADE}" type="slidenum">
              <a:rPr lang="en-US" smtClean="0"/>
              <a:pPr/>
              <a:t>19</a:t>
            </a:fld>
            <a:endParaRPr lang="en-US"/>
          </a:p>
        </p:txBody>
      </p:sp>
      <p:cxnSp>
        <p:nvCxnSpPr>
          <p:cNvPr id="8" name="Straight Connector 7">
            <a:extLst>
              <a:ext uri="{FF2B5EF4-FFF2-40B4-BE49-F238E27FC236}">
                <a16:creationId xmlns:a16="http://schemas.microsoft.com/office/drawing/2014/main" xmlns="" id="{52438669-1CEF-488F-8489-7E0C6DD9CFC3}"/>
              </a:ext>
            </a:extLst>
          </p:cNvPr>
          <p:cNvCxnSpPr>
            <a:cxnSpLocks/>
          </p:cNvCxnSpPr>
          <p:nvPr/>
        </p:nvCxnSpPr>
        <p:spPr>
          <a:xfrm>
            <a:off x="4480560" y="598190"/>
            <a:ext cx="7473221"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xmlns="" id="{8B8651A0-F73D-44E8-8EE7-4D3D937F9661}"/>
              </a:ext>
            </a:extLst>
          </p:cNvPr>
          <p:cNvSpPr>
            <a:spLocks noGrp="1"/>
          </p:cNvSpPr>
          <p:nvPr>
            <p:ph idx="1"/>
          </p:nvPr>
        </p:nvSpPr>
        <p:spPr>
          <a:xfrm>
            <a:off x="205708" y="701041"/>
            <a:ext cx="11884691" cy="4921886"/>
          </a:xfrm>
        </p:spPr>
        <p:txBody>
          <a:bodyPr>
            <a:noAutofit/>
          </a:bodyPr>
          <a:lstStyle/>
          <a:p>
            <a:pPr marL="0" indent="0" algn="just">
              <a:buNone/>
            </a:pPr>
            <a:endParaRPr lang="en-US" sz="850" dirty="0">
              <a:latin typeface="Abadi" panose="020B0604020202020204" pitchFamily="34" charset="0"/>
            </a:endParaRPr>
          </a:p>
          <a:p>
            <a:pPr marL="0" indent="0">
              <a:buNone/>
            </a:pPr>
            <a:r>
              <a:rPr lang="en-US" sz="2400" b="1" dirty="0"/>
              <a:t>16. Approved applicants with invalid identity numbers</a:t>
            </a:r>
          </a:p>
          <a:p>
            <a:pPr marL="0" indent="0">
              <a:buNone/>
            </a:pPr>
            <a:endParaRPr lang="en-US" sz="2400" b="1" dirty="0"/>
          </a:p>
          <a:p>
            <a:pPr marL="0" indent="0">
              <a:buNone/>
            </a:pPr>
            <a:r>
              <a:rPr lang="en-US" sz="2400" b="1" dirty="0"/>
              <a:t>AGSA recommendation</a:t>
            </a:r>
          </a:p>
          <a:p>
            <a:pPr marL="0" indent="0">
              <a:buNone/>
            </a:pPr>
            <a:r>
              <a:rPr lang="en-US" sz="2000" i="1" dirty="0"/>
              <a:t>Vouchers issued to non-South African citizen department should investigate possible </a:t>
            </a:r>
            <a:r>
              <a:rPr lang="en-US" sz="2000" i="1" u="sng" dirty="0"/>
              <a:t>fraudulent</a:t>
            </a:r>
            <a:r>
              <a:rPr lang="en-US" sz="2000" i="1" dirty="0"/>
              <a:t> activities while canceling vouchers and </a:t>
            </a:r>
            <a:r>
              <a:rPr lang="en-US" sz="2000" i="1" u="sng" dirty="0"/>
              <a:t>recover</a:t>
            </a:r>
            <a:r>
              <a:rPr lang="en-US" sz="2000" i="1" dirty="0"/>
              <a:t> for vouchers issued.</a:t>
            </a:r>
          </a:p>
          <a:p>
            <a:pPr marL="0" indent="0">
              <a:buNone/>
            </a:pPr>
            <a:endParaRPr lang="en-US" sz="2400" b="1" dirty="0"/>
          </a:p>
          <a:p>
            <a:pPr marL="0" indent="0">
              <a:buNone/>
            </a:pPr>
            <a:r>
              <a:rPr lang="en-US" sz="2400" b="1" dirty="0"/>
              <a:t>Management response</a:t>
            </a:r>
          </a:p>
          <a:p>
            <a:pPr marL="0" indent="0">
              <a:buNone/>
            </a:pPr>
            <a:r>
              <a:rPr lang="en-US" sz="2400" dirty="0"/>
              <a:t>These discrepancies were subjected to investigation. Based on the outcome of the investigation, recoveries have been initiated or vouchers have been cancelled. </a:t>
            </a:r>
            <a:endParaRPr lang="en-US" sz="2400" b="1" dirty="0"/>
          </a:p>
        </p:txBody>
      </p:sp>
    </p:spTree>
    <p:extLst>
      <p:ext uri="{BB962C8B-B14F-4D97-AF65-F5344CB8AC3E}">
        <p14:creationId xmlns:p14="http://schemas.microsoft.com/office/powerpoint/2010/main" xmlns="" val="1815538288"/>
      </p:ext>
    </p:extLst>
  </p:cSld>
  <p:clrMapOvr>
    <a:masterClrMapping/>
  </p:clrMapOvr>
  <mc:AlternateContent xmlns:mc="http://schemas.openxmlformats.org/markup-compatibility/2006">
    <mc:Choice xmlns:p14="http://schemas.microsoft.com/office/powerpoint/2010/main" xmlns="" Requires="p14">
      <p:transition p14:dur="10" advClick="0">
        <p:sndAc>
          <p:stSnd>
            <p:snd r:embed="rId7" name="applause.wav"/>
          </p:stSnd>
        </p:sndAc>
      </p:transition>
    </mc:Choice>
    <mc:Fallback>
      <p:transition advClick="0">
        <p:sndAc>
          <p:stSnd>
            <p:snd r:embed="rId3" name="applaus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xmlns="" id="{18D0F295-4D50-4462-BAAA-6DBE261DA393}"/>
              </a:ext>
            </a:extLst>
          </p:cNvPr>
          <p:cNvGraphicFramePr>
            <a:graphicFrameLocks noChangeAspect="1"/>
          </p:cNvGraphicFramePr>
          <p:nvPr/>
        </p:nvGraphicFramePr>
        <p:xfrm>
          <a:off x="1525589" y="858839"/>
          <a:ext cx="1587" cy="1587"/>
        </p:xfrm>
        <a:graphic>
          <a:graphicData uri="http://schemas.openxmlformats.org/presentationml/2006/ole">
            <p:oleObj spid="_x0000_s2167" name="think-cell Slide" r:id="rId3" imgW="360" imgH="360" progId="">
              <p:embed/>
            </p:oleObj>
          </a:graphicData>
        </a:graphic>
      </p:graphicFrame>
      <p:pic>
        <p:nvPicPr>
          <p:cNvPr id="22534" name="Picture 2">
            <a:extLst>
              <a:ext uri="{FF2B5EF4-FFF2-40B4-BE49-F238E27FC236}">
                <a16:creationId xmlns:a16="http://schemas.microsoft.com/office/drawing/2014/main" xmlns="" id="{689B1509-406F-478A-BC93-DD672452F9B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xmlns="" id="{CF059A4A-73AE-426C-B15C-80782FEFB02B}"/>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tăText 86">
            <a:extLst>
              <a:ext uri="{FF2B5EF4-FFF2-40B4-BE49-F238E27FC236}">
                <a16:creationId xmlns:a16="http://schemas.microsoft.com/office/drawing/2014/main" xmlns="" id="{1A8412B5-14F1-49A7-8D51-45F1E304A303}"/>
              </a:ext>
            </a:extLst>
          </p:cNvPr>
          <p:cNvSpPr txBox="1"/>
          <p:nvPr/>
        </p:nvSpPr>
        <p:spPr>
          <a:xfrm>
            <a:off x="6779871" y="136525"/>
            <a:ext cx="5042610"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Introduction</a:t>
            </a:r>
          </a:p>
        </p:txBody>
      </p:sp>
      <p:sp>
        <p:nvSpPr>
          <p:cNvPr id="5" name="Slide Number Placeholder 4">
            <a:extLst>
              <a:ext uri="{FF2B5EF4-FFF2-40B4-BE49-F238E27FC236}">
                <a16:creationId xmlns:a16="http://schemas.microsoft.com/office/drawing/2014/main" xmlns="" id="{ECF201E5-DC7A-4F6D-9CA4-CE7F31F2D471}"/>
              </a:ext>
            </a:extLst>
          </p:cNvPr>
          <p:cNvSpPr>
            <a:spLocks noGrp="1"/>
          </p:cNvSpPr>
          <p:nvPr>
            <p:ph type="sldNum" sz="quarter" idx="12"/>
          </p:nvPr>
        </p:nvSpPr>
        <p:spPr/>
        <p:txBody>
          <a:bodyPr/>
          <a:lstStyle/>
          <a:p>
            <a:fld id="{2E074DD4-540F-42E8-8834-ACDA14026ADE}" type="slidenum">
              <a:rPr lang="en-US" smtClean="0"/>
              <a:pPr/>
              <a:t>2</a:t>
            </a:fld>
            <a:endParaRPr lang="en-US" dirty="0"/>
          </a:p>
        </p:txBody>
      </p:sp>
      <p:cxnSp>
        <p:nvCxnSpPr>
          <p:cNvPr id="8" name="Straight Connector 7">
            <a:extLst>
              <a:ext uri="{FF2B5EF4-FFF2-40B4-BE49-F238E27FC236}">
                <a16:creationId xmlns:a16="http://schemas.microsoft.com/office/drawing/2014/main" xmlns="" id="{52438669-1CEF-488F-8489-7E0C6DD9CFC3}"/>
              </a:ext>
            </a:extLst>
          </p:cNvPr>
          <p:cNvCxnSpPr>
            <a:cxnSpLocks/>
          </p:cNvCxnSpPr>
          <p:nvPr/>
        </p:nvCxnSpPr>
        <p:spPr>
          <a:xfrm>
            <a:off x="10474960" y="598190"/>
            <a:ext cx="1478821"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xmlns="" id="{8B8651A0-F73D-44E8-8EE7-4D3D937F9661}"/>
              </a:ext>
            </a:extLst>
          </p:cNvPr>
          <p:cNvSpPr>
            <a:spLocks noGrp="1"/>
          </p:cNvSpPr>
          <p:nvPr>
            <p:ph idx="1"/>
          </p:nvPr>
        </p:nvSpPr>
        <p:spPr>
          <a:xfrm>
            <a:off x="205709" y="881609"/>
            <a:ext cx="11467482" cy="4625111"/>
          </a:xfrm>
        </p:spPr>
        <p:txBody>
          <a:bodyPr>
            <a:noAutofit/>
          </a:bodyPr>
          <a:lstStyle/>
          <a:p>
            <a:pPr marL="0" indent="0" algn="just">
              <a:buNone/>
            </a:pP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This presentation addresses both the first and second AGSA reports on COVID-19 relief to small scale farmers. It must be stressed that the second AGSA report reflects, in part, a follow-up of the first report. There is therefore, to a significant extent, an interchangeability of findings between the first and second reports. This has been accommodated in our </a:t>
            </a:r>
            <a:r>
              <a:rPr lang="en-US" sz="2400" b="1" dirty="0" err="1">
                <a:solidFill>
                  <a:srgbClr val="333399"/>
                </a:solidFill>
                <a:latin typeface="Abadi" panose="020B0604020202020204" pitchFamily="34" charset="0"/>
                <a:ea typeface="Yu Gothic Medium" panose="020B0500000000000000" pitchFamily="34" charset="-128"/>
                <a:cs typeface="Arial" panose="020B0604020202020204" pitchFamily="34" charset="0"/>
              </a:rPr>
              <a:t>categorisation</a:t>
            </a: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 of the AGSA findings (both first and second reports) and the relevant responses thereto.  </a:t>
            </a:r>
          </a:p>
          <a:p>
            <a:pPr marL="0" indent="0" algn="just">
              <a:buNone/>
            </a:pPr>
            <a:endParaRPr lang="en-US" sz="850" dirty="0">
              <a:latin typeface="Abadi" panose="020B0604020202020204" pitchFamily="34" charset="0"/>
            </a:endParaRPr>
          </a:p>
          <a:p>
            <a:pPr algn="just"/>
            <a:endParaRPr lang="en-US" sz="850" dirty="0">
              <a:latin typeface="Abadi" panose="020B0604020202020204" pitchFamily="34" charset="0"/>
            </a:endParaRPr>
          </a:p>
          <a:p>
            <a:pPr algn="just"/>
            <a:endParaRPr lang="en-US" sz="850" dirty="0">
              <a:latin typeface="Abadi" panose="020B0604020202020204" pitchFamily="34" charset="0"/>
            </a:endParaRPr>
          </a:p>
        </p:txBody>
      </p:sp>
    </p:spTree>
    <p:extLst>
      <p:ext uri="{BB962C8B-B14F-4D97-AF65-F5344CB8AC3E}">
        <p14:creationId xmlns:p14="http://schemas.microsoft.com/office/powerpoint/2010/main" xmlns="" val="313805377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xmlns="" id="{18D0F295-4D50-4462-BAAA-6DBE261DA393}"/>
              </a:ext>
            </a:extLst>
          </p:cNvPr>
          <p:cNvGraphicFramePr>
            <a:graphicFrameLocks noChangeAspect="1"/>
          </p:cNvGraphicFramePr>
          <p:nvPr/>
        </p:nvGraphicFramePr>
        <p:xfrm>
          <a:off x="1525589" y="858839"/>
          <a:ext cx="1587" cy="1587"/>
        </p:xfrm>
        <a:graphic>
          <a:graphicData uri="http://schemas.openxmlformats.org/presentationml/2006/ole">
            <p:oleObj spid="_x0000_s25700" name="think-cell Slide" r:id="rId3" imgW="360" imgH="360" progId="">
              <p:embed/>
            </p:oleObj>
          </a:graphicData>
        </a:graphic>
      </p:graphicFrame>
      <p:pic>
        <p:nvPicPr>
          <p:cNvPr id="22534" name="Picture 2">
            <a:extLst>
              <a:ext uri="{FF2B5EF4-FFF2-40B4-BE49-F238E27FC236}">
                <a16:creationId xmlns:a16="http://schemas.microsoft.com/office/drawing/2014/main" xmlns="" id="{689B1509-406F-478A-BC93-DD672452F9B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xmlns="" id="{CF059A4A-73AE-426C-B15C-80782FEFB02B}"/>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tăText 86">
            <a:extLst>
              <a:ext uri="{FF2B5EF4-FFF2-40B4-BE49-F238E27FC236}">
                <a16:creationId xmlns:a16="http://schemas.microsoft.com/office/drawing/2014/main" xmlns="" id="{1A8412B5-14F1-49A7-8D51-45F1E304A303}"/>
              </a:ext>
            </a:extLst>
          </p:cNvPr>
          <p:cNvSpPr txBox="1"/>
          <p:nvPr/>
        </p:nvSpPr>
        <p:spPr>
          <a:xfrm>
            <a:off x="6779871" y="136525"/>
            <a:ext cx="5042610"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Conclusion</a:t>
            </a:r>
          </a:p>
        </p:txBody>
      </p:sp>
      <p:sp>
        <p:nvSpPr>
          <p:cNvPr id="5" name="Slide Number Placeholder 4">
            <a:extLst>
              <a:ext uri="{FF2B5EF4-FFF2-40B4-BE49-F238E27FC236}">
                <a16:creationId xmlns:a16="http://schemas.microsoft.com/office/drawing/2014/main" xmlns="" id="{ECF201E5-DC7A-4F6D-9CA4-CE7F31F2D471}"/>
              </a:ext>
            </a:extLst>
          </p:cNvPr>
          <p:cNvSpPr>
            <a:spLocks noGrp="1"/>
          </p:cNvSpPr>
          <p:nvPr>
            <p:ph type="sldNum" sz="quarter" idx="12"/>
          </p:nvPr>
        </p:nvSpPr>
        <p:spPr/>
        <p:txBody>
          <a:bodyPr/>
          <a:lstStyle/>
          <a:p>
            <a:fld id="{2E074DD4-540F-42E8-8834-ACDA14026ADE}" type="slidenum">
              <a:rPr lang="en-US" smtClean="0"/>
              <a:pPr/>
              <a:t>20</a:t>
            </a:fld>
            <a:endParaRPr lang="en-US"/>
          </a:p>
        </p:txBody>
      </p:sp>
      <p:cxnSp>
        <p:nvCxnSpPr>
          <p:cNvPr id="8" name="Straight Connector 7">
            <a:extLst>
              <a:ext uri="{FF2B5EF4-FFF2-40B4-BE49-F238E27FC236}">
                <a16:creationId xmlns:a16="http://schemas.microsoft.com/office/drawing/2014/main" xmlns="" id="{52438669-1CEF-488F-8489-7E0C6DD9CFC3}"/>
              </a:ext>
            </a:extLst>
          </p:cNvPr>
          <p:cNvCxnSpPr>
            <a:cxnSpLocks/>
          </p:cNvCxnSpPr>
          <p:nvPr/>
        </p:nvCxnSpPr>
        <p:spPr>
          <a:xfrm>
            <a:off x="9141879" y="598190"/>
            <a:ext cx="2811902"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xmlns="" id="{8B8651A0-F73D-44E8-8EE7-4D3D937F9661}"/>
              </a:ext>
            </a:extLst>
          </p:cNvPr>
          <p:cNvSpPr>
            <a:spLocks noGrp="1"/>
          </p:cNvSpPr>
          <p:nvPr>
            <p:ph idx="1"/>
          </p:nvPr>
        </p:nvSpPr>
        <p:spPr>
          <a:xfrm>
            <a:off x="205708" y="701041"/>
            <a:ext cx="11884691" cy="4921886"/>
          </a:xfrm>
        </p:spPr>
        <p:txBody>
          <a:bodyPr>
            <a:noAutofit/>
          </a:bodyPr>
          <a:lstStyle/>
          <a:p>
            <a:pPr lvl="0">
              <a:buFont typeface="Wingdings" panose="05000000000000000000" pitchFamily="2" charset="2"/>
              <a:buChar char="q"/>
            </a:pPr>
            <a:r>
              <a:rPr lang="en-US" sz="2400" dirty="0"/>
              <a:t>The Department followed a two-pronged approach in addressing the AGSA’s findings. </a:t>
            </a:r>
          </a:p>
          <a:p>
            <a:pPr lvl="1">
              <a:buFont typeface="Wingdings" panose="05000000000000000000" pitchFamily="2" charset="2"/>
              <a:buChar char="q"/>
            </a:pPr>
            <a:r>
              <a:rPr lang="en-US" dirty="0"/>
              <a:t>Firstly, the Department performed a retrospective analysis on the discrepancies raised and effected corrective measures. This retrospective analysis has yielded positive results as evidenced by the AGSA regularity audit outcome.</a:t>
            </a:r>
          </a:p>
          <a:p>
            <a:pPr lvl="1">
              <a:buFont typeface="Wingdings" panose="05000000000000000000" pitchFamily="2" charset="2"/>
              <a:buChar char="q"/>
            </a:pPr>
            <a:r>
              <a:rPr lang="en-US" dirty="0"/>
              <a:t>Secondly, from a forward-looking perspective, the Department has adopted automated processes to implement similar initiatives going forward. These automated processes have resulted in a significant improvement in the adequacy of controls and, by implication, the integrity of information and data.</a:t>
            </a:r>
          </a:p>
          <a:p>
            <a:pPr marL="0" indent="0" algn="just">
              <a:buNone/>
            </a:pPr>
            <a:endParaRPr lang="en-US" sz="2400" dirty="0">
              <a:latin typeface="Abadi" panose="020B0604020202020204" pitchFamily="34" charset="0"/>
            </a:endParaRPr>
          </a:p>
          <a:p>
            <a:pPr algn="just"/>
            <a:endParaRPr lang="en-US" sz="2200" dirty="0">
              <a:latin typeface="Abadi" panose="020B0604020202020204" pitchFamily="34" charset="0"/>
            </a:endParaRPr>
          </a:p>
        </p:txBody>
      </p:sp>
    </p:spTree>
    <p:extLst>
      <p:ext uri="{BB962C8B-B14F-4D97-AF65-F5344CB8AC3E}">
        <p14:creationId xmlns:p14="http://schemas.microsoft.com/office/powerpoint/2010/main" xmlns="" val="4153836731"/>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xmlns="" id="{18D0F295-4D50-4462-BAAA-6DBE261DA393}"/>
              </a:ext>
            </a:extLst>
          </p:cNvPr>
          <p:cNvGraphicFramePr>
            <a:graphicFrameLocks noChangeAspect="1"/>
          </p:cNvGraphicFramePr>
          <p:nvPr/>
        </p:nvGraphicFramePr>
        <p:xfrm>
          <a:off x="1525589" y="858839"/>
          <a:ext cx="1587" cy="1587"/>
        </p:xfrm>
        <a:graphic>
          <a:graphicData uri="http://schemas.openxmlformats.org/presentationml/2006/ole">
            <p:oleObj spid="_x0000_s30768" name="think-cell Slide" r:id="rId3" imgW="360" imgH="360" progId="">
              <p:embed/>
            </p:oleObj>
          </a:graphicData>
        </a:graphic>
      </p:graphicFrame>
      <p:pic>
        <p:nvPicPr>
          <p:cNvPr id="22534" name="Picture 2">
            <a:extLst>
              <a:ext uri="{FF2B5EF4-FFF2-40B4-BE49-F238E27FC236}">
                <a16:creationId xmlns:a16="http://schemas.microsoft.com/office/drawing/2014/main" xmlns="" id="{689B1509-406F-478A-BC93-DD672452F9B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xmlns="" id="{CF059A4A-73AE-426C-B15C-80782FEFB02B}"/>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tăText 86">
            <a:extLst>
              <a:ext uri="{FF2B5EF4-FFF2-40B4-BE49-F238E27FC236}">
                <a16:creationId xmlns:a16="http://schemas.microsoft.com/office/drawing/2014/main" xmlns="" id="{1A8412B5-14F1-49A7-8D51-45F1E304A303}"/>
              </a:ext>
            </a:extLst>
          </p:cNvPr>
          <p:cNvSpPr txBox="1"/>
          <p:nvPr/>
        </p:nvSpPr>
        <p:spPr>
          <a:xfrm>
            <a:off x="3210560" y="136525"/>
            <a:ext cx="8611921"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AGSA FINDINGS AND MANAGEMENT RESPONSE</a:t>
            </a:r>
          </a:p>
        </p:txBody>
      </p:sp>
      <p:sp>
        <p:nvSpPr>
          <p:cNvPr id="5" name="Slide Number Placeholder 4">
            <a:extLst>
              <a:ext uri="{FF2B5EF4-FFF2-40B4-BE49-F238E27FC236}">
                <a16:creationId xmlns:a16="http://schemas.microsoft.com/office/drawing/2014/main" xmlns="" id="{ECF201E5-DC7A-4F6D-9CA4-CE7F31F2D471}"/>
              </a:ext>
            </a:extLst>
          </p:cNvPr>
          <p:cNvSpPr>
            <a:spLocks noGrp="1"/>
          </p:cNvSpPr>
          <p:nvPr>
            <p:ph type="sldNum" sz="quarter" idx="12"/>
          </p:nvPr>
        </p:nvSpPr>
        <p:spPr/>
        <p:txBody>
          <a:bodyPr/>
          <a:lstStyle/>
          <a:p>
            <a:fld id="{2E074DD4-540F-42E8-8834-ACDA14026ADE}" type="slidenum">
              <a:rPr lang="en-US" smtClean="0"/>
              <a:pPr/>
              <a:t>3</a:t>
            </a:fld>
            <a:endParaRPr lang="en-US"/>
          </a:p>
        </p:txBody>
      </p:sp>
      <p:cxnSp>
        <p:nvCxnSpPr>
          <p:cNvPr id="8" name="Straight Connector 7">
            <a:extLst>
              <a:ext uri="{FF2B5EF4-FFF2-40B4-BE49-F238E27FC236}">
                <a16:creationId xmlns:a16="http://schemas.microsoft.com/office/drawing/2014/main" xmlns="" id="{52438669-1CEF-488F-8489-7E0C6DD9CFC3}"/>
              </a:ext>
            </a:extLst>
          </p:cNvPr>
          <p:cNvCxnSpPr>
            <a:cxnSpLocks/>
          </p:cNvCxnSpPr>
          <p:nvPr/>
        </p:nvCxnSpPr>
        <p:spPr>
          <a:xfrm>
            <a:off x="4480560" y="598190"/>
            <a:ext cx="7473221"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xmlns="" id="{8B8651A0-F73D-44E8-8EE7-4D3D937F9661}"/>
              </a:ext>
            </a:extLst>
          </p:cNvPr>
          <p:cNvSpPr>
            <a:spLocks noGrp="1"/>
          </p:cNvSpPr>
          <p:nvPr>
            <p:ph idx="1"/>
          </p:nvPr>
        </p:nvSpPr>
        <p:spPr>
          <a:xfrm>
            <a:off x="307309" y="364996"/>
            <a:ext cx="11884691" cy="5273037"/>
          </a:xfrm>
        </p:spPr>
        <p:txBody>
          <a:bodyPr>
            <a:noAutofit/>
          </a:bodyPr>
          <a:lstStyle/>
          <a:p>
            <a:pPr marL="0" indent="0" algn="just">
              <a:buNone/>
            </a:pPr>
            <a:endParaRPr lang="en-US" sz="850" dirty="0">
              <a:latin typeface="Abadi" panose="020B0604020202020204" pitchFamily="34" charset="0"/>
            </a:endParaRPr>
          </a:p>
          <a:p>
            <a:pPr marL="457200" indent="-457200">
              <a:buAutoNum type="arabicPeriod"/>
            </a:pPr>
            <a:r>
              <a:rPr lang="en-ZA" sz="2400" b="1" dirty="0"/>
              <a:t>Approved applicants also employed by an organ of state </a:t>
            </a:r>
          </a:p>
          <a:p>
            <a:pPr marL="457200" indent="-457200">
              <a:buAutoNum type="arabicPeriod"/>
            </a:pPr>
            <a:endParaRPr lang="en-ZA" sz="2400" b="1" dirty="0"/>
          </a:p>
          <a:p>
            <a:pPr>
              <a:buFont typeface="Wingdings" panose="05000000000000000000" pitchFamily="2" charset="2"/>
              <a:buChar char="§"/>
            </a:pPr>
            <a:r>
              <a:rPr lang="en-US" sz="2400" b="1" dirty="0"/>
              <a:t>AGSA recommendation</a:t>
            </a:r>
          </a:p>
          <a:p>
            <a:pPr marL="0" indent="0" algn="just">
              <a:buNone/>
            </a:pPr>
            <a:r>
              <a:rPr lang="en-ZA" sz="2000" i="1" dirty="0"/>
              <a:t>The department should investigate all approved applicants who are employed by an organ of state and ensure that they qualify for the relief provided. If they do not qualify, the department should cancel or withdraw any vouchers that have already been issued and recover any monies for vouchers that have already been redeemed, taking into account the legal implications. </a:t>
            </a:r>
          </a:p>
          <a:p>
            <a:pPr marL="0" indent="0" algn="just">
              <a:buNone/>
            </a:pPr>
            <a:endParaRPr lang="en-US" sz="2000" i="1" dirty="0"/>
          </a:p>
          <a:p>
            <a:pPr marL="0" indent="0">
              <a:buNone/>
            </a:pPr>
            <a:r>
              <a:rPr lang="en-US" sz="2000" b="1" dirty="0"/>
              <a:t>Management response</a:t>
            </a:r>
          </a:p>
          <a:p>
            <a:r>
              <a:rPr lang="en-ZA" sz="2000" dirty="0"/>
              <a:t>The investigations are substantially completed</a:t>
            </a:r>
          </a:p>
          <a:p>
            <a:r>
              <a:rPr lang="en-ZA" sz="2000" dirty="0"/>
              <a:t>Recovery processes have been initiated and are ongoing. </a:t>
            </a:r>
          </a:p>
          <a:p>
            <a:r>
              <a:rPr lang="en-ZA" sz="2000" dirty="0"/>
              <a:t>Debtors accounts, where applicable, have been created</a:t>
            </a:r>
          </a:p>
          <a:p>
            <a:r>
              <a:rPr lang="en-ZA" sz="2000" dirty="0"/>
              <a:t>No material findings in relation to these matters   were raised by AGSA in the recently-concluded regularity audit.</a:t>
            </a:r>
          </a:p>
          <a:p>
            <a:pPr marL="0" indent="0">
              <a:buNone/>
            </a:pPr>
            <a:endParaRPr lang="en-ZA" sz="1400" dirty="0"/>
          </a:p>
          <a:p>
            <a:pPr marL="0" indent="0">
              <a:buNone/>
            </a:pPr>
            <a:endParaRPr lang="en-ZA" sz="1400" dirty="0"/>
          </a:p>
        </p:txBody>
      </p:sp>
    </p:spTree>
    <p:extLst>
      <p:ext uri="{BB962C8B-B14F-4D97-AF65-F5344CB8AC3E}">
        <p14:creationId xmlns:p14="http://schemas.microsoft.com/office/powerpoint/2010/main" xmlns="" val="3579690227"/>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xmlns="" id="{18D0F295-4D50-4462-BAAA-6DBE261DA393}"/>
              </a:ext>
            </a:extLst>
          </p:cNvPr>
          <p:cNvGraphicFramePr>
            <a:graphicFrameLocks noChangeAspect="1"/>
          </p:cNvGraphicFramePr>
          <p:nvPr/>
        </p:nvGraphicFramePr>
        <p:xfrm>
          <a:off x="1525589" y="858839"/>
          <a:ext cx="1587" cy="1587"/>
        </p:xfrm>
        <a:graphic>
          <a:graphicData uri="http://schemas.openxmlformats.org/presentationml/2006/ole">
            <p:oleObj spid="_x0000_s31788" name="think-cell Slide" r:id="rId3" imgW="360" imgH="360" progId="">
              <p:embed/>
            </p:oleObj>
          </a:graphicData>
        </a:graphic>
      </p:graphicFrame>
      <p:pic>
        <p:nvPicPr>
          <p:cNvPr id="22534" name="Picture 2">
            <a:extLst>
              <a:ext uri="{FF2B5EF4-FFF2-40B4-BE49-F238E27FC236}">
                <a16:creationId xmlns:a16="http://schemas.microsoft.com/office/drawing/2014/main" xmlns="" id="{689B1509-406F-478A-BC93-DD672452F9B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xmlns="" id="{CF059A4A-73AE-426C-B15C-80782FEFB02B}"/>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tăText 86">
            <a:extLst>
              <a:ext uri="{FF2B5EF4-FFF2-40B4-BE49-F238E27FC236}">
                <a16:creationId xmlns:a16="http://schemas.microsoft.com/office/drawing/2014/main" xmlns="" id="{1A8412B5-14F1-49A7-8D51-45F1E304A303}"/>
              </a:ext>
            </a:extLst>
          </p:cNvPr>
          <p:cNvSpPr txBox="1"/>
          <p:nvPr/>
        </p:nvSpPr>
        <p:spPr>
          <a:xfrm>
            <a:off x="3210560" y="136525"/>
            <a:ext cx="8611921"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AGSA FINDINGS AND MANAGEMENT RESPONSE</a:t>
            </a:r>
          </a:p>
        </p:txBody>
      </p:sp>
      <p:sp>
        <p:nvSpPr>
          <p:cNvPr id="5" name="Slide Number Placeholder 4">
            <a:extLst>
              <a:ext uri="{FF2B5EF4-FFF2-40B4-BE49-F238E27FC236}">
                <a16:creationId xmlns:a16="http://schemas.microsoft.com/office/drawing/2014/main" xmlns="" id="{ECF201E5-DC7A-4F6D-9CA4-CE7F31F2D471}"/>
              </a:ext>
            </a:extLst>
          </p:cNvPr>
          <p:cNvSpPr>
            <a:spLocks noGrp="1"/>
          </p:cNvSpPr>
          <p:nvPr>
            <p:ph type="sldNum" sz="quarter" idx="12"/>
          </p:nvPr>
        </p:nvSpPr>
        <p:spPr/>
        <p:txBody>
          <a:bodyPr/>
          <a:lstStyle/>
          <a:p>
            <a:fld id="{2E074DD4-540F-42E8-8834-ACDA14026ADE}" type="slidenum">
              <a:rPr lang="en-US" smtClean="0"/>
              <a:pPr/>
              <a:t>4</a:t>
            </a:fld>
            <a:endParaRPr lang="en-US"/>
          </a:p>
        </p:txBody>
      </p:sp>
      <p:cxnSp>
        <p:nvCxnSpPr>
          <p:cNvPr id="8" name="Straight Connector 7">
            <a:extLst>
              <a:ext uri="{FF2B5EF4-FFF2-40B4-BE49-F238E27FC236}">
                <a16:creationId xmlns:a16="http://schemas.microsoft.com/office/drawing/2014/main" xmlns="" id="{52438669-1CEF-488F-8489-7E0C6DD9CFC3}"/>
              </a:ext>
            </a:extLst>
          </p:cNvPr>
          <p:cNvCxnSpPr>
            <a:cxnSpLocks/>
          </p:cNvCxnSpPr>
          <p:nvPr/>
        </p:nvCxnSpPr>
        <p:spPr>
          <a:xfrm>
            <a:off x="4480560" y="598190"/>
            <a:ext cx="7473221"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xmlns="" id="{8B8651A0-F73D-44E8-8EE7-4D3D937F9661}"/>
              </a:ext>
            </a:extLst>
          </p:cNvPr>
          <p:cNvSpPr>
            <a:spLocks noGrp="1"/>
          </p:cNvSpPr>
          <p:nvPr>
            <p:ph idx="1"/>
          </p:nvPr>
        </p:nvSpPr>
        <p:spPr>
          <a:xfrm>
            <a:off x="205708" y="701040"/>
            <a:ext cx="11884691" cy="5273037"/>
          </a:xfrm>
        </p:spPr>
        <p:txBody>
          <a:bodyPr>
            <a:noAutofit/>
          </a:bodyPr>
          <a:lstStyle/>
          <a:p>
            <a:pPr marL="0" indent="0" algn="just">
              <a:buNone/>
            </a:pPr>
            <a:endParaRPr lang="en-US" sz="850" dirty="0">
              <a:latin typeface="Abadi" panose="020B0604020202020204" pitchFamily="34" charset="0"/>
            </a:endParaRPr>
          </a:p>
          <a:p>
            <a:pPr marL="0" indent="0">
              <a:buNone/>
            </a:pPr>
            <a:r>
              <a:rPr lang="en-ZA" sz="2400" b="1" dirty="0"/>
              <a:t>2. Approved applicants also receiving support from other government programmes </a:t>
            </a:r>
          </a:p>
          <a:p>
            <a:pPr marL="0" indent="0">
              <a:buNone/>
            </a:pPr>
            <a:r>
              <a:rPr lang="en-US" sz="2400" b="1" dirty="0"/>
              <a:t>AGSA recommendation</a:t>
            </a:r>
          </a:p>
          <a:p>
            <a:pPr marL="0" indent="0" algn="just">
              <a:buNone/>
            </a:pPr>
            <a:r>
              <a:rPr lang="en-ZA" sz="2000" i="1" dirty="0"/>
              <a:t>The department should investigate all approved beneficiaries also receiving support through other government programmes and ensure that they comply with departmental Circular No. 30 of 2020. The department should implement measures to recover the value of the support provided from applicants who have already redeemed their vouchers and to withdraw vouchers that have already been issued, taking into account the legal implications. </a:t>
            </a:r>
            <a:endParaRPr lang="en-US" sz="2000" i="1" dirty="0"/>
          </a:p>
          <a:p>
            <a:pPr marL="0" indent="0">
              <a:buNone/>
            </a:pPr>
            <a:r>
              <a:rPr lang="en-US" sz="2400" b="1" dirty="0"/>
              <a:t>Management response</a:t>
            </a:r>
          </a:p>
          <a:p>
            <a:r>
              <a:rPr lang="en-ZA" sz="2000" dirty="0"/>
              <a:t>The investigations are substantially completed</a:t>
            </a:r>
          </a:p>
          <a:p>
            <a:r>
              <a:rPr lang="en-ZA" sz="2000" dirty="0"/>
              <a:t>Recovery processes have been initiated and are ongoing. </a:t>
            </a:r>
          </a:p>
          <a:p>
            <a:r>
              <a:rPr lang="en-ZA" sz="2000" dirty="0"/>
              <a:t>Debtors accounts, where applicable, have been created</a:t>
            </a:r>
          </a:p>
          <a:p>
            <a:r>
              <a:rPr lang="en-ZA" sz="2000" dirty="0"/>
              <a:t>No material findings in relation to these matters   were raised by AGSA in the recently-concluded regularity audit.</a:t>
            </a:r>
          </a:p>
          <a:p>
            <a:pPr marL="0" indent="0">
              <a:buNone/>
            </a:pPr>
            <a:endParaRPr lang="en-ZA" sz="1800" dirty="0"/>
          </a:p>
          <a:p>
            <a:pPr marL="0" indent="0">
              <a:buNone/>
            </a:pPr>
            <a:endParaRPr lang="en-ZA" sz="1400" dirty="0"/>
          </a:p>
          <a:p>
            <a:pPr marL="0" indent="0">
              <a:buNone/>
            </a:pPr>
            <a:endParaRPr lang="en-ZA" sz="1400" dirty="0"/>
          </a:p>
        </p:txBody>
      </p:sp>
    </p:spTree>
    <p:extLst>
      <p:ext uri="{BB962C8B-B14F-4D97-AF65-F5344CB8AC3E}">
        <p14:creationId xmlns:p14="http://schemas.microsoft.com/office/powerpoint/2010/main" xmlns="" val="310328728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xmlns="" id="{18D0F295-4D50-4462-BAAA-6DBE261DA393}"/>
              </a:ext>
            </a:extLst>
          </p:cNvPr>
          <p:cNvGraphicFramePr>
            <a:graphicFrameLocks noChangeAspect="1"/>
          </p:cNvGraphicFramePr>
          <p:nvPr/>
        </p:nvGraphicFramePr>
        <p:xfrm>
          <a:off x="1525589" y="858839"/>
          <a:ext cx="1587" cy="1587"/>
        </p:xfrm>
        <a:graphic>
          <a:graphicData uri="http://schemas.openxmlformats.org/presentationml/2006/ole">
            <p:oleObj spid="_x0000_s32810" name="think-cell Slide" r:id="rId3" imgW="360" imgH="360" progId="">
              <p:embed/>
            </p:oleObj>
          </a:graphicData>
        </a:graphic>
      </p:graphicFrame>
      <p:pic>
        <p:nvPicPr>
          <p:cNvPr id="22534" name="Picture 2">
            <a:extLst>
              <a:ext uri="{FF2B5EF4-FFF2-40B4-BE49-F238E27FC236}">
                <a16:creationId xmlns:a16="http://schemas.microsoft.com/office/drawing/2014/main" xmlns="" id="{689B1509-406F-478A-BC93-DD672452F9B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xmlns="" id="{CF059A4A-73AE-426C-B15C-80782FEFB02B}"/>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tăText 86">
            <a:extLst>
              <a:ext uri="{FF2B5EF4-FFF2-40B4-BE49-F238E27FC236}">
                <a16:creationId xmlns:a16="http://schemas.microsoft.com/office/drawing/2014/main" xmlns="" id="{1A8412B5-14F1-49A7-8D51-45F1E304A303}"/>
              </a:ext>
            </a:extLst>
          </p:cNvPr>
          <p:cNvSpPr txBox="1"/>
          <p:nvPr/>
        </p:nvSpPr>
        <p:spPr>
          <a:xfrm>
            <a:off x="3210560" y="136525"/>
            <a:ext cx="8611921"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AGSA FINDINGS AND MANAGEMENT RESPONSE</a:t>
            </a:r>
          </a:p>
        </p:txBody>
      </p:sp>
      <p:sp>
        <p:nvSpPr>
          <p:cNvPr id="5" name="Slide Number Placeholder 4">
            <a:extLst>
              <a:ext uri="{FF2B5EF4-FFF2-40B4-BE49-F238E27FC236}">
                <a16:creationId xmlns:a16="http://schemas.microsoft.com/office/drawing/2014/main" xmlns="" id="{ECF201E5-DC7A-4F6D-9CA4-CE7F31F2D471}"/>
              </a:ext>
            </a:extLst>
          </p:cNvPr>
          <p:cNvSpPr>
            <a:spLocks noGrp="1"/>
          </p:cNvSpPr>
          <p:nvPr>
            <p:ph type="sldNum" sz="quarter" idx="12"/>
          </p:nvPr>
        </p:nvSpPr>
        <p:spPr/>
        <p:txBody>
          <a:bodyPr/>
          <a:lstStyle/>
          <a:p>
            <a:fld id="{2E074DD4-540F-42E8-8834-ACDA14026ADE}" type="slidenum">
              <a:rPr lang="en-US" smtClean="0"/>
              <a:pPr/>
              <a:t>5</a:t>
            </a:fld>
            <a:endParaRPr lang="en-US"/>
          </a:p>
        </p:txBody>
      </p:sp>
      <p:cxnSp>
        <p:nvCxnSpPr>
          <p:cNvPr id="8" name="Straight Connector 7">
            <a:extLst>
              <a:ext uri="{FF2B5EF4-FFF2-40B4-BE49-F238E27FC236}">
                <a16:creationId xmlns:a16="http://schemas.microsoft.com/office/drawing/2014/main" xmlns="" id="{52438669-1CEF-488F-8489-7E0C6DD9CFC3}"/>
              </a:ext>
            </a:extLst>
          </p:cNvPr>
          <p:cNvCxnSpPr>
            <a:cxnSpLocks/>
          </p:cNvCxnSpPr>
          <p:nvPr/>
        </p:nvCxnSpPr>
        <p:spPr>
          <a:xfrm>
            <a:off x="4480560" y="598190"/>
            <a:ext cx="7473221"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xmlns="" id="{8B8651A0-F73D-44E8-8EE7-4D3D937F9661}"/>
              </a:ext>
            </a:extLst>
          </p:cNvPr>
          <p:cNvSpPr>
            <a:spLocks noGrp="1"/>
          </p:cNvSpPr>
          <p:nvPr>
            <p:ph idx="1"/>
          </p:nvPr>
        </p:nvSpPr>
        <p:spPr>
          <a:xfrm>
            <a:off x="307309" y="291833"/>
            <a:ext cx="11884691" cy="5273037"/>
          </a:xfrm>
        </p:spPr>
        <p:txBody>
          <a:bodyPr>
            <a:noAutofit/>
          </a:bodyPr>
          <a:lstStyle/>
          <a:p>
            <a:pPr marL="0" indent="0" algn="just">
              <a:buNone/>
            </a:pPr>
            <a:endParaRPr lang="en-US" sz="850" dirty="0">
              <a:latin typeface="Abadi" panose="020B0604020202020204" pitchFamily="34" charset="0"/>
            </a:endParaRPr>
          </a:p>
          <a:p>
            <a:pPr marL="0" indent="0">
              <a:buNone/>
            </a:pPr>
            <a:r>
              <a:rPr lang="en-ZA" sz="2400" b="1" dirty="0"/>
              <a:t>3. Approved applicants also receiving support from other departmental programmes </a:t>
            </a:r>
          </a:p>
          <a:p>
            <a:pPr marL="0" indent="0">
              <a:buNone/>
            </a:pPr>
            <a:endParaRPr lang="en-ZA" sz="2400" b="1" dirty="0"/>
          </a:p>
          <a:p>
            <a:pPr marL="0" indent="0">
              <a:buNone/>
            </a:pPr>
            <a:r>
              <a:rPr lang="en-US" sz="2400" b="1" dirty="0"/>
              <a:t>AGSA recommendation</a:t>
            </a:r>
          </a:p>
          <a:p>
            <a:pPr marL="0" indent="0" algn="just">
              <a:buNone/>
            </a:pPr>
            <a:r>
              <a:rPr lang="en-ZA" sz="2000" i="1" dirty="0"/>
              <a:t>We recommend that management ensures compliance with departmental Circular no. 30 of 2020, which states that applicants who are currently receiving support through other government programmes, which includes programmes by the department and its entities, are excluded. </a:t>
            </a:r>
          </a:p>
          <a:p>
            <a:pPr marL="0" indent="0" algn="just">
              <a:buNone/>
            </a:pPr>
            <a:r>
              <a:rPr lang="en-ZA" sz="2000" i="1" dirty="0"/>
              <a:t>The department should implement measures to recover the value of the support provided from beneficiaries who have already redeemed their vouchers and to withdraw vouchers that have already been issued. </a:t>
            </a:r>
          </a:p>
          <a:p>
            <a:pPr marL="0" indent="0" algn="just">
              <a:buNone/>
            </a:pPr>
            <a:endParaRPr lang="en-ZA" sz="1000" i="1" dirty="0"/>
          </a:p>
          <a:p>
            <a:pPr marL="0" indent="0">
              <a:buNone/>
            </a:pPr>
            <a:r>
              <a:rPr lang="en-US" sz="2400" b="1" dirty="0"/>
              <a:t>Management response</a:t>
            </a:r>
          </a:p>
          <a:p>
            <a:r>
              <a:rPr lang="en-ZA" sz="1800" dirty="0"/>
              <a:t>The investigations are substantially completed</a:t>
            </a:r>
          </a:p>
          <a:p>
            <a:r>
              <a:rPr lang="en-ZA" sz="1800" dirty="0"/>
              <a:t>Recovery processes have been initiated and are ongoing. </a:t>
            </a:r>
          </a:p>
          <a:p>
            <a:r>
              <a:rPr lang="en-ZA" sz="1800" dirty="0"/>
              <a:t>Debtors accounts, where applicable, have been created</a:t>
            </a:r>
          </a:p>
          <a:p>
            <a:r>
              <a:rPr lang="en-ZA" sz="1800" dirty="0"/>
              <a:t>No material findings in relation to these matters were raised by AGSA in the recently-concluded regularity audit.</a:t>
            </a:r>
          </a:p>
          <a:p>
            <a:pPr marL="0" indent="0">
              <a:buNone/>
            </a:pPr>
            <a:endParaRPr lang="en-ZA" sz="1800" dirty="0"/>
          </a:p>
          <a:p>
            <a:pPr marL="0" indent="0">
              <a:buNone/>
            </a:pPr>
            <a:endParaRPr lang="en-ZA" sz="1400" dirty="0"/>
          </a:p>
          <a:p>
            <a:pPr marL="0" indent="0">
              <a:buNone/>
            </a:pPr>
            <a:endParaRPr lang="en-ZA" sz="1400" dirty="0"/>
          </a:p>
        </p:txBody>
      </p:sp>
    </p:spTree>
    <p:extLst>
      <p:ext uri="{BB962C8B-B14F-4D97-AF65-F5344CB8AC3E}">
        <p14:creationId xmlns:p14="http://schemas.microsoft.com/office/powerpoint/2010/main" xmlns="" val="186754171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xmlns="" id="{18D0F295-4D50-4462-BAAA-6DBE261DA393}"/>
              </a:ext>
            </a:extLst>
          </p:cNvPr>
          <p:cNvGraphicFramePr>
            <a:graphicFrameLocks noChangeAspect="1"/>
          </p:cNvGraphicFramePr>
          <p:nvPr/>
        </p:nvGraphicFramePr>
        <p:xfrm>
          <a:off x="1525589" y="858839"/>
          <a:ext cx="1587" cy="1587"/>
        </p:xfrm>
        <a:graphic>
          <a:graphicData uri="http://schemas.openxmlformats.org/presentationml/2006/ole">
            <p:oleObj spid="_x0000_s33834" name="think-cell Slide" r:id="rId3" imgW="360" imgH="360" progId="">
              <p:embed/>
            </p:oleObj>
          </a:graphicData>
        </a:graphic>
      </p:graphicFrame>
      <p:pic>
        <p:nvPicPr>
          <p:cNvPr id="22534" name="Picture 2">
            <a:extLst>
              <a:ext uri="{FF2B5EF4-FFF2-40B4-BE49-F238E27FC236}">
                <a16:creationId xmlns:a16="http://schemas.microsoft.com/office/drawing/2014/main" xmlns="" id="{689B1509-406F-478A-BC93-DD672452F9B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xmlns="" id="{CF059A4A-73AE-426C-B15C-80782FEFB02B}"/>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tăText 86">
            <a:extLst>
              <a:ext uri="{FF2B5EF4-FFF2-40B4-BE49-F238E27FC236}">
                <a16:creationId xmlns:a16="http://schemas.microsoft.com/office/drawing/2014/main" xmlns="" id="{1A8412B5-14F1-49A7-8D51-45F1E304A303}"/>
              </a:ext>
            </a:extLst>
          </p:cNvPr>
          <p:cNvSpPr txBox="1"/>
          <p:nvPr/>
        </p:nvSpPr>
        <p:spPr>
          <a:xfrm>
            <a:off x="3210560" y="136525"/>
            <a:ext cx="8611921"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AGSA FINDINGS AND MANAGEMENT RESPONSE</a:t>
            </a:r>
          </a:p>
        </p:txBody>
      </p:sp>
      <p:sp>
        <p:nvSpPr>
          <p:cNvPr id="5" name="Slide Number Placeholder 4">
            <a:extLst>
              <a:ext uri="{FF2B5EF4-FFF2-40B4-BE49-F238E27FC236}">
                <a16:creationId xmlns:a16="http://schemas.microsoft.com/office/drawing/2014/main" xmlns="" id="{ECF201E5-DC7A-4F6D-9CA4-CE7F31F2D471}"/>
              </a:ext>
            </a:extLst>
          </p:cNvPr>
          <p:cNvSpPr>
            <a:spLocks noGrp="1"/>
          </p:cNvSpPr>
          <p:nvPr>
            <p:ph type="sldNum" sz="quarter" idx="12"/>
          </p:nvPr>
        </p:nvSpPr>
        <p:spPr/>
        <p:txBody>
          <a:bodyPr/>
          <a:lstStyle/>
          <a:p>
            <a:fld id="{2E074DD4-540F-42E8-8834-ACDA14026ADE}" type="slidenum">
              <a:rPr lang="en-US" smtClean="0"/>
              <a:pPr/>
              <a:t>6</a:t>
            </a:fld>
            <a:endParaRPr lang="en-US"/>
          </a:p>
        </p:txBody>
      </p:sp>
      <p:cxnSp>
        <p:nvCxnSpPr>
          <p:cNvPr id="8" name="Straight Connector 7">
            <a:extLst>
              <a:ext uri="{FF2B5EF4-FFF2-40B4-BE49-F238E27FC236}">
                <a16:creationId xmlns:a16="http://schemas.microsoft.com/office/drawing/2014/main" xmlns="" id="{52438669-1CEF-488F-8489-7E0C6DD9CFC3}"/>
              </a:ext>
            </a:extLst>
          </p:cNvPr>
          <p:cNvCxnSpPr>
            <a:cxnSpLocks/>
          </p:cNvCxnSpPr>
          <p:nvPr/>
        </p:nvCxnSpPr>
        <p:spPr>
          <a:xfrm>
            <a:off x="4480560" y="598190"/>
            <a:ext cx="7473221"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xmlns="" id="{8B8651A0-F73D-44E8-8EE7-4D3D937F9661}"/>
              </a:ext>
            </a:extLst>
          </p:cNvPr>
          <p:cNvSpPr>
            <a:spLocks noGrp="1"/>
          </p:cNvSpPr>
          <p:nvPr>
            <p:ph idx="1"/>
          </p:nvPr>
        </p:nvSpPr>
        <p:spPr>
          <a:xfrm>
            <a:off x="205708" y="701040"/>
            <a:ext cx="11884691" cy="5273037"/>
          </a:xfrm>
        </p:spPr>
        <p:txBody>
          <a:bodyPr>
            <a:noAutofit/>
          </a:bodyPr>
          <a:lstStyle/>
          <a:p>
            <a:pPr marL="0" indent="0" algn="just">
              <a:buNone/>
            </a:pPr>
            <a:endParaRPr lang="en-US" sz="850" dirty="0">
              <a:latin typeface="Abadi" panose="020B0604020202020204" pitchFamily="34" charset="0"/>
            </a:endParaRPr>
          </a:p>
          <a:p>
            <a:pPr marL="0" indent="0">
              <a:buNone/>
            </a:pPr>
            <a:r>
              <a:rPr lang="en-ZA" sz="2400" b="1" dirty="0"/>
              <a:t>4. No evidence that applications were received before closing dates </a:t>
            </a:r>
          </a:p>
          <a:p>
            <a:pPr marL="0" indent="0">
              <a:buNone/>
            </a:pPr>
            <a:endParaRPr lang="en-ZA" sz="900" b="1" dirty="0"/>
          </a:p>
          <a:p>
            <a:pPr marL="0" indent="0">
              <a:buNone/>
            </a:pPr>
            <a:r>
              <a:rPr lang="en-US" sz="2400" b="1" dirty="0"/>
              <a:t>AGSA recommendation</a:t>
            </a:r>
          </a:p>
          <a:p>
            <a:pPr marL="0" indent="0" algn="just">
              <a:buNone/>
            </a:pPr>
            <a:r>
              <a:rPr lang="en-ZA" sz="2000" i="1" dirty="0"/>
              <a:t>When evaluating applications, the department should consider whether the application was submitted before the stipulated closing date and reject any applications received after the closing date. Where a late application was approved and voucher issued, the department should consider investigating the approval and taking appropriate steps. </a:t>
            </a:r>
          </a:p>
          <a:p>
            <a:pPr marL="0" indent="0" algn="just">
              <a:buNone/>
            </a:pPr>
            <a:endParaRPr lang="en-ZA" sz="900" i="1" dirty="0"/>
          </a:p>
          <a:p>
            <a:pPr marL="0" indent="0">
              <a:buNone/>
            </a:pPr>
            <a:r>
              <a:rPr lang="en-US" sz="2400" b="1" dirty="0"/>
              <a:t>Management response</a:t>
            </a:r>
          </a:p>
          <a:p>
            <a:r>
              <a:rPr lang="en-ZA" sz="2000" dirty="0"/>
              <a:t>Management disagreed with the finding. </a:t>
            </a:r>
          </a:p>
          <a:p>
            <a:r>
              <a:rPr lang="en-ZA" sz="2000" dirty="0"/>
              <a:t>It is, however, noted that AGSA alludes to  manual registers in this finding. In this regard the risks relating to manual registers, in particular, have been addressed through the automation of the processes for all future initiatives as evidenced with the implementation of the Presidential Employment Stimulus Initiative (PESI).</a:t>
            </a:r>
          </a:p>
        </p:txBody>
      </p:sp>
    </p:spTree>
    <p:extLst>
      <p:ext uri="{BB962C8B-B14F-4D97-AF65-F5344CB8AC3E}">
        <p14:creationId xmlns:p14="http://schemas.microsoft.com/office/powerpoint/2010/main" xmlns="" val="4204842914"/>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xmlns="" id="{18D0F295-4D50-4462-BAAA-6DBE261DA393}"/>
              </a:ext>
            </a:extLst>
          </p:cNvPr>
          <p:cNvGraphicFramePr>
            <a:graphicFrameLocks noChangeAspect="1"/>
          </p:cNvGraphicFramePr>
          <p:nvPr/>
        </p:nvGraphicFramePr>
        <p:xfrm>
          <a:off x="1525589" y="858839"/>
          <a:ext cx="1587" cy="1587"/>
        </p:xfrm>
        <a:graphic>
          <a:graphicData uri="http://schemas.openxmlformats.org/presentationml/2006/ole">
            <p:oleObj spid="_x0000_s34856" name="think-cell Slide" r:id="rId3" imgW="360" imgH="360" progId="">
              <p:embed/>
            </p:oleObj>
          </a:graphicData>
        </a:graphic>
      </p:graphicFrame>
      <p:pic>
        <p:nvPicPr>
          <p:cNvPr id="22534" name="Picture 2">
            <a:extLst>
              <a:ext uri="{FF2B5EF4-FFF2-40B4-BE49-F238E27FC236}">
                <a16:creationId xmlns:a16="http://schemas.microsoft.com/office/drawing/2014/main" xmlns="" id="{689B1509-406F-478A-BC93-DD672452F9B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xmlns="" id="{CF059A4A-73AE-426C-B15C-80782FEFB02B}"/>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tăText 86">
            <a:extLst>
              <a:ext uri="{FF2B5EF4-FFF2-40B4-BE49-F238E27FC236}">
                <a16:creationId xmlns:a16="http://schemas.microsoft.com/office/drawing/2014/main" xmlns="" id="{1A8412B5-14F1-49A7-8D51-45F1E304A303}"/>
              </a:ext>
            </a:extLst>
          </p:cNvPr>
          <p:cNvSpPr txBox="1"/>
          <p:nvPr/>
        </p:nvSpPr>
        <p:spPr>
          <a:xfrm>
            <a:off x="3210560" y="136525"/>
            <a:ext cx="8611921"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AGSA FINDINGS AND MANAGEMENT RESPONSE</a:t>
            </a:r>
          </a:p>
        </p:txBody>
      </p:sp>
      <p:sp>
        <p:nvSpPr>
          <p:cNvPr id="5" name="Slide Number Placeholder 4">
            <a:extLst>
              <a:ext uri="{FF2B5EF4-FFF2-40B4-BE49-F238E27FC236}">
                <a16:creationId xmlns:a16="http://schemas.microsoft.com/office/drawing/2014/main" xmlns="" id="{ECF201E5-DC7A-4F6D-9CA4-CE7F31F2D471}"/>
              </a:ext>
            </a:extLst>
          </p:cNvPr>
          <p:cNvSpPr>
            <a:spLocks noGrp="1"/>
          </p:cNvSpPr>
          <p:nvPr>
            <p:ph type="sldNum" sz="quarter" idx="12"/>
          </p:nvPr>
        </p:nvSpPr>
        <p:spPr/>
        <p:txBody>
          <a:bodyPr/>
          <a:lstStyle/>
          <a:p>
            <a:fld id="{2E074DD4-540F-42E8-8834-ACDA14026ADE}" type="slidenum">
              <a:rPr lang="en-US" smtClean="0"/>
              <a:pPr/>
              <a:t>7</a:t>
            </a:fld>
            <a:endParaRPr lang="en-US"/>
          </a:p>
        </p:txBody>
      </p:sp>
      <p:cxnSp>
        <p:nvCxnSpPr>
          <p:cNvPr id="8" name="Straight Connector 7">
            <a:extLst>
              <a:ext uri="{FF2B5EF4-FFF2-40B4-BE49-F238E27FC236}">
                <a16:creationId xmlns:a16="http://schemas.microsoft.com/office/drawing/2014/main" xmlns="" id="{52438669-1CEF-488F-8489-7E0C6DD9CFC3}"/>
              </a:ext>
            </a:extLst>
          </p:cNvPr>
          <p:cNvCxnSpPr>
            <a:cxnSpLocks/>
          </p:cNvCxnSpPr>
          <p:nvPr/>
        </p:nvCxnSpPr>
        <p:spPr>
          <a:xfrm>
            <a:off x="4480560" y="598190"/>
            <a:ext cx="7473221"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xmlns="" id="{8B8651A0-F73D-44E8-8EE7-4D3D937F9661}"/>
              </a:ext>
            </a:extLst>
          </p:cNvPr>
          <p:cNvSpPr>
            <a:spLocks noGrp="1"/>
          </p:cNvSpPr>
          <p:nvPr>
            <p:ph idx="1"/>
          </p:nvPr>
        </p:nvSpPr>
        <p:spPr>
          <a:xfrm>
            <a:off x="238219" y="347528"/>
            <a:ext cx="11884691" cy="5273037"/>
          </a:xfrm>
        </p:spPr>
        <p:txBody>
          <a:bodyPr>
            <a:noAutofit/>
          </a:bodyPr>
          <a:lstStyle/>
          <a:p>
            <a:pPr marL="0" indent="0" algn="just">
              <a:buNone/>
            </a:pPr>
            <a:endParaRPr lang="en-US" sz="850" dirty="0">
              <a:latin typeface="Abadi" panose="020B0604020202020204" pitchFamily="34" charset="0"/>
            </a:endParaRPr>
          </a:p>
          <a:p>
            <a:pPr marL="0" indent="0">
              <a:buNone/>
            </a:pPr>
            <a:r>
              <a:rPr lang="en-ZA" sz="2400" b="1" dirty="0"/>
              <a:t>5. Incorrect applicant scoring</a:t>
            </a:r>
          </a:p>
          <a:p>
            <a:pPr marL="0" indent="0">
              <a:buNone/>
            </a:pPr>
            <a:endParaRPr lang="en-ZA" sz="900" b="1" dirty="0"/>
          </a:p>
          <a:p>
            <a:pPr marL="0" indent="0">
              <a:buNone/>
            </a:pPr>
            <a:r>
              <a:rPr lang="en-US" sz="2400" b="1" dirty="0"/>
              <a:t>AGSA recommendation</a:t>
            </a:r>
          </a:p>
          <a:p>
            <a:pPr marL="0" indent="0" algn="just">
              <a:buNone/>
            </a:pPr>
            <a:endParaRPr lang="en-ZA" sz="900" i="1" dirty="0"/>
          </a:p>
          <a:p>
            <a:pPr marL="0" indent="0" algn="just">
              <a:buNone/>
            </a:pPr>
            <a:r>
              <a:rPr lang="en-ZA" sz="2000" i="1" dirty="0"/>
              <a:t>We recommend that management review all applications and ensure that they comply with the set criteria. The department should investigate payments that were made to applicants who do not qualify for the grant and explore the possibility of recovering the money paid, taking into account the legal implications. </a:t>
            </a:r>
          </a:p>
          <a:p>
            <a:pPr marL="0" indent="0" algn="just">
              <a:buNone/>
            </a:pPr>
            <a:endParaRPr lang="en-ZA" sz="2000" i="1" dirty="0"/>
          </a:p>
          <a:p>
            <a:pPr marL="0" indent="0">
              <a:buNone/>
            </a:pPr>
            <a:r>
              <a:rPr lang="en-US" sz="2400" b="1" dirty="0"/>
              <a:t>Management response</a:t>
            </a:r>
          </a:p>
          <a:p>
            <a:pPr algn="just"/>
            <a:r>
              <a:rPr lang="en-ZA" sz="2400" dirty="0"/>
              <a:t>All applications received have been reviewed and, where necessary, additional verification has been done through an electronic system called Survey 123. </a:t>
            </a:r>
          </a:p>
          <a:p>
            <a:pPr algn="just"/>
            <a:r>
              <a:rPr lang="en-ZA" sz="2400" dirty="0"/>
              <a:t>These discrepancies arose from the use of manual processes. All initiatives going forward have been automated as evidenced with the implementation of Presidential Employment Stimulus Initiative (PESI).</a:t>
            </a:r>
          </a:p>
          <a:p>
            <a:pPr marL="0" indent="0">
              <a:buNone/>
            </a:pPr>
            <a:endParaRPr lang="en-ZA" sz="1800" dirty="0"/>
          </a:p>
        </p:txBody>
      </p:sp>
    </p:spTree>
    <p:extLst>
      <p:ext uri="{BB962C8B-B14F-4D97-AF65-F5344CB8AC3E}">
        <p14:creationId xmlns:p14="http://schemas.microsoft.com/office/powerpoint/2010/main" xmlns="" val="939215574"/>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xmlns="" id="{18D0F295-4D50-4462-BAAA-6DBE261DA393}"/>
              </a:ext>
            </a:extLst>
          </p:cNvPr>
          <p:cNvGraphicFramePr>
            <a:graphicFrameLocks noChangeAspect="1"/>
          </p:cNvGraphicFramePr>
          <p:nvPr/>
        </p:nvGraphicFramePr>
        <p:xfrm>
          <a:off x="1525589" y="858839"/>
          <a:ext cx="1587" cy="1587"/>
        </p:xfrm>
        <a:graphic>
          <a:graphicData uri="http://schemas.openxmlformats.org/presentationml/2006/ole">
            <p:oleObj spid="_x0000_s35877" name="think-cell Slide" r:id="rId3" imgW="360" imgH="360" progId="">
              <p:embed/>
            </p:oleObj>
          </a:graphicData>
        </a:graphic>
      </p:graphicFrame>
      <p:pic>
        <p:nvPicPr>
          <p:cNvPr id="22534" name="Picture 2">
            <a:extLst>
              <a:ext uri="{FF2B5EF4-FFF2-40B4-BE49-F238E27FC236}">
                <a16:creationId xmlns:a16="http://schemas.microsoft.com/office/drawing/2014/main" xmlns="" id="{689B1509-406F-478A-BC93-DD672452F9B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xmlns="" id="{CF059A4A-73AE-426C-B15C-80782FEFB02B}"/>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tăText 86">
            <a:extLst>
              <a:ext uri="{FF2B5EF4-FFF2-40B4-BE49-F238E27FC236}">
                <a16:creationId xmlns:a16="http://schemas.microsoft.com/office/drawing/2014/main" xmlns="" id="{1A8412B5-14F1-49A7-8D51-45F1E304A303}"/>
              </a:ext>
            </a:extLst>
          </p:cNvPr>
          <p:cNvSpPr txBox="1"/>
          <p:nvPr/>
        </p:nvSpPr>
        <p:spPr>
          <a:xfrm>
            <a:off x="3210560" y="136525"/>
            <a:ext cx="8611921"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AGSA FINDINGS AND MANAGEMENT RESPONSE</a:t>
            </a:r>
          </a:p>
        </p:txBody>
      </p:sp>
      <p:sp>
        <p:nvSpPr>
          <p:cNvPr id="5" name="Slide Number Placeholder 4">
            <a:extLst>
              <a:ext uri="{FF2B5EF4-FFF2-40B4-BE49-F238E27FC236}">
                <a16:creationId xmlns:a16="http://schemas.microsoft.com/office/drawing/2014/main" xmlns="" id="{ECF201E5-DC7A-4F6D-9CA4-CE7F31F2D471}"/>
              </a:ext>
            </a:extLst>
          </p:cNvPr>
          <p:cNvSpPr>
            <a:spLocks noGrp="1"/>
          </p:cNvSpPr>
          <p:nvPr>
            <p:ph type="sldNum" sz="quarter" idx="12"/>
          </p:nvPr>
        </p:nvSpPr>
        <p:spPr/>
        <p:txBody>
          <a:bodyPr/>
          <a:lstStyle/>
          <a:p>
            <a:fld id="{2E074DD4-540F-42E8-8834-ACDA14026ADE}" type="slidenum">
              <a:rPr lang="en-US" smtClean="0"/>
              <a:pPr/>
              <a:t>8</a:t>
            </a:fld>
            <a:endParaRPr lang="en-US"/>
          </a:p>
        </p:txBody>
      </p:sp>
      <p:cxnSp>
        <p:nvCxnSpPr>
          <p:cNvPr id="8" name="Straight Connector 7">
            <a:extLst>
              <a:ext uri="{FF2B5EF4-FFF2-40B4-BE49-F238E27FC236}">
                <a16:creationId xmlns:a16="http://schemas.microsoft.com/office/drawing/2014/main" xmlns="" id="{52438669-1CEF-488F-8489-7E0C6DD9CFC3}"/>
              </a:ext>
            </a:extLst>
          </p:cNvPr>
          <p:cNvCxnSpPr>
            <a:cxnSpLocks/>
          </p:cNvCxnSpPr>
          <p:nvPr/>
        </p:nvCxnSpPr>
        <p:spPr>
          <a:xfrm>
            <a:off x="4480560" y="598190"/>
            <a:ext cx="7473221"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xmlns="" id="{8B8651A0-F73D-44E8-8EE7-4D3D937F9661}"/>
              </a:ext>
            </a:extLst>
          </p:cNvPr>
          <p:cNvSpPr>
            <a:spLocks noGrp="1"/>
          </p:cNvSpPr>
          <p:nvPr>
            <p:ph idx="1"/>
          </p:nvPr>
        </p:nvSpPr>
        <p:spPr>
          <a:xfrm>
            <a:off x="205708" y="701040"/>
            <a:ext cx="11884691" cy="5273037"/>
          </a:xfrm>
        </p:spPr>
        <p:txBody>
          <a:bodyPr>
            <a:noAutofit/>
          </a:bodyPr>
          <a:lstStyle/>
          <a:p>
            <a:pPr marL="0" indent="0">
              <a:buNone/>
            </a:pPr>
            <a:r>
              <a:rPr lang="en-ZA" sz="2400" b="1" dirty="0"/>
              <a:t>6. Inconsistent method or process used to calculate assistance to farmers </a:t>
            </a:r>
          </a:p>
          <a:p>
            <a:pPr marL="0" indent="0">
              <a:buNone/>
            </a:pPr>
            <a:endParaRPr lang="en-ZA" sz="900" b="1" dirty="0"/>
          </a:p>
          <a:p>
            <a:pPr marL="0" indent="0">
              <a:buNone/>
            </a:pPr>
            <a:r>
              <a:rPr lang="en-US" sz="2400" b="1" dirty="0"/>
              <a:t>AGSA recommendation</a:t>
            </a:r>
          </a:p>
          <a:p>
            <a:pPr marL="0" indent="0" algn="just">
              <a:buNone/>
            </a:pPr>
            <a:r>
              <a:rPr lang="en-ZA" sz="2000" i="1" dirty="0"/>
              <a:t>The department should communicate clear guidelines to all provinces in a timely manner to ensure calculations are consistently applied for assistance to small-scale and communal farmers when similar support programmes are implemented in future. </a:t>
            </a:r>
          </a:p>
          <a:p>
            <a:pPr marL="0" indent="0" algn="just">
              <a:buNone/>
            </a:pPr>
            <a:r>
              <a:rPr lang="en-ZA" sz="2000" i="1" dirty="0"/>
              <a:t>The department should investigate the method of calculations and the assumptions each province used to ensure that a fair and consistent approach was used for the support provided to small-scale and communal farmers throughout the country. If some farmers were disadvantaged by the process, the department should follow up and rectify this. </a:t>
            </a:r>
          </a:p>
          <a:p>
            <a:pPr marL="0" indent="0">
              <a:buNone/>
            </a:pPr>
            <a:r>
              <a:rPr lang="en-US" sz="2400" b="1" dirty="0"/>
              <a:t>Management response</a:t>
            </a:r>
          </a:p>
          <a:p>
            <a:pPr algn="just"/>
            <a:r>
              <a:rPr lang="en-ZA" sz="1800" dirty="0"/>
              <a:t>All applications received have been reviewed and, where necessary, additional verification has been done through an electronic system called Survey 123. </a:t>
            </a:r>
          </a:p>
          <a:p>
            <a:pPr algn="just"/>
            <a:r>
              <a:rPr lang="en-ZA" sz="1800" dirty="0"/>
              <a:t>These discrepancies arose from the use of manual processes. All initiatives going forward have been automated as evidenced with the implementation of Presidential Employment Stimulus Initiatives (PESI).</a:t>
            </a:r>
          </a:p>
        </p:txBody>
      </p:sp>
    </p:spTree>
    <p:extLst>
      <p:ext uri="{BB962C8B-B14F-4D97-AF65-F5344CB8AC3E}">
        <p14:creationId xmlns:p14="http://schemas.microsoft.com/office/powerpoint/2010/main" xmlns="" val="335495060"/>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xmlns="" id="{18D0F295-4D50-4462-BAAA-6DBE261DA393}"/>
              </a:ext>
            </a:extLst>
          </p:cNvPr>
          <p:cNvGraphicFramePr>
            <a:graphicFrameLocks noChangeAspect="1"/>
          </p:cNvGraphicFramePr>
          <p:nvPr/>
        </p:nvGraphicFramePr>
        <p:xfrm>
          <a:off x="1525589" y="858839"/>
          <a:ext cx="1587" cy="1587"/>
        </p:xfrm>
        <a:graphic>
          <a:graphicData uri="http://schemas.openxmlformats.org/presentationml/2006/ole">
            <p:oleObj spid="_x0000_s36898" name="think-cell Slide" r:id="rId3" imgW="360" imgH="360" progId="">
              <p:embed/>
            </p:oleObj>
          </a:graphicData>
        </a:graphic>
      </p:graphicFrame>
      <p:pic>
        <p:nvPicPr>
          <p:cNvPr id="22534" name="Picture 2">
            <a:extLst>
              <a:ext uri="{FF2B5EF4-FFF2-40B4-BE49-F238E27FC236}">
                <a16:creationId xmlns:a16="http://schemas.microsoft.com/office/drawing/2014/main" xmlns="" id="{689B1509-406F-478A-BC93-DD672452F9B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47850" y="5622926"/>
            <a:ext cx="2541588"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a:extLst>
              <a:ext uri="{FF2B5EF4-FFF2-40B4-BE49-F238E27FC236}">
                <a16:creationId xmlns:a16="http://schemas.microsoft.com/office/drawing/2014/main" xmlns="" id="{CF059A4A-73AE-426C-B15C-80782FEFB02B}"/>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832850" y="5694364"/>
            <a:ext cx="8128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tăText 86">
            <a:extLst>
              <a:ext uri="{FF2B5EF4-FFF2-40B4-BE49-F238E27FC236}">
                <a16:creationId xmlns:a16="http://schemas.microsoft.com/office/drawing/2014/main" xmlns="" id="{1A8412B5-14F1-49A7-8D51-45F1E304A303}"/>
              </a:ext>
            </a:extLst>
          </p:cNvPr>
          <p:cNvSpPr txBox="1"/>
          <p:nvPr/>
        </p:nvSpPr>
        <p:spPr>
          <a:xfrm>
            <a:off x="3210560" y="136525"/>
            <a:ext cx="8611921" cy="461665"/>
          </a:xfrm>
          <a:prstGeom prst="rect">
            <a:avLst/>
          </a:prstGeom>
          <a:noFill/>
          <a:ln>
            <a:noFill/>
          </a:ln>
        </p:spPr>
        <p:txBody>
          <a:bodyPr wrap="square" rtlCol="0" anchor="b">
            <a:spAutoFit/>
          </a:bodyPr>
          <a:lstStyle/>
          <a:p>
            <a:pPr algn="r"/>
            <a:r>
              <a:rPr lang="en-US" sz="2400" b="1" dirty="0">
                <a:solidFill>
                  <a:srgbClr val="333399"/>
                </a:solidFill>
                <a:latin typeface="Abadi" panose="020B0604020202020204" pitchFamily="34" charset="0"/>
                <a:ea typeface="Yu Gothic Medium" panose="020B0500000000000000" pitchFamily="34" charset="-128"/>
                <a:cs typeface="Arial" panose="020B0604020202020204" pitchFamily="34" charset="0"/>
              </a:rPr>
              <a:t>AGSA FINDINGS AND MANAGEMENT RESPONSE</a:t>
            </a:r>
          </a:p>
        </p:txBody>
      </p:sp>
      <p:sp>
        <p:nvSpPr>
          <p:cNvPr id="5" name="Slide Number Placeholder 4">
            <a:extLst>
              <a:ext uri="{FF2B5EF4-FFF2-40B4-BE49-F238E27FC236}">
                <a16:creationId xmlns:a16="http://schemas.microsoft.com/office/drawing/2014/main" xmlns="" id="{ECF201E5-DC7A-4F6D-9CA4-CE7F31F2D471}"/>
              </a:ext>
            </a:extLst>
          </p:cNvPr>
          <p:cNvSpPr>
            <a:spLocks noGrp="1"/>
          </p:cNvSpPr>
          <p:nvPr>
            <p:ph type="sldNum" sz="quarter" idx="12"/>
          </p:nvPr>
        </p:nvSpPr>
        <p:spPr/>
        <p:txBody>
          <a:bodyPr/>
          <a:lstStyle/>
          <a:p>
            <a:fld id="{2E074DD4-540F-42E8-8834-ACDA14026ADE}" type="slidenum">
              <a:rPr lang="en-US" smtClean="0"/>
              <a:pPr/>
              <a:t>9</a:t>
            </a:fld>
            <a:endParaRPr lang="en-US"/>
          </a:p>
        </p:txBody>
      </p:sp>
      <p:cxnSp>
        <p:nvCxnSpPr>
          <p:cNvPr id="8" name="Straight Connector 7">
            <a:extLst>
              <a:ext uri="{FF2B5EF4-FFF2-40B4-BE49-F238E27FC236}">
                <a16:creationId xmlns:a16="http://schemas.microsoft.com/office/drawing/2014/main" xmlns="" id="{52438669-1CEF-488F-8489-7E0C6DD9CFC3}"/>
              </a:ext>
            </a:extLst>
          </p:cNvPr>
          <p:cNvCxnSpPr>
            <a:cxnSpLocks/>
          </p:cNvCxnSpPr>
          <p:nvPr/>
        </p:nvCxnSpPr>
        <p:spPr>
          <a:xfrm>
            <a:off x="4480560" y="598190"/>
            <a:ext cx="7473221" cy="0"/>
          </a:xfrm>
          <a:prstGeom prst="line">
            <a:avLst/>
          </a:prstGeom>
          <a:ln w="38100">
            <a:solidFill>
              <a:srgbClr val="040404"/>
            </a:solidFill>
          </a:ln>
        </p:spPr>
        <p:style>
          <a:lnRef idx="3">
            <a:schemeClr val="accent6"/>
          </a:lnRef>
          <a:fillRef idx="0">
            <a:schemeClr val="accent6"/>
          </a:fillRef>
          <a:effectRef idx="2">
            <a:schemeClr val="accent6"/>
          </a:effectRef>
          <a:fontRef idx="minor">
            <a:schemeClr val="tx1"/>
          </a:fontRef>
        </p:style>
      </p:cxnSp>
      <p:sp>
        <p:nvSpPr>
          <p:cNvPr id="2" name="Content Placeholder 1">
            <a:extLst>
              <a:ext uri="{FF2B5EF4-FFF2-40B4-BE49-F238E27FC236}">
                <a16:creationId xmlns:a16="http://schemas.microsoft.com/office/drawing/2014/main" xmlns="" id="{8B8651A0-F73D-44E8-8EE7-4D3D937F9661}"/>
              </a:ext>
            </a:extLst>
          </p:cNvPr>
          <p:cNvSpPr>
            <a:spLocks noGrp="1"/>
          </p:cNvSpPr>
          <p:nvPr>
            <p:ph idx="1"/>
          </p:nvPr>
        </p:nvSpPr>
        <p:spPr>
          <a:xfrm>
            <a:off x="205708" y="701040"/>
            <a:ext cx="11884691" cy="5273037"/>
          </a:xfrm>
        </p:spPr>
        <p:txBody>
          <a:bodyPr>
            <a:noAutofit/>
          </a:bodyPr>
          <a:lstStyle/>
          <a:p>
            <a:pPr marL="0" indent="0">
              <a:buNone/>
            </a:pPr>
            <a:r>
              <a:rPr lang="en-ZA" sz="2400" b="1" dirty="0"/>
              <a:t>7. Payments not verified at national office </a:t>
            </a:r>
          </a:p>
          <a:p>
            <a:pPr marL="0" indent="0">
              <a:buNone/>
            </a:pPr>
            <a:endParaRPr lang="en-ZA" sz="2400" b="1" dirty="0"/>
          </a:p>
          <a:p>
            <a:pPr marL="0" indent="0">
              <a:buNone/>
            </a:pPr>
            <a:r>
              <a:rPr lang="en-US" sz="2400" b="1" dirty="0"/>
              <a:t>AGSA recommendation</a:t>
            </a:r>
          </a:p>
          <a:p>
            <a:pPr marL="0" indent="0" algn="just">
              <a:buNone/>
            </a:pPr>
            <a:r>
              <a:rPr lang="en-ZA" sz="2000" i="1" dirty="0"/>
              <a:t>We recommend that national finance officials verify and sign payment batches from provincial offices before payments are released to prevent invalid or fraudulent payments from being made. The department should implement a record management and reconciliation process that would enable adequate tracking and control of the payments in the system. Without an adequate record management system and reconciliation process, there is a risk that invalid, fraudulent or duplicate payments might be made. </a:t>
            </a:r>
          </a:p>
          <a:p>
            <a:pPr marL="0" indent="0" algn="just">
              <a:buNone/>
            </a:pPr>
            <a:endParaRPr lang="en-ZA" sz="2000" i="1" dirty="0"/>
          </a:p>
          <a:p>
            <a:pPr marL="0" indent="0" algn="just">
              <a:buNone/>
            </a:pPr>
            <a:r>
              <a:rPr lang="en-US" sz="2400" b="1" dirty="0"/>
              <a:t>Management response</a:t>
            </a:r>
          </a:p>
          <a:p>
            <a:pPr marL="0" indent="0" algn="just">
              <a:buNone/>
            </a:pPr>
            <a:r>
              <a:rPr lang="en-ZA" sz="2400" dirty="0"/>
              <a:t>All payments have been verified and are supported by evidence.  In addition, all payments have been captured. In this regard the AGSA has not raised any findings relating to these matters as per the recently completed regularity audit.</a:t>
            </a:r>
          </a:p>
        </p:txBody>
      </p:sp>
    </p:spTree>
    <p:extLst>
      <p:ext uri="{BB962C8B-B14F-4D97-AF65-F5344CB8AC3E}">
        <p14:creationId xmlns:p14="http://schemas.microsoft.com/office/powerpoint/2010/main" xmlns="" val="3359402087"/>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B81E71C805E148B4B8E341B49BE5DB" ma:contentTypeVersion="0" ma:contentTypeDescription="Create a new document." ma:contentTypeScope="" ma:versionID="6b6f0fd59040139e0c8ee0aa896c53cc">
  <xsd:schema xmlns:xsd="http://www.w3.org/2001/XMLSchema" xmlns:xs="http://www.w3.org/2001/XMLSchema" xmlns:p="http://schemas.microsoft.com/office/2006/metadata/properties" xmlns:ns2="db9a61e7-e58b-4a0f-a1f0-f0fe15068406" targetNamespace="http://schemas.microsoft.com/office/2006/metadata/properties" ma:root="true" ma:fieldsID="d914b10a75e36c255acfec3bf11d50f3" ns2:_="">
    <xsd:import namespace="db9a61e7-e58b-4a0f-a1f0-f0fe1506840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a61e7-e58b-4a0f-a1f0-f0fe1506840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E88E04DB-62C2-463F-81FB-CAFEDD87CC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a61e7-e58b-4a0f-a1f0-f0fe150684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795337-C051-4DA2-985E-BB1D84730014}">
  <ds:schemaRefs>
    <ds:schemaRef ds:uri="http://purl.org/dc/elements/1.1/"/>
    <ds:schemaRef ds:uri="db9a61e7-e58b-4a0f-a1f0-f0fe15068406"/>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389E3579-B11F-4943-B50B-5D54D9812412}">
  <ds:schemaRefs>
    <ds:schemaRef ds:uri="http://schemas.microsoft.com/sharepoint/v3/contenttype/forms"/>
  </ds:schemaRefs>
</ds:datastoreItem>
</file>

<file path=customXml/itemProps4.xml><?xml version="1.0" encoding="utf-8"?>
<ds:datastoreItem xmlns:ds="http://schemas.openxmlformats.org/officeDocument/2006/customXml" ds:itemID="{4CFDA00E-8359-4272-B09C-BBD13620642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3423</TotalTime>
  <Words>2158</Words>
  <Application>Microsoft Office PowerPoint</Application>
  <PresentationFormat>Custom</PresentationFormat>
  <Paragraphs>193</Paragraphs>
  <Slides>20</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1_Office Theme</vt:lpstr>
      <vt:lpstr>Office Theme</vt:lpstr>
      <vt:lpstr>think-cell Slide</vt:lpstr>
      <vt:lpstr>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Monique</cp:lastModifiedBy>
  <cp:revision>255</cp:revision>
  <cp:lastPrinted>2022-02-28T15:51:51Z</cp:lastPrinted>
  <dcterms:created xsi:type="dcterms:W3CDTF">2019-03-13T13:21:24Z</dcterms:created>
  <dcterms:modified xsi:type="dcterms:W3CDTF">2022-03-01T07:05:44Z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0x01010034B81E71C805E148B4B8E341B49BE5DB</vt:lpwstr>
  </property>
</Properties>
</file>