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97675" cy="9926638"/>
  <p:embeddedFontLst>
    <p:embeddedFont>
      <p:font typeface="Gill Sans" charset="0"/>
      <p:regular r:id="rId31"/>
      <p:bold r:id="rId32"/>
    </p:embeddedFont>
    <p:embeddedFont>
      <p:font typeface="Arial Narrow" pitchFamily="34" charset="0"/>
      <p:regular r:id="rId33"/>
      <p:bold r:id="rId34"/>
      <p:italic r:id="rId35"/>
      <p:boldItalic r:id="rId36"/>
    </p:embeddedFont>
    <p:embeddedFont>
      <p:font typeface="Calibri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jYgVczIFhzsvrSKyVnlwfgVA5s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8A2B4E3-8B1C-41F2-8916-E0271A80C06F}">
  <a:tblStyle styleId="{08A2B4E3-8B1C-41F2-8916-E0271A80C06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366C5CB-F574-4F7D-9D2A-B2BC2ED7222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tcBdr/>
        <a:fill>
          <a:solidFill>
            <a:srgbClr val="F8D6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D6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font" Target="fonts/font10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3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7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7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7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2:notes"/>
          <p:cNvSpPr txBox="1">
            <a:spLocks noGrp="1"/>
          </p:cNvSpPr>
          <p:nvPr>
            <p:ph type="sldNum" idx="12"/>
          </p:nvPr>
        </p:nvSpPr>
        <p:spPr>
          <a:xfrm>
            <a:off x="3850443" y="9428587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4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6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389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65776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0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1"/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65776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21" name="Google Shape;21;p31"/>
          <p:cNvPicPr preferRelativeResize="0"/>
          <p:nvPr/>
        </p:nvPicPr>
        <p:blipFill rotWithShape="1">
          <a:blip r:embed="rId2">
            <a:alphaModFix/>
          </a:blip>
          <a:srcRect l="36079" t="57807" r="2606" b="27373"/>
          <a:stretch/>
        </p:blipFill>
        <p:spPr>
          <a:xfrm>
            <a:off x="5512095" y="5787794"/>
            <a:ext cx="3003254" cy="51331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389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389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65776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9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29" name="Google Shape;29;p32"/>
          <p:cNvPicPr preferRelativeResize="0"/>
          <p:nvPr/>
        </p:nvPicPr>
        <p:blipFill rotWithShape="1">
          <a:blip r:embed="rId2">
            <a:alphaModFix/>
          </a:blip>
          <a:srcRect l="36079" t="57807" r="2606" b="27373"/>
          <a:stretch/>
        </p:blipFill>
        <p:spPr>
          <a:xfrm>
            <a:off x="5512095" y="5787794"/>
            <a:ext cx="3003254" cy="513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8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3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3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Gill Sans"/>
              <a:buNone/>
              <a:defRPr sz="3200" b="1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9"/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65776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9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 idx="4294967295"/>
          </p:nvPr>
        </p:nvSpPr>
        <p:spPr>
          <a:xfrm>
            <a:off x="1" y="331312"/>
            <a:ext cx="9144000" cy="415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600"/>
              <a:buFont typeface="Gill Sans"/>
              <a:buNone/>
            </a:pPr>
            <a:r>
              <a:rPr lang="en-ZA" sz="3600" b="1" i="0" u="none" strike="noStrike" cap="none">
                <a:solidFill>
                  <a:srgbClr val="F26522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ZA" sz="3600" b="1" i="0" u="none" strike="noStrike" cap="none">
                <a:solidFill>
                  <a:srgbClr val="F26522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  <a:t>BRIEFING TO THE PORTFOLIO COMMITTEE</a:t>
            </a:r>
            <a:b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  <a:t> ON TOURISM</a:t>
            </a:r>
            <a:b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 </a:t>
            </a:r>
            <a:b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br>
              <a:rPr lang="en-ZA" sz="2400" b="1" i="0" u="none" strike="noStrike" cap="none">
                <a:solidFill>
                  <a:srgbClr val="C55A1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F26522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ZA" sz="2400" b="1" i="0" u="none" strike="noStrike" cap="none">
                <a:solidFill>
                  <a:srgbClr val="F26522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br>
              <a:rPr lang="en-ZA"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01 MARCH 2022</a:t>
            </a:r>
            <a:r>
              <a:rPr lang="en-ZA" sz="2400" b="1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ZA" sz="2400" b="1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ZA" sz="2400" b="1" i="0" u="none" strike="noStrike" cap="none">
                <a:solidFill>
                  <a:srgbClr val="F26522"/>
                </a:solidFill>
                <a:latin typeface="Gill Sans"/>
                <a:ea typeface="Gill Sans"/>
                <a:cs typeface="Gill Sans"/>
                <a:sym typeface="Gill Sans"/>
              </a:rPr>
              <a:t>  </a:t>
            </a:r>
            <a:endParaRPr/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1384300" y="5280278"/>
            <a:ext cx="6375400" cy="51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ZA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2800" b="1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10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3" name="Google Shape;173;p10"/>
          <p:cNvGraphicFramePr/>
          <p:nvPr/>
        </p:nvGraphicFramePr>
        <p:xfrm>
          <a:off x="172275" y="8175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383700"/>
                <a:gridCol w="2959375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20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ECTPA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Dwesa Nature Reserve -</a:t>
                      </a:r>
                      <a:r>
                        <a:rPr lang="en-ZA" sz="15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 Access Project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Dwesa Nature Reserve to make it universally accessible</a:t>
                      </a:r>
                      <a:endParaRPr sz="15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Completed around Nov 2021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20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ECPTA              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Beach Infrastructure Development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Refurbishment of the Krantz Recreational area in Port Alfred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Repair and restoration of Kowie River retaining wall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R15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Reurbishment of Middle Beach Public facilities in Port Alfred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Krantz site is under construction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Middle Beach and Kowie River banks sites works have stopped pending an Environmental Authorisation.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20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South African National Park (SANParks)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Addo National Park that includes the  development of family unit chalets.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work is in progress.    </a:t>
                      </a:r>
                      <a:endParaRPr/>
                    </a:p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Family chalets - In the design stage.  </a:t>
                      </a:r>
                      <a:endParaRPr/>
                    </a:p>
                    <a:p>
                      <a:pPr marL="28575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74" name="Google Shape;174;p10"/>
          <p:cNvSpPr txBox="1"/>
          <p:nvPr/>
        </p:nvSpPr>
        <p:spPr>
          <a:xfrm>
            <a:off x="291362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75" name="Google Shape;175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Eastern Cape (3)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11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11"/>
          <p:cNvGraphicFramePr/>
          <p:nvPr/>
        </p:nvGraphicFramePr>
        <p:xfrm>
          <a:off x="392326" y="85281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6147625"/>
                <a:gridCol w="2097150"/>
              </a:tblGrid>
              <a:tr h="290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/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51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Infrastructure </a:t>
                      </a:r>
                      <a:r>
                        <a:rPr lang="en-ZA" sz="15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</a:t>
                      </a: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programme in 19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(nineteen) National Parks: of which four (4) Parks are in the Eastern Cape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Addo National Park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Camdeboo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Mountain Zebra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Tsitsikamma </a:t>
                      </a: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is in progress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415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    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Tsitsikama Big Tree Gateway Project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project involved the construction of an entrance gate, coffee and curio shops, picnic facilities, activity centre, c</a:t>
                      </a:r>
                      <a:r>
                        <a:rPr lang="en-ZA" sz="150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lass room, ablutions, offices, parking and s</a:t>
                      </a: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ervices infrastructure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completed.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82" name="Google Shape;182;p11"/>
          <p:cNvSpPr txBox="1">
            <a:spLocks noGrp="1"/>
          </p:cNvSpPr>
          <p:nvPr>
            <p:ph type="title"/>
          </p:nvPr>
        </p:nvSpPr>
        <p:spPr>
          <a:xfrm>
            <a:off x="0" y="-59961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Eastern Cape (4)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3" name="Google Shape;183;p11"/>
          <p:cNvSpPr txBox="1"/>
          <p:nvPr/>
        </p:nvSpPr>
        <p:spPr>
          <a:xfrm>
            <a:off x="392326" y="636531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12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0" name="Google Shape;190;p12"/>
          <p:cNvGraphicFramePr/>
          <p:nvPr/>
        </p:nvGraphicFramePr>
        <p:xfrm>
          <a:off x="302963" y="55511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6001800"/>
                <a:gridCol w="2483350"/>
              </a:tblGrid>
              <a:tr h="217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Project14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78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four (4) sites  are in the Free State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Gariep Dam Resort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Maria Moroka Resort 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Phillip Saunders Resort in Bloemfontein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Sterkfontein Dam Nature Reserve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Quarter 1 2022/23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56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None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community-based</a:t>
                      </a:r>
                      <a:r>
                        <a:rPr lang="en-ZA" sz="15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Tourism </a:t>
                      </a: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 of which three (03) are in the Free State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QwaQwa Guest House, Phuthaditjhaba (Accomodation) </a:t>
                      </a:r>
                      <a:endParaRPr sz="15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Vredefort Dome Interpretation Centre, near Parys</a:t>
                      </a:r>
                      <a:endParaRPr sz="15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Monotsha, Phuthaditjhaba (paved access road)</a:t>
                      </a:r>
                      <a:endParaRPr sz="15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Quarter 1 2022/23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933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                             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Dinosaur Centre, Golden Gate National Park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the Dinosaur Interpretative Centre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Landscaping, maintenance, terrain rehabilitation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in progress  </a:t>
                      </a:r>
                      <a:endParaRPr/>
                    </a:p>
                    <a:p>
                      <a:pPr marL="28575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1" name="Google Shape;191;p12"/>
          <p:cNvSpPr txBox="1"/>
          <p:nvPr/>
        </p:nvSpPr>
        <p:spPr>
          <a:xfrm>
            <a:off x="302963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title"/>
          </p:nvPr>
        </p:nvSpPr>
        <p:spPr>
          <a:xfrm>
            <a:off x="-138438" y="-177368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Free State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13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8" name="Google Shape;198;p13"/>
          <p:cNvGraphicFramePr/>
          <p:nvPr/>
        </p:nvGraphicFramePr>
        <p:xfrm>
          <a:off x="506896" y="11139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416825"/>
                <a:gridCol w="2713375"/>
              </a:tblGrid>
              <a:tr h="332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Constitution Hill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People’s Park, Braamfontein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construction of the ‘People Park’ project within the Constitution Hill Precinct to exemplify the values of the constitution - being accessible to the public and available for use as a gathering space, recreation space for the adjoining communities and for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Contractor procurement stage - It is anticipated that the contractor will be approved by the Board in 2022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48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one (1) site  is in Gauteng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Suikerbosrand Nature Reserve, Gauteng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Quarter1 2022/23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9" name="Google Shape;199;p13"/>
          <p:cNvSpPr txBox="1"/>
          <p:nvPr/>
        </p:nvSpPr>
        <p:spPr>
          <a:xfrm>
            <a:off x="236702" y="659737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title"/>
          </p:nvPr>
        </p:nvSpPr>
        <p:spPr>
          <a:xfrm>
            <a:off x="-185558" y="115926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Gauteng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14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6" name="Google Shape;206;p14"/>
          <p:cNvGraphicFramePr/>
          <p:nvPr/>
        </p:nvGraphicFramePr>
        <p:xfrm>
          <a:off x="254112" y="64536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771325"/>
                <a:gridCol w="2782950"/>
              </a:tblGrid>
              <a:tr h="20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Projects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0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025" marB="0"/>
                </a:tc>
              </a:tr>
              <a:tr h="16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the Community-based</a:t>
                      </a:r>
                      <a:r>
                        <a:rPr lang="en-ZA" sz="1400" b="1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Tourism </a:t>
                      </a: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 of which three (3) are in Kwazulu-Natal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Muzi Pan - Jozini LM 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Anton Lembede Museum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AmaHlubi Cultural Heritage</a:t>
                      </a:r>
                      <a:endParaRPr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</a:t>
                      </a: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 2 2022/23 with the exception of Muzi Pan in Quarter 1 2022/23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1575" marB="41575"/>
                </a:tc>
              </a:tr>
              <a:tr h="858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Ezemvelo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Upgrade &amp; Expansion of Giant Castle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Re-construction of the Meander Hut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in progress</a:t>
                      </a:r>
                      <a:endParaRPr/>
                    </a:p>
                  </a:txBody>
                  <a:tcPr marL="91450" marR="91450" marT="41575" marB="41575"/>
                </a:tc>
              </a:tr>
              <a:tr h="858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Ezemvelo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Midmar Resort  upgrades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Renovations and revamp of the Midmar Dam Resort</a:t>
                      </a:r>
                      <a:endParaRPr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Site was handed over to the Contractor in November 2021. 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in progress.</a:t>
                      </a:r>
                      <a:endParaRPr/>
                    </a:p>
                  </a:txBody>
                  <a:tcPr marL="91450" marR="91450" marT="41575" marB="41575"/>
                </a:tc>
              </a:tr>
              <a:tr h="1052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Ezemvelo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Roofing of Resorts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Re-roofing of three resorts -Thendele Camp, Mthwazi Lodge and Hill Top with harvey tiles </a:t>
                      </a:r>
                      <a:endParaRPr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work at Thendele Camp commenced in March 2021. 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at Mthwazi and Hilltop has not yet commenced. </a:t>
                      </a:r>
                      <a:endParaRPr/>
                    </a:p>
                  </a:txBody>
                  <a:tcPr marL="91450" marR="91450" marT="41575" marB="41575"/>
                </a:tc>
              </a:tr>
            </a:tbl>
          </a:graphicData>
        </a:graphic>
      </p:graphicFrame>
      <p:sp>
        <p:nvSpPr>
          <p:cNvPr id="207" name="Google Shape;207;p14"/>
          <p:cNvSpPr txBox="1"/>
          <p:nvPr/>
        </p:nvSpPr>
        <p:spPr>
          <a:xfrm>
            <a:off x="335607" y="653891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08" name="Google Shape;208;p14"/>
          <p:cNvSpPr txBox="1">
            <a:spLocks noGrp="1"/>
          </p:cNvSpPr>
          <p:nvPr>
            <p:ph type="title"/>
          </p:nvPr>
        </p:nvSpPr>
        <p:spPr>
          <a:xfrm>
            <a:off x="0" y="-114611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Kwazulu-Natal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15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4" name="Google Shape;214;p15"/>
          <p:cNvGraphicFramePr/>
          <p:nvPr/>
        </p:nvGraphicFramePr>
        <p:xfrm>
          <a:off x="547895" y="53008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297550"/>
                <a:gridCol w="275065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20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Ezemvelo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Hluhluwe Universal Accessibility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Hluhluwe Nature Reserve to make it universally accessible to persons with disabilities and elderly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Completed around Oct 2021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200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TIKZN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Bhanga Nek,  about 12 km south of the Kosi Bay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Upgrading of existing infrastructure which includes: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Top Campsite: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Accommodation units;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Stand-alone ablution facilities;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water-heating systems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Bottom Site includes: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Tented camps,  boma , ablution and kitchen;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Water and electrification; 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Landscaping;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Fencing and entrance facilities.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contractor was appointed in August 2021.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underway.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15" name="Google Shape;215;p15"/>
          <p:cNvSpPr txBox="1"/>
          <p:nvPr/>
        </p:nvSpPr>
        <p:spPr>
          <a:xfrm>
            <a:off x="335607" y="653891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16" name="Google Shape;216;p15"/>
          <p:cNvSpPr txBox="1">
            <a:spLocks noGrp="1"/>
          </p:cNvSpPr>
          <p:nvPr>
            <p:ph type="title"/>
          </p:nvPr>
        </p:nvSpPr>
        <p:spPr>
          <a:xfrm>
            <a:off x="-147485" y="-117803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Kwazulu-Natal (2)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16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2" name="Google Shape;222;p16"/>
          <p:cNvGraphicFramePr/>
          <p:nvPr/>
        </p:nvGraphicFramePr>
        <p:xfrm>
          <a:off x="245165" y="122915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4813850"/>
                <a:gridCol w="3528400"/>
              </a:tblGrid>
              <a:tr h="532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37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TIKZN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Lilani Hotsprings, between Greytown and Kranskop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Renovation of the chalets, kitchen, restaurant, laundry, administration block, construction of retaining walls, repairing of the fence, pool area.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in progress.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684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TKZN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Mandela Capture Site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access road, parking and entrance gate, guardhouse, landscaping and fencing.</a:t>
                      </a:r>
                      <a:endParaRPr sz="15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Tender had to be re-advertised.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Contractor estimated be on site end of March 2022. 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23" name="Google Shape;223;p16"/>
          <p:cNvSpPr txBox="1"/>
          <p:nvPr/>
        </p:nvSpPr>
        <p:spPr>
          <a:xfrm>
            <a:off x="628651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24" name="Google Shape;224;p16"/>
          <p:cNvSpPr txBox="1">
            <a:spLocks noGrp="1"/>
          </p:cNvSpPr>
          <p:nvPr>
            <p:ph type="title"/>
          </p:nvPr>
        </p:nvSpPr>
        <p:spPr>
          <a:xfrm>
            <a:off x="0" y="162435"/>
            <a:ext cx="9144000" cy="67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Kwazulu-Natal (3)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17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0" name="Google Shape;230;p17"/>
          <p:cNvGraphicFramePr/>
          <p:nvPr/>
        </p:nvGraphicFramePr>
        <p:xfrm>
          <a:off x="526773" y="61453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172950"/>
                <a:gridCol w="3003425"/>
              </a:tblGrid>
              <a:tr h="16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761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</a:t>
                      </a:r>
                      <a:r>
                        <a:rPr lang="en-ZA" sz="1400" b="1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community-based tourism </a:t>
                      </a: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(accommodation development/upgrading)  of which ten (10) are in Limpopo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Phiphidi Waterfall, near Thohoyandou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Oaks Lodge, Maruleng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Matsila Lodge, Makhado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VhaTsonga, Makhado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Ngove, about 4kms from Giyani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Tisane, near Jane Furse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Nandoni Dam, Vhembe DM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Tshathogwe Game Farm, Makhado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Mtititi Game Farm, Collins Chabane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Mapate Recreational Social Tourism Facility, Thulamele LM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 Providers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</a:t>
                      </a: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Quarter1 2022/23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36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Infrastructure </a:t>
                      </a:r>
                      <a:r>
                        <a:rPr lang="en-ZA" sz="14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</a:t>
                      </a: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programme in 19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(nineteen) National Parks of which one (1) Park is in Limpopo 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Mapungubwe, LP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Marakele LP         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is in progress.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1" name="Google Shape;231;p17"/>
          <p:cNvSpPr txBox="1"/>
          <p:nvPr/>
        </p:nvSpPr>
        <p:spPr>
          <a:xfrm>
            <a:off x="143936" y="6492875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32" name="Google Shape;232;p17"/>
          <p:cNvSpPr txBox="1">
            <a:spLocks noGrp="1"/>
          </p:cNvSpPr>
          <p:nvPr>
            <p:ph type="title"/>
          </p:nvPr>
        </p:nvSpPr>
        <p:spPr>
          <a:xfrm>
            <a:off x="-143936" y="-52966"/>
            <a:ext cx="9144000" cy="67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Limpopo (1)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18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8" name="Google Shape;238;p18"/>
          <p:cNvGraphicFramePr/>
          <p:nvPr/>
        </p:nvGraphicFramePr>
        <p:xfrm>
          <a:off x="295587" y="45236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4880575"/>
                <a:gridCol w="3590150"/>
              </a:tblGrid>
              <a:tr h="24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33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six (6) sites  are in Limpopo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Makapans Valley WHS, Limpopo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Nwanedi Nature Reserve, Limpopo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Blouberg Nature Reserve, Limpopo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Musina Nature Reserve, Limpopo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Modjadji Nature Reserve, Limpopo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Nzhelele Nature Reserve, Limpopo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inQuarter1 2022/23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52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SANBI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Thohoyandou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of the Thohoyandou Botanical Gardens that includes refurbishment of the guest house, walkways, construction of canopy walkway, ablution facilities and fencing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Tender for contractor advertised and appointment expected to be finalised in February 2022.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643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SANBI 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Zoological Gardens, Pretoria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Refurbishment of the Mokopane Biodiversity Conservation Centre and refurbishment of ablution facilities at the National Zoological Garden(Pretoria)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Tender for contractor advertised and appointment expected to be finalised in February 2022.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9" name="Google Shape;239;p18"/>
          <p:cNvSpPr txBox="1">
            <a:spLocks noGrp="1"/>
          </p:cNvSpPr>
          <p:nvPr>
            <p:ph type="title"/>
          </p:nvPr>
        </p:nvSpPr>
        <p:spPr>
          <a:xfrm>
            <a:off x="-41051" y="-63516"/>
            <a:ext cx="9144000" cy="67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Limpopo (2)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0" name="Google Shape;240;p18"/>
          <p:cNvSpPr txBox="1"/>
          <p:nvPr/>
        </p:nvSpPr>
        <p:spPr>
          <a:xfrm>
            <a:off x="295587" y="653891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19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6" name="Google Shape;246;p19"/>
          <p:cNvGraphicFramePr/>
          <p:nvPr/>
        </p:nvGraphicFramePr>
        <p:xfrm>
          <a:off x="628650" y="64057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434225"/>
                <a:gridCol w="2554350"/>
              </a:tblGrid>
              <a:tr h="58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3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750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Shangoni Gate, at the entrance gate of the Kruger National Park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Development of new entrance Gate at the Kruger National Park on the edge of Shingwedzi River that borders Collins Chabane Municipality and Greater Giyani Municipality.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Detailed plans and bill of quantities for the road and tourism infrastructure completed, currently developing tender documentation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33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Phalaborwa Wild Activity Hub, Kruger National Park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Partial development of the Wild Activity Hub in the Kruger National Park Phalaborwa Gate.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Detailed plans and bill of quantities finalised, currently developing tender documentation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750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  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Mapungubwe - Group accommodation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 dormitories and rooms, kitchen , dinning facility &amp; provision of external works (water, sewer, drainage &amp; fencing).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Detailed plans, bill of quantities and designs completed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shortfall to implement the full scope. SANParks is reviewing the scope to fit within the available budget. 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47" name="Google Shape;247;p19"/>
          <p:cNvSpPr txBox="1"/>
          <p:nvPr/>
        </p:nvSpPr>
        <p:spPr>
          <a:xfrm>
            <a:off x="446813" y="6492875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title"/>
          </p:nvPr>
        </p:nvSpPr>
        <p:spPr>
          <a:xfrm>
            <a:off x="-250723" y="-67074"/>
            <a:ext cx="9144000" cy="7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Limpopo (3)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-189805" y="23289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Outline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357809" y="895522"/>
            <a:ext cx="8048772" cy="496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Acronyms 						3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Introduction						4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Discontinued projects					6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Summary of infrastructure projects 				10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Eastern Cape					11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Free State						15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Gauteng						16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KwaZulu Natal					17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Limpopo						18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Mpumalanga						23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Northern Cape					25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North West						27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Western Cape					28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ZA" sz="1400"/>
              <a:t>Closure						31</a:t>
            </a:r>
            <a:endParaRPr sz="1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20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4" name="Google Shape;254;p20"/>
          <p:cNvGraphicFramePr/>
          <p:nvPr/>
        </p:nvGraphicFramePr>
        <p:xfrm>
          <a:off x="427383" y="103243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153700"/>
                <a:gridCol w="3006325"/>
              </a:tblGrid>
              <a:tr h="55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023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four (4) sites  are in  Mpumalanga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Manyeleti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Andover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Songimvelo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SS Skosana Nature Reserve</a:t>
                      </a:r>
                      <a:endParaRPr/>
                    </a:p>
                    <a:p>
                      <a:pPr marL="228600" marR="0" lvl="0" indent="-139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Quarter1 2022/23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47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community-based tourism Projects of which one (01) are in Mpumalanga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MP Numbi Gate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55" name="Google Shape;255;p20"/>
          <p:cNvSpPr txBox="1">
            <a:spLocks noGrp="1"/>
          </p:cNvSpPr>
          <p:nvPr>
            <p:ph type="title"/>
          </p:nvPr>
        </p:nvSpPr>
        <p:spPr>
          <a:xfrm>
            <a:off x="-191730" y="-117029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Mpumalanga (1)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6" name="Google Shape;256;p20"/>
          <p:cNvSpPr txBox="1"/>
          <p:nvPr/>
        </p:nvSpPr>
        <p:spPr>
          <a:xfrm>
            <a:off x="427383" y="6356350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21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2" name="Google Shape;262;p21"/>
          <p:cNvGraphicFramePr/>
          <p:nvPr/>
        </p:nvGraphicFramePr>
        <p:xfrm>
          <a:off x="317922" y="100438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4282200"/>
                <a:gridCol w="4225950"/>
              </a:tblGrid>
              <a:tr h="493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09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MTPA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 Access at Blyde River Canyon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Blyde River Caynon Reserve to make it universally accessible 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Tender was advertised and lapsed.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MTPA is in process of commencing a new procurement process.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2348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Infrastructure </a:t>
                      </a:r>
                      <a:r>
                        <a:rPr lang="en-ZA" sz="14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</a:t>
                      </a: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programme in 19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(nineteen) National Parks: of which one (01) Park is in the Mpumalanga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Kruger National Park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is in progress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3" name="Google Shape;263;p21"/>
          <p:cNvSpPr txBox="1"/>
          <p:nvPr/>
        </p:nvSpPr>
        <p:spPr>
          <a:xfrm>
            <a:off x="488493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64" name="Google Shape;264;p21"/>
          <p:cNvSpPr txBox="1">
            <a:spLocks noGrp="1"/>
          </p:cNvSpPr>
          <p:nvPr>
            <p:ph type="title"/>
          </p:nvPr>
        </p:nvSpPr>
        <p:spPr>
          <a:xfrm>
            <a:off x="0" y="60474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Mpumalanga (2)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22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0" name="Google Shape;270;p22"/>
          <p:cNvGraphicFramePr/>
          <p:nvPr/>
        </p:nvGraphicFramePr>
        <p:xfrm>
          <a:off x="218460" y="90833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344375"/>
                <a:gridCol w="29792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934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four (4) sites  are in the Northern Cape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Gregor Museum, NC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Doornkloof Nature Reserve, NC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Rolfontein Nature Reserve, NC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Goegap Nature Reserve, NC</a:t>
                      </a:r>
                      <a:endParaRPr/>
                    </a:p>
                    <a:p>
                      <a:pPr marL="228600" marR="0" lvl="0" indent="-1460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</a:t>
                      </a: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Quarter1 2022/23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2004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Community-based Tourism Projects  of which two (02) are in the Northern Cape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NC Platfontein Lodge, 17km from Kimberley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NC Kamiesburg, Kamiesburg LM, Roodebergskloof Farm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Quarter1 2022/23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71" name="Google Shape;271;p22"/>
          <p:cNvSpPr txBox="1">
            <a:spLocks noGrp="1"/>
          </p:cNvSpPr>
          <p:nvPr>
            <p:ph type="title"/>
          </p:nvPr>
        </p:nvSpPr>
        <p:spPr>
          <a:xfrm>
            <a:off x="-191731" y="0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Northern Cape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488493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23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8" name="Google Shape;278;p23"/>
          <p:cNvGraphicFramePr/>
          <p:nvPr/>
        </p:nvGraphicFramePr>
        <p:xfrm>
          <a:off x="336725" y="9215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256525"/>
                <a:gridCol w="2922100"/>
              </a:tblGrid>
              <a:tr h="502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33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Khomani San Interpretative Centre and Narrative Development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implementation of the exhibition and refurbishment of the interpretative centre and narrative development.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Service provider appointed. 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narrative and design planning is completed. 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Estimated to be completed in Dec 2022.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816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SARAO (South African Radio Astronomy Observatory)                                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Square Kilometre Array (SKA) Visitor Interpretation Centre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the Carnarvon Science Exploratorium in Carnarvon, Northern Cape Province.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This project is co-funded with the Department of Science and Innovation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project is still in the planning phase. 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79" name="Google Shape;279;p23"/>
          <p:cNvSpPr txBox="1"/>
          <p:nvPr/>
        </p:nvSpPr>
        <p:spPr>
          <a:xfrm>
            <a:off x="488493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280" name="Google Shape;280;p23"/>
          <p:cNvSpPr txBox="1">
            <a:spLocks noGrp="1"/>
          </p:cNvSpPr>
          <p:nvPr>
            <p:ph type="title"/>
          </p:nvPr>
        </p:nvSpPr>
        <p:spPr>
          <a:xfrm>
            <a:off x="0" y="-60414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Northern Cape (2)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4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24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6" name="Google Shape;286;p24"/>
          <p:cNvGraphicFramePr/>
          <p:nvPr/>
        </p:nvGraphicFramePr>
        <p:xfrm>
          <a:off x="294647" y="58421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420550"/>
                <a:gridCol w="3134150"/>
              </a:tblGrid>
              <a:tr h="29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373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six (6) sites  are in the North West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Molopo Game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Mafikeng Game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Kgaswane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Bloemhof Dam Nature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Boskop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Botsalano Game Reserve</a:t>
                      </a:r>
                      <a:endParaRPr/>
                    </a:p>
                    <a:p>
                      <a:pPr marL="228600" marR="0" lvl="0" indent="-139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Quarter1 2022/23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2178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community-based tourism Projects  of which four (04) are in the North West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Manyane Lodge, Mafikeng Game Reserve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Lotlamoreng Dam, Mafikeng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 Plaatjie Museum, NW and NC 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Lehurutshe Liberation Heritage Museum, Zeerust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39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Quarter1 2022/23 (Manyane Lodge and Lotlamoreng Dam) and Quarter 2 2022/23 (Sol Plaatjie Museum and Lehurutshe Liberation Heritage Museum)</a:t>
                      </a:r>
                      <a:endParaRPr/>
                    </a:p>
                    <a:p>
                      <a:pPr marL="285750" marR="0" lvl="0" indent="-196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87" name="Google Shape;287;p24"/>
          <p:cNvSpPr txBox="1">
            <a:spLocks noGrp="1"/>
          </p:cNvSpPr>
          <p:nvPr>
            <p:ph type="title"/>
          </p:nvPr>
        </p:nvSpPr>
        <p:spPr>
          <a:xfrm>
            <a:off x="-294647" y="-110513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North West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8" name="Google Shape;288;p24"/>
          <p:cNvSpPr txBox="1"/>
          <p:nvPr/>
        </p:nvSpPr>
        <p:spPr>
          <a:xfrm>
            <a:off x="294647" y="642620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25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4" name="Google Shape;294;p25"/>
          <p:cNvGraphicFramePr/>
          <p:nvPr/>
        </p:nvGraphicFramePr>
        <p:xfrm>
          <a:off x="347871" y="58868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009325"/>
                <a:gridCol w="3339550"/>
              </a:tblGrid>
              <a:tr h="562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50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Cape Nature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Goukamma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Goukamma Nature Reserve that includes Lodge complex development at Groenvlei precinct, Installation of rainwater capture and reticulation system.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 the planning and concept stage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267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forty (40) provincial state-owned assets of which seven (7) sites  are in the Western Cape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Kogelberg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Goukamma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Lookout Hill Khayelitsha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Cape of Good of Hope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Hoop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Wolwekloof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AutoNum type="arabicPeriod"/>
                      </a:pPr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Cederberg Wilderness Area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Char char="•"/>
                      </a:pPr>
                      <a:r>
                        <a:rPr lang="en-ZA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</a:t>
                      </a: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Quarter1 2022/23.</a:t>
                      </a:r>
                      <a:endParaRPr sz="13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95" name="Google Shape;295;p25"/>
          <p:cNvSpPr txBox="1">
            <a:spLocks noGrp="1"/>
          </p:cNvSpPr>
          <p:nvPr>
            <p:ph type="title"/>
          </p:nvPr>
        </p:nvSpPr>
        <p:spPr>
          <a:xfrm>
            <a:off x="-2" y="-100984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Western Cape (1)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6" name="Google Shape;296;p25"/>
          <p:cNvSpPr txBox="1"/>
          <p:nvPr/>
        </p:nvSpPr>
        <p:spPr>
          <a:xfrm>
            <a:off x="245192" y="6341399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26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02" name="Google Shape;302;p26"/>
          <p:cNvGraphicFramePr/>
          <p:nvPr/>
        </p:nvGraphicFramePr>
        <p:xfrm>
          <a:off x="387625" y="7712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5120475"/>
                <a:gridCol w="3007250"/>
              </a:tblGrid>
              <a:tr h="54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40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Robben Island Museum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Enhancement at the Robben Island Museum - development of Alpha 1 Restaurant, visitor centre and craft centre. Training of crafters.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Tender was cancelled twice and will be re-advertised in early 2022. 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2756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Infrastructure </a:t>
                      </a:r>
                      <a:r>
                        <a:rPr lang="en-ZA" sz="14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</a:t>
                      </a: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programme in 19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(nineteen) National Parks: of which five (5) Parks are in the Western  Cape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Agulhas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Bontebok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Table Mountain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Coast </a:t>
                      </a:r>
                      <a:endParaRPr/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Tankwa-Karoo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is in progress. 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303" name="Google Shape;303;p26"/>
          <p:cNvSpPr txBox="1"/>
          <p:nvPr/>
        </p:nvSpPr>
        <p:spPr>
          <a:xfrm>
            <a:off x="302963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304" name="Google Shape;304;p26"/>
          <p:cNvSpPr txBox="1">
            <a:spLocks noGrp="1"/>
          </p:cNvSpPr>
          <p:nvPr>
            <p:ph type="title"/>
          </p:nvPr>
        </p:nvSpPr>
        <p:spPr>
          <a:xfrm>
            <a:off x="-103239" y="-100984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Western Cape (2)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7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27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0" name="Google Shape;310;p27"/>
          <p:cNvGraphicFramePr/>
          <p:nvPr/>
        </p:nvGraphicFramePr>
        <p:xfrm>
          <a:off x="608239" y="61974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4421750"/>
                <a:gridCol w="3505750"/>
              </a:tblGrid>
              <a:tr h="513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4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2945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fifteen (15) National Parks of which eight (08) are in the Western Cape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Wilderness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Knysna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Karoo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Coast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Table Mountain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Bontebok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Agulhas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AutoNum type="arabicPeriod"/>
                      </a:pPr>
                      <a:r>
                        <a:rPr lang="en-ZA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Tankwa Karoo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is in progress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568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SANParks          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Agulhas Lighthouse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Development of the lighthouse, Information center and restaurant</a:t>
                      </a: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Contractor appointed. Awaiting construction permit.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ZA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estimated to start in Feb 2022. </a:t>
                      </a:r>
                      <a:endParaRPr/>
                    </a:p>
                    <a:p>
                      <a:pPr marL="285750" marR="0" lvl="0" indent="-196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311" name="Google Shape;311;p27"/>
          <p:cNvSpPr txBox="1"/>
          <p:nvPr/>
        </p:nvSpPr>
        <p:spPr>
          <a:xfrm>
            <a:off x="106015" y="6538913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312" name="Google Shape;312;p27"/>
          <p:cNvSpPr txBox="1">
            <a:spLocks noGrp="1"/>
          </p:cNvSpPr>
          <p:nvPr>
            <p:ph type="title"/>
          </p:nvPr>
        </p:nvSpPr>
        <p:spPr>
          <a:xfrm>
            <a:off x="-253884" y="-146313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Western Cape (3)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8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28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8"/>
          <p:cNvSpPr txBox="1">
            <a:spLocks noGrp="1"/>
          </p:cNvSpPr>
          <p:nvPr>
            <p:ph type="title"/>
          </p:nvPr>
        </p:nvSpPr>
        <p:spPr>
          <a:xfrm>
            <a:off x="0" y="136524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Closure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9" name="Google Shape;319;p28"/>
          <p:cNvSpPr txBox="1">
            <a:spLocks noGrp="1"/>
          </p:cNvSpPr>
          <p:nvPr>
            <p:ph type="body" idx="1"/>
          </p:nvPr>
        </p:nvSpPr>
        <p:spPr>
          <a:xfrm>
            <a:off x="628650" y="990639"/>
            <a:ext cx="7886699" cy="586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ZA">
                <a:latin typeface="Arial"/>
                <a:ea typeface="Arial"/>
                <a:cs typeface="Arial"/>
                <a:sym typeface="Arial"/>
              </a:rPr>
              <a:t>It is recommended that the Portfolio Committee on Tourism notes the report on  infrastructure projects funded by the Department of Tourism</a:t>
            </a:r>
            <a:endParaRPr/>
          </a:p>
          <a:p>
            <a:pPr marL="228600" lvl="0" indent="-76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28"/>
          <p:cNvSpPr txBox="1"/>
          <p:nvPr/>
        </p:nvSpPr>
        <p:spPr>
          <a:xfrm>
            <a:off x="628650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3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0" y="154022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Acronyms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38904" y="1253331"/>
            <a:ext cx="425284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DBSA – </a:t>
            </a:r>
            <a:r>
              <a:rPr lang="en-ZA" sz="1600"/>
              <a:t>Development Bank of Southern Africa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DM – </a:t>
            </a:r>
            <a:r>
              <a:rPr lang="en-ZA" sz="1600"/>
              <a:t>District Municipality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EC</a:t>
            </a:r>
            <a:r>
              <a:rPr lang="en-ZA" sz="1600"/>
              <a:t> - Eastern Cape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ECPTA</a:t>
            </a:r>
            <a:r>
              <a:rPr lang="en-ZA" sz="1600"/>
              <a:t> – Eastern Cape Parks and Tourism Authority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EPWP</a:t>
            </a:r>
            <a:r>
              <a:rPr lang="en-ZA" sz="1600"/>
              <a:t> - Expanded Public Works Programme</a:t>
            </a:r>
            <a:endParaRPr sz="16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FS</a:t>
            </a:r>
            <a:r>
              <a:rPr lang="en-ZA" sz="1600"/>
              <a:t> - Free State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GP</a:t>
            </a:r>
            <a:r>
              <a:rPr lang="en-ZA" sz="1600"/>
              <a:t> – Gauteng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KZN</a:t>
            </a:r>
            <a:r>
              <a:rPr lang="en-ZA" sz="1600"/>
              <a:t> - Kwa-Zulu Natal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LM</a:t>
            </a:r>
            <a:r>
              <a:rPr lang="en-ZA" sz="1600"/>
              <a:t> - Local Municipality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LP</a:t>
            </a:r>
            <a:r>
              <a:rPr lang="en-ZA" sz="1600"/>
              <a:t> - Limpopo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ZA" sz="1600" b="1"/>
              <a:t>MP</a:t>
            </a:r>
            <a:r>
              <a:rPr lang="en-ZA" sz="1600"/>
              <a:t> - Mpumalanga</a:t>
            </a:r>
            <a:endParaRPr/>
          </a:p>
          <a:p>
            <a:pPr marL="22860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4691744" y="1177131"/>
            <a:ext cx="425284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NC 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Northern Cape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NW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North West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PES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Presidential Employment Stimulus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SANBI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– South African Nation Biodiversity Institute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SANParks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– South African National Parks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SARAO - 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South African Radio Astronomy Observatory                                        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SKA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Square Kilometre Array  </a:t>
            </a:r>
            <a:endParaRPr sz="16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TIKZN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– Trade and Investment KwaZulu-Natal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TKZN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– Tourism KwaZulu-Natal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VIC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Visitor Information Centre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ZA"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WC</a:t>
            </a:r>
            <a:r>
              <a:rPr lang="en-ZA"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- Western Cape</a:t>
            </a:r>
            <a:endParaRPr/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marR="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marR="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marR="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marR="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4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0" y="321633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Introduction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66577" y="1120124"/>
            <a:ext cx="8048772" cy="5418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The purpose of the presentation is to provide information on discontinued and current tourism infrastructure projects </a:t>
            </a:r>
            <a:endParaRPr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The Department funds a number of tourism infrastructure projects  that range from developing new facilities, maintenance and upgrading of existing facilities and implementation of universally accessible enhancements</a:t>
            </a:r>
            <a:endParaRPr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These projects are completed in  partnership with various Provincial and National Entities and Implementing Agents</a:t>
            </a:r>
            <a:endParaRPr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A total of ten (10) projects have been discontinued</a:t>
            </a:r>
            <a:endParaRPr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Approximately a hundred and nineteen (119) infrastructure projects are currently in implementation </a:t>
            </a:r>
            <a:endParaRPr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 sz="2000">
                <a:latin typeface="Arial"/>
                <a:ea typeface="Arial"/>
                <a:cs typeface="Arial"/>
                <a:sym typeface="Arial"/>
              </a:rPr>
              <a:t>These projects are primarily funded through the Expanded Public Works Programme.  However some projects have been funded through the Presidential Employment Stimulus Programme and donor funding 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628649" y="23101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Summary of discontinued projects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115" name="Google Shape;115;p5"/>
          <p:cNvGrpSpPr/>
          <p:nvPr/>
        </p:nvGrpSpPr>
        <p:grpSpPr>
          <a:xfrm>
            <a:off x="186619" y="1490172"/>
            <a:ext cx="8770758" cy="3877654"/>
            <a:chOff x="4286" y="896448"/>
            <a:chExt cx="8770758" cy="3877654"/>
          </a:xfrm>
        </p:grpSpPr>
        <p:sp>
          <p:nvSpPr>
            <p:cNvPr id="116" name="Google Shape;116;p5"/>
            <p:cNvSpPr/>
            <p:nvPr/>
          </p:nvSpPr>
          <p:spPr>
            <a:xfrm>
              <a:off x="4286" y="896448"/>
              <a:ext cx="2192689" cy="5680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 txBox="1"/>
            <p:nvPr/>
          </p:nvSpPr>
          <p:spPr>
            <a:xfrm>
              <a:off x="4286" y="896448"/>
              <a:ext cx="2192689" cy="5680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43175" rIns="120900" bIns="4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Projects completed by the Owning Entity</a:t>
              </a: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2196976" y="896448"/>
              <a:ext cx="438537" cy="568012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12700" cap="flat" cmpd="sng">
              <a:solidFill>
                <a:srgbClr val="BA612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2810929" y="896448"/>
              <a:ext cx="5964115" cy="568012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 txBox="1"/>
            <p:nvPr/>
          </p:nvSpPr>
          <p:spPr>
            <a:xfrm>
              <a:off x="2810929" y="896448"/>
              <a:ext cx="5964115" cy="5680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project (EC Kiwane) was completed by the Municipality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4286" y="1688044"/>
              <a:ext cx="2192689" cy="799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 txBox="1"/>
            <p:nvPr/>
          </p:nvSpPr>
          <p:spPr>
            <a:xfrm>
              <a:off x="4286" y="1688044"/>
              <a:ext cx="2192689" cy="799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43175" rIns="120900" bIns="4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Projects that did not proceed beyond planning </a:t>
              </a:r>
              <a:endPara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2196976" y="1525661"/>
              <a:ext cx="438537" cy="1124191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12700" cap="flat" cmpd="sng">
              <a:solidFill>
                <a:srgbClr val="BA612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2810929" y="1525661"/>
              <a:ext cx="5964115" cy="1124191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 txBox="1"/>
            <p:nvPr/>
          </p:nvSpPr>
          <p:spPr>
            <a:xfrm>
              <a:off x="2810929" y="1525661"/>
              <a:ext cx="5964115" cy="11241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projects (FS Empereni and EC Mdantsane) capital outlay was too costly and posed a risk to operational sustainability 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project (MP Bohlabela Cultural Village) had a number of governance, land ownership and long term viability challenges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4286" y="2986183"/>
              <a:ext cx="2192689" cy="5680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5"/>
            <p:cNvSpPr txBox="1"/>
            <p:nvPr/>
          </p:nvSpPr>
          <p:spPr>
            <a:xfrm>
              <a:off x="4286" y="2986183"/>
              <a:ext cx="2192689" cy="5680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43175" rIns="120900" bIns="4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Projects that were vandalized/destroyed</a:t>
              </a:r>
              <a:endPara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196976" y="2711052"/>
              <a:ext cx="438537" cy="1118274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12700" cap="flat" cmpd="sng">
              <a:solidFill>
                <a:srgbClr val="BA612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810929" y="2711052"/>
              <a:ext cx="5964115" cy="1118274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 txBox="1"/>
            <p:nvPr/>
          </p:nvSpPr>
          <p:spPr>
            <a:xfrm>
              <a:off x="2810929" y="2711052"/>
              <a:ext cx="5964115" cy="11182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projects (EC Tenahead Lodge, EC Quakeni) were damaged/destroyed by fire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project (FS Barolong Boo Seleka) had been vandalized and further investment was not supported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4286" y="4164014"/>
              <a:ext cx="2192689" cy="33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 txBox="1"/>
            <p:nvPr/>
          </p:nvSpPr>
          <p:spPr>
            <a:xfrm>
              <a:off x="4286" y="4164014"/>
              <a:ext cx="2192689" cy="33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43175" rIns="120900" bIns="4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ZA" sz="1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Alternate site use</a:t>
              </a:r>
              <a:endPara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2196976" y="3890527"/>
              <a:ext cx="438537" cy="883575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12700" cap="flat" cmpd="sng">
              <a:solidFill>
                <a:srgbClr val="BA612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2810929" y="3890527"/>
              <a:ext cx="5964115" cy="883575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 txBox="1"/>
            <p:nvPr/>
          </p:nvSpPr>
          <p:spPr>
            <a:xfrm>
              <a:off x="2810929" y="3890527"/>
              <a:ext cx="5964115" cy="883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 projects (LP Sekhukhune and LP 24 Rivers) alternate site use indicated a multi-purpose facility and not a tourism use 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Char char="•"/>
              </a:pPr>
              <a:r>
                <a:rPr lang="en-ZA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 project (EC Rock Art) was found not to be self sustaining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 txBox="1">
            <a:spLocks noGrp="1"/>
          </p:cNvSpPr>
          <p:nvPr>
            <p:ph type="title"/>
          </p:nvPr>
        </p:nvSpPr>
        <p:spPr>
          <a:xfrm>
            <a:off x="628649" y="-17999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Gill Sans"/>
              <a:buNone/>
            </a:pPr>
            <a:r>
              <a:rPr lang="en-ZA"/>
              <a:t>Infrastructure Projects</a:t>
            </a:r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body" idx="1"/>
          </p:nvPr>
        </p:nvSpPr>
        <p:spPr>
          <a:xfrm>
            <a:off x="114300" y="1585235"/>
            <a:ext cx="8801100" cy="389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ZA">
                <a:latin typeface="Arial"/>
                <a:ea typeface="Arial"/>
                <a:cs typeface="Arial"/>
                <a:sym typeface="Arial"/>
              </a:rPr>
              <a:t>The infrastructure projects fall into the following categories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>
                <a:latin typeface="Arial"/>
                <a:ea typeface="Arial"/>
                <a:cs typeface="Arial"/>
                <a:sym typeface="Arial"/>
              </a:rPr>
              <a:t>Community Based Tourism Projects – the bulk of which are the development or upgrading of accommodation facilities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>
                <a:latin typeface="Arial"/>
                <a:ea typeface="Arial"/>
                <a:cs typeface="Arial"/>
                <a:sym typeface="Arial"/>
              </a:rPr>
              <a:t>Maintenance of National Parks or Provincial Tourism Assets - this work involves maintenance, beautification and enhancement  e.g. rehabilitation of terrain, landscaping, paving, painting, fencing, electrical etc.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>
                <a:latin typeface="Arial"/>
                <a:ea typeface="Arial"/>
                <a:cs typeface="Arial"/>
                <a:sym typeface="Arial"/>
              </a:rPr>
              <a:t>Destination Enhancement initiatives which include new developments, the upgrading of facilities or the implementation of universal accessibility initiatives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43" name="Google Shape;143;p6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7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0" y="154022"/>
            <a:ext cx="9144000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Summary of infrastructure projects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51" name="Google Shape;151;p7"/>
          <p:cNvGraphicFramePr/>
          <p:nvPr/>
        </p:nvGraphicFramePr>
        <p:xfrm>
          <a:off x="986368" y="12359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{08A2B4E3-8B1C-41F2-8916-E0271A80C06F}</a:tableStyleId>
              </a:tblPr>
              <a:tblGrid>
                <a:gridCol w="1978825"/>
                <a:gridCol w="1761150"/>
                <a:gridCol w="1279850"/>
                <a:gridCol w="1389650"/>
                <a:gridCol w="763775"/>
              </a:tblGrid>
              <a:tr h="876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Province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Community Based Tourism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Maintenance/Upgrading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 Accessibility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4B081"/>
                    </a:solidFill>
                  </a:tcPr>
                </a:tc>
              </a:tr>
              <a:tr h="364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Eastern Cape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71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Free State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294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Gauteng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1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Kwazulu-Natal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33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Limpopo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24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5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Mpumalanga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1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Northern Cape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302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North West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402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Western Cape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</a:tr>
              <a:tr h="219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77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b">
                    <a:solidFill>
                      <a:srgbClr val="F7CA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8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7" name="Google Shape;157;p8"/>
          <p:cNvGraphicFramePr/>
          <p:nvPr/>
        </p:nvGraphicFramePr>
        <p:xfrm>
          <a:off x="350263" y="80236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6604725"/>
                <a:gridCol w="1838750"/>
              </a:tblGrid>
              <a:tr h="243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Projects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895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the Implementation of twenty nine (29)  c</a:t>
                      </a:r>
                      <a:r>
                        <a:rPr lang="en-ZA" sz="1500" b="1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ommunity-based tourism </a:t>
                      </a: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projects,  of which five (05) are in the Eastern Cape 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Maluti Hiking Trail, Matatiele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Mthonsi Lodge, Nkonkobe LM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Qatywa Lodge, Amathole DM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Nyandeni Chalets , Nyandeni LM, Ward 3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Western Tembuland, Emalahleni LM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appointed.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stage.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expected to commence in Quarter 1 2022/23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26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DBSA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Covers maintenance in forty (40) provincial state-owned assets of which seven (7) sites  are in the Eastern Cape.  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Thomas Baines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Hluleka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Double Mouth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Baviaanskloof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Oviston Nature Reserve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Cwebe and Dwesa</a:t>
                      </a:r>
                      <a:endParaRPr sz="1500" b="0" i="0" u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Calibri"/>
                        <a:buAutoNum type="arabicPeriod"/>
                      </a:pPr>
                      <a:r>
                        <a:rPr lang="en-ZA" sz="1500" b="0" i="0" u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Mpofu and Fordyce Nature Reserve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Services appointed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Projects in the planning stage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Maintenance work expected to commence in </a:t>
                      </a:r>
                      <a:r>
                        <a:rPr lang="en-ZA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Quarter 1 2022/23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8" name="Google Shape;158;p8"/>
          <p:cNvSpPr txBox="1"/>
          <p:nvPr/>
        </p:nvSpPr>
        <p:spPr>
          <a:xfrm>
            <a:off x="143936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59" name="Google Shape;159;p8"/>
          <p:cNvSpPr txBox="1">
            <a:spLocks noGrp="1"/>
          </p:cNvSpPr>
          <p:nvPr>
            <p:ph type="title"/>
          </p:nvPr>
        </p:nvSpPr>
        <p:spPr>
          <a:xfrm>
            <a:off x="19878" y="33285"/>
            <a:ext cx="9124122" cy="872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Eastern Cape (1)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sldNum" idx="12"/>
          </p:nvPr>
        </p:nvSpPr>
        <p:spPr>
          <a:xfrm>
            <a:off x="7413170" y="6356351"/>
            <a:ext cx="11021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900"/>
              <a:buFont typeface="Arial"/>
              <a:buNone/>
            </a:pPr>
            <a:fld id="{00000000-1234-1234-1234-123412341234}" type="slidenum">
              <a:rPr lang="en-ZA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900"/>
                <a:buFont typeface="Arial"/>
                <a:buNone/>
              </a:pPr>
              <a:t>9</a:t>
            </a:fld>
            <a:endParaRPr sz="9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5" name="Google Shape;165;p9"/>
          <p:cNvGraphicFramePr/>
          <p:nvPr/>
        </p:nvGraphicFramePr>
        <p:xfrm>
          <a:off x="245163" y="77013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{4366C5CB-F574-4F7D-9D2A-B2BC2ED7222E}</a:tableStyleId>
              </a:tblPr>
              <a:tblGrid>
                <a:gridCol w="4605125"/>
                <a:gridCol w="3886200"/>
              </a:tblGrid>
              <a:tr h="258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Implementing Agent and Project</a:t>
                      </a:r>
                      <a:endParaRPr sz="1500" b="0" i="0" u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25" marR="6625" marT="66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 b="0" i="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Progress</a:t>
                      </a:r>
                      <a:endParaRPr/>
                    </a:p>
                  </a:txBody>
                  <a:tcPr marL="6625" marR="6625" marT="6625" marB="0"/>
                </a:tc>
              </a:tr>
              <a:tr h="158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ECPTA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Baviaanskloof World Heritage Site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an interpretation and VIC at the western part of the Baviaanskloof World Heritage Site 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project also involved upgrading of 12 sleeper hikers’ huts along the 3 camps of the Leopard Trail as well as existing services (i.e. concrete pool, concrete braai facilities and water pumps).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the Leopard Trail completed &amp; fully functional.</a:t>
                      </a:r>
                      <a:endParaRPr/>
                    </a:p>
                    <a:p>
                      <a:pPr marL="285750" marR="0" lvl="0" indent="-2857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for the interpretative centre started in December 2020 and estimated practical completion is was 24 February 2022, with exhibition elements to be completed thereafter</a:t>
                      </a: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554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ECPTA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Six Day Hiking Trail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of overnight accommodation/ rondavels at Mpande, Mngazana, Hluleka sites and Mngcibe camp.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is in progress in Hluleka, Mngazana and Mpande sites.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en-ZA" sz="15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Construction at Mngcibe will commence once EIA approval is granted.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66" name="Google Shape;166;p9"/>
          <p:cNvSpPr txBox="1"/>
          <p:nvPr/>
        </p:nvSpPr>
        <p:spPr>
          <a:xfrm>
            <a:off x="628651" y="6356351"/>
            <a:ext cx="1684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000" b="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Tourism Infrastructure Projects</a:t>
            </a:r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title"/>
          </p:nvPr>
        </p:nvSpPr>
        <p:spPr>
          <a:xfrm>
            <a:off x="-1" y="-10960"/>
            <a:ext cx="9144000" cy="67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6522"/>
              </a:buClr>
              <a:buSzPts val="3200"/>
              <a:buFont typeface="Gill Sans"/>
              <a:buNone/>
            </a:pPr>
            <a:r>
              <a:rPr lang="en-ZA">
                <a:solidFill>
                  <a:srgbClr val="F26522"/>
                </a:solidFill>
              </a:rPr>
              <a:t> Eastern Cape (2)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2998</Words>
  <Application>Microsoft Office PowerPoint</Application>
  <PresentationFormat>On-screen Show (4:3)</PresentationFormat>
  <Paragraphs>655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Gill Sans</vt:lpstr>
      <vt:lpstr>Arial Narrow</vt:lpstr>
      <vt:lpstr>Calibri</vt:lpstr>
      <vt:lpstr>Office Theme</vt:lpstr>
      <vt:lpstr> BRIEFING TO THE PORTFOLIO COMMITTEE  ON TOURISM  TOURISM INFRASTRUCTURE PROJECTS       01 MARCH 2022   </vt:lpstr>
      <vt:lpstr>Outline</vt:lpstr>
      <vt:lpstr>Acronyms</vt:lpstr>
      <vt:lpstr>Introduction </vt:lpstr>
      <vt:lpstr>Summary of discontinued projects</vt:lpstr>
      <vt:lpstr>Infrastructure Projects</vt:lpstr>
      <vt:lpstr>Summary of infrastructure projects</vt:lpstr>
      <vt:lpstr>Eastern Cape (1)</vt:lpstr>
      <vt:lpstr> Eastern Cape (2)</vt:lpstr>
      <vt:lpstr>Eastern Cape (3)</vt:lpstr>
      <vt:lpstr>Eastern Cape (4)</vt:lpstr>
      <vt:lpstr>Free State</vt:lpstr>
      <vt:lpstr>Gauteng</vt:lpstr>
      <vt:lpstr>Kwazulu-Natal</vt:lpstr>
      <vt:lpstr>Kwazulu-Natal (2)</vt:lpstr>
      <vt:lpstr>Kwazulu-Natal (3)</vt:lpstr>
      <vt:lpstr>Limpopo (1)</vt:lpstr>
      <vt:lpstr>Limpopo (2)</vt:lpstr>
      <vt:lpstr>Limpopo (3)</vt:lpstr>
      <vt:lpstr>Mpumalanga (1)</vt:lpstr>
      <vt:lpstr>Mpumalanga (2)</vt:lpstr>
      <vt:lpstr>Northern Cape</vt:lpstr>
      <vt:lpstr>Northern Cape (2)</vt:lpstr>
      <vt:lpstr>North West</vt:lpstr>
      <vt:lpstr>Western Cape (1)</vt:lpstr>
      <vt:lpstr>Western Cape (2)</vt:lpstr>
      <vt:lpstr>Western Cape (3)</vt:lpstr>
      <vt:lpstr>Closure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BRIEFING TO THE PORTFOLIO COMMITTEE  ON TOURISM  TOURISM INFRASTRUCTURE PROJECTS       01 MARCH 2022   </dc:title>
  <dc:creator>S Chettiar</dc:creator>
  <cp:lastModifiedBy>USER</cp:lastModifiedBy>
  <cp:revision>1</cp:revision>
  <dcterms:created xsi:type="dcterms:W3CDTF">2016-10-20T13:26:39Z</dcterms:created>
  <dcterms:modified xsi:type="dcterms:W3CDTF">2022-03-01T08:27:47Z</dcterms:modified>
</cp:coreProperties>
</file>