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65" r:id="rId2"/>
    <p:sldId id="387" r:id="rId3"/>
    <p:sldId id="391" r:id="rId4"/>
    <p:sldId id="392" r:id="rId5"/>
    <p:sldId id="389" r:id="rId6"/>
    <p:sldId id="396" r:id="rId7"/>
    <p:sldId id="394" r:id="rId8"/>
    <p:sldId id="712" r:id="rId9"/>
    <p:sldId id="401" r:id="rId10"/>
    <p:sldId id="665" r:id="rId11"/>
    <p:sldId id="713" r:id="rId12"/>
    <p:sldId id="714" r:id="rId13"/>
    <p:sldId id="715" r:id="rId14"/>
    <p:sldId id="717" r:id="rId15"/>
    <p:sldId id="718" r:id="rId16"/>
    <p:sldId id="719" r:id="rId17"/>
    <p:sldId id="722" r:id="rId18"/>
    <p:sldId id="721" r:id="rId19"/>
    <p:sldId id="723" r:id="rId20"/>
    <p:sldId id="724" r:id="rId21"/>
    <p:sldId id="720" r:id="rId22"/>
    <p:sldId id="356" r:id="rId23"/>
    <p:sldId id="358" r:id="rId24"/>
    <p:sldId id="663" r:id="rId25"/>
    <p:sldId id="290" r:id="rId26"/>
  </p:sldIdLst>
  <p:sldSz cx="9144000" cy="6858000" type="screen4x3"/>
  <p:notesSz cx="7010400" cy="92964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201">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emili Ramataboe" initials="M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67" autoAdjust="0"/>
    <p:restoredTop sz="94660"/>
  </p:normalViewPr>
  <p:slideViewPr>
    <p:cSldViewPr snapToGrid="0">
      <p:cViewPr varScale="1">
        <p:scale>
          <a:sx n="69" d="100"/>
          <a:sy n="69" d="100"/>
        </p:scale>
        <p:origin x="1482" y="72"/>
      </p:cViewPr>
      <p:guideLst>
        <p:guide orient="horz" pos="4201"/>
        <p:guide pos="2880"/>
      </p:guideLst>
    </p:cSldViewPr>
  </p:slideViewPr>
  <p:notesTextViewPr>
    <p:cViewPr>
      <p:scale>
        <a:sx n="100" d="100"/>
        <a:sy n="100" d="100"/>
      </p:scale>
      <p:origin x="0" y="0"/>
    </p:cViewPr>
  </p:notesTextViewPr>
  <p:sorterViewPr>
    <p:cViewPr>
      <p:scale>
        <a:sx n="66" d="100"/>
        <a:sy n="66" d="100"/>
      </p:scale>
      <p:origin x="0" y="12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860C3119-88B9-41E1-BE14-4B3F7C6FEF01}" type="datetimeFigureOut">
              <a:rPr lang="en-ZA" smtClean="0"/>
              <a:pPr/>
              <a:t>2022/02/28</a:t>
            </a:fld>
            <a:endParaRPr lang="en-Z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829966"/>
            <a:ext cx="3037840" cy="46482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1440" tIns="45720" rIns="91440" bIns="45720" rtlCol="0" anchor="b"/>
          <a:lstStyle>
            <a:lvl1pPr algn="r">
              <a:defRPr sz="1200"/>
            </a:lvl1pPr>
          </a:lstStyle>
          <a:p>
            <a:fld id="{11984DF8-D48F-4999-B20D-72253BA9AF1D}" type="slidenum">
              <a:rPr lang="en-ZA" smtClean="0"/>
              <a:pPr/>
              <a:t>‹#›</a:t>
            </a:fld>
            <a:endParaRPr lang="en-ZA"/>
          </a:p>
        </p:txBody>
      </p:sp>
    </p:spTree>
    <p:extLst>
      <p:ext uri="{BB962C8B-B14F-4D97-AF65-F5344CB8AC3E}">
        <p14:creationId xmlns:p14="http://schemas.microsoft.com/office/powerpoint/2010/main" val="612822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1984DF8-D48F-4999-B20D-72253BA9AF1D}" type="slidenum">
              <a:rPr lang="en-ZA" smtClean="0"/>
              <a:pPr/>
              <a:t>9</a:t>
            </a:fld>
            <a:endParaRPr lang="en-ZA"/>
          </a:p>
        </p:txBody>
      </p:sp>
    </p:spTree>
    <p:extLst>
      <p:ext uri="{BB962C8B-B14F-4D97-AF65-F5344CB8AC3E}">
        <p14:creationId xmlns:p14="http://schemas.microsoft.com/office/powerpoint/2010/main" val="488285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1984DF8-D48F-4999-B20D-72253BA9AF1D}" type="slidenum">
              <a:rPr lang="en-ZA" smtClean="0"/>
              <a:pPr/>
              <a:t>10</a:t>
            </a:fld>
            <a:endParaRPr lang="en-ZA"/>
          </a:p>
        </p:txBody>
      </p:sp>
    </p:spTree>
    <p:extLst>
      <p:ext uri="{BB962C8B-B14F-4D97-AF65-F5344CB8AC3E}">
        <p14:creationId xmlns:p14="http://schemas.microsoft.com/office/powerpoint/2010/main" val="1396855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1984DF8-D48F-4999-B20D-72253BA9AF1D}" type="slidenum">
              <a:rPr lang="en-ZA" smtClean="0"/>
              <a:pPr/>
              <a:t>11</a:t>
            </a:fld>
            <a:endParaRPr lang="en-ZA"/>
          </a:p>
        </p:txBody>
      </p:sp>
    </p:spTree>
    <p:extLst>
      <p:ext uri="{BB962C8B-B14F-4D97-AF65-F5344CB8AC3E}">
        <p14:creationId xmlns:p14="http://schemas.microsoft.com/office/powerpoint/2010/main" val="3541336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eaLnBrk="0" hangingPunct="0">
              <a:defRPr>
                <a:latin typeface="Arial" panose="020B0604020202020204" pitchFamily="34" charset="0"/>
              </a:defRPr>
            </a:lvl1pPr>
          </a:lstStyle>
          <a:p>
            <a:pPr>
              <a:defRPr/>
            </a:pPr>
            <a:endParaRPr lang="en-GB"/>
          </a:p>
        </p:txBody>
      </p:sp>
      <p:sp>
        <p:nvSpPr>
          <p:cNvPr id="5" name="Rectangle 5"/>
          <p:cNvSpPr>
            <a:spLocks noGrp="1" noChangeArrowheads="1"/>
          </p:cNvSpPr>
          <p:nvPr>
            <p:ph type="ftr" sz="quarter" idx="11"/>
          </p:nvPr>
        </p:nvSpPr>
        <p:spPr/>
        <p:txBody>
          <a:bodyPr/>
          <a:lstStyle>
            <a:lvl1pPr eaLnBrk="0" hangingPunct="0">
              <a:defRPr>
                <a:latin typeface="Arial" panose="020B0604020202020204" pitchFamily="34" charset="0"/>
              </a:defRPr>
            </a:lvl1pPr>
          </a:lstStyle>
          <a:p>
            <a:pPr>
              <a:defRPr/>
            </a:pPr>
            <a:endParaRPr lang="en-GB"/>
          </a:p>
        </p:txBody>
      </p:sp>
      <p:sp>
        <p:nvSpPr>
          <p:cNvPr id="6" name="Rectangle 6"/>
          <p:cNvSpPr>
            <a:spLocks noGrp="1" noChangeArrowheads="1"/>
          </p:cNvSpPr>
          <p:nvPr>
            <p:ph type="sldNum" sz="quarter" idx="12"/>
          </p:nvPr>
        </p:nvSpPr>
        <p:spPr/>
        <p:txBody>
          <a:bodyPr/>
          <a:lstStyle>
            <a:lvl1pPr eaLnBrk="0" hangingPunct="0">
              <a:defRPr>
                <a:latin typeface="Arial" panose="020B0604020202020204" pitchFamily="34" charset="0"/>
              </a:defRPr>
            </a:lvl1pPr>
          </a:lstStyle>
          <a:p>
            <a:pPr>
              <a:defRPr/>
            </a:pPr>
            <a:fld id="{99A66255-D4DE-4A75-AD9E-04CF862D7EAC}" type="slidenum">
              <a:rPr lang="en-GB"/>
              <a:pPr>
                <a:defRPr/>
              </a:pPr>
              <a:t>‹#›</a:t>
            </a:fld>
            <a:endParaRPr lang="en-GB"/>
          </a:p>
        </p:txBody>
      </p:sp>
    </p:spTree>
    <p:extLst>
      <p:ext uri="{BB962C8B-B14F-4D97-AF65-F5344CB8AC3E}">
        <p14:creationId xmlns:p14="http://schemas.microsoft.com/office/powerpoint/2010/main" val="1703247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eaLnBrk="0" hangingPunct="0">
              <a:defRPr>
                <a:latin typeface="Arial" panose="020B0604020202020204" pitchFamily="34" charset="0"/>
              </a:defRPr>
            </a:lvl1pPr>
          </a:lstStyle>
          <a:p>
            <a:pPr>
              <a:defRPr/>
            </a:pPr>
            <a:endParaRPr lang="en-GB"/>
          </a:p>
        </p:txBody>
      </p:sp>
      <p:sp>
        <p:nvSpPr>
          <p:cNvPr id="5" name="Rectangle 5"/>
          <p:cNvSpPr>
            <a:spLocks noGrp="1" noChangeArrowheads="1"/>
          </p:cNvSpPr>
          <p:nvPr>
            <p:ph type="ftr" sz="quarter" idx="11"/>
          </p:nvPr>
        </p:nvSpPr>
        <p:spPr/>
        <p:txBody>
          <a:bodyPr/>
          <a:lstStyle>
            <a:lvl1pPr eaLnBrk="0" hangingPunct="0">
              <a:defRPr>
                <a:latin typeface="Arial" panose="020B0604020202020204" pitchFamily="34" charset="0"/>
              </a:defRPr>
            </a:lvl1pPr>
          </a:lstStyle>
          <a:p>
            <a:pPr>
              <a:defRPr/>
            </a:pPr>
            <a:endParaRPr lang="en-GB"/>
          </a:p>
        </p:txBody>
      </p:sp>
      <p:sp>
        <p:nvSpPr>
          <p:cNvPr id="6" name="Rectangle 6"/>
          <p:cNvSpPr>
            <a:spLocks noGrp="1" noChangeArrowheads="1"/>
          </p:cNvSpPr>
          <p:nvPr>
            <p:ph type="sldNum" sz="quarter" idx="12"/>
          </p:nvPr>
        </p:nvSpPr>
        <p:spPr/>
        <p:txBody>
          <a:bodyPr/>
          <a:lstStyle>
            <a:lvl1pPr eaLnBrk="0" hangingPunct="0">
              <a:defRPr>
                <a:latin typeface="Arial" panose="020B0604020202020204" pitchFamily="34" charset="0"/>
              </a:defRPr>
            </a:lvl1pPr>
          </a:lstStyle>
          <a:p>
            <a:pPr>
              <a:defRPr/>
            </a:pPr>
            <a:fld id="{7432A241-8085-46C7-AEB1-2DC159239272}" type="slidenum">
              <a:rPr lang="en-GB"/>
              <a:pPr>
                <a:defRPr/>
              </a:pPr>
              <a:t>‹#›</a:t>
            </a:fld>
            <a:endParaRPr lang="en-GB"/>
          </a:p>
        </p:txBody>
      </p:sp>
    </p:spTree>
    <p:extLst>
      <p:ext uri="{BB962C8B-B14F-4D97-AF65-F5344CB8AC3E}">
        <p14:creationId xmlns:p14="http://schemas.microsoft.com/office/powerpoint/2010/main" val="1375077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eaLnBrk="0" hangingPunct="0">
              <a:defRPr>
                <a:latin typeface="Arial" panose="020B0604020202020204" pitchFamily="34" charset="0"/>
              </a:defRPr>
            </a:lvl1pPr>
          </a:lstStyle>
          <a:p>
            <a:pPr>
              <a:defRPr/>
            </a:pPr>
            <a:endParaRPr lang="en-GB"/>
          </a:p>
        </p:txBody>
      </p:sp>
      <p:sp>
        <p:nvSpPr>
          <p:cNvPr id="5" name="Rectangle 5"/>
          <p:cNvSpPr>
            <a:spLocks noGrp="1" noChangeArrowheads="1"/>
          </p:cNvSpPr>
          <p:nvPr>
            <p:ph type="ftr" sz="quarter" idx="11"/>
          </p:nvPr>
        </p:nvSpPr>
        <p:spPr/>
        <p:txBody>
          <a:bodyPr/>
          <a:lstStyle>
            <a:lvl1pPr eaLnBrk="0" hangingPunct="0">
              <a:defRPr>
                <a:latin typeface="Arial" panose="020B0604020202020204" pitchFamily="34" charset="0"/>
              </a:defRPr>
            </a:lvl1pPr>
          </a:lstStyle>
          <a:p>
            <a:pPr>
              <a:defRPr/>
            </a:pPr>
            <a:endParaRPr lang="en-GB"/>
          </a:p>
        </p:txBody>
      </p:sp>
      <p:sp>
        <p:nvSpPr>
          <p:cNvPr id="6" name="Rectangle 6"/>
          <p:cNvSpPr>
            <a:spLocks noGrp="1" noChangeArrowheads="1"/>
          </p:cNvSpPr>
          <p:nvPr>
            <p:ph type="sldNum" sz="quarter" idx="12"/>
          </p:nvPr>
        </p:nvSpPr>
        <p:spPr/>
        <p:txBody>
          <a:bodyPr/>
          <a:lstStyle>
            <a:lvl1pPr eaLnBrk="0" hangingPunct="0">
              <a:defRPr>
                <a:latin typeface="Arial" panose="020B0604020202020204" pitchFamily="34" charset="0"/>
              </a:defRPr>
            </a:lvl1pPr>
          </a:lstStyle>
          <a:p>
            <a:pPr>
              <a:defRPr/>
            </a:pPr>
            <a:fld id="{AEE5451E-DAD8-424D-AA44-4F35A8EB8F2D}" type="slidenum">
              <a:rPr lang="en-GB"/>
              <a:pPr>
                <a:defRPr/>
              </a:pPr>
              <a:t>‹#›</a:t>
            </a:fld>
            <a:endParaRPr lang="en-GB"/>
          </a:p>
        </p:txBody>
      </p:sp>
    </p:spTree>
    <p:extLst>
      <p:ext uri="{BB962C8B-B14F-4D97-AF65-F5344CB8AC3E}">
        <p14:creationId xmlns:p14="http://schemas.microsoft.com/office/powerpoint/2010/main" val="588223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eaLnBrk="0" hangingPunct="0">
              <a:defRPr>
                <a:latin typeface="Arial" panose="020B0604020202020204" pitchFamily="34" charset="0"/>
              </a:defRPr>
            </a:lvl1pPr>
          </a:lstStyle>
          <a:p>
            <a:pPr>
              <a:defRPr/>
            </a:pPr>
            <a:endParaRPr lang="en-GB"/>
          </a:p>
        </p:txBody>
      </p:sp>
      <p:sp>
        <p:nvSpPr>
          <p:cNvPr id="5" name="Rectangle 5"/>
          <p:cNvSpPr>
            <a:spLocks noGrp="1" noChangeArrowheads="1"/>
          </p:cNvSpPr>
          <p:nvPr>
            <p:ph type="ftr" sz="quarter" idx="11"/>
          </p:nvPr>
        </p:nvSpPr>
        <p:spPr/>
        <p:txBody>
          <a:bodyPr/>
          <a:lstStyle>
            <a:lvl1pPr eaLnBrk="0" hangingPunct="0">
              <a:defRPr>
                <a:latin typeface="Arial" panose="020B0604020202020204" pitchFamily="34" charset="0"/>
              </a:defRPr>
            </a:lvl1pPr>
          </a:lstStyle>
          <a:p>
            <a:pPr>
              <a:defRPr/>
            </a:pPr>
            <a:endParaRPr lang="en-GB"/>
          </a:p>
        </p:txBody>
      </p:sp>
      <p:sp>
        <p:nvSpPr>
          <p:cNvPr id="6" name="Rectangle 6"/>
          <p:cNvSpPr>
            <a:spLocks noGrp="1" noChangeArrowheads="1"/>
          </p:cNvSpPr>
          <p:nvPr>
            <p:ph type="sldNum" sz="quarter" idx="12"/>
          </p:nvPr>
        </p:nvSpPr>
        <p:spPr/>
        <p:txBody>
          <a:bodyPr/>
          <a:lstStyle>
            <a:lvl1pPr eaLnBrk="0" hangingPunct="0">
              <a:defRPr>
                <a:latin typeface="Arial" panose="020B0604020202020204" pitchFamily="34" charset="0"/>
              </a:defRPr>
            </a:lvl1pPr>
          </a:lstStyle>
          <a:p>
            <a:pPr>
              <a:defRPr/>
            </a:pPr>
            <a:fld id="{372DC999-1A55-4661-86EC-7312871DDAB1}" type="slidenum">
              <a:rPr lang="en-GB"/>
              <a:pPr>
                <a:defRPr/>
              </a:pPr>
              <a:t>‹#›</a:t>
            </a:fld>
            <a:endParaRPr lang="en-GB"/>
          </a:p>
        </p:txBody>
      </p:sp>
    </p:spTree>
    <p:extLst>
      <p:ext uri="{BB962C8B-B14F-4D97-AF65-F5344CB8AC3E}">
        <p14:creationId xmlns:p14="http://schemas.microsoft.com/office/powerpoint/2010/main" val="2815553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eaLnBrk="0" hangingPunct="0">
              <a:defRPr>
                <a:latin typeface="Arial" panose="020B0604020202020204" pitchFamily="34" charset="0"/>
              </a:defRPr>
            </a:lvl1pPr>
          </a:lstStyle>
          <a:p>
            <a:pPr>
              <a:defRPr/>
            </a:pPr>
            <a:endParaRPr lang="en-GB"/>
          </a:p>
        </p:txBody>
      </p:sp>
      <p:sp>
        <p:nvSpPr>
          <p:cNvPr id="5" name="Rectangle 5"/>
          <p:cNvSpPr>
            <a:spLocks noGrp="1" noChangeArrowheads="1"/>
          </p:cNvSpPr>
          <p:nvPr>
            <p:ph type="ftr" sz="quarter" idx="11"/>
          </p:nvPr>
        </p:nvSpPr>
        <p:spPr/>
        <p:txBody>
          <a:bodyPr/>
          <a:lstStyle>
            <a:lvl1pPr eaLnBrk="0" hangingPunct="0">
              <a:defRPr>
                <a:latin typeface="Arial" panose="020B0604020202020204" pitchFamily="34" charset="0"/>
              </a:defRPr>
            </a:lvl1pPr>
          </a:lstStyle>
          <a:p>
            <a:pPr>
              <a:defRPr/>
            </a:pPr>
            <a:endParaRPr lang="en-GB"/>
          </a:p>
        </p:txBody>
      </p:sp>
      <p:sp>
        <p:nvSpPr>
          <p:cNvPr id="6" name="Rectangle 6"/>
          <p:cNvSpPr>
            <a:spLocks noGrp="1" noChangeArrowheads="1"/>
          </p:cNvSpPr>
          <p:nvPr>
            <p:ph type="sldNum" sz="quarter" idx="12"/>
          </p:nvPr>
        </p:nvSpPr>
        <p:spPr/>
        <p:txBody>
          <a:bodyPr/>
          <a:lstStyle>
            <a:lvl1pPr eaLnBrk="0" hangingPunct="0">
              <a:defRPr>
                <a:latin typeface="Arial" panose="020B0604020202020204" pitchFamily="34" charset="0"/>
              </a:defRPr>
            </a:lvl1pPr>
          </a:lstStyle>
          <a:p>
            <a:pPr>
              <a:defRPr/>
            </a:pPr>
            <a:fld id="{B24CE63E-0BA1-4709-8438-D13903473C1C}" type="slidenum">
              <a:rPr lang="en-GB"/>
              <a:pPr>
                <a:defRPr/>
              </a:pPr>
              <a:t>‹#›</a:t>
            </a:fld>
            <a:endParaRPr lang="en-GB"/>
          </a:p>
        </p:txBody>
      </p:sp>
    </p:spTree>
    <p:extLst>
      <p:ext uri="{BB962C8B-B14F-4D97-AF65-F5344CB8AC3E}">
        <p14:creationId xmlns:p14="http://schemas.microsoft.com/office/powerpoint/2010/main" val="423002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p:txBody>
          <a:bodyPr/>
          <a:lstStyle>
            <a:lvl1pPr eaLnBrk="0" hangingPunct="0">
              <a:defRPr>
                <a:latin typeface="Arial" panose="020B0604020202020204" pitchFamily="34" charset="0"/>
              </a:defRPr>
            </a:lvl1pPr>
          </a:lstStyle>
          <a:p>
            <a:pPr>
              <a:defRPr/>
            </a:pPr>
            <a:endParaRPr lang="en-GB"/>
          </a:p>
        </p:txBody>
      </p:sp>
      <p:sp>
        <p:nvSpPr>
          <p:cNvPr id="6" name="Footer Placeholder 5"/>
          <p:cNvSpPr>
            <a:spLocks noGrp="1" noChangeArrowheads="1"/>
          </p:cNvSpPr>
          <p:nvPr>
            <p:ph type="ftr" sz="quarter" idx="11"/>
          </p:nvPr>
        </p:nvSpPr>
        <p:spPr/>
        <p:txBody>
          <a:bodyPr/>
          <a:lstStyle>
            <a:lvl1pPr eaLnBrk="0" hangingPunct="0">
              <a:defRPr>
                <a:latin typeface="Arial" panose="020B0604020202020204" pitchFamily="34" charset="0"/>
              </a:defRPr>
            </a:lvl1pPr>
          </a:lstStyle>
          <a:p>
            <a:pPr>
              <a:defRPr/>
            </a:pPr>
            <a:endParaRPr lang="en-GB"/>
          </a:p>
        </p:txBody>
      </p:sp>
      <p:sp>
        <p:nvSpPr>
          <p:cNvPr id="7" name="Slide Number Placeholder 6"/>
          <p:cNvSpPr>
            <a:spLocks noGrp="1" noChangeArrowheads="1"/>
          </p:cNvSpPr>
          <p:nvPr>
            <p:ph type="sldNum" sz="quarter" idx="12"/>
          </p:nvPr>
        </p:nvSpPr>
        <p:spPr/>
        <p:txBody>
          <a:bodyPr/>
          <a:lstStyle>
            <a:lvl1pPr eaLnBrk="0" hangingPunct="0">
              <a:defRPr>
                <a:latin typeface="Arial" panose="020B0604020202020204" pitchFamily="34" charset="0"/>
              </a:defRPr>
            </a:lvl1pPr>
          </a:lstStyle>
          <a:p>
            <a:pPr>
              <a:defRPr/>
            </a:pPr>
            <a:fld id="{EDB298FB-66A3-476E-BD17-56B393383AB5}" type="slidenum">
              <a:rPr lang="en-GB"/>
              <a:pPr>
                <a:defRPr/>
              </a:pPr>
              <a:t>‹#›</a:t>
            </a:fld>
            <a:endParaRPr lang="en-GB"/>
          </a:p>
        </p:txBody>
      </p:sp>
    </p:spTree>
    <p:extLst>
      <p:ext uri="{BB962C8B-B14F-4D97-AF65-F5344CB8AC3E}">
        <p14:creationId xmlns:p14="http://schemas.microsoft.com/office/powerpoint/2010/main" val="2352344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eaLnBrk="0" hangingPunct="0">
              <a:defRPr>
                <a:latin typeface="Arial" panose="020B0604020202020204" pitchFamily="34" charset="0"/>
              </a:defRPr>
            </a:lvl1pPr>
          </a:lstStyle>
          <a:p>
            <a:pPr>
              <a:defRPr/>
            </a:pPr>
            <a:endParaRPr lang="en-GB"/>
          </a:p>
        </p:txBody>
      </p:sp>
      <p:sp>
        <p:nvSpPr>
          <p:cNvPr id="8" name="Rectangle 5"/>
          <p:cNvSpPr>
            <a:spLocks noGrp="1" noChangeArrowheads="1"/>
          </p:cNvSpPr>
          <p:nvPr>
            <p:ph type="ftr" sz="quarter" idx="11"/>
          </p:nvPr>
        </p:nvSpPr>
        <p:spPr/>
        <p:txBody>
          <a:bodyPr/>
          <a:lstStyle>
            <a:lvl1pPr eaLnBrk="0" hangingPunct="0">
              <a:defRPr>
                <a:latin typeface="Arial" panose="020B0604020202020204" pitchFamily="34" charset="0"/>
              </a:defRPr>
            </a:lvl1pPr>
          </a:lstStyle>
          <a:p>
            <a:pPr>
              <a:defRPr/>
            </a:pPr>
            <a:endParaRPr lang="en-GB"/>
          </a:p>
        </p:txBody>
      </p:sp>
      <p:sp>
        <p:nvSpPr>
          <p:cNvPr id="9" name="Rectangle 6"/>
          <p:cNvSpPr>
            <a:spLocks noGrp="1" noChangeArrowheads="1"/>
          </p:cNvSpPr>
          <p:nvPr>
            <p:ph type="sldNum" sz="quarter" idx="12"/>
          </p:nvPr>
        </p:nvSpPr>
        <p:spPr/>
        <p:txBody>
          <a:bodyPr/>
          <a:lstStyle>
            <a:lvl1pPr eaLnBrk="0" hangingPunct="0">
              <a:defRPr>
                <a:latin typeface="Arial" panose="020B0604020202020204" pitchFamily="34" charset="0"/>
              </a:defRPr>
            </a:lvl1pPr>
          </a:lstStyle>
          <a:p>
            <a:pPr>
              <a:defRPr/>
            </a:pPr>
            <a:fld id="{CD46CFB6-A922-412C-A413-F6F98659E9CE}" type="slidenum">
              <a:rPr lang="en-GB"/>
              <a:pPr>
                <a:defRPr/>
              </a:pPr>
              <a:t>‹#›</a:t>
            </a:fld>
            <a:endParaRPr lang="en-GB"/>
          </a:p>
        </p:txBody>
      </p:sp>
    </p:spTree>
    <p:extLst>
      <p:ext uri="{BB962C8B-B14F-4D97-AF65-F5344CB8AC3E}">
        <p14:creationId xmlns:p14="http://schemas.microsoft.com/office/powerpoint/2010/main" val="242093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eaLnBrk="0" hangingPunct="0">
              <a:defRPr>
                <a:latin typeface="Arial" panose="020B0604020202020204" pitchFamily="34" charset="0"/>
              </a:defRPr>
            </a:lvl1pPr>
          </a:lstStyle>
          <a:p>
            <a:pPr>
              <a:defRPr/>
            </a:pPr>
            <a:endParaRPr lang="en-GB"/>
          </a:p>
        </p:txBody>
      </p:sp>
      <p:sp>
        <p:nvSpPr>
          <p:cNvPr id="4" name="Rectangle 5"/>
          <p:cNvSpPr>
            <a:spLocks noGrp="1" noChangeArrowheads="1"/>
          </p:cNvSpPr>
          <p:nvPr>
            <p:ph type="ftr" sz="quarter" idx="11"/>
          </p:nvPr>
        </p:nvSpPr>
        <p:spPr/>
        <p:txBody>
          <a:bodyPr/>
          <a:lstStyle>
            <a:lvl1pPr eaLnBrk="0" hangingPunct="0">
              <a:defRPr>
                <a:latin typeface="Arial" panose="020B0604020202020204" pitchFamily="34" charset="0"/>
              </a:defRPr>
            </a:lvl1pPr>
          </a:lstStyle>
          <a:p>
            <a:pPr>
              <a:defRPr/>
            </a:pPr>
            <a:endParaRPr lang="en-GB"/>
          </a:p>
        </p:txBody>
      </p:sp>
      <p:sp>
        <p:nvSpPr>
          <p:cNvPr id="5" name="Rectangle 6"/>
          <p:cNvSpPr>
            <a:spLocks noGrp="1" noChangeArrowheads="1"/>
          </p:cNvSpPr>
          <p:nvPr>
            <p:ph type="sldNum" sz="quarter" idx="12"/>
          </p:nvPr>
        </p:nvSpPr>
        <p:spPr/>
        <p:txBody>
          <a:bodyPr/>
          <a:lstStyle>
            <a:lvl1pPr eaLnBrk="0" hangingPunct="0">
              <a:defRPr>
                <a:latin typeface="Arial" panose="020B0604020202020204" pitchFamily="34" charset="0"/>
              </a:defRPr>
            </a:lvl1pPr>
          </a:lstStyle>
          <a:p>
            <a:pPr>
              <a:defRPr/>
            </a:pPr>
            <a:fld id="{4D054220-18DD-4E03-A376-659AE7C5D902}" type="slidenum">
              <a:rPr lang="en-GB"/>
              <a:pPr>
                <a:defRPr/>
              </a:pPr>
              <a:t>‹#›</a:t>
            </a:fld>
            <a:endParaRPr lang="en-GB"/>
          </a:p>
        </p:txBody>
      </p:sp>
    </p:spTree>
    <p:extLst>
      <p:ext uri="{BB962C8B-B14F-4D97-AF65-F5344CB8AC3E}">
        <p14:creationId xmlns:p14="http://schemas.microsoft.com/office/powerpoint/2010/main" val="3479357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0" hangingPunct="0">
              <a:defRPr>
                <a:latin typeface="Arial" panose="020B0604020202020204" pitchFamily="34" charset="0"/>
              </a:defRPr>
            </a:lvl1pPr>
          </a:lstStyle>
          <a:p>
            <a:pPr>
              <a:defRPr/>
            </a:pPr>
            <a:endParaRPr lang="en-GB"/>
          </a:p>
        </p:txBody>
      </p:sp>
      <p:sp>
        <p:nvSpPr>
          <p:cNvPr id="3" name="Rectangle 5"/>
          <p:cNvSpPr>
            <a:spLocks noGrp="1" noChangeArrowheads="1"/>
          </p:cNvSpPr>
          <p:nvPr>
            <p:ph type="ftr" sz="quarter" idx="11"/>
          </p:nvPr>
        </p:nvSpPr>
        <p:spPr/>
        <p:txBody>
          <a:bodyPr/>
          <a:lstStyle>
            <a:lvl1pPr eaLnBrk="0" hangingPunct="0">
              <a:defRPr>
                <a:latin typeface="Arial" panose="020B0604020202020204" pitchFamily="34" charset="0"/>
              </a:defRPr>
            </a:lvl1pPr>
          </a:lstStyle>
          <a:p>
            <a:pPr>
              <a:defRPr/>
            </a:pPr>
            <a:endParaRPr lang="en-GB"/>
          </a:p>
        </p:txBody>
      </p:sp>
      <p:sp>
        <p:nvSpPr>
          <p:cNvPr id="4" name="Rectangle 6"/>
          <p:cNvSpPr>
            <a:spLocks noGrp="1" noChangeArrowheads="1"/>
          </p:cNvSpPr>
          <p:nvPr>
            <p:ph type="sldNum" sz="quarter" idx="12"/>
          </p:nvPr>
        </p:nvSpPr>
        <p:spPr/>
        <p:txBody>
          <a:bodyPr/>
          <a:lstStyle>
            <a:lvl1pPr eaLnBrk="0" hangingPunct="0">
              <a:defRPr>
                <a:latin typeface="Arial" panose="020B0604020202020204" pitchFamily="34" charset="0"/>
              </a:defRPr>
            </a:lvl1pPr>
          </a:lstStyle>
          <a:p>
            <a:pPr>
              <a:defRPr/>
            </a:pPr>
            <a:fld id="{5F5BA311-A3DF-4474-A6CD-672636D2FEAA}" type="slidenum">
              <a:rPr lang="en-GB"/>
              <a:pPr>
                <a:defRPr/>
              </a:pPr>
              <a:t>‹#›</a:t>
            </a:fld>
            <a:endParaRPr lang="en-GB"/>
          </a:p>
        </p:txBody>
      </p:sp>
    </p:spTree>
    <p:extLst>
      <p:ext uri="{BB962C8B-B14F-4D97-AF65-F5344CB8AC3E}">
        <p14:creationId xmlns:p14="http://schemas.microsoft.com/office/powerpoint/2010/main" val="3612490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p:txBody>
          <a:bodyPr/>
          <a:lstStyle>
            <a:lvl1pPr eaLnBrk="0" hangingPunct="0">
              <a:defRPr>
                <a:latin typeface="Arial" panose="020B0604020202020204" pitchFamily="34" charset="0"/>
              </a:defRPr>
            </a:lvl1pPr>
          </a:lstStyle>
          <a:p>
            <a:pPr>
              <a:defRPr/>
            </a:pPr>
            <a:endParaRPr lang="en-GB"/>
          </a:p>
        </p:txBody>
      </p:sp>
      <p:sp>
        <p:nvSpPr>
          <p:cNvPr id="6" name="Footer Placeholder 5"/>
          <p:cNvSpPr>
            <a:spLocks noGrp="1" noChangeArrowheads="1"/>
          </p:cNvSpPr>
          <p:nvPr>
            <p:ph type="ftr" sz="quarter" idx="11"/>
          </p:nvPr>
        </p:nvSpPr>
        <p:spPr/>
        <p:txBody>
          <a:bodyPr/>
          <a:lstStyle>
            <a:lvl1pPr eaLnBrk="0" hangingPunct="0">
              <a:defRPr>
                <a:latin typeface="Arial" panose="020B0604020202020204" pitchFamily="34" charset="0"/>
              </a:defRPr>
            </a:lvl1pPr>
          </a:lstStyle>
          <a:p>
            <a:pPr>
              <a:defRPr/>
            </a:pPr>
            <a:endParaRPr lang="en-GB"/>
          </a:p>
        </p:txBody>
      </p:sp>
      <p:sp>
        <p:nvSpPr>
          <p:cNvPr id="7" name="Slide Number Placeholder 6"/>
          <p:cNvSpPr>
            <a:spLocks noGrp="1" noChangeArrowheads="1"/>
          </p:cNvSpPr>
          <p:nvPr>
            <p:ph type="sldNum" sz="quarter" idx="12"/>
          </p:nvPr>
        </p:nvSpPr>
        <p:spPr/>
        <p:txBody>
          <a:bodyPr/>
          <a:lstStyle>
            <a:lvl1pPr eaLnBrk="0" hangingPunct="0">
              <a:defRPr>
                <a:latin typeface="Arial" panose="020B0604020202020204" pitchFamily="34" charset="0"/>
              </a:defRPr>
            </a:lvl1pPr>
          </a:lstStyle>
          <a:p>
            <a:pPr>
              <a:defRPr/>
            </a:pPr>
            <a:fld id="{EFB1F9D9-5F1C-4119-B9A8-AC28C29A6CE6}" type="slidenum">
              <a:rPr lang="en-GB"/>
              <a:pPr>
                <a:defRPr/>
              </a:pPr>
              <a:t>‹#›</a:t>
            </a:fld>
            <a:endParaRPr lang="en-GB"/>
          </a:p>
        </p:txBody>
      </p:sp>
    </p:spTree>
    <p:extLst>
      <p:ext uri="{BB962C8B-B14F-4D97-AF65-F5344CB8AC3E}">
        <p14:creationId xmlns:p14="http://schemas.microsoft.com/office/powerpoint/2010/main" val="2878524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p:txBody>
          <a:bodyPr/>
          <a:lstStyle>
            <a:lvl1pPr eaLnBrk="0" hangingPunct="0">
              <a:defRPr>
                <a:latin typeface="Arial" panose="020B0604020202020204" pitchFamily="34" charset="0"/>
              </a:defRPr>
            </a:lvl1pPr>
          </a:lstStyle>
          <a:p>
            <a:pPr>
              <a:defRPr/>
            </a:pPr>
            <a:endParaRPr lang="en-GB"/>
          </a:p>
        </p:txBody>
      </p:sp>
      <p:sp>
        <p:nvSpPr>
          <p:cNvPr id="6" name="Footer Placeholder 5"/>
          <p:cNvSpPr>
            <a:spLocks noGrp="1" noChangeArrowheads="1"/>
          </p:cNvSpPr>
          <p:nvPr>
            <p:ph type="ftr" sz="quarter" idx="11"/>
          </p:nvPr>
        </p:nvSpPr>
        <p:spPr/>
        <p:txBody>
          <a:bodyPr/>
          <a:lstStyle>
            <a:lvl1pPr eaLnBrk="0" hangingPunct="0">
              <a:defRPr>
                <a:latin typeface="Arial" panose="020B0604020202020204" pitchFamily="34" charset="0"/>
              </a:defRPr>
            </a:lvl1pPr>
          </a:lstStyle>
          <a:p>
            <a:pPr>
              <a:defRPr/>
            </a:pPr>
            <a:endParaRPr lang="en-GB"/>
          </a:p>
        </p:txBody>
      </p:sp>
      <p:sp>
        <p:nvSpPr>
          <p:cNvPr id="7" name="Slide Number Placeholder 6"/>
          <p:cNvSpPr>
            <a:spLocks noGrp="1" noChangeArrowheads="1"/>
          </p:cNvSpPr>
          <p:nvPr>
            <p:ph type="sldNum" sz="quarter" idx="12"/>
          </p:nvPr>
        </p:nvSpPr>
        <p:spPr/>
        <p:txBody>
          <a:bodyPr/>
          <a:lstStyle>
            <a:lvl1pPr eaLnBrk="0" hangingPunct="0">
              <a:defRPr>
                <a:latin typeface="Arial" panose="020B0604020202020204" pitchFamily="34" charset="0"/>
              </a:defRPr>
            </a:lvl1pPr>
          </a:lstStyle>
          <a:p>
            <a:pPr>
              <a:defRPr/>
            </a:pPr>
            <a:fld id="{87594D2C-C31D-4990-98C2-E87BA50E2D23}" type="slidenum">
              <a:rPr lang="en-GB"/>
              <a:pPr>
                <a:defRPr/>
              </a:pPr>
              <a:t>‹#›</a:t>
            </a:fld>
            <a:endParaRPr lang="en-GB"/>
          </a:p>
        </p:txBody>
      </p:sp>
    </p:spTree>
    <p:extLst>
      <p:ext uri="{BB962C8B-B14F-4D97-AF65-F5344CB8AC3E}">
        <p14:creationId xmlns:p14="http://schemas.microsoft.com/office/powerpoint/2010/main" val="1297536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charset="0"/>
              </a:defRPr>
            </a:lvl1pPr>
          </a:lstStyle>
          <a:p>
            <a:pPr>
              <a:defRPr/>
            </a:pPr>
            <a:fld id="{05E13DD6-4248-4120-9751-73871FC174E3}" type="slidenum">
              <a:rPr lang="en-GB"/>
              <a:pPr>
                <a:defRPr/>
              </a:pPr>
              <a:t>‹#›</a:t>
            </a:fld>
            <a:endParaRPr lang="en-GB"/>
          </a:p>
        </p:txBody>
      </p:sp>
    </p:spTree>
    <p:extLst>
      <p:ext uri="{BB962C8B-B14F-4D97-AF65-F5344CB8AC3E}">
        <p14:creationId xmlns:p14="http://schemas.microsoft.com/office/powerpoint/2010/main" val="15365385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facebook.com/municipalcouncillorspensionfund" TargetMode="External"/><Relationship Id="rId2" Type="http://schemas.openxmlformats.org/officeDocument/2006/relationships/hyperlink" Target="http://www.mcpf.co.za/"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mildred@mcpf.co.za/info@mcpf.co.za" TargetMode="External"/><Relationship Id="rId2" Type="http://schemas.openxmlformats.org/officeDocument/2006/relationships/hyperlink" Target="mailto:terry@mcpf.co.za/" TargetMode="Externa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www.mcpf.co.za/" TargetMode="External"/><Relationship Id="rId4" Type="http://schemas.openxmlformats.org/officeDocument/2006/relationships/hyperlink" Target="mailto:Azwifarwi@mcpf.co.za"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GB" sz="3200" b="1" dirty="0">
                <a:solidFill>
                  <a:srgbClr val="2E8F21"/>
                </a:solidFill>
              </a:rPr>
              <a:t/>
            </a:r>
            <a:br>
              <a:rPr lang="en-GB" sz="3200" b="1" dirty="0">
                <a:solidFill>
                  <a:srgbClr val="2E8F21"/>
                </a:solidFill>
              </a:rPr>
            </a:br>
            <a:endParaRPr lang="en-US" sz="3000" b="1" dirty="0">
              <a:solidFill>
                <a:srgbClr val="00B050"/>
              </a:solidFill>
              <a:latin typeface="Calibri" pitchFamily="34" charset="0"/>
            </a:endParaRPr>
          </a:p>
        </p:txBody>
      </p:sp>
      <p:sp>
        <p:nvSpPr>
          <p:cNvPr id="2051" name="Rectangle 3"/>
          <p:cNvSpPr>
            <a:spLocks noGrp="1" noChangeArrowheads="1"/>
          </p:cNvSpPr>
          <p:nvPr>
            <p:ph idx="1"/>
          </p:nvPr>
        </p:nvSpPr>
        <p:spPr>
          <a:xfrm>
            <a:off x="1157162" y="501706"/>
            <a:ext cx="7808813" cy="5882910"/>
          </a:xfrm>
        </p:spPr>
        <p:txBody>
          <a:bodyPr/>
          <a:lstStyle/>
          <a:p>
            <a:pPr algn="ctr" eaLnBrk="1" hangingPunct="1">
              <a:buFontTx/>
              <a:buNone/>
            </a:pPr>
            <a:endParaRPr lang="en-ZA" sz="3600" b="1" dirty="0">
              <a:solidFill>
                <a:srgbClr val="00B050"/>
              </a:solidFill>
              <a:latin typeface="Calibri" pitchFamily="34" charset="0"/>
            </a:endParaRPr>
          </a:p>
          <a:p>
            <a:pPr algn="ctr" eaLnBrk="1" hangingPunct="1">
              <a:buFontTx/>
              <a:buNone/>
            </a:pPr>
            <a:endParaRPr lang="en-ZA" b="1" dirty="0">
              <a:solidFill>
                <a:srgbClr val="EE9F00"/>
              </a:solidFill>
            </a:endParaRPr>
          </a:p>
          <a:p>
            <a:pPr algn="ctr" eaLnBrk="1" hangingPunct="1">
              <a:buFontTx/>
              <a:buNone/>
            </a:pPr>
            <a:endParaRPr lang="en-ZA" b="1" dirty="0"/>
          </a:p>
        </p:txBody>
      </p:sp>
      <p:pic>
        <p:nvPicPr>
          <p:cNvPr id="2052" name="Picture 6" descr="logo"/>
          <p:cNvPicPr>
            <a:picLocks noChangeAspect="1" noChangeArrowheads="1"/>
          </p:cNvPicPr>
          <p:nvPr/>
        </p:nvPicPr>
        <p:blipFill>
          <a:blip r:embed="rId3" cstate="print"/>
          <a:srcRect/>
          <a:stretch>
            <a:fillRect/>
          </a:stretch>
        </p:blipFill>
        <p:spPr bwMode="auto">
          <a:xfrm>
            <a:off x="0" y="0"/>
            <a:ext cx="2400300" cy="2532063"/>
          </a:xfrm>
          <a:prstGeom prst="rect">
            <a:avLst/>
          </a:prstGeom>
          <a:noFill/>
          <a:ln w="9525">
            <a:noFill/>
            <a:miter lim="800000"/>
            <a:headEnd/>
            <a:tailEnd/>
          </a:ln>
        </p:spPr>
      </p:pic>
      <p:sp>
        <p:nvSpPr>
          <p:cNvPr id="6" name="Rectangle 5"/>
          <p:cNvSpPr/>
          <p:nvPr/>
        </p:nvSpPr>
        <p:spPr>
          <a:xfrm>
            <a:off x="829534" y="2384000"/>
            <a:ext cx="8135815" cy="4462760"/>
          </a:xfrm>
          <a:prstGeom prst="rect">
            <a:avLst/>
          </a:prstGeom>
        </p:spPr>
        <p:txBody>
          <a:bodyPr wrap="square">
            <a:spAutoFit/>
          </a:bodyPr>
          <a:lstStyle/>
          <a:p>
            <a:pPr algn="ctr" eaLnBrk="1" hangingPunct="1">
              <a:buFontTx/>
              <a:buNone/>
            </a:pPr>
            <a:r>
              <a:rPr lang="en-US" sz="3600" b="1" dirty="0">
                <a:solidFill>
                  <a:srgbClr val="00B050"/>
                </a:solidFill>
                <a:latin typeface="+mn-lt"/>
              </a:rPr>
              <a:t>BRIEFING BY THE MUNICIPAL COUNCILLORS PENSION FUND (MCPF) / PORTFOLIO COMMITTEE ON CO-OPERATIVE GOVERNANCE AND TRADITIONAL AFFAIRS</a:t>
            </a:r>
            <a:r>
              <a:rPr lang="en-ZA" sz="3600" b="1" dirty="0">
                <a:solidFill>
                  <a:srgbClr val="00B050"/>
                </a:solidFill>
                <a:latin typeface="+mn-lt"/>
              </a:rPr>
              <a:t> </a:t>
            </a:r>
          </a:p>
          <a:p>
            <a:pPr algn="ctr" eaLnBrk="1" hangingPunct="1">
              <a:buFontTx/>
              <a:buNone/>
            </a:pPr>
            <a:endParaRPr lang="en-ZA" sz="3600" b="1" dirty="0">
              <a:solidFill>
                <a:srgbClr val="00B050"/>
              </a:solidFill>
              <a:latin typeface="+mn-lt"/>
            </a:endParaRPr>
          </a:p>
          <a:p>
            <a:pPr algn="ctr" eaLnBrk="1" hangingPunct="1">
              <a:buFontTx/>
              <a:buNone/>
            </a:pPr>
            <a:r>
              <a:rPr lang="en-ZA" sz="3600" b="1" dirty="0">
                <a:solidFill>
                  <a:srgbClr val="00B050"/>
                </a:solidFill>
                <a:latin typeface="+mn-lt"/>
              </a:rPr>
              <a:t>01</a:t>
            </a:r>
            <a:r>
              <a:rPr lang="en-ZA" sz="3600" b="1" baseline="30000" dirty="0">
                <a:solidFill>
                  <a:srgbClr val="00B050"/>
                </a:solidFill>
                <a:latin typeface="+mn-lt"/>
              </a:rPr>
              <a:t>st</a:t>
            </a:r>
            <a:r>
              <a:rPr lang="en-ZA" sz="3600" b="1" dirty="0">
                <a:solidFill>
                  <a:srgbClr val="00B050"/>
                </a:solidFill>
                <a:latin typeface="+mn-lt"/>
              </a:rPr>
              <a:t> MARCH 2022</a:t>
            </a:r>
          </a:p>
          <a:p>
            <a:pPr algn="ctr" eaLnBrk="1" hangingPunct="1">
              <a:buFontTx/>
              <a:buNone/>
            </a:pPr>
            <a:endParaRPr lang="en-GB" sz="3200" dirty="0">
              <a:solidFill>
                <a:srgbClr val="00B05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hevron 16"/>
          <p:cNvSpPr/>
          <p:nvPr/>
        </p:nvSpPr>
        <p:spPr>
          <a:xfrm>
            <a:off x="1622370" y="1168168"/>
            <a:ext cx="6552728" cy="720080"/>
          </a:xfrm>
          <a:prstGeom prst="chevro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C00000"/>
              </a:solidFill>
            </a:endParaRPr>
          </a:p>
          <a:p>
            <a:pPr algn="ctr"/>
            <a:endParaRPr lang="en-ZA" dirty="0">
              <a:solidFill>
                <a:srgbClr val="C00000"/>
              </a:solidFill>
            </a:endParaRPr>
          </a:p>
          <a:p>
            <a:pPr algn="ctr"/>
            <a:endParaRPr lang="en-ZA" dirty="0">
              <a:solidFill>
                <a:srgbClr val="C61532"/>
              </a:solidFill>
              <a:latin typeface="Century Gothic" pitchFamily="34" charset="0"/>
            </a:endParaRPr>
          </a:p>
        </p:txBody>
      </p:sp>
      <p:sp>
        <p:nvSpPr>
          <p:cNvPr id="27" name="Rectangle 2"/>
          <p:cNvSpPr txBox="1">
            <a:spLocks noChangeArrowheads="1"/>
          </p:cNvSpPr>
          <p:nvPr/>
        </p:nvSpPr>
        <p:spPr>
          <a:xfrm>
            <a:off x="4572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3600" b="1" kern="0" dirty="0">
                <a:solidFill>
                  <a:srgbClr val="00B050"/>
                </a:solidFill>
                <a:latin typeface="Calibri" pitchFamily="34" charset="0"/>
              </a:rPr>
              <a:t>POINTS OF INTERESTS </a:t>
            </a:r>
          </a:p>
        </p:txBody>
      </p:sp>
      <p:pic>
        <p:nvPicPr>
          <p:cNvPr id="28" name="Picture 4" descr="logo"/>
          <p:cNvPicPr>
            <a:picLocks noChangeAspect="1" noChangeArrowheads="1"/>
          </p:cNvPicPr>
          <p:nvPr/>
        </p:nvPicPr>
        <p:blipFill>
          <a:blip r:embed="rId3" cstate="print"/>
          <a:srcRect/>
          <a:stretch>
            <a:fillRect/>
          </a:stretch>
        </p:blipFill>
        <p:spPr bwMode="auto">
          <a:xfrm>
            <a:off x="57551" y="19964"/>
            <a:ext cx="1355725" cy="1430338"/>
          </a:xfrm>
          <a:prstGeom prst="rect">
            <a:avLst/>
          </a:prstGeom>
          <a:noFill/>
          <a:ln w="9525">
            <a:noFill/>
            <a:miter lim="800000"/>
            <a:headEnd/>
            <a:tailEnd/>
          </a:ln>
        </p:spPr>
      </p:pic>
      <p:sp>
        <p:nvSpPr>
          <p:cNvPr id="18" name="TextBox 17">
            <a:extLst>
              <a:ext uri="{FF2B5EF4-FFF2-40B4-BE49-F238E27FC236}">
                <a16:creationId xmlns:a16="http://schemas.microsoft.com/office/drawing/2014/main" id="{24094DA6-AF10-4939-8D5C-837455EE7724}"/>
              </a:ext>
            </a:extLst>
          </p:cNvPr>
          <p:cNvSpPr txBox="1"/>
          <p:nvPr/>
        </p:nvSpPr>
        <p:spPr>
          <a:xfrm>
            <a:off x="754144" y="1430809"/>
            <a:ext cx="7932656" cy="4924425"/>
          </a:xfrm>
          <a:prstGeom prst="rect">
            <a:avLst/>
          </a:prstGeom>
          <a:noFill/>
        </p:spPr>
        <p:txBody>
          <a:bodyPr wrap="square">
            <a:spAutoFit/>
          </a:bodyPr>
          <a:lstStyle/>
          <a:p>
            <a:pPr marL="0" lvl="0" indent="0" fontAlgn="auto">
              <a:spcBef>
                <a:spcPts val="0"/>
              </a:spcBef>
              <a:spcAft>
                <a:spcPts val="0"/>
              </a:spcAft>
              <a:buNone/>
              <a:defRPr/>
            </a:pPr>
            <a:r>
              <a:rPr lang="en-US" sz="2000" b="1" dirty="0">
                <a:solidFill>
                  <a:srgbClr val="00B050"/>
                </a:solidFill>
              </a:rPr>
              <a:t>HAWKS Investigations </a:t>
            </a:r>
          </a:p>
          <a:p>
            <a:pPr marL="0" lvl="0" indent="0" fontAlgn="auto">
              <a:spcBef>
                <a:spcPts val="0"/>
              </a:spcBef>
              <a:spcAft>
                <a:spcPts val="0"/>
              </a:spcAft>
              <a:buNone/>
              <a:defRPr/>
            </a:pPr>
            <a:endParaRPr lang="en-US" sz="1800" dirty="0"/>
          </a:p>
          <a:p>
            <a:pPr algn="just" fontAlgn="auto">
              <a:spcBef>
                <a:spcPts val="0"/>
              </a:spcBef>
              <a:spcAft>
                <a:spcPts val="0"/>
              </a:spcAft>
              <a:defRPr/>
            </a:pPr>
            <a:endParaRPr lang="en-US" sz="1800" dirty="0"/>
          </a:p>
          <a:p>
            <a:pPr marL="742950" lvl="1" indent="-285750" algn="just" fontAlgn="auto">
              <a:spcBef>
                <a:spcPts val="0"/>
              </a:spcBef>
              <a:spcAft>
                <a:spcPts val="0"/>
              </a:spcAft>
              <a:buFont typeface="Arial" panose="020B0604020202020204" pitchFamily="34" charset="0"/>
              <a:buChar char="•"/>
              <a:defRPr/>
            </a:pPr>
            <a:r>
              <a:rPr lang="en-US" sz="2400" dirty="0">
                <a:solidFill>
                  <a:srgbClr val="000000"/>
                </a:solidFill>
              </a:rPr>
              <a:t>The Curators referred certain issues (i.e. the investment surrounding ISAGO)</a:t>
            </a:r>
          </a:p>
          <a:p>
            <a:pPr marL="742950" lvl="1" indent="-285750" algn="just" fontAlgn="auto">
              <a:spcBef>
                <a:spcPts val="0"/>
              </a:spcBef>
              <a:spcAft>
                <a:spcPts val="0"/>
              </a:spcAft>
              <a:buFont typeface="Arial" panose="020B0604020202020204" pitchFamily="34" charset="0"/>
              <a:buChar char="•"/>
              <a:defRPr/>
            </a:pPr>
            <a:r>
              <a:rPr lang="en-US" sz="2400" dirty="0">
                <a:solidFill>
                  <a:srgbClr val="000000"/>
                </a:solidFill>
              </a:rPr>
              <a:t>There was a delay on the side of the HAWKS which even resulted in a different IO being appointed to the case. We have been made aware that there have been identified officials who have since been called in for purposes of giving statements. </a:t>
            </a:r>
          </a:p>
          <a:p>
            <a:pPr marL="742950" lvl="1" indent="-285750" algn="just" fontAlgn="auto">
              <a:spcBef>
                <a:spcPts val="0"/>
              </a:spcBef>
              <a:spcAft>
                <a:spcPts val="0"/>
              </a:spcAft>
              <a:buFont typeface="Arial" panose="020B0604020202020204" pitchFamily="34" charset="0"/>
              <a:buChar char="•"/>
              <a:defRPr/>
            </a:pPr>
            <a:r>
              <a:rPr lang="en-US" sz="2400" dirty="0">
                <a:solidFill>
                  <a:srgbClr val="000000"/>
                </a:solidFill>
              </a:rPr>
              <a:t>However, since this is an open investigation, we cannot disclose names as no one has been officially charged </a:t>
            </a:r>
          </a:p>
          <a:p>
            <a:pPr lvl="0" algn="just" fontAlgn="auto">
              <a:spcBef>
                <a:spcPts val="0"/>
              </a:spcBef>
              <a:spcAft>
                <a:spcPts val="0"/>
              </a:spcAft>
              <a:defRPr/>
            </a:pPr>
            <a:endParaRPr lang="en-US" sz="1800" dirty="0">
              <a:solidFill>
                <a:srgbClr val="000000"/>
              </a:solidFill>
            </a:endParaRPr>
          </a:p>
        </p:txBody>
      </p:sp>
    </p:spTree>
    <p:extLst>
      <p:ext uri="{BB962C8B-B14F-4D97-AF65-F5344CB8AC3E}">
        <p14:creationId xmlns:p14="http://schemas.microsoft.com/office/powerpoint/2010/main" val="947632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hevron 16"/>
          <p:cNvSpPr/>
          <p:nvPr/>
        </p:nvSpPr>
        <p:spPr>
          <a:xfrm>
            <a:off x="1622370" y="1168168"/>
            <a:ext cx="6552728" cy="720080"/>
          </a:xfrm>
          <a:prstGeom prst="chevro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C00000"/>
              </a:solidFill>
            </a:endParaRPr>
          </a:p>
          <a:p>
            <a:pPr algn="ctr"/>
            <a:endParaRPr lang="en-ZA" dirty="0">
              <a:solidFill>
                <a:srgbClr val="C00000"/>
              </a:solidFill>
            </a:endParaRPr>
          </a:p>
          <a:p>
            <a:pPr algn="ctr"/>
            <a:endParaRPr lang="en-ZA" dirty="0">
              <a:solidFill>
                <a:srgbClr val="C61532"/>
              </a:solidFill>
              <a:latin typeface="Century Gothic" pitchFamily="34" charset="0"/>
            </a:endParaRPr>
          </a:p>
        </p:txBody>
      </p:sp>
      <p:sp>
        <p:nvSpPr>
          <p:cNvPr id="27" name="Rectangle 2"/>
          <p:cNvSpPr txBox="1">
            <a:spLocks noChangeArrowheads="1"/>
          </p:cNvSpPr>
          <p:nvPr/>
        </p:nvSpPr>
        <p:spPr>
          <a:xfrm>
            <a:off x="4572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3600" b="1" kern="0" dirty="0">
                <a:solidFill>
                  <a:srgbClr val="00B050"/>
                </a:solidFill>
                <a:latin typeface="Calibri" pitchFamily="34" charset="0"/>
              </a:rPr>
              <a:t>POINTS OF INTERESTS </a:t>
            </a:r>
          </a:p>
        </p:txBody>
      </p:sp>
      <p:pic>
        <p:nvPicPr>
          <p:cNvPr id="28" name="Picture 4" descr="logo"/>
          <p:cNvPicPr>
            <a:picLocks noChangeAspect="1" noChangeArrowheads="1"/>
          </p:cNvPicPr>
          <p:nvPr/>
        </p:nvPicPr>
        <p:blipFill>
          <a:blip r:embed="rId3" cstate="print"/>
          <a:srcRect/>
          <a:stretch>
            <a:fillRect/>
          </a:stretch>
        </p:blipFill>
        <p:spPr bwMode="auto">
          <a:xfrm>
            <a:off x="57551" y="19964"/>
            <a:ext cx="1355725" cy="1430338"/>
          </a:xfrm>
          <a:prstGeom prst="rect">
            <a:avLst/>
          </a:prstGeom>
          <a:noFill/>
          <a:ln w="9525">
            <a:noFill/>
            <a:miter lim="800000"/>
            <a:headEnd/>
            <a:tailEnd/>
          </a:ln>
        </p:spPr>
      </p:pic>
      <p:sp>
        <p:nvSpPr>
          <p:cNvPr id="18" name="TextBox 17">
            <a:extLst>
              <a:ext uri="{FF2B5EF4-FFF2-40B4-BE49-F238E27FC236}">
                <a16:creationId xmlns:a16="http://schemas.microsoft.com/office/drawing/2014/main" id="{24094DA6-AF10-4939-8D5C-837455EE7724}"/>
              </a:ext>
            </a:extLst>
          </p:cNvPr>
          <p:cNvSpPr txBox="1"/>
          <p:nvPr/>
        </p:nvSpPr>
        <p:spPr>
          <a:xfrm>
            <a:off x="754144" y="1430809"/>
            <a:ext cx="7932656" cy="4985980"/>
          </a:xfrm>
          <a:prstGeom prst="rect">
            <a:avLst/>
          </a:prstGeom>
          <a:noFill/>
        </p:spPr>
        <p:txBody>
          <a:bodyPr wrap="square">
            <a:spAutoFit/>
          </a:bodyPr>
          <a:lstStyle/>
          <a:p>
            <a:pPr marL="0" lvl="0" indent="0" fontAlgn="auto">
              <a:spcBef>
                <a:spcPts val="0"/>
              </a:spcBef>
              <a:spcAft>
                <a:spcPts val="0"/>
              </a:spcAft>
              <a:buNone/>
              <a:defRPr/>
            </a:pPr>
            <a:r>
              <a:rPr lang="en-US" sz="2000" b="1" dirty="0">
                <a:solidFill>
                  <a:srgbClr val="00B050"/>
                </a:solidFill>
              </a:rPr>
              <a:t>Legal Practice Council / MSMM</a:t>
            </a:r>
          </a:p>
          <a:p>
            <a:pPr marL="0" lvl="0" indent="0" fontAlgn="auto">
              <a:spcBef>
                <a:spcPts val="0"/>
              </a:spcBef>
              <a:spcAft>
                <a:spcPts val="0"/>
              </a:spcAft>
              <a:buNone/>
              <a:defRPr/>
            </a:pPr>
            <a:endParaRPr lang="en-US" sz="1800" dirty="0"/>
          </a:p>
          <a:p>
            <a:pPr algn="just" fontAlgn="auto">
              <a:spcBef>
                <a:spcPts val="0"/>
              </a:spcBef>
              <a:spcAft>
                <a:spcPts val="0"/>
              </a:spcAft>
              <a:defRPr/>
            </a:pPr>
            <a:endParaRPr lang="en-US" sz="1800" dirty="0"/>
          </a:p>
          <a:p>
            <a:pPr marL="742950" lvl="1" indent="-285750" algn="just" fontAlgn="auto">
              <a:spcBef>
                <a:spcPts val="0"/>
              </a:spcBef>
              <a:spcAft>
                <a:spcPts val="0"/>
              </a:spcAft>
              <a:buFont typeface="Arial" panose="020B0604020202020204" pitchFamily="34" charset="0"/>
              <a:buChar char="•"/>
              <a:defRPr/>
            </a:pPr>
            <a:r>
              <a:rPr lang="en-US" sz="2400" dirty="0">
                <a:solidFill>
                  <a:srgbClr val="000000"/>
                </a:solidFill>
              </a:rPr>
              <a:t>The Fund had filed a compliant with the Legal Practice Council. The compliant was premised on the fees charged by MSMM Inc as legal costs. There were delays in having the said fees assessed by the Legal Practice Council. However, we received communication from the Council that the Fund should first pay in security prior the fees being assessed. The requested security was R1 000 000-00 (One Million Rands).</a:t>
            </a:r>
            <a:endParaRPr lang="en-US" sz="1600" dirty="0">
              <a:solidFill>
                <a:srgbClr val="000000"/>
              </a:solidFill>
            </a:endParaRPr>
          </a:p>
          <a:p>
            <a:pPr lvl="1" algn="just" fontAlgn="auto">
              <a:spcBef>
                <a:spcPts val="0"/>
              </a:spcBef>
              <a:spcAft>
                <a:spcPts val="0"/>
              </a:spcAft>
              <a:defRPr/>
            </a:pPr>
            <a:endParaRPr lang="en-US" sz="2800" dirty="0">
              <a:solidFill>
                <a:srgbClr val="000000"/>
              </a:solidFill>
            </a:endParaRPr>
          </a:p>
          <a:p>
            <a:pPr lvl="0" algn="just" fontAlgn="auto">
              <a:spcBef>
                <a:spcPts val="0"/>
              </a:spcBef>
              <a:spcAft>
                <a:spcPts val="0"/>
              </a:spcAft>
              <a:defRPr/>
            </a:pPr>
            <a:endParaRPr lang="en-US" sz="1800" dirty="0">
              <a:solidFill>
                <a:srgbClr val="000000"/>
              </a:solidFill>
            </a:endParaRPr>
          </a:p>
        </p:txBody>
      </p:sp>
    </p:spTree>
    <p:extLst>
      <p:ext uri="{BB962C8B-B14F-4D97-AF65-F5344CB8AC3E}">
        <p14:creationId xmlns:p14="http://schemas.microsoft.com/office/powerpoint/2010/main" val="622438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590D254-4269-4F2B-8E5D-088FC9F85106}"/>
              </a:ext>
            </a:extLst>
          </p:cNvPr>
          <p:cNvSpPr txBox="1"/>
          <p:nvPr/>
        </p:nvSpPr>
        <p:spPr>
          <a:xfrm>
            <a:off x="131975" y="261913"/>
            <a:ext cx="8663233" cy="6494085"/>
          </a:xfrm>
          <a:prstGeom prst="rect">
            <a:avLst/>
          </a:prstGeom>
          <a:noFill/>
        </p:spPr>
        <p:txBody>
          <a:bodyPr wrap="square">
            <a:spAutoFit/>
          </a:bodyPr>
          <a:lstStyle/>
          <a:p>
            <a:pPr marL="0" lvl="0" indent="0" fontAlgn="auto">
              <a:spcBef>
                <a:spcPts val="0"/>
              </a:spcBef>
              <a:spcAft>
                <a:spcPts val="0"/>
              </a:spcAft>
              <a:buNone/>
              <a:defRPr/>
            </a:pPr>
            <a:r>
              <a:rPr lang="en-US" sz="2000" b="1" dirty="0">
                <a:solidFill>
                  <a:srgbClr val="00B050"/>
                </a:solidFill>
              </a:rPr>
              <a:t>Legal Practice Council / MSMM</a:t>
            </a:r>
          </a:p>
          <a:p>
            <a:pPr marL="0" lvl="0" indent="0" fontAlgn="auto">
              <a:spcBef>
                <a:spcPts val="0"/>
              </a:spcBef>
              <a:spcAft>
                <a:spcPts val="0"/>
              </a:spcAft>
              <a:buNone/>
              <a:defRPr/>
            </a:pPr>
            <a:endParaRPr lang="en-US" sz="1800" dirty="0"/>
          </a:p>
          <a:p>
            <a:pPr algn="just" fontAlgn="auto">
              <a:spcBef>
                <a:spcPts val="0"/>
              </a:spcBef>
              <a:spcAft>
                <a:spcPts val="0"/>
              </a:spcAft>
              <a:defRPr/>
            </a:pPr>
            <a:endParaRPr lang="en-US" sz="1800" dirty="0"/>
          </a:p>
          <a:p>
            <a:pPr marL="742950" lvl="1" indent="-285750" algn="just" fontAlgn="auto">
              <a:spcBef>
                <a:spcPts val="0"/>
              </a:spcBef>
              <a:spcAft>
                <a:spcPts val="0"/>
              </a:spcAft>
              <a:buFont typeface="Arial" panose="020B0604020202020204" pitchFamily="34" charset="0"/>
              <a:buChar char="•"/>
              <a:defRPr/>
            </a:pPr>
            <a:r>
              <a:rPr lang="en-US" sz="2400" dirty="0">
                <a:solidFill>
                  <a:srgbClr val="000000"/>
                </a:solidFill>
              </a:rPr>
              <a:t>Through engagements with the Council, the requested security was reduced to R390 000-00 (Three Hundred and Ninety Thousand Rands). The Fund is still of the view that the requested security is exorbitant. Moreover, there is a possibility that out of the assessment, there may not be a recovery. Therefore, it is very important to consider whether to proceed with the fee assessment process. </a:t>
            </a:r>
          </a:p>
          <a:p>
            <a:pPr marL="742950" lvl="1" indent="-285750" algn="just" fontAlgn="auto">
              <a:spcBef>
                <a:spcPts val="0"/>
              </a:spcBef>
              <a:spcAft>
                <a:spcPts val="0"/>
              </a:spcAft>
              <a:buFont typeface="Arial" panose="020B0604020202020204" pitchFamily="34" charset="0"/>
              <a:buChar char="•"/>
              <a:defRPr/>
            </a:pPr>
            <a:endParaRPr lang="en-US" sz="2400" dirty="0">
              <a:solidFill>
                <a:srgbClr val="000000"/>
              </a:solidFill>
            </a:endParaRPr>
          </a:p>
          <a:p>
            <a:pPr marL="742950" lvl="1" indent="-285750" algn="just" fontAlgn="auto">
              <a:spcBef>
                <a:spcPts val="0"/>
              </a:spcBef>
              <a:spcAft>
                <a:spcPts val="0"/>
              </a:spcAft>
              <a:buFont typeface="Arial" panose="020B0604020202020204" pitchFamily="34" charset="0"/>
              <a:buChar char="•"/>
              <a:defRPr/>
            </a:pPr>
            <a:r>
              <a:rPr lang="en-US" sz="2400" dirty="0">
                <a:solidFill>
                  <a:srgbClr val="000000"/>
                </a:solidFill>
              </a:rPr>
              <a:t>The Fund instructed its legal representative to seek a legal opinion on the prospects of recovery prior taking a decision on whether to pay in the requested security.</a:t>
            </a:r>
          </a:p>
          <a:p>
            <a:pPr lvl="1" algn="just" fontAlgn="auto">
              <a:spcBef>
                <a:spcPts val="0"/>
              </a:spcBef>
              <a:spcAft>
                <a:spcPts val="0"/>
              </a:spcAft>
              <a:defRPr/>
            </a:pPr>
            <a:endParaRPr lang="en-US" sz="2400" dirty="0">
              <a:solidFill>
                <a:srgbClr val="000000"/>
              </a:solidFill>
            </a:endParaRPr>
          </a:p>
          <a:p>
            <a:pPr marL="742950" lvl="1" indent="-285750" algn="just" fontAlgn="auto">
              <a:spcBef>
                <a:spcPts val="0"/>
              </a:spcBef>
              <a:spcAft>
                <a:spcPts val="0"/>
              </a:spcAft>
              <a:buFont typeface="Arial" panose="020B0604020202020204" pitchFamily="34" charset="0"/>
              <a:buChar char="•"/>
              <a:defRPr/>
            </a:pPr>
            <a:r>
              <a:rPr lang="en-US" sz="2400" dirty="0">
                <a:solidFill>
                  <a:srgbClr val="000000"/>
                </a:solidFill>
              </a:rPr>
              <a:t> We have since received the opinion regarding the prospects of success in the recovery for legal fees. </a:t>
            </a:r>
            <a:endParaRPr lang="en-US" sz="1600" dirty="0">
              <a:solidFill>
                <a:srgbClr val="000000"/>
              </a:solidFill>
            </a:endParaRPr>
          </a:p>
        </p:txBody>
      </p:sp>
    </p:spTree>
    <p:extLst>
      <p:ext uri="{BB962C8B-B14F-4D97-AF65-F5344CB8AC3E}">
        <p14:creationId xmlns:p14="http://schemas.microsoft.com/office/powerpoint/2010/main" val="4102547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590D254-4269-4F2B-8E5D-088FC9F85106}"/>
              </a:ext>
            </a:extLst>
          </p:cNvPr>
          <p:cNvSpPr txBox="1"/>
          <p:nvPr/>
        </p:nvSpPr>
        <p:spPr>
          <a:xfrm>
            <a:off x="131975" y="261913"/>
            <a:ext cx="8663233" cy="3170099"/>
          </a:xfrm>
          <a:prstGeom prst="rect">
            <a:avLst/>
          </a:prstGeom>
          <a:noFill/>
        </p:spPr>
        <p:txBody>
          <a:bodyPr wrap="square">
            <a:spAutoFit/>
          </a:bodyPr>
          <a:lstStyle/>
          <a:p>
            <a:pPr marL="0" lvl="0" indent="0" fontAlgn="auto">
              <a:spcBef>
                <a:spcPts val="0"/>
              </a:spcBef>
              <a:spcAft>
                <a:spcPts val="0"/>
              </a:spcAft>
              <a:buNone/>
              <a:defRPr/>
            </a:pPr>
            <a:r>
              <a:rPr lang="en-US" sz="2000" b="1" dirty="0">
                <a:solidFill>
                  <a:srgbClr val="00B050"/>
                </a:solidFill>
              </a:rPr>
              <a:t>Legal Practice Council / MSMM</a:t>
            </a:r>
          </a:p>
          <a:p>
            <a:pPr marL="0" lvl="0" indent="0" fontAlgn="auto">
              <a:spcBef>
                <a:spcPts val="0"/>
              </a:spcBef>
              <a:spcAft>
                <a:spcPts val="0"/>
              </a:spcAft>
              <a:buNone/>
              <a:defRPr/>
            </a:pPr>
            <a:endParaRPr lang="en-US" sz="1800" dirty="0"/>
          </a:p>
          <a:p>
            <a:pPr algn="just" fontAlgn="auto">
              <a:spcBef>
                <a:spcPts val="0"/>
              </a:spcBef>
              <a:spcAft>
                <a:spcPts val="0"/>
              </a:spcAft>
              <a:defRPr/>
            </a:pPr>
            <a:endParaRPr lang="en-US" sz="1800" dirty="0"/>
          </a:p>
          <a:p>
            <a:pPr marL="742950" lvl="1" indent="-285750" algn="just" fontAlgn="auto">
              <a:spcBef>
                <a:spcPts val="0"/>
              </a:spcBef>
              <a:spcAft>
                <a:spcPts val="0"/>
              </a:spcAft>
              <a:buFont typeface="Arial" panose="020B0604020202020204" pitchFamily="34" charset="0"/>
              <a:buChar char="•"/>
              <a:defRPr/>
            </a:pPr>
            <a:r>
              <a:rPr lang="en-US" sz="2400" dirty="0">
                <a:solidFill>
                  <a:srgbClr val="000000"/>
                </a:solidFill>
              </a:rPr>
              <a:t>The opinion cautioned the Curators from proceeding with the fees assessment process. This was based on the fact that the requested amount for security was still high and further that the Fund is now in possession of a fee agreement which was between the Fund and MSMM Inc. </a:t>
            </a:r>
          </a:p>
          <a:p>
            <a:pPr marL="742950" lvl="1" indent="-285750" algn="just" fontAlgn="auto">
              <a:spcBef>
                <a:spcPts val="0"/>
              </a:spcBef>
              <a:spcAft>
                <a:spcPts val="0"/>
              </a:spcAft>
              <a:buFont typeface="Arial" panose="020B0604020202020204" pitchFamily="34" charset="0"/>
              <a:buChar char="•"/>
              <a:defRPr/>
            </a:pPr>
            <a:endParaRPr lang="en-US" sz="2400" dirty="0">
              <a:solidFill>
                <a:srgbClr val="000000"/>
              </a:solidFill>
            </a:endParaRPr>
          </a:p>
        </p:txBody>
      </p:sp>
    </p:spTree>
    <p:extLst>
      <p:ext uri="{BB962C8B-B14F-4D97-AF65-F5344CB8AC3E}">
        <p14:creationId xmlns:p14="http://schemas.microsoft.com/office/powerpoint/2010/main" val="1998596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783" y="160337"/>
            <a:ext cx="8229600" cy="1143000"/>
          </a:xfrm>
        </p:spPr>
        <p:txBody>
          <a:bodyPr/>
          <a:lstStyle/>
          <a:p>
            <a:r>
              <a:rPr lang="en-US" sz="2800" b="1" u="sng" dirty="0">
                <a:solidFill>
                  <a:srgbClr val="00B050"/>
                </a:solidFill>
                <a:latin typeface="Calibri" pitchFamily="34" charset="0"/>
              </a:rPr>
              <a:t>P</a:t>
            </a:r>
            <a:r>
              <a:rPr kumimoji="0" lang="en-US" sz="2800" b="1" i="0" u="sng" strike="noStrike" kern="0" cap="none" spc="0" normalizeH="0" baseline="0" noProof="0" dirty="0" err="1">
                <a:ln>
                  <a:noFill/>
                </a:ln>
                <a:solidFill>
                  <a:srgbClr val="00B050"/>
                </a:solidFill>
                <a:effectLst/>
                <a:uLnTx/>
                <a:uFillTx/>
                <a:latin typeface="Calibri" pitchFamily="34" charset="0"/>
                <a:ea typeface="+mj-ea"/>
                <a:cs typeface="+mj-cs"/>
              </a:rPr>
              <a:t>rogress</a:t>
            </a:r>
            <a:r>
              <a:rPr kumimoji="0" lang="en-US" sz="2800" b="1" i="0" u="sng" strike="noStrike" kern="0" cap="none" spc="0" normalizeH="0" baseline="0" noProof="0" dirty="0">
                <a:ln>
                  <a:noFill/>
                </a:ln>
                <a:solidFill>
                  <a:srgbClr val="00B050"/>
                </a:solidFill>
                <a:effectLst/>
                <a:uLnTx/>
                <a:uFillTx/>
                <a:latin typeface="Calibri" pitchFamily="34" charset="0"/>
                <a:ea typeface="+mj-ea"/>
                <a:cs typeface="+mj-cs"/>
              </a:rPr>
              <a:t> of pension pay-outs to non-returning Councilors after</a:t>
            </a:r>
            <a:br>
              <a:rPr kumimoji="0" lang="en-US" sz="2800" b="1" i="0" u="sng" strike="noStrike" kern="0" cap="none" spc="0" normalizeH="0" baseline="0" noProof="0" dirty="0">
                <a:ln>
                  <a:noFill/>
                </a:ln>
                <a:solidFill>
                  <a:srgbClr val="00B050"/>
                </a:solidFill>
                <a:effectLst/>
                <a:uLnTx/>
                <a:uFillTx/>
                <a:latin typeface="Calibri" pitchFamily="34" charset="0"/>
                <a:ea typeface="+mj-ea"/>
                <a:cs typeface="+mj-cs"/>
              </a:rPr>
            </a:br>
            <a:r>
              <a:rPr kumimoji="0" lang="en-US" sz="2800" b="1" i="0" u="sng" strike="noStrike" kern="0" cap="none" spc="0" normalizeH="0" baseline="0" noProof="0" dirty="0">
                <a:ln>
                  <a:noFill/>
                </a:ln>
                <a:solidFill>
                  <a:srgbClr val="00B050"/>
                </a:solidFill>
                <a:effectLst/>
                <a:uLnTx/>
                <a:uFillTx/>
                <a:latin typeface="Calibri" pitchFamily="34" charset="0"/>
                <a:ea typeface="+mj-ea"/>
                <a:cs typeface="+mj-cs"/>
              </a:rPr>
              <a:t>2021 Local Government Elections </a:t>
            </a:r>
          </a:p>
        </p:txBody>
      </p:sp>
      <p:sp>
        <p:nvSpPr>
          <p:cNvPr id="3" name="Content Placeholder 2"/>
          <p:cNvSpPr>
            <a:spLocks noGrp="1"/>
          </p:cNvSpPr>
          <p:nvPr>
            <p:ph idx="1"/>
          </p:nvPr>
        </p:nvSpPr>
        <p:spPr/>
        <p:txBody>
          <a:bodyPr/>
          <a:lstStyle/>
          <a:p>
            <a:pPr marL="342900" marR="0" lvl="0" indent="-342900" algn="just" defTabSz="914400" rtl="0" eaLnBrk="1" fontAlgn="base" latinLnBrk="0" hangingPunct="1">
              <a:lnSpc>
                <a:spcPct val="100000"/>
              </a:lnSpc>
              <a:spcBef>
                <a:spcPct val="20000"/>
              </a:spcBef>
              <a:spcAft>
                <a:spcPct val="0"/>
              </a:spcAft>
              <a:buClrTx/>
              <a:buSzTx/>
              <a:buFontTx/>
              <a:buChar char="•"/>
              <a:tabLst/>
              <a:defRPr/>
            </a:pPr>
            <a:r>
              <a:rPr kumimoji="0" lang="en-ZA" sz="2400" b="0" i="0" u="none" strike="noStrike" kern="0" cap="none" spc="0" normalizeH="0" baseline="0" noProof="0" dirty="0">
                <a:ln>
                  <a:noFill/>
                </a:ln>
                <a:solidFill>
                  <a:srgbClr val="000000"/>
                </a:solidFill>
                <a:effectLst/>
                <a:uLnTx/>
                <a:uFillTx/>
                <a:latin typeface="Arial"/>
                <a:ea typeface="+mn-ea"/>
                <a:cs typeface="+mn-cs"/>
              </a:rPr>
              <a:t>Payment of non-returning members are shown on the table below:</a:t>
            </a:r>
          </a:p>
          <a:p>
            <a:pPr marL="0" marR="0" lvl="0" indent="0" algn="just" defTabSz="914400" rtl="0" eaLnBrk="1" fontAlgn="base" latinLnBrk="0" hangingPunct="1">
              <a:lnSpc>
                <a:spcPct val="100000"/>
              </a:lnSpc>
              <a:spcBef>
                <a:spcPct val="20000"/>
              </a:spcBef>
              <a:spcAft>
                <a:spcPct val="0"/>
              </a:spcAft>
              <a:buClrTx/>
              <a:buSzTx/>
              <a:buNone/>
              <a:tabLst/>
              <a:defRPr/>
            </a:pPr>
            <a:endParaRPr kumimoji="0" lang="en-ZA" sz="2400" b="0" i="0" u="none" strike="noStrike" kern="0" cap="none" spc="0" normalizeH="0" baseline="0" noProof="0" dirty="0">
              <a:ln>
                <a:noFill/>
              </a:ln>
              <a:solidFill>
                <a:srgbClr val="000000"/>
              </a:solidFill>
              <a:effectLst/>
              <a:uLnTx/>
              <a:uFillTx/>
              <a:latin typeface="Arial"/>
              <a:ea typeface="+mn-ea"/>
              <a:cs typeface="+mn-cs"/>
            </a:endParaRPr>
          </a:p>
          <a:p>
            <a:pPr marL="0" lvl="0" indent="0">
              <a:buNone/>
            </a:pPr>
            <a:endParaRPr lang="en-ZA" dirty="0"/>
          </a:p>
        </p:txBody>
      </p:sp>
      <p:pic>
        <p:nvPicPr>
          <p:cNvPr id="6" name="Picture 4" descr="logo"/>
          <p:cNvPicPr>
            <a:picLocks noChangeAspect="1" noChangeArrowheads="1"/>
          </p:cNvPicPr>
          <p:nvPr/>
        </p:nvPicPr>
        <p:blipFill>
          <a:blip r:embed="rId2" cstate="print"/>
          <a:srcRect/>
          <a:stretch>
            <a:fillRect/>
          </a:stretch>
        </p:blipFill>
        <p:spPr bwMode="auto">
          <a:xfrm>
            <a:off x="104422" y="110168"/>
            <a:ext cx="1251303" cy="1320169"/>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723A506F-9EE5-4ACC-9330-C0A2E95A7F66}"/>
              </a:ext>
            </a:extLst>
          </p:cNvPr>
          <p:cNvGraphicFramePr>
            <a:graphicFrameLocks noGrp="1"/>
          </p:cNvGraphicFramePr>
          <p:nvPr>
            <p:extLst>
              <p:ext uri="{D42A27DB-BD31-4B8C-83A1-F6EECF244321}">
                <p14:modId xmlns:p14="http://schemas.microsoft.com/office/powerpoint/2010/main" val="1101229917"/>
              </p:ext>
            </p:extLst>
          </p:nvPr>
        </p:nvGraphicFramePr>
        <p:xfrm>
          <a:off x="914401" y="2573518"/>
          <a:ext cx="7626284" cy="3940405"/>
        </p:xfrm>
        <a:graphic>
          <a:graphicData uri="http://schemas.openxmlformats.org/drawingml/2006/table">
            <a:tbl>
              <a:tblPr firstRow="1" firstCol="1" bandRow="1">
                <a:tableStyleId>{5C22544A-7EE6-4342-B048-85BDC9FD1C3A}</a:tableStyleId>
              </a:tblPr>
              <a:tblGrid>
                <a:gridCol w="4429157">
                  <a:extLst>
                    <a:ext uri="{9D8B030D-6E8A-4147-A177-3AD203B41FA5}">
                      <a16:colId xmlns:a16="http://schemas.microsoft.com/office/drawing/2014/main" val="1095262821"/>
                    </a:ext>
                  </a:extLst>
                </a:gridCol>
                <a:gridCol w="3197127">
                  <a:extLst>
                    <a:ext uri="{9D8B030D-6E8A-4147-A177-3AD203B41FA5}">
                      <a16:colId xmlns:a16="http://schemas.microsoft.com/office/drawing/2014/main" val="3603524232"/>
                    </a:ext>
                  </a:extLst>
                </a:gridCol>
              </a:tblGrid>
              <a:tr h="428932">
                <a:tc gridSpan="2">
                  <a:txBody>
                    <a:bodyPr/>
                    <a:lstStyle/>
                    <a:p>
                      <a:pPr algn="ctr">
                        <a:lnSpc>
                          <a:spcPct val="107000"/>
                        </a:lnSpc>
                        <a:spcAft>
                          <a:spcPts val="800"/>
                        </a:spcAft>
                      </a:pPr>
                      <a:r>
                        <a:rPr lang="en-ZA" sz="1400" dirty="0">
                          <a:solidFill>
                            <a:schemeClr val="tx1"/>
                          </a:solidFill>
                          <a:effectLst/>
                        </a:rPr>
                        <a:t>Bulk Exit Statistics as at 28</a:t>
                      </a:r>
                      <a:r>
                        <a:rPr lang="en-ZA" sz="1400" baseline="30000" dirty="0">
                          <a:solidFill>
                            <a:schemeClr val="tx1"/>
                          </a:solidFill>
                          <a:effectLst/>
                        </a:rPr>
                        <a:t>th</a:t>
                      </a:r>
                      <a:r>
                        <a:rPr lang="en-ZA" sz="1400" dirty="0">
                          <a:solidFill>
                            <a:schemeClr val="tx1"/>
                          </a:solidFill>
                          <a:effectLst/>
                        </a:rPr>
                        <a:t>  February 2022</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ZA"/>
                    </a:p>
                  </a:txBody>
                  <a:tcPr/>
                </a:tc>
                <a:extLst>
                  <a:ext uri="{0D108BD9-81ED-4DB2-BD59-A6C34878D82A}">
                    <a16:rowId xmlns:a16="http://schemas.microsoft.com/office/drawing/2014/main" val="358752547"/>
                  </a:ext>
                </a:extLst>
              </a:tr>
              <a:tr h="702613">
                <a:tc>
                  <a:txBody>
                    <a:bodyPr/>
                    <a:lstStyle/>
                    <a:p>
                      <a:pPr>
                        <a:lnSpc>
                          <a:spcPct val="107000"/>
                        </a:lnSpc>
                        <a:spcAft>
                          <a:spcPts val="800"/>
                        </a:spcAft>
                      </a:pPr>
                      <a:r>
                        <a:rPr lang="en-ZA" sz="1400" dirty="0">
                          <a:solidFill>
                            <a:schemeClr val="tx1"/>
                          </a:solidFill>
                          <a:effectLst/>
                        </a:rPr>
                        <a:t>Total number of exits (confirmed Members not re-elected)</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b="1">
                          <a:solidFill>
                            <a:schemeClr val="tx1"/>
                          </a:solidFill>
                          <a:effectLst/>
                        </a:rPr>
                        <a:t>3431</a:t>
                      </a:r>
                      <a:endParaRPr lang="en-ZA" sz="18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0635233"/>
                  </a:ext>
                </a:extLst>
              </a:tr>
              <a:tr h="657431">
                <a:tc>
                  <a:txBody>
                    <a:bodyPr/>
                    <a:lstStyle/>
                    <a:p>
                      <a:pPr>
                        <a:lnSpc>
                          <a:spcPct val="107000"/>
                        </a:lnSpc>
                        <a:spcAft>
                          <a:spcPts val="800"/>
                        </a:spcAft>
                      </a:pPr>
                      <a:r>
                        <a:rPr lang="en-ZA" sz="1400">
                          <a:solidFill>
                            <a:schemeClr val="tx1"/>
                          </a:solidFill>
                          <a:effectLst/>
                        </a:rPr>
                        <a:t>Claim forms received as at 28</a:t>
                      </a:r>
                      <a:r>
                        <a:rPr lang="en-ZA" sz="1400" baseline="30000">
                          <a:solidFill>
                            <a:schemeClr val="tx1"/>
                          </a:solidFill>
                          <a:effectLst/>
                        </a:rPr>
                        <a:t>th</a:t>
                      </a:r>
                      <a:r>
                        <a:rPr lang="en-ZA" sz="1400">
                          <a:solidFill>
                            <a:schemeClr val="tx1"/>
                          </a:solidFill>
                          <a:effectLst/>
                        </a:rPr>
                        <a:t> February 2022</a:t>
                      </a:r>
                      <a:endParaRPr lang="en-ZA" sz="1800">
                        <a:solidFill>
                          <a:schemeClr val="tx1"/>
                        </a:solidFill>
                        <a:effectLst/>
                      </a:endParaRPr>
                    </a:p>
                    <a:p>
                      <a:pPr>
                        <a:lnSpc>
                          <a:spcPct val="107000"/>
                        </a:lnSpc>
                        <a:spcAft>
                          <a:spcPts val="800"/>
                        </a:spcAft>
                      </a:pPr>
                      <a:r>
                        <a:rPr lang="en-ZA" sz="1400">
                          <a:solidFill>
                            <a:schemeClr val="tx1"/>
                          </a:solidFill>
                          <a:effectLst/>
                        </a:rPr>
                        <a:t> </a:t>
                      </a:r>
                      <a:endParaRPr lang="en-ZA"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b="1">
                          <a:solidFill>
                            <a:schemeClr val="tx1"/>
                          </a:solidFill>
                          <a:effectLst/>
                        </a:rPr>
                        <a:t>2631</a:t>
                      </a:r>
                      <a:endParaRPr lang="en-ZA" sz="18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43826464"/>
                  </a:ext>
                </a:extLst>
              </a:tr>
              <a:tr h="688680">
                <a:tc>
                  <a:txBody>
                    <a:bodyPr/>
                    <a:lstStyle/>
                    <a:p>
                      <a:pPr>
                        <a:lnSpc>
                          <a:spcPct val="107000"/>
                        </a:lnSpc>
                        <a:spcAft>
                          <a:spcPts val="800"/>
                        </a:spcAft>
                      </a:pPr>
                      <a:r>
                        <a:rPr lang="en-ZA" sz="1400">
                          <a:solidFill>
                            <a:schemeClr val="tx1"/>
                          </a:solidFill>
                          <a:effectLst/>
                        </a:rPr>
                        <a:t>Claim forms received not fully completed and/or outstanding supporting documentation</a:t>
                      </a:r>
                      <a:endParaRPr lang="en-ZA"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800"/>
                        </a:spcAft>
                      </a:pPr>
                      <a:r>
                        <a:rPr lang="en-ZA" sz="1400" b="1">
                          <a:solidFill>
                            <a:schemeClr val="tx1"/>
                          </a:solidFill>
                          <a:effectLst/>
                        </a:rPr>
                        <a:t>335</a:t>
                      </a:r>
                      <a:endParaRPr lang="en-ZA" sz="1800" b="1">
                        <a:solidFill>
                          <a:schemeClr val="tx1"/>
                        </a:solidFill>
                        <a:effectLst/>
                      </a:endParaRPr>
                    </a:p>
                    <a:p>
                      <a:pPr algn="ctr">
                        <a:lnSpc>
                          <a:spcPct val="107000"/>
                        </a:lnSpc>
                        <a:spcAft>
                          <a:spcPts val="800"/>
                        </a:spcAft>
                      </a:pPr>
                      <a:r>
                        <a:rPr lang="en-ZA" sz="1400" b="1">
                          <a:solidFill>
                            <a:schemeClr val="tx1"/>
                          </a:solidFill>
                          <a:effectLst/>
                        </a:rPr>
                        <a:t> </a:t>
                      </a:r>
                      <a:endParaRPr lang="en-ZA" sz="18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58782372"/>
                  </a:ext>
                </a:extLst>
              </a:tr>
              <a:tr h="847913">
                <a:tc>
                  <a:txBody>
                    <a:bodyPr/>
                    <a:lstStyle/>
                    <a:p>
                      <a:pPr algn="just">
                        <a:lnSpc>
                          <a:spcPct val="107000"/>
                        </a:lnSpc>
                        <a:spcBef>
                          <a:spcPts val="1200"/>
                        </a:spcBef>
                        <a:spcAft>
                          <a:spcPts val="800"/>
                        </a:spcAft>
                      </a:pPr>
                      <a:r>
                        <a:rPr lang="en-ZA" sz="1400">
                          <a:solidFill>
                            <a:schemeClr val="tx1"/>
                          </a:solidFill>
                          <a:effectLst/>
                        </a:rPr>
                        <a:t>Claim forms correctly completed and ready for payment (includes claims paid and those awaiting payment)</a:t>
                      </a:r>
                      <a:endParaRPr lang="en-ZA"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Bef>
                          <a:spcPts val="1200"/>
                        </a:spcBef>
                        <a:spcAft>
                          <a:spcPts val="800"/>
                        </a:spcAft>
                      </a:pPr>
                      <a:r>
                        <a:rPr lang="en-ZA" sz="1400" b="1">
                          <a:solidFill>
                            <a:schemeClr val="tx1"/>
                          </a:solidFill>
                          <a:effectLst/>
                        </a:rPr>
                        <a:t>2296</a:t>
                      </a:r>
                      <a:endParaRPr lang="en-ZA" sz="18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43064196"/>
                  </a:ext>
                </a:extLst>
              </a:tr>
              <a:tr h="242630">
                <a:tc>
                  <a:txBody>
                    <a:bodyPr/>
                    <a:lstStyle/>
                    <a:p>
                      <a:pPr>
                        <a:lnSpc>
                          <a:spcPct val="107000"/>
                        </a:lnSpc>
                        <a:spcBef>
                          <a:spcPts val="1200"/>
                        </a:spcBef>
                        <a:spcAft>
                          <a:spcPts val="800"/>
                        </a:spcAft>
                      </a:pPr>
                      <a:r>
                        <a:rPr lang="en-ZA" sz="1400">
                          <a:solidFill>
                            <a:schemeClr val="tx1"/>
                          </a:solidFill>
                          <a:effectLst/>
                        </a:rPr>
                        <a:t>Number of claims paid as at 28</a:t>
                      </a:r>
                      <a:r>
                        <a:rPr lang="en-ZA" sz="1400" baseline="30000">
                          <a:solidFill>
                            <a:schemeClr val="tx1"/>
                          </a:solidFill>
                          <a:effectLst/>
                        </a:rPr>
                        <a:t>th</a:t>
                      </a:r>
                      <a:r>
                        <a:rPr lang="en-ZA" sz="1400">
                          <a:solidFill>
                            <a:schemeClr val="tx1"/>
                          </a:solidFill>
                          <a:effectLst/>
                        </a:rPr>
                        <a:t> February 2022</a:t>
                      </a:r>
                      <a:endParaRPr lang="en-ZA"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Bef>
                          <a:spcPts val="1200"/>
                        </a:spcBef>
                        <a:spcAft>
                          <a:spcPts val="800"/>
                        </a:spcAft>
                      </a:pPr>
                      <a:r>
                        <a:rPr lang="en-ZA" sz="1400" b="1">
                          <a:solidFill>
                            <a:schemeClr val="tx1"/>
                          </a:solidFill>
                          <a:effectLst/>
                        </a:rPr>
                        <a:t>2025</a:t>
                      </a:r>
                      <a:endParaRPr lang="en-ZA" sz="18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57507292"/>
                  </a:ext>
                </a:extLst>
              </a:tr>
              <a:tr h="372206">
                <a:tc>
                  <a:txBody>
                    <a:bodyPr/>
                    <a:lstStyle/>
                    <a:p>
                      <a:pPr>
                        <a:lnSpc>
                          <a:spcPct val="107000"/>
                        </a:lnSpc>
                        <a:spcBef>
                          <a:spcPts val="1200"/>
                        </a:spcBef>
                        <a:spcAft>
                          <a:spcPts val="800"/>
                        </a:spcAft>
                      </a:pPr>
                      <a:r>
                        <a:rPr lang="en-ZA" sz="1400" dirty="0">
                          <a:solidFill>
                            <a:schemeClr val="tx1"/>
                          </a:solidFill>
                          <a:effectLst/>
                        </a:rPr>
                        <a:t>Number of claims still in the process of payment</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Bef>
                          <a:spcPts val="1200"/>
                        </a:spcBef>
                        <a:spcAft>
                          <a:spcPts val="800"/>
                        </a:spcAft>
                      </a:pPr>
                      <a:r>
                        <a:rPr lang="en-ZA" sz="1400" b="1" dirty="0">
                          <a:solidFill>
                            <a:schemeClr val="tx1"/>
                          </a:solidFill>
                          <a:effectLst/>
                        </a:rPr>
                        <a:t>271</a:t>
                      </a:r>
                      <a:endParaRPr lang="en-ZA"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63126842"/>
                  </a:ext>
                </a:extLst>
              </a:tr>
            </a:tbl>
          </a:graphicData>
        </a:graphic>
      </p:graphicFrame>
    </p:spTree>
    <p:extLst>
      <p:ext uri="{BB962C8B-B14F-4D97-AF65-F5344CB8AC3E}">
        <p14:creationId xmlns:p14="http://schemas.microsoft.com/office/powerpoint/2010/main" val="3897686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783" y="160337"/>
            <a:ext cx="8229600" cy="1143000"/>
          </a:xfrm>
        </p:spPr>
        <p:txBody>
          <a:bodyPr/>
          <a:lstStyle/>
          <a:p>
            <a:r>
              <a:rPr lang="en-US" sz="2400" b="1" u="sng" cap="all" dirty="0">
                <a:solidFill>
                  <a:srgbClr val="00B050"/>
                </a:solidFill>
                <a:latin typeface="Calibri" pitchFamily="34" charset="0"/>
              </a:rPr>
              <a:t>Measures to improve the situation of the </a:t>
            </a:r>
            <a:r>
              <a:rPr lang="en-US" sz="2400" b="1" u="sng" cap="all" dirty="0" err="1">
                <a:solidFill>
                  <a:srgbClr val="00B050"/>
                </a:solidFill>
                <a:latin typeface="Calibri" pitchFamily="34" charset="0"/>
              </a:rPr>
              <a:t>mcpf</a:t>
            </a:r>
            <a:endParaRPr lang="en-US" sz="2400" b="1" u="sng" cap="all" dirty="0">
              <a:solidFill>
                <a:srgbClr val="00B050"/>
              </a:solidFill>
              <a:latin typeface="Calibri" pitchFamily="34" charset="0"/>
            </a:endParaRPr>
          </a:p>
        </p:txBody>
      </p:sp>
      <p:sp>
        <p:nvSpPr>
          <p:cNvPr id="3" name="Content Placeholder 2"/>
          <p:cNvSpPr>
            <a:spLocks noGrp="1"/>
          </p:cNvSpPr>
          <p:nvPr>
            <p:ph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rgbClr val="00B050"/>
                </a:solidFill>
                <a:effectLst/>
                <a:uLnTx/>
                <a:uFillTx/>
                <a:latin typeface="Arial"/>
                <a:ea typeface="+mn-ea"/>
                <a:cs typeface="+mn-cs"/>
              </a:rPr>
              <a:t>Investments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ZA" sz="2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kumimoji="0" lang="en-ZA" sz="2400" b="0" i="0" u="none" strike="noStrike" kern="0" cap="none" spc="0" normalizeH="0" baseline="0" noProof="0" dirty="0">
                <a:ln>
                  <a:noFill/>
                </a:ln>
                <a:solidFill>
                  <a:srgbClr val="000000"/>
                </a:solidFill>
                <a:effectLst/>
                <a:uLnTx/>
                <a:uFillTx/>
                <a:latin typeface="Arial"/>
                <a:ea typeface="+mn-ea"/>
                <a:cs typeface="+mn-cs"/>
              </a:rPr>
              <a:t>The IPS was reviewed;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ZA" sz="2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kumimoji="0" lang="en-ZA" sz="2400" b="0" i="0" u="none" strike="noStrike" kern="0" cap="none" spc="0" normalizeH="0" baseline="0" noProof="0" dirty="0">
                <a:ln>
                  <a:noFill/>
                </a:ln>
                <a:solidFill>
                  <a:srgbClr val="000000"/>
                </a:solidFill>
                <a:effectLst/>
                <a:uLnTx/>
                <a:uFillTx/>
                <a:latin typeface="Arial"/>
                <a:ea typeface="+mn-ea"/>
                <a:cs typeface="+mn-cs"/>
              </a:rPr>
              <a:t>The Fund is Regulation 28 compliant;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ZA" sz="2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kumimoji="0" lang="en-ZA" sz="2400" b="0" i="0" u="none" strike="noStrike" kern="0" cap="none" spc="0" normalizeH="0" baseline="0" noProof="0" dirty="0">
                <a:ln>
                  <a:noFill/>
                </a:ln>
                <a:solidFill>
                  <a:srgbClr val="000000"/>
                </a:solidFill>
                <a:effectLst/>
                <a:uLnTx/>
                <a:uFillTx/>
                <a:latin typeface="Arial"/>
                <a:ea typeface="+mn-ea"/>
                <a:cs typeface="+mn-cs"/>
              </a:rPr>
              <a:t>Diversified Assets by appointing additional Asset/ Equity  managers. i.e. Mergence, Prescient, Investec and SANLAM.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ZA" sz="2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kumimoji="0" lang="en-ZA" sz="2400" b="0" i="0" u="none" strike="noStrike" kern="0" cap="none" spc="0" normalizeH="0" baseline="0" noProof="0" dirty="0">
                <a:ln>
                  <a:noFill/>
                </a:ln>
                <a:solidFill>
                  <a:srgbClr val="000000"/>
                </a:solidFill>
                <a:effectLst/>
                <a:uLnTx/>
                <a:uFillTx/>
                <a:latin typeface="Arial"/>
                <a:ea typeface="+mn-ea"/>
                <a:cs typeface="+mn-cs"/>
              </a:rPr>
              <a:t>The Fund </a:t>
            </a:r>
            <a:r>
              <a:rPr lang="en-ZA" sz="2400" dirty="0">
                <a:solidFill>
                  <a:srgbClr val="000000"/>
                </a:solidFill>
                <a:latin typeface="Arial"/>
              </a:rPr>
              <a:t>has</a:t>
            </a:r>
            <a:r>
              <a:rPr kumimoji="0" lang="en-ZA" sz="2400" b="0" i="0" u="none" strike="noStrike" kern="0" cap="none" spc="0" normalizeH="0" baseline="0" noProof="0" dirty="0">
                <a:ln>
                  <a:noFill/>
                </a:ln>
                <a:solidFill>
                  <a:srgbClr val="000000"/>
                </a:solidFill>
                <a:effectLst/>
                <a:uLnTx/>
                <a:uFillTx/>
                <a:latin typeface="Arial"/>
                <a:ea typeface="+mn-ea"/>
                <a:cs typeface="+mn-cs"/>
              </a:rPr>
              <a:t> shown positive returns on average for the last six months.</a:t>
            </a:r>
          </a:p>
          <a:p>
            <a:pPr marL="342900" marR="0" lvl="0" indent="-342900" algn="just" defTabSz="914400" rtl="0" eaLnBrk="1" fontAlgn="base" latinLnBrk="0" hangingPunct="1">
              <a:lnSpc>
                <a:spcPct val="100000"/>
              </a:lnSpc>
              <a:spcBef>
                <a:spcPct val="20000"/>
              </a:spcBef>
              <a:spcAft>
                <a:spcPct val="0"/>
              </a:spcAft>
              <a:buClrTx/>
              <a:buSzTx/>
              <a:buFontTx/>
              <a:buChar char="•"/>
              <a:tabLst/>
              <a:defRPr/>
            </a:pPr>
            <a:endParaRPr kumimoji="0" lang="en-ZA" sz="2400" b="0" i="0" u="none" strike="noStrike" kern="0" cap="none" spc="0" normalizeH="0" baseline="0" noProof="0" dirty="0">
              <a:ln>
                <a:noFill/>
              </a:ln>
              <a:solidFill>
                <a:srgbClr val="000000"/>
              </a:solidFill>
              <a:effectLst/>
              <a:uLnTx/>
              <a:uFillTx/>
              <a:latin typeface="Arial"/>
              <a:ea typeface="+mn-ea"/>
              <a:cs typeface="+mn-cs"/>
            </a:endParaRPr>
          </a:p>
          <a:p>
            <a:pPr marL="0" lvl="0" indent="0">
              <a:buNone/>
            </a:pPr>
            <a:endParaRPr lang="en-ZA" dirty="0"/>
          </a:p>
        </p:txBody>
      </p:sp>
      <p:pic>
        <p:nvPicPr>
          <p:cNvPr id="6" name="Picture 4" descr="logo"/>
          <p:cNvPicPr>
            <a:picLocks noChangeAspect="1" noChangeArrowheads="1"/>
          </p:cNvPicPr>
          <p:nvPr/>
        </p:nvPicPr>
        <p:blipFill>
          <a:blip r:embed="rId2" cstate="print"/>
          <a:srcRect/>
          <a:stretch>
            <a:fillRect/>
          </a:stretch>
        </p:blipFill>
        <p:spPr bwMode="auto">
          <a:xfrm>
            <a:off x="104422" y="110168"/>
            <a:ext cx="1251303" cy="1320169"/>
          </a:xfrm>
          <a:prstGeom prst="rect">
            <a:avLst/>
          </a:prstGeom>
          <a:noFill/>
          <a:ln w="9525">
            <a:noFill/>
            <a:miter lim="800000"/>
            <a:headEnd/>
            <a:tailEnd/>
          </a:ln>
        </p:spPr>
      </p:pic>
    </p:spTree>
    <p:extLst>
      <p:ext uri="{BB962C8B-B14F-4D97-AF65-F5344CB8AC3E}">
        <p14:creationId xmlns:p14="http://schemas.microsoft.com/office/powerpoint/2010/main" val="272938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783" y="160337"/>
            <a:ext cx="8229600" cy="1143000"/>
          </a:xfrm>
        </p:spPr>
        <p:txBody>
          <a:bodyPr/>
          <a:lstStyle/>
          <a:p>
            <a:r>
              <a:rPr lang="en-US" sz="2400" b="1" u="sng" cap="all" dirty="0">
                <a:solidFill>
                  <a:srgbClr val="00B050"/>
                </a:solidFill>
                <a:latin typeface="Calibri" pitchFamily="34" charset="0"/>
              </a:rPr>
              <a:t>Measures to improve the situation of the </a:t>
            </a:r>
            <a:r>
              <a:rPr lang="en-US" sz="2400" b="1" u="sng" cap="all" dirty="0" err="1">
                <a:solidFill>
                  <a:srgbClr val="00B050"/>
                </a:solidFill>
                <a:latin typeface="Calibri" pitchFamily="34" charset="0"/>
              </a:rPr>
              <a:t>mcpf</a:t>
            </a:r>
            <a:endParaRPr lang="en-US" sz="2400" b="1" u="sng" cap="all" dirty="0">
              <a:solidFill>
                <a:srgbClr val="00B050"/>
              </a:solidFill>
              <a:latin typeface="Calibri" pitchFamily="34" charset="0"/>
            </a:endParaRPr>
          </a:p>
        </p:txBody>
      </p:sp>
      <p:sp>
        <p:nvSpPr>
          <p:cNvPr id="3" name="Content Placeholder 2"/>
          <p:cNvSpPr>
            <a:spLocks noGrp="1"/>
          </p:cNvSpPr>
          <p:nvPr>
            <p:ph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rgbClr val="00B050"/>
                </a:solidFill>
                <a:effectLst/>
                <a:uLnTx/>
                <a:uFillTx/>
                <a:latin typeface="Arial"/>
                <a:ea typeface="+mn-ea"/>
                <a:cs typeface="+mn-cs"/>
              </a:rPr>
              <a:t>Annual Financial Statements (AFS)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ZA" sz="2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kumimoji="0" lang="en-ZA" sz="2400" b="0" i="0" u="none" strike="noStrike" kern="0" cap="none" spc="0" normalizeH="0" baseline="0" noProof="0" dirty="0">
                <a:ln>
                  <a:noFill/>
                </a:ln>
                <a:solidFill>
                  <a:srgbClr val="000000"/>
                </a:solidFill>
                <a:effectLst/>
                <a:uLnTx/>
                <a:uFillTx/>
                <a:latin typeface="Arial"/>
                <a:ea typeface="+mn-ea"/>
                <a:cs typeface="+mn-cs"/>
              </a:rPr>
              <a:t>Audit on the Annual Financial Statements for the periods ending 30 June 2017, 30 June 2018, 30 June 2019, 30 June 2020 &amp; 30 June 2021 was completed on time;</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endParaRPr kumimoji="0" lang="en-ZA" sz="2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kumimoji="0" lang="en-ZA" sz="2400" b="0" i="0" u="none" strike="noStrike" kern="0" cap="none" spc="0" normalizeH="0" baseline="0" noProof="0" dirty="0">
                <a:ln>
                  <a:noFill/>
                </a:ln>
                <a:solidFill>
                  <a:srgbClr val="000000"/>
                </a:solidFill>
                <a:effectLst/>
                <a:uLnTx/>
                <a:uFillTx/>
                <a:latin typeface="Arial"/>
                <a:ea typeface="+mn-ea"/>
                <a:cs typeface="+mn-cs"/>
              </a:rPr>
              <a:t>The above were submitted to the Regulator (FSCA) with a prescribed timeframes.  </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endParaRPr kumimoji="0" lang="en-ZA" sz="2400" b="0" i="0" u="none" strike="noStrike" kern="0" cap="none" spc="0" normalizeH="0" baseline="0" noProof="0" dirty="0">
              <a:ln>
                <a:noFill/>
              </a:ln>
              <a:solidFill>
                <a:srgbClr val="000000"/>
              </a:solidFill>
              <a:effectLst/>
              <a:uLnTx/>
              <a:uFillTx/>
              <a:latin typeface="Arial"/>
              <a:ea typeface="+mn-ea"/>
              <a:cs typeface="+mn-cs"/>
            </a:endParaRPr>
          </a:p>
          <a:p>
            <a:pPr marL="0" marR="0" lvl="0" indent="0" algn="just" defTabSz="914400" rtl="0" eaLnBrk="1" fontAlgn="base" latinLnBrk="0" hangingPunct="1">
              <a:lnSpc>
                <a:spcPct val="100000"/>
              </a:lnSpc>
              <a:spcBef>
                <a:spcPct val="20000"/>
              </a:spcBef>
              <a:spcAft>
                <a:spcPct val="0"/>
              </a:spcAft>
              <a:buClrTx/>
              <a:buSzTx/>
              <a:buNone/>
              <a:tabLst/>
              <a:defRPr/>
            </a:pPr>
            <a:endParaRPr kumimoji="0" lang="en-ZA" sz="2400" b="0" i="0" u="none" strike="noStrike" kern="0" cap="none" spc="0" normalizeH="0" baseline="0" noProof="0" dirty="0">
              <a:ln>
                <a:noFill/>
              </a:ln>
              <a:solidFill>
                <a:srgbClr val="000000"/>
              </a:solidFill>
              <a:effectLst/>
              <a:uLnTx/>
              <a:uFillTx/>
              <a:latin typeface="Arial"/>
              <a:ea typeface="+mn-ea"/>
              <a:cs typeface="+mn-cs"/>
            </a:endParaRPr>
          </a:p>
          <a:p>
            <a:pPr marL="0" lvl="0" indent="0">
              <a:buNone/>
            </a:pPr>
            <a:endParaRPr lang="en-ZA" dirty="0"/>
          </a:p>
        </p:txBody>
      </p:sp>
      <p:pic>
        <p:nvPicPr>
          <p:cNvPr id="6" name="Picture 4" descr="logo"/>
          <p:cNvPicPr>
            <a:picLocks noChangeAspect="1" noChangeArrowheads="1"/>
          </p:cNvPicPr>
          <p:nvPr/>
        </p:nvPicPr>
        <p:blipFill>
          <a:blip r:embed="rId2" cstate="print"/>
          <a:srcRect/>
          <a:stretch>
            <a:fillRect/>
          </a:stretch>
        </p:blipFill>
        <p:spPr bwMode="auto">
          <a:xfrm>
            <a:off x="104422" y="110168"/>
            <a:ext cx="1251303" cy="1320169"/>
          </a:xfrm>
          <a:prstGeom prst="rect">
            <a:avLst/>
          </a:prstGeom>
          <a:noFill/>
          <a:ln w="9525">
            <a:noFill/>
            <a:miter lim="800000"/>
            <a:headEnd/>
            <a:tailEnd/>
          </a:ln>
        </p:spPr>
      </p:pic>
    </p:spTree>
    <p:extLst>
      <p:ext uri="{BB962C8B-B14F-4D97-AF65-F5344CB8AC3E}">
        <p14:creationId xmlns:p14="http://schemas.microsoft.com/office/powerpoint/2010/main" val="151827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783" y="160337"/>
            <a:ext cx="8229600" cy="1143000"/>
          </a:xfrm>
        </p:spPr>
        <p:txBody>
          <a:bodyPr/>
          <a:lstStyle/>
          <a:p>
            <a:r>
              <a:rPr lang="en-US" sz="2400" b="1" u="sng" cap="all" dirty="0">
                <a:solidFill>
                  <a:srgbClr val="00B050"/>
                </a:solidFill>
                <a:latin typeface="Calibri" pitchFamily="34" charset="0"/>
              </a:rPr>
              <a:t>Measures to improve the situation of the </a:t>
            </a:r>
            <a:r>
              <a:rPr lang="en-US" sz="2400" b="1" u="sng" cap="all" dirty="0" err="1">
                <a:solidFill>
                  <a:srgbClr val="00B050"/>
                </a:solidFill>
                <a:latin typeface="Calibri" pitchFamily="34" charset="0"/>
              </a:rPr>
              <a:t>mcpf</a:t>
            </a:r>
            <a:endParaRPr lang="en-US" sz="2400" b="1" u="sng" cap="all" dirty="0">
              <a:solidFill>
                <a:srgbClr val="00B050"/>
              </a:solidFill>
              <a:latin typeface="Calibri" pitchFamily="34" charset="0"/>
            </a:endParaRPr>
          </a:p>
        </p:txBody>
      </p:sp>
      <p:sp>
        <p:nvSpPr>
          <p:cNvPr id="3" name="Content Placeholder 2"/>
          <p:cNvSpPr>
            <a:spLocks noGrp="1"/>
          </p:cNvSpPr>
          <p:nvPr>
            <p:ph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rgbClr val="00B050"/>
                </a:solidFill>
                <a:effectLst/>
                <a:uLnTx/>
                <a:uFillTx/>
                <a:latin typeface="Arial"/>
                <a:ea typeface="+mn-ea"/>
                <a:cs typeface="+mn-cs"/>
              </a:rPr>
              <a:t>Fund Statutory Valuation as at 30 June 2021</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ZA" sz="2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kumimoji="0" lang="en-ZA" sz="2400" b="0" i="0" u="none" strike="noStrike" kern="0" cap="none" spc="0" normalizeH="0" baseline="0" noProof="0" dirty="0">
                <a:ln>
                  <a:noFill/>
                </a:ln>
                <a:solidFill>
                  <a:srgbClr val="000000"/>
                </a:solidFill>
                <a:effectLst/>
                <a:uLnTx/>
                <a:uFillTx/>
                <a:latin typeface="Arial"/>
                <a:ea typeface="+mn-ea"/>
                <a:cs typeface="+mn-cs"/>
              </a:rPr>
              <a:t>Interim Statutory Valuation report confirming financial soundness of the Fund was provided by the Actuary;</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endParaRPr kumimoji="0" lang="en-ZA" sz="2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kumimoji="0" lang="en-ZA" sz="2400" b="0" i="0" u="none" strike="noStrike" kern="0" cap="none" spc="0" normalizeH="0" baseline="0" noProof="0" dirty="0">
                <a:ln>
                  <a:noFill/>
                </a:ln>
                <a:solidFill>
                  <a:srgbClr val="000000"/>
                </a:solidFill>
                <a:effectLst/>
                <a:uLnTx/>
                <a:uFillTx/>
                <a:latin typeface="Arial"/>
                <a:ea typeface="+mn-ea"/>
                <a:cs typeface="+mn-cs"/>
              </a:rPr>
              <a:t>Furthermore, we are engaging with the Actuaries to finalise a final 3 year statutory valuation report. (for the period ended 30 June 2021) </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endParaRPr kumimoji="0" lang="en-ZA" sz="2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just" defTabSz="914400" rtl="0" eaLnBrk="1" fontAlgn="base" latinLnBrk="0" hangingPunct="1">
              <a:lnSpc>
                <a:spcPct val="100000"/>
              </a:lnSpc>
              <a:spcBef>
                <a:spcPct val="20000"/>
              </a:spcBef>
              <a:spcAft>
                <a:spcPct val="0"/>
              </a:spcAft>
              <a:buClrTx/>
              <a:buSzTx/>
              <a:buFontTx/>
              <a:buChar char="•"/>
              <a:tabLst/>
              <a:defRPr/>
            </a:pPr>
            <a:endParaRPr kumimoji="0" lang="en-ZA" sz="2400" b="0" i="0" u="none" strike="noStrike" kern="0" cap="none" spc="0" normalizeH="0" baseline="0" noProof="0" dirty="0">
              <a:ln>
                <a:noFill/>
              </a:ln>
              <a:solidFill>
                <a:srgbClr val="000000"/>
              </a:solidFill>
              <a:effectLst/>
              <a:uLnTx/>
              <a:uFillTx/>
              <a:latin typeface="Arial"/>
              <a:ea typeface="+mn-ea"/>
              <a:cs typeface="+mn-cs"/>
            </a:endParaRPr>
          </a:p>
          <a:p>
            <a:pPr marL="0" lvl="0" indent="0">
              <a:buNone/>
            </a:pPr>
            <a:endParaRPr lang="en-ZA" dirty="0"/>
          </a:p>
        </p:txBody>
      </p:sp>
      <p:pic>
        <p:nvPicPr>
          <p:cNvPr id="6" name="Picture 4" descr="logo"/>
          <p:cNvPicPr>
            <a:picLocks noChangeAspect="1" noChangeArrowheads="1"/>
          </p:cNvPicPr>
          <p:nvPr/>
        </p:nvPicPr>
        <p:blipFill>
          <a:blip r:embed="rId2" cstate="print"/>
          <a:srcRect/>
          <a:stretch>
            <a:fillRect/>
          </a:stretch>
        </p:blipFill>
        <p:spPr bwMode="auto">
          <a:xfrm>
            <a:off x="104422" y="110168"/>
            <a:ext cx="1251303" cy="1320169"/>
          </a:xfrm>
          <a:prstGeom prst="rect">
            <a:avLst/>
          </a:prstGeom>
          <a:noFill/>
          <a:ln w="9525">
            <a:noFill/>
            <a:miter lim="800000"/>
            <a:headEnd/>
            <a:tailEnd/>
          </a:ln>
        </p:spPr>
      </p:pic>
    </p:spTree>
    <p:extLst>
      <p:ext uri="{BB962C8B-B14F-4D97-AF65-F5344CB8AC3E}">
        <p14:creationId xmlns:p14="http://schemas.microsoft.com/office/powerpoint/2010/main" val="2221326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783" y="160337"/>
            <a:ext cx="8229600" cy="1143000"/>
          </a:xfrm>
        </p:spPr>
        <p:txBody>
          <a:bodyPr/>
          <a:lstStyle/>
          <a:p>
            <a:r>
              <a:rPr lang="en-US" sz="2400" b="1" u="sng" cap="all" dirty="0">
                <a:solidFill>
                  <a:srgbClr val="00B050"/>
                </a:solidFill>
                <a:latin typeface="Calibri" pitchFamily="34" charset="0"/>
              </a:rPr>
              <a:t>Measures to improve the situation of the </a:t>
            </a:r>
            <a:r>
              <a:rPr lang="en-US" sz="2400" b="1" u="sng" cap="all" dirty="0" err="1">
                <a:solidFill>
                  <a:srgbClr val="00B050"/>
                </a:solidFill>
                <a:latin typeface="Calibri" pitchFamily="34" charset="0"/>
              </a:rPr>
              <a:t>mcpf</a:t>
            </a:r>
            <a:endParaRPr lang="en-US" sz="2400" b="1" u="sng" cap="all" dirty="0">
              <a:solidFill>
                <a:srgbClr val="00B050"/>
              </a:solidFill>
              <a:latin typeface="Calibri" pitchFamily="34" charset="0"/>
            </a:endParaRPr>
          </a:p>
        </p:txBody>
      </p:sp>
      <p:sp>
        <p:nvSpPr>
          <p:cNvPr id="3" name="Content Placeholder 2"/>
          <p:cNvSpPr>
            <a:spLocks noGrp="1"/>
          </p:cNvSpPr>
          <p:nvPr>
            <p:ph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rgbClr val="00B050"/>
                </a:solidFill>
                <a:effectLst/>
                <a:uLnTx/>
                <a:uFillTx/>
                <a:latin typeface="Arial"/>
                <a:ea typeface="+mn-ea"/>
                <a:cs typeface="+mn-cs"/>
              </a:rPr>
              <a:t>Member Benefits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ZA" sz="2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kumimoji="0" lang="en-ZA" sz="2400" b="0" i="0" u="none" strike="noStrike" kern="0" cap="none" spc="0" normalizeH="0" baseline="0" noProof="0" dirty="0">
                <a:ln>
                  <a:noFill/>
                </a:ln>
                <a:solidFill>
                  <a:srgbClr val="000000"/>
                </a:solidFill>
                <a:effectLst/>
                <a:uLnTx/>
                <a:uFillTx/>
                <a:latin typeface="Arial"/>
                <a:ea typeface="+mn-ea"/>
                <a:cs typeface="+mn-cs"/>
              </a:rPr>
              <a:t>Timeously issued benefit statements to Members;</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endParaRPr kumimoji="0" lang="en-ZA" sz="2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Arial"/>
                <a:ea typeface="+mn-ea"/>
                <a:cs typeface="+mn-cs"/>
              </a:rPr>
              <a:t>Funeral benefit -  following affordability assessment, the funeral cover benefit has been improved to R40 000,00 at no cost to Members;</a:t>
            </a:r>
          </a:p>
          <a:p>
            <a:pPr marL="0" marR="0" lvl="0" indent="0" algn="just" defTabSz="914400" rtl="0" eaLnBrk="1" fontAlgn="auto" latinLnBrk="0" hangingPunct="1">
              <a:lnSpc>
                <a:spcPct val="100000"/>
              </a:lnSpc>
              <a:spcBef>
                <a:spcPts val="0"/>
              </a:spcBef>
              <a:spcAft>
                <a:spcPts val="0"/>
              </a:spcAft>
              <a:buClrTx/>
              <a:buSzTx/>
              <a:buNone/>
              <a:tabLst/>
              <a:defRPr/>
            </a:pPr>
            <a:endParaRPr kumimoji="0" lang="en-US" sz="2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Arial"/>
                <a:ea typeface="+mn-ea"/>
                <a:cs typeface="+mn-cs"/>
              </a:rPr>
              <a:t>Housing Loans (PBHL) -  This facility was withdrawn by Standard Bank. We managed to reactivate this facility for the benefit of Members.</a:t>
            </a:r>
            <a:endParaRPr kumimoji="0" lang="en-ZA" sz="2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Tx/>
              <a:buChar char="•"/>
              <a:tabLst/>
              <a:defRPr/>
            </a:pPr>
            <a:endParaRPr kumimoji="0" lang="en-ZA" sz="2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just" defTabSz="914400" rtl="0" eaLnBrk="1" fontAlgn="base" latinLnBrk="0" hangingPunct="1">
              <a:lnSpc>
                <a:spcPct val="100000"/>
              </a:lnSpc>
              <a:spcBef>
                <a:spcPct val="20000"/>
              </a:spcBef>
              <a:spcAft>
                <a:spcPct val="0"/>
              </a:spcAft>
              <a:buClrTx/>
              <a:buSzTx/>
              <a:buFontTx/>
              <a:buChar char="•"/>
              <a:tabLst/>
              <a:defRPr/>
            </a:pPr>
            <a:endParaRPr kumimoji="0" lang="en-ZA" sz="2400" b="0" i="0" u="none" strike="noStrike" kern="0" cap="none" spc="0" normalizeH="0" baseline="0" noProof="0" dirty="0">
              <a:ln>
                <a:noFill/>
              </a:ln>
              <a:solidFill>
                <a:srgbClr val="000000"/>
              </a:solidFill>
              <a:effectLst/>
              <a:uLnTx/>
              <a:uFillTx/>
              <a:latin typeface="Arial"/>
              <a:ea typeface="+mn-ea"/>
              <a:cs typeface="+mn-cs"/>
            </a:endParaRPr>
          </a:p>
          <a:p>
            <a:pPr marL="0" lvl="0" indent="0">
              <a:buNone/>
            </a:pPr>
            <a:endParaRPr lang="en-ZA" dirty="0"/>
          </a:p>
        </p:txBody>
      </p:sp>
      <p:pic>
        <p:nvPicPr>
          <p:cNvPr id="6" name="Picture 4" descr="logo"/>
          <p:cNvPicPr>
            <a:picLocks noChangeAspect="1" noChangeArrowheads="1"/>
          </p:cNvPicPr>
          <p:nvPr/>
        </p:nvPicPr>
        <p:blipFill>
          <a:blip r:embed="rId2" cstate="print"/>
          <a:srcRect/>
          <a:stretch>
            <a:fillRect/>
          </a:stretch>
        </p:blipFill>
        <p:spPr bwMode="auto">
          <a:xfrm>
            <a:off x="104422" y="110168"/>
            <a:ext cx="1251303" cy="1320169"/>
          </a:xfrm>
          <a:prstGeom prst="rect">
            <a:avLst/>
          </a:prstGeom>
          <a:noFill/>
          <a:ln w="9525">
            <a:noFill/>
            <a:miter lim="800000"/>
            <a:headEnd/>
            <a:tailEnd/>
          </a:ln>
        </p:spPr>
      </p:pic>
    </p:spTree>
    <p:extLst>
      <p:ext uri="{BB962C8B-B14F-4D97-AF65-F5344CB8AC3E}">
        <p14:creationId xmlns:p14="http://schemas.microsoft.com/office/powerpoint/2010/main" val="2094354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783" y="160337"/>
            <a:ext cx="8229600" cy="1143000"/>
          </a:xfrm>
        </p:spPr>
        <p:txBody>
          <a:bodyPr/>
          <a:lstStyle/>
          <a:p>
            <a:r>
              <a:rPr lang="en-US" sz="2400" b="1" u="sng" cap="all" dirty="0">
                <a:solidFill>
                  <a:srgbClr val="00B050"/>
                </a:solidFill>
                <a:latin typeface="Calibri" pitchFamily="34" charset="0"/>
              </a:rPr>
              <a:t>Measures to improve the situation of the </a:t>
            </a:r>
            <a:r>
              <a:rPr lang="en-US" sz="2400" b="1" u="sng" cap="all" dirty="0" err="1">
                <a:solidFill>
                  <a:srgbClr val="00B050"/>
                </a:solidFill>
                <a:latin typeface="Calibri" pitchFamily="34" charset="0"/>
              </a:rPr>
              <a:t>mcpf</a:t>
            </a:r>
            <a:endParaRPr lang="en-US" sz="2400" b="1" u="sng" cap="all" dirty="0">
              <a:solidFill>
                <a:srgbClr val="00B050"/>
              </a:solidFill>
              <a:latin typeface="Calibri" pitchFamily="34" charset="0"/>
            </a:endParaRPr>
          </a:p>
        </p:txBody>
      </p:sp>
      <p:sp>
        <p:nvSpPr>
          <p:cNvPr id="3" name="Content Placeholder 2"/>
          <p:cNvSpPr>
            <a:spLocks noGrp="1"/>
          </p:cNvSpPr>
          <p:nvPr>
            <p:ph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rgbClr val="00B050"/>
                </a:solidFill>
                <a:effectLst/>
                <a:uLnTx/>
                <a:uFillTx/>
                <a:latin typeface="Arial"/>
                <a:ea typeface="+mn-ea"/>
                <a:cs typeface="+mn-cs"/>
              </a:rPr>
              <a:t>Member Communication</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ZA" sz="2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Arial"/>
                <a:ea typeface="+mn-ea"/>
                <a:cs typeface="+mn-cs"/>
              </a:rPr>
              <a:t>Prior to Bulk Exit, we have engaged HR and Salaries personnel on MCPF administration processes;</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endParaRPr kumimoji="0" lang="en-US" sz="2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Arial"/>
                <a:ea typeface="+mn-ea"/>
                <a:cs typeface="+mn-cs"/>
              </a:rPr>
              <a:t>Held various Members engagement sessions across the Country;</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endParaRPr kumimoji="0" lang="en-US" sz="2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Arial"/>
                <a:ea typeface="+mn-ea"/>
                <a:cs typeface="+mn-cs"/>
              </a:rPr>
              <a:t>We continue to have Members meetings.</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endParaRPr kumimoji="0" lang="en-US" sz="2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Tx/>
              <a:buChar char="•"/>
              <a:tabLst/>
              <a:defRPr/>
            </a:pPr>
            <a:endParaRPr kumimoji="0" lang="en-ZA" sz="2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just" defTabSz="914400" rtl="0" eaLnBrk="1" fontAlgn="base" latinLnBrk="0" hangingPunct="1">
              <a:lnSpc>
                <a:spcPct val="100000"/>
              </a:lnSpc>
              <a:spcBef>
                <a:spcPct val="20000"/>
              </a:spcBef>
              <a:spcAft>
                <a:spcPct val="0"/>
              </a:spcAft>
              <a:buClrTx/>
              <a:buSzTx/>
              <a:buFontTx/>
              <a:buChar char="•"/>
              <a:tabLst/>
              <a:defRPr/>
            </a:pPr>
            <a:endParaRPr kumimoji="0" lang="en-ZA" sz="2400" b="0" i="0" u="none" strike="noStrike" kern="0" cap="none" spc="0" normalizeH="0" baseline="0" noProof="0" dirty="0">
              <a:ln>
                <a:noFill/>
              </a:ln>
              <a:solidFill>
                <a:srgbClr val="000000"/>
              </a:solidFill>
              <a:effectLst/>
              <a:uLnTx/>
              <a:uFillTx/>
              <a:latin typeface="Arial"/>
              <a:ea typeface="+mn-ea"/>
              <a:cs typeface="+mn-cs"/>
            </a:endParaRPr>
          </a:p>
          <a:p>
            <a:pPr marL="0" lvl="0" indent="0">
              <a:buNone/>
            </a:pPr>
            <a:endParaRPr lang="en-ZA" dirty="0"/>
          </a:p>
        </p:txBody>
      </p:sp>
      <p:pic>
        <p:nvPicPr>
          <p:cNvPr id="6" name="Picture 4" descr="logo"/>
          <p:cNvPicPr>
            <a:picLocks noChangeAspect="1" noChangeArrowheads="1"/>
          </p:cNvPicPr>
          <p:nvPr/>
        </p:nvPicPr>
        <p:blipFill>
          <a:blip r:embed="rId2" cstate="print"/>
          <a:srcRect/>
          <a:stretch>
            <a:fillRect/>
          </a:stretch>
        </p:blipFill>
        <p:spPr bwMode="auto">
          <a:xfrm>
            <a:off x="104422" y="110168"/>
            <a:ext cx="1251303" cy="1320169"/>
          </a:xfrm>
          <a:prstGeom prst="rect">
            <a:avLst/>
          </a:prstGeom>
          <a:noFill/>
          <a:ln w="9525">
            <a:noFill/>
            <a:miter lim="800000"/>
            <a:headEnd/>
            <a:tailEnd/>
          </a:ln>
        </p:spPr>
      </p:pic>
    </p:spTree>
    <p:extLst>
      <p:ext uri="{BB962C8B-B14F-4D97-AF65-F5344CB8AC3E}">
        <p14:creationId xmlns:p14="http://schemas.microsoft.com/office/powerpoint/2010/main" val="419384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3571"/>
            <a:ext cx="8229600" cy="45719"/>
          </a:xfrm>
        </p:spPr>
        <p:txBody>
          <a:bodyPr>
            <a:normAutofit fontScale="90000"/>
          </a:bodyPr>
          <a:lstStyle/>
          <a:p>
            <a:pPr eaLnBrk="1" hangingPunct="1"/>
            <a:r>
              <a:rPr kumimoji="0" lang="en-US" sz="3600" b="1" i="0" u="none" strike="noStrike" kern="0" cap="none" spc="0" normalizeH="0" baseline="0" noProof="0" dirty="0">
                <a:ln>
                  <a:noFill/>
                </a:ln>
                <a:solidFill>
                  <a:srgbClr val="00B050"/>
                </a:solidFill>
                <a:effectLst/>
                <a:uLnTx/>
                <a:uFillTx/>
                <a:latin typeface="Calibri" pitchFamily="34" charset="0"/>
                <a:ea typeface="+mj-ea"/>
                <a:cs typeface="+mj-cs"/>
              </a:rPr>
              <a:t>CONTENTS</a:t>
            </a:r>
            <a:br>
              <a:rPr kumimoji="0" lang="en-US" sz="3600" b="1" i="0" u="none" strike="noStrike" kern="0" cap="none" spc="0" normalizeH="0" baseline="0" noProof="0" dirty="0">
                <a:ln>
                  <a:noFill/>
                </a:ln>
                <a:solidFill>
                  <a:srgbClr val="00B050"/>
                </a:solidFill>
                <a:effectLst/>
                <a:uLnTx/>
                <a:uFillTx/>
                <a:latin typeface="Calibri" pitchFamily="34" charset="0"/>
                <a:ea typeface="+mj-ea"/>
                <a:cs typeface="+mj-cs"/>
              </a:rPr>
            </a:br>
            <a:r>
              <a:rPr kumimoji="0" lang="en-US" sz="3600" b="1" i="0" u="none" strike="noStrike" kern="0" cap="none" spc="0" normalizeH="0" baseline="0" noProof="0" dirty="0">
                <a:ln>
                  <a:noFill/>
                </a:ln>
                <a:solidFill>
                  <a:srgbClr val="00B050"/>
                </a:solidFill>
                <a:effectLst/>
                <a:uLnTx/>
                <a:uFillTx/>
                <a:latin typeface="Calibri" pitchFamily="34" charset="0"/>
                <a:ea typeface="+mj-ea"/>
                <a:cs typeface="+mj-cs"/>
              </a:rPr>
              <a:t>___________________________________</a:t>
            </a:r>
            <a:endParaRPr lang="en-US" sz="3600" b="1" dirty="0">
              <a:solidFill>
                <a:srgbClr val="00B050"/>
              </a:solidFill>
              <a:latin typeface="Calibri" pitchFamily="34" charset="0"/>
            </a:endParaRPr>
          </a:p>
        </p:txBody>
      </p:sp>
      <p:sp>
        <p:nvSpPr>
          <p:cNvPr id="3075" name="Rectangle 3"/>
          <p:cNvSpPr>
            <a:spLocks noGrp="1" noChangeArrowheads="1"/>
          </p:cNvSpPr>
          <p:nvPr>
            <p:ph idx="1"/>
          </p:nvPr>
        </p:nvSpPr>
        <p:spPr>
          <a:xfrm>
            <a:off x="756857" y="1280630"/>
            <a:ext cx="8229600" cy="4591360"/>
          </a:xfrm>
        </p:spPr>
        <p:txBody>
          <a:bodyPr>
            <a:normAutofit/>
          </a:bodyPr>
          <a:lstStyle/>
          <a:p>
            <a:pPr eaLnBrk="1" hangingPunct="1"/>
            <a:endParaRPr lang="en-ZA" sz="1800" dirty="0"/>
          </a:p>
          <a:p>
            <a:pPr eaLnBrk="1" hangingPunct="1"/>
            <a:r>
              <a:rPr lang="en-US" sz="2400" dirty="0"/>
              <a:t>Background and history of MCPF</a:t>
            </a:r>
            <a:endParaRPr lang="en-ZA" sz="2400" dirty="0"/>
          </a:p>
          <a:p>
            <a:pPr eaLnBrk="1" hangingPunct="1"/>
            <a:r>
              <a:rPr lang="en-ZA" sz="2400" dirty="0"/>
              <a:t>Fund’s Governance Structures</a:t>
            </a:r>
          </a:p>
          <a:p>
            <a:r>
              <a:rPr lang="en-ZA" sz="2400" dirty="0"/>
              <a:t>Fund’s Assets</a:t>
            </a:r>
          </a:p>
          <a:p>
            <a:r>
              <a:rPr lang="en-ZA" sz="2400" dirty="0"/>
              <a:t>Points of interests</a:t>
            </a:r>
          </a:p>
          <a:p>
            <a:pPr lvl="1"/>
            <a:r>
              <a:rPr lang="en-ZA" sz="2000" dirty="0"/>
              <a:t>ISAGO Investment</a:t>
            </a:r>
          </a:p>
          <a:p>
            <a:pPr lvl="1"/>
            <a:r>
              <a:rPr lang="en-ZA" sz="2000" dirty="0"/>
              <a:t>HAWKS Investigations </a:t>
            </a:r>
          </a:p>
          <a:p>
            <a:pPr lvl="1"/>
            <a:r>
              <a:rPr lang="en-ZA" sz="2000" dirty="0"/>
              <a:t>Legal Practice Council / MSMM</a:t>
            </a:r>
          </a:p>
          <a:p>
            <a:pPr algn="just"/>
            <a:r>
              <a:rPr lang="en-US" sz="2400" dirty="0"/>
              <a:t>The progress of pension pay-outs to non-returning Councilors after 2021 Local Government Elections</a:t>
            </a:r>
            <a:endParaRPr lang="en-ZA" sz="2400" dirty="0"/>
          </a:p>
          <a:p>
            <a:pPr lvl="0">
              <a:buFont typeface="Arial" panose="020B0604020202020204" pitchFamily="34" charset="0"/>
              <a:buChar char="•"/>
            </a:pPr>
            <a:r>
              <a:rPr lang="en-US" sz="2400" dirty="0"/>
              <a:t>Challenges faced by the Curators in executing its duties</a:t>
            </a:r>
            <a:endParaRPr lang="en-ZA" sz="2400" dirty="0"/>
          </a:p>
          <a:p>
            <a:pPr marL="0" indent="0" eaLnBrk="1" hangingPunct="1">
              <a:buNone/>
            </a:pPr>
            <a:endParaRPr lang="en-GB" sz="2000" dirty="0"/>
          </a:p>
        </p:txBody>
      </p:sp>
      <p:pic>
        <p:nvPicPr>
          <p:cNvPr id="3076" name="Picture 4" descr="logo"/>
          <p:cNvPicPr>
            <a:picLocks noChangeAspect="1" noChangeArrowheads="1"/>
          </p:cNvPicPr>
          <p:nvPr/>
        </p:nvPicPr>
        <p:blipFill>
          <a:blip r:embed="rId2" cstate="print"/>
          <a:srcRect/>
          <a:stretch>
            <a:fillRect/>
          </a:stretch>
        </p:blipFill>
        <p:spPr bwMode="auto">
          <a:xfrm>
            <a:off x="0" y="0"/>
            <a:ext cx="1355725" cy="1430338"/>
          </a:xfrm>
          <a:prstGeom prst="rect">
            <a:avLst/>
          </a:prstGeom>
          <a:noFill/>
          <a:ln w="9525">
            <a:noFill/>
            <a:miter lim="800000"/>
            <a:headEnd/>
            <a:tailEnd/>
          </a:ln>
        </p:spPr>
      </p:pic>
    </p:spTree>
    <p:extLst>
      <p:ext uri="{BB962C8B-B14F-4D97-AF65-F5344CB8AC3E}">
        <p14:creationId xmlns:p14="http://schemas.microsoft.com/office/powerpoint/2010/main" val="195330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783" y="160337"/>
            <a:ext cx="8229600" cy="1143000"/>
          </a:xfrm>
        </p:spPr>
        <p:txBody>
          <a:bodyPr/>
          <a:lstStyle/>
          <a:p>
            <a:r>
              <a:rPr lang="en-US" sz="2400" b="1" u="sng" cap="all" dirty="0">
                <a:solidFill>
                  <a:srgbClr val="00B050"/>
                </a:solidFill>
                <a:latin typeface="Calibri" pitchFamily="34" charset="0"/>
              </a:rPr>
              <a:t>Measures to improve the situation of the </a:t>
            </a:r>
            <a:r>
              <a:rPr lang="en-US" sz="2400" b="1" u="sng" cap="all" dirty="0" err="1">
                <a:solidFill>
                  <a:srgbClr val="00B050"/>
                </a:solidFill>
                <a:latin typeface="Calibri" pitchFamily="34" charset="0"/>
              </a:rPr>
              <a:t>mcpf</a:t>
            </a:r>
            <a:endParaRPr lang="en-US" sz="2400" b="1" u="sng" cap="all" dirty="0">
              <a:solidFill>
                <a:srgbClr val="00B050"/>
              </a:solidFill>
              <a:latin typeface="Calibri" pitchFamily="34" charset="0"/>
            </a:endParaRPr>
          </a:p>
        </p:txBody>
      </p:sp>
      <p:sp>
        <p:nvSpPr>
          <p:cNvPr id="3" name="Content Placeholder 2"/>
          <p:cNvSpPr>
            <a:spLocks noGrp="1"/>
          </p:cNvSpPr>
          <p:nvPr>
            <p:ph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rgbClr val="00B050"/>
                </a:solidFill>
                <a:effectLst/>
                <a:uLnTx/>
                <a:uFillTx/>
                <a:latin typeface="Arial"/>
                <a:ea typeface="+mn-ea"/>
                <a:cs typeface="+mn-cs"/>
              </a:rPr>
              <a:t>Payment of Benefits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ZA" sz="2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Arial"/>
                <a:ea typeface="+mn-ea"/>
                <a:cs typeface="+mn-cs"/>
              </a:rPr>
              <a:t>Continue to pay member’s benefits on time;</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endParaRPr kumimoji="0" lang="en-US" sz="2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Arial"/>
                <a:ea typeface="+mn-ea"/>
                <a:cs typeface="+mn-cs"/>
              </a:rPr>
              <a:t>Reduced backlog on resolution of death claims. i.e. Currently only 56 claims outstanding;</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endParaRPr kumimoji="0" lang="en-US" sz="2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lang="en-US" sz="2400" dirty="0">
                <a:solidFill>
                  <a:srgbClr val="000000"/>
                </a:solidFill>
                <a:latin typeface="Arial"/>
              </a:rPr>
              <a:t>Payment of Trust Benefits (tracing of beneficiaries)</a:t>
            </a:r>
            <a:r>
              <a:rPr kumimoji="0" lang="en-US" sz="2400" b="0" i="0" u="none" strike="noStrike" kern="0" cap="none" spc="0" normalizeH="0" baseline="0" noProof="0" dirty="0">
                <a:ln>
                  <a:noFill/>
                </a:ln>
                <a:solidFill>
                  <a:srgbClr val="000000"/>
                </a:solidFill>
                <a:effectLst/>
                <a:uLnTx/>
                <a:uFillTx/>
                <a:latin typeface="Arial"/>
                <a:ea typeface="+mn-ea"/>
                <a:cs typeface="+mn-cs"/>
              </a:rPr>
              <a:t>.</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endParaRPr kumimoji="0" lang="en-US" sz="2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Tx/>
              <a:buChar char="•"/>
              <a:tabLst/>
              <a:defRPr/>
            </a:pPr>
            <a:endParaRPr kumimoji="0" lang="en-ZA" sz="2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just" defTabSz="914400" rtl="0" eaLnBrk="1" fontAlgn="base" latinLnBrk="0" hangingPunct="1">
              <a:lnSpc>
                <a:spcPct val="100000"/>
              </a:lnSpc>
              <a:spcBef>
                <a:spcPct val="20000"/>
              </a:spcBef>
              <a:spcAft>
                <a:spcPct val="0"/>
              </a:spcAft>
              <a:buClrTx/>
              <a:buSzTx/>
              <a:buFontTx/>
              <a:buChar char="•"/>
              <a:tabLst/>
              <a:defRPr/>
            </a:pPr>
            <a:endParaRPr kumimoji="0" lang="en-ZA" sz="2400" b="0" i="0" u="none" strike="noStrike" kern="0" cap="none" spc="0" normalizeH="0" baseline="0" noProof="0" dirty="0">
              <a:ln>
                <a:noFill/>
              </a:ln>
              <a:solidFill>
                <a:srgbClr val="000000"/>
              </a:solidFill>
              <a:effectLst/>
              <a:uLnTx/>
              <a:uFillTx/>
              <a:latin typeface="Arial"/>
              <a:ea typeface="+mn-ea"/>
              <a:cs typeface="+mn-cs"/>
            </a:endParaRPr>
          </a:p>
          <a:p>
            <a:pPr marL="0" lvl="0" indent="0">
              <a:buNone/>
            </a:pPr>
            <a:endParaRPr lang="en-ZA" dirty="0"/>
          </a:p>
        </p:txBody>
      </p:sp>
      <p:pic>
        <p:nvPicPr>
          <p:cNvPr id="6" name="Picture 4" descr="logo"/>
          <p:cNvPicPr>
            <a:picLocks noChangeAspect="1" noChangeArrowheads="1"/>
          </p:cNvPicPr>
          <p:nvPr/>
        </p:nvPicPr>
        <p:blipFill>
          <a:blip r:embed="rId2" cstate="print"/>
          <a:srcRect/>
          <a:stretch>
            <a:fillRect/>
          </a:stretch>
        </p:blipFill>
        <p:spPr bwMode="auto">
          <a:xfrm>
            <a:off x="104422" y="110168"/>
            <a:ext cx="1251303" cy="1320169"/>
          </a:xfrm>
          <a:prstGeom prst="rect">
            <a:avLst/>
          </a:prstGeom>
          <a:noFill/>
          <a:ln w="9525">
            <a:noFill/>
            <a:miter lim="800000"/>
            <a:headEnd/>
            <a:tailEnd/>
          </a:ln>
        </p:spPr>
      </p:pic>
    </p:spTree>
    <p:extLst>
      <p:ext uri="{BB962C8B-B14F-4D97-AF65-F5344CB8AC3E}">
        <p14:creationId xmlns:p14="http://schemas.microsoft.com/office/powerpoint/2010/main" val="26769732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783" y="160337"/>
            <a:ext cx="8229600" cy="1143000"/>
          </a:xfrm>
        </p:spPr>
        <p:txBody>
          <a:bodyPr/>
          <a:lstStyle/>
          <a:p>
            <a:r>
              <a:rPr lang="en-US" sz="2400" b="1" u="sng" cap="all" dirty="0">
                <a:solidFill>
                  <a:srgbClr val="00B050"/>
                </a:solidFill>
                <a:latin typeface="Calibri" pitchFamily="34" charset="0"/>
              </a:rPr>
              <a:t>Challenges faced by the Curators in executing its duties</a:t>
            </a:r>
          </a:p>
        </p:txBody>
      </p:sp>
      <p:sp>
        <p:nvSpPr>
          <p:cNvPr id="3" name="Content Placeholder 2"/>
          <p:cNvSpPr>
            <a:spLocks noGrp="1"/>
          </p:cNvSpPr>
          <p:nvPr>
            <p:ph idx="1"/>
          </p:nvPr>
        </p:nvSpPr>
        <p:spPr/>
        <p:txBody>
          <a:bodyPr/>
          <a:lstStyle/>
          <a:p>
            <a:pPr marL="342900" marR="0" lvl="0" indent="-342900" algn="just" defTabSz="914400" rtl="0" eaLnBrk="1" fontAlgn="base" latinLnBrk="0" hangingPunct="1">
              <a:lnSpc>
                <a:spcPct val="100000"/>
              </a:lnSpc>
              <a:spcBef>
                <a:spcPct val="20000"/>
              </a:spcBef>
              <a:spcAft>
                <a:spcPct val="0"/>
              </a:spcAft>
              <a:buClrTx/>
              <a:buSzTx/>
              <a:buFontTx/>
              <a:buChar char="•"/>
              <a:tabLst/>
              <a:defRPr/>
            </a:pPr>
            <a:r>
              <a:rPr kumimoji="0" lang="en-ZA" sz="2400" b="0" i="0" u="none" strike="noStrike" kern="0" cap="none" spc="0" normalizeH="0" baseline="0" noProof="0" dirty="0">
                <a:ln>
                  <a:noFill/>
                </a:ln>
                <a:solidFill>
                  <a:srgbClr val="000000"/>
                </a:solidFill>
                <a:effectLst/>
                <a:uLnTx/>
                <a:uFillTx/>
                <a:latin typeface="Arial"/>
                <a:ea typeface="+mn-ea"/>
                <a:cs typeface="+mn-cs"/>
              </a:rPr>
              <a:t>Non-compliant Municipalities – Section 13A and timeous submission of contribution schedules</a:t>
            </a:r>
          </a:p>
          <a:p>
            <a:pPr marL="0" marR="0" lvl="0" indent="0" algn="just" defTabSz="914400" rtl="0" eaLnBrk="1" fontAlgn="base" latinLnBrk="0" hangingPunct="1">
              <a:lnSpc>
                <a:spcPct val="100000"/>
              </a:lnSpc>
              <a:spcBef>
                <a:spcPct val="20000"/>
              </a:spcBef>
              <a:spcAft>
                <a:spcPct val="0"/>
              </a:spcAft>
              <a:buClrTx/>
              <a:buSzTx/>
              <a:buNone/>
              <a:tabLst/>
              <a:defRPr/>
            </a:pPr>
            <a:endParaRPr kumimoji="0" lang="en-ZA" sz="2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just" defTabSz="914400" rtl="0" eaLnBrk="1" fontAlgn="base" latinLnBrk="0" hangingPunct="1">
              <a:lnSpc>
                <a:spcPct val="100000"/>
              </a:lnSpc>
              <a:spcBef>
                <a:spcPct val="20000"/>
              </a:spcBef>
              <a:spcAft>
                <a:spcPct val="0"/>
              </a:spcAft>
              <a:buClrTx/>
              <a:buSzTx/>
              <a:buFontTx/>
              <a:buChar char="•"/>
              <a:tabLst/>
              <a:defRPr/>
            </a:pPr>
            <a:r>
              <a:rPr lang="en-ZA" sz="2400" dirty="0">
                <a:solidFill>
                  <a:srgbClr val="000000"/>
                </a:solidFill>
                <a:latin typeface="Arial"/>
              </a:rPr>
              <a:t>Unfavourable property market .i.e. Disposal of the Office Park</a:t>
            </a:r>
          </a:p>
          <a:p>
            <a:pPr marL="0" marR="0" lvl="0" indent="0" algn="just" defTabSz="914400" rtl="0" eaLnBrk="1" fontAlgn="base" latinLnBrk="0" hangingPunct="1">
              <a:lnSpc>
                <a:spcPct val="100000"/>
              </a:lnSpc>
              <a:spcBef>
                <a:spcPct val="20000"/>
              </a:spcBef>
              <a:spcAft>
                <a:spcPct val="0"/>
              </a:spcAft>
              <a:buClrTx/>
              <a:buSzTx/>
              <a:buNone/>
              <a:tabLst/>
              <a:defRPr/>
            </a:pPr>
            <a:endParaRPr kumimoji="0" lang="en-ZA" sz="2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just" defTabSz="914400" rtl="0" eaLnBrk="1" fontAlgn="base" latinLnBrk="0" hangingPunct="1">
              <a:lnSpc>
                <a:spcPct val="100000"/>
              </a:lnSpc>
              <a:spcBef>
                <a:spcPct val="20000"/>
              </a:spcBef>
              <a:spcAft>
                <a:spcPct val="0"/>
              </a:spcAft>
              <a:buClrTx/>
              <a:buSzTx/>
              <a:buFontTx/>
              <a:buChar char="•"/>
              <a:tabLst/>
              <a:defRPr/>
            </a:pPr>
            <a:r>
              <a:rPr lang="en-ZA" sz="2400" dirty="0">
                <a:solidFill>
                  <a:srgbClr val="000000"/>
                </a:solidFill>
                <a:latin typeface="Arial"/>
              </a:rPr>
              <a:t>Collection of Arrear Rentals – Untraceable former tenants</a:t>
            </a:r>
          </a:p>
          <a:p>
            <a:pPr marL="0" marR="0" lvl="0" indent="0" algn="just" defTabSz="914400" rtl="0" eaLnBrk="1" fontAlgn="base" latinLnBrk="0" hangingPunct="1">
              <a:lnSpc>
                <a:spcPct val="100000"/>
              </a:lnSpc>
              <a:spcBef>
                <a:spcPct val="20000"/>
              </a:spcBef>
              <a:spcAft>
                <a:spcPct val="0"/>
              </a:spcAft>
              <a:buClrTx/>
              <a:buSzTx/>
              <a:buNone/>
              <a:tabLst/>
              <a:defRPr/>
            </a:pPr>
            <a:endParaRPr kumimoji="0" lang="en-ZA" sz="2400" b="0" i="0" u="none" strike="noStrike" kern="0" cap="none" spc="0" normalizeH="0" baseline="0" noProof="0" dirty="0">
              <a:ln>
                <a:noFill/>
              </a:ln>
              <a:solidFill>
                <a:srgbClr val="000000"/>
              </a:solidFill>
              <a:effectLst/>
              <a:uLnTx/>
              <a:uFillTx/>
              <a:latin typeface="Arial"/>
              <a:ea typeface="+mn-ea"/>
              <a:cs typeface="+mn-cs"/>
            </a:endParaRPr>
          </a:p>
          <a:p>
            <a:pPr marL="0" lvl="0" indent="0">
              <a:buNone/>
            </a:pPr>
            <a:endParaRPr lang="en-ZA" dirty="0"/>
          </a:p>
        </p:txBody>
      </p:sp>
      <p:pic>
        <p:nvPicPr>
          <p:cNvPr id="6" name="Picture 4" descr="logo"/>
          <p:cNvPicPr>
            <a:picLocks noChangeAspect="1" noChangeArrowheads="1"/>
          </p:cNvPicPr>
          <p:nvPr/>
        </p:nvPicPr>
        <p:blipFill>
          <a:blip r:embed="rId2" cstate="print"/>
          <a:srcRect/>
          <a:stretch>
            <a:fillRect/>
          </a:stretch>
        </p:blipFill>
        <p:spPr bwMode="auto">
          <a:xfrm>
            <a:off x="104422" y="110168"/>
            <a:ext cx="1251303" cy="1320169"/>
          </a:xfrm>
          <a:prstGeom prst="rect">
            <a:avLst/>
          </a:prstGeom>
          <a:noFill/>
          <a:ln w="9525">
            <a:noFill/>
            <a:miter lim="800000"/>
            <a:headEnd/>
            <a:tailEnd/>
          </a:ln>
        </p:spPr>
      </p:pic>
    </p:spTree>
    <p:extLst>
      <p:ext uri="{BB962C8B-B14F-4D97-AF65-F5344CB8AC3E}">
        <p14:creationId xmlns:p14="http://schemas.microsoft.com/office/powerpoint/2010/main" val="33181944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4000" b="1" dirty="0">
                <a:solidFill>
                  <a:srgbClr val="00B050"/>
                </a:solidFill>
                <a:latin typeface="Calibri" pitchFamily="34" charset="0"/>
              </a:rPr>
              <a:t>Member Communication</a:t>
            </a:r>
          </a:p>
        </p:txBody>
      </p:sp>
      <p:sp>
        <p:nvSpPr>
          <p:cNvPr id="3075" name="Rectangle 3"/>
          <p:cNvSpPr>
            <a:spLocks noGrp="1" noChangeArrowheads="1"/>
          </p:cNvSpPr>
          <p:nvPr>
            <p:ph idx="1"/>
          </p:nvPr>
        </p:nvSpPr>
        <p:spPr>
          <a:xfrm>
            <a:off x="1076388" y="1430338"/>
            <a:ext cx="7630732" cy="4797742"/>
          </a:xfrm>
        </p:spPr>
        <p:txBody>
          <a:bodyPr/>
          <a:lstStyle/>
          <a:p>
            <a:pPr eaLnBrk="1" hangingPunct="1"/>
            <a:r>
              <a:rPr lang="en-ZA" sz="2400" dirty="0"/>
              <a:t>Member newsletters </a:t>
            </a:r>
            <a:r>
              <a:rPr lang="en-ZA" sz="2000" dirty="0"/>
              <a:t>	</a:t>
            </a:r>
          </a:p>
          <a:p>
            <a:pPr eaLnBrk="1" hangingPunct="1"/>
            <a:r>
              <a:rPr lang="en-ZA" sz="2000" dirty="0"/>
              <a:t>MCPF e-services (e-</a:t>
            </a:r>
            <a:r>
              <a:rPr lang="en-ZA" sz="2000" dirty="0" err="1"/>
              <a:t>Compen</a:t>
            </a:r>
            <a:r>
              <a:rPr lang="en-ZA" sz="2000" dirty="0"/>
              <a:t>)</a:t>
            </a:r>
          </a:p>
          <a:p>
            <a:pPr eaLnBrk="1" hangingPunct="1"/>
            <a:r>
              <a:rPr lang="en-ZA" sz="2000" dirty="0"/>
              <a:t>MCPF Mobile App</a:t>
            </a:r>
          </a:p>
          <a:p>
            <a:pPr eaLnBrk="1" hangingPunct="1"/>
            <a:r>
              <a:rPr lang="en-GB" sz="2000" dirty="0"/>
              <a:t>Benefit Statements</a:t>
            </a:r>
          </a:p>
          <a:p>
            <a:pPr eaLnBrk="1" hangingPunct="1"/>
            <a:r>
              <a:rPr lang="en-GB" sz="2000" dirty="0"/>
              <a:t>SMS notifications</a:t>
            </a:r>
          </a:p>
          <a:p>
            <a:pPr eaLnBrk="1" hangingPunct="1"/>
            <a:r>
              <a:rPr lang="en-GB" sz="2000" dirty="0"/>
              <a:t>Website – </a:t>
            </a:r>
            <a:r>
              <a:rPr lang="en-GB" sz="2000" dirty="0">
                <a:hlinkClick r:id="rId2"/>
              </a:rPr>
              <a:t>www.mcpf.co.za</a:t>
            </a:r>
            <a:endParaRPr lang="en-GB" sz="2000" dirty="0"/>
          </a:p>
          <a:p>
            <a:pPr eaLnBrk="1" hangingPunct="1"/>
            <a:r>
              <a:rPr lang="en-GB" sz="2000" dirty="0"/>
              <a:t>Follow us on: </a:t>
            </a:r>
          </a:p>
          <a:p>
            <a:pPr eaLnBrk="1" hangingPunct="1"/>
            <a:r>
              <a:rPr lang="en-GB" sz="2000" dirty="0"/>
              <a:t>           @MunicipalCPFund</a:t>
            </a:r>
          </a:p>
          <a:p>
            <a:pPr eaLnBrk="1" hangingPunct="1"/>
            <a:r>
              <a:rPr lang="en-GB" sz="2000" dirty="0"/>
              <a:t>             </a:t>
            </a:r>
            <a:r>
              <a:rPr lang="en-GB" sz="2000" dirty="0">
                <a:hlinkClick r:id="rId3"/>
              </a:rPr>
              <a:t>www.facebook.com/municipalcouncillorspensionfund</a:t>
            </a:r>
            <a:endParaRPr lang="en-GB" sz="2000" dirty="0"/>
          </a:p>
          <a:p>
            <a:pPr marL="0" indent="0" eaLnBrk="1" hangingPunct="1">
              <a:buNone/>
            </a:pPr>
            <a:endParaRPr lang="en-GB" sz="2000" dirty="0"/>
          </a:p>
        </p:txBody>
      </p:sp>
      <p:pic>
        <p:nvPicPr>
          <p:cNvPr id="3076" name="Picture 4" descr="logo"/>
          <p:cNvPicPr>
            <a:picLocks noChangeAspect="1" noChangeArrowheads="1"/>
          </p:cNvPicPr>
          <p:nvPr/>
        </p:nvPicPr>
        <p:blipFill>
          <a:blip r:embed="rId4" cstate="print"/>
          <a:srcRect/>
          <a:stretch>
            <a:fillRect/>
          </a:stretch>
        </p:blipFill>
        <p:spPr bwMode="auto">
          <a:xfrm>
            <a:off x="0" y="0"/>
            <a:ext cx="1355725" cy="1430338"/>
          </a:xfrm>
          <a:prstGeom prst="rect">
            <a:avLst/>
          </a:prstGeom>
          <a:noFill/>
          <a:ln w="9525">
            <a:noFill/>
            <a:miter lim="800000"/>
            <a:headEnd/>
            <a:tailEnd/>
          </a:ln>
        </p:spPr>
      </p:pic>
      <p:pic>
        <p:nvPicPr>
          <p:cNvPr id="1126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87881" y="6038683"/>
            <a:ext cx="828675" cy="384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67864" y="5566615"/>
            <a:ext cx="1232355" cy="427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36866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600" b="1" dirty="0">
                <a:solidFill>
                  <a:srgbClr val="00B050"/>
                </a:solidFill>
                <a:latin typeface="Calibri" pitchFamily="34" charset="0"/>
              </a:rPr>
              <a:t>PHYSICAL ADRESS </a:t>
            </a:r>
          </a:p>
        </p:txBody>
      </p:sp>
      <p:sp>
        <p:nvSpPr>
          <p:cNvPr id="3075" name="Rectangle 3"/>
          <p:cNvSpPr>
            <a:spLocks noGrp="1" noChangeArrowheads="1"/>
          </p:cNvSpPr>
          <p:nvPr>
            <p:ph idx="1"/>
          </p:nvPr>
        </p:nvSpPr>
        <p:spPr>
          <a:xfrm>
            <a:off x="1056068" y="1430338"/>
            <a:ext cx="7630732" cy="4708183"/>
          </a:xfrm>
        </p:spPr>
        <p:txBody>
          <a:bodyPr/>
          <a:lstStyle/>
          <a:p>
            <a:pPr marL="0" indent="0">
              <a:buNone/>
            </a:pPr>
            <a:r>
              <a:rPr lang="en-ZA" sz="3600" b="1" u="sng" dirty="0"/>
              <a:t>Fund’s Offices are located at: </a:t>
            </a:r>
          </a:p>
          <a:p>
            <a:pPr marL="0" indent="0">
              <a:buNone/>
            </a:pPr>
            <a:endParaRPr lang="en-ZA" sz="2000" b="1" dirty="0"/>
          </a:p>
          <a:p>
            <a:pPr marL="0" indent="0">
              <a:buNone/>
            </a:pPr>
            <a:r>
              <a:rPr lang="en-ZA" b="1" dirty="0"/>
              <a:t>The Willows Office Park</a:t>
            </a:r>
          </a:p>
          <a:p>
            <a:pPr marL="0" indent="0">
              <a:buNone/>
            </a:pPr>
            <a:r>
              <a:rPr lang="en-ZA" b="1" dirty="0"/>
              <a:t>Block 1 Unit 1 &amp; 2 </a:t>
            </a:r>
          </a:p>
          <a:p>
            <a:pPr marL="0" indent="0">
              <a:buNone/>
            </a:pPr>
            <a:r>
              <a:rPr lang="en-ZA" b="1" dirty="0"/>
              <a:t>276 George Road</a:t>
            </a:r>
          </a:p>
          <a:p>
            <a:pPr marL="0" indent="0">
              <a:buNone/>
            </a:pPr>
            <a:r>
              <a:rPr lang="en-ZA" b="1" dirty="0"/>
              <a:t>Errand Gardens </a:t>
            </a:r>
          </a:p>
          <a:p>
            <a:pPr marL="0" indent="0">
              <a:buNone/>
            </a:pPr>
            <a:r>
              <a:rPr lang="en-ZA" b="1" dirty="0"/>
              <a:t>Midrand</a:t>
            </a:r>
          </a:p>
          <a:p>
            <a:pPr marL="0" indent="0">
              <a:buNone/>
            </a:pPr>
            <a:r>
              <a:rPr lang="en-ZA" b="1" dirty="0"/>
              <a:t>Johannesburg</a:t>
            </a:r>
          </a:p>
          <a:p>
            <a:pPr marL="0" indent="0">
              <a:buNone/>
            </a:pPr>
            <a:r>
              <a:rPr lang="en-ZA" sz="2000" dirty="0"/>
              <a:t> </a:t>
            </a:r>
          </a:p>
          <a:p>
            <a:pPr marL="0" indent="0" eaLnBrk="1" hangingPunct="1">
              <a:buNone/>
            </a:pPr>
            <a:endParaRPr lang="en-GB" sz="2000" dirty="0"/>
          </a:p>
        </p:txBody>
      </p:sp>
      <p:pic>
        <p:nvPicPr>
          <p:cNvPr id="3076" name="Picture 4" descr="logo"/>
          <p:cNvPicPr>
            <a:picLocks noChangeAspect="1" noChangeArrowheads="1"/>
          </p:cNvPicPr>
          <p:nvPr/>
        </p:nvPicPr>
        <p:blipFill>
          <a:blip r:embed="rId2" cstate="print"/>
          <a:srcRect/>
          <a:stretch>
            <a:fillRect/>
          </a:stretch>
        </p:blipFill>
        <p:spPr bwMode="auto">
          <a:xfrm>
            <a:off x="0" y="0"/>
            <a:ext cx="1355725" cy="1430338"/>
          </a:xfrm>
          <a:prstGeom prst="rect">
            <a:avLst/>
          </a:prstGeom>
          <a:noFill/>
          <a:ln w="9525">
            <a:noFill/>
            <a:miter lim="800000"/>
            <a:headEnd/>
            <a:tailEnd/>
          </a:ln>
        </p:spPr>
      </p:pic>
    </p:spTree>
    <p:extLst>
      <p:ext uri="{BB962C8B-B14F-4D97-AF65-F5344CB8AC3E}">
        <p14:creationId xmlns:p14="http://schemas.microsoft.com/office/powerpoint/2010/main" val="18756095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normAutofit fontScale="90000"/>
          </a:bodyPr>
          <a:lstStyle/>
          <a:p>
            <a:pPr eaLnBrk="1" hangingPunct="1"/>
            <a:r>
              <a:rPr lang="en-US" altLang="en-US" sz="3600" b="1" dirty="0">
                <a:solidFill>
                  <a:srgbClr val="00B050"/>
                </a:solidFill>
                <a:latin typeface="Calibri" panose="020F0502020204030204" pitchFamily="34" charset="0"/>
              </a:rPr>
              <a:t>Contacting the Fund</a:t>
            </a:r>
            <a:br>
              <a:rPr lang="en-US" altLang="en-US" sz="3600" b="1" dirty="0">
                <a:solidFill>
                  <a:srgbClr val="00B050"/>
                </a:solidFill>
                <a:latin typeface="Calibri" panose="020F0502020204030204" pitchFamily="34" charset="0"/>
              </a:rPr>
            </a:br>
            <a:r>
              <a:rPr lang="en-US" altLang="en-US" sz="3600" b="1" dirty="0">
                <a:solidFill>
                  <a:srgbClr val="00B050"/>
                </a:solidFill>
                <a:latin typeface="Calibri" panose="020F0502020204030204" pitchFamily="34" charset="0"/>
              </a:rPr>
              <a:t>___________________________________ </a:t>
            </a:r>
          </a:p>
        </p:txBody>
      </p:sp>
      <p:sp>
        <p:nvSpPr>
          <p:cNvPr id="3075" name="Rectangle 3"/>
          <p:cNvSpPr>
            <a:spLocks noGrp="1" noChangeArrowheads="1"/>
          </p:cNvSpPr>
          <p:nvPr>
            <p:ph idx="1"/>
          </p:nvPr>
        </p:nvSpPr>
        <p:spPr>
          <a:xfrm>
            <a:off x="0" y="1417638"/>
            <a:ext cx="9144000" cy="5440362"/>
          </a:xfrm>
        </p:spPr>
        <p:txBody>
          <a:bodyPr>
            <a:normAutofit lnSpcReduction="10000"/>
          </a:bodyPr>
          <a:lstStyle/>
          <a:p>
            <a:pPr algn="ctr" eaLnBrk="1" hangingPunct="1">
              <a:buFontTx/>
              <a:buNone/>
              <a:defRPr/>
            </a:pPr>
            <a:r>
              <a:rPr lang="en-GB" sz="1800" u="sng" dirty="0"/>
              <a:t>Office of the Principal Officer</a:t>
            </a:r>
          </a:p>
          <a:p>
            <a:pPr marL="0" indent="0" eaLnBrk="1" hangingPunct="1">
              <a:buFontTx/>
              <a:buNone/>
              <a:defRPr/>
            </a:pPr>
            <a:r>
              <a:rPr lang="en-GB" sz="1800" b="1" u="sng" dirty="0"/>
              <a:t>MCPF PO: Mr Elias Msiza</a:t>
            </a:r>
          </a:p>
          <a:p>
            <a:pPr marL="400050" lvl="1" indent="0" eaLnBrk="1" hangingPunct="1">
              <a:buNone/>
              <a:defRPr/>
            </a:pPr>
            <a:r>
              <a:rPr lang="en-ZA" altLang="en-US" sz="1600" dirty="0">
                <a:solidFill>
                  <a:srgbClr val="000000"/>
                </a:solidFill>
                <a:ea typeface="+mn-ea"/>
                <a:cs typeface="+mn-cs"/>
              </a:rPr>
              <a:t>Number for the Fund </a:t>
            </a:r>
            <a:r>
              <a:rPr lang="en-ZA" altLang="en-US" sz="1600" u="sng" dirty="0">
                <a:solidFill>
                  <a:srgbClr val="000000"/>
                </a:solidFill>
                <a:ea typeface="+mn-ea"/>
                <a:cs typeface="+mn-cs"/>
              </a:rPr>
              <a:t>086 111 2014</a:t>
            </a:r>
            <a:endParaRPr lang="en-GB" sz="1600" dirty="0">
              <a:hlinkClick r:id="" action="ppaction://noaction"/>
            </a:endParaRPr>
          </a:p>
          <a:p>
            <a:pPr marL="400050" lvl="1" indent="0" eaLnBrk="1" hangingPunct="1">
              <a:buNone/>
              <a:defRPr/>
            </a:pPr>
            <a:r>
              <a:rPr lang="en-GB" sz="1600" dirty="0">
                <a:hlinkClick r:id="" action="ppaction://noaction"/>
              </a:rPr>
              <a:t>elias@mcpf.co.za</a:t>
            </a:r>
            <a:r>
              <a:rPr lang="en-GB" sz="1600" dirty="0">
                <a:hlinkClick r:id="rId2"/>
              </a:rPr>
              <a:t> /</a:t>
            </a:r>
            <a:r>
              <a:rPr lang="en-GB" sz="1600" dirty="0">
                <a:hlinkClick r:id="rId3"/>
              </a:rPr>
              <a:t> info@mcpf.co.za</a:t>
            </a:r>
            <a:r>
              <a:rPr lang="en-GB" sz="1600" dirty="0"/>
              <a:t>  </a:t>
            </a:r>
          </a:p>
          <a:p>
            <a:pPr marL="400050" lvl="1" indent="0" eaLnBrk="1" hangingPunct="1">
              <a:buNone/>
              <a:defRPr/>
            </a:pPr>
            <a:r>
              <a:rPr lang="en-GB" sz="1600" dirty="0">
                <a:hlinkClick r:id="rId4"/>
              </a:rPr>
              <a:t>azwifarwi@mcpf.co.za</a:t>
            </a:r>
            <a:r>
              <a:rPr lang="en-GB" sz="1600" dirty="0"/>
              <a:t> </a:t>
            </a:r>
          </a:p>
          <a:p>
            <a:pPr marL="0" indent="0" eaLnBrk="1" hangingPunct="1">
              <a:buNone/>
              <a:defRPr/>
            </a:pPr>
            <a:r>
              <a:rPr lang="en-ZA" altLang="en-US" sz="1800" b="1" u="sng" dirty="0"/>
              <a:t>MCPF Curators Contact details:</a:t>
            </a:r>
          </a:p>
          <a:p>
            <a:pPr marL="400050" lvl="1" indent="0" eaLnBrk="1" hangingPunct="1">
              <a:buNone/>
              <a:defRPr/>
            </a:pPr>
            <a:r>
              <a:rPr lang="en-GB" sz="1600" dirty="0">
                <a:hlinkClick r:id="" action="ppaction://noaction"/>
              </a:rPr>
              <a:t>Juanito Damons -Juanito@damonsinc.co.za</a:t>
            </a:r>
          </a:p>
          <a:p>
            <a:pPr marL="400050" lvl="1" indent="0" eaLnBrk="1" hangingPunct="1">
              <a:buNone/>
              <a:defRPr/>
            </a:pPr>
            <a:r>
              <a:rPr lang="en-GB" sz="1600" dirty="0">
                <a:hlinkClick r:id="" action="ppaction://noaction"/>
              </a:rPr>
              <a:t>Peppy Kekana - peppy@khrinc.co.za</a:t>
            </a:r>
          </a:p>
          <a:p>
            <a:pPr marL="400050" lvl="1" indent="0" eaLnBrk="1" hangingPunct="1">
              <a:buNone/>
              <a:defRPr/>
            </a:pPr>
            <a:r>
              <a:rPr lang="en-GB" sz="1600" dirty="0">
                <a:hlinkClick r:id="" action="ppaction://noaction"/>
              </a:rPr>
              <a:t>Mukovhe Ravhura - Mukovhe@rwl.co.za</a:t>
            </a:r>
          </a:p>
          <a:p>
            <a:pPr marL="0" indent="0" eaLnBrk="1" hangingPunct="1">
              <a:buFontTx/>
              <a:buNone/>
            </a:pPr>
            <a:r>
              <a:rPr lang="en-ZA" altLang="en-US" sz="1800" b="1" u="sng" dirty="0"/>
              <a:t>MCPF Contact details:</a:t>
            </a:r>
          </a:p>
          <a:p>
            <a:pPr marL="0" indent="0" eaLnBrk="1" hangingPunct="1">
              <a:buFontTx/>
              <a:buNone/>
            </a:pPr>
            <a:r>
              <a:rPr lang="en-ZA" altLang="en-US" sz="1600" dirty="0"/>
              <a:t>	Municipal Councillors Pension Fund Offices</a:t>
            </a:r>
          </a:p>
          <a:p>
            <a:pPr marL="0" indent="0" eaLnBrk="1" hangingPunct="1">
              <a:buFontTx/>
              <a:buNone/>
            </a:pPr>
            <a:r>
              <a:rPr lang="en-ZA" altLang="en-US" sz="1600" dirty="0"/>
              <a:t>	The Willows Office Park</a:t>
            </a:r>
          </a:p>
          <a:p>
            <a:pPr marL="0" indent="0" eaLnBrk="1" hangingPunct="1">
              <a:buFontTx/>
              <a:buNone/>
            </a:pPr>
            <a:r>
              <a:rPr lang="en-ZA" altLang="en-US" sz="1600" dirty="0"/>
              <a:t>	Block 1 Unit 1 &amp; 2</a:t>
            </a:r>
          </a:p>
          <a:p>
            <a:pPr marL="0" indent="0" eaLnBrk="1" hangingPunct="1">
              <a:buNone/>
            </a:pPr>
            <a:r>
              <a:rPr lang="en-ZA" sz="1600" dirty="0"/>
              <a:t>	276 George Road Erand Gardens,</a:t>
            </a:r>
          </a:p>
          <a:p>
            <a:pPr marL="0" indent="0" eaLnBrk="1" hangingPunct="1">
              <a:buNone/>
            </a:pPr>
            <a:r>
              <a:rPr lang="en-ZA" sz="1600" dirty="0"/>
              <a:t>	Midrand</a:t>
            </a:r>
          </a:p>
          <a:p>
            <a:pPr marL="0" indent="0" eaLnBrk="1" hangingPunct="1">
              <a:buFontTx/>
              <a:buNone/>
            </a:pPr>
            <a:r>
              <a:rPr lang="en-ZA" altLang="en-US" sz="1600" dirty="0"/>
              <a:t>	Number for the Fund </a:t>
            </a:r>
            <a:r>
              <a:rPr lang="en-ZA" altLang="en-US" sz="1600" u="sng" dirty="0"/>
              <a:t>086 111 2014</a:t>
            </a:r>
          </a:p>
          <a:p>
            <a:pPr marL="0" indent="0" eaLnBrk="1" hangingPunct="1">
              <a:buFontTx/>
              <a:buNone/>
            </a:pPr>
            <a:r>
              <a:rPr lang="en-ZA" altLang="en-US" sz="1600" u="sng" dirty="0">
                <a:hlinkClick r:id="rId5"/>
              </a:rPr>
              <a:t>Website: www.mcpf.co.za</a:t>
            </a:r>
            <a:r>
              <a:rPr lang="en-ZA" altLang="en-US" sz="1600" u="sng" dirty="0"/>
              <a:t> </a:t>
            </a:r>
          </a:p>
          <a:p>
            <a:pPr marL="0" indent="0" eaLnBrk="1" hangingPunct="1">
              <a:buFontTx/>
              <a:buNone/>
            </a:pPr>
            <a:r>
              <a:rPr lang="en-ZA" altLang="en-US" sz="1600" u="sng" dirty="0"/>
              <a:t>Facebook: </a:t>
            </a:r>
            <a:r>
              <a:rPr lang="en-ZA" altLang="en-US" sz="1600" u="sng" dirty="0" err="1"/>
              <a:t>municipalcouncilorspensionfund</a:t>
            </a:r>
            <a:r>
              <a:rPr lang="en-ZA" altLang="en-US" sz="1600" u="sng" dirty="0"/>
              <a:t> </a:t>
            </a:r>
          </a:p>
          <a:p>
            <a:pPr marL="0" indent="0" eaLnBrk="1" hangingPunct="1">
              <a:buFontTx/>
              <a:buNone/>
              <a:defRPr/>
            </a:pPr>
            <a:endParaRPr lang="en-GB" sz="1800" dirty="0"/>
          </a:p>
          <a:p>
            <a:pPr marL="0" indent="0" eaLnBrk="1" hangingPunct="1">
              <a:buFontTx/>
              <a:buNone/>
              <a:defRPr/>
            </a:pPr>
            <a:endParaRPr lang="en-GB" sz="1800" dirty="0"/>
          </a:p>
        </p:txBody>
      </p:sp>
      <p:pic>
        <p:nvPicPr>
          <p:cNvPr id="73732" name="Picture 4" descr="log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355725" cy="143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66312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056068" y="1600200"/>
            <a:ext cx="7630732" cy="4525963"/>
          </a:xfrm>
        </p:spPr>
        <p:txBody>
          <a:bodyPr/>
          <a:lstStyle/>
          <a:p>
            <a:pPr eaLnBrk="1" hangingPunct="1"/>
            <a:endParaRPr lang="en-GB" sz="2000" dirty="0"/>
          </a:p>
          <a:p>
            <a:pPr marL="0" indent="0" eaLnBrk="1" hangingPunct="1">
              <a:buNone/>
            </a:pPr>
            <a:endParaRPr lang="en-GB" sz="1600" b="1" dirty="0">
              <a:solidFill>
                <a:srgbClr val="00B050"/>
              </a:solidFill>
              <a:latin typeface="Calibri" pitchFamily="34" charset="0"/>
              <a:ea typeface="+mj-ea"/>
              <a:cs typeface="+mj-cs"/>
            </a:endParaRPr>
          </a:p>
        </p:txBody>
      </p:sp>
      <p:pic>
        <p:nvPicPr>
          <p:cNvPr id="3076" name="Picture 4" descr="logo"/>
          <p:cNvPicPr>
            <a:picLocks noChangeAspect="1" noChangeArrowheads="1"/>
          </p:cNvPicPr>
          <p:nvPr/>
        </p:nvPicPr>
        <p:blipFill>
          <a:blip r:embed="rId2" cstate="print"/>
          <a:srcRect/>
          <a:stretch>
            <a:fillRect/>
          </a:stretch>
        </p:blipFill>
        <p:spPr bwMode="auto">
          <a:xfrm>
            <a:off x="0" y="0"/>
            <a:ext cx="1355725" cy="1430338"/>
          </a:xfrm>
          <a:prstGeom prst="rect">
            <a:avLst/>
          </a:prstGeom>
          <a:noFill/>
          <a:ln w="9525">
            <a:noFill/>
            <a:miter lim="800000"/>
            <a:headEnd/>
            <a:tailEnd/>
          </a:ln>
        </p:spPr>
      </p:pic>
      <p:sp>
        <p:nvSpPr>
          <p:cNvPr id="2" name="Title 1">
            <a:extLst>
              <a:ext uri="{FF2B5EF4-FFF2-40B4-BE49-F238E27FC236}">
                <a16:creationId xmlns:a16="http://schemas.microsoft.com/office/drawing/2014/main" id="{3CED1D95-4C9A-4905-B851-C276FA9A78D5}"/>
              </a:ext>
            </a:extLst>
          </p:cNvPr>
          <p:cNvSpPr>
            <a:spLocks noGrp="1"/>
          </p:cNvSpPr>
          <p:nvPr>
            <p:ph type="title"/>
          </p:nvPr>
        </p:nvSpPr>
        <p:spPr/>
        <p:txBody>
          <a:bodyPr/>
          <a:lstStyle/>
          <a:p>
            <a:r>
              <a:rPr lang="en-US" b="1" u="sng" dirty="0">
                <a:solidFill>
                  <a:srgbClr val="00B050"/>
                </a:solidFill>
              </a:rPr>
              <a:t>QUESTIONS </a:t>
            </a:r>
            <a:endParaRPr lang="en-ZA" b="1" u="sng" dirty="0">
              <a:solidFill>
                <a:srgbClr val="00B050"/>
              </a:solidFill>
            </a:endParaRPr>
          </a:p>
        </p:txBody>
      </p:sp>
    </p:spTree>
    <p:extLst>
      <p:ext uri="{BB962C8B-B14F-4D97-AF65-F5344CB8AC3E}">
        <p14:creationId xmlns:p14="http://schemas.microsoft.com/office/powerpoint/2010/main" val="2358816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600" b="1" u="sng" dirty="0">
                <a:solidFill>
                  <a:srgbClr val="00B050"/>
                </a:solidFill>
                <a:latin typeface="Calibri" pitchFamily="34" charset="0"/>
              </a:rPr>
              <a:t>BACKGROUND &amp; HISTROY  </a:t>
            </a:r>
          </a:p>
        </p:txBody>
      </p:sp>
      <p:sp>
        <p:nvSpPr>
          <p:cNvPr id="3075" name="Rectangle 3"/>
          <p:cNvSpPr>
            <a:spLocks noGrp="1" noChangeArrowheads="1"/>
          </p:cNvSpPr>
          <p:nvPr>
            <p:ph idx="1"/>
          </p:nvPr>
        </p:nvSpPr>
        <p:spPr>
          <a:xfrm>
            <a:off x="659876" y="1600200"/>
            <a:ext cx="8026924" cy="4525963"/>
          </a:xfrm>
        </p:spPr>
        <p:txBody>
          <a:bodyPr>
            <a:normAutofit/>
          </a:bodyPr>
          <a:lstStyle/>
          <a:p>
            <a:pPr marL="0" indent="0" algn="ctr" eaLnBrk="1" hangingPunct="1">
              <a:buNone/>
            </a:pPr>
            <a:r>
              <a:rPr lang="en-ZA" sz="2400" dirty="0"/>
              <a:t>The Municipal Councillors Pension Fund was established on 1 May 1988 in terms of the Pension Benefits for Local Authorities Act 105, 1987. </a:t>
            </a:r>
          </a:p>
          <a:p>
            <a:pPr marL="0" indent="0" algn="ctr" eaLnBrk="1" hangingPunct="1">
              <a:buNone/>
            </a:pPr>
            <a:endParaRPr lang="en-ZA" sz="2400" dirty="0"/>
          </a:p>
          <a:p>
            <a:pPr marL="0" indent="0" algn="ctr" eaLnBrk="1" hangingPunct="1">
              <a:buNone/>
            </a:pPr>
            <a:r>
              <a:rPr lang="en-ZA" sz="2400" dirty="0"/>
              <a:t>It was originally a defined benefit fund but has since December 2000 been converted to a defined contribution fund.</a:t>
            </a:r>
          </a:p>
          <a:p>
            <a:pPr marL="0" indent="0" algn="ctr" eaLnBrk="1" hangingPunct="1">
              <a:buNone/>
            </a:pPr>
            <a:endParaRPr lang="en-ZA" sz="2400" dirty="0"/>
          </a:p>
          <a:p>
            <a:pPr marL="0" indent="0" algn="ctr" eaLnBrk="1" hangingPunct="1">
              <a:buNone/>
            </a:pPr>
            <a:r>
              <a:rPr lang="en-ZA" sz="2400" dirty="0"/>
              <a:t> The Fund is associated with all municipalities in South Africa and enjoys an advantage of being managed by its members. </a:t>
            </a:r>
          </a:p>
          <a:p>
            <a:pPr marL="0" indent="0" eaLnBrk="1" hangingPunct="1">
              <a:buNone/>
            </a:pPr>
            <a:endParaRPr lang="en-GB" sz="2000" dirty="0"/>
          </a:p>
        </p:txBody>
      </p:sp>
      <p:pic>
        <p:nvPicPr>
          <p:cNvPr id="3076" name="Picture 4" descr="logo"/>
          <p:cNvPicPr>
            <a:picLocks noChangeAspect="1" noChangeArrowheads="1"/>
          </p:cNvPicPr>
          <p:nvPr/>
        </p:nvPicPr>
        <p:blipFill>
          <a:blip r:embed="rId2" cstate="print"/>
          <a:srcRect/>
          <a:stretch>
            <a:fillRect/>
          </a:stretch>
        </p:blipFill>
        <p:spPr bwMode="auto">
          <a:xfrm>
            <a:off x="0" y="0"/>
            <a:ext cx="1355725" cy="1430338"/>
          </a:xfrm>
          <a:prstGeom prst="rect">
            <a:avLst/>
          </a:prstGeom>
          <a:noFill/>
          <a:ln w="9525">
            <a:noFill/>
            <a:miter lim="800000"/>
            <a:headEnd/>
            <a:tailEnd/>
          </a:ln>
        </p:spPr>
      </p:pic>
    </p:spTree>
    <p:extLst>
      <p:ext uri="{BB962C8B-B14F-4D97-AF65-F5344CB8AC3E}">
        <p14:creationId xmlns:p14="http://schemas.microsoft.com/office/powerpoint/2010/main" val="682864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kumimoji="0" lang="en-US" sz="3600" b="1" i="0" u="sng" strike="noStrike" kern="0" cap="none" spc="0" normalizeH="0" baseline="0" noProof="0" dirty="0">
                <a:ln>
                  <a:noFill/>
                </a:ln>
                <a:solidFill>
                  <a:srgbClr val="00B050"/>
                </a:solidFill>
                <a:effectLst/>
                <a:uLnTx/>
                <a:uFillTx/>
                <a:latin typeface="Calibri" pitchFamily="34" charset="0"/>
                <a:ea typeface="+mj-ea"/>
                <a:cs typeface="+mj-cs"/>
              </a:rPr>
              <a:t>BACKGROUND &amp; HISTROY </a:t>
            </a:r>
            <a:endParaRPr lang="en-US" sz="3600" b="1" u="sng" dirty="0">
              <a:solidFill>
                <a:srgbClr val="00B050"/>
              </a:solidFill>
              <a:latin typeface="Calibri" pitchFamily="34" charset="0"/>
            </a:endParaRPr>
          </a:p>
        </p:txBody>
      </p:sp>
      <p:sp>
        <p:nvSpPr>
          <p:cNvPr id="3075" name="Rectangle 3"/>
          <p:cNvSpPr>
            <a:spLocks noGrp="1" noChangeArrowheads="1"/>
          </p:cNvSpPr>
          <p:nvPr>
            <p:ph idx="1"/>
          </p:nvPr>
        </p:nvSpPr>
        <p:spPr>
          <a:xfrm>
            <a:off x="716437" y="1600200"/>
            <a:ext cx="8088198" cy="4525963"/>
          </a:xfrm>
        </p:spPr>
        <p:txBody>
          <a:bodyPr>
            <a:normAutofit/>
          </a:bodyPr>
          <a:lstStyle/>
          <a:p>
            <a:pPr algn="just" eaLnBrk="1" hangingPunct="1"/>
            <a:r>
              <a:rPr lang="en-ZA" sz="2400" dirty="0"/>
              <a:t>MCPF is a Defined Contribution Fund</a:t>
            </a:r>
          </a:p>
          <a:p>
            <a:pPr algn="just" eaLnBrk="1" hangingPunct="1"/>
            <a:r>
              <a:rPr lang="en-ZA" sz="2400" dirty="0"/>
              <a:t>Specifically and exclusively for Councillors of all SA Municipalities. </a:t>
            </a:r>
          </a:p>
          <a:p>
            <a:pPr algn="just" eaLnBrk="1" hangingPunct="1"/>
            <a:r>
              <a:rPr lang="en-ZA" sz="2400" dirty="0"/>
              <a:t>All Municipalities participate in the Fund.  </a:t>
            </a:r>
          </a:p>
          <a:p>
            <a:pPr algn="just" eaLnBrk="1" hangingPunct="1"/>
            <a:r>
              <a:rPr lang="en-ZA" sz="2400" dirty="0"/>
              <a:t>All Councillors of a participating Municipality are entitled to become Members of the Fund. </a:t>
            </a:r>
          </a:p>
          <a:p>
            <a:pPr algn="just" eaLnBrk="1" hangingPunct="1"/>
            <a:r>
              <a:rPr lang="en-ZA" sz="2400"/>
              <a:t>It </a:t>
            </a:r>
            <a:r>
              <a:rPr lang="en-ZA" sz="2400" dirty="0"/>
              <a:t>can also be seen as a ‘savings plan’ to help Councillors save for retirement</a:t>
            </a:r>
          </a:p>
          <a:p>
            <a:pPr marL="0" indent="0" eaLnBrk="1" hangingPunct="1">
              <a:buNone/>
            </a:pPr>
            <a:endParaRPr lang="en-ZA" sz="2000" dirty="0"/>
          </a:p>
          <a:p>
            <a:pPr marL="0" indent="0" eaLnBrk="1" hangingPunct="1">
              <a:buNone/>
            </a:pPr>
            <a:endParaRPr lang="en-GB" sz="2000" dirty="0"/>
          </a:p>
        </p:txBody>
      </p:sp>
      <p:pic>
        <p:nvPicPr>
          <p:cNvPr id="3076" name="Picture 4" descr="logo"/>
          <p:cNvPicPr>
            <a:picLocks noChangeAspect="1" noChangeArrowheads="1"/>
          </p:cNvPicPr>
          <p:nvPr/>
        </p:nvPicPr>
        <p:blipFill>
          <a:blip r:embed="rId2" cstate="print"/>
          <a:srcRect/>
          <a:stretch>
            <a:fillRect/>
          </a:stretch>
        </p:blipFill>
        <p:spPr bwMode="auto">
          <a:xfrm>
            <a:off x="0" y="0"/>
            <a:ext cx="1355725" cy="1430338"/>
          </a:xfrm>
          <a:prstGeom prst="rect">
            <a:avLst/>
          </a:prstGeom>
          <a:noFill/>
          <a:ln w="9525">
            <a:noFill/>
            <a:miter lim="800000"/>
            <a:headEnd/>
            <a:tailEnd/>
          </a:ln>
        </p:spPr>
      </p:pic>
    </p:spTree>
    <p:extLst>
      <p:ext uri="{BB962C8B-B14F-4D97-AF65-F5344CB8AC3E}">
        <p14:creationId xmlns:p14="http://schemas.microsoft.com/office/powerpoint/2010/main" val="336126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z="3600" b="1" i="0" u="sng" strike="noStrike" kern="0" cap="none" spc="0" normalizeH="0" baseline="0" noProof="0" dirty="0">
                <a:ln>
                  <a:noFill/>
                </a:ln>
                <a:solidFill>
                  <a:srgbClr val="00B050"/>
                </a:solidFill>
                <a:effectLst/>
                <a:uLnTx/>
                <a:uFillTx/>
                <a:latin typeface="Calibri" pitchFamily="34" charset="0"/>
                <a:ea typeface="+mj-ea"/>
                <a:cs typeface="+mj-cs"/>
              </a:rPr>
              <a:t>BACKGROUND &amp; HISTROY </a:t>
            </a:r>
            <a:endParaRPr lang="en-ZA" sz="4000" b="1" u="sng" dirty="0">
              <a:solidFill>
                <a:srgbClr val="00B050"/>
              </a:solidFill>
            </a:endParaRPr>
          </a:p>
        </p:txBody>
      </p:sp>
      <p:sp>
        <p:nvSpPr>
          <p:cNvPr id="3" name="Content Placeholder 2"/>
          <p:cNvSpPr>
            <a:spLocks noGrp="1"/>
          </p:cNvSpPr>
          <p:nvPr>
            <p:ph idx="1"/>
          </p:nvPr>
        </p:nvSpPr>
        <p:spPr/>
        <p:txBody>
          <a:bodyPr/>
          <a:lstStyle/>
          <a:p>
            <a:pPr marL="342900" marR="0" lvl="0" indent="-342900" algn="just" defTabSz="914400" rtl="0" eaLnBrk="1" fontAlgn="base" latinLnBrk="0" hangingPunct="1">
              <a:lnSpc>
                <a:spcPct val="100000"/>
              </a:lnSpc>
              <a:spcBef>
                <a:spcPct val="20000"/>
              </a:spcBef>
              <a:spcAft>
                <a:spcPct val="0"/>
              </a:spcAft>
              <a:buClrTx/>
              <a:buSzTx/>
              <a:buFontTx/>
              <a:buChar char="•"/>
              <a:tabLst/>
              <a:defRPr/>
            </a:pPr>
            <a:r>
              <a:rPr kumimoji="0" lang="en-ZA" sz="2400" b="0" i="0" u="none" strike="noStrike" kern="0" cap="none" spc="0" normalizeH="0" baseline="0" noProof="0" dirty="0">
                <a:ln>
                  <a:noFill/>
                </a:ln>
                <a:solidFill>
                  <a:srgbClr val="000000"/>
                </a:solidFill>
                <a:effectLst/>
                <a:uLnTx/>
                <a:uFillTx/>
                <a:latin typeface="Arial"/>
                <a:ea typeface="+mn-ea"/>
                <a:cs typeface="+mn-cs"/>
              </a:rPr>
              <a:t>In December 2017, MCPF was placed under Curatorship through a Court Order.</a:t>
            </a:r>
          </a:p>
          <a:p>
            <a:pPr marL="342900" marR="0" lvl="0" indent="-342900" algn="just" defTabSz="914400" rtl="0" eaLnBrk="1" fontAlgn="base" latinLnBrk="0" hangingPunct="1">
              <a:lnSpc>
                <a:spcPct val="100000"/>
              </a:lnSpc>
              <a:spcBef>
                <a:spcPct val="20000"/>
              </a:spcBef>
              <a:spcAft>
                <a:spcPct val="0"/>
              </a:spcAft>
              <a:buClrTx/>
              <a:buSzTx/>
              <a:buFontTx/>
              <a:buChar char="•"/>
              <a:tabLst/>
              <a:defRPr/>
            </a:pPr>
            <a:r>
              <a:rPr lang="en-ZA" sz="2400" dirty="0">
                <a:solidFill>
                  <a:srgbClr val="000000"/>
                </a:solidFill>
                <a:latin typeface="Arial"/>
              </a:rPr>
              <a:t>The reasons behind the Curatorship were amongst others, non-compliance with legislation / regulations, fruitless investments etc.</a:t>
            </a:r>
            <a:endParaRPr kumimoji="0" lang="en-ZA" sz="2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just" defTabSz="914400" rtl="0" eaLnBrk="1" fontAlgn="base" latinLnBrk="0" hangingPunct="1">
              <a:lnSpc>
                <a:spcPct val="100000"/>
              </a:lnSpc>
              <a:spcBef>
                <a:spcPct val="20000"/>
              </a:spcBef>
              <a:spcAft>
                <a:spcPct val="0"/>
              </a:spcAft>
              <a:buClrTx/>
              <a:buSzTx/>
              <a:buFontTx/>
              <a:buChar char="•"/>
              <a:tabLst/>
              <a:defRPr/>
            </a:pPr>
            <a:r>
              <a:rPr kumimoji="0" lang="en-ZA" sz="2400" b="0" i="0" u="none" strike="noStrike" kern="0" cap="none" spc="0" normalizeH="0" baseline="0" noProof="0" dirty="0">
                <a:ln>
                  <a:noFill/>
                </a:ln>
                <a:solidFill>
                  <a:srgbClr val="000000"/>
                </a:solidFill>
                <a:effectLst/>
                <a:uLnTx/>
                <a:uFillTx/>
                <a:latin typeface="Arial"/>
                <a:ea typeface="+mn-ea"/>
                <a:cs typeface="+mn-cs"/>
              </a:rPr>
              <a:t>Since then, the Fund has been managed under the control and guidance of the Curators.</a:t>
            </a:r>
          </a:p>
          <a:p>
            <a:pPr marL="0" lvl="0" indent="0">
              <a:buNone/>
            </a:pPr>
            <a:endParaRPr lang="en-ZA" dirty="0"/>
          </a:p>
        </p:txBody>
      </p:sp>
      <p:pic>
        <p:nvPicPr>
          <p:cNvPr id="6" name="Picture 4" descr="logo"/>
          <p:cNvPicPr>
            <a:picLocks noChangeAspect="1" noChangeArrowheads="1"/>
          </p:cNvPicPr>
          <p:nvPr/>
        </p:nvPicPr>
        <p:blipFill>
          <a:blip r:embed="rId2" cstate="print"/>
          <a:srcRect/>
          <a:stretch>
            <a:fillRect/>
          </a:stretch>
        </p:blipFill>
        <p:spPr bwMode="auto">
          <a:xfrm>
            <a:off x="104422" y="110168"/>
            <a:ext cx="1251303" cy="1320169"/>
          </a:xfrm>
          <a:prstGeom prst="rect">
            <a:avLst/>
          </a:prstGeom>
          <a:noFill/>
          <a:ln w="9525">
            <a:noFill/>
            <a:miter lim="800000"/>
            <a:headEnd/>
            <a:tailEnd/>
          </a:ln>
        </p:spPr>
      </p:pic>
    </p:spTree>
    <p:extLst>
      <p:ext uri="{BB962C8B-B14F-4D97-AF65-F5344CB8AC3E}">
        <p14:creationId xmlns:p14="http://schemas.microsoft.com/office/powerpoint/2010/main" val="895462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600" b="1" u="sng" dirty="0">
                <a:solidFill>
                  <a:srgbClr val="00B050"/>
                </a:solidFill>
                <a:latin typeface="Calibri" pitchFamily="34" charset="0"/>
              </a:rPr>
              <a:t>Fund Management</a:t>
            </a:r>
          </a:p>
        </p:txBody>
      </p:sp>
      <p:sp>
        <p:nvSpPr>
          <p:cNvPr id="3075" name="Rectangle 3"/>
          <p:cNvSpPr>
            <a:spLocks noGrp="1" noChangeArrowheads="1"/>
          </p:cNvSpPr>
          <p:nvPr>
            <p:ph idx="1"/>
          </p:nvPr>
        </p:nvSpPr>
        <p:spPr>
          <a:xfrm>
            <a:off x="1056068" y="1600200"/>
            <a:ext cx="7630732" cy="4525963"/>
          </a:xfrm>
        </p:spPr>
        <p:txBody>
          <a:bodyPr/>
          <a:lstStyle/>
          <a:p>
            <a:pPr marL="0" indent="0" eaLnBrk="1" hangingPunct="1">
              <a:buNone/>
            </a:pPr>
            <a:r>
              <a:rPr lang="en-GB" sz="2000" dirty="0"/>
              <a:t>Ordinarily, the Fund is managed by its Members, through: </a:t>
            </a:r>
          </a:p>
          <a:p>
            <a:pPr marL="0" indent="0" eaLnBrk="1" hangingPunct="1">
              <a:buNone/>
            </a:pPr>
            <a:endParaRPr lang="en-GB" sz="2000" dirty="0"/>
          </a:p>
          <a:p>
            <a:pPr eaLnBrk="1" hangingPunct="1"/>
            <a:r>
              <a:rPr lang="en-GB" sz="2000" dirty="0"/>
              <a:t>Elected Board of Trustees</a:t>
            </a:r>
          </a:p>
          <a:p>
            <a:pPr eaLnBrk="1" hangingPunct="1"/>
            <a:r>
              <a:rPr lang="en-GB" sz="2000" dirty="0"/>
              <a:t>9 Trustees elected by members from each Province:</a:t>
            </a:r>
          </a:p>
          <a:p>
            <a:pPr eaLnBrk="1" hangingPunct="1"/>
            <a:r>
              <a:rPr lang="en-GB" sz="2000" dirty="0"/>
              <a:t>1 SALGA appointed Trustees </a:t>
            </a:r>
          </a:p>
          <a:p>
            <a:pPr eaLnBrk="1" hangingPunct="1"/>
            <a:r>
              <a:rPr lang="en-GB" sz="2000" dirty="0"/>
              <a:t>2 Independent Trustee</a:t>
            </a:r>
          </a:p>
          <a:p>
            <a:pPr eaLnBrk="1" hangingPunct="1"/>
            <a:endParaRPr lang="en-GB" sz="2000" dirty="0"/>
          </a:p>
          <a:p>
            <a:pPr eaLnBrk="1" hangingPunct="1"/>
            <a:endParaRPr lang="en-GB" sz="2000" dirty="0"/>
          </a:p>
          <a:p>
            <a:pPr marL="0" indent="0" eaLnBrk="1" hangingPunct="1">
              <a:buNone/>
            </a:pPr>
            <a:r>
              <a:rPr lang="en-GB" sz="2000" dirty="0"/>
              <a:t>The Fund is a self-administered Fund </a:t>
            </a:r>
          </a:p>
          <a:p>
            <a:pPr marL="0" indent="0" eaLnBrk="1" hangingPunct="1">
              <a:buNone/>
            </a:pPr>
            <a:endParaRPr lang="en-GB" sz="2000" dirty="0"/>
          </a:p>
          <a:p>
            <a:pPr marL="0" indent="0" eaLnBrk="1" hangingPunct="1">
              <a:buNone/>
            </a:pPr>
            <a:r>
              <a:rPr lang="en-GB" sz="2000" dirty="0"/>
              <a:t>However, since the Fund is under curatorship, the Curators steps into the role of the Trustees</a:t>
            </a:r>
          </a:p>
          <a:p>
            <a:pPr marL="0" indent="0" eaLnBrk="1" hangingPunct="1">
              <a:buNone/>
            </a:pPr>
            <a:endParaRPr lang="en-GB" sz="2000" dirty="0"/>
          </a:p>
          <a:p>
            <a:pPr eaLnBrk="1" hangingPunct="1"/>
            <a:endParaRPr lang="en-GB" sz="2000" dirty="0"/>
          </a:p>
        </p:txBody>
      </p:sp>
      <p:pic>
        <p:nvPicPr>
          <p:cNvPr id="3076" name="Picture 4" descr="logo"/>
          <p:cNvPicPr>
            <a:picLocks noChangeAspect="1" noChangeArrowheads="1"/>
          </p:cNvPicPr>
          <p:nvPr/>
        </p:nvPicPr>
        <p:blipFill>
          <a:blip r:embed="rId2" cstate="print"/>
          <a:srcRect/>
          <a:stretch>
            <a:fillRect/>
          </a:stretch>
        </p:blipFill>
        <p:spPr bwMode="auto">
          <a:xfrm>
            <a:off x="0" y="0"/>
            <a:ext cx="1355725" cy="1430338"/>
          </a:xfrm>
          <a:prstGeom prst="rect">
            <a:avLst/>
          </a:prstGeom>
          <a:noFill/>
          <a:ln w="9525">
            <a:noFill/>
            <a:miter lim="800000"/>
            <a:headEnd/>
            <a:tailEnd/>
          </a:ln>
        </p:spPr>
      </p:pic>
    </p:spTree>
    <p:extLst>
      <p:ext uri="{BB962C8B-B14F-4D97-AF65-F5344CB8AC3E}">
        <p14:creationId xmlns:p14="http://schemas.microsoft.com/office/powerpoint/2010/main" val="1053579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1560" y="1571864"/>
            <a:ext cx="3354798" cy="936104"/>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3"/>
          <p:cNvSpPr/>
          <p:nvPr/>
        </p:nvSpPr>
        <p:spPr>
          <a:xfrm>
            <a:off x="5039463" y="1571864"/>
            <a:ext cx="3328741" cy="936104"/>
          </a:xfrm>
          <a:prstGeom prst="rect">
            <a:avLst/>
          </a:prstGeom>
          <a:solidFill>
            <a:srgbClr val="C6153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627480" y="4249144"/>
            <a:ext cx="3338878" cy="936104"/>
          </a:xfrm>
          <a:prstGeom prst="rect">
            <a:avLst/>
          </a:prstGeom>
          <a:solidFill>
            <a:srgbClr val="C6153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5055384" y="4249144"/>
            <a:ext cx="3292968" cy="936104"/>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632744" y="2511260"/>
            <a:ext cx="3333614" cy="1377561"/>
          </a:xfrm>
          <a:prstGeom prst="rect">
            <a:avLst/>
          </a:prstGeom>
          <a:solidFill>
            <a:schemeClr val="bg1">
              <a:lumMod val="75000"/>
              <a:alpha val="49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panose="020B0604020202020204" pitchFamily="34" charset="0"/>
              <a:buChar char="•"/>
            </a:pPr>
            <a:r>
              <a:rPr lang="en-US" sz="1600" dirty="0">
                <a:solidFill>
                  <a:schemeClr val="tx1"/>
                </a:solidFill>
              </a:rPr>
              <a:t>Legislative Compliance </a:t>
            </a:r>
          </a:p>
          <a:p>
            <a:pPr marL="285750" indent="-285750">
              <a:buFont typeface="Arial" panose="020B0604020202020204" pitchFamily="34" charset="0"/>
              <a:buChar char="•"/>
            </a:pPr>
            <a:r>
              <a:rPr lang="en-US" sz="1600" dirty="0">
                <a:solidFill>
                  <a:schemeClr val="tx1"/>
                </a:solidFill>
              </a:rPr>
              <a:t>Marketing Activities </a:t>
            </a:r>
          </a:p>
          <a:p>
            <a:pPr marL="285750" indent="-285750">
              <a:buFont typeface="Arial" panose="020B0604020202020204" pitchFamily="34" charset="0"/>
              <a:buChar char="•"/>
            </a:pPr>
            <a:r>
              <a:rPr lang="en-US" sz="1600" dirty="0">
                <a:solidFill>
                  <a:schemeClr val="tx1"/>
                </a:solidFill>
              </a:rPr>
              <a:t>Review of contracts </a:t>
            </a:r>
          </a:p>
        </p:txBody>
      </p:sp>
      <p:sp>
        <p:nvSpPr>
          <p:cNvPr id="8" name="Rectangle 7"/>
          <p:cNvSpPr/>
          <p:nvPr/>
        </p:nvSpPr>
        <p:spPr>
          <a:xfrm>
            <a:off x="5051103" y="2511260"/>
            <a:ext cx="3317101" cy="1377561"/>
          </a:xfrm>
          <a:prstGeom prst="rect">
            <a:avLst/>
          </a:prstGeom>
          <a:solidFill>
            <a:schemeClr val="bg1">
              <a:lumMod val="75000"/>
              <a:alpha val="49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panose="020B0604020202020204" pitchFamily="34" charset="0"/>
              <a:buChar char="•"/>
            </a:pPr>
            <a:r>
              <a:rPr lang="en-US" sz="1500" dirty="0">
                <a:solidFill>
                  <a:srgbClr val="C61532"/>
                </a:solidFill>
              </a:rPr>
              <a:t>Administration and Audit Matters</a:t>
            </a:r>
          </a:p>
          <a:p>
            <a:pPr marL="285750" indent="-285750">
              <a:buFont typeface="Arial" panose="020B0604020202020204" pitchFamily="34" charset="0"/>
              <a:buChar char="•"/>
            </a:pPr>
            <a:r>
              <a:rPr lang="en-US" sz="1500" dirty="0">
                <a:solidFill>
                  <a:srgbClr val="C61532"/>
                </a:solidFill>
              </a:rPr>
              <a:t>Section 13B of Pension Funds Act compliance </a:t>
            </a:r>
          </a:p>
          <a:p>
            <a:endParaRPr lang="en-US" sz="1600" dirty="0">
              <a:solidFill>
                <a:srgbClr val="C61532"/>
              </a:solidFill>
            </a:endParaRPr>
          </a:p>
        </p:txBody>
      </p:sp>
      <p:sp>
        <p:nvSpPr>
          <p:cNvPr id="9" name="Rectangle 8"/>
          <p:cNvSpPr/>
          <p:nvPr/>
        </p:nvSpPr>
        <p:spPr>
          <a:xfrm>
            <a:off x="611560" y="5185248"/>
            <a:ext cx="3354798" cy="1377561"/>
          </a:xfrm>
          <a:prstGeom prst="rect">
            <a:avLst/>
          </a:prstGeom>
          <a:solidFill>
            <a:schemeClr val="bg1">
              <a:lumMod val="75000"/>
              <a:alpha val="49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panose="020B0604020202020204" pitchFamily="34" charset="0"/>
              <a:buChar char="•"/>
            </a:pPr>
            <a:r>
              <a:rPr lang="en-US" sz="1600" dirty="0">
                <a:solidFill>
                  <a:srgbClr val="C61532"/>
                </a:solidFill>
              </a:rPr>
              <a:t>Section 37C death benefit distributions</a:t>
            </a:r>
          </a:p>
          <a:p>
            <a:pPr marL="285750" indent="-285750">
              <a:buFont typeface="Arial" panose="020B0604020202020204" pitchFamily="34" charset="0"/>
              <a:buChar char="•"/>
            </a:pPr>
            <a:r>
              <a:rPr lang="en-US" sz="1600" dirty="0">
                <a:solidFill>
                  <a:srgbClr val="C61532"/>
                </a:solidFill>
              </a:rPr>
              <a:t>Oversight of payment process</a:t>
            </a:r>
          </a:p>
          <a:p>
            <a:endParaRPr lang="en-US" sz="1600" dirty="0">
              <a:solidFill>
                <a:srgbClr val="C61532"/>
              </a:solidFill>
            </a:endParaRPr>
          </a:p>
        </p:txBody>
      </p:sp>
      <p:sp>
        <p:nvSpPr>
          <p:cNvPr id="10" name="Rectangle 9"/>
          <p:cNvSpPr/>
          <p:nvPr/>
        </p:nvSpPr>
        <p:spPr>
          <a:xfrm>
            <a:off x="5029920" y="5157192"/>
            <a:ext cx="3318432" cy="1377561"/>
          </a:xfrm>
          <a:prstGeom prst="rect">
            <a:avLst/>
          </a:prstGeom>
          <a:solidFill>
            <a:schemeClr val="bg1">
              <a:lumMod val="75000"/>
              <a:alpha val="49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panose="020B0604020202020204" pitchFamily="34" charset="0"/>
              <a:buChar char="•"/>
            </a:pPr>
            <a:r>
              <a:rPr lang="en-US" sz="1500" dirty="0">
                <a:solidFill>
                  <a:schemeClr val="tx1"/>
                </a:solidFill>
              </a:rPr>
              <a:t>Review of performance of Asset Managers</a:t>
            </a:r>
          </a:p>
          <a:p>
            <a:pPr marL="285750" indent="-285750">
              <a:buFont typeface="Arial" panose="020B0604020202020204" pitchFamily="34" charset="0"/>
              <a:buChar char="•"/>
            </a:pPr>
            <a:r>
              <a:rPr lang="en-US" sz="1500" dirty="0">
                <a:solidFill>
                  <a:schemeClr val="tx1"/>
                </a:solidFill>
              </a:rPr>
              <a:t>Review of the Investment Strategy</a:t>
            </a:r>
          </a:p>
        </p:txBody>
      </p:sp>
      <p:sp>
        <p:nvSpPr>
          <p:cNvPr id="11" name="Isosceles Triangle 10"/>
          <p:cNvSpPr/>
          <p:nvPr/>
        </p:nvSpPr>
        <p:spPr>
          <a:xfrm rot="5400000">
            <a:off x="628658" y="1718574"/>
            <a:ext cx="783139" cy="632092"/>
          </a:xfrm>
          <a:prstGeom prst="triangle">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Isosceles Triangle 11"/>
          <p:cNvSpPr/>
          <p:nvPr/>
        </p:nvSpPr>
        <p:spPr>
          <a:xfrm rot="5400000">
            <a:off x="5023287" y="1751704"/>
            <a:ext cx="783139" cy="600303"/>
          </a:xfrm>
          <a:prstGeom prst="triangle">
            <a:avLst/>
          </a:prstGeom>
          <a:solidFill>
            <a:schemeClr val="bg1"/>
          </a:soli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3" name="Isosceles Triangle 12"/>
          <p:cNvSpPr/>
          <p:nvPr/>
        </p:nvSpPr>
        <p:spPr>
          <a:xfrm rot="5400000">
            <a:off x="612764" y="4451791"/>
            <a:ext cx="783139" cy="600303"/>
          </a:xfrm>
          <a:prstGeom prst="triangle">
            <a:avLst/>
          </a:prstGeom>
          <a:solidFill>
            <a:schemeClr val="bg1"/>
          </a:soli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Isosceles Triangle 13"/>
          <p:cNvSpPr/>
          <p:nvPr/>
        </p:nvSpPr>
        <p:spPr>
          <a:xfrm rot="5400000">
            <a:off x="5052086" y="4440754"/>
            <a:ext cx="783139" cy="600303"/>
          </a:xfrm>
          <a:prstGeom prst="triangle">
            <a:avLst/>
          </a:prstGeom>
          <a:solidFill>
            <a:schemeClr val="bg1"/>
          </a:soli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6" name="TextBox 15"/>
          <p:cNvSpPr txBox="1"/>
          <p:nvPr/>
        </p:nvSpPr>
        <p:spPr>
          <a:xfrm>
            <a:off x="731542" y="1857364"/>
            <a:ext cx="482872" cy="369332"/>
          </a:xfrm>
          <a:prstGeom prst="rect">
            <a:avLst/>
          </a:prstGeom>
          <a:noFill/>
          <a:scene3d>
            <a:camera prst="orthographicFront"/>
            <a:lightRig rig="threePt" dir="t"/>
          </a:scene3d>
          <a:sp3d>
            <a:bevelT prst="relaxedInset"/>
          </a:sp3d>
        </p:spPr>
        <p:txBody>
          <a:bodyPr wrap="square" rtlCol="0">
            <a:spAutoFit/>
          </a:bodyPr>
          <a:lstStyle/>
          <a:p>
            <a:r>
              <a:rPr lang="en-ZA" dirty="0">
                <a:solidFill>
                  <a:srgbClr val="C61532"/>
                </a:solidFill>
                <a:latin typeface="Century Gothic" panose="020B0502020202020204" pitchFamily="34" charset="0"/>
              </a:rPr>
              <a:t>1</a:t>
            </a:r>
          </a:p>
        </p:txBody>
      </p:sp>
      <p:sp>
        <p:nvSpPr>
          <p:cNvPr id="17" name="TextBox 16"/>
          <p:cNvSpPr txBox="1"/>
          <p:nvPr/>
        </p:nvSpPr>
        <p:spPr>
          <a:xfrm>
            <a:off x="5160698" y="1857364"/>
            <a:ext cx="482872" cy="369332"/>
          </a:xfrm>
          <a:prstGeom prst="rect">
            <a:avLst/>
          </a:prstGeom>
          <a:noFill/>
        </p:spPr>
        <p:txBody>
          <a:bodyPr wrap="square" rtlCol="0">
            <a:spAutoFit/>
          </a:bodyPr>
          <a:lstStyle/>
          <a:p>
            <a:r>
              <a:rPr lang="en-ZA" dirty="0">
                <a:solidFill>
                  <a:srgbClr val="C61532"/>
                </a:solidFill>
                <a:latin typeface="Century Gothic" panose="020B0502020202020204" pitchFamily="34" charset="0"/>
              </a:rPr>
              <a:t>2</a:t>
            </a:r>
          </a:p>
        </p:txBody>
      </p:sp>
      <p:sp>
        <p:nvSpPr>
          <p:cNvPr id="18" name="TextBox 17"/>
          <p:cNvSpPr txBox="1"/>
          <p:nvPr/>
        </p:nvSpPr>
        <p:spPr>
          <a:xfrm>
            <a:off x="731542" y="4572008"/>
            <a:ext cx="482872" cy="369332"/>
          </a:xfrm>
          <a:prstGeom prst="rect">
            <a:avLst/>
          </a:prstGeom>
          <a:noFill/>
        </p:spPr>
        <p:txBody>
          <a:bodyPr wrap="square" rtlCol="0">
            <a:spAutoFit/>
          </a:bodyPr>
          <a:lstStyle/>
          <a:p>
            <a:r>
              <a:rPr lang="en-ZA" dirty="0">
                <a:solidFill>
                  <a:srgbClr val="C61532"/>
                </a:solidFill>
                <a:latin typeface="Century Gothic" panose="020B0502020202020204" pitchFamily="34" charset="0"/>
              </a:rPr>
              <a:t>3</a:t>
            </a:r>
          </a:p>
        </p:txBody>
      </p:sp>
      <p:sp>
        <p:nvSpPr>
          <p:cNvPr id="19" name="TextBox 18"/>
          <p:cNvSpPr txBox="1"/>
          <p:nvPr/>
        </p:nvSpPr>
        <p:spPr>
          <a:xfrm>
            <a:off x="5160698" y="4572008"/>
            <a:ext cx="482872" cy="369332"/>
          </a:xfrm>
          <a:prstGeom prst="rect">
            <a:avLst/>
          </a:prstGeom>
          <a:noFill/>
        </p:spPr>
        <p:txBody>
          <a:bodyPr wrap="square" rtlCol="0">
            <a:spAutoFit/>
          </a:bodyPr>
          <a:lstStyle/>
          <a:p>
            <a:r>
              <a:rPr lang="en-ZA" dirty="0">
                <a:solidFill>
                  <a:srgbClr val="C61532"/>
                </a:solidFill>
                <a:latin typeface="Century Gothic" panose="020B0502020202020204" pitchFamily="34" charset="0"/>
              </a:rPr>
              <a:t>4</a:t>
            </a:r>
          </a:p>
        </p:txBody>
      </p:sp>
      <p:sp>
        <p:nvSpPr>
          <p:cNvPr id="20" name="TextBox 19"/>
          <p:cNvSpPr txBox="1"/>
          <p:nvPr/>
        </p:nvSpPr>
        <p:spPr>
          <a:xfrm>
            <a:off x="1383450" y="1684767"/>
            <a:ext cx="2392903" cy="923330"/>
          </a:xfrm>
          <a:prstGeom prst="rect">
            <a:avLst/>
          </a:prstGeom>
          <a:noFill/>
        </p:spPr>
        <p:txBody>
          <a:bodyPr wrap="square" rtlCol="0">
            <a:spAutoFit/>
          </a:bodyPr>
          <a:lstStyle/>
          <a:p>
            <a:r>
              <a:rPr lang="en-ZA" dirty="0">
                <a:solidFill>
                  <a:schemeClr val="bg1"/>
                </a:solidFill>
              </a:rPr>
              <a:t>Governance, Legal &amp; Communication Committee </a:t>
            </a:r>
          </a:p>
        </p:txBody>
      </p:sp>
      <p:sp>
        <p:nvSpPr>
          <p:cNvPr id="21" name="TextBox 20"/>
          <p:cNvSpPr txBox="1"/>
          <p:nvPr/>
        </p:nvSpPr>
        <p:spPr>
          <a:xfrm>
            <a:off x="5790250" y="1711453"/>
            <a:ext cx="2604095" cy="646331"/>
          </a:xfrm>
          <a:prstGeom prst="rect">
            <a:avLst/>
          </a:prstGeom>
          <a:noFill/>
        </p:spPr>
        <p:txBody>
          <a:bodyPr wrap="square" rtlCol="0">
            <a:spAutoFit/>
          </a:bodyPr>
          <a:lstStyle/>
          <a:p>
            <a:r>
              <a:rPr lang="en-ZA" dirty="0">
                <a:solidFill>
                  <a:schemeClr val="bg1"/>
                </a:solidFill>
              </a:rPr>
              <a:t>Administration, Audit &amp;</a:t>
            </a:r>
          </a:p>
          <a:p>
            <a:r>
              <a:rPr lang="en-ZA" dirty="0">
                <a:solidFill>
                  <a:schemeClr val="bg1"/>
                </a:solidFill>
              </a:rPr>
              <a:t>Risk Committee </a:t>
            </a:r>
          </a:p>
        </p:txBody>
      </p:sp>
      <p:sp>
        <p:nvSpPr>
          <p:cNvPr id="22" name="TextBox 21"/>
          <p:cNvSpPr txBox="1"/>
          <p:nvPr/>
        </p:nvSpPr>
        <p:spPr>
          <a:xfrm>
            <a:off x="5771184" y="4395676"/>
            <a:ext cx="2458416" cy="646331"/>
          </a:xfrm>
          <a:prstGeom prst="rect">
            <a:avLst/>
          </a:prstGeom>
          <a:noFill/>
        </p:spPr>
        <p:txBody>
          <a:bodyPr wrap="square" rtlCol="0">
            <a:spAutoFit/>
          </a:bodyPr>
          <a:lstStyle/>
          <a:p>
            <a:r>
              <a:rPr lang="en-ZA" dirty="0">
                <a:solidFill>
                  <a:schemeClr val="bg1"/>
                </a:solidFill>
              </a:rPr>
              <a:t>Investment Committee </a:t>
            </a:r>
          </a:p>
        </p:txBody>
      </p:sp>
      <p:sp>
        <p:nvSpPr>
          <p:cNvPr id="23" name="TextBox 22"/>
          <p:cNvSpPr txBox="1"/>
          <p:nvPr/>
        </p:nvSpPr>
        <p:spPr>
          <a:xfrm>
            <a:off x="1331640" y="4383502"/>
            <a:ext cx="2634718" cy="646331"/>
          </a:xfrm>
          <a:prstGeom prst="rect">
            <a:avLst/>
          </a:prstGeom>
          <a:noFill/>
        </p:spPr>
        <p:txBody>
          <a:bodyPr wrap="square" rtlCol="0">
            <a:spAutoFit/>
          </a:bodyPr>
          <a:lstStyle/>
          <a:p>
            <a:r>
              <a:rPr lang="en-ZA" dirty="0">
                <a:solidFill>
                  <a:schemeClr val="bg1"/>
                </a:solidFill>
              </a:rPr>
              <a:t>Death Benefit Distribution Committee </a:t>
            </a:r>
          </a:p>
        </p:txBody>
      </p:sp>
      <p:sp>
        <p:nvSpPr>
          <p:cNvPr id="25" name="TextBox 24"/>
          <p:cNvSpPr txBox="1"/>
          <p:nvPr/>
        </p:nvSpPr>
        <p:spPr>
          <a:xfrm>
            <a:off x="1618694" y="372045"/>
            <a:ext cx="7525306" cy="1200329"/>
          </a:xfrm>
          <a:prstGeom prst="rect">
            <a:avLst/>
          </a:prstGeom>
          <a:noFill/>
        </p:spPr>
        <p:txBody>
          <a:bodyPr wrap="square" rtlCol="0">
            <a:spAutoFit/>
          </a:bodyPr>
          <a:lstStyle/>
          <a:p>
            <a:pPr algn="ctr"/>
            <a:r>
              <a:rPr lang="en-ZA" sz="3200" b="1" u="sng" dirty="0">
                <a:solidFill>
                  <a:srgbClr val="00B050"/>
                </a:solidFill>
                <a:latin typeface="Calibri" panose="020F0502020204030204" pitchFamily="34" charset="0"/>
                <a:cs typeface="Calibri" panose="020F0502020204030204" pitchFamily="34" charset="0"/>
              </a:rPr>
              <a:t>GOVERNANCE STRUCTURES</a:t>
            </a:r>
          </a:p>
          <a:p>
            <a:r>
              <a:rPr lang="en-ZA" sz="2000" b="1" dirty="0">
                <a:latin typeface="Calibri" panose="020F0502020204030204" pitchFamily="34" charset="0"/>
                <a:cs typeface="Calibri" panose="020F0502020204030204" pitchFamily="34" charset="0"/>
              </a:rPr>
              <a:t>The Curators have ensured that there are proper structures as shown below:</a:t>
            </a:r>
          </a:p>
        </p:txBody>
      </p:sp>
      <p:pic>
        <p:nvPicPr>
          <p:cNvPr id="26" name="Picture 4" descr="logo"/>
          <p:cNvPicPr>
            <a:picLocks noChangeAspect="1" noChangeArrowheads="1"/>
          </p:cNvPicPr>
          <p:nvPr/>
        </p:nvPicPr>
        <p:blipFill>
          <a:blip r:embed="rId2" cstate="print"/>
          <a:srcRect/>
          <a:stretch>
            <a:fillRect/>
          </a:stretch>
        </p:blipFill>
        <p:spPr bwMode="auto">
          <a:xfrm>
            <a:off x="0" y="0"/>
            <a:ext cx="1355725" cy="1430338"/>
          </a:xfrm>
          <a:prstGeom prst="rect">
            <a:avLst/>
          </a:prstGeom>
          <a:noFill/>
          <a:ln w="9525">
            <a:noFill/>
            <a:miter lim="800000"/>
            <a:headEnd/>
            <a:tailEnd/>
          </a:ln>
        </p:spPr>
      </p:pic>
    </p:spTree>
    <p:extLst>
      <p:ext uri="{BB962C8B-B14F-4D97-AF65-F5344CB8AC3E}">
        <p14:creationId xmlns:p14="http://schemas.microsoft.com/office/powerpoint/2010/main" val="2373550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173192" y="274638"/>
            <a:ext cx="7970808" cy="1143000"/>
          </a:xfrm>
        </p:spPr>
        <p:txBody>
          <a:bodyPr/>
          <a:lstStyle/>
          <a:p>
            <a:pPr eaLnBrk="1" hangingPunct="1"/>
            <a:r>
              <a:rPr lang="en-ZA" sz="3200" b="1" dirty="0">
                <a:solidFill>
                  <a:srgbClr val="00B050"/>
                </a:solidFill>
              </a:rPr>
              <a:t>Asset Values of the Fund</a:t>
            </a:r>
            <a:br>
              <a:rPr lang="en-ZA" sz="3200" b="1" dirty="0">
                <a:solidFill>
                  <a:srgbClr val="00B050"/>
                </a:solidFill>
              </a:rPr>
            </a:br>
            <a:r>
              <a:rPr lang="en-ZA" sz="3200" b="1" dirty="0">
                <a:solidFill>
                  <a:srgbClr val="00B050"/>
                </a:solidFill>
              </a:rPr>
              <a:t>Prior the elections	</a:t>
            </a:r>
            <a:endParaRPr lang="en-ZA" altLang="en-US" sz="3200" b="1" dirty="0">
              <a:solidFill>
                <a:srgbClr val="00B050"/>
              </a:solidFill>
            </a:endParaRPr>
          </a:p>
        </p:txBody>
      </p:sp>
      <p:sp>
        <p:nvSpPr>
          <p:cNvPr id="3075" name="Rectangle 3"/>
          <p:cNvSpPr>
            <a:spLocks noGrp="1" noChangeArrowheads="1"/>
          </p:cNvSpPr>
          <p:nvPr>
            <p:ph type="body" idx="1"/>
          </p:nvPr>
        </p:nvSpPr>
        <p:spPr>
          <a:xfrm>
            <a:off x="0" y="1417637"/>
            <a:ext cx="9144000" cy="5440363"/>
          </a:xfrm>
        </p:spPr>
        <p:txBody>
          <a:bodyPr/>
          <a:lstStyle/>
          <a:p>
            <a:pPr eaLnBrk="1" hangingPunct="1">
              <a:defRPr/>
            </a:pPr>
            <a:endParaRPr lang="en-ZA" sz="2000" dirty="0"/>
          </a:p>
          <a:p>
            <a:pPr marL="0" indent="0" eaLnBrk="1" hangingPunct="1">
              <a:buFontTx/>
              <a:buNone/>
              <a:defRPr/>
            </a:pPr>
            <a:endParaRPr lang="en-ZA" sz="2000" dirty="0"/>
          </a:p>
          <a:p>
            <a:pPr marL="0" indent="0" eaLnBrk="1" hangingPunct="1">
              <a:buFontTx/>
              <a:buNone/>
              <a:defRPr/>
            </a:pPr>
            <a:endParaRPr lang="en-GB" sz="2000" dirty="0"/>
          </a:p>
        </p:txBody>
      </p:sp>
      <p:pic>
        <p:nvPicPr>
          <p:cNvPr id="38916" name="Picture 4"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55725" cy="143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a:extLst>
              <a:ext uri="{FF2B5EF4-FFF2-40B4-BE49-F238E27FC236}">
                <a16:creationId xmlns:a16="http://schemas.microsoft.com/office/drawing/2014/main" id="{CB8D3115-E965-4476-94C2-0AA334AF115B}"/>
              </a:ext>
            </a:extLst>
          </p:cNvPr>
          <p:cNvSpPr txBox="1">
            <a:spLocks noChangeArrowheads="1"/>
          </p:cNvSpPr>
          <p:nvPr/>
        </p:nvSpPr>
        <p:spPr bwMode="auto">
          <a:xfrm>
            <a:off x="490705" y="2640151"/>
            <a:ext cx="7970808" cy="248844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3200" b="0" i="0" u="none" strike="noStrike" kern="0" cap="none" spc="0" normalizeH="0" baseline="0" noProof="0" dirty="0">
              <a:ln>
                <a:noFill/>
              </a:ln>
              <a:solidFill>
                <a:srgbClr val="000000"/>
              </a:solidFill>
              <a:effectLst/>
              <a:uLnTx/>
              <a:uFillTx/>
              <a:latin typeface="Arial"/>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ZA" sz="3200" b="0" i="0" u="none" strike="noStrike" kern="0" cap="none" spc="0" normalizeH="0" baseline="0" noProof="0" dirty="0">
                <a:ln>
                  <a:noFill/>
                </a:ln>
                <a:solidFill>
                  <a:srgbClr val="000000"/>
                </a:solidFill>
                <a:effectLst/>
                <a:uLnTx/>
                <a:uFillTx/>
                <a:latin typeface="Arial"/>
                <a:ea typeface="+mj-ea"/>
                <a:cs typeface="+mj-cs"/>
              </a:rPr>
              <a:t>Prior the 2021 elections, the Fund membership and value was as follows:</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3200" b="0" i="0" u="none" strike="noStrike" kern="0" cap="none" spc="0" normalizeH="0" baseline="0" noProof="0" dirty="0">
              <a:ln>
                <a:noFill/>
              </a:ln>
              <a:solidFill>
                <a:srgbClr val="000000"/>
              </a:solidFill>
              <a:effectLst/>
              <a:uLnTx/>
              <a:uFillTx/>
              <a:latin typeface="Arial"/>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ZA" sz="3200" b="1" i="0" u="sng" strike="noStrike" kern="1200" cap="none" spc="0" normalizeH="0" baseline="0" noProof="0" dirty="0">
                <a:ln>
                  <a:noFill/>
                </a:ln>
                <a:solidFill>
                  <a:srgbClr val="000000"/>
                </a:solidFill>
                <a:effectLst/>
                <a:uLnTx/>
                <a:uFillTx/>
                <a:latin typeface="Arial"/>
                <a:ea typeface="Times New Roman" panose="02020603050405020304" pitchFamily="18" charset="0"/>
                <a:cs typeface="+mj-cs"/>
              </a:rPr>
              <a:t>5 286</a:t>
            </a:r>
            <a:r>
              <a:rPr kumimoji="0" lang="en-ZA" sz="3200" b="1" i="0" u="sng" strike="noStrike" kern="0" cap="none" spc="0" normalizeH="0" baseline="0" noProof="0" dirty="0">
                <a:ln>
                  <a:noFill/>
                </a:ln>
                <a:solidFill>
                  <a:srgbClr val="000000"/>
                </a:solidFill>
                <a:effectLst/>
                <a:uLnTx/>
                <a:uFillTx/>
                <a:latin typeface="Arial"/>
                <a:ea typeface="+mj-ea"/>
                <a:cs typeface="+mj-cs"/>
              </a:rPr>
              <a:t> Members</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3200" b="1" i="0" u="sng" strike="noStrike" kern="0" cap="none" spc="0" normalizeH="0" baseline="0" noProof="0" dirty="0">
              <a:ln>
                <a:noFill/>
              </a:ln>
              <a:solidFill>
                <a:srgbClr val="000000"/>
              </a:solidFill>
              <a:effectLst/>
              <a:uLnTx/>
              <a:uFillTx/>
              <a:latin typeface="Arial"/>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ZA" sz="3200" b="0" i="0" u="none" strike="noStrike" kern="0" cap="none" spc="0" normalizeH="0" baseline="0" noProof="0" dirty="0">
                <a:ln>
                  <a:noFill/>
                </a:ln>
                <a:solidFill>
                  <a:srgbClr val="000000"/>
                </a:solidFill>
                <a:effectLst/>
                <a:uLnTx/>
                <a:uFillTx/>
                <a:latin typeface="Arial"/>
                <a:ea typeface="+mj-ea"/>
                <a:cs typeface="+mj-cs"/>
              </a:rPr>
              <a:t>The Asset of the Fund as was invested in various investment vehicles stood at</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sz="3200" b="0" i="0" u="none" strike="noStrike" kern="0" cap="none" spc="0" normalizeH="0" baseline="0" noProof="0" dirty="0">
              <a:ln>
                <a:noFill/>
              </a:ln>
              <a:solidFill>
                <a:srgbClr val="FF0000"/>
              </a:solidFill>
              <a:effectLst/>
              <a:uLnTx/>
              <a:uFillTx/>
              <a:latin typeface="Arial"/>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en-ZA" sz="3200" b="1" i="0" u="sng" strike="noStrike" dirty="0">
                <a:solidFill>
                  <a:srgbClr val="000000"/>
                </a:solidFill>
                <a:effectLst/>
              </a:rPr>
              <a:t>R2 </a:t>
            </a:r>
            <a:r>
              <a:rPr lang="en-ZA" sz="3200" b="1" u="sng" dirty="0">
                <a:solidFill>
                  <a:srgbClr val="000000"/>
                </a:solidFill>
              </a:rPr>
              <a:t>611 146 195</a:t>
            </a:r>
            <a:r>
              <a:rPr lang="en-ZA" sz="3200" b="1" i="0" u="sng" strike="noStrike" dirty="0">
                <a:solidFill>
                  <a:srgbClr val="000000"/>
                </a:solidFill>
                <a:effectLst/>
              </a:rPr>
              <a:t> </a:t>
            </a:r>
            <a:endParaRPr kumimoji="0" lang="en-ZA" sz="3200" b="1" i="0" u="sng" strike="noStrike" kern="1200" cap="none" spc="0" normalizeH="0" baseline="0" noProof="0" dirty="0">
              <a:ln>
                <a:noFill/>
              </a:ln>
              <a:solidFill>
                <a:srgbClr val="000000"/>
              </a:solidFill>
              <a:effectLst/>
              <a:uLnTx/>
              <a:uFillTx/>
              <a:ea typeface="+mj-ea"/>
              <a:cs typeface="+mj-cs"/>
            </a:endParaRPr>
          </a:p>
        </p:txBody>
      </p:sp>
    </p:spTree>
    <p:extLst>
      <p:ext uri="{BB962C8B-B14F-4D97-AF65-F5344CB8AC3E}">
        <p14:creationId xmlns:p14="http://schemas.microsoft.com/office/powerpoint/2010/main" val="1782832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hevron 16"/>
          <p:cNvSpPr/>
          <p:nvPr/>
        </p:nvSpPr>
        <p:spPr>
          <a:xfrm>
            <a:off x="1622370" y="1168168"/>
            <a:ext cx="6552728" cy="720080"/>
          </a:xfrm>
          <a:prstGeom prst="chevro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C00000"/>
              </a:solidFill>
            </a:endParaRPr>
          </a:p>
          <a:p>
            <a:pPr algn="ctr"/>
            <a:endParaRPr lang="en-ZA" dirty="0">
              <a:solidFill>
                <a:srgbClr val="C00000"/>
              </a:solidFill>
            </a:endParaRPr>
          </a:p>
          <a:p>
            <a:pPr algn="ctr"/>
            <a:endParaRPr lang="en-ZA" dirty="0">
              <a:solidFill>
                <a:srgbClr val="C61532"/>
              </a:solidFill>
              <a:latin typeface="Century Gothic" pitchFamily="34" charset="0"/>
            </a:endParaRPr>
          </a:p>
        </p:txBody>
      </p:sp>
      <p:sp>
        <p:nvSpPr>
          <p:cNvPr id="27" name="Rectangle 2"/>
          <p:cNvSpPr txBox="1">
            <a:spLocks noChangeArrowheads="1"/>
          </p:cNvSpPr>
          <p:nvPr/>
        </p:nvSpPr>
        <p:spPr>
          <a:xfrm>
            <a:off x="4572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3600" b="1" kern="0" dirty="0">
                <a:solidFill>
                  <a:srgbClr val="00B050"/>
                </a:solidFill>
                <a:latin typeface="Calibri" pitchFamily="34" charset="0"/>
              </a:rPr>
              <a:t>POINTS OF INTERESTS </a:t>
            </a:r>
          </a:p>
        </p:txBody>
      </p:sp>
      <p:pic>
        <p:nvPicPr>
          <p:cNvPr id="28" name="Picture 4" descr="logo"/>
          <p:cNvPicPr>
            <a:picLocks noChangeAspect="1" noChangeArrowheads="1"/>
          </p:cNvPicPr>
          <p:nvPr/>
        </p:nvPicPr>
        <p:blipFill>
          <a:blip r:embed="rId3" cstate="print"/>
          <a:srcRect/>
          <a:stretch>
            <a:fillRect/>
          </a:stretch>
        </p:blipFill>
        <p:spPr bwMode="auto">
          <a:xfrm>
            <a:off x="57551" y="19964"/>
            <a:ext cx="1355725" cy="1430338"/>
          </a:xfrm>
          <a:prstGeom prst="rect">
            <a:avLst/>
          </a:prstGeom>
          <a:noFill/>
          <a:ln w="9525">
            <a:noFill/>
            <a:miter lim="800000"/>
            <a:headEnd/>
            <a:tailEnd/>
          </a:ln>
        </p:spPr>
      </p:pic>
      <p:sp>
        <p:nvSpPr>
          <p:cNvPr id="18" name="TextBox 17">
            <a:extLst>
              <a:ext uri="{FF2B5EF4-FFF2-40B4-BE49-F238E27FC236}">
                <a16:creationId xmlns:a16="http://schemas.microsoft.com/office/drawing/2014/main" id="{24094DA6-AF10-4939-8D5C-837455EE7724}"/>
              </a:ext>
            </a:extLst>
          </p:cNvPr>
          <p:cNvSpPr txBox="1"/>
          <p:nvPr/>
        </p:nvSpPr>
        <p:spPr>
          <a:xfrm>
            <a:off x="754144" y="1434336"/>
            <a:ext cx="7932656" cy="5109091"/>
          </a:xfrm>
          <a:prstGeom prst="rect">
            <a:avLst/>
          </a:prstGeom>
          <a:noFill/>
        </p:spPr>
        <p:txBody>
          <a:bodyPr wrap="square">
            <a:spAutoFit/>
          </a:bodyPr>
          <a:lstStyle/>
          <a:p>
            <a:pPr marL="0" lvl="0" indent="0" fontAlgn="auto">
              <a:spcBef>
                <a:spcPts val="0"/>
              </a:spcBef>
              <a:spcAft>
                <a:spcPts val="0"/>
              </a:spcAft>
              <a:buNone/>
              <a:defRPr/>
            </a:pPr>
            <a:r>
              <a:rPr lang="en-US" sz="2000" b="1" dirty="0">
                <a:solidFill>
                  <a:srgbClr val="00B050"/>
                </a:solidFill>
              </a:rPr>
              <a:t>ISAGO INVESTMENT</a:t>
            </a:r>
          </a:p>
          <a:p>
            <a:pPr marL="742950" lvl="1" indent="-285750" algn="just" fontAlgn="auto">
              <a:spcBef>
                <a:spcPts val="0"/>
              </a:spcBef>
              <a:spcAft>
                <a:spcPts val="0"/>
              </a:spcAft>
              <a:buFont typeface="Arial" panose="020B0604020202020204" pitchFamily="34" charset="0"/>
              <a:buChar char="•"/>
              <a:defRPr/>
            </a:pPr>
            <a:r>
              <a:rPr lang="en-US" dirty="0"/>
              <a:t>One of the main issues which led to the Curatorship was an investment that was done by the then Board of Trustees.</a:t>
            </a:r>
          </a:p>
          <a:p>
            <a:pPr lvl="1" algn="just" fontAlgn="auto">
              <a:spcBef>
                <a:spcPts val="0"/>
              </a:spcBef>
              <a:spcAft>
                <a:spcPts val="0"/>
              </a:spcAft>
              <a:defRPr/>
            </a:pPr>
            <a:endParaRPr lang="en-US" dirty="0"/>
          </a:p>
          <a:p>
            <a:pPr marL="742950" lvl="1" indent="-285750" algn="just" fontAlgn="auto">
              <a:spcBef>
                <a:spcPts val="0"/>
              </a:spcBef>
              <a:spcAft>
                <a:spcPts val="0"/>
              </a:spcAft>
              <a:buFont typeface="Arial" panose="020B0604020202020204" pitchFamily="34" charset="0"/>
              <a:buChar char="•"/>
              <a:defRPr/>
            </a:pPr>
            <a:r>
              <a:rPr lang="en-US" dirty="0"/>
              <a:t>This investment involved a purchased of vacant land at </a:t>
            </a:r>
            <a:r>
              <a:rPr lang="en-US" dirty="0" err="1"/>
              <a:t>Matlosana</a:t>
            </a:r>
            <a:r>
              <a:rPr lang="en-US" dirty="0"/>
              <a:t>, North-West (ISAGO).</a:t>
            </a:r>
          </a:p>
          <a:p>
            <a:pPr algn="just" fontAlgn="auto">
              <a:spcBef>
                <a:spcPts val="0"/>
              </a:spcBef>
              <a:spcAft>
                <a:spcPts val="0"/>
              </a:spcAft>
              <a:defRPr/>
            </a:pPr>
            <a:endParaRPr lang="en-US" sz="1800" dirty="0"/>
          </a:p>
          <a:p>
            <a:pPr marL="742950" lvl="1" indent="-285750" algn="just" fontAlgn="auto">
              <a:spcBef>
                <a:spcPts val="0"/>
              </a:spcBef>
              <a:spcAft>
                <a:spcPts val="0"/>
              </a:spcAft>
              <a:buFont typeface="Arial" panose="020B0604020202020204" pitchFamily="34" charset="0"/>
              <a:buChar char="•"/>
              <a:defRPr/>
            </a:pPr>
            <a:r>
              <a:rPr lang="en-US" dirty="0">
                <a:solidFill>
                  <a:srgbClr val="000000"/>
                </a:solidFill>
              </a:rPr>
              <a:t>The Fund spent money but did not receive value as the said property was never transferred to the Fund’s names.</a:t>
            </a:r>
          </a:p>
          <a:p>
            <a:pPr lvl="1" algn="just" fontAlgn="auto">
              <a:spcBef>
                <a:spcPts val="0"/>
              </a:spcBef>
              <a:spcAft>
                <a:spcPts val="0"/>
              </a:spcAft>
              <a:defRPr/>
            </a:pPr>
            <a:endParaRPr lang="en-US" dirty="0">
              <a:solidFill>
                <a:srgbClr val="000000"/>
              </a:solidFill>
            </a:endParaRPr>
          </a:p>
          <a:p>
            <a:pPr marL="742950" lvl="1" indent="-285750" algn="just" fontAlgn="auto">
              <a:spcBef>
                <a:spcPts val="0"/>
              </a:spcBef>
              <a:spcAft>
                <a:spcPts val="0"/>
              </a:spcAft>
              <a:buFont typeface="Arial" panose="020B0604020202020204" pitchFamily="34" charset="0"/>
              <a:buChar char="•"/>
              <a:defRPr/>
            </a:pPr>
            <a:r>
              <a:rPr lang="en-US" dirty="0">
                <a:solidFill>
                  <a:srgbClr val="000000"/>
                </a:solidFill>
              </a:rPr>
              <a:t>The Curators instituted legal proceedings against ISAGO and ultimately, there was a recovery of R120 000 000-00 (One Hundred and Twenty Million Rands).</a:t>
            </a:r>
          </a:p>
          <a:p>
            <a:pPr marL="742950" lvl="1" indent="-285750" algn="just" fontAlgn="auto">
              <a:spcBef>
                <a:spcPts val="0"/>
              </a:spcBef>
              <a:spcAft>
                <a:spcPts val="0"/>
              </a:spcAft>
              <a:buFont typeface="Arial" panose="020B0604020202020204" pitchFamily="34" charset="0"/>
              <a:buChar char="•"/>
              <a:defRPr/>
            </a:pPr>
            <a:endParaRPr lang="en-US" dirty="0">
              <a:solidFill>
                <a:srgbClr val="000000"/>
              </a:solidFill>
            </a:endParaRPr>
          </a:p>
          <a:p>
            <a:pPr marL="742950" lvl="1" indent="-285750" algn="just" fontAlgn="auto">
              <a:spcBef>
                <a:spcPts val="0"/>
              </a:spcBef>
              <a:spcAft>
                <a:spcPts val="0"/>
              </a:spcAft>
              <a:buFont typeface="Arial" panose="020B0604020202020204" pitchFamily="34" charset="0"/>
              <a:buChar char="•"/>
              <a:defRPr/>
            </a:pPr>
            <a:r>
              <a:rPr lang="en-US" dirty="0">
                <a:solidFill>
                  <a:srgbClr val="000000"/>
                </a:solidFill>
              </a:rPr>
              <a:t>Since the recovery, the funds were invested in an interest-bearing account for the benefit of members. Members have started receiving payout inclusive of the recovery from the ISAGO deal. </a:t>
            </a:r>
          </a:p>
          <a:p>
            <a:pPr lvl="0" algn="just" fontAlgn="auto">
              <a:spcBef>
                <a:spcPts val="0"/>
              </a:spcBef>
              <a:spcAft>
                <a:spcPts val="0"/>
              </a:spcAft>
              <a:defRPr/>
            </a:pPr>
            <a:endParaRPr lang="en-US" sz="1800" dirty="0">
              <a:solidFill>
                <a:srgbClr val="000000"/>
              </a:solidFill>
            </a:endParaRPr>
          </a:p>
        </p:txBody>
      </p:sp>
    </p:spTree>
    <p:extLst>
      <p:ext uri="{BB962C8B-B14F-4D97-AF65-F5344CB8AC3E}">
        <p14:creationId xmlns:p14="http://schemas.microsoft.com/office/powerpoint/2010/main" val="2527916470"/>
      </p:ext>
    </p:extLst>
  </p:cSld>
  <p:clrMapOvr>
    <a:masterClrMapping/>
  </p:clrMapOvr>
</p:sld>
</file>

<file path=ppt/theme/theme1.xml><?xml version="1.0" encoding="utf-8"?>
<a:theme xmlns:a="http://schemas.openxmlformats.org/drawingml/2006/main" name="4_FREE STATET PROVINCIAL MEETING ">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2702</TotalTime>
  <Words>1408</Words>
  <Application>Microsoft Office PowerPoint</Application>
  <PresentationFormat>On-screen Show (4:3)</PresentationFormat>
  <Paragraphs>231</Paragraphs>
  <Slides>25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Century Gothic</vt:lpstr>
      <vt:lpstr>Times New Roman</vt:lpstr>
      <vt:lpstr>4_FREE STATET PROVINCIAL MEETING </vt:lpstr>
      <vt:lpstr> </vt:lpstr>
      <vt:lpstr>CONTENTS ___________________________________</vt:lpstr>
      <vt:lpstr>BACKGROUND &amp; HISTROY  </vt:lpstr>
      <vt:lpstr>BACKGROUND &amp; HISTROY </vt:lpstr>
      <vt:lpstr>BACKGROUND &amp; HISTROY </vt:lpstr>
      <vt:lpstr>Fund Management</vt:lpstr>
      <vt:lpstr>PowerPoint Presentation</vt:lpstr>
      <vt:lpstr>Asset Values of the Fund Prior the elections </vt:lpstr>
      <vt:lpstr>PowerPoint Presentation</vt:lpstr>
      <vt:lpstr>PowerPoint Presentation</vt:lpstr>
      <vt:lpstr>PowerPoint Presentation</vt:lpstr>
      <vt:lpstr>PowerPoint Presentation</vt:lpstr>
      <vt:lpstr>PowerPoint Presentation</vt:lpstr>
      <vt:lpstr>Progress of pension pay-outs to non-returning Councilors after 2021 Local Government Elections </vt:lpstr>
      <vt:lpstr>Measures to improve the situation of the mcpf</vt:lpstr>
      <vt:lpstr>Measures to improve the situation of the mcpf</vt:lpstr>
      <vt:lpstr>Measures to improve the situation of the mcpf</vt:lpstr>
      <vt:lpstr>Measures to improve the situation of the mcpf</vt:lpstr>
      <vt:lpstr>Measures to improve the situation of the mcpf</vt:lpstr>
      <vt:lpstr>Measures to improve the situation of the mcpf</vt:lpstr>
      <vt:lpstr>Challenges faced by the Curators in executing its duties</vt:lpstr>
      <vt:lpstr>Member Communication</vt:lpstr>
      <vt:lpstr>PHYSICAL ADRESS </vt:lpstr>
      <vt:lpstr>Contacting the Fund ___________________________________ </vt:lpstr>
      <vt:lpstr>QUESTIONS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milldred mlinjana</dc:creator>
  <cp:lastModifiedBy>Shereen Cassiem</cp:lastModifiedBy>
  <cp:revision>104</cp:revision>
  <cp:lastPrinted>2021-11-09T08:08:18Z</cp:lastPrinted>
  <dcterms:created xsi:type="dcterms:W3CDTF">2014-10-09T07:02:34Z</dcterms:created>
  <dcterms:modified xsi:type="dcterms:W3CDTF">2022-02-28T11:51:00Z</dcterms:modified>
</cp:coreProperties>
</file>