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2" r:id="rId6"/>
    <p:sldId id="257" r:id="rId7"/>
    <p:sldId id="258" r:id="rId8"/>
    <p:sldId id="270" r:id="rId9"/>
    <p:sldId id="262" r:id="rId10"/>
    <p:sldId id="259" r:id="rId11"/>
    <p:sldId id="260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197630E-4D5A-46D7-81B6-AACF293DE4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F55C1FB-AF64-47EC-9F76-92517C60B8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2A0C7E-1F89-4233-AE09-6FABDB1D8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6574" y="2829935"/>
            <a:ext cx="4968488" cy="2354624"/>
          </a:xfrm>
        </p:spPr>
        <p:txBody>
          <a:bodyPr>
            <a:normAutofit fontScale="92500" lnSpcReduction="20000"/>
          </a:bodyPr>
          <a:lstStyle/>
          <a:p>
            <a:r>
              <a:rPr lang="en-US" sz="3300" b="1" dirty="0"/>
              <a:t>Land court bill</a:t>
            </a:r>
          </a:p>
          <a:p>
            <a:r>
              <a:rPr lang="en-US" sz="2400" dirty="0"/>
              <a:t>Submissions to the portfolio committee on justice</a:t>
            </a:r>
          </a:p>
          <a:p>
            <a:endParaRPr lang="en-US" sz="1900" dirty="0"/>
          </a:p>
          <a:p>
            <a:r>
              <a:rPr lang="en-US" sz="1900" dirty="0"/>
              <a:t>1 march 2021</a:t>
            </a:r>
            <a:endParaRPr lang="en-ZA" sz="19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BDBCFA8-87D3-44D6-ACCC-2B1A9C34E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375829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D231400A-89D5-4788-B071-EDA807D651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F6FD7EC6-3B6C-4408-8E62-047685A4A2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22E0FB64-7B32-4C97-ADBE-9CCAF64C09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B5E0AF1-50CB-49E4-8887-792374AD99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02" r="11729"/>
          <a:stretch/>
        </p:blipFill>
        <p:spPr>
          <a:xfrm>
            <a:off x="8140823" y="1095375"/>
            <a:ext cx="2774653" cy="388714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6DB21661-E71D-4919-863E-4DAF7C88D4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1F7CAD9E-0068-4D78-AC4D-5A0EE804C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44CC451-7AF5-4011-AE95-3C5139720848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69" t="18310" r="8078" b="21008"/>
          <a:stretch/>
        </p:blipFill>
        <p:spPr bwMode="auto">
          <a:xfrm>
            <a:off x="1726206" y="640080"/>
            <a:ext cx="5233887" cy="19521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02776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6A5F7-900E-41C9-867A-720E43749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22 - Evidence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13193F-E1E8-4426-B6F3-33A9439B6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C22(1) – allows for oral evidence, CL22(2) deals with hearsay and expert evidence</a:t>
            </a:r>
          </a:p>
          <a:p>
            <a:r>
              <a:rPr lang="en-US" dirty="0"/>
              <a:t>C22(2) seems to only deal with hearsay and expert evidence in the context of restitution cases </a:t>
            </a:r>
          </a:p>
          <a:p>
            <a:r>
              <a:rPr lang="en-US" dirty="0"/>
              <a:t>Should be applicable to all cases before the court </a:t>
            </a:r>
          </a:p>
          <a:p>
            <a:r>
              <a:rPr lang="en-US" dirty="0"/>
              <a:t>Oral history could be a form of hearsay </a:t>
            </a:r>
            <a:r>
              <a:rPr lang="en-US" dirty="0">
                <a:sym typeface="Wingdings" panose="05000000000000000000" pitchFamily="2" charset="2"/>
              </a:rPr>
              <a:t> rely on knowledge of elders, not necessarily recorded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0178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F44524-2A53-4496-ABCD-C60208F4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31 – Mediation 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C4E906-43CB-4B23-97F3-E0807F0D8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benefits to mediation </a:t>
            </a:r>
          </a:p>
          <a:p>
            <a:r>
              <a:rPr lang="en-US" dirty="0"/>
              <a:t>Factors to be taken into account</a:t>
            </a:r>
            <a:r>
              <a:rPr lang="en-ZA" dirty="0"/>
              <a:t> when deciding on mediators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ZA" dirty="0"/>
              <a:t>Must have knowledge and skills in context of land </a:t>
            </a:r>
            <a:r>
              <a:rPr lang="en-US" dirty="0"/>
              <a:t>disputes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Must be proficient in the language spoken by the parties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Some understanding of the history of land dispossession in SA</a:t>
            </a:r>
          </a:p>
          <a:p>
            <a:r>
              <a:rPr lang="en-ZA" dirty="0"/>
              <a:t>Must be used when appropriate (effective where both parties have similar bargaining power)</a:t>
            </a:r>
          </a:p>
        </p:txBody>
      </p:sp>
    </p:spTree>
    <p:extLst>
      <p:ext uri="{BB962C8B-B14F-4D97-AF65-F5344CB8AC3E}">
        <p14:creationId xmlns:p14="http://schemas.microsoft.com/office/powerpoint/2010/main" xmlns="" val="28057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A2698-6A31-4F08-8892-2155308E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31 – Mediation 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19419-F309-414F-A2B9-6358A98B7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/>
              <a:t>Court must consider settling a rights dispute before ordering mediation of the remaining issues (e.g. dispute relating to the authority of the chief to act on behalf of the community) </a:t>
            </a:r>
          </a:p>
          <a:p>
            <a:r>
              <a:rPr lang="en-ZA" dirty="0"/>
              <a:t>Can be a costly process – must ensure that effectively costed and money set aside for purpose of mediation</a:t>
            </a:r>
          </a:p>
          <a:p>
            <a:r>
              <a:rPr lang="en-ZA" dirty="0"/>
              <a:t>JP – sole discretion to decide to refer matter to mediation – registrar should be able to refer if parties voluntarily choose this process</a:t>
            </a:r>
          </a:p>
          <a:p>
            <a:r>
              <a:rPr lang="en-ZA" dirty="0"/>
              <a:t>S31(4) Mediator must deal with the matter ‘expeditiously’ </a:t>
            </a:r>
            <a:r>
              <a:rPr lang="en-ZA" dirty="0">
                <a:sym typeface="Wingdings" panose="05000000000000000000" pitchFamily="2" charset="2"/>
              </a:rPr>
              <a:t> clear timeframes would allow for expeditious resolution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981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6D9AF3-89EA-47AC-8640-57E47EB5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32 - Arbitration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730846-F26B-4A62-8008-3C17883C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a panel of arbitrators as envisioned in s31 LRLTA with funds for this purpose </a:t>
            </a:r>
          </a:p>
          <a:p>
            <a:r>
              <a:rPr lang="en-US" dirty="0"/>
              <a:t>Arbitrators should be given training on land rights and dispute resolution</a:t>
            </a:r>
          </a:p>
          <a:p>
            <a:r>
              <a:rPr lang="en-US" dirty="0"/>
              <a:t>C37(7) suggests that arbitration award is binding if a writ is issued – reference to writ should be removed</a:t>
            </a:r>
          </a:p>
          <a:p>
            <a:r>
              <a:rPr lang="en-US" dirty="0"/>
              <a:t>Arbitration awards should be subject to automatic review proceedings in the Land Court (court retains a measure of control over the process, can step in) </a:t>
            </a:r>
          </a:p>
        </p:txBody>
      </p:sp>
    </p:spTree>
    <p:extLst>
      <p:ext uri="{BB962C8B-B14F-4D97-AF65-F5344CB8AC3E}">
        <p14:creationId xmlns:p14="http://schemas.microsoft.com/office/powerpoint/2010/main" xmlns="" val="1996121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1ED8C-9D87-422B-AD77-FA1FB3F5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53 – Regulations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5A5C2D-8F02-4470-924F-45E304122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C53(2) – Minister can devise regulations to regulate mediation and arbitration (appointment, powers, functions </a:t>
            </a:r>
            <a:r>
              <a:rPr lang="en-US" dirty="0" err="1"/>
              <a:t>etc</a:t>
            </a:r>
            <a:r>
              <a:rPr lang="en-US" dirty="0"/>
              <a:t>) </a:t>
            </a:r>
            <a:r>
              <a:rPr lang="en-ZA" dirty="0">
                <a:sym typeface="Wingdings" panose="05000000000000000000" pitchFamily="2" charset="2"/>
              </a:rPr>
              <a:t> these provisions should be included in the content of the Act</a:t>
            </a:r>
          </a:p>
          <a:p>
            <a:r>
              <a:rPr lang="en-ZA" dirty="0">
                <a:sym typeface="Wingdings" panose="05000000000000000000" pitchFamily="2" charset="2"/>
              </a:rPr>
              <a:t>C53(2)(j) – regulations will determine extent to which legal aid provided to parties in med/arb </a:t>
            </a:r>
          </a:p>
          <a:p>
            <a:r>
              <a:rPr lang="en-ZA" dirty="0">
                <a:sym typeface="Wingdings" panose="05000000000000000000" pitchFamily="2" charset="2"/>
              </a:rPr>
              <a:t>Legal representation </a:t>
            </a:r>
            <a:r>
              <a:rPr lang="en-ZA" dirty="0" err="1">
                <a:sym typeface="Wingdings" panose="05000000000000000000" pitchFamily="2" charset="2"/>
              </a:rPr>
              <a:t>ito</a:t>
            </a:r>
            <a:r>
              <a:rPr lang="en-ZA" dirty="0">
                <a:sym typeface="Wingdings" panose="05000000000000000000" pitchFamily="2" charset="2"/>
              </a:rPr>
              <a:t> C16 should extend to arbitration proceedings (main disputes can be determined with finality – therefore should be afforded legal representation)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31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095463B-BE9E-4EC6-93F5-A86229BC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702919"/>
            <a:ext cx="9520158" cy="1049235"/>
          </a:xfrm>
        </p:spPr>
        <p:txBody>
          <a:bodyPr/>
          <a:lstStyle/>
          <a:p>
            <a:pPr algn="ctr"/>
            <a:r>
              <a:rPr lang="en-US" i="1" dirty="0"/>
              <a:t>Questions?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xmlns="" val="19639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F8202-9E39-4A3D-A378-D3398DBE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94641"/>
            <a:ext cx="9520158" cy="904239"/>
          </a:xfrm>
        </p:spPr>
        <p:txBody>
          <a:bodyPr/>
          <a:lstStyle/>
          <a:p>
            <a:r>
              <a:rPr lang="en-ZA" b="1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E469F1-B20E-44E7-83EC-C04678DB6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98880"/>
            <a:ext cx="9520158" cy="46329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ZA" dirty="0"/>
              <a:t>Permanency of the Land Court </a:t>
            </a:r>
          </a:p>
          <a:p>
            <a:pPr marL="457200" indent="-457200">
              <a:buAutoNum type="arabicPeriod"/>
            </a:pPr>
            <a:r>
              <a:rPr lang="en-ZA" dirty="0"/>
              <a:t>Purpose of the Land Court Bill</a:t>
            </a:r>
          </a:p>
          <a:p>
            <a:pPr lvl="1">
              <a:buFontTx/>
              <a:buChar char="-"/>
            </a:pPr>
            <a:r>
              <a:rPr lang="en-ZA" sz="2000" dirty="0"/>
              <a:t>Causes of the delays in land reform</a:t>
            </a:r>
          </a:p>
          <a:p>
            <a:pPr lvl="2">
              <a:buFontTx/>
              <a:buChar char="-"/>
            </a:pPr>
            <a:r>
              <a:rPr lang="en-ZA" sz="2000" dirty="0"/>
              <a:t>Commission on the Restitution of Land Rights</a:t>
            </a:r>
          </a:p>
          <a:p>
            <a:pPr lvl="2">
              <a:buFontTx/>
              <a:buChar char="-"/>
            </a:pPr>
            <a:r>
              <a:rPr lang="en-ZA" sz="2000" dirty="0"/>
              <a:t>The Department of Agriculture, Land Reform and Rural Development</a:t>
            </a:r>
          </a:p>
          <a:p>
            <a:pPr lvl="2">
              <a:buFontTx/>
              <a:buChar char="-"/>
            </a:pPr>
            <a:r>
              <a:rPr lang="en-ZA" sz="2000" dirty="0"/>
              <a:t>Lack of land administration and adjudication system</a:t>
            </a:r>
          </a:p>
          <a:p>
            <a:pPr lvl="2">
              <a:buFontTx/>
              <a:buChar char="-"/>
            </a:pPr>
            <a:r>
              <a:rPr lang="en-ZA" sz="2000" dirty="0"/>
              <a:t>Corruption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Extending the jurisdiction of the Bill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Referral of the Bill to the National Council of Provinces </a:t>
            </a:r>
          </a:p>
        </p:txBody>
      </p:sp>
    </p:spTree>
    <p:extLst>
      <p:ext uri="{BB962C8B-B14F-4D97-AF65-F5344CB8AC3E}">
        <p14:creationId xmlns:p14="http://schemas.microsoft.com/office/powerpoint/2010/main" xmlns="" val="308053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BE7DA-FA13-4E87-AF56-D627F7CE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342420"/>
            <a:ext cx="9520158" cy="1049235"/>
          </a:xfrm>
        </p:spPr>
        <p:txBody>
          <a:bodyPr/>
          <a:lstStyle/>
          <a:p>
            <a:r>
              <a:rPr lang="en-US" b="1" dirty="0"/>
              <a:t>Comments on Specific Clauses LCB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EC9E5D-AF4E-4489-93C6-58C0D76DA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579418"/>
            <a:ext cx="9520158" cy="40039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Clause 8 – Appointment of judges</a:t>
            </a:r>
          </a:p>
          <a:p>
            <a:r>
              <a:rPr lang="en-US" dirty="0"/>
              <a:t>Clause 12 – Appointment of assessors</a:t>
            </a:r>
          </a:p>
          <a:p>
            <a:r>
              <a:rPr lang="en-US" dirty="0"/>
              <a:t>Clause 13 – Institution of proceedings</a:t>
            </a:r>
          </a:p>
          <a:p>
            <a:r>
              <a:rPr lang="en-US" dirty="0"/>
              <a:t>Clause 14 – Rules</a:t>
            </a:r>
          </a:p>
          <a:p>
            <a:r>
              <a:rPr lang="en-US" dirty="0"/>
              <a:t>Clause 16 – Legal representation</a:t>
            </a:r>
          </a:p>
          <a:p>
            <a:r>
              <a:rPr lang="en-US" dirty="0"/>
              <a:t>Clause 18 – Judgment by default</a:t>
            </a:r>
          </a:p>
          <a:p>
            <a:r>
              <a:rPr lang="en-ZA" dirty="0"/>
              <a:t>Clause 22 – Evidence</a:t>
            </a:r>
          </a:p>
          <a:p>
            <a:r>
              <a:rPr lang="en-ZA" dirty="0"/>
              <a:t>Clause 31 – Mediation</a:t>
            </a:r>
          </a:p>
          <a:p>
            <a:r>
              <a:rPr lang="en-ZA" dirty="0"/>
              <a:t>Clause 32 – Arbitration</a:t>
            </a:r>
          </a:p>
          <a:p>
            <a:r>
              <a:rPr lang="en-ZA" dirty="0"/>
              <a:t>Clause 53 - Regulations</a:t>
            </a:r>
          </a:p>
          <a:p>
            <a:pPr marL="0" indent="0">
              <a:buNone/>
            </a:pPr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3875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0662D-5F06-486B-965A-BF9A0191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8 – Appointment of Judges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F6DB4D-1B57-47DA-93A5-2440F214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Beneficial to have permanent judges – specialize in land issues</a:t>
            </a:r>
          </a:p>
          <a:p>
            <a:r>
              <a:rPr lang="en-US" dirty="0"/>
              <a:t>Clause 8(4) – judges must be judges of the High Court</a:t>
            </a:r>
          </a:p>
          <a:p>
            <a:r>
              <a:rPr lang="en-US" dirty="0"/>
              <a:t>Could be other suitable practitioners with experience in land rights matters </a:t>
            </a:r>
          </a:p>
          <a:p>
            <a:r>
              <a:rPr lang="en-US" dirty="0"/>
              <a:t>If limited to HC judges, could be difficult to find current judges that have expertise in land matters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2211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DF71BF-6158-4626-A315-855911F3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Clause 12 – Appointment of Assessors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2A7B-EE81-4605-88C2-D38266E80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801972"/>
          </a:xfrm>
        </p:spPr>
        <p:txBody>
          <a:bodyPr>
            <a:normAutofit/>
          </a:bodyPr>
          <a:lstStyle/>
          <a:p>
            <a:r>
              <a:rPr lang="en-US" dirty="0"/>
              <a:t>Provides for assessors – but does not deal with the expertise required of assessors</a:t>
            </a:r>
          </a:p>
          <a:p>
            <a:r>
              <a:rPr lang="en-US" dirty="0"/>
              <a:t>Assessors should be required to have expertise or experience related to the claim they are called to adjudicate</a:t>
            </a:r>
          </a:p>
          <a:p>
            <a:r>
              <a:rPr lang="en-US" dirty="0"/>
              <a:t>Should have specialist knowledge/understanding of the facts before the court (could include the history/dynamics of a community)</a:t>
            </a:r>
          </a:p>
          <a:p>
            <a:r>
              <a:rPr lang="en-US" dirty="0"/>
              <a:t>In LCC – assessors usually attorneys/people with legal training, assistance to court is limited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38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EDBF7C-1CF8-4CE7-BFE7-898D7411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22779"/>
            <a:ext cx="9520158" cy="1049235"/>
          </a:xfrm>
        </p:spPr>
        <p:txBody>
          <a:bodyPr/>
          <a:lstStyle/>
          <a:p>
            <a:r>
              <a:rPr lang="en-US" b="1" dirty="0"/>
              <a:t>Clause 13 – Institution of Proceedings 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E54F73-63ED-4556-A31C-4B3838164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571348"/>
            <a:ext cx="9520158" cy="389499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C13(3) – Registrar refers matter to JP – decides whether to be heard or referred to mediation or arbitration</a:t>
            </a:r>
          </a:p>
          <a:p>
            <a:r>
              <a:rPr lang="en-US" dirty="0"/>
              <a:t>Although C13(4) lists certain factors to consider whether to refer to med/arb, for more expeditious resolution of disputes should be certain categories of cases which are automatically referred to med/arb e.g.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Evictions of </a:t>
            </a:r>
            <a:r>
              <a:rPr lang="en-US" dirty="0" err="1"/>
              <a:t>labour</a:t>
            </a:r>
            <a:r>
              <a:rPr lang="en-US" dirty="0"/>
              <a:t> tenants and s18(3) claims made by </a:t>
            </a:r>
            <a:r>
              <a:rPr lang="en-US" dirty="0" err="1"/>
              <a:t>labour</a:t>
            </a:r>
            <a:r>
              <a:rPr lang="en-US" dirty="0"/>
              <a:t> tenants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Evictions in terms of ESTA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Claims </a:t>
            </a:r>
            <a:r>
              <a:rPr lang="en-US" dirty="0" err="1"/>
              <a:t>ito</a:t>
            </a:r>
            <a:r>
              <a:rPr lang="en-US" dirty="0"/>
              <a:t> s13(1) of the RLRA (2 or more competing claims for same land; competing groups within a claimant community; owner of land opposed to the claim)</a:t>
            </a:r>
          </a:p>
          <a:p>
            <a:r>
              <a:rPr lang="en-US" dirty="0"/>
              <a:t>Process for instituting cases must be as simple as possible – registrar must assist parties to institute matters in an accessible language </a:t>
            </a:r>
          </a:p>
        </p:txBody>
      </p:sp>
    </p:spTree>
    <p:extLst>
      <p:ext uri="{BB962C8B-B14F-4D97-AF65-F5344CB8AC3E}">
        <p14:creationId xmlns:p14="http://schemas.microsoft.com/office/powerpoint/2010/main" xmlns="" val="181342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80424-034D-4B51-B986-EC5C6507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85865"/>
            <a:ext cx="9520158" cy="1049235"/>
          </a:xfrm>
        </p:spPr>
        <p:txBody>
          <a:bodyPr/>
          <a:lstStyle/>
          <a:p>
            <a:r>
              <a:rPr lang="en-US" b="1" dirty="0"/>
              <a:t>Clause 14  – Rules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EE53F-7DC1-41A9-916D-CC6E4F309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21768"/>
            <a:ext cx="9520158" cy="3450613"/>
          </a:xfrm>
        </p:spPr>
        <p:txBody>
          <a:bodyPr/>
          <a:lstStyle/>
          <a:p>
            <a:r>
              <a:rPr lang="en-US" dirty="0"/>
              <a:t>Superior Courts Act and Uniform Rules HC apply (with changes required by context of LC) </a:t>
            </a:r>
          </a:p>
          <a:p>
            <a:r>
              <a:rPr lang="en-US" dirty="0"/>
              <a:t>Vague and unclear which rules of the HC will apply and how will be changed </a:t>
            </a:r>
          </a:p>
          <a:p>
            <a:r>
              <a:rPr lang="en-ZA" dirty="0"/>
              <a:t>Doesn’t allow LC to make own rules (RLRA – provides for president of LCC to make rules) </a:t>
            </a:r>
            <a:r>
              <a:rPr lang="en-ZA" dirty="0">
                <a:sym typeface="Wingdings" panose="05000000000000000000" pitchFamily="2" charset="2"/>
              </a:rPr>
              <a:t> these rules carefully drafted to deal specifically with land matters (plain language, simple to understand, designed to allow claimants to easily navigate the court process)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9029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73535-E119-410F-A43B-7FF61D07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16 – Legal Representation 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7A5C4A-EC4D-4072-A085-451FFD249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party cannot pay for legal representation – can refer matter to Legal Aid if a ‘substantial injustice’ would otherwise occur</a:t>
            </a:r>
          </a:p>
          <a:p>
            <a:r>
              <a:rPr lang="en-US" dirty="0"/>
              <a:t>Difficult to determine ‘substantial injustice’</a:t>
            </a:r>
          </a:p>
          <a:p>
            <a:r>
              <a:rPr lang="en-US" dirty="0"/>
              <a:t>LASA often overburdened and under-resourced</a:t>
            </a:r>
          </a:p>
          <a:p>
            <a:r>
              <a:rPr lang="en-US" dirty="0"/>
              <a:t>Unclear how this will interact with the Land Rights Management Facility (sometimes exploited by legal representatives)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55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99559-98D6-4B75-9C93-038EFCA3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 18 – Judgment by Default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96021-A441-4B89-A107-A25EDA3B6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Ordinary rules of service relied upon to prove proper service before default judgment is granted</a:t>
            </a:r>
          </a:p>
          <a:p>
            <a:r>
              <a:rPr lang="en-US" dirty="0"/>
              <a:t>Where a party is a community or persons who may not be easily ascertainable – there should be greater measures taken to ensure that community members are aware of the legal proceedings</a:t>
            </a:r>
          </a:p>
          <a:p>
            <a:r>
              <a:rPr lang="en-US" dirty="0"/>
              <a:t>E.g. placing notices at communal areas, loud hailer in communities, community meetings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545622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37048006874C41A84628B2ADBCF37C" ma:contentTypeVersion="2" ma:contentTypeDescription="Create a new document." ma:contentTypeScope="" ma:versionID="ddb61fa82e6cd5da3151fb56cde0125b">
  <xsd:schema xmlns:xsd="http://www.w3.org/2001/XMLSchema" xmlns:xs="http://www.w3.org/2001/XMLSchema" xmlns:p="http://schemas.microsoft.com/office/2006/metadata/properties" xmlns:ns2="869465f2-877e-43bf-8b1d-a617be4d3a50" targetNamespace="http://schemas.microsoft.com/office/2006/metadata/properties" ma:root="true" ma:fieldsID="107d8a7bc0d80b1e82bd0ae0d34f4e4e" ns2:_="">
    <xsd:import namespace="869465f2-877e-43bf-8b1d-a617be4d3a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465f2-877e-43bf-8b1d-a617be4d3a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2D6476-4900-4B89-A8F7-F119A1ED0E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C6CC3D-E092-4DAB-A988-FCA9A95672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66E754-2FB6-4B0D-9AFE-0FCBB32B1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465f2-877e-43bf-8b1d-a617be4d3a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3775</TotalTime>
  <Words>986</Words>
  <Application>Microsoft Office PowerPoint</Application>
  <PresentationFormat>Custom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Gallery</vt:lpstr>
      <vt:lpstr>Slide 1</vt:lpstr>
      <vt:lpstr>General Comments</vt:lpstr>
      <vt:lpstr>Comments on Specific Clauses LCB</vt:lpstr>
      <vt:lpstr>Clause 8 – Appointment of Judges</vt:lpstr>
      <vt:lpstr>Clause 12 – Appointment of Assessors </vt:lpstr>
      <vt:lpstr>Clause 13 – Institution of Proceedings </vt:lpstr>
      <vt:lpstr>Clause 14  – Rules</vt:lpstr>
      <vt:lpstr>Clause 16 – Legal Representation </vt:lpstr>
      <vt:lpstr>Clause 18 – Judgment by Default</vt:lpstr>
      <vt:lpstr>Clause 22 - Evidence</vt:lpstr>
      <vt:lpstr>Clause 31 – Mediation </vt:lpstr>
      <vt:lpstr>Clause 31 – Mediation </vt:lpstr>
      <vt:lpstr>Clause 32 - Arbitration</vt:lpstr>
      <vt:lpstr>Clause 53 – Regulations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Ektaa Deochand</dc:creator>
  <cp:lastModifiedBy>USER</cp:lastModifiedBy>
  <cp:revision>39</cp:revision>
  <dcterms:created xsi:type="dcterms:W3CDTF">2021-06-25T11:10:40Z</dcterms:created>
  <dcterms:modified xsi:type="dcterms:W3CDTF">2022-03-01T11:08:41Z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0x0101006E37048006874C41A84628B2ADBCF37C</vt:lpwstr>
  </property>
</Properties>
</file>