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7675" cy="9926638"/>
  <p:embeddedFontLst>
    <p:embeddedFont>
      <p:font typeface="Calibri" pitchFamily="34" charset="0"/>
      <p:regular r:id="rId14"/>
      <p:bold r:id="rId15"/>
      <p:italic r:id="rId16"/>
      <p:boldItalic r:id="rId17"/>
    </p:embeddedFont>
    <p:embeddedFont>
      <p:font typeface="Tahoma" pitchFamily="3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KIgVBL0EDirzNDht3UOcJjVx6A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68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R="0" lvl="2"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R="0" lvl="3"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R="0" lvl="4"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R="0" lvl="5"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R="0" lvl="6"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R="0" lvl="7"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R="0" lvl="8"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4" name="Google Shape;4;n"/>
          <p:cNvSpPr txBox="1">
            <a:spLocks noGrp="1"/>
          </p:cNvSpPr>
          <p:nvPr>
            <p:ph type="dt" idx="10"/>
          </p:nvPr>
        </p:nvSpPr>
        <p:spPr>
          <a:xfrm>
            <a:off x="3849687" y="0"/>
            <a:ext cx="2946400" cy="4968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R="0" lvl="2"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R="0" lvl="3"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R="0" lvl="4"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R="0" lvl="5"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R="0" lvl="6"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R="0" lvl="7"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R="0" lvl="8"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5" name="Google Shape;5;n"/>
          <p:cNvSpPr>
            <a:spLocks noGrp="1" noRot="1" noChangeAspect="1"/>
          </p:cNvSpPr>
          <p:nvPr>
            <p:ph type="sldImg" idx="3"/>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428162"/>
            <a:ext cx="2946400" cy="4968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R="0" lvl="2"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R="0" lvl="3"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R="0" lvl="4"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R="0" lvl="5"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R="0" lvl="6"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R="0" lvl="7"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R="0" lvl="8"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8" name="Google Shape;8;n"/>
          <p:cNvSpPr txBox="1">
            <a:spLocks noGrp="1"/>
          </p:cNvSpPr>
          <p:nvPr>
            <p:ph type="sldNum" idx="12"/>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Tahoma"/>
              <a:buNone/>
            </a:pPr>
            <a:fld id="{00000000-1234-1234-1234-123412341234}" type="slidenum">
              <a:rPr lang="en-US" sz="1800" b="0" i="0" u="none" strike="noStrike" cap="none">
                <a:solidFill>
                  <a:srgbClr val="000000"/>
                </a:solidFill>
                <a:latin typeface="Tahoma"/>
                <a:ea typeface="Tahoma"/>
                <a:cs typeface="Tahoma"/>
                <a:sym typeface="Tahoma"/>
              </a:rPr>
              <a:pPr marL="0" marR="0" lvl="0" indent="0" algn="r" rtl="0">
                <a:lnSpc>
                  <a:spcPct val="100000"/>
                </a:lnSpc>
                <a:spcBef>
                  <a:spcPts val="0"/>
                </a:spcBef>
                <a:spcAft>
                  <a:spcPts val="0"/>
                </a:spcAft>
                <a:buClr>
                  <a:srgbClr val="000000"/>
                </a:buClr>
                <a:buSzPts val="1800"/>
                <a:buFont typeface="Tahoma"/>
                <a:buNone/>
              </a:pPr>
              <a:t>1</a:t>
            </a:fld>
            <a:endParaRPr/>
          </a:p>
        </p:txBody>
      </p:sp>
      <p:sp>
        <p:nvSpPr>
          <p:cNvPr id="86" name="Google Shape;86;p1: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0" name="Google Shape;150;p10: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0: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8" name="Google Shape;158;p11:notes"/>
          <p:cNvSpPr txBox="1">
            <a:spLocks noGrp="1"/>
          </p:cNvSpPr>
          <p:nvPr>
            <p:ph type="body" idx="1"/>
          </p:nvPr>
        </p:nvSpPr>
        <p:spPr>
          <a:xfrm>
            <a:off x="679450" y="4714875"/>
            <a:ext cx="5438775" cy="4467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1:notes"/>
          <p:cNvSpPr txBox="1"/>
          <p:nvPr/>
        </p:nvSpPr>
        <p:spPr>
          <a:xfrm>
            <a:off x="3849687" y="9428162"/>
            <a:ext cx="2946400" cy="4968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6: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7: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8: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79450" y="4714875"/>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9:notes"/>
          <p:cNvSpPr>
            <a:spLocks noGrp="1" noRot="1" noChangeAspect="1"/>
          </p:cNvSpPr>
          <p:nvPr>
            <p:ph type="sldImg" idx="2"/>
          </p:nvPr>
        </p:nvSpPr>
        <p:spPr>
          <a:xfrm>
            <a:off x="917575" y="744537"/>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2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4" name="Google Shape;74;p2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15"/>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15"/>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16"/>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7"/>
          <p:cNvSpPr>
            <a:spLocks noGrp="1"/>
          </p:cNvSpPr>
          <p:nvPr>
            <p:ph type="pic" idx="2"/>
          </p:nvPr>
        </p:nvSpPr>
        <p:spPr>
          <a:xfrm>
            <a:off x="1792288" y="612775"/>
            <a:ext cx="5486400" cy="4114800"/>
          </a:xfrm>
          <a:prstGeom prst="rect">
            <a:avLst/>
          </a:prstGeom>
          <a:noFill/>
          <a:ln>
            <a:noFill/>
          </a:ln>
        </p:spPr>
      </p:sp>
      <p:sp>
        <p:nvSpPr>
          <p:cNvPr id="42" name="Google Shape;42;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 name="Google Shape;43;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9" name="Google Shape;49;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 name="Google Shape;50;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5" name="Google Shape;65;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6" name="Google Shape;66;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7" name="Google Shape;67;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8" name="Google Shape;68;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3" name="Google Shape;1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4" name="Google Shape;1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1pPr>
            <a:lvl2pPr marL="0" marR="0" lvl="1"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2pPr>
            <a:lvl3pPr marL="0" marR="0" lvl="2"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3pPr>
            <a:lvl4pPr marL="0" marR="0" lvl="3"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4pPr>
            <a:lvl5pPr marL="0" marR="0" lvl="4"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5pPr>
            <a:lvl6pPr marL="0" marR="0" lvl="5"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6pPr>
            <a:lvl7pPr marL="0" marR="0" lvl="6"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7pPr>
            <a:lvl8pPr marL="0" marR="0" lvl="7"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8pPr>
            <a:lvl9pPr marL="0" marR="0" lvl="8" indent="0" algn="r" rtl="0">
              <a:lnSpc>
                <a:spcPct val="100000"/>
              </a:lnSpc>
              <a:spcBef>
                <a:spcPts val="0"/>
              </a:spcBef>
              <a:spcAft>
                <a:spcPts val="0"/>
              </a:spcAft>
              <a:buClr>
                <a:srgbClr val="898989"/>
              </a:buClr>
              <a:buSzPts val="1200"/>
              <a:buFont typeface="Tahoma"/>
              <a:buNone/>
              <a:defRPr sz="1200" b="0" i="0" u="none" strike="noStrike" cap="none">
                <a:solidFill>
                  <a:srgbClr val="898989"/>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066800" y="0"/>
            <a:ext cx="7086600" cy="44418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100" b="0" i="0" u="none">
                <a:solidFill>
                  <a:schemeClr val="dk1"/>
                </a:solidFill>
                <a:latin typeface="Calibri"/>
                <a:ea typeface="Calibri"/>
                <a:cs typeface="Calibri"/>
                <a:sym typeface="Calibri"/>
              </a:rPr>
              <a:t/>
            </a:r>
            <a:br>
              <a:rPr lang="en-US" sz="4100" b="0" i="0" u="none">
                <a:solidFill>
                  <a:schemeClr val="dk1"/>
                </a:solidFill>
                <a:latin typeface="Calibri"/>
                <a:ea typeface="Calibri"/>
                <a:cs typeface="Calibri"/>
                <a:sym typeface="Calibri"/>
              </a:rPr>
            </a:br>
            <a:r>
              <a:rPr lang="en-US" sz="3300" b="1" i="0" u="none">
                <a:solidFill>
                  <a:schemeClr val="dk1"/>
                </a:solidFill>
                <a:latin typeface="Calibri"/>
                <a:ea typeface="Calibri"/>
                <a:cs typeface="Calibri"/>
                <a:sym typeface="Calibri"/>
              </a:rPr>
              <a:t>COSATU</a:t>
            </a:r>
            <a:br>
              <a:rPr lang="en-US" sz="3300" b="1" i="0" u="none">
                <a:solidFill>
                  <a:schemeClr val="dk1"/>
                </a:solidFill>
                <a:latin typeface="Calibri"/>
                <a:ea typeface="Calibri"/>
                <a:cs typeface="Calibri"/>
                <a:sym typeface="Calibri"/>
              </a:rPr>
            </a:br>
            <a:r>
              <a:rPr lang="en-US" sz="900" b="0" i="0" u="none">
                <a:solidFill>
                  <a:schemeClr val="dk1"/>
                </a:solidFill>
                <a:latin typeface="Calibri"/>
                <a:ea typeface="Calibri"/>
                <a:cs typeface="Calibri"/>
                <a:sym typeface="Calibri"/>
              </a:rPr>
              <a:t/>
            </a:r>
            <a:br>
              <a:rPr lang="en-US" sz="900" b="0" i="0" u="none">
                <a:solidFill>
                  <a:schemeClr val="dk1"/>
                </a:solidFill>
                <a:latin typeface="Calibri"/>
                <a:ea typeface="Calibri"/>
                <a:cs typeface="Calibri"/>
                <a:sym typeface="Calibri"/>
              </a:rPr>
            </a:br>
            <a:r>
              <a:rPr lang="en-US" sz="3300" b="1" i="0" u="none">
                <a:solidFill>
                  <a:schemeClr val="dk1"/>
                </a:solidFill>
                <a:latin typeface="Calibri"/>
                <a:ea typeface="Calibri"/>
                <a:cs typeface="Calibri"/>
                <a:sym typeface="Calibri"/>
              </a:rPr>
              <a:t>Land Court Bill</a:t>
            </a:r>
            <a:br>
              <a:rPr lang="en-US" sz="3300" b="1" i="0" u="none">
                <a:solidFill>
                  <a:schemeClr val="dk1"/>
                </a:solidFill>
                <a:latin typeface="Calibri"/>
                <a:ea typeface="Calibri"/>
                <a:cs typeface="Calibri"/>
                <a:sym typeface="Calibri"/>
              </a:rPr>
            </a:br>
            <a:r>
              <a:rPr lang="en-US" sz="900" b="1" i="0" u="none">
                <a:solidFill>
                  <a:schemeClr val="dk1"/>
                </a:solidFill>
                <a:latin typeface="Calibri"/>
                <a:ea typeface="Calibri"/>
                <a:cs typeface="Calibri"/>
                <a:sym typeface="Calibri"/>
              </a:rPr>
              <a:t/>
            </a:r>
            <a:br>
              <a:rPr lang="en-US" sz="900" b="1" i="0" u="none">
                <a:solidFill>
                  <a:schemeClr val="dk1"/>
                </a:solidFill>
                <a:latin typeface="Calibri"/>
                <a:ea typeface="Calibri"/>
                <a:cs typeface="Calibri"/>
                <a:sym typeface="Calibri"/>
              </a:rPr>
            </a:br>
            <a:r>
              <a:rPr lang="en-US" sz="3300" b="1" i="0" u="none">
                <a:solidFill>
                  <a:schemeClr val="dk1"/>
                </a:solidFill>
                <a:latin typeface="Calibri"/>
                <a:ea typeface="Calibri"/>
                <a:cs typeface="Calibri"/>
                <a:sym typeface="Calibri"/>
              </a:rPr>
              <a:t/>
            </a:r>
            <a:br>
              <a:rPr lang="en-US" sz="3300" b="1" i="0" u="none">
                <a:solidFill>
                  <a:schemeClr val="dk1"/>
                </a:solidFill>
                <a:latin typeface="Calibri"/>
                <a:ea typeface="Calibri"/>
                <a:cs typeface="Calibri"/>
                <a:sym typeface="Calibri"/>
              </a:rPr>
            </a:br>
            <a:r>
              <a:rPr lang="en-US" sz="3300" b="1" i="0" u="none">
                <a:solidFill>
                  <a:schemeClr val="dk1"/>
                </a:solidFill>
                <a:latin typeface="Calibri"/>
                <a:ea typeface="Calibri"/>
                <a:cs typeface="Calibri"/>
                <a:sym typeface="Calibri"/>
              </a:rPr>
              <a:t>Portfolio Committee: Justice &amp; Correctional Services</a:t>
            </a:r>
            <a:br>
              <a:rPr lang="en-US" sz="3300" b="1" i="0" u="none">
                <a:solidFill>
                  <a:schemeClr val="dk1"/>
                </a:solidFill>
                <a:latin typeface="Calibri"/>
                <a:ea typeface="Calibri"/>
                <a:cs typeface="Calibri"/>
                <a:sym typeface="Calibri"/>
              </a:rPr>
            </a:br>
            <a:r>
              <a:rPr lang="en-US" sz="3300" b="1" i="0" u="none">
                <a:solidFill>
                  <a:schemeClr val="dk1"/>
                </a:solidFill>
                <a:latin typeface="Calibri"/>
                <a:ea typeface="Calibri"/>
                <a:cs typeface="Calibri"/>
                <a:sym typeface="Calibri"/>
              </a:rPr>
              <a:t>National Assembly </a:t>
            </a:r>
            <a:r>
              <a:rPr lang="en-US" sz="3300" b="0" i="0" u="none">
                <a:solidFill>
                  <a:schemeClr val="dk1"/>
                </a:solidFill>
                <a:latin typeface="Calibri"/>
                <a:ea typeface="Calibri"/>
                <a:cs typeface="Calibri"/>
                <a:sym typeface="Calibri"/>
              </a:rPr>
              <a:t/>
            </a:r>
            <a:br>
              <a:rPr lang="en-US" sz="3300" b="0" i="0" u="none">
                <a:solidFill>
                  <a:schemeClr val="dk1"/>
                </a:solidFill>
                <a:latin typeface="Calibri"/>
                <a:ea typeface="Calibri"/>
                <a:cs typeface="Calibri"/>
                <a:sym typeface="Calibri"/>
              </a:rPr>
            </a:br>
            <a:r>
              <a:rPr lang="en-US" sz="3300" b="0" i="0" u="none">
                <a:solidFill>
                  <a:schemeClr val="dk1"/>
                </a:solidFill>
                <a:latin typeface="Calibri"/>
                <a:ea typeface="Calibri"/>
                <a:cs typeface="Calibri"/>
                <a:sym typeface="Calibri"/>
              </a:rPr>
              <a:t> </a:t>
            </a:r>
            <a:r>
              <a:rPr lang="en-US" sz="2100" b="0" i="0" u="none">
                <a:solidFill>
                  <a:schemeClr val="dk1"/>
                </a:solidFill>
                <a:latin typeface="Calibri"/>
                <a:ea typeface="Calibri"/>
                <a:cs typeface="Calibri"/>
                <a:sym typeface="Calibri"/>
              </a:rPr>
              <a:t>01/03/2022</a:t>
            </a:r>
            <a:r>
              <a:rPr lang="en-US" sz="4100" b="0" i="0" u="none">
                <a:solidFill>
                  <a:schemeClr val="dk1"/>
                </a:solidFill>
                <a:latin typeface="Calibri"/>
                <a:ea typeface="Calibri"/>
                <a:cs typeface="Calibri"/>
                <a:sym typeface="Calibri"/>
              </a:rPr>
              <a:t/>
            </a:r>
            <a:br>
              <a:rPr lang="en-US" sz="4100" b="0" i="0" u="none">
                <a:solidFill>
                  <a:schemeClr val="dk1"/>
                </a:solidFill>
                <a:latin typeface="Calibri"/>
                <a:ea typeface="Calibri"/>
                <a:cs typeface="Calibri"/>
                <a:sym typeface="Calibri"/>
              </a:rPr>
            </a:br>
            <a:endParaRPr sz="4500"/>
          </a:p>
        </p:txBody>
      </p:sp>
      <p:pic>
        <p:nvPicPr>
          <p:cNvPr id="90" name="Google Shape;90;p1"/>
          <p:cNvPicPr preferRelativeResize="0"/>
          <p:nvPr/>
        </p:nvPicPr>
        <p:blipFill rotWithShape="1">
          <a:blip r:embed="rId3">
            <a:alphaModFix/>
          </a:blip>
          <a:srcRect/>
          <a:stretch/>
        </p:blipFill>
        <p:spPr>
          <a:xfrm>
            <a:off x="3732212" y="4445000"/>
            <a:ext cx="1755775" cy="2127250"/>
          </a:xfrm>
          <a:prstGeom prst="rect">
            <a:avLst/>
          </a:prstGeom>
          <a:noFill/>
          <a:ln>
            <a:noFill/>
          </a:ln>
        </p:spPr>
      </p:pic>
      <p:sp>
        <p:nvSpPr>
          <p:cNvPr id="91" name="Google Shape;91;p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0"/>
          <p:cNvSpPr txBox="1">
            <a:spLocks noGrp="1"/>
          </p:cNvSpPr>
          <p:nvPr>
            <p:ph type="title"/>
          </p:nvPr>
        </p:nvSpPr>
        <p:spPr>
          <a:xfrm>
            <a:off x="457200" y="136525"/>
            <a:ext cx="8229600" cy="4556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Conclusion</a:t>
            </a:r>
            <a:endParaRPr/>
          </a:p>
        </p:txBody>
      </p:sp>
      <p:sp>
        <p:nvSpPr>
          <p:cNvPr id="154" name="Google Shape;154;p10"/>
          <p:cNvSpPr txBox="1">
            <a:spLocks noGrp="1"/>
          </p:cNvSpPr>
          <p:nvPr>
            <p:ph type="body" idx="1"/>
          </p:nvPr>
        </p:nvSpPr>
        <p:spPr>
          <a:xfrm>
            <a:off x="107950" y="765175"/>
            <a:ext cx="8856662" cy="53609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supports and urges the speedy passage of the Land Court Bill.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will provide an additional boost in support of land reform and help to ensure properly capacitated dedicated courts to hear land cases.</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155" name="Google Shape;155;p1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1"/>
          <p:cNvSpPr txBox="1">
            <a:spLocks noGrp="1"/>
          </p:cNvSpPr>
          <p:nvPr>
            <p:ph type="title"/>
          </p:nvPr>
        </p:nvSpPr>
        <p:spPr>
          <a:xfrm>
            <a:off x="457200" y="136525"/>
            <a:ext cx="8229600" cy="4556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Conclusion</a:t>
            </a:r>
            <a:endParaRPr/>
          </a:p>
        </p:txBody>
      </p:sp>
      <p:sp>
        <p:nvSpPr>
          <p:cNvPr id="162" name="Google Shape;162;p11"/>
          <p:cNvSpPr txBox="1">
            <a:spLocks noGrp="1"/>
          </p:cNvSpPr>
          <p:nvPr>
            <p:ph type="body" idx="1"/>
          </p:nvPr>
        </p:nvSpPr>
        <p:spPr>
          <a:xfrm>
            <a:off x="107950" y="765175"/>
            <a:ext cx="8856662" cy="53609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COSATU urges Parliament to insert an additional provision in the Bill to ensure that its scope is clear to all and that it includes dealing with the evictions of farm workers, labour tenants and their families.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Lastly the Federation urges Parliament to ensure that these Land Courts will be sufficiently resourced to fulfil their legal mandates.</a:t>
            </a:r>
            <a:endParaRPr/>
          </a:p>
        </p:txBody>
      </p:sp>
      <p:sp>
        <p:nvSpPr>
          <p:cNvPr id="163" name="Google Shape;163;p1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457200" y="136525"/>
            <a:ext cx="8229600" cy="59531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Introduction</a:t>
            </a:r>
            <a:endParaRPr/>
          </a:p>
        </p:txBody>
      </p:sp>
      <p:sp>
        <p:nvSpPr>
          <p:cNvPr id="97" name="Google Shape;97;p2"/>
          <p:cNvSpPr txBox="1">
            <a:spLocks noGrp="1"/>
          </p:cNvSpPr>
          <p:nvPr>
            <p:ph type="body" idx="1"/>
          </p:nvPr>
        </p:nvSpPr>
        <p:spPr>
          <a:xfrm>
            <a:off x="457200" y="731837"/>
            <a:ext cx="8507412" cy="53943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welcomes the Land Court Bill.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is progressive and long over initiative.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supports the progressive provisions of the Bill and urges its speedy passage.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urges Parliament to tighten the provision on the jurisdiction and scope of the Court with regards the Extension of Tenure Security Act and evictions from farms of farm workers and their families.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supports the Bill, but is worried about government’s ability to adequately resource it.</a:t>
            </a:r>
            <a:endParaRPr/>
          </a:p>
        </p:txBody>
      </p:sp>
      <p:sp>
        <p:nvSpPr>
          <p:cNvPr id="98" name="Google Shape;98;p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457200" y="136525"/>
            <a:ext cx="8229600" cy="9874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 Support for the Land Court Bill</a:t>
            </a:r>
            <a:endParaRPr/>
          </a:p>
        </p:txBody>
      </p:sp>
      <p:sp>
        <p:nvSpPr>
          <p:cNvPr id="104" name="Google Shape;104;p3"/>
          <p:cNvSpPr txBox="1">
            <a:spLocks noGrp="1"/>
          </p:cNvSpPr>
          <p:nvPr>
            <p:ph type="body" idx="1"/>
          </p:nvPr>
        </p:nvSpPr>
        <p:spPr>
          <a:xfrm>
            <a:off x="323850" y="1268412"/>
            <a:ext cx="8820150" cy="46085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welcomes and supports the Bill.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Federation urges its speedy passage through Parliament, assenting by the President and implementation by government.</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is a progressive bill that will assist in addressing the perennial delays in resolving thousands and thousands of land restitution cases.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will establish and formalise the necessary judicial expertise in land, in particular restitution and eviction cases.</a:t>
            </a:r>
            <a:endParaRPr/>
          </a:p>
        </p:txBody>
      </p:sp>
      <p:sp>
        <p:nvSpPr>
          <p:cNvPr id="105" name="Google Shape;105;p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4"/>
          <p:cNvSpPr txBox="1">
            <a:spLocks noGrp="1"/>
          </p:cNvSpPr>
          <p:nvPr>
            <p:ph type="title"/>
          </p:nvPr>
        </p:nvSpPr>
        <p:spPr>
          <a:xfrm>
            <a:off x="457200" y="136525"/>
            <a:ext cx="8229600" cy="9874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 Support for the Land Court Bill</a:t>
            </a:r>
            <a:endParaRPr/>
          </a:p>
        </p:txBody>
      </p:sp>
      <p:sp>
        <p:nvSpPr>
          <p:cNvPr id="111" name="Google Shape;111;p4"/>
          <p:cNvSpPr txBox="1">
            <a:spLocks noGrp="1"/>
          </p:cNvSpPr>
          <p:nvPr>
            <p:ph type="body" idx="1"/>
          </p:nvPr>
        </p:nvSpPr>
        <p:spPr>
          <a:xfrm>
            <a:off x="323850" y="1341437"/>
            <a:ext cx="8820150" cy="45354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provides the necessary administrative flexibility for the state to ensure that cases can be held in areas close to communities.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It ensures that judges will be remunerated at the same levels of their pears to ensure that the necessary seniority, expertise and stability in judges are achieved.</a:t>
            </a:r>
            <a:endParaRPr/>
          </a:p>
        </p:txBody>
      </p:sp>
      <p:sp>
        <p:nvSpPr>
          <p:cNvPr id="112" name="Google Shape;112;p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457200" y="274637"/>
            <a:ext cx="8229600" cy="7064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COSATU’s Proposals to Clarify the Scope of the Courts</a:t>
            </a:r>
            <a:endParaRPr/>
          </a:p>
        </p:txBody>
      </p:sp>
      <p:sp>
        <p:nvSpPr>
          <p:cNvPr id="118" name="Google Shape;118;p5"/>
          <p:cNvSpPr txBox="1">
            <a:spLocks noGrp="1"/>
          </p:cNvSpPr>
          <p:nvPr>
            <p:ph type="body" idx="1"/>
          </p:nvPr>
        </p:nvSpPr>
        <p:spPr>
          <a:xfrm>
            <a:off x="323850" y="1341437"/>
            <a:ext cx="8820150" cy="45354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welcomes the proposed scope of the Bill to cover matters provided for in various land reform legislation, e.g. the Restitution of Land Rights, Land Reform, Upgrading of Land Tenure Rights, the Extension of Security of Tenure Acts amongst others.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COSATU is concerned that this scope is not explicitly stated in the Act itself but rather only mentioned in passing its Schedule.</a:t>
            </a:r>
            <a:endParaRPr/>
          </a:p>
        </p:txBody>
      </p:sp>
      <p:sp>
        <p:nvSpPr>
          <p:cNvPr id="119" name="Google Shape;119;p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457200" y="274637"/>
            <a:ext cx="8229600" cy="7064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COSATU’s Proposals to Clarify the Scope of the Courts</a:t>
            </a:r>
            <a:endParaRPr/>
          </a:p>
        </p:txBody>
      </p:sp>
      <p:sp>
        <p:nvSpPr>
          <p:cNvPr id="125" name="Google Shape;125;p6"/>
          <p:cNvSpPr txBox="1">
            <a:spLocks noGrp="1"/>
          </p:cNvSpPr>
          <p:nvPr>
            <p:ph type="body" idx="1"/>
          </p:nvPr>
        </p:nvSpPr>
        <p:spPr>
          <a:xfrm>
            <a:off x="323850" y="1341437"/>
            <a:ext cx="8820150" cy="45354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This may lead to unnecessary confusion by not only plaintiffs, defendants but also amongst the magistrate’s courts.  The wording in the Bill gives an impression that the Land Courts will focus on land restitution cases.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Bill is vague and ambiguous with regards to its role cases involving the eviction of farm workers and labour tenants and their families from land they reside on and occupy.</a:t>
            </a:r>
            <a:endParaRPr/>
          </a:p>
        </p:txBody>
      </p:sp>
      <p:sp>
        <p:nvSpPr>
          <p:cNvPr id="126" name="Google Shape;126;p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457200" y="274637"/>
            <a:ext cx="8229600" cy="7064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COSATU’s Proposals to Clarify the Scope of the Courts</a:t>
            </a:r>
            <a:endParaRPr/>
          </a:p>
        </p:txBody>
      </p:sp>
      <p:sp>
        <p:nvSpPr>
          <p:cNvPr id="132" name="Google Shape;132;p7"/>
          <p:cNvSpPr txBox="1">
            <a:spLocks noGrp="1"/>
          </p:cNvSpPr>
          <p:nvPr>
            <p:ph type="body" idx="1"/>
          </p:nvPr>
        </p:nvSpPr>
        <p:spPr>
          <a:xfrm>
            <a:off x="323850" y="1341437"/>
            <a:ext cx="8820150" cy="45354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Calibri"/>
                <a:ea typeface="Calibri"/>
                <a:cs typeface="Calibri"/>
                <a:sym typeface="Calibri"/>
              </a:rPr>
              <a:t>COSATU Proposal:</a:t>
            </a:r>
            <a:endParaRPr sz="3200" b="0" i="0" u="none" strike="noStrike" cap="none">
              <a:solidFill>
                <a:schemeClr val="dk1"/>
              </a:solidFill>
              <a:latin typeface="Calibri"/>
              <a:ea typeface="Calibri"/>
              <a:cs typeface="Calibri"/>
              <a:sym typeface="Calibri"/>
            </a:endParaRPr>
          </a:p>
          <a:p>
            <a:pPr marL="0" marR="0" lvl="0" indent="-2032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That clarity be provided for in the Bill itself citing these Acts and the nature of the types of cases that may be brought for it, in particular those falling under the Extension of Security of Tenure Act, e.g. the eviction of farm workers and labour tenants and families from land they occupy or reside on.</a:t>
            </a:r>
            <a:endParaRPr/>
          </a:p>
        </p:txBody>
      </p:sp>
      <p:sp>
        <p:nvSpPr>
          <p:cNvPr id="133" name="Google Shape;133;p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457200" y="274637"/>
            <a:ext cx="8229600" cy="13541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 Concerns with Regards to Adequately Resourcing the Land Courts</a:t>
            </a:r>
            <a:endParaRPr/>
          </a:p>
        </p:txBody>
      </p:sp>
      <p:sp>
        <p:nvSpPr>
          <p:cNvPr id="139" name="Google Shape;139;p8"/>
          <p:cNvSpPr txBox="1">
            <a:spLocks noGrp="1"/>
          </p:cNvSpPr>
          <p:nvPr>
            <p:ph type="body" idx="1"/>
          </p:nvPr>
        </p:nvSpPr>
        <p:spPr>
          <a:xfrm>
            <a:off x="323850" y="1916112"/>
            <a:ext cx="8820150" cy="39608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Whilst COSATU supports the proposed establishment of the Land Courts, we are deeply concerned with regards to government’s ability to adequately resource them so that they are able to fully fulfil their legal mandate.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Workers have painful experiencing with the under resourcing of Labour Courts and as a consequence, workers can wait up to 2 years for their cases to be heard and concluded.</a:t>
            </a:r>
            <a:endParaRPr/>
          </a:p>
        </p:txBody>
      </p:sp>
      <p:sp>
        <p:nvSpPr>
          <p:cNvPr id="140" name="Google Shape;140;p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9"/>
          <p:cNvSpPr txBox="1">
            <a:spLocks noGrp="1"/>
          </p:cNvSpPr>
          <p:nvPr>
            <p:ph type="title"/>
          </p:nvPr>
        </p:nvSpPr>
        <p:spPr>
          <a:xfrm>
            <a:off x="457200" y="274637"/>
            <a:ext cx="8229600" cy="135413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a:solidFill>
                  <a:schemeClr val="dk1"/>
                </a:solidFill>
                <a:latin typeface="Calibri"/>
                <a:ea typeface="Calibri"/>
                <a:cs typeface="Calibri"/>
                <a:sym typeface="Calibri"/>
              </a:rPr>
              <a:t>COSATU Concerns with Regards to Adequately Resourcing the Land Courts</a:t>
            </a:r>
            <a:endParaRPr/>
          </a:p>
        </p:txBody>
      </p:sp>
      <p:sp>
        <p:nvSpPr>
          <p:cNvPr id="146" name="Google Shape;146;p9"/>
          <p:cNvSpPr txBox="1">
            <a:spLocks noGrp="1"/>
          </p:cNvSpPr>
          <p:nvPr>
            <p:ph type="body" idx="1"/>
          </p:nvPr>
        </p:nvSpPr>
        <p:spPr>
          <a:xfrm>
            <a:off x="323850" y="1773237"/>
            <a:ext cx="8820150" cy="41036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Workers have seen government slash the funding for the CCMA resulting in it cutting services, retrenching Commissioners and cases taking 3 months and no longer 1 month to be heard.  </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This has occurred during deep economic recession and a global pandemic when millions of workers have been forced to work in dangerous conditions without adequate protections, have lost wages and pensions, and been retrenched.</a:t>
            </a:r>
            <a:endParaRPr/>
          </a:p>
        </p:txBody>
      </p:sp>
      <p:sp>
        <p:nvSpPr>
          <p:cNvPr id="147" name="Google Shape;147;p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Tahoma"/>
              <a:buNone/>
            </a:pPr>
            <a:fld id="{00000000-1234-1234-1234-123412341234}" type="slidenum">
              <a:rPr lang="en-US" sz="1200" b="0" i="0" u="none" strike="noStrike" cap="none">
                <a:solidFill>
                  <a:srgbClr val="898989"/>
                </a:solidFill>
                <a:latin typeface="Tahoma"/>
                <a:ea typeface="Tahoma"/>
                <a:cs typeface="Tahoma"/>
                <a:sym typeface="Tahoma"/>
              </a:rPr>
              <a:pPr marL="0" marR="0" lvl="0" indent="0" algn="r" rtl="0">
                <a:lnSpc>
                  <a:spcPct val="100000"/>
                </a:lnSpc>
                <a:spcBef>
                  <a:spcPts val="0"/>
                </a:spcBef>
                <a:spcAft>
                  <a:spcPts val="0"/>
                </a:spcAft>
                <a:buClr>
                  <a:srgbClr val="898989"/>
                </a:buClr>
                <a:buSzPts val="1200"/>
                <a:buFont typeface="Tahoma"/>
                <a:buNone/>
              </a:pPr>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On-screen Show (4:3)</PresentationFormat>
  <Paragraphs>50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Tahoma</vt:lpstr>
      <vt:lpstr>Office Theme</vt:lpstr>
      <vt:lpstr> COSATU  Land Court Bill   Portfolio Committee: Justice &amp; Correctional Services National Assembly   01/03/2022 </vt:lpstr>
      <vt:lpstr>Introduction</vt:lpstr>
      <vt:lpstr>COSATU Support for the Land Court Bill</vt:lpstr>
      <vt:lpstr>COSATU Support for the Land Court Bill</vt:lpstr>
      <vt:lpstr>COSATU’s Proposals to Clarify the Scope of the Courts</vt:lpstr>
      <vt:lpstr>COSATU’s Proposals to Clarify the Scope of the Courts</vt:lpstr>
      <vt:lpstr>COSATU’s Proposals to Clarify the Scope of the Courts</vt:lpstr>
      <vt:lpstr>COSATU Concerns with Regards to Adequately Resourcing the Land Courts</vt:lpstr>
      <vt:lpstr>COSATU Concerns with Regards to Adequately Resourcing the Land Courts</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COSATU  Land Court Bill   Portfolio Committee: Justice &amp; Correctional Services National Assembly   01/03/2022 </dc:title>
  <dc:creator>matthew</dc:creator>
  <cp:lastModifiedBy>USER</cp:lastModifiedBy>
  <cp:revision>1</cp:revision>
  <dcterms:created xsi:type="dcterms:W3CDTF">2012-02-28T13:22:40Z</dcterms:created>
  <dcterms:modified xsi:type="dcterms:W3CDTF">2022-03-01T08:28:05Z</dcterms:modified>
</cp:coreProperties>
</file>