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9"/>
  </p:notesMasterIdLst>
  <p:handoutMasterIdLst>
    <p:handoutMasterId r:id="rId20"/>
  </p:handoutMasterIdLst>
  <p:sldIdLst>
    <p:sldId id="256" r:id="rId2"/>
    <p:sldId id="271" r:id="rId3"/>
    <p:sldId id="259" r:id="rId4"/>
    <p:sldId id="260" r:id="rId5"/>
    <p:sldId id="261" r:id="rId6"/>
    <p:sldId id="264" r:id="rId7"/>
    <p:sldId id="262" r:id="rId8"/>
    <p:sldId id="263" r:id="rId9"/>
    <p:sldId id="272" r:id="rId10"/>
    <p:sldId id="273" r:id="rId11"/>
    <p:sldId id="265" r:id="rId12"/>
    <p:sldId id="274" r:id="rId13"/>
    <p:sldId id="275" r:id="rId14"/>
    <p:sldId id="276" r:id="rId15"/>
    <p:sldId id="277" r:id="rId16"/>
    <p:sldId id="278" r:id="rId17"/>
    <p:sldId id="2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19F66"/>
    <a:srgbClr val="0BA580"/>
    <a:srgbClr val="008238"/>
    <a:srgbClr val="005D2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33" autoAdjust="0"/>
    <p:restoredTop sz="94660"/>
  </p:normalViewPr>
  <p:slideViewPr>
    <p:cSldViewPr snapToGrid="0" showGuides="1">
      <p:cViewPr varScale="1">
        <p:scale>
          <a:sx n="73" d="100"/>
          <a:sy n="73" d="100"/>
        </p:scale>
        <p:origin x="-85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0CC6715-62B1-44B4-B7BE-48AE499FAB2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a:extLst>
              <a:ext uri="{FF2B5EF4-FFF2-40B4-BE49-F238E27FC236}">
                <a16:creationId xmlns:a16="http://schemas.microsoft.com/office/drawing/2014/main" xmlns="" id="{742C05F5-0828-4A09-A4AD-AF409796D8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FBCE13-60DD-4A9C-BBC9-F28A6E0F6B1F}" type="datetimeFigureOut">
              <a:rPr lang="en-ZA" smtClean="0"/>
              <a:pPr/>
              <a:t>2022/03/01</a:t>
            </a:fld>
            <a:endParaRPr lang="en-ZA" dirty="0"/>
          </a:p>
        </p:txBody>
      </p:sp>
      <p:sp>
        <p:nvSpPr>
          <p:cNvPr id="4" name="Footer Placeholder 3">
            <a:extLst>
              <a:ext uri="{FF2B5EF4-FFF2-40B4-BE49-F238E27FC236}">
                <a16:creationId xmlns:a16="http://schemas.microsoft.com/office/drawing/2014/main" xmlns="" id="{A05650F8-051F-43FF-A474-EF5448A0185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a:extLst>
              <a:ext uri="{FF2B5EF4-FFF2-40B4-BE49-F238E27FC236}">
                <a16:creationId xmlns:a16="http://schemas.microsoft.com/office/drawing/2014/main" xmlns="" id="{BEE08517-3D9C-4E27-9D56-CF8C3CAD6CB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B7CE13-1CE6-4249-9C8F-2A12BE236C4B}" type="slidenum">
              <a:rPr lang="en-ZA" smtClean="0"/>
              <a:pPr/>
              <a:t>‹#›</a:t>
            </a:fld>
            <a:endParaRPr lang="en-ZA" dirty="0"/>
          </a:p>
        </p:txBody>
      </p:sp>
    </p:spTree>
    <p:extLst>
      <p:ext uri="{BB962C8B-B14F-4D97-AF65-F5344CB8AC3E}">
        <p14:creationId xmlns:p14="http://schemas.microsoft.com/office/powerpoint/2010/main" xmlns="" val="490174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460AB-BBAC-46A5-8D4C-DA4A0A7732AB}" type="datetimeFigureOut">
              <a:rPr lang="en-ZA" smtClean="0"/>
              <a:pPr/>
              <a:t>2022/03/01</a:t>
            </a:fld>
            <a:endParaRPr lang="en-Z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674A81-4BCB-4692-BB83-42CDE19C2421}" type="slidenum">
              <a:rPr lang="en-ZA" smtClean="0"/>
              <a:pPr/>
              <a:t>‹#›</a:t>
            </a:fld>
            <a:endParaRPr lang="en-ZA" dirty="0"/>
          </a:p>
        </p:txBody>
      </p:sp>
    </p:spTree>
    <p:extLst>
      <p:ext uri="{BB962C8B-B14F-4D97-AF65-F5344CB8AC3E}">
        <p14:creationId xmlns:p14="http://schemas.microsoft.com/office/powerpoint/2010/main" xmlns="" val="145154033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xmlns="" id="{3DE510FD-C2BB-4C12-8820-C9EE4E4C51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1" y="532074"/>
            <a:ext cx="12174381" cy="5740177"/>
          </a:xfrm>
          <a:prstGeom prst="rect">
            <a:avLst/>
          </a:prstGeom>
        </p:spPr>
      </p:pic>
      <p:sp>
        <p:nvSpPr>
          <p:cNvPr id="2" name="Title 1">
            <a:extLst>
              <a:ext uri="{FF2B5EF4-FFF2-40B4-BE49-F238E27FC236}">
                <a16:creationId xmlns:a16="http://schemas.microsoft.com/office/drawing/2014/main" xmlns="" id="{E9C6AE70-9C6A-4811-BE55-CD65077A49B4}"/>
              </a:ext>
            </a:extLst>
          </p:cNvPr>
          <p:cNvSpPr>
            <a:spLocks noGrp="1"/>
          </p:cNvSpPr>
          <p:nvPr>
            <p:ph type="ctrTitle"/>
          </p:nvPr>
        </p:nvSpPr>
        <p:spPr>
          <a:xfrm>
            <a:off x="4920343" y="1835629"/>
            <a:ext cx="6955969" cy="1746591"/>
          </a:xfrm>
          <a:prstGeom prst="rect">
            <a:avLst/>
          </a:prstGeom>
        </p:spPr>
        <p:txBody>
          <a:bodyPr anchor="b">
            <a:normAutofit/>
          </a:bodyPr>
          <a:lstStyle>
            <a:lvl1pPr algn="ctr">
              <a:lnSpc>
                <a:spcPct val="100000"/>
              </a:lnSpc>
              <a:defRPr sz="5400" b="1">
                <a:latin typeface="+mn-lt"/>
              </a:defRPr>
            </a:lvl1pPr>
          </a:lstStyle>
          <a:p>
            <a:r>
              <a:rPr lang="en-GB"/>
              <a:t>Click to edit Master title style</a:t>
            </a:r>
            <a:endParaRPr lang="en-ZA" dirty="0"/>
          </a:p>
        </p:txBody>
      </p:sp>
      <p:sp>
        <p:nvSpPr>
          <p:cNvPr id="3" name="Subtitle 2">
            <a:extLst>
              <a:ext uri="{FF2B5EF4-FFF2-40B4-BE49-F238E27FC236}">
                <a16:creationId xmlns:a16="http://schemas.microsoft.com/office/drawing/2014/main" xmlns="" id="{AF8B6128-A7FC-4239-BC08-667D11122DE4}"/>
              </a:ext>
            </a:extLst>
          </p:cNvPr>
          <p:cNvSpPr>
            <a:spLocks noGrp="1"/>
          </p:cNvSpPr>
          <p:nvPr>
            <p:ph type="subTitle" idx="1"/>
          </p:nvPr>
        </p:nvSpPr>
        <p:spPr>
          <a:xfrm>
            <a:off x="4920343" y="3706839"/>
            <a:ext cx="6955970" cy="92415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ZA" dirty="0"/>
          </a:p>
        </p:txBody>
      </p:sp>
      <p:sp>
        <p:nvSpPr>
          <p:cNvPr id="6" name="Rectangle 5">
            <a:extLst>
              <a:ext uri="{FF2B5EF4-FFF2-40B4-BE49-F238E27FC236}">
                <a16:creationId xmlns:a16="http://schemas.microsoft.com/office/drawing/2014/main" xmlns="" id="{4C3D6594-B71B-4308-B614-AB2B17AD219D}"/>
              </a:ext>
            </a:extLst>
          </p:cNvPr>
          <p:cNvSpPr/>
          <p:nvPr userDrawn="1"/>
        </p:nvSpPr>
        <p:spPr>
          <a:xfrm>
            <a:off x="17620" y="1120368"/>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3" name="TextBox 12">
            <a:extLst>
              <a:ext uri="{FF2B5EF4-FFF2-40B4-BE49-F238E27FC236}">
                <a16:creationId xmlns:a16="http://schemas.microsoft.com/office/drawing/2014/main" xmlns="" id="{16C75A5D-1DA1-48C8-816E-3C3DAB500DAC}"/>
              </a:ext>
            </a:extLst>
          </p:cNvPr>
          <p:cNvSpPr txBox="1"/>
          <p:nvPr userDrawn="1"/>
        </p:nvSpPr>
        <p:spPr>
          <a:xfrm>
            <a:off x="4112723" y="1001700"/>
            <a:ext cx="7792095" cy="276999"/>
          </a:xfrm>
          <a:prstGeom prst="rect">
            <a:avLst/>
          </a:prstGeom>
          <a:noFill/>
        </p:spPr>
        <p:txBody>
          <a:bodyPr wrap="square" rtlCol="0">
            <a:spAutoFit/>
          </a:bodyPr>
          <a:lstStyle/>
          <a:p>
            <a:r>
              <a:rPr lang="en-US" sz="1200" dirty="0">
                <a:solidFill>
                  <a:schemeClr val="bg1">
                    <a:lumMod val="85000"/>
                  </a:schemeClr>
                </a:solidFill>
              </a:rPr>
              <a:t>department of communications and digital technologies</a:t>
            </a:r>
            <a:endParaRPr lang="en-ZA" sz="1200" dirty="0">
              <a:solidFill>
                <a:schemeClr val="bg1">
                  <a:lumMod val="85000"/>
                </a:schemeClr>
              </a:solidFill>
            </a:endParaRPr>
          </a:p>
        </p:txBody>
      </p:sp>
      <p:pic>
        <p:nvPicPr>
          <p:cNvPr id="16" name="Picture 15" descr="Text&#10;&#10;Description automatically generated">
            <a:extLst>
              <a:ext uri="{FF2B5EF4-FFF2-40B4-BE49-F238E27FC236}">
                <a16:creationId xmlns:a16="http://schemas.microsoft.com/office/drawing/2014/main" xmlns="" id="{110FF2FA-6275-4709-AF5F-BB5D50947F4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9" name="Picture 18" descr="Logo, company name&#10;&#10;Description automatically generated">
            <a:extLst>
              <a:ext uri="{FF2B5EF4-FFF2-40B4-BE49-F238E27FC236}">
                <a16:creationId xmlns:a16="http://schemas.microsoft.com/office/drawing/2014/main" xmlns="" id="{CCBE8881-4F42-414E-9377-7680BF4D5612}"/>
              </a:ext>
            </a:extLst>
          </p:cNvPr>
          <p:cNvPicPr>
            <a:picLocks noChangeAspect="1"/>
          </p:cNvPicPr>
          <p:nvPr userDrawn="1"/>
        </p:nvPicPr>
        <p:blipFill>
          <a:blip r:embed="rId4"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sp>
        <p:nvSpPr>
          <p:cNvPr id="20" name="Rectangle 19">
            <a:extLst>
              <a:ext uri="{FF2B5EF4-FFF2-40B4-BE49-F238E27FC236}">
                <a16:creationId xmlns:a16="http://schemas.microsoft.com/office/drawing/2014/main" xmlns="" id="{E23B0F19-FC00-4344-89AF-3742A7C73B6E}"/>
              </a:ext>
            </a:extLst>
          </p:cNvPr>
          <p:cNvSpPr/>
          <p:nvPr userDrawn="1"/>
        </p:nvSpPr>
        <p:spPr>
          <a:xfrm>
            <a:off x="8096897" y="6076285"/>
            <a:ext cx="4095103" cy="45719"/>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21" name="TextBox 20">
            <a:extLst>
              <a:ext uri="{FF2B5EF4-FFF2-40B4-BE49-F238E27FC236}">
                <a16:creationId xmlns:a16="http://schemas.microsoft.com/office/drawing/2014/main" xmlns="" id="{0FA46FF2-FE79-4A0B-933B-E5A749B6E6EB}"/>
              </a:ext>
            </a:extLst>
          </p:cNvPr>
          <p:cNvSpPr txBox="1"/>
          <p:nvPr userDrawn="1"/>
        </p:nvSpPr>
        <p:spPr>
          <a:xfrm>
            <a:off x="-39388" y="5960644"/>
            <a:ext cx="8055427" cy="276999"/>
          </a:xfrm>
          <a:prstGeom prst="rect">
            <a:avLst/>
          </a:prstGeom>
          <a:noFill/>
        </p:spPr>
        <p:txBody>
          <a:bodyPr wrap="square" rtlCol="0">
            <a:spAutoFit/>
          </a:bodyPr>
          <a:lstStyle/>
          <a:p>
            <a:pPr algn="r"/>
            <a:r>
              <a:rPr lang="en-US" sz="1200" dirty="0">
                <a:solidFill>
                  <a:schemeClr val="bg1">
                    <a:lumMod val="65000"/>
                  </a:schemeClr>
                </a:solidFill>
              </a:rPr>
              <a:t>A leader in enabling a connected and digitally transformed South Africa!</a:t>
            </a:r>
            <a:endParaRPr lang="en-ZA" sz="1200" dirty="0">
              <a:solidFill>
                <a:schemeClr val="bg1">
                  <a:lumMod val="65000"/>
                </a:schemeClr>
              </a:solidFill>
            </a:endParaRPr>
          </a:p>
        </p:txBody>
      </p:sp>
      <p:sp>
        <p:nvSpPr>
          <p:cNvPr id="22" name="Rectangle 21">
            <a:extLst>
              <a:ext uri="{FF2B5EF4-FFF2-40B4-BE49-F238E27FC236}">
                <a16:creationId xmlns:a16="http://schemas.microsoft.com/office/drawing/2014/main" xmlns="" id="{A5972417-FFF1-4212-8FCA-A2576EDC19F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xmlns="" val="2115153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0B69D-2F9C-4DFE-BED6-0CE895EDBC4D}"/>
              </a:ext>
            </a:extLst>
          </p:cNvPr>
          <p:cNvSpPr>
            <a:spLocks noGrp="1"/>
          </p:cNvSpPr>
          <p:nvPr>
            <p:ph type="title"/>
          </p:nvPr>
        </p:nvSpPr>
        <p:spPr>
          <a:xfrm>
            <a:off x="838200" y="1055914"/>
            <a:ext cx="10515600" cy="634774"/>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CF728CE9-FFF7-4402-8872-62BC4FE85083}"/>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8A0849EC-A302-4946-9A36-38CFF6C49189}"/>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802760C-518F-4A32-94B2-347376D3152C}"/>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descr="Text&#10;&#10;Description automatically generated">
              <a:extLst>
                <a:ext uri="{FF2B5EF4-FFF2-40B4-BE49-F238E27FC236}">
                  <a16:creationId xmlns:a16="http://schemas.microsoft.com/office/drawing/2014/main" xmlns="" id="{AAE3827A-1FAD-4E4B-ACE9-65D41969612C}"/>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CCA55A74-1223-4293-A1ED-618D9AB52D0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9B6D90AA-A795-4DEC-97CA-5BC0A734C5FB}"/>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6530085-3380-4365-BD76-A2A131976D17}"/>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F8C889E7-AE45-4285-A319-D219FADBC89D}"/>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A3275EF-F25A-42DA-A234-B7361FF8A8C1}"/>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3" name="Picture 12">
            <a:extLst>
              <a:ext uri="{FF2B5EF4-FFF2-40B4-BE49-F238E27FC236}">
                <a16:creationId xmlns:a16="http://schemas.microsoft.com/office/drawing/2014/main" xmlns="" id="{A8B530CD-E4DE-4D8B-B104-77BB8B7FE3A6}"/>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E2E12E35-8CCA-499C-93DE-5169309B83F4}"/>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56435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2EDE05E-263D-4643-A7FC-7A78FDDB1C2D}"/>
              </a:ext>
            </a:extLst>
          </p:cNvPr>
          <p:cNvSpPr>
            <a:spLocks noGrp="1"/>
          </p:cNvSpPr>
          <p:nvPr>
            <p:ph type="title" orient="vert"/>
          </p:nvPr>
        </p:nvSpPr>
        <p:spPr>
          <a:xfrm>
            <a:off x="8724900" y="1099457"/>
            <a:ext cx="2628900" cy="5077506"/>
          </a:xfrm>
          <a:prstGeom prst="rect">
            <a:avLst/>
          </a:prstGeom>
        </p:spPr>
        <p:txBody>
          <a:bodyPr vert="eaVert">
            <a:normAutofit/>
          </a:bodyPr>
          <a:lstStyle>
            <a:lvl1pPr>
              <a:defRPr sz="4000" b="1">
                <a:latin typeface="+mn-lt"/>
              </a:defRPr>
            </a:lvl1pPr>
          </a:lstStyle>
          <a:p>
            <a:r>
              <a:rPr lang="en-GB"/>
              <a:t>Click to edit Master title style</a:t>
            </a:r>
            <a:endParaRPr lang="en-ZA" dirty="0"/>
          </a:p>
        </p:txBody>
      </p:sp>
      <p:sp>
        <p:nvSpPr>
          <p:cNvPr id="3" name="Vertical Text Placeholder 2">
            <a:extLst>
              <a:ext uri="{FF2B5EF4-FFF2-40B4-BE49-F238E27FC236}">
                <a16:creationId xmlns:a16="http://schemas.microsoft.com/office/drawing/2014/main" xmlns="" id="{02F375EC-703E-4C5F-8590-756B942327CA}"/>
              </a:ext>
            </a:extLst>
          </p:cNvPr>
          <p:cNvSpPr>
            <a:spLocks noGrp="1"/>
          </p:cNvSpPr>
          <p:nvPr>
            <p:ph type="body" orient="vert" idx="1"/>
          </p:nvPr>
        </p:nvSpPr>
        <p:spPr>
          <a:xfrm>
            <a:off x="838200" y="1099457"/>
            <a:ext cx="7734300" cy="5077506"/>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5" name="Group 4">
            <a:extLst>
              <a:ext uri="{FF2B5EF4-FFF2-40B4-BE49-F238E27FC236}">
                <a16:creationId xmlns:a16="http://schemas.microsoft.com/office/drawing/2014/main" xmlns="" id="{467F5F66-0780-4A1F-9E3A-808A7256E576}"/>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279A589B-DFA5-42DA-817D-E9EB614D242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descr="Text&#10;&#10;Description automatically generated">
              <a:extLst>
                <a:ext uri="{FF2B5EF4-FFF2-40B4-BE49-F238E27FC236}">
                  <a16:creationId xmlns:a16="http://schemas.microsoft.com/office/drawing/2014/main" xmlns="" id="{FA23B353-7B3C-4D05-9299-371E6464F501}"/>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47270A4D-0F5B-4435-9746-81F739014B5E}"/>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F2C6B271-E058-43DE-AE74-D5D6F55D7AA5}"/>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D61E80DE-3F2B-4542-B563-C95EE9E404D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0EAA238C-2F06-4AAE-A3A3-516611E5AB1B}"/>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9F913655-55D2-4726-BF06-35D3752D109A}"/>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3" name="Picture 12">
            <a:extLst>
              <a:ext uri="{FF2B5EF4-FFF2-40B4-BE49-F238E27FC236}">
                <a16:creationId xmlns:a16="http://schemas.microsoft.com/office/drawing/2014/main" xmlns="" id="{470CA915-034C-42E4-8D4F-28B7F87A9B2A}"/>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59E3F3E7-802C-4344-9CBD-BF958404D04B}"/>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2090763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3DCC0C-BCB1-4C07-A562-AF4C72069F95}"/>
              </a:ext>
            </a:extLst>
          </p:cNvPr>
          <p:cNvSpPr>
            <a:spLocks noGrp="1"/>
          </p:cNvSpPr>
          <p:nvPr>
            <p:ph type="title"/>
          </p:nvPr>
        </p:nvSpPr>
        <p:spPr>
          <a:xfrm>
            <a:off x="838200" y="1121229"/>
            <a:ext cx="10515600" cy="569459"/>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3435B06-EE93-46D0-9167-91B81DFC7C8D}"/>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grpSp>
        <p:nvGrpSpPr>
          <p:cNvPr id="5" name="Group 4">
            <a:extLst>
              <a:ext uri="{FF2B5EF4-FFF2-40B4-BE49-F238E27FC236}">
                <a16:creationId xmlns:a16="http://schemas.microsoft.com/office/drawing/2014/main" xmlns="" id="{F4AF2B11-8239-447D-B777-E8DE3567095E}"/>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D8AC5688-453B-412E-92CC-8C2B5953CA91}"/>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descr="Text&#10;&#10;Description automatically generated">
              <a:extLst>
                <a:ext uri="{FF2B5EF4-FFF2-40B4-BE49-F238E27FC236}">
                  <a16:creationId xmlns:a16="http://schemas.microsoft.com/office/drawing/2014/main" xmlns="" id="{B2AEC325-7928-4D77-8F14-B4BE53D2CD9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F29B6663-D7BE-47D2-B762-989A8983D1D9}"/>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3B48304D-E45A-45FC-8B37-6DB4FF5346B9}"/>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2BA560C0-248D-49B8-AE8D-83BF28888025}"/>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6ECAF86F-B443-4A67-A043-D53AF6296DDF}"/>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8B7CD7B5-9294-4D29-8157-D07A4D2D4AB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5" name="Picture 14">
            <a:extLst>
              <a:ext uri="{FF2B5EF4-FFF2-40B4-BE49-F238E27FC236}">
                <a16:creationId xmlns:a16="http://schemas.microsoft.com/office/drawing/2014/main" xmlns="" id="{5D4D0CB9-FFFD-47BB-B72D-9AF99AB85AC8}"/>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3" name="TextBox 12">
            <a:extLst>
              <a:ext uri="{FF2B5EF4-FFF2-40B4-BE49-F238E27FC236}">
                <a16:creationId xmlns:a16="http://schemas.microsoft.com/office/drawing/2014/main" xmlns="" id="{54026153-2E8A-41A1-A2D7-AF279F209F2A}"/>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4045758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25BBF2-7ACF-463B-B9A4-B826F59B57B7}"/>
              </a:ext>
            </a:extLst>
          </p:cNvPr>
          <p:cNvSpPr>
            <a:spLocks noGrp="1"/>
          </p:cNvSpPr>
          <p:nvPr>
            <p:ph type="title"/>
          </p:nvPr>
        </p:nvSpPr>
        <p:spPr>
          <a:xfrm>
            <a:off x="814051" y="1228718"/>
            <a:ext cx="10515600" cy="598588"/>
          </a:xfrm>
          <a:prstGeom prst="rect">
            <a:avLst/>
          </a:prstGeom>
        </p:spPr>
        <p:txBody>
          <a:bodyPr anchor="b">
            <a:norm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90A4D7B4-73EE-4DBD-873F-0B575F28C246}"/>
              </a:ext>
            </a:extLst>
          </p:cNvPr>
          <p:cNvSpPr>
            <a:spLocks noGrp="1"/>
          </p:cNvSpPr>
          <p:nvPr>
            <p:ph type="body" idx="1"/>
          </p:nvPr>
        </p:nvSpPr>
        <p:spPr>
          <a:xfrm>
            <a:off x="831850" y="2094316"/>
            <a:ext cx="10515600" cy="3995335"/>
          </a:xfrm>
          <a:prstGeom prst="rect">
            <a:avLst/>
          </a:prstGeo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grpSp>
        <p:nvGrpSpPr>
          <p:cNvPr id="5" name="Group 4">
            <a:extLst>
              <a:ext uri="{FF2B5EF4-FFF2-40B4-BE49-F238E27FC236}">
                <a16:creationId xmlns:a16="http://schemas.microsoft.com/office/drawing/2014/main" xmlns="" id="{C432AE33-DFED-4FD8-BE53-7566959F3430}"/>
              </a:ext>
            </a:extLst>
          </p:cNvPr>
          <p:cNvGrpSpPr/>
          <p:nvPr userDrawn="1"/>
        </p:nvGrpSpPr>
        <p:grpSpPr>
          <a:xfrm>
            <a:off x="-1" y="84185"/>
            <a:ext cx="12192001" cy="756961"/>
            <a:chOff x="-1" y="84185"/>
            <a:chExt cx="12192001" cy="756961"/>
          </a:xfrm>
        </p:grpSpPr>
        <p:sp>
          <p:nvSpPr>
            <p:cNvPr id="6" name="Rectangle 5">
              <a:extLst>
                <a:ext uri="{FF2B5EF4-FFF2-40B4-BE49-F238E27FC236}">
                  <a16:creationId xmlns:a16="http://schemas.microsoft.com/office/drawing/2014/main" xmlns="" id="{6B53FCB9-D163-43FB-A080-0E8E0AAF718E}"/>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descr="Text&#10;&#10;Description automatically generated">
              <a:extLst>
                <a:ext uri="{FF2B5EF4-FFF2-40B4-BE49-F238E27FC236}">
                  <a16:creationId xmlns:a16="http://schemas.microsoft.com/office/drawing/2014/main" xmlns="" id="{8A139EC7-78AA-40EB-AC48-C7AA7666A58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8" name="Picture 7" descr="Logo, company name&#10;&#10;Description automatically generated">
              <a:extLst>
                <a:ext uri="{FF2B5EF4-FFF2-40B4-BE49-F238E27FC236}">
                  <a16:creationId xmlns:a16="http://schemas.microsoft.com/office/drawing/2014/main" xmlns="" id="{AD673780-8584-4A82-9BFD-53A012FD4376}"/>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9" name="Group 8">
            <a:extLst>
              <a:ext uri="{FF2B5EF4-FFF2-40B4-BE49-F238E27FC236}">
                <a16:creationId xmlns:a16="http://schemas.microsoft.com/office/drawing/2014/main" xmlns="" id="{7C63376A-7D09-4963-A97F-DC05EE7F46F0}"/>
              </a:ext>
            </a:extLst>
          </p:cNvPr>
          <p:cNvGrpSpPr/>
          <p:nvPr userDrawn="1"/>
        </p:nvGrpSpPr>
        <p:grpSpPr>
          <a:xfrm>
            <a:off x="-1" y="887694"/>
            <a:ext cx="12192002" cy="5916906"/>
            <a:chOff x="-1" y="887694"/>
            <a:chExt cx="12192002" cy="5916906"/>
          </a:xfrm>
        </p:grpSpPr>
        <p:sp>
          <p:nvSpPr>
            <p:cNvPr id="10" name="Rectangle 9">
              <a:extLst>
                <a:ext uri="{FF2B5EF4-FFF2-40B4-BE49-F238E27FC236}">
                  <a16:creationId xmlns:a16="http://schemas.microsoft.com/office/drawing/2014/main" xmlns="" id="{F1B3A7C8-2566-45D1-AFED-45FD24CC2378}"/>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1" name="TextBox 10">
              <a:extLst>
                <a:ext uri="{FF2B5EF4-FFF2-40B4-BE49-F238E27FC236}">
                  <a16:creationId xmlns:a16="http://schemas.microsoft.com/office/drawing/2014/main" xmlns="" id="{F151F598-01DA-4859-AD79-9027333DC507}"/>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2" name="Rectangle 11">
              <a:extLst>
                <a:ext uri="{FF2B5EF4-FFF2-40B4-BE49-F238E27FC236}">
                  <a16:creationId xmlns:a16="http://schemas.microsoft.com/office/drawing/2014/main" xmlns="" id="{1B792CB5-45F1-42A0-AE2C-A6560CD99BEB}"/>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4" name="Picture 13">
            <a:extLst>
              <a:ext uri="{FF2B5EF4-FFF2-40B4-BE49-F238E27FC236}">
                <a16:creationId xmlns:a16="http://schemas.microsoft.com/office/drawing/2014/main" xmlns="" id="{2E20BAF7-D1EE-4250-A7E8-0F903FBFD409}"/>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4" name="TextBox 3">
            <a:extLst>
              <a:ext uri="{FF2B5EF4-FFF2-40B4-BE49-F238E27FC236}">
                <a16:creationId xmlns:a16="http://schemas.microsoft.com/office/drawing/2014/main" xmlns="" id="{365B8AA4-93E4-46EB-9A08-6A417D02CD2C}"/>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898200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2BD06A-099D-42EB-9E9D-77B90CFDE085}"/>
              </a:ext>
            </a:extLst>
          </p:cNvPr>
          <p:cNvSpPr>
            <a:spLocks noGrp="1"/>
          </p:cNvSpPr>
          <p:nvPr>
            <p:ph type="title"/>
          </p:nvPr>
        </p:nvSpPr>
        <p:spPr>
          <a:xfrm>
            <a:off x="838200" y="1077686"/>
            <a:ext cx="10515600" cy="613002"/>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967A0BE9-B9DD-4672-BD9B-DA227B2BEFF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sp>
        <p:nvSpPr>
          <p:cNvPr id="4" name="Content Placeholder 3">
            <a:extLst>
              <a:ext uri="{FF2B5EF4-FFF2-40B4-BE49-F238E27FC236}">
                <a16:creationId xmlns:a16="http://schemas.microsoft.com/office/drawing/2014/main" xmlns="" id="{AE816645-A85D-44CA-BE60-8A2695C0B156}"/>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6" name="Group 5">
            <a:extLst>
              <a:ext uri="{FF2B5EF4-FFF2-40B4-BE49-F238E27FC236}">
                <a16:creationId xmlns:a16="http://schemas.microsoft.com/office/drawing/2014/main" xmlns="" id="{97635F3E-1E6C-4D41-892F-FDFCC853D1CE}"/>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1FF527DE-0526-47F9-993E-C33431F2A994}"/>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Text&#10;&#10;Description automatically generated">
              <a:extLst>
                <a:ext uri="{FF2B5EF4-FFF2-40B4-BE49-F238E27FC236}">
                  <a16:creationId xmlns:a16="http://schemas.microsoft.com/office/drawing/2014/main" xmlns="" id="{B4105B12-F4E5-455A-92E1-8C21D2CA0B05}"/>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94177F6E-5560-450C-9ECE-66CFFDBD26C8}"/>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286ADDE-056B-441F-8B12-5B3F00A21DFF}"/>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41846B6C-FD5D-4A1F-B04E-992656AD1FEA}"/>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TextBox 11">
              <a:extLst>
                <a:ext uri="{FF2B5EF4-FFF2-40B4-BE49-F238E27FC236}">
                  <a16:creationId xmlns:a16="http://schemas.microsoft.com/office/drawing/2014/main" xmlns="" id="{D1135F8E-0F5F-4CE6-AE10-B1FCA142F63A}"/>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AE4E62F-46A6-4872-9110-0C44B1238655}"/>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5" name="Picture 14">
            <a:extLst>
              <a:ext uri="{FF2B5EF4-FFF2-40B4-BE49-F238E27FC236}">
                <a16:creationId xmlns:a16="http://schemas.microsoft.com/office/drawing/2014/main" xmlns="" id="{BA985534-60D3-46E4-95BD-3D3F692058D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4" name="TextBox 13">
            <a:extLst>
              <a:ext uri="{FF2B5EF4-FFF2-40B4-BE49-F238E27FC236}">
                <a16:creationId xmlns:a16="http://schemas.microsoft.com/office/drawing/2014/main" xmlns="" id="{D3C6052C-96D4-44E6-83D1-DC7481284827}"/>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52990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FC4AB-9B57-41B3-871A-5A9AA6340718}"/>
              </a:ext>
            </a:extLst>
          </p:cNvPr>
          <p:cNvSpPr>
            <a:spLocks noGrp="1"/>
          </p:cNvSpPr>
          <p:nvPr>
            <p:ph type="title"/>
          </p:nvPr>
        </p:nvSpPr>
        <p:spPr>
          <a:xfrm>
            <a:off x="839788"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C6DFA7C-538B-4F8E-A7F8-D6621AAC0499}"/>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94A80D6E-29EF-47C1-BE0C-EEEEC37FE547}"/>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5" name="Text Placeholder 4">
            <a:extLst>
              <a:ext uri="{FF2B5EF4-FFF2-40B4-BE49-F238E27FC236}">
                <a16:creationId xmlns:a16="http://schemas.microsoft.com/office/drawing/2014/main" xmlns="" id="{9407547E-760F-4FD3-BD0E-EA034E1E04DE}"/>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400A8122-B0B2-4B66-AC1B-607055A4C12D}"/>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a:p>
        </p:txBody>
      </p:sp>
      <p:grpSp>
        <p:nvGrpSpPr>
          <p:cNvPr id="8" name="Group 7">
            <a:extLst>
              <a:ext uri="{FF2B5EF4-FFF2-40B4-BE49-F238E27FC236}">
                <a16:creationId xmlns:a16="http://schemas.microsoft.com/office/drawing/2014/main" xmlns="" id="{CB56E957-9AE2-4C01-A5BF-E64DDBC18113}"/>
              </a:ext>
            </a:extLst>
          </p:cNvPr>
          <p:cNvGrpSpPr/>
          <p:nvPr userDrawn="1"/>
        </p:nvGrpSpPr>
        <p:grpSpPr>
          <a:xfrm>
            <a:off x="-1" y="84185"/>
            <a:ext cx="12192001" cy="756961"/>
            <a:chOff x="-1" y="84185"/>
            <a:chExt cx="12192001" cy="756961"/>
          </a:xfrm>
        </p:grpSpPr>
        <p:sp>
          <p:nvSpPr>
            <p:cNvPr id="9" name="Rectangle 8">
              <a:extLst>
                <a:ext uri="{FF2B5EF4-FFF2-40B4-BE49-F238E27FC236}">
                  <a16:creationId xmlns:a16="http://schemas.microsoft.com/office/drawing/2014/main" xmlns="" id="{78D98D65-D9F1-4DB2-9361-1660689772BA}"/>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10" name="Picture 9" descr="Text&#10;&#10;Description automatically generated">
              <a:extLst>
                <a:ext uri="{FF2B5EF4-FFF2-40B4-BE49-F238E27FC236}">
                  <a16:creationId xmlns:a16="http://schemas.microsoft.com/office/drawing/2014/main" xmlns="" id="{F6F689F6-D449-4ED3-99D1-36D404EA3233}"/>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11" name="Picture 10" descr="Logo, company name&#10;&#10;Description automatically generated">
              <a:extLst>
                <a:ext uri="{FF2B5EF4-FFF2-40B4-BE49-F238E27FC236}">
                  <a16:creationId xmlns:a16="http://schemas.microsoft.com/office/drawing/2014/main" xmlns="" id="{09130E89-7CFF-42BE-B02C-861C44E16545}"/>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2" name="Group 11">
            <a:extLst>
              <a:ext uri="{FF2B5EF4-FFF2-40B4-BE49-F238E27FC236}">
                <a16:creationId xmlns:a16="http://schemas.microsoft.com/office/drawing/2014/main" xmlns="" id="{7A6309C6-3825-4A2A-8253-C297F190F721}"/>
              </a:ext>
            </a:extLst>
          </p:cNvPr>
          <p:cNvGrpSpPr/>
          <p:nvPr userDrawn="1"/>
        </p:nvGrpSpPr>
        <p:grpSpPr>
          <a:xfrm>
            <a:off x="-1" y="887694"/>
            <a:ext cx="12192002" cy="5916906"/>
            <a:chOff x="-1" y="887694"/>
            <a:chExt cx="12192002" cy="5916906"/>
          </a:xfrm>
        </p:grpSpPr>
        <p:sp>
          <p:nvSpPr>
            <p:cNvPr id="13" name="Rectangle 12">
              <a:extLst>
                <a:ext uri="{FF2B5EF4-FFF2-40B4-BE49-F238E27FC236}">
                  <a16:creationId xmlns:a16="http://schemas.microsoft.com/office/drawing/2014/main" xmlns="" id="{27347F1C-366E-44BB-92AE-00C7DC70EB8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4" name="TextBox 13">
              <a:extLst>
                <a:ext uri="{FF2B5EF4-FFF2-40B4-BE49-F238E27FC236}">
                  <a16:creationId xmlns:a16="http://schemas.microsoft.com/office/drawing/2014/main" xmlns="" id="{EB507A52-66E3-4081-8B6E-E9EAF6D63F98}"/>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5" name="Rectangle 14">
              <a:extLst>
                <a:ext uri="{FF2B5EF4-FFF2-40B4-BE49-F238E27FC236}">
                  <a16:creationId xmlns:a16="http://schemas.microsoft.com/office/drawing/2014/main" xmlns="" id="{CB28E8A6-9468-486B-9D57-8A3F84E299F4}"/>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7" name="Picture 16">
            <a:extLst>
              <a:ext uri="{FF2B5EF4-FFF2-40B4-BE49-F238E27FC236}">
                <a16:creationId xmlns:a16="http://schemas.microsoft.com/office/drawing/2014/main" xmlns="" id="{D577272C-B9AF-477A-A122-9949B2262F8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6" name="TextBox 15">
            <a:extLst>
              <a:ext uri="{FF2B5EF4-FFF2-40B4-BE49-F238E27FC236}">
                <a16:creationId xmlns:a16="http://schemas.microsoft.com/office/drawing/2014/main" xmlns="" id="{E61A8003-7C28-4756-83A2-BA7F8F3E63FE}"/>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4181275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59F89E-0479-4019-A2C3-6CE442578EB9}"/>
              </a:ext>
            </a:extLst>
          </p:cNvPr>
          <p:cNvSpPr>
            <a:spLocks noGrp="1"/>
          </p:cNvSpPr>
          <p:nvPr>
            <p:ph type="title"/>
          </p:nvPr>
        </p:nvSpPr>
        <p:spPr>
          <a:xfrm>
            <a:off x="838200" y="1066800"/>
            <a:ext cx="10515600" cy="623888"/>
          </a:xfrm>
          <a:prstGeom prst="rect">
            <a:avLst/>
          </a:prstGeom>
        </p:spPr>
        <p:txBody>
          <a:bodyPr>
            <a:noAutofit/>
          </a:bodyPr>
          <a:lstStyle>
            <a:lvl1pPr>
              <a:defRPr sz="4000" b="1">
                <a:latin typeface="+mn-lt"/>
              </a:defRPr>
            </a:lvl1pPr>
          </a:lstStyle>
          <a:p>
            <a:r>
              <a:rPr lang="en-GB"/>
              <a:t>Click to edit Master title style</a:t>
            </a:r>
            <a:endParaRPr lang="en-ZA" dirty="0"/>
          </a:p>
        </p:txBody>
      </p:sp>
      <p:grpSp>
        <p:nvGrpSpPr>
          <p:cNvPr id="4" name="Group 3">
            <a:extLst>
              <a:ext uri="{FF2B5EF4-FFF2-40B4-BE49-F238E27FC236}">
                <a16:creationId xmlns:a16="http://schemas.microsoft.com/office/drawing/2014/main" xmlns="" id="{F3A33D4F-7624-4271-ADF3-FACC2B2A3910}"/>
              </a:ext>
            </a:extLst>
          </p:cNvPr>
          <p:cNvGrpSpPr/>
          <p:nvPr userDrawn="1"/>
        </p:nvGrpSpPr>
        <p:grpSpPr>
          <a:xfrm>
            <a:off x="-1" y="84185"/>
            <a:ext cx="12192001" cy="756961"/>
            <a:chOff x="-1" y="84185"/>
            <a:chExt cx="12192001" cy="756961"/>
          </a:xfrm>
        </p:grpSpPr>
        <p:sp>
          <p:nvSpPr>
            <p:cNvPr id="5" name="Rectangle 4">
              <a:extLst>
                <a:ext uri="{FF2B5EF4-FFF2-40B4-BE49-F238E27FC236}">
                  <a16:creationId xmlns:a16="http://schemas.microsoft.com/office/drawing/2014/main" xmlns="" id="{F71CB27A-5B5B-4BEB-BA96-29F807125740}"/>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6" name="Picture 5" descr="Text&#10;&#10;Description automatically generated">
              <a:extLst>
                <a:ext uri="{FF2B5EF4-FFF2-40B4-BE49-F238E27FC236}">
                  <a16:creationId xmlns:a16="http://schemas.microsoft.com/office/drawing/2014/main" xmlns="" id="{4D159469-2137-45BC-8412-A02D900F77D8}"/>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7" name="Picture 6" descr="Logo, company name&#10;&#10;Description automatically generated">
              <a:extLst>
                <a:ext uri="{FF2B5EF4-FFF2-40B4-BE49-F238E27FC236}">
                  <a16:creationId xmlns:a16="http://schemas.microsoft.com/office/drawing/2014/main" xmlns="" id="{3BAC9CC6-CAC1-4557-88DB-343DB6746F44}"/>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8" name="Group 7">
            <a:extLst>
              <a:ext uri="{FF2B5EF4-FFF2-40B4-BE49-F238E27FC236}">
                <a16:creationId xmlns:a16="http://schemas.microsoft.com/office/drawing/2014/main" xmlns="" id="{D42616E5-78CA-4E61-AF8D-9CC8F4DFE6B0}"/>
              </a:ext>
            </a:extLst>
          </p:cNvPr>
          <p:cNvGrpSpPr/>
          <p:nvPr userDrawn="1"/>
        </p:nvGrpSpPr>
        <p:grpSpPr>
          <a:xfrm>
            <a:off x="-1" y="887694"/>
            <a:ext cx="12192002" cy="5916906"/>
            <a:chOff x="-1" y="887694"/>
            <a:chExt cx="12192002" cy="5916906"/>
          </a:xfrm>
        </p:grpSpPr>
        <p:sp>
          <p:nvSpPr>
            <p:cNvPr id="9" name="Rectangle 8">
              <a:extLst>
                <a:ext uri="{FF2B5EF4-FFF2-40B4-BE49-F238E27FC236}">
                  <a16:creationId xmlns:a16="http://schemas.microsoft.com/office/drawing/2014/main" xmlns="" id="{2CB14785-7284-46F9-9CBB-93A38C250872}"/>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0" name="TextBox 9">
              <a:extLst>
                <a:ext uri="{FF2B5EF4-FFF2-40B4-BE49-F238E27FC236}">
                  <a16:creationId xmlns:a16="http://schemas.microsoft.com/office/drawing/2014/main" xmlns="" id="{7453204F-E80A-4C0C-882A-CDCFD5519EDE}"/>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1" name="Rectangle 10">
              <a:extLst>
                <a:ext uri="{FF2B5EF4-FFF2-40B4-BE49-F238E27FC236}">
                  <a16:creationId xmlns:a16="http://schemas.microsoft.com/office/drawing/2014/main" xmlns="" id="{909DC60A-E4EA-4943-81E5-9EF498AA9CA3}"/>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3" name="Picture 12">
            <a:extLst>
              <a:ext uri="{FF2B5EF4-FFF2-40B4-BE49-F238E27FC236}">
                <a16:creationId xmlns:a16="http://schemas.microsoft.com/office/drawing/2014/main" xmlns="" id="{48025C63-1607-4FA9-8EAF-FF749CFB8C65}"/>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2" name="TextBox 11">
            <a:extLst>
              <a:ext uri="{FF2B5EF4-FFF2-40B4-BE49-F238E27FC236}">
                <a16:creationId xmlns:a16="http://schemas.microsoft.com/office/drawing/2014/main" xmlns="" id="{3B022DA8-7D16-45D0-A1BA-CACD0FAF621D}"/>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144786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xmlns="" id="{AECAB219-600E-42B6-A51E-4ED14FDB5BE2}"/>
              </a:ext>
            </a:extLst>
          </p:cNvPr>
          <p:cNvGrpSpPr/>
          <p:nvPr userDrawn="1"/>
        </p:nvGrpSpPr>
        <p:grpSpPr>
          <a:xfrm>
            <a:off x="-1" y="84185"/>
            <a:ext cx="12192001" cy="756961"/>
            <a:chOff x="-1" y="84185"/>
            <a:chExt cx="12192001" cy="756961"/>
          </a:xfrm>
        </p:grpSpPr>
        <p:sp>
          <p:nvSpPr>
            <p:cNvPr id="4" name="Rectangle 3">
              <a:extLst>
                <a:ext uri="{FF2B5EF4-FFF2-40B4-BE49-F238E27FC236}">
                  <a16:creationId xmlns:a16="http://schemas.microsoft.com/office/drawing/2014/main" xmlns="" id="{3FCF5746-40A2-4711-8E2B-1160887CA08F}"/>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5" name="Picture 4" descr="Text&#10;&#10;Description automatically generated">
              <a:extLst>
                <a:ext uri="{FF2B5EF4-FFF2-40B4-BE49-F238E27FC236}">
                  <a16:creationId xmlns:a16="http://schemas.microsoft.com/office/drawing/2014/main" xmlns="" id="{4AD6B662-7522-4F45-B877-52FC904D995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6" name="Picture 5" descr="Logo, company name&#10;&#10;Description automatically generated">
              <a:extLst>
                <a:ext uri="{FF2B5EF4-FFF2-40B4-BE49-F238E27FC236}">
                  <a16:creationId xmlns:a16="http://schemas.microsoft.com/office/drawing/2014/main" xmlns="" id="{CC3C1861-06C7-4C41-9231-7F5059D7633C}"/>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7" name="Group 6">
            <a:extLst>
              <a:ext uri="{FF2B5EF4-FFF2-40B4-BE49-F238E27FC236}">
                <a16:creationId xmlns:a16="http://schemas.microsoft.com/office/drawing/2014/main" xmlns="" id="{A8220575-6F04-42B8-BE22-59F8A506BA10}"/>
              </a:ext>
            </a:extLst>
          </p:cNvPr>
          <p:cNvGrpSpPr/>
          <p:nvPr userDrawn="1"/>
        </p:nvGrpSpPr>
        <p:grpSpPr>
          <a:xfrm>
            <a:off x="-1" y="887694"/>
            <a:ext cx="12192002" cy="5916906"/>
            <a:chOff x="-1" y="887694"/>
            <a:chExt cx="12192002" cy="5916906"/>
          </a:xfrm>
        </p:grpSpPr>
        <p:sp>
          <p:nvSpPr>
            <p:cNvPr id="8" name="Rectangle 7">
              <a:extLst>
                <a:ext uri="{FF2B5EF4-FFF2-40B4-BE49-F238E27FC236}">
                  <a16:creationId xmlns:a16="http://schemas.microsoft.com/office/drawing/2014/main" xmlns="" id="{AC886510-961B-4E9F-BE3B-2057B43D708E}"/>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9" name="TextBox 8">
              <a:extLst>
                <a:ext uri="{FF2B5EF4-FFF2-40B4-BE49-F238E27FC236}">
                  <a16:creationId xmlns:a16="http://schemas.microsoft.com/office/drawing/2014/main" xmlns="" id="{AC5B2333-2F3F-403D-A138-4E20536BBA19}"/>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0" name="Rectangle 9">
              <a:extLst>
                <a:ext uri="{FF2B5EF4-FFF2-40B4-BE49-F238E27FC236}">
                  <a16:creationId xmlns:a16="http://schemas.microsoft.com/office/drawing/2014/main" xmlns="" id="{E6006A21-EE92-44B5-BA2A-2D3211226D2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1" name="Picture 10">
            <a:extLst>
              <a:ext uri="{FF2B5EF4-FFF2-40B4-BE49-F238E27FC236}">
                <a16:creationId xmlns:a16="http://schemas.microsoft.com/office/drawing/2014/main" xmlns="" id="{D1F97270-02FE-4D90-B286-2B56B6BB9C93}"/>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2" name="TextBox 11">
            <a:extLst>
              <a:ext uri="{FF2B5EF4-FFF2-40B4-BE49-F238E27FC236}">
                <a16:creationId xmlns:a16="http://schemas.microsoft.com/office/drawing/2014/main" xmlns="" id="{02592557-6380-4D2A-827A-F3372458D369}"/>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3674034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DC4FFC-8A0D-4DDB-8F7C-33E1F6CF5581}"/>
              </a:ext>
            </a:extLst>
          </p:cNvPr>
          <p:cNvSpPr>
            <a:spLocks noGrp="1"/>
          </p:cNvSpPr>
          <p:nvPr>
            <p:ph type="title"/>
          </p:nvPr>
        </p:nvSpPr>
        <p:spPr>
          <a:xfrm>
            <a:off x="839788" y="1143000"/>
            <a:ext cx="3932237" cy="914400"/>
          </a:xfrm>
          <a:prstGeom prst="rect">
            <a:avLst/>
          </a:prstGeom>
        </p:spPr>
        <p:txBody>
          <a:bodyPr anchor="b"/>
          <a:lstStyle>
            <a:lvl1pPr>
              <a:defRPr sz="3200"/>
            </a:lvl1pPr>
          </a:lstStyle>
          <a:p>
            <a:r>
              <a:rPr lang="en-GB"/>
              <a:t>Click to edit Master title style</a:t>
            </a:r>
            <a:endParaRPr lang="en-ZA" dirty="0"/>
          </a:p>
        </p:txBody>
      </p:sp>
      <p:sp>
        <p:nvSpPr>
          <p:cNvPr id="3" name="Content Placeholder 2">
            <a:extLst>
              <a:ext uri="{FF2B5EF4-FFF2-40B4-BE49-F238E27FC236}">
                <a16:creationId xmlns:a16="http://schemas.microsoft.com/office/drawing/2014/main" xmlns="" id="{F7F71E13-520F-4D4E-8689-725B6B777634}"/>
              </a:ext>
            </a:extLst>
          </p:cNvPr>
          <p:cNvSpPr>
            <a:spLocks noGrp="1"/>
          </p:cNvSpPr>
          <p:nvPr>
            <p:ph idx="1"/>
          </p:nvPr>
        </p:nvSpPr>
        <p:spPr>
          <a:xfrm>
            <a:off x="5183188" y="1143000"/>
            <a:ext cx="6172200" cy="47180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
        <p:nvSpPr>
          <p:cNvPr id="4" name="Text Placeholder 3">
            <a:extLst>
              <a:ext uri="{FF2B5EF4-FFF2-40B4-BE49-F238E27FC236}">
                <a16:creationId xmlns:a16="http://schemas.microsoft.com/office/drawing/2014/main" xmlns="" id="{D26939E1-06BA-4AA4-900D-E2EAE7A3C5A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DA24D47D-9127-4A6A-94BA-E508094B553C}"/>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388AE6B3-D553-4150-9C8A-351983D65632}"/>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Text&#10;&#10;Description automatically generated">
              <a:extLst>
                <a:ext uri="{FF2B5EF4-FFF2-40B4-BE49-F238E27FC236}">
                  <a16:creationId xmlns:a16="http://schemas.microsoft.com/office/drawing/2014/main" xmlns="" id="{8BE40403-FA54-4A6B-888F-86C9CC55B57B}"/>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D8AD8D8E-638F-4469-BD2F-78A907F41BFF}"/>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B17055DF-9A70-4627-A732-79260B519779}"/>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C311BF66-6CF5-4E46-BB21-BAEA86339F54}"/>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TextBox 11">
              <a:extLst>
                <a:ext uri="{FF2B5EF4-FFF2-40B4-BE49-F238E27FC236}">
                  <a16:creationId xmlns:a16="http://schemas.microsoft.com/office/drawing/2014/main" xmlns="" id="{5327EE4F-447F-40AF-A131-1FB74736935C}"/>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CD5FACA5-0840-4DC8-B9B2-814A31CE3E0D}"/>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4" name="Picture 13">
            <a:extLst>
              <a:ext uri="{FF2B5EF4-FFF2-40B4-BE49-F238E27FC236}">
                <a16:creationId xmlns:a16="http://schemas.microsoft.com/office/drawing/2014/main" xmlns="" id="{99DA2E62-5C26-4559-A205-6B3EA63ED582}"/>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5" name="TextBox 14">
            <a:extLst>
              <a:ext uri="{FF2B5EF4-FFF2-40B4-BE49-F238E27FC236}">
                <a16:creationId xmlns:a16="http://schemas.microsoft.com/office/drawing/2014/main" xmlns="" id="{30B46FE9-A7BD-49A3-A5B9-8DC0ECF161B2}"/>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3221423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DB7FF-0983-4F74-9F00-40CA8CDEDE50}"/>
              </a:ext>
            </a:extLst>
          </p:cNvPr>
          <p:cNvSpPr>
            <a:spLocks noGrp="1"/>
          </p:cNvSpPr>
          <p:nvPr>
            <p:ph type="title"/>
          </p:nvPr>
        </p:nvSpPr>
        <p:spPr>
          <a:xfrm>
            <a:off x="839788" y="1132114"/>
            <a:ext cx="3932237" cy="925286"/>
          </a:xfrm>
          <a:prstGeom prst="rect">
            <a:avLst/>
          </a:prstGeom>
        </p:spPr>
        <p:txBody>
          <a:bodyPr anchor="b"/>
          <a:lstStyle>
            <a:lvl1pPr>
              <a:defRPr sz="3200"/>
            </a:lvl1pPr>
          </a:lstStyle>
          <a:p>
            <a:r>
              <a:rPr lang="en-GB"/>
              <a:t>Click to edit Master title style</a:t>
            </a:r>
            <a:endParaRPr lang="en-ZA" dirty="0"/>
          </a:p>
        </p:txBody>
      </p:sp>
      <p:sp>
        <p:nvSpPr>
          <p:cNvPr id="3" name="Picture Placeholder 2">
            <a:extLst>
              <a:ext uri="{FF2B5EF4-FFF2-40B4-BE49-F238E27FC236}">
                <a16:creationId xmlns:a16="http://schemas.microsoft.com/office/drawing/2014/main" xmlns="" id="{322E7610-F522-4748-BAAF-B6A8CF795F76}"/>
              </a:ext>
            </a:extLst>
          </p:cNvPr>
          <p:cNvSpPr>
            <a:spLocks noGrp="1"/>
          </p:cNvSpPr>
          <p:nvPr>
            <p:ph type="pic" idx="1"/>
          </p:nvPr>
        </p:nvSpPr>
        <p:spPr>
          <a:xfrm>
            <a:off x="5183188" y="1132114"/>
            <a:ext cx="6172200" cy="472893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ZA" dirty="0"/>
          </a:p>
        </p:txBody>
      </p:sp>
      <p:sp>
        <p:nvSpPr>
          <p:cNvPr id="4" name="Text Placeholder 3">
            <a:extLst>
              <a:ext uri="{FF2B5EF4-FFF2-40B4-BE49-F238E27FC236}">
                <a16:creationId xmlns:a16="http://schemas.microsoft.com/office/drawing/2014/main" xmlns="" id="{3532EC42-0136-4200-9E06-9401E98469C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grpSp>
        <p:nvGrpSpPr>
          <p:cNvPr id="6" name="Group 5">
            <a:extLst>
              <a:ext uri="{FF2B5EF4-FFF2-40B4-BE49-F238E27FC236}">
                <a16:creationId xmlns:a16="http://schemas.microsoft.com/office/drawing/2014/main" xmlns="" id="{0EBC7731-29A7-46F7-9529-A344C7DD01B6}"/>
              </a:ext>
            </a:extLst>
          </p:cNvPr>
          <p:cNvGrpSpPr/>
          <p:nvPr userDrawn="1"/>
        </p:nvGrpSpPr>
        <p:grpSpPr>
          <a:xfrm>
            <a:off x="-1" y="84185"/>
            <a:ext cx="12192001" cy="756961"/>
            <a:chOff x="-1" y="84185"/>
            <a:chExt cx="12192001" cy="756961"/>
          </a:xfrm>
        </p:grpSpPr>
        <p:sp>
          <p:nvSpPr>
            <p:cNvPr id="7" name="Rectangle 6">
              <a:extLst>
                <a:ext uri="{FF2B5EF4-FFF2-40B4-BE49-F238E27FC236}">
                  <a16:creationId xmlns:a16="http://schemas.microsoft.com/office/drawing/2014/main" xmlns="" id="{E62C9695-5F93-4035-BAF9-C8D7AA053A33}"/>
                </a:ext>
              </a:extLst>
            </p:cNvPr>
            <p:cNvSpPr/>
            <p:nvPr userDrawn="1"/>
          </p:nvSpPr>
          <p:spPr>
            <a:xfrm>
              <a:off x="-1" y="84185"/>
              <a:ext cx="12192001" cy="7569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descr="Text&#10;&#10;Description automatically generated">
              <a:extLst>
                <a:ext uri="{FF2B5EF4-FFF2-40B4-BE49-F238E27FC236}">
                  <a16:creationId xmlns:a16="http://schemas.microsoft.com/office/drawing/2014/main" xmlns="" id="{8F4DC723-7915-416A-B82C-0C0946385E07}"/>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15687" y="115716"/>
              <a:ext cx="1948542" cy="69389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14B2639E-5854-43CC-866B-31CF1C763BB2}"/>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1329651" y="189334"/>
              <a:ext cx="546662" cy="546662"/>
            </a:xfrm>
            <a:prstGeom prst="rect">
              <a:avLst/>
            </a:prstGeom>
          </p:spPr>
        </p:pic>
      </p:grpSp>
      <p:grpSp>
        <p:nvGrpSpPr>
          <p:cNvPr id="10" name="Group 9">
            <a:extLst>
              <a:ext uri="{FF2B5EF4-FFF2-40B4-BE49-F238E27FC236}">
                <a16:creationId xmlns:a16="http://schemas.microsoft.com/office/drawing/2014/main" xmlns="" id="{D12F7F46-CEA5-4B8F-8522-E0990BC0E71E}"/>
              </a:ext>
            </a:extLst>
          </p:cNvPr>
          <p:cNvGrpSpPr/>
          <p:nvPr userDrawn="1"/>
        </p:nvGrpSpPr>
        <p:grpSpPr>
          <a:xfrm>
            <a:off x="-1" y="887694"/>
            <a:ext cx="12192002" cy="5916906"/>
            <a:chOff x="-1" y="887694"/>
            <a:chExt cx="12192002" cy="5916906"/>
          </a:xfrm>
        </p:grpSpPr>
        <p:sp>
          <p:nvSpPr>
            <p:cNvPr id="11" name="Rectangle 10">
              <a:extLst>
                <a:ext uri="{FF2B5EF4-FFF2-40B4-BE49-F238E27FC236}">
                  <a16:creationId xmlns:a16="http://schemas.microsoft.com/office/drawing/2014/main" xmlns="" id="{0FD593B3-6A7A-4729-875E-03D439AD3810}"/>
                </a:ext>
              </a:extLst>
            </p:cNvPr>
            <p:cNvSpPr/>
            <p:nvPr userDrawn="1"/>
          </p:nvSpPr>
          <p:spPr>
            <a:xfrm>
              <a:off x="-1" y="6508754"/>
              <a:ext cx="12192001" cy="295846"/>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12" name="TextBox 11">
              <a:extLst>
                <a:ext uri="{FF2B5EF4-FFF2-40B4-BE49-F238E27FC236}">
                  <a16:creationId xmlns:a16="http://schemas.microsoft.com/office/drawing/2014/main" xmlns="" id="{20240E61-4440-4A9F-9A7A-DFCAC84732D2}"/>
                </a:ext>
              </a:extLst>
            </p:cNvPr>
            <p:cNvSpPr txBox="1"/>
            <p:nvPr userDrawn="1"/>
          </p:nvSpPr>
          <p:spPr>
            <a:xfrm>
              <a:off x="315687" y="6519640"/>
              <a:ext cx="11745684" cy="276999"/>
            </a:xfrm>
            <a:prstGeom prst="rect">
              <a:avLst/>
            </a:prstGeom>
            <a:noFill/>
          </p:spPr>
          <p:txBody>
            <a:bodyPr wrap="square" rtlCol="0">
              <a:spAutoFit/>
            </a:bodyPr>
            <a:lstStyle/>
            <a:p>
              <a:pPr algn="ctr"/>
              <a:r>
                <a:rPr lang="en-US" sz="1200" dirty="0">
                  <a:solidFill>
                    <a:schemeClr val="bg1"/>
                  </a:solidFill>
                </a:rPr>
                <a:t>A leader in enabling a connected and digitally transformed South Africa!</a:t>
              </a:r>
              <a:endParaRPr lang="en-ZA" sz="1200" dirty="0">
                <a:solidFill>
                  <a:schemeClr val="bg1"/>
                </a:solidFill>
              </a:endParaRPr>
            </a:p>
          </p:txBody>
        </p:sp>
        <p:sp>
          <p:nvSpPr>
            <p:cNvPr id="13" name="Rectangle 12">
              <a:extLst>
                <a:ext uri="{FF2B5EF4-FFF2-40B4-BE49-F238E27FC236}">
                  <a16:creationId xmlns:a16="http://schemas.microsoft.com/office/drawing/2014/main" xmlns="" id="{57D4A99B-FA2B-402A-963D-A31DA5460E7F}"/>
                </a:ext>
              </a:extLst>
            </p:cNvPr>
            <p:cNvSpPr/>
            <p:nvPr userDrawn="1"/>
          </p:nvSpPr>
          <p:spPr>
            <a:xfrm>
              <a:off x="0" y="887694"/>
              <a:ext cx="12192001" cy="62312"/>
            </a:xfrm>
            <a:prstGeom prst="rect">
              <a:avLst/>
            </a:prstGeom>
            <a:solidFill>
              <a:srgbClr val="005D2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pic>
        <p:nvPicPr>
          <p:cNvPr id="14" name="Picture 13">
            <a:extLst>
              <a:ext uri="{FF2B5EF4-FFF2-40B4-BE49-F238E27FC236}">
                <a16:creationId xmlns:a16="http://schemas.microsoft.com/office/drawing/2014/main" xmlns="" id="{B49EF6E6-AE23-4219-9CC2-823C548779DC}"/>
              </a:ext>
            </a:extLst>
          </p:cNvPr>
          <p:cNvPicPr>
            <a:picLocks noChangeAspect="1"/>
          </p:cNvPicPr>
          <p:nvPr userDrawn="1"/>
        </p:nvPicPr>
        <p:blipFill>
          <a:blip r:embed="rId4" cstate="print">
            <a:alphaModFix amt="40000"/>
          </a:blip>
          <a:stretch>
            <a:fillRect/>
          </a:stretch>
        </p:blipFill>
        <p:spPr>
          <a:xfrm>
            <a:off x="0" y="1429070"/>
            <a:ext cx="12192000" cy="5048151"/>
          </a:xfrm>
          <a:prstGeom prst="rect">
            <a:avLst/>
          </a:prstGeom>
        </p:spPr>
      </p:pic>
      <p:sp>
        <p:nvSpPr>
          <p:cNvPr id="15" name="TextBox 14">
            <a:extLst>
              <a:ext uri="{FF2B5EF4-FFF2-40B4-BE49-F238E27FC236}">
                <a16:creationId xmlns:a16="http://schemas.microsoft.com/office/drawing/2014/main" xmlns="" id="{38B4DD6F-85A5-4194-911B-F4CC5031F767}"/>
              </a:ext>
            </a:extLst>
          </p:cNvPr>
          <p:cNvSpPr txBox="1"/>
          <p:nvPr userDrawn="1"/>
        </p:nvSpPr>
        <p:spPr>
          <a:xfrm>
            <a:off x="11329651" y="6519640"/>
            <a:ext cx="731720" cy="307777"/>
          </a:xfrm>
          <a:prstGeom prst="rect">
            <a:avLst/>
          </a:prstGeom>
          <a:noFill/>
        </p:spPr>
        <p:txBody>
          <a:bodyPr wrap="square" rtlCol="0">
            <a:spAutoFit/>
          </a:bodyPr>
          <a:lstStyle/>
          <a:p>
            <a:pPr algn="r"/>
            <a:fld id="{279ED8FE-4BA5-4EDF-8EAE-5C9367B71FA3}" type="slidenum">
              <a:rPr lang="en-ZA" sz="1400" b="1" smtClean="0">
                <a:solidFill>
                  <a:schemeClr val="bg1"/>
                </a:solidFill>
              </a:rPr>
              <a:pPr algn="r"/>
              <a:t>‹#›</a:t>
            </a:fld>
            <a:endParaRPr lang="en-ZA" sz="1400" b="1" dirty="0">
              <a:solidFill>
                <a:schemeClr val="bg1"/>
              </a:solidFill>
            </a:endParaRPr>
          </a:p>
        </p:txBody>
      </p:sp>
    </p:spTree>
    <p:extLst>
      <p:ext uri="{BB962C8B-B14F-4D97-AF65-F5344CB8AC3E}">
        <p14:creationId xmlns:p14="http://schemas.microsoft.com/office/powerpoint/2010/main" xmlns="" val="2623661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06C9623-75CA-4707-83C7-7C2585FA5A46}"/>
              </a:ext>
            </a:extLst>
          </p:cNvPr>
          <p:cNvSpPr>
            <a:spLocks noGrp="1"/>
          </p:cNvSpPr>
          <p:nvPr>
            <p:ph type="title"/>
          </p:nvPr>
        </p:nvSpPr>
        <p:spPr>
          <a:xfrm>
            <a:off x="838200" y="1107621"/>
            <a:ext cx="10515600" cy="1325563"/>
          </a:xfrm>
          <a:prstGeom prst="rect">
            <a:avLst/>
          </a:prstGeom>
        </p:spPr>
        <p:txBody>
          <a:bodyPr vert="horz" lIns="91440" tIns="45720" rIns="91440" bIns="45720" rtlCol="0" anchor="ctr">
            <a:normAutofit/>
          </a:bodyPr>
          <a:lstStyle/>
          <a:p>
            <a:r>
              <a:rPr lang="en-GB"/>
              <a:t>Click to edit Master title style</a:t>
            </a:r>
            <a:endParaRPr lang="en-ZA" dirty="0"/>
          </a:p>
        </p:txBody>
      </p:sp>
      <p:sp>
        <p:nvSpPr>
          <p:cNvPr id="3" name="Text Placeholder 2">
            <a:extLst>
              <a:ext uri="{FF2B5EF4-FFF2-40B4-BE49-F238E27FC236}">
                <a16:creationId xmlns:a16="http://schemas.microsoft.com/office/drawing/2014/main" xmlns="" id="{D73279EC-35EC-4FA4-8660-CC2BA241C6DF}"/>
              </a:ext>
            </a:extLst>
          </p:cNvPr>
          <p:cNvSpPr>
            <a:spLocks noGrp="1"/>
          </p:cNvSpPr>
          <p:nvPr>
            <p:ph type="body" idx="1"/>
          </p:nvPr>
        </p:nvSpPr>
        <p:spPr>
          <a:xfrm>
            <a:off x="838200" y="2612571"/>
            <a:ext cx="10515600" cy="356439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ZA" dirty="0"/>
          </a:p>
        </p:txBody>
      </p:sp>
    </p:spTree>
    <p:extLst>
      <p:ext uri="{BB962C8B-B14F-4D97-AF65-F5344CB8AC3E}">
        <p14:creationId xmlns:p14="http://schemas.microsoft.com/office/powerpoint/2010/main" xmlns="" val="3601959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xmlns="" id="{42A4FC2C-047E-45A5-965D-8E1E3BF09BC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 name="Title 1">
            <a:extLst>
              <a:ext uri="{FF2B5EF4-FFF2-40B4-BE49-F238E27FC236}">
                <a16:creationId xmlns:a16="http://schemas.microsoft.com/office/drawing/2014/main" xmlns="" id="{4FD39DF8-293E-49ED-8B3F-355AE6F6031D}"/>
              </a:ext>
            </a:extLst>
          </p:cNvPr>
          <p:cNvSpPr>
            <a:spLocks noGrp="1"/>
          </p:cNvSpPr>
          <p:nvPr>
            <p:ph type="ctrTitle"/>
          </p:nvPr>
        </p:nvSpPr>
        <p:spPr>
          <a:xfrm>
            <a:off x="5475890" y="2217684"/>
            <a:ext cx="6285186" cy="746234"/>
          </a:xfrm>
          <a:prstGeom prst="rect">
            <a:avLst/>
          </a:prstGeom>
        </p:spPr>
        <p:txBody>
          <a:bodyPr anchor="b">
            <a:noAutofit/>
          </a:bodyPr>
          <a:lstStyle>
            <a:lvl1pPr algn="ctr">
              <a:lnSpc>
                <a:spcPct val="100000"/>
              </a:lnSpc>
              <a:defRPr sz="5400" b="1">
                <a:latin typeface="+mn-lt"/>
              </a:defRPr>
            </a:lvl1pPr>
          </a:lstStyle>
          <a:p>
            <a:r>
              <a:rPr lang="en-US" sz="2000" dirty="0">
                <a:latin typeface="Arial" panose="020B0604020202020204" pitchFamily="34" charset="0"/>
                <a:cs typeface="Arial" panose="020B0604020202020204" pitchFamily="34" charset="0"/>
              </a:rPr>
              <a:t>CONSEQUENCE MANAGEMENT PROTOCOLS</a:t>
            </a:r>
            <a:endParaRPr lang="en-ZA" sz="4400" dirty="0">
              <a:latin typeface="Arial" panose="020B06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xmlns="" id="{49704975-F5C2-4879-ADC8-A8F433D0BB27}"/>
              </a:ext>
            </a:extLst>
          </p:cNvPr>
          <p:cNvSpPr>
            <a:spLocks noGrp="1"/>
          </p:cNvSpPr>
          <p:nvPr>
            <p:ph type="subTitle" idx="1"/>
          </p:nvPr>
        </p:nvSpPr>
        <p:spPr>
          <a:xfrm>
            <a:off x="6096000" y="3443722"/>
            <a:ext cx="6094476" cy="1585478"/>
          </a:xfrm>
          <a:prstGeom prst="rect">
            <a:avLst/>
          </a:prstGeom>
        </p:spPr>
        <p:txBody>
          <a:bodyPr>
            <a:norm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z="2000" b="1" dirty="0">
                <a:latin typeface="Arial" panose="020B0604020202020204" pitchFamily="34" charset="0"/>
                <a:cs typeface="Arial" panose="020B0604020202020204" pitchFamily="34" charset="0"/>
              </a:rPr>
              <a:t>Presentation to the Portfolio Committee on Communications </a:t>
            </a:r>
          </a:p>
          <a:p>
            <a:r>
              <a:rPr lang="en-US" sz="2000" b="1" dirty="0">
                <a:latin typeface="Arial" panose="020B0604020202020204" pitchFamily="34" charset="0"/>
                <a:cs typeface="Arial" panose="020B0604020202020204" pitchFamily="34" charset="0"/>
              </a:rPr>
              <a:t>March 2022</a:t>
            </a:r>
            <a:endParaRPr lang="en-ZA"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710780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133600" y="95251"/>
            <a:ext cx="9891375" cy="704850"/>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400" dirty="0">
                <a:solidFill>
                  <a:srgbClr val="000000"/>
                </a:solidFill>
                <a:latin typeface="Arial" panose="020B0604020202020204" pitchFamily="34" charset="0"/>
                <a:cs typeface="Arial" panose="020B0604020202020204" pitchFamily="34" charset="0"/>
              </a:rPr>
              <a:t>AUDIT ACTION PLAN</a:t>
            </a:r>
          </a:p>
        </p:txBody>
      </p:sp>
      <p:pic>
        <p:nvPicPr>
          <p:cNvPr id="7" name="Picture 6">
            <a:extLst>
              <a:ext uri="{FF2B5EF4-FFF2-40B4-BE49-F238E27FC236}">
                <a16:creationId xmlns:a16="http://schemas.microsoft.com/office/drawing/2014/main" xmlns="" id="{CF4EA223-2AA1-4D31-A27D-4ADC79B6BA6E}"/>
              </a:ext>
            </a:extLst>
          </p:cNvPr>
          <p:cNvPicPr>
            <a:picLocks noChangeAspect="1"/>
          </p:cNvPicPr>
          <p:nvPr/>
        </p:nvPicPr>
        <p:blipFill>
          <a:blip r:embed="rId2" cstate="print"/>
          <a:stretch>
            <a:fillRect/>
          </a:stretch>
        </p:blipFill>
        <p:spPr>
          <a:xfrm>
            <a:off x="439427" y="1116814"/>
            <a:ext cx="7743039" cy="4878633"/>
          </a:xfrm>
          <a:prstGeom prst="rect">
            <a:avLst/>
          </a:prstGeom>
        </p:spPr>
      </p:pic>
      <p:sp>
        <p:nvSpPr>
          <p:cNvPr id="9" name="TextBox 8">
            <a:extLst>
              <a:ext uri="{FF2B5EF4-FFF2-40B4-BE49-F238E27FC236}">
                <a16:creationId xmlns:a16="http://schemas.microsoft.com/office/drawing/2014/main" xmlns="" id="{A0641844-7F4E-4F8E-BAD6-55C216C441AC}"/>
              </a:ext>
            </a:extLst>
          </p:cNvPr>
          <p:cNvSpPr txBox="1"/>
          <p:nvPr/>
        </p:nvSpPr>
        <p:spPr>
          <a:xfrm>
            <a:off x="8238969" y="1449502"/>
            <a:ext cx="2966179" cy="2308324"/>
          </a:xfrm>
          <a:prstGeom prst="rect">
            <a:avLst/>
          </a:prstGeom>
          <a:noFill/>
        </p:spPr>
        <p:txBody>
          <a:bodyPr wrap="square">
            <a:spAutoFit/>
          </a:bodyPr>
          <a:lstStyle/>
          <a:p>
            <a:r>
              <a:rPr lang="en-ZA" dirty="0"/>
              <a:t>The department is currently addressing the irregular expenditure cases which will result in consequence management. Reports are being prepared to be submitted to National Treasury for condonement. </a:t>
            </a:r>
          </a:p>
        </p:txBody>
      </p:sp>
    </p:spTree>
    <p:extLst>
      <p:ext uri="{BB962C8B-B14F-4D97-AF65-F5344CB8AC3E}">
        <p14:creationId xmlns:p14="http://schemas.microsoft.com/office/powerpoint/2010/main" xmlns="" val="1636449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6"/>
          <p:cNvSpPr txBox="1">
            <a:spLocks/>
          </p:cNvSpPr>
          <p:nvPr/>
        </p:nvSpPr>
        <p:spPr>
          <a:xfrm>
            <a:off x="1978055" y="2366503"/>
            <a:ext cx="8229600" cy="1483618"/>
          </a:xfrm>
          <a:prstGeom prst="roundRect">
            <a:avLst>
              <a:gd name="adj" fmla="val 0"/>
            </a:avLst>
          </a:prstGeom>
          <a:solidFill>
            <a:srgbClr val="00B050"/>
          </a:solidFill>
          <a:ln w="6350" cap="flat" cmpd="sng" algn="ctr">
            <a:noFill/>
            <a:prstDash val="solid"/>
            <a:miter lim="800000"/>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rtlCol="0" anchor="ct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lnSpc>
                <a:spcPct val="120000"/>
              </a:lnSpc>
              <a:spcBef>
                <a:spcPts val="0"/>
              </a:spcBef>
              <a:buNone/>
            </a:pPr>
            <a:r>
              <a:rPr lang="en-US" sz="4400" b="1" dirty="0">
                <a:solidFill>
                  <a:schemeClr val="tx1"/>
                </a:solidFill>
                <a:latin typeface="Arial" panose="020B0604020202020204" pitchFamily="34" charset="0"/>
                <a:cs typeface="Arial" panose="020B0604020202020204" pitchFamily="34" charset="0"/>
              </a:rPr>
              <a:t>Consequence Management: Entities </a:t>
            </a:r>
            <a:endParaRPr lang="en-ZA" sz="44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TextBox 3"/>
          <p:cNvSpPr txBox="1"/>
          <p:nvPr/>
        </p:nvSpPr>
        <p:spPr>
          <a:xfrm>
            <a:off x="11697325" y="6550223"/>
            <a:ext cx="494675" cy="307777"/>
          </a:xfrm>
          <a:prstGeom prst="rect">
            <a:avLst/>
          </a:prstGeom>
          <a:noFill/>
        </p:spPr>
        <p:txBody>
          <a:bodyPr wrap="square" rtlCol="0">
            <a:spAutoFit/>
          </a:bodyPr>
          <a:lstStyle/>
          <a:p>
            <a:r>
              <a:rPr lang="en-ZA" sz="1400" b="1" dirty="0">
                <a:solidFill>
                  <a:schemeClr val="bg1"/>
                </a:solidFill>
              </a:rPr>
              <a:t>27</a:t>
            </a:r>
          </a:p>
        </p:txBody>
      </p:sp>
    </p:spTree>
    <p:extLst>
      <p:ext uri="{BB962C8B-B14F-4D97-AF65-F5344CB8AC3E}">
        <p14:creationId xmlns:p14="http://schemas.microsoft.com/office/powerpoint/2010/main" xmlns="" val="2782736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409825" y="238125"/>
            <a:ext cx="8937626" cy="352425"/>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800" dirty="0">
                <a:solidFill>
                  <a:srgbClr val="000000"/>
                </a:solidFill>
                <a:cs typeface="Arial" panose="020B0604020202020204" pitchFamily="34" charset="0"/>
              </a:rPr>
              <a:t>ENTITIES’ CONSEQUENCE MANAGEMENT</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90624" y="1155962"/>
            <a:ext cx="11056827" cy="4786324"/>
          </a:xfrm>
        </p:spPr>
        <p:txBody>
          <a:bodyPr>
            <a:normAutofit fontScale="85000" lnSpcReduction="10000"/>
          </a:bodyPr>
          <a:lstStyle/>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The accountability chain of State Owned Entities is multi-level.</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It involves the SOE management, Boards, Executive Authority and Parliament</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These oversight bodies fulfil different oversight functions, in accordance with their specific responsibilities. </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Management, particularly EXCO, is delegated by the Board to run the day to day operations of the entity. </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The Board is however not divested of its fiduciary responsibilities even if it can delegate them.</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The Board is the Accounting Authority and should take all responsibility for consequence management in the entity.</a:t>
            </a:r>
          </a:p>
          <a:p>
            <a:pPr marL="342900" indent="-342900">
              <a:lnSpc>
                <a:spcPct val="110000"/>
              </a:lnSpc>
              <a:spcBef>
                <a:spcPts val="1200"/>
              </a:spcBef>
              <a:buFont typeface="Arial" panose="020B0604020202020204" pitchFamily="34" charset="0"/>
              <a:buChar char="•"/>
            </a:pPr>
            <a:r>
              <a:rPr lang="en-ZA" sz="2200" dirty="0">
                <a:solidFill>
                  <a:schemeClr val="tx1"/>
                </a:solidFill>
                <a:cs typeface="Arial" panose="020B0604020202020204" pitchFamily="34" charset="0"/>
              </a:rPr>
              <a:t>At DCDT, the SOE Oversight Branch assists the Minister to provide oversight in her capacity as a shareholder representative of the State – the Executive Authority..</a:t>
            </a:r>
          </a:p>
          <a:p>
            <a:pPr marL="342900" indent="-342900">
              <a:lnSpc>
                <a:spcPct val="110000"/>
              </a:lnSpc>
              <a:spcBef>
                <a:spcPts val="1200"/>
              </a:spcBef>
              <a:buFont typeface="Arial" panose="020B0604020202020204" pitchFamily="34" charset="0"/>
              <a:buChar char="•"/>
            </a:pPr>
            <a:r>
              <a:rPr lang="en-US" sz="2200" dirty="0">
                <a:solidFill>
                  <a:schemeClr val="tx1"/>
                </a:solidFill>
                <a:cs typeface="Arial" panose="020B0604020202020204" pitchFamily="34" charset="0"/>
              </a:rPr>
              <a:t>Areas of consequence management can be classified into lack of performance, governance lapses and audit findings. </a:t>
            </a:r>
            <a:endParaRPr lang="en-ZA" sz="2200" dirty="0">
              <a:solidFill>
                <a:schemeClr val="tx1"/>
              </a:solidFill>
              <a:cs typeface="Arial" panose="020B0604020202020204" pitchFamily="34" charset="0"/>
            </a:endParaRPr>
          </a:p>
          <a:p>
            <a:r>
              <a:rPr lang="en-ZA" sz="2200" dirty="0">
                <a:latin typeface="Arial" panose="020B0604020202020204" pitchFamily="34" charset="0"/>
                <a:cs typeface="Arial" panose="020B0604020202020204" pitchFamily="34" charset="0"/>
              </a:rPr>
              <a:t> </a:t>
            </a:r>
          </a:p>
          <a:p>
            <a:endParaRPr lang="en-ZA" dirty="0"/>
          </a:p>
          <a:p>
            <a:pPr marL="1143000" lvl="2" indent="-228600" algn="just">
              <a:lnSpc>
                <a:spcPct val="115000"/>
              </a:lnSpc>
              <a:spcBef>
                <a:spcPts val="500"/>
              </a:spcBef>
              <a:spcAft>
                <a:spcPts val="1000"/>
              </a:spcAft>
              <a:buFont typeface="+mj-lt"/>
              <a:buAutoNum type="arabicPeriod"/>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Tree>
    <p:extLst>
      <p:ext uri="{BB962C8B-B14F-4D97-AF65-F5344CB8AC3E}">
        <p14:creationId xmlns:p14="http://schemas.microsoft.com/office/powerpoint/2010/main" xmlns="" val="193149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390775" y="210865"/>
            <a:ext cx="8956675" cy="379685"/>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800" dirty="0">
                <a:solidFill>
                  <a:srgbClr val="000000"/>
                </a:solidFill>
                <a:cs typeface="Arial" panose="020B0604020202020204" pitchFamily="34" charset="0"/>
              </a:rPr>
              <a:t>MONITORING PERFORMANCE</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90623" y="1498862"/>
            <a:ext cx="11056827" cy="4786324"/>
          </a:xfrm>
        </p:spPr>
        <p:txBody>
          <a:bodyPr>
            <a:normAutofit/>
          </a:bodyPr>
          <a:lstStyle/>
          <a:p>
            <a:pPr marL="285750" indent="-285750">
              <a:lnSpc>
                <a:spcPct val="10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Treasury Regulation 30.2.1 requires accounting authorities to report quarterly to the Executive Authority – some reporting is made to Parliament.</a:t>
            </a:r>
          </a:p>
          <a:p>
            <a:pPr marL="285750" indent="-285750">
              <a:lnSpc>
                <a:spcPct val="10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The reports  are </a:t>
            </a:r>
            <a:r>
              <a:rPr lang="en-US" sz="2400" dirty="0" err="1">
                <a:solidFill>
                  <a:schemeClr val="tx1"/>
                </a:solidFill>
                <a:cs typeface="Arial" panose="020B0604020202020204" pitchFamily="34" charset="0"/>
              </a:rPr>
              <a:t>analysed</a:t>
            </a:r>
            <a:r>
              <a:rPr lang="en-US" sz="2400" dirty="0">
                <a:solidFill>
                  <a:schemeClr val="tx1"/>
                </a:solidFill>
                <a:cs typeface="Arial" panose="020B0604020202020204" pitchFamily="34" charset="0"/>
              </a:rPr>
              <a:t> to brief the Minister on the performance of each SOE.</a:t>
            </a:r>
          </a:p>
          <a:p>
            <a:pPr marL="285750" indent="-285750">
              <a:lnSpc>
                <a:spcPct val="10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Identified areas of poor performance are reported to the Minister.</a:t>
            </a:r>
          </a:p>
          <a:p>
            <a:pPr marL="285750" indent="-285750">
              <a:lnSpc>
                <a:spcPct val="10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The Minister holds the Board accountable for poor performance in the form of feedback to each underperforming entity and makes recommendations for corrective action.</a:t>
            </a:r>
          </a:p>
          <a:p>
            <a:pPr marL="285750" indent="-285750">
              <a:lnSpc>
                <a:spcPct val="10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The Department monitors the implementation of the recommendations for corrective action and reports on progress in the subsequent quarter.</a:t>
            </a:r>
            <a:endParaRPr lang="en-GB" sz="2400" kern="0" dirty="0">
              <a:solidFill>
                <a:schemeClr val="bg1"/>
              </a:solidFill>
            </a:endParaRPr>
          </a:p>
          <a:p>
            <a:pPr marL="1200150" lvl="1" indent="-742950">
              <a:buFont typeface="+mj-lt"/>
              <a:buAutoNum type="alphaLcPeriod"/>
            </a:pPr>
            <a:endParaRPr lang="en-ZA" dirty="0"/>
          </a:p>
          <a:p>
            <a:endParaRPr lang="en-ZA" dirty="0"/>
          </a:p>
          <a:p>
            <a:pPr marL="1143000" lvl="2" indent="-228600" algn="just">
              <a:lnSpc>
                <a:spcPct val="115000"/>
              </a:lnSpc>
              <a:spcBef>
                <a:spcPts val="500"/>
              </a:spcBef>
              <a:spcAft>
                <a:spcPts val="1000"/>
              </a:spcAft>
              <a:buFont typeface="+mj-lt"/>
              <a:buAutoNum type="arabicPeriod"/>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Tree>
    <p:extLst>
      <p:ext uri="{BB962C8B-B14F-4D97-AF65-F5344CB8AC3E}">
        <p14:creationId xmlns:p14="http://schemas.microsoft.com/office/powerpoint/2010/main" xmlns="" val="11541183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352674" y="258490"/>
            <a:ext cx="9291301" cy="246335"/>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800" dirty="0">
                <a:solidFill>
                  <a:srgbClr val="000000"/>
                </a:solidFill>
                <a:cs typeface="Arial" panose="020B0604020202020204" pitchFamily="34" charset="0"/>
              </a:rPr>
              <a:t>GOVERNANCE AND AUDIT FINDINGS</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90623" y="1498862"/>
            <a:ext cx="11056827" cy="4786324"/>
          </a:xfrm>
        </p:spPr>
        <p:txBody>
          <a:bodyPr>
            <a:normAutofit fontScale="92500" lnSpcReduction="20000"/>
          </a:bodyPr>
          <a:lstStyle/>
          <a:p>
            <a:pPr marL="742950" lvl="1" indent="-285750" algn="just">
              <a:lnSpc>
                <a:spcPct val="11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The Department monitors the resolution of audit findings both internal and external audits through audit action plans.</a:t>
            </a:r>
          </a:p>
          <a:p>
            <a:pPr marL="742950" lvl="1" indent="-285750" algn="just">
              <a:lnSpc>
                <a:spcPct val="11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Boards are advised to take firm action to prevent Irregular and Fruitless and Wasteful Expenditure (IFWE).</a:t>
            </a:r>
          </a:p>
          <a:p>
            <a:pPr marL="742950" lvl="1" indent="-285750" algn="just">
              <a:lnSpc>
                <a:spcPct val="11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Once incurred, the Board needs to institute corrective action including investigation, institution of disciplinary action and recovery of funds from responsible officials.</a:t>
            </a:r>
          </a:p>
          <a:p>
            <a:pPr marL="742950" lvl="1" indent="-285750" algn="just">
              <a:lnSpc>
                <a:spcPct val="110000"/>
              </a:lnSpc>
              <a:spcBef>
                <a:spcPts val="1200"/>
              </a:spcBef>
              <a:buFont typeface="Arial" panose="020B0604020202020204" pitchFamily="34" charset="0"/>
              <a:buChar char="•"/>
            </a:pPr>
            <a:r>
              <a:rPr lang="en-US" sz="2400" dirty="0">
                <a:solidFill>
                  <a:schemeClr val="tx1"/>
                </a:solidFill>
                <a:cs typeface="Arial" panose="020B0604020202020204" pitchFamily="34" charset="0"/>
              </a:rPr>
              <a:t>Prevention of IFWE includes capacitation of SCM functions and bolstering of internal controls.</a:t>
            </a:r>
            <a:r>
              <a:rPr lang="en-GB" sz="2400" dirty="0">
                <a:solidFill>
                  <a:schemeClr val="tx1"/>
                </a:solidFill>
                <a:cs typeface="Arial" panose="020B0604020202020204" pitchFamily="34" charset="0"/>
              </a:rPr>
              <a:t>.   </a:t>
            </a:r>
            <a:endParaRPr lang="en-ZA" sz="2400" dirty="0">
              <a:solidFill>
                <a:schemeClr val="tx1"/>
              </a:solidFill>
              <a:cs typeface="Arial" panose="020B0604020202020204" pitchFamily="34" charset="0"/>
            </a:endParaRPr>
          </a:p>
          <a:p>
            <a:pPr marL="742950" lvl="1" indent="-285750" algn="just">
              <a:lnSpc>
                <a:spcPct val="110000"/>
              </a:lnSpc>
              <a:spcBef>
                <a:spcPts val="1200"/>
              </a:spcBef>
              <a:buFont typeface="Arial" panose="020B0604020202020204" pitchFamily="34" charset="0"/>
              <a:buChar char="•"/>
            </a:pPr>
            <a:r>
              <a:rPr lang="en-GB" sz="2400" dirty="0">
                <a:solidFill>
                  <a:schemeClr val="tx1"/>
                </a:solidFill>
                <a:cs typeface="Arial" panose="020B0604020202020204" pitchFamily="34" charset="0"/>
              </a:rPr>
              <a:t>Each entity also has policies approved by the Board that spells out the processes and procedures for consequence management. i.e. Amended disciplinary code and procedure policy</a:t>
            </a:r>
            <a:endParaRPr lang="en-ZA" sz="2400" dirty="0">
              <a:solidFill>
                <a:schemeClr val="tx1"/>
              </a:solidFill>
              <a:cs typeface="Arial" panose="020B0604020202020204" pitchFamily="34" charset="0"/>
            </a:endParaRPr>
          </a:p>
          <a:p>
            <a:pPr marL="1657350" lvl="2" indent="-742950">
              <a:buFont typeface="+mj-lt"/>
              <a:buAutoNum type="alphaLcPeriod"/>
            </a:pPr>
            <a:r>
              <a:rPr lang="en-GB" sz="1500" kern="0" dirty="0">
                <a:solidFill>
                  <a:schemeClr val="bg1"/>
                </a:solidFill>
                <a:latin typeface="Arial" panose="020B0604020202020204" pitchFamily="34" charset="0"/>
                <a:cs typeface="Arial" panose="020B0604020202020204" pitchFamily="34" charset="0"/>
              </a:rPr>
              <a:t>Treasury Regulation 30.2.1 requires accounting authorities Regulation 30.2.1 requires </a:t>
            </a:r>
            <a:r>
              <a:rPr lang="en-GB" kern="0" dirty="0">
                <a:solidFill>
                  <a:schemeClr val="bg1"/>
                </a:solidFill>
              </a:rPr>
              <a:t>accounting authorities of entities to establish procedures for quarterly reporting to  the Executive Authority</a:t>
            </a:r>
          </a:p>
          <a:p>
            <a:pPr marL="1200150" lvl="1" indent="-742950">
              <a:buFont typeface="+mj-lt"/>
              <a:buAutoNum type="alphaLcPeriod"/>
            </a:pPr>
            <a:endParaRPr lang="en-GB" kern="0" dirty="0">
              <a:solidFill>
                <a:schemeClr val="bg1"/>
              </a:solidFill>
            </a:endParaRPr>
          </a:p>
          <a:p>
            <a:pPr marL="1200150" lvl="1" indent="-742950">
              <a:buFont typeface="+mj-lt"/>
              <a:buAutoNum type="alphaLcPeriod"/>
            </a:pPr>
            <a:endParaRPr lang="en-ZA" dirty="0"/>
          </a:p>
          <a:p>
            <a:endParaRPr lang="en-ZA" dirty="0"/>
          </a:p>
          <a:p>
            <a:pPr marL="1143000" lvl="2" indent="-228600" algn="just">
              <a:lnSpc>
                <a:spcPct val="115000"/>
              </a:lnSpc>
              <a:spcBef>
                <a:spcPts val="500"/>
              </a:spcBef>
              <a:spcAft>
                <a:spcPts val="1000"/>
              </a:spcAft>
              <a:buFont typeface="+mj-lt"/>
              <a:buAutoNum type="arabicPeriod"/>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Tree>
    <p:extLst>
      <p:ext uri="{BB962C8B-B14F-4D97-AF65-F5344CB8AC3E}">
        <p14:creationId xmlns:p14="http://schemas.microsoft.com/office/powerpoint/2010/main" xmlns="" val="1681286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371725" y="144190"/>
            <a:ext cx="8896350" cy="408260"/>
          </a:xfrm>
        </p:spPr>
        <p:txBody>
          <a:bodyPr>
            <a:normAutofit/>
          </a:bodyPr>
          <a:lstStyle/>
          <a:p>
            <a:pPr marR="0" lvl="0" algn="ctr" defTabSz="914400" rtl="0" eaLnBrk="1" fontAlgn="base" latinLnBrk="0" hangingPunct="1">
              <a:lnSpc>
                <a:spcPts val="2300"/>
              </a:lnSpc>
              <a:spcBef>
                <a:spcPct val="0"/>
              </a:spcBef>
              <a:spcAft>
                <a:spcPct val="0"/>
              </a:spcAft>
              <a:buClrTx/>
              <a:buSzTx/>
              <a:tabLst/>
              <a:defRPr/>
            </a:pPr>
            <a:r>
              <a:rPr lang="en-US" sz="2800" dirty="0">
                <a:solidFill>
                  <a:srgbClr val="000000"/>
                </a:solidFill>
                <a:cs typeface="Arial" panose="020B0604020202020204" pitchFamily="34" charset="0"/>
              </a:rPr>
              <a:t>CONTRACTING</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90623" y="1498862"/>
            <a:ext cx="11056827" cy="4786324"/>
          </a:xfrm>
        </p:spPr>
        <p:txBody>
          <a:bodyPr>
            <a:normAutofit fontScale="85000" lnSpcReduction="20000"/>
          </a:bodyPr>
          <a:lstStyle/>
          <a:p>
            <a:pPr marR="0" lvl="0" algn="just" defTabSz="914400" rtl="0" eaLnBrk="1" fontAlgn="auto" latinLnBrk="0" hangingPunct="1">
              <a:lnSpc>
                <a:spcPct val="110000"/>
              </a:lnSpc>
              <a:spcBef>
                <a:spcPts val="1200"/>
              </a:spcBef>
              <a:spcAft>
                <a:spcPts val="0"/>
              </a:spcAft>
              <a:buClrTx/>
              <a:buSzTx/>
              <a:tabLst/>
              <a:defRPr/>
            </a:pPr>
            <a:r>
              <a:rPr lang="en-GB" sz="2000" dirty="0">
                <a:solidFill>
                  <a:schemeClr val="tx1"/>
                </a:solidFill>
                <a:latin typeface="Arial" panose="020B0604020202020204" pitchFamily="34" charset="0"/>
                <a:cs typeface="Arial" panose="020B0604020202020204" pitchFamily="34" charset="0"/>
              </a:rPr>
              <a:t> </a:t>
            </a:r>
            <a:r>
              <a:rPr lang="en-ZA" sz="2000" dirty="0">
                <a:solidFill>
                  <a:schemeClr val="tx1"/>
                </a:solidFill>
                <a:cs typeface="Arial" panose="020B0604020202020204" pitchFamily="34" charset="0"/>
              </a:rPr>
              <a:t>The Department executes its oversight responsibility over SOEs through Shareholder’s Compacts &amp; Governance Agreements</a:t>
            </a:r>
          </a:p>
          <a:p>
            <a:pPr marL="228600" marR="0" lvl="0" indent="-228600" algn="just"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lang="en-ZA" sz="2000" dirty="0">
                <a:solidFill>
                  <a:schemeClr val="tx1"/>
                </a:solidFill>
                <a:cs typeface="Arial" panose="020B0604020202020204" pitchFamily="34" charset="0"/>
              </a:rPr>
              <a:t>With regard to Governance, consequence management is provided for through: </a:t>
            </a:r>
          </a:p>
          <a:p>
            <a:pPr marL="685800" marR="0" lvl="1" indent="-228600" algn="just" defTabSz="914400" rtl="0" eaLnBrk="1" fontAlgn="auto" latinLnBrk="0" hangingPunct="1">
              <a:lnSpc>
                <a:spcPct val="110000"/>
              </a:lnSpc>
              <a:spcBef>
                <a:spcPts val="1200"/>
              </a:spcBef>
              <a:spcAft>
                <a:spcPts val="0"/>
              </a:spcAft>
              <a:buClrTx/>
              <a:buSzTx/>
              <a:buFont typeface="Wingdings" panose="05000000000000000000" pitchFamily="2" charset="2"/>
              <a:buChar char="ü"/>
              <a:tabLst/>
              <a:defRPr/>
            </a:pPr>
            <a:r>
              <a:rPr lang="en-ZA" dirty="0">
                <a:solidFill>
                  <a:schemeClr val="tx1"/>
                </a:solidFill>
                <a:cs typeface="Arial" panose="020B0604020202020204" pitchFamily="34" charset="0"/>
              </a:rPr>
              <a:t>clauses that make it mandatory for the SOE Boards to proactively monitor action plans for implementation of Auditor-General and internal audit recommendations to effectively address audit findings &amp; unauthorised, irregular, fruitless and wasteful expenditure</a:t>
            </a:r>
          </a:p>
          <a:p>
            <a:pPr marL="685800" marR="0" lvl="1" indent="-228600" algn="just" defTabSz="914400" rtl="0" eaLnBrk="1" fontAlgn="auto" latinLnBrk="0" hangingPunct="1">
              <a:lnSpc>
                <a:spcPct val="110000"/>
              </a:lnSpc>
              <a:spcBef>
                <a:spcPts val="1200"/>
              </a:spcBef>
              <a:spcAft>
                <a:spcPts val="0"/>
              </a:spcAft>
              <a:buClrTx/>
              <a:buSzTx/>
              <a:buFont typeface="Wingdings" panose="05000000000000000000" pitchFamily="2" charset="2"/>
              <a:buChar char="ü"/>
              <a:tabLst/>
              <a:defRPr/>
            </a:pPr>
            <a:r>
              <a:rPr lang="en-ZA" dirty="0">
                <a:solidFill>
                  <a:schemeClr val="tx1"/>
                </a:solidFill>
                <a:cs typeface="Arial" panose="020B0604020202020204" pitchFamily="34" charset="0"/>
              </a:rPr>
              <a:t>clauses that make it mandatory for SOE Boards to enter into annual performance contracts with CEOs and CEOs with CFOs and COOs</a:t>
            </a:r>
          </a:p>
          <a:p>
            <a:pPr marL="228600" marR="0" lvl="0" indent="-228600" algn="just"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lang="en-ZA" sz="2000" dirty="0">
                <a:solidFill>
                  <a:schemeClr val="tx1"/>
                </a:solidFill>
                <a:cs typeface="Arial" panose="020B0604020202020204" pitchFamily="34" charset="0"/>
              </a:rPr>
              <a:t>The Department monitors the implementation of the above quarterly except for the performance contract that are monitored in the first quarter of the financial year</a:t>
            </a:r>
          </a:p>
          <a:p>
            <a:pPr marL="228600" marR="0" lvl="0" indent="-228600" algn="just"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lang="en-ZA" sz="2000" dirty="0">
                <a:solidFill>
                  <a:schemeClr val="tx1"/>
                </a:solidFill>
                <a:cs typeface="Arial" panose="020B0604020202020204" pitchFamily="34" charset="0"/>
              </a:rPr>
              <a:t>Make recommendations to the Boards to improve where implementation is not satisfactory through Minister’s quarterly performance feedback letters to the Boards and the Department’s quarterly performance meetings with SOEs</a:t>
            </a:r>
          </a:p>
          <a:p>
            <a:pPr marL="228600" marR="0" lvl="0" indent="-228600" algn="just" defTabSz="914400" rtl="0" eaLnBrk="1" fontAlgn="auto" latinLnBrk="0" hangingPunct="1">
              <a:lnSpc>
                <a:spcPct val="110000"/>
              </a:lnSpc>
              <a:spcBef>
                <a:spcPts val="1200"/>
              </a:spcBef>
              <a:spcAft>
                <a:spcPts val="0"/>
              </a:spcAft>
              <a:buClrTx/>
              <a:buSzTx/>
              <a:buFont typeface="Arial" panose="020B0604020202020204" pitchFamily="34" charset="0"/>
              <a:buChar char="•"/>
              <a:tabLst/>
              <a:defRPr/>
            </a:pPr>
            <a:r>
              <a:rPr lang="en-ZA" sz="2000" dirty="0">
                <a:solidFill>
                  <a:schemeClr val="tx1"/>
                </a:solidFill>
                <a:cs typeface="Arial" panose="020B0604020202020204" pitchFamily="34" charset="0"/>
              </a:rPr>
              <a:t>The governing documents among others, require each Board to perform an evaluation of its performance in terms of its effectiveness collectively and individually.</a:t>
            </a:r>
          </a:p>
          <a:p>
            <a:pPr marL="228600" marR="0" lvl="0" indent="-228600" algn="just"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kern="0" dirty="0">
                <a:solidFill>
                  <a:schemeClr val="bg1"/>
                </a:solidFill>
              </a:rPr>
              <a:t>ties to establish procedures for quarterly reporting to  the Executive Authority</a:t>
            </a:r>
          </a:p>
          <a:p>
            <a:pPr marL="1200150" lvl="1" indent="-742950">
              <a:buFont typeface="+mj-lt"/>
              <a:buAutoNum type="alphaLcPeriod"/>
            </a:pPr>
            <a:endParaRPr lang="en-GB" kern="0" dirty="0">
              <a:solidFill>
                <a:schemeClr val="bg1"/>
              </a:solidFill>
            </a:endParaRPr>
          </a:p>
          <a:p>
            <a:pPr marL="1200150" lvl="1" indent="-742950">
              <a:buFont typeface="+mj-lt"/>
              <a:buAutoNum type="alphaLcPeriod"/>
            </a:pPr>
            <a:endParaRPr lang="en-ZA" dirty="0"/>
          </a:p>
          <a:p>
            <a:endParaRPr lang="en-ZA" dirty="0"/>
          </a:p>
          <a:p>
            <a:pPr marL="1143000" lvl="2" indent="-228600" algn="just">
              <a:lnSpc>
                <a:spcPct val="115000"/>
              </a:lnSpc>
              <a:spcBef>
                <a:spcPts val="500"/>
              </a:spcBef>
              <a:spcAft>
                <a:spcPts val="1000"/>
              </a:spcAft>
              <a:buFont typeface="+mj-lt"/>
              <a:buAutoNum type="arabicPeriod"/>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Tree>
    <p:extLst>
      <p:ext uri="{BB962C8B-B14F-4D97-AF65-F5344CB8AC3E}">
        <p14:creationId xmlns:p14="http://schemas.microsoft.com/office/powerpoint/2010/main" xmlns="" val="712047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8440C-CD78-440F-8BDF-870E4F91F32F}"/>
              </a:ext>
            </a:extLst>
          </p:cNvPr>
          <p:cNvSpPr>
            <a:spLocks noGrp="1"/>
          </p:cNvSpPr>
          <p:nvPr>
            <p:ph type="title"/>
          </p:nvPr>
        </p:nvSpPr>
        <p:spPr>
          <a:xfrm>
            <a:off x="2387320" y="161845"/>
            <a:ext cx="9009550" cy="569459"/>
          </a:xfrm>
        </p:spPr>
        <p:txBody>
          <a:bodyPr/>
          <a:lstStyle/>
          <a:p>
            <a:r>
              <a:rPr lang="en-ZA" sz="2800" dirty="0"/>
              <a:t>Example of analysis of Progress of implementation of audit action plans- 2020/21 financial year (as at Quarter 3)</a:t>
            </a:r>
          </a:p>
        </p:txBody>
      </p:sp>
      <p:graphicFrame>
        <p:nvGraphicFramePr>
          <p:cNvPr id="5" name="Content Placeholder 4">
            <a:extLst>
              <a:ext uri="{FF2B5EF4-FFF2-40B4-BE49-F238E27FC236}">
                <a16:creationId xmlns:a16="http://schemas.microsoft.com/office/drawing/2014/main" xmlns="" id="{39BA1919-BFF6-41D2-8CB5-8E9D95554AE5}"/>
              </a:ext>
            </a:extLst>
          </p:cNvPr>
          <p:cNvGraphicFramePr>
            <a:graphicFrameLocks noGrp="1"/>
          </p:cNvGraphicFramePr>
          <p:nvPr>
            <p:ph idx="1"/>
            <p:extLst>
              <p:ext uri="{D42A27DB-BD31-4B8C-83A1-F6EECF244321}">
                <p14:modId xmlns:p14="http://schemas.microsoft.com/office/powerpoint/2010/main" xmlns="" val="1425769399"/>
              </p:ext>
            </p:extLst>
          </p:nvPr>
        </p:nvGraphicFramePr>
        <p:xfrm>
          <a:off x="782664" y="1088645"/>
          <a:ext cx="10614205" cy="5216082"/>
        </p:xfrm>
        <a:graphic>
          <a:graphicData uri="http://schemas.openxmlformats.org/drawingml/2006/table">
            <a:tbl>
              <a:tblPr firstRow="1" bandRow="1">
                <a:tableStyleId>{5C22544A-7EE6-4342-B048-85BDC9FD1C3A}</a:tableStyleId>
              </a:tblPr>
              <a:tblGrid>
                <a:gridCol w="3188203">
                  <a:extLst>
                    <a:ext uri="{9D8B030D-6E8A-4147-A177-3AD203B41FA5}">
                      <a16:colId xmlns:a16="http://schemas.microsoft.com/office/drawing/2014/main" xmlns="" val="1710341131"/>
                    </a:ext>
                  </a:extLst>
                </a:gridCol>
                <a:gridCol w="2548466">
                  <a:extLst>
                    <a:ext uri="{9D8B030D-6E8A-4147-A177-3AD203B41FA5}">
                      <a16:colId xmlns:a16="http://schemas.microsoft.com/office/drawing/2014/main" xmlns="" val="1851549733"/>
                    </a:ext>
                  </a:extLst>
                </a:gridCol>
                <a:gridCol w="1684867">
                  <a:extLst>
                    <a:ext uri="{9D8B030D-6E8A-4147-A177-3AD203B41FA5}">
                      <a16:colId xmlns:a16="http://schemas.microsoft.com/office/drawing/2014/main" xmlns="" val="1743476946"/>
                    </a:ext>
                  </a:extLst>
                </a:gridCol>
                <a:gridCol w="1577976">
                  <a:extLst>
                    <a:ext uri="{9D8B030D-6E8A-4147-A177-3AD203B41FA5}">
                      <a16:colId xmlns:a16="http://schemas.microsoft.com/office/drawing/2014/main" xmlns="" val="1595392047"/>
                    </a:ext>
                  </a:extLst>
                </a:gridCol>
                <a:gridCol w="1614693">
                  <a:extLst>
                    <a:ext uri="{9D8B030D-6E8A-4147-A177-3AD203B41FA5}">
                      <a16:colId xmlns:a16="http://schemas.microsoft.com/office/drawing/2014/main" xmlns="" val="4238302349"/>
                    </a:ext>
                  </a:extLst>
                </a:gridCol>
              </a:tblGrid>
              <a:tr h="342222">
                <a:tc>
                  <a:txBody>
                    <a:bodyPr/>
                    <a:lstStyle/>
                    <a:p>
                      <a:r>
                        <a:rPr lang="en-GB" sz="1400" dirty="0">
                          <a:solidFill>
                            <a:schemeClr val="tx1"/>
                          </a:solidFill>
                          <a:latin typeface="Arial" panose="020B0604020202020204" pitchFamily="34" charset="0"/>
                          <a:cs typeface="Arial" panose="020B0604020202020204" pitchFamily="34" charset="0"/>
                        </a:rPr>
                        <a:t>Entity</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Number of audit findings</a:t>
                      </a:r>
                    </a:p>
                  </a:txBody>
                  <a:tcPr/>
                </a:tc>
                <a:tc>
                  <a:txBody>
                    <a:bodyPr/>
                    <a:lstStyle/>
                    <a:p>
                      <a:r>
                        <a:rPr lang="en-GB" sz="1400" dirty="0">
                          <a:solidFill>
                            <a:schemeClr val="tx1"/>
                          </a:solidFill>
                          <a:latin typeface="Arial" panose="020B0604020202020204" pitchFamily="34" charset="0"/>
                          <a:cs typeface="Arial" panose="020B0604020202020204" pitchFamily="34" charset="0"/>
                        </a:rPr>
                        <a:t>Resolved</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cs typeface="Arial" panose="020B0604020202020204" pitchFamily="34" charset="0"/>
                        </a:rPr>
                        <a:t>Unresolved</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solidFill>
                            <a:schemeClr val="tx1"/>
                          </a:solidFill>
                          <a:latin typeface="Arial" panose="020B0604020202020204" pitchFamily="34" charset="0"/>
                          <a:cs typeface="Arial" panose="020B0604020202020204" pitchFamily="34" charset="0"/>
                        </a:rPr>
                        <a:t>% Achieved</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659614227"/>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SENTECH</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19</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9</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53</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616074309"/>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USAASA</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12</a:t>
                      </a:r>
                    </a:p>
                  </a:txBody>
                  <a:tcPr/>
                </a:tc>
                <a:tc>
                  <a:txBody>
                    <a:bodyPr/>
                    <a:lstStyle/>
                    <a:p>
                      <a:r>
                        <a:rPr lang="en-GB" sz="1400" dirty="0">
                          <a:solidFill>
                            <a:schemeClr val="tx1"/>
                          </a:solidFill>
                          <a:latin typeface="Arial" panose="020B0604020202020204" pitchFamily="34" charset="0"/>
                          <a:cs typeface="Arial" panose="020B0604020202020204" pitchFamily="34" charset="0"/>
                        </a:rPr>
                        <a:t>8</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66</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27476498"/>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USAF</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17</a:t>
                      </a:r>
                    </a:p>
                  </a:txBody>
                  <a:tcPr/>
                </a:tc>
                <a:tc>
                  <a:txBody>
                    <a:bodyPr/>
                    <a:lstStyle/>
                    <a:p>
                      <a:r>
                        <a:rPr lang="en-GB" sz="1400" dirty="0">
                          <a:solidFill>
                            <a:schemeClr val="tx1"/>
                          </a:solidFill>
                          <a:latin typeface="Arial" panose="020B0604020202020204" pitchFamily="34" charset="0"/>
                          <a:cs typeface="Arial" panose="020B0604020202020204" pitchFamily="34" charset="0"/>
                        </a:rPr>
                        <a:t>10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7</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58</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974520780"/>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NEMISA</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24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58</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75705924"/>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BBI</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8</a:t>
                      </a:r>
                    </a:p>
                  </a:txBody>
                  <a:tcPr/>
                </a:tc>
                <a:tc>
                  <a:txBody>
                    <a:bodyPr/>
                    <a:lstStyle/>
                    <a:p>
                      <a:r>
                        <a:rPr lang="en-GB" sz="1400" dirty="0">
                          <a:solidFill>
                            <a:schemeClr val="tx1"/>
                          </a:solidFill>
                          <a:latin typeface="Arial" panose="020B0604020202020204" pitchFamily="34" charset="0"/>
                          <a:cs typeface="Arial" panose="020B0604020202020204" pitchFamily="34" charset="0"/>
                        </a:rPr>
                        <a:t>3</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5</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a:solidFill>
                            <a:schemeClr val="tx1"/>
                          </a:solidFill>
                          <a:latin typeface="Arial" panose="020B0604020202020204" pitchFamily="34" charset="0"/>
                          <a:cs typeface="Arial" panose="020B0604020202020204" pitchFamily="34" charset="0"/>
                        </a:rPr>
                        <a:t>37</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607473547"/>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SABC</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94</a:t>
                      </a:r>
                    </a:p>
                  </a:txBody>
                  <a:tcPr/>
                </a:tc>
                <a:tc>
                  <a:txBody>
                    <a:bodyPr/>
                    <a:lstStyle/>
                    <a:p>
                      <a:r>
                        <a:rPr lang="en-GB" sz="1400" dirty="0">
                          <a:solidFill>
                            <a:schemeClr val="tx1"/>
                          </a:solidFill>
                          <a:latin typeface="Arial" panose="020B0604020202020204" pitchFamily="34" charset="0"/>
                          <a:cs typeface="Arial" panose="020B0604020202020204" pitchFamily="34" charset="0"/>
                        </a:rPr>
                        <a:t>50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53</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226563494"/>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FPB</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17</a:t>
                      </a:r>
                    </a:p>
                  </a:txBody>
                  <a:tcPr/>
                </a:tc>
                <a:tc>
                  <a:txBody>
                    <a:bodyPr/>
                    <a:lstStyle/>
                    <a:p>
                      <a:r>
                        <a:rPr lang="en-GB" sz="1400" dirty="0">
                          <a:solidFill>
                            <a:schemeClr val="tx1"/>
                          </a:solidFill>
                          <a:latin typeface="Arial" panose="020B0604020202020204" pitchFamily="34" charset="0"/>
                          <a:cs typeface="Arial" panose="020B0604020202020204" pitchFamily="34" charset="0"/>
                        </a:rPr>
                        <a:t>2</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15</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12</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895759118"/>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ICASA</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44</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0</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758907465"/>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ZADNA</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48</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40</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8</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83</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326541431"/>
                  </a:ext>
                </a:extLst>
              </a:tr>
              <a:tr h="406155">
                <a:tc>
                  <a:txBody>
                    <a:bodyPr/>
                    <a:lstStyle/>
                    <a:p>
                      <a:r>
                        <a:rPr lang="en-GB" sz="1400" dirty="0">
                          <a:solidFill>
                            <a:schemeClr val="tx1"/>
                          </a:solidFill>
                          <a:latin typeface="Arial" panose="020B0604020202020204" pitchFamily="34" charset="0"/>
                          <a:cs typeface="Arial" panose="020B0604020202020204" pitchFamily="34" charset="0"/>
                        </a:rPr>
                        <a:t>SITA Audit finalised in Nov 2021</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ZA" sz="1400" dirty="0">
                          <a:solidFill>
                            <a:schemeClr val="tx1"/>
                          </a:solidFill>
                          <a:latin typeface="Arial" panose="020B0604020202020204" pitchFamily="34" charset="0"/>
                          <a:cs typeface="Arial" panose="020B0604020202020204" pitchFamily="34" charset="0"/>
                        </a:rPr>
                        <a:t>151</a:t>
                      </a:r>
                    </a:p>
                  </a:txBody>
                  <a:tcPr/>
                </a:tc>
                <a:tc>
                  <a:txBody>
                    <a:bodyPr/>
                    <a:lstStyle/>
                    <a:p>
                      <a:r>
                        <a:rPr lang="en-GB" sz="1400" dirty="0">
                          <a:solidFill>
                            <a:schemeClr val="tx1"/>
                          </a:solidFill>
                          <a:latin typeface="Arial" panose="020B0604020202020204" pitchFamily="34" charset="0"/>
                          <a:cs typeface="Arial" panose="020B0604020202020204" pitchFamily="34" charset="0"/>
                        </a:rPr>
                        <a:t>-</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151</a:t>
                      </a:r>
                      <a:endParaRPr lang="en-ZA" sz="1400" dirty="0">
                        <a:solidFill>
                          <a:schemeClr val="tx1"/>
                        </a:solidFill>
                        <a:latin typeface="Arial" panose="020B0604020202020204" pitchFamily="34" charset="0"/>
                        <a:cs typeface="Arial" panose="020B0604020202020204" pitchFamily="34" charset="0"/>
                      </a:endParaRPr>
                    </a:p>
                  </a:txBody>
                  <a:tcPr/>
                </a:tc>
                <a:tc>
                  <a:txBody>
                    <a:bodyPr/>
                    <a:lstStyle/>
                    <a:p>
                      <a:r>
                        <a:rPr lang="en-GB" sz="1400" dirty="0">
                          <a:solidFill>
                            <a:schemeClr val="tx1"/>
                          </a:solidFill>
                          <a:latin typeface="Arial" panose="020B0604020202020204" pitchFamily="34" charset="0"/>
                          <a:cs typeface="Arial" panose="020B0604020202020204" pitchFamily="34" charset="0"/>
                        </a:rPr>
                        <a:t>0</a:t>
                      </a:r>
                      <a:endParaRPr lang="en-ZA" sz="14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444149819"/>
                  </a:ext>
                </a:extLst>
              </a:tr>
              <a:tr h="406155">
                <a:tc gridSpan="5">
                  <a:txBody>
                    <a:bodyPr/>
                    <a:lstStyle/>
                    <a:p>
                      <a:r>
                        <a:rPr lang="en-GB" sz="1400" kern="1200" dirty="0">
                          <a:solidFill>
                            <a:schemeClr val="dk1"/>
                          </a:solidFill>
                          <a:effectLst/>
                          <a:latin typeface="Arial" panose="020B0604020202020204" pitchFamily="34" charset="0"/>
                          <a:ea typeface="+mn-ea"/>
                          <a:cs typeface="Arial" panose="020B0604020202020204" pitchFamily="34" charset="0"/>
                        </a:rPr>
                        <a:t>SAPO </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Audit finalised in Feb 2022</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extLst>
                  <a:ext uri="{0D108BD9-81ED-4DB2-BD59-A6C34878D82A}">
                    <a16:rowId xmlns:a16="http://schemas.microsoft.com/office/drawing/2014/main" xmlns="" val="2026823677"/>
                  </a:ext>
                </a:extLst>
              </a:tr>
              <a:tr h="406155">
                <a:tc gridSpan="5">
                  <a:txBody>
                    <a:bodyPr/>
                    <a:lstStyle/>
                    <a:p>
                      <a:r>
                        <a:rPr lang="en-GB" sz="1400" dirty="0">
                          <a:solidFill>
                            <a:schemeClr val="tx1"/>
                          </a:solidFill>
                          <a:latin typeface="Arial" panose="020B0604020202020204" pitchFamily="34" charset="0"/>
                          <a:cs typeface="Arial" panose="020B0604020202020204" pitchFamily="34" charset="0"/>
                        </a:rPr>
                        <a:t>POSTBANK </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Audit not finalised</a:t>
                      </a:r>
                      <a:endParaRPr lang="en-ZA" sz="1400" kern="1200" dirty="0">
                        <a:solidFill>
                          <a:schemeClr val="dk1"/>
                        </a:solidFill>
                        <a:effectLst/>
                        <a:latin typeface="Arial" panose="020B0604020202020204" pitchFamily="34" charset="0"/>
                        <a:ea typeface="+mn-ea"/>
                        <a:cs typeface="Arial" panose="020B0604020202020204" pitchFamily="34" charset="0"/>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tc hMerge="1">
                  <a:txBody>
                    <a:bodyPr/>
                    <a:lstStyle/>
                    <a:p>
                      <a:endParaRPr lang="en-ZA" dirty="0">
                        <a:solidFill>
                          <a:schemeClr val="tx1"/>
                        </a:solidFill>
                      </a:endParaRPr>
                    </a:p>
                  </a:txBody>
                  <a:tcPr/>
                </a:tc>
                <a:extLst>
                  <a:ext uri="{0D108BD9-81ED-4DB2-BD59-A6C34878D82A}">
                    <a16:rowId xmlns:a16="http://schemas.microsoft.com/office/drawing/2014/main" xmlns="" val="3422207973"/>
                  </a:ext>
                </a:extLst>
              </a:tr>
            </a:tbl>
          </a:graphicData>
        </a:graphic>
      </p:graphicFrame>
    </p:spTree>
    <p:extLst>
      <p:ext uri="{BB962C8B-B14F-4D97-AF65-F5344CB8AC3E}">
        <p14:creationId xmlns:p14="http://schemas.microsoft.com/office/powerpoint/2010/main" xmlns="" val="3287928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bubble chart&#10;&#10;Description automatically generated">
            <a:extLst>
              <a:ext uri="{FF2B5EF4-FFF2-40B4-BE49-F238E27FC236}">
                <a16:creationId xmlns:a16="http://schemas.microsoft.com/office/drawing/2014/main" xmlns="" id="{3C7ECCAC-0AFE-4FA2-B378-C13F574D6806}"/>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1414" y="953911"/>
            <a:ext cx="11669172" cy="5501973"/>
          </a:xfrm>
          <a:prstGeom prst="rect">
            <a:avLst/>
          </a:prstGeom>
        </p:spPr>
      </p:pic>
    </p:spTree>
    <p:extLst>
      <p:ext uri="{BB962C8B-B14F-4D97-AF65-F5344CB8AC3E}">
        <p14:creationId xmlns:p14="http://schemas.microsoft.com/office/powerpoint/2010/main" xmlns="" val="1087108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6"/>
          <p:cNvSpPr txBox="1">
            <a:spLocks/>
          </p:cNvSpPr>
          <p:nvPr/>
        </p:nvSpPr>
        <p:spPr>
          <a:xfrm>
            <a:off x="1978055" y="2366503"/>
            <a:ext cx="8229600" cy="1483618"/>
          </a:xfrm>
          <a:prstGeom prst="roundRect">
            <a:avLst>
              <a:gd name="adj" fmla="val 0"/>
            </a:avLst>
          </a:prstGeom>
          <a:solidFill>
            <a:srgbClr val="00B050"/>
          </a:solidFill>
          <a:ln w="6350" cap="flat" cmpd="sng" algn="ctr">
            <a:noFill/>
            <a:prstDash val="solid"/>
            <a:miter lim="800000"/>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lnSpc>
                <a:spcPct val="120000"/>
              </a:lnSpc>
              <a:spcBef>
                <a:spcPts val="0"/>
              </a:spcBef>
              <a:buNone/>
            </a:pPr>
            <a:r>
              <a:rPr lang="en-US" sz="4400" b="1" dirty="0">
                <a:solidFill>
                  <a:schemeClr val="tx1"/>
                </a:solidFill>
                <a:latin typeface="Arial" panose="020B0604020202020204" pitchFamily="34" charset="0"/>
                <a:cs typeface="Arial" panose="020B0604020202020204" pitchFamily="34" charset="0"/>
              </a:rPr>
              <a:t>Consequence Management: Department of Communications &amp; Digital Technologies</a:t>
            </a:r>
            <a:endParaRPr lang="en-ZA" sz="44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TextBox 3"/>
          <p:cNvSpPr txBox="1"/>
          <p:nvPr/>
        </p:nvSpPr>
        <p:spPr>
          <a:xfrm>
            <a:off x="11697325" y="6550223"/>
            <a:ext cx="494675" cy="307777"/>
          </a:xfrm>
          <a:prstGeom prst="rect">
            <a:avLst/>
          </a:prstGeom>
          <a:noFill/>
        </p:spPr>
        <p:txBody>
          <a:bodyPr wrap="square" rtlCol="0">
            <a:spAutoFit/>
          </a:bodyPr>
          <a:lstStyle/>
          <a:p>
            <a:r>
              <a:rPr lang="en-ZA" sz="1400" b="1" dirty="0">
                <a:solidFill>
                  <a:schemeClr val="bg1"/>
                </a:solidFill>
              </a:rPr>
              <a:t>27</a:t>
            </a:r>
          </a:p>
        </p:txBody>
      </p:sp>
    </p:spTree>
    <p:extLst>
      <p:ext uri="{BB962C8B-B14F-4D97-AF65-F5344CB8AC3E}">
        <p14:creationId xmlns:p14="http://schemas.microsoft.com/office/powerpoint/2010/main" xmlns="" val="4101279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152401" y="1009650"/>
            <a:ext cx="12039599" cy="5295900"/>
          </a:xfrm>
        </p:spPr>
        <p:txBody>
          <a:bodyPr>
            <a:normAutofit fontScale="25000" lnSpcReduction="20000"/>
          </a:bodyPr>
          <a:lstStyle/>
          <a:p>
            <a:pPr lvl="0">
              <a:lnSpc>
                <a:spcPct val="120000"/>
              </a:lnSpc>
              <a:spcBef>
                <a:spcPts val="1200"/>
              </a:spcBef>
              <a:defRPr/>
            </a:pPr>
            <a:r>
              <a:rPr kumimoji="0" lang="en-ZA" sz="6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INTRODUCTION</a:t>
            </a:r>
          </a:p>
          <a:p>
            <a:pPr marL="457200" indent="-457200" algn="just">
              <a:lnSpc>
                <a:spcPct val="120000"/>
              </a:lnSpc>
              <a:spcBef>
                <a:spcPts val="1200"/>
              </a:spcBef>
              <a:spcAft>
                <a:spcPts val="1000"/>
              </a:spcAft>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Department has and endeavours to maintain a zero-tolerance approach to fraud, corrupt activities, acts of dishonesty and other unethical conducts that manifest in the current culture of doing things. </a:t>
            </a:r>
          </a:p>
          <a:p>
            <a:pPr marL="457200" indent="-457200" algn="just">
              <a:lnSpc>
                <a:spcPct val="120000"/>
              </a:lnSpc>
              <a:spcBef>
                <a:spcPts val="1200"/>
              </a:spcBef>
              <a:spcAft>
                <a:spcPts val="1000"/>
              </a:spcAft>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Leaders and employees who deliberately and/or negligently ignore their duties and disobey legislation will therefore face accountability by enforcing the legislated consequences management for their transgressions</a:t>
            </a:r>
            <a:r>
              <a:rPr lang="en-ZA" sz="6400" dirty="0">
                <a:effectLst/>
                <a:latin typeface="Arial" panose="020B0604020202020204" pitchFamily="34" charset="0"/>
                <a:ea typeface="Times New Roman" panose="02020603050405020304" pitchFamily="18" charset="0"/>
                <a:cs typeface="Arial" panose="020B0604020202020204" pitchFamily="34" charset="0"/>
              </a:rPr>
              <a:t>.</a:t>
            </a:r>
          </a:p>
          <a:p>
            <a:pPr marR="0" lvl="0" algn="just" defTabSz="914400" rtl="0" eaLnBrk="1" fontAlgn="base" latinLnBrk="0" hangingPunct="1">
              <a:lnSpc>
                <a:spcPct val="100000"/>
              </a:lnSpc>
              <a:spcBef>
                <a:spcPct val="0"/>
              </a:spcBef>
              <a:spcAft>
                <a:spcPct val="0"/>
              </a:spcAft>
              <a:buClrTx/>
              <a:buSzTx/>
              <a:tabLst/>
              <a:defRPr/>
            </a:pPr>
            <a:endParaRPr lang="en-US" sz="6400" b="1" dirty="0">
              <a:solidFill>
                <a:srgbClr val="000000"/>
              </a:solidFill>
              <a:latin typeface="Arial" panose="020B0604020202020204" pitchFamily="34" charset="0"/>
              <a:cs typeface="Arial" panose="020B0604020202020204" pitchFamily="34" charset="0"/>
            </a:endParaRPr>
          </a:p>
          <a:p>
            <a:pPr marR="0" lvl="0" algn="just" defTabSz="914400" rtl="0" eaLnBrk="1" fontAlgn="base" latinLnBrk="0" hangingPunct="1">
              <a:lnSpc>
                <a:spcPct val="100000"/>
              </a:lnSpc>
              <a:spcBef>
                <a:spcPts val="600"/>
              </a:spcBef>
              <a:spcAft>
                <a:spcPct val="0"/>
              </a:spcAft>
              <a:buClrTx/>
              <a:buSzTx/>
              <a:tabLst/>
              <a:defRPr/>
            </a:pPr>
            <a:r>
              <a:rPr lang="en-US" sz="6400" b="1" dirty="0">
                <a:solidFill>
                  <a:srgbClr val="000000"/>
                </a:solidFill>
                <a:latin typeface="Arial" panose="020B0604020202020204" pitchFamily="34" charset="0"/>
                <a:cs typeface="Arial" panose="020B0604020202020204" pitchFamily="34" charset="0"/>
              </a:rPr>
              <a:t>PURPOSE</a:t>
            </a:r>
          </a:p>
          <a:p>
            <a:pPr marL="285750" lvl="0" indent="-285750" algn="just" fontAlgn="base">
              <a:lnSpc>
                <a:spcPct val="120000"/>
              </a:lnSpc>
              <a:spcBef>
                <a:spcPts val="1200"/>
              </a:spcBef>
              <a:spcAft>
                <a:spcPct val="0"/>
              </a:spcAft>
              <a:buFont typeface="Arial" panose="020B0604020202020204" pitchFamily="34" charset="0"/>
              <a:buChar char="•"/>
              <a:defRPr/>
            </a:pPr>
            <a:r>
              <a:rPr lang="en-US" sz="6400" dirty="0">
                <a:solidFill>
                  <a:srgbClr val="000000"/>
                </a:solidFill>
                <a:latin typeface="Arial" panose="020B0604020202020204" pitchFamily="34" charset="0"/>
                <a:cs typeface="Arial" panose="020B0604020202020204" pitchFamily="34" charset="0"/>
              </a:rPr>
              <a:t>The Department is currently implementing Consequence </a:t>
            </a:r>
            <a:r>
              <a:rPr lang="en-US" sz="6400" b="0" dirty="0">
                <a:solidFill>
                  <a:srgbClr val="000000"/>
                </a:solidFill>
                <a:latin typeface="Arial" panose="020B0604020202020204" pitchFamily="34" charset="0"/>
                <a:cs typeface="Arial" panose="020B0604020202020204" pitchFamily="34" charset="0"/>
              </a:rPr>
              <a:t>Management procedures in line with the legislative framework mentioned in the following slide.</a:t>
            </a:r>
          </a:p>
          <a:p>
            <a:pPr marL="285750" marR="0" lvl="0" indent="-285750" algn="just" defTabSz="914400" rtl="0" eaLnBrk="1" fontAlgn="base" latinLnBrk="0" hangingPunct="1">
              <a:lnSpc>
                <a:spcPct val="120000"/>
              </a:lnSpc>
              <a:spcBef>
                <a:spcPts val="1200"/>
              </a:spcBef>
              <a:spcAft>
                <a:spcPct val="0"/>
              </a:spcAft>
              <a:buClrTx/>
              <a:buSzTx/>
              <a:buFont typeface="Arial" panose="020B0604020202020204" pitchFamily="34" charset="0"/>
              <a:buChar char="•"/>
              <a:tabLst/>
              <a:defRPr/>
            </a:pPr>
            <a:r>
              <a:rPr lang="en-US" sz="6400" dirty="0">
                <a:solidFill>
                  <a:srgbClr val="000000"/>
                </a:solidFill>
                <a:latin typeface="Arial" panose="020B0604020202020204" pitchFamily="34" charset="0"/>
                <a:cs typeface="Arial" panose="020B0604020202020204" pitchFamily="34" charset="0"/>
              </a:rPr>
              <a:t>The Department is however, </a:t>
            </a:r>
            <a:r>
              <a:rPr lang="en-US" sz="6400" b="0" dirty="0">
                <a:solidFill>
                  <a:srgbClr val="000000"/>
                </a:solidFill>
                <a:latin typeface="Arial" panose="020B0604020202020204" pitchFamily="34" charset="0"/>
                <a:cs typeface="Arial" panose="020B0604020202020204" pitchFamily="34" charset="0"/>
              </a:rPr>
              <a:t>in the process of </a:t>
            </a:r>
            <a:r>
              <a:rPr lang="en-US" sz="6400" dirty="0">
                <a:solidFill>
                  <a:srgbClr val="000000"/>
                </a:solidFill>
                <a:latin typeface="Arial" panose="020B0604020202020204" pitchFamily="34" charset="0"/>
                <a:cs typeface="Arial" panose="020B0604020202020204" pitchFamily="34" charset="0"/>
              </a:rPr>
              <a:t>finalising a Consequence Management Procedure document and the purpose of the procedure manual is to: </a:t>
            </a:r>
            <a:endParaRPr lang="en-US" sz="6400" b="0" dirty="0">
              <a:solidFill>
                <a:srgbClr val="000000"/>
              </a:solidFill>
              <a:latin typeface="Arial" panose="020B0604020202020204" pitchFamily="34" charset="0"/>
              <a:cs typeface="Arial" panose="020B0604020202020204" pitchFamily="34" charset="0"/>
            </a:endParaRPr>
          </a:p>
          <a:p>
            <a:pPr marL="685800" indent="-685800" algn="just">
              <a:lnSpc>
                <a:spcPct val="120000"/>
              </a:lnSpc>
              <a:spcBef>
                <a:spcPts val="1200"/>
              </a:spcBef>
              <a:buFontTx/>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Standardise the application of consequence management process throughout the Department;</a:t>
            </a:r>
          </a:p>
          <a:p>
            <a:pPr marL="685800" indent="-685800" algn="just">
              <a:lnSpc>
                <a:spcPct val="120000"/>
              </a:lnSpc>
              <a:spcBef>
                <a:spcPts val="1200"/>
              </a:spcBef>
              <a:buFontTx/>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Assist to ensure that the Department develops and demonstrates a good sense of judgement when managing disciplinary proceedings; and</a:t>
            </a:r>
          </a:p>
          <a:p>
            <a:pPr marL="685800" indent="-685800" algn="just">
              <a:lnSpc>
                <a:spcPct val="120000"/>
              </a:lnSpc>
              <a:spcBef>
                <a:spcPts val="1200"/>
              </a:spcBef>
              <a:buFontTx/>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Guide the Department on how to manage disciplinary proceedings.</a:t>
            </a:r>
          </a:p>
          <a:p>
            <a:pPr marL="285750" indent="-285750">
              <a:buFont typeface="Arial" panose="020B0604020202020204" pitchFamily="34" charset="0"/>
              <a:buChar char="•"/>
            </a:pPr>
            <a:endParaRPr lang="en-US" sz="4300" b="0" i="0" u="none" strike="noStrike" baseline="0" dirty="0">
              <a:solidFill>
                <a:srgbClr val="000000"/>
              </a:solidFill>
              <a:latin typeface="Arial" panose="020B0604020202020204" pitchFamily="34" charset="0"/>
            </a:endParaRPr>
          </a:p>
          <a:p>
            <a:r>
              <a:rPr lang="en-ZA" sz="2900" dirty="0">
                <a:solidFill>
                  <a:schemeClr val="tx1"/>
                </a:solidFill>
              </a:rPr>
              <a:t> </a:t>
            </a:r>
          </a:p>
        </p:txBody>
      </p:sp>
      <p:sp>
        <p:nvSpPr>
          <p:cNvPr id="5" name="Title 1">
            <a:extLst>
              <a:ext uri="{FF2B5EF4-FFF2-40B4-BE49-F238E27FC236}">
                <a16:creationId xmlns:a16="http://schemas.microsoft.com/office/drawing/2014/main" xmlns="" id="{C5952ECF-2A6F-45E6-AB49-8F910ABC5B8B}"/>
              </a:ext>
            </a:extLst>
          </p:cNvPr>
          <p:cNvSpPr txBox="1">
            <a:spLocks/>
          </p:cNvSpPr>
          <p:nvPr/>
        </p:nvSpPr>
        <p:spPr>
          <a:xfrm>
            <a:off x="2476499" y="161925"/>
            <a:ext cx="9119851" cy="40727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a:lstStyle>
          <a:p>
            <a:pPr algn="ctr"/>
            <a:r>
              <a:rPr lang="en-ZA" sz="2800" dirty="0">
                <a:latin typeface="Arial" panose="020B0604020202020204" pitchFamily="34" charset="0"/>
                <a:cs typeface="Arial" panose="020B0604020202020204" pitchFamily="34" charset="0"/>
              </a:rPr>
              <a:t>INTRODUCTION AND PURPOSE</a:t>
            </a:r>
          </a:p>
        </p:txBody>
      </p:sp>
    </p:spTree>
    <p:extLst>
      <p:ext uri="{BB962C8B-B14F-4D97-AF65-F5344CB8AC3E}">
        <p14:creationId xmlns:p14="http://schemas.microsoft.com/office/powerpoint/2010/main" xmlns="" val="282534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114299" y="988301"/>
            <a:ext cx="12011026" cy="5402973"/>
          </a:xfrm>
        </p:spPr>
        <p:txBody>
          <a:bodyPr>
            <a:normAutofit fontScale="25000" lnSpcReduction="20000"/>
          </a:bodyPr>
          <a:lstStyle/>
          <a:p>
            <a:pPr>
              <a:lnSpc>
                <a:spcPct val="120000"/>
              </a:lnSpc>
              <a:spcBef>
                <a:spcPts val="600"/>
              </a:spcBef>
              <a:spcAft>
                <a:spcPts val="1200"/>
              </a:spcAft>
            </a:pPr>
            <a:r>
              <a:rPr lang="en-ZA" sz="6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The following legislative framework governs consequence management in the Public Service</a:t>
            </a:r>
            <a:r>
              <a:rPr lang="en-ZA" sz="6200"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marL="228600" indent="-228600" algn="just">
              <a:lnSpc>
                <a:spcPct val="120000"/>
              </a:lnSpc>
              <a:spcBef>
                <a:spcPts val="600"/>
              </a:spcBef>
              <a:spcAft>
                <a:spcPts val="12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Section 195(1) of the Constitution of the Republic of South Africa, 1996.</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Public Service Act, 1994 (Proclamation No 103 of 1994). </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Public Service Regulations, 2016.</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Public Administration Management Act, 2014 (Act No. 11 of 2014).</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Promotion of Administrative Justice Act (Act No. 3 of 2000).</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Labour Relations Act, 1995 (Act No. 66 of 1995). Schedule 8, contains the "Code of Good Practice" on dismissals.</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Public Finance Management Act (PFMA), 1 of 1999.</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Prevention and Combating of Corrupt Activities Act, 2004 (Act No. 12 of 2004).</a:t>
            </a:r>
          </a:p>
          <a:p>
            <a:pPr marL="228600" indent="-228600" algn="just">
              <a:lnSpc>
                <a:spcPct val="120000"/>
              </a:lnSpc>
              <a:spcBef>
                <a:spcPts val="6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Treasury Regulations.</a:t>
            </a:r>
          </a:p>
          <a:p>
            <a:pPr marL="228600" indent="-228600" algn="just">
              <a:lnSpc>
                <a:spcPct val="120000"/>
              </a:lnSpc>
              <a:spcBef>
                <a:spcPts val="600"/>
              </a:spcBef>
              <a:spcAft>
                <a:spcPts val="12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PSCBC Resolution 1 of 2003.</a:t>
            </a:r>
          </a:p>
          <a:p>
            <a:pPr marL="228600" indent="-228600" algn="just">
              <a:lnSpc>
                <a:spcPct val="120000"/>
              </a:lnSpc>
              <a:spcBef>
                <a:spcPts val="600"/>
              </a:spcBef>
              <a:spcAft>
                <a:spcPts val="12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Chapter 7 of SMS Handbook.</a:t>
            </a:r>
          </a:p>
          <a:p>
            <a:endParaRPr lang="en-ZA" sz="6400" b="0" i="0" u="none" strike="noStrike" baseline="0" dirty="0">
              <a:solidFill>
                <a:srgbClr val="000000"/>
              </a:solidFill>
              <a:latin typeface="Arial" panose="020B0604020202020204" pitchFamily="34" charset="0"/>
              <a:cs typeface="Arial" panose="020B0604020202020204" pitchFamily="34" charset="0"/>
            </a:endParaRPr>
          </a:p>
          <a:p>
            <a:endParaRPr lang="en-ZA" sz="5600" b="0" dirty="0">
              <a:solidFill>
                <a:srgbClr val="000000"/>
              </a:solidFill>
              <a:latin typeface="Arial" panose="020B0604020202020204" pitchFamily="34" charset="0"/>
              <a:cs typeface="Arial" panose="020B0604020202020204" pitchFamily="34" charset="0"/>
            </a:endParaRPr>
          </a:p>
          <a:p>
            <a:r>
              <a:rPr lang="en-ZA" sz="5600" dirty="0">
                <a:solidFill>
                  <a:schemeClr val="tx1"/>
                </a:solidFill>
              </a:rPr>
              <a:t> </a:t>
            </a:r>
          </a:p>
        </p:txBody>
      </p:sp>
      <p:sp>
        <p:nvSpPr>
          <p:cNvPr id="5" name="Title 1">
            <a:extLst>
              <a:ext uri="{FF2B5EF4-FFF2-40B4-BE49-F238E27FC236}">
                <a16:creationId xmlns:a16="http://schemas.microsoft.com/office/drawing/2014/main" xmlns="" id="{C5952ECF-2A6F-45E6-AB49-8F910ABC5B8B}"/>
              </a:ext>
            </a:extLst>
          </p:cNvPr>
          <p:cNvSpPr txBox="1">
            <a:spLocks/>
          </p:cNvSpPr>
          <p:nvPr/>
        </p:nvSpPr>
        <p:spPr>
          <a:xfrm>
            <a:off x="2447924" y="171450"/>
            <a:ext cx="8863011" cy="38822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a:lstStyle>
          <a:p>
            <a:pPr algn="ctr"/>
            <a:r>
              <a:rPr lang="en-ZA" sz="2800" dirty="0">
                <a:latin typeface="Arial" panose="020B0604020202020204" pitchFamily="34" charset="0"/>
                <a:cs typeface="Arial" panose="020B0604020202020204" pitchFamily="34" charset="0"/>
              </a:rPr>
              <a:t>LEGISLATIVE FRAMEWORK</a:t>
            </a:r>
          </a:p>
        </p:txBody>
      </p:sp>
    </p:spTree>
    <p:extLst>
      <p:ext uri="{BB962C8B-B14F-4D97-AF65-F5344CB8AC3E}">
        <p14:creationId xmlns:p14="http://schemas.microsoft.com/office/powerpoint/2010/main" xmlns="" val="3300906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104775" y="903891"/>
            <a:ext cx="11991975" cy="5554060"/>
          </a:xfrm>
        </p:spPr>
        <p:txBody>
          <a:bodyPr>
            <a:normAutofit fontScale="25000" lnSpcReduction="20000"/>
          </a:bodyPr>
          <a:lstStyle/>
          <a:p>
            <a:pPr>
              <a:lnSpc>
                <a:spcPct val="120000"/>
              </a:lnSpc>
              <a:spcBef>
                <a:spcPts val="0"/>
              </a:spcBef>
            </a:pPr>
            <a:r>
              <a:rPr lang="x-none" sz="6400" b="1" u="sng" kern="0" dirty="0">
                <a:solidFill>
                  <a:schemeClr val="tx1"/>
                </a:solidFill>
                <a:effectLst/>
                <a:latin typeface="Arial" panose="020B0604020202020204" pitchFamily="34" charset="0"/>
                <a:ea typeface="Arial Unicode MS"/>
                <a:cs typeface="Arial" panose="020B0604020202020204" pitchFamily="34" charset="0"/>
              </a:rPr>
              <a:t>WHAT DISCIPLINARY ACTION TO TAKE</a:t>
            </a:r>
            <a:endPar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lnSpc>
                <a:spcPct val="120000"/>
              </a:lnSpc>
              <a:spcBef>
                <a:spcPts val="0"/>
              </a:spcBef>
              <a:spcAft>
                <a:spcPts val="600"/>
              </a:spcAft>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Before instituting disciplinary action, </a:t>
            </a:r>
            <a:r>
              <a:rPr lang="en-ZA" sz="6400" dirty="0">
                <a:solidFill>
                  <a:schemeClr val="tx1"/>
                </a:solidFill>
                <a:latin typeface="Arial" panose="020B0604020202020204" pitchFamily="34" charset="0"/>
                <a:ea typeface="Times New Roman" panose="02020603050405020304" pitchFamily="18" charset="0"/>
                <a:cs typeface="Arial" panose="020B0604020202020204" pitchFamily="34" charset="0"/>
              </a:rPr>
              <a:t>a manager/department must </a:t>
            </a: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be convinced that a transgression took place.</a:t>
            </a:r>
          </a:p>
          <a:p>
            <a:pPr marL="457200" indent="-457200">
              <a:lnSpc>
                <a:spcPct val="120000"/>
              </a:lnSpc>
              <a:spcBef>
                <a:spcPts val="0"/>
              </a:spcBef>
              <a:spcAft>
                <a:spcPts val="600"/>
              </a:spcAft>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 list of transgressions or acts of misconduct is provided to the Procedure. A list is however, not exhaustive. </a:t>
            </a:r>
            <a:endParaRPr lang="en-ZA" sz="6400" b="0" i="0" u="none" strike="noStrike" baseline="0" dirty="0">
              <a:solidFill>
                <a:schemeClr val="tx1"/>
              </a:solidFill>
              <a:latin typeface="Arial" panose="020B0604020202020204" pitchFamily="34" charset="0"/>
              <a:cs typeface="Arial" panose="020B0604020202020204" pitchFamily="34" charset="0"/>
            </a:endParaRPr>
          </a:p>
          <a:p>
            <a:pPr marL="457200" indent="-457200">
              <a:lnSpc>
                <a:spcPct val="120000"/>
              </a:lnSpc>
              <a:spcBef>
                <a:spcPts val="0"/>
              </a:spcBef>
              <a:spcAft>
                <a:spcPts val="600"/>
              </a:spcAft>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Options of dealing with transgressions is: </a:t>
            </a:r>
            <a:r>
              <a:rPr lang="en-ZA" sz="64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Formal</a:t>
            </a:r>
            <a:r>
              <a:rPr lang="en-ZA" sz="6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and </a:t>
            </a:r>
            <a:r>
              <a:rPr lang="en-ZA" sz="64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Informal</a:t>
            </a:r>
          </a:p>
          <a:p>
            <a:pPr lvl="0" algn="just">
              <a:lnSpc>
                <a:spcPct val="120000"/>
              </a:lnSpc>
              <a:spcBef>
                <a:spcPts val="0"/>
              </a:spcBef>
              <a:spcAft>
                <a:spcPts val="600"/>
              </a:spcAft>
            </a:pPr>
            <a:r>
              <a:rPr lang="en-ZA" sz="64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Informal</a:t>
            </a: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 The informal process involves less serious misconduct that is dealt with by the supervisor/manager and the employee as follows:</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Counselling of the employee;</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Verbal warning;</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Written warning; and</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Final written warning.</a:t>
            </a:r>
          </a:p>
          <a:p>
            <a:pPr lvl="0" algn="just">
              <a:lnSpc>
                <a:spcPct val="120000"/>
              </a:lnSpc>
              <a:spcBef>
                <a:spcPts val="0"/>
              </a:spcBef>
              <a:spcAft>
                <a:spcPts val="600"/>
              </a:spcAft>
            </a:pPr>
            <a:r>
              <a:rPr lang="en-ZA" sz="6400" b="1" i="1"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Formal</a:t>
            </a: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 The formal process involves serious allegation(s) of misconduct that is dealt with by holding a disciplinary hearing and the outcomes may be:</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Counselling;</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Written warning;</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Final written warning;</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Suspension (not more than three months);</a:t>
            </a:r>
          </a:p>
          <a:p>
            <a:pPr marL="342900" lvl="0" indent="-342900" algn="just">
              <a:lnSpc>
                <a:spcPct val="120000"/>
              </a:lnSpc>
              <a:spcBef>
                <a:spcPts val="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Demotion; and</a:t>
            </a:r>
          </a:p>
          <a:p>
            <a:pPr marL="342900" lvl="0" indent="-342900" algn="just">
              <a:lnSpc>
                <a:spcPct val="120000"/>
              </a:lnSpc>
              <a:spcBef>
                <a:spcPts val="600"/>
              </a:spcBef>
              <a:spcAft>
                <a:spcPts val="600"/>
              </a:spcAft>
              <a:buFont typeface="+mj-lt"/>
              <a:buAutoNum type="romanL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Dismissal.</a:t>
            </a:r>
          </a:p>
          <a:p>
            <a:pPr marL="342900" lvl="0" indent="-342900" algn="just">
              <a:lnSpc>
                <a:spcPct val="115000"/>
              </a:lnSpc>
              <a:spcBef>
                <a:spcPts val="0"/>
              </a:spcBef>
              <a:spcAft>
                <a:spcPts val="600"/>
              </a:spcAft>
              <a:buFont typeface="+mj-lt"/>
              <a:buAutoNum type="romanLcPeriod"/>
            </a:pPr>
            <a:endParaRPr lang="en-ZA" sz="5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Bef>
                <a:spcPts val="0"/>
              </a:spcBef>
              <a:spcAft>
                <a:spcPts val="600"/>
              </a:spcAft>
            </a:pPr>
            <a:endParaRPr lang="en-ZA" sz="5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endParaRPr lang="en-ZA" sz="3500" b="1" i="0" u="none" strike="noStrike" baseline="0" dirty="0">
              <a:solidFill>
                <a:schemeClr val="tx1"/>
              </a:solidFill>
              <a:latin typeface="Arial" panose="020B0604020202020204" pitchFamily="34" charset="0"/>
            </a:endParaRPr>
          </a:p>
          <a:p>
            <a:pPr marL="457200" indent="-457200">
              <a:buFont typeface="Arial" panose="020B0604020202020204" pitchFamily="34" charset="0"/>
              <a:buChar char="•"/>
            </a:pPr>
            <a:endParaRPr lang="en-US" sz="3500" b="1" i="0" u="none" strike="noStrike" baseline="0" dirty="0">
              <a:solidFill>
                <a:schemeClr val="tx1"/>
              </a:solidFill>
              <a:latin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
        <p:nvSpPr>
          <p:cNvPr id="5" name="Title 1">
            <a:extLst>
              <a:ext uri="{FF2B5EF4-FFF2-40B4-BE49-F238E27FC236}">
                <a16:creationId xmlns:a16="http://schemas.microsoft.com/office/drawing/2014/main" xmlns="" id="{C5952ECF-2A6F-45E6-AB49-8F910ABC5B8B}"/>
              </a:ext>
            </a:extLst>
          </p:cNvPr>
          <p:cNvSpPr txBox="1">
            <a:spLocks/>
          </p:cNvSpPr>
          <p:nvPr/>
        </p:nvSpPr>
        <p:spPr>
          <a:xfrm>
            <a:off x="2571750" y="180975"/>
            <a:ext cx="8696326" cy="50482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a:lstStyle>
          <a:p>
            <a:pPr algn="ctr"/>
            <a:r>
              <a:rPr lang="en-ZA" sz="2800" dirty="0">
                <a:cs typeface="Arial" panose="020B0604020202020204" pitchFamily="34" charset="0"/>
              </a:rPr>
              <a:t>DISCIPLINARY PROCESS IN THE PUBLIC SERVICE [1]</a:t>
            </a:r>
          </a:p>
        </p:txBody>
      </p:sp>
    </p:spTree>
    <p:extLst>
      <p:ext uri="{BB962C8B-B14F-4D97-AF65-F5344CB8AC3E}">
        <p14:creationId xmlns:p14="http://schemas.microsoft.com/office/powerpoint/2010/main" xmlns="" val="901223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28601" y="1127386"/>
            <a:ext cx="11820524" cy="5001175"/>
          </a:xfrm>
        </p:spPr>
        <p:txBody>
          <a:bodyPr>
            <a:normAutofit fontScale="92500" lnSpcReduction="10000"/>
          </a:bodyPr>
          <a:lstStyle/>
          <a:p>
            <a:r>
              <a:rPr lang="en-ZA" sz="1700" b="1" u="sng" kern="0" dirty="0">
                <a:solidFill>
                  <a:schemeClr val="tx1"/>
                </a:solidFill>
                <a:effectLst/>
                <a:latin typeface="Arial" panose="020B0604020202020204" pitchFamily="34" charset="0"/>
                <a:ea typeface="Arial Unicode MS"/>
                <a:cs typeface="Arial" panose="020B0604020202020204" pitchFamily="34" charset="0"/>
              </a:rPr>
              <a:t>PRECAUTIONARY SUSPENSION</a:t>
            </a:r>
          </a:p>
          <a:p>
            <a:pPr marL="285750" indent="-285750" algn="just">
              <a:lnSpc>
                <a:spcPct val="115000"/>
              </a:lnSpc>
              <a:spcAft>
                <a:spcPts val="1000"/>
              </a:spcAft>
              <a:buFont typeface="Arial" panose="020B0604020202020204" pitchFamily="34" charset="0"/>
              <a:buChar char="•"/>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employer and/or Director-General issues precautionary suspension or transfer for purposes of a disciplinary enquiry. The precautionary suspension may take any of the following forms:-</a:t>
            </a:r>
          </a:p>
          <a:p>
            <a:pPr marL="285750" lvl="0" indent="-285750" algn="just">
              <a:lnSpc>
                <a:spcPct val="115000"/>
              </a:lnSpc>
              <a:spcBef>
                <a:spcPts val="500"/>
              </a:spcBef>
              <a:spcAft>
                <a:spcPts val="1000"/>
              </a:spcAft>
              <a:buFont typeface="Arial" panose="020B0604020202020204" pitchFamily="34" charset="0"/>
              <a:buChar char="•"/>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For precautionary suspension or transfer of an employee, both the following elements have to be prevalent:</a:t>
            </a:r>
          </a:p>
          <a:p>
            <a:pPr marL="1143000" lvl="2" indent="-228600" algn="just">
              <a:lnSpc>
                <a:spcPct val="115000"/>
              </a:lnSpc>
              <a:spcBef>
                <a:spcPts val="500"/>
              </a:spcBef>
              <a:spcAft>
                <a:spcPts val="1000"/>
              </a:spcAft>
              <a:buFont typeface="+mj-lt"/>
              <a:buAutoNum type="romanLcPeriod"/>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employee must have allegedly committed a serious offence; and</a:t>
            </a:r>
          </a:p>
          <a:p>
            <a:pPr marL="1143000" lvl="2" indent="-228600" algn="just">
              <a:lnSpc>
                <a:spcPct val="115000"/>
              </a:lnSpc>
              <a:spcBef>
                <a:spcPts val="500"/>
              </a:spcBef>
              <a:spcAft>
                <a:spcPts val="1000"/>
              </a:spcAft>
              <a:buFont typeface="+mj-lt"/>
              <a:buAutoNum type="romanLcPeriod"/>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presence of the employee at the workplace might jeopardise any investigation into the alleged misconduct or it might endanger the wellbeing or safety of any person or state property.</a:t>
            </a:r>
          </a:p>
          <a:p>
            <a:pPr marL="285750" lvl="0" indent="-285750" algn="just">
              <a:lnSpc>
                <a:spcPct val="115000"/>
              </a:lnSpc>
              <a:spcBef>
                <a:spcPts val="500"/>
              </a:spcBef>
              <a:spcAft>
                <a:spcPts val="1000"/>
              </a:spcAft>
              <a:buFont typeface="Arial" panose="020B0604020202020204" pitchFamily="34" charset="0"/>
              <a:buChar char="•"/>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Once an employee has been placed on precautionary suspension/transfer documents, the disciplinary hearing must be held or commence within a month or 60 days depending on the complexity of the matter.</a:t>
            </a:r>
          </a:p>
          <a:p>
            <a:pPr marL="285750" lvl="0" indent="-285750" algn="just">
              <a:lnSpc>
                <a:spcPct val="115000"/>
              </a:lnSpc>
              <a:spcBef>
                <a:spcPts val="500"/>
              </a:spcBef>
              <a:spcAft>
                <a:spcPts val="1000"/>
              </a:spcAft>
              <a:buFont typeface="Arial" panose="020B0604020202020204" pitchFamily="34" charset="0"/>
              <a:buChar char="•"/>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Only the Chairperson of the hearing can decide (following the presentation of arguments by the parties involved) to extend the period of suspension.</a:t>
            </a:r>
          </a:p>
          <a:p>
            <a:pPr marL="285750" lvl="0" indent="-285750" algn="just">
              <a:lnSpc>
                <a:spcPct val="115000"/>
              </a:lnSpc>
              <a:spcBef>
                <a:spcPts val="500"/>
              </a:spcBef>
              <a:spcAft>
                <a:spcPts val="1000"/>
              </a:spcAft>
              <a:buFont typeface="Arial" panose="020B0604020202020204" pitchFamily="34" charset="0"/>
              <a:buChar char="•"/>
            </a:pPr>
            <a:r>
              <a:rPr lang="en-ZA" sz="17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employer and/or Director-General monitors precautionary suspensions and report on the progress to the DPSA on a monthly basis.</a:t>
            </a:r>
          </a:p>
          <a:p>
            <a:pPr marL="342900" lvl="0" indent="-342900" algn="just">
              <a:lnSpc>
                <a:spcPct val="115000"/>
              </a:lnSpc>
              <a:spcBef>
                <a:spcPts val="0"/>
              </a:spcBef>
              <a:spcAft>
                <a:spcPts val="600"/>
              </a:spcAft>
              <a:buFont typeface="+mj-lt"/>
              <a:buAutoNum type="romanLcPeriod"/>
            </a:pPr>
            <a:endParaRPr lang="en-ZA" sz="5600"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a:p>
            <a:pPr lvl="0" algn="just">
              <a:lnSpc>
                <a:spcPct val="115000"/>
              </a:lnSpc>
              <a:spcBef>
                <a:spcPts val="0"/>
              </a:spcBef>
              <a:spcAft>
                <a:spcPts val="600"/>
              </a:spcAft>
            </a:pPr>
            <a:endParaRPr lang="en-ZA" sz="56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457200" indent="-457200">
              <a:buFont typeface="Arial" panose="020B0604020202020204" pitchFamily="34" charset="0"/>
              <a:buChar char="•"/>
            </a:pPr>
            <a:endParaRPr lang="en-ZA" sz="3500" b="1" i="0" u="none" strike="noStrike" baseline="0" dirty="0">
              <a:solidFill>
                <a:schemeClr val="tx1"/>
              </a:solidFill>
              <a:latin typeface="Arial" panose="020B0604020202020204" pitchFamily="34" charset="0"/>
            </a:endParaRPr>
          </a:p>
          <a:p>
            <a:pPr marL="457200" indent="-457200">
              <a:buFont typeface="Arial" panose="020B0604020202020204" pitchFamily="34" charset="0"/>
              <a:buChar char="•"/>
            </a:pPr>
            <a:endParaRPr lang="en-US" sz="3500" b="1" i="0" u="none" strike="noStrike" baseline="0" dirty="0">
              <a:solidFill>
                <a:schemeClr val="tx1"/>
              </a:solidFill>
              <a:latin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
        <p:nvSpPr>
          <p:cNvPr id="5" name="Title 1">
            <a:extLst>
              <a:ext uri="{FF2B5EF4-FFF2-40B4-BE49-F238E27FC236}">
                <a16:creationId xmlns:a16="http://schemas.microsoft.com/office/drawing/2014/main" xmlns="" id="{C5952ECF-2A6F-45E6-AB49-8F910ABC5B8B}"/>
              </a:ext>
            </a:extLst>
          </p:cNvPr>
          <p:cNvSpPr txBox="1">
            <a:spLocks/>
          </p:cNvSpPr>
          <p:nvPr/>
        </p:nvSpPr>
        <p:spPr>
          <a:xfrm>
            <a:off x="2352674" y="285750"/>
            <a:ext cx="9424651" cy="369177"/>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a:lstStyle>
          <a:p>
            <a:pPr algn="ctr"/>
            <a:r>
              <a:rPr lang="en-ZA" sz="2400" dirty="0">
                <a:latin typeface="Arial" panose="020B0604020202020204" pitchFamily="34" charset="0"/>
                <a:cs typeface="Arial" panose="020B0604020202020204" pitchFamily="34" charset="0"/>
              </a:rPr>
              <a:t>DISCIPLINARY PROCESS IN THE PUBLIC SERVICE [2]</a:t>
            </a:r>
          </a:p>
        </p:txBody>
      </p:sp>
    </p:spTree>
    <p:extLst>
      <p:ext uri="{BB962C8B-B14F-4D97-AF65-F5344CB8AC3E}">
        <p14:creationId xmlns:p14="http://schemas.microsoft.com/office/powerpoint/2010/main" xmlns="" val="94960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1841608" y="529786"/>
            <a:ext cx="9634201" cy="369177"/>
          </a:xfrm>
        </p:spPr>
        <p:txBody>
          <a:bodyPr>
            <a:noAutofit/>
          </a:bodyPr>
          <a:lstStyle/>
          <a:p>
            <a:pPr algn="ctr"/>
            <a:r>
              <a:rPr lang="en-ZA" sz="2800" dirty="0">
                <a:latin typeface="Arial" panose="020B0604020202020204" pitchFamily="34" charset="0"/>
                <a:cs typeface="Arial" panose="020B0604020202020204" pitchFamily="34" charset="0"/>
              </a:rPr>
              <a:t>ALLEGATIONS OF FINANCIAL MISCONDUCT</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95250" y="1032136"/>
            <a:ext cx="11963400" cy="5421215"/>
          </a:xfrm>
        </p:spPr>
        <p:txBody>
          <a:bodyPr>
            <a:normAutofit fontScale="25000" lnSpcReduction="20000"/>
          </a:bodyPr>
          <a:lstStyle/>
          <a:p>
            <a:pPr marL="457200" indent="-457200" algn="just">
              <a:lnSpc>
                <a:spcPct val="110000"/>
              </a:lnSpc>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Preliminary investigations of allegations of financial misconduct are conducted in accordance with the relevant prescripts (PFMA, Treasury Regulations, Public Service Regulations 2016, PAMA, etc), circulars and guidelines</a:t>
            </a:r>
          </a:p>
          <a:p>
            <a:pPr marL="457200" indent="-457200" algn="just">
              <a:lnSpc>
                <a:spcPct val="110000"/>
              </a:lnSpc>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Director-General is expected to ensure that the investigation is conducted within a reasonable period, but no later than 30 days.</a:t>
            </a:r>
          </a:p>
          <a:p>
            <a:pPr marL="457200" indent="-457200" algn="just">
              <a:lnSpc>
                <a:spcPct val="110000"/>
              </a:lnSpc>
              <a:buFont typeface="Arial" panose="020B0604020202020204" pitchFamily="34" charset="0"/>
              <a:buChar char="•"/>
            </a:pPr>
            <a:r>
              <a:rPr lang="en-ZA" sz="64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t>
            </a: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Director-General must, as soon as the disciplinary hearings are completed, report to the Executive Authority, the Department of Public Service and Administration and the Public Service Commission on the outcome</a:t>
            </a:r>
          </a:p>
          <a:p>
            <a:pPr marL="457200" indent="-457200" algn="just">
              <a:lnSpc>
                <a:spcPct val="110000"/>
              </a:lnSpc>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Director-General must inform the Executive Authority, the National Treasury, the Department of Public Service and Administration and the Public Service Commission of the outcome of any criminal proceedings instituted against any person for financial misconduct.</a:t>
            </a:r>
          </a:p>
          <a:p>
            <a:pPr marL="457200" indent="-457200" algn="just">
              <a:lnSpc>
                <a:spcPct val="110000"/>
              </a:lnSpc>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Depending on the circumstances and the nature of the incident(s), financial transgression(s) or misconduct(s) can be serious or less serious. The seriousness will indicate the consequence management steps to be followed. This may inter alia, include any of the following or a combination thereof:</a:t>
            </a:r>
          </a:p>
          <a:p>
            <a:pPr marL="1143000" lvl="2" indent="-228600" algn="just">
              <a:lnSpc>
                <a:spcPct val="115000"/>
              </a:lnSpc>
              <a:spcBef>
                <a:spcPts val="5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Suspension.</a:t>
            </a:r>
          </a:p>
          <a:p>
            <a:pPr marL="1143000" lvl="2" indent="-228600" algn="just">
              <a:lnSpc>
                <a:spcPct val="115000"/>
              </a:lnSpc>
              <a:spcBef>
                <a:spcPts val="5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Disciplinary hearing.</a:t>
            </a:r>
          </a:p>
          <a:p>
            <a:pPr marL="1143000" lvl="2" indent="-228600" algn="just">
              <a:lnSpc>
                <a:spcPct val="115000"/>
              </a:lnSpc>
              <a:spcBef>
                <a:spcPts val="5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Internal sanction.</a:t>
            </a:r>
          </a:p>
          <a:p>
            <a:pPr marL="1143000" lvl="2" indent="-228600" algn="just">
              <a:lnSpc>
                <a:spcPct val="115000"/>
              </a:lnSpc>
              <a:spcBef>
                <a:spcPts val="500"/>
              </a:spcBef>
              <a:spcAft>
                <a:spcPts val="1000"/>
              </a:spcAft>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Recovery of financial losses incurred.</a:t>
            </a:r>
          </a:p>
          <a:p>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5. Institution of criminal proceedings.</a:t>
            </a:r>
            <a:endParaRPr lang="en-ZA" sz="6400" i="0" u="none" strike="noStrike" baseline="0" dirty="0">
              <a:solidFill>
                <a:schemeClr val="tx1"/>
              </a:solidFill>
              <a:latin typeface="Arial" panose="020B0604020202020204" pitchFamily="34" charset="0"/>
              <a:cs typeface="Arial" panose="020B0604020202020204" pitchFamily="34" charset="0"/>
            </a:endParaRPr>
          </a:p>
          <a:p>
            <a:endParaRPr lang="en-ZA" sz="2900" dirty="0">
              <a:solidFill>
                <a:schemeClr val="tx1"/>
              </a:solidFill>
            </a:endParaRPr>
          </a:p>
        </p:txBody>
      </p:sp>
    </p:spTree>
    <p:extLst>
      <p:ext uri="{BB962C8B-B14F-4D97-AF65-F5344CB8AC3E}">
        <p14:creationId xmlns:p14="http://schemas.microsoft.com/office/powerpoint/2010/main" xmlns="" val="1048362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133600" y="95251"/>
            <a:ext cx="9891375" cy="704850"/>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400" dirty="0">
                <a:solidFill>
                  <a:srgbClr val="000000"/>
                </a:solidFill>
                <a:latin typeface="Arial" panose="020B0604020202020204" pitchFamily="34" charset="0"/>
                <a:cs typeface="Arial" panose="020B0604020202020204" pitchFamily="34" charset="0"/>
              </a:rPr>
              <a:t>UNAUTHORISED, IRREGULAR, FRUITLESS &amp; WASTEFUL EXPENDITURE</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28600" y="1070237"/>
            <a:ext cx="11887199" cy="5340088"/>
          </a:xfrm>
        </p:spPr>
        <p:txBody>
          <a:bodyPr>
            <a:normAutofit fontScale="25000" lnSpcReduction="20000"/>
          </a:bodyPr>
          <a:lstStyle/>
          <a:p>
            <a:pPr marL="285750" indent="-285750" algn="just">
              <a:lnSpc>
                <a:spcPct val="120000"/>
              </a:lnSpc>
              <a:spcBef>
                <a:spcPts val="500"/>
              </a:spcBef>
              <a:buFont typeface="Arial" panose="020B0604020202020204" pitchFamily="34" charset="0"/>
              <a:buChar char="•"/>
            </a:pPr>
            <a:r>
              <a:rPr lang="en-ZA" sz="6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Director-General must exercise all reasonable care to prevent, detect and correct (address) unauthorised, irregular, fruitless and wasteful expenditure and must for this purpose implement effective, efficient and transparent processes of financial and risk management controls.</a:t>
            </a:r>
          </a:p>
          <a:p>
            <a:pPr marL="285750" indent="-285750" algn="just">
              <a:lnSpc>
                <a:spcPct val="120000"/>
              </a:lnSpc>
              <a:spcBef>
                <a:spcPts val="500"/>
              </a:spcBef>
              <a:buFont typeface="Arial" panose="020B0604020202020204" pitchFamily="34" charset="0"/>
              <a:buChar char="•"/>
            </a:pPr>
            <a:r>
              <a:rPr lang="en-ZA" sz="6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When an employee discovers unauthorised, irregular or fruitless and wasteful expenditure, that employee must immediately report such expenditure to his/her supervisor, Deputy Director-General and/or Director-General as appropriate and in line with the reporting requirement and the Whistle-Blowing Policy. Such expenditure must also be reported in the monthly report, as required by section 40(4)(b) of PFMA.</a:t>
            </a:r>
          </a:p>
          <a:p>
            <a:pPr marL="285750" indent="-285750" algn="just">
              <a:lnSpc>
                <a:spcPct val="120000"/>
              </a:lnSpc>
              <a:spcBef>
                <a:spcPts val="500"/>
              </a:spcBef>
              <a:buFont typeface="Arial" panose="020B0604020202020204" pitchFamily="34" charset="0"/>
              <a:buChar char="•"/>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recovery of losses or damages resulting from unauthorised, irregular or fruitless and wasteful expenditure must be dealt with in accordance with Chapter 12 of these Treasury Regulations and as determined by the </a:t>
            </a:r>
            <a:r>
              <a:rPr lang="en-ZA" sz="6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Loss Control Committee of the Department </a:t>
            </a: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as follows:</a:t>
            </a:r>
          </a:p>
          <a:p>
            <a:pPr marL="228600" indent="-228600" algn="just">
              <a:lnSpc>
                <a:spcPct val="120000"/>
              </a:lnSpc>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Losses or damages suffered by the Department because of an act committed or omitted by an employee, are recovered from such an employee if s(he) is liable in law.</a:t>
            </a:r>
          </a:p>
          <a:p>
            <a:pPr marL="228600" indent="-228600" algn="just">
              <a:lnSpc>
                <a:spcPct val="120000"/>
              </a:lnSpc>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Director-General determines the amount of the loss or damage assisted by the Loss Control Committee. </a:t>
            </a:r>
          </a:p>
          <a:p>
            <a:pPr marL="228600" indent="-228600" algn="just">
              <a:lnSpc>
                <a:spcPct val="120000"/>
              </a:lnSpc>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Director-General requests in writing that the employee should pay the amount within 30 days or in reasonable instalments. </a:t>
            </a:r>
          </a:p>
          <a:p>
            <a:pPr marL="228600" indent="-228600" algn="just">
              <a:lnSpc>
                <a:spcPct val="120000"/>
              </a:lnSpc>
              <a:buFont typeface="+mj-lt"/>
              <a:buAutoNum type="arabicPeriod"/>
            </a:pPr>
            <a:r>
              <a:rPr lang="en-ZA" sz="6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employee fails to comply with the request, the matter is be handed to the Legal Services Chief Directorate who in turn might consult with or hand the matter to the State Attorney for the recovery of the loss or damage suffered by the Department.</a:t>
            </a:r>
          </a:p>
          <a:p>
            <a:pPr marL="342900" indent="-342900" algn="just">
              <a:lnSpc>
                <a:spcPct val="120000"/>
              </a:lnSpc>
              <a:buFont typeface="Arial" panose="020B0604020202020204" pitchFamily="34" charset="0"/>
              <a:buChar char="•"/>
            </a:pPr>
            <a:r>
              <a:rPr lang="en-ZA" sz="6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amount, investigation status and the sanction/action steps taken for unauthorised, irregular, fruitless and wasteful expenditure are disclosed as a note to the annual financial statements of the Department.</a:t>
            </a:r>
          </a:p>
          <a:p>
            <a:pPr marL="1143000" lvl="2" indent="-228600" algn="just">
              <a:lnSpc>
                <a:spcPct val="115000"/>
              </a:lnSpc>
              <a:spcBef>
                <a:spcPts val="500"/>
              </a:spcBef>
              <a:spcAft>
                <a:spcPts val="1000"/>
              </a:spcAft>
              <a:buFont typeface="+mj-lt"/>
              <a:buAutoNum type="arabicPeriod"/>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spTree>
    <p:extLst>
      <p:ext uri="{BB962C8B-B14F-4D97-AF65-F5344CB8AC3E}">
        <p14:creationId xmlns:p14="http://schemas.microsoft.com/office/powerpoint/2010/main" xmlns="" val="36802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952ECF-2A6F-45E6-AB49-8F910ABC5B8B}"/>
              </a:ext>
            </a:extLst>
          </p:cNvPr>
          <p:cNvSpPr>
            <a:spLocks noGrp="1"/>
          </p:cNvSpPr>
          <p:nvPr>
            <p:ph type="title"/>
          </p:nvPr>
        </p:nvSpPr>
        <p:spPr>
          <a:xfrm>
            <a:off x="2133600" y="95251"/>
            <a:ext cx="9891375" cy="704850"/>
          </a:xfrm>
        </p:spPr>
        <p:txBody>
          <a:bodyPr>
            <a:noAutofit/>
          </a:bodyPr>
          <a:lstStyle/>
          <a:p>
            <a:pPr marR="0" lvl="0" algn="ctr" defTabSz="914400" rtl="0" eaLnBrk="1" fontAlgn="base" latinLnBrk="0" hangingPunct="1">
              <a:lnSpc>
                <a:spcPts val="2300"/>
              </a:lnSpc>
              <a:spcBef>
                <a:spcPct val="0"/>
              </a:spcBef>
              <a:spcAft>
                <a:spcPct val="0"/>
              </a:spcAft>
              <a:buClrTx/>
              <a:buSzTx/>
              <a:tabLst/>
              <a:defRPr/>
            </a:pPr>
            <a:r>
              <a:rPr lang="en-US" sz="2400" dirty="0">
                <a:solidFill>
                  <a:srgbClr val="000000"/>
                </a:solidFill>
                <a:latin typeface="Arial" panose="020B0604020202020204" pitchFamily="34" charset="0"/>
                <a:cs typeface="Arial" panose="020B0604020202020204" pitchFamily="34" charset="0"/>
              </a:rPr>
              <a:t>UNAUTHORISED, IRREGULAR, FRUITLESS &amp; WASTEFUL EXPENDITURE</a:t>
            </a:r>
          </a:p>
        </p:txBody>
      </p:sp>
      <p:sp>
        <p:nvSpPr>
          <p:cNvPr id="3" name="Text Placeholder 2">
            <a:extLst>
              <a:ext uri="{FF2B5EF4-FFF2-40B4-BE49-F238E27FC236}">
                <a16:creationId xmlns:a16="http://schemas.microsoft.com/office/drawing/2014/main" xmlns="" id="{9F461B5F-A035-4546-8265-C8FC050FD847}"/>
              </a:ext>
            </a:extLst>
          </p:cNvPr>
          <p:cNvSpPr>
            <a:spLocks noGrp="1"/>
          </p:cNvSpPr>
          <p:nvPr>
            <p:ph type="body" idx="1"/>
          </p:nvPr>
        </p:nvSpPr>
        <p:spPr>
          <a:xfrm>
            <a:off x="228600" y="1070237"/>
            <a:ext cx="11887199" cy="5340088"/>
          </a:xfrm>
        </p:spPr>
        <p:txBody>
          <a:bodyPr>
            <a:normAutofit/>
          </a:bodyPr>
          <a:lstStyle/>
          <a:p>
            <a:pPr marL="285750" indent="-285750" algn="just">
              <a:lnSpc>
                <a:spcPct val="120000"/>
              </a:lnSpc>
              <a:spcBef>
                <a:spcPts val="500"/>
              </a:spcBef>
              <a:buFont typeface="Arial" panose="020B0604020202020204" pitchFamily="34" charset="0"/>
              <a:buChar char="•"/>
            </a:pPr>
            <a:r>
              <a:rPr lang="en-ZA"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During 2020/21 financial year, the loss control committee dealt with the cases below</a:t>
            </a:r>
            <a:r>
              <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
            </a:r>
          </a:p>
          <a:p>
            <a:pPr marL="285750" indent="-285750" algn="just">
              <a:lnSpc>
                <a:spcPct val="120000"/>
              </a:lnSpc>
              <a:spcBef>
                <a:spcPts val="500"/>
              </a:spcBef>
              <a:buFont typeface="Arial" panose="020B0604020202020204" pitchFamily="34" charset="0"/>
              <a:buChar char="•"/>
            </a:pPr>
            <a:endPar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indent="-285750" algn="just">
              <a:lnSpc>
                <a:spcPct val="120000"/>
              </a:lnSpc>
              <a:spcBef>
                <a:spcPts val="500"/>
              </a:spcBef>
              <a:buFont typeface="Arial" panose="020B0604020202020204" pitchFamily="34" charset="0"/>
              <a:buChar char="•"/>
            </a:pPr>
            <a:endParaRPr lang="en-ZA"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2" algn="just">
              <a:lnSpc>
                <a:spcPct val="115000"/>
              </a:lnSpc>
              <a:spcBef>
                <a:spcPts val="500"/>
              </a:spcBef>
              <a:spcAft>
                <a:spcPts val="1000"/>
              </a:spcAft>
            </a:pPr>
            <a:endParaRPr lang="en-ZA" sz="25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1" algn="just">
              <a:lnSpc>
                <a:spcPct val="115000"/>
              </a:lnSpc>
              <a:spcBef>
                <a:spcPts val="500"/>
              </a:spcBef>
              <a:spcAft>
                <a:spcPts val="1000"/>
              </a:spcAft>
            </a:pPr>
            <a:endParaRPr lang="en-ZA" sz="2500" dirty="0">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1" fontAlgn="base" latinLnBrk="0" hangingPunct="1">
              <a:lnSpc>
                <a:spcPct val="100000"/>
              </a:lnSpc>
              <a:spcBef>
                <a:spcPct val="0"/>
              </a:spcBef>
              <a:spcAft>
                <a:spcPct val="0"/>
              </a:spcAft>
              <a:buClrTx/>
              <a:buSzTx/>
              <a:tabLst/>
              <a:defRPr/>
            </a:pPr>
            <a:endParaRPr lang="en-US" sz="2500" b="1" dirty="0">
              <a:solidFill>
                <a:srgbClr val="000000"/>
              </a:solidFill>
              <a:latin typeface="Arial" panose="020B0604020202020204" pitchFamily="34" charset="0"/>
              <a:cs typeface="Arial" panose="020B0604020202020204" pitchFamily="34" charset="0"/>
            </a:endParaRPr>
          </a:p>
          <a:p>
            <a:pPr marR="0" lvl="0" algn="l" defTabSz="914400" rtl="0" eaLnBrk="1" fontAlgn="base" latinLnBrk="0" hangingPunct="1">
              <a:lnSpc>
                <a:spcPct val="100000"/>
              </a:lnSpc>
              <a:spcBef>
                <a:spcPts val="600"/>
              </a:spcBef>
              <a:spcAft>
                <a:spcPct val="0"/>
              </a:spcAft>
              <a:buClrTx/>
              <a:buSzTx/>
              <a:tabLst/>
              <a:defRPr/>
            </a:pPr>
            <a:endParaRPr lang="en-ZA" sz="2900" dirty="0">
              <a:solidFill>
                <a:schemeClr val="tx1"/>
              </a:solidFill>
            </a:endParaRPr>
          </a:p>
        </p:txBody>
      </p:sp>
      <p:graphicFrame>
        <p:nvGraphicFramePr>
          <p:cNvPr id="5" name="Table 4">
            <a:extLst>
              <a:ext uri="{FF2B5EF4-FFF2-40B4-BE49-F238E27FC236}">
                <a16:creationId xmlns:a16="http://schemas.microsoft.com/office/drawing/2014/main" xmlns="" id="{A4565444-B036-4C66-B21E-6A8E0276458A}"/>
              </a:ext>
            </a:extLst>
          </p:cNvPr>
          <p:cNvGraphicFramePr>
            <a:graphicFrameLocks noGrp="1"/>
          </p:cNvGraphicFramePr>
          <p:nvPr>
            <p:extLst>
              <p:ext uri="{D42A27DB-BD31-4B8C-83A1-F6EECF244321}">
                <p14:modId xmlns:p14="http://schemas.microsoft.com/office/powerpoint/2010/main" xmlns="" val="3191169725"/>
              </p:ext>
            </p:extLst>
          </p:nvPr>
        </p:nvGraphicFramePr>
        <p:xfrm>
          <a:off x="630622" y="1681654"/>
          <a:ext cx="10279116" cy="3867810"/>
        </p:xfrm>
        <a:graphic>
          <a:graphicData uri="http://schemas.openxmlformats.org/drawingml/2006/table">
            <a:tbl>
              <a:tblPr>
                <a:tableStyleId>{5C22544A-7EE6-4342-B048-85BDC9FD1C3A}</a:tableStyleId>
              </a:tblPr>
              <a:tblGrid>
                <a:gridCol w="2948757">
                  <a:extLst>
                    <a:ext uri="{9D8B030D-6E8A-4147-A177-3AD203B41FA5}">
                      <a16:colId xmlns:a16="http://schemas.microsoft.com/office/drawing/2014/main" xmlns="" val="3579639078"/>
                    </a:ext>
                  </a:extLst>
                </a:gridCol>
                <a:gridCol w="4464665">
                  <a:extLst>
                    <a:ext uri="{9D8B030D-6E8A-4147-A177-3AD203B41FA5}">
                      <a16:colId xmlns:a16="http://schemas.microsoft.com/office/drawing/2014/main" xmlns="" val="2728571492"/>
                    </a:ext>
                  </a:extLst>
                </a:gridCol>
                <a:gridCol w="2865694">
                  <a:extLst>
                    <a:ext uri="{9D8B030D-6E8A-4147-A177-3AD203B41FA5}">
                      <a16:colId xmlns:a16="http://schemas.microsoft.com/office/drawing/2014/main" xmlns="" val="759365454"/>
                    </a:ext>
                  </a:extLst>
                </a:gridCol>
              </a:tblGrid>
              <a:tr h="537363">
                <a:tc gridSpan="3">
                  <a:txBody>
                    <a:bodyPr/>
                    <a:lstStyle/>
                    <a:p>
                      <a:pPr algn="ctr" fontAlgn="b"/>
                      <a:r>
                        <a:rPr lang="en-US" sz="1600" b="1" u="none" strike="noStrike" dirty="0">
                          <a:effectLst/>
                          <a:latin typeface="Arial" panose="020B0604020202020204" pitchFamily="34" charset="0"/>
                          <a:cs typeface="Arial" panose="020B0604020202020204" pitchFamily="34" charset="0"/>
                        </a:rPr>
                        <a:t>2020/2021 - OFFICIALS FOUND LIABLE AND REPAYING THEIR DEBTS</a:t>
                      </a:r>
                      <a:endParaRPr lang="en-US"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4254535671"/>
                  </a:ext>
                </a:extLst>
              </a:tr>
              <a:tr h="537363">
                <a:tc>
                  <a:txBody>
                    <a:bodyPr/>
                    <a:lstStyle/>
                    <a:p>
                      <a:pPr algn="ctr" fontAlgn="b"/>
                      <a:r>
                        <a:rPr lang="en-ZA" sz="1600" b="1" u="none" strike="noStrike">
                          <a:effectLst/>
                          <a:latin typeface="Arial" panose="020B0604020202020204" pitchFamily="34" charset="0"/>
                          <a:cs typeface="Arial" panose="020B0604020202020204" pitchFamily="34" charset="0"/>
                        </a:rPr>
                        <a:t>LC NUMBER</a:t>
                      </a:r>
                      <a:endParaRPr lang="en-ZA" sz="1600" b="1"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ZA" sz="1600" b="1" u="none" strike="noStrike">
                          <a:effectLst/>
                          <a:latin typeface="Arial" panose="020B0604020202020204" pitchFamily="34" charset="0"/>
                          <a:cs typeface="Arial" panose="020B0604020202020204" pitchFamily="34" charset="0"/>
                        </a:rPr>
                        <a:t>DESCRIPTION</a:t>
                      </a:r>
                      <a:endParaRPr lang="en-ZA" sz="1600" b="1"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ZA" sz="1600" b="1" u="none" strike="noStrike" dirty="0">
                          <a:effectLst/>
                          <a:latin typeface="Arial" panose="020B0604020202020204" pitchFamily="34" charset="0"/>
                          <a:cs typeface="Arial" panose="020B0604020202020204" pitchFamily="34" charset="0"/>
                        </a:rPr>
                        <a:t> AMOUNT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220135038"/>
                  </a:ext>
                </a:extLst>
              </a:tr>
              <a:tr h="643632">
                <a:tc>
                  <a:txBody>
                    <a:bodyPr/>
                    <a:lstStyle/>
                    <a:p>
                      <a:pPr algn="l" fontAlgn="b"/>
                      <a:r>
                        <a:rPr lang="en-ZA" sz="1600" u="none" strike="noStrike" dirty="0">
                          <a:effectLst/>
                          <a:latin typeface="Arial" panose="020B0604020202020204" pitchFamily="34" charset="0"/>
                          <a:cs typeface="Arial" panose="020B0604020202020204" pitchFamily="34" charset="0"/>
                        </a:rPr>
                        <a:t>LC637/10/2020</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ctr" fontAlgn="b"/>
                      <a:r>
                        <a:rPr lang="en-ZA" sz="1600" u="none" strike="noStrike" dirty="0">
                          <a:effectLst/>
                          <a:latin typeface="Arial" panose="020B0604020202020204" pitchFamily="34" charset="0"/>
                          <a:cs typeface="Arial" panose="020B0604020202020204" pitchFamily="34" charset="0"/>
                        </a:rPr>
                        <a:t>Stolen laptop</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 R           8 618,91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845909778"/>
                  </a:ext>
                </a:extLst>
              </a:tr>
              <a:tr h="537363">
                <a:tc>
                  <a:txBody>
                    <a:bodyPr/>
                    <a:lstStyle/>
                    <a:p>
                      <a:pPr algn="l" fontAlgn="b"/>
                      <a:r>
                        <a:rPr lang="en-ZA" sz="1600" u="none" strike="noStrike">
                          <a:effectLst/>
                          <a:latin typeface="Arial" panose="020B0604020202020204" pitchFamily="34" charset="0"/>
                          <a:cs typeface="Arial" panose="020B0604020202020204" pitchFamily="34" charset="0"/>
                        </a:rPr>
                        <a:t>LC648/02/2021</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a:effectLst/>
                          <a:latin typeface="Arial" panose="020B0604020202020204" pitchFamily="34" charset="0"/>
                          <a:cs typeface="Arial" panose="020B0604020202020204" pitchFamily="34" charset="0"/>
                        </a:rPr>
                        <a:t>Missing projector</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a:effectLst/>
                          <a:latin typeface="Arial" panose="020B0604020202020204" pitchFamily="34" charset="0"/>
                          <a:cs typeface="Arial" panose="020B0604020202020204" pitchFamily="34" charset="0"/>
                        </a:rPr>
                        <a:t> R           2 029,17 </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28580625"/>
                  </a:ext>
                </a:extLst>
              </a:tr>
              <a:tr h="537363">
                <a:tc>
                  <a:txBody>
                    <a:bodyPr/>
                    <a:lstStyle/>
                    <a:p>
                      <a:pPr algn="l" fontAlgn="b"/>
                      <a:r>
                        <a:rPr lang="en-ZA" sz="1600" u="none" strike="noStrike">
                          <a:effectLst/>
                          <a:latin typeface="Arial" panose="020B0604020202020204" pitchFamily="34" charset="0"/>
                          <a:cs typeface="Arial" panose="020B0604020202020204" pitchFamily="34" charset="0"/>
                        </a:rPr>
                        <a:t>LCFW647/01/2021</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dirty="0" err="1">
                          <a:effectLst/>
                          <a:latin typeface="Arial" panose="020B0604020202020204" pitchFamily="34" charset="0"/>
                          <a:cs typeface="Arial" panose="020B0604020202020204" pitchFamily="34" charset="0"/>
                        </a:rPr>
                        <a:t>Cellphone</a:t>
                      </a:r>
                      <a:r>
                        <a:rPr lang="en-ZA" sz="1600" u="none" strike="noStrike" dirty="0">
                          <a:effectLst/>
                          <a:latin typeface="Arial" panose="020B0604020202020204" pitchFamily="34" charset="0"/>
                          <a:cs typeface="Arial" panose="020B0604020202020204" pitchFamily="34" charset="0"/>
                        </a:rPr>
                        <a:t> reimbursement</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dirty="0">
                          <a:effectLst/>
                          <a:latin typeface="Arial" panose="020B0604020202020204" pitchFamily="34" charset="0"/>
                          <a:cs typeface="Arial" panose="020B0604020202020204" pitchFamily="34" charset="0"/>
                        </a:rPr>
                        <a:t> R           1 320,32 </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571612259"/>
                  </a:ext>
                </a:extLst>
              </a:tr>
              <a:tr h="537363">
                <a:tc>
                  <a:txBody>
                    <a:bodyPr/>
                    <a:lstStyle/>
                    <a:p>
                      <a:pPr algn="l" fontAlgn="b"/>
                      <a:r>
                        <a:rPr lang="en-ZA" sz="1600" u="none" strike="noStrike">
                          <a:effectLst/>
                          <a:latin typeface="Arial" panose="020B0604020202020204" pitchFamily="34" charset="0"/>
                          <a:cs typeface="Arial" panose="020B0604020202020204" pitchFamily="34" charset="0"/>
                        </a:rPr>
                        <a:t>LCFW647/01/2021</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dirty="0" err="1">
                          <a:effectLst/>
                          <a:latin typeface="Arial" panose="020B0604020202020204" pitchFamily="34" charset="0"/>
                          <a:cs typeface="Arial" panose="020B0604020202020204" pitchFamily="34" charset="0"/>
                        </a:rPr>
                        <a:t>Cellphone</a:t>
                      </a:r>
                      <a:r>
                        <a:rPr lang="en-ZA" sz="1600" u="none" strike="noStrike" dirty="0">
                          <a:effectLst/>
                          <a:latin typeface="Arial" panose="020B0604020202020204" pitchFamily="34" charset="0"/>
                          <a:cs typeface="Arial" panose="020B0604020202020204" pitchFamily="34" charset="0"/>
                        </a:rPr>
                        <a:t> reimbursement</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a:txBody>
                    <a:bodyPr/>
                    <a:lstStyle/>
                    <a:p>
                      <a:pPr algn="l" fontAlgn="b"/>
                      <a:r>
                        <a:rPr lang="en-ZA" sz="1600" u="none" strike="noStrike">
                          <a:effectLst/>
                          <a:latin typeface="Arial" panose="020B0604020202020204" pitchFamily="34" charset="0"/>
                          <a:cs typeface="Arial" panose="020B0604020202020204" pitchFamily="34" charset="0"/>
                        </a:rPr>
                        <a:t> R           1 320,32 </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2823060124"/>
                  </a:ext>
                </a:extLst>
              </a:tr>
              <a:tr h="537363">
                <a:tc gridSpan="2">
                  <a:txBody>
                    <a:bodyPr/>
                    <a:lstStyle/>
                    <a:p>
                      <a:pPr algn="l" fontAlgn="b"/>
                      <a:r>
                        <a:rPr lang="en-ZA" sz="1600" b="1" u="none" strike="noStrike" dirty="0">
                          <a:effectLst/>
                          <a:latin typeface="Arial" panose="020B0604020202020204" pitchFamily="34" charset="0"/>
                          <a:cs typeface="Arial" panose="020B0604020202020204" pitchFamily="34" charset="0"/>
                        </a:rPr>
                        <a:t>TOTAL</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tc hMerge="1">
                  <a:txBody>
                    <a:bodyPr/>
                    <a:lstStyle/>
                    <a:p>
                      <a:endParaRPr lang="en-ZA"/>
                    </a:p>
                  </a:txBody>
                  <a:tcPr/>
                </a:tc>
                <a:tc>
                  <a:txBody>
                    <a:bodyPr/>
                    <a:lstStyle/>
                    <a:p>
                      <a:pPr algn="l" fontAlgn="b"/>
                      <a:r>
                        <a:rPr lang="en-ZA" sz="1600" u="none" strike="noStrike" dirty="0">
                          <a:effectLst/>
                          <a:latin typeface="Arial" panose="020B0604020202020204" pitchFamily="34" charset="0"/>
                          <a:cs typeface="Arial" panose="020B0604020202020204" pitchFamily="34" charset="0"/>
                        </a:rPr>
                        <a:t> </a:t>
                      </a:r>
                      <a:r>
                        <a:rPr lang="en-ZA" sz="1600" b="1" u="none" strike="noStrike" dirty="0">
                          <a:effectLst/>
                          <a:latin typeface="Arial" panose="020B0604020202020204" pitchFamily="34" charset="0"/>
                          <a:cs typeface="Arial" panose="020B0604020202020204" pitchFamily="34" charset="0"/>
                        </a:rPr>
                        <a:t>R         13 288,72 </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tc>
                <a:extLst>
                  <a:ext uri="{0D108BD9-81ED-4DB2-BD59-A6C34878D82A}">
                    <a16:rowId xmlns:a16="http://schemas.microsoft.com/office/drawing/2014/main" xmlns="" val="1586675290"/>
                  </a:ext>
                </a:extLst>
              </a:tr>
            </a:tbl>
          </a:graphicData>
        </a:graphic>
      </p:graphicFrame>
    </p:spTree>
    <p:extLst>
      <p:ext uri="{BB962C8B-B14F-4D97-AF65-F5344CB8AC3E}">
        <p14:creationId xmlns:p14="http://schemas.microsoft.com/office/powerpoint/2010/main" xmlns="" val="237751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ial PowerPoint Template.potx" id="{8AC94DDC-C30F-47B1-B218-A364C378D60D}" vid="{BFA72B91-51DB-46FD-BF7A-574FBDFF26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4733</TotalTime>
  <Words>1785</Words>
  <Application>Microsoft Office PowerPoint</Application>
  <PresentationFormat>Custom</PresentationFormat>
  <Paragraphs>223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CONSEQUENCE MANAGEMENT PROTOCOLS</vt:lpstr>
      <vt:lpstr>Slide 1</vt:lpstr>
      <vt:lpstr>Slide 2</vt:lpstr>
      <vt:lpstr>Slide 3</vt:lpstr>
      <vt:lpstr>Slide 4</vt:lpstr>
      <vt:lpstr>Slide 5</vt:lpstr>
      <vt:lpstr>ALLEGATIONS OF FINANCIAL MISCONDUCT</vt:lpstr>
      <vt:lpstr>UNAUTHORISED, IRREGULAR, FRUITLESS &amp; WASTEFUL EXPENDITURE</vt:lpstr>
      <vt:lpstr>UNAUTHORISED, IRREGULAR, FRUITLESS &amp; WASTEFUL EXPENDITURE</vt:lpstr>
      <vt:lpstr>AUDIT ACTION PLAN</vt:lpstr>
      <vt:lpstr>Slide 10</vt:lpstr>
      <vt:lpstr>ENTITIES’ CONSEQUENCE MANAGEMENT</vt:lpstr>
      <vt:lpstr>MONITORING PERFORMANCE</vt:lpstr>
      <vt:lpstr>GOVERNANCE AND AUDIT FINDINGS</vt:lpstr>
      <vt:lpstr>CONTRACTING</vt:lpstr>
      <vt:lpstr>Example of analysis of Progress of implementation of audit action plans- 2020/21 financial year (as at Quarter 3)</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Space can be sized</dc:title>
  <dc:creator>Microsoft Office User</dc:creator>
  <cp:lastModifiedBy>USER</cp:lastModifiedBy>
  <cp:revision>23</cp:revision>
  <dcterms:created xsi:type="dcterms:W3CDTF">2021-09-28T06:16:35Z</dcterms:created>
  <dcterms:modified xsi:type="dcterms:W3CDTF">2022-03-01T10:40:15Z</dcterms:modified>
</cp:coreProperties>
</file>