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50" r:id="rId2"/>
  </p:sldMasterIdLst>
  <p:notesMasterIdLst>
    <p:notesMasterId r:id="rId25"/>
  </p:notesMasterIdLst>
  <p:sldIdLst>
    <p:sldId id="256" r:id="rId3"/>
    <p:sldId id="257" r:id="rId4"/>
    <p:sldId id="285" r:id="rId5"/>
    <p:sldId id="258" r:id="rId6"/>
    <p:sldId id="286" r:id="rId7"/>
    <p:sldId id="288" r:id="rId8"/>
    <p:sldId id="294" r:id="rId9"/>
    <p:sldId id="382" r:id="rId10"/>
    <p:sldId id="306" r:id="rId11"/>
    <p:sldId id="374" r:id="rId12"/>
    <p:sldId id="292" r:id="rId13"/>
    <p:sldId id="278" r:id="rId14"/>
    <p:sldId id="293" r:id="rId15"/>
    <p:sldId id="375" r:id="rId16"/>
    <p:sldId id="270" r:id="rId17"/>
    <p:sldId id="272" r:id="rId18"/>
    <p:sldId id="287" r:id="rId19"/>
    <p:sldId id="378" r:id="rId20"/>
    <p:sldId id="379" r:id="rId21"/>
    <p:sldId id="380" r:id="rId22"/>
    <p:sldId id="381" r:id="rId23"/>
    <p:sldId id="284" r:id="rId24"/>
  </p:sldIdLst>
  <p:sldSz cx="9144000" cy="6858000" type="screen4x3"/>
  <p:notesSz cx="6797675" cy="9926638"/>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Arial Black"/>
      </a:defRPr>
    </a:lvl1pPr>
    <a:lvl2pPr marL="0" marR="0" indent="457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Arial Black"/>
      </a:defRPr>
    </a:lvl2pPr>
    <a:lvl3pPr marL="0" marR="0" indent="914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Arial Black"/>
      </a:defRPr>
    </a:lvl3pPr>
    <a:lvl4pPr marL="0" marR="0" indent="1371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Arial Black"/>
      </a:defRPr>
    </a:lvl4pPr>
    <a:lvl5pPr marL="0" marR="0" indent="18288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Arial Black"/>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Arial Black"/>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Arial Black"/>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Arial Black"/>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Arial Black"/>
      </a:defRPr>
    </a:lvl9pPr>
  </p:defaultTextStyle>
  <p:extLst>
    <p:ext uri="{EFAFB233-063F-42B5-8137-9DF3F51BA10A}">
      <p15:sld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indelwe Motha" initials="LM" lastIdx="1" clrIdx="0">
    <p:extLst>
      <p:ext uri="{19B8F6BF-5375-455C-9EA6-DF929625EA0E}">
        <p15:presenceInfo xmlns:p15="http://schemas.microsoft.com/office/powerpoint/2012/main" xmlns="" userId="S-1-5-21-766848859-101000979-1413388394-525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63ABECA-163D-4EDC-80EF-770B8A30F0BE}" v="31" dt="2022-02-20T20:28:33.200"/>
  </p1510:revLst>
</p1510:revInfo>
</file>

<file path=ppt/tableStyles.xml><?xml version="1.0" encoding="utf-8"?>
<a:tblStyleLst xmlns:a="http://schemas.openxmlformats.org/drawingml/2006/main" def="{5940675A-B579-460E-94D1-54222C63F5DA}">
  <a:tblStyle styleId="{4C3C2611-4C71-4FC5-86AE-919BDF0F9419}" styleName="">
    <a:tblBg/>
    <a:wholeTbl>
      <a:tcTxStyle b="on"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7F3F4"/>
          </a:solidFill>
        </a:fill>
      </a:tcStyle>
    </a:wholeTbl>
    <a:band2H>
      <a:tcTxStyle/>
      <a:tcStyle>
        <a:tcBdr/>
        <a:fill>
          <a:solidFill>
            <a:srgbClr val="F3F9FA"/>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n"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EE7D0"/>
          </a:solidFill>
        </a:fill>
      </a:tcStyle>
    </a:wholeTbl>
    <a:band2H>
      <a:tcTxStyle/>
      <a:tcStyle>
        <a:tcBdr/>
        <a:fill>
          <a:solidFill>
            <a:srgbClr val="EFF3E9"/>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n"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CDCCE"/>
          </a:solidFill>
        </a:fill>
      </a:tcStyle>
    </a:wholeTbl>
    <a:band2H>
      <a:tcTxStyle/>
      <a:tcStyle>
        <a:tcBdr/>
        <a:fill>
          <a:solidFill>
            <a:srgbClr val="FDEEE8"/>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n"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n"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3792" autoAdjust="0"/>
  </p:normalViewPr>
  <p:slideViewPr>
    <p:cSldViewPr snapToGrid="0">
      <p:cViewPr varScale="1">
        <p:scale>
          <a:sx n="73" d="100"/>
          <a:sy n="73" d="100"/>
        </p:scale>
        <p:origin x="-1296" y="-102"/>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commentAuthors" Target="commentAuthor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microsoft.com/office/2015/10/relationships/revisionInfo" Target="revisionInfo.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microsoft.com/office/2016/11/relationships/changesInfo" Target="changesInfos/changesInfo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mela Robertson" userId="ddb8bf61-85d3-4a89-a122-f2efea7bf3dc" providerId="ADAL" clId="{663ABECA-163D-4EDC-80EF-770B8A30F0BE}"/>
    <pc:docChg chg="undo redo custSel delSld modSld">
      <pc:chgData name="Jamela Robertson" userId="ddb8bf61-85d3-4a89-a122-f2efea7bf3dc" providerId="ADAL" clId="{663ABECA-163D-4EDC-80EF-770B8A30F0BE}" dt="2022-02-20T20:28:33.200" v="713" actId="1076"/>
      <pc:docMkLst>
        <pc:docMk/>
      </pc:docMkLst>
      <pc:sldChg chg="modSp mod">
        <pc:chgData name="Jamela Robertson" userId="ddb8bf61-85d3-4a89-a122-f2efea7bf3dc" providerId="ADAL" clId="{663ABECA-163D-4EDC-80EF-770B8A30F0BE}" dt="2022-02-20T18:38:24.634" v="6" actId="6549"/>
        <pc:sldMkLst>
          <pc:docMk/>
          <pc:sldMk cId="0" sldId="256"/>
        </pc:sldMkLst>
        <pc:spChg chg="mod">
          <ac:chgData name="Jamela Robertson" userId="ddb8bf61-85d3-4a89-a122-f2efea7bf3dc" providerId="ADAL" clId="{663ABECA-163D-4EDC-80EF-770B8A30F0BE}" dt="2022-02-20T18:38:24.634" v="6" actId="6549"/>
          <ac:spMkLst>
            <pc:docMk/>
            <pc:sldMk cId="0" sldId="256"/>
            <ac:spMk id="9" creationId="{9D69B07E-1526-4690-BA38-907CEA136935}"/>
          </ac:spMkLst>
        </pc:spChg>
      </pc:sldChg>
      <pc:sldChg chg="modSp mod">
        <pc:chgData name="Jamela Robertson" userId="ddb8bf61-85d3-4a89-a122-f2efea7bf3dc" providerId="ADAL" clId="{663ABECA-163D-4EDC-80EF-770B8A30F0BE}" dt="2022-02-20T18:41:27.995" v="39" actId="1076"/>
        <pc:sldMkLst>
          <pc:docMk/>
          <pc:sldMk cId="0" sldId="257"/>
        </pc:sldMkLst>
        <pc:spChg chg="mod">
          <ac:chgData name="Jamela Robertson" userId="ddb8bf61-85d3-4a89-a122-f2efea7bf3dc" providerId="ADAL" clId="{663ABECA-163D-4EDC-80EF-770B8A30F0BE}" dt="2022-02-20T18:41:27.995" v="39" actId="1076"/>
          <ac:spMkLst>
            <pc:docMk/>
            <pc:sldMk cId="0" sldId="257"/>
            <ac:spMk id="3" creationId="{3A464AAD-F820-439A-9FF8-DBFC8E8A25FE}"/>
          </ac:spMkLst>
        </pc:spChg>
      </pc:sldChg>
      <pc:sldChg chg="addSp delSp modSp mod">
        <pc:chgData name="Jamela Robertson" userId="ddb8bf61-85d3-4a89-a122-f2efea7bf3dc" providerId="ADAL" clId="{663ABECA-163D-4EDC-80EF-770B8A30F0BE}" dt="2022-02-20T19:36:36.669" v="353" actId="1076"/>
        <pc:sldMkLst>
          <pc:docMk/>
          <pc:sldMk cId="0" sldId="270"/>
        </pc:sldMkLst>
        <pc:graphicFrameChg chg="add mod modGraphic">
          <ac:chgData name="Jamela Robertson" userId="ddb8bf61-85d3-4a89-a122-f2efea7bf3dc" providerId="ADAL" clId="{663ABECA-163D-4EDC-80EF-770B8A30F0BE}" dt="2022-02-20T19:36:36.669" v="353" actId="1076"/>
          <ac:graphicFrameMkLst>
            <pc:docMk/>
            <pc:sldMk cId="0" sldId="270"/>
            <ac:graphicFrameMk id="5" creationId="{45E371F0-D304-4562-9CF9-B215277E4D34}"/>
          </ac:graphicFrameMkLst>
        </pc:graphicFrameChg>
        <pc:graphicFrameChg chg="del">
          <ac:chgData name="Jamela Robertson" userId="ddb8bf61-85d3-4a89-a122-f2efea7bf3dc" providerId="ADAL" clId="{663ABECA-163D-4EDC-80EF-770B8A30F0BE}" dt="2022-02-20T19:29:09.825" v="284" actId="478"/>
          <ac:graphicFrameMkLst>
            <pc:docMk/>
            <pc:sldMk cId="0" sldId="270"/>
            <ac:graphicFrameMk id="11" creationId="{C5BDAC0F-DC1B-4539-BBB9-D61A8082E4FE}"/>
          </ac:graphicFrameMkLst>
        </pc:graphicFrameChg>
      </pc:sldChg>
      <pc:sldChg chg="addSp delSp modSp mod">
        <pc:chgData name="Jamela Robertson" userId="ddb8bf61-85d3-4a89-a122-f2efea7bf3dc" providerId="ADAL" clId="{663ABECA-163D-4EDC-80EF-770B8A30F0BE}" dt="2022-02-20T19:44:20.586" v="417" actId="179"/>
        <pc:sldMkLst>
          <pc:docMk/>
          <pc:sldMk cId="0" sldId="272"/>
        </pc:sldMkLst>
        <pc:graphicFrameChg chg="mod modGraphic">
          <ac:chgData name="Jamela Robertson" userId="ddb8bf61-85d3-4a89-a122-f2efea7bf3dc" providerId="ADAL" clId="{663ABECA-163D-4EDC-80EF-770B8A30F0BE}" dt="2022-02-20T19:42:47.246" v="401" actId="14734"/>
          <ac:graphicFrameMkLst>
            <pc:docMk/>
            <pc:sldMk cId="0" sldId="272"/>
            <ac:graphicFrameMk id="3" creationId="{2D8AE5E4-1F7E-4912-B6D5-2190BBD7CA92}"/>
          </ac:graphicFrameMkLst>
        </pc:graphicFrameChg>
        <pc:graphicFrameChg chg="del">
          <ac:chgData name="Jamela Robertson" userId="ddb8bf61-85d3-4a89-a122-f2efea7bf3dc" providerId="ADAL" clId="{663ABECA-163D-4EDC-80EF-770B8A30F0BE}" dt="2022-02-20T19:38:04.260" v="356" actId="478"/>
          <ac:graphicFrameMkLst>
            <pc:docMk/>
            <pc:sldMk cId="0" sldId="272"/>
            <ac:graphicFrameMk id="4" creationId="{692E727F-FBEA-489E-A358-1888873E02AE}"/>
          </ac:graphicFrameMkLst>
        </pc:graphicFrameChg>
        <pc:graphicFrameChg chg="add mod modGraphic">
          <ac:chgData name="Jamela Robertson" userId="ddb8bf61-85d3-4a89-a122-f2efea7bf3dc" providerId="ADAL" clId="{663ABECA-163D-4EDC-80EF-770B8A30F0BE}" dt="2022-02-20T19:44:20.586" v="417" actId="179"/>
          <ac:graphicFrameMkLst>
            <pc:docMk/>
            <pc:sldMk cId="0" sldId="272"/>
            <ac:graphicFrameMk id="5" creationId="{B5F478A5-E2E3-4C8B-B9E2-048DA4FC8E9F}"/>
          </ac:graphicFrameMkLst>
        </pc:graphicFrameChg>
      </pc:sldChg>
      <pc:sldChg chg="addSp delSp modSp mod">
        <pc:chgData name="Jamela Robertson" userId="ddb8bf61-85d3-4a89-a122-f2efea7bf3dc" providerId="ADAL" clId="{663ABECA-163D-4EDC-80EF-770B8A30F0BE}" dt="2022-02-20T19:21:12.453" v="224" actId="1076"/>
        <pc:sldMkLst>
          <pc:docMk/>
          <pc:sldMk cId="0" sldId="278"/>
        </pc:sldMkLst>
        <pc:graphicFrameChg chg="del">
          <ac:chgData name="Jamela Robertson" userId="ddb8bf61-85d3-4a89-a122-f2efea7bf3dc" providerId="ADAL" clId="{663ABECA-163D-4EDC-80EF-770B8A30F0BE}" dt="2022-02-20T19:18:02.841" v="194" actId="478"/>
          <ac:graphicFrameMkLst>
            <pc:docMk/>
            <pc:sldMk cId="0" sldId="278"/>
            <ac:graphicFrameMk id="2" creationId="{F60E1922-1DC2-437C-974E-DA048E9C8D8F}"/>
          </ac:graphicFrameMkLst>
        </pc:graphicFrameChg>
        <pc:graphicFrameChg chg="add mod modGraphic">
          <ac:chgData name="Jamela Robertson" userId="ddb8bf61-85d3-4a89-a122-f2efea7bf3dc" providerId="ADAL" clId="{663ABECA-163D-4EDC-80EF-770B8A30F0BE}" dt="2022-02-20T19:21:12.453" v="224" actId="1076"/>
          <ac:graphicFrameMkLst>
            <pc:docMk/>
            <pc:sldMk cId="0" sldId="278"/>
            <ac:graphicFrameMk id="3" creationId="{E9E09AF2-3439-4D8D-889B-65565FB9273E}"/>
          </ac:graphicFrameMkLst>
        </pc:graphicFrameChg>
      </pc:sldChg>
      <pc:sldChg chg="addSp delSp modSp mod">
        <pc:chgData name="Jamela Robertson" userId="ddb8bf61-85d3-4a89-a122-f2efea7bf3dc" providerId="ADAL" clId="{663ABECA-163D-4EDC-80EF-770B8A30F0BE}" dt="2022-02-20T19:49:34.784" v="464" actId="1076"/>
        <pc:sldMkLst>
          <pc:docMk/>
          <pc:sldMk cId="2286180276" sldId="287"/>
        </pc:sldMkLst>
        <pc:spChg chg="mod">
          <ac:chgData name="Jamela Robertson" userId="ddb8bf61-85d3-4a89-a122-f2efea7bf3dc" providerId="ADAL" clId="{663ABECA-163D-4EDC-80EF-770B8A30F0BE}" dt="2022-02-20T19:49:34.784" v="464" actId="1076"/>
          <ac:spMkLst>
            <pc:docMk/>
            <pc:sldMk cId="2286180276" sldId="287"/>
            <ac:spMk id="8" creationId="{AE6A4F75-63D5-416F-9E1B-2E540C0E01D1}"/>
          </ac:spMkLst>
        </pc:spChg>
        <pc:graphicFrameChg chg="del">
          <ac:chgData name="Jamela Robertson" userId="ddb8bf61-85d3-4a89-a122-f2efea7bf3dc" providerId="ADAL" clId="{663ABECA-163D-4EDC-80EF-770B8A30F0BE}" dt="2022-02-20T19:45:21.661" v="418" actId="478"/>
          <ac:graphicFrameMkLst>
            <pc:docMk/>
            <pc:sldMk cId="2286180276" sldId="287"/>
            <ac:graphicFrameMk id="2" creationId="{C1089C50-BFCB-4CB2-BBB8-0D18C2939AB7}"/>
          </ac:graphicFrameMkLst>
        </pc:graphicFrameChg>
        <pc:graphicFrameChg chg="add mod modGraphic">
          <ac:chgData name="Jamela Robertson" userId="ddb8bf61-85d3-4a89-a122-f2efea7bf3dc" providerId="ADAL" clId="{663ABECA-163D-4EDC-80EF-770B8A30F0BE}" dt="2022-02-20T19:49:10.029" v="459" actId="1076"/>
          <ac:graphicFrameMkLst>
            <pc:docMk/>
            <pc:sldMk cId="2286180276" sldId="287"/>
            <ac:graphicFrameMk id="4" creationId="{A3B20562-86DC-4320-A7E7-9709AA0F6530}"/>
          </ac:graphicFrameMkLst>
        </pc:graphicFrameChg>
        <pc:graphicFrameChg chg="mod modGraphic">
          <ac:chgData name="Jamela Robertson" userId="ddb8bf61-85d3-4a89-a122-f2efea7bf3dc" providerId="ADAL" clId="{663ABECA-163D-4EDC-80EF-770B8A30F0BE}" dt="2022-02-20T19:49:10.029" v="459" actId="1076"/>
          <ac:graphicFrameMkLst>
            <pc:docMk/>
            <pc:sldMk cId="2286180276" sldId="287"/>
            <ac:graphicFrameMk id="10" creationId="{F0FDDEEC-AFF8-4011-BFEF-0C8092FB383A}"/>
          </ac:graphicFrameMkLst>
        </pc:graphicFrameChg>
        <pc:picChg chg="mod">
          <ac:chgData name="Jamela Robertson" userId="ddb8bf61-85d3-4a89-a122-f2efea7bf3dc" providerId="ADAL" clId="{663ABECA-163D-4EDC-80EF-770B8A30F0BE}" dt="2022-02-20T19:49:29.299" v="463" actId="1076"/>
          <ac:picMkLst>
            <pc:docMk/>
            <pc:sldMk cId="2286180276" sldId="287"/>
            <ac:picMk id="35" creationId="{00000000-0000-0000-0000-000000000000}"/>
          </ac:picMkLst>
        </pc:picChg>
      </pc:sldChg>
      <pc:sldChg chg="addSp delSp modSp mod">
        <pc:chgData name="Jamela Robertson" userId="ddb8bf61-85d3-4a89-a122-f2efea7bf3dc" providerId="ADAL" clId="{663ABECA-163D-4EDC-80EF-770B8A30F0BE}" dt="2022-02-20T19:11:38.683" v="192" actId="14734"/>
        <pc:sldMkLst>
          <pc:docMk/>
          <pc:sldMk cId="3855824702" sldId="292"/>
        </pc:sldMkLst>
        <pc:spChg chg="mod">
          <ac:chgData name="Jamela Robertson" userId="ddb8bf61-85d3-4a89-a122-f2efea7bf3dc" providerId="ADAL" clId="{663ABECA-163D-4EDC-80EF-770B8A30F0BE}" dt="2022-02-20T19:07:50.196" v="164" actId="1076"/>
          <ac:spMkLst>
            <pc:docMk/>
            <pc:sldMk cId="3855824702" sldId="292"/>
            <ac:spMk id="8" creationId="{5FDC2143-EEA8-4E05-96F0-CBDC8EF89028}"/>
          </ac:spMkLst>
        </pc:spChg>
        <pc:graphicFrameChg chg="del">
          <ac:chgData name="Jamela Robertson" userId="ddb8bf61-85d3-4a89-a122-f2efea7bf3dc" providerId="ADAL" clId="{663ABECA-163D-4EDC-80EF-770B8A30F0BE}" dt="2022-02-20T19:06:12.399" v="156" actId="478"/>
          <ac:graphicFrameMkLst>
            <pc:docMk/>
            <pc:sldMk cId="3855824702" sldId="292"/>
            <ac:graphicFrameMk id="2" creationId="{4928932E-926A-4CDA-8159-9112933B47CA}"/>
          </ac:graphicFrameMkLst>
        </pc:graphicFrameChg>
        <pc:graphicFrameChg chg="add mod modGraphic">
          <ac:chgData name="Jamela Robertson" userId="ddb8bf61-85d3-4a89-a122-f2efea7bf3dc" providerId="ADAL" clId="{663ABECA-163D-4EDC-80EF-770B8A30F0BE}" dt="2022-02-20T19:11:38.683" v="192" actId="14734"/>
          <ac:graphicFrameMkLst>
            <pc:docMk/>
            <pc:sldMk cId="3855824702" sldId="292"/>
            <ac:graphicFrameMk id="4" creationId="{0863182A-CDF8-424B-A3A1-416B624F6698}"/>
          </ac:graphicFrameMkLst>
        </pc:graphicFrameChg>
        <pc:graphicFrameChg chg="mod modGraphic">
          <ac:chgData name="Jamela Robertson" userId="ddb8bf61-85d3-4a89-a122-f2efea7bf3dc" providerId="ADAL" clId="{663ABECA-163D-4EDC-80EF-770B8A30F0BE}" dt="2022-02-20T19:11:25.544" v="190" actId="14734"/>
          <ac:graphicFrameMkLst>
            <pc:docMk/>
            <pc:sldMk cId="3855824702" sldId="292"/>
            <ac:graphicFrameMk id="11" creationId="{7EBBDA16-B31E-449F-9D70-3F912FCDDD0B}"/>
          </ac:graphicFrameMkLst>
        </pc:graphicFrameChg>
        <pc:picChg chg="mod">
          <ac:chgData name="Jamela Robertson" userId="ddb8bf61-85d3-4a89-a122-f2efea7bf3dc" providerId="ADAL" clId="{663ABECA-163D-4EDC-80EF-770B8A30F0BE}" dt="2022-02-20T19:07:40.923" v="163" actId="1076"/>
          <ac:picMkLst>
            <pc:docMk/>
            <pc:sldMk cId="3855824702" sldId="292"/>
            <ac:picMk id="35" creationId="{00000000-0000-0000-0000-000000000000}"/>
          </ac:picMkLst>
        </pc:picChg>
      </pc:sldChg>
      <pc:sldChg chg="addSp delSp modSp mod">
        <pc:chgData name="Jamela Robertson" userId="ddb8bf61-85d3-4a89-a122-f2efea7bf3dc" providerId="ADAL" clId="{663ABECA-163D-4EDC-80EF-770B8A30F0BE}" dt="2022-02-20T19:26:52.499" v="266" actId="14100"/>
        <pc:sldMkLst>
          <pc:docMk/>
          <pc:sldMk cId="2593527228" sldId="293"/>
        </pc:sldMkLst>
        <pc:graphicFrameChg chg="del">
          <ac:chgData name="Jamela Robertson" userId="ddb8bf61-85d3-4a89-a122-f2efea7bf3dc" providerId="ADAL" clId="{663ABECA-163D-4EDC-80EF-770B8A30F0BE}" dt="2022-02-20T19:21:26.978" v="225" actId="478"/>
          <ac:graphicFrameMkLst>
            <pc:docMk/>
            <pc:sldMk cId="2593527228" sldId="293"/>
            <ac:graphicFrameMk id="3" creationId="{0C45DDDD-3FA4-4009-BA9E-69AC37BEA26A}"/>
          </ac:graphicFrameMkLst>
        </pc:graphicFrameChg>
        <pc:graphicFrameChg chg="modGraphic">
          <ac:chgData name="Jamela Robertson" userId="ddb8bf61-85d3-4a89-a122-f2efea7bf3dc" providerId="ADAL" clId="{663ABECA-163D-4EDC-80EF-770B8A30F0BE}" dt="2022-02-20T19:23:38.977" v="240" actId="14734"/>
          <ac:graphicFrameMkLst>
            <pc:docMk/>
            <pc:sldMk cId="2593527228" sldId="293"/>
            <ac:graphicFrameMk id="4" creationId="{F2BD0650-C329-4D49-B8D1-1F27B17DF64A}"/>
          </ac:graphicFrameMkLst>
        </pc:graphicFrameChg>
        <pc:graphicFrameChg chg="add mod modGraphic">
          <ac:chgData name="Jamela Robertson" userId="ddb8bf61-85d3-4a89-a122-f2efea7bf3dc" providerId="ADAL" clId="{663ABECA-163D-4EDC-80EF-770B8A30F0BE}" dt="2022-02-20T19:26:52.499" v="266" actId="14100"/>
          <ac:graphicFrameMkLst>
            <pc:docMk/>
            <pc:sldMk cId="2593527228" sldId="293"/>
            <ac:graphicFrameMk id="5" creationId="{93A819A1-680C-4C33-9C99-C31589C3FD42}"/>
          </ac:graphicFrameMkLst>
        </pc:graphicFrameChg>
      </pc:sldChg>
      <pc:sldChg chg="addSp delSp modSp mod">
        <pc:chgData name="Jamela Robertson" userId="ddb8bf61-85d3-4a89-a122-f2efea7bf3dc" providerId="ADAL" clId="{663ABECA-163D-4EDC-80EF-770B8A30F0BE}" dt="2022-02-20T20:20:48.805" v="694" actId="207"/>
        <pc:sldMkLst>
          <pc:docMk/>
          <pc:sldMk cId="3738718745" sldId="294"/>
        </pc:sldMkLst>
        <pc:spChg chg="mod">
          <ac:chgData name="Jamela Robertson" userId="ddb8bf61-85d3-4a89-a122-f2efea7bf3dc" providerId="ADAL" clId="{663ABECA-163D-4EDC-80EF-770B8A30F0BE}" dt="2022-02-20T18:45:20.782" v="51" actId="1076"/>
          <ac:spMkLst>
            <pc:docMk/>
            <pc:sldMk cId="3738718745" sldId="294"/>
            <ac:spMk id="38" creationId="{00000000-0000-0000-0000-000000000000}"/>
          </ac:spMkLst>
        </pc:spChg>
        <pc:graphicFrameChg chg="del">
          <ac:chgData name="Jamela Robertson" userId="ddb8bf61-85d3-4a89-a122-f2efea7bf3dc" providerId="ADAL" clId="{663ABECA-163D-4EDC-80EF-770B8A30F0BE}" dt="2022-02-20T18:42:06.534" v="40" actId="478"/>
          <ac:graphicFrameMkLst>
            <pc:docMk/>
            <pc:sldMk cId="3738718745" sldId="294"/>
            <ac:graphicFrameMk id="2" creationId="{DB5D3DDE-4AE2-457F-A4FD-CB7365AA110E}"/>
          </ac:graphicFrameMkLst>
        </pc:graphicFrameChg>
        <pc:graphicFrameChg chg="add mod modGraphic">
          <ac:chgData name="Jamela Robertson" userId="ddb8bf61-85d3-4a89-a122-f2efea7bf3dc" providerId="ADAL" clId="{663ABECA-163D-4EDC-80EF-770B8A30F0BE}" dt="2022-02-20T20:20:48.805" v="694" actId="207"/>
          <ac:graphicFrameMkLst>
            <pc:docMk/>
            <pc:sldMk cId="3738718745" sldId="294"/>
            <ac:graphicFrameMk id="4" creationId="{23E7012A-71EB-4B6A-8E42-F2BA0D2FD869}"/>
          </ac:graphicFrameMkLst>
        </pc:graphicFrameChg>
      </pc:sldChg>
      <pc:sldChg chg="addSp delSp modSp mod">
        <pc:chgData name="Jamela Robertson" userId="ddb8bf61-85d3-4a89-a122-f2efea7bf3dc" providerId="ADAL" clId="{663ABECA-163D-4EDC-80EF-770B8A30F0BE}" dt="2022-02-20T20:28:33.200" v="713" actId="1076"/>
        <pc:sldMkLst>
          <pc:docMk/>
          <pc:sldMk cId="0" sldId="306"/>
        </pc:sldMkLst>
        <pc:spChg chg="mod">
          <ac:chgData name="Jamela Robertson" userId="ddb8bf61-85d3-4a89-a122-f2efea7bf3dc" providerId="ADAL" clId="{663ABECA-163D-4EDC-80EF-770B8A30F0BE}" dt="2022-02-20T20:28:14.987" v="711" actId="1076"/>
          <ac:spMkLst>
            <pc:docMk/>
            <pc:sldMk cId="0" sldId="306"/>
            <ac:spMk id="7171" creationId="{475014AB-0D74-4E51-A848-C10226157F4C}"/>
          </ac:spMkLst>
        </pc:spChg>
        <pc:spChg chg="mod">
          <ac:chgData name="Jamela Robertson" userId="ddb8bf61-85d3-4a89-a122-f2efea7bf3dc" providerId="ADAL" clId="{663ABECA-163D-4EDC-80EF-770B8A30F0BE}" dt="2022-02-20T20:28:33.200" v="713" actId="1076"/>
          <ac:spMkLst>
            <pc:docMk/>
            <pc:sldMk cId="0" sldId="306"/>
            <ac:spMk id="7172" creationId="{04439AEB-0A17-4748-866D-53425E1BA5CA}"/>
          </ac:spMkLst>
        </pc:spChg>
        <pc:graphicFrameChg chg="del mod">
          <ac:chgData name="Jamela Robertson" userId="ddb8bf61-85d3-4a89-a122-f2efea7bf3dc" providerId="ADAL" clId="{663ABECA-163D-4EDC-80EF-770B8A30F0BE}" dt="2022-02-20T18:56:05.707" v="112" actId="478"/>
          <ac:graphicFrameMkLst>
            <pc:docMk/>
            <pc:sldMk cId="0" sldId="306"/>
            <ac:graphicFrameMk id="3" creationId="{C93D60B6-0F82-408B-9880-75D7F586E0EE}"/>
          </ac:graphicFrameMkLst>
        </pc:graphicFrameChg>
        <pc:graphicFrameChg chg="add mod modGraphic">
          <ac:chgData name="Jamela Robertson" userId="ddb8bf61-85d3-4a89-a122-f2efea7bf3dc" providerId="ADAL" clId="{663ABECA-163D-4EDC-80EF-770B8A30F0BE}" dt="2022-02-20T20:28:25.742" v="712" actId="1076"/>
          <ac:graphicFrameMkLst>
            <pc:docMk/>
            <pc:sldMk cId="0" sldId="306"/>
            <ac:graphicFrameMk id="4" creationId="{6B7C056F-08BF-4FF5-9C3B-3B6C7C612B97}"/>
          </ac:graphicFrameMkLst>
        </pc:graphicFrameChg>
        <pc:picChg chg="mod">
          <ac:chgData name="Jamela Robertson" userId="ddb8bf61-85d3-4a89-a122-f2efea7bf3dc" providerId="ADAL" clId="{663ABECA-163D-4EDC-80EF-770B8A30F0BE}" dt="2022-02-20T20:27:53.547" v="708" actId="1076"/>
          <ac:picMkLst>
            <pc:docMk/>
            <pc:sldMk cId="0" sldId="306"/>
            <ac:picMk id="7174" creationId="{AB14F6E2-8B92-4334-A621-BEE47B27D1E6}"/>
          </ac:picMkLst>
        </pc:picChg>
      </pc:sldChg>
      <pc:sldChg chg="addSp delSp modSp mod">
        <pc:chgData name="Jamela Robertson" userId="ddb8bf61-85d3-4a89-a122-f2efea7bf3dc" providerId="ADAL" clId="{663ABECA-163D-4EDC-80EF-770B8A30F0BE}" dt="2022-02-20T19:13:34.852" v="193" actId="14100"/>
        <pc:sldMkLst>
          <pc:docMk/>
          <pc:sldMk cId="3438055128" sldId="374"/>
        </pc:sldMkLst>
        <pc:graphicFrameChg chg="del">
          <ac:chgData name="Jamela Robertson" userId="ddb8bf61-85d3-4a89-a122-f2efea7bf3dc" providerId="ADAL" clId="{663ABECA-163D-4EDC-80EF-770B8A30F0BE}" dt="2022-02-20T19:02:52.746" v="134" actId="478"/>
          <ac:graphicFrameMkLst>
            <pc:docMk/>
            <pc:sldMk cId="3438055128" sldId="374"/>
            <ac:graphicFrameMk id="2" creationId="{A7E96C23-310C-4856-AF80-9E167FDC6424}"/>
          </ac:graphicFrameMkLst>
        </pc:graphicFrameChg>
        <pc:graphicFrameChg chg="mod modGraphic">
          <ac:chgData name="Jamela Robertson" userId="ddb8bf61-85d3-4a89-a122-f2efea7bf3dc" providerId="ADAL" clId="{663ABECA-163D-4EDC-80EF-770B8A30F0BE}" dt="2022-02-20T19:05:14.955" v="152" actId="14734"/>
          <ac:graphicFrameMkLst>
            <pc:docMk/>
            <pc:sldMk cId="3438055128" sldId="374"/>
            <ac:graphicFrameMk id="4" creationId="{225968C7-120A-468C-B098-A504F1C88F43}"/>
          </ac:graphicFrameMkLst>
        </pc:graphicFrameChg>
        <pc:graphicFrameChg chg="add mod modGraphic">
          <ac:chgData name="Jamela Robertson" userId="ddb8bf61-85d3-4a89-a122-f2efea7bf3dc" providerId="ADAL" clId="{663ABECA-163D-4EDC-80EF-770B8A30F0BE}" dt="2022-02-20T19:13:34.852" v="193" actId="14100"/>
          <ac:graphicFrameMkLst>
            <pc:docMk/>
            <pc:sldMk cId="3438055128" sldId="374"/>
            <ac:graphicFrameMk id="5" creationId="{32CF73F7-A288-4EA1-AFDF-6A6C91E85668}"/>
          </ac:graphicFrameMkLst>
        </pc:graphicFrameChg>
      </pc:sldChg>
      <pc:sldChg chg="addSp delSp modSp mod">
        <pc:chgData name="Jamela Robertson" userId="ddb8bf61-85d3-4a89-a122-f2efea7bf3dc" providerId="ADAL" clId="{663ABECA-163D-4EDC-80EF-770B8A30F0BE}" dt="2022-02-20T19:37:01.500" v="355" actId="20577"/>
        <pc:sldMkLst>
          <pc:docMk/>
          <pc:sldMk cId="4110604513" sldId="375"/>
        </pc:sldMkLst>
        <pc:spChg chg="mod">
          <ac:chgData name="Jamela Robertson" userId="ddb8bf61-85d3-4a89-a122-f2efea7bf3dc" providerId="ADAL" clId="{663ABECA-163D-4EDC-80EF-770B8A30F0BE}" dt="2022-02-20T19:28:37.014" v="283" actId="1076"/>
          <ac:spMkLst>
            <pc:docMk/>
            <pc:sldMk cId="4110604513" sldId="375"/>
            <ac:spMk id="8" creationId="{D18CF6B2-773B-4ACB-AF76-43C651F8ACBC}"/>
          </ac:spMkLst>
        </pc:spChg>
        <pc:graphicFrameChg chg="del">
          <ac:chgData name="Jamela Robertson" userId="ddb8bf61-85d3-4a89-a122-f2efea7bf3dc" providerId="ADAL" clId="{663ABECA-163D-4EDC-80EF-770B8A30F0BE}" dt="2022-02-20T19:27:05.838" v="267" actId="478"/>
          <ac:graphicFrameMkLst>
            <pc:docMk/>
            <pc:sldMk cId="4110604513" sldId="375"/>
            <ac:graphicFrameMk id="3" creationId="{58F4A658-15F9-4D42-AAC5-D4352780958B}"/>
          </ac:graphicFrameMkLst>
        </pc:graphicFrameChg>
        <pc:graphicFrameChg chg="add mod modGraphic">
          <ac:chgData name="Jamela Robertson" userId="ddb8bf61-85d3-4a89-a122-f2efea7bf3dc" providerId="ADAL" clId="{663ABECA-163D-4EDC-80EF-770B8A30F0BE}" dt="2022-02-20T19:28:12.153" v="278" actId="1076"/>
          <ac:graphicFrameMkLst>
            <pc:docMk/>
            <pc:sldMk cId="4110604513" sldId="375"/>
            <ac:graphicFrameMk id="4" creationId="{AB3E3A0B-713A-42A3-B7ED-B88675AB2572}"/>
          </ac:graphicFrameMkLst>
        </pc:graphicFrameChg>
        <pc:graphicFrameChg chg="mod modGraphic">
          <ac:chgData name="Jamela Robertson" userId="ddb8bf61-85d3-4a89-a122-f2efea7bf3dc" providerId="ADAL" clId="{663ABECA-163D-4EDC-80EF-770B8A30F0BE}" dt="2022-02-20T19:37:01.500" v="355" actId="20577"/>
          <ac:graphicFrameMkLst>
            <pc:docMk/>
            <pc:sldMk cId="4110604513" sldId="375"/>
            <ac:graphicFrameMk id="10" creationId="{34BD16A1-7AE2-4B87-9642-F5C3036B6962}"/>
          </ac:graphicFrameMkLst>
        </pc:graphicFrameChg>
        <pc:picChg chg="mod">
          <ac:chgData name="Jamela Robertson" userId="ddb8bf61-85d3-4a89-a122-f2efea7bf3dc" providerId="ADAL" clId="{663ABECA-163D-4EDC-80EF-770B8A30F0BE}" dt="2022-02-20T19:28:31.394" v="282" actId="1076"/>
          <ac:picMkLst>
            <pc:docMk/>
            <pc:sldMk cId="4110604513" sldId="375"/>
            <ac:picMk id="35" creationId="{00000000-0000-0000-0000-000000000000}"/>
          </ac:picMkLst>
        </pc:picChg>
      </pc:sldChg>
      <pc:sldChg chg="addSp delSp modSp del mod">
        <pc:chgData name="Jamela Robertson" userId="ddb8bf61-85d3-4a89-a122-f2efea7bf3dc" providerId="ADAL" clId="{663ABECA-163D-4EDC-80EF-770B8A30F0BE}" dt="2022-02-20T19:52:14.824" v="475" actId="2696"/>
        <pc:sldMkLst>
          <pc:docMk/>
          <pc:sldMk cId="1713860312" sldId="376"/>
        </pc:sldMkLst>
        <pc:graphicFrameChg chg="add del">
          <ac:chgData name="Jamela Robertson" userId="ddb8bf61-85d3-4a89-a122-f2efea7bf3dc" providerId="ADAL" clId="{663ABECA-163D-4EDC-80EF-770B8A30F0BE}" dt="2022-02-20T19:51:07.420" v="474" actId="478"/>
          <ac:graphicFrameMkLst>
            <pc:docMk/>
            <pc:sldMk cId="1713860312" sldId="376"/>
            <ac:graphicFrameMk id="5" creationId="{C057CAFF-D919-4AD9-9D90-9E8ACB668BEA}"/>
          </ac:graphicFrameMkLst>
        </pc:graphicFrameChg>
        <pc:graphicFrameChg chg="add del mod modGraphic">
          <ac:chgData name="Jamela Robertson" userId="ddb8bf61-85d3-4a89-a122-f2efea7bf3dc" providerId="ADAL" clId="{663ABECA-163D-4EDC-80EF-770B8A30F0BE}" dt="2022-02-20T19:51:04.843" v="473"/>
          <ac:graphicFrameMkLst>
            <pc:docMk/>
            <pc:sldMk cId="1713860312" sldId="376"/>
            <ac:graphicFrameMk id="6" creationId="{E0386F32-DB67-4176-9E67-22E4501BCA50}"/>
          </ac:graphicFrameMkLst>
        </pc:graphicFrameChg>
        <pc:graphicFrameChg chg="modGraphic">
          <ac:chgData name="Jamela Robertson" userId="ddb8bf61-85d3-4a89-a122-f2efea7bf3dc" providerId="ADAL" clId="{663ABECA-163D-4EDC-80EF-770B8A30F0BE}" dt="2022-02-20T19:50:29.537" v="466" actId="20577"/>
          <ac:graphicFrameMkLst>
            <pc:docMk/>
            <pc:sldMk cId="1713860312" sldId="376"/>
            <ac:graphicFrameMk id="10" creationId="{11DC100C-A374-4EBE-9BCD-FC79C1513BA7}"/>
          </ac:graphicFrameMkLst>
        </pc:graphicFrameChg>
      </pc:sldChg>
      <pc:sldChg chg="addSp delSp modSp mod">
        <pc:chgData name="Jamela Robertson" userId="ddb8bf61-85d3-4a89-a122-f2efea7bf3dc" providerId="ADAL" clId="{663ABECA-163D-4EDC-80EF-770B8A30F0BE}" dt="2022-02-20T20:02:27.157" v="560" actId="207"/>
        <pc:sldMkLst>
          <pc:docMk/>
          <pc:sldMk cId="370528498" sldId="378"/>
        </pc:sldMkLst>
        <pc:graphicFrameChg chg="del modGraphic">
          <ac:chgData name="Jamela Robertson" userId="ddb8bf61-85d3-4a89-a122-f2efea7bf3dc" providerId="ADAL" clId="{663ABECA-163D-4EDC-80EF-770B8A30F0BE}" dt="2022-02-20T19:52:40.229" v="477" actId="478"/>
          <ac:graphicFrameMkLst>
            <pc:docMk/>
            <pc:sldMk cId="370528498" sldId="378"/>
            <ac:graphicFrameMk id="2" creationId="{C6FFAFC2-E872-4A81-820D-882BFE3F566A}"/>
          </ac:graphicFrameMkLst>
        </pc:graphicFrameChg>
        <pc:graphicFrameChg chg="add del mod modGraphic">
          <ac:chgData name="Jamela Robertson" userId="ddb8bf61-85d3-4a89-a122-f2efea7bf3dc" providerId="ADAL" clId="{663ABECA-163D-4EDC-80EF-770B8A30F0BE}" dt="2022-02-20T19:53:44.373" v="485"/>
          <ac:graphicFrameMkLst>
            <pc:docMk/>
            <pc:sldMk cId="370528498" sldId="378"/>
            <ac:graphicFrameMk id="3" creationId="{DDA77596-1372-4EED-9C2E-9196C1B46EC3}"/>
          </ac:graphicFrameMkLst>
        </pc:graphicFrameChg>
        <pc:graphicFrameChg chg="add mod modGraphic">
          <ac:chgData name="Jamela Robertson" userId="ddb8bf61-85d3-4a89-a122-f2efea7bf3dc" providerId="ADAL" clId="{663ABECA-163D-4EDC-80EF-770B8A30F0BE}" dt="2022-02-20T20:02:27.157" v="560" actId="207"/>
          <ac:graphicFrameMkLst>
            <pc:docMk/>
            <pc:sldMk cId="370528498" sldId="378"/>
            <ac:graphicFrameMk id="4" creationId="{E5C497BB-AF11-456D-B8FF-2C38E752BE8A}"/>
          </ac:graphicFrameMkLst>
        </pc:graphicFrameChg>
      </pc:sldChg>
      <pc:sldChg chg="addSp delSp modSp mod">
        <pc:chgData name="Jamela Robertson" userId="ddb8bf61-85d3-4a89-a122-f2efea7bf3dc" providerId="ADAL" clId="{663ABECA-163D-4EDC-80EF-770B8A30F0BE}" dt="2022-02-20T20:06:14.645" v="595" actId="207"/>
        <pc:sldMkLst>
          <pc:docMk/>
          <pc:sldMk cId="2666616279" sldId="379"/>
        </pc:sldMkLst>
        <pc:graphicFrameChg chg="del">
          <ac:chgData name="Jamela Robertson" userId="ddb8bf61-85d3-4a89-a122-f2efea7bf3dc" providerId="ADAL" clId="{663ABECA-163D-4EDC-80EF-770B8A30F0BE}" dt="2022-02-20T20:02:47.594" v="561" actId="478"/>
          <ac:graphicFrameMkLst>
            <pc:docMk/>
            <pc:sldMk cId="2666616279" sldId="379"/>
            <ac:graphicFrameMk id="3" creationId="{0B28BB07-317D-4074-8E7A-0858854164D5}"/>
          </ac:graphicFrameMkLst>
        </pc:graphicFrameChg>
        <pc:graphicFrameChg chg="modGraphic">
          <ac:chgData name="Jamela Robertson" userId="ddb8bf61-85d3-4a89-a122-f2efea7bf3dc" providerId="ADAL" clId="{663ABECA-163D-4EDC-80EF-770B8A30F0BE}" dt="2022-02-20T20:05:55.848" v="592" actId="14734"/>
          <ac:graphicFrameMkLst>
            <pc:docMk/>
            <pc:sldMk cId="2666616279" sldId="379"/>
            <ac:graphicFrameMk id="4" creationId="{723D4D10-2553-45A5-B9D6-FF8D258032CD}"/>
          </ac:graphicFrameMkLst>
        </pc:graphicFrameChg>
        <pc:graphicFrameChg chg="add mod modGraphic">
          <ac:chgData name="Jamela Robertson" userId="ddb8bf61-85d3-4a89-a122-f2efea7bf3dc" providerId="ADAL" clId="{663ABECA-163D-4EDC-80EF-770B8A30F0BE}" dt="2022-02-20T20:06:14.645" v="595" actId="207"/>
          <ac:graphicFrameMkLst>
            <pc:docMk/>
            <pc:sldMk cId="2666616279" sldId="379"/>
            <ac:graphicFrameMk id="5" creationId="{53E94F2D-CB4D-4740-983E-85533CE3E0E0}"/>
          </ac:graphicFrameMkLst>
        </pc:graphicFrameChg>
      </pc:sldChg>
      <pc:sldChg chg="addSp delSp modSp mod">
        <pc:chgData name="Jamela Robertson" userId="ddb8bf61-85d3-4a89-a122-f2efea7bf3dc" providerId="ADAL" clId="{663ABECA-163D-4EDC-80EF-770B8A30F0BE}" dt="2022-02-20T20:11:24.392" v="633" actId="1076"/>
        <pc:sldMkLst>
          <pc:docMk/>
          <pc:sldMk cId="356429056" sldId="380"/>
        </pc:sldMkLst>
        <pc:spChg chg="mod">
          <ac:chgData name="Jamela Robertson" userId="ddb8bf61-85d3-4a89-a122-f2efea7bf3dc" providerId="ADAL" clId="{663ABECA-163D-4EDC-80EF-770B8A30F0BE}" dt="2022-02-20T20:11:13.935" v="630" actId="1076"/>
          <ac:spMkLst>
            <pc:docMk/>
            <pc:sldMk cId="356429056" sldId="380"/>
            <ac:spMk id="9" creationId="{E268C574-978D-46F4-9586-73E28217AD9C}"/>
          </ac:spMkLst>
        </pc:spChg>
        <pc:graphicFrameChg chg="del">
          <ac:chgData name="Jamela Robertson" userId="ddb8bf61-85d3-4a89-a122-f2efea7bf3dc" providerId="ADAL" clId="{663ABECA-163D-4EDC-80EF-770B8A30F0BE}" dt="2022-02-20T20:06:45.208" v="596" actId="478"/>
          <ac:graphicFrameMkLst>
            <pc:docMk/>
            <pc:sldMk cId="356429056" sldId="380"/>
            <ac:graphicFrameMk id="3" creationId="{FEF9EC21-939F-4377-BA10-6DD941B2F3AF}"/>
          </ac:graphicFrameMkLst>
        </pc:graphicFrameChg>
        <pc:graphicFrameChg chg="add mod modGraphic">
          <ac:chgData name="Jamela Robertson" userId="ddb8bf61-85d3-4a89-a122-f2efea7bf3dc" providerId="ADAL" clId="{663ABECA-163D-4EDC-80EF-770B8A30F0BE}" dt="2022-02-20T20:10:57.650" v="628" actId="1076"/>
          <ac:graphicFrameMkLst>
            <pc:docMk/>
            <pc:sldMk cId="356429056" sldId="380"/>
            <ac:graphicFrameMk id="4" creationId="{99977154-3174-407B-90C9-70A186FF152C}"/>
          </ac:graphicFrameMkLst>
        </pc:graphicFrameChg>
        <pc:graphicFrameChg chg="mod modGraphic">
          <ac:chgData name="Jamela Robertson" userId="ddb8bf61-85d3-4a89-a122-f2efea7bf3dc" providerId="ADAL" clId="{663ABECA-163D-4EDC-80EF-770B8A30F0BE}" dt="2022-02-20T20:11:07.508" v="629" actId="1076"/>
          <ac:graphicFrameMkLst>
            <pc:docMk/>
            <pc:sldMk cId="356429056" sldId="380"/>
            <ac:graphicFrameMk id="11" creationId="{912551BA-73F8-40EE-87B0-ADFDF6E6A758}"/>
          </ac:graphicFrameMkLst>
        </pc:graphicFrameChg>
        <pc:picChg chg="mod">
          <ac:chgData name="Jamela Robertson" userId="ddb8bf61-85d3-4a89-a122-f2efea7bf3dc" providerId="ADAL" clId="{663ABECA-163D-4EDC-80EF-770B8A30F0BE}" dt="2022-02-20T20:11:24.392" v="633" actId="1076"/>
          <ac:picMkLst>
            <pc:docMk/>
            <pc:sldMk cId="356429056" sldId="380"/>
            <ac:picMk id="35" creationId="{00000000-0000-0000-0000-000000000000}"/>
          </ac:picMkLst>
        </pc:picChg>
      </pc:sldChg>
      <pc:sldChg chg="addSp delSp modSp mod">
        <pc:chgData name="Jamela Robertson" userId="ddb8bf61-85d3-4a89-a122-f2efea7bf3dc" providerId="ADAL" clId="{663ABECA-163D-4EDC-80EF-770B8A30F0BE}" dt="2022-02-20T20:18:51.144" v="693" actId="14734"/>
        <pc:sldMkLst>
          <pc:docMk/>
          <pc:sldMk cId="2614342805" sldId="381"/>
        </pc:sldMkLst>
        <pc:graphicFrameChg chg="del">
          <ac:chgData name="Jamela Robertson" userId="ddb8bf61-85d3-4a89-a122-f2efea7bf3dc" providerId="ADAL" clId="{663ABECA-163D-4EDC-80EF-770B8A30F0BE}" dt="2022-02-20T20:11:50.016" v="636" actId="478"/>
          <ac:graphicFrameMkLst>
            <pc:docMk/>
            <pc:sldMk cId="2614342805" sldId="381"/>
            <ac:graphicFrameMk id="3" creationId="{BF336FD2-4699-4D78-B7C8-64FB2E36D33B}"/>
          </ac:graphicFrameMkLst>
        </pc:graphicFrameChg>
        <pc:graphicFrameChg chg="add mod modGraphic">
          <ac:chgData name="Jamela Robertson" userId="ddb8bf61-85d3-4a89-a122-f2efea7bf3dc" providerId="ADAL" clId="{663ABECA-163D-4EDC-80EF-770B8A30F0BE}" dt="2022-02-20T20:18:51.144" v="693" actId="14734"/>
          <ac:graphicFrameMkLst>
            <pc:docMk/>
            <pc:sldMk cId="2614342805" sldId="381"/>
            <ac:graphicFrameMk id="4" creationId="{7DB95511-5A5B-4D81-8435-A4F48E7D4841}"/>
          </ac:graphicFrameMkLst>
        </pc:graphicFrameChg>
        <pc:graphicFrameChg chg="modGraphic">
          <ac:chgData name="Jamela Robertson" userId="ddb8bf61-85d3-4a89-a122-f2efea7bf3dc" providerId="ADAL" clId="{663ABECA-163D-4EDC-80EF-770B8A30F0BE}" dt="2022-02-20T20:18:34.912" v="692" actId="14734"/>
          <ac:graphicFrameMkLst>
            <pc:docMk/>
            <pc:sldMk cId="2614342805" sldId="381"/>
            <ac:graphicFrameMk id="11" creationId="{136931DF-ABCD-4CB8-B8F7-E72194959F75}"/>
          </ac:graphicFrameMkLst>
        </pc:graphicFrameChg>
      </pc:sldChg>
      <pc:sldChg chg="addSp delSp modSp mod">
        <pc:chgData name="Jamela Robertson" userId="ddb8bf61-85d3-4a89-a122-f2efea7bf3dc" providerId="ADAL" clId="{663ABECA-163D-4EDC-80EF-770B8A30F0BE}" dt="2022-02-20T20:24:50.428" v="700"/>
        <pc:sldMkLst>
          <pc:docMk/>
          <pc:sldMk cId="2447705228" sldId="382"/>
        </pc:sldMkLst>
        <pc:spChg chg="mod">
          <ac:chgData name="Jamela Robertson" userId="ddb8bf61-85d3-4a89-a122-f2efea7bf3dc" providerId="ADAL" clId="{663ABECA-163D-4EDC-80EF-770B8A30F0BE}" dt="2022-02-20T18:51:38.323" v="88" actId="113"/>
          <ac:spMkLst>
            <pc:docMk/>
            <pc:sldMk cId="2447705228" sldId="382"/>
            <ac:spMk id="7171" creationId="{475014AB-0D74-4E51-A848-C10226157F4C}"/>
          </ac:spMkLst>
        </pc:spChg>
        <pc:spChg chg="mod">
          <ac:chgData name="Jamela Robertson" userId="ddb8bf61-85d3-4a89-a122-f2efea7bf3dc" providerId="ADAL" clId="{663ABECA-163D-4EDC-80EF-770B8A30F0BE}" dt="2022-02-20T18:50:30.836" v="79" actId="1076"/>
          <ac:spMkLst>
            <pc:docMk/>
            <pc:sldMk cId="2447705228" sldId="382"/>
            <ac:spMk id="7172" creationId="{04439AEB-0A17-4748-866D-53425E1BA5CA}"/>
          </ac:spMkLst>
        </pc:spChg>
        <pc:graphicFrameChg chg="del">
          <ac:chgData name="Jamela Robertson" userId="ddb8bf61-85d3-4a89-a122-f2efea7bf3dc" providerId="ADAL" clId="{663ABECA-163D-4EDC-80EF-770B8A30F0BE}" dt="2022-02-20T18:50:35.944" v="80" actId="478"/>
          <ac:graphicFrameMkLst>
            <pc:docMk/>
            <pc:sldMk cId="2447705228" sldId="382"/>
            <ac:graphicFrameMk id="2" creationId="{21C3F127-03BD-42E9-96FE-4754470FABA8}"/>
          </ac:graphicFrameMkLst>
        </pc:graphicFrameChg>
        <pc:graphicFrameChg chg="add mod modGraphic">
          <ac:chgData name="Jamela Robertson" userId="ddb8bf61-85d3-4a89-a122-f2efea7bf3dc" providerId="ADAL" clId="{663ABECA-163D-4EDC-80EF-770B8A30F0BE}" dt="2022-02-20T20:24:50.428" v="700"/>
          <ac:graphicFrameMkLst>
            <pc:docMk/>
            <pc:sldMk cId="2447705228" sldId="382"/>
            <ac:graphicFrameMk id="3" creationId="{BF70FD2F-9312-441B-BA8D-EB1AAD11668E}"/>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Shape 17"/>
          <p:cNvSpPr>
            <a:spLocks noGrp="1" noRot="1" noChangeAspect="1"/>
          </p:cNvSpPr>
          <p:nvPr>
            <p:ph type="sldImg"/>
          </p:nvPr>
        </p:nvSpPr>
        <p:spPr>
          <a:xfrm>
            <a:off x="917575" y="744538"/>
            <a:ext cx="4962525" cy="3722687"/>
          </a:xfrm>
          <a:prstGeom prst="rect">
            <a:avLst/>
          </a:prstGeom>
        </p:spPr>
        <p:txBody>
          <a:bodyPr/>
          <a:lstStyle/>
          <a:p>
            <a:endParaRPr dirty="0"/>
          </a:p>
        </p:txBody>
      </p:sp>
      <p:sp>
        <p:nvSpPr>
          <p:cNvPr id="18" name="Shape 18"/>
          <p:cNvSpPr>
            <a:spLocks noGrp="1"/>
          </p:cNvSpPr>
          <p:nvPr>
            <p:ph type="body" sz="quarter" idx="1"/>
          </p:nvPr>
        </p:nvSpPr>
        <p:spPr>
          <a:xfrm>
            <a:off x="906357" y="4715153"/>
            <a:ext cx="4984962" cy="4466987"/>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spcBef>
        <a:spcPts val="400"/>
      </a:spcBef>
      <a:defRPr sz="1200">
        <a:latin typeface="+mn-lt"/>
        <a:ea typeface="+mn-ea"/>
        <a:cs typeface="+mn-cs"/>
        <a:sym typeface="Arial Black"/>
      </a:defRPr>
    </a:lvl1pPr>
    <a:lvl2pPr indent="228600" latinLnBrk="0">
      <a:spcBef>
        <a:spcPts val="400"/>
      </a:spcBef>
      <a:defRPr sz="1200">
        <a:latin typeface="+mn-lt"/>
        <a:ea typeface="+mn-ea"/>
        <a:cs typeface="+mn-cs"/>
        <a:sym typeface="Arial Black"/>
      </a:defRPr>
    </a:lvl2pPr>
    <a:lvl3pPr indent="457200" latinLnBrk="0">
      <a:spcBef>
        <a:spcPts val="400"/>
      </a:spcBef>
      <a:defRPr sz="1200">
        <a:latin typeface="+mn-lt"/>
        <a:ea typeface="+mn-ea"/>
        <a:cs typeface="+mn-cs"/>
        <a:sym typeface="Arial Black"/>
      </a:defRPr>
    </a:lvl3pPr>
    <a:lvl4pPr indent="685800" latinLnBrk="0">
      <a:spcBef>
        <a:spcPts val="400"/>
      </a:spcBef>
      <a:defRPr sz="1200">
        <a:latin typeface="+mn-lt"/>
        <a:ea typeface="+mn-ea"/>
        <a:cs typeface="+mn-cs"/>
        <a:sym typeface="Arial Black"/>
      </a:defRPr>
    </a:lvl4pPr>
    <a:lvl5pPr indent="914400" latinLnBrk="0">
      <a:spcBef>
        <a:spcPts val="400"/>
      </a:spcBef>
      <a:defRPr sz="1200">
        <a:latin typeface="+mn-lt"/>
        <a:ea typeface="+mn-ea"/>
        <a:cs typeface="+mn-cs"/>
        <a:sym typeface="Arial Black"/>
      </a:defRPr>
    </a:lvl5pPr>
    <a:lvl6pPr indent="1143000" latinLnBrk="0">
      <a:spcBef>
        <a:spcPts val="400"/>
      </a:spcBef>
      <a:defRPr sz="1200">
        <a:latin typeface="+mn-lt"/>
        <a:ea typeface="+mn-ea"/>
        <a:cs typeface="+mn-cs"/>
        <a:sym typeface="Arial Black"/>
      </a:defRPr>
    </a:lvl6pPr>
    <a:lvl7pPr indent="1371600" latinLnBrk="0">
      <a:spcBef>
        <a:spcPts val="400"/>
      </a:spcBef>
      <a:defRPr sz="1200">
        <a:latin typeface="+mn-lt"/>
        <a:ea typeface="+mn-ea"/>
        <a:cs typeface="+mn-cs"/>
        <a:sym typeface="Arial Black"/>
      </a:defRPr>
    </a:lvl7pPr>
    <a:lvl8pPr indent="1600200" latinLnBrk="0">
      <a:spcBef>
        <a:spcPts val="400"/>
      </a:spcBef>
      <a:defRPr sz="1200">
        <a:latin typeface="+mn-lt"/>
        <a:ea typeface="+mn-ea"/>
        <a:cs typeface="+mn-cs"/>
        <a:sym typeface="Arial Black"/>
      </a:defRPr>
    </a:lvl8pPr>
    <a:lvl9pPr indent="1828800" latinLnBrk="0">
      <a:spcBef>
        <a:spcPts val="400"/>
      </a:spcBef>
      <a:defRPr sz="1200">
        <a:latin typeface="+mn-lt"/>
        <a:ea typeface="+mn-ea"/>
        <a:cs typeface="+mn-cs"/>
        <a:sym typeface="Arial Black"/>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a:extLst>
              <a:ext uri="{FF2B5EF4-FFF2-40B4-BE49-F238E27FC236}">
                <a16:creationId xmlns:a16="http://schemas.microsoft.com/office/drawing/2014/main" xmlns="" id="{5DD1033B-25BC-40C0-9CF2-0371816C4E7F}"/>
              </a:ext>
            </a:extLst>
          </p:cNvPr>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5857080-53E6-49DE-A65A-1599129B35A4}" type="slidenum">
              <a:rPr kumimoji="0" lang="en-GB"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en-GB" alt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8195" name="Rectangle 2">
            <a:extLst>
              <a:ext uri="{FF2B5EF4-FFF2-40B4-BE49-F238E27FC236}">
                <a16:creationId xmlns:a16="http://schemas.microsoft.com/office/drawing/2014/main" xmlns="" id="{DCF53F3B-4832-40FF-A8AC-DE70A0B9B919}"/>
              </a:ext>
            </a:extLst>
          </p:cNvPr>
          <p:cNvSpPr>
            <a:spLocks noGrp="1" noRot="1" noChangeAspect="1" noChangeArrowheads="1" noTextEdit="1"/>
          </p:cNvSpPr>
          <p:nvPr>
            <p:ph type="sldImg"/>
          </p:nvPr>
        </p:nvSpPr>
        <p:spPr>
          <a:ln/>
        </p:spPr>
      </p:sp>
      <p:sp>
        <p:nvSpPr>
          <p:cNvPr id="8196" name="Rectangle 3">
            <a:extLst>
              <a:ext uri="{FF2B5EF4-FFF2-40B4-BE49-F238E27FC236}">
                <a16:creationId xmlns:a16="http://schemas.microsoft.com/office/drawing/2014/main" xmlns="" id="{420512F8-C3AE-4650-A468-240BF650795B}"/>
              </a:ext>
            </a:extLst>
          </p:cNvPr>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54160458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Tree>
    <p:extLst>
      <p:ext uri="{BB962C8B-B14F-4D97-AF65-F5344CB8AC3E}">
        <p14:creationId xmlns:p14="http://schemas.microsoft.com/office/powerpoint/2010/main" xmlns="" val="2543773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a:extLst>
              <a:ext uri="{FF2B5EF4-FFF2-40B4-BE49-F238E27FC236}">
                <a16:creationId xmlns:a16="http://schemas.microsoft.com/office/drawing/2014/main" xmlns="" id="{5DD1033B-25BC-40C0-9CF2-0371816C4E7F}"/>
              </a:ext>
            </a:extLst>
          </p:cNvPr>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5857080-53E6-49DE-A65A-1599129B35A4}" type="slidenum">
              <a:rPr kumimoji="0" lang="en-GB" altLang="en-U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9</a:t>
            </a:fld>
            <a:endParaRPr kumimoji="0" lang="en-GB" alt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8195" name="Rectangle 2">
            <a:extLst>
              <a:ext uri="{FF2B5EF4-FFF2-40B4-BE49-F238E27FC236}">
                <a16:creationId xmlns:a16="http://schemas.microsoft.com/office/drawing/2014/main" xmlns="" id="{DCF53F3B-4832-40FF-A8AC-DE70A0B9B919}"/>
              </a:ext>
            </a:extLst>
          </p:cNvPr>
          <p:cNvSpPr>
            <a:spLocks noGrp="1" noRot="1" noChangeAspect="1" noChangeArrowheads="1" noTextEdit="1"/>
          </p:cNvSpPr>
          <p:nvPr>
            <p:ph type="sldImg"/>
          </p:nvPr>
        </p:nvSpPr>
        <p:spPr>
          <a:ln/>
        </p:spPr>
      </p:sp>
      <p:sp>
        <p:nvSpPr>
          <p:cNvPr id="8196" name="Rectangle 3">
            <a:extLst>
              <a:ext uri="{FF2B5EF4-FFF2-40B4-BE49-F238E27FC236}">
                <a16:creationId xmlns:a16="http://schemas.microsoft.com/office/drawing/2014/main" xmlns="" id="{420512F8-C3AE-4650-A468-240BF650795B}"/>
              </a:ext>
            </a:extLst>
          </p:cNvPr>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A7B50F2F-7FDC-433B-892B-4108EAD42806}" type="slidenum">
              <a:rPr lang="en-GB" smtClean="0"/>
              <a:pPr/>
              <a:t>12</a:t>
            </a:fld>
            <a:endParaRPr lang="en-GB"/>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C80A9873-0629-4E72-AF56-7476FA8380F2}" type="slidenum">
              <a:rPr lang="en-GB" smtClean="0"/>
              <a:pPr/>
              <a:t>15</a:t>
            </a:fld>
            <a:endParaRPr lang="en-GB"/>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BC79BE53-9F2B-49E9-B77B-A054DC2FD4CC}" type="slidenum">
              <a:rPr lang="en-GB" smtClean="0"/>
              <a:pPr/>
              <a:t>16</a:t>
            </a:fld>
            <a:endParaRPr lang="en-GB"/>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Tree>
    <p:extLst>
      <p:ext uri="{BB962C8B-B14F-4D97-AF65-F5344CB8AC3E}">
        <p14:creationId xmlns:p14="http://schemas.microsoft.com/office/powerpoint/2010/main" xmlns="" val="42677386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Tree>
    <p:extLst>
      <p:ext uri="{BB962C8B-B14F-4D97-AF65-F5344CB8AC3E}">
        <p14:creationId xmlns:p14="http://schemas.microsoft.com/office/powerpoint/2010/main" xmlns="" val="20588520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Tree>
    <p:extLst>
      <p:ext uri="{BB962C8B-B14F-4D97-AF65-F5344CB8AC3E}">
        <p14:creationId xmlns:p14="http://schemas.microsoft.com/office/powerpoint/2010/main" xmlns="" val="28975039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Tree>
    <p:extLst>
      <p:ext uri="{BB962C8B-B14F-4D97-AF65-F5344CB8AC3E}">
        <p14:creationId xmlns:p14="http://schemas.microsoft.com/office/powerpoint/2010/main" xmlns="" val="18402284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11" name="Slide Number"/>
          <p:cNvSpPr txBox="1">
            <a:spLocks noGrp="1"/>
          </p:cNvSpPr>
          <p:nvPr>
            <p:ph type="sldNum" sz="quarter" idx="2"/>
          </p:nvPr>
        </p:nvSpPr>
        <p:spPr>
          <a:prstGeom prst="rect">
            <a:avLst/>
          </a:prstGeom>
        </p:spPr>
        <p:txBody>
          <a:bodyPr/>
          <a:lstStyle/>
          <a:p>
            <a:fld id="{86CB4B4D-7CA3-9044-876B-883B54F8677D}" type="slidenum">
              <a:rPr/>
              <a:pPr/>
              <a:t>‹#›</a:t>
            </a:fld>
            <a:endParaRPr dirty="0"/>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Z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xmlns="" id="{2A487841-25F3-4A30-B489-620367F3E688}"/>
              </a:ext>
            </a:extLst>
          </p:cNvPr>
          <p:cNvSpPr>
            <a:spLocks noGrp="1" noChangeArrowheads="1"/>
          </p:cNvSpPr>
          <p:nvPr>
            <p:ph type="dt" sz="half" idx="10"/>
          </p:nvPr>
        </p:nvSpPr>
        <p:spPr>
          <a:ln/>
        </p:spPr>
        <p:txBody>
          <a:bodyPr/>
          <a:lstStyle>
            <a:lvl1pPr>
              <a:defRPr/>
            </a:lvl1pPr>
          </a:lstStyle>
          <a:p>
            <a:pPr>
              <a:defRPr/>
            </a:pPr>
            <a:endParaRPr lang="en-GB" dirty="0"/>
          </a:p>
        </p:txBody>
      </p:sp>
      <p:sp>
        <p:nvSpPr>
          <p:cNvPr id="6" name="Rectangle 5">
            <a:extLst>
              <a:ext uri="{FF2B5EF4-FFF2-40B4-BE49-F238E27FC236}">
                <a16:creationId xmlns:a16="http://schemas.microsoft.com/office/drawing/2014/main" xmlns="" id="{E629278F-1D3F-4BDC-9A58-4BD56C05FFA8}"/>
              </a:ext>
            </a:extLst>
          </p:cNvPr>
          <p:cNvSpPr>
            <a:spLocks noGrp="1" noChangeArrowheads="1"/>
          </p:cNvSpPr>
          <p:nvPr>
            <p:ph type="ftr" sz="quarter" idx="11"/>
          </p:nvPr>
        </p:nvSpPr>
        <p:spPr>
          <a:ln/>
        </p:spPr>
        <p:txBody>
          <a:bodyPr/>
          <a:lstStyle>
            <a:lvl1pPr>
              <a:defRPr/>
            </a:lvl1pPr>
          </a:lstStyle>
          <a:p>
            <a:pPr>
              <a:defRPr/>
            </a:pPr>
            <a:endParaRPr lang="en-GB" dirty="0"/>
          </a:p>
        </p:txBody>
      </p:sp>
      <p:sp>
        <p:nvSpPr>
          <p:cNvPr id="7" name="Rectangle 6">
            <a:extLst>
              <a:ext uri="{FF2B5EF4-FFF2-40B4-BE49-F238E27FC236}">
                <a16:creationId xmlns:a16="http://schemas.microsoft.com/office/drawing/2014/main" xmlns="" id="{3122E2EF-2903-44EF-B237-3969FBFC4620}"/>
              </a:ext>
            </a:extLst>
          </p:cNvPr>
          <p:cNvSpPr>
            <a:spLocks noGrp="1" noChangeArrowheads="1"/>
          </p:cNvSpPr>
          <p:nvPr>
            <p:ph type="sldNum" sz="quarter" idx="12"/>
          </p:nvPr>
        </p:nvSpPr>
        <p:spPr>
          <a:ln/>
        </p:spPr>
        <p:txBody>
          <a:bodyPr/>
          <a:lstStyle>
            <a:lvl1pPr>
              <a:defRPr/>
            </a:lvl1pPr>
          </a:lstStyle>
          <a:p>
            <a:pPr>
              <a:defRPr/>
            </a:pPr>
            <a:fld id="{AB19DB59-C1F6-4FF0-B780-1977E6AE9D8B}" type="slidenum">
              <a:rPr lang="en-GB" altLang="en-US"/>
              <a:pPr>
                <a:defRPr/>
              </a:pPr>
              <a:t>‹#›</a:t>
            </a:fld>
            <a:endParaRPr lang="en-GB" altLang="en-US" dirty="0"/>
          </a:p>
        </p:txBody>
      </p:sp>
    </p:spTree>
    <p:extLst>
      <p:ext uri="{BB962C8B-B14F-4D97-AF65-F5344CB8AC3E}">
        <p14:creationId xmlns:p14="http://schemas.microsoft.com/office/powerpoint/2010/main" xmlns="" val="41499784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ZA"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xmlns="" id="{2ECF31D0-4718-4C38-AC06-E98B7C5A46E3}"/>
              </a:ext>
            </a:extLst>
          </p:cNvPr>
          <p:cNvSpPr>
            <a:spLocks noGrp="1" noChangeArrowheads="1"/>
          </p:cNvSpPr>
          <p:nvPr>
            <p:ph type="dt" sz="half" idx="10"/>
          </p:nvPr>
        </p:nvSpPr>
        <p:spPr>
          <a:ln/>
        </p:spPr>
        <p:txBody>
          <a:bodyPr/>
          <a:lstStyle>
            <a:lvl1pPr>
              <a:defRPr/>
            </a:lvl1pPr>
          </a:lstStyle>
          <a:p>
            <a:pPr>
              <a:defRPr/>
            </a:pPr>
            <a:endParaRPr lang="en-GB" dirty="0"/>
          </a:p>
        </p:txBody>
      </p:sp>
      <p:sp>
        <p:nvSpPr>
          <p:cNvPr id="6" name="Rectangle 5">
            <a:extLst>
              <a:ext uri="{FF2B5EF4-FFF2-40B4-BE49-F238E27FC236}">
                <a16:creationId xmlns:a16="http://schemas.microsoft.com/office/drawing/2014/main" xmlns="" id="{ED83162C-DC60-48A4-8F72-2025FC1A8648}"/>
              </a:ext>
            </a:extLst>
          </p:cNvPr>
          <p:cNvSpPr>
            <a:spLocks noGrp="1" noChangeArrowheads="1"/>
          </p:cNvSpPr>
          <p:nvPr>
            <p:ph type="ftr" sz="quarter" idx="11"/>
          </p:nvPr>
        </p:nvSpPr>
        <p:spPr>
          <a:ln/>
        </p:spPr>
        <p:txBody>
          <a:bodyPr/>
          <a:lstStyle>
            <a:lvl1pPr>
              <a:defRPr/>
            </a:lvl1pPr>
          </a:lstStyle>
          <a:p>
            <a:pPr>
              <a:defRPr/>
            </a:pPr>
            <a:endParaRPr lang="en-GB" dirty="0"/>
          </a:p>
        </p:txBody>
      </p:sp>
      <p:sp>
        <p:nvSpPr>
          <p:cNvPr id="7" name="Rectangle 6">
            <a:extLst>
              <a:ext uri="{FF2B5EF4-FFF2-40B4-BE49-F238E27FC236}">
                <a16:creationId xmlns:a16="http://schemas.microsoft.com/office/drawing/2014/main" xmlns="" id="{E36E91A2-3C77-4B93-BF37-A55B25486025}"/>
              </a:ext>
            </a:extLst>
          </p:cNvPr>
          <p:cNvSpPr>
            <a:spLocks noGrp="1" noChangeArrowheads="1"/>
          </p:cNvSpPr>
          <p:nvPr>
            <p:ph type="sldNum" sz="quarter" idx="12"/>
          </p:nvPr>
        </p:nvSpPr>
        <p:spPr>
          <a:ln/>
        </p:spPr>
        <p:txBody>
          <a:bodyPr/>
          <a:lstStyle>
            <a:lvl1pPr>
              <a:defRPr/>
            </a:lvl1pPr>
          </a:lstStyle>
          <a:p>
            <a:pPr>
              <a:defRPr/>
            </a:pPr>
            <a:fld id="{05CAB097-C9C6-4ECA-A677-8B615012BA14}" type="slidenum">
              <a:rPr lang="en-GB" altLang="en-US"/>
              <a:pPr>
                <a:defRPr/>
              </a:pPr>
              <a:t>‹#›</a:t>
            </a:fld>
            <a:endParaRPr lang="en-GB" altLang="en-US" dirty="0"/>
          </a:p>
        </p:txBody>
      </p:sp>
    </p:spTree>
    <p:extLst>
      <p:ext uri="{BB962C8B-B14F-4D97-AF65-F5344CB8AC3E}">
        <p14:creationId xmlns:p14="http://schemas.microsoft.com/office/powerpoint/2010/main" xmlns="" val="1707778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Rectangle 4">
            <a:extLst>
              <a:ext uri="{FF2B5EF4-FFF2-40B4-BE49-F238E27FC236}">
                <a16:creationId xmlns:a16="http://schemas.microsoft.com/office/drawing/2014/main" xmlns="" id="{14C8DAF0-B69E-4901-9377-9FA84F9F76DF}"/>
              </a:ext>
            </a:extLst>
          </p:cNvPr>
          <p:cNvSpPr>
            <a:spLocks noGrp="1" noChangeArrowheads="1"/>
          </p:cNvSpPr>
          <p:nvPr>
            <p:ph type="dt" sz="half" idx="10"/>
          </p:nvPr>
        </p:nvSpPr>
        <p:spPr>
          <a:ln/>
        </p:spPr>
        <p:txBody>
          <a:bodyPr/>
          <a:lstStyle>
            <a:lvl1pPr>
              <a:defRPr/>
            </a:lvl1pPr>
          </a:lstStyle>
          <a:p>
            <a:pPr>
              <a:defRPr/>
            </a:pPr>
            <a:endParaRPr lang="en-GB" dirty="0"/>
          </a:p>
        </p:txBody>
      </p:sp>
      <p:sp>
        <p:nvSpPr>
          <p:cNvPr id="5" name="Rectangle 5">
            <a:extLst>
              <a:ext uri="{FF2B5EF4-FFF2-40B4-BE49-F238E27FC236}">
                <a16:creationId xmlns:a16="http://schemas.microsoft.com/office/drawing/2014/main" xmlns="" id="{2B47BCF0-73F4-4087-A31B-BE23B2FFDC66}"/>
              </a:ext>
            </a:extLst>
          </p:cNvPr>
          <p:cNvSpPr>
            <a:spLocks noGrp="1" noChangeArrowheads="1"/>
          </p:cNvSpPr>
          <p:nvPr>
            <p:ph type="ftr" sz="quarter" idx="11"/>
          </p:nvPr>
        </p:nvSpPr>
        <p:spPr>
          <a:ln/>
        </p:spPr>
        <p:txBody>
          <a:bodyPr/>
          <a:lstStyle>
            <a:lvl1pPr>
              <a:defRPr/>
            </a:lvl1pPr>
          </a:lstStyle>
          <a:p>
            <a:pPr>
              <a:defRPr/>
            </a:pPr>
            <a:endParaRPr lang="en-GB" dirty="0"/>
          </a:p>
        </p:txBody>
      </p:sp>
      <p:sp>
        <p:nvSpPr>
          <p:cNvPr id="6" name="Rectangle 6">
            <a:extLst>
              <a:ext uri="{FF2B5EF4-FFF2-40B4-BE49-F238E27FC236}">
                <a16:creationId xmlns:a16="http://schemas.microsoft.com/office/drawing/2014/main" xmlns="" id="{9C084BAB-A5BD-45B2-9C54-856296198628}"/>
              </a:ext>
            </a:extLst>
          </p:cNvPr>
          <p:cNvSpPr>
            <a:spLocks noGrp="1" noChangeArrowheads="1"/>
          </p:cNvSpPr>
          <p:nvPr>
            <p:ph type="sldNum" sz="quarter" idx="12"/>
          </p:nvPr>
        </p:nvSpPr>
        <p:spPr>
          <a:ln/>
        </p:spPr>
        <p:txBody>
          <a:bodyPr/>
          <a:lstStyle>
            <a:lvl1pPr>
              <a:defRPr/>
            </a:lvl1pPr>
          </a:lstStyle>
          <a:p>
            <a:pPr>
              <a:defRPr/>
            </a:pPr>
            <a:fld id="{7F031D69-AF29-44A9-85AD-D00AF128A32C}" type="slidenum">
              <a:rPr lang="en-GB" altLang="en-US"/>
              <a:pPr>
                <a:defRPr/>
              </a:pPr>
              <a:t>‹#›</a:t>
            </a:fld>
            <a:endParaRPr lang="en-GB" altLang="en-US" dirty="0"/>
          </a:p>
        </p:txBody>
      </p:sp>
    </p:spTree>
    <p:extLst>
      <p:ext uri="{BB962C8B-B14F-4D97-AF65-F5344CB8AC3E}">
        <p14:creationId xmlns:p14="http://schemas.microsoft.com/office/powerpoint/2010/main" xmlns="" val="41880109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Z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Rectangle 4">
            <a:extLst>
              <a:ext uri="{FF2B5EF4-FFF2-40B4-BE49-F238E27FC236}">
                <a16:creationId xmlns:a16="http://schemas.microsoft.com/office/drawing/2014/main" xmlns="" id="{A6B56FED-2F21-49F6-9B8E-39C770A5252A}"/>
              </a:ext>
            </a:extLst>
          </p:cNvPr>
          <p:cNvSpPr>
            <a:spLocks noGrp="1" noChangeArrowheads="1"/>
          </p:cNvSpPr>
          <p:nvPr>
            <p:ph type="dt" sz="half" idx="10"/>
          </p:nvPr>
        </p:nvSpPr>
        <p:spPr>
          <a:ln/>
        </p:spPr>
        <p:txBody>
          <a:bodyPr/>
          <a:lstStyle>
            <a:lvl1pPr>
              <a:defRPr/>
            </a:lvl1pPr>
          </a:lstStyle>
          <a:p>
            <a:pPr>
              <a:defRPr/>
            </a:pPr>
            <a:endParaRPr lang="en-GB" dirty="0"/>
          </a:p>
        </p:txBody>
      </p:sp>
      <p:sp>
        <p:nvSpPr>
          <p:cNvPr id="5" name="Rectangle 5">
            <a:extLst>
              <a:ext uri="{FF2B5EF4-FFF2-40B4-BE49-F238E27FC236}">
                <a16:creationId xmlns:a16="http://schemas.microsoft.com/office/drawing/2014/main" xmlns="" id="{DFAF4BE0-61AD-4989-A272-6AB31549A7E7}"/>
              </a:ext>
            </a:extLst>
          </p:cNvPr>
          <p:cNvSpPr>
            <a:spLocks noGrp="1" noChangeArrowheads="1"/>
          </p:cNvSpPr>
          <p:nvPr>
            <p:ph type="ftr" sz="quarter" idx="11"/>
          </p:nvPr>
        </p:nvSpPr>
        <p:spPr>
          <a:ln/>
        </p:spPr>
        <p:txBody>
          <a:bodyPr/>
          <a:lstStyle>
            <a:lvl1pPr>
              <a:defRPr/>
            </a:lvl1pPr>
          </a:lstStyle>
          <a:p>
            <a:pPr>
              <a:defRPr/>
            </a:pPr>
            <a:endParaRPr lang="en-GB" dirty="0"/>
          </a:p>
        </p:txBody>
      </p:sp>
      <p:sp>
        <p:nvSpPr>
          <p:cNvPr id="6" name="Rectangle 6">
            <a:extLst>
              <a:ext uri="{FF2B5EF4-FFF2-40B4-BE49-F238E27FC236}">
                <a16:creationId xmlns:a16="http://schemas.microsoft.com/office/drawing/2014/main" xmlns="" id="{B1290D17-D327-4201-AF7B-D3E589275653}"/>
              </a:ext>
            </a:extLst>
          </p:cNvPr>
          <p:cNvSpPr>
            <a:spLocks noGrp="1" noChangeArrowheads="1"/>
          </p:cNvSpPr>
          <p:nvPr>
            <p:ph type="sldNum" sz="quarter" idx="12"/>
          </p:nvPr>
        </p:nvSpPr>
        <p:spPr>
          <a:ln/>
        </p:spPr>
        <p:txBody>
          <a:bodyPr/>
          <a:lstStyle>
            <a:lvl1pPr>
              <a:defRPr/>
            </a:lvl1pPr>
          </a:lstStyle>
          <a:p>
            <a:pPr>
              <a:defRPr/>
            </a:pPr>
            <a:fld id="{52CD9B17-D67A-4CC4-896A-A9FCF7902C97}" type="slidenum">
              <a:rPr lang="en-GB" altLang="en-US"/>
              <a:pPr>
                <a:defRPr/>
              </a:pPr>
              <a:t>‹#›</a:t>
            </a:fld>
            <a:endParaRPr lang="en-GB" altLang="en-US" dirty="0"/>
          </a:p>
        </p:txBody>
      </p:sp>
    </p:spTree>
    <p:extLst>
      <p:ext uri="{BB962C8B-B14F-4D97-AF65-F5344CB8AC3E}">
        <p14:creationId xmlns:p14="http://schemas.microsoft.com/office/powerpoint/2010/main" xmlns="" val="12400690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Z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ZA"/>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8B97DE84-B015-408F-9917-A967506C8639}" type="slidenum">
              <a:rPr lang="en-GB"/>
              <a:pPr>
                <a:defRPr/>
              </a:pPr>
              <a:t>‹#›</a:t>
            </a:fld>
            <a:endParaRPr lang="en-GB"/>
          </a:p>
        </p:txBody>
      </p:sp>
    </p:spTree>
    <p:extLst>
      <p:ext uri="{BB962C8B-B14F-4D97-AF65-F5344CB8AC3E}">
        <p14:creationId xmlns:p14="http://schemas.microsoft.com/office/powerpoint/2010/main" xmlns="" val="42016005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Z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ZA"/>
          </a:p>
        </p:txBody>
      </p:sp>
      <p:sp>
        <p:nvSpPr>
          <p:cNvPr id="4" name="Rectangle 4">
            <a:extLst>
              <a:ext uri="{FF2B5EF4-FFF2-40B4-BE49-F238E27FC236}">
                <a16:creationId xmlns:a16="http://schemas.microsoft.com/office/drawing/2014/main" xmlns="" id="{54A31D5F-E4CC-448E-9F45-5A5EADF78118}"/>
              </a:ext>
            </a:extLst>
          </p:cNvPr>
          <p:cNvSpPr>
            <a:spLocks noGrp="1" noChangeArrowheads="1"/>
          </p:cNvSpPr>
          <p:nvPr>
            <p:ph type="dt" sz="half" idx="10"/>
          </p:nvPr>
        </p:nvSpPr>
        <p:spPr>
          <a:ln/>
        </p:spPr>
        <p:txBody>
          <a:bodyPr/>
          <a:lstStyle>
            <a:lvl1pPr>
              <a:defRPr/>
            </a:lvl1pPr>
          </a:lstStyle>
          <a:p>
            <a:pPr>
              <a:defRPr/>
            </a:pPr>
            <a:endParaRPr lang="en-GB" dirty="0"/>
          </a:p>
        </p:txBody>
      </p:sp>
      <p:sp>
        <p:nvSpPr>
          <p:cNvPr id="5" name="Rectangle 5">
            <a:extLst>
              <a:ext uri="{FF2B5EF4-FFF2-40B4-BE49-F238E27FC236}">
                <a16:creationId xmlns:a16="http://schemas.microsoft.com/office/drawing/2014/main" xmlns="" id="{0AE8DE10-71F8-4ECC-BA22-385589DED3BC}"/>
              </a:ext>
            </a:extLst>
          </p:cNvPr>
          <p:cNvSpPr>
            <a:spLocks noGrp="1" noChangeArrowheads="1"/>
          </p:cNvSpPr>
          <p:nvPr>
            <p:ph type="ftr" sz="quarter" idx="11"/>
          </p:nvPr>
        </p:nvSpPr>
        <p:spPr>
          <a:ln/>
        </p:spPr>
        <p:txBody>
          <a:bodyPr/>
          <a:lstStyle>
            <a:lvl1pPr>
              <a:defRPr/>
            </a:lvl1pPr>
          </a:lstStyle>
          <a:p>
            <a:pPr>
              <a:defRPr/>
            </a:pPr>
            <a:endParaRPr lang="en-GB" dirty="0"/>
          </a:p>
        </p:txBody>
      </p:sp>
      <p:sp>
        <p:nvSpPr>
          <p:cNvPr id="6" name="Rectangle 6">
            <a:extLst>
              <a:ext uri="{FF2B5EF4-FFF2-40B4-BE49-F238E27FC236}">
                <a16:creationId xmlns:a16="http://schemas.microsoft.com/office/drawing/2014/main" xmlns="" id="{B67A54F9-2586-478E-B324-C6167F76F7B0}"/>
              </a:ext>
            </a:extLst>
          </p:cNvPr>
          <p:cNvSpPr>
            <a:spLocks noGrp="1" noChangeArrowheads="1"/>
          </p:cNvSpPr>
          <p:nvPr>
            <p:ph type="sldNum" sz="quarter" idx="12"/>
          </p:nvPr>
        </p:nvSpPr>
        <p:spPr>
          <a:ln/>
        </p:spPr>
        <p:txBody>
          <a:bodyPr/>
          <a:lstStyle>
            <a:lvl1pPr>
              <a:defRPr/>
            </a:lvl1pPr>
          </a:lstStyle>
          <a:p>
            <a:pPr>
              <a:defRPr/>
            </a:pPr>
            <a:fld id="{64731BD3-5712-4C58-BBBD-1131970DDBD3}" type="slidenum">
              <a:rPr lang="en-GB" altLang="en-US"/>
              <a:pPr>
                <a:defRPr/>
              </a:pPr>
              <a:t>‹#›</a:t>
            </a:fld>
            <a:endParaRPr lang="en-GB" altLang="en-US" dirty="0"/>
          </a:p>
        </p:txBody>
      </p:sp>
    </p:spTree>
    <p:extLst>
      <p:ext uri="{BB962C8B-B14F-4D97-AF65-F5344CB8AC3E}">
        <p14:creationId xmlns:p14="http://schemas.microsoft.com/office/powerpoint/2010/main" xmlns="" val="30433309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Rectangle 4">
            <a:extLst>
              <a:ext uri="{FF2B5EF4-FFF2-40B4-BE49-F238E27FC236}">
                <a16:creationId xmlns:a16="http://schemas.microsoft.com/office/drawing/2014/main" xmlns="" id="{3439FD04-4AB2-479E-A39E-0D6204F954CC}"/>
              </a:ext>
            </a:extLst>
          </p:cNvPr>
          <p:cNvSpPr>
            <a:spLocks noGrp="1" noChangeArrowheads="1"/>
          </p:cNvSpPr>
          <p:nvPr>
            <p:ph type="dt" sz="half" idx="10"/>
          </p:nvPr>
        </p:nvSpPr>
        <p:spPr>
          <a:ln/>
        </p:spPr>
        <p:txBody>
          <a:bodyPr/>
          <a:lstStyle>
            <a:lvl1pPr>
              <a:defRPr/>
            </a:lvl1pPr>
          </a:lstStyle>
          <a:p>
            <a:pPr>
              <a:defRPr/>
            </a:pPr>
            <a:endParaRPr lang="en-GB" dirty="0"/>
          </a:p>
        </p:txBody>
      </p:sp>
      <p:sp>
        <p:nvSpPr>
          <p:cNvPr id="5" name="Rectangle 5">
            <a:extLst>
              <a:ext uri="{FF2B5EF4-FFF2-40B4-BE49-F238E27FC236}">
                <a16:creationId xmlns:a16="http://schemas.microsoft.com/office/drawing/2014/main" xmlns="" id="{D78040F7-C959-4031-B196-4B3A15537DCA}"/>
              </a:ext>
            </a:extLst>
          </p:cNvPr>
          <p:cNvSpPr>
            <a:spLocks noGrp="1" noChangeArrowheads="1"/>
          </p:cNvSpPr>
          <p:nvPr>
            <p:ph type="ftr" sz="quarter" idx="11"/>
          </p:nvPr>
        </p:nvSpPr>
        <p:spPr>
          <a:ln/>
        </p:spPr>
        <p:txBody>
          <a:bodyPr/>
          <a:lstStyle>
            <a:lvl1pPr>
              <a:defRPr/>
            </a:lvl1pPr>
          </a:lstStyle>
          <a:p>
            <a:pPr>
              <a:defRPr/>
            </a:pPr>
            <a:endParaRPr lang="en-GB" dirty="0"/>
          </a:p>
        </p:txBody>
      </p:sp>
      <p:sp>
        <p:nvSpPr>
          <p:cNvPr id="6" name="Rectangle 6">
            <a:extLst>
              <a:ext uri="{FF2B5EF4-FFF2-40B4-BE49-F238E27FC236}">
                <a16:creationId xmlns:a16="http://schemas.microsoft.com/office/drawing/2014/main" xmlns="" id="{E8D81E62-0381-49D9-A6E6-C8CDA27E2F9A}"/>
              </a:ext>
            </a:extLst>
          </p:cNvPr>
          <p:cNvSpPr>
            <a:spLocks noGrp="1" noChangeArrowheads="1"/>
          </p:cNvSpPr>
          <p:nvPr>
            <p:ph type="sldNum" sz="quarter" idx="12"/>
          </p:nvPr>
        </p:nvSpPr>
        <p:spPr>
          <a:ln/>
        </p:spPr>
        <p:txBody>
          <a:bodyPr/>
          <a:lstStyle>
            <a:lvl1pPr>
              <a:defRPr/>
            </a:lvl1pPr>
          </a:lstStyle>
          <a:p>
            <a:pPr>
              <a:defRPr/>
            </a:pPr>
            <a:fld id="{6EFD891C-D686-452E-A255-F4288A5F04C3}" type="slidenum">
              <a:rPr lang="en-GB" altLang="en-US"/>
              <a:pPr>
                <a:defRPr/>
              </a:pPr>
              <a:t>‹#›</a:t>
            </a:fld>
            <a:endParaRPr lang="en-GB" altLang="en-US" dirty="0"/>
          </a:p>
        </p:txBody>
      </p:sp>
    </p:spTree>
    <p:extLst>
      <p:ext uri="{BB962C8B-B14F-4D97-AF65-F5344CB8AC3E}">
        <p14:creationId xmlns:p14="http://schemas.microsoft.com/office/powerpoint/2010/main" xmlns="" val="31266985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Z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xmlns="" id="{176F663D-ABE9-4479-B7B7-0BDBDEE36E98}"/>
              </a:ext>
            </a:extLst>
          </p:cNvPr>
          <p:cNvSpPr>
            <a:spLocks noGrp="1" noChangeArrowheads="1"/>
          </p:cNvSpPr>
          <p:nvPr>
            <p:ph type="dt" sz="half" idx="10"/>
          </p:nvPr>
        </p:nvSpPr>
        <p:spPr>
          <a:ln/>
        </p:spPr>
        <p:txBody>
          <a:bodyPr/>
          <a:lstStyle>
            <a:lvl1pPr>
              <a:defRPr/>
            </a:lvl1pPr>
          </a:lstStyle>
          <a:p>
            <a:pPr>
              <a:defRPr/>
            </a:pPr>
            <a:endParaRPr lang="en-GB" dirty="0"/>
          </a:p>
        </p:txBody>
      </p:sp>
      <p:sp>
        <p:nvSpPr>
          <p:cNvPr id="5" name="Rectangle 5">
            <a:extLst>
              <a:ext uri="{FF2B5EF4-FFF2-40B4-BE49-F238E27FC236}">
                <a16:creationId xmlns:a16="http://schemas.microsoft.com/office/drawing/2014/main" xmlns="" id="{D54E8899-8F7F-4C93-8AD6-FF8A484063AE}"/>
              </a:ext>
            </a:extLst>
          </p:cNvPr>
          <p:cNvSpPr>
            <a:spLocks noGrp="1" noChangeArrowheads="1"/>
          </p:cNvSpPr>
          <p:nvPr>
            <p:ph type="ftr" sz="quarter" idx="11"/>
          </p:nvPr>
        </p:nvSpPr>
        <p:spPr>
          <a:ln/>
        </p:spPr>
        <p:txBody>
          <a:bodyPr/>
          <a:lstStyle>
            <a:lvl1pPr>
              <a:defRPr/>
            </a:lvl1pPr>
          </a:lstStyle>
          <a:p>
            <a:pPr>
              <a:defRPr/>
            </a:pPr>
            <a:endParaRPr lang="en-GB" dirty="0"/>
          </a:p>
        </p:txBody>
      </p:sp>
      <p:sp>
        <p:nvSpPr>
          <p:cNvPr id="6" name="Rectangle 6">
            <a:extLst>
              <a:ext uri="{FF2B5EF4-FFF2-40B4-BE49-F238E27FC236}">
                <a16:creationId xmlns:a16="http://schemas.microsoft.com/office/drawing/2014/main" xmlns="" id="{EE357CCC-FC87-43A7-803C-47B20B44B5AF}"/>
              </a:ext>
            </a:extLst>
          </p:cNvPr>
          <p:cNvSpPr>
            <a:spLocks noGrp="1" noChangeArrowheads="1"/>
          </p:cNvSpPr>
          <p:nvPr>
            <p:ph type="sldNum" sz="quarter" idx="12"/>
          </p:nvPr>
        </p:nvSpPr>
        <p:spPr>
          <a:ln/>
        </p:spPr>
        <p:txBody>
          <a:bodyPr/>
          <a:lstStyle>
            <a:lvl1pPr>
              <a:defRPr/>
            </a:lvl1pPr>
          </a:lstStyle>
          <a:p>
            <a:pPr>
              <a:defRPr/>
            </a:pPr>
            <a:fld id="{8AECC263-692D-4944-ACB1-7E134EE42861}" type="slidenum">
              <a:rPr lang="en-GB" altLang="en-US"/>
              <a:pPr>
                <a:defRPr/>
              </a:pPr>
              <a:t>‹#›</a:t>
            </a:fld>
            <a:endParaRPr lang="en-GB" altLang="en-US" dirty="0"/>
          </a:p>
        </p:txBody>
      </p:sp>
    </p:spTree>
    <p:extLst>
      <p:ext uri="{BB962C8B-B14F-4D97-AF65-F5344CB8AC3E}">
        <p14:creationId xmlns:p14="http://schemas.microsoft.com/office/powerpoint/2010/main" xmlns="" val="40005797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Rectangle 4">
            <a:extLst>
              <a:ext uri="{FF2B5EF4-FFF2-40B4-BE49-F238E27FC236}">
                <a16:creationId xmlns:a16="http://schemas.microsoft.com/office/drawing/2014/main" xmlns="" id="{C1C3650D-E2C5-4AA0-B8B5-D4E97BFC37FE}"/>
              </a:ext>
            </a:extLst>
          </p:cNvPr>
          <p:cNvSpPr>
            <a:spLocks noGrp="1" noChangeArrowheads="1"/>
          </p:cNvSpPr>
          <p:nvPr>
            <p:ph type="dt" sz="half" idx="10"/>
          </p:nvPr>
        </p:nvSpPr>
        <p:spPr>
          <a:ln/>
        </p:spPr>
        <p:txBody>
          <a:bodyPr/>
          <a:lstStyle>
            <a:lvl1pPr>
              <a:defRPr/>
            </a:lvl1pPr>
          </a:lstStyle>
          <a:p>
            <a:pPr>
              <a:defRPr/>
            </a:pPr>
            <a:endParaRPr lang="en-GB" dirty="0"/>
          </a:p>
        </p:txBody>
      </p:sp>
      <p:sp>
        <p:nvSpPr>
          <p:cNvPr id="6" name="Rectangle 5">
            <a:extLst>
              <a:ext uri="{FF2B5EF4-FFF2-40B4-BE49-F238E27FC236}">
                <a16:creationId xmlns:a16="http://schemas.microsoft.com/office/drawing/2014/main" xmlns="" id="{BF8FDE5B-5CC0-4854-931B-3098B8C917CE}"/>
              </a:ext>
            </a:extLst>
          </p:cNvPr>
          <p:cNvSpPr>
            <a:spLocks noGrp="1" noChangeArrowheads="1"/>
          </p:cNvSpPr>
          <p:nvPr>
            <p:ph type="ftr" sz="quarter" idx="11"/>
          </p:nvPr>
        </p:nvSpPr>
        <p:spPr>
          <a:ln/>
        </p:spPr>
        <p:txBody>
          <a:bodyPr/>
          <a:lstStyle>
            <a:lvl1pPr>
              <a:defRPr/>
            </a:lvl1pPr>
          </a:lstStyle>
          <a:p>
            <a:pPr>
              <a:defRPr/>
            </a:pPr>
            <a:endParaRPr lang="en-GB" dirty="0"/>
          </a:p>
        </p:txBody>
      </p:sp>
      <p:sp>
        <p:nvSpPr>
          <p:cNvPr id="7" name="Rectangle 6">
            <a:extLst>
              <a:ext uri="{FF2B5EF4-FFF2-40B4-BE49-F238E27FC236}">
                <a16:creationId xmlns:a16="http://schemas.microsoft.com/office/drawing/2014/main" xmlns="" id="{78BDAAA7-CAF8-4DDE-91CF-B3C656E393DA}"/>
              </a:ext>
            </a:extLst>
          </p:cNvPr>
          <p:cNvSpPr>
            <a:spLocks noGrp="1" noChangeArrowheads="1"/>
          </p:cNvSpPr>
          <p:nvPr>
            <p:ph type="sldNum" sz="quarter" idx="12"/>
          </p:nvPr>
        </p:nvSpPr>
        <p:spPr>
          <a:ln/>
        </p:spPr>
        <p:txBody>
          <a:bodyPr/>
          <a:lstStyle>
            <a:lvl1pPr>
              <a:defRPr/>
            </a:lvl1pPr>
          </a:lstStyle>
          <a:p>
            <a:pPr>
              <a:defRPr/>
            </a:pPr>
            <a:fld id="{EE352D41-FA88-4836-A4C8-03DBC6F83529}" type="slidenum">
              <a:rPr lang="en-GB" altLang="en-US"/>
              <a:pPr>
                <a:defRPr/>
              </a:pPr>
              <a:t>‹#›</a:t>
            </a:fld>
            <a:endParaRPr lang="en-GB" altLang="en-US" dirty="0"/>
          </a:p>
        </p:txBody>
      </p:sp>
    </p:spTree>
    <p:extLst>
      <p:ext uri="{BB962C8B-B14F-4D97-AF65-F5344CB8AC3E}">
        <p14:creationId xmlns:p14="http://schemas.microsoft.com/office/powerpoint/2010/main" xmlns="" val="38456326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Z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Rectangle 4">
            <a:extLst>
              <a:ext uri="{FF2B5EF4-FFF2-40B4-BE49-F238E27FC236}">
                <a16:creationId xmlns:a16="http://schemas.microsoft.com/office/drawing/2014/main" xmlns="" id="{F4DF3D7F-AA3E-4358-AEAB-A7F1B6ED2136}"/>
              </a:ext>
            </a:extLst>
          </p:cNvPr>
          <p:cNvSpPr>
            <a:spLocks noGrp="1" noChangeArrowheads="1"/>
          </p:cNvSpPr>
          <p:nvPr>
            <p:ph type="dt" sz="half" idx="10"/>
          </p:nvPr>
        </p:nvSpPr>
        <p:spPr>
          <a:ln/>
        </p:spPr>
        <p:txBody>
          <a:bodyPr/>
          <a:lstStyle>
            <a:lvl1pPr>
              <a:defRPr/>
            </a:lvl1pPr>
          </a:lstStyle>
          <a:p>
            <a:pPr>
              <a:defRPr/>
            </a:pPr>
            <a:endParaRPr lang="en-GB" dirty="0"/>
          </a:p>
        </p:txBody>
      </p:sp>
      <p:sp>
        <p:nvSpPr>
          <p:cNvPr id="8" name="Rectangle 5">
            <a:extLst>
              <a:ext uri="{FF2B5EF4-FFF2-40B4-BE49-F238E27FC236}">
                <a16:creationId xmlns:a16="http://schemas.microsoft.com/office/drawing/2014/main" xmlns="" id="{F0F80016-C701-4BC5-9023-D78146A2EDC8}"/>
              </a:ext>
            </a:extLst>
          </p:cNvPr>
          <p:cNvSpPr>
            <a:spLocks noGrp="1" noChangeArrowheads="1"/>
          </p:cNvSpPr>
          <p:nvPr>
            <p:ph type="ftr" sz="quarter" idx="11"/>
          </p:nvPr>
        </p:nvSpPr>
        <p:spPr>
          <a:ln/>
        </p:spPr>
        <p:txBody>
          <a:bodyPr/>
          <a:lstStyle>
            <a:lvl1pPr>
              <a:defRPr/>
            </a:lvl1pPr>
          </a:lstStyle>
          <a:p>
            <a:pPr>
              <a:defRPr/>
            </a:pPr>
            <a:endParaRPr lang="en-GB" dirty="0"/>
          </a:p>
        </p:txBody>
      </p:sp>
      <p:sp>
        <p:nvSpPr>
          <p:cNvPr id="9" name="Rectangle 6">
            <a:extLst>
              <a:ext uri="{FF2B5EF4-FFF2-40B4-BE49-F238E27FC236}">
                <a16:creationId xmlns:a16="http://schemas.microsoft.com/office/drawing/2014/main" xmlns="" id="{39BF2174-3FEC-42CD-AD58-28A199A85716}"/>
              </a:ext>
            </a:extLst>
          </p:cNvPr>
          <p:cNvSpPr>
            <a:spLocks noGrp="1" noChangeArrowheads="1"/>
          </p:cNvSpPr>
          <p:nvPr>
            <p:ph type="sldNum" sz="quarter" idx="12"/>
          </p:nvPr>
        </p:nvSpPr>
        <p:spPr>
          <a:ln/>
        </p:spPr>
        <p:txBody>
          <a:bodyPr/>
          <a:lstStyle>
            <a:lvl1pPr>
              <a:defRPr/>
            </a:lvl1pPr>
          </a:lstStyle>
          <a:p>
            <a:pPr>
              <a:defRPr/>
            </a:pPr>
            <a:fld id="{E76727E9-CEDA-49C4-8BA5-A45F858B768B}" type="slidenum">
              <a:rPr lang="en-GB" altLang="en-US"/>
              <a:pPr>
                <a:defRPr/>
              </a:pPr>
              <a:t>‹#›</a:t>
            </a:fld>
            <a:endParaRPr lang="en-GB" altLang="en-US" dirty="0"/>
          </a:p>
        </p:txBody>
      </p:sp>
    </p:spTree>
    <p:extLst>
      <p:ext uri="{BB962C8B-B14F-4D97-AF65-F5344CB8AC3E}">
        <p14:creationId xmlns:p14="http://schemas.microsoft.com/office/powerpoint/2010/main" xmlns="" val="19908569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Rectangle 4">
            <a:extLst>
              <a:ext uri="{FF2B5EF4-FFF2-40B4-BE49-F238E27FC236}">
                <a16:creationId xmlns:a16="http://schemas.microsoft.com/office/drawing/2014/main" xmlns="" id="{42E52E0C-D7CD-4E89-8FFA-0CA79B65BA2E}"/>
              </a:ext>
            </a:extLst>
          </p:cNvPr>
          <p:cNvSpPr>
            <a:spLocks noGrp="1" noChangeArrowheads="1"/>
          </p:cNvSpPr>
          <p:nvPr>
            <p:ph type="dt" sz="half" idx="10"/>
          </p:nvPr>
        </p:nvSpPr>
        <p:spPr>
          <a:ln/>
        </p:spPr>
        <p:txBody>
          <a:bodyPr/>
          <a:lstStyle>
            <a:lvl1pPr>
              <a:defRPr/>
            </a:lvl1pPr>
          </a:lstStyle>
          <a:p>
            <a:pPr>
              <a:defRPr/>
            </a:pPr>
            <a:endParaRPr lang="en-GB" dirty="0"/>
          </a:p>
        </p:txBody>
      </p:sp>
      <p:sp>
        <p:nvSpPr>
          <p:cNvPr id="4" name="Rectangle 5">
            <a:extLst>
              <a:ext uri="{FF2B5EF4-FFF2-40B4-BE49-F238E27FC236}">
                <a16:creationId xmlns:a16="http://schemas.microsoft.com/office/drawing/2014/main" xmlns="" id="{420DDD98-7DB0-4507-99A3-FDCB60A496ED}"/>
              </a:ext>
            </a:extLst>
          </p:cNvPr>
          <p:cNvSpPr>
            <a:spLocks noGrp="1" noChangeArrowheads="1"/>
          </p:cNvSpPr>
          <p:nvPr>
            <p:ph type="ftr" sz="quarter" idx="11"/>
          </p:nvPr>
        </p:nvSpPr>
        <p:spPr>
          <a:ln/>
        </p:spPr>
        <p:txBody>
          <a:bodyPr/>
          <a:lstStyle>
            <a:lvl1pPr>
              <a:defRPr/>
            </a:lvl1pPr>
          </a:lstStyle>
          <a:p>
            <a:pPr>
              <a:defRPr/>
            </a:pPr>
            <a:endParaRPr lang="en-GB" dirty="0"/>
          </a:p>
        </p:txBody>
      </p:sp>
      <p:sp>
        <p:nvSpPr>
          <p:cNvPr id="5" name="Rectangle 6">
            <a:extLst>
              <a:ext uri="{FF2B5EF4-FFF2-40B4-BE49-F238E27FC236}">
                <a16:creationId xmlns:a16="http://schemas.microsoft.com/office/drawing/2014/main" xmlns="" id="{399D2705-19DA-463D-A083-7A72408B6B7D}"/>
              </a:ext>
            </a:extLst>
          </p:cNvPr>
          <p:cNvSpPr>
            <a:spLocks noGrp="1" noChangeArrowheads="1"/>
          </p:cNvSpPr>
          <p:nvPr>
            <p:ph type="sldNum" sz="quarter" idx="12"/>
          </p:nvPr>
        </p:nvSpPr>
        <p:spPr>
          <a:ln/>
        </p:spPr>
        <p:txBody>
          <a:bodyPr/>
          <a:lstStyle>
            <a:lvl1pPr>
              <a:defRPr/>
            </a:lvl1pPr>
          </a:lstStyle>
          <a:p>
            <a:pPr>
              <a:defRPr/>
            </a:pPr>
            <a:fld id="{8404987C-DF37-4814-9CEF-1DDFEB0E9C1B}" type="slidenum">
              <a:rPr lang="en-GB" altLang="en-US"/>
              <a:pPr>
                <a:defRPr/>
              </a:pPr>
              <a:t>‹#›</a:t>
            </a:fld>
            <a:endParaRPr lang="en-GB" altLang="en-US" dirty="0"/>
          </a:p>
        </p:txBody>
      </p:sp>
    </p:spTree>
    <p:extLst>
      <p:ext uri="{BB962C8B-B14F-4D97-AF65-F5344CB8AC3E}">
        <p14:creationId xmlns:p14="http://schemas.microsoft.com/office/powerpoint/2010/main" xmlns="" val="37177923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xmlns="" id="{ED767109-8C21-4233-B761-4667779C3FC2}"/>
              </a:ext>
            </a:extLst>
          </p:cNvPr>
          <p:cNvSpPr>
            <a:spLocks noGrp="1" noChangeArrowheads="1"/>
          </p:cNvSpPr>
          <p:nvPr>
            <p:ph type="dt" sz="half" idx="10"/>
          </p:nvPr>
        </p:nvSpPr>
        <p:spPr>
          <a:ln/>
        </p:spPr>
        <p:txBody>
          <a:bodyPr/>
          <a:lstStyle>
            <a:lvl1pPr>
              <a:defRPr/>
            </a:lvl1pPr>
          </a:lstStyle>
          <a:p>
            <a:pPr>
              <a:defRPr/>
            </a:pPr>
            <a:endParaRPr lang="en-GB" dirty="0"/>
          </a:p>
        </p:txBody>
      </p:sp>
      <p:sp>
        <p:nvSpPr>
          <p:cNvPr id="3" name="Rectangle 5">
            <a:extLst>
              <a:ext uri="{FF2B5EF4-FFF2-40B4-BE49-F238E27FC236}">
                <a16:creationId xmlns:a16="http://schemas.microsoft.com/office/drawing/2014/main" xmlns="" id="{2B2FEF48-0C5D-4800-9516-6675052C5E62}"/>
              </a:ext>
            </a:extLst>
          </p:cNvPr>
          <p:cNvSpPr>
            <a:spLocks noGrp="1" noChangeArrowheads="1"/>
          </p:cNvSpPr>
          <p:nvPr>
            <p:ph type="ftr" sz="quarter" idx="11"/>
          </p:nvPr>
        </p:nvSpPr>
        <p:spPr>
          <a:ln/>
        </p:spPr>
        <p:txBody>
          <a:bodyPr/>
          <a:lstStyle>
            <a:lvl1pPr>
              <a:defRPr/>
            </a:lvl1pPr>
          </a:lstStyle>
          <a:p>
            <a:pPr>
              <a:defRPr/>
            </a:pPr>
            <a:endParaRPr lang="en-GB" dirty="0"/>
          </a:p>
        </p:txBody>
      </p:sp>
      <p:sp>
        <p:nvSpPr>
          <p:cNvPr id="4" name="Rectangle 6">
            <a:extLst>
              <a:ext uri="{FF2B5EF4-FFF2-40B4-BE49-F238E27FC236}">
                <a16:creationId xmlns:a16="http://schemas.microsoft.com/office/drawing/2014/main" xmlns="" id="{BA02DC4B-3EBB-4FC3-B22C-E44268147748}"/>
              </a:ext>
            </a:extLst>
          </p:cNvPr>
          <p:cNvSpPr>
            <a:spLocks noGrp="1" noChangeArrowheads="1"/>
          </p:cNvSpPr>
          <p:nvPr>
            <p:ph type="sldNum" sz="quarter" idx="12"/>
          </p:nvPr>
        </p:nvSpPr>
        <p:spPr>
          <a:ln/>
        </p:spPr>
        <p:txBody>
          <a:bodyPr/>
          <a:lstStyle>
            <a:lvl1pPr>
              <a:defRPr/>
            </a:lvl1pPr>
          </a:lstStyle>
          <a:p>
            <a:pPr>
              <a:defRPr/>
            </a:pPr>
            <a:fld id="{23DEE546-0C5F-452D-A950-3FDD5F8884E7}" type="slidenum">
              <a:rPr lang="en-GB" altLang="en-US"/>
              <a:pPr>
                <a:defRPr/>
              </a:pPr>
              <a:t>‹#›</a:t>
            </a:fld>
            <a:endParaRPr lang="en-GB" altLang="en-US" dirty="0"/>
          </a:p>
        </p:txBody>
      </p:sp>
    </p:spTree>
    <p:extLst>
      <p:ext uri="{BB962C8B-B14F-4D97-AF65-F5344CB8AC3E}">
        <p14:creationId xmlns:p14="http://schemas.microsoft.com/office/powerpoint/2010/main" xmlns="" val="79119277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457200" y="92074"/>
            <a:ext cx="8229600" cy="150812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ctr"/>
          <a:lstStyle/>
          <a:p>
            <a:r>
              <a:t>Title Text</a:t>
            </a:r>
          </a:p>
        </p:txBody>
      </p:sp>
      <p:sp>
        <p:nvSpPr>
          <p:cNvPr id="3" name="Body Level One…"/>
          <p:cNvSpPr txBox="1">
            <a:spLocks noGrp="1"/>
          </p:cNvSpPr>
          <p:nvPr>
            <p:ph type="body" idx="1"/>
          </p:nvPr>
        </p:nvSpPr>
        <p:spPr>
          <a:xfrm>
            <a:off x="457200" y="1600200"/>
            <a:ext cx="8229600" cy="52578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8345477" y="6245225"/>
            <a:ext cx="341323" cy="332740"/>
          </a:xfrm>
          <a:prstGeom prst="rect">
            <a:avLst/>
          </a:prstGeom>
          <a:ln w="12700">
            <a:miter lim="400000"/>
          </a:ln>
        </p:spPr>
        <p:txBody>
          <a:bodyPr wrap="none" lIns="45719" rIns="45719">
            <a:spAutoFit/>
          </a:bodyPr>
          <a:lstStyle>
            <a:lvl1pPr algn="r">
              <a:defRPr sz="1400"/>
            </a:lvl1pPr>
          </a:lstStyle>
          <a:p>
            <a:fld id="{86CB4B4D-7CA3-9044-876B-883B54F8677D}" type="slidenum">
              <a:rPr/>
              <a:pPr/>
              <a:t>‹#›</a:t>
            </a:fld>
            <a:endParaRPr dirty="0"/>
          </a:p>
        </p:txBody>
      </p:sp>
    </p:spTree>
  </p:cSld>
  <p:clrMap bg1="lt1" tx1="dk1" bg2="lt2" tx2="dk2" accent1="accent1" accent2="accent2" accent3="accent3" accent4="accent4" accent5="accent5" accent6="accent6" hlink="hlink" folHlink="folHlink"/>
  <p:sldLayoutIdLst>
    <p:sldLayoutId id="2147483649" r:id="rId1"/>
    <p:sldLayoutId id="2147483662" r:id="rId2"/>
  </p:sldLayoutIdLst>
  <p:transition spd="med"/>
  <p:txStyles>
    <p:titleStyle>
      <a:lvl1pPr marL="0" marR="0" indent="0" algn="ctr" defTabSz="9144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n-lt"/>
          <a:ea typeface="+mn-ea"/>
          <a:cs typeface="+mn-cs"/>
          <a:sym typeface="Arial Black"/>
        </a:defRPr>
      </a:lvl1pPr>
      <a:lvl2pPr marL="0" marR="0" indent="0" algn="ctr" defTabSz="9144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n-lt"/>
          <a:ea typeface="+mn-ea"/>
          <a:cs typeface="+mn-cs"/>
          <a:sym typeface="Arial Black"/>
        </a:defRPr>
      </a:lvl2pPr>
      <a:lvl3pPr marL="0" marR="0" indent="0" algn="ctr" defTabSz="9144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n-lt"/>
          <a:ea typeface="+mn-ea"/>
          <a:cs typeface="+mn-cs"/>
          <a:sym typeface="Arial Black"/>
        </a:defRPr>
      </a:lvl3pPr>
      <a:lvl4pPr marL="0" marR="0" indent="0" algn="ctr" defTabSz="9144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n-lt"/>
          <a:ea typeface="+mn-ea"/>
          <a:cs typeface="+mn-cs"/>
          <a:sym typeface="Arial Black"/>
        </a:defRPr>
      </a:lvl4pPr>
      <a:lvl5pPr marL="0" marR="0" indent="0" algn="ctr" defTabSz="9144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n-lt"/>
          <a:ea typeface="+mn-ea"/>
          <a:cs typeface="+mn-cs"/>
          <a:sym typeface="Arial Black"/>
        </a:defRPr>
      </a:lvl5pPr>
      <a:lvl6pPr marL="0" marR="0" indent="457200" algn="ctr" defTabSz="9144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n-lt"/>
          <a:ea typeface="+mn-ea"/>
          <a:cs typeface="+mn-cs"/>
          <a:sym typeface="Arial Black"/>
        </a:defRPr>
      </a:lvl6pPr>
      <a:lvl7pPr marL="0" marR="0" indent="914400" algn="ctr" defTabSz="9144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n-lt"/>
          <a:ea typeface="+mn-ea"/>
          <a:cs typeface="+mn-cs"/>
          <a:sym typeface="Arial Black"/>
        </a:defRPr>
      </a:lvl7pPr>
      <a:lvl8pPr marL="0" marR="0" indent="1371600" algn="ctr" defTabSz="9144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n-lt"/>
          <a:ea typeface="+mn-ea"/>
          <a:cs typeface="+mn-cs"/>
          <a:sym typeface="Arial Black"/>
        </a:defRPr>
      </a:lvl8pPr>
      <a:lvl9pPr marL="0" marR="0" indent="1828800" algn="ctr" defTabSz="9144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n-lt"/>
          <a:ea typeface="+mn-ea"/>
          <a:cs typeface="+mn-cs"/>
          <a:sym typeface="Arial Black"/>
        </a:defRPr>
      </a:lvl9pPr>
    </p:titleStyle>
    <p:bodyStyle>
      <a:lvl1pPr marL="342900" marR="0" indent="-342900" algn="l" defTabSz="914400" rtl="0" latinLnBrk="0">
        <a:lnSpc>
          <a:spcPct val="100000"/>
        </a:lnSpc>
        <a:spcBef>
          <a:spcPts val="700"/>
        </a:spcBef>
        <a:spcAft>
          <a:spcPts val="0"/>
        </a:spcAft>
        <a:buClrTx/>
        <a:buSzPct val="100000"/>
        <a:buFontTx/>
        <a:buChar char="»"/>
        <a:tabLst/>
        <a:defRPr sz="3200" b="0" i="0" u="none" strike="noStrike" cap="none" spc="0" baseline="0">
          <a:solidFill>
            <a:srgbClr val="000000"/>
          </a:solidFill>
          <a:uFillTx/>
          <a:latin typeface="+mn-lt"/>
          <a:ea typeface="+mn-ea"/>
          <a:cs typeface="+mn-cs"/>
          <a:sym typeface="Arial Black"/>
        </a:defRPr>
      </a:lvl1pPr>
      <a:lvl2pPr marL="783771" marR="0" indent="-326571" algn="l" defTabSz="914400" rtl="0" latinLnBrk="0">
        <a:lnSpc>
          <a:spcPct val="100000"/>
        </a:lnSpc>
        <a:spcBef>
          <a:spcPts val="700"/>
        </a:spcBef>
        <a:spcAft>
          <a:spcPts val="0"/>
        </a:spcAft>
        <a:buClrTx/>
        <a:buSzPct val="100000"/>
        <a:buFontTx/>
        <a:buChar char="–"/>
        <a:tabLst/>
        <a:defRPr sz="3200" b="0" i="0" u="none" strike="noStrike" cap="none" spc="0" baseline="0">
          <a:solidFill>
            <a:srgbClr val="000000"/>
          </a:solidFill>
          <a:uFillTx/>
          <a:latin typeface="+mn-lt"/>
          <a:ea typeface="+mn-ea"/>
          <a:cs typeface="+mn-cs"/>
          <a:sym typeface="Arial Black"/>
        </a:defRPr>
      </a:lvl2pPr>
      <a:lvl3pPr marL="1219200" marR="0" indent="-304800" algn="l" defTabSz="914400" rtl="0" latinLnBrk="0">
        <a:lnSpc>
          <a:spcPct val="100000"/>
        </a:lnSpc>
        <a:spcBef>
          <a:spcPts val="700"/>
        </a:spcBef>
        <a:spcAft>
          <a:spcPts val="0"/>
        </a:spcAft>
        <a:buClrTx/>
        <a:buSzPct val="100000"/>
        <a:buFontTx/>
        <a:buChar char="•"/>
        <a:tabLst/>
        <a:defRPr sz="3200" b="0" i="0" u="none" strike="noStrike" cap="none" spc="0" baseline="0">
          <a:solidFill>
            <a:srgbClr val="000000"/>
          </a:solidFill>
          <a:uFillTx/>
          <a:latin typeface="+mn-lt"/>
          <a:ea typeface="+mn-ea"/>
          <a:cs typeface="+mn-cs"/>
          <a:sym typeface="Arial Black"/>
        </a:defRPr>
      </a:lvl3pPr>
      <a:lvl4pPr marL="1737360" marR="0" indent="-365760" algn="l" defTabSz="914400" rtl="0" latinLnBrk="0">
        <a:lnSpc>
          <a:spcPct val="100000"/>
        </a:lnSpc>
        <a:spcBef>
          <a:spcPts val="700"/>
        </a:spcBef>
        <a:spcAft>
          <a:spcPts val="0"/>
        </a:spcAft>
        <a:buClrTx/>
        <a:buSzPct val="100000"/>
        <a:buFontTx/>
        <a:buChar char="–"/>
        <a:tabLst/>
        <a:defRPr sz="3200" b="0" i="0" u="none" strike="noStrike" cap="none" spc="0" baseline="0">
          <a:solidFill>
            <a:srgbClr val="000000"/>
          </a:solidFill>
          <a:uFillTx/>
          <a:latin typeface="+mn-lt"/>
          <a:ea typeface="+mn-ea"/>
          <a:cs typeface="+mn-cs"/>
          <a:sym typeface="Arial Black"/>
        </a:defRPr>
      </a:lvl4pPr>
      <a:lvl5pPr marL="2235200" marR="0" indent="-406400" algn="l" defTabSz="914400" rtl="0" latinLnBrk="0">
        <a:lnSpc>
          <a:spcPct val="100000"/>
        </a:lnSpc>
        <a:spcBef>
          <a:spcPts val="700"/>
        </a:spcBef>
        <a:spcAft>
          <a:spcPts val="0"/>
        </a:spcAft>
        <a:buClrTx/>
        <a:buSzPct val="100000"/>
        <a:buFontTx/>
        <a:buChar char="»"/>
        <a:tabLst/>
        <a:defRPr sz="3200" b="0" i="0" u="none" strike="noStrike" cap="none" spc="0" baseline="0">
          <a:solidFill>
            <a:srgbClr val="000000"/>
          </a:solidFill>
          <a:uFillTx/>
          <a:latin typeface="+mn-lt"/>
          <a:ea typeface="+mn-ea"/>
          <a:cs typeface="+mn-cs"/>
          <a:sym typeface="Arial Black"/>
        </a:defRPr>
      </a:lvl5pPr>
      <a:lvl6pPr marL="2692400" marR="0" indent="-406400" algn="l" defTabSz="914400" rtl="0" latinLnBrk="0">
        <a:lnSpc>
          <a:spcPct val="100000"/>
        </a:lnSpc>
        <a:spcBef>
          <a:spcPts val="700"/>
        </a:spcBef>
        <a:spcAft>
          <a:spcPts val="0"/>
        </a:spcAft>
        <a:buClrTx/>
        <a:buSzPct val="100000"/>
        <a:buFontTx/>
        <a:buChar char=""/>
        <a:tabLst/>
        <a:defRPr sz="3200" b="0" i="0" u="none" strike="noStrike" cap="none" spc="0" baseline="0">
          <a:solidFill>
            <a:srgbClr val="000000"/>
          </a:solidFill>
          <a:uFillTx/>
          <a:latin typeface="+mn-lt"/>
          <a:ea typeface="+mn-ea"/>
          <a:cs typeface="+mn-cs"/>
          <a:sym typeface="Arial Black"/>
        </a:defRPr>
      </a:lvl6pPr>
      <a:lvl7pPr marL="3149600" marR="0" indent="-406400" algn="l" defTabSz="914400" rtl="0" latinLnBrk="0">
        <a:lnSpc>
          <a:spcPct val="100000"/>
        </a:lnSpc>
        <a:spcBef>
          <a:spcPts val="700"/>
        </a:spcBef>
        <a:spcAft>
          <a:spcPts val="0"/>
        </a:spcAft>
        <a:buClrTx/>
        <a:buSzPct val="100000"/>
        <a:buFontTx/>
        <a:buChar char=""/>
        <a:tabLst/>
        <a:defRPr sz="3200" b="0" i="0" u="none" strike="noStrike" cap="none" spc="0" baseline="0">
          <a:solidFill>
            <a:srgbClr val="000000"/>
          </a:solidFill>
          <a:uFillTx/>
          <a:latin typeface="+mn-lt"/>
          <a:ea typeface="+mn-ea"/>
          <a:cs typeface="+mn-cs"/>
          <a:sym typeface="Arial Black"/>
        </a:defRPr>
      </a:lvl7pPr>
      <a:lvl8pPr marL="3606800" marR="0" indent="-406400" algn="l" defTabSz="914400" rtl="0" latinLnBrk="0">
        <a:lnSpc>
          <a:spcPct val="100000"/>
        </a:lnSpc>
        <a:spcBef>
          <a:spcPts val="700"/>
        </a:spcBef>
        <a:spcAft>
          <a:spcPts val="0"/>
        </a:spcAft>
        <a:buClrTx/>
        <a:buSzPct val="100000"/>
        <a:buFontTx/>
        <a:buChar char=""/>
        <a:tabLst/>
        <a:defRPr sz="3200" b="0" i="0" u="none" strike="noStrike" cap="none" spc="0" baseline="0">
          <a:solidFill>
            <a:srgbClr val="000000"/>
          </a:solidFill>
          <a:uFillTx/>
          <a:latin typeface="+mn-lt"/>
          <a:ea typeface="+mn-ea"/>
          <a:cs typeface="+mn-cs"/>
          <a:sym typeface="Arial Black"/>
        </a:defRPr>
      </a:lvl8pPr>
      <a:lvl9pPr marL="4064000" marR="0" indent="-406400" algn="l" defTabSz="914400" rtl="0" latinLnBrk="0">
        <a:lnSpc>
          <a:spcPct val="100000"/>
        </a:lnSpc>
        <a:spcBef>
          <a:spcPts val="700"/>
        </a:spcBef>
        <a:spcAft>
          <a:spcPts val="0"/>
        </a:spcAft>
        <a:buClrTx/>
        <a:buSzPct val="100000"/>
        <a:buFontTx/>
        <a:buChar char=""/>
        <a:tabLst/>
        <a:defRPr sz="3200" b="0" i="0" u="none" strike="noStrike" cap="none" spc="0" baseline="0">
          <a:solidFill>
            <a:srgbClr val="000000"/>
          </a:solidFill>
          <a:uFillTx/>
          <a:latin typeface="+mn-lt"/>
          <a:ea typeface="+mn-ea"/>
          <a:cs typeface="+mn-cs"/>
          <a:sym typeface="Arial Black"/>
        </a:defRPr>
      </a:lvl9pPr>
    </p:bodyStyle>
    <p:otherStyle>
      <a:lvl1pPr marL="0" marR="0" indent="0" algn="r" defTabSz="914400" rtl="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Arial Black"/>
        </a:defRPr>
      </a:lvl1pPr>
      <a:lvl2pPr marL="0" marR="0" indent="457200" algn="r" defTabSz="914400" rtl="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Arial Black"/>
        </a:defRPr>
      </a:lvl2pPr>
      <a:lvl3pPr marL="0" marR="0" indent="914400" algn="r" defTabSz="914400" rtl="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Arial Black"/>
        </a:defRPr>
      </a:lvl3pPr>
      <a:lvl4pPr marL="0" marR="0" indent="1371600" algn="r" defTabSz="914400" rtl="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Arial Black"/>
        </a:defRPr>
      </a:lvl4pPr>
      <a:lvl5pPr marL="0" marR="0" indent="1828800" algn="r" defTabSz="914400" rtl="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Arial Black"/>
        </a:defRPr>
      </a:lvl5pPr>
      <a:lvl6pPr marL="0" marR="0" indent="0" algn="r" defTabSz="914400" rtl="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Arial Black"/>
        </a:defRPr>
      </a:lvl6pPr>
      <a:lvl7pPr marL="0" marR="0" indent="0" algn="r" defTabSz="914400" rtl="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Arial Black"/>
        </a:defRPr>
      </a:lvl7pPr>
      <a:lvl8pPr marL="0" marR="0" indent="0" algn="r" defTabSz="914400" rtl="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Arial Black"/>
        </a:defRPr>
      </a:lvl8pPr>
      <a:lvl9pPr marL="0" marR="0" indent="0" algn="r" defTabSz="914400" rtl="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Arial Black"/>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xmlns="" id="{A549D053-396C-4900-9FCB-5F915D31DA19}"/>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en-US"/>
              <a:t>Click to edit Master title style</a:t>
            </a:r>
          </a:p>
        </p:txBody>
      </p:sp>
      <p:sp>
        <p:nvSpPr>
          <p:cNvPr id="1027" name="Rectangle 3">
            <a:extLst>
              <a:ext uri="{FF2B5EF4-FFF2-40B4-BE49-F238E27FC236}">
                <a16:creationId xmlns:a16="http://schemas.microsoft.com/office/drawing/2014/main" xmlns="" id="{A7F372A8-BDA7-49D6-8EF5-58B8B9A7AB83}"/>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a:extLst>
              <a:ext uri="{FF2B5EF4-FFF2-40B4-BE49-F238E27FC236}">
                <a16:creationId xmlns:a16="http://schemas.microsoft.com/office/drawing/2014/main" xmlns="" id="{11AD44C6-6141-4D01-B0EC-C0E11962C4CA}"/>
              </a:ext>
            </a:extLst>
          </p:cNvPr>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cs typeface="Arial" charset="0"/>
              </a:defRPr>
            </a:lvl1pPr>
          </a:lstStyle>
          <a:p>
            <a:pPr>
              <a:defRPr/>
            </a:pPr>
            <a:endParaRPr lang="en-GB" dirty="0"/>
          </a:p>
        </p:txBody>
      </p:sp>
      <p:sp>
        <p:nvSpPr>
          <p:cNvPr id="1029" name="Rectangle 5">
            <a:extLst>
              <a:ext uri="{FF2B5EF4-FFF2-40B4-BE49-F238E27FC236}">
                <a16:creationId xmlns:a16="http://schemas.microsoft.com/office/drawing/2014/main" xmlns="" id="{AB350F23-EAF6-452E-A0F3-059719A33997}"/>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cs typeface="Arial" charset="0"/>
              </a:defRPr>
            </a:lvl1pPr>
          </a:lstStyle>
          <a:p>
            <a:pPr>
              <a:defRPr/>
            </a:pPr>
            <a:endParaRPr lang="en-GB" dirty="0"/>
          </a:p>
        </p:txBody>
      </p:sp>
      <p:sp>
        <p:nvSpPr>
          <p:cNvPr id="1030" name="Rectangle 6">
            <a:extLst>
              <a:ext uri="{FF2B5EF4-FFF2-40B4-BE49-F238E27FC236}">
                <a16:creationId xmlns:a16="http://schemas.microsoft.com/office/drawing/2014/main" xmlns="" id="{FF692151-399A-4EA2-B6F6-70BD5C8D66BB}"/>
              </a:ext>
            </a:extLst>
          </p:cNvPr>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70B2A41F-0262-4138-AA71-B13005E2C361}" type="slidenum">
              <a:rPr lang="en-GB" altLang="en-US"/>
              <a:pPr>
                <a:defRPr/>
              </a:pPr>
              <a:t>‹#›</a:t>
            </a:fld>
            <a:endParaRPr lang="en-GB" altLang="en-US" dirty="0"/>
          </a:p>
        </p:txBody>
      </p:sp>
    </p:spTree>
    <p:extLst>
      <p:ext uri="{BB962C8B-B14F-4D97-AF65-F5344CB8AC3E}">
        <p14:creationId xmlns:p14="http://schemas.microsoft.com/office/powerpoint/2010/main" xmlns="" val="1092545"/>
      </p:ext>
    </p:extLst>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wmf"/></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wmf"/></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wmf"/></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5.jpeg"/><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wmf"/></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image" Target="../media/image3.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Slide Number"/>
          <p:cNvSpPr txBox="1">
            <a:spLocks noGrp="1"/>
          </p:cNvSpPr>
          <p:nvPr>
            <p:ph type="sldNum" sz="quarter" idx="4294967295"/>
          </p:nvPr>
        </p:nvSpPr>
        <p:spPr>
          <a:xfrm>
            <a:off x="8464068" y="6245225"/>
            <a:ext cx="222732" cy="332740"/>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rPr/>
              <a:pPr/>
              <a:t>1</a:t>
            </a:fld>
            <a:endParaRPr dirty="0"/>
          </a:p>
        </p:txBody>
      </p:sp>
      <p:sp>
        <p:nvSpPr>
          <p:cNvPr id="22" name="Presentation to Special Plenary…"/>
          <p:cNvSpPr txBox="1">
            <a:spLocks noGrp="1"/>
          </p:cNvSpPr>
          <p:nvPr>
            <p:ph type="body" sz="quarter" idx="4294967295"/>
          </p:nvPr>
        </p:nvSpPr>
        <p:spPr>
          <a:xfrm>
            <a:off x="1371599" y="4313346"/>
            <a:ext cx="6400801" cy="1752600"/>
          </a:xfrm>
          <a:prstGeom prst="rect">
            <a:avLst/>
          </a:prstGeom>
        </p:spPr>
        <p:txBody>
          <a:bodyPr>
            <a:normAutofit fontScale="92500" lnSpcReduction="10000"/>
          </a:bodyPr>
          <a:lstStyle/>
          <a:p>
            <a:pPr marL="0" indent="0" algn="ctr">
              <a:lnSpc>
                <a:spcPct val="150000"/>
              </a:lnSpc>
              <a:buSzTx/>
              <a:buNone/>
              <a:defRPr sz="2000"/>
            </a:pPr>
            <a:endParaRPr dirty="0"/>
          </a:p>
          <a:p>
            <a:pPr marL="0" indent="0" algn="ctr">
              <a:lnSpc>
                <a:spcPct val="150000"/>
              </a:lnSpc>
              <a:spcBef>
                <a:spcPts val="400"/>
              </a:spcBef>
              <a:buSzTx/>
              <a:buNone/>
              <a:defRPr sz="2000"/>
            </a:pPr>
            <a:r>
              <a:rPr sz="1800" dirty="0"/>
              <a:t>Presentation to </a:t>
            </a:r>
            <a:r>
              <a:rPr lang="en-US" sz="1800" dirty="0"/>
              <a:t>the Portfolio Committee on Women, Youth and Persons with Disabilities </a:t>
            </a:r>
          </a:p>
          <a:p>
            <a:pPr marL="0" indent="0" algn="ctr">
              <a:lnSpc>
                <a:spcPct val="150000"/>
              </a:lnSpc>
              <a:spcBef>
                <a:spcPts val="400"/>
              </a:spcBef>
              <a:buSzTx/>
              <a:buNone/>
              <a:defRPr sz="2000"/>
            </a:pPr>
            <a:r>
              <a:rPr lang="en-US" sz="1800" i="1" u="sng" dirty="0"/>
              <a:t>1 March 2022</a:t>
            </a:r>
            <a:endParaRPr sz="1800" i="1" u="sng" dirty="0"/>
          </a:p>
          <a:p>
            <a:pPr marL="0" indent="0" algn="ctr">
              <a:lnSpc>
                <a:spcPct val="150000"/>
              </a:lnSpc>
              <a:buSzTx/>
              <a:buNone/>
              <a:defRPr sz="2000"/>
            </a:pPr>
            <a:endParaRPr sz="1800" dirty="0"/>
          </a:p>
        </p:txBody>
      </p:sp>
      <p:grpSp>
        <p:nvGrpSpPr>
          <p:cNvPr id="26" name="Group"/>
          <p:cNvGrpSpPr/>
          <p:nvPr/>
        </p:nvGrpSpPr>
        <p:grpSpPr>
          <a:xfrm>
            <a:off x="0" y="360362"/>
            <a:ext cx="9144000" cy="6524626"/>
            <a:chOff x="0" y="0"/>
            <a:chExt cx="9144000" cy="6524625"/>
          </a:xfrm>
        </p:grpSpPr>
        <p:pic>
          <p:nvPicPr>
            <p:cNvPr id="23" name="CGE Banner1" descr="CGE Banner1"/>
            <p:cNvPicPr>
              <a:picLocks noChangeAspect="1"/>
            </p:cNvPicPr>
            <p:nvPr/>
          </p:nvPicPr>
          <p:blipFill>
            <a:blip r:embed="rId2" cstate="print"/>
            <a:stretch>
              <a:fillRect/>
            </a:stretch>
          </p:blipFill>
          <p:spPr>
            <a:xfrm>
              <a:off x="0" y="-1"/>
              <a:ext cx="9144000" cy="2368072"/>
            </a:xfrm>
            <a:prstGeom prst="rect">
              <a:avLst/>
            </a:prstGeom>
            <a:ln w="12700" cap="flat">
              <a:noFill/>
              <a:miter lim="400000"/>
            </a:ln>
            <a:effectLst/>
          </p:spPr>
        </p:pic>
        <p:pic>
          <p:nvPicPr>
            <p:cNvPr id="24" name="image.pdf" descr="image.pdf"/>
            <p:cNvPicPr>
              <a:picLocks noChangeAspect="1"/>
            </p:cNvPicPr>
            <p:nvPr/>
          </p:nvPicPr>
          <p:blipFill>
            <a:blip r:embed="rId3" cstate="print"/>
            <a:stretch>
              <a:fillRect/>
            </a:stretch>
          </p:blipFill>
          <p:spPr>
            <a:xfrm rot="10800000" flipH="1">
              <a:off x="0" y="3760710"/>
              <a:ext cx="9144000" cy="192272"/>
            </a:xfrm>
            <a:prstGeom prst="rect">
              <a:avLst/>
            </a:prstGeom>
            <a:ln w="12700" cap="flat">
              <a:noFill/>
              <a:miter lim="400000"/>
            </a:ln>
            <a:effectLst/>
          </p:spPr>
        </p:pic>
        <p:pic>
          <p:nvPicPr>
            <p:cNvPr id="25" name="image.pdf" descr="image.pdf"/>
            <p:cNvPicPr>
              <a:picLocks noChangeAspect="1"/>
            </p:cNvPicPr>
            <p:nvPr/>
          </p:nvPicPr>
          <p:blipFill>
            <a:blip r:embed="rId3" cstate="print"/>
            <a:stretch>
              <a:fillRect/>
            </a:stretch>
          </p:blipFill>
          <p:spPr>
            <a:xfrm rot="10800000" flipH="1">
              <a:off x="0" y="6332354"/>
              <a:ext cx="9144000" cy="192271"/>
            </a:xfrm>
            <a:prstGeom prst="rect">
              <a:avLst/>
            </a:prstGeom>
            <a:ln w="12700" cap="flat">
              <a:noFill/>
              <a:miter lim="400000"/>
            </a:ln>
            <a:effectLst/>
          </p:spPr>
        </p:pic>
      </p:grpSp>
      <p:sp>
        <p:nvSpPr>
          <p:cNvPr id="9" name="Text Box 2">
            <a:extLst>
              <a:ext uri="{FF2B5EF4-FFF2-40B4-BE49-F238E27FC236}">
                <a16:creationId xmlns:a16="http://schemas.microsoft.com/office/drawing/2014/main" xmlns="" id="{9D69B07E-1526-4690-BA38-907CEA136935}"/>
              </a:ext>
            </a:extLst>
          </p:cNvPr>
          <p:cNvSpPr txBox="1"/>
          <p:nvPr/>
        </p:nvSpPr>
        <p:spPr>
          <a:xfrm>
            <a:off x="190072" y="2937605"/>
            <a:ext cx="8763856" cy="982790"/>
          </a:xfrm>
          <a:prstGeom prst="rect">
            <a:avLst/>
          </a:prstGeom>
          <a:solidFill>
            <a:schemeClr val="lt1"/>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234950" marR="42545" indent="-6350" algn="ctr">
              <a:lnSpc>
                <a:spcPct val="150000"/>
              </a:lnSpc>
              <a:spcAft>
                <a:spcPts val="15"/>
              </a:spcAft>
            </a:pPr>
            <a:r>
              <a:rPr lang="en-ZA" sz="2000" b="1"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REPORT ON THE IMPLEMENTATION OF THE ANNUAL PERFORMANCE PLAN FOR QUARTER THREE 2021/2022</a:t>
            </a:r>
            <a:endParaRPr lang="en-ZA"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p>
            <a:pPr marL="234950" marR="42545" indent="-6350" algn="ctr">
              <a:lnSpc>
                <a:spcPct val="150000"/>
              </a:lnSpc>
              <a:spcAft>
                <a:spcPts val="15"/>
              </a:spcAft>
            </a:pPr>
            <a:r>
              <a:rPr lang="en-ZA" sz="2000" b="1"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 </a:t>
            </a:r>
            <a:endParaRPr lang="en-ZA"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 name="CGE Banner1" descr="CGE Banner1"/>
          <p:cNvPicPr>
            <a:picLocks noChangeAspect="1"/>
          </p:cNvPicPr>
          <p:nvPr/>
        </p:nvPicPr>
        <p:blipFill>
          <a:blip r:embed="rId2" cstate="print"/>
          <a:stretch>
            <a:fillRect/>
          </a:stretch>
        </p:blipFill>
        <p:spPr>
          <a:xfrm>
            <a:off x="1469900" y="7335"/>
            <a:ext cx="6204200" cy="1308692"/>
          </a:xfrm>
          <a:prstGeom prst="rect">
            <a:avLst/>
          </a:prstGeom>
          <a:ln w="12700" cap="flat">
            <a:noFill/>
            <a:miter lim="400000"/>
          </a:ln>
          <a:effectLst/>
        </p:spPr>
      </p:pic>
      <p:pic>
        <p:nvPicPr>
          <p:cNvPr id="36" name="image.pdf" descr="image.pdf"/>
          <p:cNvPicPr>
            <a:picLocks noChangeAspect="1"/>
          </p:cNvPicPr>
          <p:nvPr/>
        </p:nvPicPr>
        <p:blipFill>
          <a:blip r:embed="rId3" cstate="print"/>
          <a:stretch>
            <a:fillRect/>
          </a:stretch>
        </p:blipFill>
        <p:spPr>
          <a:xfrm rot="10800000" flipH="1">
            <a:off x="1469906" y="6751743"/>
            <a:ext cx="6204194" cy="106257"/>
          </a:xfrm>
          <a:prstGeom prst="rect">
            <a:avLst/>
          </a:prstGeom>
          <a:ln w="12700" cap="flat">
            <a:noFill/>
            <a:miter lim="400000"/>
          </a:ln>
          <a:effectLst/>
        </p:spPr>
      </p:pic>
      <p:sp>
        <p:nvSpPr>
          <p:cNvPr id="38" name="Slide Number"/>
          <p:cNvSpPr txBox="1">
            <a:spLocks noGrp="1"/>
          </p:cNvSpPr>
          <p:nvPr>
            <p:ph type="sldNum" sz="quarter" idx="4294967295"/>
          </p:nvPr>
        </p:nvSpPr>
        <p:spPr>
          <a:xfrm>
            <a:off x="8464068" y="6245225"/>
            <a:ext cx="222732" cy="332740"/>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rPr/>
              <a:pPr/>
              <a:t>10</a:t>
            </a:fld>
            <a:endParaRPr dirty="0"/>
          </a:p>
        </p:txBody>
      </p:sp>
      <p:sp>
        <p:nvSpPr>
          <p:cNvPr id="8" name="Rectangle 2">
            <a:extLst>
              <a:ext uri="{FF2B5EF4-FFF2-40B4-BE49-F238E27FC236}">
                <a16:creationId xmlns:a16="http://schemas.microsoft.com/office/drawing/2014/main" xmlns="" id="{84801493-629F-4F27-B3D5-D89BE33A837A}"/>
              </a:ext>
            </a:extLst>
          </p:cNvPr>
          <p:cNvSpPr txBox="1">
            <a:spLocks noChangeArrowheads="1"/>
          </p:cNvSpPr>
          <p:nvPr/>
        </p:nvSpPr>
        <p:spPr>
          <a:xfrm>
            <a:off x="290193" y="1243429"/>
            <a:ext cx="8701405" cy="332740"/>
          </a:xfrm>
          <a:prstGeom prst="rect">
            <a:avLst/>
          </a:prstGeom>
        </p:spPr>
        <p:txBody>
          <a:bodyPr/>
          <a:lstStyle>
            <a:lvl1pPr marL="0" marR="0" indent="0" algn="ctr" defTabSz="9144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n-lt"/>
                <a:ea typeface="+mn-ea"/>
                <a:cs typeface="+mn-cs"/>
                <a:sym typeface="Arial Black"/>
              </a:defRPr>
            </a:lvl1pPr>
            <a:lvl2pPr marL="0" marR="0" indent="0" algn="ctr" defTabSz="9144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n-lt"/>
                <a:ea typeface="+mn-ea"/>
                <a:cs typeface="+mn-cs"/>
                <a:sym typeface="Arial Black"/>
              </a:defRPr>
            </a:lvl2pPr>
            <a:lvl3pPr marL="0" marR="0" indent="0" algn="ctr" defTabSz="9144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n-lt"/>
                <a:ea typeface="+mn-ea"/>
                <a:cs typeface="+mn-cs"/>
                <a:sym typeface="Arial Black"/>
              </a:defRPr>
            </a:lvl3pPr>
            <a:lvl4pPr marL="0" marR="0" indent="0" algn="ctr" defTabSz="9144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n-lt"/>
                <a:ea typeface="+mn-ea"/>
                <a:cs typeface="+mn-cs"/>
                <a:sym typeface="Arial Black"/>
              </a:defRPr>
            </a:lvl4pPr>
            <a:lvl5pPr marL="0" marR="0" indent="0" algn="ctr" defTabSz="9144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n-lt"/>
                <a:ea typeface="+mn-ea"/>
                <a:cs typeface="+mn-cs"/>
                <a:sym typeface="Arial Black"/>
              </a:defRPr>
            </a:lvl5pPr>
            <a:lvl6pPr marL="0" marR="0" indent="457200" algn="ctr" defTabSz="9144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n-lt"/>
                <a:ea typeface="+mn-ea"/>
                <a:cs typeface="+mn-cs"/>
                <a:sym typeface="Arial Black"/>
              </a:defRPr>
            </a:lvl6pPr>
            <a:lvl7pPr marL="0" marR="0" indent="914400" algn="ctr" defTabSz="9144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n-lt"/>
                <a:ea typeface="+mn-ea"/>
                <a:cs typeface="+mn-cs"/>
                <a:sym typeface="Arial Black"/>
              </a:defRPr>
            </a:lvl7pPr>
            <a:lvl8pPr marL="0" marR="0" indent="1371600" algn="ctr" defTabSz="9144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n-lt"/>
                <a:ea typeface="+mn-ea"/>
                <a:cs typeface="+mn-cs"/>
                <a:sym typeface="Arial Black"/>
              </a:defRPr>
            </a:lvl8pPr>
            <a:lvl9pPr marL="0" marR="0" indent="1828800" algn="ctr" defTabSz="9144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n-lt"/>
                <a:ea typeface="+mn-ea"/>
                <a:cs typeface="+mn-cs"/>
                <a:sym typeface="Arial Black"/>
              </a:defRPr>
            </a:lvl9pPr>
          </a:lstStyle>
          <a:p>
            <a:pPr marR="42545" algn="l" hangingPunct="1">
              <a:lnSpc>
                <a:spcPct val="110000"/>
              </a:lnSpc>
              <a:spcAft>
                <a:spcPts val="500"/>
              </a:spcAft>
              <a:tabLst>
                <a:tab pos="9925050" algn="r"/>
              </a:tabLst>
            </a:pPr>
            <a:r>
              <a:rPr lang="en-GB" sz="1400" b="1" dirty="0">
                <a:solidFill>
                  <a:schemeClr val="accent2">
                    <a:lumMod val="75000"/>
                  </a:schemeClr>
                </a:solidFill>
                <a:latin typeface="Century Gothic" panose="020B0502020202020204" pitchFamily="34" charset="0"/>
                <a:ea typeface="Century Gothic" panose="020B0502020202020204" pitchFamily="34" charset="0"/>
                <a:cs typeface="Arial" panose="020B0604020202020204" pitchFamily="34" charset="0"/>
              </a:rPr>
              <a:t>OUTCOME 1: Cont…</a:t>
            </a:r>
            <a:endParaRPr lang="en-ZA" sz="1400" dirty="0">
              <a:solidFill>
                <a:schemeClr val="accent2">
                  <a:lumMod val="75000"/>
                </a:schemeClr>
              </a:solidFill>
              <a:latin typeface="Century Gothic" panose="020B0502020202020204" pitchFamily="34" charset="0"/>
              <a:ea typeface="Century Gothic" panose="020B0502020202020204" pitchFamily="34" charset="0"/>
              <a:cs typeface="Century Gothic" panose="020B0502020202020204" pitchFamily="34" charset="0"/>
            </a:endParaRPr>
          </a:p>
        </p:txBody>
      </p:sp>
      <p:graphicFrame>
        <p:nvGraphicFramePr>
          <p:cNvPr id="4" name="Table 3">
            <a:extLst>
              <a:ext uri="{FF2B5EF4-FFF2-40B4-BE49-F238E27FC236}">
                <a16:creationId xmlns:a16="http://schemas.microsoft.com/office/drawing/2014/main" xmlns="" id="{225968C7-120A-468C-B098-A504F1C88F43}"/>
              </a:ext>
            </a:extLst>
          </p:cNvPr>
          <p:cNvGraphicFramePr>
            <a:graphicFrameLocks noGrp="1"/>
          </p:cNvGraphicFramePr>
          <p:nvPr>
            <p:extLst>
              <p:ext uri="{D42A27DB-BD31-4B8C-83A1-F6EECF244321}">
                <p14:modId xmlns:p14="http://schemas.microsoft.com/office/powerpoint/2010/main" xmlns="" val="2513950246"/>
              </p:ext>
            </p:extLst>
          </p:nvPr>
        </p:nvGraphicFramePr>
        <p:xfrm>
          <a:off x="0" y="1576169"/>
          <a:ext cx="8991598" cy="367003"/>
        </p:xfrm>
        <a:graphic>
          <a:graphicData uri="http://schemas.openxmlformats.org/drawingml/2006/table">
            <a:tbl>
              <a:tblPr>
                <a:tableStyleId>{22838BEF-8BB2-4498-84A7-C5851F593DF1}</a:tableStyleId>
              </a:tblPr>
              <a:tblGrid>
                <a:gridCol w="415724">
                  <a:extLst>
                    <a:ext uri="{9D8B030D-6E8A-4147-A177-3AD203B41FA5}">
                      <a16:colId xmlns:a16="http://schemas.microsoft.com/office/drawing/2014/main" xmlns="" val="1330947103"/>
                    </a:ext>
                  </a:extLst>
                </a:gridCol>
                <a:gridCol w="1717602">
                  <a:extLst>
                    <a:ext uri="{9D8B030D-6E8A-4147-A177-3AD203B41FA5}">
                      <a16:colId xmlns:a16="http://schemas.microsoft.com/office/drawing/2014/main" xmlns="" val="3855971185"/>
                    </a:ext>
                  </a:extLst>
                </a:gridCol>
                <a:gridCol w="1310174">
                  <a:extLst>
                    <a:ext uri="{9D8B030D-6E8A-4147-A177-3AD203B41FA5}">
                      <a16:colId xmlns:a16="http://schemas.microsoft.com/office/drawing/2014/main" xmlns="" val="3312603409"/>
                    </a:ext>
                  </a:extLst>
                </a:gridCol>
                <a:gridCol w="1352438">
                  <a:extLst>
                    <a:ext uri="{9D8B030D-6E8A-4147-A177-3AD203B41FA5}">
                      <a16:colId xmlns:a16="http://schemas.microsoft.com/office/drawing/2014/main" xmlns="" val="1130477133"/>
                    </a:ext>
                  </a:extLst>
                </a:gridCol>
                <a:gridCol w="2056807">
                  <a:extLst>
                    <a:ext uri="{9D8B030D-6E8A-4147-A177-3AD203B41FA5}">
                      <a16:colId xmlns:a16="http://schemas.microsoft.com/office/drawing/2014/main" xmlns="" val="2329990215"/>
                    </a:ext>
                  </a:extLst>
                </a:gridCol>
                <a:gridCol w="955470">
                  <a:extLst>
                    <a:ext uri="{9D8B030D-6E8A-4147-A177-3AD203B41FA5}">
                      <a16:colId xmlns:a16="http://schemas.microsoft.com/office/drawing/2014/main" xmlns="" val="3962040180"/>
                    </a:ext>
                  </a:extLst>
                </a:gridCol>
                <a:gridCol w="1183383">
                  <a:extLst>
                    <a:ext uri="{9D8B030D-6E8A-4147-A177-3AD203B41FA5}">
                      <a16:colId xmlns:a16="http://schemas.microsoft.com/office/drawing/2014/main" xmlns="" val="1836936325"/>
                    </a:ext>
                  </a:extLst>
                </a:gridCol>
              </a:tblGrid>
              <a:tr h="367003">
                <a:tc>
                  <a:txBody>
                    <a:bodyPr/>
                    <a:lstStyle/>
                    <a:p>
                      <a:pPr marL="234950" marR="42545" indent="-6350" algn="ctr">
                        <a:lnSpc>
                          <a:spcPct val="110000"/>
                        </a:lnSpc>
                        <a:spcAft>
                          <a:spcPts val="15"/>
                        </a:spcAft>
                      </a:pPr>
                      <a:r>
                        <a:rPr lang="en-ZA" sz="1100" b="1" dirty="0">
                          <a:solidFill>
                            <a:schemeClr val="bg1"/>
                          </a:solidFill>
                          <a:effectLst/>
                          <a:latin typeface="Century Gothic" panose="020B0502020202020204" pitchFamily="34" charset="0"/>
                        </a:rPr>
                        <a:t>#</a:t>
                      </a:r>
                      <a:endParaRPr lang="en-ZA" sz="1100" b="1" dirty="0">
                        <a:solidFill>
                          <a:schemeClr val="bg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75000"/>
                      </a:schemeClr>
                    </a:solidFill>
                  </a:tcPr>
                </a:tc>
                <a:tc>
                  <a:txBody>
                    <a:bodyPr/>
                    <a:lstStyle/>
                    <a:p>
                      <a:pPr marL="63500" marR="42545" indent="-6350" algn="l">
                        <a:lnSpc>
                          <a:spcPct val="110000"/>
                        </a:lnSpc>
                        <a:spcAft>
                          <a:spcPts val="15"/>
                        </a:spcAft>
                      </a:pPr>
                      <a:r>
                        <a:rPr lang="en-ZA" sz="1100" b="1" dirty="0">
                          <a:solidFill>
                            <a:schemeClr val="bg1"/>
                          </a:solidFill>
                          <a:effectLst/>
                          <a:latin typeface="Century Gothic" panose="020B0502020202020204" pitchFamily="34" charset="0"/>
                        </a:rPr>
                        <a:t>Output Indicators</a:t>
                      </a:r>
                      <a:endParaRPr lang="en-ZA" sz="1100" b="1" dirty="0">
                        <a:solidFill>
                          <a:schemeClr val="bg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75000"/>
                      </a:schemeClr>
                    </a:solidFill>
                  </a:tcPr>
                </a:tc>
                <a:tc>
                  <a:txBody>
                    <a:bodyPr/>
                    <a:lstStyle/>
                    <a:p>
                      <a:pPr marL="368300" marR="42545" indent="-6350" algn="l">
                        <a:lnSpc>
                          <a:spcPct val="110000"/>
                        </a:lnSpc>
                        <a:spcAft>
                          <a:spcPts val="15"/>
                        </a:spcAft>
                      </a:pPr>
                      <a:r>
                        <a:rPr lang="en-ZA" sz="1100" b="1" dirty="0">
                          <a:solidFill>
                            <a:schemeClr val="bg1"/>
                          </a:solidFill>
                          <a:effectLst/>
                          <a:latin typeface="Century Gothic" panose="020B0502020202020204" pitchFamily="34" charset="0"/>
                        </a:rPr>
                        <a:t>Annual Targets</a:t>
                      </a:r>
                      <a:endParaRPr lang="en-ZA" sz="1100" b="1" dirty="0">
                        <a:solidFill>
                          <a:schemeClr val="bg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75000"/>
                      </a:schemeClr>
                    </a:solidFill>
                  </a:tcPr>
                </a:tc>
                <a:tc>
                  <a:txBody>
                    <a:bodyPr/>
                    <a:lstStyle/>
                    <a:p>
                      <a:pPr marL="698500" marR="42545" indent="-6350" algn="l">
                        <a:lnSpc>
                          <a:spcPct val="110000"/>
                        </a:lnSpc>
                        <a:spcAft>
                          <a:spcPts val="15"/>
                        </a:spcAft>
                      </a:pPr>
                      <a:r>
                        <a:rPr lang="en-ZA" sz="1100" b="1" dirty="0">
                          <a:solidFill>
                            <a:schemeClr val="bg1"/>
                          </a:solidFill>
                          <a:effectLst/>
                          <a:latin typeface="Century Gothic" panose="020B0502020202020204" pitchFamily="34" charset="0"/>
                        </a:rPr>
                        <a:t>Q3</a:t>
                      </a:r>
                      <a:endParaRPr lang="en-ZA" sz="1100" b="1" dirty="0">
                        <a:solidFill>
                          <a:schemeClr val="bg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75000"/>
                      </a:schemeClr>
                    </a:solidFill>
                  </a:tcPr>
                </a:tc>
                <a:tc>
                  <a:txBody>
                    <a:bodyPr/>
                    <a:lstStyle/>
                    <a:p>
                      <a:pPr marL="234950" marR="42545" indent="-6350" algn="l">
                        <a:lnSpc>
                          <a:spcPct val="110000"/>
                        </a:lnSpc>
                        <a:spcAft>
                          <a:spcPts val="15"/>
                        </a:spcAft>
                      </a:pPr>
                      <a:r>
                        <a:rPr lang="en-ZA" sz="1100" b="1" dirty="0">
                          <a:solidFill>
                            <a:schemeClr val="bg1"/>
                          </a:solidFill>
                          <a:effectLst/>
                          <a:latin typeface="Century Gothic" panose="020B0502020202020204" pitchFamily="34" charset="0"/>
                        </a:rPr>
                        <a:t>Actual Performance</a:t>
                      </a:r>
                      <a:endParaRPr lang="en-ZA" sz="1100" b="1" dirty="0">
                        <a:solidFill>
                          <a:schemeClr val="bg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75000"/>
                      </a:schemeClr>
                    </a:solidFill>
                  </a:tcPr>
                </a:tc>
                <a:tc>
                  <a:txBody>
                    <a:bodyPr/>
                    <a:lstStyle/>
                    <a:p>
                      <a:pPr marL="234950" marR="42545" indent="-6350" algn="l">
                        <a:lnSpc>
                          <a:spcPct val="110000"/>
                        </a:lnSpc>
                        <a:spcAft>
                          <a:spcPts val="15"/>
                        </a:spcAft>
                      </a:pPr>
                      <a:r>
                        <a:rPr lang="en-ZA" sz="1100" b="1" dirty="0">
                          <a:solidFill>
                            <a:schemeClr val="bg1"/>
                          </a:solidFill>
                          <a:effectLst/>
                          <a:latin typeface="Century Gothic" panose="020B0502020202020204" pitchFamily="34" charset="0"/>
                        </a:rPr>
                        <a:t>Variance</a:t>
                      </a:r>
                      <a:endParaRPr lang="en-ZA" sz="1100" b="1" dirty="0">
                        <a:solidFill>
                          <a:schemeClr val="bg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75000"/>
                      </a:schemeClr>
                    </a:solidFill>
                  </a:tcPr>
                </a:tc>
                <a:tc>
                  <a:txBody>
                    <a:bodyPr/>
                    <a:lstStyle/>
                    <a:p>
                      <a:pPr marL="234950" marR="42545" indent="-6350" algn="l">
                        <a:lnSpc>
                          <a:spcPct val="110000"/>
                        </a:lnSpc>
                        <a:spcAft>
                          <a:spcPts val="15"/>
                        </a:spcAft>
                      </a:pPr>
                      <a:r>
                        <a:rPr lang="en-ZA" sz="1100" b="1" dirty="0">
                          <a:solidFill>
                            <a:schemeClr val="bg1"/>
                          </a:solidFill>
                          <a:effectLst/>
                          <a:latin typeface="Century Gothic" panose="020B0502020202020204" pitchFamily="34" charset="0"/>
                        </a:rPr>
                        <a:t>Corrective Action</a:t>
                      </a:r>
                      <a:endParaRPr lang="en-ZA" sz="1100" b="1" dirty="0">
                        <a:solidFill>
                          <a:schemeClr val="bg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75000"/>
                      </a:schemeClr>
                    </a:solidFill>
                  </a:tcPr>
                </a:tc>
                <a:extLst>
                  <a:ext uri="{0D108BD9-81ED-4DB2-BD59-A6C34878D82A}">
                    <a16:rowId xmlns:a16="http://schemas.microsoft.com/office/drawing/2014/main" xmlns="" val="2097167978"/>
                  </a:ext>
                </a:extLst>
              </a:tr>
            </a:tbl>
          </a:graphicData>
        </a:graphic>
      </p:graphicFrame>
      <p:graphicFrame>
        <p:nvGraphicFramePr>
          <p:cNvPr id="5" name="Table 4">
            <a:extLst>
              <a:ext uri="{FF2B5EF4-FFF2-40B4-BE49-F238E27FC236}">
                <a16:creationId xmlns:a16="http://schemas.microsoft.com/office/drawing/2014/main" xmlns="" id="{32CF73F7-A288-4EA1-AFDF-6A6C91E85668}"/>
              </a:ext>
            </a:extLst>
          </p:cNvPr>
          <p:cNvGraphicFramePr>
            <a:graphicFrameLocks noGrp="1"/>
          </p:cNvGraphicFramePr>
          <p:nvPr>
            <p:extLst>
              <p:ext uri="{D42A27DB-BD31-4B8C-83A1-F6EECF244321}">
                <p14:modId xmlns:p14="http://schemas.microsoft.com/office/powerpoint/2010/main" xmlns="" val="4047661195"/>
              </p:ext>
            </p:extLst>
          </p:nvPr>
        </p:nvGraphicFramePr>
        <p:xfrm>
          <a:off x="-2" y="1943171"/>
          <a:ext cx="9144000" cy="4634793"/>
        </p:xfrm>
        <a:graphic>
          <a:graphicData uri="http://schemas.openxmlformats.org/drawingml/2006/table">
            <a:tbl>
              <a:tblPr>
                <a:tableStyleId>{5940675A-B579-460E-94D1-54222C63F5DA}</a:tableStyleId>
              </a:tblPr>
              <a:tblGrid>
                <a:gridCol w="430926">
                  <a:extLst>
                    <a:ext uri="{9D8B030D-6E8A-4147-A177-3AD203B41FA5}">
                      <a16:colId xmlns:a16="http://schemas.microsoft.com/office/drawing/2014/main" xmlns="" val="3437388033"/>
                    </a:ext>
                  </a:extLst>
                </a:gridCol>
                <a:gridCol w="1692166">
                  <a:extLst>
                    <a:ext uri="{9D8B030D-6E8A-4147-A177-3AD203B41FA5}">
                      <a16:colId xmlns:a16="http://schemas.microsoft.com/office/drawing/2014/main" xmlns="" val="3537365940"/>
                    </a:ext>
                  </a:extLst>
                </a:gridCol>
                <a:gridCol w="1376855">
                  <a:extLst>
                    <a:ext uri="{9D8B030D-6E8A-4147-A177-3AD203B41FA5}">
                      <a16:colId xmlns:a16="http://schemas.microsoft.com/office/drawing/2014/main" xmlns="" val="276236322"/>
                    </a:ext>
                  </a:extLst>
                </a:gridCol>
                <a:gridCol w="1439917">
                  <a:extLst>
                    <a:ext uri="{9D8B030D-6E8A-4147-A177-3AD203B41FA5}">
                      <a16:colId xmlns:a16="http://schemas.microsoft.com/office/drawing/2014/main" xmlns="" val="2381033668"/>
                    </a:ext>
                  </a:extLst>
                </a:gridCol>
                <a:gridCol w="1912883">
                  <a:extLst>
                    <a:ext uri="{9D8B030D-6E8A-4147-A177-3AD203B41FA5}">
                      <a16:colId xmlns:a16="http://schemas.microsoft.com/office/drawing/2014/main" xmlns="" val="2588841843"/>
                    </a:ext>
                  </a:extLst>
                </a:gridCol>
                <a:gridCol w="1030014">
                  <a:extLst>
                    <a:ext uri="{9D8B030D-6E8A-4147-A177-3AD203B41FA5}">
                      <a16:colId xmlns:a16="http://schemas.microsoft.com/office/drawing/2014/main" xmlns="" val="1535971899"/>
                    </a:ext>
                  </a:extLst>
                </a:gridCol>
                <a:gridCol w="1261239">
                  <a:extLst>
                    <a:ext uri="{9D8B030D-6E8A-4147-A177-3AD203B41FA5}">
                      <a16:colId xmlns:a16="http://schemas.microsoft.com/office/drawing/2014/main" xmlns="" val="990941630"/>
                    </a:ext>
                  </a:extLst>
                </a:gridCol>
              </a:tblGrid>
              <a:tr h="2749173">
                <a:tc>
                  <a:txBody>
                    <a:bodyPr/>
                    <a:lstStyle/>
                    <a:p>
                      <a:pPr marL="234950" marR="42545" indent="-6350" algn="just">
                        <a:lnSpc>
                          <a:spcPct val="110000"/>
                        </a:lnSpc>
                        <a:spcAft>
                          <a:spcPts val="15"/>
                        </a:spcAft>
                      </a:pPr>
                      <a:r>
                        <a:rPr lang="en-ZA" sz="1000" b="1" dirty="0">
                          <a:effectLst/>
                          <a:latin typeface="Century Gothic" panose="020B0502020202020204" pitchFamily="34" charset="0"/>
                        </a:rPr>
                        <a:t>3</a:t>
                      </a:r>
                      <a:endParaRPr lang="en-ZA" sz="1000" b="1"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nchor="ctr"/>
                </a:tc>
                <a:tc>
                  <a:txBody>
                    <a:bodyPr/>
                    <a:lstStyle/>
                    <a:p>
                      <a:pPr marL="63500" marR="42545" indent="-6350" algn="just">
                        <a:lnSpc>
                          <a:spcPct val="110000"/>
                        </a:lnSpc>
                        <a:spcAft>
                          <a:spcPts val="15"/>
                        </a:spcAft>
                      </a:pPr>
                      <a:r>
                        <a:rPr lang="en-ZA" sz="1000" dirty="0">
                          <a:effectLst/>
                          <a:latin typeface="Century Gothic" panose="020B0502020202020204" pitchFamily="34" charset="0"/>
                        </a:rPr>
                        <a:t>Number of high-level meetings with identified key national stakeholders (i.e., national ministries, parliament and civil society organisations on the ratification and domestication of international and regional instruments). </a:t>
                      </a:r>
                      <a:endParaRPr lang="en-ZA" sz="10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63500" marR="42545" indent="-6350" algn="just">
                        <a:lnSpc>
                          <a:spcPct val="110000"/>
                        </a:lnSpc>
                        <a:spcAft>
                          <a:spcPts val="15"/>
                        </a:spcAft>
                      </a:pPr>
                      <a:r>
                        <a:rPr lang="en-ZA" sz="1000" dirty="0">
                          <a:effectLst/>
                          <a:latin typeface="Century Gothic" panose="020B0502020202020204" pitchFamily="34" charset="0"/>
                        </a:rPr>
                        <a:t>3 High-level meetings and a status report with outcomes of the meetings with identified key national stakeholders (i.e., national ministries, parliament and civil society organisations on the ratification and domestication of international and regional instrument). </a:t>
                      </a:r>
                      <a:endParaRPr lang="en-ZA" sz="10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1270" marR="42545" indent="-6350" algn="just">
                        <a:lnSpc>
                          <a:spcPct val="110000"/>
                        </a:lnSpc>
                        <a:spcAft>
                          <a:spcPts val="15"/>
                        </a:spcAft>
                      </a:pPr>
                      <a:r>
                        <a:rPr lang="en-ZA" sz="1000" dirty="0">
                          <a:effectLst/>
                          <a:latin typeface="Century Gothic" panose="020B0502020202020204" pitchFamily="34" charset="0"/>
                        </a:rPr>
                        <a:t>1 x High level meetings with identified key national stakeholders to inform the monitoring report (i.e., national ministries, </a:t>
                      </a:r>
                    </a:p>
                    <a:p>
                      <a:pPr marL="1270" marR="42545" indent="-6350" algn="just">
                        <a:lnSpc>
                          <a:spcPct val="110000"/>
                        </a:lnSpc>
                        <a:spcAft>
                          <a:spcPts val="15"/>
                        </a:spcAft>
                      </a:pPr>
                      <a:r>
                        <a:rPr lang="en-ZA" sz="1000" dirty="0">
                          <a:effectLst/>
                          <a:latin typeface="Century Gothic" panose="020B0502020202020204" pitchFamily="34" charset="0"/>
                        </a:rPr>
                        <a:t>parliament and </a:t>
                      </a:r>
                    </a:p>
                    <a:p>
                      <a:pPr marL="50800" marR="42545" indent="-6350" algn="just">
                        <a:lnSpc>
                          <a:spcPct val="110000"/>
                        </a:lnSpc>
                        <a:spcAft>
                          <a:spcPts val="15"/>
                        </a:spcAft>
                      </a:pPr>
                      <a:r>
                        <a:rPr lang="en-ZA" sz="1000" dirty="0">
                          <a:effectLst/>
                          <a:latin typeface="Century Gothic" panose="020B0502020202020204" pitchFamily="34" charset="0"/>
                        </a:rPr>
                        <a:t>civil society organisations on the ratification and domestication of international and regional instruments). </a:t>
                      </a:r>
                      <a:endParaRPr lang="en-ZA" sz="10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635" marR="42545" indent="-635" algn="just">
                        <a:lnSpc>
                          <a:spcPct val="110000"/>
                        </a:lnSpc>
                        <a:spcAft>
                          <a:spcPts val="15"/>
                        </a:spcAft>
                      </a:pPr>
                      <a:r>
                        <a:rPr lang="en-ZA" sz="1000" dirty="0">
                          <a:effectLst/>
                          <a:latin typeface="Century Gothic" panose="020B0502020202020204" pitchFamily="34" charset="0"/>
                        </a:rPr>
                        <a:t>1 High level meeting was conducted, where the CGE made a presentation to the PC: WYPD, on the assessment of SADC Protocol on Gender &amp; Development and the potential impact on current legislation that deals with child marriages.</a:t>
                      </a:r>
                    </a:p>
                    <a:p>
                      <a:pPr marL="90170" marR="42545" indent="-6350" algn="just">
                        <a:lnSpc>
                          <a:spcPct val="110000"/>
                        </a:lnSpc>
                        <a:spcAft>
                          <a:spcPts val="15"/>
                        </a:spcAft>
                      </a:pPr>
                      <a:r>
                        <a:rPr lang="en-GB" sz="1000" dirty="0">
                          <a:effectLst/>
                          <a:latin typeface="Century Gothic" panose="020B0502020202020204" pitchFamily="34" charset="0"/>
                        </a:rPr>
                        <a:t> </a:t>
                      </a:r>
                      <a:endParaRPr lang="en-ZA" sz="10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50800" marR="42545" indent="-6350" algn="just">
                        <a:lnSpc>
                          <a:spcPct val="110000"/>
                        </a:lnSpc>
                        <a:spcAft>
                          <a:spcPts val="15"/>
                        </a:spcAft>
                      </a:pPr>
                      <a:r>
                        <a:rPr lang="en-ZA" sz="1000">
                          <a:effectLst/>
                          <a:latin typeface="Century Gothic" panose="020B0502020202020204" pitchFamily="34" charset="0"/>
                        </a:rPr>
                        <a:t>No Variance</a:t>
                      </a:r>
                      <a:endParaRPr lang="en-ZA" sz="10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63500" marR="42545" indent="-6350" algn="just">
                        <a:lnSpc>
                          <a:spcPct val="110000"/>
                        </a:lnSpc>
                        <a:spcAft>
                          <a:spcPts val="15"/>
                        </a:spcAft>
                      </a:pPr>
                      <a:r>
                        <a:rPr lang="en-ZA" sz="1000">
                          <a:effectLst/>
                          <a:latin typeface="Century Gothic" panose="020B0502020202020204" pitchFamily="34" charset="0"/>
                        </a:rPr>
                        <a:t>No Corrective Action</a:t>
                      </a:r>
                      <a:endParaRPr lang="en-ZA" sz="10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extLst>
                  <a:ext uri="{0D108BD9-81ED-4DB2-BD59-A6C34878D82A}">
                    <a16:rowId xmlns:a16="http://schemas.microsoft.com/office/drawing/2014/main" xmlns="" val="3978191144"/>
                  </a:ext>
                </a:extLst>
              </a:tr>
              <a:tr h="1885620">
                <a:tc>
                  <a:txBody>
                    <a:bodyPr/>
                    <a:lstStyle/>
                    <a:p>
                      <a:pPr marL="234950" marR="42545" indent="-6350" algn="just">
                        <a:lnSpc>
                          <a:spcPct val="110000"/>
                        </a:lnSpc>
                        <a:spcAft>
                          <a:spcPts val="15"/>
                        </a:spcAft>
                      </a:pPr>
                      <a:r>
                        <a:rPr lang="en-ZA" sz="1000" b="1" dirty="0">
                          <a:effectLst/>
                          <a:latin typeface="Century Gothic" panose="020B0502020202020204" pitchFamily="34" charset="0"/>
                        </a:rPr>
                        <a:t>4</a:t>
                      </a:r>
                      <a:endParaRPr lang="en-ZA" sz="1000" b="1"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nchor="ctr"/>
                </a:tc>
                <a:tc>
                  <a:txBody>
                    <a:bodyPr/>
                    <a:lstStyle/>
                    <a:p>
                      <a:pPr marL="63500" marR="42545" indent="-6350" algn="just">
                        <a:lnSpc>
                          <a:spcPct val="110000"/>
                        </a:lnSpc>
                        <a:spcAft>
                          <a:spcPts val="15"/>
                        </a:spcAft>
                      </a:pPr>
                      <a:r>
                        <a:rPr lang="en-ZA" sz="1000" dirty="0">
                          <a:effectLst/>
                          <a:latin typeface="Century Gothic" panose="020B0502020202020204" pitchFamily="34" charset="0"/>
                        </a:rPr>
                        <a:t>Number of monitoring and evaluation reports on policies and practices to promote gender transformation. </a:t>
                      </a:r>
                      <a:endParaRPr lang="en-ZA" sz="10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63500" marR="42545" indent="-6350" algn="just">
                        <a:lnSpc>
                          <a:spcPct val="110000"/>
                        </a:lnSpc>
                        <a:spcAft>
                          <a:spcPts val="15"/>
                        </a:spcAft>
                      </a:pPr>
                      <a:r>
                        <a:rPr lang="en-ZA" sz="1000">
                          <a:effectLst/>
                          <a:latin typeface="Century Gothic" panose="020B0502020202020204" pitchFamily="34" charset="0"/>
                        </a:rPr>
                        <a:t>3 Monitoring and evaluation reports on policies and practices to promote gender transformation </a:t>
                      </a:r>
                      <a:endParaRPr lang="en-ZA" sz="10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23495" marR="42545" indent="-6350" algn="just">
                        <a:lnSpc>
                          <a:spcPct val="110000"/>
                        </a:lnSpc>
                        <a:spcAft>
                          <a:spcPts val="15"/>
                        </a:spcAft>
                      </a:pPr>
                      <a:r>
                        <a:rPr lang="en-ZA" sz="1000" dirty="0">
                          <a:effectLst/>
                          <a:latin typeface="Century Gothic" panose="020B0502020202020204" pitchFamily="34" charset="0"/>
                        </a:rPr>
                        <a:t>Analyses of Information from consultative meetings. </a:t>
                      </a:r>
                      <a:endParaRPr lang="en-ZA" sz="10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90170" marR="43180" indent="-6350" algn="just">
                        <a:lnSpc>
                          <a:spcPct val="110000"/>
                        </a:lnSpc>
                        <a:spcAft>
                          <a:spcPts val="15"/>
                        </a:spcAft>
                      </a:pPr>
                      <a:r>
                        <a:rPr lang="en-ZA" sz="1000">
                          <a:effectLst/>
                          <a:latin typeface="Century Gothic" panose="020B0502020202020204" pitchFamily="34" charset="0"/>
                        </a:rPr>
                        <a:t>Transformation hearings were conducted with TVET colleges, public and private entities in November 2021, as part of consultative meetings to promote gender transformation. Analyses of information in this regard has been conducted and reports to be produced in Q4.  </a:t>
                      </a:r>
                      <a:endParaRPr lang="en-ZA" sz="10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50800" marR="42545" indent="-6350" algn="just">
                        <a:lnSpc>
                          <a:spcPct val="110000"/>
                        </a:lnSpc>
                        <a:spcAft>
                          <a:spcPts val="15"/>
                        </a:spcAft>
                      </a:pPr>
                      <a:r>
                        <a:rPr lang="en-ZA" sz="1000" dirty="0">
                          <a:effectLst/>
                          <a:latin typeface="Century Gothic" panose="020B0502020202020204" pitchFamily="34" charset="0"/>
                        </a:rPr>
                        <a:t>No Variance</a:t>
                      </a:r>
                      <a:endParaRPr lang="en-ZA" sz="10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63500" marR="42545" indent="-6350" algn="just">
                        <a:lnSpc>
                          <a:spcPct val="110000"/>
                        </a:lnSpc>
                        <a:spcAft>
                          <a:spcPts val="15"/>
                        </a:spcAft>
                      </a:pPr>
                      <a:r>
                        <a:rPr lang="en-ZA" sz="1000" dirty="0">
                          <a:effectLst/>
                          <a:latin typeface="Century Gothic" panose="020B0502020202020204" pitchFamily="34" charset="0"/>
                        </a:rPr>
                        <a:t>No Corrective Action</a:t>
                      </a:r>
                      <a:endParaRPr lang="en-ZA" sz="10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extLst>
                  <a:ext uri="{0D108BD9-81ED-4DB2-BD59-A6C34878D82A}">
                    <a16:rowId xmlns:a16="http://schemas.microsoft.com/office/drawing/2014/main" xmlns="" val="646542496"/>
                  </a:ext>
                </a:extLst>
              </a:tr>
            </a:tbl>
          </a:graphicData>
        </a:graphic>
      </p:graphicFrame>
    </p:spTree>
    <p:extLst>
      <p:ext uri="{BB962C8B-B14F-4D97-AF65-F5344CB8AC3E}">
        <p14:creationId xmlns:p14="http://schemas.microsoft.com/office/powerpoint/2010/main" xmlns="" val="3438055128"/>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 name="CGE Banner1" descr="CGE Banner1"/>
          <p:cNvPicPr>
            <a:picLocks noChangeAspect="1"/>
          </p:cNvPicPr>
          <p:nvPr/>
        </p:nvPicPr>
        <p:blipFill>
          <a:blip r:embed="rId2" cstate="print"/>
          <a:stretch>
            <a:fillRect/>
          </a:stretch>
        </p:blipFill>
        <p:spPr>
          <a:xfrm>
            <a:off x="1834322" y="0"/>
            <a:ext cx="5475355" cy="947234"/>
          </a:xfrm>
          <a:prstGeom prst="rect">
            <a:avLst/>
          </a:prstGeom>
          <a:ln w="12700" cap="flat">
            <a:noFill/>
            <a:miter lim="400000"/>
          </a:ln>
          <a:effectLst/>
        </p:spPr>
      </p:pic>
      <p:pic>
        <p:nvPicPr>
          <p:cNvPr id="36" name="image.pdf" descr="image.pdf"/>
          <p:cNvPicPr>
            <a:picLocks noChangeAspect="1"/>
          </p:cNvPicPr>
          <p:nvPr/>
        </p:nvPicPr>
        <p:blipFill>
          <a:blip r:embed="rId3" cstate="print"/>
          <a:stretch>
            <a:fillRect/>
          </a:stretch>
        </p:blipFill>
        <p:spPr>
          <a:xfrm rot="10800000" flipH="1">
            <a:off x="0" y="6890657"/>
            <a:ext cx="9144000" cy="128440"/>
          </a:xfrm>
          <a:prstGeom prst="rect">
            <a:avLst/>
          </a:prstGeom>
          <a:ln w="12700" cap="flat">
            <a:noFill/>
            <a:miter lim="400000"/>
          </a:ln>
          <a:effectLst/>
        </p:spPr>
      </p:pic>
      <p:sp>
        <p:nvSpPr>
          <p:cNvPr id="8" name="Rectangle 2">
            <a:extLst>
              <a:ext uri="{FF2B5EF4-FFF2-40B4-BE49-F238E27FC236}">
                <a16:creationId xmlns:a16="http://schemas.microsoft.com/office/drawing/2014/main" xmlns="" id="{5FDC2143-EEA8-4E05-96F0-CBDC8EF89028}"/>
              </a:ext>
            </a:extLst>
          </p:cNvPr>
          <p:cNvSpPr txBox="1">
            <a:spLocks noChangeArrowheads="1"/>
          </p:cNvSpPr>
          <p:nvPr/>
        </p:nvSpPr>
        <p:spPr>
          <a:xfrm>
            <a:off x="358511" y="947234"/>
            <a:ext cx="8701405" cy="236486"/>
          </a:xfrm>
          <a:prstGeom prst="rect">
            <a:avLst/>
          </a:prstGeom>
        </p:spPr>
        <p:txBody>
          <a:bodyPr/>
          <a:lstStyle>
            <a:lvl1pPr marL="0" marR="0" indent="0" algn="ctr" defTabSz="9144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n-lt"/>
                <a:ea typeface="+mn-ea"/>
                <a:cs typeface="+mn-cs"/>
                <a:sym typeface="Arial Black"/>
              </a:defRPr>
            </a:lvl1pPr>
            <a:lvl2pPr marL="0" marR="0" indent="0" algn="ctr" defTabSz="9144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n-lt"/>
                <a:ea typeface="+mn-ea"/>
                <a:cs typeface="+mn-cs"/>
                <a:sym typeface="Arial Black"/>
              </a:defRPr>
            </a:lvl2pPr>
            <a:lvl3pPr marL="0" marR="0" indent="0" algn="ctr" defTabSz="9144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n-lt"/>
                <a:ea typeface="+mn-ea"/>
                <a:cs typeface="+mn-cs"/>
                <a:sym typeface="Arial Black"/>
              </a:defRPr>
            </a:lvl3pPr>
            <a:lvl4pPr marL="0" marR="0" indent="0" algn="ctr" defTabSz="9144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n-lt"/>
                <a:ea typeface="+mn-ea"/>
                <a:cs typeface="+mn-cs"/>
                <a:sym typeface="Arial Black"/>
              </a:defRPr>
            </a:lvl4pPr>
            <a:lvl5pPr marL="0" marR="0" indent="0" algn="ctr" defTabSz="9144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n-lt"/>
                <a:ea typeface="+mn-ea"/>
                <a:cs typeface="+mn-cs"/>
                <a:sym typeface="Arial Black"/>
              </a:defRPr>
            </a:lvl5pPr>
            <a:lvl6pPr marL="0" marR="0" indent="457200" algn="ctr" defTabSz="9144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n-lt"/>
                <a:ea typeface="+mn-ea"/>
                <a:cs typeface="+mn-cs"/>
                <a:sym typeface="Arial Black"/>
              </a:defRPr>
            </a:lvl6pPr>
            <a:lvl7pPr marL="0" marR="0" indent="914400" algn="ctr" defTabSz="9144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n-lt"/>
                <a:ea typeface="+mn-ea"/>
                <a:cs typeface="+mn-cs"/>
                <a:sym typeface="Arial Black"/>
              </a:defRPr>
            </a:lvl7pPr>
            <a:lvl8pPr marL="0" marR="0" indent="1371600" algn="ctr" defTabSz="9144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n-lt"/>
                <a:ea typeface="+mn-ea"/>
                <a:cs typeface="+mn-cs"/>
                <a:sym typeface="Arial Black"/>
              </a:defRPr>
            </a:lvl8pPr>
            <a:lvl9pPr marL="0" marR="0" indent="1828800" algn="ctr" defTabSz="9144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n-lt"/>
                <a:ea typeface="+mn-ea"/>
                <a:cs typeface="+mn-cs"/>
                <a:sym typeface="Arial Black"/>
              </a:defRPr>
            </a:lvl9pPr>
          </a:lstStyle>
          <a:p>
            <a:pPr marR="42545" algn="l" hangingPunct="1">
              <a:lnSpc>
                <a:spcPct val="110000"/>
              </a:lnSpc>
              <a:spcAft>
                <a:spcPts val="500"/>
              </a:spcAft>
              <a:tabLst>
                <a:tab pos="9925050" algn="r"/>
              </a:tabLst>
            </a:pPr>
            <a:r>
              <a:rPr lang="en-GB" sz="1400" b="1" dirty="0">
                <a:solidFill>
                  <a:schemeClr val="accent2">
                    <a:lumMod val="75000"/>
                  </a:schemeClr>
                </a:solidFill>
                <a:latin typeface="Century Gothic" panose="020B0502020202020204" pitchFamily="34" charset="0"/>
                <a:ea typeface="Century Gothic" panose="020B0502020202020204" pitchFamily="34" charset="0"/>
                <a:cs typeface="Arial" panose="020B0604020202020204" pitchFamily="34" charset="0"/>
              </a:rPr>
              <a:t>OUTCOME 1: Cont…</a:t>
            </a:r>
            <a:endParaRPr lang="en-ZA" sz="1400" dirty="0">
              <a:solidFill>
                <a:schemeClr val="accent2">
                  <a:lumMod val="75000"/>
                </a:schemeClr>
              </a:solidFill>
              <a:latin typeface="Century Gothic" panose="020B0502020202020204" pitchFamily="34" charset="0"/>
              <a:ea typeface="Century Gothic" panose="020B0502020202020204" pitchFamily="34" charset="0"/>
              <a:cs typeface="Century Gothic" panose="020B0502020202020204" pitchFamily="34" charset="0"/>
            </a:endParaRPr>
          </a:p>
        </p:txBody>
      </p:sp>
      <p:graphicFrame>
        <p:nvGraphicFramePr>
          <p:cNvPr id="11" name="Table 10">
            <a:extLst>
              <a:ext uri="{FF2B5EF4-FFF2-40B4-BE49-F238E27FC236}">
                <a16:creationId xmlns:a16="http://schemas.microsoft.com/office/drawing/2014/main" xmlns="" id="{7EBBDA16-B31E-449F-9D70-3F912FCDDD0B}"/>
              </a:ext>
            </a:extLst>
          </p:cNvPr>
          <p:cNvGraphicFramePr>
            <a:graphicFrameLocks noGrp="1"/>
          </p:cNvGraphicFramePr>
          <p:nvPr>
            <p:extLst>
              <p:ext uri="{D42A27DB-BD31-4B8C-83A1-F6EECF244321}">
                <p14:modId xmlns:p14="http://schemas.microsoft.com/office/powerpoint/2010/main" xmlns="" val="3591779286"/>
              </p:ext>
            </p:extLst>
          </p:nvPr>
        </p:nvGraphicFramePr>
        <p:xfrm>
          <a:off x="-1" y="1200340"/>
          <a:ext cx="9144000" cy="367003"/>
        </p:xfrm>
        <a:graphic>
          <a:graphicData uri="http://schemas.openxmlformats.org/drawingml/2006/table">
            <a:tbl>
              <a:tblPr>
                <a:tableStyleId>{22838BEF-8BB2-4498-84A7-C5851F593DF1}</a:tableStyleId>
              </a:tblPr>
              <a:tblGrid>
                <a:gridCol w="304800">
                  <a:extLst>
                    <a:ext uri="{9D8B030D-6E8A-4147-A177-3AD203B41FA5}">
                      <a16:colId xmlns:a16="http://schemas.microsoft.com/office/drawing/2014/main" xmlns="" val="1330947103"/>
                    </a:ext>
                  </a:extLst>
                </a:gridCol>
                <a:gridCol w="1393372">
                  <a:extLst>
                    <a:ext uri="{9D8B030D-6E8A-4147-A177-3AD203B41FA5}">
                      <a16:colId xmlns:a16="http://schemas.microsoft.com/office/drawing/2014/main" xmlns="" val="3855971185"/>
                    </a:ext>
                  </a:extLst>
                </a:gridCol>
                <a:gridCol w="1402381">
                  <a:extLst>
                    <a:ext uri="{9D8B030D-6E8A-4147-A177-3AD203B41FA5}">
                      <a16:colId xmlns:a16="http://schemas.microsoft.com/office/drawing/2014/main" xmlns="" val="3312603409"/>
                    </a:ext>
                  </a:extLst>
                </a:gridCol>
                <a:gridCol w="1681655">
                  <a:extLst>
                    <a:ext uri="{9D8B030D-6E8A-4147-A177-3AD203B41FA5}">
                      <a16:colId xmlns:a16="http://schemas.microsoft.com/office/drawing/2014/main" xmlns="" val="1130477133"/>
                    </a:ext>
                  </a:extLst>
                </a:gridCol>
                <a:gridCol w="2104868">
                  <a:extLst>
                    <a:ext uri="{9D8B030D-6E8A-4147-A177-3AD203B41FA5}">
                      <a16:colId xmlns:a16="http://schemas.microsoft.com/office/drawing/2014/main" xmlns="" val="2329990215"/>
                    </a:ext>
                  </a:extLst>
                </a:gridCol>
                <a:gridCol w="1190124">
                  <a:extLst>
                    <a:ext uri="{9D8B030D-6E8A-4147-A177-3AD203B41FA5}">
                      <a16:colId xmlns:a16="http://schemas.microsoft.com/office/drawing/2014/main" xmlns="" val="3962040180"/>
                    </a:ext>
                  </a:extLst>
                </a:gridCol>
                <a:gridCol w="1066800">
                  <a:extLst>
                    <a:ext uri="{9D8B030D-6E8A-4147-A177-3AD203B41FA5}">
                      <a16:colId xmlns:a16="http://schemas.microsoft.com/office/drawing/2014/main" xmlns="" val="1836936325"/>
                    </a:ext>
                  </a:extLst>
                </a:gridCol>
              </a:tblGrid>
              <a:tr h="367003">
                <a:tc>
                  <a:txBody>
                    <a:bodyPr/>
                    <a:lstStyle/>
                    <a:p>
                      <a:pPr marL="234950" marR="42545" indent="-6350" algn="ctr">
                        <a:lnSpc>
                          <a:spcPct val="110000"/>
                        </a:lnSpc>
                        <a:spcAft>
                          <a:spcPts val="15"/>
                        </a:spcAft>
                      </a:pPr>
                      <a:r>
                        <a:rPr lang="en-ZA" sz="1100" b="1" dirty="0">
                          <a:solidFill>
                            <a:schemeClr val="bg1"/>
                          </a:solidFill>
                          <a:effectLst/>
                          <a:latin typeface="Century Gothic" panose="020B0502020202020204" pitchFamily="34" charset="0"/>
                        </a:rPr>
                        <a:t>#</a:t>
                      </a:r>
                      <a:endParaRPr lang="en-ZA" sz="1100" b="1" dirty="0">
                        <a:solidFill>
                          <a:schemeClr val="bg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75000"/>
                      </a:schemeClr>
                    </a:solidFill>
                  </a:tcPr>
                </a:tc>
                <a:tc>
                  <a:txBody>
                    <a:bodyPr/>
                    <a:lstStyle/>
                    <a:p>
                      <a:pPr marL="63500" marR="42545" indent="-6350" algn="l">
                        <a:lnSpc>
                          <a:spcPct val="110000"/>
                        </a:lnSpc>
                        <a:spcAft>
                          <a:spcPts val="15"/>
                        </a:spcAft>
                      </a:pPr>
                      <a:r>
                        <a:rPr lang="en-ZA" sz="1100" b="1" dirty="0">
                          <a:solidFill>
                            <a:schemeClr val="bg1"/>
                          </a:solidFill>
                          <a:effectLst/>
                          <a:latin typeface="Century Gothic" panose="020B0502020202020204" pitchFamily="34" charset="0"/>
                        </a:rPr>
                        <a:t>Output Indicators</a:t>
                      </a:r>
                      <a:endParaRPr lang="en-ZA" sz="1100" b="1" dirty="0">
                        <a:solidFill>
                          <a:schemeClr val="bg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75000"/>
                      </a:schemeClr>
                    </a:solidFill>
                  </a:tcPr>
                </a:tc>
                <a:tc>
                  <a:txBody>
                    <a:bodyPr/>
                    <a:lstStyle/>
                    <a:p>
                      <a:pPr marL="368300" marR="42545" indent="-6350" algn="l">
                        <a:lnSpc>
                          <a:spcPct val="110000"/>
                        </a:lnSpc>
                        <a:spcAft>
                          <a:spcPts val="15"/>
                        </a:spcAft>
                      </a:pPr>
                      <a:r>
                        <a:rPr lang="en-ZA" sz="1100" b="1" dirty="0">
                          <a:solidFill>
                            <a:schemeClr val="bg1"/>
                          </a:solidFill>
                          <a:effectLst/>
                          <a:latin typeface="Century Gothic" panose="020B0502020202020204" pitchFamily="34" charset="0"/>
                        </a:rPr>
                        <a:t>Annual Targets</a:t>
                      </a:r>
                      <a:endParaRPr lang="en-ZA" sz="1100" b="1" dirty="0">
                        <a:solidFill>
                          <a:schemeClr val="bg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75000"/>
                      </a:schemeClr>
                    </a:solidFill>
                  </a:tcPr>
                </a:tc>
                <a:tc>
                  <a:txBody>
                    <a:bodyPr/>
                    <a:lstStyle/>
                    <a:p>
                      <a:pPr marL="698500" marR="42545" indent="-6350" algn="l">
                        <a:lnSpc>
                          <a:spcPct val="110000"/>
                        </a:lnSpc>
                        <a:spcAft>
                          <a:spcPts val="15"/>
                        </a:spcAft>
                      </a:pPr>
                      <a:r>
                        <a:rPr lang="en-ZA" sz="1100" b="1" dirty="0">
                          <a:solidFill>
                            <a:schemeClr val="bg1"/>
                          </a:solidFill>
                          <a:effectLst/>
                          <a:latin typeface="Century Gothic" panose="020B0502020202020204" pitchFamily="34" charset="0"/>
                        </a:rPr>
                        <a:t>Q3</a:t>
                      </a:r>
                      <a:endParaRPr lang="en-ZA" sz="1100" b="1" dirty="0">
                        <a:solidFill>
                          <a:schemeClr val="bg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75000"/>
                      </a:schemeClr>
                    </a:solidFill>
                  </a:tcPr>
                </a:tc>
                <a:tc>
                  <a:txBody>
                    <a:bodyPr/>
                    <a:lstStyle/>
                    <a:p>
                      <a:pPr marL="234950" marR="42545" indent="-6350" algn="l">
                        <a:lnSpc>
                          <a:spcPct val="110000"/>
                        </a:lnSpc>
                        <a:spcAft>
                          <a:spcPts val="15"/>
                        </a:spcAft>
                      </a:pPr>
                      <a:r>
                        <a:rPr lang="en-ZA" sz="1100" b="1" dirty="0">
                          <a:solidFill>
                            <a:schemeClr val="bg1"/>
                          </a:solidFill>
                          <a:effectLst/>
                          <a:latin typeface="Century Gothic" panose="020B0502020202020204" pitchFamily="34" charset="0"/>
                        </a:rPr>
                        <a:t>Actual Performance</a:t>
                      </a:r>
                      <a:endParaRPr lang="en-ZA" sz="1100" b="1" dirty="0">
                        <a:solidFill>
                          <a:schemeClr val="bg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75000"/>
                      </a:schemeClr>
                    </a:solidFill>
                  </a:tcPr>
                </a:tc>
                <a:tc>
                  <a:txBody>
                    <a:bodyPr/>
                    <a:lstStyle/>
                    <a:p>
                      <a:pPr marL="234950" marR="42545" indent="-6350" algn="l">
                        <a:lnSpc>
                          <a:spcPct val="110000"/>
                        </a:lnSpc>
                        <a:spcAft>
                          <a:spcPts val="15"/>
                        </a:spcAft>
                      </a:pPr>
                      <a:r>
                        <a:rPr lang="en-ZA" sz="1100" b="1" dirty="0">
                          <a:solidFill>
                            <a:schemeClr val="bg1"/>
                          </a:solidFill>
                          <a:effectLst/>
                          <a:latin typeface="Century Gothic" panose="020B0502020202020204" pitchFamily="34" charset="0"/>
                        </a:rPr>
                        <a:t>Variance</a:t>
                      </a:r>
                      <a:endParaRPr lang="en-ZA" sz="1100" b="1" dirty="0">
                        <a:solidFill>
                          <a:schemeClr val="bg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75000"/>
                      </a:schemeClr>
                    </a:solidFill>
                  </a:tcPr>
                </a:tc>
                <a:tc>
                  <a:txBody>
                    <a:bodyPr/>
                    <a:lstStyle/>
                    <a:p>
                      <a:pPr marL="234950" marR="42545" indent="-6350" algn="l">
                        <a:lnSpc>
                          <a:spcPct val="110000"/>
                        </a:lnSpc>
                        <a:spcAft>
                          <a:spcPts val="15"/>
                        </a:spcAft>
                      </a:pPr>
                      <a:r>
                        <a:rPr lang="en-ZA" sz="1100" b="1" dirty="0">
                          <a:solidFill>
                            <a:schemeClr val="bg1"/>
                          </a:solidFill>
                          <a:effectLst/>
                          <a:latin typeface="Century Gothic" panose="020B0502020202020204" pitchFamily="34" charset="0"/>
                        </a:rPr>
                        <a:t>Corrective Action</a:t>
                      </a:r>
                      <a:endParaRPr lang="en-ZA" sz="1100" b="1" dirty="0">
                        <a:solidFill>
                          <a:schemeClr val="bg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75000"/>
                      </a:schemeClr>
                    </a:solidFill>
                  </a:tcPr>
                </a:tc>
                <a:extLst>
                  <a:ext uri="{0D108BD9-81ED-4DB2-BD59-A6C34878D82A}">
                    <a16:rowId xmlns:a16="http://schemas.microsoft.com/office/drawing/2014/main" xmlns="" val="2097167978"/>
                  </a:ext>
                </a:extLst>
              </a:tr>
            </a:tbl>
          </a:graphicData>
        </a:graphic>
      </p:graphicFrame>
      <p:graphicFrame>
        <p:nvGraphicFramePr>
          <p:cNvPr id="4" name="Table 3">
            <a:extLst>
              <a:ext uri="{FF2B5EF4-FFF2-40B4-BE49-F238E27FC236}">
                <a16:creationId xmlns:a16="http://schemas.microsoft.com/office/drawing/2014/main" xmlns="" id="{0863182A-CDF8-424B-A3A1-416B624F6698}"/>
              </a:ext>
            </a:extLst>
          </p:cNvPr>
          <p:cNvGraphicFramePr>
            <a:graphicFrameLocks noGrp="1"/>
          </p:cNvGraphicFramePr>
          <p:nvPr>
            <p:extLst>
              <p:ext uri="{D42A27DB-BD31-4B8C-83A1-F6EECF244321}">
                <p14:modId xmlns:p14="http://schemas.microsoft.com/office/powerpoint/2010/main" xmlns="" val="1754262903"/>
              </p:ext>
            </p:extLst>
          </p:nvPr>
        </p:nvGraphicFramePr>
        <p:xfrm>
          <a:off x="3651" y="1567343"/>
          <a:ext cx="9136695" cy="5155503"/>
        </p:xfrm>
        <a:graphic>
          <a:graphicData uri="http://schemas.openxmlformats.org/drawingml/2006/table">
            <a:tbl>
              <a:tblPr>
                <a:tableStyleId>{5940675A-B579-460E-94D1-54222C63F5DA}</a:tableStyleId>
              </a:tblPr>
              <a:tblGrid>
                <a:gridCol w="301149">
                  <a:extLst>
                    <a:ext uri="{9D8B030D-6E8A-4147-A177-3AD203B41FA5}">
                      <a16:colId xmlns:a16="http://schemas.microsoft.com/office/drawing/2014/main" xmlns="" val="439669282"/>
                    </a:ext>
                  </a:extLst>
                </a:gridCol>
                <a:gridCol w="1418897">
                  <a:extLst>
                    <a:ext uri="{9D8B030D-6E8A-4147-A177-3AD203B41FA5}">
                      <a16:colId xmlns:a16="http://schemas.microsoft.com/office/drawing/2014/main" xmlns="" val="3926082936"/>
                    </a:ext>
                  </a:extLst>
                </a:gridCol>
                <a:gridCol w="1397875">
                  <a:extLst>
                    <a:ext uri="{9D8B030D-6E8A-4147-A177-3AD203B41FA5}">
                      <a16:colId xmlns:a16="http://schemas.microsoft.com/office/drawing/2014/main" xmlns="" val="2249529587"/>
                    </a:ext>
                  </a:extLst>
                </a:gridCol>
                <a:gridCol w="1681656">
                  <a:extLst>
                    <a:ext uri="{9D8B030D-6E8A-4147-A177-3AD203B41FA5}">
                      <a16:colId xmlns:a16="http://schemas.microsoft.com/office/drawing/2014/main" xmlns="" val="2748027744"/>
                    </a:ext>
                  </a:extLst>
                </a:gridCol>
                <a:gridCol w="2559118">
                  <a:extLst>
                    <a:ext uri="{9D8B030D-6E8A-4147-A177-3AD203B41FA5}">
                      <a16:colId xmlns:a16="http://schemas.microsoft.com/office/drawing/2014/main" xmlns="" val="1183549580"/>
                    </a:ext>
                  </a:extLst>
                </a:gridCol>
                <a:gridCol w="889913">
                  <a:extLst>
                    <a:ext uri="{9D8B030D-6E8A-4147-A177-3AD203B41FA5}">
                      <a16:colId xmlns:a16="http://schemas.microsoft.com/office/drawing/2014/main" xmlns="" val="1299375083"/>
                    </a:ext>
                  </a:extLst>
                </a:gridCol>
                <a:gridCol w="888087">
                  <a:extLst>
                    <a:ext uri="{9D8B030D-6E8A-4147-A177-3AD203B41FA5}">
                      <a16:colId xmlns:a16="http://schemas.microsoft.com/office/drawing/2014/main" xmlns="" val="3609976309"/>
                    </a:ext>
                  </a:extLst>
                </a:gridCol>
              </a:tblGrid>
              <a:tr h="1869540">
                <a:tc>
                  <a:txBody>
                    <a:bodyPr/>
                    <a:lstStyle/>
                    <a:p>
                      <a:pPr marL="234950" marR="42545" indent="-6350" algn="ctr">
                        <a:lnSpc>
                          <a:spcPct val="110000"/>
                        </a:lnSpc>
                        <a:spcAft>
                          <a:spcPts val="15"/>
                        </a:spcAft>
                      </a:pPr>
                      <a:r>
                        <a:rPr lang="en-ZA" sz="800" dirty="0">
                          <a:effectLst/>
                        </a:rPr>
                        <a:t>5</a:t>
                      </a:r>
                      <a:endParaRPr lang="en-ZA" sz="9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nchor="ctr"/>
                </a:tc>
                <a:tc>
                  <a:txBody>
                    <a:bodyPr/>
                    <a:lstStyle/>
                    <a:p>
                      <a:pPr marL="69215" marR="1905" indent="-6350" algn="just">
                        <a:lnSpc>
                          <a:spcPct val="110000"/>
                        </a:lnSpc>
                        <a:spcAft>
                          <a:spcPts val="15"/>
                        </a:spcAft>
                      </a:pPr>
                      <a:r>
                        <a:rPr lang="en-ZA" sz="1000" dirty="0">
                          <a:solidFill>
                            <a:schemeClr val="tx1"/>
                          </a:solidFill>
                          <a:effectLst/>
                          <a:latin typeface="Century Gothic" panose="020B0502020202020204" pitchFamily="34" charset="0"/>
                        </a:rPr>
                        <a:t>Number of High- level meetings with institutions and stakeholders on the findings and recommendations contained in the CGE gender transformation </a:t>
                      </a:r>
                    </a:p>
                    <a:p>
                      <a:pPr marL="69215" marR="42545" indent="-6350" algn="just">
                        <a:lnSpc>
                          <a:spcPct val="110000"/>
                        </a:lnSpc>
                        <a:spcAft>
                          <a:spcPts val="15"/>
                        </a:spcAft>
                      </a:pPr>
                      <a:r>
                        <a:rPr lang="en-ZA" sz="1000" dirty="0">
                          <a:solidFill>
                            <a:schemeClr val="tx1"/>
                          </a:solidFill>
                          <a:effectLst/>
                          <a:latin typeface="Century Gothic" panose="020B0502020202020204" pitchFamily="34" charset="0"/>
                        </a:rPr>
                        <a:t>reports  </a:t>
                      </a:r>
                      <a:endParaRPr lang="en-ZA" sz="1000" dirty="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1270" marR="42545" indent="-6350" algn="just">
                        <a:lnSpc>
                          <a:spcPct val="110000"/>
                        </a:lnSpc>
                        <a:spcAft>
                          <a:spcPts val="15"/>
                        </a:spcAft>
                      </a:pPr>
                      <a:r>
                        <a:rPr lang="en-ZA" sz="1000" dirty="0">
                          <a:solidFill>
                            <a:schemeClr val="tx1"/>
                          </a:solidFill>
                          <a:effectLst/>
                          <a:latin typeface="Century Gothic" panose="020B0502020202020204" pitchFamily="34" charset="0"/>
                        </a:rPr>
                        <a:t>4 High level meetings with institutions and stakeholders on the findings and recommendations contained in the CGE gender transformation </a:t>
                      </a:r>
                    </a:p>
                    <a:p>
                      <a:pPr marL="63500" marR="42545" indent="-6350" algn="just">
                        <a:lnSpc>
                          <a:spcPct val="110000"/>
                        </a:lnSpc>
                        <a:spcAft>
                          <a:spcPts val="15"/>
                        </a:spcAft>
                      </a:pPr>
                      <a:r>
                        <a:rPr lang="en-ZA" sz="1000" dirty="0">
                          <a:solidFill>
                            <a:schemeClr val="tx1"/>
                          </a:solidFill>
                          <a:effectLst/>
                          <a:latin typeface="Century Gothic" panose="020B0502020202020204" pitchFamily="34" charset="0"/>
                        </a:rPr>
                        <a:t>reports  </a:t>
                      </a:r>
                      <a:endParaRPr lang="en-ZA" sz="1000" dirty="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1270" marR="35560" indent="-6350" algn="just">
                        <a:lnSpc>
                          <a:spcPct val="110000"/>
                        </a:lnSpc>
                        <a:spcAft>
                          <a:spcPts val="15"/>
                        </a:spcAft>
                      </a:pPr>
                      <a:r>
                        <a:rPr lang="en-ZA" sz="1000" dirty="0">
                          <a:solidFill>
                            <a:schemeClr val="tx1"/>
                          </a:solidFill>
                          <a:effectLst/>
                          <a:latin typeface="Century Gothic" panose="020B0502020202020204" pitchFamily="34" charset="0"/>
                        </a:rPr>
                        <a:t>1 High level meetings with institutions and stakeholders on the findings and recommendations </a:t>
                      </a:r>
                    </a:p>
                    <a:p>
                      <a:pPr marL="91440" marR="42545" indent="-6350" algn="just">
                        <a:lnSpc>
                          <a:spcPct val="110000"/>
                        </a:lnSpc>
                        <a:spcAft>
                          <a:spcPts val="15"/>
                        </a:spcAft>
                      </a:pPr>
                      <a:r>
                        <a:rPr lang="en-ZA" sz="1000" dirty="0">
                          <a:solidFill>
                            <a:schemeClr val="tx1"/>
                          </a:solidFill>
                          <a:effectLst/>
                          <a:latin typeface="Century Gothic" panose="020B0502020202020204" pitchFamily="34" charset="0"/>
                        </a:rPr>
                        <a:t>contained in the CGE gender transformation reports  </a:t>
                      </a:r>
                      <a:endParaRPr lang="en-ZA" sz="1000" dirty="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0" marR="42545" indent="0" algn="l">
                        <a:lnSpc>
                          <a:spcPct val="110000"/>
                        </a:lnSpc>
                        <a:spcAft>
                          <a:spcPts val="15"/>
                        </a:spcAft>
                      </a:pPr>
                      <a:r>
                        <a:rPr lang="en-US" sz="1000" dirty="0">
                          <a:solidFill>
                            <a:schemeClr val="tx1"/>
                          </a:solidFill>
                          <a:effectLst/>
                          <a:latin typeface="Century Gothic" panose="020B0502020202020204" pitchFamily="34" charset="0"/>
                        </a:rPr>
                        <a:t>A high-level meeting was conducted, where the CGE engaged the Portfolio Committee on Employment &amp; Labour on the findings and recommendations of the following reports: </a:t>
                      </a:r>
                      <a:endParaRPr lang="en-ZA" sz="1000" dirty="0">
                        <a:solidFill>
                          <a:schemeClr val="tx1"/>
                        </a:solidFill>
                        <a:effectLst/>
                        <a:latin typeface="Century Gothic" panose="020B0502020202020204" pitchFamily="34" charset="0"/>
                      </a:endParaRPr>
                    </a:p>
                    <a:p>
                      <a:pPr marL="273050" marR="42545" lvl="0" indent="-188913" algn="l">
                        <a:lnSpc>
                          <a:spcPct val="110000"/>
                        </a:lnSpc>
                        <a:buFont typeface="Symbol" panose="05050102010706020507" pitchFamily="18" charset="2"/>
                        <a:buChar char=""/>
                      </a:pPr>
                      <a:r>
                        <a:rPr lang="en-US" sz="1000" dirty="0">
                          <a:solidFill>
                            <a:schemeClr val="tx1"/>
                          </a:solidFill>
                          <a:effectLst/>
                          <a:latin typeface="Century Gothic" panose="020B0502020202020204" pitchFamily="34" charset="0"/>
                        </a:rPr>
                        <a:t>Gender Transformation in Tertiary Institutions for 2018/2019.</a:t>
                      </a:r>
                      <a:endParaRPr lang="en-ZA" sz="1000" dirty="0">
                        <a:solidFill>
                          <a:schemeClr val="tx1"/>
                        </a:solidFill>
                        <a:effectLst/>
                        <a:latin typeface="Century Gothic" panose="020B0502020202020204" pitchFamily="34" charset="0"/>
                      </a:endParaRPr>
                    </a:p>
                    <a:p>
                      <a:pPr marL="273050" marR="42545" lvl="0" indent="-188913" algn="l">
                        <a:lnSpc>
                          <a:spcPct val="110000"/>
                        </a:lnSpc>
                        <a:buFont typeface="Symbol" panose="05050102010706020507" pitchFamily="18" charset="2"/>
                        <a:buChar char=""/>
                      </a:pPr>
                      <a:r>
                        <a:rPr lang="en-ZA" sz="1000" dirty="0">
                          <a:solidFill>
                            <a:schemeClr val="tx1"/>
                          </a:solidFill>
                          <a:effectLst/>
                          <a:latin typeface="Century Gothic" panose="020B0502020202020204" pitchFamily="34" charset="0"/>
                        </a:rPr>
                        <a:t>Follow-Up Hearings on </a:t>
                      </a:r>
                      <a:r>
                        <a:rPr lang="en-US" sz="1000" dirty="0">
                          <a:solidFill>
                            <a:schemeClr val="tx1"/>
                          </a:solidFill>
                          <a:effectLst/>
                          <a:latin typeface="Century Gothic" panose="020B0502020202020204" pitchFamily="34" charset="0"/>
                        </a:rPr>
                        <a:t>Employment Equity and Gender Transformation in the Private Sector for 2019/2020. </a:t>
                      </a:r>
                      <a:endParaRPr lang="en-ZA" sz="1000" dirty="0">
                        <a:solidFill>
                          <a:schemeClr val="tx1"/>
                        </a:solidFill>
                        <a:effectLst/>
                        <a:latin typeface="Century Gothic" panose="020B0502020202020204" pitchFamily="34" charset="0"/>
                      </a:endParaRPr>
                    </a:p>
                    <a:p>
                      <a:pPr marL="273050" marR="42545" lvl="0" indent="-188913" algn="just">
                        <a:lnSpc>
                          <a:spcPct val="110000"/>
                        </a:lnSpc>
                        <a:buFont typeface="Symbol" panose="05050102010706020507" pitchFamily="18" charset="2"/>
                        <a:buChar char=""/>
                      </a:pPr>
                      <a:r>
                        <a:rPr lang="en-US" sz="1000" dirty="0">
                          <a:solidFill>
                            <a:schemeClr val="tx1"/>
                          </a:solidFill>
                          <a:effectLst/>
                          <a:latin typeface="Century Gothic" panose="020B0502020202020204" pitchFamily="34" charset="0"/>
                        </a:rPr>
                        <a:t>Progress Report: Transformation in the Public and Private Sectors.</a:t>
                      </a:r>
                      <a:endParaRPr lang="en-ZA" sz="1000" dirty="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50800" marR="42545" indent="-6350" algn="just">
                        <a:lnSpc>
                          <a:spcPct val="110000"/>
                        </a:lnSpc>
                        <a:spcAft>
                          <a:spcPts val="15"/>
                        </a:spcAft>
                      </a:pPr>
                      <a:r>
                        <a:rPr lang="en-ZA" sz="1000" dirty="0">
                          <a:solidFill>
                            <a:schemeClr val="tx1"/>
                          </a:solidFill>
                          <a:effectLst/>
                          <a:latin typeface="Century Gothic" panose="020B0502020202020204" pitchFamily="34" charset="0"/>
                        </a:rPr>
                        <a:t>No Variance</a:t>
                      </a:r>
                      <a:endParaRPr lang="en-ZA" sz="1000" dirty="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63500" marR="42545" indent="-6350" algn="just">
                        <a:lnSpc>
                          <a:spcPct val="110000"/>
                        </a:lnSpc>
                        <a:spcAft>
                          <a:spcPts val="15"/>
                        </a:spcAft>
                      </a:pPr>
                      <a:r>
                        <a:rPr lang="en-ZA" sz="1000">
                          <a:solidFill>
                            <a:schemeClr val="tx1"/>
                          </a:solidFill>
                          <a:effectLst/>
                          <a:latin typeface="Century Gothic" panose="020B0502020202020204" pitchFamily="34" charset="0"/>
                        </a:rPr>
                        <a:t>No Corrective Action</a:t>
                      </a:r>
                      <a:endParaRPr lang="en-ZA" sz="100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extLst>
                  <a:ext uri="{0D108BD9-81ED-4DB2-BD59-A6C34878D82A}">
                    <a16:rowId xmlns:a16="http://schemas.microsoft.com/office/drawing/2014/main" xmlns="" val="4252088263"/>
                  </a:ext>
                </a:extLst>
              </a:tr>
              <a:tr h="1576253">
                <a:tc>
                  <a:txBody>
                    <a:bodyPr/>
                    <a:lstStyle/>
                    <a:p>
                      <a:pPr marL="234950" marR="42545" indent="-6350" algn="ctr">
                        <a:lnSpc>
                          <a:spcPct val="110000"/>
                        </a:lnSpc>
                        <a:spcAft>
                          <a:spcPts val="15"/>
                        </a:spcAft>
                      </a:pPr>
                      <a:r>
                        <a:rPr lang="en-ZA" sz="800" dirty="0">
                          <a:effectLst/>
                        </a:rPr>
                        <a:t>6</a:t>
                      </a:r>
                      <a:endParaRPr lang="en-ZA" sz="9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nchor="ctr"/>
                </a:tc>
                <a:tc>
                  <a:txBody>
                    <a:bodyPr/>
                    <a:lstStyle/>
                    <a:p>
                      <a:pPr marL="69215" marR="42545" indent="-6350" algn="just">
                        <a:lnSpc>
                          <a:spcPct val="110000"/>
                        </a:lnSpc>
                        <a:spcAft>
                          <a:spcPts val="10"/>
                        </a:spcAft>
                      </a:pPr>
                      <a:r>
                        <a:rPr lang="en-ZA" sz="1000" dirty="0">
                          <a:solidFill>
                            <a:schemeClr val="tx1"/>
                          </a:solidFill>
                          <a:effectLst/>
                          <a:latin typeface="Century Gothic" panose="020B0502020202020204" pitchFamily="34" charset="0"/>
                        </a:rPr>
                        <a:t>Number of monitoring engagements with national government institutions on the implementation of rules &amp; </a:t>
                      </a:r>
                    </a:p>
                    <a:p>
                      <a:pPr marL="69215" marR="42545" indent="-6350" algn="just">
                        <a:lnSpc>
                          <a:spcPct val="110000"/>
                        </a:lnSpc>
                        <a:spcAft>
                          <a:spcPts val="15"/>
                        </a:spcAft>
                      </a:pPr>
                      <a:r>
                        <a:rPr lang="en-ZA" sz="1000" dirty="0">
                          <a:solidFill>
                            <a:schemeClr val="tx1"/>
                          </a:solidFill>
                          <a:effectLst/>
                          <a:latin typeface="Century Gothic" panose="020B0502020202020204" pitchFamily="34" charset="0"/>
                        </a:rPr>
                        <a:t>regulations for women’s empowerment </a:t>
                      </a:r>
                      <a:endParaRPr lang="en-ZA" sz="1000" dirty="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1270" marR="42545" indent="-6350" algn="just">
                        <a:lnSpc>
                          <a:spcPct val="110000"/>
                        </a:lnSpc>
                        <a:spcAft>
                          <a:spcPts val="15"/>
                        </a:spcAft>
                      </a:pPr>
                      <a:r>
                        <a:rPr lang="en-ZA" sz="1000">
                          <a:solidFill>
                            <a:schemeClr val="tx1"/>
                          </a:solidFill>
                          <a:effectLst/>
                          <a:latin typeface="Century Gothic" panose="020B0502020202020204" pitchFamily="34" charset="0"/>
                        </a:rPr>
                        <a:t>2 monitoring engagements &amp; a report on the outcomes of the engagements, with national government institutions on the implementation of rules &amp; </a:t>
                      </a:r>
                    </a:p>
                    <a:p>
                      <a:pPr marL="63500" marR="42545" indent="-6350" algn="just">
                        <a:lnSpc>
                          <a:spcPct val="110000"/>
                        </a:lnSpc>
                        <a:spcAft>
                          <a:spcPts val="15"/>
                        </a:spcAft>
                      </a:pPr>
                      <a:r>
                        <a:rPr lang="en-ZA" sz="1000">
                          <a:solidFill>
                            <a:schemeClr val="tx1"/>
                          </a:solidFill>
                          <a:effectLst/>
                          <a:latin typeface="Century Gothic" panose="020B0502020202020204" pitchFamily="34" charset="0"/>
                        </a:rPr>
                        <a:t>regulations for women’s empowerment </a:t>
                      </a:r>
                      <a:endParaRPr lang="en-ZA" sz="100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1270" marR="42545" indent="-1270" algn="just">
                        <a:lnSpc>
                          <a:spcPct val="110000"/>
                        </a:lnSpc>
                        <a:spcAft>
                          <a:spcPts val="15"/>
                        </a:spcAft>
                      </a:pPr>
                      <a:r>
                        <a:rPr lang="en-ZA" sz="1000">
                          <a:solidFill>
                            <a:schemeClr val="tx1"/>
                          </a:solidFill>
                          <a:effectLst/>
                          <a:latin typeface="Century Gothic" panose="020B0502020202020204" pitchFamily="34" charset="0"/>
                        </a:rPr>
                        <a:t>Monitoring engagements &amp; a report on the outcomes of the engagements, with </a:t>
                      </a:r>
                    </a:p>
                    <a:p>
                      <a:pPr marL="1270" marR="42545" indent="-1270" algn="just">
                        <a:lnSpc>
                          <a:spcPct val="110000"/>
                        </a:lnSpc>
                        <a:spcAft>
                          <a:spcPts val="15"/>
                        </a:spcAft>
                      </a:pPr>
                      <a:r>
                        <a:rPr lang="en-ZA" sz="1000">
                          <a:solidFill>
                            <a:schemeClr val="tx1"/>
                          </a:solidFill>
                          <a:effectLst/>
                          <a:latin typeface="Century Gothic" panose="020B0502020202020204" pitchFamily="34" charset="0"/>
                        </a:rPr>
                        <a:t>national government </a:t>
                      </a:r>
                    </a:p>
                    <a:p>
                      <a:pPr marL="1270" marR="42545" indent="-1270" algn="just">
                        <a:lnSpc>
                          <a:spcPct val="110000"/>
                        </a:lnSpc>
                        <a:spcAft>
                          <a:spcPts val="15"/>
                        </a:spcAft>
                      </a:pPr>
                      <a:r>
                        <a:rPr lang="en-ZA" sz="1000">
                          <a:solidFill>
                            <a:schemeClr val="tx1"/>
                          </a:solidFill>
                          <a:effectLst/>
                          <a:latin typeface="Century Gothic" panose="020B0502020202020204" pitchFamily="34" charset="0"/>
                        </a:rPr>
                        <a:t>institutions on the implementation of procurement rules &amp; regulations for women’s empowerment </a:t>
                      </a:r>
                      <a:endParaRPr lang="en-ZA" sz="100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635" marR="42545" indent="-6350" algn="l">
                        <a:lnSpc>
                          <a:spcPct val="110000"/>
                        </a:lnSpc>
                        <a:spcAft>
                          <a:spcPts val="15"/>
                        </a:spcAft>
                      </a:pPr>
                      <a:r>
                        <a:rPr lang="en-ZA" sz="1000">
                          <a:solidFill>
                            <a:schemeClr val="tx1"/>
                          </a:solidFill>
                          <a:effectLst/>
                          <a:latin typeface="Century Gothic" panose="020B0502020202020204" pitchFamily="34" charset="0"/>
                        </a:rPr>
                        <a:t>Planned field work completed, including data collection with various public entities. However, accessing data on procurement figures remain a challenge. Research reports are currently being compiled.</a:t>
                      </a:r>
                    </a:p>
                    <a:p>
                      <a:pPr marL="50800" marR="42545" indent="-6350" algn="just">
                        <a:lnSpc>
                          <a:spcPct val="110000"/>
                        </a:lnSpc>
                        <a:spcAft>
                          <a:spcPts val="15"/>
                        </a:spcAft>
                      </a:pPr>
                      <a:r>
                        <a:rPr lang="en-ZA" sz="1000">
                          <a:solidFill>
                            <a:schemeClr val="tx1"/>
                          </a:solidFill>
                          <a:effectLst/>
                          <a:latin typeface="Century Gothic" panose="020B0502020202020204" pitchFamily="34" charset="0"/>
                        </a:rPr>
                        <a:t> </a:t>
                      </a:r>
                      <a:endParaRPr lang="en-ZA" sz="100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50800" marR="42545" indent="-6350" algn="just">
                        <a:lnSpc>
                          <a:spcPct val="110000"/>
                        </a:lnSpc>
                        <a:spcAft>
                          <a:spcPts val="15"/>
                        </a:spcAft>
                      </a:pPr>
                      <a:r>
                        <a:rPr lang="en-ZA" sz="1000" dirty="0">
                          <a:solidFill>
                            <a:schemeClr val="tx1"/>
                          </a:solidFill>
                          <a:effectLst/>
                          <a:latin typeface="Century Gothic" panose="020B0502020202020204" pitchFamily="34" charset="0"/>
                        </a:rPr>
                        <a:t>No Variance</a:t>
                      </a:r>
                      <a:endParaRPr lang="en-ZA" sz="1000" dirty="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63500" marR="42545" indent="-6350" algn="just">
                        <a:lnSpc>
                          <a:spcPct val="110000"/>
                        </a:lnSpc>
                        <a:spcAft>
                          <a:spcPts val="15"/>
                        </a:spcAft>
                      </a:pPr>
                      <a:r>
                        <a:rPr lang="en-ZA" sz="1000" dirty="0">
                          <a:solidFill>
                            <a:schemeClr val="tx1"/>
                          </a:solidFill>
                          <a:effectLst/>
                          <a:latin typeface="Century Gothic" panose="020B0502020202020204" pitchFamily="34" charset="0"/>
                        </a:rPr>
                        <a:t>No Corrective Action </a:t>
                      </a:r>
                      <a:endParaRPr lang="en-ZA" sz="1000" dirty="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extLst>
                  <a:ext uri="{0D108BD9-81ED-4DB2-BD59-A6C34878D82A}">
                    <a16:rowId xmlns:a16="http://schemas.microsoft.com/office/drawing/2014/main" xmlns="" val="258125386"/>
                  </a:ext>
                </a:extLst>
              </a:tr>
              <a:tr h="782691">
                <a:tc>
                  <a:txBody>
                    <a:bodyPr/>
                    <a:lstStyle/>
                    <a:p>
                      <a:pPr marL="234950" marR="42545" indent="-6350" algn="ctr">
                        <a:lnSpc>
                          <a:spcPct val="110000"/>
                        </a:lnSpc>
                        <a:spcAft>
                          <a:spcPts val="15"/>
                        </a:spcAft>
                      </a:pPr>
                      <a:r>
                        <a:rPr lang="en-ZA" sz="800" dirty="0">
                          <a:effectLst/>
                        </a:rPr>
                        <a:t>7</a:t>
                      </a:r>
                      <a:endParaRPr lang="en-ZA" sz="9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nchor="ctr"/>
                </a:tc>
                <a:tc>
                  <a:txBody>
                    <a:bodyPr/>
                    <a:lstStyle/>
                    <a:p>
                      <a:pPr marL="69215" marR="42545" indent="-6350" algn="just">
                        <a:lnSpc>
                          <a:spcPct val="110000"/>
                        </a:lnSpc>
                        <a:spcAft>
                          <a:spcPts val="15"/>
                        </a:spcAft>
                      </a:pPr>
                      <a:r>
                        <a:rPr lang="en-ZA" sz="1000" dirty="0">
                          <a:solidFill>
                            <a:schemeClr val="tx1"/>
                          </a:solidFill>
                          <a:effectLst/>
                          <a:latin typeface="Century Gothic" panose="020B0502020202020204" pitchFamily="34" charset="0"/>
                        </a:rPr>
                        <a:t>Number of webinars and policy briefs conducted to follow up </a:t>
                      </a:r>
                    </a:p>
                    <a:p>
                      <a:pPr marL="63500" marR="42545" indent="-6350" algn="just">
                        <a:lnSpc>
                          <a:spcPct val="110000"/>
                        </a:lnSpc>
                        <a:spcAft>
                          <a:spcPts val="15"/>
                        </a:spcAft>
                      </a:pPr>
                      <a:r>
                        <a:rPr lang="en-ZA" sz="1000" dirty="0">
                          <a:solidFill>
                            <a:schemeClr val="tx1"/>
                          </a:solidFill>
                          <a:effectLst/>
                          <a:latin typeface="Century Gothic" panose="020B0502020202020204" pitchFamily="34" charset="0"/>
                        </a:rPr>
                        <a:t>on commitments made in the 2020/2021 webinars. </a:t>
                      </a:r>
                      <a:endParaRPr lang="en-ZA" sz="1000" dirty="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1270" marR="42545" indent="-6350" algn="just">
                        <a:lnSpc>
                          <a:spcPct val="110000"/>
                        </a:lnSpc>
                        <a:spcAft>
                          <a:spcPts val="10"/>
                        </a:spcAft>
                      </a:pPr>
                      <a:r>
                        <a:rPr lang="en-ZA" sz="1000">
                          <a:solidFill>
                            <a:schemeClr val="tx1"/>
                          </a:solidFill>
                          <a:effectLst/>
                          <a:latin typeface="Century Gothic" panose="020B0502020202020204" pitchFamily="34" charset="0"/>
                        </a:rPr>
                        <a:t>4 webinars and policy briefs conducted to </a:t>
                      </a:r>
                    </a:p>
                    <a:p>
                      <a:pPr marL="63500" marR="42545" indent="-6350" algn="just">
                        <a:lnSpc>
                          <a:spcPct val="110000"/>
                        </a:lnSpc>
                        <a:spcAft>
                          <a:spcPts val="15"/>
                        </a:spcAft>
                      </a:pPr>
                      <a:r>
                        <a:rPr lang="en-ZA" sz="1000">
                          <a:solidFill>
                            <a:schemeClr val="tx1"/>
                          </a:solidFill>
                          <a:effectLst/>
                          <a:latin typeface="Century Gothic" panose="020B0502020202020204" pitchFamily="34" charset="0"/>
                        </a:rPr>
                        <a:t>follow up on commitments made in the 2020/2021 webinars. </a:t>
                      </a:r>
                      <a:endParaRPr lang="en-ZA" sz="100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1270" marR="42545" indent="-6350" algn="just">
                        <a:lnSpc>
                          <a:spcPct val="110000"/>
                        </a:lnSpc>
                        <a:spcAft>
                          <a:spcPts val="10"/>
                        </a:spcAft>
                      </a:pPr>
                      <a:r>
                        <a:rPr lang="en-ZA" sz="1000" dirty="0">
                          <a:solidFill>
                            <a:schemeClr val="tx1"/>
                          </a:solidFill>
                          <a:effectLst/>
                          <a:latin typeface="Century Gothic" panose="020B0502020202020204" pitchFamily="34" charset="0"/>
                        </a:rPr>
                        <a:t>1 webinars and policy briefs </a:t>
                      </a:r>
                    </a:p>
                    <a:p>
                      <a:pPr marL="50800" marR="42545" indent="-6350" algn="just">
                        <a:lnSpc>
                          <a:spcPct val="110000"/>
                        </a:lnSpc>
                        <a:spcAft>
                          <a:spcPts val="15"/>
                        </a:spcAft>
                      </a:pPr>
                      <a:r>
                        <a:rPr lang="en-ZA" sz="1000" dirty="0">
                          <a:solidFill>
                            <a:schemeClr val="tx1"/>
                          </a:solidFill>
                          <a:effectLst/>
                          <a:latin typeface="Century Gothic" panose="020B0502020202020204" pitchFamily="34" charset="0"/>
                        </a:rPr>
                        <a:t>conducted to follow up on commitments made in the 2020/2021 webinars. </a:t>
                      </a:r>
                      <a:endParaRPr lang="en-ZA" sz="1000" dirty="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50800" marR="42545" indent="-6350" algn="just">
                        <a:lnSpc>
                          <a:spcPct val="110000"/>
                        </a:lnSpc>
                        <a:spcAft>
                          <a:spcPts val="15"/>
                        </a:spcAft>
                      </a:pPr>
                      <a:r>
                        <a:rPr lang="en-ZA" sz="1000">
                          <a:solidFill>
                            <a:schemeClr val="tx1"/>
                          </a:solidFill>
                          <a:effectLst/>
                          <a:latin typeface="Century Gothic" panose="020B0502020202020204" pitchFamily="34" charset="0"/>
                        </a:rPr>
                        <a:t>1 Webinar was conducted on the CGE LGBTQI+ Equality Project.</a:t>
                      </a:r>
                      <a:endParaRPr lang="en-ZA" sz="100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50800" marR="42545" indent="-6350" algn="just">
                        <a:lnSpc>
                          <a:spcPct val="110000"/>
                        </a:lnSpc>
                        <a:spcAft>
                          <a:spcPts val="15"/>
                        </a:spcAft>
                      </a:pPr>
                      <a:r>
                        <a:rPr lang="en-ZA" sz="1000">
                          <a:solidFill>
                            <a:schemeClr val="tx1"/>
                          </a:solidFill>
                          <a:effectLst/>
                          <a:latin typeface="Century Gothic" panose="020B0502020202020204" pitchFamily="34" charset="0"/>
                        </a:rPr>
                        <a:t>No Variance</a:t>
                      </a:r>
                      <a:endParaRPr lang="en-ZA" sz="100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63500" marR="42545" indent="-6350" algn="just">
                        <a:lnSpc>
                          <a:spcPct val="110000"/>
                        </a:lnSpc>
                        <a:spcAft>
                          <a:spcPts val="15"/>
                        </a:spcAft>
                      </a:pPr>
                      <a:r>
                        <a:rPr lang="en-ZA" sz="1000" dirty="0">
                          <a:solidFill>
                            <a:schemeClr val="tx1"/>
                          </a:solidFill>
                          <a:effectLst/>
                          <a:latin typeface="Century Gothic" panose="020B0502020202020204" pitchFamily="34" charset="0"/>
                        </a:rPr>
                        <a:t>No Corrective Action </a:t>
                      </a:r>
                      <a:endParaRPr lang="en-ZA" sz="1000" dirty="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extLst>
                  <a:ext uri="{0D108BD9-81ED-4DB2-BD59-A6C34878D82A}">
                    <a16:rowId xmlns:a16="http://schemas.microsoft.com/office/drawing/2014/main" xmlns="" val="3916373103"/>
                  </a:ext>
                </a:extLst>
              </a:tr>
            </a:tbl>
          </a:graphicData>
        </a:graphic>
      </p:graphicFrame>
    </p:spTree>
    <p:extLst>
      <p:ext uri="{BB962C8B-B14F-4D97-AF65-F5344CB8AC3E}">
        <p14:creationId xmlns:p14="http://schemas.microsoft.com/office/powerpoint/2010/main" xmlns="" val="3855824702"/>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8" name="Picture 5" descr="CGE Banner1"/>
          <p:cNvPicPr>
            <a:picLocks noChangeAspect="1" noChangeArrowheads="1"/>
          </p:cNvPicPr>
          <p:nvPr/>
        </p:nvPicPr>
        <p:blipFill>
          <a:blip r:embed="rId3" cstate="print"/>
          <a:srcRect/>
          <a:stretch>
            <a:fillRect/>
          </a:stretch>
        </p:blipFill>
        <p:spPr bwMode="auto">
          <a:xfrm>
            <a:off x="1789183" y="-65757"/>
            <a:ext cx="5565634" cy="1086853"/>
          </a:xfrm>
          <a:prstGeom prst="rect">
            <a:avLst/>
          </a:prstGeom>
          <a:noFill/>
          <a:ln w="9525">
            <a:noFill/>
            <a:miter lim="800000"/>
            <a:headEnd/>
            <a:tailEnd/>
          </a:ln>
        </p:spPr>
      </p:pic>
      <p:pic>
        <p:nvPicPr>
          <p:cNvPr id="18439" name="Picture 6"/>
          <p:cNvPicPr>
            <a:picLocks noChangeAspect="1" noChangeArrowheads="1"/>
          </p:cNvPicPr>
          <p:nvPr/>
        </p:nvPicPr>
        <p:blipFill>
          <a:blip r:embed="rId4" cstate="print"/>
          <a:srcRect/>
          <a:stretch>
            <a:fillRect/>
          </a:stretch>
        </p:blipFill>
        <p:spPr bwMode="auto">
          <a:xfrm flipV="1">
            <a:off x="0" y="6713019"/>
            <a:ext cx="9144000" cy="144981"/>
          </a:xfrm>
          <a:prstGeom prst="rect">
            <a:avLst/>
          </a:prstGeom>
          <a:noFill/>
          <a:ln w="9525">
            <a:noFill/>
            <a:miter lim="800000"/>
            <a:headEnd/>
            <a:tailEnd/>
          </a:ln>
        </p:spPr>
      </p:pic>
      <p:sp>
        <p:nvSpPr>
          <p:cNvPr id="18435" name="Slide Number Placeholder 5"/>
          <p:cNvSpPr>
            <a:spLocks noGrp="1"/>
          </p:cNvSpPr>
          <p:nvPr>
            <p:ph type="sldNum" sz="quarter" idx="12"/>
          </p:nvPr>
        </p:nvSpPr>
        <p:spPr>
          <a:noFill/>
        </p:spPr>
        <p:txBody>
          <a:bodyPr/>
          <a:lstStyle/>
          <a:p>
            <a:fld id="{68E278D7-3796-4EA3-BECE-95B2798403B9}" type="slidenum">
              <a:rPr lang="en-GB" smtClean="0"/>
              <a:pPr/>
              <a:t>12</a:t>
            </a:fld>
            <a:endParaRPr lang="en-GB"/>
          </a:p>
        </p:txBody>
      </p:sp>
      <p:sp>
        <p:nvSpPr>
          <p:cNvPr id="9" name="TextBox 8">
            <a:extLst>
              <a:ext uri="{FF2B5EF4-FFF2-40B4-BE49-F238E27FC236}">
                <a16:creationId xmlns:a16="http://schemas.microsoft.com/office/drawing/2014/main" xmlns="" id="{0285985C-6A2C-46AC-80D4-68454596DF0E}"/>
              </a:ext>
            </a:extLst>
          </p:cNvPr>
          <p:cNvSpPr txBox="1"/>
          <p:nvPr/>
        </p:nvSpPr>
        <p:spPr>
          <a:xfrm>
            <a:off x="147145" y="1059121"/>
            <a:ext cx="9144000" cy="48186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marL="68580" marR="42545" indent="-6350" algn="just">
              <a:lnSpc>
                <a:spcPct val="110000"/>
              </a:lnSpc>
              <a:spcAft>
                <a:spcPts val="15"/>
              </a:spcAft>
            </a:pPr>
            <a:r>
              <a:rPr lang="en-ZA" sz="1200" b="1" dirty="0">
                <a:solidFill>
                  <a:srgbClr val="1F3864"/>
                </a:solidFill>
                <a:effectLst/>
                <a:latin typeface="Century Gothic" panose="020B0502020202020204" pitchFamily="34" charset="0"/>
                <a:ea typeface="Century Gothic" panose="020B0502020202020204" pitchFamily="34" charset="0"/>
                <a:cs typeface="Century Gothic" panose="020B0502020202020204" pitchFamily="34" charset="0"/>
              </a:rPr>
              <a:t>OUTCOME 2: GENDER EQUALITY PROMOTED AND PROTECTED THROUGH INFORMATION, EDUCATION,</a:t>
            </a:r>
          </a:p>
          <a:p>
            <a:pPr marL="68580" marR="42545" indent="-6350" algn="just">
              <a:lnSpc>
                <a:spcPct val="110000"/>
              </a:lnSpc>
              <a:spcAft>
                <a:spcPts val="15"/>
              </a:spcAft>
            </a:pPr>
            <a:r>
              <a:rPr lang="en-ZA" sz="1200" b="1" dirty="0">
                <a:solidFill>
                  <a:srgbClr val="1F3864"/>
                </a:solidFill>
                <a:latin typeface="Century Gothic" panose="020B0502020202020204" pitchFamily="34" charset="0"/>
                <a:ea typeface="Century Gothic" panose="020B0502020202020204" pitchFamily="34" charset="0"/>
                <a:cs typeface="Century Gothic" panose="020B0502020202020204" pitchFamily="34" charset="0"/>
              </a:rPr>
              <a:t>                      </a:t>
            </a:r>
            <a:r>
              <a:rPr lang="en-ZA" sz="1200" b="1" dirty="0">
                <a:solidFill>
                  <a:srgbClr val="1F3864"/>
                </a:solidFill>
                <a:effectLst/>
                <a:latin typeface="Century Gothic" panose="020B0502020202020204" pitchFamily="34" charset="0"/>
                <a:ea typeface="Century Gothic" panose="020B0502020202020204" pitchFamily="34" charset="0"/>
                <a:cs typeface="Century Gothic" panose="020B0502020202020204" pitchFamily="34" charset="0"/>
              </a:rPr>
              <a:t> INVESTIGATIONS AND LITIGATIONS </a:t>
            </a:r>
            <a:r>
              <a:rPr lang="en-ZA" sz="1200" dirty="0">
                <a:solidFill>
                  <a:srgbClr val="1F3864"/>
                </a:solidFill>
                <a:effectLst/>
                <a:latin typeface="Century Gothic" panose="020B0502020202020204" pitchFamily="34" charset="0"/>
                <a:ea typeface="Century Gothic" panose="020B0502020202020204" pitchFamily="34" charset="0"/>
                <a:cs typeface="Century Gothic" panose="020B0502020202020204" pitchFamily="34" charset="0"/>
              </a:rPr>
              <a:t> </a:t>
            </a:r>
            <a:endParaRPr lang="en-ZA"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p:txBody>
      </p:sp>
      <p:graphicFrame>
        <p:nvGraphicFramePr>
          <p:cNvPr id="3" name="Table 2">
            <a:extLst>
              <a:ext uri="{FF2B5EF4-FFF2-40B4-BE49-F238E27FC236}">
                <a16:creationId xmlns:a16="http://schemas.microsoft.com/office/drawing/2014/main" xmlns="" id="{E9E09AF2-3439-4D8D-889B-65565FB9273E}"/>
              </a:ext>
            </a:extLst>
          </p:cNvPr>
          <p:cNvGraphicFramePr>
            <a:graphicFrameLocks noGrp="1"/>
          </p:cNvGraphicFramePr>
          <p:nvPr>
            <p:extLst>
              <p:ext uri="{D42A27DB-BD31-4B8C-83A1-F6EECF244321}">
                <p14:modId xmlns:p14="http://schemas.microsoft.com/office/powerpoint/2010/main" xmlns="" val="1273181972"/>
              </p:ext>
            </p:extLst>
          </p:nvPr>
        </p:nvGraphicFramePr>
        <p:xfrm>
          <a:off x="0" y="1512509"/>
          <a:ext cx="9143999" cy="5177978"/>
        </p:xfrm>
        <a:graphic>
          <a:graphicData uri="http://schemas.openxmlformats.org/drawingml/2006/table">
            <a:tbl>
              <a:tblPr>
                <a:tableStyleId>{5940675A-B579-460E-94D1-54222C63F5DA}</a:tableStyleId>
              </a:tblPr>
              <a:tblGrid>
                <a:gridCol w="373150">
                  <a:extLst>
                    <a:ext uri="{9D8B030D-6E8A-4147-A177-3AD203B41FA5}">
                      <a16:colId xmlns:a16="http://schemas.microsoft.com/office/drawing/2014/main" xmlns="" val="1568547817"/>
                    </a:ext>
                  </a:extLst>
                </a:gridCol>
                <a:gridCol w="1580399">
                  <a:extLst>
                    <a:ext uri="{9D8B030D-6E8A-4147-A177-3AD203B41FA5}">
                      <a16:colId xmlns:a16="http://schemas.microsoft.com/office/drawing/2014/main" xmlns="" val="4211223682"/>
                    </a:ext>
                  </a:extLst>
                </a:gridCol>
                <a:gridCol w="1556620">
                  <a:extLst>
                    <a:ext uri="{9D8B030D-6E8A-4147-A177-3AD203B41FA5}">
                      <a16:colId xmlns:a16="http://schemas.microsoft.com/office/drawing/2014/main" xmlns="" val="2707970898"/>
                    </a:ext>
                  </a:extLst>
                </a:gridCol>
                <a:gridCol w="1384677">
                  <a:extLst>
                    <a:ext uri="{9D8B030D-6E8A-4147-A177-3AD203B41FA5}">
                      <a16:colId xmlns:a16="http://schemas.microsoft.com/office/drawing/2014/main" xmlns="" val="3345796311"/>
                    </a:ext>
                  </a:extLst>
                </a:gridCol>
                <a:gridCol w="1997448">
                  <a:extLst>
                    <a:ext uri="{9D8B030D-6E8A-4147-A177-3AD203B41FA5}">
                      <a16:colId xmlns:a16="http://schemas.microsoft.com/office/drawing/2014/main" xmlns="" val="2253735955"/>
                    </a:ext>
                  </a:extLst>
                </a:gridCol>
                <a:gridCol w="1231030">
                  <a:extLst>
                    <a:ext uri="{9D8B030D-6E8A-4147-A177-3AD203B41FA5}">
                      <a16:colId xmlns:a16="http://schemas.microsoft.com/office/drawing/2014/main" xmlns="" val="1033689890"/>
                    </a:ext>
                  </a:extLst>
                </a:gridCol>
                <a:gridCol w="1020675">
                  <a:extLst>
                    <a:ext uri="{9D8B030D-6E8A-4147-A177-3AD203B41FA5}">
                      <a16:colId xmlns:a16="http://schemas.microsoft.com/office/drawing/2014/main" xmlns="" val="3881078875"/>
                    </a:ext>
                  </a:extLst>
                </a:gridCol>
              </a:tblGrid>
              <a:tr h="309811">
                <a:tc>
                  <a:txBody>
                    <a:bodyPr/>
                    <a:lstStyle/>
                    <a:p>
                      <a:pPr marL="76200" marR="42545" indent="-6350" algn="ctr">
                        <a:lnSpc>
                          <a:spcPct val="110000"/>
                        </a:lnSpc>
                        <a:spcAft>
                          <a:spcPts val="15"/>
                        </a:spcAft>
                      </a:pPr>
                      <a:r>
                        <a:rPr lang="en-ZA" sz="1000" b="1" dirty="0">
                          <a:solidFill>
                            <a:schemeClr val="bg1"/>
                          </a:solidFill>
                          <a:effectLst/>
                          <a:latin typeface="Century Gothic" panose="020B0502020202020204" pitchFamily="34" charset="0"/>
                        </a:rPr>
                        <a:t>#</a:t>
                      </a:r>
                      <a:endParaRPr lang="en-ZA" sz="1000" b="1" dirty="0">
                        <a:solidFill>
                          <a:schemeClr val="bg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nchor="ctr">
                    <a:solidFill>
                      <a:srgbClr val="002060"/>
                    </a:solidFill>
                  </a:tcPr>
                </a:tc>
                <a:tc>
                  <a:txBody>
                    <a:bodyPr/>
                    <a:lstStyle/>
                    <a:p>
                      <a:pPr marL="76200" marR="42545" indent="-6350" algn="ctr">
                        <a:lnSpc>
                          <a:spcPct val="110000"/>
                        </a:lnSpc>
                        <a:spcAft>
                          <a:spcPts val="15"/>
                        </a:spcAft>
                      </a:pPr>
                      <a:r>
                        <a:rPr lang="en-ZA" sz="1000" b="1" dirty="0">
                          <a:solidFill>
                            <a:schemeClr val="bg1"/>
                          </a:solidFill>
                          <a:effectLst/>
                          <a:latin typeface="Century Gothic" panose="020B0502020202020204" pitchFamily="34" charset="0"/>
                        </a:rPr>
                        <a:t>Output Indicators</a:t>
                      </a:r>
                      <a:endParaRPr lang="en-ZA" sz="1000" b="1" dirty="0">
                        <a:solidFill>
                          <a:schemeClr val="bg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solidFill>
                      <a:srgbClr val="002060"/>
                    </a:solidFill>
                  </a:tcPr>
                </a:tc>
                <a:tc>
                  <a:txBody>
                    <a:bodyPr/>
                    <a:lstStyle/>
                    <a:p>
                      <a:pPr marL="139700" marR="42545" indent="-6350" algn="ctr">
                        <a:lnSpc>
                          <a:spcPct val="110000"/>
                        </a:lnSpc>
                        <a:spcAft>
                          <a:spcPts val="15"/>
                        </a:spcAft>
                      </a:pPr>
                      <a:r>
                        <a:rPr lang="en-ZA" sz="1000" b="1" dirty="0">
                          <a:solidFill>
                            <a:schemeClr val="bg1"/>
                          </a:solidFill>
                          <a:effectLst/>
                          <a:latin typeface="Century Gothic" panose="020B0502020202020204" pitchFamily="34" charset="0"/>
                        </a:rPr>
                        <a:t>Annual Targets</a:t>
                      </a:r>
                      <a:endParaRPr lang="en-ZA" sz="1000" b="1" dirty="0">
                        <a:solidFill>
                          <a:schemeClr val="bg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solidFill>
                      <a:srgbClr val="002060"/>
                    </a:solidFill>
                  </a:tcPr>
                </a:tc>
                <a:tc>
                  <a:txBody>
                    <a:bodyPr/>
                    <a:lstStyle/>
                    <a:p>
                      <a:pPr marL="723900" marR="42545" indent="-6350" algn="ctr">
                        <a:lnSpc>
                          <a:spcPct val="110000"/>
                        </a:lnSpc>
                        <a:spcAft>
                          <a:spcPts val="15"/>
                        </a:spcAft>
                      </a:pPr>
                      <a:r>
                        <a:rPr lang="en-ZA" sz="1000" b="1" dirty="0">
                          <a:solidFill>
                            <a:schemeClr val="bg1"/>
                          </a:solidFill>
                          <a:effectLst/>
                          <a:latin typeface="Century Gothic" panose="020B0502020202020204" pitchFamily="34" charset="0"/>
                        </a:rPr>
                        <a:t>Q3 Targets</a:t>
                      </a:r>
                      <a:endParaRPr lang="en-ZA" sz="1000" b="1" dirty="0">
                        <a:solidFill>
                          <a:schemeClr val="bg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solidFill>
                      <a:srgbClr val="002060"/>
                    </a:solidFill>
                  </a:tcPr>
                </a:tc>
                <a:tc>
                  <a:txBody>
                    <a:bodyPr/>
                    <a:lstStyle/>
                    <a:p>
                      <a:pPr marL="234950" marR="42545" indent="-6350" algn="ctr">
                        <a:lnSpc>
                          <a:spcPct val="110000"/>
                        </a:lnSpc>
                        <a:spcAft>
                          <a:spcPts val="15"/>
                        </a:spcAft>
                      </a:pPr>
                      <a:r>
                        <a:rPr lang="en-ZA" sz="1000" b="1" dirty="0">
                          <a:solidFill>
                            <a:schemeClr val="bg1"/>
                          </a:solidFill>
                          <a:effectLst/>
                          <a:latin typeface="Century Gothic" panose="020B0502020202020204" pitchFamily="34" charset="0"/>
                        </a:rPr>
                        <a:t>Actual Performance</a:t>
                      </a:r>
                      <a:endParaRPr lang="en-ZA" sz="1000" b="1" dirty="0">
                        <a:solidFill>
                          <a:schemeClr val="bg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solidFill>
                      <a:srgbClr val="002060"/>
                    </a:solidFill>
                  </a:tcPr>
                </a:tc>
                <a:tc>
                  <a:txBody>
                    <a:bodyPr/>
                    <a:lstStyle/>
                    <a:p>
                      <a:pPr marL="723900" marR="42545" indent="-450850" algn="ctr">
                        <a:lnSpc>
                          <a:spcPct val="110000"/>
                        </a:lnSpc>
                        <a:spcAft>
                          <a:spcPts val="15"/>
                        </a:spcAft>
                      </a:pPr>
                      <a:r>
                        <a:rPr lang="en-ZA" sz="1000" b="1" dirty="0">
                          <a:solidFill>
                            <a:schemeClr val="bg1"/>
                          </a:solidFill>
                          <a:effectLst/>
                          <a:latin typeface="Century Gothic" panose="020B0502020202020204" pitchFamily="34" charset="0"/>
                        </a:rPr>
                        <a:t>Variance</a:t>
                      </a:r>
                      <a:endParaRPr lang="en-ZA" sz="1000" b="1" dirty="0">
                        <a:solidFill>
                          <a:schemeClr val="bg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solidFill>
                      <a:srgbClr val="002060"/>
                    </a:solidFill>
                  </a:tcPr>
                </a:tc>
                <a:tc>
                  <a:txBody>
                    <a:bodyPr/>
                    <a:lstStyle/>
                    <a:p>
                      <a:pPr marL="234950" marR="42545" indent="-6350" algn="ctr">
                        <a:lnSpc>
                          <a:spcPct val="110000"/>
                        </a:lnSpc>
                        <a:spcAft>
                          <a:spcPts val="15"/>
                        </a:spcAft>
                      </a:pPr>
                      <a:r>
                        <a:rPr lang="en-ZA" sz="1000" b="1" dirty="0">
                          <a:solidFill>
                            <a:schemeClr val="bg1"/>
                          </a:solidFill>
                          <a:effectLst/>
                          <a:latin typeface="Century Gothic" panose="020B0502020202020204" pitchFamily="34" charset="0"/>
                        </a:rPr>
                        <a:t>Corrective Action</a:t>
                      </a:r>
                      <a:endParaRPr lang="en-ZA" sz="1000" b="1" dirty="0">
                        <a:solidFill>
                          <a:schemeClr val="bg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solidFill>
                      <a:srgbClr val="002060"/>
                    </a:solidFill>
                  </a:tcPr>
                </a:tc>
                <a:extLst>
                  <a:ext uri="{0D108BD9-81ED-4DB2-BD59-A6C34878D82A}">
                    <a16:rowId xmlns:a16="http://schemas.microsoft.com/office/drawing/2014/main" xmlns="" val="610116356"/>
                  </a:ext>
                </a:extLst>
              </a:tr>
              <a:tr h="1014739">
                <a:tc>
                  <a:txBody>
                    <a:bodyPr/>
                    <a:lstStyle/>
                    <a:p>
                      <a:pPr marL="0" marR="42545" lvl="0" indent="0" algn="ctr">
                        <a:lnSpc>
                          <a:spcPct val="110000"/>
                        </a:lnSpc>
                        <a:spcAft>
                          <a:spcPts val="15"/>
                        </a:spcAft>
                        <a:buFont typeface="+mj-lt"/>
                        <a:buNone/>
                      </a:pPr>
                      <a:r>
                        <a:rPr lang="en-ZA" sz="800" dirty="0">
                          <a:effectLst/>
                        </a:rPr>
                        <a:t>1. </a:t>
                      </a:r>
                      <a:endParaRPr lang="en-ZA" sz="10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nchor="ctr"/>
                </a:tc>
                <a:tc>
                  <a:txBody>
                    <a:bodyPr/>
                    <a:lstStyle/>
                    <a:p>
                      <a:pPr marL="95885" marR="42545" indent="-6350" algn="just">
                        <a:lnSpc>
                          <a:spcPct val="110000"/>
                        </a:lnSpc>
                        <a:spcAft>
                          <a:spcPts val="15"/>
                        </a:spcAft>
                      </a:pPr>
                      <a:r>
                        <a:rPr lang="en-ZA" sz="900" dirty="0">
                          <a:effectLst/>
                          <a:latin typeface="Century Gothic" panose="020B0502020202020204" pitchFamily="34" charset="0"/>
                        </a:rPr>
                        <a:t>Number of education </a:t>
                      </a:r>
                    </a:p>
                    <a:p>
                      <a:pPr marL="95885" marR="5080" indent="-6350" algn="just">
                        <a:lnSpc>
                          <a:spcPct val="110000"/>
                        </a:lnSpc>
                        <a:spcAft>
                          <a:spcPts val="15"/>
                        </a:spcAft>
                      </a:pPr>
                      <a:r>
                        <a:rPr lang="en-ZA" sz="900" dirty="0">
                          <a:effectLst/>
                          <a:latin typeface="Century Gothic" panose="020B0502020202020204" pitchFamily="34" charset="0"/>
                        </a:rPr>
                        <a:t>and information programmes conducted based on a </a:t>
                      </a:r>
                    </a:p>
                    <a:p>
                      <a:pPr marL="95885" marR="42545" indent="-6350" algn="just">
                        <a:lnSpc>
                          <a:spcPct val="110000"/>
                        </a:lnSpc>
                        <a:spcAft>
                          <a:spcPts val="15"/>
                        </a:spcAft>
                      </a:pPr>
                      <a:r>
                        <a:rPr lang="en-ZA" sz="900" dirty="0">
                          <a:effectLst/>
                          <a:latin typeface="Century Gothic" panose="020B0502020202020204" pitchFamily="34" charset="0"/>
                        </a:rPr>
                        <a:t>project plan  </a:t>
                      </a:r>
                      <a:endParaRPr lang="en-ZA" sz="9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76200" marR="42545" indent="-6350" algn="just">
                        <a:lnSpc>
                          <a:spcPct val="110000"/>
                        </a:lnSpc>
                        <a:spcAft>
                          <a:spcPts val="15"/>
                        </a:spcAft>
                      </a:pPr>
                      <a:r>
                        <a:rPr lang="en-ZA" sz="900" dirty="0">
                          <a:effectLst/>
                          <a:latin typeface="Century Gothic" panose="020B0502020202020204" pitchFamily="34" charset="0"/>
                        </a:rPr>
                        <a:t>Consolidated Report on content development for education and information programmes </a:t>
                      </a:r>
                      <a:endParaRPr lang="en-ZA" sz="9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50800" marR="42545" indent="-6350" algn="just">
                        <a:lnSpc>
                          <a:spcPct val="110000"/>
                        </a:lnSpc>
                        <a:spcAft>
                          <a:spcPts val="15"/>
                        </a:spcAft>
                      </a:pPr>
                      <a:r>
                        <a:rPr lang="en-ZA" sz="900">
                          <a:effectLst/>
                          <a:latin typeface="Century Gothic" panose="020B0502020202020204" pitchFamily="34" charset="0"/>
                        </a:rPr>
                        <a:t>Implementation of project plan and report drafted on content development for education and information programmes  </a:t>
                      </a:r>
                      <a:endParaRPr lang="en-ZA" sz="9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0" marR="42545" indent="0" algn="just">
                        <a:lnSpc>
                          <a:spcPct val="110000"/>
                        </a:lnSpc>
                        <a:spcAft>
                          <a:spcPts val="15"/>
                        </a:spcAft>
                      </a:pPr>
                      <a:r>
                        <a:rPr lang="en-ZA" sz="900" dirty="0">
                          <a:effectLst/>
                          <a:latin typeface="Century Gothic" panose="020B0502020202020204" pitchFamily="34" charset="0"/>
                        </a:rPr>
                        <a:t>Content development for educational programmes was conducted including brochures on Widows/widowers Rights, SRHR and the printing of the Xhosa Gender Terminology Booklet.</a:t>
                      </a:r>
                      <a:endParaRPr lang="en-ZA" sz="9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63500" marR="42545" indent="-6350" algn="just">
                        <a:lnSpc>
                          <a:spcPct val="110000"/>
                        </a:lnSpc>
                        <a:spcAft>
                          <a:spcPts val="15"/>
                        </a:spcAft>
                      </a:pPr>
                      <a:r>
                        <a:rPr lang="en-ZA" sz="900" dirty="0">
                          <a:effectLst/>
                          <a:latin typeface="Century Gothic" panose="020B0502020202020204" pitchFamily="34" charset="0"/>
                        </a:rPr>
                        <a:t>No variance </a:t>
                      </a:r>
                      <a:endParaRPr lang="en-ZA" sz="9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63500" marR="42545" indent="-6350" algn="just">
                        <a:lnSpc>
                          <a:spcPct val="110000"/>
                        </a:lnSpc>
                        <a:spcAft>
                          <a:spcPts val="15"/>
                        </a:spcAft>
                      </a:pPr>
                      <a:r>
                        <a:rPr lang="en-ZA" sz="900" dirty="0">
                          <a:effectLst/>
                          <a:latin typeface="Century Gothic" panose="020B0502020202020204" pitchFamily="34" charset="0"/>
                        </a:rPr>
                        <a:t>No Corrective Action </a:t>
                      </a:r>
                      <a:endParaRPr lang="en-ZA" sz="9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extLst>
                  <a:ext uri="{0D108BD9-81ED-4DB2-BD59-A6C34878D82A}">
                    <a16:rowId xmlns:a16="http://schemas.microsoft.com/office/drawing/2014/main" xmlns="" val="2809210261"/>
                  </a:ext>
                </a:extLst>
              </a:tr>
              <a:tr h="630262">
                <a:tc>
                  <a:txBody>
                    <a:bodyPr/>
                    <a:lstStyle/>
                    <a:p>
                      <a:pPr marL="0" marR="42545" lvl="0" indent="0" algn="ctr">
                        <a:lnSpc>
                          <a:spcPct val="110000"/>
                        </a:lnSpc>
                        <a:spcAft>
                          <a:spcPts val="15"/>
                        </a:spcAft>
                        <a:buFont typeface="+mj-lt"/>
                        <a:buNone/>
                      </a:pPr>
                      <a:r>
                        <a:rPr lang="en-ZA" sz="800" dirty="0">
                          <a:effectLst/>
                        </a:rPr>
                        <a:t>2. </a:t>
                      </a:r>
                      <a:endParaRPr lang="en-ZA" sz="10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nchor="ctr"/>
                </a:tc>
                <a:tc>
                  <a:txBody>
                    <a:bodyPr/>
                    <a:lstStyle/>
                    <a:p>
                      <a:pPr marL="76200" marR="42545" indent="-6350" algn="just">
                        <a:lnSpc>
                          <a:spcPct val="110000"/>
                        </a:lnSpc>
                        <a:spcAft>
                          <a:spcPts val="15"/>
                        </a:spcAft>
                      </a:pPr>
                      <a:r>
                        <a:rPr lang="en-ZA" sz="900">
                          <a:effectLst/>
                          <a:latin typeface="Century Gothic" panose="020B0502020202020204" pitchFamily="34" charset="0"/>
                        </a:rPr>
                        <a:t>Number of training workshops on gender and development </a:t>
                      </a:r>
                      <a:endParaRPr lang="en-ZA" sz="9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50800" marR="42545" indent="-6350" algn="just">
                        <a:lnSpc>
                          <a:spcPct val="110000"/>
                        </a:lnSpc>
                        <a:spcAft>
                          <a:spcPts val="15"/>
                        </a:spcAft>
                      </a:pPr>
                      <a:r>
                        <a:rPr lang="en-ZA" sz="900">
                          <a:effectLst/>
                          <a:latin typeface="Century Gothic" panose="020B0502020202020204" pitchFamily="34" charset="0"/>
                        </a:rPr>
                        <a:t>36 training workshops on gender and development </a:t>
                      </a:r>
                      <a:endParaRPr lang="en-ZA" sz="9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50800" marR="42545" indent="-6350" algn="just">
                        <a:lnSpc>
                          <a:spcPct val="110000"/>
                        </a:lnSpc>
                        <a:spcAft>
                          <a:spcPts val="15"/>
                        </a:spcAft>
                      </a:pPr>
                      <a:r>
                        <a:rPr lang="en-ZA" sz="900" dirty="0">
                          <a:effectLst/>
                          <a:latin typeface="Century Gothic" panose="020B0502020202020204" pitchFamily="34" charset="0"/>
                        </a:rPr>
                        <a:t>9 training workshops on gender and development </a:t>
                      </a:r>
                      <a:endParaRPr lang="en-ZA" sz="9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63500" marR="42545" indent="-6350" algn="just">
                        <a:lnSpc>
                          <a:spcPct val="110000"/>
                        </a:lnSpc>
                        <a:spcAft>
                          <a:spcPts val="15"/>
                        </a:spcAft>
                      </a:pPr>
                      <a:r>
                        <a:rPr lang="en-ZA" sz="900" dirty="0">
                          <a:effectLst/>
                          <a:latin typeface="Century Gothic" panose="020B0502020202020204" pitchFamily="34" charset="0"/>
                        </a:rPr>
                        <a:t>9 gender and development workshops were done focusing on the CGE mandate, Gender Equality and Equity.</a:t>
                      </a:r>
                      <a:endParaRPr lang="en-ZA" sz="9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63500" marR="42545" indent="-6350" algn="just">
                        <a:lnSpc>
                          <a:spcPct val="110000"/>
                        </a:lnSpc>
                        <a:spcAft>
                          <a:spcPts val="15"/>
                        </a:spcAft>
                      </a:pPr>
                      <a:r>
                        <a:rPr lang="en-ZA" sz="900">
                          <a:effectLst/>
                          <a:latin typeface="Century Gothic" panose="020B0502020202020204" pitchFamily="34" charset="0"/>
                        </a:rPr>
                        <a:t>No variance</a:t>
                      </a:r>
                      <a:endParaRPr lang="en-ZA" sz="9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63500" marR="42545" indent="-6350" algn="just">
                        <a:lnSpc>
                          <a:spcPct val="110000"/>
                        </a:lnSpc>
                        <a:spcAft>
                          <a:spcPts val="15"/>
                        </a:spcAft>
                      </a:pPr>
                      <a:r>
                        <a:rPr lang="en-ZA" sz="900">
                          <a:effectLst/>
                          <a:latin typeface="Century Gothic" panose="020B0502020202020204" pitchFamily="34" charset="0"/>
                        </a:rPr>
                        <a:t>No Corrective Action </a:t>
                      </a:r>
                      <a:endParaRPr lang="en-ZA" sz="9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extLst>
                  <a:ext uri="{0D108BD9-81ED-4DB2-BD59-A6C34878D82A}">
                    <a16:rowId xmlns:a16="http://schemas.microsoft.com/office/drawing/2014/main" xmlns="" val="2241560827"/>
                  </a:ext>
                </a:extLst>
              </a:tr>
              <a:tr h="1399216">
                <a:tc>
                  <a:txBody>
                    <a:bodyPr/>
                    <a:lstStyle/>
                    <a:p>
                      <a:pPr marL="0" marR="42545" lvl="0" indent="0" algn="ctr">
                        <a:lnSpc>
                          <a:spcPct val="110000"/>
                        </a:lnSpc>
                        <a:spcAft>
                          <a:spcPts val="15"/>
                        </a:spcAft>
                        <a:buFont typeface="+mj-lt"/>
                        <a:buNone/>
                      </a:pPr>
                      <a:r>
                        <a:rPr lang="en-ZA" sz="800" dirty="0">
                          <a:effectLst/>
                        </a:rPr>
                        <a:t>3 </a:t>
                      </a:r>
                      <a:endParaRPr lang="en-ZA" sz="10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nchor="ctr"/>
                </a:tc>
                <a:tc>
                  <a:txBody>
                    <a:bodyPr/>
                    <a:lstStyle/>
                    <a:p>
                      <a:pPr marL="95885" marR="42545" indent="-6350" algn="just">
                        <a:lnSpc>
                          <a:spcPct val="110000"/>
                        </a:lnSpc>
                        <a:spcAft>
                          <a:spcPts val="15"/>
                        </a:spcAft>
                      </a:pPr>
                      <a:r>
                        <a:rPr lang="en-ZA" sz="900">
                          <a:effectLst/>
                          <a:latin typeface="Century Gothic" panose="020B0502020202020204" pitchFamily="34" charset="0"/>
                        </a:rPr>
                        <a:t>Number of consolidated reports on Media advocacy and outreach campaigns </a:t>
                      </a:r>
                    </a:p>
                    <a:p>
                      <a:pPr marL="76200" marR="42545" indent="-6350" algn="just">
                        <a:lnSpc>
                          <a:spcPct val="110000"/>
                        </a:lnSpc>
                        <a:spcAft>
                          <a:spcPts val="15"/>
                        </a:spcAft>
                      </a:pPr>
                      <a:r>
                        <a:rPr lang="en-ZA" sz="900">
                          <a:effectLst/>
                          <a:latin typeface="Century Gothic" panose="020B0502020202020204" pitchFamily="34" charset="0"/>
                        </a:rPr>
                        <a:t>through community radio stations </a:t>
                      </a:r>
                      <a:endParaRPr lang="en-ZA" sz="9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50800" marR="42545" indent="-6350" algn="just">
                        <a:lnSpc>
                          <a:spcPct val="110000"/>
                        </a:lnSpc>
                        <a:spcAft>
                          <a:spcPts val="15"/>
                        </a:spcAft>
                      </a:pPr>
                      <a:r>
                        <a:rPr lang="en-ZA" sz="900">
                          <a:effectLst/>
                          <a:latin typeface="Century Gothic" panose="020B0502020202020204" pitchFamily="34" charset="0"/>
                        </a:rPr>
                        <a:t>A consolidated report on media, advocacy and outreach campaigns through community radio stations. </a:t>
                      </a:r>
                      <a:endParaRPr lang="en-ZA" sz="9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1270" marR="114935" indent="-6350" algn="just">
                        <a:lnSpc>
                          <a:spcPct val="110000"/>
                        </a:lnSpc>
                        <a:spcAft>
                          <a:spcPts val="15"/>
                        </a:spcAft>
                      </a:pPr>
                      <a:r>
                        <a:rPr lang="en-ZA" sz="900">
                          <a:effectLst/>
                          <a:latin typeface="Century Gothic" panose="020B0502020202020204" pitchFamily="34" charset="0"/>
                        </a:rPr>
                        <a:t>Implementation of project plan and report drafted the implementation of media, advocacy and outreach campaigns </a:t>
                      </a:r>
                    </a:p>
                    <a:p>
                      <a:pPr marL="50800" marR="42545" indent="-6350" algn="just">
                        <a:lnSpc>
                          <a:spcPct val="110000"/>
                        </a:lnSpc>
                        <a:spcAft>
                          <a:spcPts val="15"/>
                        </a:spcAft>
                      </a:pPr>
                      <a:r>
                        <a:rPr lang="en-ZA" sz="900">
                          <a:effectLst/>
                          <a:latin typeface="Century Gothic" panose="020B0502020202020204" pitchFamily="34" charset="0"/>
                        </a:rPr>
                        <a:t>through community radio stations  </a:t>
                      </a:r>
                      <a:endParaRPr lang="en-ZA" sz="9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63500" marR="42545" indent="-6350" algn="l">
                        <a:lnSpc>
                          <a:spcPct val="110000"/>
                        </a:lnSpc>
                        <a:spcAft>
                          <a:spcPts val="15"/>
                        </a:spcAft>
                      </a:pPr>
                      <a:r>
                        <a:rPr lang="en-ZA" sz="900" dirty="0">
                          <a:effectLst/>
                          <a:latin typeface="Century Gothic" panose="020B0502020202020204" pitchFamily="34" charset="0"/>
                        </a:rPr>
                        <a:t>168 Radio Interviews were conducted, with a reach of 137 518 600 listenership. A report is included in the narrative below.  </a:t>
                      </a:r>
                    </a:p>
                    <a:p>
                      <a:pPr marL="63500" marR="42545" indent="-6350" algn="l">
                        <a:lnSpc>
                          <a:spcPct val="110000"/>
                        </a:lnSpc>
                        <a:spcAft>
                          <a:spcPts val="15"/>
                        </a:spcAft>
                      </a:pPr>
                      <a:r>
                        <a:rPr lang="en-ZA" sz="900" dirty="0">
                          <a:effectLst/>
                          <a:latin typeface="Century Gothic" panose="020B0502020202020204" pitchFamily="34" charset="0"/>
                        </a:rPr>
                        <a:t>74 Television Interviews with a viewership of 118 690 078, across all channels. </a:t>
                      </a:r>
                    </a:p>
                    <a:p>
                      <a:pPr marL="63500" marR="42545" indent="-6350" algn="l">
                        <a:lnSpc>
                          <a:spcPct val="110000"/>
                        </a:lnSpc>
                        <a:spcAft>
                          <a:spcPts val="15"/>
                        </a:spcAft>
                      </a:pPr>
                      <a:r>
                        <a:rPr lang="en-ZA" sz="900" dirty="0">
                          <a:effectLst/>
                          <a:latin typeface="Century Gothic" panose="020B0502020202020204" pitchFamily="34" charset="0"/>
                        </a:rPr>
                        <a:t>Print Articles: 168, with a reach of 5 687 260, across all publications.</a:t>
                      </a:r>
                      <a:endParaRPr lang="en-ZA" sz="9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234950" marR="42545" indent="-6350" algn="just">
                        <a:lnSpc>
                          <a:spcPct val="110000"/>
                        </a:lnSpc>
                        <a:spcAft>
                          <a:spcPts val="15"/>
                        </a:spcAft>
                      </a:pPr>
                      <a:r>
                        <a:rPr lang="en-ZA" sz="900" dirty="0">
                          <a:effectLst/>
                          <a:latin typeface="Century Gothic" panose="020B0502020202020204" pitchFamily="34" charset="0"/>
                        </a:rPr>
                        <a:t>No Variance.</a:t>
                      </a:r>
                      <a:endParaRPr lang="en-ZA" sz="9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63500" marR="42545" indent="-6350" algn="just">
                        <a:lnSpc>
                          <a:spcPct val="110000"/>
                        </a:lnSpc>
                        <a:spcAft>
                          <a:spcPts val="15"/>
                        </a:spcAft>
                      </a:pPr>
                      <a:r>
                        <a:rPr lang="en-ZA" sz="900">
                          <a:effectLst/>
                          <a:latin typeface="Century Gothic" panose="020B0502020202020204" pitchFamily="34" charset="0"/>
                        </a:rPr>
                        <a:t>No Corrective Action </a:t>
                      </a:r>
                      <a:endParaRPr lang="en-ZA" sz="9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extLst>
                  <a:ext uri="{0D108BD9-81ED-4DB2-BD59-A6C34878D82A}">
                    <a16:rowId xmlns:a16="http://schemas.microsoft.com/office/drawing/2014/main" xmlns="" val="4294889484"/>
                  </a:ext>
                </a:extLst>
              </a:tr>
              <a:tr h="1783694">
                <a:tc>
                  <a:txBody>
                    <a:bodyPr/>
                    <a:lstStyle/>
                    <a:p>
                      <a:pPr marL="0" marR="42545" lvl="0" indent="0" algn="ctr">
                        <a:lnSpc>
                          <a:spcPct val="110000"/>
                        </a:lnSpc>
                        <a:spcAft>
                          <a:spcPts val="15"/>
                        </a:spcAft>
                        <a:buFont typeface="+mj-lt"/>
                        <a:buNone/>
                      </a:pPr>
                      <a:r>
                        <a:rPr lang="en-ZA" sz="800" dirty="0">
                          <a:effectLst/>
                        </a:rPr>
                        <a:t>4. </a:t>
                      </a:r>
                      <a:endParaRPr lang="en-ZA" sz="10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nchor="ctr"/>
                </a:tc>
                <a:tc>
                  <a:txBody>
                    <a:bodyPr/>
                    <a:lstStyle/>
                    <a:p>
                      <a:pPr marL="95885" marR="42545" indent="-6350" algn="just">
                        <a:lnSpc>
                          <a:spcPct val="110000"/>
                        </a:lnSpc>
                        <a:spcAft>
                          <a:spcPts val="15"/>
                        </a:spcAft>
                      </a:pPr>
                      <a:r>
                        <a:rPr lang="en-ZA" sz="900">
                          <a:effectLst/>
                          <a:latin typeface="Century Gothic" panose="020B0502020202020204" pitchFamily="34" charset="0"/>
                        </a:rPr>
                        <a:t>Number of High-level meetings with &amp; a </a:t>
                      </a:r>
                    </a:p>
                    <a:p>
                      <a:pPr marL="95885" marR="42545" indent="-6350" algn="just">
                        <a:lnSpc>
                          <a:spcPct val="110000"/>
                        </a:lnSpc>
                        <a:spcAft>
                          <a:spcPts val="15"/>
                        </a:spcAft>
                      </a:pPr>
                      <a:r>
                        <a:rPr lang="en-ZA" sz="900">
                          <a:effectLst/>
                          <a:latin typeface="Century Gothic" panose="020B0502020202020204" pitchFamily="34" charset="0"/>
                        </a:rPr>
                        <a:t>report with the outcomes of meeting with DBE, SACE &amp; </a:t>
                      </a:r>
                    </a:p>
                    <a:p>
                      <a:pPr marL="76200" marR="42545" indent="-6350" algn="just">
                        <a:lnSpc>
                          <a:spcPct val="110000"/>
                        </a:lnSpc>
                        <a:spcAft>
                          <a:spcPts val="15"/>
                        </a:spcAft>
                      </a:pPr>
                      <a:r>
                        <a:rPr lang="en-ZA" sz="900">
                          <a:effectLst/>
                          <a:latin typeface="Century Gothic" panose="020B0502020202020204" pitchFamily="34" charset="0"/>
                        </a:rPr>
                        <a:t>Teachers’ Unions on GBV &amp; learner pregnancy. </a:t>
                      </a:r>
                      <a:endParaRPr lang="en-ZA" sz="9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50800" marR="42545" indent="-6350" algn="just">
                        <a:lnSpc>
                          <a:spcPct val="110000"/>
                        </a:lnSpc>
                        <a:spcAft>
                          <a:spcPts val="15"/>
                        </a:spcAft>
                      </a:pPr>
                      <a:r>
                        <a:rPr lang="en-ZA" sz="900">
                          <a:effectLst/>
                          <a:latin typeface="Century Gothic" panose="020B0502020202020204" pitchFamily="34" charset="0"/>
                        </a:rPr>
                        <a:t>2 High level meetings &amp; a report with outcomes of meeting with DBE, SACE &amp; Teachers’ Unions on GBV &amp; learner pregnancy. </a:t>
                      </a:r>
                      <a:endParaRPr lang="en-ZA" sz="9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1270" marR="42545" indent="-6350" algn="just">
                        <a:lnSpc>
                          <a:spcPct val="110000"/>
                        </a:lnSpc>
                        <a:spcAft>
                          <a:spcPts val="15"/>
                        </a:spcAft>
                      </a:pPr>
                      <a:r>
                        <a:rPr lang="en-ZA" sz="900">
                          <a:effectLst/>
                          <a:latin typeface="Century Gothic" panose="020B0502020202020204" pitchFamily="34" charset="0"/>
                        </a:rPr>
                        <a:t>1 High level meetings &amp; a </a:t>
                      </a:r>
                    </a:p>
                    <a:p>
                      <a:pPr marL="50800" marR="42545" indent="-6350" algn="just">
                        <a:lnSpc>
                          <a:spcPct val="110000"/>
                        </a:lnSpc>
                        <a:spcAft>
                          <a:spcPts val="15"/>
                        </a:spcAft>
                      </a:pPr>
                      <a:r>
                        <a:rPr lang="en-ZA" sz="900">
                          <a:effectLst/>
                          <a:latin typeface="Century Gothic" panose="020B0502020202020204" pitchFamily="34" charset="0"/>
                        </a:rPr>
                        <a:t>report with outcomes of meeting with DBE, SACE &amp; Teachers’ Unions on GBV &amp; learner pregnancy. </a:t>
                      </a:r>
                      <a:endParaRPr lang="en-ZA" sz="9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84138" marR="42545" indent="0" algn="just">
                        <a:lnSpc>
                          <a:spcPct val="110000"/>
                        </a:lnSpc>
                        <a:spcAft>
                          <a:spcPts val="800"/>
                        </a:spcAft>
                      </a:pPr>
                      <a:r>
                        <a:rPr lang="en-ZA" sz="900" dirty="0">
                          <a:effectLst/>
                          <a:latin typeface="Century Gothic" panose="020B0502020202020204" pitchFamily="34" charset="0"/>
                        </a:rPr>
                        <a:t>Through the NC Office, in October 2022, the CGE engaged in a high-level consultation exercise, where a situation analysis was conducted with DoE, DSD and DOH amongst others, where prevailing issues of GBV were identified, including the high prevalence of teenage pregnancy and sexual harassment in schools. </a:t>
                      </a:r>
                      <a:endParaRPr lang="en-ZA" sz="9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63500" marR="42545" indent="-6350" algn="just">
                        <a:lnSpc>
                          <a:spcPct val="110000"/>
                        </a:lnSpc>
                        <a:spcAft>
                          <a:spcPts val="15"/>
                        </a:spcAft>
                      </a:pPr>
                      <a:r>
                        <a:rPr lang="en-ZA" sz="900" dirty="0">
                          <a:effectLst/>
                          <a:latin typeface="Century Gothic" panose="020B0502020202020204" pitchFamily="34" charset="0"/>
                        </a:rPr>
                        <a:t>No Variance.</a:t>
                      </a:r>
                      <a:endParaRPr lang="en-ZA" sz="9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63500" marR="42545" indent="-6350" algn="just">
                        <a:lnSpc>
                          <a:spcPct val="110000"/>
                        </a:lnSpc>
                        <a:spcAft>
                          <a:spcPts val="15"/>
                        </a:spcAft>
                      </a:pPr>
                      <a:r>
                        <a:rPr lang="en-ZA" sz="900" dirty="0">
                          <a:effectLst/>
                          <a:latin typeface="Century Gothic" panose="020B0502020202020204" pitchFamily="34" charset="0"/>
                        </a:rPr>
                        <a:t>No Corrective Action </a:t>
                      </a:r>
                      <a:endParaRPr lang="en-ZA" sz="9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extLst>
                  <a:ext uri="{0D108BD9-81ED-4DB2-BD59-A6C34878D82A}">
                    <a16:rowId xmlns:a16="http://schemas.microsoft.com/office/drawing/2014/main" xmlns="" val="112334930"/>
                  </a:ext>
                </a:extLst>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 name="CGE Banner1" descr="CGE Banner1"/>
          <p:cNvPicPr>
            <a:picLocks noChangeAspect="1"/>
          </p:cNvPicPr>
          <p:nvPr/>
        </p:nvPicPr>
        <p:blipFill>
          <a:blip r:embed="rId2" cstate="print"/>
          <a:stretch>
            <a:fillRect/>
          </a:stretch>
        </p:blipFill>
        <p:spPr>
          <a:xfrm>
            <a:off x="1927241" y="0"/>
            <a:ext cx="5289517" cy="1115752"/>
          </a:xfrm>
          <a:prstGeom prst="rect">
            <a:avLst/>
          </a:prstGeom>
          <a:ln w="12700" cap="flat">
            <a:noFill/>
            <a:miter lim="400000"/>
          </a:ln>
          <a:effectLst/>
        </p:spPr>
      </p:pic>
      <p:pic>
        <p:nvPicPr>
          <p:cNvPr id="36" name="image.pdf" descr="image.pdf"/>
          <p:cNvPicPr>
            <a:picLocks noChangeAspect="1"/>
          </p:cNvPicPr>
          <p:nvPr/>
        </p:nvPicPr>
        <p:blipFill>
          <a:blip r:embed="rId3" cstate="print"/>
          <a:stretch>
            <a:fillRect/>
          </a:stretch>
        </p:blipFill>
        <p:spPr>
          <a:xfrm rot="10800000" flipH="1">
            <a:off x="0" y="6701395"/>
            <a:ext cx="9144000" cy="156606"/>
          </a:xfrm>
          <a:prstGeom prst="rect">
            <a:avLst/>
          </a:prstGeom>
          <a:ln w="12700" cap="flat">
            <a:noFill/>
            <a:miter lim="400000"/>
          </a:ln>
          <a:effectLst/>
        </p:spPr>
      </p:pic>
      <p:sp>
        <p:nvSpPr>
          <p:cNvPr id="38" name="Slide Number"/>
          <p:cNvSpPr txBox="1">
            <a:spLocks noGrp="1"/>
          </p:cNvSpPr>
          <p:nvPr>
            <p:ph type="sldNum" sz="quarter" idx="4294967295"/>
          </p:nvPr>
        </p:nvSpPr>
        <p:spPr>
          <a:xfrm>
            <a:off x="8464068" y="6245225"/>
            <a:ext cx="222732" cy="332740"/>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rPr/>
              <a:pPr/>
              <a:t>13</a:t>
            </a:fld>
            <a:endParaRPr dirty="0"/>
          </a:p>
        </p:txBody>
      </p:sp>
      <p:sp>
        <p:nvSpPr>
          <p:cNvPr id="8" name="TextBox 7">
            <a:extLst>
              <a:ext uri="{FF2B5EF4-FFF2-40B4-BE49-F238E27FC236}">
                <a16:creationId xmlns:a16="http://schemas.microsoft.com/office/drawing/2014/main" xmlns="" id="{B70C6871-C850-41B2-9BF5-BC15A35C9F10}"/>
              </a:ext>
            </a:extLst>
          </p:cNvPr>
          <p:cNvSpPr txBox="1"/>
          <p:nvPr/>
        </p:nvSpPr>
        <p:spPr>
          <a:xfrm>
            <a:off x="368036" y="1095806"/>
            <a:ext cx="8686800" cy="27873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marL="68580" marR="42545" indent="-6350" algn="just">
              <a:lnSpc>
                <a:spcPct val="110000"/>
              </a:lnSpc>
              <a:spcAft>
                <a:spcPts val="15"/>
              </a:spcAft>
            </a:pPr>
            <a:r>
              <a:rPr lang="en-ZA" sz="1200" b="1" dirty="0">
                <a:solidFill>
                  <a:srgbClr val="1F3864"/>
                </a:solidFill>
                <a:effectLst/>
                <a:latin typeface="Century Gothic" panose="020B0502020202020204" pitchFamily="34" charset="0"/>
                <a:ea typeface="Century Gothic" panose="020B0502020202020204" pitchFamily="34" charset="0"/>
                <a:cs typeface="Century Gothic" panose="020B0502020202020204" pitchFamily="34" charset="0"/>
              </a:rPr>
              <a:t>OUTCOME 2: Cont…</a:t>
            </a:r>
            <a:endParaRPr lang="en-ZA"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p:txBody>
      </p:sp>
      <p:graphicFrame>
        <p:nvGraphicFramePr>
          <p:cNvPr id="4" name="Table 3">
            <a:extLst>
              <a:ext uri="{FF2B5EF4-FFF2-40B4-BE49-F238E27FC236}">
                <a16:creationId xmlns:a16="http://schemas.microsoft.com/office/drawing/2014/main" xmlns="" id="{F2BD0650-C329-4D49-B8D1-1F27B17DF64A}"/>
              </a:ext>
            </a:extLst>
          </p:cNvPr>
          <p:cNvGraphicFramePr>
            <a:graphicFrameLocks noGrp="1"/>
          </p:cNvGraphicFramePr>
          <p:nvPr>
            <p:extLst>
              <p:ext uri="{D42A27DB-BD31-4B8C-83A1-F6EECF244321}">
                <p14:modId xmlns:p14="http://schemas.microsoft.com/office/powerpoint/2010/main" xmlns="" val="2032452794"/>
              </p:ext>
            </p:extLst>
          </p:nvPr>
        </p:nvGraphicFramePr>
        <p:xfrm>
          <a:off x="-1" y="1315816"/>
          <a:ext cx="9143999" cy="364301"/>
        </p:xfrm>
        <a:graphic>
          <a:graphicData uri="http://schemas.openxmlformats.org/drawingml/2006/table">
            <a:tbl>
              <a:tblPr>
                <a:tableStyleId>{5940675A-B579-460E-94D1-54222C63F5DA}</a:tableStyleId>
              </a:tblPr>
              <a:tblGrid>
                <a:gridCol w="274319">
                  <a:extLst>
                    <a:ext uri="{9D8B030D-6E8A-4147-A177-3AD203B41FA5}">
                      <a16:colId xmlns:a16="http://schemas.microsoft.com/office/drawing/2014/main" xmlns="" val="2307133669"/>
                    </a:ext>
                  </a:extLst>
                </a:gridCol>
                <a:gridCol w="1586013">
                  <a:extLst>
                    <a:ext uri="{9D8B030D-6E8A-4147-A177-3AD203B41FA5}">
                      <a16:colId xmlns:a16="http://schemas.microsoft.com/office/drawing/2014/main" xmlns="" val="3661660975"/>
                    </a:ext>
                  </a:extLst>
                </a:gridCol>
                <a:gridCol w="1397876">
                  <a:extLst>
                    <a:ext uri="{9D8B030D-6E8A-4147-A177-3AD203B41FA5}">
                      <a16:colId xmlns:a16="http://schemas.microsoft.com/office/drawing/2014/main" xmlns="" val="1867250589"/>
                    </a:ext>
                  </a:extLst>
                </a:gridCol>
                <a:gridCol w="1429407">
                  <a:extLst>
                    <a:ext uri="{9D8B030D-6E8A-4147-A177-3AD203B41FA5}">
                      <a16:colId xmlns:a16="http://schemas.microsoft.com/office/drawing/2014/main" xmlns="" val="4166841166"/>
                    </a:ext>
                  </a:extLst>
                </a:gridCol>
                <a:gridCol w="2186152">
                  <a:extLst>
                    <a:ext uri="{9D8B030D-6E8A-4147-A177-3AD203B41FA5}">
                      <a16:colId xmlns:a16="http://schemas.microsoft.com/office/drawing/2014/main" xmlns="" val="4131842620"/>
                    </a:ext>
                  </a:extLst>
                </a:gridCol>
                <a:gridCol w="1208689">
                  <a:extLst>
                    <a:ext uri="{9D8B030D-6E8A-4147-A177-3AD203B41FA5}">
                      <a16:colId xmlns:a16="http://schemas.microsoft.com/office/drawing/2014/main" xmlns="" val="3166630182"/>
                    </a:ext>
                  </a:extLst>
                </a:gridCol>
                <a:gridCol w="1061543">
                  <a:extLst>
                    <a:ext uri="{9D8B030D-6E8A-4147-A177-3AD203B41FA5}">
                      <a16:colId xmlns:a16="http://schemas.microsoft.com/office/drawing/2014/main" xmlns="" val="3601462807"/>
                    </a:ext>
                  </a:extLst>
                </a:gridCol>
              </a:tblGrid>
              <a:tr h="364301">
                <a:tc>
                  <a:txBody>
                    <a:bodyPr/>
                    <a:lstStyle/>
                    <a:p>
                      <a:pPr marL="76200" marR="42545" indent="-6350" algn="ctr">
                        <a:lnSpc>
                          <a:spcPct val="110000"/>
                        </a:lnSpc>
                        <a:spcAft>
                          <a:spcPts val="15"/>
                        </a:spcAft>
                      </a:pPr>
                      <a:r>
                        <a:rPr lang="en-ZA" sz="1100" b="1" dirty="0">
                          <a:solidFill>
                            <a:schemeClr val="bg1"/>
                          </a:solidFill>
                          <a:effectLst/>
                          <a:latin typeface="Century Gothic" panose="020B0502020202020204" pitchFamily="34" charset="0"/>
                        </a:rPr>
                        <a:t>#</a:t>
                      </a:r>
                      <a:endParaRPr lang="en-ZA" sz="1100" b="1" dirty="0">
                        <a:solidFill>
                          <a:schemeClr val="bg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solidFill>
                      <a:schemeClr val="accent2">
                        <a:lumMod val="75000"/>
                      </a:schemeClr>
                    </a:solidFill>
                  </a:tcPr>
                </a:tc>
                <a:tc>
                  <a:txBody>
                    <a:bodyPr/>
                    <a:lstStyle/>
                    <a:p>
                      <a:pPr marL="76200" marR="42545" indent="-6350" algn="l">
                        <a:lnSpc>
                          <a:spcPct val="110000"/>
                        </a:lnSpc>
                        <a:spcAft>
                          <a:spcPts val="15"/>
                        </a:spcAft>
                      </a:pPr>
                      <a:r>
                        <a:rPr lang="en-ZA" sz="1100" b="1" dirty="0">
                          <a:solidFill>
                            <a:schemeClr val="bg1"/>
                          </a:solidFill>
                          <a:effectLst/>
                          <a:latin typeface="Century Gothic" panose="020B0502020202020204" pitchFamily="34" charset="0"/>
                        </a:rPr>
                        <a:t>Output Indicators</a:t>
                      </a:r>
                      <a:endParaRPr lang="en-ZA" sz="1100" b="1" dirty="0">
                        <a:solidFill>
                          <a:schemeClr val="bg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solidFill>
                      <a:schemeClr val="accent2">
                        <a:lumMod val="75000"/>
                      </a:schemeClr>
                    </a:solidFill>
                  </a:tcPr>
                </a:tc>
                <a:tc>
                  <a:txBody>
                    <a:bodyPr/>
                    <a:lstStyle/>
                    <a:p>
                      <a:pPr marL="139700" marR="42545" indent="-6350" algn="l">
                        <a:lnSpc>
                          <a:spcPct val="110000"/>
                        </a:lnSpc>
                        <a:spcAft>
                          <a:spcPts val="15"/>
                        </a:spcAft>
                      </a:pPr>
                      <a:r>
                        <a:rPr lang="en-ZA" sz="1100" b="1" dirty="0">
                          <a:solidFill>
                            <a:schemeClr val="bg1"/>
                          </a:solidFill>
                          <a:effectLst/>
                          <a:latin typeface="Century Gothic" panose="020B0502020202020204" pitchFamily="34" charset="0"/>
                        </a:rPr>
                        <a:t>Annual Targets</a:t>
                      </a:r>
                      <a:endParaRPr lang="en-ZA" sz="1100" b="1" dirty="0">
                        <a:solidFill>
                          <a:schemeClr val="bg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solidFill>
                      <a:schemeClr val="accent2">
                        <a:lumMod val="75000"/>
                      </a:schemeClr>
                    </a:solidFill>
                  </a:tcPr>
                </a:tc>
                <a:tc>
                  <a:txBody>
                    <a:bodyPr/>
                    <a:lstStyle/>
                    <a:p>
                      <a:pPr marL="723900" marR="42545" indent="-6350" algn="l">
                        <a:lnSpc>
                          <a:spcPct val="110000"/>
                        </a:lnSpc>
                        <a:spcAft>
                          <a:spcPts val="15"/>
                        </a:spcAft>
                      </a:pPr>
                      <a:r>
                        <a:rPr lang="en-ZA" sz="1100" b="1" dirty="0">
                          <a:solidFill>
                            <a:schemeClr val="bg1"/>
                          </a:solidFill>
                          <a:effectLst/>
                          <a:latin typeface="Century Gothic" panose="020B0502020202020204" pitchFamily="34" charset="0"/>
                        </a:rPr>
                        <a:t>Q3</a:t>
                      </a:r>
                      <a:endParaRPr lang="en-ZA" sz="1100" b="1" dirty="0">
                        <a:solidFill>
                          <a:schemeClr val="bg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solidFill>
                      <a:schemeClr val="accent2">
                        <a:lumMod val="75000"/>
                      </a:schemeClr>
                    </a:solidFill>
                  </a:tcPr>
                </a:tc>
                <a:tc>
                  <a:txBody>
                    <a:bodyPr/>
                    <a:lstStyle/>
                    <a:p>
                      <a:pPr marL="234950" marR="42545" indent="-6350" algn="l">
                        <a:lnSpc>
                          <a:spcPct val="110000"/>
                        </a:lnSpc>
                        <a:spcAft>
                          <a:spcPts val="15"/>
                        </a:spcAft>
                      </a:pPr>
                      <a:r>
                        <a:rPr lang="en-ZA" sz="1100" b="1" dirty="0">
                          <a:solidFill>
                            <a:schemeClr val="bg1"/>
                          </a:solidFill>
                          <a:effectLst/>
                          <a:latin typeface="Century Gothic" panose="020B0502020202020204" pitchFamily="34" charset="0"/>
                        </a:rPr>
                        <a:t>Actual Performance</a:t>
                      </a:r>
                      <a:endParaRPr lang="en-ZA" sz="1100" b="1" dirty="0">
                        <a:solidFill>
                          <a:schemeClr val="bg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solidFill>
                      <a:schemeClr val="accent2">
                        <a:lumMod val="75000"/>
                      </a:schemeClr>
                    </a:solidFill>
                  </a:tcPr>
                </a:tc>
                <a:tc>
                  <a:txBody>
                    <a:bodyPr/>
                    <a:lstStyle/>
                    <a:p>
                      <a:pPr marL="723900" marR="42545" indent="-692150" algn="l">
                        <a:lnSpc>
                          <a:spcPct val="110000"/>
                        </a:lnSpc>
                        <a:spcAft>
                          <a:spcPts val="15"/>
                        </a:spcAft>
                      </a:pPr>
                      <a:r>
                        <a:rPr lang="en-ZA" sz="1100" b="1" dirty="0">
                          <a:solidFill>
                            <a:schemeClr val="bg1"/>
                          </a:solidFill>
                          <a:effectLst/>
                          <a:latin typeface="Century Gothic" panose="020B0502020202020204" pitchFamily="34" charset="0"/>
                        </a:rPr>
                        <a:t>Variance</a:t>
                      </a:r>
                      <a:endParaRPr lang="en-ZA" sz="1100" b="1" dirty="0">
                        <a:solidFill>
                          <a:schemeClr val="bg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solidFill>
                      <a:schemeClr val="accent2">
                        <a:lumMod val="75000"/>
                      </a:schemeClr>
                    </a:solidFill>
                  </a:tcPr>
                </a:tc>
                <a:tc>
                  <a:txBody>
                    <a:bodyPr/>
                    <a:lstStyle/>
                    <a:p>
                      <a:pPr marL="0" marR="42545" indent="0" algn="l">
                        <a:lnSpc>
                          <a:spcPct val="110000"/>
                        </a:lnSpc>
                        <a:spcAft>
                          <a:spcPts val="15"/>
                        </a:spcAft>
                      </a:pPr>
                      <a:r>
                        <a:rPr lang="en-ZA" sz="1100" b="1" dirty="0">
                          <a:solidFill>
                            <a:schemeClr val="bg1"/>
                          </a:solidFill>
                          <a:effectLst/>
                          <a:latin typeface="Century Gothic" panose="020B0502020202020204" pitchFamily="34" charset="0"/>
                        </a:rPr>
                        <a:t>Corrective Action</a:t>
                      </a:r>
                      <a:endParaRPr lang="en-ZA" sz="1100" b="1" dirty="0">
                        <a:solidFill>
                          <a:schemeClr val="bg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solidFill>
                      <a:schemeClr val="accent2">
                        <a:lumMod val="75000"/>
                      </a:schemeClr>
                    </a:solidFill>
                  </a:tcPr>
                </a:tc>
                <a:extLst>
                  <a:ext uri="{0D108BD9-81ED-4DB2-BD59-A6C34878D82A}">
                    <a16:rowId xmlns:a16="http://schemas.microsoft.com/office/drawing/2014/main" xmlns="" val="323681761"/>
                  </a:ext>
                </a:extLst>
              </a:tr>
            </a:tbl>
          </a:graphicData>
        </a:graphic>
      </p:graphicFrame>
      <p:graphicFrame>
        <p:nvGraphicFramePr>
          <p:cNvPr id="5" name="Table 4">
            <a:extLst>
              <a:ext uri="{FF2B5EF4-FFF2-40B4-BE49-F238E27FC236}">
                <a16:creationId xmlns:a16="http://schemas.microsoft.com/office/drawing/2014/main" xmlns="" id="{93A819A1-680C-4C33-9C99-C31589C3FD42}"/>
              </a:ext>
            </a:extLst>
          </p:cNvPr>
          <p:cNvGraphicFramePr>
            <a:graphicFrameLocks noGrp="1"/>
          </p:cNvGraphicFramePr>
          <p:nvPr>
            <p:extLst>
              <p:ext uri="{D42A27DB-BD31-4B8C-83A1-F6EECF244321}">
                <p14:modId xmlns:p14="http://schemas.microsoft.com/office/powerpoint/2010/main" xmlns="" val="624833229"/>
              </p:ext>
            </p:extLst>
          </p:nvPr>
        </p:nvGraphicFramePr>
        <p:xfrm>
          <a:off x="1" y="1680117"/>
          <a:ext cx="9143999" cy="4959563"/>
        </p:xfrm>
        <a:graphic>
          <a:graphicData uri="http://schemas.openxmlformats.org/drawingml/2006/table">
            <a:tbl>
              <a:tblPr>
                <a:tableStyleId>{5940675A-B579-460E-94D1-54222C63F5DA}</a:tableStyleId>
              </a:tblPr>
              <a:tblGrid>
                <a:gridCol w="283781">
                  <a:extLst>
                    <a:ext uri="{9D8B030D-6E8A-4147-A177-3AD203B41FA5}">
                      <a16:colId xmlns:a16="http://schemas.microsoft.com/office/drawing/2014/main" xmlns="" val="1294631093"/>
                    </a:ext>
                  </a:extLst>
                </a:gridCol>
                <a:gridCol w="1576552">
                  <a:extLst>
                    <a:ext uri="{9D8B030D-6E8A-4147-A177-3AD203B41FA5}">
                      <a16:colId xmlns:a16="http://schemas.microsoft.com/office/drawing/2014/main" xmlns="" val="3410059935"/>
                    </a:ext>
                  </a:extLst>
                </a:gridCol>
                <a:gridCol w="1439917">
                  <a:extLst>
                    <a:ext uri="{9D8B030D-6E8A-4147-A177-3AD203B41FA5}">
                      <a16:colId xmlns:a16="http://schemas.microsoft.com/office/drawing/2014/main" xmlns="" val="1018885606"/>
                    </a:ext>
                  </a:extLst>
                </a:gridCol>
                <a:gridCol w="1397876">
                  <a:extLst>
                    <a:ext uri="{9D8B030D-6E8A-4147-A177-3AD203B41FA5}">
                      <a16:colId xmlns:a16="http://schemas.microsoft.com/office/drawing/2014/main" xmlns="" val="2874394406"/>
                    </a:ext>
                  </a:extLst>
                </a:gridCol>
                <a:gridCol w="2194171">
                  <a:extLst>
                    <a:ext uri="{9D8B030D-6E8A-4147-A177-3AD203B41FA5}">
                      <a16:colId xmlns:a16="http://schemas.microsoft.com/office/drawing/2014/main" xmlns="" val="1934275238"/>
                    </a:ext>
                  </a:extLst>
                </a:gridCol>
                <a:gridCol w="1231029">
                  <a:extLst>
                    <a:ext uri="{9D8B030D-6E8A-4147-A177-3AD203B41FA5}">
                      <a16:colId xmlns:a16="http://schemas.microsoft.com/office/drawing/2014/main" xmlns="" val="1574480359"/>
                    </a:ext>
                  </a:extLst>
                </a:gridCol>
                <a:gridCol w="1020673">
                  <a:extLst>
                    <a:ext uri="{9D8B030D-6E8A-4147-A177-3AD203B41FA5}">
                      <a16:colId xmlns:a16="http://schemas.microsoft.com/office/drawing/2014/main" xmlns="" val="1514845786"/>
                    </a:ext>
                  </a:extLst>
                </a:gridCol>
              </a:tblGrid>
              <a:tr h="3014301">
                <a:tc>
                  <a:txBody>
                    <a:bodyPr/>
                    <a:lstStyle/>
                    <a:p>
                      <a:pPr marL="0" marR="42545" lvl="0" indent="0" algn="ctr">
                        <a:lnSpc>
                          <a:spcPct val="110000"/>
                        </a:lnSpc>
                        <a:spcAft>
                          <a:spcPts val="15"/>
                        </a:spcAft>
                        <a:buFont typeface="+mj-lt"/>
                        <a:buNone/>
                      </a:pPr>
                      <a:r>
                        <a:rPr lang="en-ZA" sz="1000" b="1" dirty="0">
                          <a:effectLst/>
                          <a:latin typeface="Century Gothic" panose="020B0502020202020204" pitchFamily="34" charset="0"/>
                        </a:rPr>
                        <a:t>5. </a:t>
                      </a:r>
                      <a:endParaRPr lang="en-ZA" sz="1000" b="1"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nchor="ctr"/>
                </a:tc>
                <a:tc>
                  <a:txBody>
                    <a:bodyPr/>
                    <a:lstStyle/>
                    <a:p>
                      <a:pPr marL="95885" marR="24765" indent="-6350" algn="just">
                        <a:lnSpc>
                          <a:spcPct val="110000"/>
                        </a:lnSpc>
                        <a:spcAft>
                          <a:spcPts val="15"/>
                        </a:spcAft>
                      </a:pPr>
                      <a:r>
                        <a:rPr lang="en-ZA" sz="1000" dirty="0">
                          <a:effectLst/>
                          <a:latin typeface="Century Gothic" panose="020B0502020202020204" pitchFamily="34" charset="0"/>
                        </a:rPr>
                        <a:t>Number of social media and podcast campaigns focussing on GBV (men and boys, GBV with its interface with Disability, Covid 19, informal </a:t>
                      </a:r>
                    </a:p>
                    <a:p>
                      <a:pPr marL="95885" marR="42545" indent="-6350" algn="just">
                        <a:lnSpc>
                          <a:spcPct val="110000"/>
                        </a:lnSpc>
                        <a:spcAft>
                          <a:spcPts val="15"/>
                        </a:spcAft>
                      </a:pPr>
                      <a:r>
                        <a:rPr lang="en-ZA" sz="1000" dirty="0">
                          <a:effectLst/>
                          <a:latin typeface="Century Gothic" panose="020B0502020202020204" pitchFamily="34" charset="0"/>
                        </a:rPr>
                        <a:t>workers/traders, </a:t>
                      </a:r>
                    </a:p>
                    <a:p>
                      <a:pPr marL="76200" marR="42545" indent="-6350" algn="just">
                        <a:lnSpc>
                          <a:spcPct val="110000"/>
                        </a:lnSpc>
                        <a:spcAft>
                          <a:spcPts val="15"/>
                        </a:spcAft>
                      </a:pPr>
                      <a:r>
                        <a:rPr lang="en-ZA" sz="1000" dirty="0">
                          <a:effectLst/>
                          <a:latin typeface="Century Gothic" panose="020B0502020202020204" pitchFamily="34" charset="0"/>
                        </a:rPr>
                        <a:t>LGBTIQ+).</a:t>
                      </a:r>
                      <a:endParaRPr lang="en-ZA" sz="10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1270" marR="42545" indent="-6350" algn="just">
                        <a:lnSpc>
                          <a:spcPct val="110000"/>
                        </a:lnSpc>
                        <a:spcAft>
                          <a:spcPts val="15"/>
                        </a:spcAft>
                      </a:pPr>
                      <a:r>
                        <a:rPr lang="en-ZA" sz="1000" dirty="0">
                          <a:effectLst/>
                          <a:latin typeface="Century Gothic" panose="020B0502020202020204" pitchFamily="34" charset="0"/>
                        </a:rPr>
                        <a:t>4 social media and podcast campaigns focussing on GBV (men and boys, GBV with its interface with Disability, Covid 19, informal workers/traders., </a:t>
                      </a:r>
                    </a:p>
                    <a:p>
                      <a:pPr marL="50800" marR="42545" indent="-6350" algn="just">
                        <a:lnSpc>
                          <a:spcPct val="110000"/>
                        </a:lnSpc>
                        <a:spcAft>
                          <a:spcPts val="15"/>
                        </a:spcAft>
                      </a:pPr>
                      <a:r>
                        <a:rPr lang="en-ZA" sz="1000" dirty="0">
                          <a:effectLst/>
                          <a:latin typeface="Century Gothic" panose="020B0502020202020204" pitchFamily="34" charset="0"/>
                        </a:rPr>
                        <a:t>LGBTIQplus.) </a:t>
                      </a:r>
                      <a:endParaRPr lang="en-ZA" sz="10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1270" marR="42545" indent="-6350" algn="just">
                        <a:lnSpc>
                          <a:spcPct val="110000"/>
                        </a:lnSpc>
                        <a:spcAft>
                          <a:spcPts val="15"/>
                        </a:spcAft>
                      </a:pPr>
                      <a:r>
                        <a:rPr lang="en-ZA" sz="1000">
                          <a:effectLst/>
                          <a:latin typeface="Century Gothic" panose="020B0502020202020204" pitchFamily="34" charset="0"/>
                        </a:rPr>
                        <a:t>1 social media and </a:t>
                      </a:r>
                    </a:p>
                    <a:p>
                      <a:pPr marL="1270" marR="1905" indent="-6350" algn="just">
                        <a:lnSpc>
                          <a:spcPct val="110000"/>
                        </a:lnSpc>
                        <a:spcAft>
                          <a:spcPts val="15"/>
                        </a:spcAft>
                      </a:pPr>
                      <a:r>
                        <a:rPr lang="en-ZA" sz="1000">
                          <a:effectLst/>
                          <a:latin typeface="Century Gothic" panose="020B0502020202020204" pitchFamily="34" charset="0"/>
                        </a:rPr>
                        <a:t>podcast campaigns focussing on GBV </a:t>
                      </a:r>
                    </a:p>
                    <a:p>
                      <a:pPr marL="1270" marR="72390" indent="-6350" algn="just">
                        <a:lnSpc>
                          <a:spcPct val="110000"/>
                        </a:lnSpc>
                        <a:spcAft>
                          <a:spcPts val="15"/>
                        </a:spcAft>
                      </a:pPr>
                      <a:r>
                        <a:rPr lang="en-ZA" sz="1000">
                          <a:effectLst/>
                          <a:latin typeface="Century Gothic" panose="020B0502020202020204" pitchFamily="34" charset="0"/>
                        </a:rPr>
                        <a:t>(Men and boys, GBV with its interface with Disability, Covid 19, informal </a:t>
                      </a:r>
                    </a:p>
                    <a:p>
                      <a:pPr marL="1270" marR="42545" indent="-6350" algn="just">
                        <a:lnSpc>
                          <a:spcPct val="110000"/>
                        </a:lnSpc>
                        <a:spcAft>
                          <a:spcPts val="15"/>
                        </a:spcAft>
                      </a:pPr>
                      <a:r>
                        <a:rPr lang="en-ZA" sz="1000">
                          <a:effectLst/>
                          <a:latin typeface="Century Gothic" panose="020B0502020202020204" pitchFamily="34" charset="0"/>
                        </a:rPr>
                        <a:t>workers/traders,  </a:t>
                      </a:r>
                    </a:p>
                    <a:p>
                      <a:pPr marL="50800" marR="42545" indent="-6350" algn="just">
                        <a:lnSpc>
                          <a:spcPct val="110000"/>
                        </a:lnSpc>
                        <a:spcAft>
                          <a:spcPts val="15"/>
                        </a:spcAft>
                      </a:pPr>
                      <a:r>
                        <a:rPr lang="en-ZA" sz="1000">
                          <a:effectLst/>
                          <a:latin typeface="Century Gothic" panose="020B0502020202020204" pitchFamily="34" charset="0"/>
                        </a:rPr>
                        <a:t>LGBTIQ+) </a:t>
                      </a:r>
                      <a:endParaRPr lang="en-ZA" sz="10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1270" marR="42545" indent="-6350" algn="just">
                        <a:lnSpc>
                          <a:spcPct val="110000"/>
                        </a:lnSpc>
                        <a:spcAft>
                          <a:spcPts val="15"/>
                        </a:spcAft>
                      </a:pPr>
                      <a:r>
                        <a:rPr lang="en-ZA" sz="1000" dirty="0">
                          <a:effectLst/>
                          <a:latin typeface="Century Gothic" panose="020B0502020202020204" pitchFamily="34" charset="0"/>
                        </a:rPr>
                        <a:t>1 social media and podcast campaign was conducted, consisting of:</a:t>
                      </a:r>
                    </a:p>
                    <a:p>
                      <a:pPr marL="342900" marR="43180" lvl="0" indent="-342900" algn="l">
                        <a:lnSpc>
                          <a:spcPct val="110000"/>
                        </a:lnSpc>
                        <a:buFont typeface="Symbol" panose="05050102010706020507" pitchFamily="18" charset="2"/>
                        <a:buChar char=""/>
                      </a:pPr>
                      <a:r>
                        <a:rPr lang="en-ZA" sz="1000" dirty="0">
                          <a:effectLst/>
                          <a:latin typeface="Century Gothic" panose="020B0502020202020204" pitchFamily="34" charset="0"/>
                        </a:rPr>
                        <a:t>03 Podcasts published on CGE Twitter page.</a:t>
                      </a:r>
                    </a:p>
                    <a:p>
                      <a:pPr marL="342900" marR="43180" lvl="0" indent="-342900" algn="l">
                        <a:lnSpc>
                          <a:spcPct val="110000"/>
                        </a:lnSpc>
                        <a:buFont typeface="Symbol" panose="05050102010706020507" pitchFamily="18" charset="2"/>
                        <a:buChar char=""/>
                      </a:pPr>
                      <a:r>
                        <a:rPr lang="en-ZA" sz="1000" dirty="0">
                          <a:effectLst/>
                          <a:latin typeface="Century Gothic" panose="020B0502020202020204" pitchFamily="34" charset="0"/>
                        </a:rPr>
                        <a:t>01 podcasts published on CGE YouTube channel. </a:t>
                      </a:r>
                    </a:p>
                    <a:p>
                      <a:pPr marL="342900" marR="43180" lvl="0" indent="-342900" algn="l">
                        <a:lnSpc>
                          <a:spcPct val="110000"/>
                        </a:lnSpc>
                        <a:buFont typeface="Symbol" panose="05050102010706020507" pitchFamily="18" charset="2"/>
                        <a:buChar char=""/>
                      </a:pPr>
                      <a:r>
                        <a:rPr lang="en-ZA" sz="1000" dirty="0">
                          <a:effectLst/>
                          <a:latin typeface="Century Gothic" panose="020B0502020202020204" pitchFamily="34" charset="0"/>
                        </a:rPr>
                        <a:t>449 posts published on CGE Twitter Page, promoting CGE Media Interviews, and CGE Messages on Gender Inequality, GBV, LGBTIQ and CGE Provincial Activities.</a:t>
                      </a:r>
                    </a:p>
                    <a:p>
                      <a:pPr marL="342900" marR="43180" lvl="0" indent="-342900" algn="l">
                        <a:lnSpc>
                          <a:spcPct val="110000"/>
                        </a:lnSpc>
                        <a:spcAft>
                          <a:spcPts val="15"/>
                        </a:spcAft>
                        <a:buFont typeface="Symbol" panose="05050102010706020507" pitchFamily="18" charset="2"/>
                        <a:buChar char=""/>
                      </a:pPr>
                      <a:r>
                        <a:rPr lang="en-ZA" sz="1000" dirty="0">
                          <a:effectLst/>
                          <a:latin typeface="Century Gothic" panose="020B0502020202020204" pitchFamily="34" charset="0"/>
                        </a:rPr>
                        <a:t>130 posts published on CGE Facebook on CGE media activities, GBV, men and boys and Gender Inequality.</a:t>
                      </a:r>
                      <a:endParaRPr lang="en-ZA" sz="10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57150" marR="43180" indent="-6350" algn="just">
                        <a:lnSpc>
                          <a:spcPct val="110000"/>
                        </a:lnSpc>
                        <a:spcAft>
                          <a:spcPts val="15"/>
                        </a:spcAft>
                      </a:pPr>
                      <a:r>
                        <a:rPr lang="en-ZA" sz="1000">
                          <a:effectLst/>
                          <a:latin typeface="Century Gothic" panose="020B0502020202020204" pitchFamily="34" charset="0"/>
                        </a:rPr>
                        <a:t>No Variance.</a:t>
                      </a:r>
                      <a:endParaRPr lang="en-ZA" sz="10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57150" marR="43180" indent="-6350" algn="just">
                        <a:lnSpc>
                          <a:spcPct val="110000"/>
                        </a:lnSpc>
                        <a:spcAft>
                          <a:spcPts val="15"/>
                        </a:spcAft>
                      </a:pPr>
                      <a:r>
                        <a:rPr lang="en-ZA" sz="1000">
                          <a:effectLst/>
                          <a:latin typeface="Century Gothic" panose="020B0502020202020204" pitchFamily="34" charset="0"/>
                        </a:rPr>
                        <a:t>No Corrective Action </a:t>
                      </a:r>
                      <a:endParaRPr lang="en-ZA" sz="10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extLst>
                  <a:ext uri="{0D108BD9-81ED-4DB2-BD59-A6C34878D82A}">
                    <a16:rowId xmlns:a16="http://schemas.microsoft.com/office/drawing/2014/main" xmlns="" val="4002402863"/>
                  </a:ext>
                </a:extLst>
              </a:tr>
              <a:tr h="1945262">
                <a:tc>
                  <a:txBody>
                    <a:bodyPr/>
                    <a:lstStyle/>
                    <a:p>
                      <a:pPr marL="0" marR="42545" lvl="0" indent="0" algn="ctr">
                        <a:lnSpc>
                          <a:spcPct val="110000"/>
                        </a:lnSpc>
                        <a:spcAft>
                          <a:spcPts val="15"/>
                        </a:spcAft>
                        <a:buFont typeface="+mj-lt"/>
                        <a:buNone/>
                        <a:tabLst>
                          <a:tab pos="304800" algn="l"/>
                        </a:tabLst>
                      </a:pPr>
                      <a:r>
                        <a:rPr lang="en-ZA" sz="1000" b="1" dirty="0">
                          <a:effectLst/>
                          <a:latin typeface="Century Gothic" panose="020B0502020202020204" pitchFamily="34" charset="0"/>
                        </a:rPr>
                        <a:t>6. </a:t>
                      </a:r>
                      <a:endParaRPr lang="en-ZA" sz="1000" b="1"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nchor="ctr"/>
                </a:tc>
                <a:tc>
                  <a:txBody>
                    <a:bodyPr/>
                    <a:lstStyle/>
                    <a:p>
                      <a:pPr marL="76200" marR="42545" indent="-6350" algn="just">
                        <a:lnSpc>
                          <a:spcPct val="110000"/>
                        </a:lnSpc>
                        <a:spcAft>
                          <a:spcPts val="15"/>
                        </a:spcAft>
                      </a:pPr>
                      <a:r>
                        <a:rPr lang="en-ZA" sz="1000" dirty="0">
                          <a:effectLst/>
                          <a:latin typeface="Century Gothic" panose="020B0502020202020204" pitchFamily="34" charset="0"/>
                        </a:rPr>
                        <a:t>Number of assessment reports on gender mainstreaming interventions to lobby and influence decision makers within public and private institutions. </a:t>
                      </a:r>
                      <a:endParaRPr lang="en-ZA" sz="10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1270" marR="42545" indent="-6350" algn="just">
                        <a:lnSpc>
                          <a:spcPct val="110000"/>
                        </a:lnSpc>
                        <a:spcAft>
                          <a:spcPts val="15"/>
                        </a:spcAft>
                      </a:pPr>
                      <a:r>
                        <a:rPr lang="en-ZA" sz="1000">
                          <a:effectLst/>
                          <a:latin typeface="Century Gothic" panose="020B0502020202020204" pitchFamily="34" charset="0"/>
                        </a:rPr>
                        <a:t>One assessment report </a:t>
                      </a:r>
                    </a:p>
                    <a:p>
                      <a:pPr marL="50800" marR="42545" indent="-6350" algn="just">
                        <a:lnSpc>
                          <a:spcPct val="110000"/>
                        </a:lnSpc>
                        <a:spcAft>
                          <a:spcPts val="15"/>
                        </a:spcAft>
                      </a:pPr>
                      <a:r>
                        <a:rPr lang="en-ZA" sz="1000">
                          <a:effectLst/>
                          <a:latin typeface="Century Gothic" panose="020B0502020202020204" pitchFamily="34" charset="0"/>
                        </a:rPr>
                        <a:t>on Gender Mainstreaming interventions to lobby and influence decision makers within public and private institutions. </a:t>
                      </a:r>
                      <a:endParaRPr lang="en-ZA" sz="10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234950" marR="42545" indent="-6350" algn="just">
                        <a:lnSpc>
                          <a:spcPct val="110000"/>
                        </a:lnSpc>
                        <a:spcAft>
                          <a:spcPts val="15"/>
                        </a:spcAft>
                      </a:pPr>
                      <a:r>
                        <a:rPr lang="en-ZA" sz="1000">
                          <a:effectLst/>
                          <a:latin typeface="Century Gothic" panose="020B0502020202020204" pitchFamily="34" charset="0"/>
                        </a:rPr>
                        <a:t>A quarterly assessment report on Gender Mainstreaming interventions to lobby and influence decision makers within public and private institutions. </a:t>
                      </a:r>
                      <a:endParaRPr lang="en-ZA" sz="10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234950" marR="42545" indent="-6350" algn="l">
                        <a:lnSpc>
                          <a:spcPct val="110000"/>
                        </a:lnSpc>
                        <a:spcAft>
                          <a:spcPts val="15"/>
                        </a:spcAft>
                      </a:pPr>
                      <a:r>
                        <a:rPr lang="en-ZA" sz="1000">
                          <a:effectLst/>
                          <a:latin typeface="Century Gothic" panose="020B0502020202020204" pitchFamily="34" charset="0"/>
                        </a:rPr>
                        <a:t>The CGE engaged in various gender mainstreaming exercises during the quarter, including a presentation to the DoE senior management. The narrative report is included below.</a:t>
                      </a:r>
                      <a:endParaRPr lang="en-ZA" sz="10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63500" marR="42545" indent="-6350" algn="just">
                        <a:lnSpc>
                          <a:spcPct val="110000"/>
                        </a:lnSpc>
                        <a:spcAft>
                          <a:spcPts val="15"/>
                        </a:spcAft>
                      </a:pPr>
                      <a:r>
                        <a:rPr lang="en-ZA" sz="1000">
                          <a:effectLst/>
                          <a:latin typeface="Century Gothic" panose="020B0502020202020204" pitchFamily="34" charset="0"/>
                        </a:rPr>
                        <a:t>No variance </a:t>
                      </a:r>
                      <a:endParaRPr lang="en-ZA" sz="10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63500" marR="42545" indent="-6350" algn="just">
                        <a:lnSpc>
                          <a:spcPct val="110000"/>
                        </a:lnSpc>
                        <a:spcAft>
                          <a:spcPts val="15"/>
                        </a:spcAft>
                      </a:pPr>
                      <a:r>
                        <a:rPr lang="en-ZA" sz="1000" dirty="0">
                          <a:effectLst/>
                          <a:latin typeface="Century Gothic" panose="020B0502020202020204" pitchFamily="34" charset="0"/>
                        </a:rPr>
                        <a:t>No Corrective Action </a:t>
                      </a:r>
                      <a:endParaRPr lang="en-ZA" sz="10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extLst>
                  <a:ext uri="{0D108BD9-81ED-4DB2-BD59-A6C34878D82A}">
                    <a16:rowId xmlns:a16="http://schemas.microsoft.com/office/drawing/2014/main" xmlns="" val="4171711857"/>
                  </a:ext>
                </a:extLst>
              </a:tr>
            </a:tbl>
          </a:graphicData>
        </a:graphic>
      </p:graphicFrame>
    </p:spTree>
    <p:extLst>
      <p:ext uri="{BB962C8B-B14F-4D97-AF65-F5344CB8AC3E}">
        <p14:creationId xmlns:p14="http://schemas.microsoft.com/office/powerpoint/2010/main" xmlns="" val="2593527228"/>
      </p:ext>
    </p:extLst>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 name="CGE Banner1" descr="CGE Banner1"/>
          <p:cNvPicPr>
            <a:picLocks noChangeAspect="1"/>
          </p:cNvPicPr>
          <p:nvPr/>
        </p:nvPicPr>
        <p:blipFill>
          <a:blip r:embed="rId2" cstate="print"/>
          <a:stretch>
            <a:fillRect/>
          </a:stretch>
        </p:blipFill>
        <p:spPr>
          <a:xfrm>
            <a:off x="1014199" y="0"/>
            <a:ext cx="7115599" cy="1500939"/>
          </a:xfrm>
          <a:prstGeom prst="rect">
            <a:avLst/>
          </a:prstGeom>
          <a:ln w="12700" cap="flat">
            <a:noFill/>
            <a:miter lim="400000"/>
          </a:ln>
          <a:effectLst/>
        </p:spPr>
      </p:pic>
      <p:pic>
        <p:nvPicPr>
          <p:cNvPr id="36" name="image.pdf" descr="image.pdf"/>
          <p:cNvPicPr>
            <a:picLocks noChangeAspect="1"/>
          </p:cNvPicPr>
          <p:nvPr/>
        </p:nvPicPr>
        <p:blipFill>
          <a:blip r:embed="rId3" cstate="print"/>
          <a:stretch>
            <a:fillRect/>
          </a:stretch>
        </p:blipFill>
        <p:spPr>
          <a:xfrm rot="10800000" flipH="1">
            <a:off x="0" y="6701395"/>
            <a:ext cx="9144000" cy="156606"/>
          </a:xfrm>
          <a:prstGeom prst="rect">
            <a:avLst/>
          </a:prstGeom>
          <a:ln w="12700" cap="flat">
            <a:noFill/>
            <a:miter lim="400000"/>
          </a:ln>
          <a:effectLst/>
        </p:spPr>
      </p:pic>
      <p:sp>
        <p:nvSpPr>
          <p:cNvPr id="38" name="Slide Number"/>
          <p:cNvSpPr txBox="1">
            <a:spLocks noGrp="1"/>
          </p:cNvSpPr>
          <p:nvPr>
            <p:ph type="sldNum" sz="quarter" idx="4294967295"/>
          </p:nvPr>
        </p:nvSpPr>
        <p:spPr>
          <a:xfrm>
            <a:off x="8464068" y="6245225"/>
            <a:ext cx="222732" cy="332740"/>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rPr/>
              <a:pPr/>
              <a:t>14</a:t>
            </a:fld>
            <a:endParaRPr dirty="0"/>
          </a:p>
        </p:txBody>
      </p:sp>
      <p:sp>
        <p:nvSpPr>
          <p:cNvPr id="8" name="TextBox 7">
            <a:extLst>
              <a:ext uri="{FF2B5EF4-FFF2-40B4-BE49-F238E27FC236}">
                <a16:creationId xmlns:a16="http://schemas.microsoft.com/office/drawing/2014/main" xmlns="" id="{D18CF6B2-773B-4ACB-AF76-43C651F8ACBC}"/>
              </a:ext>
            </a:extLst>
          </p:cNvPr>
          <p:cNvSpPr txBox="1"/>
          <p:nvPr/>
        </p:nvSpPr>
        <p:spPr>
          <a:xfrm>
            <a:off x="228598" y="1555475"/>
            <a:ext cx="8686800" cy="30976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marL="68580" marR="42545" indent="-6350" algn="just">
              <a:lnSpc>
                <a:spcPct val="110000"/>
              </a:lnSpc>
              <a:spcAft>
                <a:spcPts val="15"/>
              </a:spcAft>
            </a:pPr>
            <a:r>
              <a:rPr lang="en-ZA" sz="1400" b="1" dirty="0">
                <a:solidFill>
                  <a:srgbClr val="1F3864"/>
                </a:solidFill>
                <a:effectLst/>
                <a:latin typeface="Century Gothic" panose="020B0502020202020204" pitchFamily="34" charset="0"/>
                <a:ea typeface="Century Gothic" panose="020B0502020202020204" pitchFamily="34" charset="0"/>
                <a:cs typeface="Century Gothic" panose="020B0502020202020204" pitchFamily="34" charset="0"/>
              </a:rPr>
              <a:t>OUTCOME 2: Cont…</a:t>
            </a:r>
            <a:endParaRPr lang="en-ZA" sz="14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p:txBody>
      </p:sp>
      <p:graphicFrame>
        <p:nvGraphicFramePr>
          <p:cNvPr id="10" name="Table 9">
            <a:extLst>
              <a:ext uri="{FF2B5EF4-FFF2-40B4-BE49-F238E27FC236}">
                <a16:creationId xmlns:a16="http://schemas.microsoft.com/office/drawing/2014/main" xmlns="" id="{34BD16A1-7AE2-4B87-9642-F5C3036B6962}"/>
              </a:ext>
            </a:extLst>
          </p:cNvPr>
          <p:cNvGraphicFramePr>
            <a:graphicFrameLocks noGrp="1"/>
          </p:cNvGraphicFramePr>
          <p:nvPr>
            <p:extLst>
              <p:ext uri="{D42A27DB-BD31-4B8C-83A1-F6EECF244321}">
                <p14:modId xmlns:p14="http://schemas.microsoft.com/office/powerpoint/2010/main" xmlns="" val="3361281227"/>
              </p:ext>
            </p:extLst>
          </p:nvPr>
        </p:nvGraphicFramePr>
        <p:xfrm>
          <a:off x="0" y="2083283"/>
          <a:ext cx="9143999" cy="364301"/>
        </p:xfrm>
        <a:graphic>
          <a:graphicData uri="http://schemas.openxmlformats.org/drawingml/2006/table">
            <a:tbl>
              <a:tblPr>
                <a:tableStyleId>{5940675A-B579-460E-94D1-54222C63F5DA}</a:tableStyleId>
              </a:tblPr>
              <a:tblGrid>
                <a:gridCol w="345440">
                  <a:extLst>
                    <a:ext uri="{9D8B030D-6E8A-4147-A177-3AD203B41FA5}">
                      <a16:colId xmlns:a16="http://schemas.microsoft.com/office/drawing/2014/main" xmlns="" val="2307133669"/>
                    </a:ext>
                  </a:extLst>
                </a:gridCol>
                <a:gridCol w="1524000">
                  <a:extLst>
                    <a:ext uri="{9D8B030D-6E8A-4147-A177-3AD203B41FA5}">
                      <a16:colId xmlns:a16="http://schemas.microsoft.com/office/drawing/2014/main" xmlns="" val="3661660975"/>
                    </a:ext>
                  </a:extLst>
                </a:gridCol>
                <a:gridCol w="1630505">
                  <a:extLst>
                    <a:ext uri="{9D8B030D-6E8A-4147-A177-3AD203B41FA5}">
                      <a16:colId xmlns:a16="http://schemas.microsoft.com/office/drawing/2014/main" xmlns="" val="1867250589"/>
                    </a:ext>
                  </a:extLst>
                </a:gridCol>
                <a:gridCol w="1545021">
                  <a:extLst>
                    <a:ext uri="{9D8B030D-6E8A-4147-A177-3AD203B41FA5}">
                      <a16:colId xmlns:a16="http://schemas.microsoft.com/office/drawing/2014/main" xmlns="" val="4166841166"/>
                    </a:ext>
                  </a:extLst>
                </a:gridCol>
                <a:gridCol w="1902372">
                  <a:extLst>
                    <a:ext uri="{9D8B030D-6E8A-4147-A177-3AD203B41FA5}">
                      <a16:colId xmlns:a16="http://schemas.microsoft.com/office/drawing/2014/main" xmlns="" val="4131842620"/>
                    </a:ext>
                  </a:extLst>
                </a:gridCol>
                <a:gridCol w="924910">
                  <a:extLst>
                    <a:ext uri="{9D8B030D-6E8A-4147-A177-3AD203B41FA5}">
                      <a16:colId xmlns:a16="http://schemas.microsoft.com/office/drawing/2014/main" xmlns="" val="3166630182"/>
                    </a:ext>
                  </a:extLst>
                </a:gridCol>
                <a:gridCol w="1271751">
                  <a:extLst>
                    <a:ext uri="{9D8B030D-6E8A-4147-A177-3AD203B41FA5}">
                      <a16:colId xmlns:a16="http://schemas.microsoft.com/office/drawing/2014/main" xmlns="" val="3601462807"/>
                    </a:ext>
                  </a:extLst>
                </a:gridCol>
              </a:tblGrid>
              <a:tr h="364301">
                <a:tc>
                  <a:txBody>
                    <a:bodyPr/>
                    <a:lstStyle/>
                    <a:p>
                      <a:pPr marL="76200" marR="42545" indent="-6350" algn="ctr">
                        <a:lnSpc>
                          <a:spcPct val="110000"/>
                        </a:lnSpc>
                        <a:spcAft>
                          <a:spcPts val="15"/>
                        </a:spcAft>
                      </a:pPr>
                      <a:r>
                        <a:rPr lang="en-ZA" sz="1100" b="1" dirty="0">
                          <a:solidFill>
                            <a:schemeClr val="bg1"/>
                          </a:solidFill>
                          <a:effectLst/>
                          <a:latin typeface="Century Gothic" panose="020B0502020202020204" pitchFamily="34" charset="0"/>
                        </a:rPr>
                        <a:t>#</a:t>
                      </a:r>
                      <a:endParaRPr lang="en-ZA" sz="1100" b="1" dirty="0">
                        <a:solidFill>
                          <a:schemeClr val="bg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solidFill>
                      <a:schemeClr val="accent2">
                        <a:lumMod val="75000"/>
                      </a:schemeClr>
                    </a:solidFill>
                  </a:tcPr>
                </a:tc>
                <a:tc>
                  <a:txBody>
                    <a:bodyPr/>
                    <a:lstStyle/>
                    <a:p>
                      <a:pPr marL="76200" marR="42545" indent="-6350" algn="l">
                        <a:lnSpc>
                          <a:spcPct val="110000"/>
                        </a:lnSpc>
                        <a:spcAft>
                          <a:spcPts val="15"/>
                        </a:spcAft>
                      </a:pPr>
                      <a:r>
                        <a:rPr lang="en-ZA" sz="1100" b="1" dirty="0">
                          <a:solidFill>
                            <a:schemeClr val="bg1"/>
                          </a:solidFill>
                          <a:effectLst/>
                          <a:latin typeface="Century Gothic" panose="020B0502020202020204" pitchFamily="34" charset="0"/>
                        </a:rPr>
                        <a:t>Output Indicators</a:t>
                      </a:r>
                      <a:endParaRPr lang="en-ZA" sz="1100" b="1" dirty="0">
                        <a:solidFill>
                          <a:schemeClr val="bg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solidFill>
                      <a:schemeClr val="accent2">
                        <a:lumMod val="75000"/>
                      </a:schemeClr>
                    </a:solidFill>
                  </a:tcPr>
                </a:tc>
                <a:tc>
                  <a:txBody>
                    <a:bodyPr/>
                    <a:lstStyle/>
                    <a:p>
                      <a:pPr marL="139700" marR="42545" indent="-6350" algn="l">
                        <a:lnSpc>
                          <a:spcPct val="110000"/>
                        </a:lnSpc>
                        <a:spcAft>
                          <a:spcPts val="15"/>
                        </a:spcAft>
                      </a:pPr>
                      <a:r>
                        <a:rPr lang="en-ZA" sz="1100" b="1" dirty="0">
                          <a:solidFill>
                            <a:schemeClr val="bg1"/>
                          </a:solidFill>
                          <a:effectLst/>
                          <a:latin typeface="Century Gothic" panose="020B0502020202020204" pitchFamily="34" charset="0"/>
                        </a:rPr>
                        <a:t>Annual Targets</a:t>
                      </a:r>
                      <a:endParaRPr lang="en-ZA" sz="1100" b="1" dirty="0">
                        <a:solidFill>
                          <a:schemeClr val="bg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solidFill>
                      <a:schemeClr val="accent2">
                        <a:lumMod val="75000"/>
                      </a:schemeClr>
                    </a:solidFill>
                  </a:tcPr>
                </a:tc>
                <a:tc>
                  <a:txBody>
                    <a:bodyPr/>
                    <a:lstStyle/>
                    <a:p>
                      <a:pPr marL="723900" marR="42545" indent="-6350" algn="l">
                        <a:lnSpc>
                          <a:spcPct val="110000"/>
                        </a:lnSpc>
                        <a:spcAft>
                          <a:spcPts val="15"/>
                        </a:spcAft>
                      </a:pPr>
                      <a:r>
                        <a:rPr lang="en-ZA" sz="1100" b="1" dirty="0">
                          <a:solidFill>
                            <a:schemeClr val="bg1"/>
                          </a:solidFill>
                          <a:effectLst/>
                          <a:latin typeface="Century Gothic" panose="020B0502020202020204" pitchFamily="34" charset="0"/>
                        </a:rPr>
                        <a:t>Q3</a:t>
                      </a:r>
                      <a:endParaRPr lang="en-ZA" sz="1100" b="1" dirty="0">
                        <a:solidFill>
                          <a:schemeClr val="bg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solidFill>
                      <a:schemeClr val="accent2">
                        <a:lumMod val="75000"/>
                      </a:schemeClr>
                    </a:solidFill>
                  </a:tcPr>
                </a:tc>
                <a:tc>
                  <a:txBody>
                    <a:bodyPr/>
                    <a:lstStyle/>
                    <a:p>
                      <a:pPr marL="234950" marR="42545" indent="-6350" algn="l">
                        <a:lnSpc>
                          <a:spcPct val="110000"/>
                        </a:lnSpc>
                        <a:spcAft>
                          <a:spcPts val="15"/>
                        </a:spcAft>
                      </a:pPr>
                      <a:r>
                        <a:rPr lang="en-ZA" sz="1100" b="1" dirty="0">
                          <a:solidFill>
                            <a:schemeClr val="bg1"/>
                          </a:solidFill>
                          <a:effectLst/>
                          <a:latin typeface="Century Gothic" panose="020B0502020202020204" pitchFamily="34" charset="0"/>
                        </a:rPr>
                        <a:t>Actual Performance</a:t>
                      </a:r>
                      <a:endParaRPr lang="en-ZA" sz="1100" b="1" dirty="0">
                        <a:solidFill>
                          <a:schemeClr val="bg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solidFill>
                      <a:schemeClr val="accent2">
                        <a:lumMod val="75000"/>
                      </a:schemeClr>
                    </a:solidFill>
                  </a:tcPr>
                </a:tc>
                <a:tc>
                  <a:txBody>
                    <a:bodyPr/>
                    <a:lstStyle/>
                    <a:p>
                      <a:pPr marL="0" marR="42545" indent="0" algn="ctr">
                        <a:lnSpc>
                          <a:spcPct val="110000"/>
                        </a:lnSpc>
                        <a:spcAft>
                          <a:spcPts val="15"/>
                        </a:spcAft>
                      </a:pPr>
                      <a:r>
                        <a:rPr lang="en-ZA" sz="1100" b="1" dirty="0">
                          <a:solidFill>
                            <a:schemeClr val="bg1"/>
                          </a:solidFill>
                          <a:effectLst/>
                          <a:latin typeface="Century Gothic" panose="020B0502020202020204" pitchFamily="34" charset="0"/>
                        </a:rPr>
                        <a:t>Variance</a:t>
                      </a:r>
                      <a:endParaRPr lang="en-ZA" sz="1100" b="1" dirty="0">
                        <a:solidFill>
                          <a:schemeClr val="bg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solidFill>
                      <a:schemeClr val="accent2">
                        <a:lumMod val="75000"/>
                      </a:schemeClr>
                    </a:solidFill>
                  </a:tcPr>
                </a:tc>
                <a:tc>
                  <a:txBody>
                    <a:bodyPr/>
                    <a:lstStyle/>
                    <a:p>
                      <a:pPr marL="234950" marR="42545" indent="-6350" algn="l">
                        <a:lnSpc>
                          <a:spcPct val="110000"/>
                        </a:lnSpc>
                        <a:spcAft>
                          <a:spcPts val="15"/>
                        </a:spcAft>
                      </a:pPr>
                      <a:r>
                        <a:rPr lang="en-ZA" sz="1100" b="1" dirty="0">
                          <a:solidFill>
                            <a:schemeClr val="bg1"/>
                          </a:solidFill>
                          <a:effectLst/>
                          <a:latin typeface="Century Gothic" panose="020B0502020202020204" pitchFamily="34" charset="0"/>
                        </a:rPr>
                        <a:t>Corrective Action</a:t>
                      </a:r>
                      <a:endParaRPr lang="en-ZA" sz="1100" b="1" dirty="0">
                        <a:solidFill>
                          <a:schemeClr val="bg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solidFill>
                      <a:schemeClr val="accent2">
                        <a:lumMod val="75000"/>
                      </a:schemeClr>
                    </a:solidFill>
                  </a:tcPr>
                </a:tc>
                <a:extLst>
                  <a:ext uri="{0D108BD9-81ED-4DB2-BD59-A6C34878D82A}">
                    <a16:rowId xmlns:a16="http://schemas.microsoft.com/office/drawing/2014/main" xmlns="" val="323681761"/>
                  </a:ext>
                </a:extLst>
              </a:tr>
            </a:tbl>
          </a:graphicData>
        </a:graphic>
      </p:graphicFrame>
      <p:graphicFrame>
        <p:nvGraphicFramePr>
          <p:cNvPr id="4" name="Table 3">
            <a:extLst>
              <a:ext uri="{FF2B5EF4-FFF2-40B4-BE49-F238E27FC236}">
                <a16:creationId xmlns:a16="http://schemas.microsoft.com/office/drawing/2014/main" xmlns="" id="{AB3E3A0B-713A-42A3-B7ED-B88675AB2572}"/>
              </a:ext>
            </a:extLst>
          </p:cNvPr>
          <p:cNvGraphicFramePr>
            <a:graphicFrameLocks noGrp="1"/>
          </p:cNvGraphicFramePr>
          <p:nvPr>
            <p:extLst>
              <p:ext uri="{D42A27DB-BD31-4B8C-83A1-F6EECF244321}">
                <p14:modId xmlns:p14="http://schemas.microsoft.com/office/powerpoint/2010/main" xmlns="" val="2584592877"/>
              </p:ext>
            </p:extLst>
          </p:nvPr>
        </p:nvGraphicFramePr>
        <p:xfrm>
          <a:off x="1" y="2447584"/>
          <a:ext cx="9143999" cy="3289046"/>
        </p:xfrm>
        <a:graphic>
          <a:graphicData uri="http://schemas.openxmlformats.org/drawingml/2006/table">
            <a:tbl>
              <a:tblPr>
                <a:tableStyleId>{5940675A-B579-460E-94D1-54222C63F5DA}</a:tableStyleId>
              </a:tblPr>
              <a:tblGrid>
                <a:gridCol w="336330">
                  <a:extLst>
                    <a:ext uri="{9D8B030D-6E8A-4147-A177-3AD203B41FA5}">
                      <a16:colId xmlns:a16="http://schemas.microsoft.com/office/drawing/2014/main" xmlns="" val="843460168"/>
                    </a:ext>
                  </a:extLst>
                </a:gridCol>
                <a:gridCol w="1545021">
                  <a:extLst>
                    <a:ext uri="{9D8B030D-6E8A-4147-A177-3AD203B41FA5}">
                      <a16:colId xmlns:a16="http://schemas.microsoft.com/office/drawing/2014/main" xmlns="" val="2338802285"/>
                    </a:ext>
                  </a:extLst>
                </a:gridCol>
                <a:gridCol w="1618593">
                  <a:extLst>
                    <a:ext uri="{9D8B030D-6E8A-4147-A177-3AD203B41FA5}">
                      <a16:colId xmlns:a16="http://schemas.microsoft.com/office/drawing/2014/main" xmlns="" val="3804558515"/>
                    </a:ext>
                  </a:extLst>
                </a:gridCol>
                <a:gridCol w="1513489">
                  <a:extLst>
                    <a:ext uri="{9D8B030D-6E8A-4147-A177-3AD203B41FA5}">
                      <a16:colId xmlns:a16="http://schemas.microsoft.com/office/drawing/2014/main" xmlns="" val="2924396234"/>
                    </a:ext>
                  </a:extLst>
                </a:gridCol>
                <a:gridCol w="1954925">
                  <a:extLst>
                    <a:ext uri="{9D8B030D-6E8A-4147-A177-3AD203B41FA5}">
                      <a16:colId xmlns:a16="http://schemas.microsoft.com/office/drawing/2014/main" xmlns="" val="1038086344"/>
                    </a:ext>
                  </a:extLst>
                </a:gridCol>
                <a:gridCol w="924910">
                  <a:extLst>
                    <a:ext uri="{9D8B030D-6E8A-4147-A177-3AD203B41FA5}">
                      <a16:colId xmlns:a16="http://schemas.microsoft.com/office/drawing/2014/main" xmlns="" val="1761281145"/>
                    </a:ext>
                  </a:extLst>
                </a:gridCol>
                <a:gridCol w="1250731">
                  <a:extLst>
                    <a:ext uri="{9D8B030D-6E8A-4147-A177-3AD203B41FA5}">
                      <a16:colId xmlns:a16="http://schemas.microsoft.com/office/drawing/2014/main" xmlns="" val="2078867262"/>
                    </a:ext>
                  </a:extLst>
                </a:gridCol>
              </a:tblGrid>
              <a:tr h="748295">
                <a:tc>
                  <a:txBody>
                    <a:bodyPr/>
                    <a:lstStyle/>
                    <a:p>
                      <a:pPr marL="0" marR="42545" lvl="0" indent="0" algn="ctr">
                        <a:lnSpc>
                          <a:spcPct val="110000"/>
                        </a:lnSpc>
                        <a:spcAft>
                          <a:spcPts val="15"/>
                        </a:spcAft>
                        <a:buFont typeface="+mj-lt"/>
                        <a:buNone/>
                        <a:tabLst>
                          <a:tab pos="304800" algn="l"/>
                        </a:tabLst>
                      </a:pPr>
                      <a:r>
                        <a:rPr lang="en-ZA" sz="1100" b="1" dirty="0">
                          <a:effectLst/>
                          <a:latin typeface="Century Gothic" panose="020B0502020202020204" pitchFamily="34" charset="0"/>
                        </a:rPr>
                        <a:t>7. </a:t>
                      </a:r>
                      <a:endParaRPr lang="en-ZA" sz="1100" b="1"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nchor="ctr"/>
                </a:tc>
                <a:tc>
                  <a:txBody>
                    <a:bodyPr/>
                    <a:lstStyle/>
                    <a:p>
                      <a:pPr marL="95885" marR="42545" indent="-6350" algn="just">
                        <a:lnSpc>
                          <a:spcPct val="110000"/>
                        </a:lnSpc>
                        <a:spcAft>
                          <a:spcPts val="15"/>
                        </a:spcAft>
                      </a:pPr>
                      <a:r>
                        <a:rPr lang="en-ZA" sz="1100" dirty="0">
                          <a:effectLst/>
                          <a:latin typeface="Century Gothic" panose="020B0502020202020204" pitchFamily="34" charset="0"/>
                        </a:rPr>
                        <a:t>Number of outreach, advocacy and access </a:t>
                      </a:r>
                    </a:p>
                    <a:p>
                      <a:pPr marL="76200" marR="42545" indent="-6350" algn="just">
                        <a:lnSpc>
                          <a:spcPct val="110000"/>
                        </a:lnSpc>
                        <a:spcAft>
                          <a:spcPts val="15"/>
                        </a:spcAft>
                      </a:pPr>
                      <a:r>
                        <a:rPr lang="en-ZA" sz="1100" dirty="0">
                          <a:effectLst/>
                          <a:latin typeface="Century Gothic" panose="020B0502020202020204" pitchFamily="34" charset="0"/>
                        </a:rPr>
                        <a:t>to justice interventions conducted guided by a project plan.  </a:t>
                      </a:r>
                      <a:endParaRPr lang="en-ZA" sz="11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1270" marR="42545" indent="-6350" algn="just">
                        <a:lnSpc>
                          <a:spcPct val="110000"/>
                        </a:lnSpc>
                        <a:spcAft>
                          <a:spcPts val="15"/>
                        </a:spcAft>
                      </a:pPr>
                      <a:r>
                        <a:rPr lang="en-ZA" sz="1100" dirty="0">
                          <a:effectLst/>
                          <a:latin typeface="Century Gothic" panose="020B0502020202020204" pitchFamily="34" charset="0"/>
                        </a:rPr>
                        <a:t>108 outreach, </a:t>
                      </a:r>
                    </a:p>
                    <a:p>
                      <a:pPr marL="1270" marR="42545" indent="-6350" algn="just">
                        <a:lnSpc>
                          <a:spcPct val="110000"/>
                        </a:lnSpc>
                        <a:spcAft>
                          <a:spcPts val="15"/>
                        </a:spcAft>
                      </a:pPr>
                      <a:r>
                        <a:rPr lang="en-ZA" sz="1100" dirty="0">
                          <a:effectLst/>
                          <a:latin typeface="Century Gothic" panose="020B0502020202020204" pitchFamily="34" charset="0"/>
                        </a:rPr>
                        <a:t>advocacy and access </a:t>
                      </a:r>
                    </a:p>
                    <a:p>
                      <a:pPr marL="50800" marR="42545" indent="-6350" algn="just">
                        <a:lnSpc>
                          <a:spcPct val="110000"/>
                        </a:lnSpc>
                        <a:spcAft>
                          <a:spcPts val="15"/>
                        </a:spcAft>
                      </a:pPr>
                      <a:r>
                        <a:rPr lang="en-ZA" sz="1100" dirty="0">
                          <a:effectLst/>
                          <a:latin typeface="Century Gothic" panose="020B0502020202020204" pitchFamily="34" charset="0"/>
                        </a:rPr>
                        <a:t>to justice interventions conducted guided by a project plan.  </a:t>
                      </a:r>
                      <a:endParaRPr lang="en-ZA" sz="11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1270" marR="42545" indent="-6350" algn="just">
                        <a:lnSpc>
                          <a:spcPct val="110000"/>
                        </a:lnSpc>
                        <a:spcAft>
                          <a:spcPts val="15"/>
                        </a:spcAft>
                      </a:pPr>
                      <a:r>
                        <a:rPr lang="en-ZA" sz="1100" dirty="0">
                          <a:effectLst/>
                          <a:latin typeface="Century Gothic" panose="020B0502020202020204" pitchFamily="34" charset="0"/>
                        </a:rPr>
                        <a:t>27 outreach, advocacy and </a:t>
                      </a:r>
                    </a:p>
                    <a:p>
                      <a:pPr marL="234950" marR="42545" indent="-6350" algn="just">
                        <a:lnSpc>
                          <a:spcPct val="110000"/>
                        </a:lnSpc>
                        <a:spcAft>
                          <a:spcPts val="15"/>
                        </a:spcAft>
                      </a:pPr>
                      <a:r>
                        <a:rPr lang="en-ZA" sz="1100" dirty="0">
                          <a:effectLst/>
                          <a:latin typeface="Century Gothic" panose="020B0502020202020204" pitchFamily="34" charset="0"/>
                        </a:rPr>
                        <a:t>access to justice interventions conducted guided by a project plan.  </a:t>
                      </a:r>
                      <a:endParaRPr lang="en-ZA" sz="11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1270" marR="43180" indent="-6985" algn="just">
                        <a:lnSpc>
                          <a:spcPct val="110000"/>
                        </a:lnSpc>
                        <a:spcAft>
                          <a:spcPts val="15"/>
                        </a:spcAft>
                      </a:pPr>
                      <a:r>
                        <a:rPr lang="en-ZA" sz="1100" dirty="0">
                          <a:effectLst/>
                          <a:latin typeface="Century Gothic" panose="020B0502020202020204" pitchFamily="34" charset="0"/>
                        </a:rPr>
                        <a:t>27 Outreaches, Advocacy and Access to Justice interventions were conducted.</a:t>
                      </a:r>
                      <a:endParaRPr lang="en-ZA" sz="11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63500" marR="43180" indent="-6985" algn="just">
                        <a:lnSpc>
                          <a:spcPct val="110000"/>
                        </a:lnSpc>
                        <a:spcAft>
                          <a:spcPts val="15"/>
                        </a:spcAft>
                      </a:pPr>
                      <a:r>
                        <a:rPr lang="en-ZA" sz="1100">
                          <a:effectLst/>
                          <a:latin typeface="Century Gothic" panose="020B0502020202020204" pitchFamily="34" charset="0"/>
                        </a:rPr>
                        <a:t>No variance </a:t>
                      </a:r>
                      <a:endParaRPr lang="en-ZA" sz="11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63500" marR="43180" indent="-6985" algn="just">
                        <a:lnSpc>
                          <a:spcPct val="110000"/>
                        </a:lnSpc>
                        <a:spcAft>
                          <a:spcPts val="15"/>
                        </a:spcAft>
                      </a:pPr>
                      <a:r>
                        <a:rPr lang="en-ZA" sz="1100">
                          <a:effectLst/>
                          <a:latin typeface="Century Gothic" panose="020B0502020202020204" pitchFamily="34" charset="0"/>
                        </a:rPr>
                        <a:t>No Corrective Action </a:t>
                      </a:r>
                      <a:endParaRPr lang="en-ZA" sz="11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extLst>
                  <a:ext uri="{0D108BD9-81ED-4DB2-BD59-A6C34878D82A}">
                    <a16:rowId xmlns:a16="http://schemas.microsoft.com/office/drawing/2014/main" xmlns="" val="1128988271"/>
                  </a:ext>
                </a:extLst>
              </a:tr>
              <a:tr h="1072803">
                <a:tc>
                  <a:txBody>
                    <a:bodyPr/>
                    <a:lstStyle/>
                    <a:p>
                      <a:pPr marL="0" marR="42545" lvl="0" indent="0" algn="ctr">
                        <a:lnSpc>
                          <a:spcPct val="110000"/>
                        </a:lnSpc>
                        <a:spcAft>
                          <a:spcPts val="15"/>
                        </a:spcAft>
                        <a:buFont typeface="+mj-lt"/>
                        <a:buNone/>
                        <a:tabLst>
                          <a:tab pos="304800" algn="l"/>
                        </a:tabLst>
                      </a:pPr>
                      <a:r>
                        <a:rPr lang="en-ZA" sz="1100" dirty="0">
                          <a:effectLst/>
                          <a:latin typeface="Century Gothic" panose="020B0502020202020204" pitchFamily="34" charset="0"/>
                        </a:rPr>
                        <a:t>8. </a:t>
                      </a:r>
                      <a:endParaRPr lang="en-ZA" sz="11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nchor="ctr"/>
                </a:tc>
                <a:tc>
                  <a:txBody>
                    <a:bodyPr/>
                    <a:lstStyle/>
                    <a:p>
                      <a:pPr marL="95885" marR="99060" indent="-6350" algn="just">
                        <a:lnSpc>
                          <a:spcPct val="110000"/>
                        </a:lnSpc>
                        <a:spcAft>
                          <a:spcPts val="15"/>
                        </a:spcAft>
                      </a:pPr>
                      <a:r>
                        <a:rPr lang="en-ZA" sz="1100">
                          <a:effectLst/>
                          <a:latin typeface="Century Gothic" panose="020B0502020202020204" pitchFamily="34" charset="0"/>
                        </a:rPr>
                        <a:t>Number of stakeholder engagements with likeminded </a:t>
                      </a:r>
                    </a:p>
                    <a:p>
                      <a:pPr marL="76200" marR="42545" indent="-6350" algn="just">
                        <a:lnSpc>
                          <a:spcPct val="110000"/>
                        </a:lnSpc>
                        <a:spcAft>
                          <a:spcPts val="15"/>
                        </a:spcAft>
                      </a:pPr>
                      <a:r>
                        <a:rPr lang="en-ZA" sz="1100">
                          <a:effectLst/>
                          <a:latin typeface="Century Gothic" panose="020B0502020202020204" pitchFamily="34" charset="0"/>
                        </a:rPr>
                        <a:t>organisations/institutions on topical issues relating to gender equality which will inform CGE planning and programmes </a:t>
                      </a:r>
                      <a:endParaRPr lang="en-ZA" sz="11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1270" marR="112395" indent="-6350" algn="just">
                        <a:lnSpc>
                          <a:spcPct val="110000"/>
                        </a:lnSpc>
                        <a:spcAft>
                          <a:spcPts val="15"/>
                        </a:spcAft>
                      </a:pPr>
                      <a:r>
                        <a:rPr lang="en-ZA" sz="1100">
                          <a:effectLst/>
                          <a:latin typeface="Century Gothic" panose="020B0502020202020204" pitchFamily="34" charset="0"/>
                        </a:rPr>
                        <a:t>36 stakeholder engagements with likeminded </a:t>
                      </a:r>
                    </a:p>
                    <a:p>
                      <a:pPr marL="50800" marR="42545" indent="-6350" algn="just">
                        <a:lnSpc>
                          <a:spcPct val="110000"/>
                        </a:lnSpc>
                        <a:spcAft>
                          <a:spcPts val="15"/>
                        </a:spcAft>
                      </a:pPr>
                      <a:r>
                        <a:rPr lang="en-ZA" sz="1100">
                          <a:effectLst/>
                          <a:latin typeface="Century Gothic" panose="020B0502020202020204" pitchFamily="34" charset="0"/>
                        </a:rPr>
                        <a:t>organisations/institutions on topical issues relating to gender equality which will inform CGE planning and programmes </a:t>
                      </a:r>
                      <a:endParaRPr lang="en-ZA" sz="11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50800" marR="42545" indent="-6350" algn="just">
                        <a:lnSpc>
                          <a:spcPct val="110000"/>
                        </a:lnSpc>
                        <a:spcAft>
                          <a:spcPts val="15"/>
                        </a:spcAft>
                      </a:pPr>
                      <a:r>
                        <a:rPr lang="en-ZA" sz="1100">
                          <a:effectLst/>
                          <a:latin typeface="Century Gothic" panose="020B0502020202020204" pitchFamily="34" charset="0"/>
                        </a:rPr>
                        <a:t>9 stakeholder engagements with like-minded organisations/institutions on topical issues relating to gender equality which will inform CGE planning and programmes </a:t>
                      </a:r>
                      <a:endParaRPr lang="en-ZA" sz="11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234950" marR="42545" indent="-6350" algn="just">
                        <a:lnSpc>
                          <a:spcPct val="110000"/>
                        </a:lnSpc>
                        <a:spcAft>
                          <a:spcPts val="15"/>
                        </a:spcAft>
                      </a:pPr>
                      <a:r>
                        <a:rPr lang="en-ZA" sz="1100" dirty="0">
                          <a:effectLst/>
                          <a:latin typeface="Century Gothic" panose="020B0502020202020204" pitchFamily="34" charset="0"/>
                        </a:rPr>
                        <a:t>9 stakeholder engagements were conducted with like-minded institutions focusing on gender related topical issues </a:t>
                      </a:r>
                      <a:endParaRPr lang="en-ZA" sz="11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63500" marR="42545" indent="-6350" algn="just">
                        <a:lnSpc>
                          <a:spcPct val="110000"/>
                        </a:lnSpc>
                        <a:spcAft>
                          <a:spcPts val="15"/>
                        </a:spcAft>
                      </a:pPr>
                      <a:r>
                        <a:rPr lang="en-ZA" sz="1100" dirty="0">
                          <a:effectLst/>
                          <a:latin typeface="Century Gothic" panose="020B0502020202020204" pitchFamily="34" charset="0"/>
                        </a:rPr>
                        <a:t>No variance </a:t>
                      </a:r>
                      <a:endParaRPr lang="en-ZA" sz="11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63500" marR="42545" indent="-6350" algn="just">
                        <a:lnSpc>
                          <a:spcPct val="110000"/>
                        </a:lnSpc>
                        <a:spcAft>
                          <a:spcPts val="15"/>
                        </a:spcAft>
                      </a:pPr>
                      <a:r>
                        <a:rPr lang="en-ZA" sz="1100" dirty="0">
                          <a:effectLst/>
                          <a:latin typeface="Century Gothic" panose="020B0502020202020204" pitchFamily="34" charset="0"/>
                        </a:rPr>
                        <a:t>No Corrective Action </a:t>
                      </a:r>
                      <a:endParaRPr lang="en-ZA" sz="11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extLst>
                  <a:ext uri="{0D108BD9-81ED-4DB2-BD59-A6C34878D82A}">
                    <a16:rowId xmlns:a16="http://schemas.microsoft.com/office/drawing/2014/main" xmlns="" val="2131411102"/>
                  </a:ext>
                </a:extLst>
              </a:tr>
            </a:tbl>
          </a:graphicData>
        </a:graphic>
      </p:graphicFrame>
    </p:spTree>
    <p:extLst>
      <p:ext uri="{BB962C8B-B14F-4D97-AF65-F5344CB8AC3E}">
        <p14:creationId xmlns:p14="http://schemas.microsoft.com/office/powerpoint/2010/main" xmlns="" val="4110604513"/>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50" name="Picture 5" descr="CGE Banner1"/>
          <p:cNvPicPr>
            <a:picLocks noChangeAspect="1" noChangeArrowheads="1"/>
          </p:cNvPicPr>
          <p:nvPr/>
        </p:nvPicPr>
        <p:blipFill>
          <a:blip r:embed="rId3" cstate="print"/>
          <a:srcRect/>
          <a:stretch>
            <a:fillRect/>
          </a:stretch>
        </p:blipFill>
        <p:spPr bwMode="auto">
          <a:xfrm>
            <a:off x="2606565" y="0"/>
            <a:ext cx="4246179" cy="829191"/>
          </a:xfrm>
          <a:prstGeom prst="rect">
            <a:avLst/>
          </a:prstGeom>
          <a:noFill/>
          <a:ln w="9525">
            <a:noFill/>
            <a:miter lim="800000"/>
            <a:headEnd/>
            <a:tailEnd/>
          </a:ln>
        </p:spPr>
      </p:pic>
      <p:pic>
        <p:nvPicPr>
          <p:cNvPr id="6151" name="Picture 6"/>
          <p:cNvPicPr>
            <a:picLocks noChangeAspect="1" noChangeArrowheads="1"/>
          </p:cNvPicPr>
          <p:nvPr/>
        </p:nvPicPr>
        <p:blipFill>
          <a:blip r:embed="rId4" cstate="print"/>
          <a:srcRect/>
          <a:stretch>
            <a:fillRect/>
          </a:stretch>
        </p:blipFill>
        <p:spPr bwMode="auto">
          <a:xfrm flipV="1">
            <a:off x="2606565" y="6790675"/>
            <a:ext cx="4246179" cy="67325"/>
          </a:xfrm>
          <a:prstGeom prst="rect">
            <a:avLst/>
          </a:prstGeom>
          <a:noFill/>
          <a:ln w="9525">
            <a:noFill/>
            <a:miter lim="800000"/>
            <a:headEnd/>
            <a:tailEnd/>
          </a:ln>
        </p:spPr>
      </p:pic>
      <p:sp>
        <p:nvSpPr>
          <p:cNvPr id="6147" name="Slide Number Placeholder 5"/>
          <p:cNvSpPr>
            <a:spLocks noGrp="1"/>
          </p:cNvSpPr>
          <p:nvPr>
            <p:ph type="sldNum" sz="quarter" idx="12"/>
          </p:nvPr>
        </p:nvSpPr>
        <p:spPr>
          <a:noFill/>
        </p:spPr>
        <p:txBody>
          <a:bodyPr/>
          <a:lstStyle/>
          <a:p>
            <a:fld id="{6AAADC9B-DAFC-423C-8234-312FB32C856F}" type="slidenum">
              <a:rPr lang="en-GB" smtClean="0"/>
              <a:pPr/>
              <a:t>15</a:t>
            </a:fld>
            <a:endParaRPr lang="en-GB"/>
          </a:p>
        </p:txBody>
      </p:sp>
      <p:sp>
        <p:nvSpPr>
          <p:cNvPr id="9" name="TextBox 8">
            <a:extLst>
              <a:ext uri="{FF2B5EF4-FFF2-40B4-BE49-F238E27FC236}">
                <a16:creationId xmlns:a16="http://schemas.microsoft.com/office/drawing/2014/main" xmlns="" id="{5B028ADE-75D4-4BAB-A46C-7ADE6C76FC17}"/>
              </a:ext>
            </a:extLst>
          </p:cNvPr>
          <p:cNvSpPr txBox="1"/>
          <p:nvPr/>
        </p:nvSpPr>
        <p:spPr>
          <a:xfrm>
            <a:off x="200882" y="829191"/>
            <a:ext cx="8742235" cy="43088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marL="68580" marR="12700" indent="-6350" algn="just">
              <a:lnSpc>
                <a:spcPct val="100000"/>
              </a:lnSpc>
              <a:spcAft>
                <a:spcPts val="15"/>
              </a:spcAft>
            </a:pPr>
            <a:r>
              <a:rPr lang="en-ZA" sz="1100" b="1" dirty="0">
                <a:solidFill>
                  <a:srgbClr val="1F3864"/>
                </a:solidFill>
                <a:effectLst/>
                <a:latin typeface="Century Gothic" panose="020B0502020202020204" pitchFamily="34" charset="0"/>
                <a:ea typeface="Century Gothic" panose="020B0502020202020204" pitchFamily="34" charset="0"/>
                <a:cs typeface="Century Gothic" panose="020B0502020202020204" pitchFamily="34" charset="0"/>
              </a:rPr>
              <a:t>OUTCOME 3: MONITORING AND RESEARCH INVESTIGATIONS ON ISSUES THAT UNDERMINE THE</a:t>
            </a:r>
          </a:p>
          <a:p>
            <a:pPr marL="68580" marR="12700" indent="-6350" algn="just">
              <a:lnSpc>
                <a:spcPct val="100000"/>
              </a:lnSpc>
              <a:spcAft>
                <a:spcPts val="15"/>
              </a:spcAft>
            </a:pPr>
            <a:r>
              <a:rPr lang="en-ZA" sz="1100" b="1" dirty="0">
                <a:solidFill>
                  <a:srgbClr val="1F3864"/>
                </a:solidFill>
                <a:latin typeface="Century Gothic" panose="020B0502020202020204" pitchFamily="34" charset="0"/>
                <a:ea typeface="Century Gothic" panose="020B0502020202020204" pitchFamily="34" charset="0"/>
                <a:cs typeface="Century Gothic" panose="020B0502020202020204" pitchFamily="34" charset="0"/>
              </a:rPr>
              <a:t>                      </a:t>
            </a:r>
            <a:r>
              <a:rPr lang="en-ZA" sz="1100" b="1" dirty="0">
                <a:solidFill>
                  <a:srgbClr val="1F3864"/>
                </a:solidFill>
                <a:effectLst/>
                <a:latin typeface="Century Gothic" panose="020B0502020202020204" pitchFamily="34" charset="0"/>
                <a:ea typeface="Century Gothic" panose="020B0502020202020204" pitchFamily="34" charset="0"/>
                <a:cs typeface="Century Gothic" panose="020B0502020202020204" pitchFamily="34" charset="0"/>
              </a:rPr>
              <a:t> ATTAINMENT OF GENDER EQUALITY AND WOMEN’S EMPOWERMENT CONDUCTED</a:t>
            </a:r>
            <a:endParaRPr lang="en-ZA" sz="1100" dirty="0"/>
          </a:p>
        </p:txBody>
      </p:sp>
      <p:graphicFrame>
        <p:nvGraphicFramePr>
          <p:cNvPr id="5" name="Table 4">
            <a:extLst>
              <a:ext uri="{FF2B5EF4-FFF2-40B4-BE49-F238E27FC236}">
                <a16:creationId xmlns:a16="http://schemas.microsoft.com/office/drawing/2014/main" xmlns="" id="{45E371F0-D304-4562-9CF9-B215277E4D34}"/>
              </a:ext>
            </a:extLst>
          </p:cNvPr>
          <p:cNvGraphicFramePr>
            <a:graphicFrameLocks noGrp="1"/>
          </p:cNvGraphicFramePr>
          <p:nvPr>
            <p:extLst>
              <p:ext uri="{D42A27DB-BD31-4B8C-83A1-F6EECF244321}">
                <p14:modId xmlns:p14="http://schemas.microsoft.com/office/powerpoint/2010/main" xmlns="" val="1772849954"/>
              </p:ext>
            </p:extLst>
          </p:nvPr>
        </p:nvGraphicFramePr>
        <p:xfrm>
          <a:off x="0" y="1258661"/>
          <a:ext cx="9144000" cy="5599339"/>
        </p:xfrm>
        <a:graphic>
          <a:graphicData uri="http://schemas.openxmlformats.org/drawingml/2006/table">
            <a:tbl>
              <a:tblPr firstRow="1" firstCol="1" bandRow="1">
                <a:tableStyleId>{5940675A-B579-460E-94D1-54222C63F5DA}</a:tableStyleId>
              </a:tblPr>
              <a:tblGrid>
                <a:gridCol w="262759">
                  <a:extLst>
                    <a:ext uri="{9D8B030D-6E8A-4147-A177-3AD203B41FA5}">
                      <a16:colId xmlns:a16="http://schemas.microsoft.com/office/drawing/2014/main" xmlns="" val="2169413675"/>
                    </a:ext>
                  </a:extLst>
                </a:gridCol>
                <a:gridCol w="1597572">
                  <a:extLst>
                    <a:ext uri="{9D8B030D-6E8A-4147-A177-3AD203B41FA5}">
                      <a16:colId xmlns:a16="http://schemas.microsoft.com/office/drawing/2014/main" xmlns="" val="3368670375"/>
                    </a:ext>
                  </a:extLst>
                </a:gridCol>
                <a:gridCol w="1489954">
                  <a:extLst>
                    <a:ext uri="{9D8B030D-6E8A-4147-A177-3AD203B41FA5}">
                      <a16:colId xmlns:a16="http://schemas.microsoft.com/office/drawing/2014/main" xmlns="" val="3771089294"/>
                    </a:ext>
                  </a:extLst>
                </a:gridCol>
                <a:gridCol w="1693867">
                  <a:extLst>
                    <a:ext uri="{9D8B030D-6E8A-4147-A177-3AD203B41FA5}">
                      <a16:colId xmlns:a16="http://schemas.microsoft.com/office/drawing/2014/main" xmlns="" val="4261398830"/>
                    </a:ext>
                  </a:extLst>
                </a:gridCol>
                <a:gridCol w="2087950">
                  <a:extLst>
                    <a:ext uri="{9D8B030D-6E8A-4147-A177-3AD203B41FA5}">
                      <a16:colId xmlns:a16="http://schemas.microsoft.com/office/drawing/2014/main" xmlns="" val="2522958380"/>
                    </a:ext>
                  </a:extLst>
                </a:gridCol>
                <a:gridCol w="966771">
                  <a:extLst>
                    <a:ext uri="{9D8B030D-6E8A-4147-A177-3AD203B41FA5}">
                      <a16:colId xmlns:a16="http://schemas.microsoft.com/office/drawing/2014/main" xmlns="" val="3001887511"/>
                    </a:ext>
                  </a:extLst>
                </a:gridCol>
                <a:gridCol w="1045127">
                  <a:extLst>
                    <a:ext uri="{9D8B030D-6E8A-4147-A177-3AD203B41FA5}">
                      <a16:colId xmlns:a16="http://schemas.microsoft.com/office/drawing/2014/main" xmlns="" val="1618921619"/>
                    </a:ext>
                  </a:extLst>
                </a:gridCol>
              </a:tblGrid>
              <a:tr h="304304">
                <a:tc>
                  <a:txBody>
                    <a:bodyPr/>
                    <a:lstStyle/>
                    <a:p>
                      <a:pPr marL="234950" marR="76200" indent="-14605" algn="just">
                        <a:lnSpc>
                          <a:spcPct val="110000"/>
                        </a:lnSpc>
                        <a:spcAft>
                          <a:spcPts val="15"/>
                        </a:spcAft>
                      </a:pPr>
                      <a:r>
                        <a:rPr lang="en-ZA" sz="1000" b="1" dirty="0">
                          <a:solidFill>
                            <a:schemeClr val="bg1"/>
                          </a:solidFill>
                          <a:effectLst/>
                          <a:latin typeface="Century Gothic" panose="020B0502020202020204" pitchFamily="34" charset="0"/>
                        </a:rPr>
                        <a:t>#</a:t>
                      </a:r>
                      <a:endParaRPr lang="en-ZA" sz="1000" b="1" dirty="0">
                        <a:solidFill>
                          <a:schemeClr val="bg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54332" marR="54332" marT="0" marB="0">
                    <a:solidFill>
                      <a:srgbClr val="002060"/>
                    </a:solidFill>
                  </a:tcPr>
                </a:tc>
                <a:tc>
                  <a:txBody>
                    <a:bodyPr/>
                    <a:lstStyle/>
                    <a:p>
                      <a:pPr marL="234950" marR="76200" indent="-6350" algn="just">
                        <a:lnSpc>
                          <a:spcPct val="110000"/>
                        </a:lnSpc>
                        <a:spcAft>
                          <a:spcPts val="15"/>
                        </a:spcAft>
                      </a:pPr>
                      <a:r>
                        <a:rPr lang="en-ZA" sz="1000" b="1" dirty="0">
                          <a:solidFill>
                            <a:schemeClr val="bg1"/>
                          </a:solidFill>
                          <a:effectLst/>
                          <a:latin typeface="Century Gothic" panose="020B0502020202020204" pitchFamily="34" charset="0"/>
                        </a:rPr>
                        <a:t>Output Indicators</a:t>
                      </a:r>
                      <a:endParaRPr lang="en-ZA" sz="1000" b="1" dirty="0">
                        <a:solidFill>
                          <a:schemeClr val="bg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54332" marR="54332" marT="0" marB="0">
                    <a:solidFill>
                      <a:srgbClr val="002060"/>
                    </a:solidFill>
                  </a:tcPr>
                </a:tc>
                <a:tc>
                  <a:txBody>
                    <a:bodyPr/>
                    <a:lstStyle/>
                    <a:p>
                      <a:pPr marL="234950" marR="76200" indent="-6350" algn="just">
                        <a:lnSpc>
                          <a:spcPct val="110000"/>
                        </a:lnSpc>
                        <a:spcAft>
                          <a:spcPts val="15"/>
                        </a:spcAft>
                      </a:pPr>
                      <a:r>
                        <a:rPr lang="en-ZA" sz="1000" b="1" dirty="0">
                          <a:solidFill>
                            <a:schemeClr val="bg1"/>
                          </a:solidFill>
                          <a:effectLst/>
                          <a:latin typeface="Century Gothic" panose="020B0502020202020204" pitchFamily="34" charset="0"/>
                        </a:rPr>
                        <a:t>Annual Targets</a:t>
                      </a:r>
                      <a:endParaRPr lang="en-ZA" sz="1000" b="1" dirty="0">
                        <a:solidFill>
                          <a:schemeClr val="bg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54332" marR="54332" marT="0" marB="0">
                    <a:solidFill>
                      <a:srgbClr val="002060"/>
                    </a:solidFill>
                  </a:tcPr>
                </a:tc>
                <a:tc>
                  <a:txBody>
                    <a:bodyPr/>
                    <a:lstStyle/>
                    <a:p>
                      <a:pPr marL="234950" marR="76200" indent="-6350" algn="just">
                        <a:lnSpc>
                          <a:spcPct val="110000"/>
                        </a:lnSpc>
                        <a:spcAft>
                          <a:spcPts val="15"/>
                        </a:spcAft>
                      </a:pPr>
                      <a:r>
                        <a:rPr lang="en-ZA" sz="1000" b="1" dirty="0">
                          <a:solidFill>
                            <a:schemeClr val="bg1"/>
                          </a:solidFill>
                          <a:effectLst/>
                          <a:latin typeface="Century Gothic" panose="020B0502020202020204" pitchFamily="34" charset="0"/>
                        </a:rPr>
                        <a:t>Q 3 Targets</a:t>
                      </a:r>
                      <a:endParaRPr lang="en-ZA" sz="1000" b="1" dirty="0">
                        <a:solidFill>
                          <a:schemeClr val="bg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54332" marR="54332" marT="0" marB="0">
                    <a:solidFill>
                      <a:srgbClr val="002060"/>
                    </a:solidFill>
                  </a:tcPr>
                </a:tc>
                <a:tc>
                  <a:txBody>
                    <a:bodyPr/>
                    <a:lstStyle/>
                    <a:p>
                      <a:pPr marL="234950" marR="76200" indent="-6350" algn="just">
                        <a:lnSpc>
                          <a:spcPct val="110000"/>
                        </a:lnSpc>
                        <a:spcAft>
                          <a:spcPts val="15"/>
                        </a:spcAft>
                      </a:pPr>
                      <a:r>
                        <a:rPr lang="en-ZA" sz="1000" b="1" dirty="0">
                          <a:solidFill>
                            <a:schemeClr val="bg1"/>
                          </a:solidFill>
                          <a:effectLst/>
                          <a:latin typeface="Century Gothic" panose="020B0502020202020204" pitchFamily="34" charset="0"/>
                        </a:rPr>
                        <a:t>Actual Performance</a:t>
                      </a:r>
                      <a:endParaRPr lang="en-ZA" sz="1000" b="1" dirty="0">
                        <a:solidFill>
                          <a:schemeClr val="bg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54332" marR="54332" marT="0" marB="0">
                    <a:solidFill>
                      <a:srgbClr val="002060"/>
                    </a:solidFill>
                  </a:tcPr>
                </a:tc>
                <a:tc>
                  <a:txBody>
                    <a:bodyPr/>
                    <a:lstStyle/>
                    <a:p>
                      <a:pPr marL="234950" marR="76200" indent="-6350" algn="just">
                        <a:lnSpc>
                          <a:spcPct val="110000"/>
                        </a:lnSpc>
                        <a:spcAft>
                          <a:spcPts val="15"/>
                        </a:spcAft>
                      </a:pPr>
                      <a:r>
                        <a:rPr lang="en-ZA" sz="1000" b="1" dirty="0">
                          <a:solidFill>
                            <a:schemeClr val="bg1"/>
                          </a:solidFill>
                          <a:effectLst/>
                          <a:latin typeface="Century Gothic" panose="020B0502020202020204" pitchFamily="34" charset="0"/>
                        </a:rPr>
                        <a:t>Variance</a:t>
                      </a:r>
                      <a:endParaRPr lang="en-ZA" sz="1000" b="1" dirty="0">
                        <a:solidFill>
                          <a:schemeClr val="bg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54332" marR="54332" marT="0" marB="0">
                    <a:solidFill>
                      <a:srgbClr val="002060"/>
                    </a:solidFill>
                  </a:tcPr>
                </a:tc>
                <a:tc>
                  <a:txBody>
                    <a:bodyPr/>
                    <a:lstStyle/>
                    <a:p>
                      <a:pPr marL="234950" marR="76200" indent="-6350" algn="just">
                        <a:lnSpc>
                          <a:spcPct val="110000"/>
                        </a:lnSpc>
                        <a:spcAft>
                          <a:spcPts val="15"/>
                        </a:spcAft>
                      </a:pPr>
                      <a:r>
                        <a:rPr lang="en-ZA" sz="1000" b="1" dirty="0">
                          <a:solidFill>
                            <a:schemeClr val="bg1"/>
                          </a:solidFill>
                          <a:effectLst/>
                          <a:latin typeface="Century Gothic" panose="020B0502020202020204" pitchFamily="34" charset="0"/>
                        </a:rPr>
                        <a:t>Corrective Action</a:t>
                      </a:r>
                      <a:endParaRPr lang="en-ZA" sz="1000" b="1" dirty="0">
                        <a:solidFill>
                          <a:schemeClr val="bg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54332" marR="54332" marT="0" marB="0">
                    <a:solidFill>
                      <a:srgbClr val="002060"/>
                    </a:solidFill>
                  </a:tcPr>
                </a:tc>
                <a:extLst>
                  <a:ext uri="{0D108BD9-81ED-4DB2-BD59-A6C34878D82A}">
                    <a16:rowId xmlns:a16="http://schemas.microsoft.com/office/drawing/2014/main" xmlns="" val="3601337310"/>
                  </a:ext>
                </a:extLst>
              </a:tr>
              <a:tr h="493178">
                <a:tc>
                  <a:txBody>
                    <a:bodyPr/>
                    <a:lstStyle/>
                    <a:p>
                      <a:pPr marL="0" marR="76200" lvl="0" indent="0" algn="just">
                        <a:lnSpc>
                          <a:spcPct val="110000"/>
                        </a:lnSpc>
                        <a:spcAft>
                          <a:spcPts val="15"/>
                        </a:spcAft>
                        <a:buFont typeface="+mj-lt"/>
                        <a:buNone/>
                      </a:pPr>
                      <a:r>
                        <a:rPr lang="en-ZA" sz="800" dirty="0">
                          <a:effectLst/>
                        </a:rPr>
                        <a:t>1. </a:t>
                      </a:r>
                      <a:endParaRPr lang="en-ZA" sz="10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54332" marR="54332" marT="0" marB="0" anchor="ctr"/>
                </a:tc>
                <a:tc>
                  <a:txBody>
                    <a:bodyPr/>
                    <a:lstStyle/>
                    <a:p>
                      <a:pPr marL="19050" marR="42545" indent="-6350" algn="just">
                        <a:lnSpc>
                          <a:spcPct val="110000"/>
                        </a:lnSpc>
                        <a:spcAft>
                          <a:spcPts val="15"/>
                        </a:spcAft>
                      </a:pPr>
                      <a:r>
                        <a:rPr lang="en-ZA" sz="950" dirty="0">
                          <a:solidFill>
                            <a:schemeClr val="tx1"/>
                          </a:solidFill>
                          <a:effectLst/>
                          <a:latin typeface="Century Gothic" panose="020B0502020202020204" pitchFamily="34" charset="0"/>
                        </a:rPr>
                        <a:t>Number of </a:t>
                      </a:r>
                    </a:p>
                    <a:p>
                      <a:pPr marL="50800" marR="42545" indent="-6350" algn="just">
                        <a:lnSpc>
                          <a:spcPct val="110000"/>
                        </a:lnSpc>
                        <a:spcAft>
                          <a:spcPts val="15"/>
                        </a:spcAft>
                      </a:pPr>
                      <a:r>
                        <a:rPr lang="en-ZA" sz="950" dirty="0">
                          <a:solidFill>
                            <a:schemeClr val="tx1"/>
                          </a:solidFill>
                          <a:effectLst/>
                          <a:latin typeface="Century Gothic" panose="020B0502020202020204" pitchFamily="34" charset="0"/>
                        </a:rPr>
                        <a:t>Consolidated reports on complaints handled </a:t>
                      </a:r>
                      <a:endParaRPr lang="en-ZA" sz="950" dirty="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54332" marR="54332" marT="0" marB="0"/>
                </a:tc>
                <a:tc>
                  <a:txBody>
                    <a:bodyPr/>
                    <a:lstStyle/>
                    <a:p>
                      <a:pPr marL="0" marR="76200" indent="0" algn="just">
                        <a:lnSpc>
                          <a:spcPct val="110000"/>
                        </a:lnSpc>
                        <a:spcAft>
                          <a:spcPts val="15"/>
                        </a:spcAft>
                      </a:pPr>
                      <a:r>
                        <a:rPr lang="en-ZA" sz="950" dirty="0">
                          <a:solidFill>
                            <a:schemeClr val="tx1"/>
                          </a:solidFill>
                          <a:effectLst/>
                          <a:latin typeface="Century Gothic" panose="020B0502020202020204" pitchFamily="34" charset="0"/>
                        </a:rPr>
                        <a:t>Consolidated report on complaints handled </a:t>
                      </a:r>
                      <a:endParaRPr lang="en-ZA" sz="950" dirty="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54332" marR="54332" marT="0" marB="0"/>
                </a:tc>
                <a:tc>
                  <a:txBody>
                    <a:bodyPr/>
                    <a:lstStyle/>
                    <a:p>
                      <a:pPr marL="0" marR="76200" indent="0" algn="just">
                        <a:lnSpc>
                          <a:spcPct val="110000"/>
                        </a:lnSpc>
                        <a:spcAft>
                          <a:spcPts val="15"/>
                        </a:spcAft>
                      </a:pPr>
                      <a:r>
                        <a:rPr lang="en-ZA" sz="950" dirty="0">
                          <a:solidFill>
                            <a:schemeClr val="tx1"/>
                          </a:solidFill>
                          <a:effectLst/>
                          <a:latin typeface="Century Gothic" panose="020B0502020202020204" pitchFamily="34" charset="0"/>
                        </a:rPr>
                        <a:t>A quarterly report drafted on complaints handling </a:t>
                      </a:r>
                      <a:endParaRPr lang="en-ZA" sz="950" dirty="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54332" marR="54332" marT="0" marB="0"/>
                </a:tc>
                <a:tc>
                  <a:txBody>
                    <a:bodyPr/>
                    <a:lstStyle/>
                    <a:p>
                      <a:pPr marL="0" marR="76200" indent="0" algn="just">
                        <a:lnSpc>
                          <a:spcPct val="110000"/>
                        </a:lnSpc>
                        <a:spcAft>
                          <a:spcPts val="15"/>
                        </a:spcAft>
                      </a:pPr>
                      <a:r>
                        <a:rPr lang="en-ZA" sz="950" dirty="0">
                          <a:solidFill>
                            <a:schemeClr val="tx1"/>
                          </a:solidFill>
                          <a:effectLst/>
                          <a:latin typeface="Century Gothic" panose="020B0502020202020204" pitchFamily="34" charset="0"/>
                        </a:rPr>
                        <a:t>The quarterly report on complaints handling is included in the narrative section below.</a:t>
                      </a:r>
                      <a:endParaRPr lang="en-ZA" sz="950" dirty="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54332" marR="54332" marT="0" marB="0"/>
                </a:tc>
                <a:tc>
                  <a:txBody>
                    <a:bodyPr/>
                    <a:lstStyle/>
                    <a:p>
                      <a:pPr marL="84138" marR="76200" indent="0" algn="just">
                        <a:lnSpc>
                          <a:spcPct val="110000"/>
                        </a:lnSpc>
                        <a:spcAft>
                          <a:spcPts val="15"/>
                        </a:spcAft>
                      </a:pPr>
                      <a:r>
                        <a:rPr lang="en-ZA" sz="950" dirty="0">
                          <a:solidFill>
                            <a:schemeClr val="tx1"/>
                          </a:solidFill>
                          <a:effectLst/>
                          <a:latin typeface="Century Gothic" panose="020B0502020202020204" pitchFamily="34" charset="0"/>
                        </a:rPr>
                        <a:t>No variance </a:t>
                      </a:r>
                      <a:endParaRPr lang="en-ZA" sz="950" dirty="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54332" marR="54332" marT="0" marB="0"/>
                </a:tc>
                <a:tc>
                  <a:txBody>
                    <a:bodyPr/>
                    <a:lstStyle/>
                    <a:p>
                      <a:pPr marL="0" marR="76200" indent="0" algn="just">
                        <a:lnSpc>
                          <a:spcPct val="110000"/>
                        </a:lnSpc>
                        <a:spcAft>
                          <a:spcPts val="15"/>
                        </a:spcAft>
                      </a:pPr>
                      <a:r>
                        <a:rPr lang="en-ZA" sz="950" dirty="0">
                          <a:solidFill>
                            <a:schemeClr val="tx1"/>
                          </a:solidFill>
                          <a:effectLst/>
                          <a:latin typeface="Century Gothic" panose="020B0502020202020204" pitchFamily="34" charset="0"/>
                        </a:rPr>
                        <a:t>No Corrective Action </a:t>
                      </a:r>
                      <a:endParaRPr lang="en-ZA" sz="950" dirty="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54332" marR="54332" marT="0" marB="0"/>
                </a:tc>
                <a:extLst>
                  <a:ext uri="{0D108BD9-81ED-4DB2-BD59-A6C34878D82A}">
                    <a16:rowId xmlns:a16="http://schemas.microsoft.com/office/drawing/2014/main" xmlns="" val="2109008956"/>
                  </a:ext>
                </a:extLst>
              </a:tr>
              <a:tr h="1044240">
                <a:tc>
                  <a:txBody>
                    <a:bodyPr/>
                    <a:lstStyle/>
                    <a:p>
                      <a:pPr marL="0" marR="76200" lvl="0" indent="0" algn="just">
                        <a:lnSpc>
                          <a:spcPct val="110000"/>
                        </a:lnSpc>
                        <a:spcAft>
                          <a:spcPts val="15"/>
                        </a:spcAft>
                        <a:buFont typeface="+mj-lt"/>
                        <a:buNone/>
                      </a:pPr>
                      <a:r>
                        <a:rPr lang="en-ZA" sz="800" dirty="0">
                          <a:effectLst/>
                        </a:rPr>
                        <a:t>2. </a:t>
                      </a:r>
                      <a:endParaRPr lang="en-ZA" sz="10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54332" marR="54332" marT="0" marB="0"/>
                </a:tc>
                <a:tc>
                  <a:txBody>
                    <a:bodyPr/>
                    <a:lstStyle/>
                    <a:p>
                      <a:pPr marL="40005" marR="42545" indent="-6350" algn="just">
                        <a:lnSpc>
                          <a:spcPct val="110000"/>
                        </a:lnSpc>
                        <a:spcAft>
                          <a:spcPts val="15"/>
                        </a:spcAft>
                      </a:pPr>
                      <a:r>
                        <a:rPr lang="en-ZA" sz="950">
                          <a:solidFill>
                            <a:schemeClr val="tx1"/>
                          </a:solidFill>
                          <a:effectLst/>
                          <a:latin typeface="Century Gothic" panose="020B0502020202020204" pitchFamily="34" charset="0"/>
                        </a:rPr>
                        <a:t>Number of courts monitored and a report of the outcomes. </a:t>
                      </a:r>
                      <a:endParaRPr lang="en-ZA" sz="95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54332" marR="54332" marT="0" marB="0"/>
                </a:tc>
                <a:tc>
                  <a:txBody>
                    <a:bodyPr/>
                    <a:lstStyle/>
                    <a:p>
                      <a:pPr marL="0" marR="42545" indent="0" algn="just">
                        <a:lnSpc>
                          <a:spcPct val="110000"/>
                        </a:lnSpc>
                        <a:spcAft>
                          <a:spcPts val="15"/>
                        </a:spcAft>
                      </a:pPr>
                      <a:r>
                        <a:rPr lang="en-ZA" sz="950" dirty="0">
                          <a:solidFill>
                            <a:schemeClr val="tx1"/>
                          </a:solidFill>
                          <a:effectLst/>
                          <a:latin typeface="Century Gothic" panose="020B0502020202020204" pitchFamily="34" charset="0"/>
                        </a:rPr>
                        <a:t>40 courts monitored and a report of the outcomes. </a:t>
                      </a:r>
                      <a:endParaRPr lang="en-ZA" sz="950" dirty="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54332" marR="54332" marT="0" marB="0"/>
                </a:tc>
                <a:tc>
                  <a:txBody>
                    <a:bodyPr/>
                    <a:lstStyle/>
                    <a:p>
                      <a:pPr marL="84138" marR="76200" indent="0" algn="just">
                        <a:lnSpc>
                          <a:spcPct val="110000"/>
                        </a:lnSpc>
                        <a:spcAft>
                          <a:spcPts val="15"/>
                        </a:spcAft>
                      </a:pPr>
                      <a:r>
                        <a:rPr lang="en-ZA" sz="950" dirty="0">
                          <a:solidFill>
                            <a:schemeClr val="tx1"/>
                          </a:solidFill>
                          <a:effectLst/>
                          <a:latin typeface="Century Gothic" panose="020B0502020202020204" pitchFamily="34" charset="0"/>
                        </a:rPr>
                        <a:t>10 courts monitored and a report of the outcomes. </a:t>
                      </a:r>
                      <a:endParaRPr lang="en-ZA" sz="950" dirty="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54332" marR="54332" marT="0" marB="0"/>
                </a:tc>
                <a:tc>
                  <a:txBody>
                    <a:bodyPr/>
                    <a:lstStyle/>
                    <a:p>
                      <a:pPr marL="0" marR="76200" indent="0" algn="just">
                        <a:lnSpc>
                          <a:spcPct val="110000"/>
                        </a:lnSpc>
                        <a:spcAft>
                          <a:spcPts val="15"/>
                        </a:spcAft>
                      </a:pPr>
                      <a:r>
                        <a:rPr lang="en-ZA" sz="950" dirty="0">
                          <a:solidFill>
                            <a:schemeClr val="tx1"/>
                          </a:solidFill>
                          <a:effectLst/>
                          <a:latin typeface="Century Gothic" panose="020B0502020202020204" pitchFamily="34" charset="0"/>
                        </a:rPr>
                        <a:t>13 courts were monitored through a court monitoring tool. Data will be analysed, and a report produced in Q4. 2 physical court monitoring exercises were also conducted for the </a:t>
                      </a:r>
                      <a:r>
                        <a:rPr lang="en-ZA" sz="950" dirty="0" err="1">
                          <a:solidFill>
                            <a:schemeClr val="tx1"/>
                          </a:solidFill>
                          <a:effectLst/>
                          <a:latin typeface="Century Gothic" panose="020B0502020202020204" pitchFamily="34" charset="0"/>
                        </a:rPr>
                        <a:t>Amotoso</a:t>
                      </a:r>
                      <a:r>
                        <a:rPr lang="en-ZA" sz="950" dirty="0">
                          <a:solidFill>
                            <a:schemeClr val="tx1"/>
                          </a:solidFill>
                          <a:effectLst/>
                          <a:latin typeface="Century Gothic" panose="020B0502020202020204" pitchFamily="34" charset="0"/>
                        </a:rPr>
                        <a:t> case.  </a:t>
                      </a:r>
                      <a:endParaRPr lang="en-ZA" sz="950" dirty="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54332" marR="54332" marT="0" marB="0"/>
                </a:tc>
                <a:tc>
                  <a:txBody>
                    <a:bodyPr/>
                    <a:lstStyle/>
                    <a:p>
                      <a:pPr marL="0" marR="76200" indent="0" algn="just">
                        <a:lnSpc>
                          <a:spcPct val="110000"/>
                        </a:lnSpc>
                        <a:spcAft>
                          <a:spcPts val="15"/>
                        </a:spcAft>
                      </a:pPr>
                      <a:r>
                        <a:rPr lang="en-ZA" sz="950" dirty="0">
                          <a:solidFill>
                            <a:schemeClr val="tx1"/>
                          </a:solidFill>
                          <a:effectLst/>
                          <a:latin typeface="Century Gothic" panose="020B0502020202020204" pitchFamily="34" charset="0"/>
                        </a:rPr>
                        <a:t>No variance </a:t>
                      </a:r>
                      <a:endParaRPr lang="en-ZA" sz="950" dirty="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54332" marR="54332" marT="0" marB="0"/>
                </a:tc>
                <a:tc>
                  <a:txBody>
                    <a:bodyPr/>
                    <a:lstStyle/>
                    <a:p>
                      <a:pPr marL="0" marR="76200" indent="0" algn="just">
                        <a:lnSpc>
                          <a:spcPct val="110000"/>
                        </a:lnSpc>
                        <a:spcAft>
                          <a:spcPts val="15"/>
                        </a:spcAft>
                      </a:pPr>
                      <a:r>
                        <a:rPr lang="en-ZA" sz="950" dirty="0">
                          <a:solidFill>
                            <a:schemeClr val="tx1"/>
                          </a:solidFill>
                          <a:effectLst/>
                          <a:latin typeface="Century Gothic" panose="020B0502020202020204" pitchFamily="34" charset="0"/>
                        </a:rPr>
                        <a:t>No Corrective Action </a:t>
                      </a:r>
                      <a:endParaRPr lang="en-ZA" sz="950" dirty="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54332" marR="54332" marT="0" marB="0"/>
                </a:tc>
                <a:extLst>
                  <a:ext uri="{0D108BD9-81ED-4DB2-BD59-A6C34878D82A}">
                    <a16:rowId xmlns:a16="http://schemas.microsoft.com/office/drawing/2014/main" xmlns="" val="1062595104"/>
                  </a:ext>
                </a:extLst>
              </a:tr>
              <a:tr h="1949929">
                <a:tc>
                  <a:txBody>
                    <a:bodyPr/>
                    <a:lstStyle/>
                    <a:p>
                      <a:pPr marL="0" marR="76200" lvl="0" indent="0" algn="just">
                        <a:lnSpc>
                          <a:spcPct val="110000"/>
                        </a:lnSpc>
                        <a:spcAft>
                          <a:spcPts val="15"/>
                        </a:spcAft>
                        <a:buFont typeface="+mj-lt"/>
                        <a:buNone/>
                      </a:pPr>
                      <a:r>
                        <a:rPr lang="en-ZA" sz="800" dirty="0">
                          <a:effectLst/>
                        </a:rPr>
                        <a:t>3. </a:t>
                      </a:r>
                      <a:endParaRPr lang="en-ZA" sz="10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54332" marR="54332" marT="0" marB="0"/>
                </a:tc>
                <a:tc>
                  <a:txBody>
                    <a:bodyPr/>
                    <a:lstStyle/>
                    <a:p>
                      <a:pPr marL="50800" marR="42545" indent="-6350" algn="just">
                        <a:lnSpc>
                          <a:spcPct val="110000"/>
                        </a:lnSpc>
                        <a:spcAft>
                          <a:spcPts val="15"/>
                        </a:spcAft>
                      </a:pPr>
                      <a:r>
                        <a:rPr lang="en-ZA" sz="950">
                          <a:solidFill>
                            <a:schemeClr val="tx1"/>
                          </a:solidFill>
                          <a:effectLst/>
                          <a:latin typeface="Century Gothic" panose="020B0502020202020204" pitchFamily="34" charset="0"/>
                        </a:rPr>
                        <a:t>Number of Monitoring reports on progress on compliance with the findings and recommendations of systemic investigations conducted. </a:t>
                      </a:r>
                      <a:endParaRPr lang="en-ZA" sz="95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54332" marR="54332" marT="0" marB="0"/>
                </a:tc>
                <a:tc>
                  <a:txBody>
                    <a:bodyPr/>
                    <a:lstStyle/>
                    <a:p>
                      <a:pPr marL="0" marR="76200" indent="0" algn="just">
                        <a:lnSpc>
                          <a:spcPct val="110000"/>
                        </a:lnSpc>
                        <a:spcAft>
                          <a:spcPts val="15"/>
                        </a:spcAft>
                      </a:pPr>
                      <a:r>
                        <a:rPr lang="en-ZA" sz="950" dirty="0">
                          <a:solidFill>
                            <a:schemeClr val="tx1"/>
                          </a:solidFill>
                          <a:effectLst/>
                          <a:latin typeface="Century Gothic" panose="020B0502020202020204" pitchFamily="34" charset="0"/>
                        </a:rPr>
                        <a:t>Monitoring report on progress on compliance with the findings and recommendations of systemic investigations conducted. </a:t>
                      </a:r>
                      <a:endParaRPr lang="en-ZA" sz="950" dirty="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54332" marR="54332" marT="0" marB="0"/>
                </a:tc>
                <a:tc>
                  <a:txBody>
                    <a:bodyPr/>
                    <a:lstStyle/>
                    <a:p>
                      <a:pPr marL="63500" marR="42545" indent="-6350" algn="just">
                        <a:lnSpc>
                          <a:spcPct val="110000"/>
                        </a:lnSpc>
                        <a:spcAft>
                          <a:spcPts val="15"/>
                        </a:spcAft>
                      </a:pPr>
                      <a:r>
                        <a:rPr lang="en-ZA" sz="950">
                          <a:solidFill>
                            <a:schemeClr val="tx1"/>
                          </a:solidFill>
                          <a:effectLst/>
                          <a:latin typeface="Century Gothic" panose="020B0502020202020204" pitchFamily="34" charset="0"/>
                        </a:rPr>
                        <a:t>Implement the project plan on monitoring of the implementation of the findings and recommendations of systemic investigations conducted  </a:t>
                      </a:r>
                      <a:endParaRPr lang="en-ZA" sz="95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54332" marR="54332" marT="0" marB="0"/>
                </a:tc>
                <a:tc>
                  <a:txBody>
                    <a:bodyPr/>
                    <a:lstStyle/>
                    <a:p>
                      <a:pPr marL="0" marR="76200" indent="0" algn="just">
                        <a:lnSpc>
                          <a:spcPct val="110000"/>
                        </a:lnSpc>
                        <a:spcAft>
                          <a:spcPts val="15"/>
                        </a:spcAft>
                      </a:pPr>
                      <a:r>
                        <a:rPr lang="en-ZA" sz="950" dirty="0">
                          <a:solidFill>
                            <a:schemeClr val="tx1"/>
                          </a:solidFill>
                          <a:effectLst/>
                          <a:latin typeface="Century Gothic" panose="020B0502020202020204" pitchFamily="34" charset="0"/>
                        </a:rPr>
                        <a:t>Responses were received from entities, many highlighting budgetary constraints for implementing the recommendations of the Commission. The Commission will compile a final report during Q4. </a:t>
                      </a:r>
                    </a:p>
                    <a:p>
                      <a:pPr marL="0" marR="76200" indent="0" algn="just">
                        <a:lnSpc>
                          <a:spcPct val="110000"/>
                        </a:lnSpc>
                        <a:spcAft>
                          <a:spcPts val="15"/>
                        </a:spcAft>
                      </a:pPr>
                      <a:r>
                        <a:rPr lang="en-ZA" sz="950" dirty="0">
                          <a:solidFill>
                            <a:schemeClr val="tx1"/>
                          </a:solidFill>
                          <a:effectLst/>
                          <a:latin typeface="Century Gothic" panose="020B0502020202020204" pitchFamily="34" charset="0"/>
                        </a:rPr>
                        <a:t> </a:t>
                      </a:r>
                    </a:p>
                    <a:p>
                      <a:pPr marL="0" marR="76200" indent="0" algn="just">
                        <a:lnSpc>
                          <a:spcPct val="110000"/>
                        </a:lnSpc>
                        <a:spcAft>
                          <a:spcPts val="15"/>
                        </a:spcAft>
                      </a:pPr>
                      <a:r>
                        <a:rPr lang="en-ZA" sz="950" dirty="0">
                          <a:solidFill>
                            <a:schemeClr val="tx1"/>
                          </a:solidFill>
                          <a:effectLst/>
                          <a:latin typeface="Century Gothic" panose="020B0502020202020204" pitchFamily="34" charset="0"/>
                        </a:rPr>
                        <a:t>Forced Sterilisation- The CGE awaits report from the new Minister in the Department of Health.</a:t>
                      </a:r>
                      <a:endParaRPr lang="en-ZA" sz="950" dirty="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54332" marR="54332" marT="0" marB="0"/>
                </a:tc>
                <a:tc>
                  <a:txBody>
                    <a:bodyPr/>
                    <a:lstStyle/>
                    <a:p>
                      <a:pPr marL="84138" marR="76200" indent="0" algn="just">
                        <a:lnSpc>
                          <a:spcPct val="110000"/>
                        </a:lnSpc>
                        <a:spcAft>
                          <a:spcPts val="15"/>
                        </a:spcAft>
                      </a:pPr>
                      <a:r>
                        <a:rPr lang="en-ZA" sz="950" dirty="0">
                          <a:solidFill>
                            <a:schemeClr val="tx1"/>
                          </a:solidFill>
                          <a:effectLst/>
                          <a:latin typeface="Century Gothic" panose="020B0502020202020204" pitchFamily="34" charset="0"/>
                        </a:rPr>
                        <a:t>No variance </a:t>
                      </a:r>
                      <a:endParaRPr lang="en-ZA" sz="950" dirty="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54332" marR="54332" marT="0" marB="0"/>
                </a:tc>
                <a:tc>
                  <a:txBody>
                    <a:bodyPr/>
                    <a:lstStyle/>
                    <a:p>
                      <a:pPr marL="0" marR="76200" indent="0" algn="just">
                        <a:lnSpc>
                          <a:spcPct val="110000"/>
                        </a:lnSpc>
                        <a:spcAft>
                          <a:spcPts val="15"/>
                        </a:spcAft>
                      </a:pPr>
                      <a:r>
                        <a:rPr lang="en-ZA" sz="950" dirty="0">
                          <a:solidFill>
                            <a:schemeClr val="tx1"/>
                          </a:solidFill>
                          <a:effectLst/>
                          <a:latin typeface="Century Gothic" panose="020B0502020202020204" pitchFamily="34" charset="0"/>
                        </a:rPr>
                        <a:t>No Corrective Action </a:t>
                      </a:r>
                      <a:endParaRPr lang="en-ZA" sz="950" dirty="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54332" marR="54332" marT="0" marB="0"/>
                </a:tc>
                <a:extLst>
                  <a:ext uri="{0D108BD9-81ED-4DB2-BD59-A6C34878D82A}">
                    <a16:rowId xmlns:a16="http://schemas.microsoft.com/office/drawing/2014/main" xmlns="" val="3881406297"/>
                  </a:ext>
                </a:extLst>
              </a:tr>
              <a:tr h="1626107">
                <a:tc>
                  <a:txBody>
                    <a:bodyPr/>
                    <a:lstStyle/>
                    <a:p>
                      <a:pPr marL="0" marR="76200" lvl="0" indent="0" algn="just">
                        <a:lnSpc>
                          <a:spcPct val="110000"/>
                        </a:lnSpc>
                        <a:spcAft>
                          <a:spcPts val="15"/>
                        </a:spcAft>
                        <a:buFont typeface="+mj-lt"/>
                        <a:buNone/>
                      </a:pPr>
                      <a:r>
                        <a:rPr lang="en-ZA" sz="800" dirty="0">
                          <a:effectLst/>
                        </a:rPr>
                        <a:t>4. </a:t>
                      </a:r>
                      <a:endParaRPr lang="en-ZA" sz="10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54332" marR="54332" marT="0" marB="0"/>
                </a:tc>
                <a:tc>
                  <a:txBody>
                    <a:bodyPr/>
                    <a:lstStyle/>
                    <a:p>
                      <a:pPr marL="19050" marR="42545" indent="-6350" algn="just">
                        <a:lnSpc>
                          <a:spcPct val="110000"/>
                        </a:lnSpc>
                        <a:spcAft>
                          <a:spcPts val="15"/>
                        </a:spcAft>
                      </a:pPr>
                      <a:r>
                        <a:rPr lang="en-ZA" sz="950">
                          <a:solidFill>
                            <a:schemeClr val="tx1"/>
                          </a:solidFill>
                          <a:effectLst/>
                          <a:latin typeface="Century Gothic" panose="020B0502020202020204" pitchFamily="34" charset="0"/>
                        </a:rPr>
                        <a:t>Number of monitoring </a:t>
                      </a:r>
                    </a:p>
                    <a:p>
                      <a:pPr marL="19050" marR="42545" indent="-6350" algn="just">
                        <a:lnSpc>
                          <a:spcPct val="110000"/>
                        </a:lnSpc>
                        <a:spcAft>
                          <a:spcPts val="10"/>
                        </a:spcAft>
                      </a:pPr>
                      <a:r>
                        <a:rPr lang="en-ZA" sz="950">
                          <a:solidFill>
                            <a:schemeClr val="tx1"/>
                          </a:solidFill>
                          <a:effectLst/>
                          <a:latin typeface="Century Gothic" panose="020B0502020202020204" pitchFamily="34" charset="0"/>
                        </a:rPr>
                        <a:t>reports on government’s </a:t>
                      </a:r>
                    </a:p>
                    <a:p>
                      <a:pPr marL="19050" marR="42545" indent="-6350" algn="just">
                        <a:lnSpc>
                          <a:spcPct val="110000"/>
                        </a:lnSpc>
                        <a:spcAft>
                          <a:spcPts val="15"/>
                        </a:spcAft>
                      </a:pPr>
                      <a:r>
                        <a:rPr lang="en-ZA" sz="950">
                          <a:solidFill>
                            <a:schemeClr val="tx1"/>
                          </a:solidFill>
                          <a:effectLst/>
                          <a:latin typeface="Century Gothic" panose="020B0502020202020204" pitchFamily="34" charset="0"/>
                        </a:rPr>
                        <a:t>implementation of GBV Programmes (NSP, </a:t>
                      </a:r>
                    </a:p>
                    <a:p>
                      <a:pPr marL="19050" marR="42545" indent="-6350" algn="just">
                        <a:lnSpc>
                          <a:spcPct val="110000"/>
                        </a:lnSpc>
                        <a:spcAft>
                          <a:spcPts val="15"/>
                        </a:spcAft>
                      </a:pPr>
                      <a:r>
                        <a:rPr lang="en-ZA" sz="950">
                          <a:solidFill>
                            <a:schemeClr val="tx1"/>
                          </a:solidFill>
                          <a:effectLst/>
                          <a:latin typeface="Century Gothic" panose="020B0502020202020204" pitchFamily="34" charset="0"/>
                        </a:rPr>
                        <a:t>Multi-sectoral structure on GBV, concept note on GBV Index, develop GBV Index).   </a:t>
                      </a:r>
                      <a:endParaRPr lang="en-ZA" sz="95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54332" marR="54332" marT="0" marB="0"/>
                </a:tc>
                <a:tc>
                  <a:txBody>
                    <a:bodyPr/>
                    <a:lstStyle/>
                    <a:p>
                      <a:pPr marL="0" marR="76200" indent="0" algn="just">
                        <a:lnSpc>
                          <a:spcPct val="110000"/>
                        </a:lnSpc>
                        <a:spcAft>
                          <a:spcPts val="15"/>
                        </a:spcAft>
                      </a:pPr>
                      <a:r>
                        <a:rPr lang="en-ZA" sz="950" dirty="0">
                          <a:solidFill>
                            <a:schemeClr val="tx1"/>
                          </a:solidFill>
                          <a:effectLst/>
                          <a:latin typeface="Century Gothic" panose="020B0502020202020204" pitchFamily="34" charset="0"/>
                        </a:rPr>
                        <a:t>One monitoring report on government’s implementation of GBV Programmes (e.g., NSP, Multi-sectoral structure on GBV, concept note on GBV Index, develop GBV Index).  </a:t>
                      </a:r>
                      <a:endParaRPr lang="en-ZA" sz="950" dirty="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54332" marR="54332" marT="0" marB="0"/>
                </a:tc>
                <a:tc>
                  <a:txBody>
                    <a:bodyPr/>
                    <a:lstStyle/>
                    <a:p>
                      <a:pPr marL="63500" marR="42545" indent="-6350" algn="just">
                        <a:lnSpc>
                          <a:spcPct val="110000"/>
                        </a:lnSpc>
                        <a:spcAft>
                          <a:spcPts val="15"/>
                        </a:spcAft>
                      </a:pPr>
                      <a:r>
                        <a:rPr lang="en-ZA" sz="950">
                          <a:solidFill>
                            <a:schemeClr val="tx1"/>
                          </a:solidFill>
                          <a:effectLst/>
                          <a:latin typeface="Century Gothic" panose="020B0502020202020204" pitchFamily="34" charset="0"/>
                        </a:rPr>
                        <a:t>Draft report on the findings and recommendation </a:t>
                      </a:r>
                      <a:endParaRPr lang="en-ZA" sz="95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54332" marR="54332" marT="0" marB="0"/>
                </a:tc>
                <a:tc>
                  <a:txBody>
                    <a:bodyPr/>
                    <a:lstStyle/>
                    <a:p>
                      <a:pPr marL="635" marR="42545" indent="-6350" algn="l">
                        <a:lnSpc>
                          <a:spcPct val="110000"/>
                        </a:lnSpc>
                        <a:spcAft>
                          <a:spcPts val="15"/>
                        </a:spcAft>
                      </a:pPr>
                      <a:r>
                        <a:rPr lang="en-ZA" sz="950" dirty="0">
                          <a:solidFill>
                            <a:schemeClr val="tx1"/>
                          </a:solidFill>
                          <a:effectLst/>
                          <a:latin typeface="Century Gothic" panose="020B0502020202020204" pitchFamily="34" charset="0"/>
                        </a:rPr>
                        <a:t>Field work continues in this project, is still underway, however, access to information on issues of GBV remains a challenge. The research report in this regard is currently being compiled.</a:t>
                      </a:r>
                    </a:p>
                    <a:p>
                      <a:pPr marL="234950" marR="42545" indent="-6350" algn="just">
                        <a:lnSpc>
                          <a:spcPct val="110000"/>
                        </a:lnSpc>
                        <a:spcAft>
                          <a:spcPts val="15"/>
                        </a:spcAft>
                      </a:pPr>
                      <a:r>
                        <a:rPr lang="en-ZA" sz="950" dirty="0">
                          <a:solidFill>
                            <a:schemeClr val="tx1"/>
                          </a:solidFill>
                          <a:effectLst/>
                          <a:latin typeface="Century Gothic" panose="020B0502020202020204" pitchFamily="34" charset="0"/>
                        </a:rPr>
                        <a:t> </a:t>
                      </a:r>
                      <a:endParaRPr lang="en-ZA" sz="950" dirty="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54332" marR="54332" marT="0" marB="0"/>
                </a:tc>
                <a:tc>
                  <a:txBody>
                    <a:bodyPr/>
                    <a:lstStyle/>
                    <a:p>
                      <a:pPr marL="234950" marR="76200" indent="-234950" algn="just">
                        <a:lnSpc>
                          <a:spcPct val="110000"/>
                        </a:lnSpc>
                        <a:spcAft>
                          <a:spcPts val="15"/>
                        </a:spcAft>
                      </a:pPr>
                      <a:r>
                        <a:rPr lang="en-ZA" sz="950" dirty="0">
                          <a:solidFill>
                            <a:schemeClr val="tx1"/>
                          </a:solidFill>
                          <a:effectLst/>
                          <a:latin typeface="Century Gothic" panose="020B0502020202020204" pitchFamily="34" charset="0"/>
                        </a:rPr>
                        <a:t>No variance </a:t>
                      </a:r>
                      <a:endParaRPr lang="en-ZA" sz="950" dirty="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54332" marR="54332" marT="0" marB="0"/>
                </a:tc>
                <a:tc>
                  <a:txBody>
                    <a:bodyPr/>
                    <a:lstStyle/>
                    <a:p>
                      <a:pPr marL="0" marR="76200" indent="0" algn="just">
                        <a:lnSpc>
                          <a:spcPct val="110000"/>
                        </a:lnSpc>
                        <a:spcAft>
                          <a:spcPts val="15"/>
                        </a:spcAft>
                      </a:pPr>
                      <a:r>
                        <a:rPr lang="en-ZA" sz="950" dirty="0">
                          <a:solidFill>
                            <a:schemeClr val="tx1"/>
                          </a:solidFill>
                          <a:effectLst/>
                          <a:latin typeface="Century Gothic" panose="020B0502020202020204" pitchFamily="34" charset="0"/>
                        </a:rPr>
                        <a:t>No Corrective Action </a:t>
                      </a:r>
                      <a:endParaRPr lang="en-ZA" sz="950" dirty="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54332" marR="54332" marT="0" marB="0"/>
                </a:tc>
                <a:extLst>
                  <a:ext uri="{0D108BD9-81ED-4DB2-BD59-A6C34878D82A}">
                    <a16:rowId xmlns:a16="http://schemas.microsoft.com/office/drawing/2014/main" xmlns="" val="530418420"/>
                  </a:ext>
                </a:extLst>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22" name="Picture 5" descr="CGE Banner1"/>
          <p:cNvPicPr>
            <a:picLocks noChangeAspect="1" noChangeArrowheads="1"/>
          </p:cNvPicPr>
          <p:nvPr/>
        </p:nvPicPr>
        <p:blipFill>
          <a:blip r:embed="rId3" cstate="print"/>
          <a:srcRect/>
          <a:stretch>
            <a:fillRect/>
          </a:stretch>
        </p:blipFill>
        <p:spPr bwMode="auto">
          <a:xfrm>
            <a:off x="2072151" y="0"/>
            <a:ext cx="4999695" cy="976337"/>
          </a:xfrm>
          <a:prstGeom prst="rect">
            <a:avLst/>
          </a:prstGeom>
          <a:noFill/>
          <a:ln w="9525">
            <a:noFill/>
            <a:miter lim="800000"/>
            <a:headEnd/>
            <a:tailEnd/>
          </a:ln>
        </p:spPr>
      </p:pic>
      <p:pic>
        <p:nvPicPr>
          <p:cNvPr id="9223" name="Picture 6"/>
          <p:cNvPicPr>
            <a:picLocks noChangeAspect="1" noChangeArrowheads="1"/>
          </p:cNvPicPr>
          <p:nvPr/>
        </p:nvPicPr>
        <p:blipFill>
          <a:blip r:embed="rId4" cstate="print"/>
          <a:srcRect/>
          <a:stretch>
            <a:fillRect/>
          </a:stretch>
        </p:blipFill>
        <p:spPr bwMode="auto">
          <a:xfrm flipV="1">
            <a:off x="0" y="6713019"/>
            <a:ext cx="9144000" cy="144981"/>
          </a:xfrm>
          <a:prstGeom prst="rect">
            <a:avLst/>
          </a:prstGeom>
          <a:noFill/>
          <a:ln w="9525">
            <a:noFill/>
            <a:miter lim="800000"/>
            <a:headEnd/>
            <a:tailEnd/>
          </a:ln>
        </p:spPr>
      </p:pic>
      <p:sp>
        <p:nvSpPr>
          <p:cNvPr id="9219" name="Slide Number Placeholder 5"/>
          <p:cNvSpPr>
            <a:spLocks noGrp="1"/>
          </p:cNvSpPr>
          <p:nvPr>
            <p:ph type="sldNum" sz="quarter" idx="12"/>
          </p:nvPr>
        </p:nvSpPr>
        <p:spPr>
          <a:noFill/>
        </p:spPr>
        <p:txBody>
          <a:bodyPr/>
          <a:lstStyle/>
          <a:p>
            <a:fld id="{27C16487-2F4E-48DC-8F8C-71D081E8D58A}" type="slidenum">
              <a:rPr lang="en-GB" smtClean="0"/>
              <a:pPr/>
              <a:t>16</a:t>
            </a:fld>
            <a:endParaRPr lang="en-GB"/>
          </a:p>
        </p:txBody>
      </p:sp>
      <p:sp>
        <p:nvSpPr>
          <p:cNvPr id="8" name="TextBox 7">
            <a:extLst>
              <a:ext uri="{FF2B5EF4-FFF2-40B4-BE49-F238E27FC236}">
                <a16:creationId xmlns:a16="http://schemas.microsoft.com/office/drawing/2014/main" xmlns="" id="{893FAA08-DD02-4973-B286-B98AB7192D00}"/>
              </a:ext>
            </a:extLst>
          </p:cNvPr>
          <p:cNvSpPr txBox="1"/>
          <p:nvPr/>
        </p:nvSpPr>
        <p:spPr>
          <a:xfrm>
            <a:off x="305986" y="976337"/>
            <a:ext cx="8742235" cy="30777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marL="68580" marR="12700" indent="-6350" algn="just">
              <a:lnSpc>
                <a:spcPct val="100000"/>
              </a:lnSpc>
              <a:spcAft>
                <a:spcPts val="15"/>
              </a:spcAft>
            </a:pPr>
            <a:r>
              <a:rPr lang="en-ZA" sz="1400" b="1" dirty="0">
                <a:solidFill>
                  <a:srgbClr val="1F3864"/>
                </a:solidFill>
                <a:effectLst/>
                <a:latin typeface="Century Gothic" panose="020B0502020202020204" pitchFamily="34" charset="0"/>
                <a:ea typeface="Century Gothic" panose="020B0502020202020204" pitchFamily="34" charset="0"/>
                <a:cs typeface="Century Gothic" panose="020B0502020202020204" pitchFamily="34" charset="0"/>
              </a:rPr>
              <a:t>OUTCOME 3: CONT…</a:t>
            </a:r>
            <a:endParaRPr lang="en-ZA" sz="1400" dirty="0"/>
          </a:p>
        </p:txBody>
      </p:sp>
      <p:graphicFrame>
        <p:nvGraphicFramePr>
          <p:cNvPr id="3" name="Table 2">
            <a:extLst>
              <a:ext uri="{FF2B5EF4-FFF2-40B4-BE49-F238E27FC236}">
                <a16:creationId xmlns:a16="http://schemas.microsoft.com/office/drawing/2014/main" xmlns="" id="{2D8AE5E4-1F7E-4912-B6D5-2190BBD7CA92}"/>
              </a:ext>
            </a:extLst>
          </p:cNvPr>
          <p:cNvGraphicFramePr>
            <a:graphicFrameLocks noGrp="1"/>
          </p:cNvGraphicFramePr>
          <p:nvPr>
            <p:extLst>
              <p:ext uri="{D42A27DB-BD31-4B8C-83A1-F6EECF244321}">
                <p14:modId xmlns:p14="http://schemas.microsoft.com/office/powerpoint/2010/main" xmlns="" val="3389160676"/>
              </p:ext>
            </p:extLst>
          </p:nvPr>
        </p:nvGraphicFramePr>
        <p:xfrm>
          <a:off x="1" y="1242606"/>
          <a:ext cx="9144000" cy="353124"/>
        </p:xfrm>
        <a:graphic>
          <a:graphicData uri="http://schemas.openxmlformats.org/drawingml/2006/table">
            <a:tbl>
              <a:tblPr firstRow="1" firstCol="1" bandRow="1">
                <a:tableStyleId>{5940675A-B579-460E-94D1-54222C63F5DA}</a:tableStyleId>
              </a:tblPr>
              <a:tblGrid>
                <a:gridCol w="322296">
                  <a:extLst>
                    <a:ext uri="{9D8B030D-6E8A-4147-A177-3AD203B41FA5}">
                      <a16:colId xmlns:a16="http://schemas.microsoft.com/office/drawing/2014/main" xmlns="" val="889906444"/>
                    </a:ext>
                  </a:extLst>
                </a:gridCol>
                <a:gridCol w="1527524">
                  <a:extLst>
                    <a:ext uri="{9D8B030D-6E8A-4147-A177-3AD203B41FA5}">
                      <a16:colId xmlns:a16="http://schemas.microsoft.com/office/drawing/2014/main" xmlns="" val="2026206227"/>
                    </a:ext>
                  </a:extLst>
                </a:gridCol>
                <a:gridCol w="1366345">
                  <a:extLst>
                    <a:ext uri="{9D8B030D-6E8A-4147-A177-3AD203B41FA5}">
                      <a16:colId xmlns:a16="http://schemas.microsoft.com/office/drawing/2014/main" xmlns="" val="391804686"/>
                    </a:ext>
                  </a:extLst>
                </a:gridCol>
                <a:gridCol w="1250731">
                  <a:extLst>
                    <a:ext uri="{9D8B030D-6E8A-4147-A177-3AD203B41FA5}">
                      <a16:colId xmlns:a16="http://schemas.microsoft.com/office/drawing/2014/main" xmlns="" val="1433896299"/>
                    </a:ext>
                  </a:extLst>
                </a:gridCol>
                <a:gridCol w="2585544">
                  <a:extLst>
                    <a:ext uri="{9D8B030D-6E8A-4147-A177-3AD203B41FA5}">
                      <a16:colId xmlns:a16="http://schemas.microsoft.com/office/drawing/2014/main" xmlns="" val="3926436628"/>
                    </a:ext>
                  </a:extLst>
                </a:gridCol>
                <a:gridCol w="1030014">
                  <a:extLst>
                    <a:ext uri="{9D8B030D-6E8A-4147-A177-3AD203B41FA5}">
                      <a16:colId xmlns:a16="http://schemas.microsoft.com/office/drawing/2014/main" xmlns="" val="3408864014"/>
                    </a:ext>
                  </a:extLst>
                </a:gridCol>
                <a:gridCol w="1061546">
                  <a:extLst>
                    <a:ext uri="{9D8B030D-6E8A-4147-A177-3AD203B41FA5}">
                      <a16:colId xmlns:a16="http://schemas.microsoft.com/office/drawing/2014/main" xmlns="" val="2667938383"/>
                    </a:ext>
                  </a:extLst>
                </a:gridCol>
              </a:tblGrid>
              <a:tr h="305182">
                <a:tc>
                  <a:txBody>
                    <a:bodyPr/>
                    <a:lstStyle/>
                    <a:p>
                      <a:pPr marL="234950" marR="76200" indent="-14605" algn="l">
                        <a:lnSpc>
                          <a:spcPct val="110000"/>
                        </a:lnSpc>
                        <a:spcAft>
                          <a:spcPts val="15"/>
                        </a:spcAft>
                      </a:pPr>
                      <a:r>
                        <a:rPr lang="en-ZA" sz="1100" b="1" dirty="0">
                          <a:solidFill>
                            <a:schemeClr val="bg1"/>
                          </a:solidFill>
                          <a:effectLst/>
                          <a:latin typeface="Century Gothic" panose="020B0502020202020204" pitchFamily="34" charset="0"/>
                        </a:rPr>
                        <a:t>#</a:t>
                      </a:r>
                      <a:endParaRPr lang="en-ZA" sz="1100" b="1" dirty="0">
                        <a:solidFill>
                          <a:schemeClr val="bg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56001" marR="56001" marT="0" marB="0">
                    <a:solidFill>
                      <a:schemeClr val="accent2">
                        <a:lumMod val="75000"/>
                      </a:schemeClr>
                    </a:solidFill>
                  </a:tcPr>
                </a:tc>
                <a:tc>
                  <a:txBody>
                    <a:bodyPr/>
                    <a:lstStyle/>
                    <a:p>
                      <a:pPr marL="234950" marR="76200" indent="-6350" algn="l">
                        <a:lnSpc>
                          <a:spcPct val="110000"/>
                        </a:lnSpc>
                        <a:spcAft>
                          <a:spcPts val="15"/>
                        </a:spcAft>
                      </a:pPr>
                      <a:r>
                        <a:rPr lang="en-ZA" sz="1100" b="1" dirty="0">
                          <a:solidFill>
                            <a:schemeClr val="bg1"/>
                          </a:solidFill>
                          <a:effectLst/>
                          <a:latin typeface="Century Gothic" panose="020B0502020202020204" pitchFamily="34" charset="0"/>
                        </a:rPr>
                        <a:t>Output Indicators</a:t>
                      </a:r>
                      <a:endParaRPr lang="en-ZA" sz="1100" b="1" dirty="0">
                        <a:solidFill>
                          <a:schemeClr val="bg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56001" marR="56001" marT="0" marB="0">
                    <a:solidFill>
                      <a:schemeClr val="accent2">
                        <a:lumMod val="75000"/>
                      </a:schemeClr>
                    </a:solidFill>
                  </a:tcPr>
                </a:tc>
                <a:tc>
                  <a:txBody>
                    <a:bodyPr/>
                    <a:lstStyle/>
                    <a:p>
                      <a:pPr marL="234950" marR="76200" indent="-6350" algn="l">
                        <a:lnSpc>
                          <a:spcPct val="110000"/>
                        </a:lnSpc>
                        <a:spcAft>
                          <a:spcPts val="15"/>
                        </a:spcAft>
                      </a:pPr>
                      <a:r>
                        <a:rPr lang="en-ZA" sz="1100" b="1" dirty="0">
                          <a:solidFill>
                            <a:schemeClr val="bg1"/>
                          </a:solidFill>
                          <a:effectLst/>
                          <a:latin typeface="Century Gothic" panose="020B0502020202020204" pitchFamily="34" charset="0"/>
                        </a:rPr>
                        <a:t>Annual Targets</a:t>
                      </a:r>
                      <a:endParaRPr lang="en-ZA" sz="1100" b="1" dirty="0">
                        <a:solidFill>
                          <a:schemeClr val="bg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56001" marR="56001" marT="0" marB="0">
                    <a:solidFill>
                      <a:schemeClr val="accent2">
                        <a:lumMod val="75000"/>
                      </a:schemeClr>
                    </a:solidFill>
                  </a:tcPr>
                </a:tc>
                <a:tc>
                  <a:txBody>
                    <a:bodyPr/>
                    <a:lstStyle/>
                    <a:p>
                      <a:pPr marL="234950" marR="76200" indent="-6350" algn="l">
                        <a:lnSpc>
                          <a:spcPct val="110000"/>
                        </a:lnSpc>
                        <a:spcAft>
                          <a:spcPts val="15"/>
                        </a:spcAft>
                      </a:pPr>
                      <a:r>
                        <a:rPr lang="en-ZA" sz="1100" b="1" dirty="0">
                          <a:solidFill>
                            <a:schemeClr val="bg1"/>
                          </a:solidFill>
                          <a:effectLst/>
                          <a:latin typeface="Century Gothic" panose="020B0502020202020204" pitchFamily="34" charset="0"/>
                        </a:rPr>
                        <a:t>Q3</a:t>
                      </a:r>
                      <a:endParaRPr lang="en-ZA" sz="1100" b="1" dirty="0">
                        <a:solidFill>
                          <a:schemeClr val="bg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56001" marR="56001" marT="0" marB="0">
                    <a:solidFill>
                      <a:schemeClr val="accent2">
                        <a:lumMod val="75000"/>
                      </a:schemeClr>
                    </a:solidFill>
                  </a:tcPr>
                </a:tc>
                <a:tc>
                  <a:txBody>
                    <a:bodyPr/>
                    <a:lstStyle/>
                    <a:p>
                      <a:pPr marL="234950" marR="76200" indent="-6350" algn="l">
                        <a:lnSpc>
                          <a:spcPct val="110000"/>
                        </a:lnSpc>
                        <a:spcAft>
                          <a:spcPts val="15"/>
                        </a:spcAft>
                      </a:pPr>
                      <a:r>
                        <a:rPr lang="en-ZA" sz="1100" b="1" dirty="0">
                          <a:solidFill>
                            <a:schemeClr val="bg1"/>
                          </a:solidFill>
                          <a:effectLst/>
                          <a:latin typeface="Century Gothic" panose="020B0502020202020204" pitchFamily="34" charset="0"/>
                        </a:rPr>
                        <a:t>Actual Performance</a:t>
                      </a:r>
                      <a:endParaRPr lang="en-ZA" sz="1100" b="1" dirty="0">
                        <a:solidFill>
                          <a:schemeClr val="bg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56001" marR="56001" marT="0" marB="0">
                    <a:solidFill>
                      <a:schemeClr val="accent2">
                        <a:lumMod val="75000"/>
                      </a:schemeClr>
                    </a:solidFill>
                  </a:tcPr>
                </a:tc>
                <a:tc>
                  <a:txBody>
                    <a:bodyPr/>
                    <a:lstStyle/>
                    <a:p>
                      <a:pPr marL="0" marR="76200" indent="0" algn="l">
                        <a:lnSpc>
                          <a:spcPct val="110000"/>
                        </a:lnSpc>
                        <a:spcAft>
                          <a:spcPts val="15"/>
                        </a:spcAft>
                      </a:pPr>
                      <a:r>
                        <a:rPr lang="en-ZA" sz="1100" b="1" dirty="0">
                          <a:solidFill>
                            <a:schemeClr val="bg1"/>
                          </a:solidFill>
                          <a:effectLst/>
                          <a:latin typeface="Century Gothic" panose="020B0502020202020204" pitchFamily="34" charset="0"/>
                        </a:rPr>
                        <a:t>Variance</a:t>
                      </a:r>
                      <a:endParaRPr lang="en-ZA" sz="1100" b="1" dirty="0">
                        <a:solidFill>
                          <a:schemeClr val="bg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56001" marR="56001" marT="0" marB="0">
                    <a:solidFill>
                      <a:schemeClr val="accent2">
                        <a:lumMod val="75000"/>
                      </a:schemeClr>
                    </a:solidFill>
                  </a:tcPr>
                </a:tc>
                <a:tc>
                  <a:txBody>
                    <a:bodyPr/>
                    <a:lstStyle/>
                    <a:p>
                      <a:pPr marL="0" marR="76200" indent="0" algn="l">
                        <a:lnSpc>
                          <a:spcPct val="110000"/>
                        </a:lnSpc>
                        <a:spcAft>
                          <a:spcPts val="15"/>
                        </a:spcAft>
                      </a:pPr>
                      <a:r>
                        <a:rPr lang="en-ZA" sz="1100" b="1" dirty="0">
                          <a:solidFill>
                            <a:schemeClr val="bg1"/>
                          </a:solidFill>
                          <a:effectLst/>
                          <a:latin typeface="Century Gothic" panose="020B0502020202020204" pitchFamily="34" charset="0"/>
                        </a:rPr>
                        <a:t>Corrective Action</a:t>
                      </a:r>
                      <a:endParaRPr lang="en-ZA" sz="1100" b="1" dirty="0">
                        <a:solidFill>
                          <a:schemeClr val="bg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56001" marR="56001" marT="0" marB="0">
                    <a:solidFill>
                      <a:schemeClr val="accent2">
                        <a:lumMod val="75000"/>
                      </a:schemeClr>
                    </a:solidFill>
                  </a:tcPr>
                </a:tc>
                <a:extLst>
                  <a:ext uri="{0D108BD9-81ED-4DB2-BD59-A6C34878D82A}">
                    <a16:rowId xmlns:a16="http://schemas.microsoft.com/office/drawing/2014/main" xmlns="" val="2844214055"/>
                  </a:ext>
                </a:extLst>
              </a:tr>
            </a:tbl>
          </a:graphicData>
        </a:graphic>
      </p:graphicFrame>
      <p:graphicFrame>
        <p:nvGraphicFramePr>
          <p:cNvPr id="5" name="Table 4">
            <a:extLst>
              <a:ext uri="{FF2B5EF4-FFF2-40B4-BE49-F238E27FC236}">
                <a16:creationId xmlns:a16="http://schemas.microsoft.com/office/drawing/2014/main" xmlns="" id="{B5F478A5-E2E3-4C8B-B9E2-048DA4FC8E9F}"/>
              </a:ext>
            </a:extLst>
          </p:cNvPr>
          <p:cNvGraphicFramePr>
            <a:graphicFrameLocks noGrp="1"/>
          </p:cNvGraphicFramePr>
          <p:nvPr>
            <p:extLst>
              <p:ext uri="{D42A27DB-BD31-4B8C-83A1-F6EECF244321}">
                <p14:modId xmlns:p14="http://schemas.microsoft.com/office/powerpoint/2010/main" xmlns="" val="2441943099"/>
              </p:ext>
            </p:extLst>
          </p:nvPr>
        </p:nvGraphicFramePr>
        <p:xfrm>
          <a:off x="0" y="1595730"/>
          <a:ext cx="9144000" cy="4804655"/>
        </p:xfrm>
        <a:graphic>
          <a:graphicData uri="http://schemas.openxmlformats.org/drawingml/2006/table">
            <a:tbl>
              <a:tblPr firstRow="1" firstCol="1" bandRow="1">
                <a:tableStyleId>{5940675A-B579-460E-94D1-54222C63F5DA}</a:tableStyleId>
              </a:tblPr>
              <a:tblGrid>
                <a:gridCol w="304800">
                  <a:extLst>
                    <a:ext uri="{9D8B030D-6E8A-4147-A177-3AD203B41FA5}">
                      <a16:colId xmlns:a16="http://schemas.microsoft.com/office/drawing/2014/main" xmlns="" val="1427234773"/>
                    </a:ext>
                  </a:extLst>
                </a:gridCol>
                <a:gridCol w="1555531">
                  <a:extLst>
                    <a:ext uri="{9D8B030D-6E8A-4147-A177-3AD203B41FA5}">
                      <a16:colId xmlns:a16="http://schemas.microsoft.com/office/drawing/2014/main" xmlns="" val="459413556"/>
                    </a:ext>
                  </a:extLst>
                </a:gridCol>
                <a:gridCol w="1355835">
                  <a:extLst>
                    <a:ext uri="{9D8B030D-6E8A-4147-A177-3AD203B41FA5}">
                      <a16:colId xmlns:a16="http://schemas.microsoft.com/office/drawing/2014/main" xmlns="" val="578097504"/>
                    </a:ext>
                  </a:extLst>
                </a:gridCol>
                <a:gridCol w="1271751">
                  <a:extLst>
                    <a:ext uri="{9D8B030D-6E8A-4147-A177-3AD203B41FA5}">
                      <a16:colId xmlns:a16="http://schemas.microsoft.com/office/drawing/2014/main" xmlns="" val="116573383"/>
                    </a:ext>
                  </a:extLst>
                </a:gridCol>
                <a:gridCol w="2564524">
                  <a:extLst>
                    <a:ext uri="{9D8B030D-6E8A-4147-A177-3AD203B41FA5}">
                      <a16:colId xmlns:a16="http://schemas.microsoft.com/office/drawing/2014/main" xmlns="" val="1521073571"/>
                    </a:ext>
                  </a:extLst>
                </a:gridCol>
                <a:gridCol w="1046432">
                  <a:extLst>
                    <a:ext uri="{9D8B030D-6E8A-4147-A177-3AD203B41FA5}">
                      <a16:colId xmlns:a16="http://schemas.microsoft.com/office/drawing/2014/main" xmlns="" val="3771453046"/>
                    </a:ext>
                  </a:extLst>
                </a:gridCol>
                <a:gridCol w="1045127">
                  <a:extLst>
                    <a:ext uri="{9D8B030D-6E8A-4147-A177-3AD203B41FA5}">
                      <a16:colId xmlns:a16="http://schemas.microsoft.com/office/drawing/2014/main" xmlns="" val="1826576824"/>
                    </a:ext>
                  </a:extLst>
                </a:gridCol>
              </a:tblGrid>
              <a:tr h="1402473">
                <a:tc>
                  <a:txBody>
                    <a:bodyPr/>
                    <a:lstStyle/>
                    <a:p>
                      <a:pPr marL="0" marR="76200" lvl="0" indent="0" algn="just">
                        <a:lnSpc>
                          <a:spcPct val="110000"/>
                        </a:lnSpc>
                        <a:spcAft>
                          <a:spcPts val="15"/>
                        </a:spcAft>
                        <a:buFont typeface="+mj-lt"/>
                        <a:buNone/>
                      </a:pPr>
                      <a:r>
                        <a:rPr lang="en-ZA" sz="900" dirty="0">
                          <a:effectLst/>
                          <a:latin typeface="Century Gothic" panose="020B0502020202020204" pitchFamily="34" charset="0"/>
                        </a:rPr>
                        <a:t>5. </a:t>
                      </a:r>
                      <a:endParaRPr lang="en-ZA" sz="9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56001" marR="56001" marT="0" marB="0"/>
                </a:tc>
                <a:tc>
                  <a:txBody>
                    <a:bodyPr/>
                    <a:lstStyle/>
                    <a:p>
                      <a:pPr marL="19050" marR="18415" indent="-6350" algn="just">
                        <a:lnSpc>
                          <a:spcPct val="110000"/>
                        </a:lnSpc>
                        <a:spcAft>
                          <a:spcPts val="15"/>
                        </a:spcAft>
                      </a:pPr>
                      <a:r>
                        <a:rPr lang="en-ZA" sz="900" dirty="0">
                          <a:effectLst/>
                          <a:latin typeface="Century Gothic" panose="020B0502020202020204" pitchFamily="34" charset="0"/>
                        </a:rPr>
                        <a:t>Number of status reports on the </a:t>
                      </a:r>
                    </a:p>
                    <a:p>
                      <a:pPr marL="19050" marR="42545" indent="-6350" algn="just">
                        <a:lnSpc>
                          <a:spcPct val="110000"/>
                        </a:lnSpc>
                        <a:spcAft>
                          <a:spcPts val="15"/>
                        </a:spcAft>
                      </a:pPr>
                      <a:r>
                        <a:rPr lang="en-ZA" sz="900" dirty="0">
                          <a:effectLst/>
                          <a:latin typeface="Century Gothic" panose="020B0502020202020204" pitchFamily="34" charset="0"/>
                        </a:rPr>
                        <a:t>implementation of the CGE findings &amp; recommendations of the ERAP Report. </a:t>
                      </a:r>
                      <a:endParaRPr lang="en-ZA" sz="9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56001" marR="56001" marT="0" marB="0"/>
                </a:tc>
                <a:tc>
                  <a:txBody>
                    <a:bodyPr/>
                    <a:lstStyle/>
                    <a:p>
                      <a:pPr marL="234950" marR="76200" indent="-6350" algn="just">
                        <a:lnSpc>
                          <a:spcPct val="110000"/>
                        </a:lnSpc>
                        <a:spcAft>
                          <a:spcPts val="15"/>
                        </a:spcAft>
                      </a:pPr>
                      <a:r>
                        <a:rPr lang="en-ZA" sz="900">
                          <a:effectLst/>
                          <a:latin typeface="Century Gothic" panose="020B0502020202020204" pitchFamily="34" charset="0"/>
                        </a:rPr>
                        <a:t>1 Status report on the implementation of the CGE findings &amp; recommendations of the ERAP Report. </a:t>
                      </a:r>
                      <a:endParaRPr lang="en-ZA" sz="9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56001" marR="56001" marT="0" marB="0"/>
                </a:tc>
                <a:tc>
                  <a:txBody>
                    <a:bodyPr/>
                    <a:lstStyle/>
                    <a:p>
                      <a:pPr marL="63500" marR="42545" indent="-6350" algn="just">
                        <a:lnSpc>
                          <a:spcPct val="110000"/>
                        </a:lnSpc>
                        <a:spcAft>
                          <a:spcPts val="15"/>
                        </a:spcAft>
                      </a:pPr>
                      <a:r>
                        <a:rPr lang="en-ZA" sz="900">
                          <a:effectLst/>
                          <a:latin typeface="Century Gothic" panose="020B0502020202020204" pitchFamily="34" charset="0"/>
                        </a:rPr>
                        <a:t>Draft report on the findings and recommendation </a:t>
                      </a:r>
                      <a:endParaRPr lang="en-ZA" sz="9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56001" marR="56001" marT="0" marB="0"/>
                </a:tc>
                <a:tc>
                  <a:txBody>
                    <a:bodyPr/>
                    <a:lstStyle/>
                    <a:p>
                      <a:pPr marL="84138" marR="42545" indent="0" algn="l">
                        <a:lnSpc>
                          <a:spcPct val="110000"/>
                        </a:lnSpc>
                        <a:spcAft>
                          <a:spcPts val="15"/>
                        </a:spcAft>
                      </a:pPr>
                      <a:r>
                        <a:rPr lang="en-ZA" sz="900" dirty="0">
                          <a:effectLst/>
                          <a:latin typeface="Century Gothic" panose="020B0502020202020204" pitchFamily="34" charset="0"/>
                        </a:rPr>
                        <a:t>Follow up with the 22 implementing departments continued in this quarter, however, reluctance to provide information by participating stakeholders meant that reliance was put on official reports and publications to inform the report on progress and to gain greater insights into the responses of these institutions to the findings contained in the ERAP report.</a:t>
                      </a:r>
                    </a:p>
                    <a:p>
                      <a:pPr marL="234950" marR="42545" indent="-6350" algn="just" fontAlgn="base">
                        <a:lnSpc>
                          <a:spcPct val="110000"/>
                        </a:lnSpc>
                        <a:spcAft>
                          <a:spcPts val="15"/>
                        </a:spcAft>
                      </a:pPr>
                      <a:r>
                        <a:rPr lang="en-GB" sz="900" dirty="0">
                          <a:effectLst/>
                          <a:latin typeface="Century Gothic" panose="020B0502020202020204" pitchFamily="34" charset="0"/>
                        </a:rPr>
                        <a:t> </a:t>
                      </a:r>
                      <a:endParaRPr lang="en-ZA" sz="9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56001" marR="56001" marT="0" marB="0"/>
                </a:tc>
                <a:tc>
                  <a:txBody>
                    <a:bodyPr/>
                    <a:lstStyle/>
                    <a:p>
                      <a:pPr marL="84138" marR="76200" indent="0" algn="just">
                        <a:lnSpc>
                          <a:spcPct val="110000"/>
                        </a:lnSpc>
                        <a:spcAft>
                          <a:spcPts val="15"/>
                        </a:spcAft>
                      </a:pPr>
                      <a:r>
                        <a:rPr lang="en-ZA" sz="900" dirty="0">
                          <a:effectLst/>
                          <a:latin typeface="Century Gothic" panose="020B0502020202020204" pitchFamily="34" charset="0"/>
                        </a:rPr>
                        <a:t>No variance </a:t>
                      </a:r>
                      <a:endParaRPr lang="en-ZA" sz="9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56001" marR="56001" marT="0" marB="0"/>
                </a:tc>
                <a:tc>
                  <a:txBody>
                    <a:bodyPr/>
                    <a:lstStyle/>
                    <a:p>
                      <a:pPr marL="0" marR="76200" indent="0" algn="just">
                        <a:lnSpc>
                          <a:spcPct val="110000"/>
                        </a:lnSpc>
                        <a:spcAft>
                          <a:spcPts val="15"/>
                        </a:spcAft>
                      </a:pPr>
                      <a:r>
                        <a:rPr lang="en-ZA" sz="900" dirty="0">
                          <a:effectLst/>
                          <a:latin typeface="Century Gothic" panose="020B0502020202020204" pitchFamily="34" charset="0"/>
                        </a:rPr>
                        <a:t>No Corrective Action </a:t>
                      </a:r>
                      <a:endParaRPr lang="en-ZA" sz="9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56001" marR="56001" marT="0" marB="0"/>
                </a:tc>
                <a:extLst>
                  <a:ext uri="{0D108BD9-81ED-4DB2-BD59-A6C34878D82A}">
                    <a16:rowId xmlns:a16="http://schemas.microsoft.com/office/drawing/2014/main" xmlns="" val="3904060062"/>
                  </a:ext>
                </a:extLst>
              </a:tr>
              <a:tr h="673209">
                <a:tc>
                  <a:txBody>
                    <a:bodyPr/>
                    <a:lstStyle/>
                    <a:p>
                      <a:pPr marL="0" marR="76200" lvl="0" indent="0" algn="just">
                        <a:lnSpc>
                          <a:spcPct val="110000"/>
                        </a:lnSpc>
                        <a:spcAft>
                          <a:spcPts val="15"/>
                        </a:spcAft>
                        <a:buFont typeface="+mj-lt"/>
                        <a:buNone/>
                      </a:pPr>
                      <a:r>
                        <a:rPr lang="en-ZA" sz="900" dirty="0">
                          <a:effectLst/>
                          <a:latin typeface="Century Gothic" panose="020B0502020202020204" pitchFamily="34" charset="0"/>
                        </a:rPr>
                        <a:t>6. </a:t>
                      </a:r>
                      <a:endParaRPr lang="en-ZA" sz="9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56001" marR="56001" marT="0" marB="0"/>
                </a:tc>
                <a:tc>
                  <a:txBody>
                    <a:bodyPr/>
                    <a:lstStyle/>
                    <a:p>
                      <a:pPr marL="19050" marR="42545" indent="-6350" algn="just">
                        <a:lnSpc>
                          <a:spcPct val="110000"/>
                        </a:lnSpc>
                        <a:spcAft>
                          <a:spcPts val="15"/>
                        </a:spcAft>
                      </a:pPr>
                      <a:r>
                        <a:rPr lang="en-ZA" sz="900">
                          <a:effectLst/>
                          <a:latin typeface="Century Gothic" panose="020B0502020202020204" pitchFamily="34" charset="0"/>
                        </a:rPr>
                        <a:t>Number of monitoring reports on gender representation in the </a:t>
                      </a:r>
                    </a:p>
                    <a:p>
                      <a:pPr marL="19050" marR="42545" indent="-6350" algn="just">
                        <a:lnSpc>
                          <a:spcPct val="110000"/>
                        </a:lnSpc>
                        <a:spcAft>
                          <a:spcPts val="15"/>
                        </a:spcAft>
                      </a:pPr>
                      <a:r>
                        <a:rPr lang="en-ZA" sz="900">
                          <a:effectLst/>
                          <a:latin typeface="Century Gothic" panose="020B0502020202020204" pitchFamily="34" charset="0"/>
                        </a:rPr>
                        <a:t>2021 Municipal </a:t>
                      </a:r>
                    </a:p>
                    <a:p>
                      <a:pPr marL="19050" marR="42545" indent="-6350" algn="just">
                        <a:lnSpc>
                          <a:spcPct val="110000"/>
                        </a:lnSpc>
                        <a:spcAft>
                          <a:spcPts val="15"/>
                        </a:spcAft>
                      </a:pPr>
                      <a:r>
                        <a:rPr lang="en-ZA" sz="900">
                          <a:effectLst/>
                          <a:latin typeface="Century Gothic" panose="020B0502020202020204" pitchFamily="34" charset="0"/>
                        </a:rPr>
                        <a:t>Elections </a:t>
                      </a:r>
                      <a:endParaRPr lang="en-ZA" sz="9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56001" marR="56001" marT="0" marB="0"/>
                </a:tc>
                <a:tc>
                  <a:txBody>
                    <a:bodyPr/>
                    <a:lstStyle/>
                    <a:p>
                      <a:pPr marL="1270" marR="42545" indent="-6350" algn="just">
                        <a:lnSpc>
                          <a:spcPct val="110000"/>
                        </a:lnSpc>
                        <a:spcAft>
                          <a:spcPts val="15"/>
                        </a:spcAft>
                      </a:pPr>
                      <a:r>
                        <a:rPr lang="en-ZA" sz="900">
                          <a:effectLst/>
                          <a:latin typeface="Century Gothic" panose="020B0502020202020204" pitchFamily="34" charset="0"/>
                        </a:rPr>
                        <a:t>A monitoring report on gender representation in the 2021 Municipal </a:t>
                      </a:r>
                    </a:p>
                    <a:p>
                      <a:pPr marL="234950" marR="76200" indent="-6350" algn="just">
                        <a:lnSpc>
                          <a:spcPct val="110000"/>
                        </a:lnSpc>
                        <a:spcAft>
                          <a:spcPts val="15"/>
                        </a:spcAft>
                      </a:pPr>
                      <a:r>
                        <a:rPr lang="en-ZA" sz="900">
                          <a:effectLst/>
                          <a:latin typeface="Century Gothic" panose="020B0502020202020204" pitchFamily="34" charset="0"/>
                        </a:rPr>
                        <a:t>Elections </a:t>
                      </a:r>
                      <a:endParaRPr lang="en-ZA" sz="9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56001" marR="56001" marT="0" marB="0"/>
                </a:tc>
                <a:tc>
                  <a:txBody>
                    <a:bodyPr/>
                    <a:lstStyle/>
                    <a:p>
                      <a:pPr marL="63500" marR="42545" indent="-6350" algn="just">
                        <a:lnSpc>
                          <a:spcPct val="110000"/>
                        </a:lnSpc>
                        <a:spcAft>
                          <a:spcPts val="15"/>
                        </a:spcAft>
                      </a:pPr>
                      <a:r>
                        <a:rPr lang="en-ZA" sz="900">
                          <a:effectLst/>
                          <a:latin typeface="Century Gothic" panose="020B0502020202020204" pitchFamily="34" charset="0"/>
                        </a:rPr>
                        <a:t>Draft report on the findings and recommendations </a:t>
                      </a:r>
                      <a:endParaRPr lang="en-ZA" sz="9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56001" marR="56001" marT="0" marB="0"/>
                </a:tc>
                <a:tc>
                  <a:txBody>
                    <a:bodyPr/>
                    <a:lstStyle/>
                    <a:p>
                      <a:pPr marL="110490" marR="42545" indent="-6350" algn="just">
                        <a:lnSpc>
                          <a:spcPct val="110000"/>
                        </a:lnSpc>
                        <a:spcAft>
                          <a:spcPts val="15"/>
                        </a:spcAft>
                      </a:pPr>
                      <a:r>
                        <a:rPr lang="en-ZA" sz="900">
                          <a:effectLst/>
                          <a:latin typeface="Century Gothic" panose="020B0502020202020204" pitchFamily="34" charset="0"/>
                        </a:rPr>
                        <a:t>The work of compiling the Local Government Elections Report is currently underway, scheduled to be completed in the fourth quarter.</a:t>
                      </a:r>
                      <a:endParaRPr lang="en-ZA" sz="9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56001" marR="56001" marT="0" marB="0"/>
                </a:tc>
                <a:tc>
                  <a:txBody>
                    <a:bodyPr/>
                    <a:lstStyle/>
                    <a:p>
                      <a:pPr marL="0" marR="76200" indent="84138" algn="just">
                        <a:lnSpc>
                          <a:spcPct val="110000"/>
                        </a:lnSpc>
                        <a:spcAft>
                          <a:spcPts val="15"/>
                        </a:spcAft>
                      </a:pPr>
                      <a:r>
                        <a:rPr lang="en-ZA" sz="900" dirty="0">
                          <a:effectLst/>
                          <a:latin typeface="Century Gothic" panose="020B0502020202020204" pitchFamily="34" charset="0"/>
                        </a:rPr>
                        <a:t>No variance </a:t>
                      </a:r>
                      <a:endParaRPr lang="en-ZA" sz="9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56001" marR="56001" marT="0" marB="0"/>
                </a:tc>
                <a:tc>
                  <a:txBody>
                    <a:bodyPr/>
                    <a:lstStyle/>
                    <a:p>
                      <a:pPr marL="0" marR="76200" indent="0" algn="just">
                        <a:lnSpc>
                          <a:spcPct val="110000"/>
                        </a:lnSpc>
                        <a:spcAft>
                          <a:spcPts val="15"/>
                        </a:spcAft>
                      </a:pPr>
                      <a:r>
                        <a:rPr lang="en-ZA" sz="900" dirty="0">
                          <a:effectLst/>
                          <a:latin typeface="Century Gothic" panose="020B0502020202020204" pitchFamily="34" charset="0"/>
                        </a:rPr>
                        <a:t>No Corrective Action </a:t>
                      </a:r>
                      <a:endParaRPr lang="en-ZA" sz="9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56001" marR="56001" marT="0" marB="0"/>
                </a:tc>
                <a:extLst>
                  <a:ext uri="{0D108BD9-81ED-4DB2-BD59-A6C34878D82A}">
                    <a16:rowId xmlns:a16="http://schemas.microsoft.com/office/drawing/2014/main" xmlns="" val="56973837"/>
                  </a:ext>
                </a:extLst>
              </a:tr>
              <a:tr h="1083885">
                <a:tc>
                  <a:txBody>
                    <a:bodyPr/>
                    <a:lstStyle/>
                    <a:p>
                      <a:pPr marL="0" marR="76200" lvl="0" indent="0" algn="just">
                        <a:lnSpc>
                          <a:spcPct val="110000"/>
                        </a:lnSpc>
                        <a:spcAft>
                          <a:spcPts val="15"/>
                        </a:spcAft>
                        <a:buFont typeface="+mj-lt"/>
                        <a:buNone/>
                      </a:pPr>
                      <a:r>
                        <a:rPr lang="en-ZA" sz="900" dirty="0">
                          <a:effectLst/>
                          <a:latin typeface="Century Gothic" panose="020B0502020202020204" pitchFamily="34" charset="0"/>
                        </a:rPr>
                        <a:t>7. </a:t>
                      </a:r>
                      <a:endParaRPr lang="en-ZA" sz="9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56001" marR="56001" marT="0" marB="0"/>
                </a:tc>
                <a:tc>
                  <a:txBody>
                    <a:bodyPr/>
                    <a:lstStyle/>
                    <a:p>
                      <a:pPr marL="50800" marR="42545" indent="-6350" algn="just">
                        <a:lnSpc>
                          <a:spcPct val="110000"/>
                        </a:lnSpc>
                        <a:spcAft>
                          <a:spcPts val="15"/>
                        </a:spcAft>
                      </a:pPr>
                      <a:r>
                        <a:rPr lang="en-ZA" sz="900">
                          <a:effectLst/>
                          <a:latin typeface="Century Gothic" panose="020B0502020202020204" pitchFamily="34" charset="0"/>
                        </a:rPr>
                        <a:t>Number of police stations &amp; Thuthuzela Care Centres in rendering GBV services. monitored. </a:t>
                      </a:r>
                      <a:endParaRPr lang="en-ZA" sz="9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56001" marR="56001" marT="0" marB="0"/>
                </a:tc>
                <a:tc>
                  <a:txBody>
                    <a:bodyPr/>
                    <a:lstStyle/>
                    <a:p>
                      <a:pPr marL="1270" marR="42545" indent="-6350" algn="just">
                        <a:lnSpc>
                          <a:spcPct val="110000"/>
                        </a:lnSpc>
                        <a:spcAft>
                          <a:spcPts val="15"/>
                        </a:spcAft>
                      </a:pPr>
                      <a:r>
                        <a:rPr lang="en-ZA" sz="900" dirty="0">
                          <a:effectLst/>
                          <a:latin typeface="Century Gothic" panose="020B0502020202020204" pitchFamily="34" charset="0"/>
                        </a:rPr>
                        <a:t>432 police stations &amp; </a:t>
                      </a:r>
                    </a:p>
                    <a:p>
                      <a:pPr marL="1270" marR="42545" indent="-6350" algn="just">
                        <a:lnSpc>
                          <a:spcPct val="110000"/>
                        </a:lnSpc>
                        <a:spcAft>
                          <a:spcPts val="15"/>
                        </a:spcAft>
                      </a:pPr>
                      <a:r>
                        <a:rPr lang="en-ZA" sz="900" dirty="0">
                          <a:effectLst/>
                          <a:latin typeface="Century Gothic" panose="020B0502020202020204" pitchFamily="34" charset="0"/>
                        </a:rPr>
                        <a:t>Thuthuzela Care </a:t>
                      </a:r>
                    </a:p>
                    <a:p>
                      <a:pPr marL="1270" marR="42545" indent="-6350" algn="just">
                        <a:lnSpc>
                          <a:spcPct val="110000"/>
                        </a:lnSpc>
                        <a:spcAft>
                          <a:spcPts val="15"/>
                        </a:spcAft>
                      </a:pPr>
                      <a:r>
                        <a:rPr lang="en-ZA" sz="900" dirty="0">
                          <a:effectLst/>
                          <a:latin typeface="Century Gothic" panose="020B0502020202020204" pitchFamily="34" charset="0"/>
                        </a:rPr>
                        <a:t>Centres in rendering </a:t>
                      </a:r>
                    </a:p>
                    <a:p>
                      <a:pPr marL="1270" marR="42545" indent="-6350" algn="just">
                        <a:lnSpc>
                          <a:spcPct val="110000"/>
                        </a:lnSpc>
                        <a:spcAft>
                          <a:spcPts val="15"/>
                        </a:spcAft>
                      </a:pPr>
                      <a:r>
                        <a:rPr lang="en-ZA" sz="900" dirty="0">
                          <a:effectLst/>
                          <a:latin typeface="Century Gothic" panose="020B0502020202020204" pitchFamily="34" charset="0"/>
                        </a:rPr>
                        <a:t>GBV services monitored &amp; a report with outcomes of the monitoring. </a:t>
                      </a:r>
                      <a:endParaRPr lang="en-ZA" sz="9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56001" marR="56001" marT="0" marB="0"/>
                </a:tc>
                <a:tc>
                  <a:txBody>
                    <a:bodyPr/>
                    <a:lstStyle/>
                    <a:p>
                      <a:pPr marL="1270" marR="42545" indent="-6350" algn="just">
                        <a:lnSpc>
                          <a:spcPct val="110000"/>
                        </a:lnSpc>
                        <a:spcAft>
                          <a:spcPts val="15"/>
                        </a:spcAft>
                      </a:pPr>
                      <a:r>
                        <a:rPr lang="en-ZA" sz="900">
                          <a:effectLst/>
                          <a:latin typeface="Century Gothic" panose="020B0502020202020204" pitchFamily="34" charset="0"/>
                        </a:rPr>
                        <a:t>36 police stations &amp; </a:t>
                      </a:r>
                    </a:p>
                    <a:p>
                      <a:pPr marL="63500" marR="42545" indent="-6350" algn="just">
                        <a:lnSpc>
                          <a:spcPct val="110000"/>
                        </a:lnSpc>
                        <a:spcAft>
                          <a:spcPts val="15"/>
                        </a:spcAft>
                      </a:pPr>
                      <a:r>
                        <a:rPr lang="en-ZA" sz="900">
                          <a:effectLst/>
                          <a:latin typeface="Century Gothic" panose="020B0502020202020204" pitchFamily="34" charset="0"/>
                        </a:rPr>
                        <a:t>Thuthuzela Care Centres in rendering GBV services monitored &amp; a report with outcomes of the monitoring. </a:t>
                      </a:r>
                      <a:endParaRPr lang="en-ZA" sz="9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56001" marR="56001" marT="0" marB="0"/>
                </a:tc>
                <a:tc>
                  <a:txBody>
                    <a:bodyPr/>
                    <a:lstStyle/>
                    <a:p>
                      <a:pPr marL="84138" marR="76200" indent="0" algn="just">
                        <a:lnSpc>
                          <a:spcPct val="110000"/>
                        </a:lnSpc>
                        <a:spcAft>
                          <a:spcPts val="15"/>
                        </a:spcAft>
                      </a:pPr>
                      <a:r>
                        <a:rPr lang="en-ZA" sz="900" dirty="0">
                          <a:effectLst/>
                          <a:latin typeface="Century Gothic" panose="020B0502020202020204" pitchFamily="34" charset="0"/>
                        </a:rPr>
                        <a:t>53 monitoring visits were conducted across the provinces, 42 on SAPS stations &amp; 11 TCCs.</a:t>
                      </a:r>
                    </a:p>
                    <a:p>
                      <a:pPr marL="234950" marR="76200" indent="-6350" algn="just">
                        <a:lnSpc>
                          <a:spcPct val="110000"/>
                        </a:lnSpc>
                        <a:spcAft>
                          <a:spcPts val="15"/>
                        </a:spcAft>
                      </a:pPr>
                      <a:r>
                        <a:rPr lang="en-ZA" sz="900" dirty="0">
                          <a:effectLst/>
                          <a:latin typeface="Century Gothic" panose="020B0502020202020204" pitchFamily="34" charset="0"/>
                        </a:rPr>
                        <a:t> </a:t>
                      </a:r>
                      <a:endParaRPr lang="en-ZA" sz="9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56001" marR="56001" marT="0" marB="0"/>
                </a:tc>
                <a:tc>
                  <a:txBody>
                    <a:bodyPr/>
                    <a:lstStyle/>
                    <a:p>
                      <a:pPr marL="0" marR="76200" indent="0" algn="just">
                        <a:lnSpc>
                          <a:spcPct val="110000"/>
                        </a:lnSpc>
                        <a:spcAft>
                          <a:spcPts val="15"/>
                        </a:spcAft>
                      </a:pPr>
                      <a:r>
                        <a:rPr lang="en-ZA" sz="900" dirty="0">
                          <a:effectLst/>
                          <a:latin typeface="Century Gothic" panose="020B0502020202020204" pitchFamily="34" charset="0"/>
                        </a:rPr>
                        <a:t>No variance </a:t>
                      </a:r>
                      <a:endParaRPr lang="en-ZA" sz="9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56001" marR="56001" marT="0" marB="0"/>
                </a:tc>
                <a:tc>
                  <a:txBody>
                    <a:bodyPr/>
                    <a:lstStyle/>
                    <a:p>
                      <a:pPr marL="5080" marR="76200" indent="-5080" algn="just">
                        <a:lnSpc>
                          <a:spcPct val="110000"/>
                        </a:lnSpc>
                        <a:spcAft>
                          <a:spcPts val="15"/>
                        </a:spcAft>
                      </a:pPr>
                      <a:r>
                        <a:rPr lang="en-ZA" sz="900">
                          <a:effectLst/>
                          <a:latin typeface="Century Gothic" panose="020B0502020202020204" pitchFamily="34" charset="0"/>
                        </a:rPr>
                        <a:t>No Corrective Action </a:t>
                      </a:r>
                      <a:endParaRPr lang="en-ZA" sz="9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56001" marR="56001" marT="0" marB="0"/>
                </a:tc>
                <a:extLst>
                  <a:ext uri="{0D108BD9-81ED-4DB2-BD59-A6C34878D82A}">
                    <a16:rowId xmlns:a16="http://schemas.microsoft.com/office/drawing/2014/main" xmlns="" val="1316445467"/>
                  </a:ext>
                </a:extLst>
              </a:tr>
              <a:tr h="1220777">
                <a:tc>
                  <a:txBody>
                    <a:bodyPr/>
                    <a:lstStyle/>
                    <a:p>
                      <a:pPr marL="0" marR="76200" lvl="0" indent="0" algn="just">
                        <a:lnSpc>
                          <a:spcPct val="110000"/>
                        </a:lnSpc>
                        <a:spcAft>
                          <a:spcPts val="15"/>
                        </a:spcAft>
                        <a:buFont typeface="+mj-lt"/>
                        <a:buNone/>
                      </a:pPr>
                      <a:r>
                        <a:rPr lang="en-ZA" sz="900" dirty="0">
                          <a:effectLst/>
                          <a:latin typeface="Century Gothic" panose="020B0502020202020204" pitchFamily="34" charset="0"/>
                        </a:rPr>
                        <a:t>8. </a:t>
                      </a:r>
                      <a:endParaRPr lang="en-ZA" sz="9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56001" marR="56001" marT="0" marB="0"/>
                </a:tc>
                <a:tc>
                  <a:txBody>
                    <a:bodyPr/>
                    <a:lstStyle/>
                    <a:p>
                      <a:pPr marL="19050" marR="42545" indent="-6350" algn="just">
                        <a:lnSpc>
                          <a:spcPct val="110000"/>
                        </a:lnSpc>
                        <a:spcAft>
                          <a:spcPts val="15"/>
                        </a:spcAft>
                      </a:pPr>
                      <a:r>
                        <a:rPr lang="en-ZA" sz="900">
                          <a:effectLst/>
                          <a:latin typeface="Century Gothic" panose="020B0502020202020204" pitchFamily="34" charset="0"/>
                        </a:rPr>
                        <a:t>Number of monitoring reports on the government's Gender Responsive Planning, </a:t>
                      </a:r>
                    </a:p>
                    <a:p>
                      <a:pPr marL="19050" marR="42545" indent="-6350" algn="just">
                        <a:lnSpc>
                          <a:spcPct val="110000"/>
                        </a:lnSpc>
                        <a:spcAft>
                          <a:spcPts val="15"/>
                        </a:spcAft>
                      </a:pPr>
                      <a:r>
                        <a:rPr lang="en-ZA" sz="900">
                          <a:effectLst/>
                          <a:latin typeface="Century Gothic" panose="020B0502020202020204" pitchFamily="34" charset="0"/>
                        </a:rPr>
                        <a:t>Budgeting, Monitoring, </a:t>
                      </a:r>
                    </a:p>
                    <a:p>
                      <a:pPr marL="19050" marR="42545" indent="-6350" algn="just">
                        <a:lnSpc>
                          <a:spcPct val="110000"/>
                        </a:lnSpc>
                        <a:spcAft>
                          <a:spcPts val="15"/>
                        </a:spcAft>
                      </a:pPr>
                      <a:r>
                        <a:rPr lang="en-ZA" sz="900">
                          <a:effectLst/>
                          <a:latin typeface="Century Gothic" panose="020B0502020202020204" pitchFamily="34" charset="0"/>
                        </a:rPr>
                        <a:t>Evaluation, Auditing </a:t>
                      </a:r>
                    </a:p>
                    <a:p>
                      <a:pPr marL="19050" marR="42545" indent="-6350" algn="just">
                        <a:lnSpc>
                          <a:spcPct val="110000"/>
                        </a:lnSpc>
                        <a:spcAft>
                          <a:spcPts val="15"/>
                        </a:spcAft>
                      </a:pPr>
                      <a:r>
                        <a:rPr lang="en-ZA" sz="900">
                          <a:effectLst/>
                          <a:latin typeface="Century Gothic" panose="020B0502020202020204" pitchFamily="34" charset="0"/>
                        </a:rPr>
                        <a:t>Framework </a:t>
                      </a:r>
                    </a:p>
                    <a:p>
                      <a:pPr marL="19050" marR="42545" indent="-6350" algn="just">
                        <a:lnSpc>
                          <a:spcPct val="110000"/>
                        </a:lnSpc>
                        <a:spcAft>
                          <a:spcPts val="15"/>
                        </a:spcAft>
                      </a:pPr>
                      <a:r>
                        <a:rPr lang="en-ZA" sz="900">
                          <a:effectLst/>
                          <a:latin typeface="Century Gothic" panose="020B0502020202020204" pitchFamily="34" charset="0"/>
                        </a:rPr>
                        <a:t>(GRPBMEAF) </a:t>
                      </a:r>
                      <a:endParaRPr lang="en-ZA" sz="9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56001" marR="56001" marT="0" marB="0"/>
                </a:tc>
                <a:tc>
                  <a:txBody>
                    <a:bodyPr/>
                    <a:lstStyle/>
                    <a:p>
                      <a:pPr marL="1270" marR="42545" indent="-6350" algn="just">
                        <a:lnSpc>
                          <a:spcPct val="110000"/>
                        </a:lnSpc>
                        <a:spcAft>
                          <a:spcPts val="10"/>
                        </a:spcAft>
                      </a:pPr>
                      <a:r>
                        <a:rPr lang="en-ZA" sz="900" dirty="0">
                          <a:effectLst/>
                          <a:latin typeface="Century Gothic" panose="020B0502020202020204" pitchFamily="34" charset="0"/>
                        </a:rPr>
                        <a:t>A monitoring report on the government's Gender Responsive </a:t>
                      </a:r>
                    </a:p>
                    <a:p>
                      <a:pPr marL="1270" marR="42545" indent="-6350" algn="just">
                        <a:lnSpc>
                          <a:spcPct val="110000"/>
                        </a:lnSpc>
                        <a:spcAft>
                          <a:spcPts val="15"/>
                        </a:spcAft>
                      </a:pPr>
                      <a:r>
                        <a:rPr lang="en-ZA" sz="900" dirty="0">
                          <a:effectLst/>
                          <a:latin typeface="Century Gothic" panose="020B0502020202020204" pitchFamily="34" charset="0"/>
                        </a:rPr>
                        <a:t>Planning, Budgeting, </a:t>
                      </a:r>
                    </a:p>
                    <a:p>
                      <a:pPr marL="1270" marR="42545" indent="-6350" algn="just">
                        <a:lnSpc>
                          <a:spcPct val="110000"/>
                        </a:lnSpc>
                        <a:spcAft>
                          <a:spcPts val="15"/>
                        </a:spcAft>
                      </a:pPr>
                      <a:r>
                        <a:rPr lang="en-ZA" sz="900" dirty="0">
                          <a:effectLst/>
                          <a:latin typeface="Century Gothic" panose="020B0502020202020204" pitchFamily="34" charset="0"/>
                        </a:rPr>
                        <a:t>Monitoring, Evaluation, </a:t>
                      </a:r>
                    </a:p>
                    <a:p>
                      <a:pPr marL="1270" marR="42545" indent="-6350" algn="just">
                        <a:lnSpc>
                          <a:spcPct val="110000"/>
                        </a:lnSpc>
                        <a:spcAft>
                          <a:spcPts val="15"/>
                        </a:spcAft>
                      </a:pPr>
                      <a:r>
                        <a:rPr lang="en-ZA" sz="900" dirty="0">
                          <a:effectLst/>
                          <a:latin typeface="Century Gothic" panose="020B0502020202020204" pitchFamily="34" charset="0"/>
                        </a:rPr>
                        <a:t>Auditing Framework </a:t>
                      </a:r>
                    </a:p>
                    <a:p>
                      <a:pPr marL="234950" marR="76200" indent="-6350" algn="just">
                        <a:lnSpc>
                          <a:spcPct val="110000"/>
                        </a:lnSpc>
                        <a:spcAft>
                          <a:spcPts val="15"/>
                        </a:spcAft>
                      </a:pPr>
                      <a:r>
                        <a:rPr lang="en-ZA" sz="900" dirty="0">
                          <a:effectLst/>
                          <a:latin typeface="Century Gothic" panose="020B0502020202020204" pitchFamily="34" charset="0"/>
                        </a:rPr>
                        <a:t>(GRPBMEAF) </a:t>
                      </a:r>
                      <a:endParaRPr lang="en-ZA" sz="9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56001" marR="56001" marT="0" marB="0"/>
                </a:tc>
                <a:tc>
                  <a:txBody>
                    <a:bodyPr/>
                    <a:lstStyle/>
                    <a:p>
                      <a:pPr marL="63500" marR="42545" indent="-6350" algn="just">
                        <a:lnSpc>
                          <a:spcPct val="110000"/>
                        </a:lnSpc>
                        <a:spcAft>
                          <a:spcPts val="15"/>
                        </a:spcAft>
                      </a:pPr>
                      <a:r>
                        <a:rPr lang="en-ZA" sz="900" dirty="0">
                          <a:effectLst/>
                          <a:latin typeface="Century Gothic" panose="020B0502020202020204" pitchFamily="34" charset="0"/>
                        </a:rPr>
                        <a:t>Draft report on the findings and recommendations </a:t>
                      </a:r>
                      <a:endParaRPr lang="en-ZA" sz="9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56001" marR="56001" marT="0" marB="0"/>
                </a:tc>
                <a:tc>
                  <a:txBody>
                    <a:bodyPr/>
                    <a:lstStyle/>
                    <a:p>
                      <a:pPr marL="84138" marR="42545" indent="0" algn="l">
                        <a:lnSpc>
                          <a:spcPct val="110000"/>
                        </a:lnSpc>
                        <a:spcAft>
                          <a:spcPts val="15"/>
                        </a:spcAft>
                      </a:pPr>
                      <a:r>
                        <a:rPr lang="en-ZA" sz="900" dirty="0">
                          <a:effectLst/>
                          <a:latin typeface="Century Gothic" panose="020B0502020202020204" pitchFamily="34" charset="0"/>
                        </a:rPr>
                        <a:t>Fieldwork was completed and a draft report has been compiled for finalisation in quarter 4.</a:t>
                      </a:r>
                      <a:endParaRPr lang="en-ZA" sz="9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56001" marR="56001" marT="0" marB="0"/>
                </a:tc>
                <a:tc>
                  <a:txBody>
                    <a:bodyPr/>
                    <a:lstStyle/>
                    <a:p>
                      <a:pPr marL="13335" marR="76200" indent="-6350" algn="just">
                        <a:lnSpc>
                          <a:spcPct val="110000"/>
                        </a:lnSpc>
                        <a:spcAft>
                          <a:spcPts val="15"/>
                        </a:spcAft>
                      </a:pPr>
                      <a:r>
                        <a:rPr lang="en-ZA" sz="900">
                          <a:effectLst/>
                          <a:latin typeface="Century Gothic" panose="020B0502020202020204" pitchFamily="34" charset="0"/>
                        </a:rPr>
                        <a:t>No variance </a:t>
                      </a:r>
                      <a:endParaRPr lang="en-ZA" sz="9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56001" marR="56001" marT="0" marB="0"/>
                </a:tc>
                <a:tc>
                  <a:txBody>
                    <a:bodyPr/>
                    <a:lstStyle/>
                    <a:p>
                      <a:pPr marL="13335" marR="76200" indent="-6350" algn="just">
                        <a:lnSpc>
                          <a:spcPct val="110000"/>
                        </a:lnSpc>
                        <a:spcAft>
                          <a:spcPts val="15"/>
                        </a:spcAft>
                      </a:pPr>
                      <a:r>
                        <a:rPr lang="en-ZA" sz="900" dirty="0">
                          <a:effectLst/>
                          <a:latin typeface="Century Gothic" panose="020B0502020202020204" pitchFamily="34" charset="0"/>
                        </a:rPr>
                        <a:t>No Corrective Action </a:t>
                      </a:r>
                      <a:endParaRPr lang="en-ZA" sz="9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56001" marR="56001" marT="0" marB="0"/>
                </a:tc>
                <a:extLst>
                  <a:ext uri="{0D108BD9-81ED-4DB2-BD59-A6C34878D82A}">
                    <a16:rowId xmlns:a16="http://schemas.microsoft.com/office/drawing/2014/main" xmlns="" val="3815927204"/>
                  </a:ext>
                </a:extLst>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 name="CGE Banner1" descr="CGE Banner1"/>
          <p:cNvPicPr>
            <a:picLocks noChangeAspect="1"/>
          </p:cNvPicPr>
          <p:nvPr/>
        </p:nvPicPr>
        <p:blipFill>
          <a:blip r:embed="rId3" cstate="print"/>
          <a:stretch>
            <a:fillRect/>
          </a:stretch>
        </p:blipFill>
        <p:spPr>
          <a:xfrm>
            <a:off x="1053685" y="-37023"/>
            <a:ext cx="7036628" cy="1484282"/>
          </a:xfrm>
          <a:prstGeom prst="rect">
            <a:avLst/>
          </a:prstGeom>
          <a:ln w="12700" cap="flat">
            <a:noFill/>
            <a:miter lim="400000"/>
          </a:ln>
          <a:effectLst/>
        </p:spPr>
      </p:pic>
      <p:pic>
        <p:nvPicPr>
          <p:cNvPr id="36" name="image.pdf" descr="image.pdf"/>
          <p:cNvPicPr>
            <a:picLocks noChangeAspect="1"/>
          </p:cNvPicPr>
          <p:nvPr/>
        </p:nvPicPr>
        <p:blipFill>
          <a:blip r:embed="rId4" cstate="print"/>
          <a:stretch>
            <a:fillRect/>
          </a:stretch>
        </p:blipFill>
        <p:spPr>
          <a:xfrm rot="10800000" flipH="1">
            <a:off x="0" y="6701395"/>
            <a:ext cx="9144000" cy="156606"/>
          </a:xfrm>
          <a:prstGeom prst="rect">
            <a:avLst/>
          </a:prstGeom>
          <a:ln w="12700" cap="flat">
            <a:noFill/>
            <a:miter lim="400000"/>
          </a:ln>
          <a:effectLst/>
        </p:spPr>
      </p:pic>
      <p:sp>
        <p:nvSpPr>
          <p:cNvPr id="38" name="Slide Number"/>
          <p:cNvSpPr txBox="1">
            <a:spLocks noGrp="1"/>
          </p:cNvSpPr>
          <p:nvPr>
            <p:ph type="sldNum" sz="quarter" idx="4294967295"/>
          </p:nvPr>
        </p:nvSpPr>
        <p:spPr>
          <a:xfrm>
            <a:off x="8464068" y="6245225"/>
            <a:ext cx="222732" cy="332740"/>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rPr/>
              <a:pPr/>
              <a:t>17</a:t>
            </a:fld>
            <a:endParaRPr dirty="0"/>
          </a:p>
        </p:txBody>
      </p:sp>
      <p:sp>
        <p:nvSpPr>
          <p:cNvPr id="8" name="TextBox 7">
            <a:extLst>
              <a:ext uri="{FF2B5EF4-FFF2-40B4-BE49-F238E27FC236}">
                <a16:creationId xmlns:a16="http://schemas.microsoft.com/office/drawing/2014/main" xmlns="" id="{AE6A4F75-63D5-416F-9E1B-2E540C0E01D1}"/>
              </a:ext>
            </a:extLst>
          </p:cNvPr>
          <p:cNvSpPr txBox="1"/>
          <p:nvPr/>
        </p:nvSpPr>
        <p:spPr>
          <a:xfrm>
            <a:off x="200881" y="1502610"/>
            <a:ext cx="8742235" cy="30777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marL="68580" marR="12700" indent="-6350" algn="just">
              <a:lnSpc>
                <a:spcPct val="100000"/>
              </a:lnSpc>
              <a:spcAft>
                <a:spcPts val="15"/>
              </a:spcAft>
            </a:pPr>
            <a:r>
              <a:rPr lang="en-ZA" sz="1400" b="1" dirty="0">
                <a:solidFill>
                  <a:srgbClr val="1F3864"/>
                </a:solidFill>
                <a:effectLst/>
                <a:latin typeface="Century Gothic" panose="020B0502020202020204" pitchFamily="34" charset="0"/>
                <a:ea typeface="Century Gothic" panose="020B0502020202020204" pitchFamily="34" charset="0"/>
                <a:cs typeface="Century Gothic" panose="020B0502020202020204" pitchFamily="34" charset="0"/>
              </a:rPr>
              <a:t>OUTCOME 3: CONT…</a:t>
            </a:r>
            <a:endParaRPr lang="en-ZA" sz="1400" dirty="0"/>
          </a:p>
        </p:txBody>
      </p:sp>
      <p:graphicFrame>
        <p:nvGraphicFramePr>
          <p:cNvPr id="10" name="Table 9">
            <a:extLst>
              <a:ext uri="{FF2B5EF4-FFF2-40B4-BE49-F238E27FC236}">
                <a16:creationId xmlns:a16="http://schemas.microsoft.com/office/drawing/2014/main" xmlns="" id="{F0FDDEEC-AFF8-4011-BFEF-0C8092FB383A}"/>
              </a:ext>
            </a:extLst>
          </p:cNvPr>
          <p:cNvGraphicFramePr>
            <a:graphicFrameLocks noGrp="1"/>
          </p:cNvGraphicFramePr>
          <p:nvPr>
            <p:extLst>
              <p:ext uri="{D42A27DB-BD31-4B8C-83A1-F6EECF244321}">
                <p14:modId xmlns:p14="http://schemas.microsoft.com/office/powerpoint/2010/main" xmlns="" val="1137439354"/>
              </p:ext>
            </p:extLst>
          </p:nvPr>
        </p:nvGraphicFramePr>
        <p:xfrm>
          <a:off x="0" y="1933817"/>
          <a:ext cx="9144000" cy="353124"/>
        </p:xfrm>
        <a:graphic>
          <a:graphicData uri="http://schemas.openxmlformats.org/drawingml/2006/table">
            <a:tbl>
              <a:tblPr firstRow="1" firstCol="1" bandRow="1">
                <a:tableStyleId>{5940675A-B579-460E-94D1-54222C63F5DA}</a:tableStyleId>
              </a:tblPr>
              <a:tblGrid>
                <a:gridCol w="332741">
                  <a:extLst>
                    <a:ext uri="{9D8B030D-6E8A-4147-A177-3AD203B41FA5}">
                      <a16:colId xmlns:a16="http://schemas.microsoft.com/office/drawing/2014/main" xmlns="" val="889906444"/>
                    </a:ext>
                  </a:extLst>
                </a:gridCol>
                <a:gridCol w="1290320">
                  <a:extLst>
                    <a:ext uri="{9D8B030D-6E8A-4147-A177-3AD203B41FA5}">
                      <a16:colId xmlns:a16="http://schemas.microsoft.com/office/drawing/2014/main" xmlns="" val="2026206227"/>
                    </a:ext>
                  </a:extLst>
                </a:gridCol>
                <a:gridCol w="1595120">
                  <a:extLst>
                    <a:ext uri="{9D8B030D-6E8A-4147-A177-3AD203B41FA5}">
                      <a16:colId xmlns:a16="http://schemas.microsoft.com/office/drawing/2014/main" xmlns="" val="391804686"/>
                    </a:ext>
                  </a:extLst>
                </a:gridCol>
                <a:gridCol w="1422400">
                  <a:extLst>
                    <a:ext uri="{9D8B030D-6E8A-4147-A177-3AD203B41FA5}">
                      <a16:colId xmlns:a16="http://schemas.microsoft.com/office/drawing/2014/main" xmlns="" val="1433896299"/>
                    </a:ext>
                  </a:extLst>
                </a:gridCol>
                <a:gridCol w="2485434">
                  <a:extLst>
                    <a:ext uri="{9D8B030D-6E8A-4147-A177-3AD203B41FA5}">
                      <a16:colId xmlns:a16="http://schemas.microsoft.com/office/drawing/2014/main" xmlns="" val="3926436628"/>
                    </a:ext>
                  </a:extLst>
                </a:gridCol>
                <a:gridCol w="857206">
                  <a:extLst>
                    <a:ext uri="{9D8B030D-6E8A-4147-A177-3AD203B41FA5}">
                      <a16:colId xmlns:a16="http://schemas.microsoft.com/office/drawing/2014/main" xmlns="" val="3408864014"/>
                    </a:ext>
                  </a:extLst>
                </a:gridCol>
                <a:gridCol w="1160779">
                  <a:extLst>
                    <a:ext uri="{9D8B030D-6E8A-4147-A177-3AD203B41FA5}">
                      <a16:colId xmlns:a16="http://schemas.microsoft.com/office/drawing/2014/main" xmlns="" val="2667938383"/>
                    </a:ext>
                  </a:extLst>
                </a:gridCol>
              </a:tblGrid>
              <a:tr h="305182">
                <a:tc>
                  <a:txBody>
                    <a:bodyPr/>
                    <a:lstStyle/>
                    <a:p>
                      <a:pPr marL="234950" marR="76200" indent="-14605" algn="l">
                        <a:lnSpc>
                          <a:spcPct val="110000"/>
                        </a:lnSpc>
                        <a:spcAft>
                          <a:spcPts val="15"/>
                        </a:spcAft>
                      </a:pPr>
                      <a:r>
                        <a:rPr lang="en-ZA" sz="1100" b="1" dirty="0">
                          <a:solidFill>
                            <a:schemeClr val="bg1"/>
                          </a:solidFill>
                          <a:effectLst/>
                          <a:latin typeface="Century Gothic" panose="020B0502020202020204" pitchFamily="34" charset="0"/>
                        </a:rPr>
                        <a:t>#</a:t>
                      </a:r>
                      <a:endParaRPr lang="en-ZA" sz="1100" b="1" dirty="0">
                        <a:solidFill>
                          <a:schemeClr val="bg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56001" marR="56001" marT="0" marB="0">
                    <a:solidFill>
                      <a:schemeClr val="accent2">
                        <a:lumMod val="75000"/>
                      </a:schemeClr>
                    </a:solidFill>
                  </a:tcPr>
                </a:tc>
                <a:tc>
                  <a:txBody>
                    <a:bodyPr/>
                    <a:lstStyle/>
                    <a:p>
                      <a:pPr marL="234950" marR="76200" indent="-6350" algn="l">
                        <a:lnSpc>
                          <a:spcPct val="110000"/>
                        </a:lnSpc>
                        <a:spcAft>
                          <a:spcPts val="15"/>
                        </a:spcAft>
                      </a:pPr>
                      <a:r>
                        <a:rPr lang="en-ZA" sz="1100" b="1" dirty="0">
                          <a:solidFill>
                            <a:schemeClr val="bg1"/>
                          </a:solidFill>
                          <a:effectLst/>
                          <a:latin typeface="Century Gothic" panose="020B0502020202020204" pitchFamily="34" charset="0"/>
                        </a:rPr>
                        <a:t>Output Indicators</a:t>
                      </a:r>
                      <a:endParaRPr lang="en-ZA" sz="1100" b="1" dirty="0">
                        <a:solidFill>
                          <a:schemeClr val="bg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56001" marR="56001" marT="0" marB="0">
                    <a:solidFill>
                      <a:schemeClr val="accent2">
                        <a:lumMod val="75000"/>
                      </a:schemeClr>
                    </a:solidFill>
                  </a:tcPr>
                </a:tc>
                <a:tc>
                  <a:txBody>
                    <a:bodyPr/>
                    <a:lstStyle/>
                    <a:p>
                      <a:pPr marL="234950" marR="76200" indent="-6350" algn="l">
                        <a:lnSpc>
                          <a:spcPct val="110000"/>
                        </a:lnSpc>
                        <a:spcAft>
                          <a:spcPts val="15"/>
                        </a:spcAft>
                      </a:pPr>
                      <a:r>
                        <a:rPr lang="en-ZA" sz="1100" b="1" dirty="0">
                          <a:solidFill>
                            <a:schemeClr val="bg1"/>
                          </a:solidFill>
                          <a:effectLst/>
                          <a:latin typeface="Century Gothic" panose="020B0502020202020204" pitchFamily="34" charset="0"/>
                        </a:rPr>
                        <a:t>Annual Targets</a:t>
                      </a:r>
                      <a:endParaRPr lang="en-ZA" sz="1100" b="1" dirty="0">
                        <a:solidFill>
                          <a:schemeClr val="bg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56001" marR="56001" marT="0" marB="0">
                    <a:solidFill>
                      <a:schemeClr val="accent2">
                        <a:lumMod val="75000"/>
                      </a:schemeClr>
                    </a:solidFill>
                  </a:tcPr>
                </a:tc>
                <a:tc>
                  <a:txBody>
                    <a:bodyPr/>
                    <a:lstStyle/>
                    <a:p>
                      <a:pPr marL="234950" marR="76200" indent="-6350" algn="l">
                        <a:lnSpc>
                          <a:spcPct val="110000"/>
                        </a:lnSpc>
                        <a:spcAft>
                          <a:spcPts val="15"/>
                        </a:spcAft>
                      </a:pPr>
                      <a:r>
                        <a:rPr lang="en-ZA" sz="1100" b="1" dirty="0">
                          <a:solidFill>
                            <a:schemeClr val="bg1"/>
                          </a:solidFill>
                          <a:effectLst/>
                          <a:latin typeface="Century Gothic" panose="020B0502020202020204" pitchFamily="34" charset="0"/>
                        </a:rPr>
                        <a:t>Q3</a:t>
                      </a:r>
                      <a:endParaRPr lang="en-ZA" sz="1100" b="1" dirty="0">
                        <a:solidFill>
                          <a:schemeClr val="bg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56001" marR="56001" marT="0" marB="0">
                    <a:solidFill>
                      <a:schemeClr val="accent2">
                        <a:lumMod val="75000"/>
                      </a:schemeClr>
                    </a:solidFill>
                  </a:tcPr>
                </a:tc>
                <a:tc>
                  <a:txBody>
                    <a:bodyPr/>
                    <a:lstStyle/>
                    <a:p>
                      <a:pPr marL="234950" marR="76200" indent="-6350" algn="l">
                        <a:lnSpc>
                          <a:spcPct val="110000"/>
                        </a:lnSpc>
                        <a:spcAft>
                          <a:spcPts val="15"/>
                        </a:spcAft>
                      </a:pPr>
                      <a:r>
                        <a:rPr lang="en-ZA" sz="1100" b="1" dirty="0">
                          <a:solidFill>
                            <a:schemeClr val="bg1"/>
                          </a:solidFill>
                          <a:effectLst/>
                          <a:latin typeface="Century Gothic" panose="020B0502020202020204" pitchFamily="34" charset="0"/>
                        </a:rPr>
                        <a:t>Actual Performance</a:t>
                      </a:r>
                      <a:endParaRPr lang="en-ZA" sz="1100" b="1" dirty="0">
                        <a:solidFill>
                          <a:schemeClr val="bg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56001" marR="56001" marT="0" marB="0">
                    <a:solidFill>
                      <a:schemeClr val="accent2">
                        <a:lumMod val="75000"/>
                      </a:schemeClr>
                    </a:solidFill>
                  </a:tcPr>
                </a:tc>
                <a:tc>
                  <a:txBody>
                    <a:bodyPr/>
                    <a:lstStyle/>
                    <a:p>
                      <a:pPr marL="234950" marR="76200" indent="-6350" algn="l">
                        <a:lnSpc>
                          <a:spcPct val="110000"/>
                        </a:lnSpc>
                        <a:spcAft>
                          <a:spcPts val="15"/>
                        </a:spcAft>
                      </a:pPr>
                      <a:r>
                        <a:rPr lang="en-ZA" sz="1100" b="1" dirty="0">
                          <a:solidFill>
                            <a:schemeClr val="bg1"/>
                          </a:solidFill>
                          <a:effectLst/>
                          <a:latin typeface="Century Gothic" panose="020B0502020202020204" pitchFamily="34" charset="0"/>
                        </a:rPr>
                        <a:t>Variance</a:t>
                      </a:r>
                      <a:endParaRPr lang="en-ZA" sz="1100" b="1" dirty="0">
                        <a:solidFill>
                          <a:schemeClr val="bg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56001" marR="56001" marT="0" marB="0">
                    <a:solidFill>
                      <a:schemeClr val="accent2">
                        <a:lumMod val="75000"/>
                      </a:schemeClr>
                    </a:solidFill>
                  </a:tcPr>
                </a:tc>
                <a:tc>
                  <a:txBody>
                    <a:bodyPr/>
                    <a:lstStyle/>
                    <a:p>
                      <a:pPr marL="234950" marR="76200" indent="-6350" algn="l">
                        <a:lnSpc>
                          <a:spcPct val="110000"/>
                        </a:lnSpc>
                        <a:spcAft>
                          <a:spcPts val="15"/>
                        </a:spcAft>
                      </a:pPr>
                      <a:r>
                        <a:rPr lang="en-ZA" sz="1100" b="1" dirty="0">
                          <a:solidFill>
                            <a:schemeClr val="bg1"/>
                          </a:solidFill>
                          <a:effectLst/>
                          <a:latin typeface="Century Gothic" panose="020B0502020202020204" pitchFamily="34" charset="0"/>
                        </a:rPr>
                        <a:t>Corrective Action</a:t>
                      </a:r>
                      <a:endParaRPr lang="en-ZA" sz="1100" b="1" dirty="0">
                        <a:solidFill>
                          <a:schemeClr val="bg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56001" marR="56001" marT="0" marB="0">
                    <a:solidFill>
                      <a:schemeClr val="accent2">
                        <a:lumMod val="75000"/>
                      </a:schemeClr>
                    </a:solidFill>
                  </a:tcPr>
                </a:tc>
                <a:extLst>
                  <a:ext uri="{0D108BD9-81ED-4DB2-BD59-A6C34878D82A}">
                    <a16:rowId xmlns:a16="http://schemas.microsoft.com/office/drawing/2014/main" xmlns="" val="2844214055"/>
                  </a:ext>
                </a:extLst>
              </a:tr>
            </a:tbl>
          </a:graphicData>
        </a:graphic>
      </p:graphicFrame>
      <p:graphicFrame>
        <p:nvGraphicFramePr>
          <p:cNvPr id="4" name="Table 3">
            <a:extLst>
              <a:ext uri="{FF2B5EF4-FFF2-40B4-BE49-F238E27FC236}">
                <a16:creationId xmlns:a16="http://schemas.microsoft.com/office/drawing/2014/main" xmlns="" id="{A3B20562-86DC-4320-A7E7-9709AA0F6530}"/>
              </a:ext>
            </a:extLst>
          </p:cNvPr>
          <p:cNvGraphicFramePr>
            <a:graphicFrameLocks noGrp="1"/>
          </p:cNvGraphicFramePr>
          <p:nvPr>
            <p:extLst>
              <p:ext uri="{D42A27DB-BD31-4B8C-83A1-F6EECF244321}">
                <p14:modId xmlns:p14="http://schemas.microsoft.com/office/powerpoint/2010/main" xmlns="" val="758003033"/>
              </p:ext>
            </p:extLst>
          </p:nvPr>
        </p:nvGraphicFramePr>
        <p:xfrm>
          <a:off x="0" y="2286940"/>
          <a:ext cx="9144000" cy="4247919"/>
        </p:xfrm>
        <a:graphic>
          <a:graphicData uri="http://schemas.openxmlformats.org/drawingml/2006/table">
            <a:tbl>
              <a:tblPr firstRow="1" firstCol="1" bandRow="1">
                <a:tableStyleId>{5940675A-B579-460E-94D1-54222C63F5DA}</a:tableStyleId>
              </a:tblPr>
              <a:tblGrid>
                <a:gridCol w="357353">
                  <a:extLst>
                    <a:ext uri="{9D8B030D-6E8A-4147-A177-3AD203B41FA5}">
                      <a16:colId xmlns:a16="http://schemas.microsoft.com/office/drawing/2014/main" xmlns="" val="3710214736"/>
                    </a:ext>
                  </a:extLst>
                </a:gridCol>
                <a:gridCol w="1271751">
                  <a:extLst>
                    <a:ext uri="{9D8B030D-6E8A-4147-A177-3AD203B41FA5}">
                      <a16:colId xmlns:a16="http://schemas.microsoft.com/office/drawing/2014/main" xmlns="" val="1024335015"/>
                    </a:ext>
                  </a:extLst>
                </a:gridCol>
                <a:gridCol w="1587063">
                  <a:extLst>
                    <a:ext uri="{9D8B030D-6E8A-4147-A177-3AD203B41FA5}">
                      <a16:colId xmlns:a16="http://schemas.microsoft.com/office/drawing/2014/main" xmlns="" val="3233808552"/>
                    </a:ext>
                  </a:extLst>
                </a:gridCol>
                <a:gridCol w="1439917">
                  <a:extLst>
                    <a:ext uri="{9D8B030D-6E8A-4147-A177-3AD203B41FA5}">
                      <a16:colId xmlns:a16="http://schemas.microsoft.com/office/drawing/2014/main" xmlns="" val="899861350"/>
                    </a:ext>
                  </a:extLst>
                </a:gridCol>
                <a:gridCol w="2476017">
                  <a:extLst>
                    <a:ext uri="{9D8B030D-6E8A-4147-A177-3AD203B41FA5}">
                      <a16:colId xmlns:a16="http://schemas.microsoft.com/office/drawing/2014/main" xmlns="" val="1905507533"/>
                    </a:ext>
                  </a:extLst>
                </a:gridCol>
                <a:gridCol w="866272">
                  <a:extLst>
                    <a:ext uri="{9D8B030D-6E8A-4147-A177-3AD203B41FA5}">
                      <a16:colId xmlns:a16="http://schemas.microsoft.com/office/drawing/2014/main" xmlns="" val="2838519388"/>
                    </a:ext>
                  </a:extLst>
                </a:gridCol>
                <a:gridCol w="1145627">
                  <a:extLst>
                    <a:ext uri="{9D8B030D-6E8A-4147-A177-3AD203B41FA5}">
                      <a16:colId xmlns:a16="http://schemas.microsoft.com/office/drawing/2014/main" xmlns="" val="2317674271"/>
                    </a:ext>
                  </a:extLst>
                </a:gridCol>
              </a:tblGrid>
              <a:tr h="2728193">
                <a:tc>
                  <a:txBody>
                    <a:bodyPr/>
                    <a:lstStyle/>
                    <a:p>
                      <a:pPr marL="0" marR="76200" lvl="0" indent="0" algn="ctr">
                        <a:lnSpc>
                          <a:spcPct val="110000"/>
                        </a:lnSpc>
                        <a:spcAft>
                          <a:spcPts val="15"/>
                        </a:spcAft>
                        <a:buFont typeface="+mj-lt"/>
                        <a:buNone/>
                      </a:pPr>
                      <a:r>
                        <a:rPr lang="en-ZA" sz="1100" b="1" dirty="0">
                          <a:effectLst/>
                          <a:latin typeface="Century Gothic" panose="020B0502020202020204" pitchFamily="34" charset="0"/>
                        </a:rPr>
                        <a:t>9. </a:t>
                      </a:r>
                      <a:endParaRPr lang="en-ZA" sz="1100" b="1"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56001" marR="56001" marT="0" marB="0"/>
                </a:tc>
                <a:tc>
                  <a:txBody>
                    <a:bodyPr/>
                    <a:lstStyle/>
                    <a:p>
                      <a:pPr marL="19050" marR="42545" indent="-6350" algn="just">
                        <a:lnSpc>
                          <a:spcPct val="110000"/>
                        </a:lnSpc>
                        <a:spcAft>
                          <a:spcPts val="15"/>
                        </a:spcAft>
                      </a:pPr>
                      <a:r>
                        <a:rPr lang="en-ZA" sz="1100" dirty="0">
                          <a:effectLst/>
                          <a:latin typeface="Century Gothic" panose="020B0502020202020204" pitchFamily="34" charset="0"/>
                        </a:rPr>
                        <a:t>Number of high- level meetings and a report </a:t>
                      </a:r>
                    </a:p>
                    <a:p>
                      <a:pPr marL="19050" marR="42545" indent="-6350" algn="just">
                        <a:lnSpc>
                          <a:spcPct val="110000"/>
                        </a:lnSpc>
                        <a:spcAft>
                          <a:spcPts val="15"/>
                        </a:spcAft>
                      </a:pPr>
                      <a:r>
                        <a:rPr lang="en-ZA" sz="1100" dirty="0">
                          <a:effectLst/>
                          <a:latin typeface="Century Gothic" panose="020B0502020202020204" pitchFamily="34" charset="0"/>
                        </a:rPr>
                        <a:t>on the outcomes, with </a:t>
                      </a:r>
                    </a:p>
                    <a:p>
                      <a:pPr marL="19050" marR="42545" indent="-6350" algn="just">
                        <a:lnSpc>
                          <a:spcPct val="110000"/>
                        </a:lnSpc>
                        <a:spcAft>
                          <a:spcPts val="15"/>
                        </a:spcAft>
                      </a:pPr>
                      <a:r>
                        <a:rPr lang="en-ZA" sz="1100" dirty="0">
                          <a:effectLst/>
                          <a:latin typeface="Century Gothic" panose="020B0502020202020204" pitchFamily="34" charset="0"/>
                        </a:rPr>
                        <a:t>institutions,  </a:t>
                      </a:r>
                    </a:p>
                    <a:p>
                      <a:pPr marL="19050" marR="42545" indent="-6350" algn="just">
                        <a:lnSpc>
                          <a:spcPct val="110000"/>
                        </a:lnSpc>
                        <a:spcAft>
                          <a:spcPts val="15"/>
                        </a:spcAft>
                      </a:pPr>
                      <a:r>
                        <a:rPr lang="en-ZA" sz="1100" dirty="0">
                          <a:effectLst/>
                          <a:latin typeface="Century Gothic" panose="020B0502020202020204" pitchFamily="34" charset="0"/>
                        </a:rPr>
                        <a:t>stakeholders and policy makers on the findings and recommendations contained in the CGE monitoring and research reports   </a:t>
                      </a:r>
                      <a:endParaRPr lang="en-ZA" sz="11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56001" marR="56001" marT="0" marB="0"/>
                </a:tc>
                <a:tc>
                  <a:txBody>
                    <a:bodyPr/>
                    <a:lstStyle/>
                    <a:p>
                      <a:pPr marL="1270" marR="42545" indent="-6350" algn="just">
                        <a:lnSpc>
                          <a:spcPct val="110000"/>
                        </a:lnSpc>
                        <a:spcAft>
                          <a:spcPts val="15"/>
                        </a:spcAft>
                      </a:pPr>
                      <a:r>
                        <a:rPr lang="en-ZA" sz="1100" dirty="0">
                          <a:effectLst/>
                          <a:latin typeface="Century Gothic" panose="020B0502020202020204" pitchFamily="34" charset="0"/>
                        </a:rPr>
                        <a:t>4 high level meetings and a report on the outcomes of meetings </a:t>
                      </a:r>
                    </a:p>
                    <a:p>
                      <a:pPr marL="234950" marR="76200" indent="-6350" algn="just">
                        <a:lnSpc>
                          <a:spcPct val="110000"/>
                        </a:lnSpc>
                        <a:spcAft>
                          <a:spcPts val="15"/>
                        </a:spcAft>
                      </a:pPr>
                      <a:r>
                        <a:rPr lang="en-ZA" sz="1100" dirty="0">
                          <a:effectLst/>
                          <a:latin typeface="Century Gothic" panose="020B0502020202020204" pitchFamily="34" charset="0"/>
                        </a:rPr>
                        <a:t>with institutions, stakeholders and policy makers on the findings and recommendations contained in the CGE monitoring and research reports  </a:t>
                      </a:r>
                      <a:endParaRPr lang="en-ZA" sz="11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56001" marR="56001" marT="0" marB="0"/>
                </a:tc>
                <a:tc>
                  <a:txBody>
                    <a:bodyPr/>
                    <a:lstStyle/>
                    <a:p>
                      <a:pPr marL="1270" marR="42545" indent="-6350" algn="just">
                        <a:lnSpc>
                          <a:spcPct val="110000"/>
                        </a:lnSpc>
                        <a:spcAft>
                          <a:spcPts val="15"/>
                        </a:spcAft>
                      </a:pPr>
                      <a:r>
                        <a:rPr lang="en-ZA" sz="1100">
                          <a:effectLst/>
                          <a:latin typeface="Century Gothic" panose="020B0502020202020204" pitchFamily="34" charset="0"/>
                        </a:rPr>
                        <a:t>1 High level meetings with </a:t>
                      </a:r>
                    </a:p>
                    <a:p>
                      <a:pPr marL="1270" marR="42545" indent="-6350" algn="just">
                        <a:lnSpc>
                          <a:spcPct val="110000"/>
                        </a:lnSpc>
                        <a:spcAft>
                          <a:spcPts val="15"/>
                        </a:spcAft>
                      </a:pPr>
                      <a:r>
                        <a:rPr lang="en-ZA" sz="1100">
                          <a:effectLst/>
                          <a:latin typeface="Century Gothic" panose="020B0502020202020204" pitchFamily="34" charset="0"/>
                        </a:rPr>
                        <a:t>institutions,  </a:t>
                      </a:r>
                    </a:p>
                    <a:p>
                      <a:pPr marL="1270" marR="42545" indent="-6350" algn="just">
                        <a:lnSpc>
                          <a:spcPct val="110000"/>
                        </a:lnSpc>
                        <a:spcAft>
                          <a:spcPts val="15"/>
                        </a:spcAft>
                      </a:pPr>
                      <a:r>
                        <a:rPr lang="en-ZA" sz="1100">
                          <a:effectLst/>
                          <a:latin typeface="Century Gothic" panose="020B0502020202020204" pitchFamily="34" charset="0"/>
                        </a:rPr>
                        <a:t>stakeholders and policy makers on the findings and recommendations contained in the CGE monitoring </a:t>
                      </a:r>
                    </a:p>
                    <a:p>
                      <a:pPr marL="1905" marR="42545" indent="-6350" algn="just">
                        <a:lnSpc>
                          <a:spcPct val="110000"/>
                        </a:lnSpc>
                        <a:spcAft>
                          <a:spcPts val="15"/>
                        </a:spcAft>
                      </a:pPr>
                      <a:r>
                        <a:rPr lang="en-ZA" sz="1100">
                          <a:effectLst/>
                          <a:latin typeface="Century Gothic" panose="020B0502020202020204" pitchFamily="34" charset="0"/>
                        </a:rPr>
                        <a:t>and research reports   </a:t>
                      </a:r>
                      <a:endParaRPr lang="en-ZA" sz="11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56001" marR="56001" marT="0" marB="0"/>
                </a:tc>
                <a:tc>
                  <a:txBody>
                    <a:bodyPr/>
                    <a:lstStyle/>
                    <a:p>
                      <a:pPr marL="234950" marR="76200" indent="-6350" algn="just">
                        <a:lnSpc>
                          <a:spcPct val="110000"/>
                        </a:lnSpc>
                        <a:spcAft>
                          <a:spcPts val="15"/>
                        </a:spcAft>
                      </a:pPr>
                      <a:r>
                        <a:rPr lang="en-US" sz="1100" dirty="0">
                          <a:effectLst/>
                          <a:latin typeface="Century Gothic" panose="020B0502020202020204" pitchFamily="34" charset="0"/>
                        </a:rPr>
                        <a:t>A high-level meeting was conducted, where the CGE presented the report on </a:t>
                      </a:r>
                      <a:r>
                        <a:rPr lang="en-ZA" sz="1100" dirty="0">
                          <a:effectLst/>
                          <a:latin typeface="Century Gothic" panose="020B0502020202020204" pitchFamily="34" charset="0"/>
                        </a:rPr>
                        <a:t>Follow-Up Hearings on Gender Transformation in Tertiary Institutions for 2019/20, to the </a:t>
                      </a:r>
                      <a:r>
                        <a:rPr lang="en-US" sz="1100" dirty="0">
                          <a:effectLst/>
                          <a:latin typeface="Century Gothic" panose="020B0502020202020204" pitchFamily="34" charset="0"/>
                        </a:rPr>
                        <a:t>Portfolio Committee on </a:t>
                      </a:r>
                      <a:r>
                        <a:rPr lang="en-ZA" sz="1100" dirty="0">
                          <a:effectLst/>
                          <a:latin typeface="Century Gothic" panose="020B0502020202020204" pitchFamily="34" charset="0"/>
                        </a:rPr>
                        <a:t>Higher Education, Science &amp; Technology.</a:t>
                      </a:r>
                    </a:p>
                    <a:p>
                      <a:pPr marL="234950" marR="76200" indent="-6350" algn="just">
                        <a:lnSpc>
                          <a:spcPct val="110000"/>
                        </a:lnSpc>
                        <a:spcAft>
                          <a:spcPts val="15"/>
                        </a:spcAft>
                      </a:pPr>
                      <a:r>
                        <a:rPr lang="en-ZA" sz="1100" dirty="0">
                          <a:effectLst/>
                          <a:latin typeface="Century Gothic" panose="020B0502020202020204" pitchFamily="34" charset="0"/>
                        </a:rPr>
                        <a:t> </a:t>
                      </a:r>
                      <a:endParaRPr lang="en-ZA" sz="11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56001" marR="56001" marT="0" marB="0"/>
                </a:tc>
                <a:tc>
                  <a:txBody>
                    <a:bodyPr/>
                    <a:lstStyle/>
                    <a:p>
                      <a:pPr marL="0" marR="76200" indent="0" algn="just">
                        <a:lnSpc>
                          <a:spcPct val="110000"/>
                        </a:lnSpc>
                        <a:spcAft>
                          <a:spcPts val="15"/>
                        </a:spcAft>
                      </a:pPr>
                      <a:r>
                        <a:rPr lang="en-ZA" sz="1100" dirty="0">
                          <a:effectLst/>
                          <a:latin typeface="Century Gothic" panose="020B0502020202020204" pitchFamily="34" charset="0"/>
                        </a:rPr>
                        <a:t>No variance </a:t>
                      </a:r>
                      <a:endParaRPr lang="en-ZA" sz="11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56001" marR="56001" marT="0" marB="0"/>
                </a:tc>
                <a:tc>
                  <a:txBody>
                    <a:bodyPr/>
                    <a:lstStyle/>
                    <a:p>
                      <a:pPr marL="0" marR="76200" indent="0" algn="just">
                        <a:lnSpc>
                          <a:spcPct val="110000"/>
                        </a:lnSpc>
                        <a:spcAft>
                          <a:spcPts val="15"/>
                        </a:spcAft>
                      </a:pPr>
                      <a:r>
                        <a:rPr lang="en-ZA" sz="1100" dirty="0">
                          <a:effectLst/>
                          <a:latin typeface="Century Gothic" panose="020B0502020202020204" pitchFamily="34" charset="0"/>
                        </a:rPr>
                        <a:t>No Corrective Action </a:t>
                      </a:r>
                      <a:endParaRPr lang="en-ZA" sz="11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56001" marR="56001" marT="0" marB="0"/>
                </a:tc>
                <a:extLst>
                  <a:ext uri="{0D108BD9-81ED-4DB2-BD59-A6C34878D82A}">
                    <a16:rowId xmlns:a16="http://schemas.microsoft.com/office/drawing/2014/main" xmlns="" val="2215195987"/>
                  </a:ext>
                </a:extLst>
              </a:tr>
              <a:tr h="1496972">
                <a:tc>
                  <a:txBody>
                    <a:bodyPr/>
                    <a:lstStyle/>
                    <a:p>
                      <a:pPr marL="0" marR="76200" lvl="0" indent="0" algn="ctr">
                        <a:lnSpc>
                          <a:spcPct val="110000"/>
                        </a:lnSpc>
                        <a:spcAft>
                          <a:spcPts val="15"/>
                        </a:spcAft>
                        <a:buFont typeface="+mj-lt"/>
                        <a:buNone/>
                      </a:pPr>
                      <a:r>
                        <a:rPr lang="en-ZA" sz="1100" b="1" dirty="0">
                          <a:effectLst/>
                          <a:latin typeface="Century Gothic" panose="020B0502020202020204" pitchFamily="34" charset="0"/>
                        </a:rPr>
                        <a:t>10. </a:t>
                      </a:r>
                      <a:endParaRPr lang="en-ZA" sz="1100" b="1"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56001" marR="56001" marT="0" marB="0"/>
                </a:tc>
                <a:tc>
                  <a:txBody>
                    <a:bodyPr/>
                    <a:lstStyle/>
                    <a:p>
                      <a:pPr marL="19050" marR="42545" indent="-6350" algn="just">
                        <a:lnSpc>
                          <a:spcPct val="110000"/>
                        </a:lnSpc>
                        <a:spcAft>
                          <a:spcPts val="15"/>
                        </a:spcAft>
                      </a:pPr>
                      <a:r>
                        <a:rPr lang="en-ZA" sz="1100">
                          <a:effectLst/>
                          <a:latin typeface="Century Gothic" panose="020B0502020202020204" pitchFamily="34" charset="0"/>
                        </a:rPr>
                        <a:t>Monitor procurement </a:t>
                      </a:r>
                    </a:p>
                    <a:p>
                      <a:pPr marL="19050" marR="42545" indent="-6350" algn="just">
                        <a:lnSpc>
                          <a:spcPct val="110000"/>
                        </a:lnSpc>
                        <a:spcAft>
                          <a:spcPts val="15"/>
                        </a:spcAft>
                      </a:pPr>
                      <a:r>
                        <a:rPr lang="en-ZA" sz="1100">
                          <a:effectLst/>
                          <a:latin typeface="Century Gothic" panose="020B0502020202020204" pitchFamily="34" charset="0"/>
                        </a:rPr>
                        <a:t>allocation for women’s empowerment </a:t>
                      </a:r>
                      <a:endParaRPr lang="en-ZA" sz="11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56001" marR="56001" marT="0" marB="0"/>
                </a:tc>
                <a:tc>
                  <a:txBody>
                    <a:bodyPr/>
                    <a:lstStyle/>
                    <a:p>
                      <a:pPr marL="0" marR="76200" indent="0" algn="just">
                        <a:lnSpc>
                          <a:spcPct val="110000"/>
                        </a:lnSpc>
                        <a:spcAft>
                          <a:spcPts val="15"/>
                        </a:spcAft>
                      </a:pPr>
                      <a:r>
                        <a:rPr lang="en-ZA" sz="1100" dirty="0">
                          <a:effectLst/>
                          <a:latin typeface="Century Gothic" panose="020B0502020202020204" pitchFamily="34" charset="0"/>
                        </a:rPr>
                        <a:t>A report on procurement allocations for women’s empowerment </a:t>
                      </a:r>
                      <a:endParaRPr lang="en-ZA" sz="11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56001" marR="56001" marT="0" marB="0"/>
                </a:tc>
                <a:tc>
                  <a:txBody>
                    <a:bodyPr/>
                    <a:lstStyle/>
                    <a:p>
                      <a:pPr marL="635" marR="42545" indent="-6350" algn="just">
                        <a:lnSpc>
                          <a:spcPct val="110000"/>
                        </a:lnSpc>
                        <a:spcAft>
                          <a:spcPts val="10"/>
                        </a:spcAft>
                      </a:pPr>
                      <a:r>
                        <a:rPr lang="en-ZA" sz="1100">
                          <a:effectLst/>
                          <a:latin typeface="Century Gothic" panose="020B0502020202020204" pitchFamily="34" charset="0"/>
                        </a:rPr>
                        <a:t>Quarterly report on procurement </a:t>
                      </a:r>
                    </a:p>
                    <a:p>
                      <a:pPr marL="1905" marR="42545" indent="-6350" algn="just">
                        <a:lnSpc>
                          <a:spcPct val="110000"/>
                        </a:lnSpc>
                        <a:spcAft>
                          <a:spcPts val="10"/>
                        </a:spcAft>
                      </a:pPr>
                      <a:r>
                        <a:rPr lang="en-ZA" sz="1100">
                          <a:effectLst/>
                          <a:latin typeface="Century Gothic" panose="020B0502020202020204" pitchFamily="34" charset="0"/>
                        </a:rPr>
                        <a:t>allocations for women’s empowerment </a:t>
                      </a:r>
                      <a:endParaRPr lang="en-ZA" sz="11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56001" marR="56001" marT="0" marB="0"/>
                </a:tc>
                <a:tc>
                  <a:txBody>
                    <a:bodyPr/>
                    <a:lstStyle/>
                    <a:p>
                      <a:pPr marL="635" marR="42545" indent="-6350" algn="l">
                        <a:lnSpc>
                          <a:spcPct val="110000"/>
                        </a:lnSpc>
                        <a:spcAft>
                          <a:spcPts val="15"/>
                        </a:spcAft>
                      </a:pPr>
                      <a:r>
                        <a:rPr lang="en-ZA" sz="1100" dirty="0">
                          <a:effectLst/>
                          <a:latin typeface="Century Gothic" panose="020B0502020202020204" pitchFamily="34" charset="0"/>
                        </a:rPr>
                        <a:t>Planned field work completed, including data collection with various public entities. However, accessing data on procurement figures remain a challenge. Research reports are currently being compiled.</a:t>
                      </a:r>
                      <a:endParaRPr lang="en-ZA" sz="11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56001" marR="56001" marT="0" marB="0"/>
                </a:tc>
                <a:tc>
                  <a:txBody>
                    <a:bodyPr/>
                    <a:lstStyle/>
                    <a:p>
                      <a:pPr marL="0" marR="76200" indent="0" algn="just">
                        <a:lnSpc>
                          <a:spcPct val="110000"/>
                        </a:lnSpc>
                        <a:spcAft>
                          <a:spcPts val="15"/>
                        </a:spcAft>
                      </a:pPr>
                      <a:r>
                        <a:rPr lang="en-ZA" sz="1100" dirty="0">
                          <a:effectLst/>
                          <a:latin typeface="Century Gothic" panose="020B0502020202020204" pitchFamily="34" charset="0"/>
                        </a:rPr>
                        <a:t>No variance </a:t>
                      </a:r>
                      <a:endParaRPr lang="en-ZA" sz="11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56001" marR="56001" marT="0" marB="0"/>
                </a:tc>
                <a:tc>
                  <a:txBody>
                    <a:bodyPr/>
                    <a:lstStyle/>
                    <a:p>
                      <a:pPr marL="0" marR="76200" indent="0" algn="just">
                        <a:lnSpc>
                          <a:spcPct val="110000"/>
                        </a:lnSpc>
                        <a:spcAft>
                          <a:spcPts val="15"/>
                        </a:spcAft>
                      </a:pPr>
                      <a:r>
                        <a:rPr lang="en-ZA" sz="1100" dirty="0">
                          <a:effectLst/>
                          <a:latin typeface="Century Gothic" panose="020B0502020202020204" pitchFamily="34" charset="0"/>
                        </a:rPr>
                        <a:t>No Corrective Action </a:t>
                      </a:r>
                      <a:endParaRPr lang="en-ZA" sz="11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56001" marR="56001" marT="0" marB="0"/>
                </a:tc>
                <a:extLst>
                  <a:ext uri="{0D108BD9-81ED-4DB2-BD59-A6C34878D82A}">
                    <a16:rowId xmlns:a16="http://schemas.microsoft.com/office/drawing/2014/main" xmlns="" val="957292929"/>
                  </a:ext>
                </a:extLst>
              </a:tr>
            </a:tbl>
          </a:graphicData>
        </a:graphic>
      </p:graphicFrame>
    </p:spTree>
    <p:extLst>
      <p:ext uri="{BB962C8B-B14F-4D97-AF65-F5344CB8AC3E}">
        <p14:creationId xmlns:p14="http://schemas.microsoft.com/office/powerpoint/2010/main" xmlns="" val="2286180276"/>
      </p:ext>
    </p:extLst>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 name="CGE Banner1" descr="CGE Banner1"/>
          <p:cNvPicPr>
            <a:picLocks noChangeAspect="1"/>
          </p:cNvPicPr>
          <p:nvPr/>
        </p:nvPicPr>
        <p:blipFill>
          <a:blip r:embed="rId3" cstate="print"/>
          <a:stretch>
            <a:fillRect/>
          </a:stretch>
        </p:blipFill>
        <p:spPr>
          <a:xfrm>
            <a:off x="2167479" y="15704"/>
            <a:ext cx="4809041" cy="1014402"/>
          </a:xfrm>
          <a:prstGeom prst="rect">
            <a:avLst/>
          </a:prstGeom>
          <a:ln w="12700" cap="flat">
            <a:noFill/>
            <a:miter lim="400000"/>
          </a:ln>
          <a:effectLst/>
        </p:spPr>
      </p:pic>
      <p:pic>
        <p:nvPicPr>
          <p:cNvPr id="36" name="image.pdf" descr="image.pdf"/>
          <p:cNvPicPr>
            <a:picLocks noChangeAspect="1"/>
          </p:cNvPicPr>
          <p:nvPr/>
        </p:nvPicPr>
        <p:blipFill>
          <a:blip r:embed="rId4" cstate="print"/>
          <a:stretch>
            <a:fillRect/>
          </a:stretch>
        </p:blipFill>
        <p:spPr>
          <a:xfrm rot="10800000" flipH="1">
            <a:off x="0" y="6764457"/>
            <a:ext cx="9144000" cy="156606"/>
          </a:xfrm>
          <a:prstGeom prst="rect">
            <a:avLst/>
          </a:prstGeom>
          <a:ln w="12700" cap="flat">
            <a:noFill/>
            <a:miter lim="400000"/>
          </a:ln>
          <a:effectLst/>
        </p:spPr>
      </p:pic>
      <p:sp>
        <p:nvSpPr>
          <p:cNvPr id="38" name="Slide Number"/>
          <p:cNvSpPr txBox="1">
            <a:spLocks noGrp="1"/>
          </p:cNvSpPr>
          <p:nvPr>
            <p:ph type="sldNum" sz="quarter" idx="4294967295"/>
          </p:nvPr>
        </p:nvSpPr>
        <p:spPr>
          <a:xfrm>
            <a:off x="8464068" y="6245225"/>
            <a:ext cx="222732" cy="332740"/>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rPr/>
              <a:pPr/>
              <a:t>18</a:t>
            </a:fld>
            <a:endParaRPr dirty="0"/>
          </a:p>
        </p:txBody>
      </p:sp>
      <p:sp>
        <p:nvSpPr>
          <p:cNvPr id="11" name="TextBox 10">
            <a:extLst>
              <a:ext uri="{FF2B5EF4-FFF2-40B4-BE49-F238E27FC236}">
                <a16:creationId xmlns:a16="http://schemas.microsoft.com/office/drawing/2014/main" xmlns="" id="{7C050B13-B004-462B-A483-60FDED971B2C}"/>
              </a:ext>
            </a:extLst>
          </p:cNvPr>
          <p:cNvSpPr txBox="1"/>
          <p:nvPr/>
        </p:nvSpPr>
        <p:spPr>
          <a:xfrm>
            <a:off x="0" y="1030106"/>
            <a:ext cx="8961120" cy="48186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marL="68580" marR="42545" indent="-6350" algn="just">
              <a:lnSpc>
                <a:spcPct val="110000"/>
              </a:lnSpc>
              <a:spcAft>
                <a:spcPts val="15"/>
              </a:spcAft>
            </a:pPr>
            <a:r>
              <a:rPr lang="en-ZA" sz="1200" b="1" dirty="0">
                <a:solidFill>
                  <a:srgbClr val="1F3864"/>
                </a:solidFill>
                <a:effectLst/>
                <a:latin typeface="Century Gothic" panose="020B0502020202020204" pitchFamily="34" charset="0"/>
                <a:ea typeface="Century Gothic" panose="020B0502020202020204" pitchFamily="34" charset="0"/>
                <a:cs typeface="Century Gothic" panose="020B0502020202020204" pitchFamily="34" charset="0"/>
              </a:rPr>
              <a:t>OUTCOME 4: AN EFFICIENT, EFFECTIVE AND SUSTAINABLE ORGANISATION THAT PROMOTES GOOD</a:t>
            </a:r>
          </a:p>
          <a:p>
            <a:pPr marL="68580" marR="42545" indent="-6350" algn="just">
              <a:lnSpc>
                <a:spcPct val="110000"/>
              </a:lnSpc>
              <a:spcAft>
                <a:spcPts val="15"/>
              </a:spcAft>
            </a:pPr>
            <a:r>
              <a:rPr lang="en-ZA" sz="1200" b="1" dirty="0">
                <a:solidFill>
                  <a:srgbClr val="1F3864"/>
                </a:solidFill>
                <a:latin typeface="Century Gothic" panose="020B0502020202020204" pitchFamily="34" charset="0"/>
                <a:ea typeface="Century Gothic" panose="020B0502020202020204" pitchFamily="34" charset="0"/>
                <a:cs typeface="Century Gothic" panose="020B0502020202020204" pitchFamily="34" charset="0"/>
              </a:rPr>
              <a:t>                     </a:t>
            </a:r>
            <a:r>
              <a:rPr lang="en-ZA" sz="1200" b="1" dirty="0">
                <a:solidFill>
                  <a:srgbClr val="1F3864"/>
                </a:solidFill>
                <a:effectLst/>
                <a:latin typeface="Century Gothic" panose="020B0502020202020204" pitchFamily="34" charset="0"/>
                <a:ea typeface="Century Gothic" panose="020B0502020202020204" pitchFamily="34" charset="0"/>
                <a:cs typeface="Century Gothic" panose="020B0502020202020204" pitchFamily="34" charset="0"/>
              </a:rPr>
              <a:t> CORPORATE GOVERNANCE</a:t>
            </a:r>
            <a:endParaRPr lang="en-ZA"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p:txBody>
      </p:sp>
      <p:graphicFrame>
        <p:nvGraphicFramePr>
          <p:cNvPr id="4" name="Table 3">
            <a:extLst>
              <a:ext uri="{FF2B5EF4-FFF2-40B4-BE49-F238E27FC236}">
                <a16:creationId xmlns:a16="http://schemas.microsoft.com/office/drawing/2014/main" xmlns="" id="{E5C497BB-AF11-456D-B8FF-2C38E752BE8A}"/>
              </a:ext>
            </a:extLst>
          </p:cNvPr>
          <p:cNvGraphicFramePr>
            <a:graphicFrameLocks noGrp="1"/>
          </p:cNvGraphicFramePr>
          <p:nvPr>
            <p:extLst>
              <p:ext uri="{D42A27DB-BD31-4B8C-83A1-F6EECF244321}">
                <p14:modId xmlns:p14="http://schemas.microsoft.com/office/powerpoint/2010/main" xmlns="" val="3815286758"/>
              </p:ext>
            </p:extLst>
          </p:nvPr>
        </p:nvGraphicFramePr>
        <p:xfrm>
          <a:off x="-1" y="1506658"/>
          <a:ext cx="9143999" cy="5387372"/>
        </p:xfrm>
        <a:graphic>
          <a:graphicData uri="http://schemas.openxmlformats.org/drawingml/2006/table">
            <a:tbl>
              <a:tblPr>
                <a:tableStyleId>{5940675A-B579-460E-94D1-54222C63F5DA}</a:tableStyleId>
              </a:tblPr>
              <a:tblGrid>
                <a:gridCol w="454797">
                  <a:extLst>
                    <a:ext uri="{9D8B030D-6E8A-4147-A177-3AD203B41FA5}">
                      <a16:colId xmlns:a16="http://schemas.microsoft.com/office/drawing/2014/main" xmlns="" val="19592579"/>
                    </a:ext>
                  </a:extLst>
                </a:gridCol>
                <a:gridCol w="1481885">
                  <a:extLst>
                    <a:ext uri="{9D8B030D-6E8A-4147-A177-3AD203B41FA5}">
                      <a16:colId xmlns:a16="http://schemas.microsoft.com/office/drawing/2014/main" xmlns="" val="99577521"/>
                    </a:ext>
                  </a:extLst>
                </a:gridCol>
                <a:gridCol w="1391295">
                  <a:extLst>
                    <a:ext uri="{9D8B030D-6E8A-4147-A177-3AD203B41FA5}">
                      <a16:colId xmlns:a16="http://schemas.microsoft.com/office/drawing/2014/main" xmlns="" val="3192376576"/>
                    </a:ext>
                  </a:extLst>
                </a:gridCol>
                <a:gridCol w="1858770">
                  <a:extLst>
                    <a:ext uri="{9D8B030D-6E8A-4147-A177-3AD203B41FA5}">
                      <a16:colId xmlns:a16="http://schemas.microsoft.com/office/drawing/2014/main" xmlns="" val="3566593936"/>
                    </a:ext>
                  </a:extLst>
                </a:gridCol>
                <a:gridCol w="1920785">
                  <a:extLst>
                    <a:ext uri="{9D8B030D-6E8A-4147-A177-3AD203B41FA5}">
                      <a16:colId xmlns:a16="http://schemas.microsoft.com/office/drawing/2014/main" xmlns="" val="3880231531"/>
                    </a:ext>
                  </a:extLst>
                </a:gridCol>
                <a:gridCol w="1142281">
                  <a:extLst>
                    <a:ext uri="{9D8B030D-6E8A-4147-A177-3AD203B41FA5}">
                      <a16:colId xmlns:a16="http://schemas.microsoft.com/office/drawing/2014/main" xmlns="" val="2560560560"/>
                    </a:ext>
                  </a:extLst>
                </a:gridCol>
                <a:gridCol w="867288">
                  <a:extLst>
                    <a:ext uri="{9D8B030D-6E8A-4147-A177-3AD203B41FA5}">
                      <a16:colId xmlns:a16="http://schemas.microsoft.com/office/drawing/2014/main" xmlns="" val="3951908024"/>
                    </a:ext>
                  </a:extLst>
                </a:gridCol>
                <a:gridCol w="26898">
                  <a:extLst>
                    <a:ext uri="{9D8B030D-6E8A-4147-A177-3AD203B41FA5}">
                      <a16:colId xmlns:a16="http://schemas.microsoft.com/office/drawing/2014/main" xmlns="" val="1303629554"/>
                    </a:ext>
                  </a:extLst>
                </a:gridCol>
              </a:tblGrid>
              <a:tr h="307556">
                <a:tc>
                  <a:txBody>
                    <a:bodyPr/>
                    <a:lstStyle/>
                    <a:p>
                      <a:pPr marL="234950" marR="42545" indent="-6350" algn="ctr">
                        <a:lnSpc>
                          <a:spcPct val="110000"/>
                        </a:lnSpc>
                        <a:spcAft>
                          <a:spcPts val="15"/>
                        </a:spcAft>
                      </a:pPr>
                      <a:r>
                        <a:rPr lang="en-US" sz="1050" b="1" dirty="0">
                          <a:solidFill>
                            <a:schemeClr val="bg1"/>
                          </a:solidFill>
                          <a:effectLst/>
                          <a:latin typeface="Century Gothic" panose="020B0502020202020204" pitchFamily="34" charset="0"/>
                          <a:ea typeface="Century Gothic" panose="020B0502020202020204" pitchFamily="34" charset="0"/>
                          <a:cs typeface="Century Gothic" panose="020B0502020202020204" pitchFamily="34" charset="0"/>
                        </a:rPr>
                        <a:t>#</a:t>
                      </a:r>
                      <a:endParaRPr lang="en-ZA" sz="1050" b="1" dirty="0">
                        <a:solidFill>
                          <a:schemeClr val="bg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solidFill>
                      <a:srgbClr val="002060"/>
                    </a:solidFill>
                  </a:tcPr>
                </a:tc>
                <a:tc>
                  <a:txBody>
                    <a:bodyPr/>
                    <a:lstStyle/>
                    <a:p>
                      <a:pPr marL="234950" marR="42545" indent="-6350" algn="ctr">
                        <a:lnSpc>
                          <a:spcPct val="110000"/>
                        </a:lnSpc>
                        <a:spcAft>
                          <a:spcPts val="15"/>
                        </a:spcAft>
                      </a:pPr>
                      <a:r>
                        <a:rPr lang="en-ZA" sz="1050" b="1" dirty="0">
                          <a:solidFill>
                            <a:schemeClr val="bg1"/>
                          </a:solidFill>
                          <a:effectLst/>
                          <a:latin typeface="Century Gothic" panose="020B0502020202020204" pitchFamily="34" charset="0"/>
                        </a:rPr>
                        <a:t>Output Indicators</a:t>
                      </a:r>
                      <a:endParaRPr lang="en-ZA" sz="1050" b="1" dirty="0">
                        <a:solidFill>
                          <a:schemeClr val="bg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solidFill>
                      <a:srgbClr val="002060"/>
                    </a:solidFill>
                  </a:tcPr>
                </a:tc>
                <a:tc>
                  <a:txBody>
                    <a:bodyPr/>
                    <a:lstStyle/>
                    <a:p>
                      <a:pPr algn="ctr"/>
                      <a:r>
                        <a:rPr lang="en-ZA" sz="1050" b="1" dirty="0">
                          <a:solidFill>
                            <a:schemeClr val="bg1"/>
                          </a:solidFill>
                          <a:effectLst/>
                          <a:latin typeface="Century Gothic" panose="020B0502020202020204" pitchFamily="34" charset="0"/>
                        </a:rPr>
                        <a:t>Annual Targets</a:t>
                      </a:r>
                      <a:endParaRPr lang="en-ZA" sz="1050" b="1" dirty="0">
                        <a:solidFill>
                          <a:schemeClr val="bg1"/>
                        </a:solidFill>
                        <a:latin typeface="Century Gothic" panose="020B0502020202020204" pitchFamily="34" charset="0"/>
                      </a:endParaRPr>
                    </a:p>
                  </a:txBody>
                  <a:tcPr marL="0" marR="0" marT="0" marB="0">
                    <a:solidFill>
                      <a:srgbClr val="002060"/>
                    </a:solidFill>
                  </a:tcPr>
                </a:tc>
                <a:tc>
                  <a:txBody>
                    <a:bodyPr/>
                    <a:lstStyle/>
                    <a:p>
                      <a:pPr algn="ctr"/>
                      <a:r>
                        <a:rPr lang="en-ZA" sz="1050" b="1" dirty="0">
                          <a:solidFill>
                            <a:schemeClr val="bg1"/>
                          </a:solidFill>
                          <a:effectLst/>
                          <a:latin typeface="Century Gothic" panose="020B0502020202020204" pitchFamily="34" charset="0"/>
                        </a:rPr>
                        <a:t>Q3 Targets</a:t>
                      </a:r>
                      <a:endParaRPr lang="en-ZA" sz="1050" b="1" dirty="0">
                        <a:solidFill>
                          <a:schemeClr val="bg1"/>
                        </a:solidFill>
                        <a:latin typeface="Century Gothic" panose="020B0502020202020204" pitchFamily="34" charset="0"/>
                      </a:endParaRPr>
                    </a:p>
                  </a:txBody>
                  <a:tcPr marL="0" marR="0" marT="0" marB="0">
                    <a:solidFill>
                      <a:srgbClr val="002060"/>
                    </a:solidFill>
                  </a:tcPr>
                </a:tc>
                <a:tc>
                  <a:txBody>
                    <a:bodyPr/>
                    <a:lstStyle/>
                    <a:p>
                      <a:pPr algn="ctr"/>
                      <a:r>
                        <a:rPr lang="en-ZA" sz="1050" b="1" dirty="0">
                          <a:solidFill>
                            <a:schemeClr val="bg1"/>
                          </a:solidFill>
                          <a:effectLst/>
                          <a:latin typeface="Century Gothic" panose="020B0502020202020204" pitchFamily="34" charset="0"/>
                        </a:rPr>
                        <a:t>Actual Performance</a:t>
                      </a:r>
                      <a:endParaRPr lang="en-ZA" sz="1050" b="1" dirty="0">
                        <a:solidFill>
                          <a:schemeClr val="bg1"/>
                        </a:solidFill>
                        <a:latin typeface="Century Gothic" panose="020B0502020202020204" pitchFamily="34" charset="0"/>
                      </a:endParaRPr>
                    </a:p>
                  </a:txBody>
                  <a:tcPr marL="0" marR="0" marT="0" marB="0">
                    <a:solidFill>
                      <a:srgbClr val="002060"/>
                    </a:solidFill>
                  </a:tcPr>
                </a:tc>
                <a:tc>
                  <a:txBody>
                    <a:bodyPr/>
                    <a:lstStyle/>
                    <a:p>
                      <a:pPr algn="ctr"/>
                      <a:r>
                        <a:rPr lang="en-ZA" sz="1050" b="1" dirty="0">
                          <a:solidFill>
                            <a:schemeClr val="bg1"/>
                          </a:solidFill>
                          <a:effectLst/>
                          <a:latin typeface="Century Gothic" panose="020B0502020202020204" pitchFamily="34" charset="0"/>
                        </a:rPr>
                        <a:t>Variance</a:t>
                      </a:r>
                      <a:endParaRPr lang="en-ZA" sz="1050" b="1" dirty="0">
                        <a:solidFill>
                          <a:schemeClr val="bg1"/>
                        </a:solidFill>
                        <a:latin typeface="Century Gothic" panose="020B0502020202020204" pitchFamily="34" charset="0"/>
                      </a:endParaRPr>
                    </a:p>
                  </a:txBody>
                  <a:tcPr marL="0" marR="0" marT="0" marB="0">
                    <a:solidFill>
                      <a:srgbClr val="002060"/>
                    </a:solidFill>
                  </a:tcPr>
                </a:tc>
                <a:tc gridSpan="2">
                  <a:txBody>
                    <a:bodyPr/>
                    <a:lstStyle/>
                    <a:p>
                      <a:pPr algn="ctr"/>
                      <a:r>
                        <a:rPr lang="en-ZA" sz="1050" b="1" dirty="0">
                          <a:solidFill>
                            <a:schemeClr val="bg1"/>
                          </a:solidFill>
                          <a:effectLst/>
                          <a:latin typeface="Century Gothic" panose="020B0502020202020204" pitchFamily="34" charset="0"/>
                        </a:rPr>
                        <a:t>Corrective Action</a:t>
                      </a:r>
                      <a:endParaRPr lang="en-ZA" sz="1050" b="1" dirty="0">
                        <a:solidFill>
                          <a:schemeClr val="bg1"/>
                        </a:solidFill>
                        <a:latin typeface="Century Gothic" panose="020B0502020202020204" pitchFamily="34" charset="0"/>
                      </a:endParaRPr>
                    </a:p>
                  </a:txBody>
                  <a:tcPr marL="0" marR="0" marT="0" marB="0">
                    <a:solidFill>
                      <a:srgbClr val="002060"/>
                    </a:solidFill>
                  </a:tcPr>
                </a:tc>
                <a:tc hMerge="1">
                  <a:txBody>
                    <a:bodyPr/>
                    <a:lstStyle/>
                    <a:p>
                      <a:endParaRPr lang="en-ZA"/>
                    </a:p>
                  </a:txBody>
                  <a:tcPr/>
                </a:tc>
                <a:extLst>
                  <a:ext uri="{0D108BD9-81ED-4DB2-BD59-A6C34878D82A}">
                    <a16:rowId xmlns:a16="http://schemas.microsoft.com/office/drawing/2014/main" xmlns="" val="4277579891"/>
                  </a:ext>
                </a:extLst>
              </a:tr>
              <a:tr h="635189">
                <a:tc>
                  <a:txBody>
                    <a:bodyPr/>
                    <a:lstStyle/>
                    <a:p>
                      <a:pPr marL="80010" marR="42545" indent="0" algn="ctr">
                        <a:lnSpc>
                          <a:spcPct val="110000"/>
                        </a:lnSpc>
                        <a:spcAft>
                          <a:spcPts val="15"/>
                        </a:spcAft>
                        <a:buFont typeface="+mj-lt"/>
                        <a:buNone/>
                      </a:pPr>
                      <a:r>
                        <a:rPr lang="en-US" sz="1000" b="1" dirty="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rPr>
                        <a:t>1</a:t>
                      </a:r>
                      <a:endParaRPr lang="en-ZA" sz="1000" b="1" dirty="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86360" marR="42545" indent="-6350" algn="just">
                        <a:lnSpc>
                          <a:spcPct val="110000"/>
                        </a:lnSpc>
                        <a:spcAft>
                          <a:spcPts val="15"/>
                        </a:spcAft>
                      </a:pPr>
                      <a:r>
                        <a:rPr lang="en-ZA" sz="1000" dirty="0">
                          <a:solidFill>
                            <a:schemeClr val="tx1"/>
                          </a:solidFill>
                          <a:effectLst/>
                          <a:latin typeface="Century Gothic" panose="020B0502020202020204" pitchFamily="34" charset="0"/>
                        </a:rPr>
                        <a:t>Number of reports on the assessment of plenary effectiveness  </a:t>
                      </a:r>
                      <a:endParaRPr lang="en-ZA" sz="1000" dirty="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52070" marR="42545" indent="-6350" algn="just">
                        <a:lnSpc>
                          <a:spcPct val="110000"/>
                        </a:lnSpc>
                        <a:spcAft>
                          <a:spcPts val="15"/>
                        </a:spcAft>
                      </a:pPr>
                      <a:r>
                        <a:rPr lang="en-ZA" sz="1000" dirty="0">
                          <a:solidFill>
                            <a:schemeClr val="tx1"/>
                          </a:solidFill>
                          <a:effectLst/>
                          <a:latin typeface="Century Gothic" panose="020B0502020202020204" pitchFamily="34" charset="0"/>
                        </a:rPr>
                        <a:t>A report on the assessment of plenary effectiveness </a:t>
                      </a:r>
                      <a:endParaRPr lang="en-ZA" sz="1000" dirty="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234950" marR="42545" indent="-6350" algn="just">
                        <a:lnSpc>
                          <a:spcPct val="110000"/>
                        </a:lnSpc>
                        <a:spcAft>
                          <a:spcPts val="15"/>
                        </a:spcAft>
                      </a:pPr>
                      <a:r>
                        <a:rPr lang="en-ZA" sz="1000" dirty="0">
                          <a:solidFill>
                            <a:schemeClr val="tx1"/>
                          </a:solidFill>
                          <a:effectLst/>
                          <a:latin typeface="Century Gothic" panose="020B0502020202020204" pitchFamily="34" charset="0"/>
                        </a:rPr>
                        <a:t>No activity </a:t>
                      </a:r>
                      <a:endParaRPr lang="en-ZA" sz="1000" dirty="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11430" marR="42545" indent="-11430" algn="ctr">
                        <a:lnSpc>
                          <a:spcPct val="110000"/>
                        </a:lnSpc>
                        <a:spcAft>
                          <a:spcPts val="15"/>
                        </a:spcAft>
                      </a:pPr>
                      <a:r>
                        <a:rPr lang="en-ZA" sz="1000">
                          <a:solidFill>
                            <a:schemeClr val="tx1"/>
                          </a:solidFill>
                          <a:effectLst/>
                          <a:latin typeface="Century Gothic" panose="020B0502020202020204" pitchFamily="34" charset="0"/>
                        </a:rPr>
                        <a:t>-</a:t>
                      </a:r>
                      <a:endParaRPr lang="en-ZA" sz="100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nchor="ctr"/>
                </a:tc>
                <a:tc>
                  <a:txBody>
                    <a:bodyPr/>
                    <a:lstStyle/>
                    <a:p>
                      <a:pPr marL="234950" marR="42545" indent="-6350" algn="ctr">
                        <a:lnSpc>
                          <a:spcPct val="110000"/>
                        </a:lnSpc>
                        <a:spcAft>
                          <a:spcPts val="15"/>
                        </a:spcAft>
                      </a:pPr>
                      <a:r>
                        <a:rPr lang="en-ZA" sz="1000">
                          <a:solidFill>
                            <a:schemeClr val="tx1"/>
                          </a:solidFill>
                          <a:effectLst/>
                          <a:latin typeface="Century Gothic" panose="020B0502020202020204" pitchFamily="34" charset="0"/>
                        </a:rPr>
                        <a:t>-</a:t>
                      </a:r>
                      <a:endParaRPr lang="en-ZA" sz="100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nchor="ctr"/>
                </a:tc>
                <a:tc>
                  <a:txBody>
                    <a:bodyPr/>
                    <a:lstStyle/>
                    <a:p>
                      <a:pPr marL="63500" marR="42545" indent="-6350" algn="ctr">
                        <a:lnSpc>
                          <a:spcPct val="110000"/>
                        </a:lnSpc>
                        <a:spcAft>
                          <a:spcPts val="15"/>
                        </a:spcAft>
                      </a:pPr>
                      <a:r>
                        <a:rPr lang="en-ZA" sz="1000">
                          <a:solidFill>
                            <a:schemeClr val="tx1"/>
                          </a:solidFill>
                          <a:effectLst/>
                          <a:latin typeface="Century Gothic" panose="020B0502020202020204" pitchFamily="34" charset="0"/>
                        </a:rPr>
                        <a:t>-</a:t>
                      </a:r>
                      <a:endParaRPr lang="en-ZA" sz="100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nchor="ctr"/>
                </a:tc>
                <a:tc>
                  <a:txBody>
                    <a:bodyPr/>
                    <a:lstStyle/>
                    <a:p>
                      <a:pPr marL="234950" marR="42545" indent="-6350" algn="just">
                        <a:lnSpc>
                          <a:spcPct val="110000"/>
                        </a:lnSpc>
                        <a:spcAft>
                          <a:spcPts val="15"/>
                        </a:spcAft>
                      </a:pPr>
                      <a:r>
                        <a:rPr lang="en-ZA" sz="1000" dirty="0">
                          <a:effectLst/>
                        </a:rPr>
                        <a:t> </a:t>
                      </a:r>
                      <a:endParaRPr lang="en-ZA" sz="10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nchor="ctr"/>
                </a:tc>
                <a:extLst>
                  <a:ext uri="{0D108BD9-81ED-4DB2-BD59-A6C34878D82A}">
                    <a16:rowId xmlns:a16="http://schemas.microsoft.com/office/drawing/2014/main" xmlns="" val="3822450172"/>
                  </a:ext>
                </a:extLst>
              </a:tr>
              <a:tr h="635189">
                <a:tc>
                  <a:txBody>
                    <a:bodyPr/>
                    <a:lstStyle/>
                    <a:p>
                      <a:pPr marL="80010" marR="42545" indent="0" algn="ctr">
                        <a:lnSpc>
                          <a:spcPct val="110000"/>
                        </a:lnSpc>
                        <a:spcAft>
                          <a:spcPts val="15"/>
                        </a:spcAft>
                        <a:buFont typeface="+mj-lt"/>
                        <a:buNone/>
                      </a:pPr>
                      <a:r>
                        <a:rPr lang="en-US" sz="1000" b="1" dirty="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rPr>
                        <a:t>2</a:t>
                      </a:r>
                      <a:endParaRPr lang="en-ZA" sz="1000" b="1" dirty="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86360" marR="42545" indent="-6350" algn="just">
                        <a:lnSpc>
                          <a:spcPct val="110000"/>
                        </a:lnSpc>
                        <a:spcAft>
                          <a:spcPts val="15"/>
                        </a:spcAft>
                      </a:pPr>
                      <a:r>
                        <a:rPr lang="en-ZA" sz="1000">
                          <a:solidFill>
                            <a:schemeClr val="tx1"/>
                          </a:solidFill>
                          <a:effectLst/>
                          <a:latin typeface="Century Gothic" panose="020B0502020202020204" pitchFamily="34" charset="0"/>
                        </a:rPr>
                        <a:t>Number of reports on the assessment of Subcommittees’ effectiveness  </a:t>
                      </a:r>
                      <a:endParaRPr lang="en-ZA" sz="100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52070" marR="42545" indent="-6350" algn="just">
                        <a:lnSpc>
                          <a:spcPct val="110000"/>
                        </a:lnSpc>
                        <a:spcAft>
                          <a:spcPts val="15"/>
                        </a:spcAft>
                      </a:pPr>
                      <a:r>
                        <a:rPr lang="en-ZA" sz="1000">
                          <a:solidFill>
                            <a:schemeClr val="tx1"/>
                          </a:solidFill>
                          <a:effectLst/>
                          <a:latin typeface="Century Gothic" panose="020B0502020202020204" pitchFamily="34" charset="0"/>
                        </a:rPr>
                        <a:t>A report on the assessment of Subcommittees’ effectiveness  </a:t>
                      </a:r>
                      <a:endParaRPr lang="en-ZA" sz="100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7620" marR="42545" indent="-7620" algn="just">
                        <a:lnSpc>
                          <a:spcPct val="110000"/>
                        </a:lnSpc>
                        <a:spcAft>
                          <a:spcPts val="15"/>
                        </a:spcAft>
                      </a:pPr>
                      <a:r>
                        <a:rPr lang="en-ZA" sz="1000" dirty="0">
                          <a:solidFill>
                            <a:schemeClr val="tx1"/>
                          </a:solidFill>
                          <a:effectLst/>
                          <a:latin typeface="Century Gothic" panose="020B0502020202020204" pitchFamily="34" charset="0"/>
                        </a:rPr>
                        <a:t>No activity </a:t>
                      </a:r>
                      <a:endParaRPr lang="en-ZA" sz="1000" dirty="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234950" marR="42545" indent="-6350" algn="ctr">
                        <a:lnSpc>
                          <a:spcPct val="110000"/>
                        </a:lnSpc>
                        <a:spcAft>
                          <a:spcPts val="15"/>
                        </a:spcAft>
                      </a:pPr>
                      <a:r>
                        <a:rPr lang="en-ZA" sz="1000">
                          <a:solidFill>
                            <a:schemeClr val="tx1"/>
                          </a:solidFill>
                          <a:effectLst/>
                          <a:latin typeface="Century Gothic" panose="020B0502020202020204" pitchFamily="34" charset="0"/>
                        </a:rPr>
                        <a:t>-</a:t>
                      </a:r>
                      <a:endParaRPr lang="en-ZA" sz="100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nchor="ctr"/>
                </a:tc>
                <a:tc>
                  <a:txBody>
                    <a:bodyPr/>
                    <a:lstStyle/>
                    <a:p>
                      <a:pPr marL="234950" marR="42545" indent="-6350" algn="ctr">
                        <a:lnSpc>
                          <a:spcPct val="110000"/>
                        </a:lnSpc>
                        <a:spcAft>
                          <a:spcPts val="15"/>
                        </a:spcAft>
                      </a:pPr>
                      <a:r>
                        <a:rPr lang="en-ZA" sz="1000">
                          <a:solidFill>
                            <a:schemeClr val="tx1"/>
                          </a:solidFill>
                          <a:effectLst/>
                          <a:latin typeface="Century Gothic" panose="020B0502020202020204" pitchFamily="34" charset="0"/>
                        </a:rPr>
                        <a:t>-</a:t>
                      </a:r>
                      <a:endParaRPr lang="en-ZA" sz="100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nchor="ctr"/>
                </a:tc>
                <a:tc>
                  <a:txBody>
                    <a:bodyPr/>
                    <a:lstStyle/>
                    <a:p>
                      <a:pPr marL="63500" marR="42545" indent="-6350" algn="ctr">
                        <a:lnSpc>
                          <a:spcPct val="110000"/>
                        </a:lnSpc>
                        <a:spcAft>
                          <a:spcPts val="15"/>
                        </a:spcAft>
                      </a:pPr>
                      <a:r>
                        <a:rPr lang="en-ZA" sz="1000">
                          <a:solidFill>
                            <a:schemeClr val="tx1"/>
                          </a:solidFill>
                          <a:effectLst/>
                          <a:latin typeface="Century Gothic" panose="020B0502020202020204" pitchFamily="34" charset="0"/>
                        </a:rPr>
                        <a:t>-</a:t>
                      </a:r>
                      <a:endParaRPr lang="en-ZA" sz="100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nchor="ctr"/>
                </a:tc>
                <a:tc>
                  <a:txBody>
                    <a:bodyPr/>
                    <a:lstStyle/>
                    <a:p>
                      <a:pPr marL="234950" marR="42545" indent="-6350" algn="just">
                        <a:lnSpc>
                          <a:spcPct val="110000"/>
                        </a:lnSpc>
                        <a:spcAft>
                          <a:spcPts val="15"/>
                        </a:spcAft>
                      </a:pPr>
                      <a:r>
                        <a:rPr lang="en-ZA" sz="1000">
                          <a:effectLst/>
                        </a:rPr>
                        <a:t> </a:t>
                      </a:r>
                      <a:endParaRPr lang="en-ZA" sz="10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nchor="ctr"/>
                </a:tc>
                <a:extLst>
                  <a:ext uri="{0D108BD9-81ED-4DB2-BD59-A6C34878D82A}">
                    <a16:rowId xmlns:a16="http://schemas.microsoft.com/office/drawing/2014/main" xmlns="" val="743489014"/>
                  </a:ext>
                </a:extLst>
              </a:tr>
              <a:tr h="1923996">
                <a:tc>
                  <a:txBody>
                    <a:bodyPr/>
                    <a:lstStyle/>
                    <a:p>
                      <a:pPr marL="80010" marR="42545" indent="0" algn="ctr">
                        <a:lnSpc>
                          <a:spcPct val="110000"/>
                        </a:lnSpc>
                        <a:spcAft>
                          <a:spcPts val="15"/>
                        </a:spcAft>
                        <a:buFont typeface="+mj-lt"/>
                        <a:buNone/>
                      </a:pPr>
                      <a:r>
                        <a:rPr lang="en-US" sz="1000" b="1" dirty="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rPr>
                        <a:t>3</a:t>
                      </a:r>
                      <a:endParaRPr lang="en-ZA" sz="1000" b="1" dirty="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86360" marR="42545" indent="-6350" algn="just">
                        <a:lnSpc>
                          <a:spcPct val="110000"/>
                        </a:lnSpc>
                        <a:spcAft>
                          <a:spcPts val="15"/>
                        </a:spcAft>
                      </a:pPr>
                      <a:r>
                        <a:rPr lang="en-ZA" sz="1000">
                          <a:solidFill>
                            <a:schemeClr val="tx1"/>
                          </a:solidFill>
                          <a:effectLst/>
                          <a:latin typeface="Century Gothic" panose="020B0502020202020204" pitchFamily="34" charset="0"/>
                        </a:rPr>
                        <a:t>Status of audit outcome. </a:t>
                      </a:r>
                      <a:endParaRPr lang="en-ZA" sz="100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52070" marR="42545" indent="-6350" algn="just">
                        <a:lnSpc>
                          <a:spcPct val="110000"/>
                        </a:lnSpc>
                        <a:spcAft>
                          <a:spcPts val="15"/>
                        </a:spcAft>
                      </a:pPr>
                      <a:r>
                        <a:rPr lang="en-ZA" sz="1000" dirty="0">
                          <a:solidFill>
                            <a:schemeClr val="tx1"/>
                          </a:solidFill>
                          <a:effectLst/>
                          <a:latin typeface="Century Gothic" panose="020B0502020202020204" pitchFamily="34" charset="0"/>
                        </a:rPr>
                        <a:t>Unqualified Audit opinion on Financial and Non-financial report by AGSA </a:t>
                      </a:r>
                      <a:endParaRPr lang="en-ZA" sz="1000" dirty="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635" marR="42545" indent="-6350" algn="just">
                        <a:lnSpc>
                          <a:spcPct val="110000"/>
                        </a:lnSpc>
                        <a:spcAft>
                          <a:spcPts val="15"/>
                        </a:spcAft>
                      </a:pPr>
                      <a:r>
                        <a:rPr lang="en-ZA" sz="1000" dirty="0">
                          <a:solidFill>
                            <a:schemeClr val="tx1"/>
                          </a:solidFill>
                          <a:effectLst/>
                          <a:latin typeface="Century Gothic" panose="020B0502020202020204" pitchFamily="34" charset="0"/>
                        </a:rPr>
                        <a:t> Implement Financial </a:t>
                      </a:r>
                    </a:p>
                    <a:p>
                      <a:pPr marL="635" marR="10795" indent="-6350" algn="just">
                        <a:lnSpc>
                          <a:spcPct val="110000"/>
                        </a:lnSpc>
                        <a:spcAft>
                          <a:spcPts val="10"/>
                        </a:spcAft>
                      </a:pPr>
                      <a:r>
                        <a:rPr lang="en-ZA" sz="1000" dirty="0">
                          <a:solidFill>
                            <a:schemeClr val="tx1"/>
                          </a:solidFill>
                          <a:effectLst/>
                          <a:latin typeface="Century Gothic" panose="020B0502020202020204" pitchFamily="34" charset="0"/>
                        </a:rPr>
                        <a:t>Management plan, supported by sound systems of </a:t>
                      </a:r>
                    </a:p>
                    <a:p>
                      <a:pPr marL="635" marR="42545" indent="-6350" algn="just">
                        <a:lnSpc>
                          <a:spcPct val="110000"/>
                        </a:lnSpc>
                        <a:spcAft>
                          <a:spcPts val="10"/>
                        </a:spcAft>
                      </a:pPr>
                      <a:r>
                        <a:rPr lang="en-ZA" sz="1000" dirty="0">
                          <a:solidFill>
                            <a:schemeClr val="tx1"/>
                          </a:solidFill>
                          <a:effectLst/>
                          <a:latin typeface="Century Gothic" panose="020B0502020202020204" pitchFamily="34" charset="0"/>
                        </a:rPr>
                        <a:t>internal controls, Risk Management and Management of Revenue, Expenses, Assets and Liabilities and </a:t>
                      </a:r>
                    </a:p>
                    <a:p>
                      <a:pPr marL="1905" marR="42545" indent="-6350" algn="just">
                        <a:lnSpc>
                          <a:spcPct val="110000"/>
                        </a:lnSpc>
                        <a:spcAft>
                          <a:spcPts val="15"/>
                        </a:spcAft>
                      </a:pPr>
                      <a:r>
                        <a:rPr lang="en-ZA" sz="1000" dirty="0">
                          <a:solidFill>
                            <a:schemeClr val="tx1"/>
                          </a:solidFill>
                          <a:effectLst/>
                          <a:latin typeface="Century Gothic" panose="020B0502020202020204" pitchFamily="34" charset="0"/>
                        </a:rPr>
                        <a:t>report thereon in accordance with relevant prescripts </a:t>
                      </a:r>
                      <a:endParaRPr lang="en-ZA" sz="1000" dirty="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nchor="ctr"/>
                </a:tc>
                <a:tc>
                  <a:txBody>
                    <a:bodyPr/>
                    <a:lstStyle/>
                    <a:p>
                      <a:pPr marL="635" marR="42545" indent="-6350" algn="just">
                        <a:lnSpc>
                          <a:spcPct val="110000"/>
                        </a:lnSpc>
                        <a:spcAft>
                          <a:spcPts val="15"/>
                        </a:spcAft>
                      </a:pPr>
                      <a:r>
                        <a:rPr lang="en-ZA" sz="1000" dirty="0">
                          <a:solidFill>
                            <a:schemeClr val="tx1"/>
                          </a:solidFill>
                          <a:effectLst/>
                          <a:latin typeface="Century Gothic" panose="020B0502020202020204" pitchFamily="34" charset="0"/>
                        </a:rPr>
                        <a:t>Unqualified audit opinion has been achieved, as the financial management plan continues to be implemented, supported by sound systems of internal controls.  </a:t>
                      </a:r>
                    </a:p>
                    <a:p>
                      <a:pPr marL="91440" marR="42545" indent="-6350" algn="just">
                        <a:lnSpc>
                          <a:spcPct val="110000"/>
                        </a:lnSpc>
                        <a:spcAft>
                          <a:spcPts val="15"/>
                        </a:spcAft>
                      </a:pPr>
                      <a:r>
                        <a:rPr lang="en-ZA" sz="1000" dirty="0">
                          <a:solidFill>
                            <a:schemeClr val="tx1"/>
                          </a:solidFill>
                          <a:effectLst/>
                          <a:latin typeface="Century Gothic" panose="020B0502020202020204" pitchFamily="34" charset="0"/>
                        </a:rPr>
                        <a:t> </a:t>
                      </a:r>
                      <a:endParaRPr lang="en-ZA" sz="1000" dirty="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63500" marR="42545" indent="-6350" algn="just">
                        <a:lnSpc>
                          <a:spcPct val="110000"/>
                        </a:lnSpc>
                        <a:spcAft>
                          <a:spcPts val="15"/>
                        </a:spcAft>
                      </a:pPr>
                      <a:r>
                        <a:rPr lang="en-ZA" sz="1000" dirty="0">
                          <a:solidFill>
                            <a:schemeClr val="tx1"/>
                          </a:solidFill>
                          <a:effectLst/>
                          <a:latin typeface="Century Gothic" panose="020B0502020202020204" pitchFamily="34" charset="0"/>
                        </a:rPr>
                        <a:t>No variance </a:t>
                      </a:r>
                      <a:endParaRPr lang="en-ZA" sz="1000" dirty="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63500" marR="42545" indent="-6350" algn="just">
                        <a:lnSpc>
                          <a:spcPct val="110000"/>
                        </a:lnSpc>
                        <a:spcAft>
                          <a:spcPts val="15"/>
                        </a:spcAft>
                      </a:pPr>
                      <a:r>
                        <a:rPr lang="en-ZA" sz="1000" dirty="0">
                          <a:solidFill>
                            <a:schemeClr val="tx1"/>
                          </a:solidFill>
                          <a:effectLst/>
                          <a:latin typeface="Century Gothic" panose="020B0502020202020204" pitchFamily="34" charset="0"/>
                        </a:rPr>
                        <a:t>No Corrective Action </a:t>
                      </a:r>
                      <a:endParaRPr lang="en-ZA" sz="1000" dirty="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234950" marR="42545" indent="-6350" algn="just">
                        <a:lnSpc>
                          <a:spcPct val="110000"/>
                        </a:lnSpc>
                        <a:spcAft>
                          <a:spcPts val="15"/>
                        </a:spcAft>
                      </a:pPr>
                      <a:r>
                        <a:rPr lang="en-ZA" sz="1000">
                          <a:effectLst/>
                        </a:rPr>
                        <a:t> </a:t>
                      </a:r>
                      <a:endParaRPr lang="en-ZA" sz="10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nchor="ctr"/>
                </a:tc>
                <a:extLst>
                  <a:ext uri="{0D108BD9-81ED-4DB2-BD59-A6C34878D82A}">
                    <a16:rowId xmlns:a16="http://schemas.microsoft.com/office/drawing/2014/main" xmlns="" val="4191098468"/>
                  </a:ext>
                </a:extLst>
              </a:tr>
              <a:tr h="1755869">
                <a:tc>
                  <a:txBody>
                    <a:bodyPr/>
                    <a:lstStyle/>
                    <a:p>
                      <a:pPr marL="80010" marR="42545" indent="0" algn="ctr">
                        <a:lnSpc>
                          <a:spcPct val="110000"/>
                        </a:lnSpc>
                        <a:spcAft>
                          <a:spcPts val="15"/>
                        </a:spcAft>
                        <a:buFont typeface="+mj-lt"/>
                        <a:buNone/>
                      </a:pPr>
                      <a:r>
                        <a:rPr lang="en-US" sz="1000" b="1" dirty="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rPr>
                        <a:t>4</a:t>
                      </a:r>
                      <a:endParaRPr lang="en-ZA" sz="1000" b="1" dirty="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86360" marR="42545" indent="-6350" algn="just">
                        <a:lnSpc>
                          <a:spcPct val="110000"/>
                        </a:lnSpc>
                        <a:spcAft>
                          <a:spcPts val="15"/>
                        </a:spcAft>
                      </a:pPr>
                      <a:r>
                        <a:rPr lang="en-ZA" sz="1000">
                          <a:solidFill>
                            <a:schemeClr val="tx1"/>
                          </a:solidFill>
                          <a:effectLst/>
                          <a:latin typeface="Century Gothic" panose="020B0502020202020204" pitchFamily="34" charset="0"/>
                        </a:rPr>
                        <a:t>Number of business implementation plans and quarterly reports on HR Staffing adaptation in line with the business model   </a:t>
                      </a:r>
                      <a:endParaRPr lang="en-ZA" sz="100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1270" marR="42545" indent="-6350" algn="just">
                        <a:lnSpc>
                          <a:spcPct val="110000"/>
                        </a:lnSpc>
                        <a:spcAft>
                          <a:spcPts val="15"/>
                        </a:spcAft>
                      </a:pPr>
                      <a:r>
                        <a:rPr lang="en-ZA" sz="1000" dirty="0">
                          <a:solidFill>
                            <a:schemeClr val="tx1"/>
                          </a:solidFill>
                          <a:effectLst/>
                          <a:latin typeface="Century Gothic" panose="020B0502020202020204" pitchFamily="34" charset="0"/>
                        </a:rPr>
                        <a:t>Report on the implementation of the business model &amp; HR staffing adaptation in </a:t>
                      </a:r>
                    </a:p>
                    <a:p>
                      <a:pPr marL="52070" marR="42545" indent="-6350" algn="just">
                        <a:lnSpc>
                          <a:spcPct val="110000"/>
                        </a:lnSpc>
                        <a:spcAft>
                          <a:spcPts val="15"/>
                        </a:spcAft>
                      </a:pPr>
                      <a:r>
                        <a:rPr lang="en-ZA" sz="1000" dirty="0">
                          <a:solidFill>
                            <a:schemeClr val="tx1"/>
                          </a:solidFill>
                          <a:effectLst/>
                          <a:latin typeface="Century Gothic" panose="020B0502020202020204" pitchFamily="34" charset="0"/>
                        </a:rPr>
                        <a:t>line with the business model.</a:t>
                      </a:r>
                      <a:endParaRPr lang="en-ZA" sz="1000" dirty="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63500" marR="42545" indent="-6350" algn="just">
                        <a:lnSpc>
                          <a:spcPct val="110000"/>
                        </a:lnSpc>
                        <a:spcAft>
                          <a:spcPts val="15"/>
                        </a:spcAft>
                      </a:pPr>
                      <a:r>
                        <a:rPr lang="en-ZA" sz="1000">
                          <a:solidFill>
                            <a:schemeClr val="tx1"/>
                          </a:solidFill>
                          <a:effectLst/>
                          <a:latin typeface="Century Gothic" panose="020B0502020202020204" pitchFamily="34" charset="0"/>
                        </a:rPr>
                        <a:t>Implement business model plan </a:t>
                      </a:r>
                      <a:endParaRPr lang="en-ZA" sz="100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63500" marR="42545" indent="-6350" algn="just">
                        <a:lnSpc>
                          <a:spcPct val="110000"/>
                        </a:lnSpc>
                        <a:spcAft>
                          <a:spcPts val="15"/>
                        </a:spcAft>
                      </a:pPr>
                      <a:r>
                        <a:rPr lang="en-ZA" sz="1000">
                          <a:solidFill>
                            <a:schemeClr val="tx1"/>
                          </a:solidFill>
                          <a:effectLst/>
                          <a:latin typeface="Century Gothic" panose="020B0502020202020204" pitchFamily="34" charset="0"/>
                        </a:rPr>
                        <a:t>The business model implementation plan has been developed outlining the process of unfolding the CGE business model. A session will take place in February 2022, to operationalise the implementation plan.</a:t>
                      </a:r>
                      <a:endParaRPr lang="en-ZA" sz="100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63500" marR="42545" indent="-6350" algn="just">
                        <a:lnSpc>
                          <a:spcPct val="110000"/>
                        </a:lnSpc>
                        <a:spcAft>
                          <a:spcPts val="15"/>
                        </a:spcAft>
                      </a:pPr>
                      <a:r>
                        <a:rPr lang="en-ZA" sz="1000">
                          <a:solidFill>
                            <a:schemeClr val="tx1"/>
                          </a:solidFill>
                          <a:effectLst/>
                          <a:latin typeface="Century Gothic" panose="020B0502020202020204" pitchFamily="34" charset="0"/>
                        </a:rPr>
                        <a:t>No variance </a:t>
                      </a:r>
                      <a:endParaRPr lang="en-ZA" sz="100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63500" marR="42545" indent="-6350" algn="just">
                        <a:lnSpc>
                          <a:spcPct val="110000"/>
                        </a:lnSpc>
                        <a:spcAft>
                          <a:spcPts val="15"/>
                        </a:spcAft>
                      </a:pPr>
                      <a:r>
                        <a:rPr lang="en-ZA" sz="1000" dirty="0">
                          <a:solidFill>
                            <a:schemeClr val="tx1"/>
                          </a:solidFill>
                          <a:effectLst/>
                          <a:latin typeface="Century Gothic" panose="020B0502020202020204" pitchFamily="34" charset="0"/>
                        </a:rPr>
                        <a:t>No Corrective Action </a:t>
                      </a:r>
                      <a:endParaRPr lang="en-ZA" sz="1000" dirty="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234950" marR="42545" indent="-6350" algn="just">
                        <a:lnSpc>
                          <a:spcPct val="110000"/>
                        </a:lnSpc>
                        <a:spcAft>
                          <a:spcPts val="15"/>
                        </a:spcAft>
                      </a:pPr>
                      <a:r>
                        <a:rPr lang="en-ZA" sz="1000" dirty="0">
                          <a:effectLst/>
                        </a:rPr>
                        <a:t> </a:t>
                      </a:r>
                      <a:endParaRPr lang="en-ZA" sz="10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nchor="ctr"/>
                </a:tc>
                <a:extLst>
                  <a:ext uri="{0D108BD9-81ED-4DB2-BD59-A6C34878D82A}">
                    <a16:rowId xmlns:a16="http://schemas.microsoft.com/office/drawing/2014/main" xmlns="" val="4028483028"/>
                  </a:ext>
                </a:extLst>
              </a:tr>
            </a:tbl>
          </a:graphicData>
        </a:graphic>
      </p:graphicFrame>
    </p:spTree>
    <p:extLst>
      <p:ext uri="{BB962C8B-B14F-4D97-AF65-F5344CB8AC3E}">
        <p14:creationId xmlns:p14="http://schemas.microsoft.com/office/powerpoint/2010/main" xmlns="" val="370528498"/>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 name="CGE Banner1" descr="CGE Banner1"/>
          <p:cNvPicPr>
            <a:picLocks noChangeAspect="1"/>
          </p:cNvPicPr>
          <p:nvPr/>
        </p:nvPicPr>
        <p:blipFill>
          <a:blip r:embed="rId3" cstate="print"/>
          <a:stretch>
            <a:fillRect/>
          </a:stretch>
        </p:blipFill>
        <p:spPr>
          <a:xfrm>
            <a:off x="2062110" y="0"/>
            <a:ext cx="5019777" cy="1058854"/>
          </a:xfrm>
          <a:prstGeom prst="rect">
            <a:avLst/>
          </a:prstGeom>
          <a:ln w="12700" cap="flat">
            <a:noFill/>
            <a:miter lim="400000"/>
          </a:ln>
          <a:effectLst/>
        </p:spPr>
      </p:pic>
      <p:pic>
        <p:nvPicPr>
          <p:cNvPr id="36" name="image.pdf" descr="image.pdf"/>
          <p:cNvPicPr>
            <a:picLocks noChangeAspect="1"/>
          </p:cNvPicPr>
          <p:nvPr/>
        </p:nvPicPr>
        <p:blipFill>
          <a:blip r:embed="rId4" cstate="print"/>
          <a:stretch>
            <a:fillRect/>
          </a:stretch>
        </p:blipFill>
        <p:spPr>
          <a:xfrm rot="10800000" flipH="1">
            <a:off x="0" y="6701395"/>
            <a:ext cx="9144000" cy="156606"/>
          </a:xfrm>
          <a:prstGeom prst="rect">
            <a:avLst/>
          </a:prstGeom>
          <a:ln w="12700" cap="flat">
            <a:noFill/>
            <a:miter lim="400000"/>
          </a:ln>
          <a:effectLst/>
        </p:spPr>
      </p:pic>
      <p:sp>
        <p:nvSpPr>
          <p:cNvPr id="38" name="Slide Number"/>
          <p:cNvSpPr txBox="1">
            <a:spLocks noGrp="1"/>
          </p:cNvSpPr>
          <p:nvPr>
            <p:ph type="sldNum" sz="quarter" idx="4294967295"/>
          </p:nvPr>
        </p:nvSpPr>
        <p:spPr>
          <a:xfrm>
            <a:off x="8464068" y="6245225"/>
            <a:ext cx="222732" cy="332740"/>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rPr/>
              <a:pPr/>
              <a:t>19</a:t>
            </a:fld>
            <a:endParaRPr dirty="0"/>
          </a:p>
        </p:txBody>
      </p:sp>
      <p:sp>
        <p:nvSpPr>
          <p:cNvPr id="9" name="TextBox 8">
            <a:extLst>
              <a:ext uri="{FF2B5EF4-FFF2-40B4-BE49-F238E27FC236}">
                <a16:creationId xmlns:a16="http://schemas.microsoft.com/office/drawing/2014/main" xmlns="" id="{48BD31F2-AA7A-40FC-BBC3-7F9B32CFFB9A}"/>
              </a:ext>
            </a:extLst>
          </p:cNvPr>
          <p:cNvSpPr txBox="1"/>
          <p:nvPr/>
        </p:nvSpPr>
        <p:spPr>
          <a:xfrm>
            <a:off x="91438" y="965687"/>
            <a:ext cx="8961120" cy="30976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marL="68580" marR="42545" indent="-6350" algn="just">
              <a:lnSpc>
                <a:spcPct val="110000"/>
              </a:lnSpc>
              <a:spcAft>
                <a:spcPts val="15"/>
              </a:spcAft>
            </a:pPr>
            <a:r>
              <a:rPr lang="en-ZA" sz="1400" b="1" dirty="0">
                <a:solidFill>
                  <a:srgbClr val="1F3864"/>
                </a:solidFill>
                <a:effectLst/>
                <a:latin typeface="Century Gothic" panose="020B0502020202020204" pitchFamily="34" charset="0"/>
                <a:ea typeface="Century Gothic" panose="020B0502020202020204" pitchFamily="34" charset="0"/>
                <a:cs typeface="Century Gothic" panose="020B0502020202020204" pitchFamily="34" charset="0"/>
              </a:rPr>
              <a:t>OUTCOME 4: CONT…</a:t>
            </a:r>
            <a:endParaRPr lang="en-ZA" sz="14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p:txBody>
      </p:sp>
      <p:graphicFrame>
        <p:nvGraphicFramePr>
          <p:cNvPr id="4" name="Table 3">
            <a:extLst>
              <a:ext uri="{FF2B5EF4-FFF2-40B4-BE49-F238E27FC236}">
                <a16:creationId xmlns:a16="http://schemas.microsoft.com/office/drawing/2014/main" xmlns="" id="{723D4D10-2553-45A5-B9D6-FF8D258032CD}"/>
              </a:ext>
            </a:extLst>
          </p:cNvPr>
          <p:cNvGraphicFramePr>
            <a:graphicFrameLocks noGrp="1"/>
          </p:cNvGraphicFramePr>
          <p:nvPr>
            <p:extLst>
              <p:ext uri="{D42A27DB-BD31-4B8C-83A1-F6EECF244321}">
                <p14:modId xmlns:p14="http://schemas.microsoft.com/office/powerpoint/2010/main" xmlns="" val="1813156428"/>
              </p:ext>
            </p:extLst>
          </p:nvPr>
        </p:nvGraphicFramePr>
        <p:xfrm>
          <a:off x="-2" y="1237271"/>
          <a:ext cx="9143999" cy="385318"/>
        </p:xfrm>
        <a:graphic>
          <a:graphicData uri="http://schemas.openxmlformats.org/drawingml/2006/table">
            <a:tbl>
              <a:tblPr>
                <a:tableStyleId>{5940675A-B579-460E-94D1-54222C63F5DA}</a:tableStyleId>
              </a:tblPr>
              <a:tblGrid>
                <a:gridCol w="325120">
                  <a:extLst>
                    <a:ext uri="{9D8B030D-6E8A-4147-A177-3AD203B41FA5}">
                      <a16:colId xmlns:a16="http://schemas.microsoft.com/office/drawing/2014/main" xmlns="" val="350417855"/>
                    </a:ext>
                  </a:extLst>
                </a:gridCol>
                <a:gridCol w="1514192">
                  <a:extLst>
                    <a:ext uri="{9D8B030D-6E8A-4147-A177-3AD203B41FA5}">
                      <a16:colId xmlns:a16="http://schemas.microsoft.com/office/drawing/2014/main" xmlns="" val="4180461511"/>
                    </a:ext>
                  </a:extLst>
                </a:gridCol>
                <a:gridCol w="1471449">
                  <a:extLst>
                    <a:ext uri="{9D8B030D-6E8A-4147-A177-3AD203B41FA5}">
                      <a16:colId xmlns:a16="http://schemas.microsoft.com/office/drawing/2014/main" xmlns="" val="3342170485"/>
                    </a:ext>
                  </a:extLst>
                </a:gridCol>
                <a:gridCol w="1744717">
                  <a:extLst>
                    <a:ext uri="{9D8B030D-6E8A-4147-A177-3AD203B41FA5}">
                      <a16:colId xmlns:a16="http://schemas.microsoft.com/office/drawing/2014/main" xmlns="" val="4258596954"/>
                    </a:ext>
                  </a:extLst>
                </a:gridCol>
                <a:gridCol w="2017986">
                  <a:extLst>
                    <a:ext uri="{9D8B030D-6E8A-4147-A177-3AD203B41FA5}">
                      <a16:colId xmlns:a16="http://schemas.microsoft.com/office/drawing/2014/main" xmlns="" val="1372670853"/>
                    </a:ext>
                  </a:extLst>
                </a:gridCol>
                <a:gridCol w="882869">
                  <a:extLst>
                    <a:ext uri="{9D8B030D-6E8A-4147-A177-3AD203B41FA5}">
                      <a16:colId xmlns:a16="http://schemas.microsoft.com/office/drawing/2014/main" xmlns="" val="2202377098"/>
                    </a:ext>
                  </a:extLst>
                </a:gridCol>
                <a:gridCol w="1187666">
                  <a:extLst>
                    <a:ext uri="{9D8B030D-6E8A-4147-A177-3AD203B41FA5}">
                      <a16:colId xmlns:a16="http://schemas.microsoft.com/office/drawing/2014/main" xmlns="" val="1747221377"/>
                    </a:ext>
                  </a:extLst>
                </a:gridCol>
              </a:tblGrid>
              <a:tr h="367936">
                <a:tc>
                  <a:txBody>
                    <a:bodyPr/>
                    <a:lstStyle/>
                    <a:p>
                      <a:pPr marL="234950" marR="42545" indent="-6350" algn="ctr">
                        <a:lnSpc>
                          <a:spcPct val="110000"/>
                        </a:lnSpc>
                        <a:spcAft>
                          <a:spcPts val="15"/>
                        </a:spcAft>
                      </a:pPr>
                      <a:r>
                        <a:rPr lang="en-ZA" sz="1200" b="1" dirty="0">
                          <a:solidFill>
                            <a:schemeClr val="bg1"/>
                          </a:solidFill>
                          <a:effectLst/>
                          <a:latin typeface="Century Gothic" panose="020B0502020202020204" pitchFamily="34" charset="0"/>
                        </a:rPr>
                        <a:t>#</a:t>
                      </a:r>
                      <a:endParaRPr lang="en-ZA" sz="1200" b="1" dirty="0">
                        <a:solidFill>
                          <a:schemeClr val="bg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solidFill>
                      <a:schemeClr val="accent2">
                        <a:lumMod val="75000"/>
                      </a:schemeClr>
                    </a:solidFill>
                  </a:tcPr>
                </a:tc>
                <a:tc>
                  <a:txBody>
                    <a:bodyPr/>
                    <a:lstStyle/>
                    <a:p>
                      <a:pPr marL="234950" marR="42545" indent="-6350" algn="ctr">
                        <a:lnSpc>
                          <a:spcPct val="110000"/>
                        </a:lnSpc>
                        <a:spcAft>
                          <a:spcPts val="15"/>
                        </a:spcAft>
                      </a:pPr>
                      <a:r>
                        <a:rPr lang="en-ZA" sz="1200" b="1" dirty="0">
                          <a:solidFill>
                            <a:schemeClr val="bg1"/>
                          </a:solidFill>
                          <a:effectLst/>
                          <a:latin typeface="Century Gothic" panose="020B0502020202020204" pitchFamily="34" charset="0"/>
                        </a:rPr>
                        <a:t>Output Indicators</a:t>
                      </a:r>
                      <a:endParaRPr lang="en-ZA" sz="1200" b="1" dirty="0">
                        <a:solidFill>
                          <a:schemeClr val="bg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solidFill>
                      <a:schemeClr val="accent2">
                        <a:lumMod val="75000"/>
                      </a:schemeClr>
                    </a:solidFill>
                  </a:tcPr>
                </a:tc>
                <a:tc>
                  <a:txBody>
                    <a:bodyPr/>
                    <a:lstStyle/>
                    <a:p>
                      <a:pPr marL="234950" marR="42545" indent="-6350" algn="ctr">
                        <a:lnSpc>
                          <a:spcPct val="110000"/>
                        </a:lnSpc>
                        <a:spcAft>
                          <a:spcPts val="15"/>
                        </a:spcAft>
                      </a:pPr>
                      <a:r>
                        <a:rPr lang="en-ZA" sz="1200" b="1" dirty="0">
                          <a:solidFill>
                            <a:schemeClr val="bg1"/>
                          </a:solidFill>
                          <a:effectLst/>
                          <a:latin typeface="Century Gothic" panose="020B0502020202020204" pitchFamily="34" charset="0"/>
                        </a:rPr>
                        <a:t>Annual Targets</a:t>
                      </a:r>
                      <a:endParaRPr lang="en-ZA" sz="1200" b="1" dirty="0">
                        <a:solidFill>
                          <a:schemeClr val="bg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solidFill>
                      <a:schemeClr val="accent2">
                        <a:lumMod val="75000"/>
                      </a:schemeClr>
                    </a:solidFill>
                  </a:tcPr>
                </a:tc>
                <a:tc>
                  <a:txBody>
                    <a:bodyPr/>
                    <a:lstStyle/>
                    <a:p>
                      <a:pPr marL="234950" marR="42545" indent="-6350" algn="ctr">
                        <a:lnSpc>
                          <a:spcPct val="110000"/>
                        </a:lnSpc>
                        <a:spcAft>
                          <a:spcPts val="15"/>
                        </a:spcAft>
                      </a:pPr>
                      <a:r>
                        <a:rPr lang="en-ZA" sz="1200" b="1" dirty="0">
                          <a:solidFill>
                            <a:schemeClr val="bg1"/>
                          </a:solidFill>
                          <a:effectLst/>
                          <a:latin typeface="Century Gothic" panose="020B0502020202020204" pitchFamily="34" charset="0"/>
                        </a:rPr>
                        <a:t>Q3</a:t>
                      </a:r>
                      <a:endParaRPr lang="en-ZA" sz="1200" b="1" dirty="0">
                        <a:solidFill>
                          <a:schemeClr val="bg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solidFill>
                      <a:schemeClr val="accent2">
                        <a:lumMod val="75000"/>
                      </a:schemeClr>
                    </a:solidFill>
                  </a:tcPr>
                </a:tc>
                <a:tc>
                  <a:txBody>
                    <a:bodyPr/>
                    <a:lstStyle/>
                    <a:p>
                      <a:pPr marL="234950" marR="42545" indent="-6350" algn="ctr">
                        <a:lnSpc>
                          <a:spcPct val="110000"/>
                        </a:lnSpc>
                        <a:spcAft>
                          <a:spcPts val="15"/>
                        </a:spcAft>
                      </a:pPr>
                      <a:r>
                        <a:rPr lang="en-ZA" sz="1200" b="1" dirty="0">
                          <a:solidFill>
                            <a:schemeClr val="bg1"/>
                          </a:solidFill>
                          <a:effectLst/>
                          <a:latin typeface="Century Gothic" panose="020B0502020202020204" pitchFamily="34" charset="0"/>
                        </a:rPr>
                        <a:t>Actual Performance</a:t>
                      </a:r>
                      <a:endParaRPr lang="en-ZA" sz="1200" b="1" dirty="0">
                        <a:solidFill>
                          <a:schemeClr val="bg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solidFill>
                      <a:schemeClr val="accent2">
                        <a:lumMod val="75000"/>
                      </a:schemeClr>
                    </a:solidFill>
                  </a:tcPr>
                </a:tc>
                <a:tc>
                  <a:txBody>
                    <a:bodyPr/>
                    <a:lstStyle/>
                    <a:p>
                      <a:pPr marL="0" marR="42545" indent="0" algn="ctr">
                        <a:lnSpc>
                          <a:spcPct val="110000"/>
                        </a:lnSpc>
                        <a:spcAft>
                          <a:spcPts val="15"/>
                        </a:spcAft>
                      </a:pPr>
                      <a:r>
                        <a:rPr lang="en-ZA" sz="1200" b="1" dirty="0">
                          <a:solidFill>
                            <a:schemeClr val="bg1"/>
                          </a:solidFill>
                          <a:effectLst/>
                          <a:latin typeface="Century Gothic" panose="020B0502020202020204" pitchFamily="34" charset="0"/>
                        </a:rPr>
                        <a:t>Variance</a:t>
                      </a:r>
                      <a:endParaRPr lang="en-ZA" sz="1200" b="1" dirty="0">
                        <a:solidFill>
                          <a:schemeClr val="bg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solidFill>
                      <a:schemeClr val="accent2">
                        <a:lumMod val="75000"/>
                      </a:schemeClr>
                    </a:solidFill>
                  </a:tcPr>
                </a:tc>
                <a:tc>
                  <a:txBody>
                    <a:bodyPr/>
                    <a:lstStyle/>
                    <a:p>
                      <a:pPr marL="152400" marR="42545" indent="-6350" algn="ctr">
                        <a:lnSpc>
                          <a:spcPct val="110000"/>
                        </a:lnSpc>
                        <a:spcAft>
                          <a:spcPts val="15"/>
                        </a:spcAft>
                      </a:pPr>
                      <a:r>
                        <a:rPr lang="en-ZA" sz="1200" b="1" dirty="0">
                          <a:solidFill>
                            <a:schemeClr val="bg1"/>
                          </a:solidFill>
                          <a:effectLst/>
                          <a:latin typeface="Century Gothic" panose="020B0502020202020204" pitchFamily="34" charset="0"/>
                        </a:rPr>
                        <a:t>Corrective Action</a:t>
                      </a:r>
                      <a:endParaRPr lang="en-ZA" sz="1200" b="1" dirty="0">
                        <a:solidFill>
                          <a:schemeClr val="bg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solidFill>
                      <a:schemeClr val="accent2">
                        <a:lumMod val="75000"/>
                      </a:schemeClr>
                    </a:solidFill>
                  </a:tcPr>
                </a:tc>
                <a:extLst>
                  <a:ext uri="{0D108BD9-81ED-4DB2-BD59-A6C34878D82A}">
                    <a16:rowId xmlns:a16="http://schemas.microsoft.com/office/drawing/2014/main" xmlns="" val="3355198186"/>
                  </a:ext>
                </a:extLst>
              </a:tr>
            </a:tbl>
          </a:graphicData>
        </a:graphic>
      </p:graphicFrame>
      <p:graphicFrame>
        <p:nvGraphicFramePr>
          <p:cNvPr id="5" name="Table 4">
            <a:extLst>
              <a:ext uri="{FF2B5EF4-FFF2-40B4-BE49-F238E27FC236}">
                <a16:creationId xmlns:a16="http://schemas.microsoft.com/office/drawing/2014/main" xmlns="" id="{53E94F2D-CB4D-4740-983E-85533CE3E0E0}"/>
              </a:ext>
            </a:extLst>
          </p:cNvPr>
          <p:cNvGraphicFramePr>
            <a:graphicFrameLocks noGrp="1"/>
          </p:cNvGraphicFramePr>
          <p:nvPr>
            <p:extLst>
              <p:ext uri="{D42A27DB-BD31-4B8C-83A1-F6EECF244321}">
                <p14:modId xmlns:p14="http://schemas.microsoft.com/office/powerpoint/2010/main" xmlns="" val="1049103135"/>
              </p:ext>
            </p:extLst>
          </p:nvPr>
        </p:nvGraphicFramePr>
        <p:xfrm>
          <a:off x="-2" y="1622589"/>
          <a:ext cx="9144002" cy="5078807"/>
        </p:xfrm>
        <a:graphic>
          <a:graphicData uri="http://schemas.openxmlformats.org/drawingml/2006/table">
            <a:tbl>
              <a:tblPr>
                <a:tableStyleId>{5940675A-B579-460E-94D1-54222C63F5DA}</a:tableStyleId>
              </a:tblPr>
              <a:tblGrid>
                <a:gridCol w="315312">
                  <a:extLst>
                    <a:ext uri="{9D8B030D-6E8A-4147-A177-3AD203B41FA5}">
                      <a16:colId xmlns:a16="http://schemas.microsoft.com/office/drawing/2014/main" xmlns="" val="2071151593"/>
                    </a:ext>
                  </a:extLst>
                </a:gridCol>
                <a:gridCol w="1608083">
                  <a:extLst>
                    <a:ext uri="{9D8B030D-6E8A-4147-A177-3AD203B41FA5}">
                      <a16:colId xmlns:a16="http://schemas.microsoft.com/office/drawing/2014/main" xmlns="" val="145328091"/>
                    </a:ext>
                  </a:extLst>
                </a:gridCol>
                <a:gridCol w="1366345">
                  <a:extLst>
                    <a:ext uri="{9D8B030D-6E8A-4147-A177-3AD203B41FA5}">
                      <a16:colId xmlns:a16="http://schemas.microsoft.com/office/drawing/2014/main" xmlns="" val="3550596840"/>
                    </a:ext>
                  </a:extLst>
                </a:gridCol>
                <a:gridCol w="1765738">
                  <a:extLst>
                    <a:ext uri="{9D8B030D-6E8A-4147-A177-3AD203B41FA5}">
                      <a16:colId xmlns:a16="http://schemas.microsoft.com/office/drawing/2014/main" xmlns="" val="3293947131"/>
                    </a:ext>
                  </a:extLst>
                </a:gridCol>
                <a:gridCol w="2034369">
                  <a:extLst>
                    <a:ext uri="{9D8B030D-6E8A-4147-A177-3AD203B41FA5}">
                      <a16:colId xmlns:a16="http://schemas.microsoft.com/office/drawing/2014/main" xmlns="" val="2390958690"/>
                    </a:ext>
                  </a:extLst>
                </a:gridCol>
                <a:gridCol w="908527">
                  <a:extLst>
                    <a:ext uri="{9D8B030D-6E8A-4147-A177-3AD203B41FA5}">
                      <a16:colId xmlns:a16="http://schemas.microsoft.com/office/drawing/2014/main" xmlns="" val="3792992732"/>
                    </a:ext>
                  </a:extLst>
                </a:gridCol>
                <a:gridCol w="1145628">
                  <a:extLst>
                    <a:ext uri="{9D8B030D-6E8A-4147-A177-3AD203B41FA5}">
                      <a16:colId xmlns:a16="http://schemas.microsoft.com/office/drawing/2014/main" xmlns="" val="1427451472"/>
                    </a:ext>
                  </a:extLst>
                </a:gridCol>
              </a:tblGrid>
              <a:tr h="1075567">
                <a:tc>
                  <a:txBody>
                    <a:bodyPr/>
                    <a:lstStyle/>
                    <a:p>
                      <a:pPr marL="0" marR="42545" lvl="0" indent="0" algn="ctr">
                        <a:lnSpc>
                          <a:spcPct val="110000"/>
                        </a:lnSpc>
                        <a:spcAft>
                          <a:spcPts val="15"/>
                        </a:spcAft>
                        <a:buFont typeface="+mj-lt"/>
                        <a:buNone/>
                      </a:pPr>
                      <a:r>
                        <a:rPr lang="en-ZA" sz="1050" b="1" dirty="0">
                          <a:solidFill>
                            <a:schemeClr val="tx1"/>
                          </a:solidFill>
                          <a:effectLst/>
                          <a:latin typeface="Century Gothic" panose="020B0502020202020204" pitchFamily="34" charset="0"/>
                        </a:rPr>
                        <a:t>5. </a:t>
                      </a:r>
                      <a:endParaRPr lang="en-ZA" sz="1050" b="1" dirty="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86360" marR="42545" indent="-6350" algn="just">
                        <a:lnSpc>
                          <a:spcPct val="110000"/>
                        </a:lnSpc>
                        <a:spcAft>
                          <a:spcPts val="15"/>
                        </a:spcAft>
                      </a:pPr>
                      <a:r>
                        <a:rPr lang="en-ZA" sz="1050" dirty="0">
                          <a:solidFill>
                            <a:schemeClr val="tx1"/>
                          </a:solidFill>
                          <a:effectLst/>
                          <a:latin typeface="Century Gothic" panose="020B0502020202020204" pitchFamily="34" charset="0"/>
                        </a:rPr>
                        <a:t>Number of reports on the implementation of the IKM plan  </a:t>
                      </a:r>
                      <a:endParaRPr lang="en-ZA" sz="1050" dirty="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52070" marR="42545" indent="-6350" algn="just">
                        <a:lnSpc>
                          <a:spcPct val="110000"/>
                        </a:lnSpc>
                        <a:spcAft>
                          <a:spcPts val="15"/>
                        </a:spcAft>
                      </a:pPr>
                      <a:r>
                        <a:rPr lang="en-ZA" sz="1050">
                          <a:solidFill>
                            <a:schemeClr val="tx1"/>
                          </a:solidFill>
                          <a:effectLst/>
                          <a:latin typeface="Century Gothic" panose="020B0502020202020204" pitchFamily="34" charset="0"/>
                        </a:rPr>
                        <a:t>Quarterly report on the implementation of IKM plan  </a:t>
                      </a:r>
                      <a:endParaRPr lang="en-ZA" sz="105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1270" marR="42545" indent="-6350" algn="just">
                        <a:lnSpc>
                          <a:spcPct val="110000"/>
                        </a:lnSpc>
                        <a:spcAft>
                          <a:spcPts val="10"/>
                        </a:spcAft>
                      </a:pPr>
                      <a:r>
                        <a:rPr lang="en-ZA" sz="1050">
                          <a:solidFill>
                            <a:schemeClr val="tx1"/>
                          </a:solidFill>
                          <a:effectLst/>
                          <a:latin typeface="Century Gothic" panose="020B0502020202020204" pitchFamily="34" charset="0"/>
                        </a:rPr>
                        <a:t>Quarterly report on the </a:t>
                      </a:r>
                    </a:p>
                    <a:p>
                      <a:pPr marL="1270" marR="42545" indent="-6350" algn="just">
                        <a:lnSpc>
                          <a:spcPct val="110000"/>
                        </a:lnSpc>
                        <a:spcAft>
                          <a:spcPts val="15"/>
                        </a:spcAft>
                      </a:pPr>
                      <a:r>
                        <a:rPr lang="en-ZA" sz="1050">
                          <a:solidFill>
                            <a:schemeClr val="tx1"/>
                          </a:solidFill>
                          <a:effectLst/>
                          <a:latin typeface="Century Gothic" panose="020B0502020202020204" pitchFamily="34" charset="0"/>
                        </a:rPr>
                        <a:t>implementation of IKM plan  </a:t>
                      </a:r>
                      <a:endParaRPr lang="en-ZA" sz="105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63500" marR="42545" indent="-6350" algn="just">
                        <a:lnSpc>
                          <a:spcPct val="110000"/>
                        </a:lnSpc>
                        <a:spcAft>
                          <a:spcPts val="15"/>
                        </a:spcAft>
                      </a:pPr>
                      <a:r>
                        <a:rPr lang="en-ZA" sz="1050">
                          <a:solidFill>
                            <a:schemeClr val="tx1"/>
                          </a:solidFill>
                          <a:effectLst/>
                          <a:latin typeface="Century Gothic" panose="020B0502020202020204" pitchFamily="34" charset="0"/>
                        </a:rPr>
                        <a:t>A report was submitted indicating that the appointment of a service provider to operationalise the IKM plan is underway.</a:t>
                      </a:r>
                      <a:endParaRPr lang="en-ZA" sz="105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63500" marR="42545" indent="-6350" algn="just">
                        <a:lnSpc>
                          <a:spcPct val="110000"/>
                        </a:lnSpc>
                        <a:spcAft>
                          <a:spcPts val="15"/>
                        </a:spcAft>
                      </a:pPr>
                      <a:r>
                        <a:rPr lang="en-ZA" sz="1050">
                          <a:solidFill>
                            <a:schemeClr val="tx1"/>
                          </a:solidFill>
                          <a:effectLst/>
                          <a:latin typeface="Century Gothic" panose="020B0502020202020204" pitchFamily="34" charset="0"/>
                        </a:rPr>
                        <a:t>No variance</a:t>
                      </a:r>
                      <a:endParaRPr lang="en-ZA" sz="105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63500" marR="42545" indent="-6350" algn="just">
                        <a:lnSpc>
                          <a:spcPct val="110000"/>
                        </a:lnSpc>
                        <a:spcAft>
                          <a:spcPts val="15"/>
                        </a:spcAft>
                      </a:pPr>
                      <a:r>
                        <a:rPr lang="en-ZA" sz="1050">
                          <a:solidFill>
                            <a:schemeClr val="tx1"/>
                          </a:solidFill>
                          <a:effectLst/>
                          <a:latin typeface="Century Gothic" panose="020B0502020202020204" pitchFamily="34" charset="0"/>
                        </a:rPr>
                        <a:t>No Corrective Action.</a:t>
                      </a:r>
                      <a:endParaRPr lang="en-ZA" sz="105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extLst>
                  <a:ext uri="{0D108BD9-81ED-4DB2-BD59-A6C34878D82A}">
                    <a16:rowId xmlns:a16="http://schemas.microsoft.com/office/drawing/2014/main" xmlns="" val="1799267582"/>
                  </a:ext>
                </a:extLst>
              </a:tr>
              <a:tr h="2289528">
                <a:tc>
                  <a:txBody>
                    <a:bodyPr/>
                    <a:lstStyle/>
                    <a:p>
                      <a:pPr marL="0" marR="42545" lvl="0" indent="0" algn="ctr">
                        <a:lnSpc>
                          <a:spcPct val="110000"/>
                        </a:lnSpc>
                        <a:spcAft>
                          <a:spcPts val="15"/>
                        </a:spcAft>
                        <a:buFont typeface="+mj-lt"/>
                        <a:buNone/>
                      </a:pPr>
                      <a:r>
                        <a:rPr lang="en-ZA" sz="1050" b="1" dirty="0">
                          <a:solidFill>
                            <a:schemeClr val="tx1"/>
                          </a:solidFill>
                          <a:effectLst/>
                          <a:latin typeface="Century Gothic" panose="020B0502020202020204" pitchFamily="34" charset="0"/>
                        </a:rPr>
                        <a:t>6. </a:t>
                      </a:r>
                      <a:endParaRPr lang="en-ZA" sz="1050" b="1" dirty="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86360" marR="42545" indent="-6350" algn="just">
                        <a:lnSpc>
                          <a:spcPct val="110000"/>
                        </a:lnSpc>
                        <a:spcAft>
                          <a:spcPts val="15"/>
                        </a:spcAft>
                      </a:pPr>
                      <a:r>
                        <a:rPr lang="en-ZA" sz="1050">
                          <a:solidFill>
                            <a:schemeClr val="tx1"/>
                          </a:solidFill>
                          <a:effectLst/>
                          <a:latin typeface="Century Gothic" panose="020B0502020202020204" pitchFamily="34" charset="0"/>
                        </a:rPr>
                        <a:t>Number of reports on the implementation of the ICT Strategy and Plan </a:t>
                      </a:r>
                      <a:endParaRPr lang="en-ZA" sz="105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52070" marR="42545" indent="-6350" algn="just">
                        <a:lnSpc>
                          <a:spcPct val="110000"/>
                        </a:lnSpc>
                        <a:spcAft>
                          <a:spcPts val="15"/>
                        </a:spcAft>
                      </a:pPr>
                      <a:r>
                        <a:rPr lang="en-ZA" sz="1050" dirty="0">
                          <a:solidFill>
                            <a:schemeClr val="tx1"/>
                          </a:solidFill>
                          <a:effectLst/>
                          <a:latin typeface="Century Gothic" panose="020B0502020202020204" pitchFamily="34" charset="0"/>
                        </a:rPr>
                        <a:t>Quarterly reports on the implementation of ICT plan  </a:t>
                      </a:r>
                      <a:endParaRPr lang="en-ZA" sz="1050" dirty="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63500" marR="42545" indent="-6350" algn="just">
                        <a:lnSpc>
                          <a:spcPct val="110000"/>
                        </a:lnSpc>
                        <a:spcAft>
                          <a:spcPts val="15"/>
                        </a:spcAft>
                      </a:pPr>
                      <a:r>
                        <a:rPr lang="en-ZA" sz="1050" dirty="0">
                          <a:solidFill>
                            <a:schemeClr val="tx1"/>
                          </a:solidFill>
                          <a:effectLst/>
                          <a:latin typeface="Century Gothic" panose="020B0502020202020204" pitchFamily="34" charset="0"/>
                        </a:rPr>
                        <a:t>Quarterly report on the implementation of ICT plan  </a:t>
                      </a:r>
                      <a:endParaRPr lang="en-ZA" sz="1050" dirty="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0" marR="42545" indent="0" algn="l">
                        <a:lnSpc>
                          <a:spcPct val="110000"/>
                        </a:lnSpc>
                        <a:spcAft>
                          <a:spcPts val="15"/>
                        </a:spcAft>
                      </a:pPr>
                      <a:r>
                        <a:rPr lang="en-ZA" sz="1050" dirty="0">
                          <a:solidFill>
                            <a:schemeClr val="tx1"/>
                          </a:solidFill>
                          <a:effectLst/>
                          <a:latin typeface="Century Gothic" panose="020B0502020202020204" pitchFamily="34" charset="0"/>
                        </a:rPr>
                        <a:t>A report was submitted indicating the implementation of the renewal of Microsoft Office 365 being was completed, renewal of email signatures, installation of TV monitors in most of the provinces, completion of Wi-Fi installation in all provincial offices and server software upgrade.</a:t>
                      </a:r>
                      <a:endParaRPr lang="en-ZA" sz="1050" dirty="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63500" marR="42545" indent="-6350" algn="just">
                        <a:lnSpc>
                          <a:spcPct val="110000"/>
                        </a:lnSpc>
                        <a:spcAft>
                          <a:spcPts val="15"/>
                        </a:spcAft>
                      </a:pPr>
                      <a:r>
                        <a:rPr lang="en-ZA" sz="1050">
                          <a:solidFill>
                            <a:schemeClr val="tx1"/>
                          </a:solidFill>
                          <a:effectLst/>
                          <a:latin typeface="Century Gothic" panose="020B0502020202020204" pitchFamily="34" charset="0"/>
                        </a:rPr>
                        <a:t>No variance</a:t>
                      </a:r>
                      <a:endParaRPr lang="en-ZA" sz="105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63500" marR="42545" indent="-6350" algn="just">
                        <a:lnSpc>
                          <a:spcPct val="110000"/>
                        </a:lnSpc>
                        <a:spcAft>
                          <a:spcPts val="15"/>
                        </a:spcAft>
                      </a:pPr>
                      <a:r>
                        <a:rPr lang="en-ZA" sz="1050">
                          <a:solidFill>
                            <a:schemeClr val="tx1"/>
                          </a:solidFill>
                          <a:effectLst/>
                          <a:latin typeface="Century Gothic" panose="020B0502020202020204" pitchFamily="34" charset="0"/>
                        </a:rPr>
                        <a:t>No Corrective Action.</a:t>
                      </a:r>
                      <a:endParaRPr lang="en-ZA" sz="105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extLst>
                  <a:ext uri="{0D108BD9-81ED-4DB2-BD59-A6C34878D82A}">
                    <a16:rowId xmlns:a16="http://schemas.microsoft.com/office/drawing/2014/main" xmlns="" val="3009341529"/>
                  </a:ext>
                </a:extLst>
              </a:tr>
              <a:tr h="856856">
                <a:tc>
                  <a:txBody>
                    <a:bodyPr/>
                    <a:lstStyle/>
                    <a:p>
                      <a:pPr marL="0" marR="42545" lvl="0" indent="0" algn="ctr">
                        <a:lnSpc>
                          <a:spcPct val="110000"/>
                        </a:lnSpc>
                        <a:spcAft>
                          <a:spcPts val="15"/>
                        </a:spcAft>
                        <a:buFont typeface="+mj-lt"/>
                        <a:buNone/>
                      </a:pPr>
                      <a:r>
                        <a:rPr lang="en-ZA" sz="1050" b="1" dirty="0">
                          <a:solidFill>
                            <a:schemeClr val="tx1"/>
                          </a:solidFill>
                          <a:effectLst/>
                          <a:latin typeface="Century Gothic" panose="020B0502020202020204" pitchFamily="34" charset="0"/>
                        </a:rPr>
                        <a:t>7. </a:t>
                      </a:r>
                      <a:endParaRPr lang="en-ZA" sz="1050" b="1" dirty="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86360" marR="42545" indent="-6350" algn="just">
                        <a:lnSpc>
                          <a:spcPct val="110000"/>
                        </a:lnSpc>
                        <a:spcAft>
                          <a:spcPts val="15"/>
                        </a:spcAft>
                      </a:pPr>
                      <a:r>
                        <a:rPr lang="en-ZA" sz="1050">
                          <a:solidFill>
                            <a:schemeClr val="tx1"/>
                          </a:solidFill>
                          <a:effectLst/>
                          <a:latin typeface="Century Gothic" panose="020B0502020202020204" pitchFamily="34" charset="0"/>
                        </a:rPr>
                        <a:t>Number of reports on the implementation of the M&amp;E Plan </a:t>
                      </a:r>
                      <a:endParaRPr lang="en-ZA" sz="105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1270" marR="42545" indent="-6350" algn="just">
                        <a:lnSpc>
                          <a:spcPct val="110000"/>
                        </a:lnSpc>
                        <a:spcAft>
                          <a:spcPts val="15"/>
                        </a:spcAft>
                      </a:pPr>
                      <a:r>
                        <a:rPr lang="en-ZA" sz="1050">
                          <a:solidFill>
                            <a:schemeClr val="tx1"/>
                          </a:solidFill>
                          <a:effectLst/>
                          <a:latin typeface="Century Gothic" panose="020B0502020202020204" pitchFamily="34" charset="0"/>
                        </a:rPr>
                        <a:t>Report on the </a:t>
                      </a:r>
                    </a:p>
                    <a:p>
                      <a:pPr marL="1270" marR="42545" indent="-6350" algn="just">
                        <a:lnSpc>
                          <a:spcPct val="110000"/>
                        </a:lnSpc>
                        <a:spcAft>
                          <a:spcPts val="15"/>
                        </a:spcAft>
                      </a:pPr>
                      <a:r>
                        <a:rPr lang="en-ZA" sz="1050">
                          <a:solidFill>
                            <a:schemeClr val="tx1"/>
                          </a:solidFill>
                          <a:effectLst/>
                          <a:latin typeface="Century Gothic" panose="020B0502020202020204" pitchFamily="34" charset="0"/>
                        </a:rPr>
                        <a:t>implementation of M&amp;E </a:t>
                      </a:r>
                    </a:p>
                    <a:p>
                      <a:pPr marL="52070" marR="42545" indent="-6350" algn="just">
                        <a:lnSpc>
                          <a:spcPct val="110000"/>
                        </a:lnSpc>
                        <a:spcAft>
                          <a:spcPts val="15"/>
                        </a:spcAft>
                      </a:pPr>
                      <a:r>
                        <a:rPr lang="en-ZA" sz="1050">
                          <a:solidFill>
                            <a:schemeClr val="tx1"/>
                          </a:solidFill>
                          <a:effectLst/>
                          <a:latin typeface="Century Gothic" panose="020B0502020202020204" pitchFamily="34" charset="0"/>
                        </a:rPr>
                        <a:t>Plan </a:t>
                      </a:r>
                      <a:endParaRPr lang="en-ZA" sz="105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1270" marR="42545" indent="-6350" algn="just">
                        <a:lnSpc>
                          <a:spcPct val="110000"/>
                        </a:lnSpc>
                        <a:spcAft>
                          <a:spcPts val="15"/>
                        </a:spcAft>
                      </a:pPr>
                      <a:r>
                        <a:rPr lang="en-ZA" sz="1050">
                          <a:solidFill>
                            <a:schemeClr val="tx1"/>
                          </a:solidFill>
                          <a:effectLst/>
                          <a:latin typeface="Century Gothic" panose="020B0502020202020204" pitchFamily="34" charset="0"/>
                        </a:rPr>
                        <a:t>Implement M&amp;E Plan </a:t>
                      </a:r>
                      <a:endParaRPr lang="en-ZA" sz="105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63500" marR="42545" indent="-6350" algn="just">
                        <a:lnSpc>
                          <a:spcPct val="110000"/>
                        </a:lnSpc>
                        <a:spcAft>
                          <a:spcPts val="15"/>
                        </a:spcAft>
                      </a:pPr>
                      <a:r>
                        <a:rPr lang="en-ZA" sz="1050" dirty="0">
                          <a:solidFill>
                            <a:schemeClr val="tx1"/>
                          </a:solidFill>
                          <a:effectLst/>
                          <a:latin typeface="Century Gothic" panose="020B0502020202020204" pitchFamily="34" charset="0"/>
                        </a:rPr>
                        <a:t>A quarterly report on the implementation of M&amp;E Plan has been developed.</a:t>
                      </a:r>
                      <a:endParaRPr lang="en-ZA" sz="1050" dirty="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63500" marR="42545" indent="-6350" algn="just">
                        <a:lnSpc>
                          <a:spcPct val="110000"/>
                        </a:lnSpc>
                        <a:spcAft>
                          <a:spcPts val="15"/>
                        </a:spcAft>
                      </a:pPr>
                      <a:r>
                        <a:rPr lang="en-ZA" sz="1050" dirty="0">
                          <a:solidFill>
                            <a:schemeClr val="tx1"/>
                          </a:solidFill>
                          <a:effectLst/>
                          <a:latin typeface="Century Gothic" panose="020B0502020202020204" pitchFamily="34" charset="0"/>
                        </a:rPr>
                        <a:t>No variance</a:t>
                      </a:r>
                      <a:endParaRPr lang="en-ZA" sz="1050" dirty="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63500" marR="42545" indent="-6350" algn="just">
                        <a:lnSpc>
                          <a:spcPct val="110000"/>
                        </a:lnSpc>
                        <a:spcAft>
                          <a:spcPts val="15"/>
                        </a:spcAft>
                      </a:pPr>
                      <a:r>
                        <a:rPr lang="en-ZA" sz="1050">
                          <a:solidFill>
                            <a:schemeClr val="tx1"/>
                          </a:solidFill>
                          <a:effectLst/>
                          <a:latin typeface="Century Gothic" panose="020B0502020202020204" pitchFamily="34" charset="0"/>
                        </a:rPr>
                        <a:t>No Corrective Action.</a:t>
                      </a:r>
                      <a:endParaRPr lang="en-ZA" sz="105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extLst>
                  <a:ext uri="{0D108BD9-81ED-4DB2-BD59-A6C34878D82A}">
                    <a16:rowId xmlns:a16="http://schemas.microsoft.com/office/drawing/2014/main" xmlns="" val="984801506"/>
                  </a:ext>
                </a:extLst>
              </a:tr>
              <a:tr h="856856">
                <a:tc>
                  <a:txBody>
                    <a:bodyPr/>
                    <a:lstStyle/>
                    <a:p>
                      <a:pPr marL="0" marR="42545" lvl="0" indent="0" algn="ctr">
                        <a:lnSpc>
                          <a:spcPct val="110000"/>
                        </a:lnSpc>
                        <a:spcAft>
                          <a:spcPts val="15"/>
                        </a:spcAft>
                        <a:buFont typeface="+mj-lt"/>
                        <a:buNone/>
                      </a:pPr>
                      <a:r>
                        <a:rPr lang="en-ZA" sz="1050" b="1" dirty="0">
                          <a:solidFill>
                            <a:schemeClr val="tx1"/>
                          </a:solidFill>
                          <a:effectLst/>
                          <a:latin typeface="Century Gothic" panose="020B0502020202020204" pitchFamily="34" charset="0"/>
                        </a:rPr>
                        <a:t>8. </a:t>
                      </a:r>
                      <a:endParaRPr lang="en-ZA" sz="1050" b="1" dirty="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86360" marR="42545" indent="-6350" algn="just">
                        <a:lnSpc>
                          <a:spcPct val="110000"/>
                        </a:lnSpc>
                        <a:spcAft>
                          <a:spcPts val="15"/>
                        </a:spcAft>
                      </a:pPr>
                      <a:r>
                        <a:rPr lang="en-ZA" sz="1050">
                          <a:solidFill>
                            <a:schemeClr val="tx1"/>
                          </a:solidFill>
                          <a:effectLst/>
                          <a:latin typeface="Century Gothic" panose="020B0502020202020204" pitchFamily="34" charset="0"/>
                        </a:rPr>
                        <a:t>Number of reports on the implementation of the tracking tool. </a:t>
                      </a:r>
                      <a:endParaRPr lang="en-ZA" sz="105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52070" marR="42545" indent="-6350" algn="just">
                        <a:lnSpc>
                          <a:spcPct val="110000"/>
                        </a:lnSpc>
                        <a:spcAft>
                          <a:spcPts val="15"/>
                        </a:spcAft>
                      </a:pPr>
                      <a:r>
                        <a:rPr lang="en-ZA" sz="1050">
                          <a:solidFill>
                            <a:schemeClr val="tx1"/>
                          </a:solidFill>
                          <a:effectLst/>
                          <a:latin typeface="Century Gothic" panose="020B0502020202020204" pitchFamily="34" charset="0"/>
                        </a:rPr>
                        <a:t>Report on the implementation tracking tool </a:t>
                      </a:r>
                      <a:endParaRPr lang="en-ZA" sz="105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234950" marR="42545" indent="-6350" algn="just">
                        <a:lnSpc>
                          <a:spcPct val="110000"/>
                        </a:lnSpc>
                        <a:spcAft>
                          <a:spcPts val="15"/>
                        </a:spcAft>
                      </a:pPr>
                      <a:r>
                        <a:rPr lang="en-ZA" sz="1050">
                          <a:solidFill>
                            <a:schemeClr val="tx1"/>
                          </a:solidFill>
                          <a:effectLst/>
                          <a:latin typeface="Century Gothic" panose="020B0502020202020204" pitchFamily="34" charset="0"/>
                        </a:rPr>
                        <a:t>Implement tracking tool </a:t>
                      </a:r>
                      <a:endParaRPr lang="en-ZA" sz="105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63500" marR="42545" indent="-6350" algn="just">
                        <a:lnSpc>
                          <a:spcPct val="110000"/>
                        </a:lnSpc>
                        <a:spcAft>
                          <a:spcPts val="15"/>
                        </a:spcAft>
                      </a:pPr>
                      <a:r>
                        <a:rPr lang="en-ZA" sz="1050">
                          <a:solidFill>
                            <a:schemeClr val="tx1"/>
                          </a:solidFill>
                          <a:effectLst/>
                          <a:latin typeface="Century Gothic" panose="020B0502020202020204" pitchFamily="34" charset="0"/>
                        </a:rPr>
                        <a:t>The tracking tool has been updated with new project information.</a:t>
                      </a:r>
                      <a:endParaRPr lang="en-ZA" sz="105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63500" marR="42545" indent="-6350" algn="just">
                        <a:lnSpc>
                          <a:spcPct val="110000"/>
                        </a:lnSpc>
                        <a:spcAft>
                          <a:spcPts val="15"/>
                        </a:spcAft>
                      </a:pPr>
                      <a:r>
                        <a:rPr lang="en-ZA" sz="1050" dirty="0">
                          <a:solidFill>
                            <a:schemeClr val="tx1"/>
                          </a:solidFill>
                          <a:effectLst/>
                          <a:latin typeface="Century Gothic" panose="020B0502020202020204" pitchFamily="34" charset="0"/>
                        </a:rPr>
                        <a:t>No variance.</a:t>
                      </a:r>
                      <a:endParaRPr lang="en-ZA" sz="1050" dirty="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63500" marR="42545" indent="-6350" algn="just">
                        <a:lnSpc>
                          <a:spcPct val="110000"/>
                        </a:lnSpc>
                        <a:spcAft>
                          <a:spcPts val="15"/>
                        </a:spcAft>
                      </a:pPr>
                      <a:r>
                        <a:rPr lang="en-ZA" sz="1050" dirty="0">
                          <a:solidFill>
                            <a:schemeClr val="tx1"/>
                          </a:solidFill>
                          <a:effectLst/>
                          <a:latin typeface="Century Gothic" panose="020B0502020202020204" pitchFamily="34" charset="0"/>
                        </a:rPr>
                        <a:t>N/A</a:t>
                      </a:r>
                      <a:endParaRPr lang="en-ZA" sz="1050" dirty="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extLst>
                  <a:ext uri="{0D108BD9-81ED-4DB2-BD59-A6C34878D82A}">
                    <a16:rowId xmlns:a16="http://schemas.microsoft.com/office/drawing/2014/main" xmlns="" val="3921333230"/>
                  </a:ext>
                </a:extLst>
              </a:tr>
            </a:tbl>
          </a:graphicData>
        </a:graphic>
      </p:graphicFrame>
    </p:spTree>
    <p:extLst>
      <p:ext uri="{BB962C8B-B14F-4D97-AF65-F5344CB8AC3E}">
        <p14:creationId xmlns:p14="http://schemas.microsoft.com/office/powerpoint/2010/main" xmlns="" val="2666616279"/>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 name="Group"/>
          <p:cNvGrpSpPr/>
          <p:nvPr/>
        </p:nvGrpSpPr>
        <p:grpSpPr>
          <a:xfrm>
            <a:off x="0" y="0"/>
            <a:ext cx="9144000" cy="6858001"/>
            <a:chOff x="0" y="0"/>
            <a:chExt cx="9144000" cy="6858000"/>
          </a:xfrm>
        </p:grpSpPr>
        <p:pic>
          <p:nvPicPr>
            <p:cNvPr id="28" name="CGE Banner1" descr="CGE Banner1"/>
            <p:cNvPicPr>
              <a:picLocks noChangeAspect="1"/>
            </p:cNvPicPr>
            <p:nvPr/>
          </p:nvPicPr>
          <p:blipFill>
            <a:blip r:embed="rId2" cstate="print"/>
            <a:stretch>
              <a:fillRect/>
            </a:stretch>
          </p:blipFill>
          <p:spPr>
            <a:xfrm>
              <a:off x="0" y="-1"/>
              <a:ext cx="9144000" cy="1928803"/>
            </a:xfrm>
            <a:prstGeom prst="rect">
              <a:avLst/>
            </a:prstGeom>
            <a:ln w="12700" cap="flat">
              <a:noFill/>
              <a:miter lim="400000"/>
            </a:ln>
            <a:effectLst/>
          </p:spPr>
        </p:pic>
        <p:pic>
          <p:nvPicPr>
            <p:cNvPr id="29" name="image.pdf" descr="image.pdf"/>
            <p:cNvPicPr>
              <a:picLocks noChangeAspect="1"/>
            </p:cNvPicPr>
            <p:nvPr/>
          </p:nvPicPr>
          <p:blipFill>
            <a:blip r:embed="rId3" cstate="print"/>
            <a:stretch>
              <a:fillRect/>
            </a:stretch>
          </p:blipFill>
          <p:spPr>
            <a:xfrm rot="10800000" flipH="1">
              <a:off x="0" y="6701394"/>
              <a:ext cx="9144000" cy="156606"/>
            </a:xfrm>
            <a:prstGeom prst="rect">
              <a:avLst/>
            </a:prstGeom>
            <a:ln w="12700" cap="flat">
              <a:noFill/>
              <a:miter lim="400000"/>
            </a:ln>
            <a:effectLst/>
          </p:spPr>
        </p:pic>
      </p:grpSp>
      <p:sp>
        <p:nvSpPr>
          <p:cNvPr id="31" name="Slide Number"/>
          <p:cNvSpPr txBox="1">
            <a:spLocks noGrp="1"/>
          </p:cNvSpPr>
          <p:nvPr>
            <p:ph type="sldNum" sz="quarter" idx="4294967295"/>
          </p:nvPr>
        </p:nvSpPr>
        <p:spPr>
          <a:xfrm>
            <a:off x="8464068" y="6245225"/>
            <a:ext cx="222732" cy="332740"/>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rPr/>
              <a:pPr/>
              <a:t>2</a:t>
            </a:fld>
            <a:endParaRPr dirty="0"/>
          </a:p>
        </p:txBody>
      </p:sp>
      <p:sp>
        <p:nvSpPr>
          <p:cNvPr id="32" name="TABLE OF CONTENTS"/>
          <p:cNvSpPr txBox="1">
            <a:spLocks noGrp="1"/>
          </p:cNvSpPr>
          <p:nvPr>
            <p:ph type="title" idx="4294967295"/>
          </p:nvPr>
        </p:nvSpPr>
        <p:spPr>
          <a:xfrm>
            <a:off x="685800" y="1901889"/>
            <a:ext cx="7772400" cy="431800"/>
          </a:xfrm>
          <a:prstGeom prst="rect">
            <a:avLst/>
          </a:prstGeom>
        </p:spPr>
        <p:txBody>
          <a:bodyPr>
            <a:normAutofit/>
          </a:bodyPr>
          <a:lstStyle>
            <a:lvl1pPr defTabSz="850391">
              <a:defRPr sz="2232" b="1" u="sng">
                <a:latin typeface="Century Gothic"/>
                <a:ea typeface="Century Gothic"/>
                <a:cs typeface="Century Gothic"/>
                <a:sym typeface="Century Gothic"/>
              </a:defRPr>
            </a:lvl1pPr>
          </a:lstStyle>
          <a:p>
            <a:pPr algn="l"/>
            <a:r>
              <a:rPr lang="en-US" sz="1800" u="none" dirty="0">
                <a:solidFill>
                  <a:schemeClr val="accent2">
                    <a:lumMod val="75000"/>
                  </a:schemeClr>
                </a:solidFill>
              </a:rPr>
              <a:t>PRESENTATION STRUCTURE</a:t>
            </a:r>
            <a:endParaRPr sz="1800" u="none" dirty="0">
              <a:solidFill>
                <a:schemeClr val="accent2">
                  <a:lumMod val="75000"/>
                </a:schemeClr>
              </a:solidFill>
            </a:endParaRPr>
          </a:p>
        </p:txBody>
      </p:sp>
      <p:sp>
        <p:nvSpPr>
          <p:cNvPr id="3" name="TextBox 2">
            <a:extLst>
              <a:ext uri="{FF2B5EF4-FFF2-40B4-BE49-F238E27FC236}">
                <a16:creationId xmlns:a16="http://schemas.microsoft.com/office/drawing/2014/main" xmlns="" id="{3A464AAD-F820-439A-9FF8-DBFC8E8A25FE}"/>
              </a:ext>
            </a:extLst>
          </p:cNvPr>
          <p:cNvSpPr txBox="1"/>
          <p:nvPr/>
        </p:nvSpPr>
        <p:spPr>
          <a:xfrm>
            <a:off x="457200" y="2393884"/>
            <a:ext cx="8229600" cy="424731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342900" marR="42545" lvl="0" indent="-342900" algn="just">
              <a:lnSpc>
                <a:spcPct val="200000"/>
              </a:lnSpc>
              <a:buFont typeface="+mj-lt"/>
              <a:buAutoNum type="arabicPeriod"/>
            </a:pPr>
            <a:r>
              <a:rPr lang="en-ZA" sz="1800" dirty="0">
                <a:solidFill>
                  <a:srgbClr val="002060"/>
                </a:solidFill>
                <a:effectLst/>
                <a:latin typeface="Century Gothic" panose="020B0502020202020204" pitchFamily="34" charset="0"/>
                <a:ea typeface="Century Gothic" panose="020B0502020202020204" pitchFamily="34" charset="0"/>
                <a:cs typeface="Century Gothic" panose="020B0502020202020204" pitchFamily="34" charset="0"/>
              </a:rPr>
              <a:t>INTRODUCTION</a:t>
            </a:r>
          </a:p>
          <a:p>
            <a:pPr marL="342900" marR="42545" lvl="0" indent="-342900" algn="just">
              <a:lnSpc>
                <a:spcPct val="200000"/>
              </a:lnSpc>
              <a:buFont typeface="+mj-lt"/>
              <a:buAutoNum type="arabicPeriod"/>
            </a:pPr>
            <a:r>
              <a:rPr lang="en-ZA" sz="1800" dirty="0">
                <a:solidFill>
                  <a:srgbClr val="002060"/>
                </a:solidFill>
                <a:effectLst/>
                <a:latin typeface="Century Gothic" panose="020B0502020202020204" pitchFamily="34" charset="0"/>
                <a:ea typeface="Century Gothic" panose="020B0502020202020204" pitchFamily="34" charset="0"/>
                <a:cs typeface="Century Gothic" panose="020B0502020202020204" pitchFamily="34" charset="0"/>
              </a:rPr>
              <a:t>STRATEGIC FOCUS					</a:t>
            </a:r>
            <a:endParaRPr lang="en-ZA" dirty="0">
              <a:solidFill>
                <a:srgbClr val="002060"/>
              </a:solidFill>
              <a:latin typeface="Century Gothic" panose="020B0502020202020204" pitchFamily="34" charset="0"/>
              <a:ea typeface="Century Gothic" panose="020B0502020202020204" pitchFamily="34" charset="0"/>
              <a:cs typeface="Century Gothic" panose="020B0502020202020204" pitchFamily="34" charset="0"/>
            </a:endParaRPr>
          </a:p>
          <a:p>
            <a:pPr marL="342900" marR="42545" lvl="0" indent="-342900" algn="just">
              <a:lnSpc>
                <a:spcPct val="200000"/>
              </a:lnSpc>
              <a:buFont typeface="+mj-lt"/>
              <a:buAutoNum type="arabicPeriod"/>
            </a:pPr>
            <a:r>
              <a:rPr lang="en-ZA" sz="1800" dirty="0">
                <a:solidFill>
                  <a:srgbClr val="002060"/>
                </a:solidFill>
                <a:effectLst/>
                <a:latin typeface="Century Gothic" panose="020B0502020202020204" pitchFamily="34" charset="0"/>
                <a:ea typeface="Century Gothic" panose="020B0502020202020204" pitchFamily="34" charset="0"/>
                <a:cs typeface="Century Gothic" panose="020B0502020202020204" pitchFamily="34" charset="0"/>
              </a:rPr>
              <a:t>OUTCOMES	</a:t>
            </a:r>
          </a:p>
          <a:p>
            <a:pPr marL="342900" marR="42545" lvl="0" indent="-342900" algn="just">
              <a:buFont typeface="+mj-lt"/>
              <a:buAutoNum type="arabicPeriod"/>
            </a:pPr>
            <a:endParaRPr lang="en-ZA" dirty="0">
              <a:solidFill>
                <a:srgbClr val="002060"/>
              </a:solidFill>
              <a:latin typeface="Century Gothic" panose="020B0502020202020204" pitchFamily="34" charset="0"/>
              <a:ea typeface="Century Gothic" panose="020B0502020202020204" pitchFamily="34" charset="0"/>
              <a:cs typeface="Century Gothic" panose="020B0502020202020204" pitchFamily="34" charset="0"/>
            </a:endParaRPr>
          </a:p>
          <a:p>
            <a:pPr marL="342900" marR="42545" lvl="0" indent="-342900" algn="just">
              <a:buFont typeface="+mj-lt"/>
              <a:buAutoNum type="arabicPeriod"/>
            </a:pPr>
            <a:r>
              <a:rPr lang="en-ZA" sz="1800" dirty="0">
                <a:solidFill>
                  <a:srgbClr val="002060"/>
                </a:solidFill>
                <a:effectLst/>
                <a:latin typeface="Century Gothic" panose="020B0502020202020204" pitchFamily="34" charset="0"/>
                <a:ea typeface="Century Gothic" panose="020B0502020202020204" pitchFamily="34" charset="0"/>
                <a:cs typeface="Century Gothic" panose="020B0502020202020204" pitchFamily="34" charset="0"/>
              </a:rPr>
              <a:t>APP PROGRAMME SUPPORTING SONA, NDP, MTSF &amp; INTERNATIONAL INSTRUMENTS				</a:t>
            </a:r>
          </a:p>
          <a:p>
            <a:pPr marL="342900" marR="42545" lvl="0" indent="-342900" algn="just">
              <a:lnSpc>
                <a:spcPct val="200000"/>
              </a:lnSpc>
              <a:buFont typeface="+mj-lt"/>
              <a:buAutoNum type="arabicPeriod"/>
            </a:pPr>
            <a:r>
              <a:rPr lang="en-ZA" sz="1800" dirty="0">
                <a:solidFill>
                  <a:srgbClr val="002060"/>
                </a:solidFill>
                <a:effectLst/>
                <a:latin typeface="Century Gothic" panose="020B0502020202020204" pitchFamily="34" charset="0"/>
                <a:ea typeface="Century Gothic" panose="020B0502020202020204" pitchFamily="34" charset="0"/>
                <a:cs typeface="Century Gothic" panose="020B0502020202020204" pitchFamily="34" charset="0"/>
              </a:rPr>
              <a:t>SUMMARY OF ACHIEVEMENTS</a:t>
            </a:r>
          </a:p>
          <a:p>
            <a:pPr marL="342900" marR="42545" lvl="0" indent="-342900" algn="just">
              <a:lnSpc>
                <a:spcPct val="200000"/>
              </a:lnSpc>
              <a:buFont typeface="+mj-lt"/>
              <a:buAutoNum type="arabicPeriod"/>
            </a:pPr>
            <a:r>
              <a:rPr lang="en-ZA" dirty="0">
                <a:solidFill>
                  <a:srgbClr val="002060"/>
                </a:solidFill>
                <a:latin typeface="Century Gothic" panose="020B0502020202020204" pitchFamily="34" charset="0"/>
                <a:ea typeface="Century Gothic" panose="020B0502020202020204" pitchFamily="34" charset="0"/>
                <a:cs typeface="Century Gothic" panose="020B0502020202020204" pitchFamily="34" charset="0"/>
              </a:rPr>
              <a:t>QUARTERLY COMPARISON</a:t>
            </a:r>
            <a:r>
              <a:rPr lang="en-ZA" sz="1800" dirty="0">
                <a:solidFill>
                  <a:srgbClr val="002060"/>
                </a:solidFill>
                <a:effectLst/>
                <a:latin typeface="Century Gothic" panose="020B0502020202020204" pitchFamily="34" charset="0"/>
                <a:ea typeface="Century Gothic" panose="020B0502020202020204" pitchFamily="34" charset="0"/>
                <a:cs typeface="Century Gothic" panose="020B0502020202020204" pitchFamily="34" charset="0"/>
              </a:rPr>
              <a:t>	</a:t>
            </a:r>
          </a:p>
          <a:p>
            <a:pPr marL="342900" marR="42545" lvl="0" indent="-342900" algn="just">
              <a:lnSpc>
                <a:spcPct val="200000"/>
              </a:lnSpc>
              <a:buFont typeface="+mj-lt"/>
              <a:buAutoNum type="arabicPeriod"/>
            </a:pPr>
            <a:r>
              <a:rPr lang="en-ZA" sz="1800" dirty="0">
                <a:solidFill>
                  <a:srgbClr val="002060"/>
                </a:solidFill>
                <a:effectLst/>
                <a:latin typeface="Century Gothic" panose="020B0502020202020204" pitchFamily="34" charset="0"/>
                <a:ea typeface="Century Gothic" panose="020B0502020202020204" pitchFamily="34" charset="0"/>
                <a:cs typeface="Century Gothic" panose="020B0502020202020204" pitchFamily="34" charset="0"/>
              </a:rPr>
              <a:t>APP TARGETS		</a:t>
            </a:r>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 name="CGE Banner1" descr="CGE Banner1"/>
          <p:cNvPicPr>
            <a:picLocks noChangeAspect="1"/>
          </p:cNvPicPr>
          <p:nvPr/>
        </p:nvPicPr>
        <p:blipFill>
          <a:blip r:embed="rId3" cstate="print"/>
          <a:stretch>
            <a:fillRect/>
          </a:stretch>
        </p:blipFill>
        <p:spPr>
          <a:xfrm>
            <a:off x="1824038" y="0"/>
            <a:ext cx="5832256" cy="1230236"/>
          </a:xfrm>
          <a:prstGeom prst="rect">
            <a:avLst/>
          </a:prstGeom>
          <a:ln w="12700" cap="flat">
            <a:noFill/>
            <a:miter lim="400000"/>
          </a:ln>
          <a:effectLst/>
        </p:spPr>
      </p:pic>
      <p:pic>
        <p:nvPicPr>
          <p:cNvPr id="36" name="image.pdf" descr="image.pdf"/>
          <p:cNvPicPr>
            <a:picLocks noChangeAspect="1"/>
          </p:cNvPicPr>
          <p:nvPr/>
        </p:nvPicPr>
        <p:blipFill>
          <a:blip r:embed="rId4" cstate="print"/>
          <a:stretch>
            <a:fillRect/>
          </a:stretch>
        </p:blipFill>
        <p:spPr>
          <a:xfrm rot="10800000" flipH="1">
            <a:off x="0" y="6701395"/>
            <a:ext cx="9144000" cy="156606"/>
          </a:xfrm>
          <a:prstGeom prst="rect">
            <a:avLst/>
          </a:prstGeom>
          <a:ln w="12700" cap="flat">
            <a:noFill/>
            <a:miter lim="400000"/>
          </a:ln>
          <a:effectLst/>
        </p:spPr>
      </p:pic>
      <p:sp>
        <p:nvSpPr>
          <p:cNvPr id="38" name="Slide Number"/>
          <p:cNvSpPr txBox="1">
            <a:spLocks noGrp="1"/>
          </p:cNvSpPr>
          <p:nvPr>
            <p:ph type="sldNum" sz="quarter" idx="4294967295"/>
          </p:nvPr>
        </p:nvSpPr>
        <p:spPr>
          <a:xfrm>
            <a:off x="8464068" y="6245225"/>
            <a:ext cx="222732" cy="332740"/>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rPr/>
              <a:pPr/>
              <a:t>20</a:t>
            </a:fld>
            <a:endParaRPr dirty="0"/>
          </a:p>
        </p:txBody>
      </p:sp>
      <p:sp>
        <p:nvSpPr>
          <p:cNvPr id="9" name="TextBox 8">
            <a:extLst>
              <a:ext uri="{FF2B5EF4-FFF2-40B4-BE49-F238E27FC236}">
                <a16:creationId xmlns:a16="http://schemas.microsoft.com/office/drawing/2014/main" xmlns="" id="{E268C574-978D-46F4-9586-73E28217AD9C}"/>
              </a:ext>
            </a:extLst>
          </p:cNvPr>
          <p:cNvSpPr txBox="1"/>
          <p:nvPr/>
        </p:nvSpPr>
        <p:spPr>
          <a:xfrm>
            <a:off x="259606" y="1201364"/>
            <a:ext cx="8961120" cy="30976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marL="68580" marR="42545" indent="-6350" algn="just">
              <a:lnSpc>
                <a:spcPct val="110000"/>
              </a:lnSpc>
              <a:spcAft>
                <a:spcPts val="15"/>
              </a:spcAft>
            </a:pPr>
            <a:r>
              <a:rPr lang="en-ZA" sz="1400" b="1" dirty="0">
                <a:solidFill>
                  <a:srgbClr val="1F3864"/>
                </a:solidFill>
                <a:effectLst/>
                <a:latin typeface="Century Gothic" panose="020B0502020202020204" pitchFamily="34" charset="0"/>
                <a:ea typeface="Century Gothic" panose="020B0502020202020204" pitchFamily="34" charset="0"/>
                <a:cs typeface="Century Gothic" panose="020B0502020202020204" pitchFamily="34" charset="0"/>
              </a:rPr>
              <a:t>OUTCOME 4: CONT…</a:t>
            </a:r>
            <a:endParaRPr lang="en-ZA" sz="14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p:txBody>
      </p:sp>
      <p:graphicFrame>
        <p:nvGraphicFramePr>
          <p:cNvPr id="11" name="Table 10">
            <a:extLst>
              <a:ext uri="{FF2B5EF4-FFF2-40B4-BE49-F238E27FC236}">
                <a16:creationId xmlns:a16="http://schemas.microsoft.com/office/drawing/2014/main" xmlns="" id="{912551BA-73F8-40EE-87B0-ADFDF6E6A758}"/>
              </a:ext>
            </a:extLst>
          </p:cNvPr>
          <p:cNvGraphicFramePr>
            <a:graphicFrameLocks noGrp="1"/>
          </p:cNvGraphicFramePr>
          <p:nvPr>
            <p:extLst>
              <p:ext uri="{D42A27DB-BD31-4B8C-83A1-F6EECF244321}">
                <p14:modId xmlns:p14="http://schemas.microsoft.com/office/powerpoint/2010/main" xmlns="" val="3502176265"/>
              </p:ext>
            </p:extLst>
          </p:nvPr>
        </p:nvGraphicFramePr>
        <p:xfrm>
          <a:off x="1" y="1634559"/>
          <a:ext cx="9143999" cy="385318"/>
        </p:xfrm>
        <a:graphic>
          <a:graphicData uri="http://schemas.openxmlformats.org/drawingml/2006/table">
            <a:tbl>
              <a:tblPr>
                <a:tableStyleId>{5940675A-B579-460E-94D1-54222C63F5DA}</a:tableStyleId>
              </a:tblPr>
              <a:tblGrid>
                <a:gridCol w="325120">
                  <a:extLst>
                    <a:ext uri="{9D8B030D-6E8A-4147-A177-3AD203B41FA5}">
                      <a16:colId xmlns:a16="http://schemas.microsoft.com/office/drawing/2014/main" xmlns="" val="350417855"/>
                    </a:ext>
                  </a:extLst>
                </a:gridCol>
                <a:gridCol w="1463039">
                  <a:extLst>
                    <a:ext uri="{9D8B030D-6E8A-4147-A177-3AD203B41FA5}">
                      <a16:colId xmlns:a16="http://schemas.microsoft.com/office/drawing/2014/main" xmlns="" val="4180461511"/>
                    </a:ext>
                  </a:extLst>
                </a:gridCol>
                <a:gridCol w="1522600">
                  <a:extLst>
                    <a:ext uri="{9D8B030D-6E8A-4147-A177-3AD203B41FA5}">
                      <a16:colId xmlns:a16="http://schemas.microsoft.com/office/drawing/2014/main" xmlns="" val="3342170485"/>
                    </a:ext>
                  </a:extLst>
                </a:gridCol>
                <a:gridCol w="1755227">
                  <a:extLst>
                    <a:ext uri="{9D8B030D-6E8A-4147-A177-3AD203B41FA5}">
                      <a16:colId xmlns:a16="http://schemas.microsoft.com/office/drawing/2014/main" xmlns="" val="4258596954"/>
                    </a:ext>
                  </a:extLst>
                </a:gridCol>
                <a:gridCol w="2007476">
                  <a:extLst>
                    <a:ext uri="{9D8B030D-6E8A-4147-A177-3AD203B41FA5}">
                      <a16:colId xmlns:a16="http://schemas.microsoft.com/office/drawing/2014/main" xmlns="" val="1372670853"/>
                    </a:ext>
                  </a:extLst>
                </a:gridCol>
                <a:gridCol w="977462">
                  <a:extLst>
                    <a:ext uri="{9D8B030D-6E8A-4147-A177-3AD203B41FA5}">
                      <a16:colId xmlns:a16="http://schemas.microsoft.com/office/drawing/2014/main" xmlns="" val="2202377098"/>
                    </a:ext>
                  </a:extLst>
                </a:gridCol>
                <a:gridCol w="1093075">
                  <a:extLst>
                    <a:ext uri="{9D8B030D-6E8A-4147-A177-3AD203B41FA5}">
                      <a16:colId xmlns:a16="http://schemas.microsoft.com/office/drawing/2014/main" xmlns="" val="1747221377"/>
                    </a:ext>
                  </a:extLst>
                </a:gridCol>
              </a:tblGrid>
              <a:tr h="367936">
                <a:tc>
                  <a:txBody>
                    <a:bodyPr/>
                    <a:lstStyle/>
                    <a:p>
                      <a:pPr marL="234950" marR="42545" indent="-6350" algn="ctr">
                        <a:lnSpc>
                          <a:spcPct val="110000"/>
                        </a:lnSpc>
                        <a:spcAft>
                          <a:spcPts val="15"/>
                        </a:spcAft>
                      </a:pPr>
                      <a:r>
                        <a:rPr lang="en-ZA" sz="1200" b="1" dirty="0">
                          <a:solidFill>
                            <a:schemeClr val="bg1"/>
                          </a:solidFill>
                          <a:effectLst/>
                          <a:latin typeface="Century Gothic" panose="020B0502020202020204" pitchFamily="34" charset="0"/>
                        </a:rPr>
                        <a:t>#</a:t>
                      </a:r>
                      <a:endParaRPr lang="en-ZA" sz="1200" b="1" dirty="0">
                        <a:solidFill>
                          <a:schemeClr val="bg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solidFill>
                      <a:schemeClr val="accent2">
                        <a:lumMod val="75000"/>
                      </a:schemeClr>
                    </a:solidFill>
                  </a:tcPr>
                </a:tc>
                <a:tc>
                  <a:txBody>
                    <a:bodyPr/>
                    <a:lstStyle/>
                    <a:p>
                      <a:pPr marL="234950" marR="42545" indent="-6350" algn="ctr">
                        <a:lnSpc>
                          <a:spcPct val="110000"/>
                        </a:lnSpc>
                        <a:spcAft>
                          <a:spcPts val="15"/>
                        </a:spcAft>
                      </a:pPr>
                      <a:r>
                        <a:rPr lang="en-ZA" sz="1200" b="1" dirty="0">
                          <a:solidFill>
                            <a:schemeClr val="bg1"/>
                          </a:solidFill>
                          <a:effectLst/>
                          <a:latin typeface="Century Gothic" panose="020B0502020202020204" pitchFamily="34" charset="0"/>
                        </a:rPr>
                        <a:t>Output Indicators</a:t>
                      </a:r>
                      <a:endParaRPr lang="en-ZA" sz="1200" b="1" dirty="0">
                        <a:solidFill>
                          <a:schemeClr val="bg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solidFill>
                      <a:schemeClr val="accent2">
                        <a:lumMod val="75000"/>
                      </a:schemeClr>
                    </a:solidFill>
                  </a:tcPr>
                </a:tc>
                <a:tc>
                  <a:txBody>
                    <a:bodyPr/>
                    <a:lstStyle/>
                    <a:p>
                      <a:pPr marL="234950" marR="42545" indent="-6350" algn="ctr">
                        <a:lnSpc>
                          <a:spcPct val="110000"/>
                        </a:lnSpc>
                        <a:spcAft>
                          <a:spcPts val="15"/>
                        </a:spcAft>
                      </a:pPr>
                      <a:r>
                        <a:rPr lang="en-ZA" sz="1200" b="1" dirty="0">
                          <a:solidFill>
                            <a:schemeClr val="bg1"/>
                          </a:solidFill>
                          <a:effectLst/>
                          <a:latin typeface="Century Gothic" panose="020B0502020202020204" pitchFamily="34" charset="0"/>
                        </a:rPr>
                        <a:t>Annual Targets</a:t>
                      </a:r>
                      <a:endParaRPr lang="en-ZA" sz="1200" b="1" dirty="0">
                        <a:solidFill>
                          <a:schemeClr val="bg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solidFill>
                      <a:schemeClr val="accent2">
                        <a:lumMod val="75000"/>
                      </a:schemeClr>
                    </a:solidFill>
                  </a:tcPr>
                </a:tc>
                <a:tc>
                  <a:txBody>
                    <a:bodyPr/>
                    <a:lstStyle/>
                    <a:p>
                      <a:pPr marL="234950" marR="42545" indent="-6350" algn="ctr">
                        <a:lnSpc>
                          <a:spcPct val="110000"/>
                        </a:lnSpc>
                        <a:spcAft>
                          <a:spcPts val="15"/>
                        </a:spcAft>
                      </a:pPr>
                      <a:r>
                        <a:rPr lang="en-ZA" sz="1200" b="1" dirty="0">
                          <a:solidFill>
                            <a:schemeClr val="bg1"/>
                          </a:solidFill>
                          <a:effectLst/>
                          <a:latin typeface="Century Gothic" panose="020B0502020202020204" pitchFamily="34" charset="0"/>
                        </a:rPr>
                        <a:t>Q3</a:t>
                      </a:r>
                      <a:endParaRPr lang="en-ZA" sz="1200" b="1" dirty="0">
                        <a:solidFill>
                          <a:schemeClr val="bg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solidFill>
                      <a:schemeClr val="accent2">
                        <a:lumMod val="75000"/>
                      </a:schemeClr>
                    </a:solidFill>
                  </a:tcPr>
                </a:tc>
                <a:tc>
                  <a:txBody>
                    <a:bodyPr/>
                    <a:lstStyle/>
                    <a:p>
                      <a:pPr marL="234950" marR="42545" indent="-6350" algn="ctr">
                        <a:lnSpc>
                          <a:spcPct val="110000"/>
                        </a:lnSpc>
                        <a:spcAft>
                          <a:spcPts val="15"/>
                        </a:spcAft>
                      </a:pPr>
                      <a:r>
                        <a:rPr lang="en-ZA" sz="1200" b="1" dirty="0">
                          <a:solidFill>
                            <a:schemeClr val="bg1"/>
                          </a:solidFill>
                          <a:effectLst/>
                          <a:latin typeface="Century Gothic" panose="020B0502020202020204" pitchFamily="34" charset="0"/>
                        </a:rPr>
                        <a:t>Actual Performance</a:t>
                      </a:r>
                      <a:endParaRPr lang="en-ZA" sz="1200" b="1" dirty="0">
                        <a:solidFill>
                          <a:schemeClr val="bg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solidFill>
                      <a:schemeClr val="accent2">
                        <a:lumMod val="75000"/>
                      </a:schemeClr>
                    </a:solidFill>
                  </a:tcPr>
                </a:tc>
                <a:tc>
                  <a:txBody>
                    <a:bodyPr/>
                    <a:lstStyle/>
                    <a:p>
                      <a:pPr marL="0" marR="42545" indent="0" algn="ctr">
                        <a:lnSpc>
                          <a:spcPct val="110000"/>
                        </a:lnSpc>
                        <a:spcAft>
                          <a:spcPts val="15"/>
                        </a:spcAft>
                      </a:pPr>
                      <a:r>
                        <a:rPr lang="en-ZA" sz="1200" b="1" dirty="0">
                          <a:solidFill>
                            <a:schemeClr val="bg1"/>
                          </a:solidFill>
                          <a:effectLst/>
                          <a:latin typeface="Century Gothic" panose="020B0502020202020204" pitchFamily="34" charset="0"/>
                        </a:rPr>
                        <a:t>Variance</a:t>
                      </a:r>
                      <a:endParaRPr lang="en-ZA" sz="1200" b="1" dirty="0">
                        <a:solidFill>
                          <a:schemeClr val="bg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solidFill>
                      <a:schemeClr val="accent2">
                        <a:lumMod val="75000"/>
                      </a:schemeClr>
                    </a:solidFill>
                  </a:tcPr>
                </a:tc>
                <a:tc>
                  <a:txBody>
                    <a:bodyPr/>
                    <a:lstStyle/>
                    <a:p>
                      <a:pPr marL="152400" marR="42545" indent="-6350" algn="ctr">
                        <a:lnSpc>
                          <a:spcPct val="110000"/>
                        </a:lnSpc>
                        <a:spcAft>
                          <a:spcPts val="15"/>
                        </a:spcAft>
                      </a:pPr>
                      <a:r>
                        <a:rPr lang="en-ZA" sz="1200" b="1" dirty="0">
                          <a:solidFill>
                            <a:schemeClr val="bg1"/>
                          </a:solidFill>
                          <a:effectLst/>
                          <a:latin typeface="Century Gothic" panose="020B0502020202020204" pitchFamily="34" charset="0"/>
                        </a:rPr>
                        <a:t>Corrective Action</a:t>
                      </a:r>
                      <a:endParaRPr lang="en-ZA" sz="1200" b="1" dirty="0">
                        <a:solidFill>
                          <a:schemeClr val="bg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solidFill>
                      <a:schemeClr val="accent2">
                        <a:lumMod val="75000"/>
                      </a:schemeClr>
                    </a:solidFill>
                  </a:tcPr>
                </a:tc>
                <a:extLst>
                  <a:ext uri="{0D108BD9-81ED-4DB2-BD59-A6C34878D82A}">
                    <a16:rowId xmlns:a16="http://schemas.microsoft.com/office/drawing/2014/main" xmlns="" val="3355198186"/>
                  </a:ext>
                </a:extLst>
              </a:tr>
            </a:tbl>
          </a:graphicData>
        </a:graphic>
      </p:graphicFrame>
      <p:graphicFrame>
        <p:nvGraphicFramePr>
          <p:cNvPr id="4" name="Table 3">
            <a:extLst>
              <a:ext uri="{FF2B5EF4-FFF2-40B4-BE49-F238E27FC236}">
                <a16:creationId xmlns:a16="http://schemas.microsoft.com/office/drawing/2014/main" xmlns="" id="{99977154-3174-407B-90C9-70A186FF152C}"/>
              </a:ext>
            </a:extLst>
          </p:cNvPr>
          <p:cNvGraphicFramePr>
            <a:graphicFrameLocks noGrp="1"/>
          </p:cNvGraphicFramePr>
          <p:nvPr>
            <p:extLst>
              <p:ext uri="{D42A27DB-BD31-4B8C-83A1-F6EECF244321}">
                <p14:modId xmlns:p14="http://schemas.microsoft.com/office/powerpoint/2010/main" xmlns="" val="3019636490"/>
              </p:ext>
            </p:extLst>
          </p:nvPr>
        </p:nvGraphicFramePr>
        <p:xfrm>
          <a:off x="0" y="2019877"/>
          <a:ext cx="9143998" cy="4681518"/>
        </p:xfrm>
        <a:graphic>
          <a:graphicData uri="http://schemas.openxmlformats.org/drawingml/2006/table">
            <a:tbl>
              <a:tblPr>
                <a:tableStyleId>{5940675A-B579-460E-94D1-54222C63F5DA}</a:tableStyleId>
              </a:tblPr>
              <a:tblGrid>
                <a:gridCol w="336331">
                  <a:extLst>
                    <a:ext uri="{9D8B030D-6E8A-4147-A177-3AD203B41FA5}">
                      <a16:colId xmlns:a16="http://schemas.microsoft.com/office/drawing/2014/main" xmlns="" val="1683790114"/>
                    </a:ext>
                  </a:extLst>
                </a:gridCol>
                <a:gridCol w="1460938">
                  <a:extLst>
                    <a:ext uri="{9D8B030D-6E8A-4147-A177-3AD203B41FA5}">
                      <a16:colId xmlns:a16="http://schemas.microsoft.com/office/drawing/2014/main" xmlns="" val="2974450743"/>
                    </a:ext>
                  </a:extLst>
                </a:gridCol>
                <a:gridCol w="1524000">
                  <a:extLst>
                    <a:ext uri="{9D8B030D-6E8A-4147-A177-3AD203B41FA5}">
                      <a16:colId xmlns:a16="http://schemas.microsoft.com/office/drawing/2014/main" xmlns="" val="2641459515"/>
                    </a:ext>
                  </a:extLst>
                </a:gridCol>
                <a:gridCol w="1747348">
                  <a:extLst>
                    <a:ext uri="{9D8B030D-6E8A-4147-A177-3AD203B41FA5}">
                      <a16:colId xmlns:a16="http://schemas.microsoft.com/office/drawing/2014/main" xmlns="" val="2061130840"/>
                    </a:ext>
                  </a:extLst>
                </a:gridCol>
                <a:gridCol w="2021227">
                  <a:extLst>
                    <a:ext uri="{9D8B030D-6E8A-4147-A177-3AD203B41FA5}">
                      <a16:colId xmlns:a16="http://schemas.microsoft.com/office/drawing/2014/main" xmlns="" val="1845279149"/>
                    </a:ext>
                  </a:extLst>
                </a:gridCol>
                <a:gridCol w="961080">
                  <a:extLst>
                    <a:ext uri="{9D8B030D-6E8A-4147-A177-3AD203B41FA5}">
                      <a16:colId xmlns:a16="http://schemas.microsoft.com/office/drawing/2014/main" xmlns="" val="3239318110"/>
                    </a:ext>
                  </a:extLst>
                </a:gridCol>
                <a:gridCol w="1093074">
                  <a:extLst>
                    <a:ext uri="{9D8B030D-6E8A-4147-A177-3AD203B41FA5}">
                      <a16:colId xmlns:a16="http://schemas.microsoft.com/office/drawing/2014/main" xmlns="" val="454125189"/>
                    </a:ext>
                  </a:extLst>
                </a:gridCol>
              </a:tblGrid>
              <a:tr h="1971831">
                <a:tc>
                  <a:txBody>
                    <a:bodyPr/>
                    <a:lstStyle/>
                    <a:p>
                      <a:pPr marL="0" marR="42545" lvl="0" indent="0" algn="just">
                        <a:lnSpc>
                          <a:spcPct val="110000"/>
                        </a:lnSpc>
                        <a:spcAft>
                          <a:spcPts val="15"/>
                        </a:spcAft>
                        <a:buFont typeface="+mj-lt"/>
                        <a:buNone/>
                      </a:pPr>
                      <a:r>
                        <a:rPr lang="en-ZA" sz="1100" b="1" dirty="0">
                          <a:effectLst/>
                          <a:latin typeface="Century Gothic" panose="020B0502020202020204" pitchFamily="34" charset="0"/>
                        </a:rPr>
                        <a:t>9. </a:t>
                      </a:r>
                      <a:endParaRPr lang="en-ZA" sz="1100" b="1"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nchor="ctr"/>
                </a:tc>
                <a:tc>
                  <a:txBody>
                    <a:bodyPr/>
                    <a:lstStyle/>
                    <a:p>
                      <a:pPr marL="86360" marR="42545" indent="-6350" algn="just">
                        <a:lnSpc>
                          <a:spcPct val="110000"/>
                        </a:lnSpc>
                        <a:spcAft>
                          <a:spcPts val="15"/>
                        </a:spcAft>
                      </a:pPr>
                      <a:r>
                        <a:rPr lang="en-ZA" sz="1100">
                          <a:effectLst/>
                          <a:latin typeface="Century Gothic" panose="020B0502020202020204" pitchFamily="34" charset="0"/>
                        </a:rPr>
                        <a:t>Number of reports on the implementation of the performance </a:t>
                      </a:r>
                    </a:p>
                    <a:p>
                      <a:pPr marL="86360" marR="42545" indent="-6350" algn="just">
                        <a:lnSpc>
                          <a:spcPct val="110000"/>
                        </a:lnSpc>
                        <a:spcAft>
                          <a:spcPts val="15"/>
                        </a:spcAft>
                      </a:pPr>
                      <a:r>
                        <a:rPr lang="en-ZA" sz="1100">
                          <a:effectLst/>
                          <a:latin typeface="Century Gothic" panose="020B0502020202020204" pitchFamily="34" charset="0"/>
                        </a:rPr>
                        <a:t>information management policy informed by the business model and the </a:t>
                      </a:r>
                    </a:p>
                    <a:p>
                      <a:pPr marL="86360" marR="42545" indent="-6350" algn="just">
                        <a:lnSpc>
                          <a:spcPct val="110000"/>
                        </a:lnSpc>
                        <a:spcAft>
                          <a:spcPts val="15"/>
                        </a:spcAft>
                      </a:pPr>
                      <a:r>
                        <a:rPr lang="en-ZA" sz="1100">
                          <a:effectLst/>
                          <a:latin typeface="Century Gothic" panose="020B0502020202020204" pitchFamily="34" charset="0"/>
                        </a:rPr>
                        <a:t>M&amp;E Plan </a:t>
                      </a:r>
                      <a:endParaRPr lang="en-ZA" sz="11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1270" marR="42545" indent="-6350" algn="just">
                        <a:lnSpc>
                          <a:spcPct val="110000"/>
                        </a:lnSpc>
                        <a:spcAft>
                          <a:spcPts val="15"/>
                        </a:spcAft>
                      </a:pPr>
                      <a:r>
                        <a:rPr lang="en-ZA" sz="1100" dirty="0">
                          <a:effectLst/>
                          <a:latin typeface="Century Gothic" panose="020B0502020202020204" pitchFamily="34" charset="0"/>
                        </a:rPr>
                        <a:t>Report on the implementation of the performance </a:t>
                      </a:r>
                    </a:p>
                    <a:p>
                      <a:pPr marL="1270" marR="42545" indent="-6350" algn="just">
                        <a:lnSpc>
                          <a:spcPct val="110000"/>
                        </a:lnSpc>
                        <a:spcAft>
                          <a:spcPts val="15"/>
                        </a:spcAft>
                      </a:pPr>
                      <a:r>
                        <a:rPr lang="en-ZA" sz="1100" dirty="0">
                          <a:effectLst/>
                          <a:latin typeface="Century Gothic" panose="020B0502020202020204" pitchFamily="34" charset="0"/>
                        </a:rPr>
                        <a:t>information management policy informed by the business model and the </a:t>
                      </a:r>
                    </a:p>
                    <a:p>
                      <a:pPr marL="52070" marR="42545" indent="-6350" algn="just">
                        <a:lnSpc>
                          <a:spcPct val="110000"/>
                        </a:lnSpc>
                        <a:spcAft>
                          <a:spcPts val="15"/>
                        </a:spcAft>
                      </a:pPr>
                      <a:r>
                        <a:rPr lang="en-ZA" sz="1100" dirty="0">
                          <a:effectLst/>
                          <a:latin typeface="Century Gothic" panose="020B0502020202020204" pitchFamily="34" charset="0"/>
                        </a:rPr>
                        <a:t>M&amp;E Plan </a:t>
                      </a:r>
                      <a:endParaRPr lang="en-ZA" sz="11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63500" marR="42545" indent="-6350" algn="just">
                        <a:lnSpc>
                          <a:spcPct val="110000"/>
                        </a:lnSpc>
                        <a:spcAft>
                          <a:spcPts val="15"/>
                        </a:spcAft>
                      </a:pPr>
                      <a:r>
                        <a:rPr lang="en-ZA" sz="1100" dirty="0">
                          <a:effectLst/>
                          <a:latin typeface="Century Gothic" panose="020B0502020202020204" pitchFamily="34" charset="0"/>
                        </a:rPr>
                        <a:t>Implement performance information policy informed by business model and the M&amp;E Plan </a:t>
                      </a:r>
                      <a:endParaRPr lang="en-ZA" sz="11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63500" marR="42545" indent="-6350" algn="just">
                        <a:lnSpc>
                          <a:spcPct val="110000"/>
                        </a:lnSpc>
                        <a:spcAft>
                          <a:spcPts val="15"/>
                        </a:spcAft>
                      </a:pPr>
                      <a:r>
                        <a:rPr lang="en-ZA" sz="1100">
                          <a:effectLst/>
                          <a:latin typeface="Century Gothic" panose="020B0502020202020204" pitchFamily="34" charset="0"/>
                        </a:rPr>
                        <a:t>Implementation of the performance information policy commenced with the review of the policy to align it to the M&amp;E Framework.</a:t>
                      </a:r>
                      <a:endParaRPr lang="en-ZA" sz="11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63500" marR="42545" indent="-6350" algn="just">
                        <a:lnSpc>
                          <a:spcPct val="110000"/>
                        </a:lnSpc>
                        <a:spcAft>
                          <a:spcPts val="15"/>
                        </a:spcAft>
                      </a:pPr>
                      <a:r>
                        <a:rPr lang="en-ZA" sz="1100">
                          <a:effectLst/>
                          <a:latin typeface="Century Gothic" panose="020B0502020202020204" pitchFamily="34" charset="0"/>
                        </a:rPr>
                        <a:t>No variance.</a:t>
                      </a:r>
                      <a:endParaRPr lang="en-ZA" sz="11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63500" marR="42545" indent="-6350" algn="just">
                        <a:lnSpc>
                          <a:spcPct val="110000"/>
                        </a:lnSpc>
                        <a:spcAft>
                          <a:spcPts val="15"/>
                        </a:spcAft>
                      </a:pPr>
                      <a:r>
                        <a:rPr lang="en-ZA" sz="1100">
                          <a:effectLst/>
                          <a:latin typeface="Century Gothic" panose="020B0502020202020204" pitchFamily="34" charset="0"/>
                        </a:rPr>
                        <a:t>N/A</a:t>
                      </a:r>
                      <a:endParaRPr lang="en-ZA" sz="11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extLst>
                  <a:ext uri="{0D108BD9-81ED-4DB2-BD59-A6C34878D82A}">
                    <a16:rowId xmlns:a16="http://schemas.microsoft.com/office/drawing/2014/main" xmlns="" val="488984190"/>
                  </a:ext>
                </a:extLst>
              </a:tr>
              <a:tr h="977192">
                <a:tc>
                  <a:txBody>
                    <a:bodyPr/>
                    <a:lstStyle/>
                    <a:p>
                      <a:pPr marL="0" marR="42545" lvl="0" indent="0" algn="just">
                        <a:lnSpc>
                          <a:spcPct val="110000"/>
                        </a:lnSpc>
                        <a:spcAft>
                          <a:spcPts val="15"/>
                        </a:spcAft>
                        <a:buFont typeface="+mj-lt"/>
                        <a:buNone/>
                      </a:pPr>
                      <a:r>
                        <a:rPr lang="en-ZA" sz="1100" b="1" dirty="0">
                          <a:effectLst/>
                          <a:latin typeface="Century Gothic" panose="020B0502020202020204" pitchFamily="34" charset="0"/>
                        </a:rPr>
                        <a:t>10. </a:t>
                      </a:r>
                      <a:endParaRPr lang="en-ZA" sz="1100" b="1"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nchor="ctr"/>
                </a:tc>
                <a:tc>
                  <a:txBody>
                    <a:bodyPr/>
                    <a:lstStyle/>
                    <a:p>
                      <a:pPr marL="86360" marR="42545" indent="-6350" algn="just">
                        <a:lnSpc>
                          <a:spcPct val="110000"/>
                        </a:lnSpc>
                        <a:spcAft>
                          <a:spcPts val="15"/>
                        </a:spcAft>
                      </a:pPr>
                      <a:r>
                        <a:rPr lang="en-ZA" sz="1100">
                          <a:effectLst/>
                          <a:latin typeface="Century Gothic" panose="020B0502020202020204" pitchFamily="34" charset="0"/>
                        </a:rPr>
                        <a:t>Number of strategic partnership agreements </a:t>
                      </a:r>
                      <a:endParaRPr lang="en-ZA" sz="11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52070" marR="42545" indent="-6350" algn="just">
                        <a:lnSpc>
                          <a:spcPct val="110000"/>
                        </a:lnSpc>
                        <a:spcAft>
                          <a:spcPts val="15"/>
                        </a:spcAft>
                      </a:pPr>
                      <a:r>
                        <a:rPr lang="en-ZA" sz="1100">
                          <a:effectLst/>
                          <a:latin typeface="Century Gothic" panose="020B0502020202020204" pitchFamily="34" charset="0"/>
                        </a:rPr>
                        <a:t>4 Strategic partnership agreements </a:t>
                      </a:r>
                      <a:endParaRPr lang="en-ZA" sz="11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63500" marR="42545" indent="-6350" algn="just">
                        <a:lnSpc>
                          <a:spcPct val="110000"/>
                        </a:lnSpc>
                        <a:spcAft>
                          <a:spcPts val="15"/>
                        </a:spcAft>
                      </a:pPr>
                      <a:r>
                        <a:rPr lang="en-ZA" sz="1100">
                          <a:effectLst/>
                          <a:latin typeface="Century Gothic" panose="020B0502020202020204" pitchFamily="34" charset="0"/>
                        </a:rPr>
                        <a:t>1 strategic partnership </a:t>
                      </a:r>
                      <a:endParaRPr lang="en-ZA" sz="11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63500" marR="42545" indent="-6350" algn="just">
                        <a:lnSpc>
                          <a:spcPct val="110000"/>
                        </a:lnSpc>
                        <a:spcAft>
                          <a:spcPts val="15"/>
                        </a:spcAft>
                      </a:pPr>
                      <a:r>
                        <a:rPr lang="en-ZA" sz="1100">
                          <a:effectLst/>
                          <a:latin typeface="Century Gothic" panose="020B0502020202020204" pitchFamily="34" charset="0"/>
                        </a:rPr>
                        <a:t>A strategic partnership was entered into with the ETDP SETA.</a:t>
                      </a:r>
                      <a:endParaRPr lang="en-ZA" sz="11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234950" marR="42545" indent="-6350" algn="just">
                        <a:lnSpc>
                          <a:spcPct val="110000"/>
                        </a:lnSpc>
                        <a:spcAft>
                          <a:spcPts val="15"/>
                        </a:spcAft>
                      </a:pPr>
                      <a:r>
                        <a:rPr lang="en-ZA" sz="1100">
                          <a:effectLst/>
                          <a:latin typeface="Century Gothic" panose="020B0502020202020204" pitchFamily="34" charset="0"/>
                        </a:rPr>
                        <a:t>No variance.</a:t>
                      </a:r>
                      <a:endParaRPr lang="en-ZA" sz="11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63500" marR="42545" indent="-6350" algn="just">
                        <a:lnSpc>
                          <a:spcPct val="110000"/>
                        </a:lnSpc>
                        <a:spcAft>
                          <a:spcPts val="15"/>
                        </a:spcAft>
                      </a:pPr>
                      <a:r>
                        <a:rPr lang="en-ZA" sz="1100">
                          <a:effectLst/>
                          <a:latin typeface="Century Gothic" panose="020B0502020202020204" pitchFamily="34" charset="0"/>
                        </a:rPr>
                        <a:t>N/A</a:t>
                      </a:r>
                      <a:endParaRPr lang="en-ZA" sz="11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extLst>
                  <a:ext uri="{0D108BD9-81ED-4DB2-BD59-A6C34878D82A}">
                    <a16:rowId xmlns:a16="http://schemas.microsoft.com/office/drawing/2014/main" xmlns="" val="1704713567"/>
                  </a:ext>
                </a:extLst>
              </a:tr>
              <a:tr h="1732495">
                <a:tc>
                  <a:txBody>
                    <a:bodyPr/>
                    <a:lstStyle/>
                    <a:p>
                      <a:pPr marL="0" marR="42545" lvl="0" indent="0" algn="just">
                        <a:lnSpc>
                          <a:spcPct val="110000"/>
                        </a:lnSpc>
                        <a:spcAft>
                          <a:spcPts val="15"/>
                        </a:spcAft>
                        <a:buFont typeface="+mj-lt"/>
                        <a:buNone/>
                      </a:pPr>
                      <a:r>
                        <a:rPr lang="en-ZA" sz="1100" b="1" dirty="0">
                          <a:effectLst/>
                          <a:latin typeface="Century Gothic" panose="020B0502020202020204" pitchFamily="34" charset="0"/>
                        </a:rPr>
                        <a:t>11. </a:t>
                      </a:r>
                      <a:endParaRPr lang="en-ZA" sz="1100" b="1"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nchor="ctr"/>
                </a:tc>
                <a:tc>
                  <a:txBody>
                    <a:bodyPr/>
                    <a:lstStyle/>
                    <a:p>
                      <a:pPr marL="86360" marR="42545" indent="-6350" algn="just">
                        <a:lnSpc>
                          <a:spcPct val="110000"/>
                        </a:lnSpc>
                        <a:spcAft>
                          <a:spcPts val="15"/>
                        </a:spcAft>
                      </a:pPr>
                      <a:r>
                        <a:rPr lang="en-ZA" sz="1100">
                          <a:effectLst/>
                          <a:latin typeface="Century Gothic" panose="020B0502020202020204" pitchFamily="34" charset="0"/>
                        </a:rPr>
                        <a:t>Number of reports on the implementation of the Communications strategy and Plan Implemented   </a:t>
                      </a:r>
                      <a:endParaRPr lang="en-ZA" sz="11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1270" marR="42545" indent="-6350" algn="just">
                        <a:lnSpc>
                          <a:spcPct val="110000"/>
                        </a:lnSpc>
                        <a:spcAft>
                          <a:spcPts val="15"/>
                        </a:spcAft>
                      </a:pPr>
                      <a:r>
                        <a:rPr lang="en-ZA" sz="1100">
                          <a:effectLst/>
                          <a:latin typeface="Century Gothic" panose="020B0502020202020204" pitchFamily="34" charset="0"/>
                        </a:rPr>
                        <a:t>Report on the </a:t>
                      </a:r>
                    </a:p>
                    <a:p>
                      <a:pPr marL="52070" marR="42545" indent="-6350" algn="just">
                        <a:lnSpc>
                          <a:spcPct val="110000"/>
                        </a:lnSpc>
                        <a:spcAft>
                          <a:spcPts val="15"/>
                        </a:spcAft>
                      </a:pPr>
                      <a:r>
                        <a:rPr lang="en-ZA" sz="1100">
                          <a:effectLst/>
                          <a:latin typeface="Century Gothic" panose="020B0502020202020204" pitchFamily="34" charset="0"/>
                        </a:rPr>
                        <a:t>implementation of the Communications strategy and Plan implemented   </a:t>
                      </a:r>
                      <a:endParaRPr lang="en-ZA" sz="11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63500" marR="42545" indent="-6350" algn="just">
                        <a:lnSpc>
                          <a:spcPct val="110000"/>
                        </a:lnSpc>
                        <a:spcAft>
                          <a:spcPts val="15"/>
                        </a:spcAft>
                      </a:pPr>
                      <a:r>
                        <a:rPr lang="en-ZA" sz="1100" dirty="0">
                          <a:effectLst/>
                          <a:latin typeface="Century Gothic" panose="020B0502020202020204" pitchFamily="34" charset="0"/>
                        </a:rPr>
                        <a:t>Implement communications strategy and plan </a:t>
                      </a:r>
                      <a:endParaRPr lang="en-ZA" sz="11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63500" marR="42545" indent="-6350" algn="just">
                        <a:lnSpc>
                          <a:spcPct val="110000"/>
                        </a:lnSpc>
                        <a:spcAft>
                          <a:spcPts val="15"/>
                        </a:spcAft>
                      </a:pPr>
                      <a:r>
                        <a:rPr lang="en-ZA" sz="1100">
                          <a:effectLst/>
                          <a:latin typeface="Century Gothic" panose="020B0502020202020204" pitchFamily="34" charset="0"/>
                        </a:rPr>
                        <a:t>The communications strategy and plan were implemented through the production of Three-monthly monitoring reports on radio interviews issued.</a:t>
                      </a:r>
                      <a:endParaRPr lang="en-ZA" sz="11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63500" marR="42545" indent="-6350" algn="just">
                        <a:lnSpc>
                          <a:spcPct val="110000"/>
                        </a:lnSpc>
                        <a:spcAft>
                          <a:spcPts val="15"/>
                        </a:spcAft>
                      </a:pPr>
                      <a:r>
                        <a:rPr lang="en-ZA" sz="1100">
                          <a:effectLst/>
                          <a:latin typeface="Century Gothic" panose="020B0502020202020204" pitchFamily="34" charset="0"/>
                        </a:rPr>
                        <a:t>No variance.</a:t>
                      </a:r>
                      <a:endParaRPr lang="en-ZA" sz="11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63500" marR="42545" indent="-6350" algn="just">
                        <a:lnSpc>
                          <a:spcPct val="110000"/>
                        </a:lnSpc>
                        <a:spcAft>
                          <a:spcPts val="15"/>
                        </a:spcAft>
                      </a:pPr>
                      <a:r>
                        <a:rPr lang="en-ZA" sz="1100" dirty="0">
                          <a:effectLst/>
                          <a:latin typeface="Century Gothic" panose="020B0502020202020204" pitchFamily="34" charset="0"/>
                        </a:rPr>
                        <a:t>N/A</a:t>
                      </a:r>
                      <a:endParaRPr lang="en-ZA" sz="11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extLst>
                  <a:ext uri="{0D108BD9-81ED-4DB2-BD59-A6C34878D82A}">
                    <a16:rowId xmlns:a16="http://schemas.microsoft.com/office/drawing/2014/main" xmlns="" val="2339789194"/>
                  </a:ext>
                </a:extLst>
              </a:tr>
            </a:tbl>
          </a:graphicData>
        </a:graphic>
      </p:graphicFrame>
    </p:spTree>
    <p:extLst>
      <p:ext uri="{BB962C8B-B14F-4D97-AF65-F5344CB8AC3E}">
        <p14:creationId xmlns:p14="http://schemas.microsoft.com/office/powerpoint/2010/main" xmlns="" val="356429056"/>
      </p:ext>
    </p:extLst>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 name="CGE Banner1" descr="CGE Banner1"/>
          <p:cNvPicPr>
            <a:picLocks noChangeAspect="1"/>
          </p:cNvPicPr>
          <p:nvPr/>
        </p:nvPicPr>
        <p:blipFill>
          <a:blip r:embed="rId3" cstate="print"/>
          <a:stretch>
            <a:fillRect/>
          </a:stretch>
        </p:blipFill>
        <p:spPr>
          <a:xfrm>
            <a:off x="2715578" y="73573"/>
            <a:ext cx="3712843" cy="783174"/>
          </a:xfrm>
          <a:prstGeom prst="rect">
            <a:avLst/>
          </a:prstGeom>
          <a:ln w="12700" cap="flat">
            <a:noFill/>
            <a:miter lim="400000"/>
          </a:ln>
          <a:effectLst/>
        </p:spPr>
      </p:pic>
      <p:pic>
        <p:nvPicPr>
          <p:cNvPr id="36" name="image.pdf" descr="image.pdf"/>
          <p:cNvPicPr>
            <a:picLocks noChangeAspect="1"/>
          </p:cNvPicPr>
          <p:nvPr/>
        </p:nvPicPr>
        <p:blipFill>
          <a:blip r:embed="rId4" cstate="print"/>
          <a:stretch>
            <a:fillRect/>
          </a:stretch>
        </p:blipFill>
        <p:spPr>
          <a:xfrm rot="10800000" flipH="1">
            <a:off x="0" y="6701395"/>
            <a:ext cx="9144000" cy="156606"/>
          </a:xfrm>
          <a:prstGeom prst="rect">
            <a:avLst/>
          </a:prstGeom>
          <a:ln w="12700" cap="flat">
            <a:noFill/>
            <a:miter lim="400000"/>
          </a:ln>
          <a:effectLst/>
        </p:spPr>
      </p:pic>
      <p:sp>
        <p:nvSpPr>
          <p:cNvPr id="38" name="Slide Number"/>
          <p:cNvSpPr txBox="1">
            <a:spLocks noGrp="1"/>
          </p:cNvSpPr>
          <p:nvPr>
            <p:ph type="sldNum" sz="quarter" idx="4294967295"/>
          </p:nvPr>
        </p:nvSpPr>
        <p:spPr>
          <a:xfrm>
            <a:off x="8464068" y="6245225"/>
            <a:ext cx="222732" cy="332740"/>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rPr/>
              <a:pPr/>
              <a:t>21</a:t>
            </a:fld>
            <a:endParaRPr dirty="0"/>
          </a:p>
        </p:txBody>
      </p:sp>
      <p:sp>
        <p:nvSpPr>
          <p:cNvPr id="9" name="TextBox 8">
            <a:extLst>
              <a:ext uri="{FF2B5EF4-FFF2-40B4-BE49-F238E27FC236}">
                <a16:creationId xmlns:a16="http://schemas.microsoft.com/office/drawing/2014/main" xmlns="" id="{D0989234-7683-4172-8756-50A8A5C9B2C3}"/>
              </a:ext>
            </a:extLst>
          </p:cNvPr>
          <p:cNvSpPr txBox="1"/>
          <p:nvPr/>
        </p:nvSpPr>
        <p:spPr>
          <a:xfrm>
            <a:off x="322668" y="856747"/>
            <a:ext cx="8961120" cy="30976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marL="68580" marR="42545" indent="-6350" algn="just">
              <a:lnSpc>
                <a:spcPct val="110000"/>
              </a:lnSpc>
              <a:spcAft>
                <a:spcPts val="15"/>
              </a:spcAft>
            </a:pPr>
            <a:r>
              <a:rPr lang="en-ZA" sz="1400" b="1" dirty="0">
                <a:solidFill>
                  <a:srgbClr val="1F3864"/>
                </a:solidFill>
                <a:effectLst/>
                <a:latin typeface="Century Gothic" panose="020B0502020202020204" pitchFamily="34" charset="0"/>
                <a:ea typeface="Century Gothic" panose="020B0502020202020204" pitchFamily="34" charset="0"/>
                <a:cs typeface="Century Gothic" panose="020B0502020202020204" pitchFamily="34" charset="0"/>
              </a:rPr>
              <a:t>OUTCOME 4: CONT…</a:t>
            </a:r>
            <a:endParaRPr lang="en-ZA" sz="14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p:txBody>
      </p:sp>
      <p:graphicFrame>
        <p:nvGraphicFramePr>
          <p:cNvPr id="11" name="Table 10">
            <a:extLst>
              <a:ext uri="{FF2B5EF4-FFF2-40B4-BE49-F238E27FC236}">
                <a16:creationId xmlns:a16="http://schemas.microsoft.com/office/drawing/2014/main" xmlns="" id="{136931DF-ABCD-4CB8-B8F7-E72194959F75}"/>
              </a:ext>
            </a:extLst>
          </p:cNvPr>
          <p:cNvGraphicFramePr>
            <a:graphicFrameLocks noGrp="1"/>
          </p:cNvGraphicFramePr>
          <p:nvPr>
            <p:extLst>
              <p:ext uri="{D42A27DB-BD31-4B8C-83A1-F6EECF244321}">
                <p14:modId xmlns:p14="http://schemas.microsoft.com/office/powerpoint/2010/main" xmlns="" val="2646804100"/>
              </p:ext>
            </p:extLst>
          </p:nvPr>
        </p:nvGraphicFramePr>
        <p:xfrm>
          <a:off x="1" y="1097283"/>
          <a:ext cx="9143999" cy="385318"/>
        </p:xfrm>
        <a:graphic>
          <a:graphicData uri="http://schemas.openxmlformats.org/drawingml/2006/table">
            <a:tbl>
              <a:tblPr>
                <a:tableStyleId>{5940675A-B579-460E-94D1-54222C63F5DA}</a:tableStyleId>
              </a:tblPr>
              <a:tblGrid>
                <a:gridCol w="325120">
                  <a:extLst>
                    <a:ext uri="{9D8B030D-6E8A-4147-A177-3AD203B41FA5}">
                      <a16:colId xmlns:a16="http://schemas.microsoft.com/office/drawing/2014/main" xmlns="" val="350417855"/>
                    </a:ext>
                  </a:extLst>
                </a:gridCol>
                <a:gridCol w="1272451">
                  <a:extLst>
                    <a:ext uri="{9D8B030D-6E8A-4147-A177-3AD203B41FA5}">
                      <a16:colId xmlns:a16="http://schemas.microsoft.com/office/drawing/2014/main" xmlns="" val="4180461511"/>
                    </a:ext>
                  </a:extLst>
                </a:gridCol>
                <a:gridCol w="1366345">
                  <a:extLst>
                    <a:ext uri="{9D8B030D-6E8A-4147-A177-3AD203B41FA5}">
                      <a16:colId xmlns:a16="http://schemas.microsoft.com/office/drawing/2014/main" xmlns="" val="3342170485"/>
                    </a:ext>
                  </a:extLst>
                </a:gridCol>
                <a:gridCol w="1008993">
                  <a:extLst>
                    <a:ext uri="{9D8B030D-6E8A-4147-A177-3AD203B41FA5}">
                      <a16:colId xmlns:a16="http://schemas.microsoft.com/office/drawing/2014/main" xmlns="" val="4258596954"/>
                    </a:ext>
                  </a:extLst>
                </a:gridCol>
                <a:gridCol w="3363311">
                  <a:extLst>
                    <a:ext uri="{9D8B030D-6E8A-4147-A177-3AD203B41FA5}">
                      <a16:colId xmlns:a16="http://schemas.microsoft.com/office/drawing/2014/main" xmlns="" val="1372670853"/>
                    </a:ext>
                  </a:extLst>
                </a:gridCol>
                <a:gridCol w="819807">
                  <a:extLst>
                    <a:ext uri="{9D8B030D-6E8A-4147-A177-3AD203B41FA5}">
                      <a16:colId xmlns:a16="http://schemas.microsoft.com/office/drawing/2014/main" xmlns="" val="2202377098"/>
                    </a:ext>
                  </a:extLst>
                </a:gridCol>
                <a:gridCol w="987972">
                  <a:extLst>
                    <a:ext uri="{9D8B030D-6E8A-4147-A177-3AD203B41FA5}">
                      <a16:colId xmlns:a16="http://schemas.microsoft.com/office/drawing/2014/main" xmlns="" val="1747221377"/>
                    </a:ext>
                  </a:extLst>
                </a:gridCol>
              </a:tblGrid>
              <a:tr h="367936">
                <a:tc>
                  <a:txBody>
                    <a:bodyPr/>
                    <a:lstStyle/>
                    <a:p>
                      <a:pPr marL="234950" marR="42545" indent="-6350" algn="ctr">
                        <a:lnSpc>
                          <a:spcPct val="110000"/>
                        </a:lnSpc>
                        <a:spcAft>
                          <a:spcPts val="15"/>
                        </a:spcAft>
                      </a:pPr>
                      <a:r>
                        <a:rPr lang="en-ZA" sz="1200" b="1" dirty="0">
                          <a:solidFill>
                            <a:schemeClr val="bg1"/>
                          </a:solidFill>
                          <a:effectLst/>
                          <a:latin typeface="Century Gothic" panose="020B0502020202020204" pitchFamily="34" charset="0"/>
                        </a:rPr>
                        <a:t>#</a:t>
                      </a:r>
                      <a:endParaRPr lang="en-ZA" sz="1200" b="1" dirty="0">
                        <a:solidFill>
                          <a:schemeClr val="bg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solidFill>
                      <a:schemeClr val="accent2">
                        <a:lumMod val="75000"/>
                      </a:schemeClr>
                    </a:solidFill>
                  </a:tcPr>
                </a:tc>
                <a:tc>
                  <a:txBody>
                    <a:bodyPr/>
                    <a:lstStyle/>
                    <a:p>
                      <a:pPr marL="234950" marR="42545" indent="-6350" algn="ctr">
                        <a:lnSpc>
                          <a:spcPct val="110000"/>
                        </a:lnSpc>
                        <a:spcAft>
                          <a:spcPts val="15"/>
                        </a:spcAft>
                      </a:pPr>
                      <a:r>
                        <a:rPr lang="en-ZA" sz="1200" b="1" dirty="0">
                          <a:solidFill>
                            <a:schemeClr val="bg1"/>
                          </a:solidFill>
                          <a:effectLst/>
                          <a:latin typeface="Century Gothic" panose="020B0502020202020204" pitchFamily="34" charset="0"/>
                        </a:rPr>
                        <a:t>Output Indicators</a:t>
                      </a:r>
                      <a:endParaRPr lang="en-ZA" sz="1200" b="1" dirty="0">
                        <a:solidFill>
                          <a:schemeClr val="bg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solidFill>
                      <a:schemeClr val="accent2">
                        <a:lumMod val="75000"/>
                      </a:schemeClr>
                    </a:solidFill>
                  </a:tcPr>
                </a:tc>
                <a:tc>
                  <a:txBody>
                    <a:bodyPr/>
                    <a:lstStyle/>
                    <a:p>
                      <a:pPr marL="234950" marR="42545" indent="-6350" algn="ctr">
                        <a:lnSpc>
                          <a:spcPct val="110000"/>
                        </a:lnSpc>
                        <a:spcAft>
                          <a:spcPts val="15"/>
                        </a:spcAft>
                      </a:pPr>
                      <a:r>
                        <a:rPr lang="en-ZA" sz="1200" b="1" dirty="0">
                          <a:solidFill>
                            <a:schemeClr val="bg1"/>
                          </a:solidFill>
                          <a:effectLst/>
                          <a:latin typeface="Century Gothic" panose="020B0502020202020204" pitchFamily="34" charset="0"/>
                        </a:rPr>
                        <a:t>Annual Targets</a:t>
                      </a:r>
                      <a:endParaRPr lang="en-ZA" sz="1200" b="1" dirty="0">
                        <a:solidFill>
                          <a:schemeClr val="bg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solidFill>
                      <a:schemeClr val="accent2">
                        <a:lumMod val="75000"/>
                      </a:schemeClr>
                    </a:solidFill>
                  </a:tcPr>
                </a:tc>
                <a:tc>
                  <a:txBody>
                    <a:bodyPr/>
                    <a:lstStyle/>
                    <a:p>
                      <a:pPr marL="234950" marR="42545" indent="-6350" algn="ctr">
                        <a:lnSpc>
                          <a:spcPct val="110000"/>
                        </a:lnSpc>
                        <a:spcAft>
                          <a:spcPts val="15"/>
                        </a:spcAft>
                      </a:pPr>
                      <a:r>
                        <a:rPr lang="en-ZA" sz="1200" b="1" dirty="0">
                          <a:solidFill>
                            <a:schemeClr val="bg1"/>
                          </a:solidFill>
                          <a:effectLst/>
                          <a:latin typeface="Century Gothic" panose="020B0502020202020204" pitchFamily="34" charset="0"/>
                        </a:rPr>
                        <a:t>Q3</a:t>
                      </a:r>
                      <a:endParaRPr lang="en-ZA" sz="1200" b="1" dirty="0">
                        <a:solidFill>
                          <a:schemeClr val="bg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solidFill>
                      <a:schemeClr val="accent2">
                        <a:lumMod val="75000"/>
                      </a:schemeClr>
                    </a:solidFill>
                  </a:tcPr>
                </a:tc>
                <a:tc>
                  <a:txBody>
                    <a:bodyPr/>
                    <a:lstStyle/>
                    <a:p>
                      <a:pPr marL="234950" marR="42545" indent="-6350" algn="ctr">
                        <a:lnSpc>
                          <a:spcPct val="110000"/>
                        </a:lnSpc>
                        <a:spcAft>
                          <a:spcPts val="15"/>
                        </a:spcAft>
                      </a:pPr>
                      <a:r>
                        <a:rPr lang="en-ZA" sz="1200" b="1" dirty="0">
                          <a:solidFill>
                            <a:schemeClr val="bg1"/>
                          </a:solidFill>
                          <a:effectLst/>
                          <a:latin typeface="Century Gothic" panose="020B0502020202020204" pitchFamily="34" charset="0"/>
                        </a:rPr>
                        <a:t>Actual Performance</a:t>
                      </a:r>
                      <a:endParaRPr lang="en-ZA" sz="1200" b="1" dirty="0">
                        <a:solidFill>
                          <a:schemeClr val="bg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solidFill>
                      <a:schemeClr val="accent2">
                        <a:lumMod val="75000"/>
                      </a:schemeClr>
                    </a:solidFill>
                  </a:tcPr>
                </a:tc>
                <a:tc>
                  <a:txBody>
                    <a:bodyPr/>
                    <a:lstStyle/>
                    <a:p>
                      <a:pPr marL="0" marR="42545" indent="0" algn="ctr">
                        <a:lnSpc>
                          <a:spcPct val="110000"/>
                        </a:lnSpc>
                        <a:spcAft>
                          <a:spcPts val="15"/>
                        </a:spcAft>
                      </a:pPr>
                      <a:r>
                        <a:rPr lang="en-ZA" sz="1200" b="1" dirty="0">
                          <a:solidFill>
                            <a:schemeClr val="bg1"/>
                          </a:solidFill>
                          <a:effectLst/>
                          <a:latin typeface="Century Gothic" panose="020B0502020202020204" pitchFamily="34" charset="0"/>
                        </a:rPr>
                        <a:t>Variance</a:t>
                      </a:r>
                      <a:endParaRPr lang="en-ZA" sz="1200" b="1" dirty="0">
                        <a:solidFill>
                          <a:schemeClr val="bg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solidFill>
                      <a:schemeClr val="accent2">
                        <a:lumMod val="75000"/>
                      </a:schemeClr>
                    </a:solidFill>
                  </a:tcPr>
                </a:tc>
                <a:tc>
                  <a:txBody>
                    <a:bodyPr/>
                    <a:lstStyle/>
                    <a:p>
                      <a:pPr marL="0" marR="42545" indent="0" algn="ctr">
                        <a:lnSpc>
                          <a:spcPct val="110000"/>
                        </a:lnSpc>
                        <a:spcAft>
                          <a:spcPts val="15"/>
                        </a:spcAft>
                      </a:pPr>
                      <a:r>
                        <a:rPr lang="en-ZA" sz="1200" b="1" dirty="0">
                          <a:solidFill>
                            <a:schemeClr val="bg1"/>
                          </a:solidFill>
                          <a:effectLst/>
                          <a:latin typeface="Century Gothic" panose="020B0502020202020204" pitchFamily="34" charset="0"/>
                        </a:rPr>
                        <a:t>Corrective Action</a:t>
                      </a:r>
                      <a:endParaRPr lang="en-ZA" sz="1200" b="1" dirty="0">
                        <a:solidFill>
                          <a:schemeClr val="bg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solidFill>
                      <a:schemeClr val="accent2">
                        <a:lumMod val="75000"/>
                      </a:schemeClr>
                    </a:solidFill>
                  </a:tcPr>
                </a:tc>
                <a:extLst>
                  <a:ext uri="{0D108BD9-81ED-4DB2-BD59-A6C34878D82A}">
                    <a16:rowId xmlns:a16="http://schemas.microsoft.com/office/drawing/2014/main" xmlns="" val="3355198186"/>
                  </a:ext>
                </a:extLst>
              </a:tr>
            </a:tbl>
          </a:graphicData>
        </a:graphic>
      </p:graphicFrame>
      <p:graphicFrame>
        <p:nvGraphicFramePr>
          <p:cNvPr id="4" name="Table 3">
            <a:extLst>
              <a:ext uri="{FF2B5EF4-FFF2-40B4-BE49-F238E27FC236}">
                <a16:creationId xmlns:a16="http://schemas.microsoft.com/office/drawing/2014/main" xmlns="" id="{7DB95511-5A5B-4D81-8435-A4F48E7D4841}"/>
              </a:ext>
            </a:extLst>
          </p:cNvPr>
          <p:cNvGraphicFramePr>
            <a:graphicFrameLocks noGrp="1"/>
          </p:cNvGraphicFramePr>
          <p:nvPr>
            <p:extLst>
              <p:ext uri="{D42A27DB-BD31-4B8C-83A1-F6EECF244321}">
                <p14:modId xmlns:p14="http://schemas.microsoft.com/office/powerpoint/2010/main" xmlns="" val="112542122"/>
              </p:ext>
            </p:extLst>
          </p:nvPr>
        </p:nvGraphicFramePr>
        <p:xfrm>
          <a:off x="-1" y="1498384"/>
          <a:ext cx="9144000" cy="5186195"/>
        </p:xfrm>
        <a:graphic>
          <a:graphicData uri="http://schemas.openxmlformats.org/drawingml/2006/table">
            <a:tbl>
              <a:tblPr>
                <a:tableStyleId>{5940675A-B579-460E-94D1-54222C63F5DA}</a:tableStyleId>
              </a:tblPr>
              <a:tblGrid>
                <a:gridCol w="336331">
                  <a:extLst>
                    <a:ext uri="{9D8B030D-6E8A-4147-A177-3AD203B41FA5}">
                      <a16:colId xmlns:a16="http://schemas.microsoft.com/office/drawing/2014/main" xmlns="" val="437954514"/>
                    </a:ext>
                  </a:extLst>
                </a:gridCol>
                <a:gridCol w="1282263">
                  <a:extLst>
                    <a:ext uri="{9D8B030D-6E8A-4147-A177-3AD203B41FA5}">
                      <a16:colId xmlns:a16="http://schemas.microsoft.com/office/drawing/2014/main" xmlns="" val="745269776"/>
                    </a:ext>
                  </a:extLst>
                </a:gridCol>
                <a:gridCol w="1334814">
                  <a:extLst>
                    <a:ext uri="{9D8B030D-6E8A-4147-A177-3AD203B41FA5}">
                      <a16:colId xmlns:a16="http://schemas.microsoft.com/office/drawing/2014/main" xmlns="" val="3365867242"/>
                    </a:ext>
                  </a:extLst>
                </a:gridCol>
                <a:gridCol w="1040524">
                  <a:extLst>
                    <a:ext uri="{9D8B030D-6E8A-4147-A177-3AD203B41FA5}">
                      <a16:colId xmlns:a16="http://schemas.microsoft.com/office/drawing/2014/main" xmlns="" val="481692280"/>
                    </a:ext>
                  </a:extLst>
                </a:gridCol>
                <a:gridCol w="3373821">
                  <a:extLst>
                    <a:ext uri="{9D8B030D-6E8A-4147-A177-3AD203B41FA5}">
                      <a16:colId xmlns:a16="http://schemas.microsoft.com/office/drawing/2014/main" xmlns="" val="1421724296"/>
                    </a:ext>
                  </a:extLst>
                </a:gridCol>
                <a:gridCol w="788276">
                  <a:extLst>
                    <a:ext uri="{9D8B030D-6E8A-4147-A177-3AD203B41FA5}">
                      <a16:colId xmlns:a16="http://schemas.microsoft.com/office/drawing/2014/main" xmlns="" val="3786548439"/>
                    </a:ext>
                  </a:extLst>
                </a:gridCol>
                <a:gridCol w="987971">
                  <a:extLst>
                    <a:ext uri="{9D8B030D-6E8A-4147-A177-3AD203B41FA5}">
                      <a16:colId xmlns:a16="http://schemas.microsoft.com/office/drawing/2014/main" xmlns="" val="1760308283"/>
                    </a:ext>
                  </a:extLst>
                </a:gridCol>
              </a:tblGrid>
              <a:tr h="1582094">
                <a:tc>
                  <a:txBody>
                    <a:bodyPr/>
                    <a:lstStyle/>
                    <a:p>
                      <a:pPr marL="0" marR="42545" lvl="0" indent="0" algn="ctr">
                        <a:lnSpc>
                          <a:spcPct val="110000"/>
                        </a:lnSpc>
                        <a:spcAft>
                          <a:spcPts val="15"/>
                        </a:spcAft>
                        <a:buFont typeface="+mj-lt"/>
                        <a:buNone/>
                      </a:pPr>
                      <a:r>
                        <a:rPr lang="en-US" sz="1100" b="1"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1</a:t>
                      </a:r>
                      <a:r>
                        <a:rPr lang="en-ZA" sz="1100" b="1"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2.</a:t>
                      </a:r>
                    </a:p>
                  </a:txBody>
                  <a:tcPr marL="0" marR="0" marT="0" marB="0" anchor="ctr"/>
                </a:tc>
                <a:tc>
                  <a:txBody>
                    <a:bodyPr/>
                    <a:lstStyle/>
                    <a:p>
                      <a:pPr marL="86360" marR="42545" indent="-6350" algn="just">
                        <a:lnSpc>
                          <a:spcPct val="110000"/>
                        </a:lnSpc>
                        <a:spcAft>
                          <a:spcPts val="15"/>
                        </a:spcAft>
                      </a:pPr>
                      <a:r>
                        <a:rPr lang="en-ZA" sz="1100" dirty="0">
                          <a:effectLst/>
                          <a:latin typeface="Century Gothic" panose="020B0502020202020204" pitchFamily="34" charset="0"/>
                        </a:rPr>
                        <a:t>Number of </a:t>
                      </a:r>
                    </a:p>
                    <a:p>
                      <a:pPr marL="86360" marR="42545" indent="-6350" algn="just">
                        <a:lnSpc>
                          <a:spcPct val="110000"/>
                        </a:lnSpc>
                        <a:spcAft>
                          <a:spcPts val="15"/>
                        </a:spcAft>
                      </a:pPr>
                      <a:r>
                        <a:rPr lang="en-ZA" sz="1100" dirty="0">
                          <a:effectLst/>
                          <a:latin typeface="Century Gothic" panose="020B0502020202020204" pitchFamily="34" charset="0"/>
                        </a:rPr>
                        <a:t>Consolidated Media monitoring reports on coverage of gender issues through traditional and digital media   </a:t>
                      </a:r>
                      <a:endParaRPr lang="en-ZA" sz="11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52070" marR="42545" indent="-6350" algn="just">
                        <a:lnSpc>
                          <a:spcPct val="110000"/>
                        </a:lnSpc>
                        <a:spcAft>
                          <a:spcPts val="15"/>
                        </a:spcAft>
                      </a:pPr>
                      <a:r>
                        <a:rPr lang="en-ZA" sz="1100" dirty="0">
                          <a:effectLst/>
                          <a:latin typeface="Century Gothic" panose="020B0502020202020204" pitchFamily="34" charset="0"/>
                        </a:rPr>
                        <a:t>Consolidated Media monitoring reports on coverage of gender issues through traditional and digital media   </a:t>
                      </a:r>
                      <a:endParaRPr lang="en-ZA" sz="11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1270" marR="42545" indent="-6350" algn="just">
                        <a:lnSpc>
                          <a:spcPct val="110000"/>
                        </a:lnSpc>
                        <a:spcAft>
                          <a:spcPts val="15"/>
                        </a:spcAft>
                      </a:pPr>
                      <a:r>
                        <a:rPr lang="en-ZA" sz="1100">
                          <a:effectLst/>
                          <a:latin typeface="Century Gothic" panose="020B0502020202020204" pitchFamily="34" charset="0"/>
                        </a:rPr>
                        <a:t>Media monitoring report on coverage of gender issues through traditional and digital media  </a:t>
                      </a:r>
                      <a:endParaRPr lang="en-ZA" sz="11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63500" marR="42545" indent="-6350" algn="just">
                        <a:lnSpc>
                          <a:spcPct val="110000"/>
                        </a:lnSpc>
                        <a:spcAft>
                          <a:spcPts val="15"/>
                        </a:spcAft>
                      </a:pPr>
                      <a:r>
                        <a:rPr lang="en-ZA" sz="1100">
                          <a:effectLst/>
                          <a:latin typeface="Century Gothic" panose="020B0502020202020204" pitchFamily="34" charset="0"/>
                        </a:rPr>
                        <a:t>A media monitoring report was produced on TV interviews conducted by the CGE.</a:t>
                      </a:r>
                      <a:endParaRPr lang="en-ZA" sz="11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63500" marR="42545" indent="-6350" algn="just">
                        <a:lnSpc>
                          <a:spcPct val="110000"/>
                        </a:lnSpc>
                        <a:spcAft>
                          <a:spcPts val="15"/>
                        </a:spcAft>
                      </a:pPr>
                      <a:r>
                        <a:rPr lang="en-ZA" sz="1100">
                          <a:effectLst/>
                          <a:latin typeface="Century Gothic" panose="020B0502020202020204" pitchFamily="34" charset="0"/>
                        </a:rPr>
                        <a:t>No variance.</a:t>
                      </a:r>
                      <a:endParaRPr lang="en-ZA" sz="11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63500" marR="42545" indent="-6350" algn="just">
                        <a:lnSpc>
                          <a:spcPct val="110000"/>
                        </a:lnSpc>
                        <a:spcAft>
                          <a:spcPts val="15"/>
                        </a:spcAft>
                      </a:pPr>
                      <a:r>
                        <a:rPr lang="en-ZA" sz="1100">
                          <a:effectLst/>
                          <a:latin typeface="Century Gothic" panose="020B0502020202020204" pitchFamily="34" charset="0"/>
                        </a:rPr>
                        <a:t>N/A</a:t>
                      </a:r>
                      <a:endParaRPr lang="en-ZA" sz="11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extLst>
                  <a:ext uri="{0D108BD9-81ED-4DB2-BD59-A6C34878D82A}">
                    <a16:rowId xmlns:a16="http://schemas.microsoft.com/office/drawing/2014/main" xmlns="" val="2795119336"/>
                  </a:ext>
                </a:extLst>
              </a:tr>
              <a:tr h="3357268">
                <a:tc>
                  <a:txBody>
                    <a:bodyPr/>
                    <a:lstStyle/>
                    <a:p>
                      <a:pPr marL="0" marR="42545" lvl="0" indent="0" algn="ctr">
                        <a:lnSpc>
                          <a:spcPct val="110000"/>
                        </a:lnSpc>
                        <a:spcAft>
                          <a:spcPts val="15"/>
                        </a:spcAft>
                        <a:buFont typeface="+mj-lt"/>
                        <a:buNone/>
                      </a:pPr>
                      <a:r>
                        <a:rPr lang="en-US" sz="1100" b="1"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1</a:t>
                      </a:r>
                      <a:r>
                        <a:rPr lang="en-ZA" sz="1100" b="1"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3.</a:t>
                      </a:r>
                    </a:p>
                  </a:txBody>
                  <a:tcPr marL="0" marR="0" marT="0" marB="0" anchor="ctr"/>
                </a:tc>
                <a:tc>
                  <a:txBody>
                    <a:bodyPr/>
                    <a:lstStyle/>
                    <a:p>
                      <a:pPr marL="86360" marR="42545" indent="-6350" algn="just">
                        <a:lnSpc>
                          <a:spcPct val="110000"/>
                        </a:lnSpc>
                        <a:spcAft>
                          <a:spcPts val="15"/>
                        </a:spcAft>
                      </a:pPr>
                      <a:r>
                        <a:rPr lang="en-ZA" sz="1100" dirty="0">
                          <a:effectLst/>
                          <a:latin typeface="Century Gothic" panose="020B0502020202020204" pitchFamily="34" charset="0"/>
                        </a:rPr>
                        <a:t>Number of reports on the implementation of the HR Plan </a:t>
                      </a:r>
                      <a:endParaRPr lang="en-ZA" sz="11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52070" marR="42545" indent="-6350" algn="just">
                        <a:lnSpc>
                          <a:spcPct val="110000"/>
                        </a:lnSpc>
                        <a:spcAft>
                          <a:spcPts val="15"/>
                        </a:spcAft>
                      </a:pPr>
                      <a:r>
                        <a:rPr lang="en-ZA" sz="1100" dirty="0">
                          <a:effectLst/>
                          <a:latin typeface="Century Gothic" panose="020B0502020202020204" pitchFamily="34" charset="0"/>
                        </a:rPr>
                        <a:t>A report on the implementation of the HR Plan </a:t>
                      </a:r>
                      <a:endParaRPr lang="en-ZA" sz="11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63500" marR="42545" indent="-6350" algn="just">
                        <a:lnSpc>
                          <a:spcPct val="110000"/>
                        </a:lnSpc>
                        <a:spcAft>
                          <a:spcPts val="15"/>
                        </a:spcAft>
                      </a:pPr>
                      <a:r>
                        <a:rPr lang="en-ZA" sz="1100" dirty="0">
                          <a:effectLst/>
                          <a:latin typeface="Century Gothic" panose="020B0502020202020204" pitchFamily="34" charset="0"/>
                        </a:rPr>
                        <a:t>Implement HR Plan </a:t>
                      </a:r>
                      <a:endParaRPr lang="en-ZA" sz="11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342900" marR="42545" lvl="0" indent="-342900" algn="just">
                        <a:lnSpc>
                          <a:spcPct val="110000"/>
                        </a:lnSpc>
                        <a:spcAft>
                          <a:spcPts val="15"/>
                        </a:spcAft>
                        <a:buFont typeface="Symbol" panose="05050102010706020507" pitchFamily="18" charset="2"/>
                        <a:buChar char=""/>
                      </a:pPr>
                      <a:r>
                        <a:rPr lang="en-ZA" sz="1100" dirty="0">
                          <a:effectLst/>
                          <a:latin typeface="Century Gothic" panose="020B0502020202020204" pitchFamily="34" charset="0"/>
                        </a:rPr>
                        <a:t>A tender was advertised, and Three (3) recruitment agencies were appointed to conduct the recruitment process. All vacant posts were advertised in November 2021. Interviews were conducted for the HR Manager and Finance Manager and currently at vetting stage. </a:t>
                      </a:r>
                    </a:p>
                    <a:p>
                      <a:pPr marL="161925" marR="42545" indent="-161925" algn="just">
                        <a:lnSpc>
                          <a:spcPct val="110000"/>
                        </a:lnSpc>
                        <a:spcAft>
                          <a:spcPts val="15"/>
                        </a:spcAft>
                      </a:pPr>
                      <a:r>
                        <a:rPr lang="en-ZA" sz="1100" dirty="0">
                          <a:effectLst/>
                          <a:latin typeface="Century Gothic" panose="020B0502020202020204" pitchFamily="34" charset="0"/>
                        </a:rPr>
                        <a:t> </a:t>
                      </a:r>
                    </a:p>
                    <a:p>
                      <a:pPr marL="342900" marR="42545" lvl="0" indent="-342900" algn="just">
                        <a:lnSpc>
                          <a:spcPct val="110000"/>
                        </a:lnSpc>
                        <a:spcAft>
                          <a:spcPts val="15"/>
                        </a:spcAft>
                        <a:buFont typeface="Symbol" panose="05050102010706020507" pitchFamily="18" charset="2"/>
                        <a:buChar char=""/>
                      </a:pPr>
                      <a:r>
                        <a:rPr lang="en-ZA" sz="1100" dirty="0">
                          <a:effectLst/>
                          <a:latin typeface="Century Gothic" panose="020B0502020202020204" pitchFamily="34" charset="0"/>
                        </a:rPr>
                        <a:t>There was one resignation of the Legal Officer in Mpumalanga.</a:t>
                      </a:r>
                    </a:p>
                    <a:p>
                      <a:pPr marL="161925" marR="42545" indent="-161925" algn="just">
                        <a:lnSpc>
                          <a:spcPct val="110000"/>
                        </a:lnSpc>
                        <a:spcAft>
                          <a:spcPts val="15"/>
                        </a:spcAft>
                      </a:pPr>
                      <a:r>
                        <a:rPr lang="en-ZA" sz="1100" dirty="0">
                          <a:effectLst/>
                          <a:latin typeface="Century Gothic" panose="020B0502020202020204" pitchFamily="34" charset="0"/>
                        </a:rPr>
                        <a:t> </a:t>
                      </a:r>
                    </a:p>
                    <a:p>
                      <a:pPr marL="342900" marR="42545" lvl="0" indent="-342900" algn="just">
                        <a:lnSpc>
                          <a:spcPct val="110000"/>
                        </a:lnSpc>
                        <a:spcAft>
                          <a:spcPts val="15"/>
                        </a:spcAft>
                        <a:buFont typeface="Symbol" panose="05050102010706020507" pitchFamily="18" charset="2"/>
                        <a:buChar char=""/>
                      </a:pPr>
                      <a:r>
                        <a:rPr lang="en-ZA" sz="1100" dirty="0">
                          <a:effectLst/>
                          <a:latin typeface="Century Gothic" panose="020B0502020202020204" pitchFamily="34" charset="0"/>
                        </a:rPr>
                        <a:t>The Employment Equity report has been submitted to the Labour Department as required by law.</a:t>
                      </a:r>
                    </a:p>
                    <a:p>
                      <a:pPr marL="161925" marR="42545" indent="-161925" algn="just">
                        <a:lnSpc>
                          <a:spcPct val="110000"/>
                        </a:lnSpc>
                        <a:spcAft>
                          <a:spcPts val="15"/>
                        </a:spcAft>
                      </a:pPr>
                      <a:r>
                        <a:rPr lang="en-ZA" sz="1100" dirty="0">
                          <a:effectLst/>
                          <a:latin typeface="Century Gothic" panose="020B0502020202020204" pitchFamily="34" charset="0"/>
                        </a:rPr>
                        <a:t> </a:t>
                      </a:r>
                    </a:p>
                    <a:p>
                      <a:pPr marL="342900" marR="42545" lvl="0" indent="-342900" algn="just">
                        <a:lnSpc>
                          <a:spcPct val="110000"/>
                        </a:lnSpc>
                        <a:buFont typeface="Symbol" panose="05050102010706020507" pitchFamily="18" charset="2"/>
                        <a:buChar char=""/>
                      </a:pPr>
                      <a:r>
                        <a:rPr lang="en-ZA" sz="1100" dirty="0">
                          <a:effectLst/>
                          <a:latin typeface="Century Gothic" panose="020B0502020202020204" pitchFamily="34" charset="0"/>
                        </a:rPr>
                        <a:t>The newly appointed Wellness service provider was introduced to staff and all related information disseminated.</a:t>
                      </a:r>
                    </a:p>
                  </a:txBody>
                  <a:tcPr marL="0" marR="0" marT="0" marB="0"/>
                </a:tc>
                <a:tc>
                  <a:txBody>
                    <a:bodyPr/>
                    <a:lstStyle/>
                    <a:p>
                      <a:pPr marL="63500" marR="42545" indent="-6350" algn="just">
                        <a:lnSpc>
                          <a:spcPct val="110000"/>
                        </a:lnSpc>
                        <a:spcAft>
                          <a:spcPts val="15"/>
                        </a:spcAft>
                      </a:pPr>
                      <a:r>
                        <a:rPr lang="en-ZA" sz="1100" dirty="0">
                          <a:effectLst/>
                          <a:latin typeface="Century Gothic" panose="020B0502020202020204" pitchFamily="34" charset="0"/>
                        </a:rPr>
                        <a:t>No variance.</a:t>
                      </a:r>
                      <a:endParaRPr lang="en-ZA" sz="11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63500" marR="42545" indent="-6350" algn="just">
                        <a:lnSpc>
                          <a:spcPct val="110000"/>
                        </a:lnSpc>
                        <a:spcAft>
                          <a:spcPts val="15"/>
                        </a:spcAft>
                      </a:pPr>
                      <a:r>
                        <a:rPr lang="en-ZA" sz="1100" dirty="0">
                          <a:effectLst/>
                          <a:latin typeface="Century Gothic" panose="020B0502020202020204" pitchFamily="34" charset="0"/>
                        </a:rPr>
                        <a:t>N/A</a:t>
                      </a:r>
                      <a:endParaRPr lang="en-ZA" sz="11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extLst>
                  <a:ext uri="{0D108BD9-81ED-4DB2-BD59-A6C34878D82A}">
                    <a16:rowId xmlns:a16="http://schemas.microsoft.com/office/drawing/2014/main" xmlns="" val="2467641792"/>
                  </a:ext>
                </a:extLst>
              </a:tr>
            </a:tbl>
          </a:graphicData>
        </a:graphic>
      </p:graphicFrame>
    </p:spTree>
    <p:extLst>
      <p:ext uri="{BB962C8B-B14F-4D97-AF65-F5344CB8AC3E}">
        <p14:creationId xmlns:p14="http://schemas.microsoft.com/office/powerpoint/2010/main" xmlns="" val="2614342805"/>
      </p:ext>
    </p:extLst>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 name="HAVE A GENDER RELATED COMPLAINT ????…"/>
          <p:cNvSpPr txBox="1">
            <a:spLocks noGrp="1"/>
          </p:cNvSpPr>
          <p:nvPr>
            <p:ph type="body" idx="4294967295"/>
          </p:nvPr>
        </p:nvSpPr>
        <p:spPr>
          <a:xfrm>
            <a:off x="0" y="2656367"/>
            <a:ext cx="9144002" cy="1700213"/>
          </a:xfrm>
          <a:prstGeom prst="rect">
            <a:avLst/>
          </a:prstGeom>
        </p:spPr>
        <p:txBody>
          <a:bodyPr>
            <a:normAutofit/>
          </a:bodyPr>
          <a:lstStyle/>
          <a:p>
            <a:pPr marL="0" indent="0" algn="ctr" defTabSz="768095">
              <a:lnSpc>
                <a:spcPct val="90000"/>
              </a:lnSpc>
              <a:spcBef>
                <a:spcPts val="0"/>
              </a:spcBef>
              <a:buSzTx/>
              <a:buNone/>
              <a:defRPr sz="2016">
                <a:solidFill>
                  <a:srgbClr val="041C31"/>
                </a:solidFill>
                <a:effectLst>
                  <a:outerShdw blurRad="10668" dist="21336" dir="2700000" rotWithShape="0">
                    <a:srgbClr val="DDDDDD"/>
                  </a:outerShdw>
                </a:effectLst>
              </a:defRPr>
            </a:pPr>
            <a:r>
              <a:rPr dirty="0"/>
              <a:t>HAVE A GENDER RELATED COMPLAINT ????</a:t>
            </a:r>
          </a:p>
          <a:p>
            <a:pPr marL="0" indent="0" algn="ctr" defTabSz="768095">
              <a:lnSpc>
                <a:spcPct val="90000"/>
              </a:lnSpc>
              <a:spcBef>
                <a:spcPts val="0"/>
              </a:spcBef>
              <a:buSzTx/>
              <a:buNone/>
              <a:defRPr sz="2016">
                <a:solidFill>
                  <a:srgbClr val="041C31"/>
                </a:solidFill>
                <a:effectLst>
                  <a:outerShdw blurRad="10668" dist="21336" dir="2700000" rotWithShape="0">
                    <a:srgbClr val="DDDDDD"/>
                  </a:outerShdw>
                </a:effectLst>
              </a:defRPr>
            </a:pPr>
            <a:r>
              <a:rPr dirty="0"/>
              <a:t>REPORT IT TO </a:t>
            </a:r>
          </a:p>
          <a:p>
            <a:pPr marL="0" indent="0" algn="ctr" defTabSz="768095">
              <a:lnSpc>
                <a:spcPct val="90000"/>
              </a:lnSpc>
              <a:spcBef>
                <a:spcPts val="600"/>
              </a:spcBef>
              <a:buSzTx/>
              <a:buNone/>
              <a:defRPr sz="2184">
                <a:solidFill>
                  <a:srgbClr val="0000FF"/>
                </a:solidFill>
                <a:effectLst>
                  <a:outerShdw blurRad="10668" dist="21336" dir="2700000" rotWithShape="0">
                    <a:srgbClr val="DDDDDD"/>
                  </a:outerShdw>
                </a:effectLst>
              </a:defRPr>
            </a:pPr>
            <a:endParaRPr dirty="0"/>
          </a:p>
          <a:p>
            <a:pPr marL="0" indent="0" algn="ctr" defTabSz="768095">
              <a:lnSpc>
                <a:spcPct val="90000"/>
              </a:lnSpc>
              <a:spcBef>
                <a:spcPts val="0"/>
              </a:spcBef>
              <a:buSzTx/>
              <a:buNone/>
              <a:defRPr sz="4619">
                <a:solidFill>
                  <a:srgbClr val="FF0000"/>
                </a:solidFill>
              </a:defRPr>
            </a:pPr>
            <a:r>
              <a:rPr dirty="0"/>
              <a:t>0800 007 709 </a:t>
            </a:r>
          </a:p>
          <a:p>
            <a:pPr marL="0" indent="0" algn="ctr" defTabSz="768095">
              <a:lnSpc>
                <a:spcPct val="90000"/>
              </a:lnSpc>
              <a:spcBef>
                <a:spcPts val="0"/>
              </a:spcBef>
              <a:buSzTx/>
              <a:buNone/>
              <a:defRPr sz="2772">
                <a:solidFill>
                  <a:srgbClr val="FF0000"/>
                </a:solidFill>
              </a:defRPr>
            </a:pPr>
            <a:endParaRPr dirty="0">
              <a:solidFill>
                <a:srgbClr val="002060"/>
              </a:solidFill>
            </a:endParaRPr>
          </a:p>
        </p:txBody>
      </p:sp>
      <p:pic>
        <p:nvPicPr>
          <p:cNvPr id="222" name="Banner6" descr="Banner6"/>
          <p:cNvPicPr>
            <a:picLocks noChangeAspect="1"/>
          </p:cNvPicPr>
          <p:nvPr/>
        </p:nvPicPr>
        <p:blipFill>
          <a:blip r:embed="rId2" cstate="print"/>
          <a:srcRect t="9167" b="8320"/>
          <a:stretch>
            <a:fillRect/>
          </a:stretch>
        </p:blipFill>
        <p:spPr>
          <a:xfrm>
            <a:off x="0" y="0"/>
            <a:ext cx="9144000" cy="1700213"/>
          </a:xfrm>
          <a:prstGeom prst="rect">
            <a:avLst/>
          </a:prstGeom>
          <a:ln w="12700">
            <a:miter lim="400000"/>
          </a:ln>
        </p:spPr>
      </p:pic>
      <p:grpSp>
        <p:nvGrpSpPr>
          <p:cNvPr id="225" name="Group"/>
          <p:cNvGrpSpPr/>
          <p:nvPr/>
        </p:nvGrpSpPr>
        <p:grpSpPr>
          <a:xfrm>
            <a:off x="0" y="-1"/>
            <a:ext cx="9144000" cy="6856415"/>
            <a:chOff x="0" y="0"/>
            <a:chExt cx="9144000" cy="6856413"/>
          </a:xfrm>
        </p:grpSpPr>
        <p:pic>
          <p:nvPicPr>
            <p:cNvPr id="223" name="CGE Banner1" descr="CGE Banner1"/>
            <p:cNvPicPr>
              <a:picLocks noChangeAspect="1"/>
            </p:cNvPicPr>
            <p:nvPr/>
          </p:nvPicPr>
          <p:blipFill>
            <a:blip r:embed="rId3" cstate="print"/>
            <a:stretch>
              <a:fillRect/>
            </a:stretch>
          </p:blipFill>
          <p:spPr>
            <a:xfrm>
              <a:off x="0" y="-1"/>
              <a:ext cx="9144000" cy="1928862"/>
            </a:xfrm>
            <a:prstGeom prst="rect">
              <a:avLst/>
            </a:prstGeom>
            <a:ln w="12700" cap="flat">
              <a:noFill/>
              <a:miter lim="400000"/>
            </a:ln>
            <a:effectLst/>
          </p:spPr>
        </p:pic>
        <p:pic>
          <p:nvPicPr>
            <p:cNvPr id="224" name="image.pdf" descr="image.pdf"/>
            <p:cNvPicPr>
              <a:picLocks noChangeAspect="1"/>
            </p:cNvPicPr>
            <p:nvPr/>
          </p:nvPicPr>
          <p:blipFill>
            <a:blip r:embed="rId4" cstate="print"/>
            <a:stretch>
              <a:fillRect/>
            </a:stretch>
          </p:blipFill>
          <p:spPr>
            <a:xfrm rot="10800000" flipH="1">
              <a:off x="0" y="6702628"/>
              <a:ext cx="9144000" cy="153785"/>
            </a:xfrm>
            <a:prstGeom prst="rect">
              <a:avLst/>
            </a:prstGeom>
            <a:ln w="12700" cap="flat">
              <a:noFill/>
              <a:miter lim="400000"/>
            </a:ln>
            <a:effectLst/>
          </p:spPr>
        </p:pic>
      </p:grpSp>
      <p:pic>
        <p:nvPicPr>
          <p:cNvPr id="2" name="Picture 1">
            <a:extLst>
              <a:ext uri="{FF2B5EF4-FFF2-40B4-BE49-F238E27FC236}">
                <a16:creationId xmlns:a16="http://schemas.microsoft.com/office/drawing/2014/main" xmlns="" id="{39C257D0-30EB-4D0A-BE98-15864B7DA373}"/>
              </a:ext>
            </a:extLst>
          </p:cNvPr>
          <p:cNvPicPr>
            <a:picLocks noChangeAspect="1"/>
          </p:cNvPicPr>
          <p:nvPr/>
        </p:nvPicPr>
        <p:blipFill rotWithShape="1">
          <a:blip r:embed="rId5" cstate="print"/>
          <a:srcRect r="10638"/>
          <a:stretch/>
        </p:blipFill>
        <p:spPr>
          <a:xfrm>
            <a:off x="774394" y="4453276"/>
            <a:ext cx="7571084" cy="1486988"/>
          </a:xfrm>
          <a:prstGeom prst="rect">
            <a:avLst/>
          </a:prstGeom>
        </p:spPr>
      </p:pic>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7" name="Group"/>
          <p:cNvGrpSpPr/>
          <p:nvPr/>
        </p:nvGrpSpPr>
        <p:grpSpPr>
          <a:xfrm>
            <a:off x="0" y="0"/>
            <a:ext cx="9144000" cy="6858001"/>
            <a:chOff x="0" y="0"/>
            <a:chExt cx="9144000" cy="6858000"/>
          </a:xfrm>
        </p:grpSpPr>
        <p:pic>
          <p:nvPicPr>
            <p:cNvPr id="35" name="CGE Banner1" descr="CGE Banner1"/>
            <p:cNvPicPr>
              <a:picLocks noChangeAspect="1"/>
            </p:cNvPicPr>
            <p:nvPr/>
          </p:nvPicPr>
          <p:blipFill>
            <a:blip r:embed="rId2" cstate="print"/>
            <a:stretch>
              <a:fillRect/>
            </a:stretch>
          </p:blipFill>
          <p:spPr>
            <a:xfrm>
              <a:off x="0" y="-1"/>
              <a:ext cx="9144000" cy="1928803"/>
            </a:xfrm>
            <a:prstGeom prst="rect">
              <a:avLst/>
            </a:prstGeom>
            <a:ln w="12700" cap="flat">
              <a:noFill/>
              <a:miter lim="400000"/>
            </a:ln>
            <a:effectLst/>
          </p:spPr>
        </p:pic>
        <p:pic>
          <p:nvPicPr>
            <p:cNvPr id="36" name="image.pdf" descr="image.pdf"/>
            <p:cNvPicPr>
              <a:picLocks noChangeAspect="1"/>
            </p:cNvPicPr>
            <p:nvPr/>
          </p:nvPicPr>
          <p:blipFill>
            <a:blip r:embed="rId3" cstate="print"/>
            <a:stretch>
              <a:fillRect/>
            </a:stretch>
          </p:blipFill>
          <p:spPr>
            <a:xfrm rot="10800000" flipH="1">
              <a:off x="0" y="6701394"/>
              <a:ext cx="9144000" cy="156606"/>
            </a:xfrm>
            <a:prstGeom prst="rect">
              <a:avLst/>
            </a:prstGeom>
            <a:ln w="12700" cap="flat">
              <a:noFill/>
              <a:miter lim="400000"/>
            </a:ln>
            <a:effectLst/>
          </p:spPr>
        </p:pic>
      </p:grpSp>
      <p:sp>
        <p:nvSpPr>
          <p:cNvPr id="38" name="Slide Number"/>
          <p:cNvSpPr txBox="1">
            <a:spLocks noGrp="1"/>
          </p:cNvSpPr>
          <p:nvPr>
            <p:ph type="sldNum" sz="quarter" idx="4294967295"/>
          </p:nvPr>
        </p:nvSpPr>
        <p:spPr>
          <a:xfrm>
            <a:off x="8464068" y="6245225"/>
            <a:ext cx="222732" cy="332740"/>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rPr/>
              <a:pPr/>
              <a:t>3</a:t>
            </a:fld>
            <a:endParaRPr dirty="0"/>
          </a:p>
        </p:txBody>
      </p:sp>
      <p:sp>
        <p:nvSpPr>
          <p:cNvPr id="39" name="INTRODUCTION/BACKGROUND"/>
          <p:cNvSpPr txBox="1">
            <a:spLocks noGrp="1"/>
          </p:cNvSpPr>
          <p:nvPr>
            <p:ph type="title" idx="4294967295"/>
          </p:nvPr>
        </p:nvSpPr>
        <p:spPr>
          <a:xfrm>
            <a:off x="755650" y="2060575"/>
            <a:ext cx="7772400" cy="431800"/>
          </a:xfrm>
          <a:prstGeom prst="rect">
            <a:avLst/>
          </a:prstGeom>
        </p:spPr>
        <p:txBody>
          <a:bodyPr>
            <a:normAutofit/>
          </a:bodyPr>
          <a:lstStyle>
            <a:lvl1pPr defTabSz="850391">
              <a:defRPr sz="2232" b="1" u="sng">
                <a:latin typeface="Century Gothic"/>
                <a:ea typeface="Century Gothic"/>
                <a:cs typeface="Century Gothic"/>
                <a:sym typeface="Century Gothic"/>
              </a:defRPr>
            </a:lvl1pPr>
          </a:lstStyle>
          <a:p>
            <a:pPr marL="342900" marR="42545" lvl="0" indent="-342900" algn="l">
              <a:lnSpc>
                <a:spcPct val="107000"/>
              </a:lnSpc>
              <a:spcBef>
                <a:spcPts val="1200"/>
              </a:spcBef>
              <a:spcAft>
                <a:spcPts val="615"/>
              </a:spcAft>
              <a:buFont typeface="+mj-lt"/>
              <a:buAutoNum type="arabicPeriod"/>
            </a:pPr>
            <a:r>
              <a:rPr lang="en-ZA" sz="1800" b="1" u="none" kern="0" dirty="0">
                <a:solidFill>
                  <a:srgbClr val="1F3864"/>
                </a:solidFill>
                <a:effectLst/>
                <a:latin typeface="Century Gothic" panose="020B0502020202020204" pitchFamily="34" charset="0"/>
                <a:ea typeface="Times New Roman" panose="02020603050405020304" pitchFamily="18" charset="0"/>
                <a:cs typeface="Times New Roman" panose="02020603050405020304" pitchFamily="18" charset="0"/>
              </a:rPr>
              <a:t>INTRODUCTION</a:t>
            </a:r>
            <a:endParaRPr lang="en-ZA" sz="1800" b="1" u="none" kern="0"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endParaRPr>
          </a:p>
        </p:txBody>
      </p:sp>
      <p:sp>
        <p:nvSpPr>
          <p:cNvPr id="40" name="Presidential Announcement of ERAP initiative on 18th September 2019…"/>
          <p:cNvSpPr txBox="1">
            <a:spLocks noGrp="1"/>
          </p:cNvSpPr>
          <p:nvPr>
            <p:ph type="body" idx="4294967295"/>
          </p:nvPr>
        </p:nvSpPr>
        <p:spPr>
          <a:xfrm>
            <a:off x="323850" y="2492375"/>
            <a:ext cx="8515350" cy="4209020"/>
          </a:xfrm>
          <a:prstGeom prst="rect">
            <a:avLst/>
          </a:prstGeom>
        </p:spPr>
        <p:txBody>
          <a:bodyPr>
            <a:noAutofit/>
          </a:bodyPr>
          <a:lstStyle/>
          <a:p>
            <a:pPr marL="0" indent="0" algn="just">
              <a:lnSpc>
                <a:spcPct val="114000"/>
              </a:lnSpc>
              <a:spcBef>
                <a:spcPts val="0"/>
              </a:spcBef>
              <a:buNone/>
            </a:pPr>
            <a:r>
              <a:rPr lang="en-US" sz="1400" dirty="0">
                <a:solidFill>
                  <a:srgbClr val="000000"/>
                </a:solidFill>
                <a:effectLst/>
                <a:uFill>
                  <a:solidFill>
                    <a:srgbClr val="000000"/>
                  </a:solidFill>
                </a:uFill>
                <a:latin typeface="Century Gothic" panose="020B0502020202020204" pitchFamily="34" charset="0"/>
                <a:ea typeface="Times New Roman" panose="02020603050405020304" pitchFamily="18" charset="0"/>
              </a:rPr>
              <a:t>The Commission for Gender Equality (CGE) is one of the institutions established in terms of Chapter 9 of the Constitution of the Republic of South Africa, 108 of 1996. In terms of section 187 of the Constitution, the mandate of the CGE is to contribute to strengthening and deepening constitutional democracy in South Africa through the promotion, protection, development and attainment of gender equality. </a:t>
            </a:r>
          </a:p>
          <a:p>
            <a:pPr marL="0" indent="0" algn="just">
              <a:lnSpc>
                <a:spcPct val="114000"/>
              </a:lnSpc>
              <a:spcBef>
                <a:spcPts val="0"/>
              </a:spcBef>
              <a:buNone/>
            </a:pPr>
            <a:endParaRPr lang="en-US" sz="700" dirty="0">
              <a:solidFill>
                <a:srgbClr val="000000"/>
              </a:solidFill>
              <a:effectLst/>
              <a:uFill>
                <a:solidFill>
                  <a:srgbClr val="000000"/>
                </a:solidFill>
              </a:uFill>
              <a:latin typeface="Century Gothic" panose="020B0502020202020204" pitchFamily="34" charset="0"/>
              <a:ea typeface="Times New Roman" panose="02020603050405020304" pitchFamily="18" charset="0"/>
            </a:endParaRPr>
          </a:p>
          <a:p>
            <a:pPr marL="0" indent="0" algn="just">
              <a:lnSpc>
                <a:spcPct val="114000"/>
              </a:lnSpc>
              <a:spcBef>
                <a:spcPts val="0"/>
              </a:spcBef>
              <a:buNone/>
            </a:pPr>
            <a:r>
              <a:rPr lang="en-US" sz="1400" dirty="0">
                <a:solidFill>
                  <a:srgbClr val="000000"/>
                </a:solidFill>
                <a:effectLst/>
                <a:uFill>
                  <a:solidFill>
                    <a:srgbClr val="000000"/>
                  </a:solidFill>
                </a:uFill>
                <a:latin typeface="Century Gothic" panose="020B0502020202020204" pitchFamily="34" charset="0"/>
                <a:ea typeface="Times New Roman" panose="02020603050405020304" pitchFamily="18" charset="0"/>
              </a:rPr>
              <a:t>The powers and functions of the CGE are further outlined in the CGE Act 39 of 1996 as amended (“CGE Act”), which include monitoring and evaluating the policies and practices of government, the private sector and other organisations to ensure that they promote and protect gender equality; public education and information; reviewing existing and upcoming legislation from a gender perspective; investigating inequality; commissioning research and making recommendations to Parliament or other authorities; investigating complaints on any gender-related issue and monitoring and reporting on South Africa’s compliance with international conventions. </a:t>
            </a:r>
          </a:p>
          <a:p>
            <a:pPr marL="0" indent="0" algn="just">
              <a:lnSpc>
                <a:spcPct val="114000"/>
              </a:lnSpc>
              <a:spcBef>
                <a:spcPts val="0"/>
              </a:spcBef>
              <a:buNone/>
            </a:pPr>
            <a:endParaRPr lang="en-US" sz="700" dirty="0">
              <a:uFill>
                <a:solidFill>
                  <a:srgbClr val="000000"/>
                </a:solidFill>
              </a:uFill>
              <a:latin typeface="Century Gothic" panose="020B0502020202020204" pitchFamily="34" charset="0"/>
              <a:ea typeface="Times New Roman" panose="02020603050405020304" pitchFamily="18" charset="0"/>
            </a:endParaRPr>
          </a:p>
          <a:p>
            <a:pPr marL="0" indent="0" algn="just">
              <a:lnSpc>
                <a:spcPct val="114000"/>
              </a:lnSpc>
              <a:spcBef>
                <a:spcPts val="0"/>
              </a:spcBef>
              <a:buNone/>
            </a:pPr>
            <a:r>
              <a:rPr lang="en-US" sz="1400" dirty="0">
                <a:solidFill>
                  <a:srgbClr val="000000"/>
                </a:solidFill>
                <a:effectLst/>
                <a:uFill>
                  <a:solidFill>
                    <a:srgbClr val="000000"/>
                  </a:solidFill>
                </a:uFill>
                <a:latin typeface="Century Gothic" panose="020B0502020202020204" pitchFamily="34" charset="0"/>
                <a:ea typeface="Times New Roman" panose="02020603050405020304" pitchFamily="18" charset="0"/>
              </a:rPr>
              <a:t>The CGE is therefore </a:t>
            </a:r>
            <a:r>
              <a:rPr lang="en-US" sz="1400" dirty="0">
                <a:solidFill>
                  <a:srgbClr val="000000"/>
                </a:solidFill>
                <a:effectLst/>
                <a:uFill>
                  <a:solidFill>
                    <a:srgbClr val="000000"/>
                  </a:solidFill>
                </a:uFill>
                <a:latin typeface="Century Gothic" panose="020B0502020202020204" pitchFamily="34" charset="0"/>
                <a:ea typeface="Times New Roman" panose="02020603050405020304" pitchFamily="18" charset="0"/>
                <a:cs typeface="Arial" panose="020B0604020202020204" pitchFamily="34" charset="0"/>
              </a:rPr>
              <a:t>an independent institution that is subject to the Constitution and the law and must be impartial in the exercise of its powers and perform its functions without fear, favour or prejudice</a:t>
            </a:r>
            <a:r>
              <a:rPr lang="en-US" sz="1400" dirty="0">
                <a:solidFill>
                  <a:srgbClr val="000000"/>
                </a:solidFill>
                <a:effectLst/>
                <a:uFill>
                  <a:solidFill>
                    <a:srgbClr val="000000"/>
                  </a:solidFill>
                </a:uFill>
                <a:latin typeface="Times New Roman" panose="02020603050405020304" pitchFamily="18" charset="0"/>
                <a:ea typeface="Times New Roman" panose="02020603050405020304" pitchFamily="18" charset="0"/>
                <a:cs typeface="Arial" panose="020B0604020202020204" pitchFamily="34" charset="0"/>
              </a:rPr>
              <a:t>.</a:t>
            </a:r>
            <a:endParaRPr lang="en-ZA" sz="1400" dirty="0">
              <a:solidFill>
                <a:srgbClr val="000000"/>
              </a:solidFill>
              <a:effectLst/>
              <a:uFill>
                <a:solidFill>
                  <a:srgbClr val="000000"/>
                </a:solidFill>
              </a:uFill>
              <a:latin typeface="Times New Roman" panose="02020603050405020304" pitchFamily="18" charset="0"/>
              <a:ea typeface="Times New Roman" panose="02020603050405020304" pitchFamily="18" charset="0"/>
            </a:endParaRPr>
          </a:p>
          <a:p>
            <a:pPr marL="0" indent="0" algn="just" defTabSz="795527">
              <a:lnSpc>
                <a:spcPct val="114000"/>
              </a:lnSpc>
              <a:spcBef>
                <a:spcPts val="0"/>
              </a:spcBef>
              <a:buSzTx/>
              <a:buNone/>
              <a:defRPr sz="696" b="1">
                <a:latin typeface="Century Gothic"/>
                <a:ea typeface="Century Gothic"/>
                <a:cs typeface="Century Gothic"/>
                <a:sym typeface="Century Gothic"/>
              </a:defRPr>
            </a:pPr>
            <a:endParaRPr sz="1400" dirty="0"/>
          </a:p>
        </p:txBody>
      </p:sp>
    </p:spTree>
    <p:extLst>
      <p:ext uri="{BB962C8B-B14F-4D97-AF65-F5344CB8AC3E}">
        <p14:creationId xmlns:p14="http://schemas.microsoft.com/office/powerpoint/2010/main" xmlns="" val="1162471081"/>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7" name="Group"/>
          <p:cNvGrpSpPr/>
          <p:nvPr/>
        </p:nvGrpSpPr>
        <p:grpSpPr>
          <a:xfrm>
            <a:off x="0" y="0"/>
            <a:ext cx="9144000" cy="6858001"/>
            <a:chOff x="0" y="0"/>
            <a:chExt cx="9144000" cy="6858000"/>
          </a:xfrm>
        </p:grpSpPr>
        <p:pic>
          <p:nvPicPr>
            <p:cNvPr id="35" name="CGE Banner1" descr="CGE Banner1"/>
            <p:cNvPicPr>
              <a:picLocks noChangeAspect="1"/>
            </p:cNvPicPr>
            <p:nvPr/>
          </p:nvPicPr>
          <p:blipFill>
            <a:blip r:embed="rId2" cstate="print"/>
            <a:stretch>
              <a:fillRect/>
            </a:stretch>
          </p:blipFill>
          <p:spPr>
            <a:xfrm>
              <a:off x="0" y="-1"/>
              <a:ext cx="9144000" cy="1928803"/>
            </a:xfrm>
            <a:prstGeom prst="rect">
              <a:avLst/>
            </a:prstGeom>
            <a:ln w="12700" cap="flat">
              <a:noFill/>
              <a:miter lim="400000"/>
            </a:ln>
            <a:effectLst/>
          </p:spPr>
        </p:pic>
        <p:pic>
          <p:nvPicPr>
            <p:cNvPr id="36" name="image.pdf" descr="image.pdf"/>
            <p:cNvPicPr>
              <a:picLocks noChangeAspect="1"/>
            </p:cNvPicPr>
            <p:nvPr/>
          </p:nvPicPr>
          <p:blipFill>
            <a:blip r:embed="rId3" cstate="print"/>
            <a:stretch>
              <a:fillRect/>
            </a:stretch>
          </p:blipFill>
          <p:spPr>
            <a:xfrm rot="10800000" flipH="1">
              <a:off x="0" y="6701394"/>
              <a:ext cx="9144000" cy="156606"/>
            </a:xfrm>
            <a:prstGeom prst="rect">
              <a:avLst/>
            </a:prstGeom>
            <a:ln w="12700" cap="flat">
              <a:noFill/>
              <a:miter lim="400000"/>
            </a:ln>
            <a:effectLst/>
          </p:spPr>
        </p:pic>
      </p:grpSp>
      <p:sp>
        <p:nvSpPr>
          <p:cNvPr id="38" name="Slide Number"/>
          <p:cNvSpPr txBox="1">
            <a:spLocks noGrp="1"/>
          </p:cNvSpPr>
          <p:nvPr>
            <p:ph type="sldNum" sz="quarter" idx="4294967295"/>
          </p:nvPr>
        </p:nvSpPr>
        <p:spPr>
          <a:xfrm>
            <a:off x="8464068" y="6245225"/>
            <a:ext cx="222732" cy="332740"/>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rPr/>
              <a:pPr/>
              <a:t>4</a:t>
            </a:fld>
            <a:endParaRPr dirty="0"/>
          </a:p>
        </p:txBody>
      </p:sp>
      <p:sp>
        <p:nvSpPr>
          <p:cNvPr id="39" name="INTRODUCTION/BACKGROUND"/>
          <p:cNvSpPr txBox="1">
            <a:spLocks noGrp="1"/>
          </p:cNvSpPr>
          <p:nvPr>
            <p:ph type="title" idx="4294967295"/>
          </p:nvPr>
        </p:nvSpPr>
        <p:spPr>
          <a:xfrm>
            <a:off x="691668" y="1980128"/>
            <a:ext cx="7772400" cy="431800"/>
          </a:xfrm>
          <a:prstGeom prst="rect">
            <a:avLst/>
          </a:prstGeom>
        </p:spPr>
        <p:txBody>
          <a:bodyPr>
            <a:normAutofit/>
          </a:bodyPr>
          <a:lstStyle>
            <a:lvl1pPr defTabSz="850391">
              <a:defRPr sz="2232" b="1" u="sng">
                <a:latin typeface="Century Gothic"/>
                <a:ea typeface="Century Gothic"/>
                <a:cs typeface="Century Gothic"/>
                <a:sym typeface="Century Gothic"/>
              </a:defRPr>
            </a:lvl1pPr>
          </a:lstStyle>
          <a:p>
            <a:pPr marL="342900" marR="42545" lvl="0" indent="-342900" algn="just">
              <a:lnSpc>
                <a:spcPct val="120000"/>
              </a:lnSpc>
              <a:spcAft>
                <a:spcPts val="15"/>
              </a:spcAft>
              <a:buFont typeface="+mj-lt"/>
              <a:buAutoNum type="arabicPeriod" startAt="2"/>
            </a:pPr>
            <a:r>
              <a:rPr lang="en-ZA" sz="1800" b="1" u="none" dirty="0">
                <a:solidFill>
                  <a:srgbClr val="1F3864"/>
                </a:solidFill>
                <a:effectLst/>
                <a:latin typeface="Century Gothic" panose="020B0502020202020204" pitchFamily="34" charset="0"/>
                <a:ea typeface="Calibri Light" panose="020F0302020204030204" pitchFamily="34" charset="0"/>
                <a:cs typeface="Century Gothic" panose="020B0502020202020204" pitchFamily="34" charset="0"/>
              </a:rPr>
              <a:t>STRATEGIC FOCUS</a:t>
            </a:r>
            <a:endParaRPr lang="en-ZA" sz="1800" u="none"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p:txBody>
      </p:sp>
      <p:sp>
        <p:nvSpPr>
          <p:cNvPr id="40" name="Presidential Announcement of ERAP initiative on 18th September 2019…"/>
          <p:cNvSpPr txBox="1">
            <a:spLocks noGrp="1"/>
          </p:cNvSpPr>
          <p:nvPr>
            <p:ph type="body" idx="4294967295"/>
          </p:nvPr>
        </p:nvSpPr>
        <p:spPr>
          <a:xfrm>
            <a:off x="276224" y="2408269"/>
            <a:ext cx="8601075" cy="4169696"/>
          </a:xfrm>
          <a:prstGeom prst="rect">
            <a:avLst/>
          </a:prstGeom>
        </p:spPr>
        <p:txBody>
          <a:bodyPr>
            <a:noAutofit/>
          </a:bodyPr>
          <a:lstStyle/>
          <a:p>
            <a:pPr marL="92075" marR="42545" indent="-92075" algn="just">
              <a:lnSpc>
                <a:spcPct val="114000"/>
              </a:lnSpc>
              <a:spcBef>
                <a:spcPts val="0"/>
              </a:spcBef>
              <a:buNone/>
            </a:pPr>
            <a:r>
              <a:rPr lang="en-ZA" sz="1300" b="1" i="1" dirty="0">
                <a:solidFill>
                  <a:schemeClr val="tx1"/>
                </a:solidFill>
                <a:effectLst/>
                <a:latin typeface="Century Gothic" panose="020B0502020202020204" pitchFamily="34" charset="0"/>
                <a:ea typeface="Calibri Light" panose="020F0302020204030204" pitchFamily="34" charset="0"/>
                <a:cs typeface="Century Gothic" panose="020B0502020202020204" pitchFamily="34" charset="0"/>
              </a:rPr>
              <a:t>Vision</a:t>
            </a:r>
            <a:endParaRPr lang="en-ZA" sz="1300" b="1" i="1" dirty="0">
              <a:solidFill>
                <a:schemeClr val="tx1"/>
              </a:solidFill>
              <a:latin typeface="Century Gothic" panose="020B0502020202020204" pitchFamily="34" charset="0"/>
              <a:ea typeface="Calibri Light" panose="020F0302020204030204" pitchFamily="34" charset="0"/>
              <a:cs typeface="Century Gothic" panose="020B0502020202020204" pitchFamily="34" charset="0"/>
            </a:endParaRPr>
          </a:p>
          <a:p>
            <a:pPr marL="92075" marR="42545" indent="-92075" algn="just">
              <a:lnSpc>
                <a:spcPct val="114000"/>
              </a:lnSpc>
              <a:spcBef>
                <a:spcPts val="0"/>
              </a:spcBef>
              <a:buNone/>
            </a:pPr>
            <a:r>
              <a:rPr lang="en-ZA" sz="1300" dirty="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rPr>
              <a:t>A society free from all forms of gender oppression and inequality</a:t>
            </a:r>
          </a:p>
          <a:p>
            <a:pPr marL="92075" marR="42545" indent="-92075" algn="just">
              <a:lnSpc>
                <a:spcPct val="114000"/>
              </a:lnSpc>
              <a:spcBef>
                <a:spcPts val="0"/>
              </a:spcBef>
              <a:buNone/>
            </a:pPr>
            <a:r>
              <a:rPr lang="en-ZA" sz="1300" b="1" i="1" dirty="0">
                <a:solidFill>
                  <a:schemeClr val="tx1"/>
                </a:solidFill>
                <a:effectLst/>
                <a:latin typeface="Century Gothic" panose="020B0502020202020204" pitchFamily="34" charset="0"/>
                <a:ea typeface="Calibri Light" panose="020F0302020204030204" pitchFamily="34" charset="0"/>
                <a:cs typeface="Century Gothic" panose="020B0502020202020204" pitchFamily="34" charset="0"/>
              </a:rPr>
              <a:t>Mission</a:t>
            </a:r>
            <a:endParaRPr lang="en-ZA" sz="1300" b="1" i="1" dirty="0">
              <a:solidFill>
                <a:schemeClr val="tx1"/>
              </a:solidFill>
              <a:latin typeface="Century Gothic" panose="020B0502020202020204" pitchFamily="34" charset="0"/>
              <a:ea typeface="Calibri Light" panose="020F0302020204030204" pitchFamily="34" charset="0"/>
              <a:cs typeface="Century Gothic" panose="020B0502020202020204" pitchFamily="34" charset="0"/>
            </a:endParaRPr>
          </a:p>
          <a:p>
            <a:pPr marL="92075" marR="42545" indent="-92075" algn="just">
              <a:lnSpc>
                <a:spcPct val="114000"/>
              </a:lnSpc>
              <a:spcBef>
                <a:spcPts val="0"/>
              </a:spcBef>
              <a:buNone/>
            </a:pPr>
            <a:r>
              <a:rPr lang="en-ZA" sz="1300" dirty="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rPr>
              <a:t>To promote, protect, monitor and evaluate gender equality through research, public education, policy development, legislative initiatives, effective monitoring and litigation</a:t>
            </a:r>
          </a:p>
          <a:p>
            <a:pPr marL="92075" marR="42545" indent="-92075" algn="just">
              <a:lnSpc>
                <a:spcPct val="114000"/>
              </a:lnSpc>
              <a:spcBef>
                <a:spcPts val="0"/>
              </a:spcBef>
              <a:buNone/>
            </a:pPr>
            <a:r>
              <a:rPr lang="en-ZA" sz="1300" b="1" i="1" dirty="0">
                <a:solidFill>
                  <a:schemeClr val="tx1"/>
                </a:solidFill>
                <a:effectLst/>
                <a:latin typeface="Century Gothic" panose="020B0502020202020204" pitchFamily="34" charset="0"/>
                <a:ea typeface="Calibri Light" panose="020F0302020204030204" pitchFamily="34" charset="0"/>
                <a:cs typeface="Century Gothic" panose="020B0502020202020204" pitchFamily="34" charset="0"/>
              </a:rPr>
              <a:t>Values</a:t>
            </a:r>
            <a:endParaRPr lang="en-ZA" sz="1300" b="1" i="1" dirty="0">
              <a:solidFill>
                <a:schemeClr val="tx1"/>
              </a:solidFill>
              <a:latin typeface="Century Gothic" panose="020B0502020202020204" pitchFamily="34" charset="0"/>
              <a:ea typeface="Calibri Light" panose="020F0302020204030204" pitchFamily="34" charset="0"/>
              <a:cs typeface="Century Gothic" panose="020B0502020202020204" pitchFamily="34" charset="0"/>
            </a:endParaRPr>
          </a:p>
          <a:p>
            <a:pPr marL="92075" marR="42545" indent="-92075" algn="just">
              <a:lnSpc>
                <a:spcPct val="114000"/>
              </a:lnSpc>
              <a:spcBef>
                <a:spcPts val="0"/>
              </a:spcBef>
              <a:buNone/>
            </a:pPr>
            <a:r>
              <a:rPr lang="en-ZA" sz="1300" dirty="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rPr>
              <a:t>Are anchored in the supremacy of the Constitution and the rule of law, and we perform all our functions with an ethos grounded in the following values:</a:t>
            </a:r>
          </a:p>
          <a:p>
            <a:pPr marL="538163" marR="12700" lvl="1" indent="-274638">
              <a:lnSpc>
                <a:spcPct val="114000"/>
              </a:lnSpc>
              <a:spcBef>
                <a:spcPts val="0"/>
              </a:spcBef>
              <a:buFont typeface="Arial" panose="020B0604020202020204" pitchFamily="34" charset="0"/>
              <a:buChar char="•"/>
              <a:tabLst>
                <a:tab pos="538163" algn="l"/>
              </a:tabLst>
            </a:pPr>
            <a:r>
              <a:rPr lang="en-ZA" sz="1300" b="1" dirty="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rPr>
              <a:t>Independence – </a:t>
            </a:r>
            <a:r>
              <a:rPr lang="en-ZA" sz="1300" dirty="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rPr>
              <a:t>we impartially perform our duties without fear or favour, mindful of the</a:t>
            </a:r>
            <a:r>
              <a:rPr lang="en-ZA" sz="1300" b="1" dirty="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rPr>
              <a:t> </a:t>
            </a:r>
            <a:r>
              <a:rPr lang="en-ZA" sz="1300" dirty="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rPr>
              <a:t>independence of our office.</a:t>
            </a:r>
          </a:p>
          <a:p>
            <a:pPr marL="538163" marR="12700" lvl="1" indent="-274638">
              <a:lnSpc>
                <a:spcPct val="114000"/>
              </a:lnSpc>
              <a:spcBef>
                <a:spcPts val="0"/>
              </a:spcBef>
              <a:buFont typeface="Arial" panose="020B0604020202020204" pitchFamily="34" charset="0"/>
              <a:buChar char="•"/>
              <a:tabLst>
                <a:tab pos="538163" algn="l"/>
              </a:tabLst>
            </a:pPr>
            <a:r>
              <a:rPr lang="en-ZA" sz="1300" b="1" dirty="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rPr>
              <a:t>Professionalism – </a:t>
            </a:r>
            <a:r>
              <a:rPr lang="en-ZA" sz="1300" dirty="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rPr>
              <a:t>we timeously execute our responsibilities with the utmost care and</a:t>
            </a:r>
            <a:r>
              <a:rPr lang="en-ZA" sz="1300" b="1" dirty="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rPr>
              <a:t> </a:t>
            </a:r>
            <a:r>
              <a:rPr lang="en-ZA" sz="1300" dirty="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rPr>
              <a:t>diligent</a:t>
            </a:r>
          </a:p>
          <a:p>
            <a:pPr marL="538163" marR="42545" lvl="1" indent="-274638">
              <a:lnSpc>
                <a:spcPct val="114000"/>
              </a:lnSpc>
              <a:spcBef>
                <a:spcPts val="0"/>
              </a:spcBef>
              <a:buFont typeface="Arial" panose="020B0604020202020204" pitchFamily="34" charset="0"/>
              <a:buChar char="•"/>
              <a:tabLst>
                <a:tab pos="538163" algn="l"/>
              </a:tabLst>
            </a:pPr>
            <a:r>
              <a:rPr lang="en-ZA" sz="1300" b="1" dirty="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rPr>
              <a:t>Accountability – </a:t>
            </a:r>
            <a:r>
              <a:rPr lang="en-ZA" sz="1300" dirty="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rPr>
              <a:t>we always give an account of our actions and decisions</a:t>
            </a:r>
          </a:p>
          <a:p>
            <a:pPr marL="538163" marR="42545" lvl="1" indent="-274638">
              <a:lnSpc>
                <a:spcPct val="114000"/>
              </a:lnSpc>
              <a:spcBef>
                <a:spcPts val="0"/>
              </a:spcBef>
              <a:buFont typeface="Arial" panose="020B0604020202020204" pitchFamily="34" charset="0"/>
              <a:buChar char="•"/>
              <a:tabLst>
                <a:tab pos="538163" algn="l"/>
              </a:tabLst>
            </a:pPr>
            <a:r>
              <a:rPr lang="en-ZA" sz="1300" b="1" dirty="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rPr>
              <a:t>Ethical behaviour – </a:t>
            </a:r>
            <a:r>
              <a:rPr lang="en-ZA" sz="1300" dirty="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rPr>
              <a:t>we strive to maintain high standards of:</a:t>
            </a:r>
          </a:p>
          <a:p>
            <a:pPr marL="1076325" marR="3200400" indent="-273050">
              <a:lnSpc>
                <a:spcPct val="114000"/>
              </a:lnSpc>
              <a:spcBef>
                <a:spcPts val="0"/>
              </a:spcBef>
              <a:buFont typeface="Courier New" panose="02070309020205020404" pitchFamily="49" charset="0"/>
              <a:buChar char="o"/>
              <a:tabLst>
                <a:tab pos="2610485" algn="l"/>
              </a:tabLst>
            </a:pPr>
            <a:r>
              <a:rPr lang="en-ZA" sz="1300" dirty="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rPr>
              <a:t>Trustworthiness and honesty </a:t>
            </a:r>
          </a:p>
          <a:p>
            <a:pPr marL="1076325" marR="3200400" indent="-273050">
              <a:lnSpc>
                <a:spcPct val="114000"/>
              </a:lnSpc>
              <a:spcBef>
                <a:spcPts val="0"/>
              </a:spcBef>
              <a:buFont typeface="Courier New" panose="02070309020205020404" pitchFamily="49" charset="0"/>
              <a:buChar char="o"/>
              <a:tabLst>
                <a:tab pos="2610485" algn="l"/>
              </a:tabLst>
            </a:pPr>
            <a:r>
              <a:rPr lang="en-ZA" sz="1300" dirty="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rPr>
              <a:t>Respect and empathy</a:t>
            </a:r>
          </a:p>
          <a:p>
            <a:pPr marL="1076325" marR="42545" lvl="1" indent="-273050">
              <a:lnSpc>
                <a:spcPct val="114000"/>
              </a:lnSpc>
              <a:spcBef>
                <a:spcPts val="0"/>
              </a:spcBef>
              <a:buFont typeface="Courier New" panose="02070309020205020404" pitchFamily="49" charset="0"/>
              <a:buChar char="o"/>
              <a:tabLst>
                <a:tab pos="2610485" algn="l"/>
              </a:tabLst>
            </a:pPr>
            <a:r>
              <a:rPr lang="en-ZA" sz="1300" dirty="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rPr>
              <a:t>Integrity</a:t>
            </a:r>
          </a:p>
          <a:p>
            <a:pPr marL="538163" marR="42545" lvl="0" indent="-274638" algn="l">
              <a:lnSpc>
                <a:spcPct val="114000"/>
              </a:lnSpc>
              <a:spcBef>
                <a:spcPts val="0"/>
              </a:spcBef>
              <a:buFont typeface="Arial" panose="020B0604020202020204" pitchFamily="34" charset="0"/>
              <a:buChar char="•"/>
            </a:pPr>
            <a:r>
              <a:rPr lang="en-ZA" sz="1300" b="1" dirty="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rPr>
              <a:t>Teamwork – </a:t>
            </a:r>
            <a:r>
              <a:rPr lang="en-ZA" sz="1300" dirty="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rPr>
              <a:t>we support and work in collaboration with our colleagues, state organs and</a:t>
            </a:r>
            <a:r>
              <a:rPr lang="en-ZA" sz="1300" b="1" dirty="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rPr>
              <a:t> </a:t>
            </a:r>
            <a:r>
              <a:rPr lang="en-ZA" sz="1300" dirty="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rPr>
              <a:t>civil society to maximise the attainment of our objectives.</a:t>
            </a:r>
          </a:p>
          <a:p>
            <a:pPr marL="0" indent="0" algn="just" defTabSz="795527">
              <a:lnSpc>
                <a:spcPct val="114000"/>
              </a:lnSpc>
              <a:spcBef>
                <a:spcPts val="0"/>
              </a:spcBef>
              <a:buSzTx/>
              <a:buNone/>
              <a:defRPr sz="696" b="1">
                <a:latin typeface="Century Gothic"/>
                <a:ea typeface="Century Gothic"/>
                <a:cs typeface="Century Gothic"/>
                <a:sym typeface="Century Gothic"/>
              </a:defRPr>
            </a:pPr>
            <a:endParaRPr sz="1300" dirty="0">
              <a:solidFill>
                <a:schemeClr val="tx1"/>
              </a:solidFill>
            </a:endParaRP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7" name="Group"/>
          <p:cNvGrpSpPr/>
          <p:nvPr/>
        </p:nvGrpSpPr>
        <p:grpSpPr>
          <a:xfrm>
            <a:off x="0" y="0"/>
            <a:ext cx="9144000" cy="6858001"/>
            <a:chOff x="0" y="0"/>
            <a:chExt cx="9144000" cy="6858000"/>
          </a:xfrm>
        </p:grpSpPr>
        <p:pic>
          <p:nvPicPr>
            <p:cNvPr id="35" name="CGE Banner1" descr="CGE Banner1"/>
            <p:cNvPicPr>
              <a:picLocks noChangeAspect="1"/>
            </p:cNvPicPr>
            <p:nvPr/>
          </p:nvPicPr>
          <p:blipFill>
            <a:blip r:embed="rId2" cstate="print"/>
            <a:stretch>
              <a:fillRect/>
            </a:stretch>
          </p:blipFill>
          <p:spPr>
            <a:xfrm>
              <a:off x="0" y="-1"/>
              <a:ext cx="9144000" cy="1928803"/>
            </a:xfrm>
            <a:prstGeom prst="rect">
              <a:avLst/>
            </a:prstGeom>
            <a:ln w="12700" cap="flat">
              <a:noFill/>
              <a:miter lim="400000"/>
            </a:ln>
            <a:effectLst/>
          </p:spPr>
        </p:pic>
        <p:pic>
          <p:nvPicPr>
            <p:cNvPr id="36" name="image.pdf" descr="image.pdf"/>
            <p:cNvPicPr>
              <a:picLocks noChangeAspect="1"/>
            </p:cNvPicPr>
            <p:nvPr/>
          </p:nvPicPr>
          <p:blipFill>
            <a:blip r:embed="rId3" cstate="print"/>
            <a:stretch>
              <a:fillRect/>
            </a:stretch>
          </p:blipFill>
          <p:spPr>
            <a:xfrm rot="10800000" flipH="1">
              <a:off x="0" y="6701394"/>
              <a:ext cx="9144000" cy="156606"/>
            </a:xfrm>
            <a:prstGeom prst="rect">
              <a:avLst/>
            </a:prstGeom>
            <a:ln w="12700" cap="flat">
              <a:noFill/>
              <a:miter lim="400000"/>
            </a:ln>
            <a:effectLst/>
          </p:spPr>
        </p:pic>
      </p:grpSp>
      <p:sp>
        <p:nvSpPr>
          <p:cNvPr id="38" name="Slide Number"/>
          <p:cNvSpPr txBox="1">
            <a:spLocks noGrp="1"/>
          </p:cNvSpPr>
          <p:nvPr>
            <p:ph type="sldNum" sz="quarter" idx="4294967295"/>
          </p:nvPr>
        </p:nvSpPr>
        <p:spPr>
          <a:xfrm>
            <a:off x="8464068" y="6245225"/>
            <a:ext cx="222732" cy="332740"/>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rPr/>
              <a:pPr/>
              <a:t>5</a:t>
            </a:fld>
            <a:endParaRPr dirty="0"/>
          </a:p>
        </p:txBody>
      </p:sp>
      <p:sp>
        <p:nvSpPr>
          <p:cNvPr id="39" name="INTRODUCTION/BACKGROUND"/>
          <p:cNvSpPr txBox="1">
            <a:spLocks noGrp="1"/>
          </p:cNvSpPr>
          <p:nvPr>
            <p:ph type="title" idx="4294967295"/>
          </p:nvPr>
        </p:nvSpPr>
        <p:spPr>
          <a:xfrm>
            <a:off x="685800" y="1928802"/>
            <a:ext cx="7772400" cy="431800"/>
          </a:xfrm>
          <a:prstGeom prst="rect">
            <a:avLst/>
          </a:prstGeom>
        </p:spPr>
        <p:txBody>
          <a:bodyPr>
            <a:normAutofit/>
          </a:bodyPr>
          <a:lstStyle>
            <a:lvl1pPr defTabSz="850391">
              <a:defRPr sz="2232" b="1" u="sng">
                <a:latin typeface="Century Gothic"/>
                <a:ea typeface="Century Gothic"/>
                <a:cs typeface="Century Gothic"/>
                <a:sym typeface="Century Gothic"/>
              </a:defRPr>
            </a:lvl1pPr>
          </a:lstStyle>
          <a:p>
            <a:pPr marL="342900" marR="42545" lvl="0" indent="-342900" algn="just">
              <a:lnSpc>
                <a:spcPct val="120000"/>
              </a:lnSpc>
              <a:buFont typeface="+mj-lt"/>
              <a:buAutoNum type="arabicPeriod" startAt="3"/>
            </a:pPr>
            <a:r>
              <a:rPr lang="en-ZA" sz="1800" b="1" u="none" dirty="0">
                <a:solidFill>
                  <a:srgbClr val="1F3864"/>
                </a:solidFill>
                <a:effectLst/>
                <a:latin typeface="Century Gothic" panose="020B0502020202020204" pitchFamily="34" charset="0"/>
                <a:ea typeface="Calibri Light" panose="020F0302020204030204" pitchFamily="34" charset="0"/>
                <a:cs typeface="Century Gothic" panose="020B0502020202020204" pitchFamily="34" charset="0"/>
              </a:rPr>
              <a:t>OUTCOMES</a:t>
            </a:r>
            <a:endParaRPr lang="en-ZA" sz="1800" u="none"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p:txBody>
      </p:sp>
      <p:sp>
        <p:nvSpPr>
          <p:cNvPr id="40" name="Presidential Announcement of ERAP initiative on 18th September 2019…"/>
          <p:cNvSpPr txBox="1">
            <a:spLocks noGrp="1"/>
          </p:cNvSpPr>
          <p:nvPr>
            <p:ph type="body" idx="4294967295"/>
          </p:nvPr>
        </p:nvSpPr>
        <p:spPr>
          <a:xfrm>
            <a:off x="243840" y="2360602"/>
            <a:ext cx="8656320" cy="4340793"/>
          </a:xfrm>
          <a:prstGeom prst="rect">
            <a:avLst/>
          </a:prstGeom>
        </p:spPr>
        <p:txBody>
          <a:bodyPr>
            <a:noAutofit/>
          </a:bodyPr>
          <a:lstStyle/>
          <a:p>
            <a:pPr marL="0" marR="42545" lvl="1" indent="0" algn="just">
              <a:lnSpc>
                <a:spcPct val="120000"/>
              </a:lnSpc>
              <a:spcBef>
                <a:spcPts val="0"/>
              </a:spcBef>
              <a:buClr>
                <a:srgbClr val="1F3864"/>
              </a:buClr>
              <a:buNone/>
            </a:pPr>
            <a:r>
              <a:rPr lang="en-ZA" sz="1300" b="1" i="1" dirty="0">
                <a:solidFill>
                  <a:srgbClr val="1F3864"/>
                </a:solidFill>
                <a:effectLst/>
                <a:latin typeface="Century Gothic" panose="020B0502020202020204" pitchFamily="34" charset="0"/>
                <a:ea typeface="Century Gothic" panose="020B0502020202020204" pitchFamily="34" charset="0"/>
                <a:cs typeface="Century Gothic" panose="020B0502020202020204" pitchFamily="34" charset="0"/>
              </a:rPr>
              <a:t>3.1. An enabling legislative environment for gender equality</a:t>
            </a:r>
          </a:p>
          <a:p>
            <a:pPr marL="0" marR="42545" lvl="1" indent="0" algn="just">
              <a:lnSpc>
                <a:spcPct val="120000"/>
              </a:lnSpc>
              <a:spcBef>
                <a:spcPts val="0"/>
              </a:spcBef>
              <a:buClr>
                <a:srgbClr val="1F3864"/>
              </a:buClr>
              <a:buNone/>
            </a:pPr>
            <a:r>
              <a:rPr lang="en-ZA" sz="1300" b="1" i="1" dirty="0">
                <a:solidFill>
                  <a:schemeClr val="accent2">
                    <a:lumMod val="75000"/>
                  </a:schemeClr>
                </a:solidFill>
                <a:effectLst/>
                <a:latin typeface="Century Gothic" panose="020B0502020202020204" pitchFamily="34" charset="0"/>
                <a:ea typeface="Century Gothic" panose="020B0502020202020204" pitchFamily="34" charset="0"/>
                <a:cs typeface="Century Gothic" panose="020B0502020202020204" pitchFamily="34" charset="0"/>
              </a:rPr>
              <a:t>Purpose:</a:t>
            </a:r>
            <a:r>
              <a:rPr lang="en-ZA" sz="1300" dirty="0">
                <a:solidFill>
                  <a:schemeClr val="accent2">
                    <a:lumMod val="75000"/>
                  </a:schemeClr>
                </a:solidFill>
                <a:effectLst/>
                <a:latin typeface="Century Gothic" panose="020B0502020202020204" pitchFamily="34" charset="0"/>
                <a:ea typeface="Century Gothic" panose="020B0502020202020204" pitchFamily="34" charset="0"/>
                <a:cs typeface="Century Gothic" panose="020B0502020202020204" pitchFamily="34" charset="0"/>
              </a:rPr>
              <a:t> </a:t>
            </a:r>
            <a:r>
              <a:rPr lang="en-ZA" sz="13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To evaluate legislation, policies, practices and mechanisms within public and private institutions</a:t>
            </a:r>
          </a:p>
          <a:p>
            <a:pPr marL="0" marR="42545" lvl="1" indent="0" algn="just">
              <a:lnSpc>
                <a:spcPct val="120000"/>
              </a:lnSpc>
              <a:spcBef>
                <a:spcPts val="0"/>
              </a:spcBef>
              <a:buClr>
                <a:srgbClr val="1F3864"/>
              </a:buClr>
              <a:buNone/>
            </a:pPr>
            <a:r>
              <a:rPr lang="en-ZA" sz="1300" dirty="0">
                <a:latin typeface="Century Gothic" panose="020B0502020202020204" pitchFamily="34" charset="0"/>
                <a:ea typeface="Century Gothic" panose="020B0502020202020204" pitchFamily="34" charset="0"/>
                <a:cs typeface="Century Gothic" panose="020B0502020202020204" pitchFamily="34" charset="0"/>
              </a:rPr>
              <a:t>               </a:t>
            </a:r>
            <a:r>
              <a:rPr lang="en-ZA" sz="13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 and make recommendations to bring about continuous improvements to advance gender</a:t>
            </a:r>
          </a:p>
          <a:p>
            <a:pPr marL="0" marR="42545" lvl="1" indent="0" algn="just">
              <a:lnSpc>
                <a:spcPct val="120000"/>
              </a:lnSpc>
              <a:spcBef>
                <a:spcPts val="0"/>
              </a:spcBef>
              <a:buClr>
                <a:srgbClr val="1F3864"/>
              </a:buClr>
              <a:buNone/>
            </a:pPr>
            <a:r>
              <a:rPr lang="en-ZA" sz="1300" dirty="0">
                <a:latin typeface="Century Gothic" panose="020B0502020202020204" pitchFamily="34" charset="0"/>
                <a:ea typeface="Century Gothic" panose="020B0502020202020204" pitchFamily="34" charset="0"/>
                <a:cs typeface="Century Gothic" panose="020B0502020202020204" pitchFamily="34" charset="0"/>
              </a:rPr>
              <a:t>               </a:t>
            </a:r>
            <a:r>
              <a:rPr lang="en-ZA" sz="13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 equality.</a:t>
            </a:r>
          </a:p>
          <a:p>
            <a:pPr marL="0" marR="42545" lvl="1" indent="0" algn="just">
              <a:lnSpc>
                <a:spcPct val="120000"/>
              </a:lnSpc>
              <a:spcBef>
                <a:spcPts val="0"/>
              </a:spcBef>
              <a:buClr>
                <a:srgbClr val="1F3864"/>
              </a:buClr>
              <a:buNone/>
            </a:pPr>
            <a:endParaRPr lang="en-ZA" sz="4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p>
            <a:pPr marL="0" marR="42545" indent="0" algn="just">
              <a:lnSpc>
                <a:spcPct val="120000"/>
              </a:lnSpc>
              <a:spcBef>
                <a:spcPts val="0"/>
              </a:spcBef>
              <a:buNone/>
            </a:pPr>
            <a:r>
              <a:rPr lang="en-ZA" sz="1300" b="1" i="1" dirty="0">
                <a:solidFill>
                  <a:srgbClr val="1F3864"/>
                </a:solidFill>
                <a:effectLst/>
                <a:latin typeface="Century Gothic" panose="020B0502020202020204" pitchFamily="34" charset="0"/>
                <a:ea typeface="Century Gothic" panose="020B0502020202020204" pitchFamily="34" charset="0"/>
                <a:cs typeface="Century Gothic" panose="020B0502020202020204" pitchFamily="34" charset="0"/>
              </a:rPr>
              <a:t>3.2. Gender equality promoted and protected through information, education, investigations and </a:t>
            </a:r>
          </a:p>
          <a:p>
            <a:pPr marL="0" marR="42545" indent="0" algn="just">
              <a:lnSpc>
                <a:spcPct val="120000"/>
              </a:lnSpc>
              <a:spcBef>
                <a:spcPts val="0"/>
              </a:spcBef>
              <a:buNone/>
            </a:pPr>
            <a:r>
              <a:rPr lang="en-ZA" sz="1300" b="1" i="1" dirty="0">
                <a:solidFill>
                  <a:srgbClr val="1F3864"/>
                </a:solidFill>
                <a:latin typeface="Century Gothic" panose="020B0502020202020204" pitchFamily="34" charset="0"/>
                <a:ea typeface="Century Gothic" panose="020B0502020202020204" pitchFamily="34" charset="0"/>
                <a:cs typeface="Century Gothic" panose="020B0502020202020204" pitchFamily="34" charset="0"/>
              </a:rPr>
              <a:t>      </a:t>
            </a:r>
            <a:r>
              <a:rPr lang="en-ZA" sz="1300" b="1" i="1" dirty="0">
                <a:solidFill>
                  <a:srgbClr val="1F3864"/>
                </a:solidFill>
                <a:effectLst/>
                <a:latin typeface="Century Gothic" panose="020B0502020202020204" pitchFamily="34" charset="0"/>
                <a:ea typeface="Century Gothic" panose="020B0502020202020204" pitchFamily="34" charset="0"/>
                <a:cs typeface="Century Gothic" panose="020B0502020202020204" pitchFamily="34" charset="0"/>
              </a:rPr>
              <a:t> litigations. </a:t>
            </a:r>
            <a:r>
              <a:rPr lang="en-ZA" sz="1300" i="1" dirty="0">
                <a:solidFill>
                  <a:srgbClr val="1F3864"/>
                </a:solidFill>
                <a:effectLst/>
                <a:latin typeface="Century Gothic" panose="020B0502020202020204" pitchFamily="34" charset="0"/>
                <a:ea typeface="Century Gothic" panose="020B0502020202020204" pitchFamily="34" charset="0"/>
                <a:cs typeface="Century Gothic" panose="020B0502020202020204" pitchFamily="34" charset="0"/>
              </a:rPr>
              <a:t> </a:t>
            </a:r>
          </a:p>
          <a:p>
            <a:pPr marL="0" marR="42545" indent="0" algn="just">
              <a:lnSpc>
                <a:spcPct val="120000"/>
              </a:lnSpc>
              <a:spcBef>
                <a:spcPts val="0"/>
              </a:spcBef>
              <a:buNone/>
            </a:pPr>
            <a:r>
              <a:rPr lang="en-ZA" sz="1300" b="1" i="1" dirty="0">
                <a:solidFill>
                  <a:schemeClr val="accent2">
                    <a:lumMod val="75000"/>
                  </a:schemeClr>
                </a:solidFill>
                <a:effectLst/>
                <a:latin typeface="Century Gothic" panose="020B0502020202020204" pitchFamily="34" charset="0"/>
                <a:ea typeface="Calibri Light" panose="020F0302020204030204" pitchFamily="34" charset="0"/>
                <a:cs typeface="Century Gothic" panose="020B0502020202020204" pitchFamily="34" charset="0"/>
              </a:rPr>
              <a:t>Purpose:</a:t>
            </a:r>
            <a:r>
              <a:rPr lang="en-ZA" sz="1300" b="1" i="1" dirty="0">
                <a:solidFill>
                  <a:srgbClr val="000000"/>
                </a:solidFill>
                <a:effectLst/>
                <a:latin typeface="Century Gothic" panose="020B0502020202020204" pitchFamily="34" charset="0"/>
                <a:ea typeface="Calibri Light" panose="020F0302020204030204" pitchFamily="34" charset="0"/>
                <a:cs typeface="Century Gothic" panose="020B0502020202020204" pitchFamily="34" charset="0"/>
              </a:rPr>
              <a:t> </a:t>
            </a:r>
            <a:r>
              <a:rPr lang="en-ZA" sz="1300" dirty="0">
                <a:solidFill>
                  <a:srgbClr val="000000"/>
                </a:solidFill>
                <a:effectLst/>
                <a:latin typeface="Century Gothic" panose="020B0502020202020204" pitchFamily="34" charset="0"/>
                <a:ea typeface="Calibri Light" panose="020F0302020204030204" pitchFamily="34" charset="0"/>
                <a:cs typeface="Century Gothic" panose="020B0502020202020204" pitchFamily="34" charset="0"/>
              </a:rPr>
              <a:t>To conduct advocacy initiatives, public education, investigations and litigations in promotion of</a:t>
            </a:r>
          </a:p>
          <a:p>
            <a:pPr marL="0" marR="42545" indent="0" algn="just">
              <a:lnSpc>
                <a:spcPct val="120000"/>
              </a:lnSpc>
              <a:spcBef>
                <a:spcPts val="0"/>
              </a:spcBef>
              <a:buNone/>
            </a:pPr>
            <a:r>
              <a:rPr lang="en-ZA" sz="1300" dirty="0">
                <a:latin typeface="Century Gothic" panose="020B0502020202020204" pitchFamily="34" charset="0"/>
                <a:ea typeface="Calibri Light" panose="020F0302020204030204" pitchFamily="34" charset="0"/>
                <a:cs typeface="Century Gothic" panose="020B0502020202020204" pitchFamily="34" charset="0"/>
              </a:rPr>
              <a:t>               </a:t>
            </a:r>
            <a:r>
              <a:rPr lang="en-ZA" sz="1300" dirty="0">
                <a:solidFill>
                  <a:srgbClr val="000000"/>
                </a:solidFill>
                <a:effectLst/>
                <a:latin typeface="Century Gothic" panose="020B0502020202020204" pitchFamily="34" charset="0"/>
                <a:ea typeface="Calibri Light" panose="020F0302020204030204" pitchFamily="34" charset="0"/>
                <a:cs typeface="Century Gothic" panose="020B0502020202020204" pitchFamily="34" charset="0"/>
              </a:rPr>
              <a:t> gender equality and a society free from gender discrimination.</a:t>
            </a:r>
          </a:p>
          <a:p>
            <a:pPr marL="0" marR="42545" indent="0" algn="just">
              <a:lnSpc>
                <a:spcPct val="120000"/>
              </a:lnSpc>
              <a:spcBef>
                <a:spcPts val="0"/>
              </a:spcBef>
              <a:buNone/>
            </a:pPr>
            <a:endParaRPr lang="en-ZA" sz="400" dirty="0">
              <a:latin typeface="Century Gothic" panose="020B0502020202020204" pitchFamily="34" charset="0"/>
              <a:ea typeface="Calibri Light" panose="020F0302020204030204" pitchFamily="34" charset="0"/>
              <a:cs typeface="Century Gothic" panose="020B0502020202020204" pitchFamily="34" charset="0"/>
            </a:endParaRPr>
          </a:p>
          <a:p>
            <a:pPr marL="0" marR="42545" indent="0" algn="just">
              <a:lnSpc>
                <a:spcPct val="120000"/>
              </a:lnSpc>
              <a:spcBef>
                <a:spcPts val="0"/>
              </a:spcBef>
              <a:buNone/>
            </a:pPr>
            <a:r>
              <a:rPr lang="en-ZA" sz="1300" b="1" i="1" dirty="0">
                <a:solidFill>
                  <a:srgbClr val="1F3864"/>
                </a:solidFill>
                <a:effectLst/>
                <a:latin typeface="Century Gothic" panose="020B0502020202020204" pitchFamily="34" charset="0"/>
                <a:ea typeface="Century Gothic" panose="020B0502020202020204" pitchFamily="34" charset="0"/>
                <a:cs typeface="Century Gothic" panose="020B0502020202020204" pitchFamily="34" charset="0"/>
              </a:rPr>
              <a:t>3.3. Monitoring and research investigations on issues that undermine the attainment of gender equality</a:t>
            </a:r>
          </a:p>
          <a:p>
            <a:pPr marL="0" marR="42545" indent="0" algn="just">
              <a:lnSpc>
                <a:spcPct val="120000"/>
              </a:lnSpc>
              <a:spcBef>
                <a:spcPts val="0"/>
              </a:spcBef>
              <a:buNone/>
            </a:pPr>
            <a:r>
              <a:rPr lang="en-ZA" sz="1300" b="1" i="1" dirty="0">
                <a:solidFill>
                  <a:srgbClr val="1F3864"/>
                </a:solidFill>
                <a:latin typeface="Century Gothic" panose="020B0502020202020204" pitchFamily="34" charset="0"/>
                <a:ea typeface="Century Gothic" panose="020B0502020202020204" pitchFamily="34" charset="0"/>
                <a:cs typeface="Century Gothic" panose="020B0502020202020204" pitchFamily="34" charset="0"/>
              </a:rPr>
              <a:t>      </a:t>
            </a:r>
            <a:r>
              <a:rPr lang="en-ZA" sz="1300" b="1" i="1" dirty="0">
                <a:solidFill>
                  <a:srgbClr val="1F3864"/>
                </a:solidFill>
                <a:effectLst/>
                <a:latin typeface="Century Gothic" panose="020B0502020202020204" pitchFamily="34" charset="0"/>
                <a:ea typeface="Century Gothic" panose="020B0502020202020204" pitchFamily="34" charset="0"/>
                <a:cs typeface="Century Gothic" panose="020B0502020202020204" pitchFamily="34" charset="0"/>
              </a:rPr>
              <a:t> and women’s empowerment. </a:t>
            </a:r>
          </a:p>
          <a:p>
            <a:pPr marL="0" marR="12700" indent="0" algn="just">
              <a:lnSpc>
                <a:spcPct val="120000"/>
              </a:lnSpc>
              <a:spcBef>
                <a:spcPts val="0"/>
              </a:spcBef>
              <a:buNone/>
            </a:pPr>
            <a:r>
              <a:rPr lang="en-ZA" sz="1300" b="1" i="1" dirty="0">
                <a:solidFill>
                  <a:schemeClr val="accent2">
                    <a:lumMod val="75000"/>
                  </a:schemeClr>
                </a:solidFill>
                <a:effectLst/>
                <a:latin typeface="Century Gothic" panose="020B0502020202020204" pitchFamily="34" charset="0"/>
                <a:ea typeface="Calibri Light" panose="020F0302020204030204" pitchFamily="34" charset="0"/>
                <a:cs typeface="Century Gothic" panose="020B0502020202020204" pitchFamily="34" charset="0"/>
              </a:rPr>
              <a:t>Purpose:</a:t>
            </a:r>
            <a:r>
              <a:rPr lang="en-ZA" sz="1300" b="1" dirty="0">
                <a:solidFill>
                  <a:srgbClr val="000000"/>
                </a:solidFill>
                <a:effectLst/>
                <a:latin typeface="Century Gothic" panose="020B0502020202020204" pitchFamily="34" charset="0"/>
                <a:ea typeface="Calibri Light" panose="020F0302020204030204" pitchFamily="34" charset="0"/>
                <a:cs typeface="Century Gothic" panose="020B0502020202020204" pitchFamily="34" charset="0"/>
              </a:rPr>
              <a:t> </a:t>
            </a:r>
            <a:r>
              <a:rPr lang="en-ZA" sz="13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To identify and monitor key issues that impact on gender equality, to evaluate the contribution</a:t>
            </a:r>
          </a:p>
          <a:p>
            <a:pPr marL="0" marR="12700" indent="0" algn="just">
              <a:lnSpc>
                <a:spcPct val="120000"/>
              </a:lnSpc>
              <a:spcBef>
                <a:spcPts val="0"/>
              </a:spcBef>
              <a:buNone/>
            </a:pPr>
            <a:r>
              <a:rPr lang="en-ZA" sz="1300" dirty="0">
                <a:latin typeface="Century Gothic" panose="020B0502020202020204" pitchFamily="34" charset="0"/>
                <a:ea typeface="Century Gothic" panose="020B0502020202020204" pitchFamily="34" charset="0"/>
                <a:cs typeface="Century Gothic" panose="020B0502020202020204" pitchFamily="34" charset="0"/>
              </a:rPr>
              <a:t>               </a:t>
            </a:r>
            <a:r>
              <a:rPr lang="en-ZA" sz="13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 being made by role-players, to make recommendations and undertake interventions to promote</a:t>
            </a:r>
          </a:p>
          <a:p>
            <a:pPr marL="0" marR="12700" indent="0" algn="just">
              <a:lnSpc>
                <a:spcPct val="120000"/>
              </a:lnSpc>
              <a:spcBef>
                <a:spcPts val="0"/>
              </a:spcBef>
              <a:buNone/>
            </a:pPr>
            <a:r>
              <a:rPr lang="en-ZA" sz="1300" dirty="0">
                <a:latin typeface="Century Gothic" panose="020B0502020202020204" pitchFamily="34" charset="0"/>
                <a:ea typeface="Century Gothic" panose="020B0502020202020204" pitchFamily="34" charset="0"/>
                <a:cs typeface="Century Gothic" panose="020B0502020202020204" pitchFamily="34" charset="0"/>
              </a:rPr>
              <a:t>               </a:t>
            </a:r>
            <a:r>
              <a:rPr lang="en-ZA" sz="13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 and attain gender equality.</a:t>
            </a:r>
          </a:p>
          <a:p>
            <a:pPr marL="0" marR="12700" indent="0" algn="just">
              <a:lnSpc>
                <a:spcPct val="120000"/>
              </a:lnSpc>
              <a:spcBef>
                <a:spcPts val="0"/>
              </a:spcBef>
              <a:buNone/>
            </a:pPr>
            <a:endParaRPr lang="en-ZA" sz="4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p>
            <a:pPr marL="0" marR="12700" indent="0" algn="just">
              <a:lnSpc>
                <a:spcPct val="120000"/>
              </a:lnSpc>
              <a:spcBef>
                <a:spcPts val="0"/>
              </a:spcBef>
              <a:buNone/>
            </a:pPr>
            <a:r>
              <a:rPr lang="en-ZA" sz="1300" b="1" i="1" dirty="0">
                <a:latin typeface="Century Gothic" panose="020B0502020202020204" pitchFamily="34" charset="0"/>
                <a:ea typeface="Century Gothic" panose="020B0502020202020204" pitchFamily="34" charset="0"/>
                <a:cs typeface="Century Gothic" panose="020B0502020202020204" pitchFamily="34" charset="0"/>
              </a:rPr>
              <a:t>3.4. </a:t>
            </a:r>
            <a:r>
              <a:rPr lang="en-ZA" sz="1300" b="1" i="1" dirty="0">
                <a:solidFill>
                  <a:srgbClr val="1F3864"/>
                </a:solidFill>
                <a:effectLst/>
                <a:latin typeface="Century Gothic" panose="020B0502020202020204" pitchFamily="34" charset="0"/>
                <a:ea typeface="Century Gothic" panose="020B0502020202020204" pitchFamily="34" charset="0"/>
                <a:cs typeface="Century Gothic" panose="020B0502020202020204" pitchFamily="34" charset="0"/>
              </a:rPr>
              <a:t>An efficient, effective and sustainable organisation that promotes good corporate governance.</a:t>
            </a:r>
          </a:p>
          <a:p>
            <a:pPr marL="0" marR="50165" indent="0" algn="just">
              <a:lnSpc>
                <a:spcPct val="120000"/>
              </a:lnSpc>
              <a:spcBef>
                <a:spcPts val="0"/>
              </a:spcBef>
              <a:buNone/>
            </a:pPr>
            <a:r>
              <a:rPr lang="en-ZA" sz="1300" b="1" i="1" dirty="0">
                <a:solidFill>
                  <a:schemeClr val="accent2">
                    <a:lumMod val="75000"/>
                  </a:schemeClr>
                </a:solidFill>
                <a:effectLst/>
                <a:latin typeface="Century Gothic" panose="020B0502020202020204" pitchFamily="34" charset="0"/>
                <a:ea typeface="Calibri Light" panose="020F0302020204030204" pitchFamily="34" charset="0"/>
                <a:cs typeface="Century Gothic" panose="020B0502020202020204" pitchFamily="34" charset="0"/>
              </a:rPr>
              <a:t>Purpose:</a:t>
            </a:r>
            <a:r>
              <a:rPr lang="en-ZA" sz="1300" b="1" i="1" dirty="0">
                <a:solidFill>
                  <a:srgbClr val="000000"/>
                </a:solidFill>
                <a:effectLst/>
                <a:latin typeface="Century Gothic" panose="020B0502020202020204" pitchFamily="34" charset="0"/>
                <a:ea typeface="Calibri Light" panose="020F0302020204030204" pitchFamily="34" charset="0"/>
                <a:cs typeface="Century Gothic" panose="020B0502020202020204" pitchFamily="34" charset="0"/>
              </a:rPr>
              <a:t> </a:t>
            </a:r>
            <a:r>
              <a:rPr lang="en-ZA" sz="13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To build and maintain efficient and effective organisational systems, processes and</a:t>
            </a:r>
          </a:p>
          <a:p>
            <a:pPr marL="0" marR="50165" indent="0" algn="just">
              <a:lnSpc>
                <a:spcPct val="120000"/>
              </a:lnSpc>
              <a:spcBef>
                <a:spcPts val="0"/>
              </a:spcBef>
              <a:buNone/>
            </a:pPr>
            <a:r>
              <a:rPr lang="en-ZA" sz="1300" dirty="0">
                <a:latin typeface="Century Gothic" panose="020B0502020202020204" pitchFamily="34" charset="0"/>
                <a:ea typeface="Century Gothic" panose="020B0502020202020204" pitchFamily="34" charset="0"/>
                <a:cs typeface="Century Gothic" panose="020B0502020202020204" pitchFamily="34" charset="0"/>
              </a:rPr>
              <a:t>                </a:t>
            </a:r>
            <a:r>
              <a:rPr lang="en-ZA" sz="13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mechanisms to promote and protect gender equality.</a:t>
            </a:r>
          </a:p>
          <a:p>
            <a:pPr marL="0" marR="42545" indent="0" algn="just">
              <a:lnSpc>
                <a:spcPct val="120000"/>
              </a:lnSpc>
              <a:spcBef>
                <a:spcPts val="0"/>
              </a:spcBef>
              <a:buNone/>
            </a:pPr>
            <a:r>
              <a:rPr lang="en-ZA" sz="1300" dirty="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rPr>
              <a:t> </a:t>
            </a:r>
          </a:p>
          <a:p>
            <a:pPr marL="0" indent="0" algn="just" defTabSz="795527">
              <a:lnSpc>
                <a:spcPct val="120000"/>
              </a:lnSpc>
              <a:spcBef>
                <a:spcPts val="0"/>
              </a:spcBef>
              <a:buSzTx/>
              <a:buNone/>
              <a:defRPr sz="696" b="1">
                <a:latin typeface="Century Gothic"/>
                <a:ea typeface="Century Gothic"/>
                <a:cs typeface="Century Gothic"/>
                <a:sym typeface="Century Gothic"/>
              </a:defRPr>
            </a:pPr>
            <a:endParaRPr sz="1300" dirty="0">
              <a:solidFill>
                <a:schemeClr val="tx1"/>
              </a:solidFill>
            </a:endParaRPr>
          </a:p>
        </p:txBody>
      </p:sp>
    </p:spTree>
    <p:extLst>
      <p:ext uri="{BB962C8B-B14F-4D97-AF65-F5344CB8AC3E}">
        <p14:creationId xmlns:p14="http://schemas.microsoft.com/office/powerpoint/2010/main" xmlns="" val="1680888645"/>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7" name="Group"/>
          <p:cNvGrpSpPr/>
          <p:nvPr/>
        </p:nvGrpSpPr>
        <p:grpSpPr>
          <a:xfrm>
            <a:off x="0" y="0"/>
            <a:ext cx="9144000" cy="6858001"/>
            <a:chOff x="0" y="0"/>
            <a:chExt cx="9144000" cy="6858000"/>
          </a:xfrm>
        </p:grpSpPr>
        <p:pic>
          <p:nvPicPr>
            <p:cNvPr id="35" name="CGE Banner1" descr="CGE Banner1"/>
            <p:cNvPicPr>
              <a:picLocks noChangeAspect="1"/>
            </p:cNvPicPr>
            <p:nvPr/>
          </p:nvPicPr>
          <p:blipFill>
            <a:blip r:embed="rId2" cstate="print"/>
            <a:stretch>
              <a:fillRect/>
            </a:stretch>
          </p:blipFill>
          <p:spPr>
            <a:xfrm>
              <a:off x="0" y="-1"/>
              <a:ext cx="9144000" cy="1928803"/>
            </a:xfrm>
            <a:prstGeom prst="rect">
              <a:avLst/>
            </a:prstGeom>
            <a:ln w="12700" cap="flat">
              <a:noFill/>
              <a:miter lim="400000"/>
            </a:ln>
            <a:effectLst/>
          </p:spPr>
        </p:pic>
        <p:pic>
          <p:nvPicPr>
            <p:cNvPr id="36" name="image.pdf" descr="image.pdf"/>
            <p:cNvPicPr>
              <a:picLocks noChangeAspect="1"/>
            </p:cNvPicPr>
            <p:nvPr/>
          </p:nvPicPr>
          <p:blipFill>
            <a:blip r:embed="rId3" cstate="print"/>
            <a:stretch>
              <a:fillRect/>
            </a:stretch>
          </p:blipFill>
          <p:spPr>
            <a:xfrm rot="10800000" flipH="1">
              <a:off x="0" y="6701394"/>
              <a:ext cx="9144000" cy="156606"/>
            </a:xfrm>
            <a:prstGeom prst="rect">
              <a:avLst/>
            </a:prstGeom>
            <a:ln w="12700" cap="flat">
              <a:noFill/>
              <a:miter lim="400000"/>
            </a:ln>
            <a:effectLst/>
          </p:spPr>
        </p:pic>
      </p:grpSp>
      <p:sp>
        <p:nvSpPr>
          <p:cNvPr id="38" name="Slide Number"/>
          <p:cNvSpPr txBox="1">
            <a:spLocks noGrp="1"/>
          </p:cNvSpPr>
          <p:nvPr>
            <p:ph type="sldNum" sz="quarter" idx="4294967295"/>
          </p:nvPr>
        </p:nvSpPr>
        <p:spPr>
          <a:xfrm>
            <a:off x="8464068" y="6245225"/>
            <a:ext cx="222732" cy="332740"/>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rPr/>
              <a:pPr/>
              <a:t>6</a:t>
            </a:fld>
            <a:endParaRPr dirty="0"/>
          </a:p>
        </p:txBody>
      </p:sp>
      <p:sp>
        <p:nvSpPr>
          <p:cNvPr id="39" name="INTRODUCTION/BACKGROUND"/>
          <p:cNvSpPr txBox="1">
            <a:spLocks noGrp="1"/>
          </p:cNvSpPr>
          <p:nvPr>
            <p:ph type="title" idx="4294967295"/>
          </p:nvPr>
        </p:nvSpPr>
        <p:spPr>
          <a:xfrm>
            <a:off x="187960" y="1895519"/>
            <a:ext cx="8554720" cy="431800"/>
          </a:xfrm>
          <a:prstGeom prst="rect">
            <a:avLst/>
          </a:prstGeom>
        </p:spPr>
        <p:txBody>
          <a:bodyPr>
            <a:noAutofit/>
          </a:bodyPr>
          <a:lstStyle>
            <a:lvl1pPr defTabSz="850391">
              <a:defRPr sz="2232" b="1" u="sng">
                <a:latin typeface="Century Gothic"/>
                <a:ea typeface="Century Gothic"/>
                <a:cs typeface="Century Gothic"/>
                <a:sym typeface="Century Gothic"/>
              </a:defRPr>
            </a:lvl1pPr>
          </a:lstStyle>
          <a:p>
            <a:pPr marL="342900" marR="42545" lvl="0" indent="-342900" algn="l">
              <a:lnSpc>
                <a:spcPct val="107000"/>
              </a:lnSpc>
              <a:spcBef>
                <a:spcPts val="200"/>
              </a:spcBef>
              <a:spcAft>
                <a:spcPts val="805"/>
              </a:spcAft>
              <a:buFont typeface="+mj-lt"/>
              <a:buAutoNum type="arabicPeriod" startAt="4"/>
            </a:pPr>
            <a:r>
              <a:rPr lang="en-ZA" sz="1500" b="1" u="none" dirty="0">
                <a:solidFill>
                  <a:srgbClr val="1F3864"/>
                </a:solidFill>
                <a:effectLst/>
                <a:latin typeface="Century Gothic" panose="020B0502020202020204" pitchFamily="34" charset="0"/>
                <a:ea typeface="Times New Roman" panose="02020603050405020304" pitchFamily="18" charset="0"/>
                <a:cs typeface="Times New Roman" panose="02020603050405020304" pitchFamily="18" charset="0"/>
              </a:rPr>
              <a:t>APP PROGRAMMES SUPPORTING THE SONA, NDP, MTSF &amp; INTERNATIONAL INSTRUMENTS</a:t>
            </a:r>
            <a:endParaRPr lang="en-ZA" sz="1500" b="1" u="none"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endParaRPr>
          </a:p>
        </p:txBody>
      </p:sp>
      <p:graphicFrame>
        <p:nvGraphicFramePr>
          <p:cNvPr id="2" name="Table 1">
            <a:extLst>
              <a:ext uri="{FF2B5EF4-FFF2-40B4-BE49-F238E27FC236}">
                <a16:creationId xmlns:a16="http://schemas.microsoft.com/office/drawing/2014/main" xmlns="" id="{507481E3-88BD-4669-BC56-34AA486FC1F6}"/>
              </a:ext>
            </a:extLst>
          </p:cNvPr>
          <p:cNvGraphicFramePr>
            <a:graphicFrameLocks noGrp="1"/>
          </p:cNvGraphicFramePr>
          <p:nvPr>
            <p:extLst>
              <p:ext uri="{D42A27DB-BD31-4B8C-83A1-F6EECF244321}">
                <p14:modId xmlns:p14="http://schemas.microsoft.com/office/powerpoint/2010/main" xmlns="" val="988302803"/>
              </p:ext>
            </p:extLst>
          </p:nvPr>
        </p:nvGraphicFramePr>
        <p:xfrm>
          <a:off x="0" y="2234812"/>
          <a:ext cx="9144000" cy="5077425"/>
        </p:xfrm>
        <a:graphic>
          <a:graphicData uri="http://schemas.openxmlformats.org/drawingml/2006/table">
            <a:tbl>
              <a:tblPr firstRow="1" bandRow="1">
                <a:tableStyleId>{FABFCF23-3B69-468F-B69F-88F6DE6A72F2}</a:tableStyleId>
              </a:tblPr>
              <a:tblGrid>
                <a:gridCol w="365470">
                  <a:extLst>
                    <a:ext uri="{9D8B030D-6E8A-4147-A177-3AD203B41FA5}">
                      <a16:colId xmlns:a16="http://schemas.microsoft.com/office/drawing/2014/main" xmlns="" val="2288332030"/>
                    </a:ext>
                  </a:extLst>
                </a:gridCol>
                <a:gridCol w="1341410">
                  <a:extLst>
                    <a:ext uri="{9D8B030D-6E8A-4147-A177-3AD203B41FA5}">
                      <a16:colId xmlns:a16="http://schemas.microsoft.com/office/drawing/2014/main" xmlns="" val="2959425236"/>
                    </a:ext>
                  </a:extLst>
                </a:gridCol>
                <a:gridCol w="1911516">
                  <a:extLst>
                    <a:ext uri="{9D8B030D-6E8A-4147-A177-3AD203B41FA5}">
                      <a16:colId xmlns:a16="http://schemas.microsoft.com/office/drawing/2014/main" xmlns="" val="3475894311"/>
                    </a:ext>
                  </a:extLst>
                </a:gridCol>
                <a:gridCol w="2044950">
                  <a:extLst>
                    <a:ext uri="{9D8B030D-6E8A-4147-A177-3AD203B41FA5}">
                      <a16:colId xmlns:a16="http://schemas.microsoft.com/office/drawing/2014/main" xmlns="" val="2026450402"/>
                    </a:ext>
                  </a:extLst>
                </a:gridCol>
                <a:gridCol w="3480654">
                  <a:extLst>
                    <a:ext uri="{9D8B030D-6E8A-4147-A177-3AD203B41FA5}">
                      <a16:colId xmlns:a16="http://schemas.microsoft.com/office/drawing/2014/main" xmlns="" val="1469963581"/>
                    </a:ext>
                  </a:extLst>
                </a:gridCol>
              </a:tblGrid>
              <a:tr h="283177">
                <a:tc>
                  <a:txBody>
                    <a:bodyPr/>
                    <a:lstStyle/>
                    <a:p>
                      <a:pPr marL="234950" marR="42545" indent="-6350" algn="l">
                        <a:lnSpc>
                          <a:spcPct val="115000"/>
                        </a:lnSpc>
                        <a:spcAft>
                          <a:spcPts val="15"/>
                        </a:spcAft>
                      </a:pPr>
                      <a:r>
                        <a:rPr lang="en-ZA" sz="1050" b="0" dirty="0">
                          <a:solidFill>
                            <a:schemeClr val="bg1"/>
                          </a:solidFill>
                          <a:effectLst/>
                        </a:rPr>
                        <a:t>#</a:t>
                      </a:r>
                      <a:endParaRPr lang="en-ZA" sz="1050" b="0" dirty="0">
                        <a:solidFill>
                          <a:schemeClr val="bg1"/>
                        </a:solidFill>
                        <a:effectLst/>
                        <a:latin typeface="Arial" panose="020B0604020202020204" pitchFamily="34" charset="0"/>
                        <a:ea typeface="Century Gothic" panose="020B0502020202020204" pitchFamily="34" charset="0"/>
                        <a:cs typeface="Arial" panose="020B0604020202020204" pitchFamily="34" charset="0"/>
                      </a:endParaRPr>
                    </a:p>
                  </a:txBody>
                  <a:tcPr marL="0" marR="0" marT="0" marB="0">
                    <a:solidFill>
                      <a:schemeClr val="accent2">
                        <a:lumMod val="75000"/>
                      </a:schemeClr>
                    </a:solidFill>
                  </a:tcPr>
                </a:tc>
                <a:tc>
                  <a:txBody>
                    <a:bodyPr/>
                    <a:lstStyle/>
                    <a:p>
                      <a:pPr marL="457200" marR="42545" indent="-6350" algn="l">
                        <a:lnSpc>
                          <a:spcPct val="115000"/>
                        </a:lnSpc>
                        <a:spcAft>
                          <a:spcPts val="15"/>
                        </a:spcAft>
                      </a:pPr>
                      <a:r>
                        <a:rPr lang="en-ZA" sz="1050" b="0" dirty="0">
                          <a:solidFill>
                            <a:schemeClr val="bg1"/>
                          </a:solidFill>
                          <a:effectLst/>
                        </a:rPr>
                        <a:t>SONA</a:t>
                      </a:r>
                      <a:endParaRPr lang="en-ZA" sz="1050" b="0" dirty="0">
                        <a:solidFill>
                          <a:schemeClr val="bg1"/>
                        </a:solidFill>
                        <a:effectLst/>
                        <a:latin typeface="Arial" panose="020B0604020202020204" pitchFamily="34" charset="0"/>
                        <a:ea typeface="Century Gothic" panose="020B0502020202020204" pitchFamily="34" charset="0"/>
                        <a:cs typeface="Arial" panose="020B0604020202020204" pitchFamily="34" charset="0"/>
                      </a:endParaRPr>
                    </a:p>
                  </a:txBody>
                  <a:tcPr marL="74006" marR="74006" marT="37003" marB="37003">
                    <a:solidFill>
                      <a:schemeClr val="accent2">
                        <a:lumMod val="75000"/>
                      </a:schemeClr>
                    </a:solidFill>
                  </a:tcPr>
                </a:tc>
                <a:tc>
                  <a:txBody>
                    <a:bodyPr/>
                    <a:lstStyle/>
                    <a:p>
                      <a:pPr marL="457200" marR="42545" indent="-6350" algn="l">
                        <a:lnSpc>
                          <a:spcPct val="115000"/>
                        </a:lnSpc>
                        <a:spcAft>
                          <a:spcPts val="15"/>
                        </a:spcAft>
                      </a:pPr>
                      <a:r>
                        <a:rPr lang="en-ZA" sz="1050" b="0" dirty="0">
                          <a:solidFill>
                            <a:schemeClr val="bg1"/>
                          </a:solidFill>
                          <a:effectLst/>
                        </a:rPr>
                        <a:t>NDP</a:t>
                      </a:r>
                      <a:endParaRPr lang="en-ZA" sz="1050" b="0" dirty="0">
                        <a:solidFill>
                          <a:schemeClr val="bg1"/>
                        </a:solidFill>
                        <a:effectLst/>
                        <a:latin typeface="Arial" panose="020B0604020202020204" pitchFamily="34" charset="0"/>
                        <a:ea typeface="Century Gothic" panose="020B0502020202020204" pitchFamily="34" charset="0"/>
                        <a:cs typeface="Arial" panose="020B0604020202020204" pitchFamily="34" charset="0"/>
                      </a:endParaRPr>
                    </a:p>
                  </a:txBody>
                  <a:tcPr marL="74006" marR="74006" marT="37003" marB="37003">
                    <a:solidFill>
                      <a:schemeClr val="accent2">
                        <a:lumMod val="75000"/>
                      </a:schemeClr>
                    </a:solidFill>
                  </a:tcPr>
                </a:tc>
                <a:tc>
                  <a:txBody>
                    <a:bodyPr/>
                    <a:lstStyle/>
                    <a:p>
                      <a:pPr marL="457200" marR="42545" indent="-6350" algn="l">
                        <a:lnSpc>
                          <a:spcPct val="115000"/>
                        </a:lnSpc>
                        <a:spcAft>
                          <a:spcPts val="15"/>
                        </a:spcAft>
                      </a:pPr>
                      <a:r>
                        <a:rPr lang="en-ZA" sz="1050" b="0" dirty="0">
                          <a:solidFill>
                            <a:schemeClr val="bg1"/>
                          </a:solidFill>
                          <a:effectLst/>
                        </a:rPr>
                        <a:t>MTSF</a:t>
                      </a:r>
                      <a:endParaRPr lang="en-ZA" sz="1050" b="0" dirty="0">
                        <a:solidFill>
                          <a:schemeClr val="bg1"/>
                        </a:solidFill>
                        <a:effectLst/>
                        <a:latin typeface="Arial" panose="020B0604020202020204" pitchFamily="34" charset="0"/>
                        <a:ea typeface="Century Gothic" panose="020B0502020202020204" pitchFamily="34" charset="0"/>
                        <a:cs typeface="Arial" panose="020B0604020202020204" pitchFamily="34" charset="0"/>
                      </a:endParaRPr>
                    </a:p>
                  </a:txBody>
                  <a:tcPr marL="74006" marR="74006" marT="37003" marB="37003">
                    <a:solidFill>
                      <a:schemeClr val="accent2">
                        <a:lumMod val="75000"/>
                      </a:schemeClr>
                    </a:solidFill>
                  </a:tcPr>
                </a:tc>
                <a:tc>
                  <a:txBody>
                    <a:bodyPr/>
                    <a:lstStyle/>
                    <a:p>
                      <a:pPr marL="457200" marR="42545" indent="-6350" algn="l">
                        <a:lnSpc>
                          <a:spcPct val="115000"/>
                        </a:lnSpc>
                        <a:spcAft>
                          <a:spcPts val="15"/>
                        </a:spcAft>
                      </a:pPr>
                      <a:r>
                        <a:rPr lang="en-ZA" sz="1050" b="0" dirty="0">
                          <a:solidFill>
                            <a:schemeClr val="bg1"/>
                          </a:solidFill>
                          <a:effectLst/>
                        </a:rPr>
                        <a:t>CGE Programmes</a:t>
                      </a:r>
                      <a:endParaRPr lang="en-ZA" sz="1050" b="0" dirty="0">
                        <a:solidFill>
                          <a:schemeClr val="bg1"/>
                        </a:solidFill>
                        <a:effectLst/>
                        <a:latin typeface="Arial" panose="020B0604020202020204" pitchFamily="34" charset="0"/>
                        <a:ea typeface="Century Gothic" panose="020B0502020202020204" pitchFamily="34" charset="0"/>
                        <a:cs typeface="Arial" panose="020B0604020202020204" pitchFamily="34" charset="0"/>
                      </a:endParaRPr>
                    </a:p>
                  </a:txBody>
                  <a:tcPr marL="74006" marR="74006" marT="37003" marB="37003">
                    <a:solidFill>
                      <a:schemeClr val="accent2">
                        <a:lumMod val="75000"/>
                      </a:schemeClr>
                    </a:solidFill>
                  </a:tcPr>
                </a:tc>
                <a:extLst>
                  <a:ext uri="{0D108BD9-81ED-4DB2-BD59-A6C34878D82A}">
                    <a16:rowId xmlns:a16="http://schemas.microsoft.com/office/drawing/2014/main" xmlns="" val="2766580612"/>
                  </a:ext>
                </a:extLst>
              </a:tr>
              <a:tr h="715482">
                <a:tc>
                  <a:txBody>
                    <a:bodyPr/>
                    <a:lstStyle/>
                    <a:p>
                      <a:pPr marL="0" marR="42545" lvl="0" indent="0" algn="l">
                        <a:lnSpc>
                          <a:spcPct val="115000"/>
                        </a:lnSpc>
                        <a:spcAft>
                          <a:spcPts val="15"/>
                        </a:spcAft>
                        <a:buFont typeface="+mj-lt"/>
                        <a:buNone/>
                      </a:pPr>
                      <a:r>
                        <a:rPr lang="en-ZA" sz="1050" b="0" dirty="0">
                          <a:effectLst/>
                        </a:rPr>
                        <a:t>4.1 </a:t>
                      </a:r>
                      <a:endParaRPr lang="en-ZA" sz="1050" b="0" dirty="0">
                        <a:solidFill>
                          <a:srgbClr val="000000"/>
                        </a:solidFill>
                        <a:effectLst/>
                        <a:latin typeface="Arial" panose="020B0604020202020204" pitchFamily="34" charset="0"/>
                        <a:ea typeface="Century Gothic" panose="020B0502020202020204" pitchFamily="34" charset="0"/>
                        <a:cs typeface="Arial" panose="020B0604020202020204" pitchFamily="34" charset="0"/>
                      </a:endParaRPr>
                    </a:p>
                  </a:txBody>
                  <a:tcPr marL="0" marR="0" marT="0" marB="0"/>
                </a:tc>
                <a:tc>
                  <a:txBody>
                    <a:bodyPr/>
                    <a:lstStyle/>
                    <a:p>
                      <a:pPr marL="0" marR="42545" indent="0" algn="l">
                        <a:lnSpc>
                          <a:spcPct val="115000"/>
                        </a:lnSpc>
                        <a:spcAft>
                          <a:spcPts val="15"/>
                        </a:spcAft>
                      </a:pPr>
                      <a:r>
                        <a:rPr lang="en-ZA" sz="1050" b="0" dirty="0">
                          <a:effectLst/>
                        </a:rPr>
                        <a:t>A capable, ethical and developmental state</a:t>
                      </a:r>
                      <a:endParaRPr lang="en-ZA" sz="1050" b="0" dirty="0">
                        <a:solidFill>
                          <a:srgbClr val="000000"/>
                        </a:solidFill>
                        <a:effectLst/>
                        <a:latin typeface="Arial" panose="020B0604020202020204" pitchFamily="34" charset="0"/>
                        <a:ea typeface="Century Gothic" panose="020B0502020202020204" pitchFamily="34" charset="0"/>
                        <a:cs typeface="Arial" panose="020B0604020202020204" pitchFamily="34" charset="0"/>
                      </a:endParaRPr>
                    </a:p>
                  </a:txBody>
                  <a:tcPr marL="74006" marR="74006" marT="37003" marB="37003"/>
                </a:tc>
                <a:tc>
                  <a:txBody>
                    <a:bodyPr/>
                    <a:lstStyle/>
                    <a:p>
                      <a:pPr marL="0" marR="42545" indent="0" algn="l">
                        <a:lnSpc>
                          <a:spcPct val="115000"/>
                        </a:lnSpc>
                        <a:spcAft>
                          <a:spcPts val="15"/>
                        </a:spcAft>
                      </a:pPr>
                      <a:r>
                        <a:rPr lang="en-ZA" sz="1050" b="0" dirty="0">
                          <a:effectLst/>
                        </a:rPr>
                        <a:t>Ch12: Building a capable and developmental state </a:t>
                      </a:r>
                      <a:endParaRPr lang="en-ZA" sz="1050" b="0" dirty="0">
                        <a:solidFill>
                          <a:srgbClr val="000000"/>
                        </a:solidFill>
                        <a:effectLst/>
                        <a:latin typeface="Arial" panose="020B0604020202020204" pitchFamily="34" charset="0"/>
                        <a:ea typeface="Century Gothic" panose="020B0502020202020204" pitchFamily="34" charset="0"/>
                        <a:cs typeface="Arial" panose="020B0604020202020204" pitchFamily="34" charset="0"/>
                      </a:endParaRPr>
                    </a:p>
                  </a:txBody>
                  <a:tcPr marL="74006" marR="74006" marT="37003" marB="37003"/>
                </a:tc>
                <a:tc>
                  <a:txBody>
                    <a:bodyPr/>
                    <a:lstStyle/>
                    <a:p>
                      <a:pPr marL="0" marR="42545" indent="0" algn="l">
                        <a:lnSpc>
                          <a:spcPct val="115000"/>
                        </a:lnSpc>
                        <a:spcAft>
                          <a:spcPts val="15"/>
                        </a:spcAft>
                      </a:pPr>
                      <a:r>
                        <a:rPr lang="en-ZA" sz="1050" b="0" dirty="0">
                          <a:effectLst/>
                        </a:rPr>
                        <a:t>Priority 1: Building a capable, ethical and developmental state</a:t>
                      </a:r>
                      <a:endParaRPr lang="en-ZA" sz="1050" b="0" dirty="0">
                        <a:solidFill>
                          <a:srgbClr val="000000"/>
                        </a:solidFill>
                        <a:effectLst/>
                        <a:latin typeface="Arial" panose="020B0604020202020204" pitchFamily="34" charset="0"/>
                        <a:ea typeface="Century Gothic" panose="020B0502020202020204" pitchFamily="34" charset="0"/>
                        <a:cs typeface="Arial" panose="020B0604020202020204" pitchFamily="34" charset="0"/>
                      </a:endParaRPr>
                    </a:p>
                  </a:txBody>
                  <a:tcPr marL="74006" marR="74006" marT="37003" marB="37003"/>
                </a:tc>
                <a:tc>
                  <a:txBody>
                    <a:bodyPr/>
                    <a:lstStyle/>
                    <a:p>
                      <a:pPr marL="0" marR="42545" indent="0" algn="l">
                        <a:lnSpc>
                          <a:spcPct val="115000"/>
                        </a:lnSpc>
                        <a:spcAft>
                          <a:spcPts val="15"/>
                        </a:spcAft>
                      </a:pPr>
                      <a:r>
                        <a:rPr lang="en-ZA" sz="1050" b="0" dirty="0">
                          <a:effectLst/>
                        </a:rPr>
                        <a:t>Compliance with international and regional agreements relating to gender equality (e.g., CEDAW, Maputo Protocol, SDGs) </a:t>
                      </a:r>
                      <a:endParaRPr lang="en-ZA" sz="1050" b="0" dirty="0">
                        <a:solidFill>
                          <a:srgbClr val="000000"/>
                        </a:solidFill>
                        <a:effectLst/>
                        <a:latin typeface="Arial" panose="020B0604020202020204" pitchFamily="34" charset="0"/>
                        <a:ea typeface="Century Gothic" panose="020B0502020202020204" pitchFamily="34" charset="0"/>
                        <a:cs typeface="Arial" panose="020B0604020202020204" pitchFamily="34" charset="0"/>
                      </a:endParaRPr>
                    </a:p>
                  </a:txBody>
                  <a:tcPr marL="74006" marR="74006" marT="37003" marB="37003"/>
                </a:tc>
                <a:extLst>
                  <a:ext uri="{0D108BD9-81ED-4DB2-BD59-A6C34878D82A}">
                    <a16:rowId xmlns:a16="http://schemas.microsoft.com/office/drawing/2014/main" xmlns="" val="2168607191"/>
                  </a:ext>
                </a:extLst>
              </a:tr>
              <a:tr h="1001787">
                <a:tc>
                  <a:txBody>
                    <a:bodyPr/>
                    <a:lstStyle/>
                    <a:p>
                      <a:pPr marL="0" marR="42545" lvl="0" indent="0" algn="l">
                        <a:lnSpc>
                          <a:spcPct val="115000"/>
                        </a:lnSpc>
                        <a:spcAft>
                          <a:spcPts val="15"/>
                        </a:spcAft>
                        <a:buFont typeface="+mj-lt"/>
                        <a:buNone/>
                      </a:pPr>
                      <a:r>
                        <a:rPr lang="en-ZA" sz="1050" b="0" dirty="0">
                          <a:effectLst/>
                        </a:rPr>
                        <a:t>4.2 </a:t>
                      </a:r>
                      <a:endParaRPr lang="en-ZA" sz="1050" b="0" dirty="0">
                        <a:solidFill>
                          <a:srgbClr val="000000"/>
                        </a:solidFill>
                        <a:effectLst/>
                        <a:latin typeface="Arial" panose="020B0604020202020204" pitchFamily="34" charset="0"/>
                        <a:ea typeface="Century Gothic" panose="020B0502020202020204" pitchFamily="34" charset="0"/>
                        <a:cs typeface="Arial" panose="020B0604020202020204" pitchFamily="34" charset="0"/>
                      </a:endParaRPr>
                    </a:p>
                  </a:txBody>
                  <a:tcPr marL="0" marR="0" marT="0" marB="0"/>
                </a:tc>
                <a:tc>
                  <a:txBody>
                    <a:bodyPr/>
                    <a:lstStyle/>
                    <a:p>
                      <a:pPr marL="0" marR="42545" indent="0" algn="l">
                        <a:lnSpc>
                          <a:spcPct val="115000"/>
                        </a:lnSpc>
                        <a:spcAft>
                          <a:spcPts val="15"/>
                        </a:spcAft>
                      </a:pPr>
                      <a:r>
                        <a:rPr lang="en-ZA" sz="1050" b="0" dirty="0">
                          <a:effectLst/>
                        </a:rPr>
                        <a:t>Economic transformation and job creation</a:t>
                      </a:r>
                      <a:endParaRPr lang="en-ZA" sz="1050" b="0" dirty="0">
                        <a:solidFill>
                          <a:srgbClr val="000000"/>
                        </a:solidFill>
                        <a:effectLst/>
                        <a:latin typeface="Arial" panose="020B0604020202020204" pitchFamily="34" charset="0"/>
                        <a:ea typeface="Century Gothic" panose="020B0502020202020204" pitchFamily="34" charset="0"/>
                        <a:cs typeface="Arial" panose="020B0604020202020204" pitchFamily="34" charset="0"/>
                      </a:endParaRPr>
                    </a:p>
                  </a:txBody>
                  <a:tcPr marL="74006" marR="74006" marT="37003" marB="37003"/>
                </a:tc>
                <a:tc>
                  <a:txBody>
                    <a:bodyPr/>
                    <a:lstStyle/>
                    <a:p>
                      <a:pPr marL="0" marR="42545" indent="0" algn="l">
                        <a:lnSpc>
                          <a:spcPct val="115000"/>
                        </a:lnSpc>
                        <a:spcAft>
                          <a:spcPts val="15"/>
                        </a:spcAft>
                      </a:pPr>
                      <a:r>
                        <a:rPr lang="en-ZA" sz="1050" b="0" dirty="0">
                          <a:effectLst/>
                        </a:rPr>
                        <a:t>Ch 3:  Economy and Employment</a:t>
                      </a:r>
                      <a:endParaRPr lang="en-ZA" sz="1050" b="0" dirty="0">
                        <a:solidFill>
                          <a:srgbClr val="000000"/>
                        </a:solidFill>
                        <a:effectLst/>
                        <a:latin typeface="Arial" panose="020B0604020202020204" pitchFamily="34" charset="0"/>
                        <a:ea typeface="Century Gothic" panose="020B0502020202020204" pitchFamily="34" charset="0"/>
                        <a:cs typeface="Arial" panose="020B0604020202020204" pitchFamily="34" charset="0"/>
                      </a:endParaRPr>
                    </a:p>
                  </a:txBody>
                  <a:tcPr marL="74006" marR="74006" marT="37003" marB="37003"/>
                </a:tc>
                <a:tc>
                  <a:txBody>
                    <a:bodyPr/>
                    <a:lstStyle/>
                    <a:p>
                      <a:pPr marL="0" marR="42545" indent="0" algn="l">
                        <a:lnSpc>
                          <a:spcPct val="115000"/>
                        </a:lnSpc>
                        <a:spcAft>
                          <a:spcPts val="15"/>
                        </a:spcAft>
                      </a:pPr>
                      <a:r>
                        <a:rPr lang="en-ZA" sz="1050" b="0" dirty="0">
                          <a:effectLst/>
                        </a:rPr>
                        <a:t>Priority 2: Economic Transformation &amp; Job Creation</a:t>
                      </a:r>
                      <a:endParaRPr lang="en-ZA" sz="1050" b="0" dirty="0">
                        <a:solidFill>
                          <a:srgbClr val="000000"/>
                        </a:solidFill>
                        <a:effectLst/>
                        <a:latin typeface="Arial" panose="020B0604020202020204" pitchFamily="34" charset="0"/>
                        <a:ea typeface="Century Gothic" panose="020B0502020202020204" pitchFamily="34" charset="0"/>
                        <a:cs typeface="Arial" panose="020B0604020202020204" pitchFamily="34" charset="0"/>
                      </a:endParaRPr>
                    </a:p>
                  </a:txBody>
                  <a:tcPr marL="74006" marR="74006" marT="37003" marB="37003"/>
                </a:tc>
                <a:tc>
                  <a:txBody>
                    <a:bodyPr/>
                    <a:lstStyle/>
                    <a:p>
                      <a:pPr marL="0" marR="42545" indent="0" algn="l">
                        <a:lnSpc>
                          <a:spcPct val="115000"/>
                        </a:lnSpc>
                        <a:spcAft>
                          <a:spcPts val="15"/>
                        </a:spcAft>
                      </a:pPr>
                      <a:r>
                        <a:rPr lang="en-ZA" sz="1050" b="0" dirty="0">
                          <a:effectLst/>
                        </a:rPr>
                        <a:t>Gender Transformation hearings on TVET institutions, private and public institutions; Status report: enabling &amp; sustaining women empowerment (GRBF and WEP);  Gender Mainstreaming programme</a:t>
                      </a:r>
                      <a:endParaRPr lang="en-ZA" sz="1050" b="0" dirty="0">
                        <a:solidFill>
                          <a:srgbClr val="000000"/>
                        </a:solidFill>
                        <a:effectLst/>
                        <a:latin typeface="Arial" panose="020B0604020202020204" pitchFamily="34" charset="0"/>
                        <a:ea typeface="Century Gothic" panose="020B0502020202020204" pitchFamily="34" charset="0"/>
                        <a:cs typeface="Arial" panose="020B0604020202020204" pitchFamily="34" charset="0"/>
                      </a:endParaRPr>
                    </a:p>
                  </a:txBody>
                  <a:tcPr marL="74006" marR="74006" marT="37003" marB="37003"/>
                </a:tc>
                <a:extLst>
                  <a:ext uri="{0D108BD9-81ED-4DB2-BD59-A6C34878D82A}">
                    <a16:rowId xmlns:a16="http://schemas.microsoft.com/office/drawing/2014/main" xmlns="" val="2583794604"/>
                  </a:ext>
                </a:extLst>
              </a:tr>
              <a:tr h="873174">
                <a:tc>
                  <a:txBody>
                    <a:bodyPr/>
                    <a:lstStyle/>
                    <a:p>
                      <a:pPr marL="0" marR="42545" lvl="0" indent="0" algn="l">
                        <a:lnSpc>
                          <a:spcPct val="115000"/>
                        </a:lnSpc>
                        <a:spcAft>
                          <a:spcPts val="15"/>
                        </a:spcAft>
                        <a:buFont typeface="+mj-lt"/>
                        <a:buNone/>
                      </a:pPr>
                      <a:r>
                        <a:rPr lang="en-ZA" sz="1050" b="0" kern="1200" dirty="0">
                          <a:effectLst/>
                        </a:rPr>
                        <a:t>4.3 </a:t>
                      </a:r>
                      <a:endParaRPr lang="en-ZA" sz="1050" b="0" dirty="0">
                        <a:solidFill>
                          <a:srgbClr val="000000"/>
                        </a:solidFill>
                        <a:effectLst/>
                        <a:latin typeface="Arial" panose="020B0604020202020204" pitchFamily="34" charset="0"/>
                        <a:ea typeface="Century Gothic" panose="020B0502020202020204" pitchFamily="34" charset="0"/>
                        <a:cs typeface="Arial" panose="020B0604020202020204" pitchFamily="34" charset="0"/>
                      </a:endParaRPr>
                    </a:p>
                  </a:txBody>
                  <a:tcPr marL="0" marR="0" marT="0" marB="0"/>
                </a:tc>
                <a:tc>
                  <a:txBody>
                    <a:bodyPr/>
                    <a:lstStyle/>
                    <a:p>
                      <a:pPr marL="0" marR="42545" indent="0" algn="l">
                        <a:lnSpc>
                          <a:spcPct val="115000"/>
                        </a:lnSpc>
                        <a:spcAft>
                          <a:spcPts val="15"/>
                        </a:spcAft>
                      </a:pPr>
                      <a:r>
                        <a:rPr lang="en-ZA" sz="1050" b="0" kern="1200" dirty="0">
                          <a:effectLst/>
                        </a:rPr>
                        <a:t>Education, skills and health</a:t>
                      </a:r>
                      <a:endParaRPr lang="en-ZA" sz="1050" b="0" dirty="0">
                        <a:solidFill>
                          <a:srgbClr val="000000"/>
                        </a:solidFill>
                        <a:effectLst/>
                        <a:latin typeface="Arial" panose="020B0604020202020204" pitchFamily="34" charset="0"/>
                        <a:ea typeface="Century Gothic" panose="020B0502020202020204" pitchFamily="34" charset="0"/>
                        <a:cs typeface="Arial" panose="020B0604020202020204" pitchFamily="34" charset="0"/>
                      </a:endParaRPr>
                    </a:p>
                  </a:txBody>
                  <a:tcPr marL="74006" marR="74006" marT="37003" marB="37003"/>
                </a:tc>
                <a:tc>
                  <a:txBody>
                    <a:bodyPr/>
                    <a:lstStyle/>
                    <a:p>
                      <a:pPr marL="0" indent="0" algn="l">
                        <a:lnSpc>
                          <a:spcPct val="115000"/>
                        </a:lnSpc>
                        <a:tabLst/>
                      </a:pPr>
                      <a:r>
                        <a:rPr lang="en-ZA" sz="1050" b="0" kern="1200" dirty="0">
                          <a:effectLst/>
                        </a:rPr>
                        <a:t>Ch 9: Improving Education, Innovation &amp; Training</a:t>
                      </a:r>
                      <a:endParaRPr lang="en-ZA" sz="1050" b="0" dirty="0">
                        <a:effectLst/>
                      </a:endParaRPr>
                    </a:p>
                    <a:p>
                      <a:pPr marL="0" marR="42545" indent="0" algn="l">
                        <a:lnSpc>
                          <a:spcPct val="115000"/>
                        </a:lnSpc>
                        <a:spcAft>
                          <a:spcPts val="15"/>
                        </a:spcAft>
                      </a:pPr>
                      <a:r>
                        <a:rPr lang="en-ZA" sz="1050" b="0" kern="1200" dirty="0">
                          <a:effectLst/>
                        </a:rPr>
                        <a:t>Ch 10: Promoting Health</a:t>
                      </a:r>
                      <a:endParaRPr lang="en-ZA" sz="1050" b="0" dirty="0">
                        <a:solidFill>
                          <a:srgbClr val="000000"/>
                        </a:solidFill>
                        <a:effectLst/>
                        <a:latin typeface="Arial" panose="020B0604020202020204" pitchFamily="34" charset="0"/>
                        <a:ea typeface="Century Gothic" panose="020B0502020202020204" pitchFamily="34" charset="0"/>
                        <a:cs typeface="Arial" panose="020B0604020202020204" pitchFamily="34" charset="0"/>
                      </a:endParaRPr>
                    </a:p>
                  </a:txBody>
                  <a:tcPr marL="74006" marR="74006" marT="37003" marB="37003"/>
                </a:tc>
                <a:tc>
                  <a:txBody>
                    <a:bodyPr/>
                    <a:lstStyle/>
                    <a:p>
                      <a:pPr marL="0" marR="42545" indent="0" algn="l">
                        <a:lnSpc>
                          <a:spcPct val="115000"/>
                        </a:lnSpc>
                        <a:spcAft>
                          <a:spcPts val="15"/>
                        </a:spcAft>
                      </a:pPr>
                      <a:r>
                        <a:rPr lang="en-ZA" sz="1050" b="0" kern="1200" dirty="0">
                          <a:effectLst/>
                        </a:rPr>
                        <a:t>Priority 3: Education, Skills &amp; Health</a:t>
                      </a:r>
                      <a:endParaRPr lang="en-ZA" sz="1050" b="0" dirty="0">
                        <a:solidFill>
                          <a:srgbClr val="000000"/>
                        </a:solidFill>
                        <a:effectLst/>
                        <a:latin typeface="Arial" panose="020B0604020202020204" pitchFamily="34" charset="0"/>
                        <a:ea typeface="Century Gothic" panose="020B0502020202020204" pitchFamily="34" charset="0"/>
                        <a:cs typeface="Arial" panose="020B0604020202020204" pitchFamily="34" charset="0"/>
                      </a:endParaRPr>
                    </a:p>
                  </a:txBody>
                  <a:tcPr marL="74006" marR="74006" marT="37003" marB="37003"/>
                </a:tc>
                <a:tc>
                  <a:txBody>
                    <a:bodyPr/>
                    <a:lstStyle/>
                    <a:p>
                      <a:pPr algn="l">
                        <a:lnSpc>
                          <a:spcPct val="115000"/>
                        </a:lnSpc>
                      </a:pPr>
                      <a:r>
                        <a:rPr lang="en-ZA" sz="1050" b="0" kern="1200" dirty="0">
                          <a:effectLst/>
                        </a:rPr>
                        <a:t>Outreach, advocacy and legal clinics; Systemic investigation, Community Radio programme Social media campaigns</a:t>
                      </a:r>
                      <a:endParaRPr lang="en-ZA" sz="1050" b="0" dirty="0">
                        <a:effectLst/>
                        <a:latin typeface="Arial" panose="020B0604020202020204" pitchFamily="34" charset="0"/>
                        <a:ea typeface="Times New Roman" panose="02020603050405020304" pitchFamily="18" charset="0"/>
                        <a:cs typeface="Arial" panose="020B0604020202020204" pitchFamily="34" charset="0"/>
                      </a:endParaRPr>
                    </a:p>
                  </a:txBody>
                  <a:tcPr marL="74006" marR="74006" marT="37003" marB="37003"/>
                </a:tc>
                <a:extLst>
                  <a:ext uri="{0D108BD9-81ED-4DB2-BD59-A6C34878D82A}">
                    <a16:rowId xmlns:a16="http://schemas.microsoft.com/office/drawing/2014/main" xmlns="" val="825614568"/>
                  </a:ext>
                </a:extLst>
              </a:tr>
              <a:tr h="664191">
                <a:tc>
                  <a:txBody>
                    <a:bodyPr/>
                    <a:lstStyle/>
                    <a:p>
                      <a:pPr marL="0" marR="42545" lvl="0" indent="0" algn="l">
                        <a:lnSpc>
                          <a:spcPct val="115000"/>
                        </a:lnSpc>
                        <a:spcAft>
                          <a:spcPts val="15"/>
                        </a:spcAft>
                        <a:buFont typeface="+mj-lt"/>
                        <a:buNone/>
                      </a:pPr>
                      <a:r>
                        <a:rPr lang="en-ZA" sz="1050" b="0" kern="1200" dirty="0">
                          <a:effectLst/>
                        </a:rPr>
                        <a:t>4.4 </a:t>
                      </a:r>
                      <a:endParaRPr lang="en-ZA" sz="1050" b="0" dirty="0">
                        <a:solidFill>
                          <a:srgbClr val="000000"/>
                        </a:solidFill>
                        <a:effectLst/>
                        <a:latin typeface="Arial" panose="020B0604020202020204" pitchFamily="34" charset="0"/>
                        <a:ea typeface="Century Gothic" panose="020B0502020202020204" pitchFamily="34" charset="0"/>
                        <a:cs typeface="Arial" panose="020B0604020202020204" pitchFamily="34" charset="0"/>
                      </a:endParaRPr>
                    </a:p>
                  </a:txBody>
                  <a:tcPr marL="0" marR="0" marT="0" marB="0"/>
                </a:tc>
                <a:tc>
                  <a:txBody>
                    <a:bodyPr/>
                    <a:lstStyle/>
                    <a:p>
                      <a:pPr marL="0" marR="42545" indent="0" algn="l">
                        <a:lnSpc>
                          <a:spcPct val="115000"/>
                        </a:lnSpc>
                        <a:spcAft>
                          <a:spcPts val="15"/>
                        </a:spcAft>
                      </a:pPr>
                      <a:r>
                        <a:rPr lang="en-ZA" sz="1050" b="0" kern="1200" dirty="0">
                          <a:effectLst/>
                        </a:rPr>
                        <a:t>Consolidating social wage through reliable &amp; quality basic services</a:t>
                      </a:r>
                      <a:endParaRPr lang="en-ZA" sz="1050" b="0" dirty="0">
                        <a:solidFill>
                          <a:srgbClr val="000000"/>
                        </a:solidFill>
                        <a:effectLst/>
                        <a:latin typeface="Arial" panose="020B0604020202020204" pitchFamily="34" charset="0"/>
                        <a:ea typeface="Century Gothic" panose="020B0502020202020204" pitchFamily="34" charset="0"/>
                        <a:cs typeface="Arial" panose="020B0604020202020204" pitchFamily="34" charset="0"/>
                      </a:endParaRPr>
                    </a:p>
                  </a:txBody>
                  <a:tcPr marL="74006" marR="74006" marT="37003" marB="37003"/>
                </a:tc>
                <a:tc>
                  <a:txBody>
                    <a:bodyPr/>
                    <a:lstStyle/>
                    <a:p>
                      <a:pPr marL="234950" marR="42545" indent="-234950" algn="l">
                        <a:lnSpc>
                          <a:spcPct val="115000"/>
                        </a:lnSpc>
                        <a:spcAft>
                          <a:spcPts val="15"/>
                        </a:spcAft>
                      </a:pPr>
                      <a:r>
                        <a:rPr lang="en-ZA" sz="1050" b="0" kern="1200" dirty="0">
                          <a:effectLst/>
                        </a:rPr>
                        <a:t>Ch 11:  Social Protection</a:t>
                      </a:r>
                      <a:endParaRPr lang="en-ZA" sz="1050" b="0" dirty="0">
                        <a:solidFill>
                          <a:srgbClr val="000000"/>
                        </a:solidFill>
                        <a:effectLst/>
                        <a:latin typeface="Arial" panose="020B0604020202020204" pitchFamily="34" charset="0"/>
                        <a:ea typeface="Century Gothic" panose="020B0502020202020204" pitchFamily="34" charset="0"/>
                        <a:cs typeface="Arial" panose="020B0604020202020204" pitchFamily="34" charset="0"/>
                      </a:endParaRPr>
                    </a:p>
                  </a:txBody>
                  <a:tcPr marL="74006" marR="74006" marT="37003" marB="37003"/>
                </a:tc>
                <a:tc>
                  <a:txBody>
                    <a:bodyPr/>
                    <a:lstStyle/>
                    <a:p>
                      <a:pPr marL="0" marR="42545" indent="0" algn="l">
                        <a:lnSpc>
                          <a:spcPct val="115000"/>
                        </a:lnSpc>
                        <a:spcAft>
                          <a:spcPts val="15"/>
                        </a:spcAft>
                      </a:pPr>
                      <a:r>
                        <a:rPr lang="en-ZA" sz="1050" b="0" kern="1200" dirty="0">
                          <a:effectLst/>
                        </a:rPr>
                        <a:t>Priority 4: Consolidating social wage through reliable &amp; quality basic services</a:t>
                      </a:r>
                      <a:endParaRPr lang="en-ZA" sz="1050" b="0" dirty="0">
                        <a:solidFill>
                          <a:srgbClr val="000000"/>
                        </a:solidFill>
                        <a:effectLst/>
                        <a:latin typeface="Arial" panose="020B0604020202020204" pitchFamily="34" charset="0"/>
                        <a:ea typeface="Century Gothic" panose="020B0502020202020204" pitchFamily="34" charset="0"/>
                        <a:cs typeface="Arial" panose="020B0604020202020204" pitchFamily="34" charset="0"/>
                      </a:endParaRPr>
                    </a:p>
                  </a:txBody>
                  <a:tcPr marL="74006" marR="74006" marT="37003" marB="37003"/>
                </a:tc>
                <a:tc>
                  <a:txBody>
                    <a:bodyPr/>
                    <a:lstStyle/>
                    <a:p>
                      <a:pPr marL="0" marR="42545" indent="0" algn="l">
                        <a:lnSpc>
                          <a:spcPct val="115000"/>
                        </a:lnSpc>
                        <a:spcAft>
                          <a:spcPts val="15"/>
                        </a:spcAft>
                      </a:pPr>
                      <a:r>
                        <a:rPr lang="en-ZA" sz="1050" b="0" kern="1200" dirty="0">
                          <a:effectLst/>
                        </a:rPr>
                        <a:t>Tracking and follow up on the implementation of findings and recommendations</a:t>
                      </a:r>
                      <a:endParaRPr lang="en-ZA" sz="1050" b="0" dirty="0">
                        <a:solidFill>
                          <a:srgbClr val="000000"/>
                        </a:solidFill>
                        <a:effectLst/>
                        <a:latin typeface="Arial" panose="020B0604020202020204" pitchFamily="34" charset="0"/>
                        <a:ea typeface="Century Gothic" panose="020B0502020202020204" pitchFamily="34" charset="0"/>
                        <a:cs typeface="Arial" panose="020B0604020202020204" pitchFamily="34" charset="0"/>
                      </a:endParaRPr>
                    </a:p>
                  </a:txBody>
                  <a:tcPr marL="74006" marR="74006" marT="37003" marB="37003"/>
                </a:tc>
                <a:extLst>
                  <a:ext uri="{0D108BD9-81ED-4DB2-BD59-A6C34878D82A}">
                    <a16:rowId xmlns:a16="http://schemas.microsoft.com/office/drawing/2014/main" xmlns="" val="1596135249"/>
                  </a:ext>
                </a:extLst>
              </a:tr>
              <a:tr h="672488">
                <a:tc>
                  <a:txBody>
                    <a:bodyPr/>
                    <a:lstStyle/>
                    <a:p>
                      <a:pPr marL="0" marR="42545" lvl="0" indent="0" algn="l">
                        <a:lnSpc>
                          <a:spcPct val="115000"/>
                        </a:lnSpc>
                        <a:spcAft>
                          <a:spcPts val="15"/>
                        </a:spcAft>
                        <a:buFont typeface="+mj-lt"/>
                        <a:buNone/>
                      </a:pPr>
                      <a:r>
                        <a:rPr lang="en-ZA" sz="1050" b="0" kern="1200" dirty="0">
                          <a:effectLst/>
                        </a:rPr>
                        <a:t>4.5 </a:t>
                      </a:r>
                      <a:endParaRPr lang="en-ZA" sz="1050" b="0" dirty="0">
                        <a:solidFill>
                          <a:srgbClr val="000000"/>
                        </a:solidFill>
                        <a:effectLst/>
                        <a:latin typeface="Arial" panose="020B0604020202020204" pitchFamily="34" charset="0"/>
                        <a:ea typeface="Century Gothic" panose="020B0502020202020204" pitchFamily="34" charset="0"/>
                        <a:cs typeface="Arial" panose="020B0604020202020204" pitchFamily="34" charset="0"/>
                      </a:endParaRPr>
                    </a:p>
                  </a:txBody>
                  <a:tcPr marL="0" marR="0" marT="0" marB="0"/>
                </a:tc>
                <a:tc>
                  <a:txBody>
                    <a:bodyPr/>
                    <a:lstStyle/>
                    <a:p>
                      <a:pPr marL="0" marR="42545" indent="0" algn="l">
                        <a:lnSpc>
                          <a:spcPct val="115000"/>
                        </a:lnSpc>
                        <a:spcAft>
                          <a:spcPts val="15"/>
                        </a:spcAft>
                      </a:pPr>
                      <a:r>
                        <a:rPr lang="en-ZA" sz="1050" b="0" kern="1200" dirty="0">
                          <a:effectLst/>
                        </a:rPr>
                        <a:t>Social Cohesion &amp; Safe Communities</a:t>
                      </a:r>
                      <a:endParaRPr lang="en-ZA" sz="1050" b="0" dirty="0">
                        <a:solidFill>
                          <a:srgbClr val="000000"/>
                        </a:solidFill>
                        <a:effectLst/>
                        <a:latin typeface="Arial" panose="020B0604020202020204" pitchFamily="34" charset="0"/>
                        <a:ea typeface="Century Gothic" panose="020B0502020202020204" pitchFamily="34" charset="0"/>
                        <a:cs typeface="Arial" panose="020B0604020202020204" pitchFamily="34" charset="0"/>
                      </a:endParaRPr>
                    </a:p>
                  </a:txBody>
                  <a:tcPr marL="74006" marR="74006" marT="37003" marB="37003"/>
                </a:tc>
                <a:tc>
                  <a:txBody>
                    <a:bodyPr/>
                    <a:lstStyle/>
                    <a:p>
                      <a:pPr marL="0" marR="42545" indent="0" algn="l">
                        <a:lnSpc>
                          <a:spcPct val="115000"/>
                        </a:lnSpc>
                        <a:spcAft>
                          <a:spcPts val="15"/>
                        </a:spcAft>
                      </a:pPr>
                      <a:r>
                        <a:rPr lang="en-ZA" sz="1050" b="0" kern="1200" dirty="0">
                          <a:effectLst/>
                        </a:rPr>
                        <a:t>Ch 12: Building Safer Communities</a:t>
                      </a:r>
                      <a:endParaRPr lang="en-ZA" sz="1050" b="0" dirty="0">
                        <a:solidFill>
                          <a:srgbClr val="000000"/>
                        </a:solidFill>
                        <a:effectLst/>
                        <a:latin typeface="Arial" panose="020B0604020202020204" pitchFamily="34" charset="0"/>
                        <a:ea typeface="Century Gothic" panose="020B0502020202020204" pitchFamily="34" charset="0"/>
                        <a:cs typeface="Arial" panose="020B0604020202020204" pitchFamily="34" charset="0"/>
                      </a:endParaRPr>
                    </a:p>
                  </a:txBody>
                  <a:tcPr marL="74006" marR="74006" marT="37003" marB="37003"/>
                </a:tc>
                <a:tc>
                  <a:txBody>
                    <a:bodyPr/>
                    <a:lstStyle/>
                    <a:p>
                      <a:pPr marL="0" marR="42545" indent="0" algn="l">
                        <a:lnSpc>
                          <a:spcPct val="115000"/>
                        </a:lnSpc>
                        <a:spcAft>
                          <a:spcPts val="15"/>
                        </a:spcAft>
                      </a:pPr>
                      <a:r>
                        <a:rPr lang="en-ZA" sz="1050" b="0" kern="1200" dirty="0">
                          <a:effectLst/>
                        </a:rPr>
                        <a:t>Priority 6: Social Cohesion &amp; Safe Communities</a:t>
                      </a:r>
                      <a:endParaRPr lang="en-ZA" sz="1050" b="0" dirty="0">
                        <a:solidFill>
                          <a:srgbClr val="000000"/>
                        </a:solidFill>
                        <a:effectLst/>
                        <a:latin typeface="Arial" panose="020B0604020202020204" pitchFamily="34" charset="0"/>
                        <a:ea typeface="Century Gothic" panose="020B0502020202020204" pitchFamily="34" charset="0"/>
                        <a:cs typeface="Arial" panose="020B0604020202020204" pitchFamily="34" charset="0"/>
                      </a:endParaRPr>
                    </a:p>
                  </a:txBody>
                  <a:tcPr marL="74006" marR="74006" marT="37003" marB="37003"/>
                </a:tc>
                <a:tc>
                  <a:txBody>
                    <a:bodyPr/>
                    <a:lstStyle/>
                    <a:p>
                      <a:pPr marL="0" marR="42545" indent="0" algn="l">
                        <a:lnSpc>
                          <a:spcPct val="115000"/>
                        </a:lnSpc>
                        <a:spcAft>
                          <a:spcPts val="15"/>
                        </a:spcAft>
                      </a:pPr>
                      <a:r>
                        <a:rPr lang="en-ZA" sz="1050" b="0" kern="1200" dirty="0">
                          <a:effectLst/>
                        </a:rPr>
                        <a:t>Legislative submissions; Complaints handling; Investigations, Status of</a:t>
                      </a:r>
                    </a:p>
                    <a:p>
                      <a:pPr marL="0" marR="42545" indent="0" algn="l">
                        <a:lnSpc>
                          <a:spcPct val="115000"/>
                        </a:lnSpc>
                        <a:spcAft>
                          <a:spcPts val="15"/>
                        </a:spcAft>
                      </a:pPr>
                      <a:r>
                        <a:rPr lang="en-ZA" sz="1050" b="0" kern="1200" dirty="0">
                          <a:effectLst/>
                        </a:rPr>
                        <a:t>the country’s response to GBV </a:t>
                      </a:r>
                      <a:endParaRPr lang="en-ZA" sz="1050" b="0" dirty="0">
                        <a:solidFill>
                          <a:srgbClr val="000000"/>
                        </a:solidFill>
                        <a:effectLst/>
                        <a:latin typeface="Arial" panose="020B0604020202020204" pitchFamily="34" charset="0"/>
                        <a:ea typeface="Century Gothic" panose="020B0502020202020204" pitchFamily="34" charset="0"/>
                        <a:cs typeface="Arial" panose="020B0604020202020204" pitchFamily="34" charset="0"/>
                      </a:endParaRPr>
                    </a:p>
                  </a:txBody>
                  <a:tcPr marL="74006" marR="74006" marT="37003" marB="37003"/>
                </a:tc>
                <a:extLst>
                  <a:ext uri="{0D108BD9-81ED-4DB2-BD59-A6C34878D82A}">
                    <a16:rowId xmlns:a16="http://schemas.microsoft.com/office/drawing/2014/main" xmlns="" val="1600355184"/>
                  </a:ext>
                </a:extLst>
              </a:tr>
            </a:tbl>
          </a:graphicData>
        </a:graphic>
      </p:graphicFrame>
    </p:spTree>
    <p:extLst>
      <p:ext uri="{BB962C8B-B14F-4D97-AF65-F5344CB8AC3E}">
        <p14:creationId xmlns:p14="http://schemas.microsoft.com/office/powerpoint/2010/main" xmlns="" val="336640867"/>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7" name="Group"/>
          <p:cNvGrpSpPr/>
          <p:nvPr/>
        </p:nvGrpSpPr>
        <p:grpSpPr>
          <a:xfrm>
            <a:off x="0" y="0"/>
            <a:ext cx="9144000" cy="6858001"/>
            <a:chOff x="0" y="0"/>
            <a:chExt cx="9144000" cy="6858000"/>
          </a:xfrm>
        </p:grpSpPr>
        <p:pic>
          <p:nvPicPr>
            <p:cNvPr id="35" name="CGE Banner1" descr="CGE Banner1"/>
            <p:cNvPicPr>
              <a:picLocks noChangeAspect="1"/>
            </p:cNvPicPr>
            <p:nvPr/>
          </p:nvPicPr>
          <p:blipFill>
            <a:blip r:embed="rId2" cstate="print"/>
            <a:stretch>
              <a:fillRect/>
            </a:stretch>
          </p:blipFill>
          <p:spPr>
            <a:xfrm>
              <a:off x="0" y="-1"/>
              <a:ext cx="9144000" cy="1928803"/>
            </a:xfrm>
            <a:prstGeom prst="rect">
              <a:avLst/>
            </a:prstGeom>
            <a:ln w="12700" cap="flat">
              <a:noFill/>
              <a:miter lim="400000"/>
            </a:ln>
            <a:effectLst/>
          </p:spPr>
        </p:pic>
        <p:pic>
          <p:nvPicPr>
            <p:cNvPr id="36" name="image.pdf" descr="image.pdf"/>
            <p:cNvPicPr>
              <a:picLocks noChangeAspect="1"/>
            </p:cNvPicPr>
            <p:nvPr/>
          </p:nvPicPr>
          <p:blipFill>
            <a:blip r:embed="rId3" cstate="print"/>
            <a:stretch>
              <a:fillRect/>
            </a:stretch>
          </p:blipFill>
          <p:spPr>
            <a:xfrm rot="10800000" flipH="1">
              <a:off x="0" y="6701394"/>
              <a:ext cx="9144000" cy="156606"/>
            </a:xfrm>
            <a:prstGeom prst="rect">
              <a:avLst/>
            </a:prstGeom>
            <a:ln w="12700" cap="flat">
              <a:noFill/>
              <a:miter lim="400000"/>
            </a:ln>
            <a:effectLst/>
          </p:spPr>
        </p:pic>
      </p:grpSp>
      <p:sp>
        <p:nvSpPr>
          <p:cNvPr id="38" name="Slide Number"/>
          <p:cNvSpPr txBox="1">
            <a:spLocks noGrp="1"/>
          </p:cNvSpPr>
          <p:nvPr>
            <p:ph type="sldNum" sz="quarter" idx="4294967295"/>
          </p:nvPr>
        </p:nvSpPr>
        <p:spPr>
          <a:xfrm>
            <a:off x="8878614" y="6368655"/>
            <a:ext cx="222732" cy="332740"/>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rPr/>
              <a:pPr/>
              <a:t>7</a:t>
            </a:fld>
            <a:endParaRPr dirty="0"/>
          </a:p>
        </p:txBody>
      </p:sp>
      <p:sp>
        <p:nvSpPr>
          <p:cNvPr id="39" name="INTRODUCTION/BACKGROUND"/>
          <p:cNvSpPr txBox="1">
            <a:spLocks noGrp="1"/>
          </p:cNvSpPr>
          <p:nvPr>
            <p:ph type="title" idx="4294967295"/>
          </p:nvPr>
        </p:nvSpPr>
        <p:spPr>
          <a:xfrm>
            <a:off x="323850" y="1928562"/>
            <a:ext cx="7772400" cy="431800"/>
          </a:xfrm>
          <a:prstGeom prst="rect">
            <a:avLst/>
          </a:prstGeom>
        </p:spPr>
        <p:txBody>
          <a:bodyPr>
            <a:noAutofit/>
          </a:bodyPr>
          <a:lstStyle>
            <a:lvl1pPr defTabSz="850391">
              <a:defRPr sz="2232" b="1" u="sng">
                <a:latin typeface="Century Gothic"/>
                <a:ea typeface="Century Gothic"/>
                <a:cs typeface="Century Gothic"/>
                <a:sym typeface="Century Gothic"/>
              </a:defRPr>
            </a:lvl1pPr>
          </a:lstStyle>
          <a:p>
            <a:pPr marL="342900" marR="42545" lvl="0" indent="-342900" algn="l">
              <a:lnSpc>
                <a:spcPct val="110000"/>
              </a:lnSpc>
              <a:spcAft>
                <a:spcPts val="15"/>
              </a:spcAft>
              <a:buFont typeface="+mj-lt"/>
              <a:buAutoNum type="arabicPeriod" startAt="5"/>
            </a:pPr>
            <a:r>
              <a:rPr lang="en-ZA" sz="1800" b="1" u="none" dirty="0">
                <a:solidFill>
                  <a:srgbClr val="1F3864"/>
                </a:solidFill>
                <a:effectLst/>
                <a:latin typeface="Century Gothic" panose="020B0502020202020204" pitchFamily="34" charset="0"/>
                <a:ea typeface="Times New Roman" panose="02020603050405020304" pitchFamily="18" charset="0"/>
                <a:cs typeface="Times New Roman" panose="02020603050405020304" pitchFamily="18" charset="0"/>
              </a:rPr>
              <a:t>SUMMARY OF ACHIEVEMENTS</a:t>
            </a:r>
            <a:r>
              <a:rPr lang="en-ZA" sz="1800" b="1" i="1" u="none" dirty="0">
                <a:solidFill>
                  <a:srgbClr val="1F3864"/>
                </a:solidFill>
                <a:effectLst/>
                <a:latin typeface="Century Gothic" panose="020B0502020202020204" pitchFamily="34" charset="0"/>
                <a:ea typeface="Century Gothic" panose="020B0502020202020204" pitchFamily="34" charset="0"/>
                <a:cs typeface="Century Gothic" panose="020B0502020202020204" pitchFamily="34" charset="0"/>
              </a:rPr>
              <a:t>  </a:t>
            </a:r>
            <a:endParaRPr lang="en-ZA" sz="1800" u="none"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p:txBody>
      </p:sp>
      <p:graphicFrame>
        <p:nvGraphicFramePr>
          <p:cNvPr id="4" name="Table 3">
            <a:extLst>
              <a:ext uri="{FF2B5EF4-FFF2-40B4-BE49-F238E27FC236}">
                <a16:creationId xmlns:a16="http://schemas.microsoft.com/office/drawing/2014/main" xmlns="" id="{23E7012A-71EB-4B6A-8E42-F2BA0D2FD869}"/>
              </a:ext>
            </a:extLst>
          </p:cNvPr>
          <p:cNvGraphicFramePr>
            <a:graphicFrameLocks noGrp="1"/>
          </p:cNvGraphicFramePr>
          <p:nvPr>
            <p:extLst>
              <p:ext uri="{D42A27DB-BD31-4B8C-83A1-F6EECF244321}">
                <p14:modId xmlns:p14="http://schemas.microsoft.com/office/powerpoint/2010/main" xmlns="" val="592377059"/>
              </p:ext>
            </p:extLst>
          </p:nvPr>
        </p:nvGraphicFramePr>
        <p:xfrm>
          <a:off x="0" y="2360362"/>
          <a:ext cx="9143998" cy="3993328"/>
        </p:xfrm>
        <a:graphic>
          <a:graphicData uri="http://schemas.openxmlformats.org/drawingml/2006/table">
            <a:tbl>
              <a:tblPr firstRow="1" firstCol="1" bandRow="1">
                <a:tableStyleId>{BDBED569-4797-4DF1-A0F4-6AAB3CD982D8}</a:tableStyleId>
              </a:tblPr>
              <a:tblGrid>
                <a:gridCol w="3924834">
                  <a:extLst>
                    <a:ext uri="{9D8B030D-6E8A-4147-A177-3AD203B41FA5}">
                      <a16:colId xmlns:a16="http://schemas.microsoft.com/office/drawing/2014/main" xmlns="" val="1008686509"/>
                    </a:ext>
                  </a:extLst>
                </a:gridCol>
                <a:gridCol w="1405911">
                  <a:extLst>
                    <a:ext uri="{9D8B030D-6E8A-4147-A177-3AD203B41FA5}">
                      <a16:colId xmlns:a16="http://schemas.microsoft.com/office/drawing/2014/main" xmlns="" val="479007416"/>
                    </a:ext>
                  </a:extLst>
                </a:gridCol>
                <a:gridCol w="1260143">
                  <a:extLst>
                    <a:ext uri="{9D8B030D-6E8A-4147-A177-3AD203B41FA5}">
                      <a16:colId xmlns:a16="http://schemas.microsoft.com/office/drawing/2014/main" xmlns="" val="2129391713"/>
                    </a:ext>
                  </a:extLst>
                </a:gridCol>
                <a:gridCol w="1087048">
                  <a:extLst>
                    <a:ext uri="{9D8B030D-6E8A-4147-A177-3AD203B41FA5}">
                      <a16:colId xmlns:a16="http://schemas.microsoft.com/office/drawing/2014/main" xmlns="" val="2553562240"/>
                    </a:ext>
                  </a:extLst>
                </a:gridCol>
                <a:gridCol w="1466062">
                  <a:extLst>
                    <a:ext uri="{9D8B030D-6E8A-4147-A177-3AD203B41FA5}">
                      <a16:colId xmlns:a16="http://schemas.microsoft.com/office/drawing/2014/main" xmlns="" val="3559011106"/>
                    </a:ext>
                  </a:extLst>
                </a:gridCol>
              </a:tblGrid>
              <a:tr h="551005">
                <a:tc>
                  <a:txBody>
                    <a:bodyPr/>
                    <a:lstStyle/>
                    <a:p>
                      <a:pPr marL="228600" marR="42545" indent="-6350" algn="ctr">
                        <a:lnSpc>
                          <a:spcPct val="115000"/>
                        </a:lnSpc>
                        <a:spcAft>
                          <a:spcPts val="560"/>
                        </a:spcAft>
                      </a:pPr>
                      <a:r>
                        <a:rPr lang="en-GB" sz="1050" dirty="0">
                          <a:solidFill>
                            <a:schemeClr val="bg1"/>
                          </a:solidFill>
                          <a:effectLst/>
                          <a:latin typeface="Century Gothic" panose="020B0502020202020204" pitchFamily="34" charset="0"/>
                        </a:rPr>
                        <a:t>OUTCOME</a:t>
                      </a:r>
                      <a:endParaRPr lang="en-ZA" sz="1050" dirty="0">
                        <a:solidFill>
                          <a:schemeClr val="bg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56503" marR="56503" marT="0" marB="0">
                    <a:solidFill>
                      <a:srgbClr val="002060"/>
                    </a:solidFill>
                  </a:tcPr>
                </a:tc>
                <a:tc>
                  <a:txBody>
                    <a:bodyPr/>
                    <a:lstStyle/>
                    <a:p>
                      <a:pPr marL="228600" marR="42545" indent="-6350" algn="ctr">
                        <a:lnSpc>
                          <a:spcPct val="115000"/>
                        </a:lnSpc>
                        <a:spcAft>
                          <a:spcPts val="560"/>
                        </a:spcAft>
                      </a:pPr>
                      <a:r>
                        <a:rPr lang="en-GB" sz="1050" dirty="0">
                          <a:solidFill>
                            <a:schemeClr val="bg1"/>
                          </a:solidFill>
                          <a:effectLst/>
                          <a:latin typeface="Century Gothic" panose="020B0502020202020204" pitchFamily="34" charset="0"/>
                        </a:rPr>
                        <a:t>Planned Quarterly Targets</a:t>
                      </a:r>
                      <a:endParaRPr lang="en-ZA" sz="1050" dirty="0">
                        <a:solidFill>
                          <a:schemeClr val="bg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56503" marR="56503" marT="0" marB="0">
                    <a:solidFill>
                      <a:srgbClr val="002060"/>
                    </a:solidFill>
                  </a:tcPr>
                </a:tc>
                <a:tc>
                  <a:txBody>
                    <a:bodyPr/>
                    <a:lstStyle/>
                    <a:p>
                      <a:pPr marL="228600" marR="42545" indent="-6350" algn="ctr">
                        <a:lnSpc>
                          <a:spcPct val="115000"/>
                        </a:lnSpc>
                        <a:spcAft>
                          <a:spcPts val="560"/>
                        </a:spcAft>
                      </a:pPr>
                      <a:r>
                        <a:rPr lang="en-GB" sz="1050" dirty="0">
                          <a:solidFill>
                            <a:schemeClr val="bg1"/>
                          </a:solidFill>
                          <a:effectLst/>
                          <a:latin typeface="Century Gothic" panose="020B0502020202020204" pitchFamily="34" charset="0"/>
                        </a:rPr>
                        <a:t>Achieved Targets</a:t>
                      </a:r>
                      <a:endParaRPr lang="en-ZA" sz="1050" dirty="0">
                        <a:solidFill>
                          <a:schemeClr val="bg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56503" marR="56503" marT="0" marB="0">
                    <a:solidFill>
                      <a:srgbClr val="002060"/>
                    </a:solidFill>
                  </a:tcPr>
                </a:tc>
                <a:tc>
                  <a:txBody>
                    <a:bodyPr/>
                    <a:lstStyle/>
                    <a:p>
                      <a:pPr marL="228600" marR="42545" indent="-6350" algn="ctr">
                        <a:lnSpc>
                          <a:spcPct val="115000"/>
                        </a:lnSpc>
                        <a:spcAft>
                          <a:spcPts val="560"/>
                        </a:spcAft>
                      </a:pPr>
                      <a:r>
                        <a:rPr lang="en-GB" sz="1050" dirty="0">
                          <a:solidFill>
                            <a:schemeClr val="bg1"/>
                          </a:solidFill>
                          <a:effectLst/>
                          <a:latin typeface="Century Gothic" panose="020B0502020202020204" pitchFamily="34" charset="0"/>
                        </a:rPr>
                        <a:t>Unachieved Targets</a:t>
                      </a:r>
                      <a:endParaRPr lang="en-ZA" sz="1050" dirty="0">
                        <a:solidFill>
                          <a:schemeClr val="bg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56503" marR="56503" marT="0" marB="0">
                    <a:solidFill>
                      <a:srgbClr val="002060"/>
                    </a:solidFill>
                  </a:tcPr>
                </a:tc>
                <a:tc>
                  <a:txBody>
                    <a:bodyPr/>
                    <a:lstStyle/>
                    <a:p>
                      <a:pPr marL="228600" marR="42545" indent="-6350" algn="ctr">
                        <a:lnSpc>
                          <a:spcPct val="115000"/>
                        </a:lnSpc>
                        <a:spcAft>
                          <a:spcPts val="560"/>
                        </a:spcAft>
                      </a:pPr>
                      <a:r>
                        <a:rPr lang="en-GB" sz="1050" dirty="0">
                          <a:solidFill>
                            <a:schemeClr val="bg1"/>
                          </a:solidFill>
                          <a:effectLst/>
                          <a:latin typeface="Century Gothic" panose="020B0502020202020204" pitchFamily="34" charset="0"/>
                        </a:rPr>
                        <a:t>Percentage Achieved Targets</a:t>
                      </a:r>
                      <a:endParaRPr lang="en-ZA" sz="1050" dirty="0">
                        <a:solidFill>
                          <a:schemeClr val="bg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56503" marR="56503" marT="0" marB="0">
                    <a:solidFill>
                      <a:srgbClr val="002060"/>
                    </a:solidFill>
                  </a:tcPr>
                </a:tc>
                <a:extLst>
                  <a:ext uri="{0D108BD9-81ED-4DB2-BD59-A6C34878D82A}">
                    <a16:rowId xmlns:a16="http://schemas.microsoft.com/office/drawing/2014/main" xmlns="" val="117555132"/>
                  </a:ext>
                </a:extLst>
              </a:tr>
              <a:tr h="766289">
                <a:tc>
                  <a:txBody>
                    <a:bodyPr/>
                    <a:lstStyle/>
                    <a:p>
                      <a:pPr marL="228600" marR="42545" lvl="0" indent="-228600" algn="just">
                        <a:lnSpc>
                          <a:spcPct val="115000"/>
                        </a:lnSpc>
                        <a:spcAft>
                          <a:spcPts val="15"/>
                        </a:spcAft>
                        <a:buFont typeface="+mj-lt"/>
                        <a:buAutoNum type="arabicPeriod"/>
                      </a:pPr>
                      <a:r>
                        <a:rPr lang="en-ZA" sz="1050" u="none" strike="noStrike" dirty="0">
                          <a:solidFill>
                            <a:schemeClr val="tx1"/>
                          </a:solidFill>
                          <a:effectLst/>
                          <a:latin typeface="Century Gothic" panose="020B0502020202020204" pitchFamily="34" charset="0"/>
                        </a:rPr>
                        <a:t>An enabling legislative environment t for gender equality.</a:t>
                      </a:r>
                      <a:endParaRPr lang="en-ZA" sz="1050" u="none" strike="noStrike" dirty="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56503" marR="56503" marT="0" marB="0"/>
                </a:tc>
                <a:tc>
                  <a:txBody>
                    <a:bodyPr/>
                    <a:lstStyle/>
                    <a:p>
                      <a:pPr marL="228600" marR="42545" indent="-6350" algn="just">
                        <a:lnSpc>
                          <a:spcPct val="115000"/>
                        </a:lnSpc>
                        <a:spcAft>
                          <a:spcPts val="560"/>
                        </a:spcAft>
                      </a:pPr>
                      <a:r>
                        <a:rPr lang="en-ZA" sz="1050">
                          <a:solidFill>
                            <a:schemeClr val="tx1"/>
                          </a:solidFill>
                          <a:effectLst/>
                          <a:latin typeface="Century Gothic" panose="020B0502020202020204" pitchFamily="34" charset="0"/>
                        </a:rPr>
                        <a:t>7</a:t>
                      </a:r>
                      <a:endParaRPr lang="en-ZA" sz="105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56503" marR="56503" marT="0" marB="0"/>
                </a:tc>
                <a:tc>
                  <a:txBody>
                    <a:bodyPr/>
                    <a:lstStyle/>
                    <a:p>
                      <a:pPr marL="228600" marR="42545" indent="-6350" algn="just">
                        <a:lnSpc>
                          <a:spcPct val="115000"/>
                        </a:lnSpc>
                        <a:spcAft>
                          <a:spcPts val="560"/>
                        </a:spcAft>
                      </a:pPr>
                      <a:r>
                        <a:rPr lang="en-ZA" sz="1050">
                          <a:solidFill>
                            <a:schemeClr val="tx1"/>
                          </a:solidFill>
                          <a:effectLst/>
                          <a:latin typeface="Century Gothic" panose="020B0502020202020204" pitchFamily="34" charset="0"/>
                        </a:rPr>
                        <a:t>5</a:t>
                      </a:r>
                      <a:endParaRPr lang="en-ZA" sz="105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56503" marR="56503" marT="0" marB="0"/>
                </a:tc>
                <a:tc>
                  <a:txBody>
                    <a:bodyPr/>
                    <a:lstStyle/>
                    <a:p>
                      <a:pPr marL="228600" marR="42545" indent="-6350" algn="just">
                        <a:lnSpc>
                          <a:spcPct val="110000"/>
                        </a:lnSpc>
                        <a:spcAft>
                          <a:spcPts val="560"/>
                        </a:spcAft>
                      </a:pPr>
                      <a:r>
                        <a:rPr lang="en-ZA" sz="1050">
                          <a:solidFill>
                            <a:schemeClr val="tx1"/>
                          </a:solidFill>
                          <a:effectLst/>
                          <a:latin typeface="Century Gothic" panose="020B0502020202020204" pitchFamily="34" charset="0"/>
                        </a:rPr>
                        <a:t>2, 1 partially achieved.</a:t>
                      </a:r>
                      <a:endParaRPr lang="en-ZA" sz="105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56503" marR="56503" marT="0" marB="0"/>
                </a:tc>
                <a:tc>
                  <a:txBody>
                    <a:bodyPr/>
                    <a:lstStyle/>
                    <a:p>
                      <a:pPr marL="228600" marR="42545" indent="-6350" algn="just">
                        <a:lnSpc>
                          <a:spcPct val="115000"/>
                        </a:lnSpc>
                        <a:spcAft>
                          <a:spcPts val="560"/>
                        </a:spcAft>
                      </a:pPr>
                      <a:r>
                        <a:rPr lang="en-ZA" sz="1050">
                          <a:solidFill>
                            <a:schemeClr val="tx1"/>
                          </a:solidFill>
                          <a:effectLst/>
                          <a:latin typeface="Century Gothic" panose="020B0502020202020204" pitchFamily="34" charset="0"/>
                        </a:rPr>
                        <a:t>71%</a:t>
                      </a:r>
                      <a:endParaRPr lang="en-ZA" sz="105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56503" marR="56503" marT="0" marB="0"/>
                </a:tc>
                <a:extLst>
                  <a:ext uri="{0D108BD9-81ED-4DB2-BD59-A6C34878D82A}">
                    <a16:rowId xmlns:a16="http://schemas.microsoft.com/office/drawing/2014/main" xmlns="" val="1151272002"/>
                  </a:ext>
                </a:extLst>
              </a:tr>
              <a:tr h="898710">
                <a:tc>
                  <a:txBody>
                    <a:bodyPr/>
                    <a:lstStyle/>
                    <a:p>
                      <a:pPr marL="228600" marR="42545" lvl="0" indent="-228600" algn="just">
                        <a:lnSpc>
                          <a:spcPct val="115000"/>
                        </a:lnSpc>
                        <a:spcAft>
                          <a:spcPts val="15"/>
                        </a:spcAft>
                        <a:buFont typeface="+mj-lt"/>
                        <a:buAutoNum type="arabicPeriod" startAt="2"/>
                        <a:tabLst>
                          <a:tab pos="457200" algn="l"/>
                        </a:tabLst>
                      </a:pPr>
                      <a:r>
                        <a:rPr lang="en-ZA" sz="1050" u="none" strike="noStrike" dirty="0">
                          <a:solidFill>
                            <a:schemeClr val="tx1"/>
                          </a:solidFill>
                          <a:effectLst/>
                          <a:latin typeface="Century Gothic" panose="020B0502020202020204" pitchFamily="34" charset="0"/>
                        </a:rPr>
                        <a:t>Gender equality promoted and protected through information, education, investigations and litigations.</a:t>
                      </a:r>
                      <a:endParaRPr lang="en-ZA" sz="1050" u="none" strike="noStrike" dirty="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56503" marR="56503" marT="0" marB="0"/>
                </a:tc>
                <a:tc>
                  <a:txBody>
                    <a:bodyPr/>
                    <a:lstStyle/>
                    <a:p>
                      <a:pPr marL="228600" marR="42545" indent="-6350" algn="just">
                        <a:lnSpc>
                          <a:spcPct val="115000"/>
                        </a:lnSpc>
                        <a:spcAft>
                          <a:spcPts val="560"/>
                        </a:spcAft>
                      </a:pPr>
                      <a:r>
                        <a:rPr lang="en-ZA" sz="1050">
                          <a:solidFill>
                            <a:schemeClr val="tx1"/>
                          </a:solidFill>
                          <a:effectLst/>
                          <a:latin typeface="Century Gothic" panose="020B0502020202020204" pitchFamily="34" charset="0"/>
                        </a:rPr>
                        <a:t>8</a:t>
                      </a:r>
                      <a:endParaRPr lang="en-ZA" sz="105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56503" marR="56503" marT="0" marB="0"/>
                </a:tc>
                <a:tc>
                  <a:txBody>
                    <a:bodyPr/>
                    <a:lstStyle/>
                    <a:p>
                      <a:pPr marL="228600" marR="42545" indent="-6350" algn="just">
                        <a:lnSpc>
                          <a:spcPct val="115000"/>
                        </a:lnSpc>
                        <a:spcAft>
                          <a:spcPts val="560"/>
                        </a:spcAft>
                      </a:pPr>
                      <a:r>
                        <a:rPr lang="en-ZA" sz="1050">
                          <a:solidFill>
                            <a:schemeClr val="tx1"/>
                          </a:solidFill>
                          <a:effectLst/>
                          <a:latin typeface="Century Gothic" panose="020B0502020202020204" pitchFamily="34" charset="0"/>
                        </a:rPr>
                        <a:t>8</a:t>
                      </a:r>
                      <a:endParaRPr lang="en-ZA" sz="105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56503" marR="56503" marT="0" marB="0"/>
                </a:tc>
                <a:tc>
                  <a:txBody>
                    <a:bodyPr/>
                    <a:lstStyle/>
                    <a:p>
                      <a:pPr marL="228600" marR="42545" indent="-6350" algn="just">
                        <a:lnSpc>
                          <a:spcPct val="115000"/>
                        </a:lnSpc>
                        <a:spcAft>
                          <a:spcPts val="560"/>
                        </a:spcAft>
                      </a:pPr>
                      <a:r>
                        <a:rPr lang="en-ZA" sz="1050">
                          <a:solidFill>
                            <a:schemeClr val="tx1"/>
                          </a:solidFill>
                          <a:effectLst/>
                          <a:latin typeface="Century Gothic" panose="020B0502020202020204" pitchFamily="34" charset="0"/>
                        </a:rPr>
                        <a:t>0</a:t>
                      </a:r>
                      <a:endParaRPr lang="en-ZA" sz="105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56503" marR="56503" marT="0" marB="0"/>
                </a:tc>
                <a:tc>
                  <a:txBody>
                    <a:bodyPr/>
                    <a:lstStyle/>
                    <a:p>
                      <a:pPr marL="228600" marR="42545" indent="-6350" algn="just">
                        <a:lnSpc>
                          <a:spcPct val="115000"/>
                        </a:lnSpc>
                        <a:spcAft>
                          <a:spcPts val="560"/>
                        </a:spcAft>
                      </a:pPr>
                      <a:r>
                        <a:rPr lang="en-ZA" sz="1050" dirty="0">
                          <a:solidFill>
                            <a:schemeClr val="tx1"/>
                          </a:solidFill>
                          <a:effectLst/>
                          <a:latin typeface="Century Gothic" panose="020B0502020202020204" pitchFamily="34" charset="0"/>
                        </a:rPr>
                        <a:t>100%</a:t>
                      </a:r>
                      <a:endParaRPr lang="en-ZA" sz="1050" dirty="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56503" marR="56503" marT="0" marB="0"/>
                </a:tc>
                <a:extLst>
                  <a:ext uri="{0D108BD9-81ED-4DB2-BD59-A6C34878D82A}">
                    <a16:rowId xmlns:a16="http://schemas.microsoft.com/office/drawing/2014/main" xmlns="" val="353648010"/>
                  </a:ext>
                </a:extLst>
              </a:tr>
              <a:tr h="898710">
                <a:tc>
                  <a:txBody>
                    <a:bodyPr/>
                    <a:lstStyle/>
                    <a:p>
                      <a:pPr marL="228600" marR="12700" lvl="0" indent="-228600" algn="just">
                        <a:lnSpc>
                          <a:spcPct val="115000"/>
                        </a:lnSpc>
                        <a:spcAft>
                          <a:spcPts val="15"/>
                        </a:spcAft>
                        <a:buFont typeface="+mj-lt"/>
                        <a:buAutoNum type="arabicPeriod" startAt="3"/>
                        <a:tabLst>
                          <a:tab pos="457200" algn="l"/>
                        </a:tabLst>
                      </a:pPr>
                      <a:r>
                        <a:rPr lang="en-ZA" sz="1050" u="none" strike="noStrike" dirty="0">
                          <a:solidFill>
                            <a:schemeClr val="tx1"/>
                          </a:solidFill>
                          <a:effectLst/>
                          <a:latin typeface="Century Gothic" panose="020B0502020202020204" pitchFamily="34" charset="0"/>
                        </a:rPr>
                        <a:t>Monitoring and research investigations on issues that undermine the attainment of gender equality and women’s empowerment.</a:t>
                      </a:r>
                      <a:endParaRPr lang="en-ZA" sz="1050" u="none" strike="noStrike" dirty="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56503" marR="56503" marT="0" marB="0"/>
                </a:tc>
                <a:tc>
                  <a:txBody>
                    <a:bodyPr/>
                    <a:lstStyle/>
                    <a:p>
                      <a:pPr marL="228600" marR="42545" indent="-6350" algn="just">
                        <a:lnSpc>
                          <a:spcPct val="115000"/>
                        </a:lnSpc>
                        <a:spcAft>
                          <a:spcPts val="560"/>
                        </a:spcAft>
                      </a:pPr>
                      <a:r>
                        <a:rPr lang="en-ZA" sz="1050">
                          <a:solidFill>
                            <a:schemeClr val="tx1"/>
                          </a:solidFill>
                          <a:effectLst/>
                          <a:latin typeface="Century Gothic" panose="020B0502020202020204" pitchFamily="34" charset="0"/>
                        </a:rPr>
                        <a:t>10</a:t>
                      </a:r>
                      <a:endParaRPr lang="en-ZA" sz="105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56503" marR="56503" marT="0" marB="0"/>
                </a:tc>
                <a:tc>
                  <a:txBody>
                    <a:bodyPr/>
                    <a:lstStyle/>
                    <a:p>
                      <a:pPr marL="228600" marR="42545" indent="-6350" algn="just">
                        <a:lnSpc>
                          <a:spcPct val="115000"/>
                        </a:lnSpc>
                        <a:spcAft>
                          <a:spcPts val="560"/>
                        </a:spcAft>
                      </a:pPr>
                      <a:r>
                        <a:rPr lang="en-ZA" sz="1050">
                          <a:solidFill>
                            <a:schemeClr val="tx1"/>
                          </a:solidFill>
                          <a:effectLst/>
                          <a:latin typeface="Century Gothic" panose="020B0502020202020204" pitchFamily="34" charset="0"/>
                        </a:rPr>
                        <a:t>10</a:t>
                      </a:r>
                      <a:endParaRPr lang="en-ZA" sz="105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56503" marR="56503" marT="0" marB="0"/>
                </a:tc>
                <a:tc>
                  <a:txBody>
                    <a:bodyPr/>
                    <a:lstStyle/>
                    <a:p>
                      <a:pPr marL="228600" marR="42545" indent="-6350" algn="just">
                        <a:lnSpc>
                          <a:spcPct val="115000"/>
                        </a:lnSpc>
                        <a:spcAft>
                          <a:spcPts val="560"/>
                        </a:spcAft>
                      </a:pPr>
                      <a:r>
                        <a:rPr lang="en-ZA" sz="1050">
                          <a:solidFill>
                            <a:schemeClr val="tx1"/>
                          </a:solidFill>
                          <a:effectLst/>
                          <a:latin typeface="Century Gothic" panose="020B0502020202020204" pitchFamily="34" charset="0"/>
                        </a:rPr>
                        <a:t>0</a:t>
                      </a:r>
                      <a:endParaRPr lang="en-ZA" sz="105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56503" marR="56503" marT="0" marB="0"/>
                </a:tc>
                <a:tc>
                  <a:txBody>
                    <a:bodyPr/>
                    <a:lstStyle/>
                    <a:p>
                      <a:pPr marL="228600" marR="42545" indent="-6350" algn="just">
                        <a:lnSpc>
                          <a:spcPct val="115000"/>
                        </a:lnSpc>
                        <a:spcAft>
                          <a:spcPts val="560"/>
                        </a:spcAft>
                      </a:pPr>
                      <a:r>
                        <a:rPr lang="en-ZA" sz="1050">
                          <a:solidFill>
                            <a:schemeClr val="tx1"/>
                          </a:solidFill>
                          <a:effectLst/>
                          <a:latin typeface="Century Gothic" panose="020B0502020202020204" pitchFamily="34" charset="0"/>
                        </a:rPr>
                        <a:t>100%</a:t>
                      </a:r>
                      <a:endParaRPr lang="en-ZA" sz="105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56503" marR="56503" marT="0" marB="0"/>
                </a:tc>
                <a:extLst>
                  <a:ext uri="{0D108BD9-81ED-4DB2-BD59-A6C34878D82A}">
                    <a16:rowId xmlns:a16="http://schemas.microsoft.com/office/drawing/2014/main" xmlns="" val="2202923521"/>
                  </a:ext>
                </a:extLst>
              </a:tr>
              <a:tr h="592441">
                <a:tc>
                  <a:txBody>
                    <a:bodyPr/>
                    <a:lstStyle/>
                    <a:p>
                      <a:pPr marL="228600" marR="12700" lvl="0" indent="-228600" algn="just">
                        <a:lnSpc>
                          <a:spcPct val="115000"/>
                        </a:lnSpc>
                        <a:spcAft>
                          <a:spcPts val="15"/>
                        </a:spcAft>
                        <a:buFont typeface="+mj-lt"/>
                        <a:buAutoNum type="arabicPeriod" startAt="4"/>
                        <a:tabLst>
                          <a:tab pos="457200" algn="l"/>
                        </a:tabLst>
                      </a:pPr>
                      <a:r>
                        <a:rPr lang="en-ZA" sz="1050" u="none" strike="noStrike" dirty="0">
                          <a:solidFill>
                            <a:schemeClr val="tx1"/>
                          </a:solidFill>
                          <a:effectLst/>
                          <a:latin typeface="Century Gothic" panose="020B0502020202020204" pitchFamily="34" charset="0"/>
                        </a:rPr>
                        <a:t>An efficient, effective and sustainable organisation that promotes good corporate governance.</a:t>
                      </a:r>
                      <a:endParaRPr lang="en-ZA" sz="1050" u="none" strike="noStrike" dirty="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56503" marR="56503" marT="0" marB="0"/>
                </a:tc>
                <a:tc>
                  <a:txBody>
                    <a:bodyPr/>
                    <a:lstStyle/>
                    <a:p>
                      <a:pPr marL="228600" marR="42545" indent="-6350" algn="just">
                        <a:lnSpc>
                          <a:spcPct val="115000"/>
                        </a:lnSpc>
                        <a:spcAft>
                          <a:spcPts val="560"/>
                        </a:spcAft>
                      </a:pPr>
                      <a:r>
                        <a:rPr lang="en-ZA" sz="1050">
                          <a:solidFill>
                            <a:schemeClr val="tx1"/>
                          </a:solidFill>
                          <a:effectLst/>
                          <a:latin typeface="Century Gothic" panose="020B0502020202020204" pitchFamily="34" charset="0"/>
                        </a:rPr>
                        <a:t>13</a:t>
                      </a:r>
                      <a:endParaRPr lang="en-ZA" sz="105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56503" marR="56503" marT="0" marB="0"/>
                </a:tc>
                <a:tc>
                  <a:txBody>
                    <a:bodyPr/>
                    <a:lstStyle/>
                    <a:p>
                      <a:pPr marL="228600" marR="42545" indent="-6350" algn="just">
                        <a:lnSpc>
                          <a:spcPct val="115000"/>
                        </a:lnSpc>
                        <a:spcAft>
                          <a:spcPts val="560"/>
                        </a:spcAft>
                      </a:pPr>
                      <a:r>
                        <a:rPr lang="en-ZA" sz="1050">
                          <a:solidFill>
                            <a:schemeClr val="tx1"/>
                          </a:solidFill>
                          <a:effectLst/>
                          <a:latin typeface="Century Gothic" panose="020B0502020202020204" pitchFamily="34" charset="0"/>
                        </a:rPr>
                        <a:t>13</a:t>
                      </a:r>
                      <a:endParaRPr lang="en-ZA" sz="105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56503" marR="56503" marT="0" marB="0"/>
                </a:tc>
                <a:tc>
                  <a:txBody>
                    <a:bodyPr/>
                    <a:lstStyle/>
                    <a:p>
                      <a:pPr marL="228600" marR="42545" indent="-6350" algn="just">
                        <a:lnSpc>
                          <a:spcPct val="115000"/>
                        </a:lnSpc>
                        <a:spcAft>
                          <a:spcPts val="560"/>
                        </a:spcAft>
                      </a:pPr>
                      <a:r>
                        <a:rPr lang="en-ZA" sz="1050">
                          <a:solidFill>
                            <a:schemeClr val="tx1"/>
                          </a:solidFill>
                          <a:effectLst/>
                          <a:latin typeface="Century Gothic" panose="020B0502020202020204" pitchFamily="34" charset="0"/>
                        </a:rPr>
                        <a:t>0</a:t>
                      </a:r>
                      <a:endParaRPr lang="en-ZA" sz="105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56503" marR="56503" marT="0" marB="0"/>
                </a:tc>
                <a:tc>
                  <a:txBody>
                    <a:bodyPr/>
                    <a:lstStyle/>
                    <a:p>
                      <a:pPr marL="228600" marR="42545" indent="-6350" algn="just">
                        <a:lnSpc>
                          <a:spcPct val="115000"/>
                        </a:lnSpc>
                        <a:spcAft>
                          <a:spcPts val="560"/>
                        </a:spcAft>
                      </a:pPr>
                      <a:r>
                        <a:rPr lang="en-ZA" sz="1050" dirty="0">
                          <a:solidFill>
                            <a:schemeClr val="tx1"/>
                          </a:solidFill>
                          <a:effectLst/>
                          <a:latin typeface="Century Gothic" panose="020B0502020202020204" pitchFamily="34" charset="0"/>
                        </a:rPr>
                        <a:t>100%</a:t>
                      </a:r>
                      <a:endParaRPr lang="en-ZA" sz="1050" dirty="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56503" marR="56503" marT="0" marB="0"/>
                </a:tc>
                <a:extLst>
                  <a:ext uri="{0D108BD9-81ED-4DB2-BD59-A6C34878D82A}">
                    <a16:rowId xmlns:a16="http://schemas.microsoft.com/office/drawing/2014/main" xmlns="" val="1308939658"/>
                  </a:ext>
                </a:extLst>
              </a:tr>
              <a:tr h="286173">
                <a:tc>
                  <a:txBody>
                    <a:bodyPr/>
                    <a:lstStyle/>
                    <a:p>
                      <a:pPr marL="228600" marR="42545" indent="-6350" algn="just">
                        <a:lnSpc>
                          <a:spcPct val="115000"/>
                        </a:lnSpc>
                        <a:spcAft>
                          <a:spcPts val="560"/>
                        </a:spcAft>
                      </a:pPr>
                      <a:r>
                        <a:rPr lang="en-GB" sz="1050">
                          <a:solidFill>
                            <a:schemeClr val="tx1"/>
                          </a:solidFill>
                          <a:effectLst/>
                          <a:latin typeface="Century Gothic" panose="020B0502020202020204" pitchFamily="34" charset="0"/>
                        </a:rPr>
                        <a:t>Total Targets Achieved: Q3</a:t>
                      </a:r>
                      <a:endParaRPr lang="en-ZA" sz="105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56503" marR="56503" marT="0" marB="0"/>
                </a:tc>
                <a:tc>
                  <a:txBody>
                    <a:bodyPr/>
                    <a:lstStyle/>
                    <a:p>
                      <a:pPr marL="228600" marR="42545" indent="-6350" algn="just">
                        <a:lnSpc>
                          <a:spcPct val="115000"/>
                        </a:lnSpc>
                        <a:spcAft>
                          <a:spcPts val="560"/>
                        </a:spcAft>
                      </a:pPr>
                      <a:r>
                        <a:rPr lang="en-ZA" sz="1050">
                          <a:solidFill>
                            <a:schemeClr val="tx1"/>
                          </a:solidFill>
                          <a:effectLst/>
                          <a:latin typeface="Century Gothic" panose="020B0502020202020204" pitchFamily="34" charset="0"/>
                        </a:rPr>
                        <a:t>38</a:t>
                      </a:r>
                      <a:endParaRPr lang="en-ZA" sz="105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56503" marR="56503" marT="0" marB="0"/>
                </a:tc>
                <a:tc>
                  <a:txBody>
                    <a:bodyPr/>
                    <a:lstStyle/>
                    <a:p>
                      <a:pPr marL="228600" marR="42545" indent="-6350" algn="just">
                        <a:lnSpc>
                          <a:spcPct val="115000"/>
                        </a:lnSpc>
                        <a:spcAft>
                          <a:spcPts val="560"/>
                        </a:spcAft>
                      </a:pPr>
                      <a:r>
                        <a:rPr lang="en-ZA" sz="1050">
                          <a:solidFill>
                            <a:schemeClr val="tx1"/>
                          </a:solidFill>
                          <a:effectLst/>
                          <a:latin typeface="Century Gothic" panose="020B0502020202020204" pitchFamily="34" charset="0"/>
                        </a:rPr>
                        <a:t>36</a:t>
                      </a:r>
                      <a:endParaRPr lang="en-ZA" sz="105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56503" marR="56503" marT="0" marB="0"/>
                </a:tc>
                <a:tc>
                  <a:txBody>
                    <a:bodyPr/>
                    <a:lstStyle/>
                    <a:p>
                      <a:pPr marL="228600" marR="42545" indent="-6350" algn="just">
                        <a:lnSpc>
                          <a:spcPct val="115000"/>
                        </a:lnSpc>
                        <a:spcAft>
                          <a:spcPts val="560"/>
                        </a:spcAft>
                      </a:pPr>
                      <a:r>
                        <a:rPr lang="en-ZA" sz="1050">
                          <a:solidFill>
                            <a:schemeClr val="tx1"/>
                          </a:solidFill>
                          <a:effectLst/>
                          <a:latin typeface="Century Gothic" panose="020B0502020202020204" pitchFamily="34" charset="0"/>
                        </a:rPr>
                        <a:t>2</a:t>
                      </a:r>
                      <a:endParaRPr lang="en-ZA" sz="105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56503" marR="56503" marT="0" marB="0"/>
                </a:tc>
                <a:tc>
                  <a:txBody>
                    <a:bodyPr/>
                    <a:lstStyle/>
                    <a:p>
                      <a:pPr marL="228600" marR="42545" indent="-6350" algn="just">
                        <a:lnSpc>
                          <a:spcPct val="115000"/>
                        </a:lnSpc>
                        <a:spcAft>
                          <a:spcPts val="560"/>
                        </a:spcAft>
                      </a:pPr>
                      <a:r>
                        <a:rPr lang="en-ZA" sz="1050" dirty="0">
                          <a:solidFill>
                            <a:schemeClr val="tx1"/>
                          </a:solidFill>
                          <a:effectLst/>
                          <a:latin typeface="Century Gothic" panose="020B0502020202020204" pitchFamily="34" charset="0"/>
                        </a:rPr>
                        <a:t>95%</a:t>
                      </a:r>
                      <a:endParaRPr lang="en-ZA" sz="1050" dirty="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56503" marR="56503" marT="0" marB="0"/>
                </a:tc>
                <a:extLst>
                  <a:ext uri="{0D108BD9-81ED-4DB2-BD59-A6C34878D82A}">
                    <a16:rowId xmlns:a16="http://schemas.microsoft.com/office/drawing/2014/main" xmlns="" val="764204228"/>
                  </a:ext>
                </a:extLst>
              </a:tr>
            </a:tbl>
          </a:graphicData>
        </a:graphic>
      </p:graphicFrame>
    </p:spTree>
    <p:extLst>
      <p:ext uri="{BB962C8B-B14F-4D97-AF65-F5344CB8AC3E}">
        <p14:creationId xmlns:p14="http://schemas.microsoft.com/office/powerpoint/2010/main" xmlns="" val="3738718745"/>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170" name="Group 8">
            <a:extLst>
              <a:ext uri="{FF2B5EF4-FFF2-40B4-BE49-F238E27FC236}">
                <a16:creationId xmlns:a16="http://schemas.microsoft.com/office/drawing/2014/main" xmlns="" id="{04B69D4C-11B7-428B-8D5D-28261F31BE81}"/>
              </a:ext>
            </a:extLst>
          </p:cNvPr>
          <p:cNvGrpSpPr>
            <a:grpSpLocks/>
          </p:cNvGrpSpPr>
          <p:nvPr/>
        </p:nvGrpSpPr>
        <p:grpSpPr bwMode="auto">
          <a:xfrm>
            <a:off x="0" y="0"/>
            <a:ext cx="9144000" cy="6858000"/>
            <a:chOff x="0" y="1029"/>
            <a:chExt cx="9144000" cy="6858000"/>
          </a:xfrm>
        </p:grpSpPr>
        <p:pic>
          <p:nvPicPr>
            <p:cNvPr id="7174" name="Picture 7" descr="CGE Banner1">
              <a:extLst>
                <a:ext uri="{FF2B5EF4-FFF2-40B4-BE49-F238E27FC236}">
                  <a16:creationId xmlns:a16="http://schemas.microsoft.com/office/drawing/2014/main" xmlns="" id="{AB14F6E2-8B92-4334-A621-BEE47B27D1E6}"/>
                </a:ext>
              </a:extLst>
            </p:cNvPr>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1029"/>
              <a:ext cx="9144000" cy="192880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7175" name="Picture 9">
              <a:extLst>
                <a:ext uri="{FF2B5EF4-FFF2-40B4-BE49-F238E27FC236}">
                  <a16:creationId xmlns:a16="http://schemas.microsoft.com/office/drawing/2014/main" xmlns="" id="{5074DE85-1E7D-48C5-87E6-543E5BEFD179}"/>
                </a:ext>
              </a:extLst>
            </p:cNvPr>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flipV="1">
              <a:off x="0" y="6702424"/>
              <a:ext cx="9144000" cy="15660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7171" name="Slide Number Placeholder 5">
            <a:extLst>
              <a:ext uri="{FF2B5EF4-FFF2-40B4-BE49-F238E27FC236}">
                <a16:creationId xmlns:a16="http://schemas.microsoft.com/office/drawing/2014/main" xmlns="" id="{475014AB-0D74-4E51-A848-C10226157F4C}"/>
              </a:ext>
            </a:extLst>
          </p:cNvPr>
          <p:cNvSpPr>
            <a:spLocks noGrp="1"/>
          </p:cNvSpPr>
          <p:nvPr>
            <p:ph type="sldNum" sz="quarter" idx="12"/>
          </p:nvPr>
        </p:nvSpPr>
        <p:spPr>
          <a:xfrm>
            <a:off x="8420280" y="6280309"/>
            <a:ext cx="191717" cy="307777"/>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fld id="{7D02DCCF-2B67-4ADD-A4B7-82644B2C61A6}" type="slidenum">
              <a:rPr kumimoji="0" lang="en-GB" altLang="en-US" sz="1400" b="1"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ctr" defTabSz="914400" rtl="0" eaLnBrk="1" fontAlgn="base" latinLnBrk="0" hangingPunct="1">
                <a:lnSpc>
                  <a:spcPct val="100000"/>
                </a:lnSpc>
                <a:spcBef>
                  <a:spcPct val="0"/>
                </a:spcBef>
                <a:spcAft>
                  <a:spcPct val="0"/>
                </a:spcAft>
                <a:buClrTx/>
                <a:buSzTx/>
                <a:buFontTx/>
                <a:buNone/>
                <a:tabLst/>
                <a:defRPr/>
              </a:pPr>
              <a:t>8</a:t>
            </a:fld>
            <a:endParaRPr kumimoji="0" lang="en-GB" altLang="en-US" sz="14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7172" name="Rectangle 2">
            <a:extLst>
              <a:ext uri="{FF2B5EF4-FFF2-40B4-BE49-F238E27FC236}">
                <a16:creationId xmlns:a16="http://schemas.microsoft.com/office/drawing/2014/main" xmlns="" id="{04439AEB-0A17-4748-866D-53425E1BA5CA}"/>
              </a:ext>
            </a:extLst>
          </p:cNvPr>
          <p:cNvSpPr>
            <a:spLocks noGrp="1" noChangeArrowheads="1"/>
          </p:cNvSpPr>
          <p:nvPr>
            <p:ph type="ctrTitle"/>
          </p:nvPr>
        </p:nvSpPr>
        <p:spPr>
          <a:xfrm>
            <a:off x="221297" y="1754575"/>
            <a:ext cx="8701405" cy="595313"/>
          </a:xfrm>
        </p:spPr>
        <p:txBody>
          <a:bodyPr/>
          <a:lstStyle/>
          <a:p>
            <a:pPr marR="42545" lvl="0" algn="just">
              <a:lnSpc>
                <a:spcPct val="115000"/>
              </a:lnSpc>
              <a:spcAft>
                <a:spcPts val="15"/>
              </a:spcAft>
            </a:pPr>
            <a:r>
              <a:rPr lang="en-ZA" sz="1800" b="1" dirty="0">
                <a:solidFill>
                  <a:srgbClr val="1F3864"/>
                </a:solidFill>
                <a:effectLst/>
                <a:latin typeface="Century Gothic" panose="020B0502020202020204" pitchFamily="34" charset="0"/>
                <a:ea typeface="Century Gothic" panose="020B0502020202020204" pitchFamily="34" charset="0"/>
                <a:cs typeface="Arial" panose="020B0604020202020204" pitchFamily="34" charset="0"/>
              </a:rPr>
              <a:t/>
            </a:r>
            <a:br>
              <a:rPr lang="en-ZA" sz="1800" b="1" dirty="0">
                <a:solidFill>
                  <a:srgbClr val="1F3864"/>
                </a:solidFill>
                <a:effectLst/>
                <a:latin typeface="Century Gothic" panose="020B0502020202020204" pitchFamily="34" charset="0"/>
                <a:ea typeface="Century Gothic" panose="020B0502020202020204" pitchFamily="34" charset="0"/>
                <a:cs typeface="Arial" panose="020B0604020202020204" pitchFamily="34" charset="0"/>
              </a:rPr>
            </a:br>
            <a:r>
              <a:rPr lang="en-ZA" sz="1800" b="1" dirty="0">
                <a:solidFill>
                  <a:srgbClr val="1F3864"/>
                </a:solidFill>
                <a:effectLst/>
                <a:latin typeface="Century Gothic" panose="020B0502020202020204" pitchFamily="34" charset="0"/>
                <a:ea typeface="Century Gothic" panose="020B0502020202020204" pitchFamily="34" charset="0"/>
                <a:cs typeface="Arial" panose="020B0604020202020204" pitchFamily="34" charset="0"/>
              </a:rPr>
              <a:t>6. QUARTERLY COMPARISON</a:t>
            </a:r>
            <a:endParaRPr lang="en-ZA" sz="18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p:txBody>
      </p:sp>
      <p:graphicFrame>
        <p:nvGraphicFramePr>
          <p:cNvPr id="3" name="Table 2">
            <a:extLst>
              <a:ext uri="{FF2B5EF4-FFF2-40B4-BE49-F238E27FC236}">
                <a16:creationId xmlns:a16="http://schemas.microsoft.com/office/drawing/2014/main" xmlns="" id="{BF70FD2F-9312-441B-BA8D-EB1AAD11668E}"/>
              </a:ext>
            </a:extLst>
          </p:cNvPr>
          <p:cNvGraphicFramePr>
            <a:graphicFrameLocks noGrp="1"/>
          </p:cNvGraphicFramePr>
          <p:nvPr>
            <p:extLst>
              <p:ext uri="{D42A27DB-BD31-4B8C-83A1-F6EECF244321}">
                <p14:modId xmlns:p14="http://schemas.microsoft.com/office/powerpoint/2010/main" xmlns="" val="2360788964"/>
              </p:ext>
            </p:extLst>
          </p:nvPr>
        </p:nvGraphicFramePr>
        <p:xfrm>
          <a:off x="297206" y="2679703"/>
          <a:ext cx="8549585" cy="3058890"/>
        </p:xfrm>
        <a:graphic>
          <a:graphicData uri="http://schemas.openxmlformats.org/drawingml/2006/table">
            <a:tbl>
              <a:tblPr firstRow="1" firstCol="1" bandRow="1">
                <a:tableStyleId>{74C1A8A3-306A-4EB7-A6B1-4F7E0EB9C5D6}</a:tableStyleId>
              </a:tblPr>
              <a:tblGrid>
                <a:gridCol w="2154517">
                  <a:extLst>
                    <a:ext uri="{9D8B030D-6E8A-4147-A177-3AD203B41FA5}">
                      <a16:colId xmlns:a16="http://schemas.microsoft.com/office/drawing/2014/main" xmlns="" val="1707641693"/>
                    </a:ext>
                  </a:extLst>
                </a:gridCol>
                <a:gridCol w="2080598">
                  <a:extLst>
                    <a:ext uri="{9D8B030D-6E8A-4147-A177-3AD203B41FA5}">
                      <a16:colId xmlns:a16="http://schemas.microsoft.com/office/drawing/2014/main" xmlns="" val="2895472602"/>
                    </a:ext>
                  </a:extLst>
                </a:gridCol>
                <a:gridCol w="2311052">
                  <a:extLst>
                    <a:ext uri="{9D8B030D-6E8A-4147-A177-3AD203B41FA5}">
                      <a16:colId xmlns:a16="http://schemas.microsoft.com/office/drawing/2014/main" xmlns="" val="3118702728"/>
                    </a:ext>
                  </a:extLst>
                </a:gridCol>
                <a:gridCol w="2003418">
                  <a:extLst>
                    <a:ext uri="{9D8B030D-6E8A-4147-A177-3AD203B41FA5}">
                      <a16:colId xmlns:a16="http://schemas.microsoft.com/office/drawing/2014/main" xmlns="" val="1059666798"/>
                    </a:ext>
                  </a:extLst>
                </a:gridCol>
              </a:tblGrid>
              <a:tr h="368297">
                <a:tc gridSpan="4">
                  <a:txBody>
                    <a:bodyPr/>
                    <a:lstStyle/>
                    <a:p>
                      <a:pPr marL="226695" marR="42545" indent="-6350" algn="ctr">
                        <a:lnSpc>
                          <a:spcPct val="110000"/>
                        </a:lnSpc>
                        <a:spcAft>
                          <a:spcPts val="15"/>
                        </a:spcAft>
                      </a:pPr>
                      <a:r>
                        <a:rPr lang="en-GB" sz="1200" dirty="0">
                          <a:solidFill>
                            <a:schemeClr val="tx1"/>
                          </a:solidFill>
                          <a:effectLst/>
                        </a:rPr>
                        <a:t>QUARTER ONE</a:t>
                      </a:r>
                      <a:endParaRPr lang="en-ZA" sz="1200" dirty="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56503" marR="56503" marT="0" marB="0" anchor="ctr">
                    <a:lnB w="12700" cap="flat" cmpd="sng" algn="ctr">
                      <a:solidFill>
                        <a:schemeClr val="tx1"/>
                      </a:solidFill>
                      <a:prstDash val="solid"/>
                      <a:round/>
                      <a:headEnd type="none" w="med" len="med"/>
                      <a:tailEnd type="none" w="med" len="med"/>
                    </a:lnB>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xmlns="" val="705188768"/>
                  </a:ext>
                </a:extLst>
              </a:tr>
              <a:tr h="397919">
                <a:tc>
                  <a:txBody>
                    <a:bodyPr/>
                    <a:lstStyle/>
                    <a:p>
                      <a:pPr marL="226695" marR="42545" indent="-6350" algn="ctr">
                        <a:lnSpc>
                          <a:spcPct val="110000"/>
                        </a:lnSpc>
                        <a:spcAft>
                          <a:spcPts val="15"/>
                        </a:spcAft>
                      </a:pPr>
                      <a:r>
                        <a:rPr lang="en-GB" sz="1200" b="1" dirty="0">
                          <a:solidFill>
                            <a:schemeClr val="tx1"/>
                          </a:solidFill>
                          <a:effectLst/>
                        </a:rPr>
                        <a:t>Planned Quarterly Targets</a:t>
                      </a:r>
                      <a:endParaRPr lang="en-ZA" sz="1200" b="1" dirty="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56503" marR="565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26695" marR="42545" indent="-6350" algn="ctr">
                        <a:lnSpc>
                          <a:spcPct val="110000"/>
                        </a:lnSpc>
                        <a:spcAft>
                          <a:spcPts val="15"/>
                        </a:spcAft>
                      </a:pPr>
                      <a:r>
                        <a:rPr lang="en-GB" sz="1200" b="1" dirty="0">
                          <a:solidFill>
                            <a:schemeClr val="tx1"/>
                          </a:solidFill>
                          <a:effectLst/>
                        </a:rPr>
                        <a:t>Achieved Targets</a:t>
                      </a:r>
                      <a:endParaRPr lang="en-ZA" sz="1200" b="1" dirty="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56503" marR="56503" marT="0" marB="0">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accent1">
                        <a:lumMod val="50000"/>
                      </a:schemeClr>
                    </a:solidFill>
                  </a:tcPr>
                </a:tc>
                <a:tc>
                  <a:txBody>
                    <a:bodyPr/>
                    <a:lstStyle/>
                    <a:p>
                      <a:pPr marL="226695" marR="42545" indent="-6350" algn="ctr">
                        <a:lnSpc>
                          <a:spcPct val="110000"/>
                        </a:lnSpc>
                        <a:spcAft>
                          <a:spcPts val="15"/>
                        </a:spcAft>
                      </a:pPr>
                      <a:r>
                        <a:rPr lang="en-GB" sz="1200" b="1" dirty="0">
                          <a:solidFill>
                            <a:schemeClr val="tx1"/>
                          </a:solidFill>
                          <a:effectLst/>
                        </a:rPr>
                        <a:t>Unachieved Targets</a:t>
                      </a:r>
                      <a:endParaRPr lang="en-ZA" sz="1200" b="1" dirty="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56503" marR="56503" marT="0" marB="0">
                    <a:lnB w="12700" cap="flat" cmpd="sng" algn="ctr">
                      <a:solidFill>
                        <a:schemeClr val="tx1"/>
                      </a:solidFill>
                      <a:prstDash val="solid"/>
                      <a:round/>
                      <a:headEnd type="none" w="med" len="med"/>
                      <a:tailEnd type="none" w="med" len="med"/>
                    </a:lnB>
                    <a:solidFill>
                      <a:schemeClr val="accent1">
                        <a:lumMod val="50000"/>
                      </a:schemeClr>
                    </a:solidFill>
                  </a:tcPr>
                </a:tc>
                <a:tc>
                  <a:txBody>
                    <a:bodyPr/>
                    <a:lstStyle/>
                    <a:p>
                      <a:pPr marL="226695" marR="42545" indent="-6350" algn="ctr">
                        <a:lnSpc>
                          <a:spcPct val="110000"/>
                        </a:lnSpc>
                        <a:spcAft>
                          <a:spcPts val="15"/>
                        </a:spcAft>
                      </a:pPr>
                      <a:r>
                        <a:rPr lang="en-GB" sz="1200" b="1" dirty="0">
                          <a:solidFill>
                            <a:schemeClr val="tx1"/>
                          </a:solidFill>
                          <a:effectLst/>
                        </a:rPr>
                        <a:t>Percentage Achieved Targets</a:t>
                      </a:r>
                      <a:endParaRPr lang="en-ZA" sz="1200" b="1" dirty="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56503" marR="56503" marT="0" marB="0">
                    <a:lnB w="12700" cap="flat" cmpd="sng" algn="ctr">
                      <a:solidFill>
                        <a:schemeClr val="tx1"/>
                      </a:solidFill>
                      <a:prstDash val="solid"/>
                      <a:round/>
                      <a:headEnd type="none" w="med" len="med"/>
                      <a:tailEnd type="none" w="med" len="med"/>
                    </a:lnB>
                    <a:solidFill>
                      <a:schemeClr val="accent1">
                        <a:lumMod val="50000"/>
                      </a:schemeClr>
                    </a:solidFill>
                  </a:tcPr>
                </a:tc>
                <a:extLst>
                  <a:ext uri="{0D108BD9-81ED-4DB2-BD59-A6C34878D82A}">
                    <a16:rowId xmlns:a16="http://schemas.microsoft.com/office/drawing/2014/main" xmlns="" val="2414641802"/>
                  </a:ext>
                </a:extLst>
              </a:tr>
              <a:tr h="474743">
                <a:tc>
                  <a:txBody>
                    <a:bodyPr/>
                    <a:lstStyle/>
                    <a:p>
                      <a:pPr marL="226695" marR="42545" indent="-6350" algn="ctr">
                        <a:lnSpc>
                          <a:spcPct val="110000"/>
                        </a:lnSpc>
                        <a:spcAft>
                          <a:spcPts val="15"/>
                        </a:spcAft>
                      </a:pPr>
                      <a:r>
                        <a:rPr lang="en-ZA" sz="1200" dirty="0">
                          <a:solidFill>
                            <a:schemeClr val="tx1"/>
                          </a:solidFill>
                          <a:effectLst/>
                        </a:rPr>
                        <a:t>38</a:t>
                      </a:r>
                      <a:endParaRPr lang="en-ZA" sz="1200" dirty="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56503" marR="565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26695" marR="42545" indent="-6350" algn="ctr">
                        <a:lnSpc>
                          <a:spcPct val="110000"/>
                        </a:lnSpc>
                        <a:spcAft>
                          <a:spcPts val="15"/>
                        </a:spcAft>
                      </a:pPr>
                      <a:r>
                        <a:rPr lang="en-ZA" sz="1200" dirty="0">
                          <a:solidFill>
                            <a:schemeClr val="tx1"/>
                          </a:solidFill>
                          <a:effectLst/>
                        </a:rPr>
                        <a:t>30</a:t>
                      </a:r>
                      <a:endParaRPr lang="en-ZA" sz="1200" dirty="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56503" marR="565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26695" marR="42545" indent="-6350" algn="ctr">
                        <a:lnSpc>
                          <a:spcPct val="110000"/>
                        </a:lnSpc>
                        <a:spcAft>
                          <a:spcPts val="15"/>
                        </a:spcAft>
                      </a:pPr>
                      <a:r>
                        <a:rPr lang="en-ZA" sz="1200" dirty="0">
                          <a:solidFill>
                            <a:schemeClr val="tx1"/>
                          </a:solidFill>
                          <a:effectLst/>
                        </a:rPr>
                        <a:t>8</a:t>
                      </a:r>
                      <a:endParaRPr lang="en-ZA" sz="1200" dirty="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56503" marR="565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26695" marR="42545" indent="-6350" algn="ctr">
                        <a:lnSpc>
                          <a:spcPct val="110000"/>
                        </a:lnSpc>
                        <a:spcAft>
                          <a:spcPts val="15"/>
                        </a:spcAft>
                      </a:pPr>
                      <a:r>
                        <a:rPr lang="en-ZA" sz="1200">
                          <a:solidFill>
                            <a:schemeClr val="tx1"/>
                          </a:solidFill>
                          <a:effectLst/>
                        </a:rPr>
                        <a:t>79%</a:t>
                      </a:r>
                      <a:endParaRPr lang="en-ZA" sz="120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56503" marR="565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344758942"/>
                  </a:ext>
                </a:extLst>
              </a:tr>
              <a:tr h="334554">
                <a:tc gridSpan="4">
                  <a:txBody>
                    <a:bodyPr/>
                    <a:lstStyle/>
                    <a:p>
                      <a:pPr marL="226695" marR="42545" indent="-6350" algn="ctr">
                        <a:lnSpc>
                          <a:spcPct val="110000"/>
                        </a:lnSpc>
                        <a:spcAft>
                          <a:spcPts val="15"/>
                        </a:spcAft>
                      </a:pPr>
                      <a:r>
                        <a:rPr lang="en-ZA" sz="1200" dirty="0">
                          <a:solidFill>
                            <a:schemeClr val="tx1"/>
                          </a:solidFill>
                          <a:effectLst/>
                        </a:rPr>
                        <a:t>QUARTER TWO</a:t>
                      </a:r>
                      <a:endParaRPr lang="en-ZA" sz="1200" dirty="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56503" marR="565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xmlns="" val="359494664"/>
                  </a:ext>
                </a:extLst>
              </a:tr>
              <a:tr h="589998">
                <a:tc>
                  <a:txBody>
                    <a:bodyPr/>
                    <a:lstStyle/>
                    <a:p>
                      <a:pPr marL="226695" marR="42545" indent="-6350" algn="ctr">
                        <a:lnSpc>
                          <a:spcPct val="110000"/>
                        </a:lnSpc>
                        <a:spcAft>
                          <a:spcPts val="15"/>
                        </a:spcAft>
                      </a:pPr>
                      <a:r>
                        <a:rPr lang="en-ZA" sz="1200" dirty="0">
                          <a:solidFill>
                            <a:schemeClr val="tx1"/>
                          </a:solidFill>
                          <a:effectLst/>
                        </a:rPr>
                        <a:t>38</a:t>
                      </a:r>
                      <a:endParaRPr lang="en-ZA" sz="1200" dirty="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56503" marR="565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26695" marR="42545" indent="-6350" algn="ctr">
                        <a:lnSpc>
                          <a:spcPct val="110000"/>
                        </a:lnSpc>
                        <a:spcAft>
                          <a:spcPts val="15"/>
                        </a:spcAft>
                      </a:pPr>
                      <a:r>
                        <a:rPr lang="en-ZA" sz="1200">
                          <a:solidFill>
                            <a:schemeClr val="tx1"/>
                          </a:solidFill>
                          <a:effectLst/>
                        </a:rPr>
                        <a:t>32</a:t>
                      </a:r>
                      <a:endParaRPr lang="en-ZA" sz="120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56503" marR="565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26695" marR="42545" indent="-6350" algn="ctr">
                        <a:lnSpc>
                          <a:spcPct val="110000"/>
                        </a:lnSpc>
                        <a:spcAft>
                          <a:spcPts val="15"/>
                        </a:spcAft>
                      </a:pPr>
                      <a:r>
                        <a:rPr lang="en-ZA" sz="1200" dirty="0">
                          <a:solidFill>
                            <a:schemeClr val="tx1"/>
                          </a:solidFill>
                          <a:effectLst/>
                        </a:rPr>
                        <a:t>6</a:t>
                      </a:r>
                      <a:endParaRPr lang="en-ZA" sz="1200" dirty="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56503" marR="565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26695" marR="42545" indent="-6350" algn="ctr">
                        <a:lnSpc>
                          <a:spcPct val="110000"/>
                        </a:lnSpc>
                        <a:spcAft>
                          <a:spcPts val="15"/>
                        </a:spcAft>
                      </a:pPr>
                      <a:r>
                        <a:rPr lang="en-ZA" sz="1200" dirty="0">
                          <a:solidFill>
                            <a:schemeClr val="tx1"/>
                          </a:solidFill>
                          <a:effectLst/>
                        </a:rPr>
                        <a:t>84%</a:t>
                      </a:r>
                      <a:endParaRPr lang="en-ZA" sz="1200" dirty="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56503" marR="565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054543046"/>
                  </a:ext>
                </a:extLst>
              </a:tr>
              <a:tr h="303381">
                <a:tc gridSpan="4">
                  <a:txBody>
                    <a:bodyPr/>
                    <a:lstStyle/>
                    <a:p>
                      <a:pPr marL="226695" marR="42545" indent="-6350" algn="ctr">
                        <a:lnSpc>
                          <a:spcPct val="110000"/>
                        </a:lnSpc>
                        <a:spcAft>
                          <a:spcPts val="15"/>
                        </a:spcAft>
                      </a:pPr>
                      <a:r>
                        <a:rPr lang="en-ZA" sz="1200" dirty="0">
                          <a:solidFill>
                            <a:schemeClr val="tx1"/>
                          </a:solidFill>
                          <a:effectLst/>
                        </a:rPr>
                        <a:t>QUARTER THREE</a:t>
                      </a:r>
                      <a:endParaRPr lang="en-ZA" sz="1200" dirty="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56503" marR="565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xmlns="" val="3855480626"/>
                  </a:ext>
                </a:extLst>
              </a:tr>
              <a:tr h="589998">
                <a:tc>
                  <a:txBody>
                    <a:bodyPr/>
                    <a:lstStyle/>
                    <a:p>
                      <a:pPr marL="226695" marR="42545" indent="-6350" algn="ctr">
                        <a:lnSpc>
                          <a:spcPct val="110000"/>
                        </a:lnSpc>
                        <a:spcAft>
                          <a:spcPts val="15"/>
                        </a:spcAft>
                      </a:pPr>
                      <a:r>
                        <a:rPr lang="en-ZA" sz="1200" dirty="0">
                          <a:solidFill>
                            <a:schemeClr val="tx1"/>
                          </a:solidFill>
                          <a:effectLst/>
                        </a:rPr>
                        <a:t>38</a:t>
                      </a:r>
                      <a:endParaRPr lang="en-ZA" sz="1200" dirty="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56503" marR="565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26695" marR="42545" indent="-6350" algn="ctr">
                        <a:lnSpc>
                          <a:spcPct val="110000"/>
                        </a:lnSpc>
                        <a:spcAft>
                          <a:spcPts val="15"/>
                        </a:spcAft>
                      </a:pPr>
                      <a:r>
                        <a:rPr lang="en-ZA" sz="1200">
                          <a:solidFill>
                            <a:schemeClr val="tx1"/>
                          </a:solidFill>
                          <a:effectLst/>
                        </a:rPr>
                        <a:t>36</a:t>
                      </a:r>
                      <a:endParaRPr lang="en-ZA" sz="120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56503" marR="565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26695" marR="42545" indent="-6350" algn="ctr">
                        <a:lnSpc>
                          <a:spcPct val="110000"/>
                        </a:lnSpc>
                        <a:spcAft>
                          <a:spcPts val="15"/>
                        </a:spcAft>
                      </a:pPr>
                      <a:r>
                        <a:rPr lang="en-ZA" sz="1200">
                          <a:solidFill>
                            <a:schemeClr val="tx1"/>
                          </a:solidFill>
                          <a:effectLst/>
                        </a:rPr>
                        <a:t>2</a:t>
                      </a:r>
                      <a:endParaRPr lang="en-ZA" sz="120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56503" marR="565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26695" marR="42545" indent="-6350" algn="ctr">
                        <a:lnSpc>
                          <a:spcPct val="110000"/>
                        </a:lnSpc>
                        <a:spcAft>
                          <a:spcPts val="15"/>
                        </a:spcAft>
                      </a:pPr>
                      <a:r>
                        <a:rPr lang="en-ZA" sz="1200" dirty="0">
                          <a:solidFill>
                            <a:schemeClr val="tx1"/>
                          </a:solidFill>
                          <a:effectLst/>
                        </a:rPr>
                        <a:t>95%</a:t>
                      </a:r>
                      <a:endParaRPr lang="en-ZA" sz="1200" dirty="0">
                        <a:solidFill>
                          <a:schemeClr val="tx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56503" marR="5650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655018742"/>
                  </a:ext>
                </a:extLst>
              </a:tr>
            </a:tbl>
          </a:graphicData>
        </a:graphic>
      </p:graphicFrame>
    </p:spTree>
    <p:extLst>
      <p:ext uri="{BB962C8B-B14F-4D97-AF65-F5344CB8AC3E}">
        <p14:creationId xmlns:p14="http://schemas.microsoft.com/office/powerpoint/2010/main" xmlns="" val="24477052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Picture 7" descr="CGE Banner1">
            <a:extLst>
              <a:ext uri="{FF2B5EF4-FFF2-40B4-BE49-F238E27FC236}">
                <a16:creationId xmlns:a16="http://schemas.microsoft.com/office/drawing/2014/main" xmlns="" id="{AB14F6E2-8B92-4334-A621-BEE47B27D1E6}"/>
              </a:ext>
            </a:extLst>
          </p:cNvPr>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442176" y="0"/>
            <a:ext cx="6259647" cy="13203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7175" name="Picture 9">
            <a:extLst>
              <a:ext uri="{FF2B5EF4-FFF2-40B4-BE49-F238E27FC236}">
                <a16:creationId xmlns:a16="http://schemas.microsoft.com/office/drawing/2014/main" xmlns="" id="{5074DE85-1E7D-48C5-87E6-543E5BEFD179}"/>
              </a:ext>
            </a:extLst>
          </p:cNvPr>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flipV="1">
            <a:off x="0" y="6701395"/>
            <a:ext cx="9144000" cy="15660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7171" name="Slide Number Placeholder 5">
            <a:extLst>
              <a:ext uri="{FF2B5EF4-FFF2-40B4-BE49-F238E27FC236}">
                <a16:creationId xmlns:a16="http://schemas.microsoft.com/office/drawing/2014/main" xmlns="" id="{475014AB-0D74-4E51-A848-C10226157F4C}"/>
              </a:ext>
            </a:extLst>
          </p:cNvPr>
          <p:cNvSpPr>
            <a:spLocks noGrp="1"/>
          </p:cNvSpPr>
          <p:nvPr>
            <p:ph type="sldNum" sz="quarter" idx="12"/>
          </p:nvPr>
        </p:nvSpPr>
        <p:spPr>
          <a:xfrm>
            <a:off x="7010400" y="6327796"/>
            <a:ext cx="2133600" cy="47625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7D02DCCF-2B67-4ADD-A4B7-82644B2C61A6}" type="slidenum">
              <a:rPr kumimoji="0" lang="en-GB" altLang="en-US" sz="1400" b="1"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9</a:t>
            </a:fld>
            <a:endParaRPr kumimoji="0" lang="en-GB" altLang="en-US" sz="14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7172" name="Rectangle 2">
            <a:extLst>
              <a:ext uri="{FF2B5EF4-FFF2-40B4-BE49-F238E27FC236}">
                <a16:creationId xmlns:a16="http://schemas.microsoft.com/office/drawing/2014/main" xmlns="" id="{04439AEB-0A17-4748-866D-53425E1BA5CA}"/>
              </a:ext>
            </a:extLst>
          </p:cNvPr>
          <p:cNvSpPr>
            <a:spLocks noGrp="1" noChangeArrowheads="1"/>
          </p:cNvSpPr>
          <p:nvPr>
            <p:ph type="ctrTitle"/>
          </p:nvPr>
        </p:nvSpPr>
        <p:spPr>
          <a:xfrm>
            <a:off x="442594" y="1693986"/>
            <a:ext cx="8701405" cy="456170"/>
          </a:xfrm>
        </p:spPr>
        <p:txBody>
          <a:bodyPr/>
          <a:lstStyle/>
          <a:p>
            <a:pPr marR="42545" lvl="0" algn="l">
              <a:lnSpc>
                <a:spcPct val="110000"/>
              </a:lnSpc>
              <a:spcAft>
                <a:spcPts val="500"/>
              </a:spcAft>
              <a:tabLst>
                <a:tab pos="9925050" algn="r"/>
              </a:tabLst>
            </a:pPr>
            <a:r>
              <a:rPr lang="en-ZA" sz="1100" b="1" dirty="0">
                <a:solidFill>
                  <a:schemeClr val="accent2">
                    <a:lumMod val="75000"/>
                  </a:schemeClr>
                </a:solidFill>
                <a:effectLst/>
                <a:latin typeface="Century Gothic" panose="020B0502020202020204" pitchFamily="34" charset="0"/>
                <a:ea typeface="Century Gothic" panose="020B0502020202020204" pitchFamily="34" charset="0"/>
                <a:cs typeface="Century Gothic" panose="020B0502020202020204" pitchFamily="34" charset="0"/>
              </a:rPr>
              <a:t>7.  APP TARGETS</a:t>
            </a:r>
            <a:br>
              <a:rPr lang="en-ZA" sz="1100" b="1" dirty="0">
                <a:solidFill>
                  <a:schemeClr val="accent2">
                    <a:lumMod val="75000"/>
                  </a:schemeClr>
                </a:solidFill>
                <a:effectLst/>
                <a:latin typeface="Century Gothic" panose="020B0502020202020204" pitchFamily="34" charset="0"/>
                <a:ea typeface="Century Gothic" panose="020B0502020202020204" pitchFamily="34" charset="0"/>
                <a:cs typeface="Century Gothic" panose="020B0502020202020204" pitchFamily="34" charset="0"/>
              </a:rPr>
            </a:br>
            <a:r>
              <a:rPr lang="en-GB" sz="1100" b="1" dirty="0">
                <a:solidFill>
                  <a:schemeClr val="accent2">
                    <a:lumMod val="75000"/>
                  </a:schemeClr>
                </a:solidFill>
                <a:effectLst/>
                <a:latin typeface="Century Gothic" panose="020B0502020202020204" pitchFamily="34" charset="0"/>
                <a:ea typeface="Century Gothic" panose="020B0502020202020204" pitchFamily="34" charset="0"/>
                <a:cs typeface="Arial" panose="020B0604020202020204" pitchFamily="34" charset="0"/>
              </a:rPr>
              <a:t>OUTCOME 1: </a:t>
            </a:r>
            <a:r>
              <a:rPr lang="en-ZA" sz="1100" b="1" dirty="0">
                <a:solidFill>
                  <a:schemeClr val="accent2">
                    <a:lumMod val="75000"/>
                  </a:schemeClr>
                </a:solidFill>
                <a:effectLst/>
                <a:latin typeface="Century Gothic" panose="020B0502020202020204" pitchFamily="34" charset="0"/>
                <a:ea typeface="Century Gothic" panose="020B0502020202020204" pitchFamily="34" charset="0"/>
                <a:cs typeface="Century Gothic" panose="020B0502020202020204" pitchFamily="34" charset="0"/>
              </a:rPr>
              <a:t>AN ENABLING LEGISLATIVE ENVIRONMENT T FOR GENDER EQUALITY</a:t>
            </a:r>
            <a:endParaRPr lang="en-ZA" sz="1100" dirty="0">
              <a:solidFill>
                <a:schemeClr val="accent2">
                  <a:lumMod val="75000"/>
                </a:schemeClr>
              </a:solidFill>
              <a:effectLst/>
              <a:latin typeface="Century Gothic" panose="020B0502020202020204" pitchFamily="34" charset="0"/>
              <a:ea typeface="Century Gothic" panose="020B0502020202020204" pitchFamily="34" charset="0"/>
              <a:cs typeface="Century Gothic" panose="020B0502020202020204" pitchFamily="34" charset="0"/>
            </a:endParaRPr>
          </a:p>
        </p:txBody>
      </p:sp>
      <p:graphicFrame>
        <p:nvGraphicFramePr>
          <p:cNvPr id="4" name="Table 3">
            <a:extLst>
              <a:ext uri="{FF2B5EF4-FFF2-40B4-BE49-F238E27FC236}">
                <a16:creationId xmlns:a16="http://schemas.microsoft.com/office/drawing/2014/main" xmlns="" id="{6B7C056F-08BF-4FF5-9C3B-3B6C7C612B97}"/>
              </a:ext>
            </a:extLst>
          </p:cNvPr>
          <p:cNvGraphicFramePr>
            <a:graphicFrameLocks noGrp="1"/>
          </p:cNvGraphicFramePr>
          <p:nvPr>
            <p:extLst>
              <p:ext uri="{D42A27DB-BD31-4B8C-83A1-F6EECF244321}">
                <p14:modId xmlns:p14="http://schemas.microsoft.com/office/powerpoint/2010/main" xmlns="" val="3492093439"/>
              </p:ext>
            </p:extLst>
          </p:nvPr>
        </p:nvGraphicFramePr>
        <p:xfrm>
          <a:off x="-1" y="2289852"/>
          <a:ext cx="9144000" cy="4357589"/>
        </p:xfrm>
        <a:graphic>
          <a:graphicData uri="http://schemas.openxmlformats.org/drawingml/2006/table">
            <a:tbl>
              <a:tblPr>
                <a:tableStyleId>{5940675A-B579-460E-94D1-54222C63F5DA}</a:tableStyleId>
              </a:tblPr>
              <a:tblGrid>
                <a:gridCol w="325527">
                  <a:extLst>
                    <a:ext uri="{9D8B030D-6E8A-4147-A177-3AD203B41FA5}">
                      <a16:colId xmlns:a16="http://schemas.microsoft.com/office/drawing/2014/main" xmlns="" val="872830473"/>
                    </a:ext>
                  </a:extLst>
                </a:gridCol>
                <a:gridCol w="1608376">
                  <a:extLst>
                    <a:ext uri="{9D8B030D-6E8A-4147-A177-3AD203B41FA5}">
                      <a16:colId xmlns:a16="http://schemas.microsoft.com/office/drawing/2014/main" xmlns="" val="3792169847"/>
                    </a:ext>
                  </a:extLst>
                </a:gridCol>
                <a:gridCol w="1429407">
                  <a:extLst>
                    <a:ext uri="{9D8B030D-6E8A-4147-A177-3AD203B41FA5}">
                      <a16:colId xmlns:a16="http://schemas.microsoft.com/office/drawing/2014/main" xmlns="" val="3542305266"/>
                    </a:ext>
                  </a:extLst>
                </a:gridCol>
                <a:gridCol w="1545021">
                  <a:extLst>
                    <a:ext uri="{9D8B030D-6E8A-4147-A177-3AD203B41FA5}">
                      <a16:colId xmlns:a16="http://schemas.microsoft.com/office/drawing/2014/main" xmlns="" val="2594381862"/>
                    </a:ext>
                  </a:extLst>
                </a:gridCol>
                <a:gridCol w="1744717">
                  <a:extLst>
                    <a:ext uri="{9D8B030D-6E8A-4147-A177-3AD203B41FA5}">
                      <a16:colId xmlns:a16="http://schemas.microsoft.com/office/drawing/2014/main" xmlns="" val="2896036185"/>
                    </a:ext>
                  </a:extLst>
                </a:gridCol>
                <a:gridCol w="1093076">
                  <a:extLst>
                    <a:ext uri="{9D8B030D-6E8A-4147-A177-3AD203B41FA5}">
                      <a16:colId xmlns:a16="http://schemas.microsoft.com/office/drawing/2014/main" xmlns="" val="2882085187"/>
                    </a:ext>
                  </a:extLst>
                </a:gridCol>
                <a:gridCol w="1397876">
                  <a:extLst>
                    <a:ext uri="{9D8B030D-6E8A-4147-A177-3AD203B41FA5}">
                      <a16:colId xmlns:a16="http://schemas.microsoft.com/office/drawing/2014/main" xmlns="" val="2651112191"/>
                    </a:ext>
                  </a:extLst>
                </a:gridCol>
              </a:tblGrid>
              <a:tr h="366777">
                <a:tc>
                  <a:txBody>
                    <a:bodyPr/>
                    <a:lstStyle/>
                    <a:p>
                      <a:pPr marL="234950" marR="42545" indent="-6350" algn="ctr">
                        <a:lnSpc>
                          <a:spcPct val="110000"/>
                        </a:lnSpc>
                        <a:spcAft>
                          <a:spcPts val="15"/>
                        </a:spcAft>
                      </a:pPr>
                      <a:r>
                        <a:rPr lang="en-ZA" sz="1100">
                          <a:effectLst/>
                          <a:latin typeface="Century Gothic" panose="020B0502020202020204" pitchFamily="34" charset="0"/>
                        </a:rPr>
                        <a:t>#</a:t>
                      </a:r>
                      <a:endParaRPr lang="en-ZA" sz="11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63500" marR="42545" indent="-6350" algn="ctr">
                        <a:lnSpc>
                          <a:spcPct val="110000"/>
                        </a:lnSpc>
                        <a:spcAft>
                          <a:spcPts val="15"/>
                        </a:spcAft>
                      </a:pPr>
                      <a:r>
                        <a:rPr lang="en-ZA" sz="1100" b="1" dirty="0">
                          <a:solidFill>
                            <a:schemeClr val="bg1"/>
                          </a:solidFill>
                          <a:effectLst/>
                          <a:latin typeface="Century Gothic" panose="020B0502020202020204" pitchFamily="34" charset="0"/>
                        </a:rPr>
                        <a:t>Output Indicators</a:t>
                      </a:r>
                      <a:endParaRPr lang="en-ZA" sz="1100" b="1" dirty="0">
                        <a:solidFill>
                          <a:schemeClr val="bg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solidFill>
                      <a:srgbClr val="002060"/>
                    </a:solidFill>
                  </a:tcPr>
                </a:tc>
                <a:tc>
                  <a:txBody>
                    <a:bodyPr/>
                    <a:lstStyle/>
                    <a:p>
                      <a:pPr marL="368300" marR="42545" indent="-6350" algn="ctr">
                        <a:lnSpc>
                          <a:spcPct val="110000"/>
                        </a:lnSpc>
                        <a:spcAft>
                          <a:spcPts val="15"/>
                        </a:spcAft>
                      </a:pPr>
                      <a:r>
                        <a:rPr lang="en-ZA" sz="1100" b="1" dirty="0">
                          <a:solidFill>
                            <a:schemeClr val="bg1"/>
                          </a:solidFill>
                          <a:effectLst/>
                          <a:latin typeface="Century Gothic" panose="020B0502020202020204" pitchFamily="34" charset="0"/>
                        </a:rPr>
                        <a:t>Annual Targets</a:t>
                      </a:r>
                      <a:endParaRPr lang="en-ZA" sz="1100" b="1" dirty="0">
                        <a:solidFill>
                          <a:schemeClr val="bg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solidFill>
                      <a:srgbClr val="002060"/>
                    </a:solidFill>
                  </a:tcPr>
                </a:tc>
                <a:tc>
                  <a:txBody>
                    <a:bodyPr/>
                    <a:lstStyle/>
                    <a:p>
                      <a:pPr marL="698500" marR="42545" indent="-6350" algn="ctr">
                        <a:lnSpc>
                          <a:spcPct val="110000"/>
                        </a:lnSpc>
                        <a:spcAft>
                          <a:spcPts val="15"/>
                        </a:spcAft>
                      </a:pPr>
                      <a:r>
                        <a:rPr lang="en-ZA" sz="1100" b="1" dirty="0">
                          <a:solidFill>
                            <a:schemeClr val="bg1"/>
                          </a:solidFill>
                          <a:effectLst/>
                          <a:latin typeface="Century Gothic" panose="020B0502020202020204" pitchFamily="34" charset="0"/>
                        </a:rPr>
                        <a:t>Q3 Targets</a:t>
                      </a:r>
                      <a:endParaRPr lang="en-ZA" sz="1100" b="1" dirty="0">
                        <a:solidFill>
                          <a:schemeClr val="bg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solidFill>
                      <a:srgbClr val="002060"/>
                    </a:solidFill>
                  </a:tcPr>
                </a:tc>
                <a:tc>
                  <a:txBody>
                    <a:bodyPr/>
                    <a:lstStyle/>
                    <a:p>
                      <a:pPr marL="234950" marR="42545" indent="-6350" algn="ctr">
                        <a:lnSpc>
                          <a:spcPct val="110000"/>
                        </a:lnSpc>
                        <a:spcAft>
                          <a:spcPts val="15"/>
                        </a:spcAft>
                      </a:pPr>
                      <a:r>
                        <a:rPr lang="en-ZA" sz="1100" b="1" dirty="0">
                          <a:solidFill>
                            <a:schemeClr val="bg1"/>
                          </a:solidFill>
                          <a:effectLst/>
                          <a:latin typeface="Century Gothic" panose="020B0502020202020204" pitchFamily="34" charset="0"/>
                        </a:rPr>
                        <a:t>Actual Performance</a:t>
                      </a:r>
                      <a:endParaRPr lang="en-ZA" sz="1100" b="1" dirty="0">
                        <a:solidFill>
                          <a:schemeClr val="bg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solidFill>
                      <a:srgbClr val="002060"/>
                    </a:solidFill>
                  </a:tcPr>
                </a:tc>
                <a:tc>
                  <a:txBody>
                    <a:bodyPr/>
                    <a:lstStyle/>
                    <a:p>
                      <a:pPr marL="234950" marR="42545" indent="-6350" algn="ctr">
                        <a:lnSpc>
                          <a:spcPct val="110000"/>
                        </a:lnSpc>
                        <a:spcAft>
                          <a:spcPts val="15"/>
                        </a:spcAft>
                      </a:pPr>
                      <a:r>
                        <a:rPr lang="en-ZA" sz="1100" b="1" dirty="0">
                          <a:solidFill>
                            <a:schemeClr val="bg1"/>
                          </a:solidFill>
                          <a:effectLst/>
                          <a:latin typeface="Century Gothic" panose="020B0502020202020204" pitchFamily="34" charset="0"/>
                        </a:rPr>
                        <a:t>Variance</a:t>
                      </a:r>
                      <a:endParaRPr lang="en-ZA" sz="1100" b="1" dirty="0">
                        <a:solidFill>
                          <a:schemeClr val="bg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solidFill>
                      <a:srgbClr val="002060"/>
                    </a:solidFill>
                  </a:tcPr>
                </a:tc>
                <a:tc>
                  <a:txBody>
                    <a:bodyPr/>
                    <a:lstStyle/>
                    <a:p>
                      <a:pPr marL="234950" marR="42545" indent="-6350" algn="ctr">
                        <a:lnSpc>
                          <a:spcPct val="110000"/>
                        </a:lnSpc>
                        <a:spcAft>
                          <a:spcPts val="15"/>
                        </a:spcAft>
                      </a:pPr>
                      <a:r>
                        <a:rPr lang="en-ZA" sz="1100" b="1" dirty="0">
                          <a:solidFill>
                            <a:schemeClr val="bg1"/>
                          </a:solidFill>
                          <a:effectLst/>
                          <a:latin typeface="Century Gothic" panose="020B0502020202020204" pitchFamily="34" charset="0"/>
                        </a:rPr>
                        <a:t>Corrective Action</a:t>
                      </a:r>
                      <a:endParaRPr lang="en-ZA" sz="1100" b="1" dirty="0">
                        <a:solidFill>
                          <a:schemeClr val="bg1"/>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solidFill>
                      <a:srgbClr val="002060"/>
                    </a:solidFill>
                  </a:tcPr>
                </a:tc>
                <a:extLst>
                  <a:ext uri="{0D108BD9-81ED-4DB2-BD59-A6C34878D82A}">
                    <a16:rowId xmlns:a16="http://schemas.microsoft.com/office/drawing/2014/main" xmlns="" val="546635345"/>
                  </a:ext>
                </a:extLst>
              </a:tr>
              <a:tr h="1516572">
                <a:tc>
                  <a:txBody>
                    <a:bodyPr/>
                    <a:lstStyle/>
                    <a:p>
                      <a:pPr marL="234950" marR="42545" indent="-6350" algn="just">
                        <a:lnSpc>
                          <a:spcPct val="110000"/>
                        </a:lnSpc>
                        <a:spcAft>
                          <a:spcPts val="15"/>
                        </a:spcAft>
                      </a:pPr>
                      <a:r>
                        <a:rPr lang="en-ZA" sz="1100" b="1" dirty="0">
                          <a:effectLst/>
                          <a:latin typeface="Century Gothic" panose="020B0502020202020204" pitchFamily="34" charset="0"/>
                        </a:rPr>
                        <a:t>1</a:t>
                      </a:r>
                      <a:endParaRPr lang="en-ZA" sz="1100" b="1"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nchor="ctr"/>
                </a:tc>
                <a:tc>
                  <a:txBody>
                    <a:bodyPr/>
                    <a:lstStyle/>
                    <a:p>
                      <a:pPr marL="69215" marR="42545" indent="-6350" algn="just">
                        <a:lnSpc>
                          <a:spcPct val="110000"/>
                        </a:lnSpc>
                        <a:spcAft>
                          <a:spcPts val="10"/>
                        </a:spcAft>
                      </a:pPr>
                      <a:r>
                        <a:rPr lang="en-ZA" sz="1100" dirty="0">
                          <a:effectLst/>
                          <a:latin typeface="Century Gothic" panose="020B0502020202020204" pitchFamily="34" charset="0"/>
                        </a:rPr>
                        <a:t>Number of submissions on new and proposed legislation that substantively promotes and protects gender equality </a:t>
                      </a:r>
                      <a:endParaRPr lang="en-ZA" sz="11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69215" marR="42545" indent="-6350" algn="just">
                        <a:lnSpc>
                          <a:spcPct val="110000"/>
                        </a:lnSpc>
                        <a:spcAft>
                          <a:spcPts val="15"/>
                        </a:spcAft>
                      </a:pPr>
                      <a:r>
                        <a:rPr lang="en-ZA" sz="1100">
                          <a:effectLst/>
                          <a:latin typeface="Century Gothic" panose="020B0502020202020204" pitchFamily="34" charset="0"/>
                        </a:rPr>
                        <a:t>16 submissions on new </a:t>
                      </a:r>
                    </a:p>
                    <a:p>
                      <a:pPr marL="69215" marR="42545" indent="-6350" algn="just">
                        <a:lnSpc>
                          <a:spcPct val="110000"/>
                        </a:lnSpc>
                        <a:spcAft>
                          <a:spcPts val="15"/>
                        </a:spcAft>
                      </a:pPr>
                      <a:r>
                        <a:rPr lang="en-ZA" sz="1100">
                          <a:effectLst/>
                          <a:latin typeface="Century Gothic" panose="020B0502020202020204" pitchFamily="34" charset="0"/>
                        </a:rPr>
                        <a:t>and proposed legislation that substantively promotes and protects gender equality </a:t>
                      </a:r>
                      <a:endParaRPr lang="en-ZA" sz="11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1270" marR="42545" indent="-6350" algn="just">
                        <a:lnSpc>
                          <a:spcPct val="110000"/>
                        </a:lnSpc>
                        <a:spcAft>
                          <a:spcPts val="10"/>
                        </a:spcAft>
                      </a:pPr>
                      <a:r>
                        <a:rPr lang="en-ZA" sz="1100">
                          <a:effectLst/>
                          <a:latin typeface="Century Gothic" panose="020B0502020202020204" pitchFamily="34" charset="0"/>
                        </a:rPr>
                        <a:t>4 submissions on new and proposed </a:t>
                      </a:r>
                    </a:p>
                    <a:p>
                      <a:pPr marL="1270" marR="42545" indent="-6350" algn="just">
                        <a:lnSpc>
                          <a:spcPct val="110000"/>
                        </a:lnSpc>
                        <a:spcAft>
                          <a:spcPts val="15"/>
                        </a:spcAft>
                      </a:pPr>
                      <a:r>
                        <a:rPr lang="en-ZA" sz="1100">
                          <a:effectLst/>
                          <a:latin typeface="Century Gothic" panose="020B0502020202020204" pitchFamily="34" charset="0"/>
                        </a:rPr>
                        <a:t>legislation that substantively </a:t>
                      </a:r>
                    </a:p>
                    <a:p>
                      <a:pPr marL="234950" marR="42545" indent="-6350" algn="just">
                        <a:lnSpc>
                          <a:spcPct val="110000"/>
                        </a:lnSpc>
                        <a:spcAft>
                          <a:spcPts val="15"/>
                        </a:spcAft>
                      </a:pPr>
                      <a:r>
                        <a:rPr lang="en-ZA" sz="1100">
                          <a:effectLst/>
                          <a:latin typeface="Century Gothic" panose="020B0502020202020204" pitchFamily="34" charset="0"/>
                        </a:rPr>
                        <a:t>promotes and protects gender equality </a:t>
                      </a:r>
                      <a:endParaRPr lang="en-ZA" sz="11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234950" marR="42545" indent="-6350" algn="just">
                        <a:lnSpc>
                          <a:spcPct val="110000"/>
                        </a:lnSpc>
                        <a:spcAft>
                          <a:spcPts val="15"/>
                        </a:spcAft>
                      </a:pPr>
                      <a:r>
                        <a:rPr lang="en-ZA" sz="1100" dirty="0">
                          <a:effectLst/>
                          <a:latin typeface="Century Gothic" panose="020B0502020202020204" pitchFamily="34" charset="0"/>
                        </a:rPr>
                        <a:t>1 submission was made on maternity and parental benefits for self-employed workers in the informal economy.</a:t>
                      </a:r>
                      <a:endParaRPr lang="en-ZA" sz="11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88900" marR="42545" indent="-6350" algn="just">
                        <a:lnSpc>
                          <a:spcPct val="110000"/>
                        </a:lnSpc>
                        <a:spcAft>
                          <a:spcPts val="15"/>
                        </a:spcAft>
                      </a:pPr>
                      <a:r>
                        <a:rPr lang="en-ZA" sz="1100" dirty="0">
                          <a:effectLst/>
                          <a:latin typeface="Century Gothic" panose="020B0502020202020204" pitchFamily="34" charset="0"/>
                        </a:rPr>
                        <a:t>In quarter 3 the cumulative variance is 6 submissions. </a:t>
                      </a:r>
                      <a:endParaRPr lang="en-ZA" sz="11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84138" marR="42545" indent="0" algn="just">
                        <a:lnSpc>
                          <a:spcPct val="110000"/>
                        </a:lnSpc>
                        <a:spcAft>
                          <a:spcPts val="15"/>
                        </a:spcAft>
                      </a:pPr>
                      <a:r>
                        <a:rPr lang="en-ZA" sz="1100" dirty="0">
                          <a:effectLst/>
                          <a:latin typeface="Century Gothic" panose="020B0502020202020204" pitchFamily="34" charset="0"/>
                        </a:rPr>
                        <a:t> The CGE must identify 10 pieces of legislation for input by the end of the 4</a:t>
                      </a:r>
                      <a:r>
                        <a:rPr lang="en-ZA" sz="1100" baseline="30000" dirty="0">
                          <a:effectLst/>
                          <a:latin typeface="Century Gothic" panose="020B0502020202020204" pitchFamily="34" charset="0"/>
                        </a:rPr>
                        <a:t>th</a:t>
                      </a:r>
                      <a:r>
                        <a:rPr lang="en-ZA" sz="1100" dirty="0">
                          <a:effectLst/>
                          <a:latin typeface="Century Gothic" panose="020B0502020202020204" pitchFamily="34" charset="0"/>
                        </a:rPr>
                        <a:t> quarter, to achieve the annual target.</a:t>
                      </a:r>
                      <a:endParaRPr lang="en-ZA" sz="11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extLst>
                  <a:ext uri="{0D108BD9-81ED-4DB2-BD59-A6C34878D82A}">
                    <a16:rowId xmlns:a16="http://schemas.microsoft.com/office/drawing/2014/main" xmlns="" val="1384009399"/>
                  </a:ext>
                </a:extLst>
              </a:tr>
              <a:tr h="2474240">
                <a:tc>
                  <a:txBody>
                    <a:bodyPr/>
                    <a:lstStyle/>
                    <a:p>
                      <a:pPr marL="234950" marR="42545" indent="-6350" algn="just">
                        <a:lnSpc>
                          <a:spcPct val="110000"/>
                        </a:lnSpc>
                        <a:spcAft>
                          <a:spcPts val="15"/>
                        </a:spcAft>
                      </a:pPr>
                      <a:r>
                        <a:rPr lang="en-ZA" sz="1100" b="1" dirty="0">
                          <a:effectLst/>
                          <a:latin typeface="Century Gothic" panose="020B0502020202020204" pitchFamily="34" charset="0"/>
                        </a:rPr>
                        <a:t>2</a:t>
                      </a:r>
                      <a:endParaRPr lang="en-ZA" sz="1100" b="1"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nchor="ctr"/>
                </a:tc>
                <a:tc>
                  <a:txBody>
                    <a:bodyPr/>
                    <a:lstStyle/>
                    <a:p>
                      <a:pPr marL="69215" marR="42545" indent="-6350" algn="just">
                        <a:lnSpc>
                          <a:spcPct val="110000"/>
                        </a:lnSpc>
                        <a:spcAft>
                          <a:spcPts val="15"/>
                        </a:spcAft>
                      </a:pPr>
                      <a:r>
                        <a:rPr lang="en-ZA" sz="1100">
                          <a:effectLst/>
                          <a:latin typeface="Century Gothic" panose="020B0502020202020204" pitchFamily="34" charset="0"/>
                        </a:rPr>
                        <a:t>Number of </a:t>
                      </a:r>
                    </a:p>
                    <a:p>
                      <a:pPr marL="69215" marR="42545" indent="-6350" algn="just">
                        <a:lnSpc>
                          <a:spcPct val="110000"/>
                        </a:lnSpc>
                        <a:spcAft>
                          <a:spcPts val="15"/>
                        </a:spcAft>
                      </a:pPr>
                      <a:r>
                        <a:rPr lang="en-ZA" sz="1100">
                          <a:effectLst/>
                          <a:latin typeface="Century Gothic" panose="020B0502020202020204" pitchFamily="34" charset="0"/>
                        </a:rPr>
                        <a:t>consolidated reports to the president and the Speaker’s office on the submissions made and an analysis of the outcomes of the engagements with parliament and other key stakeholders on </a:t>
                      </a:r>
                    </a:p>
                    <a:p>
                      <a:pPr marL="69215" marR="42545" indent="-6350" algn="just">
                        <a:lnSpc>
                          <a:spcPct val="110000"/>
                        </a:lnSpc>
                        <a:spcAft>
                          <a:spcPts val="15"/>
                        </a:spcAft>
                      </a:pPr>
                      <a:r>
                        <a:rPr lang="en-ZA" sz="1100">
                          <a:effectLst/>
                          <a:latin typeface="Century Gothic" panose="020B0502020202020204" pitchFamily="34" charset="0"/>
                        </a:rPr>
                        <a:t>new and proposed legislation </a:t>
                      </a:r>
                      <a:endParaRPr lang="en-ZA" sz="11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69215" marR="42545" indent="-6350" algn="just">
                        <a:lnSpc>
                          <a:spcPct val="110000"/>
                        </a:lnSpc>
                        <a:spcAft>
                          <a:spcPts val="15"/>
                        </a:spcAft>
                      </a:pPr>
                      <a:r>
                        <a:rPr lang="en-ZA" sz="1100">
                          <a:effectLst/>
                          <a:latin typeface="Century Gothic" panose="020B0502020202020204" pitchFamily="34" charset="0"/>
                        </a:rPr>
                        <a:t>A consolidated report on submissions and outcomes of engagements with parliament and other key stakeholders on </a:t>
                      </a:r>
                    </a:p>
                    <a:p>
                      <a:pPr marL="69215" marR="42545" indent="-6350" algn="just">
                        <a:lnSpc>
                          <a:spcPct val="110000"/>
                        </a:lnSpc>
                        <a:spcAft>
                          <a:spcPts val="15"/>
                        </a:spcAft>
                      </a:pPr>
                      <a:r>
                        <a:rPr lang="en-ZA" sz="1100">
                          <a:effectLst/>
                          <a:latin typeface="Century Gothic" panose="020B0502020202020204" pitchFamily="34" charset="0"/>
                        </a:rPr>
                        <a:t>new and proposed legislation </a:t>
                      </a:r>
                      <a:endParaRPr lang="en-ZA" sz="11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1270" marR="42545" indent="-6350" algn="just">
                        <a:lnSpc>
                          <a:spcPct val="110000"/>
                        </a:lnSpc>
                        <a:spcAft>
                          <a:spcPts val="15"/>
                        </a:spcAft>
                      </a:pPr>
                      <a:r>
                        <a:rPr lang="en-ZA" sz="1100">
                          <a:effectLst/>
                          <a:latin typeface="Century Gothic" panose="020B0502020202020204" pitchFamily="34" charset="0"/>
                        </a:rPr>
                        <a:t>A report on submissions and outcomes of engagements with parliament and other key stakeholders on new and proposed </a:t>
                      </a:r>
                    </a:p>
                    <a:p>
                      <a:pPr marL="63500" marR="42545" indent="-6350" algn="just">
                        <a:lnSpc>
                          <a:spcPct val="110000"/>
                        </a:lnSpc>
                        <a:spcAft>
                          <a:spcPts val="15"/>
                        </a:spcAft>
                      </a:pPr>
                      <a:r>
                        <a:rPr lang="en-ZA" sz="1100">
                          <a:effectLst/>
                          <a:latin typeface="Century Gothic" panose="020B0502020202020204" pitchFamily="34" charset="0"/>
                        </a:rPr>
                        <a:t>legislation </a:t>
                      </a:r>
                      <a:endParaRPr lang="en-ZA" sz="110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50800" marR="42545" indent="-6350" algn="just">
                        <a:lnSpc>
                          <a:spcPct val="110000"/>
                        </a:lnSpc>
                        <a:spcAft>
                          <a:spcPts val="15"/>
                        </a:spcAft>
                      </a:pPr>
                      <a:r>
                        <a:rPr lang="en-ZA" sz="1100" dirty="0">
                          <a:effectLst/>
                          <a:latin typeface="Century Gothic" panose="020B0502020202020204" pitchFamily="34" charset="0"/>
                        </a:rPr>
                        <a:t>A report was not compiled as no submissions were made.</a:t>
                      </a:r>
                      <a:endParaRPr lang="en-ZA" sz="11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44450" marR="42545" indent="-6350" algn="just">
                        <a:lnSpc>
                          <a:spcPct val="110000"/>
                        </a:lnSpc>
                        <a:spcAft>
                          <a:spcPts val="15"/>
                        </a:spcAft>
                      </a:pPr>
                      <a:r>
                        <a:rPr lang="en-ZA" sz="1100" dirty="0">
                          <a:effectLst/>
                          <a:latin typeface="Century Gothic" panose="020B0502020202020204" pitchFamily="34" charset="0"/>
                        </a:rPr>
                        <a:t>1 quarterly report.</a:t>
                      </a:r>
                      <a:endParaRPr lang="en-ZA" sz="11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tc>
                  <a:txBody>
                    <a:bodyPr/>
                    <a:lstStyle/>
                    <a:p>
                      <a:pPr marL="57150" marR="42545" indent="-6350" algn="just">
                        <a:lnSpc>
                          <a:spcPct val="110000"/>
                        </a:lnSpc>
                        <a:spcAft>
                          <a:spcPts val="15"/>
                        </a:spcAft>
                      </a:pPr>
                      <a:r>
                        <a:rPr lang="en-ZA" sz="1100" dirty="0">
                          <a:effectLst/>
                          <a:latin typeface="Century Gothic" panose="020B0502020202020204" pitchFamily="34" charset="0"/>
                        </a:rPr>
                        <a:t>2 quarterly reports to be produced in Q4.</a:t>
                      </a:r>
                      <a:endParaRPr lang="en-ZA" sz="11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txBody>
                  <a:tcPr marL="0" marR="0" marT="0" marB="0"/>
                </a:tc>
                <a:extLst>
                  <a:ext uri="{0D108BD9-81ED-4DB2-BD59-A6C34878D82A}">
                    <a16:rowId xmlns:a16="http://schemas.microsoft.com/office/drawing/2014/main" xmlns="" val="3600991368"/>
                  </a:ext>
                </a:extLst>
              </a:tr>
            </a:tbl>
          </a:graphicData>
        </a:graphic>
      </p:graphicFrame>
    </p:spTree>
  </p:cSld>
  <p:clrMapOvr>
    <a:masterClrMapping/>
  </p:clrMapOvr>
</p:sld>
</file>

<file path=ppt/theme/theme1.xml><?xml version="1.0" encoding="utf-8"?>
<a:theme xmlns:a="http://schemas.openxmlformats.org/drawingml/2006/main" name="Default Design">
  <a:themeElements>
    <a:clrScheme name="Default Design">
      <a:dk1>
        <a:srgbClr val="000000"/>
      </a:dk1>
      <a:lt1>
        <a:srgbClr val="FFFFFF"/>
      </a:lt1>
      <a:dk2>
        <a:srgbClr val="A7A7A7"/>
      </a:dk2>
      <a:lt2>
        <a:srgbClr val="535353"/>
      </a:lt2>
      <a:accent1>
        <a:srgbClr val="BBE0E3"/>
      </a:accent1>
      <a:accent2>
        <a:srgbClr val="333399"/>
      </a:accent2>
      <a:accent3>
        <a:srgbClr val="9BBB59"/>
      </a:accent3>
      <a:accent4>
        <a:srgbClr val="8064A2"/>
      </a:accent4>
      <a:accent5>
        <a:srgbClr val="4BACC6"/>
      </a:accent5>
      <a:accent6>
        <a:srgbClr val="F79646"/>
      </a:accent6>
      <a:hlink>
        <a:srgbClr val="0000FF"/>
      </a:hlink>
      <a:folHlink>
        <a:srgbClr val="FF00FF"/>
      </a:folHlink>
    </a:clrScheme>
    <a:fontScheme name="Default Design">
      <a:majorFont>
        <a:latin typeface="Arial Black"/>
        <a:ea typeface="Arial Black"/>
        <a:cs typeface="Arial Black"/>
      </a:majorFont>
      <a:minorFont>
        <a:latin typeface="Arial Black"/>
        <a:ea typeface="Arial Black"/>
        <a:cs typeface="Arial Black"/>
      </a:minorFont>
    </a:fontScheme>
    <a:fmtScheme name="Default Design">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Arial Black"/>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Arial Black"/>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Default Design">
  <a:themeElements>
    <a:clrScheme name="Default Design">
      <a:dk1>
        <a:srgbClr val="000000"/>
      </a:dk1>
      <a:lt1>
        <a:srgbClr val="FFFFFF"/>
      </a:lt1>
      <a:dk2>
        <a:srgbClr val="A7A7A7"/>
      </a:dk2>
      <a:lt2>
        <a:srgbClr val="535353"/>
      </a:lt2>
      <a:accent1>
        <a:srgbClr val="BBE0E3"/>
      </a:accent1>
      <a:accent2>
        <a:srgbClr val="333399"/>
      </a:accent2>
      <a:accent3>
        <a:srgbClr val="9BBB59"/>
      </a:accent3>
      <a:accent4>
        <a:srgbClr val="8064A2"/>
      </a:accent4>
      <a:accent5>
        <a:srgbClr val="4BACC6"/>
      </a:accent5>
      <a:accent6>
        <a:srgbClr val="F79646"/>
      </a:accent6>
      <a:hlink>
        <a:srgbClr val="0000FF"/>
      </a:hlink>
      <a:folHlink>
        <a:srgbClr val="FF00FF"/>
      </a:folHlink>
    </a:clrScheme>
    <a:fontScheme name="Default Design">
      <a:majorFont>
        <a:latin typeface="Arial Black"/>
        <a:ea typeface="Arial Black"/>
        <a:cs typeface="Arial Black"/>
      </a:majorFont>
      <a:minorFont>
        <a:latin typeface="Arial Black"/>
        <a:ea typeface="Arial Black"/>
        <a:cs typeface="Arial Black"/>
      </a:minorFont>
    </a:fontScheme>
    <a:fmtScheme name="Default Design">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Arial Black"/>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Arial Black"/>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1162</TotalTime>
  <Words>4249</Words>
  <Application>Microsoft Office PowerPoint</Application>
  <PresentationFormat>On-screen Show (4:3)</PresentationFormat>
  <Paragraphs>652</Paragraphs>
  <Slides>22</Slides>
  <Notes>10</Notes>
  <HiddenSlides>0</HiddenSlides>
  <MMClips>0</MMClips>
  <ScaleCrop>false</ScaleCrop>
  <HeadingPairs>
    <vt:vector size="4" baseType="variant">
      <vt:variant>
        <vt:lpstr>Theme</vt:lpstr>
      </vt:variant>
      <vt:variant>
        <vt:i4>2</vt:i4>
      </vt:variant>
      <vt:variant>
        <vt:lpstr>Slide Titles</vt:lpstr>
      </vt:variant>
      <vt:variant>
        <vt:i4>22</vt:i4>
      </vt:variant>
    </vt:vector>
  </HeadingPairs>
  <TitlesOfParts>
    <vt:vector size="24" baseType="lpstr">
      <vt:lpstr>Default Design</vt:lpstr>
      <vt:lpstr>1_Default Design</vt:lpstr>
      <vt:lpstr>Slide 1</vt:lpstr>
      <vt:lpstr>PRESENTATION STRUCTURE</vt:lpstr>
      <vt:lpstr>INTRODUCTION</vt:lpstr>
      <vt:lpstr>STRATEGIC FOCUS</vt:lpstr>
      <vt:lpstr>OUTCOMES</vt:lpstr>
      <vt:lpstr>APP PROGRAMMES SUPPORTING THE SONA, NDP, MTSF &amp; INTERNATIONAL INSTRUMENTS</vt:lpstr>
      <vt:lpstr>SUMMARY OF ACHIEVEMENTS  </vt:lpstr>
      <vt:lpstr> 6. QUARTERLY COMPARISON</vt:lpstr>
      <vt:lpstr>7.  APP TARGETS OUTCOME 1: AN ENABLING LEGISLATIVE ENVIRONMENT T FOR GENDER EQUALITY</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GOVERNMENT EMERGENCY RESPONSE ACTION PLAN ON GENDER BASED VIOLENCE &amp; FEMICIDE</dc:title>
  <dc:creator>Lindelwe Motha</dc:creator>
  <cp:lastModifiedBy>USER</cp:lastModifiedBy>
  <cp:revision>10</cp:revision>
  <cp:lastPrinted>2021-07-26T11:44:33Z</cp:lastPrinted>
  <dcterms:modified xsi:type="dcterms:W3CDTF">2022-03-03T03:31:10Z</dcterms:modified>
</cp:coreProperties>
</file>