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notesSlides/notesSlide10.xml" ContentType="application/vnd.openxmlformats-officedocument.presentationml.notesSlide+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257" r:id="rId5"/>
    <p:sldId id="364" r:id="rId6"/>
    <p:sldId id="365" r:id="rId7"/>
    <p:sldId id="289" r:id="rId8"/>
    <p:sldId id="360" r:id="rId9"/>
    <p:sldId id="352" r:id="rId10"/>
    <p:sldId id="302" r:id="rId11"/>
    <p:sldId id="288" r:id="rId12"/>
    <p:sldId id="355" r:id="rId13"/>
    <p:sldId id="361" r:id="rId14"/>
    <p:sldId id="356" r:id="rId15"/>
    <p:sldId id="346" r:id="rId16"/>
    <p:sldId id="362" r:id="rId17"/>
    <p:sldId id="363" r:id="rId18"/>
    <p:sldId id="272" r:id="rId19"/>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shabi Putu" initials="MP" lastIdx="1" clrIdx="0">
    <p:extLst>
      <p:ext uri="{19B8F6BF-5375-455C-9EA6-DF929625EA0E}">
        <p15:presenceInfo xmlns:p15="http://schemas.microsoft.com/office/powerpoint/2012/main" xmlns="" userId="S::Moshabi@cge.org.za::2207b65f-80b7-4061-a32f-bb47a042f91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F61918-6D24-42BA-8686-E49A6B422878}" v="3" dt="2022-02-24T00:29:44.9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32" autoAdjust="0"/>
    <p:restoredTop sz="94660"/>
  </p:normalViewPr>
  <p:slideViewPr>
    <p:cSldViewPr snapToGrid="0">
      <p:cViewPr varScale="1">
        <p:scale>
          <a:sx n="73" d="100"/>
          <a:sy n="73" d="100"/>
        </p:scale>
        <p:origin x="-53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elisile Mabaso" userId="f203dd9c-b760-48b6-82ab-182a57f94e5d" providerId="ADAL" clId="{4DF61918-6D24-42BA-8686-E49A6B422878}"/>
    <pc:docChg chg="custSel addSld delSld modSld">
      <pc:chgData name="Nelisile Mabaso" userId="f203dd9c-b760-48b6-82ab-182a57f94e5d" providerId="ADAL" clId="{4DF61918-6D24-42BA-8686-E49A6B422878}" dt="2022-02-24T00:29:44.915" v="985"/>
      <pc:docMkLst>
        <pc:docMk/>
      </pc:docMkLst>
      <pc:sldChg chg="del">
        <pc:chgData name="Nelisile Mabaso" userId="f203dd9c-b760-48b6-82ab-182a57f94e5d" providerId="ADAL" clId="{4DF61918-6D24-42BA-8686-E49A6B422878}" dt="2022-02-24T00:00:24.465" v="1" actId="2696"/>
        <pc:sldMkLst>
          <pc:docMk/>
          <pc:sldMk cId="562695298" sldId="269"/>
        </pc:sldMkLst>
      </pc:sldChg>
      <pc:sldChg chg="modSp mod">
        <pc:chgData name="Nelisile Mabaso" userId="f203dd9c-b760-48b6-82ab-182a57f94e5d" providerId="ADAL" clId="{4DF61918-6D24-42BA-8686-E49A6B422878}" dt="2022-02-24T00:11:56.813" v="92"/>
        <pc:sldMkLst>
          <pc:docMk/>
          <pc:sldMk cId="1612566132" sldId="288"/>
        </pc:sldMkLst>
        <pc:spChg chg="mod">
          <ac:chgData name="Nelisile Mabaso" userId="f203dd9c-b760-48b6-82ab-182a57f94e5d" providerId="ADAL" clId="{4DF61918-6D24-42BA-8686-E49A6B422878}" dt="2022-02-24T00:11:56.813" v="92"/>
          <ac:spMkLst>
            <pc:docMk/>
            <pc:sldMk cId="1612566132" sldId="288"/>
            <ac:spMk id="13" creationId="{830BFA0B-F7A8-49D4-B5F9-0215BD9A7940}"/>
          </ac:spMkLst>
        </pc:spChg>
      </pc:sldChg>
      <pc:sldChg chg="modSp mod">
        <pc:chgData name="Nelisile Mabaso" userId="f203dd9c-b760-48b6-82ab-182a57f94e5d" providerId="ADAL" clId="{4DF61918-6D24-42BA-8686-E49A6B422878}" dt="2022-02-24T00:26:36.784" v="878" actId="20577"/>
        <pc:sldMkLst>
          <pc:docMk/>
          <pc:sldMk cId="1394721148" sldId="289"/>
        </pc:sldMkLst>
        <pc:spChg chg="mod">
          <ac:chgData name="Nelisile Mabaso" userId="f203dd9c-b760-48b6-82ab-182a57f94e5d" providerId="ADAL" clId="{4DF61918-6D24-42BA-8686-E49A6B422878}" dt="2022-02-24T00:26:36.784" v="878" actId="20577"/>
          <ac:spMkLst>
            <pc:docMk/>
            <pc:sldMk cId="1394721148" sldId="289"/>
            <ac:spMk id="3076" creationId="{925CDC77-C442-42A5-BDC6-ABA047034026}"/>
          </ac:spMkLst>
        </pc:spChg>
        <pc:spChg chg="mod">
          <ac:chgData name="Nelisile Mabaso" userId="f203dd9c-b760-48b6-82ab-182a57f94e5d" providerId="ADAL" clId="{4DF61918-6D24-42BA-8686-E49A6B422878}" dt="2022-02-24T00:04:17.214" v="10" actId="20577"/>
          <ac:spMkLst>
            <pc:docMk/>
            <pc:sldMk cId="1394721148" sldId="289"/>
            <ac:spMk id="4100" creationId="{1F04C12D-9943-418C-9EAB-FBC6BA70D8C7}"/>
          </ac:spMkLst>
        </pc:spChg>
      </pc:sldChg>
      <pc:sldChg chg="modSp mod">
        <pc:chgData name="Nelisile Mabaso" userId="f203dd9c-b760-48b6-82ab-182a57f94e5d" providerId="ADAL" clId="{4DF61918-6D24-42BA-8686-E49A6B422878}" dt="2022-02-24T00:11:08.420" v="91" actId="2711"/>
        <pc:sldMkLst>
          <pc:docMk/>
          <pc:sldMk cId="1071755729" sldId="302"/>
        </pc:sldMkLst>
        <pc:spChg chg="mod">
          <ac:chgData name="Nelisile Mabaso" userId="f203dd9c-b760-48b6-82ab-182a57f94e5d" providerId="ADAL" clId="{4DF61918-6D24-42BA-8686-E49A6B422878}" dt="2022-02-24T00:11:08.420" v="91" actId="2711"/>
          <ac:spMkLst>
            <pc:docMk/>
            <pc:sldMk cId="1071755729" sldId="302"/>
            <ac:spMk id="6" creationId="{5E08BCCD-D029-4F0B-A695-585435E59B5F}"/>
          </ac:spMkLst>
        </pc:spChg>
      </pc:sldChg>
      <pc:sldChg chg="del">
        <pc:chgData name="Nelisile Mabaso" userId="f203dd9c-b760-48b6-82ab-182a57f94e5d" providerId="ADAL" clId="{4DF61918-6D24-42BA-8686-E49A6B422878}" dt="2022-02-24T00:15:12.906" v="103" actId="2696"/>
        <pc:sldMkLst>
          <pc:docMk/>
          <pc:sldMk cId="3345190639" sldId="314"/>
        </pc:sldMkLst>
      </pc:sldChg>
      <pc:sldChg chg="del">
        <pc:chgData name="Nelisile Mabaso" userId="f203dd9c-b760-48b6-82ab-182a57f94e5d" providerId="ADAL" clId="{4DF61918-6D24-42BA-8686-E49A6B422878}" dt="2022-02-24T00:15:17.786" v="104" actId="2696"/>
        <pc:sldMkLst>
          <pc:docMk/>
          <pc:sldMk cId="1064071613" sldId="342"/>
        </pc:sldMkLst>
      </pc:sldChg>
      <pc:sldChg chg="del">
        <pc:chgData name="Nelisile Mabaso" userId="f203dd9c-b760-48b6-82ab-182a57f94e5d" providerId="ADAL" clId="{4DF61918-6D24-42BA-8686-E49A6B422878}" dt="2022-02-24T00:15:00.481" v="101" actId="2696"/>
        <pc:sldMkLst>
          <pc:docMk/>
          <pc:sldMk cId="339952874" sldId="351"/>
        </pc:sldMkLst>
      </pc:sldChg>
      <pc:sldChg chg="modSp add mod">
        <pc:chgData name="Nelisile Mabaso" userId="f203dd9c-b760-48b6-82ab-182a57f94e5d" providerId="ADAL" clId="{4DF61918-6D24-42BA-8686-E49A6B422878}" dt="2022-02-24T00:24:56.523" v="839" actId="20577"/>
        <pc:sldMkLst>
          <pc:docMk/>
          <pc:sldMk cId="97887927" sldId="352"/>
        </pc:sldMkLst>
        <pc:spChg chg="mod">
          <ac:chgData name="Nelisile Mabaso" userId="f203dd9c-b760-48b6-82ab-182a57f94e5d" providerId="ADAL" clId="{4DF61918-6D24-42BA-8686-E49A6B422878}" dt="2022-02-24T00:24:56.523" v="839" actId="20577"/>
          <ac:spMkLst>
            <pc:docMk/>
            <pc:sldMk cId="97887927" sldId="352"/>
            <ac:spMk id="4" creationId="{D455E0D6-88B5-4CD0-93A3-9A643D6E0D42}"/>
          </ac:spMkLst>
        </pc:spChg>
      </pc:sldChg>
      <pc:sldChg chg="addSp delSp modSp del mod">
        <pc:chgData name="Nelisile Mabaso" userId="f203dd9c-b760-48b6-82ab-182a57f94e5d" providerId="ADAL" clId="{4DF61918-6D24-42BA-8686-E49A6B422878}" dt="2022-02-24T00:17:20.314" v="268" actId="2696"/>
        <pc:sldMkLst>
          <pc:docMk/>
          <pc:sldMk cId="3373035214" sldId="352"/>
        </pc:sldMkLst>
        <pc:spChg chg="mod">
          <ac:chgData name="Nelisile Mabaso" userId="f203dd9c-b760-48b6-82ab-182a57f94e5d" providerId="ADAL" clId="{4DF61918-6D24-42BA-8686-E49A6B422878}" dt="2022-02-24T00:17:02.567" v="267" actId="255"/>
          <ac:spMkLst>
            <pc:docMk/>
            <pc:sldMk cId="3373035214" sldId="352"/>
            <ac:spMk id="4" creationId="{D455E0D6-88B5-4CD0-93A3-9A643D6E0D42}"/>
          </ac:spMkLst>
        </pc:spChg>
        <pc:spChg chg="add del mod">
          <ac:chgData name="Nelisile Mabaso" userId="f203dd9c-b760-48b6-82ab-182a57f94e5d" providerId="ADAL" clId="{4DF61918-6D24-42BA-8686-E49A6B422878}" dt="2022-02-24T00:16:04.471" v="258" actId="478"/>
          <ac:spMkLst>
            <pc:docMk/>
            <pc:sldMk cId="3373035214" sldId="352"/>
            <ac:spMk id="5" creationId="{27525C9D-84D7-4CC4-8DAF-22CD777F518E}"/>
          </ac:spMkLst>
        </pc:spChg>
        <pc:spChg chg="mod">
          <ac:chgData name="Nelisile Mabaso" userId="f203dd9c-b760-48b6-82ab-182a57f94e5d" providerId="ADAL" clId="{4DF61918-6D24-42BA-8686-E49A6B422878}" dt="2022-02-24T00:16:30.478" v="264" actId="1076"/>
          <ac:spMkLst>
            <pc:docMk/>
            <pc:sldMk cId="3373035214" sldId="352"/>
            <ac:spMk id="14" creationId="{28295249-402C-4985-9169-1AE8CFEF0B4B}"/>
          </ac:spMkLst>
        </pc:spChg>
        <pc:spChg chg="del">
          <ac:chgData name="Nelisile Mabaso" userId="f203dd9c-b760-48b6-82ab-182a57f94e5d" providerId="ADAL" clId="{4DF61918-6D24-42BA-8686-E49A6B422878}" dt="2022-02-24T00:16:36.940" v="265" actId="478"/>
          <ac:spMkLst>
            <pc:docMk/>
            <pc:sldMk cId="3373035214" sldId="352"/>
            <ac:spMk id="18" creationId="{D1DD17F8-6FA8-4630-BD00-2BAC8B49F432}"/>
          </ac:spMkLst>
        </pc:spChg>
        <pc:spChg chg="del mod">
          <ac:chgData name="Nelisile Mabaso" userId="f203dd9c-b760-48b6-82ab-182a57f94e5d" providerId="ADAL" clId="{4DF61918-6D24-42BA-8686-E49A6B422878}" dt="2022-02-24T00:16:04.471" v="260"/>
          <ac:spMkLst>
            <pc:docMk/>
            <pc:sldMk cId="3373035214" sldId="352"/>
            <ac:spMk id="25" creationId="{FFC26B49-B549-4501-BE21-E21E46393415}"/>
          </ac:spMkLst>
        </pc:spChg>
        <pc:picChg chg="del">
          <ac:chgData name="Nelisile Mabaso" userId="f203dd9c-b760-48b6-82ab-182a57f94e5d" providerId="ADAL" clId="{4DF61918-6D24-42BA-8686-E49A6B422878}" dt="2022-02-24T00:15:35.615" v="105" actId="478"/>
          <ac:picMkLst>
            <pc:docMk/>
            <pc:sldMk cId="3373035214" sldId="352"/>
            <ac:picMk id="3" creationId="{EA4CF942-164A-4BED-8DB6-ABD581E61617}"/>
          </ac:picMkLst>
        </pc:picChg>
      </pc:sldChg>
      <pc:sldChg chg="modSp mod">
        <pc:chgData name="Nelisile Mabaso" userId="f203dd9c-b760-48b6-82ab-182a57f94e5d" providerId="ADAL" clId="{4DF61918-6D24-42BA-8686-E49A6B422878}" dt="2022-02-24T00:12:21.322" v="94" actId="255"/>
        <pc:sldMkLst>
          <pc:docMk/>
          <pc:sldMk cId="1362539827" sldId="355"/>
        </pc:sldMkLst>
        <pc:spChg chg="mod">
          <ac:chgData name="Nelisile Mabaso" userId="f203dd9c-b760-48b6-82ab-182a57f94e5d" providerId="ADAL" clId="{4DF61918-6D24-42BA-8686-E49A6B422878}" dt="2022-02-24T00:12:21.322" v="94" actId="255"/>
          <ac:spMkLst>
            <pc:docMk/>
            <pc:sldMk cId="1362539827" sldId="355"/>
            <ac:spMk id="8" creationId="{874A4507-7101-49BC-B84C-2212B133D204}"/>
          </ac:spMkLst>
        </pc:spChg>
      </pc:sldChg>
      <pc:sldChg chg="modSp mod">
        <pc:chgData name="Nelisile Mabaso" userId="f203dd9c-b760-48b6-82ab-182a57f94e5d" providerId="ADAL" clId="{4DF61918-6D24-42BA-8686-E49A6B422878}" dt="2022-02-24T00:13:09.142" v="98" actId="6549"/>
        <pc:sldMkLst>
          <pc:docMk/>
          <pc:sldMk cId="768222254" sldId="356"/>
        </pc:sldMkLst>
        <pc:spChg chg="mod">
          <ac:chgData name="Nelisile Mabaso" userId="f203dd9c-b760-48b6-82ab-182a57f94e5d" providerId="ADAL" clId="{4DF61918-6D24-42BA-8686-E49A6B422878}" dt="2022-02-24T00:13:09.142" v="98" actId="6549"/>
          <ac:spMkLst>
            <pc:docMk/>
            <pc:sldMk cId="768222254" sldId="356"/>
            <ac:spMk id="3" creationId="{7AFADECA-4A1D-458A-8EED-1775CF580C71}"/>
          </ac:spMkLst>
        </pc:spChg>
      </pc:sldChg>
      <pc:sldChg chg="del">
        <pc:chgData name="Nelisile Mabaso" userId="f203dd9c-b760-48b6-82ab-182a57f94e5d" providerId="ADAL" clId="{4DF61918-6D24-42BA-8686-E49A6B422878}" dt="2022-02-24T00:15:07.226" v="102" actId="2696"/>
        <pc:sldMkLst>
          <pc:docMk/>
          <pc:sldMk cId="570808959" sldId="357"/>
        </pc:sldMkLst>
      </pc:sldChg>
      <pc:sldChg chg="del">
        <pc:chgData name="Nelisile Mabaso" userId="f203dd9c-b760-48b6-82ab-182a57f94e5d" providerId="ADAL" clId="{4DF61918-6D24-42BA-8686-E49A6B422878}" dt="2022-02-24T00:14:50.083" v="100" actId="2696"/>
        <pc:sldMkLst>
          <pc:docMk/>
          <pc:sldMk cId="3389838341" sldId="358"/>
        </pc:sldMkLst>
      </pc:sldChg>
      <pc:sldChg chg="modSp mod">
        <pc:chgData name="Nelisile Mabaso" userId="f203dd9c-b760-48b6-82ab-182a57f94e5d" providerId="ADAL" clId="{4DF61918-6D24-42BA-8686-E49A6B422878}" dt="2022-02-24T00:26:58.639" v="926" actId="20577"/>
        <pc:sldMkLst>
          <pc:docMk/>
          <pc:sldMk cId="1205087502" sldId="360"/>
        </pc:sldMkLst>
        <pc:spChg chg="mod">
          <ac:chgData name="Nelisile Mabaso" userId="f203dd9c-b760-48b6-82ab-182a57f94e5d" providerId="ADAL" clId="{4DF61918-6D24-42BA-8686-E49A6B422878}" dt="2022-02-24T00:24:26.960" v="796" actId="6549"/>
          <ac:spMkLst>
            <pc:docMk/>
            <pc:sldMk cId="1205087502" sldId="360"/>
            <ac:spMk id="2" creationId="{AB92ADF5-1DEC-456E-AEE4-4C662E11C413}"/>
          </ac:spMkLst>
        </pc:spChg>
        <pc:spChg chg="mod">
          <ac:chgData name="Nelisile Mabaso" userId="f203dd9c-b760-48b6-82ab-182a57f94e5d" providerId="ADAL" clId="{4DF61918-6D24-42BA-8686-E49A6B422878}" dt="2022-02-24T00:26:58.639" v="926" actId="20577"/>
          <ac:spMkLst>
            <pc:docMk/>
            <pc:sldMk cId="1205087502" sldId="360"/>
            <ac:spMk id="5" creationId="{B1A578EA-8ADE-4B69-BF1A-4E305D0A0132}"/>
          </ac:spMkLst>
        </pc:spChg>
      </pc:sldChg>
      <pc:sldChg chg="modSp mod">
        <pc:chgData name="Nelisile Mabaso" userId="f203dd9c-b760-48b6-82ab-182a57f94e5d" providerId="ADAL" clId="{4DF61918-6D24-42BA-8686-E49A6B422878}" dt="2022-02-24T00:27:39.957" v="982" actId="20577"/>
        <pc:sldMkLst>
          <pc:docMk/>
          <pc:sldMk cId="4284096216" sldId="362"/>
        </pc:sldMkLst>
        <pc:spChg chg="mod">
          <ac:chgData name="Nelisile Mabaso" userId="f203dd9c-b760-48b6-82ab-182a57f94e5d" providerId="ADAL" clId="{4DF61918-6D24-42BA-8686-E49A6B422878}" dt="2022-02-24T00:14:03.526" v="99"/>
          <ac:spMkLst>
            <pc:docMk/>
            <pc:sldMk cId="4284096216" sldId="362"/>
            <ac:spMk id="2" creationId="{AB92ADF5-1DEC-456E-AEE4-4C662E11C413}"/>
          </ac:spMkLst>
        </pc:spChg>
        <pc:spChg chg="mod">
          <ac:chgData name="Nelisile Mabaso" userId="f203dd9c-b760-48b6-82ab-182a57f94e5d" providerId="ADAL" clId="{4DF61918-6D24-42BA-8686-E49A6B422878}" dt="2022-02-24T00:27:39.957" v="982" actId="20577"/>
          <ac:spMkLst>
            <pc:docMk/>
            <pc:sldMk cId="4284096216" sldId="362"/>
            <ac:spMk id="5" creationId="{B1A578EA-8ADE-4B69-BF1A-4E305D0A0132}"/>
          </ac:spMkLst>
        </pc:spChg>
      </pc:sldChg>
      <pc:sldChg chg="addSp modSp mod">
        <pc:chgData name="Nelisile Mabaso" userId="f203dd9c-b760-48b6-82ab-182a57f94e5d" providerId="ADAL" clId="{4DF61918-6D24-42BA-8686-E49A6B422878}" dt="2022-02-24T00:29:44.915" v="985"/>
        <pc:sldMkLst>
          <pc:docMk/>
          <pc:sldMk cId="2472984249" sldId="363"/>
        </pc:sldMkLst>
        <pc:spChg chg="mod">
          <ac:chgData name="Nelisile Mabaso" userId="f203dd9c-b760-48b6-82ab-182a57f94e5d" providerId="ADAL" clId="{4DF61918-6D24-42BA-8686-E49A6B422878}" dt="2022-02-24T00:28:00.026" v="984" actId="6549"/>
          <ac:spMkLst>
            <pc:docMk/>
            <pc:sldMk cId="2472984249" sldId="363"/>
            <ac:spMk id="2" creationId="{AB92ADF5-1DEC-456E-AEE4-4C662E11C413}"/>
          </ac:spMkLst>
        </pc:spChg>
        <pc:grpChg chg="add mod">
          <ac:chgData name="Nelisile Mabaso" userId="f203dd9c-b760-48b6-82ab-182a57f94e5d" providerId="ADAL" clId="{4DF61918-6D24-42BA-8686-E49A6B422878}" dt="2022-02-24T00:29:44.915" v="985"/>
          <ac:grpSpMkLst>
            <pc:docMk/>
            <pc:sldMk cId="2472984249" sldId="363"/>
            <ac:grpSpMk id="9" creationId="{CE854491-239A-4963-B2B0-AF12F116D5AB}"/>
          </ac:grpSpMkLst>
        </pc:grpChg>
        <pc:picChg chg="mod">
          <ac:chgData name="Nelisile Mabaso" userId="f203dd9c-b760-48b6-82ab-182a57f94e5d" providerId="ADAL" clId="{4DF61918-6D24-42BA-8686-E49A6B422878}" dt="2022-02-24T00:29:44.915" v="985"/>
          <ac:picMkLst>
            <pc:docMk/>
            <pc:sldMk cId="2472984249" sldId="363"/>
            <ac:picMk id="10" creationId="{E742D07B-EDF8-42E4-85D3-AA2A797F1A67}"/>
          </ac:picMkLst>
        </pc:picChg>
        <pc:picChg chg="mod">
          <ac:chgData name="Nelisile Mabaso" userId="f203dd9c-b760-48b6-82ab-182a57f94e5d" providerId="ADAL" clId="{4DF61918-6D24-42BA-8686-E49A6B422878}" dt="2022-02-24T00:29:44.915" v="985"/>
          <ac:picMkLst>
            <pc:docMk/>
            <pc:sldMk cId="2472984249" sldId="363"/>
            <ac:picMk id="11" creationId="{8CA36D32-2085-4994-BEB7-AC546E2D6E8C}"/>
          </ac:picMkLst>
        </pc:picChg>
      </pc:sldChg>
      <pc:sldChg chg="add">
        <pc:chgData name="Nelisile Mabaso" userId="f203dd9c-b760-48b6-82ab-182a57f94e5d" providerId="ADAL" clId="{4DF61918-6D24-42BA-8686-E49A6B422878}" dt="2022-02-24T00:00:13.535" v="0"/>
        <pc:sldMkLst>
          <pc:docMk/>
          <pc:sldMk cId="1054143404" sldId="365"/>
        </pc:sldMkLst>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33685CA-2822-4A99-A1FD-1999AFDE6777}" type="datetimeFigureOut">
              <a:rPr lang="en-ZA" smtClean="0"/>
              <a:pPr/>
              <a:t>2022/03/03</a:t>
            </a:fld>
            <a:endParaRPr lang="en-ZA"/>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EA40BB5-FE7A-4674-93A4-B8D170987D83}" type="slidenum">
              <a:rPr lang="en-ZA" smtClean="0"/>
              <a:pPr/>
              <a:t>‹#›</a:t>
            </a:fld>
            <a:endParaRPr lang="en-ZA"/>
          </a:p>
        </p:txBody>
      </p:sp>
    </p:spTree>
    <p:extLst>
      <p:ext uri="{BB962C8B-B14F-4D97-AF65-F5344CB8AC3E}">
        <p14:creationId xmlns:p14="http://schemas.microsoft.com/office/powerpoint/2010/main" xmlns="" val="2421192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xmlns="" id="{772E3327-9A91-4A37-B402-4EEB098783FE}"/>
              </a:ext>
            </a:extLst>
          </p:cNvPr>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223F2B3-2F33-4203-9E5D-01120B7BB41E}" type="slidenum">
              <a:rPr lang="en-GB" altLang="en-US">
                <a:latin typeface="Calibri" panose="020F0502020204030204" pitchFamily="34" charset="0"/>
              </a:rPr>
              <a:pPr eaLnBrk="1" hangingPunct="1"/>
              <a:t>1</a:t>
            </a:fld>
            <a:endParaRPr lang="en-GB" altLang="en-US">
              <a:latin typeface="Calibri" panose="020F0502020204030204" pitchFamily="34" charset="0"/>
            </a:endParaRPr>
          </a:p>
        </p:txBody>
      </p:sp>
      <p:sp>
        <p:nvSpPr>
          <p:cNvPr id="36867" name="Rectangle 2">
            <a:extLst>
              <a:ext uri="{FF2B5EF4-FFF2-40B4-BE49-F238E27FC236}">
                <a16:creationId xmlns:a16="http://schemas.microsoft.com/office/drawing/2014/main" xmlns="" id="{83B575E3-9F03-4DA4-8839-7DAB0ED48A6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6868" name="Rectangle 3">
            <a:extLst>
              <a:ext uri="{FF2B5EF4-FFF2-40B4-BE49-F238E27FC236}">
                <a16:creationId xmlns:a16="http://schemas.microsoft.com/office/drawing/2014/main" xmlns="" id="{33CBDA69-4C6C-42A7-80A8-A3F0763A9EB9}"/>
              </a:ext>
            </a:extLst>
          </p:cNvPr>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14E91F43-DFB9-401D-B369-52892AC22BDD}" type="slidenum">
              <a:rPr kumimoji="0" lang="en-GB" altLang="en-US" sz="1200" b="0" i="0" u="none" strike="noStrike" kern="0" cap="none" spc="0" normalizeH="0" baseline="0" noProof="0" smtClean="0">
                <a:ln>
                  <a:noFill/>
                </a:ln>
                <a:solidFill>
                  <a:schemeClr val="tx1"/>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10</a:t>
            </a:fld>
            <a:endParaRPr kumimoji="0" lang="en-GB" altLang="en-US" sz="1200" b="0" i="0" u="none" strike="noStrike" kern="0" cap="none" spc="0" normalizeH="0" baseline="0" noProof="0" dirty="0">
              <a:ln>
                <a:noFill/>
              </a:ln>
              <a:solidFill>
                <a:schemeClr val="tx1"/>
              </a:solidFill>
              <a:effectLst/>
              <a:uLnTx/>
              <a:uFillTx/>
              <a:latin typeface="Calibri" panose="020F0502020204030204" pitchFamily="34" charset="0"/>
            </a:endParaRPr>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xmlns="" val="39529397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14E91F43-DFB9-401D-B369-52892AC22BDD}" type="slidenum">
              <a:rPr kumimoji="0" lang="en-GB" altLang="en-US" sz="1200" b="0" i="0" u="none" strike="noStrike" kern="0" cap="none" spc="0" normalizeH="0" baseline="0" noProof="0" smtClean="0">
                <a:ln>
                  <a:noFill/>
                </a:ln>
                <a:solidFill>
                  <a:schemeClr val="tx1"/>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11</a:t>
            </a:fld>
            <a:endParaRPr kumimoji="0" lang="en-GB" altLang="en-US" sz="1200" b="0" i="0" u="none" strike="noStrike" kern="0" cap="none" spc="0" normalizeH="0" baseline="0" noProof="0" dirty="0">
              <a:ln>
                <a:noFill/>
              </a:ln>
              <a:solidFill>
                <a:schemeClr val="tx1"/>
              </a:solidFill>
              <a:effectLst/>
              <a:uLnTx/>
              <a:uFillTx/>
              <a:latin typeface="Calibri" panose="020F0502020204030204" pitchFamily="34" charset="0"/>
            </a:endParaRPr>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xmlns="" val="24273736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14E91F43-DFB9-401D-B369-52892AC22BDD}" type="slidenum">
              <a:rPr kumimoji="0" lang="en-GB" altLang="en-US" sz="1200" b="0" i="0" u="none" strike="noStrike" kern="0" cap="none" spc="0" normalizeH="0" baseline="0" noProof="0" smtClean="0">
                <a:ln>
                  <a:noFill/>
                </a:ln>
                <a:solidFill>
                  <a:schemeClr val="tx1"/>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12</a:t>
            </a:fld>
            <a:endParaRPr kumimoji="0" lang="en-GB" altLang="en-US" sz="1200" b="0" i="0" u="none" strike="noStrike" kern="0" cap="none" spc="0" normalizeH="0" baseline="0" noProof="0" dirty="0">
              <a:ln>
                <a:noFill/>
              </a:ln>
              <a:solidFill>
                <a:schemeClr val="tx1"/>
              </a:solidFill>
              <a:effectLst/>
              <a:uLnTx/>
              <a:uFillTx/>
              <a:latin typeface="Calibri" panose="020F0502020204030204" pitchFamily="34" charset="0"/>
            </a:endParaRPr>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xmlns="" val="18198304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14E91F43-DFB9-401D-B369-52892AC22BDD}" type="slidenum">
              <a:rPr kumimoji="0" lang="en-GB" altLang="en-US" sz="1200" b="0" i="0" u="none" strike="noStrike" kern="0" cap="none" spc="0" normalizeH="0" baseline="0" noProof="0" smtClean="0">
                <a:ln>
                  <a:noFill/>
                </a:ln>
                <a:solidFill>
                  <a:schemeClr val="tx1"/>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13</a:t>
            </a:fld>
            <a:endParaRPr kumimoji="0" lang="en-GB" altLang="en-US" sz="1200" b="0" i="0" u="none" strike="noStrike" kern="0" cap="none" spc="0" normalizeH="0" baseline="0" noProof="0" dirty="0">
              <a:ln>
                <a:noFill/>
              </a:ln>
              <a:solidFill>
                <a:schemeClr val="tx1"/>
              </a:solidFill>
              <a:effectLst/>
              <a:uLnTx/>
              <a:uFillTx/>
              <a:latin typeface="Calibri" panose="020F0502020204030204" pitchFamily="34" charset="0"/>
            </a:endParaRPr>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xmlns="" val="2637380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14E91F43-DFB9-401D-B369-52892AC22BDD}" type="slidenum">
              <a:rPr kumimoji="0" lang="en-GB" altLang="en-US" sz="1200" b="0" i="0" u="none" strike="noStrike" kern="0" cap="none" spc="0" normalizeH="0" baseline="0" noProof="0" smtClean="0">
                <a:ln>
                  <a:noFill/>
                </a:ln>
                <a:solidFill>
                  <a:schemeClr val="tx1"/>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14</a:t>
            </a:fld>
            <a:endParaRPr kumimoji="0" lang="en-GB" altLang="en-US" sz="1200" b="0" i="0" u="none" strike="noStrike" kern="0" cap="none" spc="0" normalizeH="0" baseline="0" noProof="0" dirty="0">
              <a:ln>
                <a:noFill/>
              </a:ln>
              <a:solidFill>
                <a:schemeClr val="tx1"/>
              </a:solidFill>
              <a:effectLst/>
              <a:uLnTx/>
              <a:uFillTx/>
              <a:latin typeface="Calibri" panose="020F0502020204030204" pitchFamily="34" charset="0"/>
            </a:endParaRPr>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xmlns="" val="21424842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3D8C2A6-D9EF-4D97-88B5-CB3227AC77BC}" type="slidenum">
              <a:rPr lang="en-GB" altLang="en-US" smtClean="0"/>
              <a:pPr>
                <a:spcBef>
                  <a:spcPct val="0"/>
                </a:spcBef>
              </a:pPr>
              <a:t>15</a:t>
            </a:fld>
            <a:endParaRPr lang="en-GB" altLang="en-US"/>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4820"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extLst>
      <p:ext uri="{BB962C8B-B14F-4D97-AF65-F5344CB8AC3E}">
        <p14:creationId xmlns:p14="http://schemas.microsoft.com/office/powerpoint/2010/main" xmlns="" val="3870251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4E91F43-DFB9-401D-B369-52892AC22BDD}" type="slidenum">
              <a:rPr lang="en-GB" altLang="en-US" smtClean="0"/>
              <a:pPr>
                <a:spcBef>
                  <a:spcPct val="0"/>
                </a:spcBef>
              </a:pPr>
              <a:t>2</a:t>
            </a:fld>
            <a:endParaRPr lang="en-GB" altLang="en-US" dirty="0"/>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xmlns="" val="859246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14E91F43-DFB9-401D-B369-52892AC22BDD}" type="slidenum">
              <a:rPr kumimoji="0" lang="en-GB" altLang="en-US" sz="1200" b="0" i="0" u="none" strike="noStrike" kern="0" cap="none" spc="0" normalizeH="0" baseline="0" noProof="0" smtClean="0">
                <a:ln>
                  <a:noFill/>
                </a:ln>
                <a:solidFill>
                  <a:schemeClr val="tx1"/>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3</a:t>
            </a:fld>
            <a:endParaRPr kumimoji="0" lang="en-GB" altLang="en-US" sz="1200" b="0" i="0" u="none" strike="noStrike" kern="0" cap="none" spc="0" normalizeH="0" baseline="0" noProof="0" dirty="0">
              <a:ln>
                <a:noFill/>
              </a:ln>
              <a:solidFill>
                <a:schemeClr val="tx1"/>
              </a:solidFill>
              <a:effectLst/>
              <a:uLnTx/>
              <a:uFillTx/>
              <a:latin typeface="Calibri" panose="020F0502020204030204" pitchFamily="34" charset="0"/>
            </a:endParaRPr>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xmlns="" val="19912662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xmlns="" id="{B8E8E359-7819-4AF9-92A0-ADB20D892856}"/>
              </a:ext>
            </a:extLst>
          </p:cNvPr>
          <p:cNvSpPr>
            <a:spLocks noGrp="1" noChangeArrowheads="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29FF900-00D7-4C9E-821C-AA2AAF9E5250}" type="slidenum">
              <a:rPr lang="en-GB" altLang="en-US">
                <a:latin typeface="Calibri" panose="020F0502020204030204" pitchFamily="34" charset="0"/>
              </a:rPr>
              <a:pPr eaLnBrk="1" hangingPunct="1"/>
              <a:t>4</a:t>
            </a:fld>
            <a:endParaRPr lang="en-GB" altLang="en-US">
              <a:latin typeface="Calibri" panose="020F0502020204030204" pitchFamily="34" charset="0"/>
            </a:endParaRPr>
          </a:p>
        </p:txBody>
      </p:sp>
      <p:sp>
        <p:nvSpPr>
          <p:cNvPr id="27651" name="Rectangle 2">
            <a:extLst>
              <a:ext uri="{FF2B5EF4-FFF2-40B4-BE49-F238E27FC236}">
                <a16:creationId xmlns:a16="http://schemas.microsoft.com/office/drawing/2014/main" xmlns="" id="{4EC850EA-BAD7-4993-A089-AB6B0EEEF13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7652" name="Rectangle 3">
            <a:extLst>
              <a:ext uri="{FF2B5EF4-FFF2-40B4-BE49-F238E27FC236}">
                <a16:creationId xmlns:a16="http://schemas.microsoft.com/office/drawing/2014/main" xmlns="" id="{AFDAD334-7AD6-44A3-9AB5-059E3FA57841}"/>
              </a:ext>
            </a:extLst>
          </p:cNvPr>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extLst>
      <p:ext uri="{BB962C8B-B14F-4D97-AF65-F5344CB8AC3E}">
        <p14:creationId xmlns:p14="http://schemas.microsoft.com/office/powerpoint/2010/main" xmlns="" val="10534482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14E91F43-DFB9-401D-B369-52892AC22BDD}" type="slidenum">
              <a:rPr kumimoji="0" lang="en-GB" altLang="en-US" sz="1200" b="0" i="0" u="none" strike="noStrike" kern="0" cap="none" spc="0" normalizeH="0" baseline="0" noProof="0" smtClean="0">
                <a:ln>
                  <a:noFill/>
                </a:ln>
                <a:solidFill>
                  <a:schemeClr val="tx1"/>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5</a:t>
            </a:fld>
            <a:endParaRPr kumimoji="0" lang="en-GB" altLang="en-US" sz="1200" b="0" i="0" u="none" strike="noStrike" kern="0" cap="none" spc="0" normalizeH="0" baseline="0" noProof="0" dirty="0">
              <a:ln>
                <a:noFill/>
              </a:ln>
              <a:solidFill>
                <a:schemeClr val="tx1"/>
              </a:solidFill>
              <a:effectLst/>
              <a:uLnTx/>
              <a:uFillTx/>
              <a:latin typeface="Calibri" panose="020F0502020204030204" pitchFamily="34" charset="0"/>
            </a:endParaRPr>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xmlns="" val="38259099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14E91F43-DFB9-401D-B369-52892AC22BDD}" type="slidenum">
              <a:rPr kumimoji="0" lang="en-GB" altLang="en-US" sz="1200" b="0" i="0" u="none" strike="noStrike" kern="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6</a:t>
            </a:fld>
            <a:endParaRPr kumimoji="0" lang="en-GB" altLang="en-US" sz="1200" b="0" i="0" u="none" strike="noStrike" kern="0" cap="none" spc="0" normalizeH="0" baseline="0" noProof="0" dirty="0">
              <a:ln>
                <a:noFill/>
              </a:ln>
              <a:solidFill>
                <a:prstClr val="black"/>
              </a:solidFill>
              <a:effectLst/>
              <a:uLnTx/>
              <a:uFillTx/>
              <a:latin typeface="Calibri" panose="020F0502020204030204" pitchFamily="34" charset="0"/>
              <a:ea typeface="+mn-ea"/>
              <a:cs typeface="+mn-cs"/>
            </a:endParaRPr>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xmlns="" val="33877095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14E91F43-DFB9-401D-B369-52892AC22BDD}" type="slidenum">
              <a:rPr kumimoji="0" lang="en-GB" altLang="en-US" sz="1200" b="0" i="0" u="none" strike="noStrike" kern="0" cap="none" spc="0" normalizeH="0" baseline="0" noProof="0" smtClean="0">
                <a:ln>
                  <a:noFill/>
                </a:ln>
                <a:solidFill>
                  <a:schemeClr val="tx1"/>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7</a:t>
            </a:fld>
            <a:endParaRPr kumimoji="0" lang="en-GB" altLang="en-US" sz="1200" b="0" i="0" u="none" strike="noStrike" kern="0" cap="none" spc="0" normalizeH="0" baseline="0" noProof="0" dirty="0">
              <a:ln>
                <a:noFill/>
              </a:ln>
              <a:solidFill>
                <a:schemeClr val="tx1"/>
              </a:solidFill>
              <a:effectLst/>
              <a:uLnTx/>
              <a:uFillTx/>
              <a:latin typeface="Calibri" panose="020F0502020204030204" pitchFamily="34" charset="0"/>
            </a:endParaRPr>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xmlns="" val="29308629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14E91F43-DFB9-401D-B369-52892AC22BDD}" type="slidenum">
              <a:rPr kumimoji="0" lang="en-GB" altLang="en-US" sz="1200" b="0" i="0" u="none" strike="noStrike" kern="0" cap="none" spc="0" normalizeH="0" baseline="0" noProof="0" smtClean="0">
                <a:ln>
                  <a:noFill/>
                </a:ln>
                <a:solidFill>
                  <a:schemeClr val="tx1"/>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8</a:t>
            </a:fld>
            <a:endParaRPr kumimoji="0" lang="en-GB" altLang="en-US" sz="1200" b="0" i="0" u="none" strike="noStrike" kern="0" cap="none" spc="0" normalizeH="0" baseline="0" noProof="0" dirty="0">
              <a:ln>
                <a:noFill/>
              </a:ln>
              <a:solidFill>
                <a:schemeClr val="tx1"/>
              </a:solidFill>
              <a:effectLst/>
              <a:uLnTx/>
              <a:uFillTx/>
              <a:latin typeface="Calibri" panose="020F0502020204030204" pitchFamily="34" charset="0"/>
            </a:endParaRPr>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xmlns="" val="14600822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14E91F43-DFB9-401D-B369-52892AC22BDD}" type="slidenum">
              <a:rPr kumimoji="0" lang="en-GB" altLang="en-US" sz="1200" b="0" i="0" u="none" strike="noStrike" kern="0" cap="none" spc="0" normalizeH="0" baseline="0" noProof="0" smtClean="0">
                <a:ln>
                  <a:noFill/>
                </a:ln>
                <a:solidFill>
                  <a:schemeClr val="tx1"/>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9</a:t>
            </a:fld>
            <a:endParaRPr kumimoji="0" lang="en-GB" altLang="en-US" sz="1200" b="0" i="0" u="none" strike="noStrike" kern="0" cap="none" spc="0" normalizeH="0" baseline="0" noProof="0" dirty="0">
              <a:ln>
                <a:noFill/>
              </a:ln>
              <a:solidFill>
                <a:schemeClr val="tx1"/>
              </a:solidFill>
              <a:effectLst/>
              <a:uLnTx/>
              <a:uFillTx/>
              <a:latin typeface="Calibri" panose="020F0502020204030204" pitchFamily="34" charset="0"/>
            </a:endParaRPr>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xmlns="" val="1819022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952512-3DFD-4E07-B335-ECA455DAFDA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xmlns="" id="{953F2AD0-7BBC-4FE8-B8AA-9950170FAC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xmlns="" id="{E538C3BB-5BE7-4DC9-A002-0C37EA774E2F}"/>
              </a:ext>
            </a:extLst>
          </p:cNvPr>
          <p:cNvSpPr>
            <a:spLocks noGrp="1"/>
          </p:cNvSpPr>
          <p:nvPr>
            <p:ph type="dt" sz="half" idx="10"/>
          </p:nvPr>
        </p:nvSpPr>
        <p:spPr/>
        <p:txBody>
          <a:bodyPr/>
          <a:lstStyle/>
          <a:p>
            <a:fld id="{69705CF9-1A88-4C68-BAA8-E39DA97B4381}" type="datetimeFigureOut">
              <a:rPr lang="en-ZA" smtClean="0"/>
              <a:pPr/>
              <a:t>2022/03/03</a:t>
            </a:fld>
            <a:endParaRPr lang="en-ZA"/>
          </a:p>
        </p:txBody>
      </p:sp>
      <p:sp>
        <p:nvSpPr>
          <p:cNvPr id="5" name="Footer Placeholder 4">
            <a:extLst>
              <a:ext uri="{FF2B5EF4-FFF2-40B4-BE49-F238E27FC236}">
                <a16:creationId xmlns:a16="http://schemas.microsoft.com/office/drawing/2014/main" xmlns="" id="{181A7AED-2CC5-40A9-8968-2C9282DB773F}"/>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41F0AB1D-40C9-4F7E-A614-82A3D68B50AD}"/>
              </a:ext>
            </a:extLst>
          </p:cNvPr>
          <p:cNvSpPr>
            <a:spLocks noGrp="1"/>
          </p:cNvSpPr>
          <p:nvPr>
            <p:ph type="sldNum" sz="quarter" idx="12"/>
          </p:nvPr>
        </p:nvSpPr>
        <p:spPr/>
        <p:txBody>
          <a:bodyPr/>
          <a:lstStyle/>
          <a:p>
            <a:fld id="{F1B487C8-34DD-48EE-B47E-0D5E0A99E7B0}" type="slidenum">
              <a:rPr lang="en-ZA" smtClean="0"/>
              <a:pPr/>
              <a:t>‹#›</a:t>
            </a:fld>
            <a:endParaRPr lang="en-ZA"/>
          </a:p>
        </p:txBody>
      </p:sp>
    </p:spTree>
    <p:extLst>
      <p:ext uri="{BB962C8B-B14F-4D97-AF65-F5344CB8AC3E}">
        <p14:creationId xmlns:p14="http://schemas.microsoft.com/office/powerpoint/2010/main" xmlns="" val="767470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71792C-B857-4F28-B2BD-A48987131AB5}"/>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xmlns="" id="{EC1122F6-756C-4151-BEBC-9E330477568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3EDC40B8-0242-455D-A5A4-F9A464D995B5}"/>
              </a:ext>
            </a:extLst>
          </p:cNvPr>
          <p:cNvSpPr>
            <a:spLocks noGrp="1"/>
          </p:cNvSpPr>
          <p:nvPr>
            <p:ph type="dt" sz="half" idx="10"/>
          </p:nvPr>
        </p:nvSpPr>
        <p:spPr/>
        <p:txBody>
          <a:bodyPr/>
          <a:lstStyle/>
          <a:p>
            <a:fld id="{69705CF9-1A88-4C68-BAA8-E39DA97B4381}" type="datetimeFigureOut">
              <a:rPr lang="en-ZA" smtClean="0"/>
              <a:pPr/>
              <a:t>2022/03/03</a:t>
            </a:fld>
            <a:endParaRPr lang="en-ZA"/>
          </a:p>
        </p:txBody>
      </p:sp>
      <p:sp>
        <p:nvSpPr>
          <p:cNvPr id="5" name="Footer Placeholder 4">
            <a:extLst>
              <a:ext uri="{FF2B5EF4-FFF2-40B4-BE49-F238E27FC236}">
                <a16:creationId xmlns:a16="http://schemas.microsoft.com/office/drawing/2014/main" xmlns="" id="{38461FCD-99DA-4FEC-A427-E8678024F990}"/>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723727BF-ABB5-4433-96F7-629B777BF0B4}"/>
              </a:ext>
            </a:extLst>
          </p:cNvPr>
          <p:cNvSpPr>
            <a:spLocks noGrp="1"/>
          </p:cNvSpPr>
          <p:nvPr>
            <p:ph type="sldNum" sz="quarter" idx="12"/>
          </p:nvPr>
        </p:nvSpPr>
        <p:spPr/>
        <p:txBody>
          <a:bodyPr/>
          <a:lstStyle/>
          <a:p>
            <a:fld id="{F1B487C8-34DD-48EE-B47E-0D5E0A99E7B0}" type="slidenum">
              <a:rPr lang="en-ZA" smtClean="0"/>
              <a:pPr/>
              <a:t>‹#›</a:t>
            </a:fld>
            <a:endParaRPr lang="en-ZA"/>
          </a:p>
        </p:txBody>
      </p:sp>
    </p:spTree>
    <p:extLst>
      <p:ext uri="{BB962C8B-B14F-4D97-AF65-F5344CB8AC3E}">
        <p14:creationId xmlns:p14="http://schemas.microsoft.com/office/powerpoint/2010/main" xmlns="" val="768780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D975C114-0A01-48C7-BAC1-042506981D6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xmlns="" id="{B14D9D31-D993-4E03-B539-AFCDF0CFF67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734B6436-7BB3-4936-ACF6-26CB2EE1D398}"/>
              </a:ext>
            </a:extLst>
          </p:cNvPr>
          <p:cNvSpPr>
            <a:spLocks noGrp="1"/>
          </p:cNvSpPr>
          <p:nvPr>
            <p:ph type="dt" sz="half" idx="10"/>
          </p:nvPr>
        </p:nvSpPr>
        <p:spPr/>
        <p:txBody>
          <a:bodyPr/>
          <a:lstStyle/>
          <a:p>
            <a:fld id="{69705CF9-1A88-4C68-BAA8-E39DA97B4381}" type="datetimeFigureOut">
              <a:rPr lang="en-ZA" smtClean="0"/>
              <a:pPr/>
              <a:t>2022/03/03</a:t>
            </a:fld>
            <a:endParaRPr lang="en-ZA"/>
          </a:p>
        </p:txBody>
      </p:sp>
      <p:sp>
        <p:nvSpPr>
          <p:cNvPr id="5" name="Footer Placeholder 4">
            <a:extLst>
              <a:ext uri="{FF2B5EF4-FFF2-40B4-BE49-F238E27FC236}">
                <a16:creationId xmlns:a16="http://schemas.microsoft.com/office/drawing/2014/main" xmlns="" id="{8912DD42-A0B8-48AD-9BCF-64231C252FA9}"/>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A7E55B45-5AB0-4D9B-B831-554988B5EA7C}"/>
              </a:ext>
            </a:extLst>
          </p:cNvPr>
          <p:cNvSpPr>
            <a:spLocks noGrp="1"/>
          </p:cNvSpPr>
          <p:nvPr>
            <p:ph type="sldNum" sz="quarter" idx="12"/>
          </p:nvPr>
        </p:nvSpPr>
        <p:spPr/>
        <p:txBody>
          <a:bodyPr/>
          <a:lstStyle/>
          <a:p>
            <a:fld id="{F1B487C8-34DD-48EE-B47E-0D5E0A99E7B0}" type="slidenum">
              <a:rPr lang="en-ZA" smtClean="0"/>
              <a:pPr/>
              <a:t>‹#›</a:t>
            </a:fld>
            <a:endParaRPr lang="en-ZA"/>
          </a:p>
        </p:txBody>
      </p:sp>
    </p:spTree>
    <p:extLst>
      <p:ext uri="{BB962C8B-B14F-4D97-AF65-F5344CB8AC3E}">
        <p14:creationId xmlns:p14="http://schemas.microsoft.com/office/powerpoint/2010/main" xmlns="" val="399049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C353C0-764C-4F17-B5EB-01ACE917B1A8}"/>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C6C08DA6-5F85-42E9-B306-863A334E6B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9585A719-D049-4497-8779-D18F19F97364}"/>
              </a:ext>
            </a:extLst>
          </p:cNvPr>
          <p:cNvSpPr>
            <a:spLocks noGrp="1"/>
          </p:cNvSpPr>
          <p:nvPr>
            <p:ph type="dt" sz="half" idx="10"/>
          </p:nvPr>
        </p:nvSpPr>
        <p:spPr/>
        <p:txBody>
          <a:bodyPr/>
          <a:lstStyle/>
          <a:p>
            <a:fld id="{69705CF9-1A88-4C68-BAA8-E39DA97B4381}" type="datetimeFigureOut">
              <a:rPr lang="en-ZA" smtClean="0"/>
              <a:pPr/>
              <a:t>2022/03/03</a:t>
            </a:fld>
            <a:endParaRPr lang="en-ZA"/>
          </a:p>
        </p:txBody>
      </p:sp>
      <p:sp>
        <p:nvSpPr>
          <p:cNvPr id="5" name="Footer Placeholder 4">
            <a:extLst>
              <a:ext uri="{FF2B5EF4-FFF2-40B4-BE49-F238E27FC236}">
                <a16:creationId xmlns:a16="http://schemas.microsoft.com/office/drawing/2014/main" xmlns="" id="{0BDD52DD-7CD8-4546-B6B1-6E51BD2B7EB0}"/>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EF71A0C1-4AA1-4B80-845B-C4D417429DB2}"/>
              </a:ext>
            </a:extLst>
          </p:cNvPr>
          <p:cNvSpPr>
            <a:spLocks noGrp="1"/>
          </p:cNvSpPr>
          <p:nvPr>
            <p:ph type="sldNum" sz="quarter" idx="12"/>
          </p:nvPr>
        </p:nvSpPr>
        <p:spPr/>
        <p:txBody>
          <a:bodyPr/>
          <a:lstStyle/>
          <a:p>
            <a:fld id="{F1B487C8-34DD-48EE-B47E-0D5E0A99E7B0}" type="slidenum">
              <a:rPr lang="en-ZA" smtClean="0"/>
              <a:pPr/>
              <a:t>‹#›</a:t>
            </a:fld>
            <a:endParaRPr lang="en-ZA"/>
          </a:p>
        </p:txBody>
      </p:sp>
    </p:spTree>
    <p:extLst>
      <p:ext uri="{BB962C8B-B14F-4D97-AF65-F5344CB8AC3E}">
        <p14:creationId xmlns:p14="http://schemas.microsoft.com/office/powerpoint/2010/main" xmlns="" val="3755686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56E355-F3A2-41C2-94B6-B694F4D3FB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xmlns="" id="{4475973E-8595-40F4-9EA9-9A57D7BC1C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6BB5112A-609D-45F2-8ACB-AEBE61CFB385}"/>
              </a:ext>
            </a:extLst>
          </p:cNvPr>
          <p:cNvSpPr>
            <a:spLocks noGrp="1"/>
          </p:cNvSpPr>
          <p:nvPr>
            <p:ph type="dt" sz="half" idx="10"/>
          </p:nvPr>
        </p:nvSpPr>
        <p:spPr/>
        <p:txBody>
          <a:bodyPr/>
          <a:lstStyle/>
          <a:p>
            <a:fld id="{69705CF9-1A88-4C68-BAA8-E39DA97B4381}" type="datetimeFigureOut">
              <a:rPr lang="en-ZA" smtClean="0"/>
              <a:pPr/>
              <a:t>2022/03/03</a:t>
            </a:fld>
            <a:endParaRPr lang="en-ZA"/>
          </a:p>
        </p:txBody>
      </p:sp>
      <p:sp>
        <p:nvSpPr>
          <p:cNvPr id="5" name="Footer Placeholder 4">
            <a:extLst>
              <a:ext uri="{FF2B5EF4-FFF2-40B4-BE49-F238E27FC236}">
                <a16:creationId xmlns:a16="http://schemas.microsoft.com/office/drawing/2014/main" xmlns="" id="{220B943D-F259-46F4-8F92-0FF42F520774}"/>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53B634D1-1DE3-4231-B044-E68058E58E2A}"/>
              </a:ext>
            </a:extLst>
          </p:cNvPr>
          <p:cNvSpPr>
            <a:spLocks noGrp="1"/>
          </p:cNvSpPr>
          <p:nvPr>
            <p:ph type="sldNum" sz="quarter" idx="12"/>
          </p:nvPr>
        </p:nvSpPr>
        <p:spPr/>
        <p:txBody>
          <a:bodyPr/>
          <a:lstStyle/>
          <a:p>
            <a:fld id="{F1B487C8-34DD-48EE-B47E-0D5E0A99E7B0}" type="slidenum">
              <a:rPr lang="en-ZA" smtClean="0"/>
              <a:pPr/>
              <a:t>‹#›</a:t>
            </a:fld>
            <a:endParaRPr lang="en-ZA"/>
          </a:p>
        </p:txBody>
      </p:sp>
    </p:spTree>
    <p:extLst>
      <p:ext uri="{BB962C8B-B14F-4D97-AF65-F5344CB8AC3E}">
        <p14:creationId xmlns:p14="http://schemas.microsoft.com/office/powerpoint/2010/main" xmlns="" val="3602849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2284DC-F3C7-4EEC-BD85-517EBE01A3BE}"/>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77692306-F85B-48AE-A237-60C0326BFD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xmlns="" id="{851347C7-655B-4B7B-9789-934136AA6FB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xmlns="" id="{5B49BF0C-DD51-4979-ABE6-074F4AF29E94}"/>
              </a:ext>
            </a:extLst>
          </p:cNvPr>
          <p:cNvSpPr>
            <a:spLocks noGrp="1"/>
          </p:cNvSpPr>
          <p:nvPr>
            <p:ph type="dt" sz="half" idx="10"/>
          </p:nvPr>
        </p:nvSpPr>
        <p:spPr/>
        <p:txBody>
          <a:bodyPr/>
          <a:lstStyle/>
          <a:p>
            <a:fld id="{69705CF9-1A88-4C68-BAA8-E39DA97B4381}" type="datetimeFigureOut">
              <a:rPr lang="en-ZA" smtClean="0"/>
              <a:pPr/>
              <a:t>2022/03/03</a:t>
            </a:fld>
            <a:endParaRPr lang="en-ZA"/>
          </a:p>
        </p:txBody>
      </p:sp>
      <p:sp>
        <p:nvSpPr>
          <p:cNvPr id="6" name="Footer Placeholder 5">
            <a:extLst>
              <a:ext uri="{FF2B5EF4-FFF2-40B4-BE49-F238E27FC236}">
                <a16:creationId xmlns:a16="http://schemas.microsoft.com/office/drawing/2014/main" xmlns="" id="{D1EFEF8E-F252-4439-8152-B1731299B344}"/>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xmlns="" id="{4A845103-8573-4203-A4F6-69BF06AEF4FB}"/>
              </a:ext>
            </a:extLst>
          </p:cNvPr>
          <p:cNvSpPr>
            <a:spLocks noGrp="1"/>
          </p:cNvSpPr>
          <p:nvPr>
            <p:ph type="sldNum" sz="quarter" idx="12"/>
          </p:nvPr>
        </p:nvSpPr>
        <p:spPr/>
        <p:txBody>
          <a:bodyPr/>
          <a:lstStyle/>
          <a:p>
            <a:fld id="{F1B487C8-34DD-48EE-B47E-0D5E0A99E7B0}" type="slidenum">
              <a:rPr lang="en-ZA" smtClean="0"/>
              <a:pPr/>
              <a:t>‹#›</a:t>
            </a:fld>
            <a:endParaRPr lang="en-ZA"/>
          </a:p>
        </p:txBody>
      </p:sp>
    </p:spTree>
    <p:extLst>
      <p:ext uri="{BB962C8B-B14F-4D97-AF65-F5344CB8AC3E}">
        <p14:creationId xmlns:p14="http://schemas.microsoft.com/office/powerpoint/2010/main" xmlns="" val="2004861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603962-AED1-4A13-A16E-D25DFECD6410}"/>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xmlns="" id="{99A79E16-9EAD-4996-9E85-9583F06EFD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7DE82744-330C-4AC7-8996-90B1EF49DF4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xmlns="" id="{728304FE-4A4F-4469-A7C5-E3CBCE33F4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5D95E82A-64F1-4380-8322-F09CE36CBEF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xmlns="" id="{192C92AD-84D9-454A-B724-D287F323BD7E}"/>
              </a:ext>
            </a:extLst>
          </p:cNvPr>
          <p:cNvSpPr>
            <a:spLocks noGrp="1"/>
          </p:cNvSpPr>
          <p:nvPr>
            <p:ph type="dt" sz="half" idx="10"/>
          </p:nvPr>
        </p:nvSpPr>
        <p:spPr/>
        <p:txBody>
          <a:bodyPr/>
          <a:lstStyle/>
          <a:p>
            <a:fld id="{69705CF9-1A88-4C68-BAA8-E39DA97B4381}" type="datetimeFigureOut">
              <a:rPr lang="en-ZA" smtClean="0"/>
              <a:pPr/>
              <a:t>2022/03/03</a:t>
            </a:fld>
            <a:endParaRPr lang="en-ZA"/>
          </a:p>
        </p:txBody>
      </p:sp>
      <p:sp>
        <p:nvSpPr>
          <p:cNvPr id="8" name="Footer Placeholder 7">
            <a:extLst>
              <a:ext uri="{FF2B5EF4-FFF2-40B4-BE49-F238E27FC236}">
                <a16:creationId xmlns:a16="http://schemas.microsoft.com/office/drawing/2014/main" xmlns="" id="{5C34BA15-46FD-4F5B-9A4E-29744941C1F1}"/>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xmlns="" id="{0C82C48D-08E9-45F0-B06F-E666E06E40A0}"/>
              </a:ext>
            </a:extLst>
          </p:cNvPr>
          <p:cNvSpPr>
            <a:spLocks noGrp="1"/>
          </p:cNvSpPr>
          <p:nvPr>
            <p:ph type="sldNum" sz="quarter" idx="12"/>
          </p:nvPr>
        </p:nvSpPr>
        <p:spPr/>
        <p:txBody>
          <a:bodyPr/>
          <a:lstStyle/>
          <a:p>
            <a:fld id="{F1B487C8-34DD-48EE-B47E-0D5E0A99E7B0}" type="slidenum">
              <a:rPr lang="en-ZA" smtClean="0"/>
              <a:pPr/>
              <a:t>‹#›</a:t>
            </a:fld>
            <a:endParaRPr lang="en-ZA"/>
          </a:p>
        </p:txBody>
      </p:sp>
    </p:spTree>
    <p:extLst>
      <p:ext uri="{BB962C8B-B14F-4D97-AF65-F5344CB8AC3E}">
        <p14:creationId xmlns:p14="http://schemas.microsoft.com/office/powerpoint/2010/main" xmlns="" val="3395978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24A1E0-3F8C-47EF-9CCE-F41EAC0A37A7}"/>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xmlns="" id="{B6E5B323-278C-4F64-BE1B-5E05406D18F4}"/>
              </a:ext>
            </a:extLst>
          </p:cNvPr>
          <p:cNvSpPr>
            <a:spLocks noGrp="1"/>
          </p:cNvSpPr>
          <p:nvPr>
            <p:ph type="dt" sz="half" idx="10"/>
          </p:nvPr>
        </p:nvSpPr>
        <p:spPr/>
        <p:txBody>
          <a:bodyPr/>
          <a:lstStyle/>
          <a:p>
            <a:fld id="{69705CF9-1A88-4C68-BAA8-E39DA97B4381}" type="datetimeFigureOut">
              <a:rPr lang="en-ZA" smtClean="0"/>
              <a:pPr/>
              <a:t>2022/03/03</a:t>
            </a:fld>
            <a:endParaRPr lang="en-ZA"/>
          </a:p>
        </p:txBody>
      </p:sp>
      <p:sp>
        <p:nvSpPr>
          <p:cNvPr id="4" name="Footer Placeholder 3">
            <a:extLst>
              <a:ext uri="{FF2B5EF4-FFF2-40B4-BE49-F238E27FC236}">
                <a16:creationId xmlns:a16="http://schemas.microsoft.com/office/drawing/2014/main" xmlns="" id="{2EE1F57E-E439-4CDA-986E-55B76237488A}"/>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xmlns="" id="{CCD742CA-B0B0-4E6E-8BEE-07EC37ACA560}"/>
              </a:ext>
            </a:extLst>
          </p:cNvPr>
          <p:cNvSpPr>
            <a:spLocks noGrp="1"/>
          </p:cNvSpPr>
          <p:nvPr>
            <p:ph type="sldNum" sz="quarter" idx="12"/>
          </p:nvPr>
        </p:nvSpPr>
        <p:spPr/>
        <p:txBody>
          <a:bodyPr/>
          <a:lstStyle/>
          <a:p>
            <a:fld id="{F1B487C8-34DD-48EE-B47E-0D5E0A99E7B0}" type="slidenum">
              <a:rPr lang="en-ZA" smtClean="0"/>
              <a:pPr/>
              <a:t>‹#›</a:t>
            </a:fld>
            <a:endParaRPr lang="en-ZA"/>
          </a:p>
        </p:txBody>
      </p:sp>
    </p:spTree>
    <p:extLst>
      <p:ext uri="{BB962C8B-B14F-4D97-AF65-F5344CB8AC3E}">
        <p14:creationId xmlns:p14="http://schemas.microsoft.com/office/powerpoint/2010/main" xmlns="" val="1696318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4F78967-A915-4958-B02C-BE63F051FC3F}"/>
              </a:ext>
            </a:extLst>
          </p:cNvPr>
          <p:cNvSpPr>
            <a:spLocks noGrp="1"/>
          </p:cNvSpPr>
          <p:nvPr>
            <p:ph type="dt" sz="half" idx="10"/>
          </p:nvPr>
        </p:nvSpPr>
        <p:spPr/>
        <p:txBody>
          <a:bodyPr/>
          <a:lstStyle/>
          <a:p>
            <a:fld id="{69705CF9-1A88-4C68-BAA8-E39DA97B4381}" type="datetimeFigureOut">
              <a:rPr lang="en-ZA" smtClean="0"/>
              <a:pPr/>
              <a:t>2022/03/03</a:t>
            </a:fld>
            <a:endParaRPr lang="en-ZA"/>
          </a:p>
        </p:txBody>
      </p:sp>
      <p:sp>
        <p:nvSpPr>
          <p:cNvPr id="3" name="Footer Placeholder 2">
            <a:extLst>
              <a:ext uri="{FF2B5EF4-FFF2-40B4-BE49-F238E27FC236}">
                <a16:creationId xmlns:a16="http://schemas.microsoft.com/office/drawing/2014/main" xmlns="" id="{EE19AF37-7E54-4BA2-990B-D83D360986B9}"/>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xmlns="" id="{A9299AC7-CC67-49FF-AE71-C970C5E808F7}"/>
              </a:ext>
            </a:extLst>
          </p:cNvPr>
          <p:cNvSpPr>
            <a:spLocks noGrp="1"/>
          </p:cNvSpPr>
          <p:nvPr>
            <p:ph type="sldNum" sz="quarter" idx="12"/>
          </p:nvPr>
        </p:nvSpPr>
        <p:spPr/>
        <p:txBody>
          <a:bodyPr/>
          <a:lstStyle/>
          <a:p>
            <a:fld id="{F1B487C8-34DD-48EE-B47E-0D5E0A99E7B0}" type="slidenum">
              <a:rPr lang="en-ZA" smtClean="0"/>
              <a:pPr/>
              <a:t>‹#›</a:t>
            </a:fld>
            <a:endParaRPr lang="en-ZA"/>
          </a:p>
        </p:txBody>
      </p:sp>
    </p:spTree>
    <p:extLst>
      <p:ext uri="{BB962C8B-B14F-4D97-AF65-F5344CB8AC3E}">
        <p14:creationId xmlns:p14="http://schemas.microsoft.com/office/powerpoint/2010/main" xmlns="" val="363806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566BA7-DEF3-4C24-9B0D-28055362B4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52E5F8A4-4589-462B-877E-BECDCFA0CB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xmlns="" id="{8FCE7421-B783-4B15-87B4-96346E41CC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95C52491-74E2-49D1-BCE0-D7794FD6BBA3}"/>
              </a:ext>
            </a:extLst>
          </p:cNvPr>
          <p:cNvSpPr>
            <a:spLocks noGrp="1"/>
          </p:cNvSpPr>
          <p:nvPr>
            <p:ph type="dt" sz="half" idx="10"/>
          </p:nvPr>
        </p:nvSpPr>
        <p:spPr/>
        <p:txBody>
          <a:bodyPr/>
          <a:lstStyle/>
          <a:p>
            <a:fld id="{69705CF9-1A88-4C68-BAA8-E39DA97B4381}" type="datetimeFigureOut">
              <a:rPr lang="en-ZA" smtClean="0"/>
              <a:pPr/>
              <a:t>2022/03/03</a:t>
            </a:fld>
            <a:endParaRPr lang="en-ZA"/>
          </a:p>
        </p:txBody>
      </p:sp>
      <p:sp>
        <p:nvSpPr>
          <p:cNvPr id="6" name="Footer Placeholder 5">
            <a:extLst>
              <a:ext uri="{FF2B5EF4-FFF2-40B4-BE49-F238E27FC236}">
                <a16:creationId xmlns:a16="http://schemas.microsoft.com/office/drawing/2014/main" xmlns="" id="{1315E9AD-5212-4115-B560-ACC0086B21DC}"/>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xmlns="" id="{822DAB2B-BA81-4E78-8BF7-741F58BA324A}"/>
              </a:ext>
            </a:extLst>
          </p:cNvPr>
          <p:cNvSpPr>
            <a:spLocks noGrp="1"/>
          </p:cNvSpPr>
          <p:nvPr>
            <p:ph type="sldNum" sz="quarter" idx="12"/>
          </p:nvPr>
        </p:nvSpPr>
        <p:spPr/>
        <p:txBody>
          <a:bodyPr/>
          <a:lstStyle/>
          <a:p>
            <a:fld id="{F1B487C8-34DD-48EE-B47E-0D5E0A99E7B0}" type="slidenum">
              <a:rPr lang="en-ZA" smtClean="0"/>
              <a:pPr/>
              <a:t>‹#›</a:t>
            </a:fld>
            <a:endParaRPr lang="en-ZA"/>
          </a:p>
        </p:txBody>
      </p:sp>
    </p:spTree>
    <p:extLst>
      <p:ext uri="{BB962C8B-B14F-4D97-AF65-F5344CB8AC3E}">
        <p14:creationId xmlns:p14="http://schemas.microsoft.com/office/powerpoint/2010/main" xmlns="" val="2925453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9A080E-2961-4FB5-9DF7-13CDEC3479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xmlns="" id="{950580C4-BD77-4029-9639-5EEF6DC4C0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xmlns="" id="{AE229C1E-3B50-4946-B098-CFBDF8A6FF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25887859-1254-4543-8AF7-F63C425EB8F4}"/>
              </a:ext>
            </a:extLst>
          </p:cNvPr>
          <p:cNvSpPr>
            <a:spLocks noGrp="1"/>
          </p:cNvSpPr>
          <p:nvPr>
            <p:ph type="dt" sz="half" idx="10"/>
          </p:nvPr>
        </p:nvSpPr>
        <p:spPr/>
        <p:txBody>
          <a:bodyPr/>
          <a:lstStyle/>
          <a:p>
            <a:fld id="{69705CF9-1A88-4C68-BAA8-E39DA97B4381}" type="datetimeFigureOut">
              <a:rPr lang="en-ZA" smtClean="0"/>
              <a:pPr/>
              <a:t>2022/03/03</a:t>
            </a:fld>
            <a:endParaRPr lang="en-ZA"/>
          </a:p>
        </p:txBody>
      </p:sp>
      <p:sp>
        <p:nvSpPr>
          <p:cNvPr id="6" name="Footer Placeholder 5">
            <a:extLst>
              <a:ext uri="{FF2B5EF4-FFF2-40B4-BE49-F238E27FC236}">
                <a16:creationId xmlns:a16="http://schemas.microsoft.com/office/drawing/2014/main" xmlns="" id="{EA727576-1258-4201-981A-77C71AA89569}"/>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xmlns="" id="{4883BF78-BB93-4ED9-8627-E266F0C00CC5}"/>
              </a:ext>
            </a:extLst>
          </p:cNvPr>
          <p:cNvSpPr>
            <a:spLocks noGrp="1"/>
          </p:cNvSpPr>
          <p:nvPr>
            <p:ph type="sldNum" sz="quarter" idx="12"/>
          </p:nvPr>
        </p:nvSpPr>
        <p:spPr/>
        <p:txBody>
          <a:bodyPr/>
          <a:lstStyle/>
          <a:p>
            <a:fld id="{F1B487C8-34DD-48EE-B47E-0D5E0A99E7B0}" type="slidenum">
              <a:rPr lang="en-ZA" smtClean="0"/>
              <a:pPr/>
              <a:t>‹#›</a:t>
            </a:fld>
            <a:endParaRPr lang="en-ZA"/>
          </a:p>
        </p:txBody>
      </p:sp>
    </p:spTree>
    <p:extLst>
      <p:ext uri="{BB962C8B-B14F-4D97-AF65-F5344CB8AC3E}">
        <p14:creationId xmlns:p14="http://schemas.microsoft.com/office/powerpoint/2010/main" xmlns="" val="3645026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DCC78EAE-828F-4B58-9271-692262B610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xmlns="" id="{8CCF18FF-B42B-4390-A4FB-4A2332E075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B72C050E-F9C8-46C4-8CD8-C7F91B7C5E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705CF9-1A88-4C68-BAA8-E39DA97B4381}" type="datetimeFigureOut">
              <a:rPr lang="en-ZA" smtClean="0"/>
              <a:pPr/>
              <a:t>2022/03/03</a:t>
            </a:fld>
            <a:endParaRPr lang="en-ZA"/>
          </a:p>
        </p:txBody>
      </p:sp>
      <p:sp>
        <p:nvSpPr>
          <p:cNvPr id="5" name="Footer Placeholder 4">
            <a:extLst>
              <a:ext uri="{FF2B5EF4-FFF2-40B4-BE49-F238E27FC236}">
                <a16:creationId xmlns:a16="http://schemas.microsoft.com/office/drawing/2014/main" xmlns="" id="{6ED74F55-0E4A-4964-B2F7-BC666EFA12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xmlns="" id="{91E00DDA-3C59-43A9-9526-BF7D8C4EE1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B487C8-34DD-48EE-B47E-0D5E0A99E7B0}" type="slidenum">
              <a:rPr lang="en-ZA" smtClean="0"/>
              <a:pPr/>
              <a:t>‹#›</a:t>
            </a:fld>
            <a:endParaRPr lang="en-ZA"/>
          </a:p>
        </p:txBody>
      </p:sp>
    </p:spTree>
    <p:extLst>
      <p:ext uri="{BB962C8B-B14F-4D97-AF65-F5344CB8AC3E}">
        <p14:creationId xmlns:p14="http://schemas.microsoft.com/office/powerpoint/2010/main" xmlns="" val="2396481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5.xml"/><Relationship Id="rId1" Type="http://schemas.openxmlformats.org/officeDocument/2006/relationships/vmlDrawing" Target="../drawings/vmlDrawing2.vml"/><Relationship Id="rId6" Type="http://schemas.openxmlformats.org/officeDocument/2006/relationships/oleObject" Target="../embeddings/oleObject1.bin"/><Relationship Id="rId5" Type="http://schemas.openxmlformats.org/officeDocument/2006/relationships/image" Target="../media/image2.wmf"/><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5.xml"/><Relationship Id="rId5" Type="http://schemas.openxmlformats.org/officeDocument/2006/relationships/image" Target="../media/image8.emf"/><Relationship Id="rId4" Type="http://schemas.openxmlformats.org/officeDocument/2006/relationships/image" Target="../media/image2.wmf"/></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5.xml"/><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5.xml"/><Relationship Id="rId4" Type="http://schemas.openxmlformats.org/officeDocument/2006/relationships/image" Target="../media/image2.wmf"/></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2.wmf"/><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wmf"/></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2.w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package" Target="../embeddings/Microsoft_Office_Excel_Worksheet1.xlsx"/><Relationship Id="rId2" Type="http://schemas.openxmlformats.org/officeDocument/2006/relationships/slideLayout" Target="../slideLayouts/slideLayout5.xml"/><Relationship Id="rId1" Type="http://schemas.openxmlformats.org/officeDocument/2006/relationships/vmlDrawing" Target="../drawings/vmlDrawing1.vml"/><Relationship Id="rId6" Type="http://schemas.openxmlformats.org/officeDocument/2006/relationships/image" Target="../media/image6.emf"/><Relationship Id="rId5" Type="http://schemas.openxmlformats.org/officeDocument/2006/relationships/image" Target="../media/image2.wmf"/><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10">
            <a:extLst>
              <a:ext uri="{FF2B5EF4-FFF2-40B4-BE49-F238E27FC236}">
                <a16:creationId xmlns:a16="http://schemas.microsoft.com/office/drawing/2014/main" xmlns="" id="{029FF4C6-C4C2-4B9C-9DE8-788544C35BC2}"/>
              </a:ext>
            </a:extLst>
          </p:cNvPr>
          <p:cNvGrpSpPr>
            <a:grpSpLocks/>
          </p:cNvGrpSpPr>
          <p:nvPr/>
        </p:nvGrpSpPr>
        <p:grpSpPr bwMode="auto">
          <a:xfrm>
            <a:off x="0" y="0"/>
            <a:ext cx="12192000" cy="7010400"/>
            <a:chOff x="0" y="0"/>
            <a:chExt cx="9144000" cy="6859122"/>
          </a:xfrm>
        </p:grpSpPr>
        <p:pic>
          <p:nvPicPr>
            <p:cNvPr id="7175" name="Picture 5" descr="CGE Banner1">
              <a:extLst>
                <a:ext uri="{FF2B5EF4-FFF2-40B4-BE49-F238E27FC236}">
                  <a16:creationId xmlns:a16="http://schemas.microsoft.com/office/drawing/2014/main" xmlns="" id="{0FA33960-365A-49D8-9206-0AE2A16380AC}"/>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91714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176" name="Picture 6">
              <a:extLst>
                <a:ext uri="{FF2B5EF4-FFF2-40B4-BE49-F238E27FC236}">
                  <a16:creationId xmlns:a16="http://schemas.microsoft.com/office/drawing/2014/main" xmlns="" id="{BD1FB83F-6DC6-4DD1-A95D-A373125BBFF1}"/>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7171" name="Title 5">
            <a:extLst>
              <a:ext uri="{FF2B5EF4-FFF2-40B4-BE49-F238E27FC236}">
                <a16:creationId xmlns:a16="http://schemas.microsoft.com/office/drawing/2014/main" xmlns="" id="{D779E18C-3477-4DE7-AF0C-407C7461C03D}"/>
              </a:ext>
            </a:extLst>
          </p:cNvPr>
          <p:cNvSpPr>
            <a:spLocks noGrp="1"/>
          </p:cNvSpPr>
          <p:nvPr>
            <p:ph type="ctrTitle"/>
          </p:nvPr>
        </p:nvSpPr>
        <p:spPr>
          <a:xfrm>
            <a:off x="2063552" y="1466094"/>
            <a:ext cx="7772400" cy="1470025"/>
          </a:xfrm>
        </p:spPr>
        <p:txBody>
          <a:bodyPr/>
          <a:lstStyle/>
          <a:p>
            <a:pPr eaLnBrk="1" hangingPunct="1"/>
            <a:r>
              <a:rPr lang="en-ZA" altLang="en-US" sz="2700" dirty="0"/>
              <a:t>Presentation to the Plenary</a:t>
            </a:r>
          </a:p>
        </p:txBody>
      </p:sp>
      <p:sp>
        <p:nvSpPr>
          <p:cNvPr id="7" name="Subtitle 6">
            <a:extLst>
              <a:ext uri="{FF2B5EF4-FFF2-40B4-BE49-F238E27FC236}">
                <a16:creationId xmlns:a16="http://schemas.microsoft.com/office/drawing/2014/main" xmlns="" id="{35ACDEF3-CCB3-4ACD-A169-AC2F7D2AB1C5}"/>
              </a:ext>
            </a:extLst>
          </p:cNvPr>
          <p:cNvSpPr>
            <a:spLocks noGrp="1"/>
          </p:cNvSpPr>
          <p:nvPr>
            <p:ph type="subTitle" idx="1"/>
          </p:nvPr>
        </p:nvSpPr>
        <p:spPr>
          <a:xfrm>
            <a:off x="3740919" y="3905756"/>
            <a:ext cx="4800600" cy="1314450"/>
          </a:xfrm>
        </p:spPr>
        <p:txBody>
          <a:bodyPr rtlCol="0">
            <a:normAutofit/>
          </a:bodyPr>
          <a:lstStyle/>
          <a:p>
            <a:pPr>
              <a:defRPr/>
            </a:pPr>
            <a:r>
              <a:rPr lang="en-ZA" b="1" dirty="0"/>
              <a:t>Financial Management Report         Second quarter 2021/2022</a:t>
            </a:r>
          </a:p>
          <a:p>
            <a:pPr>
              <a:defRPr/>
            </a:pPr>
            <a:endParaRPr lang="en-ZA" dirty="0"/>
          </a:p>
        </p:txBody>
      </p:sp>
      <p:sp>
        <p:nvSpPr>
          <p:cNvPr id="2" name="Slide Number Placeholder 5">
            <a:extLst>
              <a:ext uri="{FF2B5EF4-FFF2-40B4-BE49-F238E27FC236}">
                <a16:creationId xmlns:a16="http://schemas.microsoft.com/office/drawing/2014/main" xmlns="" id="{8E712057-1FC0-49A7-B624-E91CEEECEE0E}"/>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557213" indent="-214313" eaLnBrk="0" hangingPunct="0">
              <a:defRPr>
                <a:solidFill>
                  <a:schemeClr val="tx1"/>
                </a:solidFill>
                <a:latin typeface="Arial" panose="020B0604020202020204" pitchFamily="34" charset="0"/>
                <a:cs typeface="Arial" panose="020B0604020202020204" pitchFamily="34" charset="0"/>
              </a:defRPr>
            </a:lvl2pPr>
            <a:lvl3pPr marL="857250" indent="-171450" eaLnBrk="0" hangingPunct="0">
              <a:defRPr>
                <a:solidFill>
                  <a:schemeClr val="tx1"/>
                </a:solidFill>
                <a:latin typeface="Arial" panose="020B0604020202020204" pitchFamily="34" charset="0"/>
                <a:cs typeface="Arial" panose="020B0604020202020204" pitchFamily="34" charset="0"/>
              </a:defRPr>
            </a:lvl3pPr>
            <a:lvl4pPr marL="1200150" indent="-171450" eaLnBrk="0" hangingPunct="0">
              <a:defRPr>
                <a:solidFill>
                  <a:schemeClr val="tx1"/>
                </a:solidFill>
                <a:latin typeface="Arial" panose="020B0604020202020204" pitchFamily="34" charset="0"/>
                <a:cs typeface="Arial" panose="020B0604020202020204" pitchFamily="34" charset="0"/>
              </a:defRPr>
            </a:lvl4pPr>
            <a:lvl5pPr marL="1543050" indent="-171450" eaLnBrk="0" hangingPunct="0">
              <a:defRPr>
                <a:solidFill>
                  <a:schemeClr val="tx1"/>
                </a:solidFill>
                <a:latin typeface="Arial" panose="020B0604020202020204" pitchFamily="34" charset="0"/>
                <a:cs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BABA4F0-A104-49A8-B749-1270BAF2EE77}" type="slidenum">
              <a:rPr lang="en-GB" altLang="en-US">
                <a:solidFill>
                  <a:srgbClr val="898989"/>
                </a:solidFill>
                <a:latin typeface="Calibri" panose="020F0502020204030204" pitchFamily="34" charset="0"/>
              </a:rPr>
              <a:pPr eaLnBrk="1" hangingPunct="1"/>
              <a:t>1</a:t>
            </a:fld>
            <a:endParaRPr lang="en-GB" altLang="en-US">
              <a:solidFill>
                <a:srgbClr val="898989"/>
              </a:solidFill>
              <a:latin typeface="Calibri" panose="020F0502020204030204" pitchFamily="34" charset="0"/>
            </a:endParaRPr>
          </a:p>
        </p:txBody>
      </p:sp>
      <p:sp>
        <p:nvSpPr>
          <p:cNvPr id="8" name="TextBox 7">
            <a:extLst>
              <a:ext uri="{FF2B5EF4-FFF2-40B4-BE49-F238E27FC236}">
                <a16:creationId xmlns:a16="http://schemas.microsoft.com/office/drawing/2014/main" xmlns="" id="{16CA4803-8C8C-48FD-8669-CC4A042E6004}"/>
              </a:ext>
            </a:extLst>
          </p:cNvPr>
          <p:cNvSpPr txBox="1"/>
          <p:nvPr/>
        </p:nvSpPr>
        <p:spPr>
          <a:xfrm>
            <a:off x="4439816" y="3076841"/>
            <a:ext cx="3402806" cy="507831"/>
          </a:xfrm>
          <a:prstGeom prst="rect">
            <a:avLst/>
          </a:prstGeom>
          <a:solidFill>
            <a:schemeClr val="tx2">
              <a:lumMod val="75000"/>
            </a:schemeClr>
          </a:solidFill>
        </p:spPr>
        <p:txBody>
          <a:bodyPr>
            <a:spAutoFit/>
          </a:bodyPr>
          <a:lstStyle/>
          <a:p>
            <a:pPr>
              <a:defRPr/>
            </a:pPr>
            <a:r>
              <a:rPr lang="en-ZA" sz="2700" b="1" dirty="0">
                <a:solidFill>
                  <a:schemeClr val="bg1"/>
                </a:solidFill>
                <a:effectLst>
                  <a:outerShdw blurRad="38100" dist="38100" dir="2700000" algn="tl">
                    <a:srgbClr val="000000">
                      <a:alpha val="43137"/>
                    </a:srgbClr>
                  </a:outerShdw>
                </a:effectLst>
                <a:latin typeface="Arial" charset="0"/>
                <a:cs typeface="Arial" charset="0"/>
              </a:rPr>
              <a:t>1 March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12192000" cy="6857987"/>
            <a:chOff x="0" y="0"/>
            <a:chExt cx="9144000" cy="6859122"/>
          </a:xfrm>
        </p:grpSpPr>
        <p:pic>
          <p:nvPicPr>
            <p:cNvPr id="9225" name="Picture 5" descr="CGE Banner1"/>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5" name="Text Placeholder 4">
            <a:extLst>
              <a:ext uri="{FF2B5EF4-FFF2-40B4-BE49-F238E27FC236}">
                <a16:creationId xmlns:a16="http://schemas.microsoft.com/office/drawing/2014/main" xmlns="" id="{B1A578EA-8ADE-4B69-BF1A-4E305D0A0132}"/>
              </a:ext>
            </a:extLst>
          </p:cNvPr>
          <p:cNvSpPr>
            <a:spLocks noGrp="1"/>
          </p:cNvSpPr>
          <p:nvPr>
            <p:ph type="body" idx="1"/>
          </p:nvPr>
        </p:nvSpPr>
        <p:spPr>
          <a:xfrm>
            <a:off x="245949" y="1785630"/>
            <a:ext cx="5157787" cy="461123"/>
          </a:xfrm>
        </p:spPr>
        <p:txBody>
          <a:bodyPr/>
          <a:lstStyle/>
          <a:p>
            <a:r>
              <a:rPr lang="en-ZA" dirty="0"/>
              <a:t>Corporate Services</a:t>
            </a:r>
          </a:p>
        </p:txBody>
      </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defRPr/>
            </a:pPr>
            <a:fld id="{8A12CCE0-5AA1-4949-B5AF-E8FFCD48E221}" type="slidenum">
              <a:rPr lang="en-GB" altLang="en-US" sz="1200" kern="0">
                <a:solidFill>
                  <a:srgbClr val="898989"/>
                </a:solidFill>
              </a:rPr>
              <a:pPr>
                <a:spcBef>
                  <a:spcPct val="0"/>
                </a:spcBef>
                <a:buNone/>
                <a:defRPr/>
              </a:pPr>
              <a:t>10</a:t>
            </a:fld>
            <a:endParaRPr lang="en-GB" altLang="en-US" sz="1200" kern="0" dirty="0">
              <a:solidFill>
                <a:srgbClr val="898989"/>
              </a:solidFill>
            </a:endParaRPr>
          </a:p>
        </p:txBody>
      </p:sp>
      <p:sp>
        <p:nvSpPr>
          <p:cNvPr id="16" name="Text Placeholder 4">
            <a:extLst>
              <a:ext uri="{FF2B5EF4-FFF2-40B4-BE49-F238E27FC236}">
                <a16:creationId xmlns:a16="http://schemas.microsoft.com/office/drawing/2014/main" xmlns="" id="{9D11D4E2-C5A7-4D5B-AE30-8B781DF88382}"/>
              </a:ext>
            </a:extLst>
          </p:cNvPr>
          <p:cNvSpPr txBox="1">
            <a:spLocks/>
          </p:cNvSpPr>
          <p:nvPr/>
        </p:nvSpPr>
        <p:spPr>
          <a:xfrm>
            <a:off x="5879314" y="1769263"/>
            <a:ext cx="5157787" cy="461123"/>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endParaRPr lang="en-ZA" dirty="0"/>
          </a:p>
        </p:txBody>
      </p:sp>
      <p:graphicFrame>
        <p:nvGraphicFramePr>
          <p:cNvPr id="3" name="Object 2">
            <a:extLst>
              <a:ext uri="{FF2B5EF4-FFF2-40B4-BE49-F238E27FC236}">
                <a16:creationId xmlns:a16="http://schemas.microsoft.com/office/drawing/2014/main" xmlns="" id="{72DF16FB-88EA-48BD-BDCB-28359F10BCF6}"/>
              </a:ext>
            </a:extLst>
          </p:cNvPr>
          <p:cNvGraphicFramePr>
            <a:graphicFrameLocks noChangeAspect="1"/>
          </p:cNvGraphicFramePr>
          <p:nvPr>
            <p:extLst>
              <p:ext uri="{D42A27DB-BD31-4B8C-83A1-F6EECF244321}">
                <p14:modId xmlns:p14="http://schemas.microsoft.com/office/powerpoint/2010/main" xmlns="" val="190556001"/>
              </p:ext>
            </p:extLst>
          </p:nvPr>
        </p:nvGraphicFramePr>
        <p:xfrm>
          <a:off x="41237" y="2214018"/>
          <a:ext cx="5341937" cy="3679825"/>
        </p:xfrm>
        <a:graphic>
          <a:graphicData uri="http://schemas.openxmlformats.org/presentationml/2006/ole">
            <p:oleObj spid="_x0000_s2050" name="Worksheet" r:id="rId6" imgW="5341753" imgH="3680618" progId="">
              <p:embed/>
            </p:oleObj>
          </a:graphicData>
        </a:graphic>
      </p:graphicFrame>
      <p:graphicFrame>
        <p:nvGraphicFramePr>
          <p:cNvPr id="10" name="Table 9">
            <a:extLst>
              <a:ext uri="{FF2B5EF4-FFF2-40B4-BE49-F238E27FC236}">
                <a16:creationId xmlns:a16="http://schemas.microsoft.com/office/drawing/2014/main" xmlns="" id="{646241CF-3B42-4D59-B744-B9B01BE174D7}"/>
              </a:ext>
            </a:extLst>
          </p:cNvPr>
          <p:cNvGraphicFramePr>
            <a:graphicFrameLocks noGrp="1"/>
          </p:cNvGraphicFramePr>
          <p:nvPr>
            <p:extLst>
              <p:ext uri="{D42A27DB-BD31-4B8C-83A1-F6EECF244321}">
                <p14:modId xmlns:p14="http://schemas.microsoft.com/office/powerpoint/2010/main" xmlns="" val="1476064553"/>
              </p:ext>
            </p:extLst>
          </p:nvPr>
        </p:nvGraphicFramePr>
        <p:xfrm>
          <a:off x="5530048" y="2296885"/>
          <a:ext cx="6442634" cy="4365990"/>
        </p:xfrm>
        <a:graphic>
          <a:graphicData uri="http://schemas.openxmlformats.org/drawingml/2006/table">
            <a:tbl>
              <a:tblPr firstRow="1" firstCol="1" bandRow="1"/>
              <a:tblGrid>
                <a:gridCol w="2698197">
                  <a:extLst>
                    <a:ext uri="{9D8B030D-6E8A-4147-A177-3AD203B41FA5}">
                      <a16:colId xmlns:a16="http://schemas.microsoft.com/office/drawing/2014/main" xmlns="" val="447905975"/>
                    </a:ext>
                  </a:extLst>
                </a:gridCol>
                <a:gridCol w="798446">
                  <a:extLst>
                    <a:ext uri="{9D8B030D-6E8A-4147-A177-3AD203B41FA5}">
                      <a16:colId xmlns:a16="http://schemas.microsoft.com/office/drawing/2014/main" xmlns="" val="2961149689"/>
                    </a:ext>
                  </a:extLst>
                </a:gridCol>
                <a:gridCol w="798446">
                  <a:extLst>
                    <a:ext uri="{9D8B030D-6E8A-4147-A177-3AD203B41FA5}">
                      <a16:colId xmlns:a16="http://schemas.microsoft.com/office/drawing/2014/main" xmlns="" val="3058811126"/>
                    </a:ext>
                  </a:extLst>
                </a:gridCol>
                <a:gridCol w="798446">
                  <a:extLst>
                    <a:ext uri="{9D8B030D-6E8A-4147-A177-3AD203B41FA5}">
                      <a16:colId xmlns:a16="http://schemas.microsoft.com/office/drawing/2014/main" xmlns="" val="2304821983"/>
                    </a:ext>
                  </a:extLst>
                </a:gridCol>
                <a:gridCol w="550653">
                  <a:extLst>
                    <a:ext uri="{9D8B030D-6E8A-4147-A177-3AD203B41FA5}">
                      <a16:colId xmlns:a16="http://schemas.microsoft.com/office/drawing/2014/main" xmlns="" val="161506786"/>
                    </a:ext>
                  </a:extLst>
                </a:gridCol>
                <a:gridCol w="798446">
                  <a:extLst>
                    <a:ext uri="{9D8B030D-6E8A-4147-A177-3AD203B41FA5}">
                      <a16:colId xmlns:a16="http://schemas.microsoft.com/office/drawing/2014/main" xmlns="" val="2277624092"/>
                    </a:ext>
                  </a:extLst>
                </a:gridCol>
              </a:tblGrid>
              <a:tr h="331254">
                <a:tc>
                  <a:txBody>
                    <a:bodyPr/>
                    <a:lstStyle/>
                    <a:p>
                      <a:r>
                        <a:rPr lang="en-GB" sz="1000" b="1" dirty="0">
                          <a:solidFill>
                            <a:srgbClr val="FFFFFF"/>
                          </a:solidFill>
                          <a:effectLst/>
                          <a:latin typeface="Calibri" panose="020F0502020204030204" pitchFamily="34" charset="0"/>
                          <a:ea typeface="Times New Roman" panose="02020603050405020304" pitchFamily="18" charset="0"/>
                        </a:rPr>
                        <a:t>Segment Item</a:t>
                      </a:r>
                      <a:endParaRPr lang="en-ZA" sz="1200"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2F75B5"/>
                      </a:solidFill>
                      <a:prstDash val="solid"/>
                      <a:round/>
                      <a:headEnd type="none" w="med" len="med"/>
                      <a:tailEnd type="none" w="med" len="med"/>
                    </a:lnT>
                    <a:lnB w="12700" cap="flat" cmpd="sng" algn="ctr">
                      <a:solidFill>
                        <a:srgbClr val="DDEBF7"/>
                      </a:solidFill>
                      <a:prstDash val="solid"/>
                      <a:round/>
                      <a:headEnd type="none" w="med" len="med"/>
                      <a:tailEnd type="none" w="med" len="med"/>
                    </a:lnB>
                    <a:solidFill>
                      <a:srgbClr val="2F75B5"/>
                    </a:solidFill>
                  </a:tcPr>
                </a:tc>
                <a:tc>
                  <a:txBody>
                    <a:bodyPr/>
                    <a:lstStyle/>
                    <a:p>
                      <a:r>
                        <a:rPr lang="en-GB" sz="1000" b="1" dirty="0">
                          <a:solidFill>
                            <a:srgbClr val="FFFFFF"/>
                          </a:solidFill>
                          <a:effectLst/>
                          <a:latin typeface="Calibri" panose="020F0502020204030204" pitchFamily="34" charset="0"/>
                          <a:ea typeface="Times New Roman" panose="02020603050405020304" pitchFamily="18" charset="0"/>
                        </a:rPr>
                        <a:t>Actual YT30 Sep 2021</a:t>
                      </a:r>
                      <a:endParaRPr lang="en-ZA" sz="1200"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2F75B5"/>
                      </a:solidFill>
                      <a:prstDash val="solid"/>
                      <a:round/>
                      <a:headEnd type="none" w="med" len="med"/>
                      <a:tailEnd type="none" w="med" len="med"/>
                    </a:lnT>
                    <a:lnB w="12700" cap="flat" cmpd="sng" algn="ctr">
                      <a:solidFill>
                        <a:srgbClr val="BDD7EE"/>
                      </a:solidFill>
                      <a:prstDash val="solid"/>
                      <a:round/>
                      <a:headEnd type="none" w="med" len="med"/>
                      <a:tailEnd type="none" w="med" len="med"/>
                    </a:lnB>
                    <a:solidFill>
                      <a:srgbClr val="2F75B5"/>
                    </a:solidFill>
                  </a:tcPr>
                </a:tc>
                <a:tc>
                  <a:txBody>
                    <a:bodyPr/>
                    <a:lstStyle/>
                    <a:p>
                      <a:r>
                        <a:rPr lang="en-GB" sz="1000" b="1" dirty="0">
                          <a:solidFill>
                            <a:srgbClr val="FFFFFF"/>
                          </a:solidFill>
                          <a:effectLst/>
                          <a:latin typeface="Calibri" panose="020F0502020204030204" pitchFamily="34" charset="0"/>
                          <a:ea typeface="Times New Roman" panose="02020603050405020304" pitchFamily="18" charset="0"/>
                        </a:rPr>
                        <a:t>Budget YT30 Sep 2021</a:t>
                      </a:r>
                      <a:endParaRPr lang="en-ZA" sz="1200"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2F75B5"/>
                      </a:solidFill>
                      <a:prstDash val="solid"/>
                      <a:round/>
                      <a:headEnd type="none" w="med" len="med"/>
                      <a:tailEnd type="none" w="med" len="med"/>
                    </a:lnT>
                    <a:lnB w="12700" cap="flat" cmpd="sng" algn="ctr">
                      <a:solidFill>
                        <a:srgbClr val="BDD7EE"/>
                      </a:solidFill>
                      <a:prstDash val="solid"/>
                      <a:round/>
                      <a:headEnd type="none" w="med" len="med"/>
                      <a:tailEnd type="none" w="med" len="med"/>
                    </a:lnB>
                    <a:solidFill>
                      <a:srgbClr val="2F75B5"/>
                    </a:solidFill>
                  </a:tcPr>
                </a:tc>
                <a:tc>
                  <a:txBody>
                    <a:bodyPr/>
                    <a:lstStyle/>
                    <a:p>
                      <a:r>
                        <a:rPr lang="en-GB" sz="1000" b="1" dirty="0">
                          <a:solidFill>
                            <a:srgbClr val="FFFFFF"/>
                          </a:solidFill>
                          <a:effectLst/>
                          <a:latin typeface="Calibri" panose="020F0502020204030204" pitchFamily="34" charset="0"/>
                          <a:ea typeface="Times New Roman" panose="02020603050405020304" pitchFamily="18" charset="0"/>
                        </a:rPr>
                        <a:t>Variance</a:t>
                      </a:r>
                      <a:endParaRPr lang="en-ZA" sz="1200"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2F75B5"/>
                      </a:solidFill>
                      <a:prstDash val="solid"/>
                      <a:round/>
                      <a:headEnd type="none" w="med" len="med"/>
                      <a:tailEnd type="none" w="med" len="med"/>
                    </a:lnT>
                    <a:lnB w="12700" cap="flat" cmpd="sng" algn="ctr">
                      <a:solidFill>
                        <a:srgbClr val="BDD7EE"/>
                      </a:solidFill>
                      <a:prstDash val="solid"/>
                      <a:round/>
                      <a:headEnd type="none" w="med" len="med"/>
                      <a:tailEnd type="none" w="med" len="med"/>
                    </a:lnB>
                    <a:solidFill>
                      <a:srgbClr val="2F75B5"/>
                    </a:solidFill>
                  </a:tcPr>
                </a:tc>
                <a:tc>
                  <a:txBody>
                    <a:bodyPr/>
                    <a:lstStyle/>
                    <a:p>
                      <a:r>
                        <a:rPr lang="en-GB" sz="1000" b="1" dirty="0">
                          <a:solidFill>
                            <a:srgbClr val="FFFFFF"/>
                          </a:solidFill>
                          <a:effectLst/>
                          <a:latin typeface="Calibri" panose="020F0502020204030204" pitchFamily="34" charset="0"/>
                          <a:ea typeface="Times New Roman" panose="02020603050405020304" pitchFamily="18" charset="0"/>
                        </a:rPr>
                        <a:t>YTD Var %</a:t>
                      </a:r>
                      <a:endParaRPr lang="en-ZA" sz="1200"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2F75B5"/>
                      </a:solidFill>
                      <a:prstDash val="solid"/>
                      <a:round/>
                      <a:headEnd type="none" w="med" len="med"/>
                      <a:tailEnd type="none" w="med" len="med"/>
                    </a:lnT>
                    <a:lnB w="12700" cap="flat" cmpd="sng" algn="ctr">
                      <a:solidFill>
                        <a:srgbClr val="BDD7EE"/>
                      </a:solidFill>
                      <a:prstDash val="solid"/>
                      <a:round/>
                      <a:headEnd type="none" w="med" len="med"/>
                      <a:tailEnd type="none" w="med" len="med"/>
                    </a:lnB>
                    <a:solidFill>
                      <a:srgbClr val="2F75B5"/>
                    </a:solidFill>
                  </a:tcPr>
                </a:tc>
                <a:tc>
                  <a:txBody>
                    <a:bodyPr/>
                    <a:lstStyle/>
                    <a:p>
                      <a:r>
                        <a:rPr lang="en-GB" sz="1000" b="1" dirty="0">
                          <a:solidFill>
                            <a:srgbClr val="FFFFFF"/>
                          </a:solidFill>
                          <a:effectLst/>
                          <a:latin typeface="Calibri" panose="020F0502020204030204" pitchFamily="34" charset="0"/>
                          <a:ea typeface="Times New Roman" panose="02020603050405020304" pitchFamily="18" charset="0"/>
                        </a:rPr>
                        <a:t>PY Actual YT30 Sep 2020</a:t>
                      </a:r>
                      <a:endParaRPr lang="en-ZA" sz="1200"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2F75B5"/>
                      </a:solidFill>
                      <a:prstDash val="solid"/>
                      <a:round/>
                      <a:headEnd type="none" w="med" len="med"/>
                      <a:tailEnd type="none" w="med" len="med"/>
                    </a:lnT>
                    <a:lnB w="12700" cap="flat" cmpd="sng" algn="ctr">
                      <a:solidFill>
                        <a:srgbClr val="BDD7EE"/>
                      </a:solidFill>
                      <a:prstDash val="solid"/>
                      <a:round/>
                      <a:headEnd type="none" w="med" len="med"/>
                      <a:tailEnd type="none" w="med" len="med"/>
                    </a:lnB>
                    <a:solidFill>
                      <a:srgbClr val="2F75B5"/>
                    </a:solidFill>
                  </a:tcPr>
                </a:tc>
                <a:extLst>
                  <a:ext uri="{0D108BD9-81ED-4DB2-BD59-A6C34878D82A}">
                    <a16:rowId xmlns:a16="http://schemas.microsoft.com/office/drawing/2014/main" xmlns="" val="142556070"/>
                  </a:ext>
                </a:extLst>
              </a:tr>
              <a:tr h="198752">
                <a:tc>
                  <a:txBody>
                    <a:bodyPr/>
                    <a:lstStyle/>
                    <a:p>
                      <a:r>
                        <a:rPr lang="en-GB" sz="1000">
                          <a:solidFill>
                            <a:srgbClr val="000000"/>
                          </a:solidFill>
                          <a:effectLst/>
                          <a:latin typeface="Calibri" panose="020F0502020204030204" pitchFamily="34" charset="0"/>
                          <a:ea typeface="Times New Roman" panose="02020603050405020304" pitchFamily="18" charset="0"/>
                        </a:rPr>
                        <a:t>Advertising, Promotion &amp; Publicity</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232 391</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BDD7EE"/>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1 014 500</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BDD7EE"/>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782 109</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BDD7EE"/>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77%</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BDD7EE"/>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1 074 594</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BDD7EE"/>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extLst>
                  <a:ext uri="{0D108BD9-81ED-4DB2-BD59-A6C34878D82A}">
                    <a16:rowId xmlns:a16="http://schemas.microsoft.com/office/drawing/2014/main" xmlns="" val="2563443323"/>
                  </a:ext>
                </a:extLst>
              </a:tr>
              <a:tr h="198752">
                <a:tc>
                  <a:txBody>
                    <a:bodyPr/>
                    <a:lstStyle/>
                    <a:p>
                      <a:r>
                        <a:rPr lang="en-GB" sz="1000">
                          <a:solidFill>
                            <a:srgbClr val="000000"/>
                          </a:solidFill>
                          <a:effectLst/>
                          <a:latin typeface="Calibri" panose="020F0502020204030204" pitchFamily="34" charset="0"/>
                          <a:ea typeface="Times New Roman" panose="02020603050405020304" pitchFamily="18" charset="0"/>
                        </a:rPr>
                        <a:t>Bank Charges</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25 556</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30 000</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4 444</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15%</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25 879</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extLst>
                  <a:ext uri="{0D108BD9-81ED-4DB2-BD59-A6C34878D82A}">
                    <a16:rowId xmlns:a16="http://schemas.microsoft.com/office/drawing/2014/main" xmlns="" val="2278704034"/>
                  </a:ext>
                </a:extLst>
              </a:tr>
              <a:tr h="198752">
                <a:tc>
                  <a:txBody>
                    <a:bodyPr/>
                    <a:lstStyle/>
                    <a:p>
                      <a:r>
                        <a:rPr lang="en-GB" sz="1000">
                          <a:solidFill>
                            <a:srgbClr val="000000"/>
                          </a:solidFill>
                          <a:effectLst/>
                          <a:latin typeface="Calibri" panose="020F0502020204030204" pitchFamily="34" charset="0"/>
                          <a:ea typeface="Times New Roman" panose="02020603050405020304" pitchFamily="18" charset="0"/>
                        </a:rPr>
                        <a:t>Computer Servicing</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499 060</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679 000</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179 940</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27%</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412 149</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extLst>
                  <a:ext uri="{0D108BD9-81ED-4DB2-BD59-A6C34878D82A}">
                    <a16:rowId xmlns:a16="http://schemas.microsoft.com/office/drawing/2014/main" xmlns="" val="3739819839"/>
                  </a:ext>
                </a:extLst>
              </a:tr>
              <a:tr h="198752">
                <a:tc>
                  <a:txBody>
                    <a:bodyPr/>
                    <a:lstStyle/>
                    <a:p>
                      <a:r>
                        <a:rPr lang="en-GB" sz="1000">
                          <a:solidFill>
                            <a:srgbClr val="000000"/>
                          </a:solidFill>
                          <a:effectLst/>
                          <a:latin typeface="Calibri" panose="020F0502020204030204" pitchFamily="34" charset="0"/>
                          <a:ea typeface="Times New Roman" panose="02020603050405020304" pitchFamily="18" charset="0"/>
                        </a:rPr>
                        <a:t>Depreciation &amp; amortisation</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941 846</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0</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-941 846</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0%</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974 526</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extLst>
                  <a:ext uri="{0D108BD9-81ED-4DB2-BD59-A6C34878D82A}">
                    <a16:rowId xmlns:a16="http://schemas.microsoft.com/office/drawing/2014/main" xmlns="" val="479746806"/>
                  </a:ext>
                </a:extLst>
              </a:tr>
              <a:tr h="198752">
                <a:tc>
                  <a:txBody>
                    <a:bodyPr/>
                    <a:lstStyle/>
                    <a:p>
                      <a:r>
                        <a:rPr lang="en-GB" sz="1000">
                          <a:solidFill>
                            <a:srgbClr val="000000"/>
                          </a:solidFill>
                          <a:effectLst/>
                          <a:latin typeface="Calibri" panose="020F0502020204030204" pitchFamily="34" charset="0"/>
                          <a:ea typeface="Times New Roman" panose="02020603050405020304" pitchFamily="18" charset="0"/>
                        </a:rPr>
                        <a:t>Office Cleaning, Maintenance, Plants</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587 027</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2 499 550</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1 912 523</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77%</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1 412 019</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extLst>
                  <a:ext uri="{0D108BD9-81ED-4DB2-BD59-A6C34878D82A}">
                    <a16:rowId xmlns:a16="http://schemas.microsoft.com/office/drawing/2014/main" xmlns="" val="1829644981"/>
                  </a:ext>
                </a:extLst>
              </a:tr>
              <a:tr h="198752">
                <a:tc>
                  <a:txBody>
                    <a:bodyPr/>
                    <a:lstStyle/>
                    <a:p>
                      <a:r>
                        <a:rPr lang="en-GB" sz="1000">
                          <a:solidFill>
                            <a:srgbClr val="000000"/>
                          </a:solidFill>
                          <a:effectLst/>
                          <a:latin typeface="Calibri" panose="020F0502020204030204" pitchFamily="34" charset="0"/>
                          <a:ea typeface="Times New Roman" panose="02020603050405020304" pitchFamily="18" charset="0"/>
                        </a:rPr>
                        <a:t>Office Consumables</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245</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11 500</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11 255</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98%</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0</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extLst>
                  <a:ext uri="{0D108BD9-81ED-4DB2-BD59-A6C34878D82A}">
                    <a16:rowId xmlns:a16="http://schemas.microsoft.com/office/drawing/2014/main" xmlns="" val="2470058203"/>
                  </a:ext>
                </a:extLst>
              </a:tr>
              <a:tr h="198752">
                <a:tc>
                  <a:txBody>
                    <a:bodyPr/>
                    <a:lstStyle/>
                    <a:p>
                      <a:r>
                        <a:rPr lang="en-GB" sz="1000" dirty="0">
                          <a:solidFill>
                            <a:srgbClr val="000000"/>
                          </a:solidFill>
                          <a:effectLst/>
                          <a:latin typeface="Calibri" panose="020F0502020204030204" pitchFamily="34" charset="0"/>
                          <a:ea typeface="Times New Roman" panose="02020603050405020304" pitchFamily="18" charset="0"/>
                        </a:rPr>
                        <a:t>Office Refreshments, Gifts and Consumable</a:t>
                      </a:r>
                      <a:endParaRPr lang="en-ZA" sz="1200"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58 953</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130 000</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71 047</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ctr"/>
                      <a:r>
                        <a:rPr lang="en-GB" sz="1000">
                          <a:solidFill>
                            <a:srgbClr val="000000"/>
                          </a:solidFill>
                          <a:effectLst/>
                          <a:latin typeface="Calibri" panose="020F0502020204030204" pitchFamily="34" charset="0"/>
                          <a:ea typeface="Times New Roman" panose="02020603050405020304" pitchFamily="18" charset="0"/>
                        </a:rPr>
                        <a:t>     55%</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29 613</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extLst>
                  <a:ext uri="{0D108BD9-81ED-4DB2-BD59-A6C34878D82A}">
                    <a16:rowId xmlns:a16="http://schemas.microsoft.com/office/drawing/2014/main" xmlns="" val="336553406"/>
                  </a:ext>
                </a:extLst>
              </a:tr>
              <a:tr h="198752">
                <a:tc>
                  <a:txBody>
                    <a:bodyPr/>
                    <a:lstStyle/>
                    <a:p>
                      <a:r>
                        <a:rPr lang="en-GB" sz="1000">
                          <a:solidFill>
                            <a:srgbClr val="000000"/>
                          </a:solidFill>
                          <a:effectLst/>
                          <a:latin typeface="Calibri" panose="020F0502020204030204" pitchFamily="34" charset="0"/>
                          <a:ea typeface="Times New Roman" panose="02020603050405020304" pitchFamily="18" charset="0"/>
                        </a:rPr>
                        <a:t>Personnel costs</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27 321 576</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31 737 050</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4 415 473</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14%</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26 820 990</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extLst>
                  <a:ext uri="{0D108BD9-81ED-4DB2-BD59-A6C34878D82A}">
                    <a16:rowId xmlns:a16="http://schemas.microsoft.com/office/drawing/2014/main" xmlns="" val="3536111041"/>
                  </a:ext>
                </a:extLst>
              </a:tr>
              <a:tr h="198752">
                <a:tc>
                  <a:txBody>
                    <a:bodyPr/>
                    <a:lstStyle/>
                    <a:p>
                      <a:r>
                        <a:rPr lang="en-GB" sz="1000">
                          <a:solidFill>
                            <a:srgbClr val="000000"/>
                          </a:solidFill>
                          <a:effectLst/>
                          <a:latin typeface="Calibri" panose="020F0502020204030204" pitchFamily="34" charset="0"/>
                          <a:ea typeface="Times New Roman" panose="02020603050405020304" pitchFamily="18" charset="0"/>
                        </a:rPr>
                        <a:t>Printing &amp; Stationery</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101 047</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147 500</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46 453</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31%</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28 015</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extLst>
                  <a:ext uri="{0D108BD9-81ED-4DB2-BD59-A6C34878D82A}">
                    <a16:rowId xmlns:a16="http://schemas.microsoft.com/office/drawing/2014/main" xmlns="" val="2019342835"/>
                  </a:ext>
                </a:extLst>
              </a:tr>
              <a:tr h="198752">
                <a:tc>
                  <a:txBody>
                    <a:bodyPr/>
                    <a:lstStyle/>
                    <a:p>
                      <a:r>
                        <a:rPr lang="en-GB" sz="1000">
                          <a:solidFill>
                            <a:srgbClr val="000000"/>
                          </a:solidFill>
                          <a:effectLst/>
                          <a:latin typeface="Calibri" panose="020F0502020204030204" pitchFamily="34" charset="0"/>
                          <a:ea typeface="Times New Roman" panose="02020603050405020304" pitchFamily="18" charset="0"/>
                        </a:rPr>
                        <a:t>Professional &amp; Consulting Services</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3 638 900</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3 331 000</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-307 900</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-9%</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2 644 948</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extLst>
                  <a:ext uri="{0D108BD9-81ED-4DB2-BD59-A6C34878D82A}">
                    <a16:rowId xmlns:a16="http://schemas.microsoft.com/office/drawing/2014/main" xmlns="" val="269524087"/>
                  </a:ext>
                </a:extLst>
              </a:tr>
              <a:tr h="198752">
                <a:tc>
                  <a:txBody>
                    <a:bodyPr/>
                    <a:lstStyle/>
                    <a:p>
                      <a:r>
                        <a:rPr lang="en-GB" sz="1000">
                          <a:solidFill>
                            <a:srgbClr val="000000"/>
                          </a:solidFill>
                          <a:effectLst/>
                          <a:latin typeface="Calibri" panose="020F0502020204030204" pitchFamily="34" charset="0"/>
                          <a:ea typeface="Times New Roman" panose="02020603050405020304" pitchFamily="18" charset="0"/>
                        </a:rPr>
                        <a:t>Report Writing, Printing &amp; Publishing</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489 052</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1 180 000</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690 948</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59%</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731 658</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extLst>
                  <a:ext uri="{0D108BD9-81ED-4DB2-BD59-A6C34878D82A}">
                    <a16:rowId xmlns:a16="http://schemas.microsoft.com/office/drawing/2014/main" xmlns="" val="2904796078"/>
                  </a:ext>
                </a:extLst>
              </a:tr>
              <a:tr h="198752">
                <a:tc>
                  <a:txBody>
                    <a:bodyPr/>
                    <a:lstStyle/>
                    <a:p>
                      <a:r>
                        <a:rPr lang="en-GB" sz="1000">
                          <a:solidFill>
                            <a:srgbClr val="000000"/>
                          </a:solidFill>
                          <a:effectLst/>
                          <a:latin typeface="Calibri" panose="020F0502020204030204" pitchFamily="34" charset="0"/>
                          <a:ea typeface="Times New Roman" panose="02020603050405020304" pitchFamily="18" charset="0"/>
                        </a:rPr>
                        <a:t>Resettlement Costs</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22 050</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10 750</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-11 300</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-105%</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15 000</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extLst>
                  <a:ext uri="{0D108BD9-81ED-4DB2-BD59-A6C34878D82A}">
                    <a16:rowId xmlns:a16="http://schemas.microsoft.com/office/drawing/2014/main" xmlns="" val="3897968995"/>
                  </a:ext>
                </a:extLst>
              </a:tr>
              <a:tr h="198752">
                <a:tc>
                  <a:txBody>
                    <a:bodyPr/>
                    <a:lstStyle/>
                    <a:p>
                      <a:r>
                        <a:rPr lang="en-GB" sz="1000">
                          <a:solidFill>
                            <a:srgbClr val="000000"/>
                          </a:solidFill>
                          <a:effectLst/>
                          <a:latin typeface="Calibri" panose="020F0502020204030204" pitchFamily="34" charset="0"/>
                          <a:ea typeface="Times New Roman" panose="02020603050405020304" pitchFamily="18" charset="0"/>
                        </a:rPr>
                        <a:t>Subscriptions</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794 008</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1 498 300</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704 292</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47%</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467 362</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extLst>
                  <a:ext uri="{0D108BD9-81ED-4DB2-BD59-A6C34878D82A}">
                    <a16:rowId xmlns:a16="http://schemas.microsoft.com/office/drawing/2014/main" xmlns="" val="1684201323"/>
                  </a:ext>
                </a:extLst>
              </a:tr>
              <a:tr h="198752">
                <a:tc>
                  <a:txBody>
                    <a:bodyPr/>
                    <a:lstStyle/>
                    <a:p>
                      <a:r>
                        <a:rPr lang="en-GB" sz="1000">
                          <a:solidFill>
                            <a:srgbClr val="000000"/>
                          </a:solidFill>
                          <a:effectLst/>
                          <a:latin typeface="Calibri" panose="020F0502020204030204" pitchFamily="34" charset="0"/>
                          <a:ea typeface="Times New Roman" panose="02020603050405020304" pitchFamily="18" charset="0"/>
                        </a:rPr>
                        <a:t>Telecommunication &amp; Postage Expenses</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590 633</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319 650</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-270 983</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-85%</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322 436</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extLst>
                  <a:ext uri="{0D108BD9-81ED-4DB2-BD59-A6C34878D82A}">
                    <a16:rowId xmlns:a16="http://schemas.microsoft.com/office/drawing/2014/main" xmlns="" val="2057942622"/>
                  </a:ext>
                </a:extLst>
              </a:tr>
              <a:tr h="198752">
                <a:tc>
                  <a:txBody>
                    <a:bodyPr/>
                    <a:lstStyle/>
                    <a:p>
                      <a:r>
                        <a:rPr lang="en-GB" sz="1000">
                          <a:solidFill>
                            <a:srgbClr val="000000"/>
                          </a:solidFill>
                          <a:effectLst/>
                          <a:latin typeface="Calibri" panose="020F0502020204030204" pitchFamily="34" charset="0"/>
                          <a:ea typeface="Times New Roman" panose="02020603050405020304" pitchFamily="18" charset="0"/>
                        </a:rPr>
                        <a:t>Training and Development</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116 978</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1 050 500</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933 522</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89%</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104 848</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extLst>
                  <a:ext uri="{0D108BD9-81ED-4DB2-BD59-A6C34878D82A}">
                    <a16:rowId xmlns:a16="http://schemas.microsoft.com/office/drawing/2014/main" xmlns="" val="774471793"/>
                  </a:ext>
                </a:extLst>
              </a:tr>
              <a:tr h="331254">
                <a:tc>
                  <a:txBody>
                    <a:bodyPr/>
                    <a:lstStyle/>
                    <a:p>
                      <a:r>
                        <a:rPr lang="en-GB" sz="1000">
                          <a:solidFill>
                            <a:srgbClr val="000000"/>
                          </a:solidFill>
                          <a:effectLst/>
                          <a:latin typeface="Calibri" panose="020F0502020204030204" pitchFamily="34" charset="0"/>
                          <a:ea typeface="Times New Roman" panose="02020603050405020304" pitchFamily="18" charset="0"/>
                        </a:rPr>
                        <a:t>Travel, Accommodation and Related Expenditure</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650 965</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1 046 000</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395 035</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38%</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164 354</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extLst>
                  <a:ext uri="{0D108BD9-81ED-4DB2-BD59-A6C34878D82A}">
                    <a16:rowId xmlns:a16="http://schemas.microsoft.com/office/drawing/2014/main" xmlns="" val="2944891605"/>
                  </a:ext>
                </a:extLst>
              </a:tr>
              <a:tr h="198752">
                <a:tc>
                  <a:txBody>
                    <a:bodyPr/>
                    <a:lstStyle/>
                    <a:p>
                      <a:r>
                        <a:rPr lang="en-GB" sz="1000">
                          <a:solidFill>
                            <a:srgbClr val="000000"/>
                          </a:solidFill>
                          <a:effectLst/>
                          <a:latin typeface="Calibri" panose="020F0502020204030204" pitchFamily="34" charset="0"/>
                          <a:ea typeface="Times New Roman" panose="02020603050405020304" pitchFamily="18" charset="0"/>
                        </a:rPr>
                        <a:t>Vehicle expenses, maint, fuel and other</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306 737</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345 050</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38 313</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11%</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192 745</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extLst>
                  <a:ext uri="{0D108BD9-81ED-4DB2-BD59-A6C34878D82A}">
                    <a16:rowId xmlns:a16="http://schemas.microsoft.com/office/drawing/2014/main" xmlns="" val="2867453995"/>
                  </a:ext>
                </a:extLst>
              </a:tr>
              <a:tr h="198752">
                <a:tc>
                  <a:txBody>
                    <a:bodyPr/>
                    <a:lstStyle/>
                    <a:p>
                      <a:r>
                        <a:rPr lang="en-GB" sz="1000">
                          <a:solidFill>
                            <a:srgbClr val="000000"/>
                          </a:solidFill>
                          <a:effectLst/>
                          <a:latin typeface="Calibri" panose="020F0502020204030204" pitchFamily="34" charset="0"/>
                          <a:ea typeface="Times New Roman" panose="02020603050405020304" pitchFamily="18" charset="0"/>
                        </a:rPr>
                        <a:t>Venues, Catering &amp; Event Management</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495 596</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657 650</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162 054</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25%</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tc>
                  <a:txBody>
                    <a:bodyPr/>
                    <a:lstStyle/>
                    <a:p>
                      <a:pPr algn="r"/>
                      <a:r>
                        <a:rPr lang="en-GB" sz="1000">
                          <a:solidFill>
                            <a:srgbClr val="000000"/>
                          </a:solidFill>
                          <a:effectLst/>
                          <a:latin typeface="Calibri" panose="020F0502020204030204" pitchFamily="34" charset="0"/>
                          <a:ea typeface="Times New Roman" panose="02020603050405020304" pitchFamily="18" charset="0"/>
                        </a:rPr>
                        <a:t>11 100</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w="12700" cap="flat" cmpd="sng" algn="ctr">
                      <a:solidFill>
                        <a:srgbClr val="DDEBF7"/>
                      </a:solidFill>
                      <a:prstDash val="solid"/>
                      <a:round/>
                      <a:headEnd type="none" w="med" len="med"/>
                      <a:tailEnd type="none" w="med" len="med"/>
                    </a:lnB>
                  </a:tcPr>
                </a:tc>
                <a:extLst>
                  <a:ext uri="{0D108BD9-81ED-4DB2-BD59-A6C34878D82A}">
                    <a16:rowId xmlns:a16="http://schemas.microsoft.com/office/drawing/2014/main" xmlns="" val="4123257924"/>
                  </a:ext>
                </a:extLst>
              </a:tr>
              <a:tr h="198752">
                <a:tc>
                  <a:txBody>
                    <a:bodyPr/>
                    <a:lstStyle/>
                    <a:p>
                      <a:r>
                        <a:rPr lang="en-GB" sz="1000" b="1" dirty="0">
                          <a:solidFill>
                            <a:srgbClr val="000000"/>
                          </a:solidFill>
                          <a:effectLst/>
                          <a:latin typeface="Calibri" panose="020F0502020204030204" pitchFamily="34" charset="0"/>
                          <a:ea typeface="Times New Roman" panose="02020603050405020304" pitchFamily="18" charset="0"/>
                        </a:rPr>
                        <a:t>Grand Total</a:t>
                      </a:r>
                      <a:endParaRPr lang="en-ZA" sz="1200"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a:noFill/>
                    </a:lnB>
                  </a:tcPr>
                </a:tc>
                <a:tc>
                  <a:txBody>
                    <a:bodyPr/>
                    <a:lstStyle/>
                    <a:p>
                      <a:pPr algn="r"/>
                      <a:r>
                        <a:rPr lang="en-GB" sz="1000" b="1">
                          <a:solidFill>
                            <a:srgbClr val="000000"/>
                          </a:solidFill>
                          <a:effectLst/>
                          <a:latin typeface="Calibri" panose="020F0502020204030204" pitchFamily="34" charset="0"/>
                          <a:ea typeface="Times New Roman" panose="02020603050405020304" pitchFamily="18" charset="0"/>
                        </a:rPr>
                        <a:t>36 872 620</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a:noFill/>
                    </a:lnB>
                  </a:tcPr>
                </a:tc>
                <a:tc>
                  <a:txBody>
                    <a:bodyPr/>
                    <a:lstStyle/>
                    <a:p>
                      <a:pPr algn="r"/>
                      <a:r>
                        <a:rPr lang="en-GB" sz="1000" b="1">
                          <a:solidFill>
                            <a:srgbClr val="000000"/>
                          </a:solidFill>
                          <a:effectLst/>
                          <a:latin typeface="Calibri" panose="020F0502020204030204" pitchFamily="34" charset="0"/>
                          <a:ea typeface="Times New Roman" panose="02020603050405020304" pitchFamily="18" charset="0"/>
                        </a:rPr>
                        <a:t>45 688 000</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a:noFill/>
                    </a:lnB>
                  </a:tcPr>
                </a:tc>
                <a:tc>
                  <a:txBody>
                    <a:bodyPr/>
                    <a:lstStyle/>
                    <a:p>
                      <a:pPr algn="r"/>
                      <a:r>
                        <a:rPr lang="en-GB" sz="1000" b="1">
                          <a:solidFill>
                            <a:srgbClr val="000000"/>
                          </a:solidFill>
                          <a:effectLst/>
                          <a:latin typeface="Calibri" panose="020F0502020204030204" pitchFamily="34" charset="0"/>
                          <a:ea typeface="Times New Roman" panose="02020603050405020304" pitchFamily="18" charset="0"/>
                        </a:rPr>
                        <a:t>8 815 380</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a:noFill/>
                    </a:lnB>
                  </a:tcPr>
                </a:tc>
                <a:tc>
                  <a:txBody>
                    <a:bodyPr/>
                    <a:lstStyle/>
                    <a:p>
                      <a:pPr algn="r"/>
                      <a:r>
                        <a:rPr lang="en-GB" sz="1000" b="1">
                          <a:solidFill>
                            <a:srgbClr val="000000"/>
                          </a:solidFill>
                          <a:effectLst/>
                          <a:latin typeface="Calibri" panose="020F0502020204030204" pitchFamily="34" charset="0"/>
                          <a:ea typeface="Times New Roman" panose="02020603050405020304" pitchFamily="18" charset="0"/>
                        </a:rPr>
                        <a:t>19%</a:t>
                      </a:r>
                      <a:endParaRPr lang="en-ZA" sz="12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a:noFill/>
                    </a:lnB>
                  </a:tcPr>
                </a:tc>
                <a:tc>
                  <a:txBody>
                    <a:bodyPr/>
                    <a:lstStyle/>
                    <a:p>
                      <a:pPr algn="r"/>
                      <a:r>
                        <a:rPr lang="en-GB" sz="1000" b="1" dirty="0">
                          <a:solidFill>
                            <a:srgbClr val="000000"/>
                          </a:solidFill>
                          <a:effectLst/>
                          <a:latin typeface="Calibri" panose="020F0502020204030204" pitchFamily="34" charset="0"/>
                          <a:ea typeface="Times New Roman" panose="02020603050405020304" pitchFamily="18" charset="0"/>
                        </a:rPr>
                        <a:t>35 432 236</a:t>
                      </a:r>
                      <a:endParaRPr lang="en-ZA" sz="1200"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DDEBF7"/>
                      </a:solidFill>
                      <a:prstDash val="solid"/>
                      <a:round/>
                      <a:headEnd type="none" w="med" len="med"/>
                      <a:tailEnd type="none" w="med" len="med"/>
                    </a:lnT>
                    <a:lnB>
                      <a:noFill/>
                    </a:lnB>
                  </a:tcPr>
                </a:tc>
                <a:extLst>
                  <a:ext uri="{0D108BD9-81ED-4DB2-BD59-A6C34878D82A}">
                    <a16:rowId xmlns:a16="http://schemas.microsoft.com/office/drawing/2014/main" xmlns="" val="1098560143"/>
                  </a:ext>
                </a:extLst>
              </a:tr>
            </a:tbl>
          </a:graphicData>
        </a:graphic>
      </p:graphicFrame>
      <p:sp>
        <p:nvSpPr>
          <p:cNvPr id="17" name="Text Placeholder 4">
            <a:extLst>
              <a:ext uri="{FF2B5EF4-FFF2-40B4-BE49-F238E27FC236}">
                <a16:creationId xmlns:a16="http://schemas.microsoft.com/office/drawing/2014/main" xmlns="" id="{EE17EC7F-3C80-432B-AAB1-D84C4EFFF2EA}"/>
              </a:ext>
            </a:extLst>
          </p:cNvPr>
          <p:cNvSpPr txBox="1">
            <a:spLocks/>
          </p:cNvSpPr>
          <p:nvPr/>
        </p:nvSpPr>
        <p:spPr>
          <a:xfrm>
            <a:off x="5530047" y="1777447"/>
            <a:ext cx="5823753" cy="461123"/>
          </a:xfrm>
          <a:prstGeom prst="rect">
            <a:avLst/>
          </a:prstGeom>
        </p:spPr>
        <p:txBody>
          <a:bodyPr vert="horz" lIns="91440" tIns="45720" rIns="91440" bIns="45720" rtlCol="0" anchor="b">
            <a:normAutofit fontScale="85000"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ZA" dirty="0"/>
              <a:t>Expenditure Analysis – Year-to-30 September 2021</a:t>
            </a:r>
          </a:p>
        </p:txBody>
      </p:sp>
    </p:spTree>
    <p:extLst>
      <p:ext uri="{BB962C8B-B14F-4D97-AF65-F5344CB8AC3E}">
        <p14:creationId xmlns:p14="http://schemas.microsoft.com/office/powerpoint/2010/main" xmlns="" val="3074017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12192000" cy="6857987"/>
            <a:chOff x="0" y="0"/>
            <a:chExt cx="9144000" cy="6859122"/>
          </a:xfrm>
        </p:grpSpPr>
        <p:pic>
          <p:nvPicPr>
            <p:cNvPr id="9225"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5" name="Text Placeholder 4">
            <a:extLst>
              <a:ext uri="{FF2B5EF4-FFF2-40B4-BE49-F238E27FC236}">
                <a16:creationId xmlns:a16="http://schemas.microsoft.com/office/drawing/2014/main" xmlns="" id="{B1A578EA-8ADE-4B69-BF1A-4E305D0A0132}"/>
              </a:ext>
            </a:extLst>
          </p:cNvPr>
          <p:cNvSpPr>
            <a:spLocks noGrp="1"/>
          </p:cNvSpPr>
          <p:nvPr>
            <p:ph type="body" idx="1"/>
          </p:nvPr>
        </p:nvSpPr>
        <p:spPr>
          <a:xfrm>
            <a:off x="245951" y="1785630"/>
            <a:ext cx="6436650" cy="461123"/>
          </a:xfrm>
        </p:spPr>
        <p:txBody>
          <a:bodyPr>
            <a:normAutofit fontScale="77500" lnSpcReduction="20000"/>
          </a:bodyPr>
          <a:lstStyle/>
          <a:p>
            <a:r>
              <a:rPr lang="en-ZA" sz="3400" dirty="0"/>
              <a:t>Take-way……2 </a:t>
            </a:r>
            <a:r>
              <a:rPr lang="en-ZA" dirty="0"/>
              <a:t>[Management of Assets and Liabilities]</a:t>
            </a:r>
          </a:p>
        </p:txBody>
      </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defRPr/>
            </a:pPr>
            <a:fld id="{8A12CCE0-5AA1-4949-B5AF-E8FFCD48E221}" type="slidenum">
              <a:rPr lang="en-GB" altLang="en-US" sz="1200" kern="0">
                <a:solidFill>
                  <a:srgbClr val="898989"/>
                </a:solidFill>
              </a:rPr>
              <a:pPr>
                <a:spcBef>
                  <a:spcPct val="0"/>
                </a:spcBef>
                <a:buNone/>
                <a:defRPr/>
              </a:pPr>
              <a:t>11</a:t>
            </a:fld>
            <a:endParaRPr lang="en-GB" altLang="en-US" sz="1200" kern="0" dirty="0">
              <a:solidFill>
                <a:srgbClr val="898989"/>
              </a:solidFill>
            </a:endParaRPr>
          </a:p>
        </p:txBody>
      </p:sp>
      <p:sp>
        <p:nvSpPr>
          <p:cNvPr id="16" name="Text Placeholder 4">
            <a:extLst>
              <a:ext uri="{FF2B5EF4-FFF2-40B4-BE49-F238E27FC236}">
                <a16:creationId xmlns:a16="http://schemas.microsoft.com/office/drawing/2014/main" xmlns="" id="{9D11D4E2-C5A7-4D5B-AE30-8B781DF88382}"/>
              </a:ext>
            </a:extLst>
          </p:cNvPr>
          <p:cNvSpPr txBox="1">
            <a:spLocks/>
          </p:cNvSpPr>
          <p:nvPr/>
        </p:nvSpPr>
        <p:spPr>
          <a:xfrm>
            <a:off x="7264230" y="1716166"/>
            <a:ext cx="5157787" cy="461123"/>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endParaRPr lang="en-ZA" dirty="0"/>
          </a:p>
        </p:txBody>
      </p:sp>
      <p:sp>
        <p:nvSpPr>
          <p:cNvPr id="3" name="TextBox 2">
            <a:extLst>
              <a:ext uri="{FF2B5EF4-FFF2-40B4-BE49-F238E27FC236}">
                <a16:creationId xmlns:a16="http://schemas.microsoft.com/office/drawing/2014/main" xmlns="" id="{7AFADECA-4A1D-458A-8EED-1775CF580C71}"/>
              </a:ext>
            </a:extLst>
          </p:cNvPr>
          <p:cNvSpPr txBox="1"/>
          <p:nvPr/>
        </p:nvSpPr>
        <p:spPr>
          <a:xfrm>
            <a:off x="7264230" y="1898680"/>
            <a:ext cx="4496360" cy="1877437"/>
          </a:xfrm>
          <a:prstGeom prst="rect">
            <a:avLst/>
          </a:prstGeom>
          <a:noFill/>
          <a:ln>
            <a:solidFill>
              <a:schemeClr val="accent1"/>
            </a:solidFill>
          </a:ln>
        </p:spPr>
        <p:txBody>
          <a:bodyPr wrap="square" rtlCol="0">
            <a:spAutoFit/>
          </a:bodyPr>
          <a:lstStyle/>
          <a:p>
            <a:pPr marL="285750" indent="-285750">
              <a:buFont typeface="Arial" panose="020B0604020202020204" pitchFamily="34" charset="0"/>
              <a:buChar char="•"/>
            </a:pPr>
            <a:r>
              <a:rPr lang="en-ZA" sz="1400" dirty="0">
                <a:latin typeface="Century Gothic" panose="020B0502020202020204" pitchFamily="34" charset="0"/>
              </a:rPr>
              <a:t>CGE is a going concern</a:t>
            </a:r>
          </a:p>
          <a:p>
            <a:pPr marL="285750" indent="-285750">
              <a:buFont typeface="Arial" panose="020B0604020202020204" pitchFamily="34" charset="0"/>
              <a:buChar char="•"/>
            </a:pPr>
            <a:r>
              <a:rPr lang="en-ZA" sz="1400" dirty="0">
                <a:latin typeface="Century Gothic" panose="020B0502020202020204" pitchFamily="34" charset="0"/>
              </a:rPr>
              <a:t>Solvency &amp; Liquidity test is positive</a:t>
            </a:r>
          </a:p>
          <a:p>
            <a:pPr marL="285750" indent="-285750">
              <a:buFont typeface="Arial" panose="020B0604020202020204" pitchFamily="34" charset="0"/>
              <a:buChar char="•"/>
            </a:pPr>
            <a:r>
              <a:rPr lang="en-ZA" sz="1400" dirty="0">
                <a:latin typeface="Century Gothic" panose="020B0502020202020204" pitchFamily="34" charset="0"/>
              </a:rPr>
              <a:t>There are sufficient cash resources to meet the obligations when they fall due</a:t>
            </a:r>
          </a:p>
          <a:p>
            <a:pPr marL="285750" indent="-285750">
              <a:buFont typeface="Arial" panose="020B0604020202020204" pitchFamily="34" charset="0"/>
              <a:buChar char="•"/>
            </a:pPr>
            <a:r>
              <a:rPr lang="en-ZA" sz="1400" dirty="0">
                <a:latin typeface="Century Gothic" panose="020B0502020202020204" pitchFamily="34" charset="0"/>
              </a:rPr>
              <a:t>Asset management in order – physical verifications concluded and disposals on old vehicles concluded in line with prescripts</a:t>
            </a:r>
          </a:p>
          <a:p>
            <a:pPr marL="285750" indent="-285750">
              <a:buFont typeface="Arial" panose="020B0604020202020204" pitchFamily="34" charset="0"/>
              <a:buChar char="•"/>
            </a:pPr>
            <a:endParaRPr lang="en-ZA" dirty="0"/>
          </a:p>
        </p:txBody>
      </p:sp>
      <p:sp>
        <p:nvSpPr>
          <p:cNvPr id="10" name="Text Placeholder 4">
            <a:extLst>
              <a:ext uri="{FF2B5EF4-FFF2-40B4-BE49-F238E27FC236}">
                <a16:creationId xmlns:a16="http://schemas.microsoft.com/office/drawing/2014/main" xmlns="" id="{14679C3C-D09D-432E-969C-A92DE39B12DF}"/>
              </a:ext>
            </a:extLst>
          </p:cNvPr>
          <p:cNvSpPr txBox="1">
            <a:spLocks/>
          </p:cNvSpPr>
          <p:nvPr/>
        </p:nvSpPr>
        <p:spPr>
          <a:xfrm>
            <a:off x="245950" y="2177289"/>
            <a:ext cx="7018279" cy="461123"/>
          </a:xfrm>
          <a:prstGeom prst="rect">
            <a:avLst/>
          </a:prstGeom>
        </p:spPr>
        <p:txBody>
          <a:bodyPr vert="horz" lIns="91440" tIns="45720" rIns="91440" bIns="45720" rtlCol="0" anchor="b">
            <a:normAutofit fontScale="775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ZA" dirty="0">
                <a:solidFill>
                  <a:srgbClr val="0070C0"/>
                </a:solidFill>
              </a:rPr>
              <a:t>Components of Statement of Financial Position 30 September 2021</a:t>
            </a:r>
          </a:p>
        </p:txBody>
      </p:sp>
      <p:pic>
        <p:nvPicPr>
          <p:cNvPr id="4" name="Picture 3">
            <a:extLst>
              <a:ext uri="{FF2B5EF4-FFF2-40B4-BE49-F238E27FC236}">
                <a16:creationId xmlns:a16="http://schemas.microsoft.com/office/drawing/2014/main" xmlns="" id="{9F77FC76-C7DF-4371-B027-0BD147E02B04}"/>
              </a:ext>
            </a:extLst>
          </p:cNvPr>
          <p:cNvPicPr>
            <a:picLocks noChangeAspect="1"/>
          </p:cNvPicPr>
          <p:nvPr/>
        </p:nvPicPr>
        <p:blipFill>
          <a:blip r:embed="rId5" cstate="print"/>
          <a:stretch>
            <a:fillRect/>
          </a:stretch>
        </p:blipFill>
        <p:spPr>
          <a:xfrm>
            <a:off x="245949" y="2781988"/>
            <a:ext cx="6826101" cy="2384815"/>
          </a:xfrm>
          <a:prstGeom prst="rect">
            <a:avLst/>
          </a:prstGeom>
        </p:spPr>
      </p:pic>
    </p:spTree>
    <p:extLst>
      <p:ext uri="{BB962C8B-B14F-4D97-AF65-F5344CB8AC3E}">
        <p14:creationId xmlns:p14="http://schemas.microsoft.com/office/powerpoint/2010/main" xmlns="" val="768222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1524000" y="0"/>
            <a:ext cx="9144000" cy="6858000"/>
            <a:chOff x="0" y="0"/>
            <a:chExt cx="9144000" cy="6859122"/>
          </a:xfrm>
        </p:grpSpPr>
        <p:pic>
          <p:nvPicPr>
            <p:cNvPr id="9225"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defRPr/>
            </a:pPr>
            <a:fld id="{8A12CCE0-5AA1-4949-B5AF-E8FFCD48E221}" type="slidenum">
              <a:rPr lang="en-GB" altLang="en-US" sz="1200" kern="0">
                <a:solidFill>
                  <a:srgbClr val="898989"/>
                </a:solidFill>
              </a:rPr>
              <a:pPr>
                <a:spcBef>
                  <a:spcPct val="0"/>
                </a:spcBef>
                <a:buNone/>
                <a:defRPr/>
              </a:pPr>
              <a:t>12</a:t>
            </a:fld>
            <a:endParaRPr lang="en-GB" altLang="en-US" sz="1200" kern="0" dirty="0">
              <a:solidFill>
                <a:srgbClr val="898989"/>
              </a:solidFill>
            </a:endParaRPr>
          </a:p>
        </p:txBody>
      </p:sp>
      <p:sp>
        <p:nvSpPr>
          <p:cNvPr id="3" name="Flowchart: Punched Tape 2">
            <a:extLst>
              <a:ext uri="{FF2B5EF4-FFF2-40B4-BE49-F238E27FC236}">
                <a16:creationId xmlns:a16="http://schemas.microsoft.com/office/drawing/2014/main" xmlns="" id="{806042D7-D8E5-4208-B011-B5E201D53E00}"/>
              </a:ext>
            </a:extLst>
          </p:cNvPr>
          <p:cNvSpPr/>
          <p:nvPr/>
        </p:nvSpPr>
        <p:spPr>
          <a:xfrm>
            <a:off x="1524000" y="2942195"/>
            <a:ext cx="8964488" cy="2376264"/>
          </a:xfrm>
          <a:prstGeom prst="flowChartPunchedTap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6000" b="1" dirty="0"/>
              <a:t>FINANCIAL  MANAGEMENT SYSTEMS</a:t>
            </a:r>
          </a:p>
        </p:txBody>
      </p:sp>
    </p:spTree>
    <p:extLst>
      <p:ext uri="{BB962C8B-B14F-4D97-AF65-F5344CB8AC3E}">
        <p14:creationId xmlns:p14="http://schemas.microsoft.com/office/powerpoint/2010/main" xmlns="" val="1877764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12192000" cy="6857987"/>
            <a:chOff x="0" y="0"/>
            <a:chExt cx="9144000" cy="6859122"/>
          </a:xfrm>
        </p:grpSpPr>
        <p:pic>
          <p:nvPicPr>
            <p:cNvPr id="9225"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5" name="Text Placeholder 4">
            <a:extLst>
              <a:ext uri="{FF2B5EF4-FFF2-40B4-BE49-F238E27FC236}">
                <a16:creationId xmlns:a16="http://schemas.microsoft.com/office/drawing/2014/main" xmlns="" id="{B1A578EA-8ADE-4B69-BF1A-4E305D0A0132}"/>
              </a:ext>
            </a:extLst>
          </p:cNvPr>
          <p:cNvSpPr>
            <a:spLocks noGrp="1"/>
          </p:cNvSpPr>
          <p:nvPr>
            <p:ph type="body" idx="1"/>
          </p:nvPr>
        </p:nvSpPr>
        <p:spPr>
          <a:xfrm>
            <a:off x="245949" y="1785630"/>
            <a:ext cx="9043194" cy="461123"/>
          </a:xfrm>
        </p:spPr>
        <p:txBody>
          <a:bodyPr>
            <a:normAutofit fontScale="32500" lnSpcReduction="20000"/>
          </a:bodyPr>
          <a:lstStyle/>
          <a:p>
            <a:r>
              <a:rPr lang="en-ZA" sz="9600" dirty="0"/>
              <a:t>                          (Corporate Management)</a:t>
            </a:r>
            <a:endParaRPr lang="en-ZA" dirty="0"/>
          </a:p>
        </p:txBody>
      </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defRPr/>
            </a:pPr>
            <a:fld id="{8A12CCE0-5AA1-4949-B5AF-E8FFCD48E221}" type="slidenum">
              <a:rPr lang="en-GB" altLang="en-US" sz="1200" kern="0">
                <a:solidFill>
                  <a:srgbClr val="898989"/>
                </a:solidFill>
              </a:rPr>
              <a:pPr>
                <a:spcBef>
                  <a:spcPct val="0"/>
                </a:spcBef>
                <a:buNone/>
                <a:defRPr/>
              </a:pPr>
              <a:t>13</a:t>
            </a:fld>
            <a:endParaRPr lang="en-GB" altLang="en-US" sz="1200" kern="0" dirty="0">
              <a:solidFill>
                <a:srgbClr val="898989"/>
              </a:solidFill>
            </a:endParaRPr>
          </a:p>
        </p:txBody>
      </p:sp>
      <p:sp>
        <p:nvSpPr>
          <p:cNvPr id="16" name="Text Placeholder 4">
            <a:extLst>
              <a:ext uri="{FF2B5EF4-FFF2-40B4-BE49-F238E27FC236}">
                <a16:creationId xmlns:a16="http://schemas.microsoft.com/office/drawing/2014/main" xmlns="" id="{9D11D4E2-C5A7-4D5B-AE30-8B781DF88382}"/>
              </a:ext>
            </a:extLst>
          </p:cNvPr>
          <p:cNvSpPr txBox="1">
            <a:spLocks/>
          </p:cNvSpPr>
          <p:nvPr/>
        </p:nvSpPr>
        <p:spPr>
          <a:xfrm>
            <a:off x="7264230" y="1716166"/>
            <a:ext cx="5157787" cy="461123"/>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endParaRPr lang="en-ZA" dirty="0"/>
          </a:p>
        </p:txBody>
      </p:sp>
      <p:sp>
        <p:nvSpPr>
          <p:cNvPr id="2" name="TextBox 1">
            <a:extLst>
              <a:ext uri="{FF2B5EF4-FFF2-40B4-BE49-F238E27FC236}">
                <a16:creationId xmlns:a16="http://schemas.microsoft.com/office/drawing/2014/main" xmlns="" id="{AB92ADF5-1DEC-456E-AEE4-4C662E11C413}"/>
              </a:ext>
            </a:extLst>
          </p:cNvPr>
          <p:cNvSpPr txBox="1"/>
          <p:nvPr/>
        </p:nvSpPr>
        <p:spPr>
          <a:xfrm>
            <a:off x="590843" y="2372850"/>
            <a:ext cx="10114671" cy="4247317"/>
          </a:xfrm>
          <a:prstGeom prst="rect">
            <a:avLst/>
          </a:prstGeom>
          <a:noFill/>
        </p:spPr>
        <p:txBody>
          <a:bodyPr wrap="square" rtlCol="0">
            <a:spAutoFit/>
          </a:bodyPr>
          <a:lstStyle/>
          <a:p>
            <a:pPr marL="285750" indent="-285750">
              <a:buFont typeface="Arial" panose="020B0604020202020204" pitchFamily="34" charset="0"/>
              <a:buChar char="•"/>
            </a:pPr>
            <a:r>
              <a:rPr lang="en-ZA" sz="1800" b="1" dirty="0">
                <a:latin typeface="Century Gothic" panose="020B0502020202020204" pitchFamily="34" charset="0"/>
              </a:rPr>
              <a:t>SCM: Demand and Acquisition management </a:t>
            </a:r>
            <a:r>
              <a:rPr lang="en-ZA" sz="1800" dirty="0">
                <a:latin typeface="Century Gothic" panose="020B0502020202020204" pitchFamily="34" charset="0"/>
              </a:rPr>
              <a:t>– The Procurement plan is going according to plan and it is anticipated that by the end of 31 March 2022 the plan will be fully executed.  </a:t>
            </a:r>
          </a:p>
          <a:p>
            <a:pPr marL="285750" indent="-285750">
              <a:buFont typeface="Arial" panose="020B0604020202020204" pitchFamily="34" charset="0"/>
              <a:buChar char="•"/>
            </a:pPr>
            <a:r>
              <a:rPr lang="en-ZA" sz="1800" b="1" dirty="0">
                <a:latin typeface="Century Gothic" panose="020B0502020202020204" pitchFamily="34" charset="0"/>
              </a:rPr>
              <a:t>COVID spending </a:t>
            </a:r>
            <a:r>
              <a:rPr lang="en-ZA" sz="1800" dirty="0">
                <a:latin typeface="Century Gothic" panose="020B0502020202020204" pitchFamily="34" charset="0"/>
              </a:rPr>
              <a:t>on PPE has not been material in the current year.  We had a contract for deep cleaning the offices.  The contract expired in January and we are in the process of sourcing another supplier.  The spending was incurred strictly in accordance with the prescripts of the law.</a:t>
            </a:r>
          </a:p>
          <a:p>
            <a:pPr marL="285750" indent="-285750">
              <a:buFont typeface="Arial" panose="020B0604020202020204" pitchFamily="34" charset="0"/>
              <a:buChar char="•"/>
            </a:pPr>
            <a:r>
              <a:rPr lang="en-ZA" sz="1800" b="1" dirty="0">
                <a:latin typeface="Century Gothic" panose="020B0502020202020204" pitchFamily="34" charset="0"/>
              </a:rPr>
              <a:t>SCM Disposal Management </a:t>
            </a:r>
            <a:r>
              <a:rPr lang="en-ZA" sz="1800" dirty="0">
                <a:latin typeface="Century Gothic" panose="020B0502020202020204" pitchFamily="34" charset="0"/>
              </a:rPr>
              <a:t>– No assets disposed in the current financial year.</a:t>
            </a:r>
          </a:p>
          <a:p>
            <a:pPr marL="285750" indent="-285750">
              <a:buFont typeface="Arial" panose="020B0604020202020204" pitchFamily="34" charset="0"/>
              <a:buChar char="•"/>
            </a:pPr>
            <a:r>
              <a:rPr lang="en-ZA" sz="1800" b="1" dirty="0">
                <a:latin typeface="Century Gothic" panose="020B0502020202020204" pitchFamily="34" charset="0"/>
              </a:rPr>
              <a:t>SCM Contract management </a:t>
            </a:r>
            <a:r>
              <a:rPr lang="en-ZA" sz="1800" dirty="0">
                <a:latin typeface="Century Gothic" panose="020B0502020202020204" pitchFamily="34" charset="0"/>
              </a:rPr>
              <a:t>– Contracts are reviewed on a regular basis. Vox remain an outstanding issue as previously reported.</a:t>
            </a:r>
          </a:p>
          <a:p>
            <a:pPr marL="285750" indent="-285750">
              <a:buFont typeface="Arial" panose="020B0604020202020204" pitchFamily="34" charset="0"/>
              <a:buChar char="•"/>
            </a:pPr>
            <a:r>
              <a:rPr lang="en-ZA" sz="1800" b="1" dirty="0">
                <a:latin typeface="Century Gothic" panose="020B0502020202020204" pitchFamily="34" charset="0"/>
              </a:rPr>
              <a:t>SCM Logistics, facilities and fleet management </a:t>
            </a:r>
            <a:r>
              <a:rPr lang="en-ZA" sz="1800" dirty="0">
                <a:latin typeface="Century Gothic" panose="020B0502020202020204" pitchFamily="34" charset="0"/>
              </a:rPr>
              <a:t>– The standard of Office building are generally acceptable but for HQ, Mpumalanga office. Compliance to Protocols upheld generally with offices hygiene and health standard adhered to.</a:t>
            </a:r>
          </a:p>
          <a:p>
            <a:pPr marL="285750" indent="-285750">
              <a:buFont typeface="Arial" panose="020B0604020202020204" pitchFamily="34" charset="0"/>
              <a:buChar char="•"/>
            </a:pPr>
            <a:endParaRPr lang="en-ZA" dirty="0"/>
          </a:p>
          <a:p>
            <a:pPr marL="285750" indent="-285750">
              <a:buFont typeface="Arial" panose="020B0604020202020204" pitchFamily="34" charset="0"/>
              <a:buChar char="•"/>
            </a:pPr>
            <a:endParaRPr lang="en-ZA" dirty="0"/>
          </a:p>
        </p:txBody>
      </p:sp>
    </p:spTree>
    <p:extLst>
      <p:ext uri="{BB962C8B-B14F-4D97-AF65-F5344CB8AC3E}">
        <p14:creationId xmlns:p14="http://schemas.microsoft.com/office/powerpoint/2010/main" xmlns="" val="4284096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12192000" cy="6857987"/>
            <a:chOff x="0" y="0"/>
            <a:chExt cx="9144000" cy="6859122"/>
          </a:xfrm>
        </p:grpSpPr>
        <p:pic>
          <p:nvPicPr>
            <p:cNvPr id="9225"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5" name="Text Placeholder 4">
            <a:extLst>
              <a:ext uri="{FF2B5EF4-FFF2-40B4-BE49-F238E27FC236}">
                <a16:creationId xmlns:a16="http://schemas.microsoft.com/office/drawing/2014/main" xmlns="" id="{B1A578EA-8ADE-4B69-BF1A-4E305D0A0132}"/>
              </a:ext>
            </a:extLst>
          </p:cNvPr>
          <p:cNvSpPr>
            <a:spLocks noGrp="1"/>
          </p:cNvSpPr>
          <p:nvPr>
            <p:ph type="body" idx="1"/>
          </p:nvPr>
        </p:nvSpPr>
        <p:spPr>
          <a:xfrm>
            <a:off x="245949" y="1785630"/>
            <a:ext cx="9043194" cy="461123"/>
          </a:xfrm>
        </p:spPr>
        <p:txBody>
          <a:bodyPr>
            <a:normAutofit fontScale="25000" lnSpcReduction="20000"/>
          </a:bodyPr>
          <a:lstStyle/>
          <a:p>
            <a:r>
              <a:rPr lang="en-ZA" sz="12800" dirty="0"/>
              <a:t>Litigation and claims</a:t>
            </a:r>
            <a:endParaRPr lang="en-ZA" dirty="0"/>
          </a:p>
        </p:txBody>
      </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defRPr/>
            </a:pPr>
            <a:fld id="{8A12CCE0-5AA1-4949-B5AF-E8FFCD48E221}" type="slidenum">
              <a:rPr lang="en-GB" altLang="en-US" sz="1200" kern="0">
                <a:solidFill>
                  <a:srgbClr val="898989"/>
                </a:solidFill>
              </a:rPr>
              <a:pPr>
                <a:spcBef>
                  <a:spcPct val="0"/>
                </a:spcBef>
                <a:buNone/>
                <a:defRPr/>
              </a:pPr>
              <a:t>14</a:t>
            </a:fld>
            <a:endParaRPr lang="en-GB" altLang="en-US" sz="1200" kern="0" dirty="0">
              <a:solidFill>
                <a:srgbClr val="898989"/>
              </a:solidFill>
            </a:endParaRPr>
          </a:p>
        </p:txBody>
      </p:sp>
      <p:sp>
        <p:nvSpPr>
          <p:cNvPr id="16" name="Text Placeholder 4">
            <a:extLst>
              <a:ext uri="{FF2B5EF4-FFF2-40B4-BE49-F238E27FC236}">
                <a16:creationId xmlns:a16="http://schemas.microsoft.com/office/drawing/2014/main" xmlns="" id="{9D11D4E2-C5A7-4D5B-AE30-8B781DF88382}"/>
              </a:ext>
            </a:extLst>
          </p:cNvPr>
          <p:cNvSpPr txBox="1">
            <a:spLocks/>
          </p:cNvSpPr>
          <p:nvPr/>
        </p:nvSpPr>
        <p:spPr>
          <a:xfrm>
            <a:off x="7264230" y="1716166"/>
            <a:ext cx="5157787" cy="461123"/>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endParaRPr lang="en-ZA" dirty="0"/>
          </a:p>
        </p:txBody>
      </p:sp>
      <p:sp>
        <p:nvSpPr>
          <p:cNvPr id="2" name="TextBox 1">
            <a:extLst>
              <a:ext uri="{FF2B5EF4-FFF2-40B4-BE49-F238E27FC236}">
                <a16:creationId xmlns:a16="http://schemas.microsoft.com/office/drawing/2014/main" xmlns="" id="{AB92ADF5-1DEC-456E-AEE4-4C662E11C413}"/>
              </a:ext>
            </a:extLst>
          </p:cNvPr>
          <p:cNvSpPr txBox="1"/>
          <p:nvPr/>
        </p:nvSpPr>
        <p:spPr>
          <a:xfrm>
            <a:off x="590843" y="2372850"/>
            <a:ext cx="11238300" cy="2031325"/>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ZA" sz="2400" b="1" dirty="0"/>
              <a:t>Sandile v CGE</a:t>
            </a:r>
            <a:r>
              <a:rPr lang="en-ZA" sz="2400" dirty="0"/>
              <a:t>– matter closed in November 2020</a:t>
            </a:r>
          </a:p>
          <a:p>
            <a:pPr marL="285750" indent="-285750">
              <a:lnSpc>
                <a:spcPct val="150000"/>
              </a:lnSpc>
              <a:buFont typeface="Arial" panose="020B0604020202020204" pitchFamily="34" charset="0"/>
              <a:buChar char="•"/>
            </a:pPr>
            <a:r>
              <a:rPr lang="en-ZA" sz="2400" b="1" dirty="0"/>
              <a:t>17% Matter - </a:t>
            </a:r>
            <a:r>
              <a:rPr lang="en-ZA" sz="2400" dirty="0"/>
              <a:t> litigation ongoing</a:t>
            </a:r>
          </a:p>
          <a:p>
            <a:pPr marL="285750" indent="-285750">
              <a:lnSpc>
                <a:spcPct val="150000"/>
              </a:lnSpc>
              <a:buFont typeface="Arial" panose="020B0604020202020204" pitchFamily="34" charset="0"/>
              <a:buChar char="•"/>
            </a:pPr>
            <a:r>
              <a:rPr lang="en-ZA" sz="2400" b="1" dirty="0" err="1"/>
              <a:t>Maema</a:t>
            </a:r>
            <a:r>
              <a:rPr lang="en-ZA" sz="2400" b="1" dirty="0"/>
              <a:t> v CGE </a:t>
            </a:r>
            <a:r>
              <a:rPr lang="en-ZA" sz="2400" dirty="0"/>
              <a:t>– status of litigation unknown</a:t>
            </a:r>
          </a:p>
          <a:p>
            <a:pPr marL="285750" indent="-285750">
              <a:buFont typeface="Arial" panose="020B0604020202020204" pitchFamily="34" charset="0"/>
              <a:buChar char="•"/>
            </a:pPr>
            <a:endParaRPr lang="en-ZA" dirty="0"/>
          </a:p>
        </p:txBody>
      </p:sp>
      <p:grpSp>
        <p:nvGrpSpPr>
          <p:cNvPr id="9" name="Group 10">
            <a:extLst>
              <a:ext uri="{FF2B5EF4-FFF2-40B4-BE49-F238E27FC236}">
                <a16:creationId xmlns:a16="http://schemas.microsoft.com/office/drawing/2014/main" xmlns="" id="{CE854491-239A-4963-B2B0-AF12F116D5AB}"/>
              </a:ext>
            </a:extLst>
          </p:cNvPr>
          <p:cNvGrpSpPr>
            <a:grpSpLocks/>
          </p:cNvGrpSpPr>
          <p:nvPr/>
        </p:nvGrpSpPr>
        <p:grpSpPr bwMode="auto">
          <a:xfrm>
            <a:off x="152400" y="152400"/>
            <a:ext cx="12192000" cy="6857987"/>
            <a:chOff x="0" y="0"/>
            <a:chExt cx="9144000" cy="6859122"/>
          </a:xfrm>
        </p:grpSpPr>
        <p:pic>
          <p:nvPicPr>
            <p:cNvPr id="10" name="Picture 5" descr="CGE Banner1">
              <a:extLst>
                <a:ext uri="{FF2B5EF4-FFF2-40B4-BE49-F238E27FC236}">
                  <a16:creationId xmlns:a16="http://schemas.microsoft.com/office/drawing/2014/main" xmlns="" id="{E742D07B-EDF8-42E4-85D3-AA2A797F1A67}"/>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1" name="Picture 6">
              <a:extLst>
                <a:ext uri="{FF2B5EF4-FFF2-40B4-BE49-F238E27FC236}">
                  <a16:creationId xmlns:a16="http://schemas.microsoft.com/office/drawing/2014/main" xmlns="" id="{8CA36D32-2085-4994-BEB7-AC546E2D6E8C}"/>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Tree>
    <p:extLst>
      <p:ext uri="{BB962C8B-B14F-4D97-AF65-F5344CB8AC3E}">
        <p14:creationId xmlns:p14="http://schemas.microsoft.com/office/powerpoint/2010/main" xmlns="" val="2472984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0EB40DD-CBDC-4680-B88B-3B82602D6012}" type="slidenum">
              <a:rPr lang="en-GB" altLang="en-US" sz="1200">
                <a:solidFill>
                  <a:srgbClr val="898989"/>
                </a:solidFill>
              </a:rPr>
              <a:pPr>
                <a:spcBef>
                  <a:spcPct val="0"/>
                </a:spcBef>
                <a:buFontTx/>
                <a:buNone/>
              </a:pPr>
              <a:t>15</a:t>
            </a:fld>
            <a:endParaRPr lang="en-GB" altLang="en-US" sz="1200">
              <a:solidFill>
                <a:srgbClr val="898989"/>
              </a:solidFill>
            </a:endParaRPr>
          </a:p>
        </p:txBody>
      </p:sp>
      <p:sp>
        <p:nvSpPr>
          <p:cNvPr id="6147" name="Rectangle 2"/>
          <p:cNvSpPr>
            <a:spLocks noGrp="1" noChangeArrowheads="1"/>
          </p:cNvSpPr>
          <p:nvPr>
            <p:ph type="ctrTitle"/>
          </p:nvPr>
        </p:nvSpPr>
        <p:spPr>
          <a:xfrm>
            <a:off x="2279650" y="2060575"/>
            <a:ext cx="7772400" cy="439738"/>
          </a:xfrm>
        </p:spPr>
        <p:txBody>
          <a:bodyPr rtlCol="0">
            <a:normAutofit fontScale="90000"/>
          </a:bodyPr>
          <a:lstStyle/>
          <a:p>
            <a:pPr>
              <a:defRPr/>
            </a:pPr>
            <a:r>
              <a:rPr lang="en-ZA" sz="3200" b="1">
                <a:latin typeface="Century Gothic" pitchFamily="34" charset="0"/>
                <a:sym typeface="Century Gothic" pitchFamily="34" charset="0"/>
              </a:rPr>
              <a:t>Thank You</a:t>
            </a:r>
            <a:endParaRPr lang="en-GB" sz="3200" b="1">
              <a:latin typeface="Century Gothic" pitchFamily="34" charset="0"/>
              <a:sym typeface="Century Gothic" pitchFamily="34" charset="0"/>
            </a:endParaRPr>
          </a:p>
        </p:txBody>
      </p:sp>
      <p:sp>
        <p:nvSpPr>
          <p:cNvPr id="23555" name="Rectangle 3"/>
          <p:cNvSpPr>
            <a:spLocks noGrp="1" noChangeArrowheads="1"/>
          </p:cNvSpPr>
          <p:nvPr>
            <p:ph type="subTitle" idx="1"/>
          </p:nvPr>
        </p:nvSpPr>
        <p:spPr>
          <a:xfrm>
            <a:off x="1524000" y="2997201"/>
            <a:ext cx="9144000" cy="3103563"/>
          </a:xfrm>
        </p:spPr>
        <p:txBody>
          <a:bodyPr rtlCol="0">
            <a:normAutofit/>
          </a:bodyPr>
          <a:lstStyle/>
          <a:p>
            <a:pPr>
              <a:spcBef>
                <a:spcPct val="0"/>
              </a:spcBef>
              <a:defRPr/>
            </a:pPr>
            <a:r>
              <a:rPr lang="en-ZA" b="1" i="1" dirty="0">
                <a:solidFill>
                  <a:srgbClr val="041C31"/>
                </a:solidFill>
                <a:effectLst>
                  <a:outerShdw blurRad="38100" dist="38100" dir="2700000" algn="tl">
                    <a:srgbClr val="C0C0C0"/>
                  </a:outerShdw>
                </a:effectLst>
              </a:rPr>
              <a:t>HAVE A GENDER RELATED COMPLAINT ????</a:t>
            </a:r>
          </a:p>
          <a:p>
            <a:pPr>
              <a:spcBef>
                <a:spcPct val="0"/>
              </a:spcBef>
              <a:defRPr/>
            </a:pPr>
            <a:r>
              <a:rPr lang="en-ZA" b="1" i="1" dirty="0">
                <a:solidFill>
                  <a:srgbClr val="041C31"/>
                </a:solidFill>
                <a:effectLst>
                  <a:outerShdw blurRad="38100" dist="38100" dir="2700000" algn="tl">
                    <a:srgbClr val="C0C0C0"/>
                  </a:outerShdw>
                </a:effectLst>
              </a:rPr>
              <a:t>REPORT IT TO </a:t>
            </a:r>
          </a:p>
          <a:p>
            <a:pPr>
              <a:defRPr/>
            </a:pPr>
            <a:endParaRPr lang="en-ZA" sz="2600" b="1" dirty="0">
              <a:solidFill>
                <a:srgbClr val="0000FF"/>
              </a:solidFill>
              <a:effectLst>
                <a:outerShdw blurRad="38100" dist="38100" dir="2700000" algn="tl">
                  <a:srgbClr val="C0C0C0"/>
                </a:outerShdw>
              </a:effectLst>
            </a:endParaRPr>
          </a:p>
          <a:p>
            <a:pPr>
              <a:spcBef>
                <a:spcPct val="0"/>
              </a:spcBef>
              <a:defRPr/>
            </a:pPr>
            <a:r>
              <a:rPr lang="en-US" sz="5500" b="1" i="1" dirty="0">
                <a:solidFill>
                  <a:srgbClr val="FF0000"/>
                </a:solidFill>
              </a:rPr>
              <a:t>0800 007 709 </a:t>
            </a:r>
          </a:p>
          <a:p>
            <a:pPr>
              <a:spcBef>
                <a:spcPct val="0"/>
              </a:spcBef>
              <a:defRPr/>
            </a:pPr>
            <a:r>
              <a:rPr lang="en-US" sz="3300" b="1" i="1" dirty="0">
                <a:solidFill>
                  <a:srgbClr val="FF0000"/>
                </a:solidFill>
              </a:rPr>
              <a:t>Twitter</a:t>
            </a:r>
            <a:r>
              <a:rPr lang="en-US" sz="3300" b="1" i="1" dirty="0">
                <a:solidFill>
                  <a:srgbClr val="002060"/>
                </a:solidFill>
              </a:rPr>
              <a:t> </a:t>
            </a:r>
            <a:r>
              <a:rPr lang="en-US" sz="3300" b="1" i="1" dirty="0">
                <a:solidFill>
                  <a:srgbClr val="FF0000"/>
                </a:solidFill>
              </a:rPr>
              <a:t>Handle </a:t>
            </a:r>
            <a:r>
              <a:rPr lang="en-US" sz="3300" dirty="0">
                <a:solidFill>
                  <a:srgbClr val="002060"/>
                </a:solidFill>
              </a:rPr>
              <a:t>@</a:t>
            </a:r>
            <a:r>
              <a:rPr lang="en-US" sz="3300" dirty="0" err="1">
                <a:solidFill>
                  <a:srgbClr val="002060"/>
                </a:solidFill>
              </a:rPr>
              <a:t>CGEinfo</a:t>
            </a:r>
            <a:r>
              <a:rPr lang="en-US" sz="3300" dirty="0">
                <a:solidFill>
                  <a:srgbClr val="002060"/>
                </a:solidFill>
              </a:rPr>
              <a:t/>
            </a:r>
            <a:br>
              <a:rPr lang="en-US" sz="3300" dirty="0">
                <a:solidFill>
                  <a:srgbClr val="002060"/>
                </a:solidFill>
              </a:rPr>
            </a:br>
            <a:r>
              <a:rPr lang="en-US" sz="3300" dirty="0" err="1">
                <a:solidFill>
                  <a:srgbClr val="002060"/>
                </a:solidFill>
              </a:rPr>
              <a:t>Facebook</a:t>
            </a:r>
            <a:r>
              <a:rPr lang="en-US" sz="3300" dirty="0">
                <a:solidFill>
                  <a:srgbClr val="002060"/>
                </a:solidFill>
              </a:rPr>
              <a:t>: Gender Commission of South Africa</a:t>
            </a:r>
            <a:endParaRPr lang="en-GB" sz="3300" dirty="0">
              <a:solidFill>
                <a:srgbClr val="002060"/>
              </a:solidFill>
            </a:endParaRPr>
          </a:p>
        </p:txBody>
      </p:sp>
      <p:pic>
        <p:nvPicPr>
          <p:cNvPr id="33797" name="Picture 4" descr="Banner6"/>
          <p:cNvPicPr>
            <a:picLocks noChangeAspect="1" noChangeArrowheads="1"/>
          </p:cNvPicPr>
          <p:nvPr/>
        </p:nvPicPr>
        <p:blipFill>
          <a:blip r:embed="rId3" cstate="print">
            <a:extLst>
              <a:ext uri="{28A0092B-C50C-407E-A947-70E740481C1C}">
                <a14:useLocalDpi xmlns:a14="http://schemas.microsoft.com/office/drawing/2010/main" xmlns="" val="0"/>
              </a:ext>
            </a:extLst>
          </a:blip>
          <a:srcRect t="9167" b="8321"/>
          <a:stretch>
            <a:fillRect/>
          </a:stretch>
        </p:blipFill>
        <p:spPr bwMode="auto">
          <a:xfrm>
            <a:off x="1524000" y="1"/>
            <a:ext cx="9144000" cy="1700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2" name="Group 8"/>
          <p:cNvGrpSpPr>
            <a:grpSpLocks/>
          </p:cNvGrpSpPr>
          <p:nvPr/>
        </p:nvGrpSpPr>
        <p:grpSpPr bwMode="auto">
          <a:xfrm>
            <a:off x="0" y="1"/>
            <a:ext cx="12192000" cy="6856413"/>
            <a:chOff x="0" y="1"/>
            <a:chExt cx="9144000" cy="6856204"/>
          </a:xfrm>
        </p:grpSpPr>
        <p:pic>
          <p:nvPicPr>
            <p:cNvPr id="33799" name="Picture 5" descr="CGE Banner1"/>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1"/>
              <a:ext cx="9144000" cy="19288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3800" name="Picture 6"/>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flipV="1">
              <a:off x="0" y="6702425"/>
              <a:ext cx="9144000" cy="1537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Tree>
    <p:extLst>
      <p:ext uri="{BB962C8B-B14F-4D97-AF65-F5344CB8AC3E}">
        <p14:creationId xmlns:p14="http://schemas.microsoft.com/office/powerpoint/2010/main" xmlns="" val="2558242951"/>
      </p:ext>
    </p:extLst>
  </p:cSld>
  <p:clrMapOvr>
    <a:masterClrMapping/>
  </p:clrMapOvr>
  <p:transition spd="med">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12192000" cy="6858000"/>
            <a:chOff x="0" y="0"/>
            <a:chExt cx="9144000" cy="6859122"/>
          </a:xfrm>
        </p:grpSpPr>
        <p:pic>
          <p:nvPicPr>
            <p:cNvPr id="9225"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3" name="Content Placeholder 2"/>
          <p:cNvSpPr>
            <a:spLocks noGrp="1"/>
          </p:cNvSpPr>
          <p:nvPr>
            <p:ph idx="1"/>
          </p:nvPr>
        </p:nvSpPr>
        <p:spPr>
          <a:xfrm>
            <a:off x="945704" y="2257396"/>
            <a:ext cx="9036496" cy="3983860"/>
          </a:xfrm>
        </p:spPr>
        <p:txBody>
          <a:bodyPr>
            <a:normAutofit/>
          </a:bodyPr>
          <a:lstStyle/>
          <a:p>
            <a:pPr marL="0" indent="0">
              <a:buNone/>
            </a:pPr>
            <a:endParaRPr lang="en-ZA" sz="3000" dirty="0"/>
          </a:p>
          <a:p>
            <a:pPr marL="342900" lvl="0" indent="-342900">
              <a:buFont typeface="Symbol" panose="05050102010706020507" pitchFamily="18" charset="2"/>
              <a:buChar char=""/>
            </a:pPr>
            <a:r>
              <a:rPr lang="en-ZA" sz="1800" b="1" spc="30" dirty="0">
                <a:solidFill>
                  <a:srgbClr val="001F00"/>
                </a:solidFill>
                <a:effectLst/>
                <a:latin typeface="Century Gothic" panose="020B0502020202020204" pitchFamily="34" charset="0"/>
                <a:ea typeface="Times New Roman" panose="02020603050405020304" pitchFamily="18" charset="0"/>
                <a:cs typeface="Times New Roman" panose="02020603050405020304" pitchFamily="18" charset="0"/>
              </a:rPr>
              <a:t>A brief overview of the financial report of the CGE. Expenditure per programme</a:t>
            </a:r>
          </a:p>
          <a:p>
            <a:pPr marL="342900" lvl="0" indent="-342900">
              <a:buFont typeface="Symbol" panose="05050102010706020507" pitchFamily="18" charset="2"/>
              <a:buChar char=""/>
            </a:pPr>
            <a:r>
              <a:rPr lang="en-ZA" sz="1800" b="1" spc="30" dirty="0">
                <a:solidFill>
                  <a:srgbClr val="001F00"/>
                </a:solidFill>
                <a:effectLst/>
                <a:latin typeface="Century Gothic" panose="020B0502020202020204" pitchFamily="34" charset="0"/>
                <a:ea typeface="Times New Roman" panose="02020603050405020304" pitchFamily="18" charset="0"/>
                <a:cs typeface="Times New Roman" panose="02020603050405020304" pitchFamily="18" charset="0"/>
              </a:rPr>
              <a:t>An overview of the CGEs management of income, expenditure, transfers, cash and assets, as well as the state of its financial management systems – achievements and challenges. </a:t>
            </a:r>
          </a:p>
          <a:p>
            <a:pPr marL="342900" lvl="0" indent="-342900">
              <a:buFont typeface="Symbol" panose="05050102010706020507" pitchFamily="18" charset="2"/>
              <a:buChar char=""/>
            </a:pPr>
            <a:r>
              <a:rPr lang="en-ZA" sz="1800" b="1" spc="30" dirty="0">
                <a:solidFill>
                  <a:srgbClr val="001F00"/>
                </a:solidFill>
                <a:effectLst/>
                <a:latin typeface="Century Gothic" panose="020B0502020202020204" pitchFamily="34" charset="0"/>
                <a:ea typeface="Times New Roman" panose="02020603050405020304" pitchFamily="18" charset="0"/>
                <a:cs typeface="Times New Roman" panose="02020603050405020304" pitchFamily="18" charset="0"/>
              </a:rPr>
              <a:t>Indicate what the cost incurred has been for the CGE insofar as dealing with the impact of the COvid-19 on operations with specific reference to for e.g. cost incurred for PPE – how much has been spent, on what? for who?</a:t>
            </a:r>
          </a:p>
          <a:p>
            <a:pPr marL="342900" lvl="0" indent="-342900">
              <a:buFont typeface="Symbol" panose="05050102010706020507" pitchFamily="18" charset="2"/>
              <a:buChar char=""/>
            </a:pPr>
            <a:r>
              <a:rPr lang="en-ZA" sz="1800" b="1" spc="30" dirty="0">
                <a:solidFill>
                  <a:srgbClr val="001F00"/>
                </a:solidFill>
                <a:effectLst/>
                <a:latin typeface="Century Gothic" panose="020B0502020202020204" pitchFamily="34" charset="0"/>
                <a:ea typeface="Times New Roman" panose="02020603050405020304" pitchFamily="18" charset="0"/>
                <a:cs typeface="Times New Roman" panose="02020603050405020304" pitchFamily="18" charset="0"/>
              </a:rPr>
              <a:t>Progress update on any investigations under way</a:t>
            </a:r>
          </a:p>
          <a:p>
            <a:pPr marL="342900" lvl="0" indent="-342900">
              <a:buFont typeface="Symbol" panose="05050102010706020507" pitchFamily="18" charset="2"/>
              <a:buChar char=""/>
            </a:pPr>
            <a:r>
              <a:rPr lang="en-ZA" sz="1800" b="1" spc="30" dirty="0">
                <a:solidFill>
                  <a:srgbClr val="001F00"/>
                </a:solidFill>
                <a:effectLst/>
                <a:latin typeface="Century Gothic" panose="020B0502020202020204" pitchFamily="34" charset="0"/>
                <a:ea typeface="Times New Roman" panose="02020603050405020304" pitchFamily="18" charset="0"/>
                <a:cs typeface="Times New Roman" panose="02020603050405020304" pitchFamily="18" charset="0"/>
              </a:rPr>
              <a:t>Audit Action Plan and progress hereto</a:t>
            </a:r>
          </a:p>
        </p:txBody>
      </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A12CCE0-5AA1-4949-B5AF-E8FFCD48E221}" type="slidenum">
              <a:rPr lang="en-GB" altLang="en-US" sz="1200">
                <a:solidFill>
                  <a:srgbClr val="898989"/>
                </a:solidFill>
              </a:rPr>
              <a:pPr>
                <a:spcBef>
                  <a:spcPct val="0"/>
                </a:spcBef>
                <a:buFontTx/>
                <a:buNone/>
              </a:pPr>
              <a:t>2</a:t>
            </a:fld>
            <a:endParaRPr lang="en-GB" altLang="en-US" sz="1200" dirty="0">
              <a:solidFill>
                <a:srgbClr val="898989"/>
              </a:solidFill>
            </a:endParaRPr>
          </a:p>
        </p:txBody>
      </p:sp>
      <p:sp>
        <p:nvSpPr>
          <p:cNvPr id="4" name="TextBox 3"/>
          <p:cNvSpPr txBox="1"/>
          <p:nvPr/>
        </p:nvSpPr>
        <p:spPr>
          <a:xfrm>
            <a:off x="2783632" y="1785383"/>
            <a:ext cx="6360368" cy="523220"/>
          </a:xfrm>
          <a:prstGeom prst="rect">
            <a:avLst/>
          </a:prstGeom>
          <a:noFill/>
        </p:spPr>
        <p:txBody>
          <a:bodyPr wrap="square" rtlCol="0">
            <a:spAutoFit/>
          </a:bodyPr>
          <a:lstStyle/>
          <a:p>
            <a:r>
              <a:rPr lang="en-ZA" sz="2800" b="1" dirty="0"/>
              <a:t>Table of contents</a:t>
            </a:r>
          </a:p>
        </p:txBody>
      </p:sp>
    </p:spTree>
    <p:extLst>
      <p:ext uri="{BB962C8B-B14F-4D97-AF65-F5344CB8AC3E}">
        <p14:creationId xmlns:p14="http://schemas.microsoft.com/office/powerpoint/2010/main" xmlns="" val="2044460267"/>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12192000" cy="6858000"/>
            <a:chOff x="0" y="0"/>
            <a:chExt cx="9144000" cy="6859122"/>
          </a:xfrm>
        </p:grpSpPr>
        <p:pic>
          <p:nvPicPr>
            <p:cNvPr id="9225"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defRPr/>
            </a:pPr>
            <a:fld id="{8A12CCE0-5AA1-4949-B5AF-E8FFCD48E221}" type="slidenum">
              <a:rPr lang="en-GB" altLang="en-US" sz="1200" kern="0">
                <a:solidFill>
                  <a:srgbClr val="898989"/>
                </a:solidFill>
              </a:rPr>
              <a:pPr>
                <a:spcBef>
                  <a:spcPct val="0"/>
                </a:spcBef>
                <a:buNone/>
                <a:defRPr/>
              </a:pPr>
              <a:t>3</a:t>
            </a:fld>
            <a:endParaRPr lang="en-GB" altLang="en-US" sz="1200" kern="0" dirty="0">
              <a:solidFill>
                <a:srgbClr val="898989"/>
              </a:solidFill>
            </a:endParaRPr>
          </a:p>
        </p:txBody>
      </p:sp>
      <p:sp>
        <p:nvSpPr>
          <p:cNvPr id="3" name="Flowchart: Punched Tape 2">
            <a:extLst>
              <a:ext uri="{FF2B5EF4-FFF2-40B4-BE49-F238E27FC236}">
                <a16:creationId xmlns:a16="http://schemas.microsoft.com/office/drawing/2014/main" xmlns="" id="{EEC0014A-72EA-44E8-B938-9A9866C31991}"/>
              </a:ext>
            </a:extLst>
          </p:cNvPr>
          <p:cNvSpPr/>
          <p:nvPr/>
        </p:nvSpPr>
        <p:spPr>
          <a:xfrm>
            <a:off x="1704528" y="2276872"/>
            <a:ext cx="9144000" cy="3600400"/>
          </a:xfrm>
          <a:prstGeom prst="flowChartPunchedTape">
            <a:avLst/>
          </a:prstGeom>
          <a:solidFill>
            <a:schemeClr val="tx1"/>
          </a:solidFill>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ZA" sz="4000" dirty="0">
                <a:solidFill>
                  <a:schemeClr val="bg1"/>
                </a:solidFill>
                <a:latin typeface="Century Gothic" panose="020B0502020202020204" pitchFamily="34" charset="0"/>
              </a:rPr>
              <a:t>Overview </a:t>
            </a:r>
          </a:p>
          <a:p>
            <a:pPr algn="ctr"/>
            <a:r>
              <a:rPr lang="en-ZA" sz="4000" dirty="0">
                <a:solidFill>
                  <a:schemeClr val="bg1"/>
                </a:solidFill>
                <a:latin typeface="Century Gothic" panose="020B0502020202020204" pitchFamily="34" charset="0"/>
              </a:rPr>
              <a:t>Financial Performance and Position</a:t>
            </a:r>
          </a:p>
        </p:txBody>
      </p:sp>
    </p:spTree>
    <p:extLst>
      <p:ext uri="{BB962C8B-B14F-4D97-AF65-F5344CB8AC3E}">
        <p14:creationId xmlns:p14="http://schemas.microsoft.com/office/powerpoint/2010/main" xmlns="" val="1054143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8">
            <a:extLst>
              <a:ext uri="{FF2B5EF4-FFF2-40B4-BE49-F238E27FC236}">
                <a16:creationId xmlns:a16="http://schemas.microsoft.com/office/drawing/2014/main" xmlns="" id="{1379008C-43E6-4353-BC9A-DE749309E0D9}"/>
              </a:ext>
            </a:extLst>
          </p:cNvPr>
          <p:cNvGrpSpPr>
            <a:grpSpLocks/>
          </p:cNvGrpSpPr>
          <p:nvPr/>
        </p:nvGrpSpPr>
        <p:grpSpPr bwMode="auto">
          <a:xfrm>
            <a:off x="0" y="0"/>
            <a:ext cx="12192000" cy="6858000"/>
            <a:chOff x="0" y="1029"/>
            <a:chExt cx="9144000" cy="6858000"/>
          </a:xfrm>
        </p:grpSpPr>
        <p:pic>
          <p:nvPicPr>
            <p:cNvPr id="4102" name="Picture 7" descr="CGE Banner1">
              <a:extLst>
                <a:ext uri="{FF2B5EF4-FFF2-40B4-BE49-F238E27FC236}">
                  <a16:creationId xmlns:a16="http://schemas.microsoft.com/office/drawing/2014/main" xmlns="" id="{BDAF0884-DCE9-420C-A5E9-18907583E798}"/>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029"/>
              <a:ext cx="9144000" cy="19288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103" name="Picture 9">
              <a:extLst>
                <a:ext uri="{FF2B5EF4-FFF2-40B4-BE49-F238E27FC236}">
                  <a16:creationId xmlns:a16="http://schemas.microsoft.com/office/drawing/2014/main" xmlns="" id="{6D975AA1-E77B-4903-BA5D-B05C85F51579}"/>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02424"/>
              <a:ext cx="9144000" cy="1566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3076" name="Rectangle 2">
            <a:extLst>
              <a:ext uri="{FF2B5EF4-FFF2-40B4-BE49-F238E27FC236}">
                <a16:creationId xmlns:a16="http://schemas.microsoft.com/office/drawing/2014/main" xmlns="" id="{925CDC77-C442-42A5-BDC6-ABA047034026}"/>
              </a:ext>
            </a:extLst>
          </p:cNvPr>
          <p:cNvSpPr>
            <a:spLocks noGrp="1" noChangeArrowheads="1"/>
          </p:cNvSpPr>
          <p:nvPr>
            <p:ph type="ctrTitle"/>
          </p:nvPr>
        </p:nvSpPr>
        <p:spPr>
          <a:xfrm>
            <a:off x="2279650" y="2060575"/>
            <a:ext cx="7772400" cy="431800"/>
          </a:xfrm>
        </p:spPr>
        <p:txBody>
          <a:bodyPr rtlCol="0">
            <a:noAutofit/>
          </a:bodyPr>
          <a:lstStyle/>
          <a:p>
            <a:pPr>
              <a:defRPr/>
            </a:pPr>
            <a:r>
              <a:rPr lang="en-US" sz="2800" b="1" dirty="0">
                <a:latin typeface="Century Gothic" pitchFamily="34" charset="0"/>
                <a:sym typeface="Century Gothic" pitchFamily="34" charset="0"/>
              </a:rPr>
              <a:t>O</a:t>
            </a:r>
            <a:r>
              <a:rPr lang="en-ZA" sz="2800" b="1" dirty="0" err="1">
                <a:latin typeface="Century Gothic" pitchFamily="34" charset="0"/>
                <a:sym typeface="Century Gothic" pitchFamily="34" charset="0"/>
              </a:rPr>
              <a:t>verview</a:t>
            </a:r>
            <a:r>
              <a:rPr lang="en-ZA" sz="2800" b="1" dirty="0">
                <a:latin typeface="Century Gothic" pitchFamily="34" charset="0"/>
                <a:sym typeface="Century Gothic" pitchFamily="34" charset="0"/>
              </a:rPr>
              <a:t> of financial performance</a:t>
            </a:r>
            <a:endParaRPr lang="en-GB" sz="2800" b="1" dirty="0">
              <a:latin typeface="Century Gothic" pitchFamily="34" charset="0"/>
              <a:sym typeface="Century Gothic" pitchFamily="34" charset="0"/>
            </a:endParaRPr>
          </a:p>
        </p:txBody>
      </p:sp>
      <p:sp>
        <p:nvSpPr>
          <p:cNvPr id="4100" name="Rectangle 3">
            <a:extLst>
              <a:ext uri="{FF2B5EF4-FFF2-40B4-BE49-F238E27FC236}">
                <a16:creationId xmlns:a16="http://schemas.microsoft.com/office/drawing/2014/main" xmlns="" id="{1F04C12D-9943-418C-9EAB-FBC6BA70D8C7}"/>
              </a:ext>
            </a:extLst>
          </p:cNvPr>
          <p:cNvSpPr>
            <a:spLocks noGrp="1" noChangeArrowheads="1"/>
          </p:cNvSpPr>
          <p:nvPr>
            <p:ph type="subTitle" idx="1"/>
          </p:nvPr>
        </p:nvSpPr>
        <p:spPr>
          <a:xfrm>
            <a:off x="313899" y="2565400"/>
            <a:ext cx="11614244" cy="3999470"/>
          </a:xfrm>
        </p:spPr>
        <p:txBody>
          <a:bodyPr>
            <a:noAutofit/>
          </a:bodyPr>
          <a:lstStyle/>
          <a:p>
            <a:pPr marL="539750" indent="-457200" algn="l">
              <a:spcBef>
                <a:spcPts val="600"/>
              </a:spcBef>
              <a:buClr>
                <a:srgbClr val="00B0F0"/>
              </a:buClr>
              <a:buSzPct val="80000"/>
              <a:buFont typeface="Wingdings" panose="05000000000000000000" pitchFamily="2" charset="2"/>
              <a:buChar char="q"/>
            </a:pPr>
            <a:r>
              <a:rPr lang="en-GB" altLang="en-US" sz="2800" dirty="0">
                <a:solidFill>
                  <a:srgbClr val="000000"/>
                </a:solidFill>
              </a:rPr>
              <a:t>Figures to be read in context taking the following into consideration</a:t>
            </a:r>
          </a:p>
          <a:p>
            <a:pPr marL="425450" indent="-342900" algn="l">
              <a:spcBef>
                <a:spcPts val="600"/>
              </a:spcBef>
              <a:buClr>
                <a:srgbClr val="00B0F0"/>
              </a:buClr>
              <a:buSzPct val="80000"/>
              <a:buFont typeface="Wingdings" panose="05000000000000000000" pitchFamily="2" charset="2"/>
              <a:buChar char="v"/>
            </a:pPr>
            <a:r>
              <a:rPr lang="en-GB" sz="1600" dirty="0">
                <a:effectLst/>
                <a:latin typeface="Century Gothic" panose="020B0502020202020204" pitchFamily="34" charset="0"/>
                <a:ea typeface="Times New Roman" panose="02020603050405020304" pitchFamily="18" charset="0"/>
                <a:cs typeface="Times New Roman" panose="02020603050405020304" pitchFamily="18" charset="0"/>
              </a:rPr>
              <a:t>For the financial year under review (2021/2022), National Treasury granted the Commission an Annual Budget of R91,4 million from an adjusted baseline of R78,6 million received in the prior year</a:t>
            </a:r>
          </a:p>
          <a:p>
            <a:pPr marL="425450" indent="-342900" algn="l">
              <a:spcBef>
                <a:spcPts val="600"/>
              </a:spcBef>
              <a:buClr>
                <a:srgbClr val="00B0F0"/>
              </a:buClr>
              <a:buSzPct val="80000"/>
              <a:buFont typeface="Wingdings" panose="05000000000000000000" pitchFamily="2" charset="2"/>
              <a:buChar char="v"/>
            </a:pPr>
            <a:r>
              <a:rPr lang="en-GB" sz="1600" dirty="0">
                <a:effectLst/>
                <a:latin typeface="Century Gothic" panose="020B0502020202020204" pitchFamily="34" charset="0"/>
                <a:ea typeface="Times New Roman" panose="02020603050405020304" pitchFamily="18" charset="0"/>
                <a:cs typeface="Times New Roman" panose="02020603050405020304" pitchFamily="18" charset="0"/>
              </a:rPr>
              <a:t>The recorded budget increase of 16% (R12,8m) represents a restoration of the budget to nominal figures following significant budget cuts recorded in the previous financial year.</a:t>
            </a:r>
            <a:endParaRPr lang="en-GB" sz="1600" dirty="0">
              <a:latin typeface="Century Gothic" panose="020B0502020202020204" pitchFamily="34" charset="0"/>
              <a:ea typeface="Times New Roman" panose="02020603050405020304" pitchFamily="18" charset="0"/>
              <a:cs typeface="Times New Roman" panose="02020603050405020304" pitchFamily="18" charset="0"/>
            </a:endParaRPr>
          </a:p>
          <a:p>
            <a:pPr marL="425450" indent="-342900" algn="l">
              <a:spcBef>
                <a:spcPts val="600"/>
              </a:spcBef>
              <a:buClr>
                <a:srgbClr val="00B0F0"/>
              </a:buClr>
              <a:buSzPct val="80000"/>
              <a:buFont typeface="Wingdings" panose="05000000000000000000" pitchFamily="2" charset="2"/>
              <a:buChar char="v"/>
            </a:pPr>
            <a:r>
              <a:rPr lang="en-GB" sz="1600" dirty="0">
                <a:effectLst/>
                <a:latin typeface="Century Gothic" panose="020B0502020202020204" pitchFamily="34" charset="0"/>
                <a:ea typeface="Times New Roman" panose="02020603050405020304" pitchFamily="18" charset="0"/>
                <a:cs typeface="Times New Roman" panose="02020603050405020304" pitchFamily="18" charset="0"/>
              </a:rPr>
              <a:t>In the previous financial year, there was an underspending of R 3m (R75m vs R 78m) due to operating conditions caused by Covid 19, the Disaster Management Act restrictions as well as decisions made to forego the filling of some of the funded positions within the organization.</a:t>
            </a:r>
          </a:p>
          <a:p>
            <a:pPr marL="425450" indent="-342900" algn="l">
              <a:spcBef>
                <a:spcPts val="600"/>
              </a:spcBef>
              <a:buClr>
                <a:srgbClr val="00B0F0"/>
              </a:buClr>
              <a:buSzPct val="80000"/>
              <a:buFont typeface="Wingdings" panose="05000000000000000000" pitchFamily="2" charset="2"/>
              <a:buChar char="v"/>
            </a:pPr>
            <a:r>
              <a:rPr lang="en-GB" sz="1600" dirty="0">
                <a:effectLst/>
                <a:latin typeface="Century Gothic" panose="020B0502020202020204" pitchFamily="34" charset="0"/>
                <a:ea typeface="Times New Roman" panose="02020603050405020304" pitchFamily="18" charset="0"/>
              </a:rPr>
              <a:t>We anticipated that spending will materially increase in the current period when compared to the prior period, however this would be negatively affected by the delays in the filling of existing vacancies. The estimated number of vacancies is 23.</a:t>
            </a:r>
          </a:p>
          <a:p>
            <a:pPr marL="425450" indent="-342900" algn="l">
              <a:spcBef>
                <a:spcPts val="600"/>
              </a:spcBef>
              <a:buClr>
                <a:srgbClr val="00B0F0"/>
              </a:buClr>
              <a:buSzPct val="80000"/>
              <a:buFont typeface="Wingdings" panose="05000000000000000000" pitchFamily="2" charset="2"/>
              <a:buChar char="v"/>
            </a:pPr>
            <a:r>
              <a:rPr lang="en-GB" sz="1600" dirty="0">
                <a:effectLst/>
                <a:latin typeface="Century Gothic" panose="020B0502020202020204" pitchFamily="34" charset="0"/>
                <a:ea typeface="Times New Roman" panose="02020603050405020304" pitchFamily="18" charset="0"/>
              </a:rPr>
              <a:t>For the </a:t>
            </a:r>
            <a:r>
              <a:rPr lang="en-GB" sz="1600" dirty="0">
                <a:latin typeface="Century Gothic" panose="020B0502020202020204" pitchFamily="34" charset="0"/>
                <a:ea typeface="Times New Roman" panose="02020603050405020304" pitchFamily="18" charset="0"/>
              </a:rPr>
              <a:t>six</a:t>
            </a:r>
            <a:r>
              <a:rPr lang="en-GB" sz="1600" dirty="0">
                <a:effectLst/>
                <a:latin typeface="Century Gothic" panose="020B0502020202020204" pitchFamily="34" charset="0"/>
                <a:ea typeface="Times New Roman" panose="02020603050405020304" pitchFamily="18" charset="0"/>
              </a:rPr>
              <a:t>-months period ended 30 </a:t>
            </a:r>
            <a:r>
              <a:rPr lang="en-GB" sz="1600" dirty="0">
                <a:latin typeface="Century Gothic" panose="020B0502020202020204" pitchFamily="34" charset="0"/>
                <a:ea typeface="Times New Roman" panose="02020603050405020304" pitchFamily="18" charset="0"/>
              </a:rPr>
              <a:t>Sept</a:t>
            </a:r>
            <a:r>
              <a:rPr lang="en-GB" sz="1600" dirty="0">
                <a:effectLst/>
                <a:latin typeface="Century Gothic" panose="020B0502020202020204" pitchFamily="34" charset="0"/>
                <a:ea typeface="Times New Roman" panose="02020603050405020304" pitchFamily="18" charset="0"/>
              </a:rPr>
              <a:t>ember 2021, the Commission incurred total expenditure of R </a:t>
            </a:r>
            <a:r>
              <a:rPr lang="en-GB" sz="1600" dirty="0">
                <a:latin typeface="Century Gothic" panose="020B0502020202020204" pitchFamily="34" charset="0"/>
                <a:ea typeface="Times New Roman" panose="02020603050405020304" pitchFamily="18" charset="0"/>
              </a:rPr>
              <a:t>36</a:t>
            </a:r>
            <a:r>
              <a:rPr lang="en-GB" sz="1600" dirty="0">
                <a:effectLst/>
                <a:latin typeface="Century Gothic" panose="020B0502020202020204" pitchFamily="34" charset="0"/>
                <a:ea typeface="Times New Roman" panose="02020603050405020304" pitchFamily="18" charset="0"/>
              </a:rPr>
              <a:t>,9m representing a 19% (R9,2m) underspending variance from a cumulative budget amount of R </a:t>
            </a:r>
            <a:r>
              <a:rPr lang="en-GB" sz="1600" dirty="0">
                <a:latin typeface="Century Gothic" panose="020B0502020202020204" pitchFamily="34" charset="0"/>
                <a:ea typeface="Times New Roman" panose="02020603050405020304" pitchFamily="18" charset="0"/>
              </a:rPr>
              <a:t>45</a:t>
            </a:r>
            <a:r>
              <a:rPr lang="en-GB" sz="1600" dirty="0">
                <a:effectLst/>
                <a:latin typeface="Century Gothic" panose="020B0502020202020204" pitchFamily="34" charset="0"/>
                <a:ea typeface="Times New Roman" panose="02020603050405020304" pitchFamily="18" charset="0"/>
              </a:rPr>
              <a:t>,6 m.  </a:t>
            </a:r>
          </a:p>
          <a:p>
            <a:pPr marL="425450" indent="-342900" algn="l">
              <a:spcBef>
                <a:spcPts val="600"/>
              </a:spcBef>
              <a:buClr>
                <a:srgbClr val="00B0F0"/>
              </a:buClr>
              <a:buSzPct val="80000"/>
              <a:buFont typeface="Wingdings" panose="05000000000000000000" pitchFamily="2" charset="2"/>
              <a:buChar char="v"/>
            </a:pPr>
            <a:r>
              <a:rPr lang="en-GB" sz="1600" dirty="0">
                <a:latin typeface="Century Gothic" panose="020B0502020202020204" pitchFamily="34" charset="0"/>
                <a:ea typeface="Times New Roman" panose="02020603050405020304" pitchFamily="18" charset="0"/>
              </a:rPr>
              <a:t>Management of cash- The CGE has a healthy balance sheet with a positive balance of R 40.2m. </a:t>
            </a:r>
            <a:endParaRPr lang="en-ZA" sz="1600" dirty="0">
              <a:effectLst/>
              <a:latin typeface="Times New Roman" panose="02020603050405020304" pitchFamily="18" charset="0"/>
              <a:ea typeface="Times New Roman" panose="02020603050405020304" pitchFamily="18" charset="0"/>
            </a:endParaRPr>
          </a:p>
          <a:p>
            <a:pPr marL="82550" algn="l">
              <a:spcBef>
                <a:spcPts val="600"/>
              </a:spcBef>
              <a:buClr>
                <a:srgbClr val="00B0F0"/>
              </a:buClr>
              <a:buSzPct val="80000"/>
            </a:pPr>
            <a:endParaRPr lang="en-ZA" sz="1600" dirty="0">
              <a:effectLst/>
              <a:latin typeface="Century Gothic" panose="020B0502020202020204" pitchFamily="34" charset="0"/>
              <a:ea typeface="Times New Roman" panose="02020603050405020304" pitchFamily="18" charset="0"/>
            </a:endParaRPr>
          </a:p>
          <a:p>
            <a:pPr marL="425450" indent="-342900" algn="l">
              <a:spcBef>
                <a:spcPts val="600"/>
              </a:spcBef>
              <a:buClr>
                <a:srgbClr val="00B0F0"/>
              </a:buClr>
              <a:buSzPct val="80000"/>
              <a:buFont typeface="Wingdings" panose="05000000000000000000" pitchFamily="2" charset="2"/>
              <a:buChar char="v"/>
            </a:pPr>
            <a:endParaRPr lang="en-ZA" sz="1800" dirty="0">
              <a:effectLst/>
              <a:latin typeface="Times New Roman" panose="02020603050405020304" pitchFamily="18" charset="0"/>
              <a:ea typeface="Times New Roman" panose="02020603050405020304" pitchFamily="18" charset="0"/>
            </a:endParaRPr>
          </a:p>
          <a:p>
            <a:pPr marL="822325" lvl="1" indent="-282575" algn="l">
              <a:spcBef>
                <a:spcPts val="600"/>
              </a:spcBef>
              <a:buClr>
                <a:srgbClr val="00B0F0"/>
              </a:buClr>
              <a:buSzPct val="80000"/>
              <a:buFont typeface="Wingdings 2" panose="05020102010507070707" pitchFamily="18" charset="2"/>
              <a:buChar char=""/>
            </a:pPr>
            <a:endParaRPr lang="en-ZA" altLang="en-US" sz="1800" dirty="0">
              <a:solidFill>
                <a:srgbClr val="000000"/>
              </a:solidFill>
            </a:endParaRPr>
          </a:p>
        </p:txBody>
      </p:sp>
      <p:sp>
        <p:nvSpPr>
          <p:cNvPr id="3075" name="Slide Number Placeholder 5">
            <a:extLst>
              <a:ext uri="{FF2B5EF4-FFF2-40B4-BE49-F238E27FC236}">
                <a16:creationId xmlns:a16="http://schemas.microsoft.com/office/drawing/2014/main" xmlns="" id="{0CC29E45-68BD-46A2-BC89-84B8507F15F1}"/>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4852E25-DD79-44BE-B7CE-FEF050C2DC00}" type="slidenum">
              <a:rPr lang="en-GB" altLang="en-US">
                <a:solidFill>
                  <a:srgbClr val="898989"/>
                </a:solidFill>
              </a:rPr>
              <a:pPr eaLnBrk="1" hangingPunct="1"/>
              <a:t>4</a:t>
            </a:fld>
            <a:endParaRPr lang="en-GB" altLang="en-US">
              <a:solidFill>
                <a:srgbClr val="898989"/>
              </a:solidFill>
            </a:endParaRPr>
          </a:p>
        </p:txBody>
      </p:sp>
    </p:spTree>
    <p:extLst>
      <p:ext uri="{BB962C8B-B14F-4D97-AF65-F5344CB8AC3E}">
        <p14:creationId xmlns:p14="http://schemas.microsoft.com/office/powerpoint/2010/main" xmlns="" val="1394721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12192000" cy="6857987"/>
            <a:chOff x="0" y="0"/>
            <a:chExt cx="9144000" cy="6859122"/>
          </a:xfrm>
        </p:grpSpPr>
        <p:pic>
          <p:nvPicPr>
            <p:cNvPr id="9225"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5" name="Text Placeholder 4">
            <a:extLst>
              <a:ext uri="{FF2B5EF4-FFF2-40B4-BE49-F238E27FC236}">
                <a16:creationId xmlns:a16="http://schemas.microsoft.com/office/drawing/2014/main" xmlns="" id="{B1A578EA-8ADE-4B69-BF1A-4E305D0A0132}"/>
              </a:ext>
            </a:extLst>
          </p:cNvPr>
          <p:cNvSpPr>
            <a:spLocks noGrp="1"/>
          </p:cNvSpPr>
          <p:nvPr>
            <p:ph type="body" idx="1"/>
          </p:nvPr>
        </p:nvSpPr>
        <p:spPr>
          <a:xfrm>
            <a:off x="245949" y="1785630"/>
            <a:ext cx="9043194" cy="461123"/>
          </a:xfrm>
        </p:spPr>
        <p:txBody>
          <a:bodyPr>
            <a:normAutofit fontScale="32500" lnSpcReduction="20000"/>
          </a:bodyPr>
          <a:lstStyle/>
          <a:p>
            <a:r>
              <a:rPr lang="en-ZA" sz="9600" dirty="0">
                <a:latin typeface="Century Gothic" panose="020B0502020202020204" pitchFamily="34" charset="0"/>
              </a:rPr>
              <a:t>                  (Financial Performance</a:t>
            </a:r>
            <a:r>
              <a:rPr lang="en-ZA" sz="9600" dirty="0"/>
              <a:t>)</a:t>
            </a:r>
            <a:endParaRPr lang="en-ZA" dirty="0"/>
          </a:p>
        </p:txBody>
      </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defRPr/>
            </a:pPr>
            <a:fld id="{8A12CCE0-5AA1-4949-B5AF-E8FFCD48E221}" type="slidenum">
              <a:rPr lang="en-GB" altLang="en-US" sz="1200" kern="0">
                <a:solidFill>
                  <a:srgbClr val="898989"/>
                </a:solidFill>
              </a:rPr>
              <a:pPr>
                <a:spcBef>
                  <a:spcPct val="0"/>
                </a:spcBef>
                <a:buNone/>
                <a:defRPr/>
              </a:pPr>
              <a:t>5</a:t>
            </a:fld>
            <a:endParaRPr lang="en-GB" altLang="en-US" sz="1200" kern="0" dirty="0">
              <a:solidFill>
                <a:srgbClr val="898989"/>
              </a:solidFill>
            </a:endParaRPr>
          </a:p>
        </p:txBody>
      </p:sp>
      <p:sp>
        <p:nvSpPr>
          <p:cNvPr id="16" name="Text Placeholder 4">
            <a:extLst>
              <a:ext uri="{FF2B5EF4-FFF2-40B4-BE49-F238E27FC236}">
                <a16:creationId xmlns:a16="http://schemas.microsoft.com/office/drawing/2014/main" xmlns="" id="{9D11D4E2-C5A7-4D5B-AE30-8B781DF88382}"/>
              </a:ext>
            </a:extLst>
          </p:cNvPr>
          <p:cNvSpPr txBox="1">
            <a:spLocks/>
          </p:cNvSpPr>
          <p:nvPr/>
        </p:nvSpPr>
        <p:spPr>
          <a:xfrm>
            <a:off x="7264230" y="1716166"/>
            <a:ext cx="5157787" cy="461123"/>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endParaRPr lang="en-ZA" dirty="0"/>
          </a:p>
        </p:txBody>
      </p:sp>
      <p:sp>
        <p:nvSpPr>
          <p:cNvPr id="2" name="TextBox 1">
            <a:extLst>
              <a:ext uri="{FF2B5EF4-FFF2-40B4-BE49-F238E27FC236}">
                <a16:creationId xmlns:a16="http://schemas.microsoft.com/office/drawing/2014/main" xmlns="" id="{AB92ADF5-1DEC-456E-AEE4-4C662E11C413}"/>
              </a:ext>
            </a:extLst>
          </p:cNvPr>
          <p:cNvSpPr txBox="1"/>
          <p:nvPr/>
        </p:nvSpPr>
        <p:spPr>
          <a:xfrm>
            <a:off x="590843" y="2372850"/>
            <a:ext cx="10114671" cy="2893100"/>
          </a:xfrm>
          <a:prstGeom prst="rect">
            <a:avLst/>
          </a:prstGeom>
          <a:noFill/>
        </p:spPr>
        <p:txBody>
          <a:bodyPr wrap="square" rtlCol="0">
            <a:spAutoFit/>
          </a:bodyPr>
          <a:lstStyle/>
          <a:p>
            <a:pPr marL="285750" indent="-285750">
              <a:buFont typeface="Arial" panose="020B0604020202020204" pitchFamily="34" charset="0"/>
              <a:buChar char="•"/>
            </a:pPr>
            <a:r>
              <a:rPr lang="en-ZA" sz="1400" dirty="0">
                <a:latin typeface="Century Gothic" panose="020B0502020202020204" pitchFamily="34" charset="0"/>
                <a:cs typeface="Arial" panose="020B0604020202020204" pitchFamily="34" charset="0"/>
              </a:rPr>
              <a:t>As at the end of the second quarter, the CGE had a budget allocation R 45,6m and has an underspending of R 9,2m. It is projected that the full budget will not be spent at the end of the financial year 2021/2022.  </a:t>
            </a:r>
          </a:p>
          <a:p>
            <a:pPr marL="285750" indent="-285750">
              <a:buFont typeface="Arial" panose="020B0604020202020204" pitchFamily="34" charset="0"/>
              <a:buChar char="•"/>
            </a:pPr>
            <a:r>
              <a:rPr lang="en-ZA" sz="1400" dirty="0">
                <a:latin typeface="Century Gothic" panose="020B0502020202020204" pitchFamily="34" charset="0"/>
                <a:cs typeface="Arial" panose="020B0604020202020204" pitchFamily="34" charset="0"/>
              </a:rPr>
              <a:t>The underspending is mainly due to high number of vacancies that have not been filled. The underspending in relation to this line item is R 4,4m</a:t>
            </a:r>
          </a:p>
          <a:p>
            <a:pPr marL="285750" indent="-285750">
              <a:buFont typeface="Arial" panose="020B0604020202020204" pitchFamily="34" charset="0"/>
              <a:buChar char="•"/>
            </a:pPr>
            <a:r>
              <a:rPr lang="en-ZA" sz="1400" dirty="0">
                <a:latin typeface="Century Gothic" panose="020B0502020202020204" pitchFamily="34" charset="0"/>
                <a:cs typeface="Arial" panose="020B0604020202020204" pitchFamily="34" charset="0"/>
              </a:rPr>
              <a:t>Office Cleaning and Maintenance under-expenditure of R1,9 million contributes to surplus mainly because of COVID budget which was not spend as anticipated/provided and also that the staff had to work from home.</a:t>
            </a:r>
          </a:p>
          <a:p>
            <a:pPr marL="285750" indent="-285750">
              <a:buFont typeface="Arial" panose="020B0604020202020204" pitchFamily="34" charset="0"/>
              <a:buChar char="•"/>
            </a:pPr>
            <a:r>
              <a:rPr lang="en-ZA" sz="1400" dirty="0">
                <a:latin typeface="Century Gothic" panose="020B0502020202020204" pitchFamily="34" charset="0"/>
                <a:cs typeface="Arial" panose="020B0604020202020204" pitchFamily="34" charset="0"/>
              </a:rPr>
              <a:t>Training &amp; Development budget was not utilised in full with an underspending of R0.933 million, explained by the restrictions from lockdown in the main</a:t>
            </a:r>
          </a:p>
          <a:p>
            <a:pPr marL="285750" indent="-285750">
              <a:buFont typeface="Arial" panose="020B0604020202020204" pitchFamily="34" charset="0"/>
              <a:buChar char="•"/>
            </a:pPr>
            <a:r>
              <a:rPr lang="en-ZA" sz="1400" dirty="0">
                <a:latin typeface="Century Gothic" panose="020B0502020202020204" pitchFamily="34" charset="0"/>
                <a:cs typeface="Arial" panose="020B0604020202020204" pitchFamily="34" charset="0"/>
              </a:rPr>
              <a:t>Advertising, Promotion and Publicity resulted in underspending of R0,782m.  There was anticipation that these costs will increase in line with the recruitment process.  The delay in the recruitment process resulted in underspending on this line item. </a:t>
            </a:r>
          </a:p>
          <a:p>
            <a:pPr marL="285750" indent="-285750">
              <a:buFont typeface="Arial" panose="020B0604020202020204" pitchFamily="34" charset="0"/>
              <a:buChar char="•"/>
            </a:pPr>
            <a:r>
              <a:rPr lang="en-ZA" sz="1400" dirty="0">
                <a:latin typeface="Century Gothic" panose="020B0502020202020204" pitchFamily="34" charset="0"/>
                <a:cs typeface="Arial" panose="020B0604020202020204" pitchFamily="34" charset="0"/>
              </a:rPr>
              <a:t>Subscriptions underspending by R0,704, this could be due to the fact subscriptions are usually paid in January and this will pick up in the last quarter.</a:t>
            </a:r>
          </a:p>
        </p:txBody>
      </p:sp>
    </p:spTree>
    <p:extLst>
      <p:ext uri="{BB962C8B-B14F-4D97-AF65-F5344CB8AC3E}">
        <p14:creationId xmlns:p14="http://schemas.microsoft.com/office/powerpoint/2010/main" xmlns="" val="1205087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12192000" cy="6858000"/>
            <a:chOff x="0" y="0"/>
            <a:chExt cx="9144000" cy="6859122"/>
          </a:xfrm>
        </p:grpSpPr>
        <p:pic>
          <p:nvPicPr>
            <p:cNvPr id="9225"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defRPr/>
            </a:pPr>
            <a:fld id="{8A12CCE0-5AA1-4949-B5AF-E8FFCD48E221}" type="slidenum">
              <a:rPr lang="en-GB" altLang="en-US" sz="1200" kern="0">
                <a:solidFill>
                  <a:srgbClr val="898989"/>
                </a:solidFill>
              </a:rPr>
              <a:pPr>
                <a:spcBef>
                  <a:spcPct val="0"/>
                </a:spcBef>
                <a:buNone/>
                <a:defRPr/>
              </a:pPr>
              <a:t>6</a:t>
            </a:fld>
            <a:endParaRPr lang="en-GB" altLang="en-US" sz="1200" kern="0" dirty="0">
              <a:solidFill>
                <a:srgbClr val="898989"/>
              </a:solidFill>
            </a:endParaRPr>
          </a:p>
        </p:txBody>
      </p:sp>
      <p:sp>
        <p:nvSpPr>
          <p:cNvPr id="14" name="TextBox 13">
            <a:extLst>
              <a:ext uri="{FF2B5EF4-FFF2-40B4-BE49-F238E27FC236}">
                <a16:creationId xmlns:a16="http://schemas.microsoft.com/office/drawing/2014/main" xmlns="" id="{28295249-402C-4985-9169-1AE8CFEF0B4B}"/>
              </a:ext>
            </a:extLst>
          </p:cNvPr>
          <p:cNvSpPr txBox="1"/>
          <p:nvPr/>
        </p:nvSpPr>
        <p:spPr>
          <a:xfrm>
            <a:off x="3418893" y="1798410"/>
            <a:ext cx="4429708" cy="369332"/>
          </a:xfrm>
          <a:prstGeom prst="rect">
            <a:avLst/>
          </a:prstGeom>
          <a:noFill/>
        </p:spPr>
        <p:txBody>
          <a:bodyPr wrap="square" rtlCol="0">
            <a:spAutoFit/>
          </a:bodyPr>
          <a:lstStyle/>
          <a:p>
            <a:r>
              <a:rPr lang="en-ZA" b="1" u="sng" dirty="0"/>
              <a:t>Main Sources of underspending - YTD</a:t>
            </a:r>
          </a:p>
        </p:txBody>
      </p:sp>
      <p:sp>
        <p:nvSpPr>
          <p:cNvPr id="16" name="TextBox 15">
            <a:extLst>
              <a:ext uri="{FF2B5EF4-FFF2-40B4-BE49-F238E27FC236}">
                <a16:creationId xmlns:a16="http://schemas.microsoft.com/office/drawing/2014/main" xmlns="" id="{50455AF4-AF6A-4A46-9652-9A09FB1D83D6}"/>
              </a:ext>
            </a:extLst>
          </p:cNvPr>
          <p:cNvSpPr txBox="1"/>
          <p:nvPr/>
        </p:nvSpPr>
        <p:spPr>
          <a:xfrm>
            <a:off x="10760765" y="5021989"/>
            <a:ext cx="184731" cy="369332"/>
          </a:xfrm>
          <a:prstGeom prst="rect">
            <a:avLst/>
          </a:prstGeom>
          <a:noFill/>
        </p:spPr>
        <p:txBody>
          <a:bodyPr wrap="none" rtlCol="0">
            <a:spAutoFit/>
          </a:bodyPr>
          <a:lstStyle/>
          <a:p>
            <a:endParaRPr lang="en-ZA" dirty="0"/>
          </a:p>
        </p:txBody>
      </p:sp>
      <p:sp>
        <p:nvSpPr>
          <p:cNvPr id="4" name="TextBox 3">
            <a:extLst>
              <a:ext uri="{FF2B5EF4-FFF2-40B4-BE49-F238E27FC236}">
                <a16:creationId xmlns:a16="http://schemas.microsoft.com/office/drawing/2014/main" xmlns="" id="{D455E0D6-88B5-4CD0-93A3-9A643D6E0D42}"/>
              </a:ext>
            </a:extLst>
          </p:cNvPr>
          <p:cNvSpPr txBox="1"/>
          <p:nvPr/>
        </p:nvSpPr>
        <p:spPr>
          <a:xfrm>
            <a:off x="2282032" y="2100302"/>
            <a:ext cx="6166643" cy="2677656"/>
          </a:xfrm>
          <a:prstGeom prst="rect">
            <a:avLst/>
          </a:prstGeom>
          <a:noFill/>
        </p:spPr>
        <p:txBody>
          <a:bodyPr wrap="square" rtlCol="0">
            <a:spAutoFit/>
          </a:bodyPr>
          <a:lstStyle/>
          <a:p>
            <a:pPr marL="285750" indent="-285750">
              <a:buFont typeface="Arial" panose="020B0604020202020204" pitchFamily="34" charset="0"/>
              <a:buChar char="•"/>
            </a:pPr>
            <a:r>
              <a:rPr lang="en-ZA" sz="1400" b="1" u="sng" dirty="0">
                <a:latin typeface="Century Gothic" panose="020B0502020202020204" pitchFamily="34" charset="0"/>
              </a:rPr>
              <a:t>Compensation of employees </a:t>
            </a:r>
            <a:r>
              <a:rPr lang="en-ZA" sz="1400" dirty="0">
                <a:latin typeface="Century Gothic" panose="020B0502020202020204" pitchFamily="34" charset="0"/>
              </a:rPr>
              <a:t>– R4,4 million High vacancy rate</a:t>
            </a:r>
          </a:p>
          <a:p>
            <a:pPr marL="285750" indent="-285750">
              <a:buFont typeface="Arial" panose="020B0604020202020204" pitchFamily="34" charset="0"/>
              <a:buChar char="•"/>
            </a:pPr>
            <a:r>
              <a:rPr lang="en-ZA" sz="1400" b="1" u="sng" dirty="0">
                <a:latin typeface="Century Gothic" panose="020B0502020202020204" pitchFamily="34" charset="0"/>
              </a:rPr>
              <a:t>Office cleaning &amp; Maintenance </a:t>
            </a:r>
            <a:r>
              <a:rPr lang="en-ZA" sz="1400" dirty="0">
                <a:latin typeface="Century Gothic" panose="020B0502020202020204" pitchFamily="34" charset="0"/>
              </a:rPr>
              <a:t>– </a:t>
            </a:r>
            <a:r>
              <a:rPr lang="en-ZA" sz="1400" dirty="0">
                <a:solidFill>
                  <a:srgbClr val="FF0000"/>
                </a:solidFill>
                <a:latin typeface="Century Gothic" panose="020B0502020202020204" pitchFamily="34" charset="0"/>
              </a:rPr>
              <a:t>R1,9 m </a:t>
            </a:r>
            <a:r>
              <a:rPr lang="en-ZA" sz="1400" dirty="0">
                <a:latin typeface="Century Gothic" panose="020B0502020202020204" pitchFamily="34" charset="0"/>
              </a:rPr>
              <a:t>due to lockdown induced office utilisation (saving on water &amp; lights, etc), lesser spending on PPE and related (as was provided with the annual adjustment budget)</a:t>
            </a:r>
          </a:p>
          <a:p>
            <a:pPr marL="285750" indent="-285750">
              <a:buFont typeface="Arial" panose="020B0604020202020204" pitchFamily="34" charset="0"/>
              <a:buChar char="•"/>
            </a:pPr>
            <a:r>
              <a:rPr lang="en-ZA" sz="1400" b="1" u="sng" dirty="0">
                <a:latin typeface="Century Gothic" panose="020B0502020202020204" pitchFamily="34" charset="0"/>
              </a:rPr>
              <a:t>Training &amp; Development </a:t>
            </a:r>
            <a:r>
              <a:rPr lang="en-ZA" sz="1400" dirty="0">
                <a:latin typeface="Century Gothic" panose="020B0502020202020204" pitchFamily="34" charset="0"/>
              </a:rPr>
              <a:t>– </a:t>
            </a:r>
            <a:r>
              <a:rPr lang="en-ZA" sz="1400" dirty="0">
                <a:solidFill>
                  <a:srgbClr val="FF0000"/>
                </a:solidFill>
                <a:latin typeface="Century Gothic" panose="020B0502020202020204" pitchFamily="34" charset="0"/>
              </a:rPr>
              <a:t>R0,933 </a:t>
            </a:r>
            <a:r>
              <a:rPr lang="en-ZA" sz="1400" dirty="0">
                <a:latin typeface="Century Gothic" panose="020B0502020202020204" pitchFamily="34" charset="0"/>
              </a:rPr>
              <a:t>due to lockdown restrictions in the main</a:t>
            </a:r>
          </a:p>
          <a:p>
            <a:pPr marL="285750" indent="-285750">
              <a:buFont typeface="Arial" panose="020B0604020202020204" pitchFamily="34" charset="0"/>
              <a:buChar char="•"/>
            </a:pPr>
            <a:r>
              <a:rPr lang="en-ZA" sz="1400" b="1" u="sng" dirty="0">
                <a:latin typeface="Century Gothic" panose="020B0502020202020204" pitchFamily="34" charset="0"/>
              </a:rPr>
              <a:t>Advertising </a:t>
            </a:r>
            <a:r>
              <a:rPr lang="en-ZA" sz="1400" dirty="0">
                <a:latin typeface="Century Gothic" panose="020B0502020202020204" pitchFamily="34" charset="0"/>
              </a:rPr>
              <a:t>– </a:t>
            </a:r>
            <a:r>
              <a:rPr lang="en-ZA" sz="1400" dirty="0">
                <a:solidFill>
                  <a:srgbClr val="FF0000"/>
                </a:solidFill>
                <a:latin typeface="Century Gothic" panose="020B0502020202020204" pitchFamily="34" charset="0"/>
              </a:rPr>
              <a:t>R0,781</a:t>
            </a:r>
            <a:r>
              <a:rPr lang="en-ZA" sz="1400" dirty="0">
                <a:latin typeface="Century Gothic" panose="020B0502020202020204" pitchFamily="34" charset="0"/>
              </a:rPr>
              <a:t> being monies not yet spend as was allocated at the onset of lockdown that modes of operations for awareness raising will be changed towards digital platforms (this intervention has not taken foot as yet as was envisioned.</a:t>
            </a:r>
          </a:p>
          <a:p>
            <a:pPr marL="285750" indent="-285750">
              <a:buFont typeface="Arial" panose="020B0604020202020204" pitchFamily="34" charset="0"/>
              <a:buChar char="•"/>
            </a:pPr>
            <a:r>
              <a:rPr lang="en-ZA" sz="1400" b="1" u="sng" dirty="0">
                <a:latin typeface="Century Gothic" panose="020B0502020202020204" pitchFamily="34" charset="0"/>
              </a:rPr>
              <a:t>Subscription</a:t>
            </a:r>
            <a:r>
              <a:rPr lang="en-ZA" sz="1400" dirty="0">
                <a:latin typeface="Century Gothic" panose="020B0502020202020204" pitchFamily="34" charset="0"/>
              </a:rPr>
              <a:t> –</a:t>
            </a:r>
            <a:r>
              <a:rPr lang="en-ZA" sz="1400" dirty="0">
                <a:solidFill>
                  <a:srgbClr val="FF0000"/>
                </a:solidFill>
                <a:latin typeface="Century Gothic" panose="020B0502020202020204" pitchFamily="34" charset="0"/>
              </a:rPr>
              <a:t>R0,704</a:t>
            </a:r>
            <a:r>
              <a:rPr lang="en-ZA" sz="1400" dirty="0">
                <a:latin typeface="Century Gothic" panose="020B0502020202020204" pitchFamily="34" charset="0"/>
              </a:rPr>
              <a:t> –  Mostly due and payable in the last quarter</a:t>
            </a:r>
          </a:p>
        </p:txBody>
      </p:sp>
    </p:spTree>
    <p:extLst>
      <p:ext uri="{BB962C8B-B14F-4D97-AF65-F5344CB8AC3E}">
        <p14:creationId xmlns:p14="http://schemas.microsoft.com/office/powerpoint/2010/main" xmlns="" val="97887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0" y="2352497"/>
            <a:ext cx="9144000" cy="646331"/>
          </a:xfrm>
          <a:prstGeom prst="rect">
            <a:avLst/>
          </a:prstGeom>
          <a:noFill/>
        </p:spPr>
        <p:txBody>
          <a:bodyPr wrap="square" rtlCol="0">
            <a:spAutoFit/>
          </a:bodyPr>
          <a:lstStyle/>
          <a:p>
            <a:pPr marL="285750" indent="-285750">
              <a:buFont typeface="Wingdings" panose="05000000000000000000" pitchFamily="2" charset="2"/>
              <a:buChar char="q"/>
            </a:pPr>
            <a:endParaRPr lang="en-ZA" dirty="0"/>
          </a:p>
          <a:p>
            <a:pPr marL="285750" indent="-285750">
              <a:buFont typeface="Wingdings" panose="05000000000000000000" pitchFamily="2" charset="2"/>
              <a:buChar char="q"/>
            </a:pPr>
            <a:endParaRPr lang="en-ZA" dirty="0"/>
          </a:p>
        </p:txBody>
      </p:sp>
      <p:grpSp>
        <p:nvGrpSpPr>
          <p:cNvPr id="9218" name="Group 10"/>
          <p:cNvGrpSpPr>
            <a:grpSpLocks/>
          </p:cNvGrpSpPr>
          <p:nvPr/>
        </p:nvGrpSpPr>
        <p:grpSpPr bwMode="auto">
          <a:xfrm>
            <a:off x="0" y="43760"/>
            <a:ext cx="12192000" cy="6858000"/>
            <a:chOff x="0" y="0"/>
            <a:chExt cx="9144000" cy="6859122"/>
          </a:xfrm>
        </p:grpSpPr>
        <p:pic>
          <p:nvPicPr>
            <p:cNvPr id="9225"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defRPr/>
            </a:pPr>
            <a:fld id="{8A12CCE0-5AA1-4949-B5AF-E8FFCD48E221}" type="slidenum">
              <a:rPr lang="en-GB" altLang="en-US" sz="1200" kern="0">
                <a:solidFill>
                  <a:srgbClr val="898989"/>
                </a:solidFill>
              </a:rPr>
              <a:pPr>
                <a:spcBef>
                  <a:spcPct val="0"/>
                </a:spcBef>
                <a:buNone/>
                <a:defRPr/>
              </a:pPr>
              <a:t>7</a:t>
            </a:fld>
            <a:endParaRPr lang="en-GB" altLang="en-US" sz="1200" kern="0" dirty="0">
              <a:solidFill>
                <a:srgbClr val="898989"/>
              </a:solidFill>
            </a:endParaRPr>
          </a:p>
        </p:txBody>
      </p:sp>
      <p:sp>
        <p:nvSpPr>
          <p:cNvPr id="6" name="TextBox 5">
            <a:extLst>
              <a:ext uri="{FF2B5EF4-FFF2-40B4-BE49-F238E27FC236}">
                <a16:creationId xmlns:a16="http://schemas.microsoft.com/office/drawing/2014/main" xmlns="" id="{5E08BCCD-D029-4F0B-A695-585435E59B5F}"/>
              </a:ext>
            </a:extLst>
          </p:cNvPr>
          <p:cNvSpPr txBox="1"/>
          <p:nvPr/>
        </p:nvSpPr>
        <p:spPr>
          <a:xfrm>
            <a:off x="7971262" y="2101836"/>
            <a:ext cx="4021876" cy="4616648"/>
          </a:xfrm>
          <a:prstGeom prst="rect">
            <a:avLst/>
          </a:prstGeom>
          <a:noFill/>
        </p:spPr>
        <p:txBody>
          <a:bodyPr wrap="square" rtlCol="0">
            <a:spAutoFit/>
          </a:bodyPr>
          <a:lstStyle/>
          <a:p>
            <a:pPr marL="285750" indent="-285750">
              <a:buFont typeface="Arial" panose="020B0604020202020204" pitchFamily="34" charset="0"/>
              <a:buChar char="•"/>
            </a:pPr>
            <a:r>
              <a:rPr lang="en-ZA" sz="1400" b="1" dirty="0">
                <a:latin typeface="Century Gothic" panose="020B0502020202020204" pitchFamily="34" charset="0"/>
              </a:rPr>
              <a:t>Compensation of Employees </a:t>
            </a:r>
            <a:r>
              <a:rPr lang="en-ZA" sz="1400" dirty="0">
                <a:latin typeface="Century Gothic" panose="020B0502020202020204" pitchFamily="34" charset="0"/>
              </a:rPr>
              <a:t>Saving of </a:t>
            </a:r>
            <a:r>
              <a:rPr lang="en-ZA" sz="1400" u="sng" dirty="0">
                <a:latin typeface="Century Gothic" panose="020B0502020202020204" pitchFamily="34" charset="0"/>
              </a:rPr>
              <a:t>R4,3  million </a:t>
            </a:r>
            <a:r>
              <a:rPr lang="en-ZA" sz="1400" dirty="0">
                <a:latin typeface="Century Gothic" panose="020B0502020202020204" pitchFamily="34" charset="0"/>
              </a:rPr>
              <a:t>due to vacancies across the establishment and the favourable effect  from leave taken during December holidays</a:t>
            </a:r>
          </a:p>
          <a:p>
            <a:pPr marL="285750" indent="-285750">
              <a:buFont typeface="Arial" panose="020B0604020202020204" pitchFamily="34" charset="0"/>
              <a:buChar char="•"/>
            </a:pPr>
            <a:r>
              <a:rPr lang="en-ZA" sz="1400" b="1" dirty="0">
                <a:latin typeface="Century Gothic" panose="020B0502020202020204" pitchFamily="34" charset="0"/>
              </a:rPr>
              <a:t>Goods &amp; Services   </a:t>
            </a:r>
          </a:p>
          <a:p>
            <a:pPr lvl="1"/>
            <a:r>
              <a:rPr lang="en-ZA" sz="1400" u="sng" dirty="0">
                <a:latin typeface="Century Gothic" panose="020B0502020202020204" pitchFamily="34" charset="0"/>
              </a:rPr>
              <a:t>R5,2 million </a:t>
            </a:r>
            <a:r>
              <a:rPr lang="en-ZA" sz="1400" dirty="0">
                <a:latin typeface="Century Gothic" panose="020B0502020202020204" pitchFamily="34" charset="0"/>
              </a:rPr>
              <a:t>under-spent due     Lockdown imposed restrictions. (office overheads and time-lag on APP activities)</a:t>
            </a:r>
          </a:p>
          <a:p>
            <a:pPr marL="285750" indent="-285750">
              <a:buFont typeface="Arial" panose="020B0604020202020204" pitchFamily="34" charset="0"/>
              <a:buChar char="•"/>
            </a:pPr>
            <a:r>
              <a:rPr lang="en-ZA" sz="1400" b="1" dirty="0">
                <a:latin typeface="Century Gothic" panose="020B0502020202020204" pitchFamily="34" charset="0"/>
              </a:rPr>
              <a:t>Core Service delivery and Commissioners ‘s programmes </a:t>
            </a:r>
            <a:r>
              <a:rPr lang="en-ZA" sz="1400" dirty="0">
                <a:latin typeface="Century Gothic" panose="020B0502020202020204" pitchFamily="34" charset="0"/>
              </a:rPr>
              <a:t>71% of the spend - Obligations under the CGE Act, s8 &amp; s11….These programmes also accounts for the bulk of the underspending (</a:t>
            </a:r>
            <a:r>
              <a:rPr lang="en-ZA" sz="1400" dirty="0" err="1">
                <a:latin typeface="Century Gothic" panose="020B0502020202020204" pitchFamily="34" charset="0"/>
              </a:rPr>
              <a:t>ytd</a:t>
            </a:r>
            <a:r>
              <a:rPr lang="en-ZA" sz="1400" dirty="0">
                <a:latin typeface="Century Gothic" panose="020B0502020202020204" pitchFamily="34" charset="0"/>
              </a:rPr>
              <a:t>)</a:t>
            </a:r>
          </a:p>
          <a:p>
            <a:pPr marL="285750" indent="-285750">
              <a:buFont typeface="Arial" panose="020B0604020202020204" pitchFamily="34" charset="0"/>
              <a:buChar char="•"/>
            </a:pPr>
            <a:endParaRPr lang="en-ZA" sz="1400" dirty="0">
              <a:latin typeface="Century Gothic" panose="020B0502020202020204" pitchFamily="34" charset="0"/>
            </a:endParaRPr>
          </a:p>
          <a:p>
            <a:pPr marL="285750" indent="-285750">
              <a:buFont typeface="Arial" panose="020B0604020202020204" pitchFamily="34" charset="0"/>
              <a:buChar char="•"/>
            </a:pPr>
            <a:r>
              <a:rPr lang="en-ZA" sz="1400" b="1" dirty="0">
                <a:latin typeface="Century Gothic" panose="020B0502020202020204" pitchFamily="34" charset="0"/>
              </a:rPr>
              <a:t>Corporate services  </a:t>
            </a:r>
            <a:r>
              <a:rPr lang="en-ZA" sz="1400" dirty="0">
                <a:latin typeface="Century Gothic" panose="020B0502020202020204" pitchFamily="34" charset="0"/>
              </a:rPr>
              <a:t>component is 29% of total spend. Depreciation charge is the key driver, spending gap under G&amp;S</a:t>
            </a:r>
          </a:p>
          <a:p>
            <a:pPr marL="285750" indent="-285750">
              <a:buFont typeface="Arial" panose="020B0604020202020204" pitchFamily="34" charset="0"/>
              <a:buChar char="•"/>
            </a:pPr>
            <a:endParaRPr lang="en-ZA" sz="1400" b="1" dirty="0">
              <a:solidFill>
                <a:srgbClr val="FF0000"/>
              </a:solidFill>
            </a:endParaRPr>
          </a:p>
        </p:txBody>
      </p:sp>
      <p:sp>
        <p:nvSpPr>
          <p:cNvPr id="2" name="Rectangle 1">
            <a:extLst>
              <a:ext uri="{FF2B5EF4-FFF2-40B4-BE49-F238E27FC236}">
                <a16:creationId xmlns:a16="http://schemas.microsoft.com/office/drawing/2014/main" xmlns="" id="{DFD7FBF8-D28F-40DB-B3DB-9DDC4E832FA0}"/>
              </a:ext>
            </a:extLst>
          </p:cNvPr>
          <p:cNvSpPr/>
          <p:nvPr/>
        </p:nvSpPr>
        <p:spPr>
          <a:xfrm>
            <a:off x="319314" y="1778950"/>
            <a:ext cx="8512990" cy="462627"/>
          </a:xfrm>
          <a:prstGeom prst="rect">
            <a:avLst/>
          </a:prstGeom>
        </p:spPr>
        <p:txBody>
          <a:bodyPr wrap="square">
            <a:spAutoFit/>
          </a:bodyPr>
          <a:lstStyle/>
          <a:p>
            <a:pPr>
              <a:lnSpc>
                <a:spcPct val="150000"/>
              </a:lnSpc>
              <a:spcBef>
                <a:spcPts val="1200"/>
              </a:spcBef>
            </a:pPr>
            <a:r>
              <a:rPr lang="en-GB" b="1" kern="0" dirty="0">
                <a:solidFill>
                  <a:srgbClr val="2F5496"/>
                </a:solidFill>
                <a:latin typeface="Century Gothic" panose="020B0502020202020204" pitchFamily="34" charset="0"/>
              </a:rPr>
              <a:t>Expenditure by economic classification and Programme</a:t>
            </a:r>
            <a:endParaRPr lang="en-ZA" sz="2400" b="1" kern="0" dirty="0">
              <a:solidFill>
                <a:srgbClr val="2F5496"/>
              </a:solidFill>
              <a:latin typeface="Calibri Light" panose="020F0302020204030204" pitchFamily="34" charset="0"/>
            </a:endParaRPr>
          </a:p>
        </p:txBody>
      </p:sp>
      <p:pic>
        <p:nvPicPr>
          <p:cNvPr id="7" name="Picture 6">
            <a:extLst>
              <a:ext uri="{FF2B5EF4-FFF2-40B4-BE49-F238E27FC236}">
                <a16:creationId xmlns:a16="http://schemas.microsoft.com/office/drawing/2014/main" xmlns="" id="{9E16BDCA-E302-467C-A18D-9A7145204A21}"/>
              </a:ext>
            </a:extLst>
          </p:cNvPr>
          <p:cNvPicPr>
            <a:picLocks noChangeAspect="1"/>
          </p:cNvPicPr>
          <p:nvPr/>
        </p:nvPicPr>
        <p:blipFill>
          <a:blip r:embed="rId5" cstate="print"/>
          <a:stretch>
            <a:fillRect/>
          </a:stretch>
        </p:blipFill>
        <p:spPr>
          <a:xfrm>
            <a:off x="319314" y="2421292"/>
            <a:ext cx="7458882" cy="2310506"/>
          </a:xfrm>
          <a:prstGeom prst="rect">
            <a:avLst/>
          </a:prstGeom>
        </p:spPr>
      </p:pic>
    </p:spTree>
    <p:extLst>
      <p:ext uri="{BB962C8B-B14F-4D97-AF65-F5344CB8AC3E}">
        <p14:creationId xmlns:p14="http://schemas.microsoft.com/office/powerpoint/2010/main" xmlns="" val="1071755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12192000" cy="6858000"/>
            <a:chOff x="0" y="0"/>
            <a:chExt cx="9144000" cy="6859122"/>
          </a:xfrm>
        </p:grpSpPr>
        <p:pic>
          <p:nvPicPr>
            <p:cNvPr id="9225"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defRPr/>
            </a:pPr>
            <a:fld id="{8A12CCE0-5AA1-4949-B5AF-E8FFCD48E221}" type="slidenum">
              <a:rPr lang="en-GB" altLang="en-US" sz="1200" kern="0">
                <a:solidFill>
                  <a:srgbClr val="898989"/>
                </a:solidFill>
              </a:rPr>
              <a:pPr>
                <a:spcBef>
                  <a:spcPct val="0"/>
                </a:spcBef>
                <a:buNone/>
                <a:defRPr/>
              </a:pPr>
              <a:t>8</a:t>
            </a:fld>
            <a:endParaRPr lang="en-GB" altLang="en-US" sz="1200" kern="0" dirty="0">
              <a:solidFill>
                <a:srgbClr val="898989"/>
              </a:solidFill>
            </a:endParaRPr>
          </a:p>
        </p:txBody>
      </p:sp>
      <p:sp>
        <p:nvSpPr>
          <p:cNvPr id="13" name="TextBox 12">
            <a:extLst>
              <a:ext uri="{FF2B5EF4-FFF2-40B4-BE49-F238E27FC236}">
                <a16:creationId xmlns:a16="http://schemas.microsoft.com/office/drawing/2014/main" xmlns="" id="{830BFA0B-F7A8-49D4-B5F9-0215BD9A7940}"/>
              </a:ext>
            </a:extLst>
          </p:cNvPr>
          <p:cNvSpPr txBox="1"/>
          <p:nvPr/>
        </p:nvSpPr>
        <p:spPr>
          <a:xfrm>
            <a:off x="6851375" y="2554702"/>
            <a:ext cx="5006798" cy="3032579"/>
          </a:xfrm>
          <a:prstGeom prst="rect">
            <a:avLst/>
          </a:prstGeom>
        </p:spPr>
        <p:txBody>
          <a:bodyPr vert="horz" lIns="91440" tIns="45720" rIns="91440" bIns="45720" rtlCol="0">
            <a:normAutofit/>
          </a:bodyPr>
          <a:lstStyle/>
          <a:p>
            <a:pPr marL="342900" indent="-285750">
              <a:lnSpc>
                <a:spcPct val="90000"/>
              </a:lnSpc>
              <a:spcAft>
                <a:spcPts val="600"/>
              </a:spcAft>
              <a:buFont typeface="Wingdings" panose="05000000000000000000" pitchFamily="2" charset="2"/>
              <a:buChar char="q"/>
            </a:pPr>
            <a:r>
              <a:rPr lang="en-US" sz="1400" b="1" i="1" dirty="0">
                <a:solidFill>
                  <a:srgbClr val="FF0000"/>
                </a:solidFill>
                <a:latin typeface="Century Gothic" panose="020B0502020202020204" pitchFamily="34" charset="0"/>
              </a:rPr>
              <a:t>The income of the CGE mainly consists of Grant income.  The rest of the income is interest income earned on the positive bank balance. </a:t>
            </a:r>
          </a:p>
          <a:p>
            <a:pPr marL="342900" indent="-285750">
              <a:lnSpc>
                <a:spcPct val="90000"/>
              </a:lnSpc>
              <a:spcAft>
                <a:spcPts val="600"/>
              </a:spcAft>
              <a:buFont typeface="Wingdings" panose="05000000000000000000" pitchFamily="2" charset="2"/>
              <a:buChar char="q"/>
            </a:pPr>
            <a:r>
              <a:rPr lang="en-US" sz="1400" b="1" i="1" dirty="0">
                <a:latin typeface="Century Gothic" panose="020B0502020202020204" pitchFamily="34" charset="0"/>
              </a:rPr>
              <a:t>There is continued underspending resulting from , the high vacancy rate, increasing attrition rate and the normal (but long) lead times  in recruitment processes. </a:t>
            </a:r>
          </a:p>
          <a:p>
            <a:pPr marL="342900" indent="-285750">
              <a:lnSpc>
                <a:spcPct val="90000"/>
              </a:lnSpc>
              <a:spcAft>
                <a:spcPts val="600"/>
              </a:spcAft>
              <a:buFont typeface="Wingdings" panose="05000000000000000000" pitchFamily="2" charset="2"/>
              <a:buChar char="q"/>
            </a:pPr>
            <a:endParaRPr lang="en-US" sz="1600" b="1" i="1" dirty="0"/>
          </a:p>
        </p:txBody>
      </p:sp>
      <p:sp>
        <p:nvSpPr>
          <p:cNvPr id="4" name="TextBox 3">
            <a:extLst>
              <a:ext uri="{FF2B5EF4-FFF2-40B4-BE49-F238E27FC236}">
                <a16:creationId xmlns:a16="http://schemas.microsoft.com/office/drawing/2014/main" xmlns="" id="{067E5F51-643E-49B3-8D04-E1B28D8982BC}"/>
              </a:ext>
            </a:extLst>
          </p:cNvPr>
          <p:cNvSpPr txBox="1"/>
          <p:nvPr/>
        </p:nvSpPr>
        <p:spPr>
          <a:xfrm>
            <a:off x="333829" y="1827182"/>
            <a:ext cx="7130323" cy="369332"/>
          </a:xfrm>
          <a:prstGeom prst="rect">
            <a:avLst/>
          </a:prstGeom>
          <a:noFill/>
        </p:spPr>
        <p:txBody>
          <a:bodyPr wrap="square" rtlCol="0">
            <a:spAutoFit/>
          </a:bodyPr>
          <a:lstStyle/>
          <a:p>
            <a:r>
              <a:rPr lang="en-ZA" dirty="0">
                <a:ln w="0"/>
                <a:solidFill>
                  <a:schemeClr val="accent1"/>
                </a:solidFill>
                <a:effectLst>
                  <a:outerShdw blurRad="75057" dist="38100" dir="5400000" sy="-20000" rotWithShape="0">
                    <a:prstClr val="black">
                      <a:alpha val="25000"/>
                    </a:prstClr>
                  </a:outerShdw>
                </a:effectLst>
              </a:rPr>
              <a:t>Comparative Income and Expenditure analysis – April </a:t>
            </a:r>
            <a:r>
              <a:rPr lang="en-ZA">
                <a:ln w="0"/>
                <a:solidFill>
                  <a:schemeClr val="accent1"/>
                </a:solidFill>
                <a:effectLst>
                  <a:outerShdw blurRad="75057" dist="38100" dir="5400000" sy="-20000" rotWithShape="0">
                    <a:prstClr val="black">
                      <a:alpha val="25000"/>
                    </a:prstClr>
                  </a:outerShdw>
                </a:effectLst>
              </a:rPr>
              <a:t>to September 2021</a:t>
            </a:r>
            <a:endParaRPr lang="en-ZA" dirty="0">
              <a:ln w="0"/>
              <a:solidFill>
                <a:schemeClr val="accent1"/>
              </a:solidFill>
              <a:effectLst>
                <a:outerShdw blurRad="75057" dist="38100" dir="5400000" sy="-20000" rotWithShape="0">
                  <a:prstClr val="black">
                    <a:alpha val="25000"/>
                  </a:prstClr>
                </a:outerShdw>
              </a:effectLst>
            </a:endParaRPr>
          </a:p>
        </p:txBody>
      </p:sp>
      <p:pic>
        <p:nvPicPr>
          <p:cNvPr id="5" name="Picture 4">
            <a:extLst>
              <a:ext uri="{FF2B5EF4-FFF2-40B4-BE49-F238E27FC236}">
                <a16:creationId xmlns:a16="http://schemas.microsoft.com/office/drawing/2014/main" xmlns="" id="{B1CC2257-B4B3-4E2B-966C-97C5C33A7C6F}"/>
              </a:ext>
            </a:extLst>
          </p:cNvPr>
          <p:cNvPicPr>
            <a:picLocks noChangeAspect="1"/>
          </p:cNvPicPr>
          <p:nvPr/>
        </p:nvPicPr>
        <p:blipFill>
          <a:blip r:embed="rId5" cstate="print"/>
          <a:stretch>
            <a:fillRect/>
          </a:stretch>
        </p:blipFill>
        <p:spPr>
          <a:xfrm>
            <a:off x="333826" y="2196514"/>
            <a:ext cx="6543061" cy="4310818"/>
          </a:xfrm>
          <a:prstGeom prst="rect">
            <a:avLst/>
          </a:prstGeom>
        </p:spPr>
      </p:pic>
    </p:spTree>
    <p:extLst>
      <p:ext uri="{BB962C8B-B14F-4D97-AF65-F5344CB8AC3E}">
        <p14:creationId xmlns:p14="http://schemas.microsoft.com/office/powerpoint/2010/main" xmlns="" val="1612566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12192000" cy="6857987"/>
            <a:chOff x="0" y="0"/>
            <a:chExt cx="9144000" cy="6859122"/>
          </a:xfrm>
        </p:grpSpPr>
        <p:pic>
          <p:nvPicPr>
            <p:cNvPr id="9225" name="Picture 5" descr="CGE Banner1"/>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5" name="Text Placeholder 4">
            <a:extLst>
              <a:ext uri="{FF2B5EF4-FFF2-40B4-BE49-F238E27FC236}">
                <a16:creationId xmlns:a16="http://schemas.microsoft.com/office/drawing/2014/main" xmlns="" id="{B1A578EA-8ADE-4B69-BF1A-4E305D0A0132}"/>
              </a:ext>
            </a:extLst>
          </p:cNvPr>
          <p:cNvSpPr>
            <a:spLocks noGrp="1"/>
          </p:cNvSpPr>
          <p:nvPr>
            <p:ph type="body" idx="1"/>
          </p:nvPr>
        </p:nvSpPr>
        <p:spPr>
          <a:xfrm>
            <a:off x="245949" y="1785630"/>
            <a:ext cx="5157787" cy="461123"/>
          </a:xfrm>
        </p:spPr>
        <p:txBody>
          <a:bodyPr/>
          <a:lstStyle/>
          <a:p>
            <a:r>
              <a:rPr lang="en-ZA" dirty="0"/>
              <a:t>Provincial Offices X 9 (Consolidated)</a:t>
            </a:r>
          </a:p>
        </p:txBody>
      </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defRPr/>
            </a:pPr>
            <a:fld id="{8A12CCE0-5AA1-4949-B5AF-E8FFCD48E221}" type="slidenum">
              <a:rPr lang="en-GB" altLang="en-US" sz="1200" kern="0">
                <a:solidFill>
                  <a:srgbClr val="898989"/>
                </a:solidFill>
              </a:rPr>
              <a:pPr>
                <a:spcBef>
                  <a:spcPct val="0"/>
                </a:spcBef>
                <a:buNone/>
                <a:defRPr/>
              </a:pPr>
              <a:t>9</a:t>
            </a:fld>
            <a:endParaRPr lang="en-GB" altLang="en-US" sz="1200" kern="0" dirty="0">
              <a:solidFill>
                <a:srgbClr val="898989"/>
              </a:solidFill>
            </a:endParaRPr>
          </a:p>
        </p:txBody>
      </p:sp>
      <p:sp>
        <p:nvSpPr>
          <p:cNvPr id="16" name="Text Placeholder 4">
            <a:extLst>
              <a:ext uri="{FF2B5EF4-FFF2-40B4-BE49-F238E27FC236}">
                <a16:creationId xmlns:a16="http://schemas.microsoft.com/office/drawing/2014/main" xmlns="" id="{9D11D4E2-C5A7-4D5B-AE30-8B781DF88382}"/>
              </a:ext>
            </a:extLst>
          </p:cNvPr>
          <p:cNvSpPr txBox="1">
            <a:spLocks/>
          </p:cNvSpPr>
          <p:nvPr/>
        </p:nvSpPr>
        <p:spPr>
          <a:xfrm>
            <a:off x="7264230" y="1716166"/>
            <a:ext cx="5157787" cy="461123"/>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endParaRPr lang="en-ZA" dirty="0"/>
          </a:p>
        </p:txBody>
      </p:sp>
      <p:sp>
        <p:nvSpPr>
          <p:cNvPr id="17" name="Text Placeholder 4">
            <a:extLst>
              <a:ext uri="{FF2B5EF4-FFF2-40B4-BE49-F238E27FC236}">
                <a16:creationId xmlns:a16="http://schemas.microsoft.com/office/drawing/2014/main" xmlns="" id="{E5D0F781-4629-43DC-B9F1-B5D1DE8E60F0}"/>
              </a:ext>
            </a:extLst>
          </p:cNvPr>
          <p:cNvSpPr txBox="1">
            <a:spLocks/>
          </p:cNvSpPr>
          <p:nvPr/>
        </p:nvSpPr>
        <p:spPr>
          <a:xfrm>
            <a:off x="7280162" y="1787443"/>
            <a:ext cx="5157787" cy="461123"/>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ZA" dirty="0"/>
              <a:t>Line Departments at Head Office</a:t>
            </a:r>
          </a:p>
        </p:txBody>
      </p:sp>
      <p:sp>
        <p:nvSpPr>
          <p:cNvPr id="8" name="TextBox 7">
            <a:extLst>
              <a:ext uri="{FF2B5EF4-FFF2-40B4-BE49-F238E27FC236}">
                <a16:creationId xmlns:a16="http://schemas.microsoft.com/office/drawing/2014/main" xmlns="" id="{874A4507-7101-49BC-B84C-2212B133D204}"/>
              </a:ext>
            </a:extLst>
          </p:cNvPr>
          <p:cNvSpPr txBox="1"/>
          <p:nvPr/>
        </p:nvSpPr>
        <p:spPr>
          <a:xfrm>
            <a:off x="7620000" y="3918321"/>
            <a:ext cx="3976914" cy="1877437"/>
          </a:xfrm>
          <a:prstGeom prst="rect">
            <a:avLst/>
          </a:prstGeom>
          <a:noFill/>
          <a:ln>
            <a:solidFill>
              <a:schemeClr val="accent1"/>
            </a:solidFill>
          </a:ln>
        </p:spPr>
        <p:txBody>
          <a:bodyPr wrap="square" rtlCol="0">
            <a:spAutoFit/>
          </a:bodyPr>
          <a:lstStyle/>
          <a:p>
            <a:r>
              <a:rPr lang="en-ZA" sz="1400" dirty="0">
                <a:latin typeface="Century Gothic" panose="020B0502020202020204" pitchFamily="34" charset="0"/>
              </a:rPr>
              <a:t>Budget and spending on Core is skewed to Provincial offices, rightfully as the main service delivery outlets of the CGE.</a:t>
            </a:r>
          </a:p>
          <a:p>
            <a:endParaRPr lang="en-ZA" sz="1400" dirty="0">
              <a:latin typeface="Century Gothic" panose="020B0502020202020204" pitchFamily="34" charset="0"/>
            </a:endParaRPr>
          </a:p>
          <a:p>
            <a:r>
              <a:rPr lang="en-ZA" sz="1400" dirty="0">
                <a:latin typeface="Century Gothic" panose="020B0502020202020204" pitchFamily="34" charset="0"/>
              </a:rPr>
              <a:t>HQ provides strategic support in terms of policy and content required for effective implementation.</a:t>
            </a:r>
          </a:p>
          <a:p>
            <a:endParaRPr lang="en-ZA" dirty="0"/>
          </a:p>
        </p:txBody>
      </p:sp>
      <p:pic>
        <p:nvPicPr>
          <p:cNvPr id="2" name="Picture 1">
            <a:extLst>
              <a:ext uri="{FF2B5EF4-FFF2-40B4-BE49-F238E27FC236}">
                <a16:creationId xmlns:a16="http://schemas.microsoft.com/office/drawing/2014/main" xmlns="" id="{6F8609B9-C2D1-4071-8DA7-B71C2DAE26DE}"/>
              </a:ext>
            </a:extLst>
          </p:cNvPr>
          <p:cNvPicPr>
            <a:picLocks noChangeAspect="1"/>
          </p:cNvPicPr>
          <p:nvPr/>
        </p:nvPicPr>
        <p:blipFill>
          <a:blip r:embed="rId6" cstate="print"/>
          <a:stretch>
            <a:fillRect/>
          </a:stretch>
        </p:blipFill>
        <p:spPr>
          <a:xfrm>
            <a:off x="245949" y="2416430"/>
            <a:ext cx="6916912" cy="3665775"/>
          </a:xfrm>
          <a:prstGeom prst="rect">
            <a:avLst/>
          </a:prstGeom>
        </p:spPr>
      </p:pic>
      <p:graphicFrame>
        <p:nvGraphicFramePr>
          <p:cNvPr id="3" name="Object 2">
            <a:extLst>
              <a:ext uri="{FF2B5EF4-FFF2-40B4-BE49-F238E27FC236}">
                <a16:creationId xmlns:a16="http://schemas.microsoft.com/office/drawing/2014/main" xmlns="" id="{7E8883E4-7BB8-4E91-AEBC-00CCA1ADFEC3}"/>
              </a:ext>
            </a:extLst>
          </p:cNvPr>
          <p:cNvGraphicFramePr>
            <a:graphicFrameLocks noChangeAspect="1"/>
          </p:cNvGraphicFramePr>
          <p:nvPr>
            <p:extLst>
              <p:ext uri="{D42A27DB-BD31-4B8C-83A1-F6EECF244321}">
                <p14:modId xmlns:p14="http://schemas.microsoft.com/office/powerpoint/2010/main" xmlns="" val="2535246237"/>
              </p:ext>
            </p:extLst>
          </p:nvPr>
        </p:nvGraphicFramePr>
        <p:xfrm>
          <a:off x="7255825" y="2246156"/>
          <a:ext cx="4876800" cy="1493837"/>
        </p:xfrm>
        <a:graphic>
          <a:graphicData uri="http://schemas.openxmlformats.org/presentationml/2006/ole">
            <p:oleObj spid="_x0000_s1026" name="Worksheet" r:id="rId7" imgW="4876800" imgH="1493625" progId="Excel.Sheet.12">
              <p:embed/>
            </p:oleObj>
          </a:graphicData>
        </a:graphic>
      </p:graphicFrame>
    </p:spTree>
    <p:extLst>
      <p:ext uri="{BB962C8B-B14F-4D97-AF65-F5344CB8AC3E}">
        <p14:creationId xmlns:p14="http://schemas.microsoft.com/office/powerpoint/2010/main" xmlns="" val="13625398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1F4D8E65A20B9468AEB21AB956A869D" ma:contentTypeVersion="10" ma:contentTypeDescription="Create a new document." ma:contentTypeScope="" ma:versionID="e7542018e19ce7139837bf6e4fdcdeb7">
  <xsd:schema xmlns:xsd="http://www.w3.org/2001/XMLSchema" xmlns:xs="http://www.w3.org/2001/XMLSchema" xmlns:p="http://schemas.microsoft.com/office/2006/metadata/properties" xmlns:ns3="768b6d45-8ee4-4ed2-b55a-dea47345148f" xmlns:ns4="c3903567-aca0-4f69-b7fe-00fd29f63a25" targetNamespace="http://schemas.microsoft.com/office/2006/metadata/properties" ma:root="true" ma:fieldsID="6bda6062935d7434a6b9b3aeba6d1d60" ns3:_="" ns4:_="">
    <xsd:import namespace="768b6d45-8ee4-4ed2-b55a-dea47345148f"/>
    <xsd:import namespace="c3903567-aca0-4f69-b7fe-00fd29f63a25"/>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8b6d45-8ee4-4ed2-b55a-dea47345148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3903567-aca0-4f69-b7fe-00fd29f63a25"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FE18237-ED46-417A-B9FB-E75CD34D1E9D}">
  <ds:schemaRefs>
    <ds:schemaRef ds:uri="http://schemas.microsoft.com/sharepoint/v3/contenttype/forms"/>
  </ds:schemaRefs>
</ds:datastoreItem>
</file>

<file path=customXml/itemProps2.xml><?xml version="1.0" encoding="utf-8"?>
<ds:datastoreItem xmlns:ds="http://schemas.openxmlformats.org/officeDocument/2006/customXml" ds:itemID="{53F83E00-3196-4BD9-A226-D45EDA8D2E75}">
  <ds:schemaRefs>
    <ds:schemaRef ds:uri="http://schemas.microsoft.com/office/2006/documentManagement/types"/>
    <ds:schemaRef ds:uri="http://purl.org/dc/terms/"/>
    <ds:schemaRef ds:uri="768b6d45-8ee4-4ed2-b55a-dea47345148f"/>
    <ds:schemaRef ds:uri="http://www.w3.org/XML/1998/namespace"/>
    <ds:schemaRef ds:uri="http://purl.org/dc/dcmityp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c3903567-aca0-4f69-b7fe-00fd29f63a25"/>
  </ds:schemaRefs>
</ds:datastoreItem>
</file>

<file path=customXml/itemProps3.xml><?xml version="1.0" encoding="utf-8"?>
<ds:datastoreItem xmlns:ds="http://schemas.openxmlformats.org/officeDocument/2006/customXml" ds:itemID="{0718CC7F-F683-4A0B-9886-1E355C332C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8b6d45-8ee4-4ed2-b55a-dea47345148f"/>
    <ds:schemaRef ds:uri="c3903567-aca0-4f69-b7fe-00fd29f63a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14068</TotalTime>
  <Words>1509</Words>
  <Application>Microsoft Office PowerPoint</Application>
  <PresentationFormat>Custom</PresentationFormat>
  <Paragraphs>224</Paragraphs>
  <Slides>15</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Office Theme</vt:lpstr>
      <vt:lpstr>Worksheet</vt:lpstr>
      <vt:lpstr>Presentation to the Plenary</vt:lpstr>
      <vt:lpstr>Slide 2</vt:lpstr>
      <vt:lpstr>Slide 3</vt:lpstr>
      <vt:lpstr>Overview of financial performance</vt:lpstr>
      <vt:lpstr>Slide 5</vt:lpstr>
      <vt:lpstr>Slide 6</vt:lpstr>
      <vt:lpstr>Slide 7</vt:lpstr>
      <vt:lpstr>Slide 8</vt:lpstr>
      <vt:lpstr>Slide 9</vt:lpstr>
      <vt:lpstr>Slide 10</vt:lpstr>
      <vt:lpstr>Slide 11</vt:lpstr>
      <vt:lpstr>Slide 12</vt:lpstr>
      <vt:lpstr>Slide 13</vt:lpstr>
      <vt:lpstr>Slide 14</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the Portfolio Committee for Women, Youth and Persons with Disabilities</dc:title>
  <dc:creator>Moshabi Putu</dc:creator>
  <cp:lastModifiedBy>USER</cp:lastModifiedBy>
  <cp:revision>18</cp:revision>
  <cp:lastPrinted>2021-04-21T07:36:33Z</cp:lastPrinted>
  <dcterms:created xsi:type="dcterms:W3CDTF">2020-10-12T10:18:40Z</dcterms:created>
  <dcterms:modified xsi:type="dcterms:W3CDTF">2022-03-03T03:24:06Z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0x01010031F4D8E65A20B9468AEB21AB956A869D</vt:lpwstr>
  </property>
</Properties>
</file>