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Lst>
  <p:notesMasterIdLst>
    <p:notesMasterId r:id="rId22"/>
  </p:notesMasterIdLst>
  <p:handoutMasterIdLst>
    <p:handoutMasterId r:id="rId23"/>
  </p:handoutMasterIdLst>
  <p:sldIdLst>
    <p:sldId id="256" r:id="rId3"/>
    <p:sldId id="257" r:id="rId4"/>
    <p:sldId id="258" r:id="rId5"/>
    <p:sldId id="277" r:id="rId6"/>
    <p:sldId id="279" r:id="rId7"/>
    <p:sldId id="280" r:id="rId8"/>
    <p:sldId id="282" r:id="rId9"/>
    <p:sldId id="267" r:id="rId10"/>
    <p:sldId id="269" r:id="rId11"/>
    <p:sldId id="285" r:id="rId12"/>
    <p:sldId id="274" r:id="rId13"/>
    <p:sldId id="272" r:id="rId14"/>
    <p:sldId id="268" r:id="rId15"/>
    <p:sldId id="259" r:id="rId16"/>
    <p:sldId id="273" r:id="rId17"/>
    <p:sldId id="353" r:id="rId18"/>
    <p:sldId id="372" r:id="rId19"/>
    <p:sldId id="373"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5981B"/>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000" dirty="0">
                <a:latin typeface="Gill Sans"/>
                <a:cs typeface="Gill Sans"/>
              </a:rPr>
              <a:t>DEPARTMENT OF ARTS AND CULTURE</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3/1/2022</a:t>
            </a:fld>
            <a:endParaRPr lang="en-US" sz="900" dirty="0">
              <a:latin typeface="Gill Sans"/>
              <a:cs typeface="Gill Sans"/>
            </a:endParaRPr>
          </a:p>
        </p:txBody>
      </p:sp>
      <p:sp>
        <p:nvSpPr>
          <p:cNvPr id="4" name="Footer Placeholder 3"/>
          <p:cNvSpPr>
            <a:spLocks noGrp="1"/>
          </p:cNvSpPr>
          <p:nvPr>
            <p:ph type="ftr" sz="quarter" idx="2"/>
          </p:nvPr>
        </p:nvSpPr>
        <p:spPr>
          <a:xfrm>
            <a:off x="0" y="8686800"/>
            <a:ext cx="2971800" cy="457200"/>
          </a:xfrm>
          <a:prstGeom prst="rect">
            <a:avLst/>
          </a:prstGeom>
        </p:spPr>
        <p:txBody>
          <a:bodyPr vert="horz" lIns="91440" tIns="45720" rIns="91440" bIns="45720" rtlCol="0" anchor="t"/>
          <a:lstStyle>
            <a:lvl1pPr algn="l">
              <a:defRPr sz="1200"/>
            </a:lvl1pPr>
          </a:lstStyle>
          <a:p>
            <a:r>
              <a:rPr lang="en-US" sz="900" dirty="0">
                <a:latin typeface="Calibri (Body)"/>
                <a:cs typeface="Calibri (Body)"/>
              </a:rPr>
              <a:t>INSERT YOUR THEME HERE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10009523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DEPARTMENT OF ARTS AND CULTURE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60FE2-17F6-6946-AE1B-DAB315879F09}" type="datetime1">
              <a:rPr lang="en-US" smtClean="0"/>
              <a:pPr/>
              <a:t>3/1/2022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a:p>
        </p:txBody>
      </p:sp>
    </p:spTree>
    <p:extLst>
      <p:ext uri="{BB962C8B-B14F-4D97-AF65-F5344CB8AC3E}">
        <p14:creationId xmlns:p14="http://schemas.microsoft.com/office/powerpoint/2010/main" xmlns="" val="130509919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a:t>DEPARTMENT OF ARTS AND CULTURE</a:t>
            </a:r>
          </a:p>
        </p:txBody>
      </p:sp>
      <p:sp>
        <p:nvSpPr>
          <p:cNvPr id="5" name="Date Placeholder 4"/>
          <p:cNvSpPr>
            <a:spLocks noGrp="1"/>
          </p:cNvSpPr>
          <p:nvPr>
            <p:ph type="dt" idx="11"/>
          </p:nvPr>
        </p:nvSpPr>
        <p:spPr/>
        <p:txBody>
          <a:bodyPr/>
          <a:lstStyle/>
          <a:p>
            <a:fld id="{86F60FE2-17F6-6946-AE1B-DAB315879F09}" type="datetime1">
              <a:rPr lang="en-US" smtClean="0"/>
              <a:pPr/>
              <a:t>3/1/2022</a:t>
            </a:fld>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12</a:t>
            </a:fld>
            <a:endParaRPr lang="en-US"/>
          </a:p>
        </p:txBody>
      </p:sp>
    </p:spTree>
    <p:extLst>
      <p:ext uri="{BB962C8B-B14F-4D97-AF65-F5344CB8AC3E}">
        <p14:creationId xmlns:p14="http://schemas.microsoft.com/office/powerpoint/2010/main" xmlns="" val="400285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a:t>Click here to add your main title</a:t>
            </a:r>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41060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754791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2050019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284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2870131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3196129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531563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3659802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9266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a:ln>
                <a:noFill/>
              </a:ln>
              <a:solidFill>
                <a:srgbClr val="F5981B"/>
              </a:solidFill>
            </a:endParaRPr>
          </a:p>
        </p:txBody>
      </p:sp>
      <p:sp>
        <p:nvSpPr>
          <p:cNvPr id="2" name="Title 1"/>
          <p:cNvSpPr>
            <a:spLocks noGrp="1"/>
          </p:cNvSpPr>
          <p:nvPr>
            <p:ph type="title"/>
          </p:nvPr>
        </p:nvSpPr>
        <p:spPr/>
        <p:txBody>
          <a:bodyPr/>
          <a:lstStyle/>
          <a:p>
            <a:r>
              <a:rPr lang="en-US" dirty="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xmlns="" val="324932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EBDCE0C6-C205-C248-8163-EC5C4FEEC516}" type="datetime1">
              <a:rPr lang="en-US" smtClean="0"/>
              <a:pPr/>
              <a:t>3/1/2022</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a:t>1</a:t>
            </a:r>
          </a:p>
        </p:txBody>
      </p:sp>
    </p:spTree>
    <p:extLst>
      <p:ext uri="{BB962C8B-B14F-4D97-AF65-F5344CB8AC3E}">
        <p14:creationId xmlns:p14="http://schemas.microsoft.com/office/powerpoint/2010/main" xmlns="" val="10057080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981800"/>
            <a:ext cx="6840760" cy="1527319"/>
          </a:xfrm>
        </p:spPr>
        <p:txBody>
          <a:bodyPr>
            <a:normAutofit fontScale="90000"/>
          </a:bodyPr>
          <a:lstStyle/>
          <a:p>
            <a:pPr lvl="0" algn="ctr" defTabSz="457200">
              <a:spcBef>
                <a:spcPts val="0"/>
              </a:spcBef>
            </a:pPr>
            <a:r>
              <a:rPr lang="en-US" sz="3600" dirty="0">
                <a:latin typeface="Arial" panose="020B0604020202020204" pitchFamily="34" charset="0"/>
                <a:ea typeface="+mn-ea"/>
                <a:cs typeface="Arial" panose="020B0604020202020204" pitchFamily="34" charset="0"/>
              </a:rPr>
              <a:t>OVERVIEW PRESENTATION</a:t>
            </a:r>
            <a:br>
              <a:rPr lang="en-US" sz="3600" dirty="0">
                <a:latin typeface="Arial" panose="020B0604020202020204" pitchFamily="34" charset="0"/>
                <a:ea typeface="+mn-ea"/>
                <a:cs typeface="Arial" panose="020B0604020202020204" pitchFamily="34" charset="0"/>
              </a:rPr>
            </a:br>
            <a:r>
              <a:rPr lang="en-US" sz="3600" dirty="0">
                <a:latin typeface="Arial" panose="020B0604020202020204" pitchFamily="34" charset="0"/>
                <a:ea typeface="+mn-ea"/>
                <a:cs typeface="Arial" panose="020B0604020202020204" pitchFamily="34" charset="0"/>
              </a:rPr>
              <a:t>BOXING SOUTH AFRICA</a:t>
            </a:r>
            <a:r>
              <a:rPr lang="en-US" sz="3600" dirty="0">
                <a:solidFill>
                  <a:srgbClr val="ED7D31">
                    <a:lumMod val="75000"/>
                  </a:srgbClr>
                </a:solidFill>
                <a:latin typeface="Arial" panose="020B0604020202020204" pitchFamily="34" charset="0"/>
                <a:ea typeface="+mn-ea"/>
                <a:cs typeface="Arial" panose="020B0604020202020204" pitchFamily="34" charset="0"/>
              </a:rPr>
              <a:t/>
            </a:r>
            <a:br>
              <a:rPr lang="en-US" sz="3600" dirty="0">
                <a:solidFill>
                  <a:srgbClr val="ED7D31">
                    <a:lumMod val="75000"/>
                  </a:srgbClr>
                </a:solidFill>
                <a:latin typeface="Arial" panose="020B0604020202020204" pitchFamily="34" charset="0"/>
                <a:ea typeface="+mn-ea"/>
                <a:cs typeface="Arial" panose="020B0604020202020204" pitchFamily="34" charset="0"/>
              </a:rPr>
            </a:br>
            <a:r>
              <a:rPr lang="en-US" sz="3600" dirty="0">
                <a:solidFill>
                  <a:srgbClr val="ED7D31">
                    <a:lumMod val="75000"/>
                  </a:srgbClr>
                </a:solidFill>
                <a:latin typeface="Arial" panose="020B0604020202020204" pitchFamily="34" charset="0"/>
                <a:ea typeface="+mn-ea"/>
                <a:cs typeface="Arial" panose="020B0604020202020204" pitchFamily="34" charset="0"/>
              </a:rPr>
              <a:t/>
            </a:r>
            <a:br>
              <a:rPr lang="en-US" sz="3600" dirty="0">
                <a:solidFill>
                  <a:srgbClr val="ED7D31">
                    <a:lumMod val="75000"/>
                  </a:srgbClr>
                </a:solidFill>
                <a:latin typeface="Arial" panose="020B0604020202020204" pitchFamily="34" charset="0"/>
                <a:ea typeface="+mn-ea"/>
                <a:cs typeface="Arial" panose="020B0604020202020204" pitchFamily="34" charset="0"/>
              </a:rPr>
            </a:br>
            <a:r>
              <a:rPr lang="en-US" sz="2800" dirty="0">
                <a:solidFill>
                  <a:srgbClr val="ED7D31">
                    <a:lumMod val="75000"/>
                  </a:srgbClr>
                </a:solidFill>
                <a:latin typeface="Calibri" panose="020F0502020204030204"/>
                <a:ea typeface="+mn-ea"/>
                <a:cs typeface="+mn-cs"/>
              </a:rPr>
              <a:t/>
            </a:r>
            <a:br>
              <a:rPr lang="en-US" sz="2800" dirty="0">
                <a:solidFill>
                  <a:srgbClr val="ED7D31">
                    <a:lumMod val="75000"/>
                  </a:srgbClr>
                </a:solidFill>
                <a:latin typeface="Calibri" panose="020F0502020204030204"/>
                <a:ea typeface="+mn-ea"/>
                <a:cs typeface="+mn-cs"/>
              </a:rPr>
            </a:br>
            <a:r>
              <a:rPr lang="en-ZA" dirty="0"/>
              <a:t>Main title of presentation to go here</a:t>
            </a:r>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r>
              <a:rPr lang="en-US" sz="1400" dirty="0">
                <a:solidFill>
                  <a:srgbClr val="F5981B"/>
                </a:solidFill>
                <a:latin typeface="Arial"/>
                <a:cs typeface="Arial"/>
              </a:rPr>
              <a:t>Presented by: DIRECTOR GENERAL</a:t>
            </a:r>
            <a:endParaRPr lang="en-ZA" sz="1400" dirty="0">
              <a:solidFill>
                <a:srgbClr val="F5981B"/>
              </a:solidFill>
              <a:latin typeface="Arial"/>
              <a:cs typeface="Arial"/>
            </a:endParaRPr>
          </a:p>
          <a:p>
            <a:pPr>
              <a:spcAft>
                <a:spcPts val="600"/>
              </a:spcAft>
            </a:pPr>
            <a:r>
              <a:rPr lang="en-ZA" sz="1400" dirty="0">
                <a:solidFill>
                  <a:srgbClr val="F5981B"/>
                </a:solidFill>
                <a:latin typeface="Arial"/>
                <a:cs typeface="Arial"/>
              </a:rPr>
              <a:t>Date: 01-03-2022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077200" cy="4343400"/>
          </a:xfrm>
        </p:spPr>
        <p:txBody>
          <a:bodyPr/>
          <a:lstStyle/>
          <a:p>
            <a:pPr algn="ctr"/>
            <a:r>
              <a:rPr lang="en-ZA" dirty="0">
                <a:solidFill>
                  <a:schemeClr val="tx1"/>
                </a:solidFill>
              </a:rPr>
              <a:t>The Board of Boxing South Africa was appointed by the Minister of Sport, Arts and Culture in terms of the South African Boxing Act, Act 11 of 2001</a:t>
            </a:r>
          </a:p>
          <a:p>
            <a:pPr algn="ctr"/>
            <a:endParaRPr lang="en-ZA" dirty="0">
              <a:solidFill>
                <a:schemeClr val="tx1"/>
              </a:solidFill>
            </a:endParaRPr>
          </a:p>
          <a:p>
            <a:pPr algn="ctr"/>
            <a:r>
              <a:rPr lang="en-ZA" dirty="0">
                <a:solidFill>
                  <a:schemeClr val="tx1"/>
                </a:solidFill>
              </a:rPr>
              <a:t>Term of the Board: </a:t>
            </a:r>
          </a:p>
          <a:p>
            <a:pPr marL="0" indent="0" algn="ctr">
              <a:buNone/>
            </a:pPr>
            <a:r>
              <a:rPr lang="en-ZA" dirty="0">
                <a:solidFill>
                  <a:schemeClr val="tx1"/>
                </a:solidFill>
              </a:rPr>
              <a:t>12 December 2020 – 11 December 2023</a:t>
            </a:r>
          </a:p>
        </p:txBody>
      </p:sp>
      <p:sp>
        <p:nvSpPr>
          <p:cNvPr id="4" name="Slide Number Placeholder 3"/>
          <p:cNvSpPr>
            <a:spLocks noGrp="1"/>
          </p:cNvSpPr>
          <p:nvPr>
            <p:ph type="sldNum" sz="quarter" idx="4"/>
          </p:nvPr>
        </p:nvSpPr>
        <p:spPr/>
        <p:txBody>
          <a:bodyPr/>
          <a:lstStyle/>
          <a:p>
            <a:r>
              <a:rPr lang="en-ZA" sz="1600" b="1" dirty="0"/>
              <a:t>10</a:t>
            </a:r>
          </a:p>
        </p:txBody>
      </p:sp>
    </p:spTree>
    <p:extLst>
      <p:ext uri="{BB962C8B-B14F-4D97-AF65-F5344CB8AC3E}">
        <p14:creationId xmlns:p14="http://schemas.microsoft.com/office/powerpoint/2010/main" xmlns="" val="65396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500" y="197768"/>
            <a:ext cx="8229600" cy="638944"/>
          </a:xfrm>
        </p:spPr>
        <p:txBody>
          <a:bodyPr>
            <a:normAutofit fontScale="90000"/>
          </a:bodyPr>
          <a:lstStyle/>
          <a:p>
            <a:pPr algn="ctr"/>
            <a:r>
              <a:rPr lang="en-US" dirty="0"/>
              <a:t>COMPOSITION OF THE BOARD</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0064206"/>
              </p:ext>
            </p:extLst>
          </p:nvPr>
        </p:nvGraphicFramePr>
        <p:xfrm>
          <a:off x="457200" y="908720"/>
          <a:ext cx="8229600" cy="5027678"/>
        </p:xfrm>
        <a:graphic>
          <a:graphicData uri="http://schemas.openxmlformats.org/drawingml/2006/table">
            <a:tbl>
              <a:tblPr firstRow="1" bandRow="1">
                <a:tableStyleId>{5C22544A-7EE6-4342-B048-85BDC9FD1C3A}</a:tableStyleId>
              </a:tblPr>
              <a:tblGrid>
                <a:gridCol w="2818656">
                  <a:extLst>
                    <a:ext uri="{9D8B030D-6E8A-4147-A177-3AD203B41FA5}">
                      <a16:colId xmlns:a16="http://schemas.microsoft.com/office/drawing/2014/main" xmlns="" val="189596254"/>
                    </a:ext>
                  </a:extLst>
                </a:gridCol>
                <a:gridCol w="2016224">
                  <a:extLst>
                    <a:ext uri="{9D8B030D-6E8A-4147-A177-3AD203B41FA5}">
                      <a16:colId xmlns:a16="http://schemas.microsoft.com/office/drawing/2014/main" xmlns="" val="4285079140"/>
                    </a:ext>
                  </a:extLst>
                </a:gridCol>
                <a:gridCol w="1656184">
                  <a:extLst>
                    <a:ext uri="{9D8B030D-6E8A-4147-A177-3AD203B41FA5}">
                      <a16:colId xmlns:a16="http://schemas.microsoft.com/office/drawing/2014/main" xmlns="" val="366091093"/>
                    </a:ext>
                  </a:extLst>
                </a:gridCol>
                <a:gridCol w="1738536">
                  <a:extLst>
                    <a:ext uri="{9D8B030D-6E8A-4147-A177-3AD203B41FA5}">
                      <a16:colId xmlns:a16="http://schemas.microsoft.com/office/drawing/2014/main" xmlns="" val="4198170627"/>
                    </a:ext>
                  </a:extLst>
                </a:gridCol>
              </a:tblGrid>
              <a:tr h="819589">
                <a:tc>
                  <a:txBody>
                    <a:bodyPr/>
                    <a:lstStyle/>
                    <a:p>
                      <a:pPr algn="ctr"/>
                      <a:r>
                        <a:rPr lang="en-US" sz="1800" b="1" dirty="0">
                          <a:solidFill>
                            <a:schemeClr val="tx1"/>
                          </a:solidFill>
                          <a:latin typeface="+mn-lt"/>
                          <a:cs typeface="Arial" pitchFamily="34" charset="0"/>
                        </a:rPr>
                        <a:t>NAME</a:t>
                      </a:r>
                      <a:r>
                        <a:rPr lang="en-US" sz="1800" b="1" baseline="0" dirty="0">
                          <a:solidFill>
                            <a:schemeClr val="tx1"/>
                          </a:solidFill>
                          <a:latin typeface="+mn-lt"/>
                          <a:cs typeface="Arial" pitchFamily="34" charset="0"/>
                        </a:rPr>
                        <a:t> OF COUNCIL MEMBER</a:t>
                      </a:r>
                      <a:endParaRPr lang="en-ZA" sz="1800" b="1" dirty="0">
                        <a:solidFill>
                          <a:schemeClr val="tx1"/>
                        </a:solidFill>
                        <a:latin typeface="+mn-lt"/>
                        <a:cs typeface="Arial" pitchFamily="34" charset="0"/>
                      </a:endParaRPr>
                    </a:p>
                  </a:txBody>
                  <a:tcPr>
                    <a:solidFill>
                      <a:schemeClr val="accent6">
                        <a:lumMod val="60000"/>
                        <a:lumOff val="40000"/>
                      </a:schemeClr>
                    </a:solidFill>
                  </a:tcPr>
                </a:tc>
                <a:tc>
                  <a:txBody>
                    <a:bodyPr/>
                    <a:lstStyle/>
                    <a:p>
                      <a:pPr algn="ctr"/>
                      <a:r>
                        <a:rPr lang="en-ZA" sz="1800" b="1" dirty="0">
                          <a:solidFill>
                            <a:schemeClr val="tx1"/>
                          </a:solidFill>
                          <a:latin typeface="+mn-lt"/>
                          <a:cs typeface="Arial" pitchFamily="34" charset="0"/>
                        </a:rPr>
                        <a:t>EXPERTISE</a:t>
                      </a:r>
                    </a:p>
                  </a:txBody>
                  <a:tcPr>
                    <a:solidFill>
                      <a:schemeClr val="accent6">
                        <a:lumMod val="60000"/>
                        <a:lumOff val="40000"/>
                      </a:schemeClr>
                    </a:solidFill>
                  </a:tcPr>
                </a:tc>
                <a:tc>
                  <a:txBody>
                    <a:bodyPr/>
                    <a:lstStyle/>
                    <a:p>
                      <a:pPr algn="ctr"/>
                      <a:r>
                        <a:rPr lang="en-ZA" sz="1800" dirty="0">
                          <a:solidFill>
                            <a:schemeClr val="tx1"/>
                          </a:solidFill>
                          <a:latin typeface="+mn-lt"/>
                          <a:cs typeface="Arial" panose="020B0604020202020204" pitchFamily="34" charset="0"/>
                        </a:rPr>
                        <a:t>GENDER </a:t>
                      </a:r>
                    </a:p>
                  </a:txBody>
                  <a:tcPr>
                    <a:solidFill>
                      <a:schemeClr val="accent6">
                        <a:lumMod val="60000"/>
                        <a:lumOff val="40000"/>
                      </a:schemeClr>
                    </a:solidFill>
                  </a:tcPr>
                </a:tc>
                <a:tc>
                  <a:txBody>
                    <a:bodyPr/>
                    <a:lstStyle/>
                    <a:p>
                      <a:pPr algn="ctr"/>
                      <a:r>
                        <a:rPr lang="en-ZA" sz="1800" baseline="0" dirty="0">
                          <a:solidFill>
                            <a:schemeClr val="tx1"/>
                          </a:solidFill>
                          <a:latin typeface="+mn-lt"/>
                          <a:cs typeface="Arial" panose="020B0604020202020204" pitchFamily="34" charset="0"/>
                        </a:rPr>
                        <a:t>RACE</a:t>
                      </a:r>
                      <a:endParaRPr lang="en-ZA" sz="1800" dirty="0">
                        <a:solidFill>
                          <a:schemeClr val="tx1"/>
                        </a:solidFill>
                        <a:latin typeface="+mn-lt"/>
                        <a:cs typeface="Arial" panose="020B0604020202020204" pitchFamily="34" charset="0"/>
                      </a:endParaRPr>
                    </a:p>
                  </a:txBody>
                  <a:tcPr>
                    <a:solidFill>
                      <a:schemeClr val="accent6">
                        <a:lumMod val="60000"/>
                        <a:lumOff val="40000"/>
                      </a:schemeClr>
                    </a:solidFill>
                  </a:tcPr>
                </a:tc>
                <a:extLst>
                  <a:ext uri="{0D108BD9-81ED-4DB2-BD59-A6C34878D82A}">
                    <a16:rowId xmlns:a16="http://schemas.microsoft.com/office/drawing/2014/main" xmlns="" val="3007280350"/>
                  </a:ext>
                </a:extLst>
              </a:tr>
              <a:tr h="583475">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Mr Luthando Jack</a:t>
                      </a:r>
                    </a:p>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Chairperson</a:t>
                      </a:r>
                    </a:p>
                  </a:txBody>
                  <a:tcPr marL="68580" marR="68580" marT="0" marB="0">
                    <a:solidFill>
                      <a:schemeClr val="accent6">
                        <a:lumMod val="60000"/>
                        <a:lumOff val="40000"/>
                      </a:schemeClr>
                    </a:solidFill>
                  </a:tcPr>
                </a:tc>
                <a:tc>
                  <a:txBody>
                    <a:bodyPr/>
                    <a:lstStyle/>
                    <a:p>
                      <a:pPr marL="0" marR="0" algn="l">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Public</a:t>
                      </a:r>
                      <a:r>
                        <a:rPr lang="en-US" sz="1600" baseline="0" dirty="0">
                          <a:effectLst/>
                          <a:latin typeface="Arial" panose="020B0604020202020204" pitchFamily="34" charset="0"/>
                          <a:ea typeface="Calibri"/>
                          <a:cs typeface="Arial" panose="020B0604020202020204" pitchFamily="34" charset="0"/>
                        </a:rPr>
                        <a:t> Management</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dirty="0">
                          <a:latin typeface="Arial" panose="020B0604020202020204" pitchFamily="34" charset="0"/>
                          <a:cs typeface="Arial" panose="020B0604020202020204" pitchFamily="34" charset="0"/>
                        </a:rPr>
                        <a:t>African</a:t>
                      </a:r>
                    </a:p>
                  </a:txBody>
                  <a:tcPr>
                    <a:solidFill>
                      <a:schemeClr val="accent6">
                        <a:lumMod val="60000"/>
                        <a:lumOff val="40000"/>
                      </a:schemeClr>
                    </a:solidFill>
                  </a:tcPr>
                </a:tc>
                <a:extLst>
                  <a:ext uri="{0D108BD9-81ED-4DB2-BD59-A6C34878D82A}">
                    <a16:rowId xmlns:a16="http://schemas.microsoft.com/office/drawing/2014/main" xmlns="" val="361119970"/>
                  </a:ext>
                </a:extLst>
              </a:tr>
              <a:tr h="543366">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Ms Zandile </a:t>
                      </a:r>
                      <a:r>
                        <a:rPr lang="en-US" sz="1600" dirty="0" err="1">
                          <a:effectLst/>
                          <a:latin typeface="Arial" panose="020B0604020202020204" pitchFamily="34" charset="0"/>
                          <a:ea typeface="Calibri"/>
                          <a:cs typeface="Arial" panose="020B0604020202020204" pitchFamily="34" charset="0"/>
                        </a:rPr>
                        <a:t>Kabini</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600" dirty="0">
                          <a:effectLst/>
                          <a:latin typeface="Arial" panose="020B0604020202020204" pitchFamily="34" charset="0"/>
                          <a:ea typeface="Calibri"/>
                          <a:cs typeface="Arial" panose="020B0604020202020204" pitchFamily="34" charset="0"/>
                        </a:rPr>
                        <a:t>Commerce,</a:t>
                      </a:r>
                      <a:r>
                        <a:rPr lang="en-US" sz="1600" baseline="0" dirty="0">
                          <a:effectLst/>
                          <a:latin typeface="Arial" panose="020B0604020202020204" pitchFamily="34" charset="0"/>
                          <a:ea typeface="Calibri"/>
                          <a:cs typeface="Arial" panose="020B0604020202020204" pitchFamily="34" charset="0"/>
                        </a:rPr>
                        <a:t> Business Management</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Female</a:t>
                      </a:r>
                    </a:p>
                  </a:txBody>
                  <a:tcPr marL="68580" marR="68580" marT="0" marB="0">
                    <a:solidFill>
                      <a:schemeClr val="accent6">
                        <a:lumMod val="60000"/>
                        <a:lumOff val="40000"/>
                      </a:schemeClr>
                    </a:solidFill>
                  </a:tcPr>
                </a:tc>
                <a:tc>
                  <a:txBody>
                    <a:bodyPr/>
                    <a:lstStyle/>
                    <a:p>
                      <a:pPr algn="l"/>
                      <a:r>
                        <a:rPr lang="en-ZA" sz="1600" b="0" dirty="0">
                          <a:latin typeface="Arial" panose="020B0604020202020204" pitchFamily="34" charset="0"/>
                          <a:cs typeface="Arial" panose="020B0604020202020204" pitchFamily="34" charset="0"/>
                        </a:rPr>
                        <a:t>African</a:t>
                      </a:r>
                    </a:p>
                  </a:txBody>
                  <a:tcPr>
                    <a:solidFill>
                      <a:schemeClr val="accent6">
                        <a:lumMod val="60000"/>
                        <a:lumOff val="40000"/>
                      </a:schemeClr>
                    </a:solidFill>
                  </a:tcPr>
                </a:tc>
                <a:extLst>
                  <a:ext uri="{0D108BD9-81ED-4DB2-BD59-A6C34878D82A}">
                    <a16:rowId xmlns:a16="http://schemas.microsoft.com/office/drawing/2014/main" xmlns="" val="1052044687"/>
                  </a:ext>
                </a:extLst>
              </a:tr>
              <a:tr h="474842">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Mr Gilberto Martins</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err="1">
                          <a:effectLst/>
                          <a:latin typeface="Arial" panose="020B0604020202020204" pitchFamily="34" charset="0"/>
                          <a:ea typeface="Calibri"/>
                          <a:cs typeface="Arial" panose="020B0604020202020204" pitchFamily="34" charset="0"/>
                        </a:rPr>
                        <a:t>Labour</a:t>
                      </a:r>
                      <a:r>
                        <a:rPr lang="en-US" sz="1600" dirty="0">
                          <a:effectLst/>
                          <a:latin typeface="Arial" panose="020B0604020202020204" pitchFamily="34" charset="0"/>
                          <a:ea typeface="Calibri"/>
                          <a:cs typeface="Arial" panose="020B0604020202020204" pitchFamily="34" charset="0"/>
                        </a:rPr>
                        <a:t> Law, Architecture</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600" b="0" dirty="0">
                          <a:latin typeface="Arial" panose="020B0604020202020204" pitchFamily="34" charset="0"/>
                          <a:cs typeface="Arial" panose="020B0604020202020204" pitchFamily="34" charset="0"/>
                        </a:rPr>
                        <a:t>White</a:t>
                      </a:r>
                    </a:p>
                  </a:txBody>
                  <a:tcPr>
                    <a:solidFill>
                      <a:schemeClr val="accent6">
                        <a:lumMod val="60000"/>
                        <a:lumOff val="40000"/>
                      </a:schemeClr>
                    </a:solidFill>
                  </a:tcPr>
                </a:tc>
                <a:extLst>
                  <a:ext uri="{0D108BD9-81ED-4DB2-BD59-A6C34878D82A}">
                    <a16:rowId xmlns:a16="http://schemas.microsoft.com/office/drawing/2014/main" xmlns="" val="1476276554"/>
                  </a:ext>
                </a:extLst>
              </a:tr>
              <a:tr h="618699">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Mr </a:t>
                      </a:r>
                      <a:r>
                        <a:rPr lang="en-US" sz="1600" dirty="0" err="1">
                          <a:effectLst/>
                          <a:latin typeface="Arial" panose="020B0604020202020204" pitchFamily="34" charset="0"/>
                          <a:ea typeface="Calibri"/>
                          <a:cs typeface="Arial" panose="020B0604020202020204" pitchFamily="34" charset="0"/>
                        </a:rPr>
                        <a:t>Azwitamisi</a:t>
                      </a:r>
                      <a:r>
                        <a:rPr lang="en-US" sz="1600" dirty="0">
                          <a:effectLst/>
                          <a:latin typeface="Arial" panose="020B0604020202020204" pitchFamily="34" charset="0"/>
                          <a:ea typeface="Calibri"/>
                          <a:cs typeface="Arial" panose="020B0604020202020204" pitchFamily="34" charset="0"/>
                        </a:rPr>
                        <a:t> Nthangeni</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Sport &amp; Business</a:t>
                      </a:r>
                      <a:r>
                        <a:rPr lang="en-US" sz="1600" baseline="0" dirty="0">
                          <a:effectLst/>
                          <a:latin typeface="Arial" panose="020B0604020202020204" pitchFamily="34" charset="0"/>
                          <a:ea typeface="Calibri"/>
                          <a:cs typeface="Arial" panose="020B0604020202020204" pitchFamily="34" charset="0"/>
                        </a:rPr>
                        <a:t> Administration</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600" b="0" dirty="0">
                          <a:latin typeface="Arial" panose="020B0604020202020204" pitchFamily="34" charset="0"/>
                          <a:cs typeface="Arial" panose="020B0604020202020204" pitchFamily="34" charset="0"/>
                        </a:rPr>
                        <a:t>African</a:t>
                      </a:r>
                    </a:p>
                  </a:txBody>
                  <a:tcPr>
                    <a:solidFill>
                      <a:schemeClr val="accent6">
                        <a:lumMod val="60000"/>
                        <a:lumOff val="40000"/>
                      </a:schemeClr>
                    </a:solidFill>
                  </a:tcPr>
                </a:tc>
                <a:extLst>
                  <a:ext uri="{0D108BD9-81ED-4DB2-BD59-A6C34878D82A}">
                    <a16:rowId xmlns:a16="http://schemas.microsoft.com/office/drawing/2014/main" xmlns="" val="880753474"/>
                  </a:ext>
                </a:extLst>
              </a:tr>
              <a:tr h="474842">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Mr </a:t>
                      </a:r>
                      <a:r>
                        <a:rPr lang="en-US" sz="1600" dirty="0" err="1">
                          <a:effectLst/>
                          <a:latin typeface="Arial" panose="020B0604020202020204" pitchFamily="34" charset="0"/>
                          <a:ea typeface="Calibri"/>
                          <a:cs typeface="Arial" panose="020B0604020202020204" pitchFamily="34" charset="0"/>
                        </a:rPr>
                        <a:t>Nsikayezwe</a:t>
                      </a:r>
                      <a:r>
                        <a:rPr lang="en-US" sz="1600" dirty="0">
                          <a:effectLst/>
                          <a:latin typeface="Arial" panose="020B0604020202020204" pitchFamily="34" charset="0"/>
                          <a:ea typeface="Calibri"/>
                          <a:cs typeface="Arial" panose="020B0604020202020204" pitchFamily="34" charset="0"/>
                        </a:rPr>
                        <a:t> </a:t>
                      </a:r>
                      <a:r>
                        <a:rPr lang="en-US" sz="1600" dirty="0" err="1">
                          <a:effectLst/>
                          <a:latin typeface="Arial" panose="020B0604020202020204" pitchFamily="34" charset="0"/>
                          <a:ea typeface="Calibri"/>
                          <a:cs typeface="Arial" panose="020B0604020202020204" pitchFamily="34" charset="0"/>
                        </a:rPr>
                        <a:t>Sithole</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Auditing &amp; Business Administration</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600" b="0" dirty="0">
                          <a:latin typeface="Arial" panose="020B0604020202020204" pitchFamily="34" charset="0"/>
                          <a:cs typeface="Arial" panose="020B0604020202020204" pitchFamily="34" charset="0"/>
                        </a:rPr>
                        <a:t>African</a:t>
                      </a:r>
                    </a:p>
                  </a:txBody>
                  <a:tcPr>
                    <a:solidFill>
                      <a:schemeClr val="accent6">
                        <a:lumMod val="60000"/>
                        <a:lumOff val="40000"/>
                      </a:schemeClr>
                    </a:solidFill>
                  </a:tcPr>
                </a:tc>
                <a:extLst>
                  <a:ext uri="{0D108BD9-81ED-4DB2-BD59-A6C34878D82A}">
                    <a16:rowId xmlns:a16="http://schemas.microsoft.com/office/drawing/2014/main" xmlns="" val="2420621377"/>
                  </a:ext>
                </a:extLst>
              </a:tr>
              <a:tr h="474842">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Mr </a:t>
                      </a:r>
                      <a:r>
                        <a:rPr lang="en-US" sz="1600" dirty="0" err="1">
                          <a:effectLst/>
                          <a:latin typeface="Arial" panose="020B0604020202020204" pitchFamily="34" charset="0"/>
                          <a:ea typeface="Calibri"/>
                          <a:cs typeface="Arial" panose="020B0604020202020204" pitchFamily="34" charset="0"/>
                        </a:rPr>
                        <a:t>Sakhiwe</a:t>
                      </a:r>
                      <a:r>
                        <a:rPr lang="en-US" sz="1600" dirty="0">
                          <a:effectLst/>
                          <a:latin typeface="Arial" panose="020B0604020202020204" pitchFamily="34" charset="0"/>
                          <a:ea typeface="Calibri"/>
                          <a:cs typeface="Arial" panose="020B0604020202020204" pitchFamily="34" charset="0"/>
                        </a:rPr>
                        <a:t> </a:t>
                      </a:r>
                      <a:r>
                        <a:rPr lang="en-US" sz="1600" dirty="0" err="1">
                          <a:effectLst/>
                          <a:latin typeface="Arial" panose="020B0604020202020204" pitchFamily="34" charset="0"/>
                          <a:ea typeface="Calibri"/>
                          <a:cs typeface="Arial" panose="020B0604020202020204" pitchFamily="34" charset="0"/>
                        </a:rPr>
                        <a:t>Sodo</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Governance</a:t>
                      </a:r>
                      <a:r>
                        <a:rPr lang="en-US" sz="1600" baseline="0" dirty="0">
                          <a:effectLst/>
                          <a:latin typeface="Arial" panose="020B0604020202020204" pitchFamily="34" charset="0"/>
                          <a:ea typeface="Calibri"/>
                          <a:cs typeface="Arial" panose="020B0604020202020204" pitchFamily="34" charset="0"/>
                        </a:rPr>
                        <a:t> &amp; Administration</a:t>
                      </a:r>
                      <a:endParaRPr lang="en-US" sz="1600" dirty="0">
                        <a:effectLst/>
                        <a:latin typeface="Arial" panose="020B0604020202020204" pitchFamily="34" charset="0"/>
                        <a:ea typeface="Calibri"/>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600" b="0" dirty="0">
                          <a:latin typeface="Arial" panose="020B0604020202020204" pitchFamily="34" charset="0"/>
                          <a:cs typeface="Arial" panose="020B0604020202020204" pitchFamily="34" charset="0"/>
                        </a:rPr>
                        <a:t>African</a:t>
                      </a:r>
                    </a:p>
                  </a:txBody>
                  <a:tcPr>
                    <a:solidFill>
                      <a:schemeClr val="accent6">
                        <a:lumMod val="60000"/>
                        <a:lumOff val="40000"/>
                      </a:schemeClr>
                    </a:solidFill>
                  </a:tcPr>
                </a:tc>
                <a:extLst>
                  <a:ext uri="{0D108BD9-81ED-4DB2-BD59-A6C34878D82A}">
                    <a16:rowId xmlns:a16="http://schemas.microsoft.com/office/drawing/2014/main" xmlns="" val="81334136"/>
                  </a:ext>
                </a:extLst>
              </a:tr>
              <a:tr h="474842">
                <a:tc>
                  <a:txBody>
                    <a:bodyPr/>
                    <a:lstStyle/>
                    <a:p>
                      <a:pPr marL="0" marR="0" lvl="0" indent="0">
                        <a:lnSpc>
                          <a:spcPct val="150000"/>
                        </a:lnSpc>
                        <a:spcBef>
                          <a:spcPts val="0"/>
                        </a:spcBef>
                        <a:spcAft>
                          <a:spcPts val="0"/>
                        </a:spcAft>
                        <a:buFont typeface="+mj-lt"/>
                        <a:buNone/>
                      </a:pPr>
                      <a:r>
                        <a:rPr lang="en-US" sz="1600" dirty="0">
                          <a:effectLst/>
                          <a:latin typeface="Arial" panose="020B0604020202020204" pitchFamily="34" charset="0"/>
                          <a:ea typeface="Calibri"/>
                          <a:cs typeface="Arial" panose="020B0604020202020204" pitchFamily="34" charset="0"/>
                        </a:rPr>
                        <a:t>Mr Suren Maharaj</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Finance</a:t>
                      </a:r>
                    </a:p>
                  </a:txBody>
                  <a:tcPr marL="68580" marR="68580" marT="0" marB="0">
                    <a:solidFill>
                      <a:schemeClr val="accent6">
                        <a:lumMod val="60000"/>
                        <a:lumOff val="40000"/>
                      </a:schemeClr>
                    </a:solidFill>
                  </a:tcPr>
                </a:tc>
                <a:tc>
                  <a:txBody>
                    <a:bodyPr/>
                    <a:lstStyle/>
                    <a:p>
                      <a:pPr marL="0" marR="0" algn="just">
                        <a:lnSpc>
                          <a:spcPct val="115000"/>
                        </a:lnSpc>
                        <a:spcBef>
                          <a:spcPts val="0"/>
                        </a:spcBef>
                        <a:spcAft>
                          <a:spcPts val="0"/>
                        </a:spcAft>
                      </a:pPr>
                      <a:r>
                        <a:rPr lang="en-US" sz="1600" dirty="0">
                          <a:effectLst/>
                          <a:latin typeface="Arial" panose="020B0604020202020204" pitchFamily="34" charset="0"/>
                          <a:ea typeface="Calibri"/>
                          <a:cs typeface="Arial" panose="020B0604020202020204" pitchFamily="34" charset="0"/>
                        </a:rPr>
                        <a:t>Male</a:t>
                      </a:r>
                    </a:p>
                  </a:txBody>
                  <a:tcPr marL="68580" marR="68580" marT="0" marB="0">
                    <a:solidFill>
                      <a:schemeClr val="accent6">
                        <a:lumMod val="60000"/>
                        <a:lumOff val="40000"/>
                      </a:schemeClr>
                    </a:solidFill>
                  </a:tcPr>
                </a:tc>
                <a:tc>
                  <a:txBody>
                    <a:bodyPr/>
                    <a:lstStyle/>
                    <a:p>
                      <a:pPr algn="l"/>
                      <a:r>
                        <a:rPr lang="en-ZA" sz="1600" b="0" dirty="0">
                          <a:latin typeface="Arial" panose="020B0604020202020204" pitchFamily="34" charset="0"/>
                          <a:cs typeface="Arial" panose="020B0604020202020204" pitchFamily="34" charset="0"/>
                        </a:rPr>
                        <a:t>Indian</a:t>
                      </a:r>
                    </a:p>
                  </a:txBody>
                  <a:tcPr>
                    <a:solidFill>
                      <a:schemeClr val="accent6">
                        <a:lumMod val="60000"/>
                        <a:lumOff val="40000"/>
                      </a:schemeClr>
                    </a:solidFill>
                  </a:tcPr>
                </a:tc>
                <a:extLst>
                  <a:ext uri="{0D108BD9-81ED-4DB2-BD59-A6C34878D82A}">
                    <a16:rowId xmlns:a16="http://schemas.microsoft.com/office/drawing/2014/main" xmlns="" val="3296931717"/>
                  </a:ext>
                </a:extLst>
              </a:tr>
            </a:tbl>
          </a:graphicData>
        </a:graphic>
      </p:graphicFrame>
      <p:sp>
        <p:nvSpPr>
          <p:cNvPr id="4" name="Slide Number Placeholder 3"/>
          <p:cNvSpPr>
            <a:spLocks noGrp="1"/>
          </p:cNvSpPr>
          <p:nvPr>
            <p:ph type="sldNum" sz="quarter" idx="4"/>
          </p:nvPr>
        </p:nvSpPr>
        <p:spPr/>
        <p:txBody>
          <a:bodyPr/>
          <a:lstStyle/>
          <a:p>
            <a:r>
              <a:rPr lang="en-ZA" sz="1600" b="1" dirty="0"/>
              <a:t>11</a:t>
            </a:r>
          </a:p>
        </p:txBody>
      </p:sp>
    </p:spTree>
    <p:extLst>
      <p:ext uri="{BB962C8B-B14F-4D97-AF65-F5344CB8AC3E}">
        <p14:creationId xmlns:p14="http://schemas.microsoft.com/office/powerpoint/2010/main" xmlns="" val="1535409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436" y="332656"/>
            <a:ext cx="8229600" cy="710952"/>
          </a:xfrm>
        </p:spPr>
        <p:txBody>
          <a:bodyPr/>
          <a:lstStyle/>
          <a:p>
            <a:pPr algn="ctr"/>
            <a:r>
              <a:rPr lang="en-ZA" dirty="0"/>
              <a:t>OVERSIGHT ACTIVITIES</a:t>
            </a:r>
          </a:p>
        </p:txBody>
      </p:sp>
      <p:sp>
        <p:nvSpPr>
          <p:cNvPr id="4" name="Slide Number Placeholder 3"/>
          <p:cNvSpPr>
            <a:spLocks noGrp="1"/>
          </p:cNvSpPr>
          <p:nvPr>
            <p:ph type="sldNum" sz="quarter" idx="4"/>
          </p:nvPr>
        </p:nvSpPr>
        <p:spPr/>
        <p:txBody>
          <a:bodyPr/>
          <a:lstStyle/>
          <a:p>
            <a:r>
              <a:rPr lang="en-ZA" sz="1600" b="1" dirty="0"/>
              <a:t>12</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385051274"/>
              </p:ext>
            </p:extLst>
          </p:nvPr>
        </p:nvGraphicFramePr>
        <p:xfrm>
          <a:off x="539552" y="1043608"/>
          <a:ext cx="8127013" cy="4617641"/>
        </p:xfrm>
        <a:graphic>
          <a:graphicData uri="http://schemas.openxmlformats.org/drawingml/2006/table">
            <a:tbl>
              <a:tblPr firstRow="1" bandRow="1">
                <a:tableStyleId>{93296810-A885-4BE3-A3E7-6D5BEEA58F35}</a:tableStyleId>
              </a:tblPr>
              <a:tblGrid>
                <a:gridCol w="2916594">
                  <a:extLst>
                    <a:ext uri="{9D8B030D-6E8A-4147-A177-3AD203B41FA5}">
                      <a16:colId xmlns:a16="http://schemas.microsoft.com/office/drawing/2014/main" xmlns="" val="3386239065"/>
                    </a:ext>
                  </a:extLst>
                </a:gridCol>
                <a:gridCol w="1784390">
                  <a:extLst>
                    <a:ext uri="{9D8B030D-6E8A-4147-A177-3AD203B41FA5}">
                      <a16:colId xmlns:a16="http://schemas.microsoft.com/office/drawing/2014/main" xmlns="" val="2889188011"/>
                    </a:ext>
                  </a:extLst>
                </a:gridCol>
                <a:gridCol w="1784390">
                  <a:extLst>
                    <a:ext uri="{9D8B030D-6E8A-4147-A177-3AD203B41FA5}">
                      <a16:colId xmlns:a16="http://schemas.microsoft.com/office/drawing/2014/main" xmlns="" val="2145273150"/>
                    </a:ext>
                  </a:extLst>
                </a:gridCol>
                <a:gridCol w="1641639">
                  <a:extLst>
                    <a:ext uri="{9D8B030D-6E8A-4147-A177-3AD203B41FA5}">
                      <a16:colId xmlns:a16="http://schemas.microsoft.com/office/drawing/2014/main" xmlns="" val="257836643"/>
                    </a:ext>
                  </a:extLst>
                </a:gridCol>
              </a:tblGrid>
              <a:tr h="606171">
                <a:tc>
                  <a:txBody>
                    <a:bodyPr/>
                    <a:lstStyle/>
                    <a:p>
                      <a:endParaRPr lang="en-US" dirty="0">
                        <a:solidFill>
                          <a:schemeClr val="tx1"/>
                        </a:solidFill>
                      </a:endParaRPr>
                    </a:p>
                  </a:txBody>
                  <a:tcPr/>
                </a:tc>
                <a:tc>
                  <a:txBody>
                    <a:bodyPr/>
                    <a:lstStyle/>
                    <a:p>
                      <a:r>
                        <a:rPr lang="en-US" dirty="0">
                          <a:solidFill>
                            <a:schemeClr val="tx1"/>
                          </a:solidFill>
                        </a:rPr>
                        <a:t>2017/18</a:t>
                      </a:r>
                    </a:p>
                  </a:txBody>
                  <a:tcPr/>
                </a:tc>
                <a:tc>
                  <a:txBody>
                    <a:bodyPr/>
                    <a:lstStyle/>
                    <a:p>
                      <a:r>
                        <a:rPr lang="en-US" dirty="0">
                          <a:solidFill>
                            <a:schemeClr val="tx1"/>
                          </a:solidFill>
                        </a:rPr>
                        <a:t>2018/19</a:t>
                      </a:r>
                    </a:p>
                  </a:txBody>
                  <a:tcPr/>
                </a:tc>
                <a:tc>
                  <a:txBody>
                    <a:bodyPr/>
                    <a:lstStyle/>
                    <a:p>
                      <a:r>
                        <a:rPr lang="en-US" dirty="0">
                          <a:solidFill>
                            <a:schemeClr val="tx1"/>
                          </a:solidFill>
                        </a:rPr>
                        <a:t>2019/20</a:t>
                      </a:r>
                    </a:p>
                  </a:txBody>
                  <a:tcPr/>
                </a:tc>
                <a:extLst>
                  <a:ext uri="{0D108BD9-81ED-4DB2-BD59-A6C34878D82A}">
                    <a16:rowId xmlns:a16="http://schemas.microsoft.com/office/drawing/2014/main" xmlns="" val="3095743411"/>
                  </a:ext>
                </a:extLst>
              </a:tr>
              <a:tr h="802294">
                <a:tc>
                  <a:txBody>
                    <a:bodyPr/>
                    <a:lstStyle/>
                    <a:p>
                      <a:r>
                        <a:rPr lang="en-US" dirty="0">
                          <a:latin typeface="Arial" panose="020B0604020202020204" pitchFamily="34" charset="0"/>
                          <a:cs typeface="Arial" panose="020B0604020202020204" pitchFamily="34" charset="0"/>
                        </a:rPr>
                        <a:t>Number of Board</a:t>
                      </a:r>
                      <a:r>
                        <a:rPr lang="en-US" baseline="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members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7</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7</a:t>
                      </a:r>
                    </a:p>
                  </a:txBody>
                  <a:tcPr/>
                </a:tc>
                <a:tc>
                  <a:txBody>
                    <a:bodyPr/>
                    <a:lstStyle/>
                    <a:p>
                      <a:r>
                        <a:rPr lang="en-US" dirty="0">
                          <a:latin typeface="Arial" panose="020B0604020202020204" pitchFamily="34" charset="0"/>
                          <a:cs typeface="Arial" panose="020B0604020202020204" pitchFamily="34" charset="0"/>
                        </a:rPr>
                        <a:t>7</a:t>
                      </a:r>
                    </a:p>
                  </a:txBody>
                  <a:tcPr/>
                </a:tc>
                <a:extLst>
                  <a:ext uri="{0D108BD9-81ED-4DB2-BD59-A6C34878D82A}">
                    <a16:rowId xmlns:a16="http://schemas.microsoft.com/office/drawing/2014/main" xmlns="" val="2847033532"/>
                  </a:ext>
                </a:extLst>
              </a:tr>
              <a:tr h="802294">
                <a:tc>
                  <a:txBody>
                    <a:bodyPr/>
                    <a:lstStyle/>
                    <a:p>
                      <a:r>
                        <a:rPr lang="en-US" dirty="0">
                          <a:latin typeface="Arial" panose="020B0604020202020204" pitchFamily="34" charset="0"/>
                          <a:cs typeface="Arial" panose="020B0604020202020204" pitchFamily="34" charset="0"/>
                        </a:rPr>
                        <a:t>Number of Board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4</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5</a:t>
                      </a:r>
                    </a:p>
                  </a:txBody>
                  <a:tcPr/>
                </a:tc>
                <a:tc>
                  <a:txBody>
                    <a:bodyPr/>
                    <a:lstStyle/>
                    <a:p>
                      <a:r>
                        <a:rPr lang="en-US"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xmlns="" val="2997667110"/>
                  </a:ext>
                </a:extLst>
              </a:tr>
              <a:tr h="802294">
                <a:tc>
                  <a:txBody>
                    <a:bodyPr/>
                    <a:lstStyle/>
                    <a:p>
                      <a:r>
                        <a:rPr lang="en-US" dirty="0">
                          <a:latin typeface="Arial" panose="020B0604020202020204" pitchFamily="34" charset="0"/>
                          <a:cs typeface="Arial" panose="020B0604020202020204" pitchFamily="34" charset="0"/>
                        </a:rPr>
                        <a:t>Number of Board Committee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7</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8</a:t>
                      </a:r>
                    </a:p>
                  </a:txBody>
                  <a:tcPr/>
                </a:tc>
                <a:tc>
                  <a:txBody>
                    <a:bodyPr/>
                    <a:lstStyle/>
                    <a:p>
                      <a:r>
                        <a:rPr lang="en-US"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xmlns="" val="4286443182"/>
                  </a:ext>
                </a:extLst>
              </a:tr>
              <a:tr h="802294">
                <a:tc>
                  <a:txBody>
                    <a:bodyPr/>
                    <a:lstStyle/>
                    <a:p>
                      <a:r>
                        <a:rPr lang="en-US" dirty="0">
                          <a:latin typeface="Arial" panose="020B0604020202020204" pitchFamily="34" charset="0"/>
                          <a:cs typeface="Arial" panose="020B0604020202020204" pitchFamily="34" charset="0"/>
                        </a:rPr>
                        <a:t>Attendance rate of Board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90%</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95%</a:t>
                      </a:r>
                    </a:p>
                  </a:txBody>
                  <a:tcPr/>
                </a:tc>
                <a:tc>
                  <a:txBody>
                    <a:bodyPr/>
                    <a:lstStyle/>
                    <a:p>
                      <a:r>
                        <a:rPr lang="en-US" dirty="0">
                          <a:latin typeface="Arial" panose="020B0604020202020204" pitchFamily="34" charset="0"/>
                          <a:cs typeface="Arial" panose="020B0604020202020204" pitchFamily="34" charset="0"/>
                        </a:rPr>
                        <a:t>90%</a:t>
                      </a:r>
                    </a:p>
                  </a:txBody>
                  <a:tcPr/>
                </a:tc>
                <a:extLst>
                  <a:ext uri="{0D108BD9-81ED-4DB2-BD59-A6C34878D82A}">
                    <a16:rowId xmlns:a16="http://schemas.microsoft.com/office/drawing/2014/main" xmlns="" val="969351280"/>
                  </a:ext>
                </a:extLst>
              </a:tr>
              <a:tr h="802294">
                <a:tc>
                  <a:txBody>
                    <a:bodyPr/>
                    <a:lstStyle/>
                    <a:p>
                      <a:r>
                        <a:rPr lang="en-US" dirty="0">
                          <a:latin typeface="Arial" panose="020B0604020202020204" pitchFamily="34" charset="0"/>
                          <a:cs typeface="Arial" panose="020B0604020202020204" pitchFamily="34" charset="0"/>
                        </a:rPr>
                        <a:t>Number of audit committee meetings</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6</a:t>
                      </a:r>
                    </a:p>
                  </a:txBody>
                  <a:tcPr/>
                </a:tc>
                <a:tc>
                  <a:txBody>
                    <a:bodyPr/>
                    <a:lstStyle/>
                    <a:p>
                      <a:pPr marL="0" marR="0">
                        <a:lnSpc>
                          <a:spcPct val="115000"/>
                        </a:lnSpc>
                        <a:spcBef>
                          <a:spcPts val="0"/>
                        </a:spcBef>
                        <a:spcAft>
                          <a:spcPts val="1000"/>
                        </a:spcAft>
                      </a:pPr>
                      <a:r>
                        <a:rPr lang="en-ZA" sz="1600" dirty="0">
                          <a:effectLst/>
                          <a:latin typeface="Arial" panose="020B0604020202020204" pitchFamily="34" charset="0"/>
                          <a:ea typeface="Calibri"/>
                          <a:cs typeface="Arial" panose="020B0604020202020204" pitchFamily="34" charset="0"/>
                        </a:rPr>
                        <a:t>7</a:t>
                      </a:r>
                    </a:p>
                  </a:txBody>
                  <a:tcPr/>
                </a:tc>
                <a:tc>
                  <a:txBody>
                    <a:bodyPr/>
                    <a:lstStyle/>
                    <a:p>
                      <a:r>
                        <a:rPr lang="en-US"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xmlns="" val="374629628"/>
                  </a:ext>
                </a:extLst>
              </a:tr>
            </a:tbl>
          </a:graphicData>
        </a:graphic>
      </p:graphicFrame>
    </p:spTree>
    <p:extLst>
      <p:ext uri="{BB962C8B-B14F-4D97-AF65-F5344CB8AC3E}">
        <p14:creationId xmlns:p14="http://schemas.microsoft.com/office/powerpoint/2010/main" xmlns="" val="85589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1920"/>
            <a:ext cx="8435280" cy="1080120"/>
          </a:xfrm>
        </p:spPr>
        <p:txBody>
          <a:bodyPr>
            <a:normAutofit fontScale="90000"/>
          </a:bodyPr>
          <a:lstStyle/>
          <a:p>
            <a:pPr algn="ctr"/>
            <a:r>
              <a:rPr lang="en-ZA" dirty="0"/>
              <a:t>COMPOSITION OF THE EXECUTIVE MANAGEMENT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079016930"/>
              </p:ext>
            </p:extLst>
          </p:nvPr>
        </p:nvGraphicFramePr>
        <p:xfrm>
          <a:off x="611188" y="1484782"/>
          <a:ext cx="7923210" cy="4032448"/>
        </p:xfrm>
        <a:graphic>
          <a:graphicData uri="http://schemas.openxmlformats.org/drawingml/2006/table">
            <a:tbl>
              <a:tblPr firstRow="1" bandRow="1">
                <a:tableStyleId>{5C22544A-7EE6-4342-B048-85BDC9FD1C3A}</a:tableStyleId>
              </a:tblPr>
              <a:tblGrid>
                <a:gridCol w="1584642">
                  <a:extLst>
                    <a:ext uri="{9D8B030D-6E8A-4147-A177-3AD203B41FA5}">
                      <a16:colId xmlns:a16="http://schemas.microsoft.com/office/drawing/2014/main" xmlns="" val="20000"/>
                    </a:ext>
                  </a:extLst>
                </a:gridCol>
                <a:gridCol w="1584642">
                  <a:extLst>
                    <a:ext uri="{9D8B030D-6E8A-4147-A177-3AD203B41FA5}">
                      <a16:colId xmlns:a16="http://schemas.microsoft.com/office/drawing/2014/main" xmlns="" val="20001"/>
                    </a:ext>
                  </a:extLst>
                </a:gridCol>
                <a:gridCol w="1584642">
                  <a:extLst>
                    <a:ext uri="{9D8B030D-6E8A-4147-A177-3AD203B41FA5}">
                      <a16:colId xmlns:a16="http://schemas.microsoft.com/office/drawing/2014/main" xmlns="" val="20002"/>
                    </a:ext>
                  </a:extLst>
                </a:gridCol>
                <a:gridCol w="1584642">
                  <a:extLst>
                    <a:ext uri="{9D8B030D-6E8A-4147-A177-3AD203B41FA5}">
                      <a16:colId xmlns:a16="http://schemas.microsoft.com/office/drawing/2014/main" xmlns="" val="20003"/>
                    </a:ext>
                  </a:extLst>
                </a:gridCol>
                <a:gridCol w="1584642">
                  <a:extLst>
                    <a:ext uri="{9D8B030D-6E8A-4147-A177-3AD203B41FA5}">
                      <a16:colId xmlns:a16="http://schemas.microsoft.com/office/drawing/2014/main" xmlns="" val="20004"/>
                    </a:ext>
                  </a:extLst>
                </a:gridCol>
              </a:tblGrid>
              <a:tr h="1008112">
                <a:tc>
                  <a:txBody>
                    <a:bodyPr/>
                    <a:lstStyle/>
                    <a:p>
                      <a:pPr algn="ctr"/>
                      <a:r>
                        <a:rPr lang="en-US" sz="1600" b="1" dirty="0">
                          <a:latin typeface="+mn-lt"/>
                          <a:cs typeface="Arial" pitchFamily="34" charset="0"/>
                        </a:rPr>
                        <a:t>NAME</a:t>
                      </a:r>
                      <a:r>
                        <a:rPr lang="en-US" sz="1600" b="1" baseline="0" dirty="0">
                          <a:latin typeface="+mn-lt"/>
                          <a:cs typeface="Arial" pitchFamily="34" charset="0"/>
                        </a:rPr>
                        <a:t> </a:t>
                      </a:r>
                      <a:endParaRPr lang="en-ZA" sz="1600" b="1" dirty="0">
                        <a:latin typeface="+mn-lt"/>
                        <a:cs typeface="Arial" pitchFamily="34" charset="0"/>
                      </a:endParaRPr>
                    </a:p>
                  </a:txBody>
                  <a:tcPr>
                    <a:solidFill>
                      <a:schemeClr val="accent6">
                        <a:lumMod val="75000"/>
                      </a:schemeClr>
                    </a:solidFill>
                  </a:tcPr>
                </a:tc>
                <a:tc>
                  <a:txBody>
                    <a:bodyPr/>
                    <a:lstStyle/>
                    <a:p>
                      <a:pPr algn="ctr"/>
                      <a:r>
                        <a:rPr lang="en-ZA" sz="1600" b="1" dirty="0">
                          <a:latin typeface="+mn-lt"/>
                          <a:cs typeface="Arial" pitchFamily="34" charset="0"/>
                        </a:rPr>
                        <a:t>DESIGNATION</a:t>
                      </a:r>
                    </a:p>
                  </a:txBody>
                  <a:tcPr>
                    <a:solidFill>
                      <a:schemeClr val="accent6">
                        <a:lumMod val="75000"/>
                      </a:schemeClr>
                    </a:solidFill>
                  </a:tcPr>
                </a:tc>
                <a:tc>
                  <a:txBody>
                    <a:bodyPr/>
                    <a:lstStyle/>
                    <a:p>
                      <a:pPr algn="ctr"/>
                      <a:r>
                        <a:rPr lang="en-ZA" sz="1600" dirty="0">
                          <a:latin typeface="+mn-lt"/>
                          <a:cs typeface="Arial" panose="020B0604020202020204" pitchFamily="34" charset="0"/>
                        </a:rPr>
                        <a:t>GENDER/RACE </a:t>
                      </a:r>
                    </a:p>
                  </a:txBody>
                  <a:tcPr>
                    <a:solidFill>
                      <a:schemeClr val="accent6">
                        <a:lumMod val="75000"/>
                      </a:schemeClr>
                    </a:solidFill>
                  </a:tcPr>
                </a:tc>
                <a:tc>
                  <a:txBody>
                    <a:bodyPr/>
                    <a:lstStyle/>
                    <a:p>
                      <a:pPr algn="ctr"/>
                      <a:r>
                        <a:rPr lang="en-ZA" sz="1600" baseline="0" dirty="0">
                          <a:latin typeface="+mn-lt"/>
                          <a:cs typeface="Arial" panose="020B0604020202020204" pitchFamily="34" charset="0"/>
                        </a:rPr>
                        <a:t>CONTRACT/ PERMANENT</a:t>
                      </a:r>
                      <a:endParaRPr lang="en-ZA" sz="1600" dirty="0">
                        <a:latin typeface="+mn-lt"/>
                        <a:cs typeface="Arial" panose="020B0604020202020204" pitchFamily="34" charset="0"/>
                      </a:endParaRPr>
                    </a:p>
                  </a:txBody>
                  <a:tcPr>
                    <a:solidFill>
                      <a:schemeClr val="accent6">
                        <a:lumMod val="75000"/>
                      </a:schemeClr>
                    </a:solidFill>
                  </a:tcPr>
                </a:tc>
                <a:tc>
                  <a:txBody>
                    <a:bodyPr/>
                    <a:lstStyle/>
                    <a:p>
                      <a:pPr algn="ctr"/>
                      <a:r>
                        <a:rPr lang="en-ZA" sz="1600" dirty="0">
                          <a:latin typeface="+mn-lt"/>
                          <a:cs typeface="Arial" panose="020B0604020202020204" pitchFamily="34" charset="0"/>
                        </a:rPr>
                        <a:t>CONTRACT EXPIRY DATE</a:t>
                      </a:r>
                    </a:p>
                  </a:txBody>
                  <a:tcPr>
                    <a:solidFill>
                      <a:schemeClr val="accent6">
                        <a:lumMod val="75000"/>
                      </a:schemeClr>
                    </a:solidFill>
                  </a:tcPr>
                </a:tc>
                <a:extLst>
                  <a:ext uri="{0D108BD9-81ED-4DB2-BD59-A6C34878D82A}">
                    <a16:rowId xmlns:a16="http://schemas.microsoft.com/office/drawing/2014/main" xmlns="" val="10000"/>
                  </a:ext>
                </a:extLst>
              </a:tr>
              <a:tr h="1008112">
                <a:tc>
                  <a:txBody>
                    <a:bodyPr/>
                    <a:lstStyle/>
                    <a:p>
                      <a:pPr algn="l"/>
                      <a:r>
                        <a:rPr lang="en-ZA" sz="1400" b="0" dirty="0">
                          <a:latin typeface="Arial" panose="020B0604020202020204" pitchFamily="34" charset="0"/>
                          <a:cs typeface="Arial" panose="020B0604020202020204" pitchFamily="34" charset="0"/>
                        </a:rPr>
                        <a:t>Mr </a:t>
                      </a:r>
                      <a:r>
                        <a:rPr lang="en-ZA" sz="1400" b="0" dirty="0" err="1">
                          <a:latin typeface="Arial" panose="020B0604020202020204" pitchFamily="34" charset="0"/>
                          <a:cs typeface="Arial" panose="020B0604020202020204" pitchFamily="34" charset="0"/>
                        </a:rPr>
                        <a:t>Nsikayezwe</a:t>
                      </a:r>
                      <a:r>
                        <a:rPr lang="en-ZA" sz="1400" b="0" dirty="0">
                          <a:latin typeface="Arial" panose="020B0604020202020204" pitchFamily="34" charset="0"/>
                          <a:cs typeface="Arial" panose="020B0604020202020204" pitchFamily="34" charset="0"/>
                        </a:rPr>
                        <a:t> Sithole</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Acting CEO</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Black/Male</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Acting Capacity as seconded by the Board</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10001"/>
                  </a:ext>
                </a:extLst>
              </a:tr>
              <a:tr h="1008112">
                <a:tc>
                  <a:txBody>
                    <a:bodyPr/>
                    <a:lstStyle/>
                    <a:p>
                      <a:pPr algn="l"/>
                      <a:r>
                        <a:rPr lang="en-ZA" sz="1400" b="0" dirty="0">
                          <a:latin typeface="Arial" panose="020B0604020202020204" pitchFamily="34" charset="0"/>
                          <a:cs typeface="Arial" panose="020B0604020202020204" pitchFamily="34" charset="0"/>
                        </a:rPr>
                        <a:t>Mr Thabang Moses</a:t>
                      </a: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Chief Financial</a:t>
                      </a:r>
                      <a:r>
                        <a:rPr lang="en-ZA" sz="1400" b="0" baseline="0" dirty="0">
                          <a:latin typeface="Arial" panose="020B0604020202020204" pitchFamily="34" charset="0"/>
                          <a:cs typeface="Arial" panose="020B0604020202020204" pitchFamily="34" charset="0"/>
                        </a:rPr>
                        <a:t> Officer</a:t>
                      </a:r>
                      <a:endParaRPr lang="en-ZA" sz="1400" b="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Black/Male</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3903414362"/>
                  </a:ext>
                </a:extLst>
              </a:tr>
              <a:tr h="1008112">
                <a:tc>
                  <a:txBody>
                    <a:bodyPr/>
                    <a:lstStyle/>
                    <a:p>
                      <a:pPr algn="l"/>
                      <a:r>
                        <a:rPr lang="en-ZA" sz="1400" b="0" dirty="0">
                          <a:latin typeface="Arial" panose="020B0604020202020204" pitchFamily="34" charset="0"/>
                          <a:cs typeface="Arial" panose="020B0604020202020204" pitchFamily="34" charset="0"/>
                        </a:rPr>
                        <a:t>Mr Mandla </a:t>
                      </a:r>
                      <a:r>
                        <a:rPr lang="en-ZA" sz="1400" b="0" dirty="0" err="1">
                          <a:latin typeface="Arial" panose="020B0604020202020204" pitchFamily="34" charset="0"/>
                          <a:cs typeface="Arial" panose="020B0604020202020204" pitchFamily="34" charset="0"/>
                        </a:rPr>
                        <a:t>Ntlanganiso</a:t>
                      </a:r>
                      <a:endParaRPr lang="en-ZA" sz="1400" b="0"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Director: Operations</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Black/Male</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Permanent</a:t>
                      </a:r>
                    </a:p>
                  </a:txBody>
                  <a:tcPr>
                    <a:solidFill>
                      <a:schemeClr val="accent6">
                        <a:lumMod val="40000"/>
                        <a:lumOff val="60000"/>
                      </a:schemeClr>
                    </a:solidFill>
                  </a:tcPr>
                </a:tc>
                <a:tc>
                  <a:txBody>
                    <a:bodyPr/>
                    <a:lstStyle/>
                    <a:p>
                      <a:pPr algn="l"/>
                      <a:r>
                        <a:rPr lang="en-ZA" sz="1400" b="0" dirty="0">
                          <a:latin typeface="Arial" panose="020B0604020202020204" pitchFamily="34" charset="0"/>
                          <a:cs typeface="Arial" panose="020B0604020202020204" pitchFamily="34" charset="0"/>
                        </a:rPr>
                        <a:t>N/A</a:t>
                      </a:r>
                    </a:p>
                  </a:txBody>
                  <a:tcPr>
                    <a:solidFill>
                      <a:schemeClr val="accent6">
                        <a:lumMod val="40000"/>
                        <a:lumOff val="60000"/>
                      </a:schemeClr>
                    </a:solidFill>
                  </a:tcPr>
                </a:tc>
                <a:extLst>
                  <a:ext uri="{0D108BD9-81ED-4DB2-BD59-A6C34878D82A}">
                    <a16:rowId xmlns:a16="http://schemas.microsoft.com/office/drawing/2014/main" xmlns="" val="600835159"/>
                  </a:ext>
                </a:extLst>
              </a:tr>
            </a:tbl>
          </a:graphicData>
        </a:graphic>
      </p:graphicFrame>
      <p:sp>
        <p:nvSpPr>
          <p:cNvPr id="4" name="Slide Number Placeholder 3"/>
          <p:cNvSpPr>
            <a:spLocks noGrp="1"/>
          </p:cNvSpPr>
          <p:nvPr>
            <p:ph type="sldNum" sz="quarter" idx="4"/>
          </p:nvPr>
        </p:nvSpPr>
        <p:spPr/>
        <p:txBody>
          <a:bodyPr/>
          <a:lstStyle/>
          <a:p>
            <a:r>
              <a:rPr lang="en-ZA" sz="1600" b="1" dirty="0"/>
              <a:t>13</a:t>
            </a:r>
          </a:p>
        </p:txBody>
      </p:sp>
    </p:spTree>
    <p:extLst>
      <p:ext uri="{BB962C8B-B14F-4D97-AF65-F5344CB8AC3E}">
        <p14:creationId xmlns:p14="http://schemas.microsoft.com/office/powerpoint/2010/main" xmlns="" val="3030029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COMPOSITION OF STAFF</a:t>
            </a:r>
          </a:p>
        </p:txBody>
      </p:sp>
      <p:sp>
        <p:nvSpPr>
          <p:cNvPr id="4" name="Slide Number Placeholder 3"/>
          <p:cNvSpPr>
            <a:spLocks noGrp="1"/>
          </p:cNvSpPr>
          <p:nvPr>
            <p:ph type="sldNum" sz="quarter" idx="4"/>
          </p:nvPr>
        </p:nvSpPr>
        <p:spPr/>
        <p:txBody>
          <a:bodyPr/>
          <a:lstStyle/>
          <a:p>
            <a:r>
              <a:rPr lang="en-ZA" sz="1600" b="1" dirty="0"/>
              <a:t>14</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537961559"/>
              </p:ext>
            </p:extLst>
          </p:nvPr>
        </p:nvGraphicFramePr>
        <p:xfrm>
          <a:off x="395536" y="1600200"/>
          <a:ext cx="8138863" cy="1656080"/>
        </p:xfrm>
        <a:graphic>
          <a:graphicData uri="http://schemas.openxmlformats.org/drawingml/2006/table">
            <a:tbl>
              <a:tblPr firstRow="1" bandRow="1">
                <a:tableStyleId>{93296810-A885-4BE3-A3E7-6D5BEEA58F35}</a:tableStyleId>
              </a:tblPr>
              <a:tblGrid>
                <a:gridCol w="1512168">
                  <a:extLst>
                    <a:ext uri="{9D8B030D-6E8A-4147-A177-3AD203B41FA5}">
                      <a16:colId xmlns:a16="http://schemas.microsoft.com/office/drawing/2014/main" xmlns="" val="2654493881"/>
                    </a:ext>
                  </a:extLst>
                </a:gridCol>
                <a:gridCol w="1152128">
                  <a:extLst>
                    <a:ext uri="{9D8B030D-6E8A-4147-A177-3AD203B41FA5}">
                      <a16:colId xmlns:a16="http://schemas.microsoft.com/office/drawing/2014/main" xmlns="" val="3041953489"/>
                    </a:ext>
                  </a:extLst>
                </a:gridCol>
                <a:gridCol w="1008112">
                  <a:extLst>
                    <a:ext uri="{9D8B030D-6E8A-4147-A177-3AD203B41FA5}">
                      <a16:colId xmlns:a16="http://schemas.microsoft.com/office/drawing/2014/main" xmlns="" val="1250972635"/>
                    </a:ext>
                  </a:extLst>
                </a:gridCol>
                <a:gridCol w="955881">
                  <a:extLst>
                    <a:ext uri="{9D8B030D-6E8A-4147-A177-3AD203B41FA5}">
                      <a16:colId xmlns:a16="http://schemas.microsoft.com/office/drawing/2014/main" xmlns="" val="1276290706"/>
                    </a:ext>
                  </a:extLst>
                </a:gridCol>
                <a:gridCol w="1194398">
                  <a:extLst>
                    <a:ext uri="{9D8B030D-6E8A-4147-A177-3AD203B41FA5}">
                      <a16:colId xmlns:a16="http://schemas.microsoft.com/office/drawing/2014/main" xmlns="" val="3536744757"/>
                    </a:ext>
                  </a:extLst>
                </a:gridCol>
                <a:gridCol w="1045098">
                  <a:extLst>
                    <a:ext uri="{9D8B030D-6E8A-4147-A177-3AD203B41FA5}">
                      <a16:colId xmlns:a16="http://schemas.microsoft.com/office/drawing/2014/main" xmlns="" val="1816765363"/>
                    </a:ext>
                  </a:extLst>
                </a:gridCol>
                <a:gridCol w="1271078">
                  <a:extLst>
                    <a:ext uri="{9D8B030D-6E8A-4147-A177-3AD203B41FA5}">
                      <a16:colId xmlns:a16="http://schemas.microsoft.com/office/drawing/2014/main" xmlns="" val="1013934943"/>
                    </a:ext>
                  </a:extLst>
                </a:gridCol>
              </a:tblGrid>
              <a:tr h="370840">
                <a:tc>
                  <a:txBody>
                    <a:bodyPr/>
                    <a:lstStyle/>
                    <a:p>
                      <a:r>
                        <a:rPr lang="en-US" dirty="0"/>
                        <a:t>TOTAL STAFF COMPLEMENT</a:t>
                      </a:r>
                    </a:p>
                  </a:txBody>
                  <a:tcPr/>
                </a:tc>
                <a:tc gridSpan="2">
                  <a:txBody>
                    <a:bodyPr/>
                    <a:lstStyle/>
                    <a:p>
                      <a:pPr algn="ctr"/>
                      <a:r>
                        <a:rPr lang="en-US" dirty="0"/>
                        <a:t>GENDER</a:t>
                      </a:r>
                    </a:p>
                  </a:txBody>
                  <a:tcPr/>
                </a:tc>
                <a:tc hMerge="1">
                  <a:txBody>
                    <a:bodyPr/>
                    <a:lstStyle/>
                    <a:p>
                      <a:endParaRPr lang="en-US" dirty="0"/>
                    </a:p>
                  </a:txBody>
                  <a:tcPr/>
                </a:tc>
                <a:tc gridSpan="4">
                  <a:txBody>
                    <a:bodyPr/>
                    <a:lstStyle/>
                    <a:p>
                      <a:pPr algn="ctr"/>
                      <a:r>
                        <a:rPr lang="en-US" dirty="0"/>
                        <a:t>RACE</a:t>
                      </a:r>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xmlns="" val="947243793"/>
                  </a:ext>
                </a:extLst>
              </a:tr>
              <a:tr h="370840">
                <a:tc>
                  <a:txBody>
                    <a:bodyPr/>
                    <a:lstStyle/>
                    <a:p>
                      <a:endParaRPr lang="en-US" dirty="0"/>
                    </a:p>
                  </a:txBody>
                  <a:tcPr/>
                </a:tc>
                <a:tc>
                  <a:txBody>
                    <a:bodyPr/>
                    <a:lstStyle/>
                    <a:p>
                      <a:r>
                        <a:rPr lang="en-US" b="1" dirty="0"/>
                        <a:t>FEMALE</a:t>
                      </a:r>
                    </a:p>
                  </a:txBody>
                  <a:tcPr/>
                </a:tc>
                <a:tc>
                  <a:txBody>
                    <a:bodyPr/>
                    <a:lstStyle/>
                    <a:p>
                      <a:r>
                        <a:rPr lang="en-US" b="1" dirty="0"/>
                        <a:t>MALE</a:t>
                      </a:r>
                    </a:p>
                  </a:txBody>
                  <a:tcPr/>
                </a:tc>
                <a:tc>
                  <a:txBody>
                    <a:bodyPr/>
                    <a:lstStyle/>
                    <a:p>
                      <a:pPr algn="ctr"/>
                      <a:r>
                        <a:rPr lang="en-US" b="1" dirty="0"/>
                        <a:t>B</a:t>
                      </a:r>
                    </a:p>
                  </a:txBody>
                  <a:tcPr/>
                </a:tc>
                <a:tc>
                  <a:txBody>
                    <a:bodyPr/>
                    <a:lstStyle/>
                    <a:p>
                      <a:pPr algn="ctr"/>
                      <a:r>
                        <a:rPr lang="en-US" b="1" dirty="0"/>
                        <a:t>C</a:t>
                      </a:r>
                    </a:p>
                  </a:txBody>
                  <a:tcPr/>
                </a:tc>
                <a:tc>
                  <a:txBody>
                    <a:bodyPr/>
                    <a:lstStyle/>
                    <a:p>
                      <a:pPr algn="ctr"/>
                      <a:r>
                        <a:rPr lang="en-US" b="1" dirty="0"/>
                        <a:t>I/A</a:t>
                      </a:r>
                    </a:p>
                  </a:txBody>
                  <a:tcPr/>
                </a:tc>
                <a:tc>
                  <a:txBody>
                    <a:bodyPr/>
                    <a:lstStyle/>
                    <a:p>
                      <a:pPr algn="ctr"/>
                      <a:r>
                        <a:rPr lang="en-US" b="1" dirty="0"/>
                        <a:t>W</a:t>
                      </a:r>
                    </a:p>
                  </a:txBody>
                  <a:tcPr/>
                </a:tc>
                <a:extLst>
                  <a:ext uri="{0D108BD9-81ED-4DB2-BD59-A6C34878D82A}">
                    <a16:rowId xmlns:a16="http://schemas.microsoft.com/office/drawing/2014/main" xmlns="" val="2477874174"/>
                  </a:ext>
                </a:extLst>
              </a:tr>
              <a:tr h="370840">
                <a:tc>
                  <a:txBody>
                    <a:bodyPr/>
                    <a:lstStyle/>
                    <a:p>
                      <a:r>
                        <a:rPr lang="en-ZA" sz="1800" b="1" dirty="0">
                          <a:latin typeface="+mn-lt"/>
                          <a:cs typeface="Arial" pitchFamily="34" charset="0"/>
                        </a:rPr>
                        <a:t>13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latin typeface="+mn-lt"/>
                          <a:cs typeface="Arial" pitchFamily="34" charset="0"/>
                        </a:rPr>
                        <a:t>7</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a:latin typeface="+mn-lt"/>
                          <a:cs typeface="Arial" pitchFamily="34" charset="0"/>
                        </a:rPr>
                        <a:t>6</a:t>
                      </a:r>
                    </a:p>
                  </a:txBody>
                  <a:tcPr/>
                </a:tc>
                <a:tc>
                  <a:txBody>
                    <a:bodyPr/>
                    <a:lstStyle/>
                    <a:p>
                      <a:pPr algn="r"/>
                      <a:r>
                        <a:rPr lang="en-ZA" sz="1800" b="1" dirty="0">
                          <a:latin typeface="+mn-lt"/>
                          <a:cs typeface="Arial" panose="020B0604020202020204" pitchFamily="34" charset="0"/>
                        </a:rPr>
                        <a:t>12</a:t>
                      </a:r>
                    </a:p>
                  </a:txBody>
                  <a:tcPr/>
                </a:tc>
                <a:tc>
                  <a:txBody>
                    <a:bodyPr/>
                    <a:lstStyle/>
                    <a:p>
                      <a:pPr algn="r"/>
                      <a:r>
                        <a:rPr lang="en-ZA" sz="1800" b="1" dirty="0">
                          <a:latin typeface="+mn-lt"/>
                          <a:cs typeface="Arial" panose="020B0604020202020204" pitchFamily="34" charset="0"/>
                        </a:rPr>
                        <a:t>1</a:t>
                      </a:r>
                    </a:p>
                  </a:txBody>
                  <a:tcPr/>
                </a:tc>
                <a:tc>
                  <a:txBody>
                    <a:bodyPr/>
                    <a:lstStyle/>
                    <a:p>
                      <a:pPr algn="r"/>
                      <a:r>
                        <a:rPr lang="en-ZA" sz="1800" b="1" dirty="0">
                          <a:latin typeface="+mn-lt"/>
                          <a:cs typeface="Arial" panose="020B0604020202020204" pitchFamily="34" charset="0"/>
                        </a:rPr>
                        <a:t>0</a:t>
                      </a:r>
                    </a:p>
                  </a:txBody>
                  <a:tcPr/>
                </a:tc>
                <a:tc>
                  <a:txBody>
                    <a:bodyPr/>
                    <a:lstStyle/>
                    <a:p>
                      <a:pPr algn="r"/>
                      <a:r>
                        <a:rPr lang="en-ZA" sz="1800" b="1" dirty="0">
                          <a:latin typeface="+mn-lt"/>
                          <a:cs typeface="Arial" panose="020B0604020202020204" pitchFamily="34" charset="0"/>
                        </a:rPr>
                        <a:t>0</a:t>
                      </a:r>
                    </a:p>
                  </a:txBody>
                  <a:tcPr/>
                </a:tc>
                <a:extLst>
                  <a:ext uri="{0D108BD9-81ED-4DB2-BD59-A6C34878D82A}">
                    <a16:rowId xmlns:a16="http://schemas.microsoft.com/office/drawing/2014/main" xmlns="" val="2890519432"/>
                  </a:ext>
                </a:extLst>
              </a:tr>
            </a:tbl>
          </a:graphicData>
        </a:graphic>
      </p:graphicFrame>
    </p:spTree>
    <p:extLst>
      <p:ext uri="{BB962C8B-B14F-4D97-AF65-F5344CB8AC3E}">
        <p14:creationId xmlns:p14="http://schemas.microsoft.com/office/powerpoint/2010/main" xmlns="" val="3407906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normAutofit fontScale="90000"/>
          </a:bodyPr>
          <a:lstStyle/>
          <a:p>
            <a:pPr algn="ctr"/>
            <a:r>
              <a:rPr lang="en-ZA" dirty="0"/>
              <a:t>CHALLENGES AND INTERVENTIONS</a:t>
            </a:r>
          </a:p>
        </p:txBody>
      </p:sp>
      <p:graphicFrame>
        <p:nvGraphicFramePr>
          <p:cNvPr id="5" name="Table 5">
            <a:extLst>
              <a:ext uri="{FF2B5EF4-FFF2-40B4-BE49-F238E27FC236}">
                <a16:creationId xmlns:a16="http://schemas.microsoft.com/office/drawing/2014/main" xmlns="" id="{6402F681-DF0B-4929-B6D3-14036B69B2F1}"/>
              </a:ext>
            </a:extLst>
          </p:cNvPr>
          <p:cNvGraphicFramePr>
            <a:graphicFrameLocks noGrp="1"/>
          </p:cNvGraphicFramePr>
          <p:nvPr>
            <p:ph idx="1"/>
            <p:extLst>
              <p:ext uri="{D42A27DB-BD31-4B8C-83A1-F6EECF244321}">
                <p14:modId xmlns:p14="http://schemas.microsoft.com/office/powerpoint/2010/main" xmlns="" val="3802210429"/>
              </p:ext>
            </p:extLst>
          </p:nvPr>
        </p:nvGraphicFramePr>
        <p:xfrm>
          <a:off x="533400" y="1052736"/>
          <a:ext cx="8077200" cy="3067668"/>
        </p:xfrm>
        <a:graphic>
          <a:graphicData uri="http://schemas.openxmlformats.org/drawingml/2006/table">
            <a:tbl>
              <a:tblPr firstRow="1" bandRow="1">
                <a:tableStyleId>{5C22544A-7EE6-4342-B048-85BDC9FD1C3A}</a:tableStyleId>
              </a:tblPr>
              <a:tblGrid>
                <a:gridCol w="4182616">
                  <a:extLst>
                    <a:ext uri="{9D8B030D-6E8A-4147-A177-3AD203B41FA5}">
                      <a16:colId xmlns:a16="http://schemas.microsoft.com/office/drawing/2014/main" xmlns="" val="1570406045"/>
                    </a:ext>
                  </a:extLst>
                </a:gridCol>
                <a:gridCol w="3894584">
                  <a:extLst>
                    <a:ext uri="{9D8B030D-6E8A-4147-A177-3AD203B41FA5}">
                      <a16:colId xmlns:a16="http://schemas.microsoft.com/office/drawing/2014/main" xmlns="" val="2219624594"/>
                    </a:ext>
                  </a:extLst>
                </a:gridCol>
              </a:tblGrid>
              <a:tr h="507348">
                <a:tc>
                  <a:txBody>
                    <a:bodyPr/>
                    <a:lstStyle/>
                    <a:p>
                      <a:r>
                        <a:rPr lang="en-US" dirty="0">
                          <a:latin typeface="Arial" panose="020B0604020202020204" pitchFamily="34" charset="0"/>
                          <a:cs typeface="Arial" panose="020B0604020202020204" pitchFamily="34" charset="0"/>
                        </a:rPr>
                        <a:t>CHALLENGE</a:t>
                      </a:r>
                    </a:p>
                  </a:txBody>
                  <a:tcPr>
                    <a:solidFill>
                      <a:schemeClr val="accent6">
                        <a:lumMod val="75000"/>
                      </a:schemeClr>
                    </a:solidFill>
                  </a:tcPr>
                </a:tc>
                <a:tc>
                  <a:txBody>
                    <a:bodyPr/>
                    <a:lstStyle/>
                    <a:p>
                      <a:r>
                        <a:rPr lang="en-US" dirty="0">
                          <a:latin typeface="Arial" panose="020B0604020202020204" pitchFamily="34" charset="0"/>
                          <a:cs typeface="Arial" panose="020B0604020202020204" pitchFamily="34" charset="0"/>
                        </a:rPr>
                        <a:t>INTERVENTION</a:t>
                      </a:r>
                    </a:p>
                  </a:txBody>
                  <a:tcPr>
                    <a:solidFill>
                      <a:schemeClr val="accent6">
                        <a:lumMod val="75000"/>
                      </a:schemeClr>
                    </a:solidFill>
                  </a:tcPr>
                </a:tc>
                <a:extLst>
                  <a:ext uri="{0D108BD9-81ED-4DB2-BD59-A6C34878D82A}">
                    <a16:rowId xmlns:a16="http://schemas.microsoft.com/office/drawing/2014/main" xmlns="" val="3498535297"/>
                  </a:ext>
                </a:extLst>
              </a:tr>
              <a:tr h="2516988">
                <a:tc>
                  <a:txBody>
                    <a:bodyPr/>
                    <a:lstStyle/>
                    <a:p>
                      <a:pPr algn="just"/>
                      <a:r>
                        <a:rPr lang="en-US" dirty="0">
                          <a:latin typeface="Arial" panose="020B0604020202020204" pitchFamily="34" charset="0"/>
                          <a:cs typeface="Arial" panose="020B0604020202020204" pitchFamily="34" charset="0"/>
                        </a:rPr>
                        <a:t>The Internal Audit at Boxing SA identified a case of financial impropriety against some officials.</a:t>
                      </a:r>
                    </a:p>
                    <a:p>
                      <a:pPr algn="just"/>
                      <a:r>
                        <a:rPr lang="en-US" dirty="0">
                          <a:latin typeface="Arial" panose="020B0604020202020204" pitchFamily="34" charset="0"/>
                          <a:cs typeface="Arial" panose="020B0604020202020204" pitchFamily="34" charset="0"/>
                        </a:rPr>
                        <a:t>A request was made to the Department to assist with the appointment of a forensic investigator</a:t>
                      </a:r>
                    </a:p>
                    <a:p>
                      <a:pPr algn="just"/>
                      <a:r>
                        <a:rPr lang="en-US" dirty="0">
                          <a:latin typeface="Arial" panose="020B0604020202020204" pitchFamily="34" charset="0"/>
                          <a:cs typeface="Arial" panose="020B0604020202020204" pitchFamily="34" charset="0"/>
                        </a:rPr>
                        <a:t>The investigation was completed, and the report submitted to the Board </a:t>
                      </a:r>
                    </a:p>
                    <a:p>
                      <a:endParaRPr lang="en-US" dirty="0">
                        <a:latin typeface="Arial" panose="020B0604020202020204" pitchFamily="34" charset="0"/>
                        <a:cs typeface="Arial" panose="020B0604020202020204" pitchFamily="34" charset="0"/>
                      </a:endParaRPr>
                    </a:p>
                  </a:txBody>
                  <a:tcPr>
                    <a:solidFill>
                      <a:schemeClr val="accent6">
                        <a:lumMod val="60000"/>
                        <a:lumOff val="40000"/>
                      </a:schemeClr>
                    </a:solidFill>
                  </a:tcPr>
                </a:tc>
                <a:tc>
                  <a:txBody>
                    <a:bodyPr/>
                    <a:lstStyle/>
                    <a:p>
                      <a:pPr algn="just"/>
                      <a:r>
                        <a:rPr lang="en-US" dirty="0">
                          <a:latin typeface="Arial" panose="020B0604020202020204" pitchFamily="34" charset="0"/>
                          <a:cs typeface="Arial" panose="020B0604020202020204" pitchFamily="34" charset="0"/>
                        </a:rPr>
                        <a:t>The Department assisted with the procurement and appointment of a forensic investigation company. </a:t>
                      </a:r>
                    </a:p>
                    <a:p>
                      <a:pPr algn="just"/>
                      <a:r>
                        <a:rPr lang="en-US" dirty="0">
                          <a:latin typeface="Arial" panose="020B0604020202020204" pitchFamily="34" charset="0"/>
                          <a:cs typeface="Arial" panose="020B0604020202020204" pitchFamily="34" charset="0"/>
                        </a:rPr>
                        <a:t>The Board is currently implementing the recommendations of the forensic investigation report.</a:t>
                      </a:r>
                    </a:p>
                  </a:txBody>
                  <a:tcPr>
                    <a:solidFill>
                      <a:schemeClr val="accent6">
                        <a:lumMod val="60000"/>
                        <a:lumOff val="40000"/>
                      </a:schemeClr>
                    </a:solidFill>
                  </a:tcPr>
                </a:tc>
                <a:extLst>
                  <a:ext uri="{0D108BD9-81ED-4DB2-BD59-A6C34878D82A}">
                    <a16:rowId xmlns:a16="http://schemas.microsoft.com/office/drawing/2014/main" xmlns="" val="3993987165"/>
                  </a:ext>
                </a:extLst>
              </a:tr>
            </a:tbl>
          </a:graphicData>
        </a:graphic>
      </p:graphicFrame>
      <p:sp>
        <p:nvSpPr>
          <p:cNvPr id="4" name="Slide Number Placeholder 3"/>
          <p:cNvSpPr>
            <a:spLocks noGrp="1"/>
          </p:cNvSpPr>
          <p:nvPr>
            <p:ph type="sldNum" sz="quarter" idx="4"/>
          </p:nvPr>
        </p:nvSpPr>
        <p:spPr/>
        <p:txBody>
          <a:bodyPr/>
          <a:lstStyle/>
          <a:p>
            <a:r>
              <a:rPr lang="en-ZA" sz="1600" b="1" dirty="0"/>
              <a:t>15</a:t>
            </a:r>
          </a:p>
        </p:txBody>
      </p:sp>
    </p:spTree>
    <p:extLst>
      <p:ext uri="{BB962C8B-B14F-4D97-AF65-F5344CB8AC3E}">
        <p14:creationId xmlns:p14="http://schemas.microsoft.com/office/powerpoint/2010/main" xmlns="" val="3493448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5832"/>
            <a:ext cx="8229600" cy="710952"/>
          </a:xfrm>
        </p:spPr>
        <p:txBody>
          <a:bodyPr>
            <a:normAutofit/>
          </a:bodyPr>
          <a:lstStyle/>
          <a:p>
            <a:pPr algn="ctr"/>
            <a:r>
              <a:rPr lang="en-US" dirty="0">
                <a:latin typeface="+mj-lt"/>
                <a:cs typeface="Arial Narrow"/>
              </a:rPr>
              <a:t>BSA STRATEGIC WORKSHOP </a:t>
            </a:r>
          </a:p>
        </p:txBody>
      </p:sp>
      <p:sp>
        <p:nvSpPr>
          <p:cNvPr id="3" name="Content Placeholder 2"/>
          <p:cNvSpPr>
            <a:spLocks noGrp="1"/>
          </p:cNvSpPr>
          <p:nvPr>
            <p:ph idx="1"/>
          </p:nvPr>
        </p:nvSpPr>
        <p:spPr>
          <a:xfrm>
            <a:off x="251520" y="1124744"/>
            <a:ext cx="8640960" cy="4680520"/>
          </a:xfrm>
        </p:spPr>
        <p:txBody>
          <a:bodyPr>
            <a:noAutofit/>
          </a:bodyPr>
          <a:lstStyle/>
          <a:p>
            <a:pPr marL="0" indent="0">
              <a:buNone/>
            </a:pPr>
            <a:r>
              <a:rPr lang="en-US" dirty="0">
                <a:solidFill>
                  <a:schemeClr val="tx1"/>
                </a:solidFill>
                <a:latin typeface="Arial" panose="020B0604020202020204" pitchFamily="34" charset="0"/>
                <a:cs typeface="Arial" panose="020B0604020202020204" pitchFamily="34" charset="0"/>
              </a:rPr>
              <a:t> </a:t>
            </a:r>
          </a:p>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r>
              <a:rPr lang="en-ZA" sz="1600" b="1" dirty="0"/>
              <a:t>16</a:t>
            </a:r>
          </a:p>
        </p:txBody>
      </p:sp>
      <p:sp>
        <p:nvSpPr>
          <p:cNvPr id="6" name="TextBox 5">
            <a:extLst>
              <a:ext uri="{FF2B5EF4-FFF2-40B4-BE49-F238E27FC236}">
                <a16:creationId xmlns:a16="http://schemas.microsoft.com/office/drawing/2014/main" xmlns="" id="{67F3F1E8-DDCA-41E8-A8C9-5CFDBD089589}"/>
              </a:ext>
            </a:extLst>
          </p:cNvPr>
          <p:cNvSpPr txBox="1"/>
          <p:nvPr/>
        </p:nvSpPr>
        <p:spPr>
          <a:xfrm>
            <a:off x="251520" y="908720"/>
            <a:ext cx="8640960" cy="4455835"/>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In an effort to coordinate boxing development in the country, the Minister of Sport, Arts and Culture directed DSAC and Boxing SA to coordinate a session that will develop a strategic plan for boxing development in the country. </a:t>
            </a:r>
          </a:p>
          <a:p>
            <a:pPr algn="just">
              <a:lnSpc>
                <a:spcPct val="150000"/>
              </a:lnSpc>
            </a:pPr>
            <a:endParaRPr lang="en-GB" sz="2400" dirty="0">
              <a:latin typeface="Arial" panose="020B0604020202020204" pitchFamily="34" charset="0"/>
              <a:cs typeface="Arial" panose="020B0604020202020204" pitchFamily="34" charset="0"/>
            </a:endParaRPr>
          </a:p>
          <a:p>
            <a:pPr marL="342900" indent="-342900" algn="just">
              <a:lnSpc>
                <a:spcPct val="150000"/>
              </a:lnSpc>
              <a:buFont typeface="Arial" panose="020B0604020202020204" pitchFamily="34" charset="0"/>
              <a:buChar char="•"/>
            </a:pPr>
            <a:r>
              <a:rPr lang="en-GB" sz="2400" dirty="0">
                <a:latin typeface="Arial" panose="020B0604020202020204" pitchFamily="34" charset="0"/>
                <a:cs typeface="Arial" panose="020B0604020202020204" pitchFamily="34" charset="0"/>
              </a:rPr>
              <a:t>DSAC is providing Technical and Operational Support to Boxing SA to implement this strategic session scheduled for 17-18 February 2022 at the Birchwood Hotel. </a:t>
            </a:r>
          </a:p>
        </p:txBody>
      </p:sp>
    </p:spTree>
    <p:extLst>
      <p:ext uri="{BB962C8B-B14F-4D97-AF65-F5344CB8AC3E}">
        <p14:creationId xmlns:p14="http://schemas.microsoft.com/office/powerpoint/2010/main" xmlns="" val="92644773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5832"/>
            <a:ext cx="8229600" cy="710952"/>
          </a:xfrm>
        </p:spPr>
        <p:txBody>
          <a:bodyPr>
            <a:normAutofit/>
          </a:bodyPr>
          <a:lstStyle/>
          <a:p>
            <a:pPr algn="ctr"/>
            <a:r>
              <a:rPr lang="en-US" dirty="0">
                <a:latin typeface="+mj-lt"/>
                <a:cs typeface="Arial Narrow"/>
              </a:rPr>
              <a:t>BSA STRATEGIC WORKSHOP </a:t>
            </a:r>
          </a:p>
        </p:txBody>
      </p:sp>
      <p:sp>
        <p:nvSpPr>
          <p:cNvPr id="3" name="Content Placeholder 2"/>
          <p:cNvSpPr>
            <a:spLocks noGrp="1"/>
          </p:cNvSpPr>
          <p:nvPr>
            <p:ph idx="1"/>
          </p:nvPr>
        </p:nvSpPr>
        <p:spPr>
          <a:xfrm>
            <a:off x="251520" y="1124744"/>
            <a:ext cx="8640960" cy="4680520"/>
          </a:xfrm>
        </p:spPr>
        <p:txBody>
          <a:bodyPr>
            <a:noAutofit/>
          </a:bodyPr>
          <a:lstStyle/>
          <a:p>
            <a:pPr marL="0" indent="0">
              <a:buNone/>
            </a:pPr>
            <a:r>
              <a:rPr lang="en-US" dirty="0">
                <a:solidFill>
                  <a:schemeClr val="tx1"/>
                </a:solidFill>
                <a:latin typeface="Arial" panose="020B0604020202020204" pitchFamily="34" charset="0"/>
                <a:cs typeface="Arial" panose="020B0604020202020204" pitchFamily="34" charset="0"/>
              </a:rPr>
              <a:t> </a:t>
            </a:r>
          </a:p>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r>
              <a:rPr lang="en-ZA" sz="1600" b="1" dirty="0"/>
              <a:t>17</a:t>
            </a:r>
          </a:p>
        </p:txBody>
      </p:sp>
      <p:sp>
        <p:nvSpPr>
          <p:cNvPr id="6" name="TextBox 5">
            <a:extLst>
              <a:ext uri="{FF2B5EF4-FFF2-40B4-BE49-F238E27FC236}">
                <a16:creationId xmlns:a16="http://schemas.microsoft.com/office/drawing/2014/main" xmlns="" id="{67F3F1E8-DDCA-41E8-A8C9-5CFDBD089589}"/>
              </a:ext>
            </a:extLst>
          </p:cNvPr>
          <p:cNvSpPr txBox="1"/>
          <p:nvPr/>
        </p:nvSpPr>
        <p:spPr>
          <a:xfrm>
            <a:off x="251520" y="1124744"/>
            <a:ext cx="8784976" cy="4062651"/>
          </a:xfrm>
          <a:prstGeom prst="rect">
            <a:avLst/>
          </a:prstGeom>
          <a:noFill/>
        </p:spPr>
        <p:txBody>
          <a:bodyPr wrap="square" rtlCol="0">
            <a:spAutoFit/>
          </a:bodyPr>
          <a:lstStyle/>
          <a:p>
            <a:pPr>
              <a:lnSpc>
                <a:spcPct val="150000"/>
              </a:lnSpc>
            </a:pPr>
            <a:r>
              <a:rPr lang="en-GB" sz="2000" dirty="0">
                <a:latin typeface="Arial" panose="020B0604020202020204" pitchFamily="34" charset="0"/>
                <a:cs typeface="Arial" panose="020B0604020202020204" pitchFamily="34" charset="0"/>
              </a:rPr>
              <a:t>The following are the key focus areas as identified by the Board on renewal of the sport:</a:t>
            </a:r>
          </a:p>
          <a:p>
            <a:pPr marL="800100" lvl="1" indent="-342900">
              <a:lnSpc>
                <a:spcPct val="150000"/>
              </a:lnSpc>
              <a:buFont typeface="Arial" panose="020B0604020202020204" pitchFamily="34" charset="0"/>
              <a:buChar char="•"/>
            </a:pPr>
            <a:r>
              <a:rPr lang="en-GB" sz="2000" dirty="0">
                <a:latin typeface="Arial" panose="020B0604020202020204" pitchFamily="34" charset="0"/>
                <a:cs typeface="Arial" panose="020B0604020202020204" pitchFamily="34" charset="0"/>
              </a:rPr>
              <a:t>Restoration of pride and prestige of the national title,</a:t>
            </a:r>
          </a:p>
          <a:p>
            <a:pPr marL="800100" lvl="1" indent="-342900">
              <a:lnSpc>
                <a:spcPct val="150000"/>
              </a:lnSpc>
              <a:buFont typeface="Arial" panose="020B0604020202020204" pitchFamily="34" charset="0"/>
              <a:buChar char="•"/>
            </a:pPr>
            <a:r>
              <a:rPr lang="en-GB" sz="2000" dirty="0">
                <a:latin typeface="Arial" panose="020B0604020202020204" pitchFamily="34" charset="0"/>
                <a:cs typeface="Arial" panose="020B0604020202020204" pitchFamily="34" charset="0"/>
              </a:rPr>
              <a:t>Developing an Athlete Development Plan through a strengthened partnership with the open boxing body, SANABO,</a:t>
            </a:r>
          </a:p>
          <a:p>
            <a:pPr marL="800100" lvl="1" indent="-342900">
              <a:lnSpc>
                <a:spcPct val="150000"/>
              </a:lnSpc>
              <a:buFont typeface="Arial" panose="020B0604020202020204" pitchFamily="34" charset="0"/>
              <a:buChar char="•"/>
            </a:pPr>
            <a:r>
              <a:rPr lang="en-GB" sz="2000" dirty="0">
                <a:latin typeface="Arial" panose="020B0604020202020204" pitchFamily="34" charset="0"/>
                <a:cs typeface="Arial" panose="020B0604020202020204" pitchFamily="34" charset="0"/>
              </a:rPr>
              <a:t>Creating a knowledge hub for our licensees and for the public,</a:t>
            </a:r>
          </a:p>
          <a:p>
            <a:pPr marL="800100" lvl="1" indent="-342900">
              <a:lnSpc>
                <a:spcPct val="150000"/>
              </a:lnSpc>
              <a:buFont typeface="Arial" panose="020B0604020202020204" pitchFamily="34" charset="0"/>
              <a:buChar char="•"/>
            </a:pPr>
            <a:r>
              <a:rPr lang="en-GB" sz="2000" dirty="0">
                <a:latin typeface="Arial" panose="020B0604020202020204" pitchFamily="34" charset="0"/>
                <a:cs typeface="Arial" panose="020B0604020202020204" pitchFamily="34" charset="0"/>
              </a:rPr>
              <a:t>Growth and development centric administration, and</a:t>
            </a:r>
          </a:p>
          <a:p>
            <a:pPr marL="800100" lvl="1" indent="-342900">
              <a:lnSpc>
                <a:spcPct val="150000"/>
              </a:lnSpc>
              <a:buFont typeface="Arial" panose="020B0604020202020204" pitchFamily="34" charset="0"/>
              <a:buChar char="•"/>
            </a:pPr>
            <a:r>
              <a:rPr lang="en-GB" sz="2000" dirty="0">
                <a:latin typeface="Arial" panose="020B0604020202020204" pitchFamily="34" charset="0"/>
                <a:cs typeface="Arial" panose="020B0604020202020204" pitchFamily="34" charset="0"/>
              </a:rPr>
              <a:t>Fostering partnerships and sponsorship initiatives.</a:t>
            </a:r>
          </a:p>
          <a:p>
            <a:pPr lvl="1"/>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57222627"/>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5832"/>
            <a:ext cx="8229600" cy="710952"/>
          </a:xfrm>
        </p:spPr>
        <p:txBody>
          <a:bodyPr>
            <a:normAutofit/>
          </a:bodyPr>
          <a:lstStyle/>
          <a:p>
            <a:pPr algn="ctr"/>
            <a:r>
              <a:rPr lang="en-US" dirty="0">
                <a:latin typeface="+mj-lt"/>
                <a:cs typeface="Arial Narrow"/>
              </a:rPr>
              <a:t>BSA STRATEGIC WORKSHOP </a:t>
            </a:r>
          </a:p>
        </p:txBody>
      </p:sp>
      <p:sp>
        <p:nvSpPr>
          <p:cNvPr id="3" name="Content Placeholder 2"/>
          <p:cNvSpPr>
            <a:spLocks noGrp="1"/>
          </p:cNvSpPr>
          <p:nvPr>
            <p:ph idx="1"/>
          </p:nvPr>
        </p:nvSpPr>
        <p:spPr>
          <a:xfrm>
            <a:off x="251520" y="1124744"/>
            <a:ext cx="8640960" cy="4680520"/>
          </a:xfrm>
        </p:spPr>
        <p:txBody>
          <a:bodyPr>
            <a:noAutofit/>
          </a:bodyPr>
          <a:lstStyle/>
          <a:p>
            <a:pPr marL="0" indent="0">
              <a:buNone/>
            </a:pPr>
            <a:r>
              <a:rPr lang="en-US" dirty="0">
                <a:solidFill>
                  <a:schemeClr val="tx1"/>
                </a:solidFill>
                <a:latin typeface="Arial" panose="020B0604020202020204" pitchFamily="34" charset="0"/>
                <a:cs typeface="Arial" panose="020B0604020202020204" pitchFamily="34" charset="0"/>
              </a:rPr>
              <a:t> </a:t>
            </a:r>
          </a:p>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r>
              <a:rPr lang="en-ZA" sz="1600" b="1" dirty="0"/>
              <a:t>18</a:t>
            </a:r>
          </a:p>
        </p:txBody>
      </p:sp>
      <p:sp>
        <p:nvSpPr>
          <p:cNvPr id="6" name="TextBox 5">
            <a:extLst>
              <a:ext uri="{FF2B5EF4-FFF2-40B4-BE49-F238E27FC236}">
                <a16:creationId xmlns:a16="http://schemas.microsoft.com/office/drawing/2014/main" xmlns="" id="{67F3F1E8-DDCA-41E8-A8C9-5CFDBD089589}"/>
              </a:ext>
            </a:extLst>
          </p:cNvPr>
          <p:cNvSpPr txBox="1"/>
          <p:nvPr/>
        </p:nvSpPr>
        <p:spPr>
          <a:xfrm>
            <a:off x="287460" y="539889"/>
            <a:ext cx="8399340" cy="6001643"/>
          </a:xfrm>
          <a:prstGeom prst="rect">
            <a:avLst/>
          </a:prstGeom>
          <a:noFill/>
        </p:spPr>
        <p:txBody>
          <a:bodyPr wrap="square" rtlCol="0">
            <a:spAutoFit/>
          </a:bodyPr>
          <a:lstStyle/>
          <a:p>
            <a:pPr>
              <a:lnSpc>
                <a:spcPct val="150000"/>
              </a:lnSpc>
            </a:pPr>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On the </a:t>
            </a:r>
            <a:r>
              <a:rPr lang="en-GB" sz="1600" b="1" dirty="0">
                <a:latin typeface="Arial" panose="020B0604020202020204" pitchFamily="34" charset="0"/>
                <a:cs typeface="Arial" panose="020B0604020202020204" pitchFamily="34" charset="0"/>
              </a:rPr>
              <a:t>second pillar </a:t>
            </a:r>
            <a:r>
              <a:rPr lang="en-GB" sz="1600" dirty="0">
                <a:latin typeface="Arial" panose="020B0604020202020204" pitchFamily="34" charset="0"/>
                <a:cs typeface="Arial" panose="020B0604020202020204" pitchFamily="34" charset="0"/>
              </a:rPr>
              <a:t>which is “growth” the Board identified the following priorities:</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Improving marketing and communication</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Revisiting and broadening the broadcasting framework</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Developing a sponsorship and funding framework</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Commercialisation and modernisation of the sport</a:t>
            </a:r>
          </a:p>
          <a:p>
            <a:pPr lvl="1">
              <a:lnSpc>
                <a:spcPct val="150000"/>
              </a:lnSpc>
            </a:pPr>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On transformation: </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The Board focused on the idea of “from cradle to grave”; an idea of creating a worthy Boxer lifecycle and career pathing through skills development and training under pinned by the idea of social cohesion and nation building</a:t>
            </a:r>
          </a:p>
          <a:p>
            <a:pPr lvl="1">
              <a:lnSpc>
                <a:spcPct val="150000"/>
              </a:lnSpc>
            </a:pPr>
            <a:endParaRPr lang="en-GB" sz="1600" dirty="0">
              <a:latin typeface="Arial" panose="020B0604020202020204" pitchFamily="34" charset="0"/>
              <a:cs typeface="Arial" panose="020B0604020202020204" pitchFamily="34" charset="0"/>
            </a:endParaRPr>
          </a:p>
          <a:p>
            <a:pPr>
              <a:lnSpc>
                <a:spcPct val="150000"/>
              </a:lnSpc>
            </a:pPr>
            <a:r>
              <a:rPr lang="en-GB" sz="1600" dirty="0">
                <a:latin typeface="Arial" panose="020B0604020202020204" pitchFamily="34" charset="0"/>
                <a:cs typeface="Arial" panose="020B0604020202020204" pitchFamily="34" charset="0"/>
              </a:rPr>
              <a:t>Other critical focus areas:</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Revitalisation of the Women in Boxing programme</a:t>
            </a:r>
          </a:p>
          <a:p>
            <a:pPr marL="742950" lvl="1" indent="-285750">
              <a:lnSpc>
                <a:spcPct val="150000"/>
              </a:lnSpc>
              <a:buFont typeface="Arial" panose="020B0604020202020204" pitchFamily="34" charset="0"/>
              <a:buChar char="•"/>
            </a:pPr>
            <a:r>
              <a:rPr lang="en-GB" sz="1600" dirty="0">
                <a:latin typeface="Arial" panose="020B0604020202020204" pitchFamily="34" charset="0"/>
                <a:cs typeface="Arial" panose="020B0604020202020204" pitchFamily="34" charset="0"/>
              </a:rPr>
              <a:t>Creating a theory of change – Sport for Development</a:t>
            </a:r>
          </a:p>
          <a:p>
            <a:pPr marL="285750" indent="-285750">
              <a:buFont typeface="Wingdings" panose="05000000000000000000" pitchFamily="2" charset="2"/>
              <a:buChar char="q"/>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2186777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3879304"/>
          </a:xfrm>
        </p:spPr>
        <p:txBody>
          <a:bodyPr/>
          <a:lstStyle/>
          <a:p>
            <a:r>
              <a:rPr lang="en-ZA" dirty="0"/>
              <a:t> </a:t>
            </a:r>
            <a:br>
              <a:rPr lang="en-ZA" dirty="0"/>
            </a:br>
            <a:r>
              <a:rPr lang="en-ZA" dirty="0"/>
              <a:t/>
            </a:r>
            <a:br>
              <a:rPr lang="en-ZA" dirty="0"/>
            </a:br>
            <a:r>
              <a:rPr lang="en-ZA" dirty="0"/>
              <a:t/>
            </a:r>
            <a:br>
              <a:rPr lang="en-ZA" dirty="0"/>
            </a:br>
            <a:r>
              <a:rPr lang="en-ZA" dirty="0"/>
              <a:t/>
            </a:r>
            <a:br>
              <a:rPr lang="en-ZA" dirty="0"/>
            </a:br>
            <a:r>
              <a:rPr lang="en-ZA" dirty="0"/>
              <a:t>                       THANK YOU</a:t>
            </a:r>
          </a:p>
        </p:txBody>
      </p:sp>
      <p:sp>
        <p:nvSpPr>
          <p:cNvPr id="4" name="Slide Number Placeholder 3"/>
          <p:cNvSpPr>
            <a:spLocks noGrp="1"/>
          </p:cNvSpPr>
          <p:nvPr>
            <p:ph type="sldNum" sz="quarter" idx="4"/>
          </p:nvPr>
        </p:nvSpPr>
        <p:spPr/>
        <p:txBody>
          <a:bodyPr/>
          <a:lstStyle/>
          <a:p>
            <a:r>
              <a:rPr lang="en-ZA" sz="1600" b="1" dirty="0"/>
              <a:t>19</a:t>
            </a:r>
          </a:p>
        </p:txBody>
      </p:sp>
    </p:spTree>
    <p:extLst>
      <p:ext uri="{BB962C8B-B14F-4D97-AF65-F5344CB8AC3E}">
        <p14:creationId xmlns:p14="http://schemas.microsoft.com/office/powerpoint/2010/main" xmlns="" val="361718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16632"/>
            <a:ext cx="8229600" cy="648072"/>
          </a:xfrm>
        </p:spPr>
        <p:txBody>
          <a:bodyPr>
            <a:normAutofit/>
          </a:bodyPr>
          <a:lstStyle/>
          <a:p>
            <a:r>
              <a:rPr lang="en-US" sz="3200" dirty="0"/>
              <a:t>PRESENTATION OUTLINE</a:t>
            </a:r>
          </a:p>
        </p:txBody>
      </p:sp>
      <p:sp>
        <p:nvSpPr>
          <p:cNvPr id="30" name="Content Placeholder 29"/>
          <p:cNvSpPr>
            <a:spLocks noGrp="1"/>
          </p:cNvSpPr>
          <p:nvPr>
            <p:ph idx="1"/>
          </p:nvPr>
        </p:nvSpPr>
        <p:spPr>
          <a:xfrm>
            <a:off x="323528" y="764704"/>
            <a:ext cx="8210872" cy="5178897"/>
          </a:xfrm>
        </p:spPr>
        <p:txBody>
          <a:bodyPr>
            <a:normAutofit fontScale="85000" lnSpcReduction="20000"/>
          </a:bodyPr>
          <a:lstStyle/>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Mandate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Review of non-financial performance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Review of financial performance </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Audit Outcomes</a:t>
            </a:r>
          </a:p>
          <a:p>
            <a:pPr lvl="0">
              <a:lnSpc>
                <a:spcPct val="150000"/>
              </a:lnSpc>
              <a:buFont typeface="Arial" pitchFamily="34" charset="0"/>
              <a:buAutoNum type="arabicPeriod"/>
            </a:pPr>
            <a:r>
              <a:rPr lang="en-ZA" sz="2600" dirty="0">
                <a:solidFill>
                  <a:prstClr val="black"/>
                </a:solidFill>
                <a:latin typeface="Arial" panose="020B0604020202020204" pitchFamily="34" charset="0"/>
                <a:cs typeface="Arial" panose="020B0604020202020204" pitchFamily="34" charset="0"/>
              </a:rPr>
              <a:t>Governance Matters</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Composition of Council</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Oversight Activities </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Composition of Executive Management </a:t>
            </a:r>
          </a:p>
          <a:p>
            <a:pPr lvl="0">
              <a:lnSpc>
                <a:spcPct val="150000"/>
              </a:lnSpc>
              <a:buFont typeface="Wingdings" panose="05000000000000000000" pitchFamily="2" charset="2"/>
              <a:buChar char="q"/>
            </a:pPr>
            <a:r>
              <a:rPr lang="en-ZA" sz="2600" dirty="0">
                <a:solidFill>
                  <a:prstClr val="black"/>
                </a:solidFill>
                <a:latin typeface="Arial" panose="020B0604020202020204" pitchFamily="34" charset="0"/>
                <a:cs typeface="Arial" panose="020B0604020202020204" pitchFamily="34" charset="0"/>
              </a:rPr>
              <a:t>Composition of staff</a:t>
            </a:r>
          </a:p>
          <a:p>
            <a:pPr marL="0" lvl="0" indent="0">
              <a:lnSpc>
                <a:spcPct val="150000"/>
              </a:lnSpc>
              <a:buNone/>
            </a:pPr>
            <a:r>
              <a:rPr lang="en-ZA" sz="2600" dirty="0">
                <a:solidFill>
                  <a:prstClr val="black"/>
                </a:solidFill>
                <a:latin typeface="Arial" panose="020B0604020202020204" pitchFamily="34" charset="0"/>
                <a:cs typeface="Arial" panose="020B0604020202020204" pitchFamily="34" charset="0"/>
              </a:rPr>
              <a:t>8.    CHALLENGES AND INTERVENTIONS</a:t>
            </a:r>
          </a:p>
          <a:p>
            <a:pPr>
              <a:lnSpc>
                <a:spcPct val="150000"/>
              </a:lnSpc>
            </a:pPr>
            <a:endParaRPr lang="en-ZA" sz="2600" dirty="0">
              <a:solidFill>
                <a:prstClr val="black"/>
              </a:solidFill>
              <a:latin typeface="Calibri" panose="020F0502020204030204"/>
            </a:endParaRPr>
          </a:p>
          <a:p>
            <a:pPr lvl="0">
              <a:lnSpc>
                <a:spcPct val="150000"/>
              </a:lnSpc>
              <a:buFont typeface="Arial" pitchFamily="34" charset="0"/>
              <a:buAutoNum type="arabicPeriod"/>
            </a:pPr>
            <a:endParaRPr lang="en-ZA" sz="2600" dirty="0">
              <a:solidFill>
                <a:prstClr val="black"/>
              </a:solidFill>
              <a:latin typeface="Calibri" panose="020F0502020204030204"/>
            </a:endParaRPr>
          </a:p>
          <a:p>
            <a:endParaRPr lang="en-US" dirty="0"/>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600" b="1"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476672"/>
            <a:ext cx="8229600" cy="710952"/>
          </a:xfrm>
        </p:spPr>
        <p:txBody>
          <a:bodyPr/>
          <a:lstStyle/>
          <a:p>
            <a:r>
              <a:rPr lang="en-US" dirty="0"/>
              <a:t>MANDATE</a:t>
            </a:r>
          </a:p>
        </p:txBody>
      </p:sp>
      <p:sp>
        <p:nvSpPr>
          <p:cNvPr id="30" name="Content Placeholder 29"/>
          <p:cNvSpPr>
            <a:spLocks noGrp="1"/>
          </p:cNvSpPr>
          <p:nvPr>
            <p:ph idx="1"/>
          </p:nvPr>
        </p:nvSpPr>
        <p:spPr>
          <a:xfrm>
            <a:off x="251520" y="1412777"/>
            <a:ext cx="8435280" cy="4392488"/>
          </a:xfrm>
        </p:spPr>
        <p:txBody>
          <a:bodyPr>
            <a:normAutofit/>
          </a:bodyPr>
          <a:lstStyle/>
          <a:p>
            <a:r>
              <a:rPr lang="en-GB" sz="1800" b="0" dirty="0">
                <a:solidFill>
                  <a:schemeClr val="tx1"/>
                </a:solidFill>
              </a:rPr>
              <a:t>BSA was established in terms of the South African Boxing Act, Act No 11 of 2001, herein referred to as the Act. It is the successor of Boxing Commissions from the early days. It is mandated with accomplishing the following functions by the </a:t>
            </a:r>
            <a:r>
              <a:rPr lang="en-ZA" sz="1800" b="0" dirty="0">
                <a:solidFill>
                  <a:schemeClr val="tx1"/>
                </a:solidFill>
              </a:rPr>
              <a:t>Act, to:</a:t>
            </a:r>
          </a:p>
          <a:p>
            <a:pPr lvl="1"/>
            <a:r>
              <a:rPr lang="en-GB" sz="1800" b="0" dirty="0">
                <a:solidFill>
                  <a:schemeClr val="tx1"/>
                </a:solidFill>
              </a:rPr>
              <a:t>Provide a new structure for professional boxing in the </a:t>
            </a:r>
            <a:r>
              <a:rPr lang="en-ZA" sz="1800" b="0" dirty="0">
                <a:solidFill>
                  <a:schemeClr val="tx1"/>
                </a:solidFill>
              </a:rPr>
              <a:t>Republic,</a:t>
            </a:r>
          </a:p>
          <a:p>
            <a:pPr lvl="1"/>
            <a:r>
              <a:rPr lang="en-GB" sz="1800" b="0" dirty="0">
                <a:solidFill>
                  <a:schemeClr val="tx1"/>
                </a:solidFill>
              </a:rPr>
              <a:t>Ensure effective and efficient administration of professional boxing in the Republic,</a:t>
            </a:r>
          </a:p>
          <a:p>
            <a:pPr lvl="1"/>
            <a:r>
              <a:rPr lang="en-ZA" sz="1800" b="0" dirty="0">
                <a:solidFill>
                  <a:schemeClr val="tx1"/>
                </a:solidFill>
              </a:rPr>
              <a:t>Recognise open boxing,</a:t>
            </a:r>
          </a:p>
          <a:p>
            <a:pPr lvl="1"/>
            <a:r>
              <a:rPr lang="en-GB" sz="1800" b="0" dirty="0">
                <a:solidFill>
                  <a:schemeClr val="tx1"/>
                </a:solidFill>
              </a:rPr>
              <a:t>Create synergy between professional and open boxing, </a:t>
            </a:r>
            <a:r>
              <a:rPr lang="en-ZA" sz="1800" b="0" dirty="0">
                <a:solidFill>
                  <a:schemeClr val="tx1"/>
                </a:solidFill>
              </a:rPr>
              <a:t>and</a:t>
            </a:r>
          </a:p>
          <a:p>
            <a:pPr lvl="1"/>
            <a:r>
              <a:rPr lang="en-GB" sz="1800" b="0" dirty="0">
                <a:solidFill>
                  <a:schemeClr val="tx1"/>
                </a:solidFill>
              </a:rPr>
              <a:t>Promote interaction between Associations of Boxers, Managers, Promoters, Trainers, Officials, and BSA.</a:t>
            </a:r>
            <a:endParaRPr lang="en-US" sz="1800" dirty="0">
              <a:solidFill>
                <a:schemeClr val="tx1"/>
              </a:solidFill>
            </a:endParaRPr>
          </a:p>
        </p:txBody>
      </p:sp>
      <p:sp>
        <p:nvSpPr>
          <p:cNvPr id="6" name="Slide Number Placeholder 5"/>
          <p:cNvSpPr>
            <a:spLocks noGrp="1"/>
          </p:cNvSpPr>
          <p:nvPr>
            <p:ph type="sldNum" sz="quarter" idx="4"/>
          </p:nvPr>
        </p:nvSpPr>
        <p:spPr/>
        <p:txBody>
          <a:bodyPr/>
          <a:lstStyle>
            <a:lvl1pPr algn="r">
              <a:defRPr sz="800" b="0" u="none">
                <a:solidFill>
                  <a:srgbClr val="660066"/>
                </a:solidFill>
                <a:latin typeface="Verdana" pitchFamily="34" charset="0"/>
              </a:defRPr>
            </a:lvl1pPr>
          </a:lstStyle>
          <a:p>
            <a:r>
              <a:rPr lang="en-ZA" sz="1600" b="1" dirty="0"/>
              <a:t>3</a:t>
            </a:r>
          </a:p>
        </p:txBody>
      </p:sp>
    </p:spTree>
    <p:extLst>
      <p:ext uri="{BB962C8B-B14F-4D97-AF65-F5344CB8AC3E}">
        <p14:creationId xmlns:p14="http://schemas.microsoft.com/office/powerpoint/2010/main" xmlns="" val="946185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996952"/>
            <a:ext cx="8229600" cy="710952"/>
          </a:xfrm>
        </p:spPr>
        <p:txBody>
          <a:bodyPr/>
          <a:lstStyle/>
          <a:p>
            <a:pPr algn="ctr"/>
            <a:r>
              <a:rPr lang="en-ZA" dirty="0"/>
              <a:t>REVIEW OF PERFORMANCE</a:t>
            </a:r>
          </a:p>
        </p:txBody>
      </p:sp>
      <p:sp>
        <p:nvSpPr>
          <p:cNvPr id="4" name="Slide Number Placeholder 3"/>
          <p:cNvSpPr>
            <a:spLocks noGrp="1"/>
          </p:cNvSpPr>
          <p:nvPr>
            <p:ph type="sldNum" sz="quarter" idx="4"/>
          </p:nvPr>
        </p:nvSpPr>
        <p:spPr/>
        <p:txBody>
          <a:bodyPr/>
          <a:lstStyle/>
          <a:p>
            <a:r>
              <a:rPr lang="en-ZA" sz="1600" b="1" dirty="0"/>
              <a:t>4</a:t>
            </a:r>
          </a:p>
        </p:txBody>
      </p:sp>
    </p:spTree>
    <p:extLst>
      <p:ext uri="{BB962C8B-B14F-4D97-AF65-F5344CB8AC3E}">
        <p14:creationId xmlns:p14="http://schemas.microsoft.com/office/powerpoint/2010/main" xmlns="" val="1472963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52128"/>
          </a:xfrm>
        </p:spPr>
        <p:txBody>
          <a:bodyPr>
            <a:normAutofit fontScale="90000"/>
          </a:bodyPr>
          <a:lstStyle/>
          <a:p>
            <a:pPr algn="ctr"/>
            <a:r>
              <a:rPr lang="en-ZA" dirty="0"/>
              <a:t>THREE YEAR PERFORMANCE OVERVIEW</a:t>
            </a:r>
          </a:p>
        </p:txBody>
      </p:sp>
      <p:sp>
        <p:nvSpPr>
          <p:cNvPr id="3" name="Content Placeholder 2"/>
          <p:cNvSpPr>
            <a:spLocks noGrp="1"/>
          </p:cNvSpPr>
          <p:nvPr>
            <p:ph idx="1"/>
          </p:nvPr>
        </p:nvSpPr>
        <p:spPr>
          <a:xfrm>
            <a:off x="457200" y="1628800"/>
            <a:ext cx="8229600" cy="4104968"/>
          </a:xfrm>
        </p:spPr>
        <p:txBody>
          <a:bodyPr/>
          <a:lstStyle/>
          <a:p>
            <a:pPr fontAlgn="t"/>
            <a:endParaRPr lang="en-ZA" b="0" dirty="0"/>
          </a:p>
          <a:p>
            <a:endParaRPr lang="en-ZA" dirty="0"/>
          </a:p>
        </p:txBody>
      </p:sp>
      <p:sp>
        <p:nvSpPr>
          <p:cNvPr id="4" name="Slide Number Placeholder 3"/>
          <p:cNvSpPr>
            <a:spLocks noGrp="1"/>
          </p:cNvSpPr>
          <p:nvPr>
            <p:ph type="sldNum" sz="quarter" idx="4"/>
          </p:nvPr>
        </p:nvSpPr>
        <p:spPr/>
        <p:txBody>
          <a:bodyPr/>
          <a:lstStyle/>
          <a:p>
            <a:r>
              <a:rPr lang="en-ZA" sz="1600" b="1" dirty="0"/>
              <a:t>5</a:t>
            </a:r>
          </a:p>
        </p:txBody>
      </p:sp>
      <p:graphicFrame>
        <p:nvGraphicFramePr>
          <p:cNvPr id="5" name="Table 4"/>
          <p:cNvGraphicFramePr>
            <a:graphicFrameLocks noGrp="1"/>
          </p:cNvGraphicFramePr>
          <p:nvPr>
            <p:extLst>
              <p:ext uri="{D42A27DB-BD31-4B8C-83A1-F6EECF244321}">
                <p14:modId xmlns:p14="http://schemas.microsoft.com/office/powerpoint/2010/main" xmlns="" val="2777529686"/>
              </p:ext>
            </p:extLst>
          </p:nvPr>
        </p:nvGraphicFramePr>
        <p:xfrm>
          <a:off x="755576" y="2132856"/>
          <a:ext cx="7704856" cy="1728192"/>
        </p:xfrm>
        <a:graphic>
          <a:graphicData uri="http://schemas.openxmlformats.org/drawingml/2006/table">
            <a:tbl>
              <a:tblPr firstRow="1" bandRow="1">
                <a:tableStyleId>{5C22544A-7EE6-4342-B048-85BDC9FD1C3A}</a:tableStyleId>
              </a:tblPr>
              <a:tblGrid>
                <a:gridCol w="1926214">
                  <a:extLst>
                    <a:ext uri="{9D8B030D-6E8A-4147-A177-3AD203B41FA5}">
                      <a16:colId xmlns:a16="http://schemas.microsoft.com/office/drawing/2014/main" xmlns="" val="4154617275"/>
                    </a:ext>
                  </a:extLst>
                </a:gridCol>
                <a:gridCol w="1926214">
                  <a:extLst>
                    <a:ext uri="{9D8B030D-6E8A-4147-A177-3AD203B41FA5}">
                      <a16:colId xmlns:a16="http://schemas.microsoft.com/office/drawing/2014/main" xmlns="" val="1620214931"/>
                    </a:ext>
                  </a:extLst>
                </a:gridCol>
                <a:gridCol w="1926214">
                  <a:extLst>
                    <a:ext uri="{9D8B030D-6E8A-4147-A177-3AD203B41FA5}">
                      <a16:colId xmlns:a16="http://schemas.microsoft.com/office/drawing/2014/main" xmlns="" val="3051154224"/>
                    </a:ext>
                  </a:extLst>
                </a:gridCol>
                <a:gridCol w="1926214">
                  <a:extLst>
                    <a:ext uri="{9D8B030D-6E8A-4147-A177-3AD203B41FA5}">
                      <a16:colId xmlns:a16="http://schemas.microsoft.com/office/drawing/2014/main" xmlns="" val="2394528083"/>
                    </a:ext>
                  </a:extLst>
                </a:gridCol>
              </a:tblGrid>
              <a:tr h="550908">
                <a:tc>
                  <a:txBody>
                    <a:bodyPr/>
                    <a:lstStyle/>
                    <a:p>
                      <a:endParaRPr lang="en-ZA" dirty="0"/>
                    </a:p>
                  </a:txBody>
                  <a:tcPr>
                    <a:solidFill>
                      <a:schemeClr val="accent6">
                        <a:lumMod val="60000"/>
                        <a:lumOff val="40000"/>
                      </a:schemeClr>
                    </a:solidFill>
                  </a:tcPr>
                </a:tc>
                <a:tc>
                  <a:txBody>
                    <a:bodyPr/>
                    <a:lstStyle/>
                    <a:p>
                      <a:r>
                        <a:rPr lang="en-ZA" sz="1800" b="1" dirty="0">
                          <a:latin typeface="Arial" pitchFamily="34" charset="0"/>
                          <a:cs typeface="Arial" pitchFamily="34" charset="0"/>
                        </a:rPr>
                        <a:t>2018/19</a:t>
                      </a:r>
                    </a:p>
                  </a:txBody>
                  <a:tcPr>
                    <a:solidFill>
                      <a:schemeClr val="accent6">
                        <a:lumMod val="60000"/>
                        <a:lumOff val="40000"/>
                      </a:schemeClr>
                    </a:solidFill>
                  </a:tcPr>
                </a:tc>
                <a:tc>
                  <a:txBody>
                    <a:bodyPr/>
                    <a:lstStyle/>
                    <a:p>
                      <a:r>
                        <a:rPr lang="en-ZA" sz="1800" b="1" dirty="0">
                          <a:latin typeface="Arial" pitchFamily="34" charset="0"/>
                          <a:cs typeface="Arial" pitchFamily="34" charset="0"/>
                        </a:rPr>
                        <a:t>2019/20</a:t>
                      </a:r>
                    </a:p>
                  </a:txBody>
                  <a:tcPr>
                    <a:solidFill>
                      <a:schemeClr val="accent6">
                        <a:lumMod val="60000"/>
                        <a:lumOff val="40000"/>
                      </a:schemeClr>
                    </a:solidFill>
                  </a:tcPr>
                </a:tc>
                <a:tc>
                  <a:txBody>
                    <a:bodyPr/>
                    <a:lstStyle/>
                    <a:p>
                      <a:r>
                        <a:rPr lang="en-ZA" sz="1800" b="1" dirty="0">
                          <a:latin typeface="Arial" pitchFamily="34" charset="0"/>
                          <a:cs typeface="Arial" pitchFamily="34" charset="0"/>
                        </a:rPr>
                        <a:t>2020/21</a:t>
                      </a:r>
                    </a:p>
                  </a:txBody>
                  <a:tcPr>
                    <a:solidFill>
                      <a:schemeClr val="accent6">
                        <a:lumMod val="60000"/>
                        <a:lumOff val="40000"/>
                      </a:schemeClr>
                    </a:solidFill>
                  </a:tcPr>
                </a:tc>
                <a:extLst>
                  <a:ext uri="{0D108BD9-81ED-4DB2-BD59-A6C34878D82A}">
                    <a16:rowId xmlns:a16="http://schemas.microsoft.com/office/drawing/2014/main" xmlns="" val="474742907"/>
                  </a:ext>
                </a:extLst>
              </a:tr>
              <a:tr h="588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latin typeface="Arial" pitchFamily="34" charset="0"/>
                          <a:cs typeface="Arial" pitchFamily="34" charset="0"/>
                        </a:rPr>
                        <a:t>Achieved</a:t>
                      </a:r>
                    </a:p>
                  </a:txBody>
                  <a:tcPr>
                    <a:solidFill>
                      <a:schemeClr val="accent6">
                        <a:lumMod val="60000"/>
                        <a:lumOff val="40000"/>
                      </a:schemeClr>
                    </a:solidFill>
                  </a:tcPr>
                </a:tc>
                <a:tc>
                  <a:txBody>
                    <a:bodyPr/>
                    <a:lstStyle/>
                    <a:p>
                      <a:r>
                        <a:rPr lang="en-ZA" sz="2000" b="1" dirty="0"/>
                        <a:t>71%</a:t>
                      </a:r>
                    </a:p>
                  </a:txBody>
                  <a:tcPr>
                    <a:solidFill>
                      <a:schemeClr val="accent6">
                        <a:lumMod val="60000"/>
                        <a:lumOff val="40000"/>
                      </a:schemeClr>
                    </a:solidFill>
                  </a:tcPr>
                </a:tc>
                <a:tc>
                  <a:txBody>
                    <a:bodyPr/>
                    <a:lstStyle/>
                    <a:p>
                      <a:r>
                        <a:rPr lang="en-ZA" b="1" dirty="0">
                          <a:latin typeface="Arial" panose="020B0604020202020204" pitchFamily="34" charset="0"/>
                          <a:cs typeface="Arial" panose="020B0604020202020204" pitchFamily="34" charset="0"/>
                        </a:rPr>
                        <a:t>37%</a:t>
                      </a:r>
                    </a:p>
                  </a:txBody>
                  <a:tcPr>
                    <a:solidFill>
                      <a:schemeClr val="accent6">
                        <a:lumMod val="60000"/>
                        <a:lumOff val="40000"/>
                      </a:schemeClr>
                    </a:solidFill>
                  </a:tcPr>
                </a:tc>
                <a:tc>
                  <a:txBody>
                    <a:bodyPr/>
                    <a:lstStyle/>
                    <a:p>
                      <a:r>
                        <a:rPr lang="en-ZA" b="1" dirty="0">
                          <a:latin typeface="Arial" panose="020B0604020202020204" pitchFamily="34" charset="0"/>
                          <a:cs typeface="Arial" panose="020B0604020202020204" pitchFamily="34" charset="0"/>
                        </a:rPr>
                        <a:t>92%</a:t>
                      </a:r>
                    </a:p>
                  </a:txBody>
                  <a:tcPr>
                    <a:solidFill>
                      <a:schemeClr val="accent6">
                        <a:lumMod val="60000"/>
                        <a:lumOff val="40000"/>
                      </a:schemeClr>
                    </a:solidFill>
                  </a:tcPr>
                </a:tc>
                <a:extLst>
                  <a:ext uri="{0D108BD9-81ED-4DB2-BD59-A6C34878D82A}">
                    <a16:rowId xmlns:a16="http://schemas.microsoft.com/office/drawing/2014/main" xmlns="" val="881688131"/>
                  </a:ext>
                </a:extLst>
              </a:tr>
              <a:tr h="5886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latin typeface="Arial" pitchFamily="34" charset="0"/>
                          <a:cs typeface="Arial" pitchFamily="34" charset="0"/>
                        </a:rPr>
                        <a:t>Not achieved</a:t>
                      </a:r>
                    </a:p>
                  </a:txBody>
                  <a:tcPr>
                    <a:solidFill>
                      <a:schemeClr val="accent6">
                        <a:lumMod val="60000"/>
                        <a:lumOff val="40000"/>
                      </a:schemeClr>
                    </a:solidFill>
                  </a:tcPr>
                </a:tc>
                <a:tc>
                  <a:txBody>
                    <a:bodyPr/>
                    <a:lstStyle/>
                    <a:p>
                      <a:r>
                        <a:rPr lang="en-ZA" sz="2000" b="1" dirty="0"/>
                        <a:t>29%</a:t>
                      </a:r>
                    </a:p>
                  </a:txBody>
                  <a:tcPr>
                    <a:solidFill>
                      <a:schemeClr val="accent6">
                        <a:lumMod val="60000"/>
                        <a:lumOff val="40000"/>
                      </a:schemeClr>
                    </a:solidFill>
                  </a:tcPr>
                </a:tc>
                <a:tc>
                  <a:txBody>
                    <a:bodyPr/>
                    <a:lstStyle/>
                    <a:p>
                      <a:r>
                        <a:rPr lang="en-ZA" b="1" dirty="0">
                          <a:latin typeface="Arial" panose="020B0604020202020204" pitchFamily="34" charset="0"/>
                          <a:cs typeface="Arial" panose="020B0604020202020204" pitchFamily="34" charset="0"/>
                        </a:rPr>
                        <a:t>63%</a:t>
                      </a:r>
                    </a:p>
                  </a:txBody>
                  <a:tcPr>
                    <a:solidFill>
                      <a:schemeClr val="accent6">
                        <a:lumMod val="60000"/>
                        <a:lumOff val="40000"/>
                      </a:schemeClr>
                    </a:solidFill>
                  </a:tcPr>
                </a:tc>
                <a:tc>
                  <a:txBody>
                    <a:bodyPr/>
                    <a:lstStyle/>
                    <a:p>
                      <a:r>
                        <a:rPr lang="en-ZA" b="1" dirty="0">
                          <a:latin typeface="Arial" panose="020B0604020202020204" pitchFamily="34" charset="0"/>
                          <a:cs typeface="Arial" panose="020B0604020202020204" pitchFamily="34" charset="0"/>
                        </a:rPr>
                        <a:t>8%</a:t>
                      </a:r>
                    </a:p>
                  </a:txBody>
                  <a:tcPr>
                    <a:solidFill>
                      <a:schemeClr val="accent6">
                        <a:lumMod val="60000"/>
                        <a:lumOff val="40000"/>
                      </a:schemeClr>
                    </a:solidFill>
                  </a:tcPr>
                </a:tc>
                <a:extLst>
                  <a:ext uri="{0D108BD9-81ED-4DB2-BD59-A6C34878D82A}">
                    <a16:rowId xmlns:a16="http://schemas.microsoft.com/office/drawing/2014/main" xmlns="" val="214768555"/>
                  </a:ext>
                </a:extLst>
              </a:tr>
            </a:tbl>
          </a:graphicData>
        </a:graphic>
      </p:graphicFrame>
    </p:spTree>
    <p:extLst>
      <p:ext uri="{BB962C8B-B14F-4D97-AF65-F5344CB8AC3E}">
        <p14:creationId xmlns:p14="http://schemas.microsoft.com/office/powerpoint/2010/main" xmlns="" val="78937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2996952"/>
            <a:ext cx="8229600" cy="710952"/>
          </a:xfrm>
        </p:spPr>
        <p:txBody>
          <a:bodyPr>
            <a:normAutofit/>
          </a:bodyPr>
          <a:lstStyle/>
          <a:p>
            <a:pPr algn="ctr"/>
            <a:r>
              <a:rPr lang="en-ZA" dirty="0"/>
              <a:t>FINANCIAL PERFORMANCE </a:t>
            </a:r>
          </a:p>
        </p:txBody>
      </p:sp>
      <p:sp>
        <p:nvSpPr>
          <p:cNvPr id="4" name="Slide Number Placeholder 3"/>
          <p:cNvSpPr>
            <a:spLocks noGrp="1"/>
          </p:cNvSpPr>
          <p:nvPr>
            <p:ph type="sldNum" sz="quarter" idx="4"/>
          </p:nvPr>
        </p:nvSpPr>
        <p:spPr>
          <a:xfrm>
            <a:off x="8028384" y="6165304"/>
            <a:ext cx="609600" cy="365125"/>
          </a:xfrm>
        </p:spPr>
        <p:txBody>
          <a:bodyPr/>
          <a:lstStyle/>
          <a:p>
            <a:r>
              <a:rPr lang="en-ZA" sz="1600" b="1" dirty="0"/>
              <a:t>6</a:t>
            </a:r>
          </a:p>
        </p:txBody>
      </p:sp>
    </p:spTree>
    <p:extLst>
      <p:ext uri="{BB962C8B-B14F-4D97-AF65-F5344CB8AC3E}">
        <p14:creationId xmlns:p14="http://schemas.microsoft.com/office/powerpoint/2010/main" xmlns="" val="3114285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08112"/>
          </a:xfrm>
        </p:spPr>
        <p:txBody>
          <a:bodyPr>
            <a:normAutofit/>
          </a:bodyPr>
          <a:lstStyle/>
          <a:p>
            <a:pPr algn="ctr"/>
            <a:r>
              <a:rPr lang="en-US" sz="2800" dirty="0"/>
              <a:t>THREE YEAR INCOME TRENDS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483949124"/>
              </p:ext>
            </p:extLst>
          </p:nvPr>
        </p:nvGraphicFramePr>
        <p:xfrm>
          <a:off x="683568" y="1600201"/>
          <a:ext cx="7850832" cy="2754940"/>
        </p:xfrm>
        <a:graphic>
          <a:graphicData uri="http://schemas.openxmlformats.org/drawingml/2006/table">
            <a:tbl>
              <a:tblPr firstRow="1" bandRow="1">
                <a:tableStyleId>{5C22544A-7EE6-4342-B048-85BDC9FD1C3A}</a:tableStyleId>
              </a:tblPr>
              <a:tblGrid>
                <a:gridCol w="1962708">
                  <a:extLst>
                    <a:ext uri="{9D8B030D-6E8A-4147-A177-3AD203B41FA5}">
                      <a16:colId xmlns:a16="http://schemas.microsoft.com/office/drawing/2014/main" xmlns="" val="2345841016"/>
                    </a:ext>
                  </a:extLst>
                </a:gridCol>
                <a:gridCol w="1962708">
                  <a:extLst>
                    <a:ext uri="{9D8B030D-6E8A-4147-A177-3AD203B41FA5}">
                      <a16:colId xmlns:a16="http://schemas.microsoft.com/office/drawing/2014/main" xmlns="" val="273796512"/>
                    </a:ext>
                  </a:extLst>
                </a:gridCol>
                <a:gridCol w="1962708">
                  <a:extLst>
                    <a:ext uri="{9D8B030D-6E8A-4147-A177-3AD203B41FA5}">
                      <a16:colId xmlns:a16="http://schemas.microsoft.com/office/drawing/2014/main" xmlns="" val="1587398146"/>
                    </a:ext>
                  </a:extLst>
                </a:gridCol>
                <a:gridCol w="1962708">
                  <a:extLst>
                    <a:ext uri="{9D8B030D-6E8A-4147-A177-3AD203B41FA5}">
                      <a16:colId xmlns:a16="http://schemas.microsoft.com/office/drawing/2014/main" xmlns="" val="1304502321"/>
                    </a:ext>
                  </a:extLst>
                </a:gridCol>
              </a:tblGrid>
              <a:tr h="528715">
                <a:tc>
                  <a:txBody>
                    <a:bodyPr/>
                    <a:lstStyle/>
                    <a:p>
                      <a:endParaRPr lang="en-US" dirty="0"/>
                    </a:p>
                  </a:txBody>
                  <a:tcPr>
                    <a:solidFill>
                      <a:schemeClr val="accent6">
                        <a:lumMod val="75000"/>
                      </a:schemeClr>
                    </a:solidFill>
                  </a:tcPr>
                </a:tc>
                <a:tc>
                  <a:txBody>
                    <a:bodyPr/>
                    <a:lstStyle/>
                    <a:p>
                      <a:pPr algn="ctr"/>
                      <a:r>
                        <a:rPr lang="en-US" dirty="0"/>
                        <a:t>2018/19</a:t>
                      </a:r>
                    </a:p>
                  </a:txBody>
                  <a:tcPr>
                    <a:solidFill>
                      <a:schemeClr val="accent6">
                        <a:lumMod val="75000"/>
                      </a:schemeClr>
                    </a:solidFill>
                  </a:tcPr>
                </a:tc>
                <a:tc>
                  <a:txBody>
                    <a:bodyPr/>
                    <a:lstStyle/>
                    <a:p>
                      <a:pPr algn="ctr"/>
                      <a:r>
                        <a:rPr lang="en-US" dirty="0"/>
                        <a:t>2019/20</a:t>
                      </a:r>
                    </a:p>
                  </a:txBody>
                  <a:tcPr>
                    <a:solidFill>
                      <a:schemeClr val="accent6">
                        <a:lumMod val="75000"/>
                      </a:schemeClr>
                    </a:solidFill>
                  </a:tcPr>
                </a:tc>
                <a:tc>
                  <a:txBody>
                    <a:bodyPr/>
                    <a:lstStyle/>
                    <a:p>
                      <a:pPr algn="ctr"/>
                      <a:r>
                        <a:rPr lang="en-US" dirty="0"/>
                        <a:t>2020/21</a:t>
                      </a:r>
                    </a:p>
                  </a:txBody>
                  <a:tcPr>
                    <a:solidFill>
                      <a:schemeClr val="accent6">
                        <a:lumMod val="75000"/>
                      </a:schemeClr>
                    </a:solidFill>
                  </a:tcPr>
                </a:tc>
                <a:extLst>
                  <a:ext uri="{0D108BD9-81ED-4DB2-BD59-A6C34878D82A}">
                    <a16:rowId xmlns:a16="http://schemas.microsoft.com/office/drawing/2014/main" xmlns="" val="3219837321"/>
                  </a:ext>
                </a:extLst>
              </a:tr>
              <a:tr h="528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Income</a:t>
                      </a:r>
                    </a:p>
                    <a:p>
                      <a:endParaRPr lang="en-US" dirty="0"/>
                    </a:p>
                  </a:txBody>
                  <a:tcPr>
                    <a:solidFill>
                      <a:schemeClr val="accent6">
                        <a:lumMod val="60000"/>
                        <a:lumOff val="40000"/>
                      </a:schemeClr>
                    </a:solidFill>
                  </a:tcPr>
                </a:tc>
                <a:tc>
                  <a:txBody>
                    <a:bodyPr/>
                    <a:lstStyle/>
                    <a:p>
                      <a:pPr algn="ctr"/>
                      <a:r>
                        <a:rPr lang="en-US" b="1" dirty="0"/>
                        <a:t>R’000</a:t>
                      </a:r>
                    </a:p>
                  </a:txBody>
                  <a:tcPr>
                    <a:solidFill>
                      <a:schemeClr val="accent6">
                        <a:lumMod val="60000"/>
                        <a:lumOff val="40000"/>
                      </a:schemeClr>
                    </a:solidFill>
                  </a:tcPr>
                </a:tc>
                <a:tc>
                  <a:txBody>
                    <a:bodyPr/>
                    <a:lstStyle/>
                    <a:p>
                      <a:pPr algn="ctr"/>
                      <a:r>
                        <a:rPr lang="en-US" b="1" dirty="0"/>
                        <a:t>R’000</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R’000</a:t>
                      </a:r>
                    </a:p>
                    <a:p>
                      <a:pPr algn="ctr"/>
                      <a:endParaRPr lang="en-US" b="1" dirty="0"/>
                    </a:p>
                  </a:txBody>
                  <a:tcPr>
                    <a:solidFill>
                      <a:schemeClr val="accent6">
                        <a:lumMod val="60000"/>
                        <a:lumOff val="40000"/>
                      </a:schemeClr>
                    </a:solidFill>
                  </a:tcPr>
                </a:tc>
                <a:extLst>
                  <a:ext uri="{0D108BD9-81ED-4DB2-BD59-A6C34878D82A}">
                    <a16:rowId xmlns:a16="http://schemas.microsoft.com/office/drawing/2014/main" xmlns="" val="1116967698"/>
                  </a:ext>
                </a:extLst>
              </a:tr>
              <a:tr h="528715">
                <a:tc>
                  <a:txBody>
                    <a:bodyPr/>
                    <a:lstStyle/>
                    <a:p>
                      <a:r>
                        <a:rPr lang="en-US" dirty="0"/>
                        <a:t>Government Grant</a:t>
                      </a:r>
                    </a:p>
                  </a:txBody>
                  <a:tcPr>
                    <a:solidFill>
                      <a:schemeClr val="accent6">
                        <a:lumMod val="60000"/>
                        <a:lumOff val="40000"/>
                      </a:schemeClr>
                    </a:solidFill>
                  </a:tcPr>
                </a:tc>
                <a:tc>
                  <a:txBody>
                    <a:bodyPr/>
                    <a:lstStyle/>
                    <a:p>
                      <a:pPr algn="ctr"/>
                      <a:r>
                        <a:rPr lang="en-US" dirty="0"/>
                        <a:t>12</a:t>
                      </a:r>
                      <a:r>
                        <a:rPr lang="en-US" baseline="0" dirty="0"/>
                        <a:t> 618</a:t>
                      </a:r>
                      <a:endParaRPr lang="en-US" dirty="0"/>
                    </a:p>
                  </a:txBody>
                  <a:tcPr>
                    <a:solidFill>
                      <a:schemeClr val="accent6">
                        <a:lumMod val="60000"/>
                        <a:lumOff val="40000"/>
                      </a:schemeClr>
                    </a:solidFill>
                  </a:tcPr>
                </a:tc>
                <a:tc>
                  <a:txBody>
                    <a:bodyPr/>
                    <a:lstStyle/>
                    <a:p>
                      <a:pPr algn="ctr"/>
                      <a:r>
                        <a:rPr lang="en-US" dirty="0"/>
                        <a:t>14</a:t>
                      </a:r>
                      <a:r>
                        <a:rPr lang="en-US" baseline="0" dirty="0"/>
                        <a:t> 295</a:t>
                      </a:r>
                      <a:endParaRPr lang="en-US" dirty="0"/>
                    </a:p>
                  </a:txBody>
                  <a:tcPr>
                    <a:solidFill>
                      <a:schemeClr val="accent6">
                        <a:lumMod val="60000"/>
                        <a:lumOff val="40000"/>
                      </a:schemeClr>
                    </a:solidFill>
                  </a:tcPr>
                </a:tc>
                <a:tc>
                  <a:txBody>
                    <a:bodyPr/>
                    <a:lstStyle/>
                    <a:p>
                      <a:pPr algn="ctr"/>
                      <a:r>
                        <a:rPr lang="en-US" dirty="0"/>
                        <a:t>18 041</a:t>
                      </a:r>
                    </a:p>
                  </a:txBody>
                  <a:tcPr>
                    <a:solidFill>
                      <a:schemeClr val="accent6">
                        <a:lumMod val="60000"/>
                        <a:lumOff val="40000"/>
                      </a:schemeClr>
                    </a:solidFill>
                  </a:tcPr>
                </a:tc>
                <a:extLst>
                  <a:ext uri="{0D108BD9-81ED-4DB2-BD59-A6C34878D82A}">
                    <a16:rowId xmlns:a16="http://schemas.microsoft.com/office/drawing/2014/main" xmlns="" val="2161660557"/>
                  </a:ext>
                </a:extLst>
              </a:tr>
              <a:tr h="528715">
                <a:tc>
                  <a:txBody>
                    <a:bodyPr/>
                    <a:lstStyle/>
                    <a:p>
                      <a:r>
                        <a:rPr lang="en-US" dirty="0"/>
                        <a:t>Other Income</a:t>
                      </a:r>
                    </a:p>
                  </a:txBody>
                  <a:tcPr>
                    <a:solidFill>
                      <a:schemeClr val="accent6">
                        <a:lumMod val="60000"/>
                        <a:lumOff val="40000"/>
                      </a:schemeClr>
                    </a:solidFill>
                  </a:tcPr>
                </a:tc>
                <a:tc>
                  <a:txBody>
                    <a:bodyPr/>
                    <a:lstStyle/>
                    <a:p>
                      <a:pPr algn="ctr"/>
                      <a:r>
                        <a:rPr lang="en-US" dirty="0"/>
                        <a:t> 5 340</a:t>
                      </a:r>
                    </a:p>
                  </a:txBody>
                  <a:tcPr>
                    <a:solidFill>
                      <a:schemeClr val="accent6">
                        <a:lumMod val="60000"/>
                        <a:lumOff val="40000"/>
                      </a:schemeClr>
                    </a:solidFill>
                  </a:tcPr>
                </a:tc>
                <a:tc>
                  <a:txBody>
                    <a:bodyPr/>
                    <a:lstStyle/>
                    <a:p>
                      <a:pPr algn="ctr"/>
                      <a:r>
                        <a:rPr lang="en-US" dirty="0"/>
                        <a:t> 4 793</a:t>
                      </a:r>
                    </a:p>
                  </a:txBody>
                  <a:tcPr>
                    <a:solidFill>
                      <a:schemeClr val="accent6">
                        <a:lumMod val="60000"/>
                        <a:lumOff val="40000"/>
                      </a:schemeClr>
                    </a:solidFill>
                  </a:tcPr>
                </a:tc>
                <a:tc>
                  <a:txBody>
                    <a:bodyPr/>
                    <a:lstStyle/>
                    <a:p>
                      <a:pPr algn="ctr"/>
                      <a:r>
                        <a:rPr lang="en-US" dirty="0"/>
                        <a:t>3 391</a:t>
                      </a:r>
                    </a:p>
                  </a:txBody>
                  <a:tcPr>
                    <a:solidFill>
                      <a:schemeClr val="accent6">
                        <a:lumMod val="60000"/>
                        <a:lumOff val="40000"/>
                      </a:schemeClr>
                    </a:solidFill>
                  </a:tcPr>
                </a:tc>
                <a:extLst>
                  <a:ext uri="{0D108BD9-81ED-4DB2-BD59-A6C34878D82A}">
                    <a16:rowId xmlns:a16="http://schemas.microsoft.com/office/drawing/2014/main" xmlns="" val="734552134"/>
                  </a:ext>
                </a:extLst>
              </a:tr>
              <a:tr h="528715">
                <a:tc>
                  <a:txBody>
                    <a:bodyPr/>
                    <a:lstStyle/>
                    <a:p>
                      <a:r>
                        <a:rPr lang="en-US" b="1" dirty="0"/>
                        <a:t>TOTAL</a:t>
                      </a:r>
                    </a:p>
                  </a:txBody>
                  <a:tcPr>
                    <a:solidFill>
                      <a:schemeClr val="accent6">
                        <a:lumMod val="60000"/>
                        <a:lumOff val="40000"/>
                      </a:schemeClr>
                    </a:solidFill>
                  </a:tcPr>
                </a:tc>
                <a:tc>
                  <a:txBody>
                    <a:bodyPr/>
                    <a:lstStyle/>
                    <a:p>
                      <a:pPr algn="ctr"/>
                      <a:r>
                        <a:rPr lang="en-US" b="1" dirty="0">
                          <a:solidFill>
                            <a:schemeClr val="tx1"/>
                          </a:solidFill>
                        </a:rPr>
                        <a:t>17 958</a:t>
                      </a:r>
                    </a:p>
                  </a:txBody>
                  <a:tcPr>
                    <a:solidFill>
                      <a:schemeClr val="accent6">
                        <a:lumMod val="60000"/>
                        <a:lumOff val="40000"/>
                      </a:schemeClr>
                    </a:solidFill>
                  </a:tcPr>
                </a:tc>
                <a:tc>
                  <a:txBody>
                    <a:bodyPr/>
                    <a:lstStyle/>
                    <a:p>
                      <a:pPr algn="ctr"/>
                      <a:r>
                        <a:rPr lang="en-US" b="1" dirty="0">
                          <a:solidFill>
                            <a:schemeClr val="tx1"/>
                          </a:solidFill>
                        </a:rPr>
                        <a:t>19 088</a:t>
                      </a:r>
                    </a:p>
                  </a:txBody>
                  <a:tcPr>
                    <a:solidFill>
                      <a:schemeClr val="accent6">
                        <a:lumMod val="60000"/>
                        <a:lumOff val="40000"/>
                      </a:schemeClr>
                    </a:solidFill>
                  </a:tcPr>
                </a:tc>
                <a:tc>
                  <a:txBody>
                    <a:bodyPr/>
                    <a:lstStyle/>
                    <a:p>
                      <a:pPr algn="ctr"/>
                      <a:r>
                        <a:rPr lang="en-US" b="1" dirty="0">
                          <a:solidFill>
                            <a:schemeClr val="tx1"/>
                          </a:solidFill>
                        </a:rPr>
                        <a:t>21 432</a:t>
                      </a:r>
                    </a:p>
                  </a:txBody>
                  <a:tcPr>
                    <a:solidFill>
                      <a:schemeClr val="accent6">
                        <a:lumMod val="60000"/>
                        <a:lumOff val="40000"/>
                      </a:schemeClr>
                    </a:solidFill>
                  </a:tcPr>
                </a:tc>
                <a:extLst>
                  <a:ext uri="{0D108BD9-81ED-4DB2-BD59-A6C34878D82A}">
                    <a16:rowId xmlns:a16="http://schemas.microsoft.com/office/drawing/2014/main" xmlns="" val="555334197"/>
                  </a:ext>
                </a:extLst>
              </a:tr>
            </a:tbl>
          </a:graphicData>
        </a:graphic>
      </p:graphicFrame>
      <p:sp>
        <p:nvSpPr>
          <p:cNvPr id="4" name="Slide Number Placeholder 3"/>
          <p:cNvSpPr>
            <a:spLocks noGrp="1"/>
          </p:cNvSpPr>
          <p:nvPr>
            <p:ph type="sldNum" sz="quarter" idx="4"/>
          </p:nvPr>
        </p:nvSpPr>
        <p:spPr/>
        <p:txBody>
          <a:bodyPr/>
          <a:lstStyle/>
          <a:p>
            <a:r>
              <a:rPr lang="en-ZA" sz="1600" b="1" dirty="0"/>
              <a:t>7</a:t>
            </a:r>
          </a:p>
        </p:txBody>
      </p:sp>
    </p:spTree>
    <p:extLst>
      <p:ext uri="{BB962C8B-B14F-4D97-AF65-F5344CB8AC3E}">
        <p14:creationId xmlns:p14="http://schemas.microsoft.com/office/powerpoint/2010/main" xmlns="" val="748060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365"/>
            <a:ext cx="8229600" cy="710952"/>
          </a:xfrm>
        </p:spPr>
        <p:txBody>
          <a:bodyPr/>
          <a:lstStyle/>
          <a:p>
            <a:pPr algn="ctr"/>
            <a:r>
              <a:rPr lang="en-US" dirty="0"/>
              <a:t>AUDIT OUTCOMES</a:t>
            </a:r>
          </a:p>
        </p:txBody>
      </p:sp>
      <p:sp>
        <p:nvSpPr>
          <p:cNvPr id="4" name="Slide Number Placeholder 3"/>
          <p:cNvSpPr>
            <a:spLocks noGrp="1"/>
          </p:cNvSpPr>
          <p:nvPr>
            <p:ph type="sldNum" sz="quarter" idx="4"/>
          </p:nvPr>
        </p:nvSpPr>
        <p:spPr/>
        <p:txBody>
          <a:bodyPr/>
          <a:lstStyle/>
          <a:p>
            <a:r>
              <a:rPr lang="en-ZA" sz="1600" b="1" dirty="0"/>
              <a:t>8</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557225802"/>
              </p:ext>
            </p:extLst>
          </p:nvPr>
        </p:nvGraphicFramePr>
        <p:xfrm>
          <a:off x="395537" y="1268760"/>
          <a:ext cx="8568952" cy="4608511"/>
        </p:xfrm>
        <a:graphic>
          <a:graphicData uri="http://schemas.openxmlformats.org/drawingml/2006/table">
            <a:tbl>
              <a:tblPr firstRow="1" bandRow="1">
                <a:tableStyleId>{5C22544A-7EE6-4342-B048-85BDC9FD1C3A}</a:tableStyleId>
              </a:tblPr>
              <a:tblGrid>
                <a:gridCol w="2016223">
                  <a:extLst>
                    <a:ext uri="{9D8B030D-6E8A-4147-A177-3AD203B41FA5}">
                      <a16:colId xmlns:a16="http://schemas.microsoft.com/office/drawing/2014/main" xmlns="" val="20000"/>
                    </a:ext>
                  </a:extLst>
                </a:gridCol>
                <a:gridCol w="2268252">
                  <a:extLst>
                    <a:ext uri="{9D8B030D-6E8A-4147-A177-3AD203B41FA5}">
                      <a16:colId xmlns:a16="http://schemas.microsoft.com/office/drawing/2014/main" xmlns="" val="20001"/>
                    </a:ext>
                  </a:extLst>
                </a:gridCol>
                <a:gridCol w="2103288">
                  <a:extLst>
                    <a:ext uri="{9D8B030D-6E8A-4147-A177-3AD203B41FA5}">
                      <a16:colId xmlns:a16="http://schemas.microsoft.com/office/drawing/2014/main" xmlns="" val="20002"/>
                    </a:ext>
                  </a:extLst>
                </a:gridCol>
                <a:gridCol w="2181189">
                  <a:extLst>
                    <a:ext uri="{9D8B030D-6E8A-4147-A177-3AD203B41FA5}">
                      <a16:colId xmlns:a16="http://schemas.microsoft.com/office/drawing/2014/main" xmlns="" val="20003"/>
                    </a:ext>
                  </a:extLst>
                </a:gridCol>
              </a:tblGrid>
              <a:tr h="768085">
                <a:tc>
                  <a:txBody>
                    <a:bodyPr/>
                    <a:lstStyle/>
                    <a:p>
                      <a:pPr algn="r"/>
                      <a:endParaRPr lang="en-ZA" sz="1800" b="1" dirty="0">
                        <a:latin typeface="Arial" pitchFamily="34" charset="0"/>
                        <a:cs typeface="Arial" pitchFamily="34" charset="0"/>
                      </a:endParaRPr>
                    </a:p>
                  </a:txBody>
                  <a:tcPr>
                    <a:solidFill>
                      <a:schemeClr val="accent6">
                        <a:lumMod val="75000"/>
                      </a:schemeClr>
                    </a:solidFill>
                  </a:tcPr>
                </a:tc>
                <a:tc>
                  <a:txBody>
                    <a:bodyPr/>
                    <a:lstStyle/>
                    <a:p>
                      <a:pPr algn="ctr"/>
                      <a:r>
                        <a:rPr lang="en-ZA" sz="1800" dirty="0">
                          <a:solidFill>
                            <a:schemeClr val="tx1"/>
                          </a:solidFill>
                          <a:latin typeface="+mn-lt"/>
                        </a:rPr>
                        <a:t>     </a:t>
                      </a:r>
                    </a:p>
                    <a:p>
                      <a:pPr algn="ctr"/>
                      <a:r>
                        <a:rPr lang="en-ZA" sz="1800" dirty="0">
                          <a:solidFill>
                            <a:schemeClr val="tx1"/>
                          </a:solidFill>
                          <a:latin typeface="+mn-lt"/>
                        </a:rPr>
                        <a:t>2018/19</a:t>
                      </a:r>
                    </a:p>
                  </a:txBody>
                  <a:tcPr>
                    <a:solidFill>
                      <a:schemeClr val="accent6">
                        <a:lumMod val="75000"/>
                      </a:schemeClr>
                    </a:solidFill>
                  </a:tcPr>
                </a:tc>
                <a:tc>
                  <a:txBody>
                    <a:bodyPr/>
                    <a:lstStyle/>
                    <a:p>
                      <a:pPr algn="ctr"/>
                      <a:endParaRPr lang="en-ZA" sz="1800" dirty="0">
                        <a:solidFill>
                          <a:schemeClr val="tx1"/>
                        </a:solidFill>
                        <a:latin typeface="+mn-lt"/>
                      </a:endParaRPr>
                    </a:p>
                    <a:p>
                      <a:pPr algn="ctr"/>
                      <a:r>
                        <a:rPr lang="en-ZA" sz="1800" dirty="0">
                          <a:solidFill>
                            <a:schemeClr val="tx1"/>
                          </a:solidFill>
                          <a:latin typeface="+mn-lt"/>
                        </a:rPr>
                        <a:t>2019/20</a:t>
                      </a:r>
                    </a:p>
                  </a:txBody>
                  <a:tcPr>
                    <a:solidFill>
                      <a:schemeClr val="accent6">
                        <a:lumMod val="75000"/>
                      </a:schemeClr>
                    </a:solidFill>
                  </a:tcPr>
                </a:tc>
                <a:tc>
                  <a:txBody>
                    <a:bodyPr/>
                    <a:lstStyle/>
                    <a:p>
                      <a:pPr marL="0" algn="ctr" defTabSz="914400" rtl="0" eaLnBrk="1" latinLnBrk="0" hangingPunct="1"/>
                      <a:endParaRPr lang="en-ZA" sz="1800" b="1" kern="1200" dirty="0">
                        <a:solidFill>
                          <a:schemeClr val="tx1"/>
                        </a:solidFill>
                        <a:latin typeface="+mn-lt"/>
                        <a:ea typeface="+mn-ea"/>
                        <a:cs typeface="+mn-cs"/>
                      </a:endParaRPr>
                    </a:p>
                    <a:p>
                      <a:pPr marL="0" algn="ctr" defTabSz="914400" rtl="0" eaLnBrk="1" latinLnBrk="0" hangingPunct="1"/>
                      <a:r>
                        <a:rPr lang="en-ZA" sz="1800" b="1" kern="1200" dirty="0">
                          <a:solidFill>
                            <a:schemeClr val="tx1"/>
                          </a:solidFill>
                          <a:latin typeface="+mn-lt"/>
                          <a:ea typeface="+mn-ea"/>
                          <a:cs typeface="+mn-cs"/>
                        </a:rPr>
                        <a:t>2020/21</a:t>
                      </a:r>
                    </a:p>
                  </a:txBody>
                  <a:tcPr>
                    <a:solidFill>
                      <a:schemeClr val="accent6">
                        <a:lumMod val="75000"/>
                      </a:schemeClr>
                    </a:solidFill>
                  </a:tcPr>
                </a:tc>
                <a:extLst>
                  <a:ext uri="{0D108BD9-81ED-4DB2-BD59-A6C34878D82A}">
                    <a16:rowId xmlns:a16="http://schemas.microsoft.com/office/drawing/2014/main" xmlns="" val="10000"/>
                  </a:ext>
                </a:extLst>
              </a:tr>
              <a:tr h="1097264">
                <a:tc>
                  <a:txBody>
                    <a:bodyPr/>
                    <a:lstStyle/>
                    <a:p>
                      <a:r>
                        <a:rPr lang="en-ZA" sz="1800" b="1" dirty="0">
                          <a:latin typeface="+mn-lt"/>
                          <a:cs typeface="Arial" pitchFamily="34" charset="0"/>
                        </a:rPr>
                        <a:t>Audit</a:t>
                      </a:r>
                      <a:r>
                        <a:rPr lang="en-ZA" sz="1800" b="1" baseline="0" dirty="0">
                          <a:latin typeface="+mn-lt"/>
                          <a:cs typeface="Arial" pitchFamily="34" charset="0"/>
                        </a:rPr>
                        <a:t> Outcome</a:t>
                      </a:r>
                      <a:endParaRPr lang="en-ZA" sz="1800" b="1" dirty="0">
                        <a:latin typeface="+mn-lt"/>
                        <a:cs typeface="Arial"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dirty="0">
                          <a:latin typeface="Arial" pitchFamily="34" charset="0"/>
                          <a:cs typeface="Arial" pitchFamily="34" charset="0"/>
                        </a:rPr>
                        <a:t>Unqualified with findings</a:t>
                      </a:r>
                    </a:p>
                    <a:p>
                      <a:pPr algn="l"/>
                      <a:endParaRPr lang="en-ZA" sz="1800" b="1" dirty="0">
                        <a:latin typeface="Arial" pitchFamily="34" charset="0"/>
                        <a:cs typeface="Arial"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dk1"/>
                          </a:solidFill>
                          <a:latin typeface="Arial" pitchFamily="34" charset="0"/>
                          <a:ea typeface="+mn-ea"/>
                          <a:cs typeface="Arial" pitchFamily="34" charset="0"/>
                        </a:rPr>
                        <a:t>Unqualified</a:t>
                      </a:r>
                      <a:r>
                        <a:rPr lang="en-ZA" sz="1800" b="1" kern="1200" baseline="0" dirty="0">
                          <a:solidFill>
                            <a:schemeClr val="dk1"/>
                          </a:solidFill>
                          <a:latin typeface="Arial" pitchFamily="34" charset="0"/>
                          <a:ea typeface="+mn-ea"/>
                          <a:cs typeface="Arial" pitchFamily="34" charset="0"/>
                        </a:rPr>
                        <a:t> with findings</a:t>
                      </a:r>
                      <a:endParaRPr lang="en-ZA" sz="1800" b="1" kern="1200" dirty="0">
                        <a:solidFill>
                          <a:schemeClr val="dk1"/>
                        </a:solidFill>
                        <a:latin typeface="Arial" pitchFamily="34" charset="0"/>
                        <a:ea typeface="+mn-ea"/>
                        <a:cs typeface="Arial" pitchFamily="34" charset="0"/>
                      </a:endParaRPr>
                    </a:p>
                    <a:p>
                      <a:pPr algn="l"/>
                      <a:endParaRPr lang="en-ZA" sz="1800" b="1" dirty="0">
                        <a:latin typeface="Arial" pitchFamily="34" charset="0"/>
                        <a:cs typeface="Arial" pitchFamily="34" charset="0"/>
                      </a:endParaRPr>
                    </a:p>
                  </a:txBody>
                  <a:tcPr>
                    <a:solidFill>
                      <a:schemeClr val="accent6">
                        <a:lumMod val="40000"/>
                        <a:lumOff val="60000"/>
                      </a:schemeClr>
                    </a:solidFill>
                  </a:tcPr>
                </a:tc>
                <a:tc>
                  <a:txBody>
                    <a:bodyPr/>
                    <a:lstStyle/>
                    <a:p>
                      <a:pPr marL="0" algn="l" defTabSz="914400" rtl="0" eaLnBrk="1" latinLnBrk="0" hangingPunct="1"/>
                      <a:r>
                        <a:rPr lang="en-ZA" sz="1800" b="1" kern="1200" dirty="0">
                          <a:solidFill>
                            <a:schemeClr val="dk1"/>
                          </a:solidFill>
                          <a:latin typeface="Arial" pitchFamily="34" charset="0"/>
                          <a:ea typeface="+mn-ea"/>
                          <a:cs typeface="Arial" pitchFamily="34" charset="0"/>
                        </a:rPr>
                        <a:t>Unqualified with findings</a:t>
                      </a:r>
                    </a:p>
                  </a:txBody>
                  <a:tcPr>
                    <a:solidFill>
                      <a:schemeClr val="accent6">
                        <a:lumMod val="40000"/>
                        <a:lumOff val="60000"/>
                      </a:schemeClr>
                    </a:solidFill>
                  </a:tcPr>
                </a:tc>
                <a:extLst>
                  <a:ext uri="{0D108BD9-81ED-4DB2-BD59-A6C34878D82A}">
                    <a16:rowId xmlns:a16="http://schemas.microsoft.com/office/drawing/2014/main" xmlns="" val="10001"/>
                  </a:ext>
                </a:extLst>
              </a:tr>
              <a:tr h="2743162">
                <a:tc gridSpan="4">
                  <a:txBody>
                    <a:bodyPr/>
                    <a:lstStyle/>
                    <a:p>
                      <a:pPr marL="285750" indent="-285750" algn="just">
                        <a:buFont typeface="Arial" panose="020B0604020202020204" pitchFamily="34" charset="0"/>
                        <a:buChar char="•"/>
                      </a:pPr>
                      <a:r>
                        <a:rPr lang="en-US" sz="1600" i="1" dirty="0">
                          <a:latin typeface="Arial" panose="020B0604020202020204" pitchFamily="34" charset="0"/>
                          <a:cs typeface="Arial" panose="020B0604020202020204" pitchFamily="34" charset="0"/>
                        </a:rPr>
                        <a:t>Effective and appropriate steps were not taken to prevent irregular expenditure amounting to R5 064 776,51 as disclosed in note 36 to the annual financial statements, as required by section 51(1)(b)(ii) of the PFMA. The majority of the irregular expenditure identified was due to contravention of supply chain management regulations on various quotations and contracts.</a:t>
                      </a:r>
                    </a:p>
                    <a:p>
                      <a:pPr marL="285750" indent="-285750" algn="just">
                        <a:buFont typeface="Arial" panose="020B0604020202020204" pitchFamily="34" charset="0"/>
                        <a:buChar char="•"/>
                      </a:pPr>
                      <a:r>
                        <a:rPr lang="en-US" sz="1600" i="1" dirty="0">
                          <a:latin typeface="Arial" panose="020B0604020202020204" pitchFamily="34" charset="0"/>
                          <a:cs typeface="Arial" panose="020B0604020202020204" pitchFamily="34" charset="0"/>
                        </a:rPr>
                        <a:t>AG was unable to obtain sufficient appropriate audit evidence that disciplinary steps were taken against officials who had incurred irregular expenditure, as required by section 51(1)(e)(iii) of the PFMA. This was because investigations into irregular expenditure were not performed.</a:t>
                      </a:r>
                      <a:endParaRPr lang="en-ZA" sz="1600" b="1" i="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hMerge="1">
                  <a:txBody>
                    <a:bodyPr/>
                    <a:lstStyle/>
                    <a:p>
                      <a:pPr algn="l"/>
                      <a:endParaRPr lang="en-ZA" sz="1800" b="1" dirty="0">
                        <a:latin typeface="Arial" pitchFamily="34" charset="0"/>
                        <a:cs typeface="Arial" pitchFamily="34" charset="0"/>
                      </a:endParaRPr>
                    </a:p>
                  </a:txBody>
                  <a:tcPr>
                    <a:solidFill>
                      <a:schemeClr val="accent6">
                        <a:lumMod val="40000"/>
                        <a:lumOff val="60000"/>
                      </a:schemeClr>
                    </a:solidFill>
                  </a:tcPr>
                </a:tc>
                <a:tc hMerge="1">
                  <a:txBody>
                    <a:bodyPr/>
                    <a:lstStyle/>
                    <a:p>
                      <a:pPr algn="l"/>
                      <a:endParaRPr lang="en-ZA" sz="1800" b="1" dirty="0">
                        <a:latin typeface="Arial" pitchFamily="34" charset="0"/>
                        <a:cs typeface="Arial" pitchFamily="34" charset="0"/>
                      </a:endParaRPr>
                    </a:p>
                  </a:txBody>
                  <a:tcPr>
                    <a:solidFill>
                      <a:schemeClr val="accent6">
                        <a:lumMod val="40000"/>
                        <a:lumOff val="60000"/>
                      </a:schemeClr>
                    </a:solidFill>
                  </a:tcPr>
                </a:tc>
                <a:tc hMerge="1">
                  <a:txBody>
                    <a:bodyPr/>
                    <a:lstStyle/>
                    <a:p>
                      <a:pPr marL="0" algn="l" defTabSz="914400" rtl="0" eaLnBrk="1" latinLnBrk="0" hangingPunct="1"/>
                      <a:endParaRPr lang="en-ZA" sz="1800" b="1" kern="1200" dirty="0">
                        <a:solidFill>
                          <a:schemeClr val="dk1"/>
                        </a:solidFill>
                        <a:latin typeface="Arial" pitchFamily="34" charset="0"/>
                        <a:ea typeface="+mn-ea"/>
                        <a:cs typeface="Arial" pitchFamily="34" charset="0"/>
                      </a:endParaRPr>
                    </a:p>
                  </a:txBody>
                  <a:tcPr>
                    <a:solidFill>
                      <a:schemeClr val="accent6">
                        <a:lumMod val="40000"/>
                        <a:lumOff val="60000"/>
                      </a:schemeClr>
                    </a:solidFill>
                  </a:tcPr>
                </a:tc>
                <a:extLst>
                  <a:ext uri="{0D108BD9-81ED-4DB2-BD59-A6C34878D82A}">
                    <a16:rowId xmlns:a16="http://schemas.microsoft.com/office/drawing/2014/main" xmlns="" val="309278497"/>
                  </a:ext>
                </a:extLst>
              </a:tr>
            </a:tbl>
          </a:graphicData>
        </a:graphic>
      </p:graphicFrame>
    </p:spTree>
    <p:extLst>
      <p:ext uri="{BB962C8B-B14F-4D97-AF65-F5344CB8AC3E}">
        <p14:creationId xmlns:p14="http://schemas.microsoft.com/office/powerpoint/2010/main" xmlns="" val="301725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968" y="2967236"/>
            <a:ext cx="8229600" cy="710952"/>
          </a:xfrm>
        </p:spPr>
        <p:txBody>
          <a:bodyPr/>
          <a:lstStyle/>
          <a:p>
            <a:pPr algn="ctr"/>
            <a:r>
              <a:rPr lang="en-ZA" dirty="0"/>
              <a:t>COMPOSITION OF THE BOARD</a:t>
            </a:r>
          </a:p>
        </p:txBody>
      </p:sp>
      <p:sp>
        <p:nvSpPr>
          <p:cNvPr id="3" name="Content Placeholder 2"/>
          <p:cNvSpPr>
            <a:spLocks noGrp="1"/>
          </p:cNvSpPr>
          <p:nvPr>
            <p:ph idx="1"/>
          </p:nvPr>
        </p:nvSpPr>
        <p:spPr>
          <a:xfrm>
            <a:off x="457200" y="1412776"/>
            <a:ext cx="8077200" cy="4530825"/>
          </a:xfrm>
        </p:spPr>
        <p:txBody>
          <a:bodyPr>
            <a:normAutofit/>
          </a:bodyPr>
          <a:lstStyle/>
          <a:p>
            <a:pPr lvl="0"/>
            <a:endParaRPr lang="en-ZA" sz="2400" dirty="0">
              <a:solidFill>
                <a:srgbClr val="800000"/>
              </a:solidFill>
            </a:endParaRPr>
          </a:p>
          <a:p>
            <a:pPr marL="0" lvl="0" indent="0">
              <a:buNone/>
            </a:pPr>
            <a:endParaRPr lang="en-ZA" sz="2400" b="0" dirty="0">
              <a:solidFill>
                <a:schemeClr val="tx1"/>
              </a:solidFill>
            </a:endParaRPr>
          </a:p>
          <a:p>
            <a:pPr marL="0" indent="0" algn="ctr">
              <a:buNone/>
            </a:pPr>
            <a:endParaRPr lang="en-ZA" dirty="0"/>
          </a:p>
        </p:txBody>
      </p:sp>
      <p:sp>
        <p:nvSpPr>
          <p:cNvPr id="4" name="Slide Number Placeholder 3"/>
          <p:cNvSpPr>
            <a:spLocks noGrp="1"/>
          </p:cNvSpPr>
          <p:nvPr>
            <p:ph type="sldNum" sz="quarter" idx="4"/>
          </p:nvPr>
        </p:nvSpPr>
        <p:spPr/>
        <p:txBody>
          <a:bodyPr/>
          <a:lstStyle/>
          <a:p>
            <a:r>
              <a:rPr lang="en-ZA" sz="1600" b="1" dirty="0"/>
              <a:t>9</a:t>
            </a:r>
          </a:p>
        </p:txBody>
      </p:sp>
    </p:spTree>
    <p:extLst>
      <p:ext uri="{BB962C8B-B14F-4D97-AF65-F5344CB8AC3E}">
        <p14:creationId xmlns:p14="http://schemas.microsoft.com/office/powerpoint/2010/main" xmlns="" val="3263863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1455</TotalTime>
  <Words>918</Words>
  <Application>Microsoft Office PowerPoint</Application>
  <PresentationFormat>On-screen Show (4:3)</PresentationFormat>
  <Paragraphs>232</Paragraphs>
  <Slides>19</Slides>
  <Notes>1</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OVERVIEW PRESENTATION BOXING SOUTH AFRICA   Main title of presentation to go here</vt:lpstr>
      <vt:lpstr>PRESENTATION OUTLINE</vt:lpstr>
      <vt:lpstr>MANDATE</vt:lpstr>
      <vt:lpstr>REVIEW OF PERFORMANCE</vt:lpstr>
      <vt:lpstr>THREE YEAR PERFORMANCE OVERVIEW</vt:lpstr>
      <vt:lpstr>FINANCIAL PERFORMANCE </vt:lpstr>
      <vt:lpstr>THREE YEAR INCOME TRENDS</vt:lpstr>
      <vt:lpstr>AUDIT OUTCOMES</vt:lpstr>
      <vt:lpstr>COMPOSITION OF THE BOARD</vt:lpstr>
      <vt:lpstr>Slide 10</vt:lpstr>
      <vt:lpstr>COMPOSITION OF THE BOARD</vt:lpstr>
      <vt:lpstr>OVERSIGHT ACTIVITIES</vt:lpstr>
      <vt:lpstr>COMPOSITION OF THE EXECUTIVE MANAGEMENT</vt:lpstr>
      <vt:lpstr>COMPOSITION OF STAFF</vt:lpstr>
      <vt:lpstr>CHALLENGES AND INTERVENTIONS</vt:lpstr>
      <vt:lpstr>BSA STRATEGIC WORKSHOP </vt:lpstr>
      <vt:lpstr>BSA STRATEGIC WORKSHOP </vt:lpstr>
      <vt:lpstr>BSA STRATEGIC WORKSHOP </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123</cp:revision>
  <dcterms:created xsi:type="dcterms:W3CDTF">2013-11-12T11:39:42Z</dcterms:created>
  <dcterms:modified xsi:type="dcterms:W3CDTF">2022-03-01T13:00:36Z</dcterms:modified>
</cp:coreProperties>
</file>