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40"/>
  </p:notesMasterIdLst>
  <p:sldIdLst>
    <p:sldId id="340" r:id="rId2"/>
    <p:sldId id="489" r:id="rId3"/>
    <p:sldId id="441" r:id="rId4"/>
    <p:sldId id="490" r:id="rId5"/>
    <p:sldId id="503" r:id="rId6"/>
    <p:sldId id="506" r:id="rId7"/>
    <p:sldId id="507" r:id="rId8"/>
    <p:sldId id="491" r:id="rId9"/>
    <p:sldId id="492" r:id="rId10"/>
    <p:sldId id="527" r:id="rId11"/>
    <p:sldId id="505" r:id="rId12"/>
    <p:sldId id="493" r:id="rId13"/>
    <p:sldId id="510" r:id="rId14"/>
    <p:sldId id="511" r:id="rId15"/>
    <p:sldId id="512" r:id="rId16"/>
    <p:sldId id="513" r:id="rId17"/>
    <p:sldId id="514" r:id="rId18"/>
    <p:sldId id="528" r:id="rId19"/>
    <p:sldId id="508" r:id="rId20"/>
    <p:sldId id="495" r:id="rId21"/>
    <p:sldId id="496" r:id="rId22"/>
    <p:sldId id="516" r:id="rId23"/>
    <p:sldId id="517" r:id="rId24"/>
    <p:sldId id="518" r:id="rId25"/>
    <p:sldId id="519" r:id="rId26"/>
    <p:sldId id="497" r:id="rId27"/>
    <p:sldId id="498" r:id="rId28"/>
    <p:sldId id="499" r:id="rId29"/>
    <p:sldId id="500" r:id="rId30"/>
    <p:sldId id="501" r:id="rId31"/>
    <p:sldId id="520" r:id="rId32"/>
    <p:sldId id="521" r:id="rId33"/>
    <p:sldId id="522" r:id="rId34"/>
    <p:sldId id="523" r:id="rId35"/>
    <p:sldId id="529" r:id="rId36"/>
    <p:sldId id="530" r:id="rId37"/>
    <p:sldId id="526" r:id="rId38"/>
    <p:sldId id="509" r:id="rId3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3"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480E"/>
    <a:srgbClr val="997300"/>
    <a:srgbClr val="B2B2B2"/>
    <a:srgbClr val="008000"/>
    <a:srgbClr val="EAEFF7"/>
    <a:srgbClr val="D2DEE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7652"/>
  </p:normalViewPr>
  <p:slideViewPr>
    <p:cSldViewPr snapToGrid="0" snapToObjects="1">
      <p:cViewPr varScale="1">
        <p:scale>
          <a:sx n="46" d="100"/>
          <a:sy n="46" d="100"/>
        </p:scale>
        <p:origin x="111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mogorosi\Documents\PMU\Reporting\2021_22\Quarter%203\PC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mogorosi\Documents\PMU\Reporting\2021_22\Quarter%203\PC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mogorosi\Documents\PMU\Reporting\2021_22\Quarter%201%20Report\Graph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tmogorosi\Documents\PMU\Reporting\2021_22\Quarter%201%20Report\Graphs.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oleObject" Target="file:///C:\Users\tmogorosi\Documents\PMU\Reporting\2021_22\Quarter%201%20Report\Graphs.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087425323367427"/>
          <c:y val="6.9529541366863665E-2"/>
          <c:w val="0.58814277616993804"/>
          <c:h val="0.70861980646936562"/>
        </c:manualLayout>
      </c:layout>
      <c:pieChart>
        <c:varyColors val="1"/>
        <c:ser>
          <c:idx val="0"/>
          <c:order val="0"/>
          <c:dPt>
            <c:idx val="0"/>
            <c:bubble3D val="0"/>
            <c:spPr>
              <a:solidFill>
                <a:schemeClr val="accent2"/>
              </a:solidFill>
              <a:ln w="19050">
                <a:solidFill>
                  <a:schemeClr val="accent2"/>
                </a:solidFill>
              </a:ln>
              <a:effectLst/>
            </c:spPr>
            <c:extLst>
              <c:ext xmlns:c16="http://schemas.microsoft.com/office/drawing/2014/chart" uri="{C3380CC4-5D6E-409C-BE32-E72D297353CC}">
                <c16:uniqueId val="{00000001-8AB1-4E20-BA5C-C9E14B65F59E}"/>
              </c:ext>
            </c:extLst>
          </c:dPt>
          <c:dPt>
            <c:idx val="1"/>
            <c:bubble3D val="0"/>
            <c:spPr>
              <a:solidFill>
                <a:schemeClr val="accent4"/>
              </a:solidFill>
              <a:ln w="19050">
                <a:solidFill>
                  <a:schemeClr val="accent4"/>
                </a:solidFill>
              </a:ln>
              <a:effectLst/>
            </c:spPr>
            <c:extLst>
              <c:ext xmlns:c16="http://schemas.microsoft.com/office/drawing/2014/chart" uri="{C3380CC4-5D6E-409C-BE32-E72D297353CC}">
                <c16:uniqueId val="{00000003-8AB1-4E20-BA5C-C9E14B65F59E}"/>
              </c:ext>
            </c:extLst>
          </c:dPt>
          <c:dPt>
            <c:idx val="2"/>
            <c:bubble3D val="0"/>
            <c:spPr>
              <a:solidFill>
                <a:schemeClr val="accent6"/>
              </a:solidFill>
              <a:ln w="19050">
                <a:solidFill>
                  <a:schemeClr val="accent6"/>
                </a:solidFill>
              </a:ln>
              <a:effectLst/>
            </c:spPr>
            <c:extLst>
              <c:ext xmlns:c16="http://schemas.microsoft.com/office/drawing/2014/chart" uri="{C3380CC4-5D6E-409C-BE32-E72D297353CC}">
                <c16:uniqueId val="{00000005-8AB1-4E20-BA5C-C9E14B65F59E}"/>
              </c:ext>
            </c:extLst>
          </c:dPt>
          <c:dPt>
            <c:idx val="3"/>
            <c:bubble3D val="0"/>
            <c:spPr>
              <a:solidFill>
                <a:schemeClr val="accent2">
                  <a:lumMod val="60000"/>
                </a:schemeClr>
              </a:solidFill>
              <a:ln w="19050">
                <a:solidFill>
                  <a:srgbClr val="9E480E"/>
                </a:solidFill>
              </a:ln>
              <a:effectLst/>
            </c:spPr>
            <c:extLst>
              <c:ext xmlns:c16="http://schemas.microsoft.com/office/drawing/2014/chart" uri="{C3380CC4-5D6E-409C-BE32-E72D297353CC}">
                <c16:uniqueId val="{00000007-8AB1-4E20-BA5C-C9E14B65F59E}"/>
              </c:ext>
            </c:extLst>
          </c:dPt>
          <c:dPt>
            <c:idx val="4"/>
            <c:bubble3D val="0"/>
            <c:spPr>
              <a:solidFill>
                <a:schemeClr val="accent4">
                  <a:lumMod val="60000"/>
                </a:schemeClr>
              </a:solidFill>
              <a:ln w="19050">
                <a:solidFill>
                  <a:srgbClr val="997300"/>
                </a:solidFill>
              </a:ln>
              <a:effectLst/>
            </c:spPr>
            <c:extLst>
              <c:ext xmlns:c16="http://schemas.microsoft.com/office/drawing/2014/chart" uri="{C3380CC4-5D6E-409C-BE32-E72D297353CC}">
                <c16:uniqueId val="{00000009-8AB1-4E20-BA5C-C9E14B65F59E}"/>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Sheet1!$A$13:$A$17</c:f>
              <c:strCache>
                <c:ptCount val="5"/>
                <c:pt idx="0">
                  <c:v>Member of Parliament</c:v>
                </c:pt>
                <c:pt idx="1">
                  <c:v>National Assembly</c:v>
                </c:pt>
                <c:pt idx="2">
                  <c:v>National Council of Provinces</c:v>
                </c:pt>
                <c:pt idx="3">
                  <c:v>Parliament of South Africa</c:v>
                </c:pt>
                <c:pt idx="4">
                  <c:v>Parliamentary Committees</c:v>
                </c:pt>
              </c:strCache>
            </c:strRef>
          </c:cat>
          <c:val>
            <c:numRef>
              <c:f>Sheet1!$B$13:$B$17</c:f>
              <c:numCache>
                <c:formatCode>0%</c:formatCode>
                <c:ptCount val="5"/>
                <c:pt idx="0">
                  <c:v>0.06</c:v>
                </c:pt>
                <c:pt idx="1">
                  <c:v>0.38</c:v>
                </c:pt>
                <c:pt idx="2">
                  <c:v>0.13</c:v>
                </c:pt>
                <c:pt idx="3">
                  <c:v>0.36</c:v>
                </c:pt>
                <c:pt idx="4">
                  <c:v>7.0000000000000007E-2</c:v>
                </c:pt>
              </c:numCache>
            </c:numRef>
          </c:val>
          <c:extLst>
            <c:ext xmlns:c16="http://schemas.microsoft.com/office/drawing/2014/chart" uri="{C3380CC4-5D6E-409C-BE32-E72D297353CC}">
              <c16:uniqueId val="{0000000A-8AB1-4E20-BA5C-C9E14B65F59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5684587082846636E-3"/>
          <c:y val="0.81140260675081621"/>
          <c:w val="0.9984315412917153"/>
          <c:h val="0.17045925202304543"/>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46412623734039"/>
          <c:y val="2.5571008435261067E-3"/>
          <c:w val="0.64849666399508699"/>
          <c:h val="0.77798176089571192"/>
        </c:manualLayout>
      </c:layout>
      <c:pieChart>
        <c:varyColors val="1"/>
        <c:ser>
          <c:idx val="0"/>
          <c:order val="0"/>
          <c:dPt>
            <c:idx val="0"/>
            <c:bubble3D val="0"/>
            <c:spPr>
              <a:solidFill>
                <a:schemeClr val="accent2"/>
              </a:solidFill>
              <a:ln w="19050">
                <a:solidFill>
                  <a:schemeClr val="accent2"/>
                </a:solidFill>
              </a:ln>
              <a:effectLst/>
            </c:spPr>
            <c:extLst>
              <c:ext xmlns:c16="http://schemas.microsoft.com/office/drawing/2014/chart" uri="{C3380CC4-5D6E-409C-BE32-E72D297353CC}">
                <c16:uniqueId val="{00000001-6423-4D56-A20C-83C80D737E44}"/>
              </c:ext>
            </c:extLst>
          </c:dPt>
          <c:dPt>
            <c:idx val="1"/>
            <c:bubble3D val="0"/>
            <c:spPr>
              <a:solidFill>
                <a:schemeClr val="accent4"/>
              </a:solidFill>
              <a:ln w="19050">
                <a:solidFill>
                  <a:schemeClr val="accent4"/>
                </a:solidFill>
              </a:ln>
              <a:effectLst/>
            </c:spPr>
            <c:extLst>
              <c:ext xmlns:c16="http://schemas.microsoft.com/office/drawing/2014/chart" uri="{C3380CC4-5D6E-409C-BE32-E72D297353CC}">
                <c16:uniqueId val="{00000003-6423-4D56-A20C-83C80D737E44}"/>
              </c:ext>
            </c:extLst>
          </c:dPt>
          <c:dPt>
            <c:idx val="2"/>
            <c:bubble3D val="0"/>
            <c:spPr>
              <a:solidFill>
                <a:schemeClr val="accent6"/>
              </a:solidFill>
              <a:ln w="19050">
                <a:solidFill>
                  <a:schemeClr val="accent6"/>
                </a:solidFill>
              </a:ln>
              <a:effectLst/>
            </c:spPr>
            <c:extLst>
              <c:ext xmlns:c16="http://schemas.microsoft.com/office/drawing/2014/chart" uri="{C3380CC4-5D6E-409C-BE32-E72D297353CC}">
                <c16:uniqueId val="{00000005-6423-4D56-A20C-83C80D737E44}"/>
              </c:ext>
            </c:extLst>
          </c:dPt>
          <c:dPt>
            <c:idx val="3"/>
            <c:bubble3D val="0"/>
            <c:spPr>
              <a:solidFill>
                <a:srgbClr val="9E480E"/>
              </a:solidFill>
              <a:ln w="19050">
                <a:solidFill>
                  <a:srgbClr val="9E480E"/>
                </a:solidFill>
              </a:ln>
              <a:effectLst/>
            </c:spPr>
            <c:extLst>
              <c:ext xmlns:c16="http://schemas.microsoft.com/office/drawing/2014/chart" uri="{C3380CC4-5D6E-409C-BE32-E72D297353CC}">
                <c16:uniqueId val="{00000007-6423-4D56-A20C-83C80D737E44}"/>
              </c:ext>
            </c:extLst>
          </c:dPt>
          <c:dPt>
            <c:idx val="4"/>
            <c:bubble3D val="0"/>
            <c:spPr>
              <a:solidFill>
                <a:srgbClr val="997300"/>
              </a:solidFill>
              <a:ln w="19050">
                <a:solidFill>
                  <a:srgbClr val="997300"/>
                </a:solidFill>
              </a:ln>
              <a:effectLst/>
            </c:spPr>
            <c:extLst>
              <c:ext xmlns:c16="http://schemas.microsoft.com/office/drawing/2014/chart" uri="{C3380CC4-5D6E-409C-BE32-E72D297353CC}">
                <c16:uniqueId val="{00000009-6423-4D56-A20C-83C80D737E44}"/>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Member of Parliament</c:v>
                </c:pt>
                <c:pt idx="1">
                  <c:v>National Assembly</c:v>
                </c:pt>
                <c:pt idx="2">
                  <c:v>National Council of Provinces</c:v>
                </c:pt>
                <c:pt idx="3">
                  <c:v>Parliament of South Africa</c:v>
                </c:pt>
                <c:pt idx="4">
                  <c:v>Parliamentary Committees</c:v>
                </c:pt>
              </c:strCache>
            </c:strRef>
          </c:cat>
          <c:val>
            <c:numRef>
              <c:f>Sheet1!$B$2:$B$6</c:f>
              <c:numCache>
                <c:formatCode>0%</c:formatCode>
                <c:ptCount val="5"/>
                <c:pt idx="0">
                  <c:v>0.09</c:v>
                </c:pt>
                <c:pt idx="1">
                  <c:v>0.23</c:v>
                </c:pt>
                <c:pt idx="2">
                  <c:v>7.0000000000000007E-2</c:v>
                </c:pt>
                <c:pt idx="3">
                  <c:v>0.46</c:v>
                </c:pt>
                <c:pt idx="4">
                  <c:v>0.15</c:v>
                </c:pt>
              </c:numCache>
            </c:numRef>
          </c:val>
          <c:extLst>
            <c:ext xmlns:c16="http://schemas.microsoft.com/office/drawing/2014/chart" uri="{C3380CC4-5D6E-409C-BE32-E72D297353CC}">
              <c16:uniqueId val="{0000000A-6423-4D56-A20C-83C80D737E4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0212624720789261"/>
          <c:w val="0.997528546001478"/>
          <c:h val="0.17884346816697902"/>
        </c:manualLayout>
      </c:layout>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ysClr val="windowText" lastClr="000000"/>
                </a:solidFill>
                <a:latin typeface="+mn-lt"/>
                <a:ea typeface="+mn-ea"/>
                <a:cs typeface="+mn-cs"/>
              </a:defRPr>
            </a:pPr>
            <a:r>
              <a:rPr lang="en-ZA" sz="3200" b="1" dirty="0">
                <a:solidFill>
                  <a:sysClr val="windowText" lastClr="000000"/>
                </a:solidFill>
              </a:rPr>
              <a:t>Overall Performance</a:t>
            </a:r>
          </a:p>
          <a:p>
            <a:pPr>
              <a:defRPr sz="2400" b="1">
                <a:solidFill>
                  <a:sysClr val="windowText" lastClr="000000"/>
                </a:solidFill>
              </a:defRPr>
            </a:pPr>
            <a:r>
              <a:rPr lang="en-ZA" sz="2400" b="1" dirty="0">
                <a:solidFill>
                  <a:sysClr val="windowText" lastClr="000000"/>
                </a:solidFill>
              </a:rPr>
              <a:t>Quarter 3 2021/22</a:t>
            </a:r>
          </a:p>
        </c:rich>
      </c:tx>
      <c:overlay val="0"/>
      <c:spPr>
        <a:noFill/>
        <a:ln>
          <a:noFill/>
        </a:ln>
        <a:effectLst/>
      </c:spPr>
      <c:txPr>
        <a:bodyPr rot="0" spcFirstLastPara="1" vertOverflow="ellipsis" vert="horz" wrap="square" anchor="ctr" anchorCtr="1"/>
        <a:lstStyle/>
        <a:p>
          <a:pPr>
            <a:defRPr sz="24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3797339215123897"/>
          <c:y val="0.23458576573473802"/>
          <c:w val="0.5262397777663772"/>
          <c:h val="0.7094131091369793"/>
        </c:manualLayout>
      </c:layout>
      <c:doughnutChart>
        <c:varyColors val="1"/>
        <c:ser>
          <c:idx val="0"/>
          <c:order val="0"/>
          <c:spPr>
            <a:solidFill>
              <a:srgbClr val="00B050"/>
            </a:solidFill>
            <a:ln>
              <a:solidFill>
                <a:srgbClr val="00B050"/>
              </a:solidFill>
            </a:ln>
          </c:spPr>
          <c:dPt>
            <c:idx val="0"/>
            <c:bubble3D val="0"/>
            <c:spPr>
              <a:solidFill>
                <a:srgbClr val="00B050"/>
              </a:solidFill>
              <a:ln w="19050">
                <a:solidFill>
                  <a:srgbClr val="00B050"/>
                </a:solidFill>
              </a:ln>
              <a:effectLst/>
            </c:spPr>
            <c:extLst>
              <c:ext xmlns:c16="http://schemas.microsoft.com/office/drawing/2014/chart" uri="{C3380CC4-5D6E-409C-BE32-E72D297353CC}">
                <c16:uniqueId val="{00000001-687A-4A57-9F42-70B50630A632}"/>
              </c:ext>
            </c:extLst>
          </c:dPt>
          <c:dPt>
            <c:idx val="1"/>
            <c:bubble3D val="0"/>
            <c:spPr>
              <a:solidFill>
                <a:srgbClr val="00B050"/>
              </a:solidFill>
              <a:ln w="19050">
                <a:solidFill>
                  <a:srgbClr val="00B050"/>
                </a:solidFill>
              </a:ln>
              <a:effectLst/>
            </c:spPr>
            <c:extLst>
              <c:ext xmlns:c16="http://schemas.microsoft.com/office/drawing/2014/chart" uri="{C3380CC4-5D6E-409C-BE32-E72D297353CC}">
                <c16:uniqueId val="{00000003-687A-4A57-9F42-70B50630A632}"/>
              </c:ext>
            </c:extLst>
          </c:dPt>
          <c:val>
            <c:numRef>
              <c:f>'peogramme 1'!$C$2:$C$3</c:f>
              <c:numCache>
                <c:formatCode>0%</c:formatCode>
                <c:ptCount val="2"/>
                <c:pt idx="0">
                  <c:v>1</c:v>
                </c:pt>
                <c:pt idx="1">
                  <c:v>0</c:v>
                </c:pt>
              </c:numCache>
            </c:numRef>
          </c:val>
          <c:extLst>
            <c:ext xmlns:c16="http://schemas.microsoft.com/office/drawing/2014/chart" uri="{C3380CC4-5D6E-409C-BE32-E72D297353CC}">
              <c16:uniqueId val="{00000004-687A-4A57-9F42-70B50630A632}"/>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Main divisions</a:t>
            </a:r>
          </a:p>
        </c:rich>
      </c:tx>
      <c:layout>
        <c:manualLayout>
          <c:xMode val="edge"/>
          <c:yMode val="edge"/>
          <c:x val="0.43214981712850498"/>
          <c:y val="0"/>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3969732246798603E-2"/>
          <c:y val="0.1421072796934866"/>
          <c:w val="0.96585176561893671"/>
          <c:h val="0.72810299574622139"/>
        </c:manualLayout>
      </c:layout>
      <c:pie3DChart>
        <c:varyColors val="1"/>
        <c:ser>
          <c:idx val="0"/>
          <c:order val="0"/>
          <c:tx>
            <c:strRef>
              <c:f>Sheet1!$B$1</c:f>
              <c:strCache>
                <c:ptCount val="1"/>
                <c:pt idx="0">
                  <c:v>Budget </c:v>
                </c:pt>
              </c:strCache>
            </c:strRef>
          </c:tx>
          <c:explosion val="8"/>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084-4FA9-A926-E8299D0C22A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084-4FA9-A926-E8299D0C22A1}"/>
              </c:ext>
            </c:extLst>
          </c:dPt>
          <c:dPt>
            <c:idx val="2"/>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5-0084-4FA9-A926-E8299D0C22A1}"/>
              </c:ext>
            </c:extLst>
          </c:dPt>
          <c:dPt>
            <c:idx val="3"/>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7-0084-4FA9-A926-E8299D0C22A1}"/>
              </c:ext>
            </c:extLst>
          </c:dPt>
          <c:dLbls>
            <c:dLbl>
              <c:idx val="0"/>
              <c:layout>
                <c:manualLayout>
                  <c:x val="-0.32778592043064003"/>
                  <c:y val="0.14222931513838946"/>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084-4FA9-A926-E8299D0C22A1}"/>
                </c:ext>
              </c:extLst>
            </c:dLbl>
            <c:dLbl>
              <c:idx val="1"/>
              <c:layout>
                <c:manualLayout>
                  <c:x val="-0.18282085764014491"/>
                  <c:y val="-0.15243248760571601"/>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084-4FA9-A926-E8299D0C22A1}"/>
                </c:ext>
              </c:extLst>
            </c:dLbl>
            <c:dLbl>
              <c:idx val="2"/>
              <c:layout>
                <c:manualLayout>
                  <c:x val="0.13414083728455858"/>
                  <c:y val="-0.30184588332566725"/>
                </c:manualLayout>
              </c:layout>
              <c:spPr>
                <a:noFill/>
                <a:ln>
                  <a:noFill/>
                </a:ln>
                <a:effectLst/>
              </c:spPr>
              <c:txPr>
                <a:bodyPr wrap="square" lIns="38100" tIns="19050" rIns="38100" bIns="19050" anchor="ctr">
                  <a:noAutofit/>
                </a:bodyPr>
                <a:lstStyle/>
                <a:p>
                  <a:pPr>
                    <a:defRPr sz="1200" b="1" baseline="0"/>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5305850019630937"/>
                      <c:h val="0.10522222222222222"/>
                    </c:manualLayout>
                  </c15:layout>
                </c:ext>
                <c:ext xmlns:c16="http://schemas.microsoft.com/office/drawing/2014/chart" uri="{C3380CC4-5D6E-409C-BE32-E72D297353CC}">
                  <c16:uniqueId val="{00000005-0084-4FA9-A926-E8299D0C22A1}"/>
                </c:ext>
              </c:extLst>
            </c:dLbl>
            <c:dLbl>
              <c:idx val="3"/>
              <c:layout>
                <c:manualLayout>
                  <c:x val="0.35406969049764692"/>
                  <c:y val="6.707763887828469E-2"/>
                </c:manualLayout>
              </c:layout>
              <c:spPr>
                <a:noFill/>
                <a:ln>
                  <a:noFill/>
                </a:ln>
                <a:effectLst/>
              </c:spPr>
              <c:txPr>
                <a:bodyPr wrap="square" lIns="38100" tIns="19050" rIns="38100" bIns="19050" anchor="ctr">
                  <a:noAutofit/>
                </a:bodyPr>
                <a:lstStyle/>
                <a:p>
                  <a:pPr>
                    <a:defRPr sz="1200" b="1" baseline="0"/>
                  </a:pPr>
                  <a:endParaRPr lang="en-US"/>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6507263447192777"/>
                      <c:h val="0.16818518518518519"/>
                    </c:manualLayout>
                  </c15:layout>
                </c:ext>
                <c:ext xmlns:c16="http://schemas.microsoft.com/office/drawing/2014/chart" uri="{C3380CC4-5D6E-409C-BE32-E72D297353CC}">
                  <c16:uniqueId val="{00000007-0084-4FA9-A926-E8299D0C22A1}"/>
                </c:ext>
              </c:extLst>
            </c:dLbl>
            <c:spPr>
              <a:noFill/>
              <a:ln>
                <a:noFill/>
              </a:ln>
              <a:effectLst/>
            </c:spPr>
            <c:txPr>
              <a:bodyPr wrap="square" lIns="38100" tIns="19050" rIns="38100" bIns="19050" anchor="ctr">
                <a:spAutoFit/>
              </a:bodyPr>
              <a:lstStyle/>
              <a:p>
                <a:pPr>
                  <a:defRPr sz="1200" b="1" baseline="0"/>
                </a:pPr>
                <a:endParaRPr lang="en-US"/>
              </a:p>
            </c:txPr>
            <c:dLblPos val="in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Direct Charges</c:v>
                </c:pt>
                <c:pt idx="1">
                  <c:v>Administration</c:v>
                </c:pt>
                <c:pt idx="2">
                  <c:v>Associated Services</c:v>
                </c:pt>
                <c:pt idx="3">
                  <c:v>Legislation and Oversight</c:v>
                </c:pt>
              </c:strCache>
            </c:strRef>
          </c:cat>
          <c:val>
            <c:numRef>
              <c:f>Sheet1!$B$2:$B$5</c:f>
              <c:numCache>
                <c:formatCode>_ [$R-1C09]\ * #,##0_ ;_ [$R-1C09]\ * \-#,##0_ ;_ [$R-1C09]\ * "-"_ ;_ @_ </c:formatCode>
                <c:ptCount val="4"/>
                <c:pt idx="0">
                  <c:v>121698</c:v>
                </c:pt>
                <c:pt idx="1">
                  <c:v>168553</c:v>
                </c:pt>
                <c:pt idx="2">
                  <c:v>191203</c:v>
                </c:pt>
                <c:pt idx="3">
                  <c:v>186070</c:v>
                </c:pt>
              </c:numCache>
            </c:numRef>
          </c:val>
          <c:extLst>
            <c:ext xmlns:c16="http://schemas.microsoft.com/office/drawing/2014/chart" uri="{C3380CC4-5D6E-409C-BE32-E72D297353CC}">
              <c16:uniqueId val="{00000008-0084-4FA9-A926-E8299D0C22A1}"/>
            </c:ext>
          </c:extLst>
        </c:ser>
        <c:dLbls>
          <c:dLblPos val="inEnd"/>
          <c:showLegendKey val="0"/>
          <c:showVal val="1"/>
          <c:showCatName val="0"/>
          <c:showSerName val="0"/>
          <c:showPercent val="0"/>
          <c:showBubbleSize val="0"/>
          <c:showLeaderLines val="1"/>
        </c:dLbls>
        <c:extLst/>
      </c:pie3DChart>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800" b="1" i="0" u="none" strike="noStrike" kern="1200" spc="0" baseline="0">
                <a:solidFill>
                  <a:prstClr val="black">
                    <a:lumMod val="65000"/>
                    <a:lumOff val="35000"/>
                  </a:prstClr>
                </a:solidFill>
                <a:latin typeface="+mn-lt"/>
                <a:ea typeface="+mn-ea"/>
                <a:cs typeface="+mn-cs"/>
              </a:defRPr>
            </a:pPr>
            <a:r>
              <a:rPr lang="en-US" sz="1800" b="1" i="0" u="none" strike="noStrike" kern="1200" spc="0" baseline="0" dirty="0">
                <a:solidFill>
                  <a:prstClr val="black">
                    <a:lumMod val="65000"/>
                    <a:lumOff val="35000"/>
                  </a:prstClr>
                </a:solidFill>
                <a:latin typeface="+mn-lt"/>
                <a:ea typeface="+mn-ea"/>
                <a:cs typeface="+mn-cs"/>
              </a:rPr>
              <a:t>Economic Classification</a:t>
            </a:r>
          </a:p>
        </c:rich>
      </c:tx>
      <c:layout>
        <c:manualLayout>
          <c:xMode val="edge"/>
          <c:yMode val="edge"/>
          <c:x val="0.37328723735990688"/>
          <c:y val="1.1494348257694969E-2"/>
        </c:manualLayout>
      </c:layout>
      <c:overlay val="0"/>
      <c:spPr>
        <a:noFill/>
        <a:ln>
          <a:noFill/>
        </a:ln>
        <a:effectLst/>
      </c:spPr>
      <c:txPr>
        <a:bodyPr rot="0" spcFirstLastPara="1" vertOverflow="ellipsis" vert="horz" wrap="square" anchor="ctr" anchorCtr="1"/>
        <a:lstStyle/>
        <a:p>
          <a:pPr algn="ctr" rtl="0">
            <a:defRPr sz="1800" b="1" i="0" u="none" strike="noStrike" kern="1200" spc="0" baseline="0">
              <a:solidFill>
                <a:prstClr val="black">
                  <a:lumMod val="65000"/>
                  <a:lumOff val="35000"/>
                </a:prstClr>
              </a:solidFill>
              <a:latin typeface="+mn-lt"/>
              <a:ea typeface="+mn-ea"/>
              <a:cs typeface="+mn-cs"/>
            </a:defRPr>
          </a:pPr>
          <a:endParaRPr lang="en-US"/>
        </a:p>
      </c:txPr>
    </c:title>
    <c:autoTitleDeleted val="0"/>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224349911604071"/>
          <c:y val="0.17062753685276219"/>
          <c:w val="0.84679505822683809"/>
          <c:h val="0.74562585123630887"/>
        </c:manualLayout>
      </c:layout>
      <c:pie3DChart>
        <c:varyColors val="1"/>
        <c:ser>
          <c:idx val="0"/>
          <c:order val="0"/>
          <c:tx>
            <c:strRef>
              <c:f>Sheet1!$B$1</c:f>
              <c:strCache>
                <c:ptCount val="1"/>
                <c:pt idx="0">
                  <c:v>Annual Budget</c:v>
                </c:pt>
              </c:strCache>
            </c:strRef>
          </c:tx>
          <c:explosion val="2"/>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17B-4305-9540-BC135E6A2CA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E17B-4305-9540-BC135E6A2CA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E17B-4305-9540-BC135E6A2CA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E17B-4305-9540-BC135E6A2CAA}"/>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E17B-4305-9540-BC135E6A2CAA}"/>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E17B-4305-9540-BC135E6A2CAA}"/>
              </c:ext>
            </c:extLst>
          </c:dPt>
          <c:dLbls>
            <c:dLbl>
              <c:idx val="0"/>
              <c:layout>
                <c:manualLayout>
                  <c:x val="5.0084747892153059E-2"/>
                  <c:y val="3.8508914833921597E-2"/>
                </c:manualLayout>
              </c:layout>
              <c:tx>
                <c:rich>
                  <a:bodyPr/>
                  <a:lstStyle/>
                  <a:p>
                    <a:fld id="{977D1725-9CB4-4A9D-B2C0-6F4320AFF6D4}" type="CATEGORYNAME">
                      <a:rPr lang="en-US" b="1"/>
                      <a:pPr/>
                      <a:t>[CATEGORY NAME]</a:t>
                    </a:fld>
                    <a:r>
                      <a:rPr lang="en-US" baseline="0" dirty="0"/>
                      <a:t>,  R121,698</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17B-4305-9540-BC135E6A2CAA}"/>
                </c:ext>
              </c:extLst>
            </c:dLbl>
            <c:dLbl>
              <c:idx val="1"/>
              <c:layout>
                <c:manualLayout>
                  <c:x val="5.3037154556546999E-2"/>
                  <c:y val="-8.9404681760800131E-2"/>
                </c:manualLayout>
              </c:layout>
              <c:tx>
                <c:rich>
                  <a:bodyPr/>
                  <a:lstStyle/>
                  <a:p>
                    <a:fld id="{0D8191B7-BB1C-44E0-A893-0F8ADBF5E1E1}" type="CATEGORYNAME">
                      <a:rPr lang="en-US" b="1"/>
                      <a:pPr/>
                      <a:t>[CATEGORY NAME]</a:t>
                    </a:fld>
                    <a:r>
                      <a:rPr lang="en-US" baseline="0" dirty="0"/>
                      <a:t>,  R316,648</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17B-4305-9540-BC135E6A2CAA}"/>
                </c:ext>
              </c:extLst>
            </c:dLbl>
            <c:dLbl>
              <c:idx val="2"/>
              <c:layout>
                <c:manualLayout>
                  <c:x val="-3.4701577772752297E-2"/>
                  <c:y val="-3.3698977283012035E-2"/>
                </c:manualLayout>
              </c:layout>
              <c:tx>
                <c:rich>
                  <a:bodyPr/>
                  <a:lstStyle/>
                  <a:p>
                    <a:fld id="{638AA6EB-CCB3-4640-A559-7FEF5F6A51AE}" type="CATEGORYNAME">
                      <a:rPr lang="en-US" b="1"/>
                      <a:pPr/>
                      <a:t>[CATEGORY NAME]</a:t>
                    </a:fld>
                    <a:r>
                      <a:rPr lang="en-US" b="1" baseline="0" dirty="0"/>
                      <a:t>, </a:t>
                    </a:r>
                    <a:r>
                      <a:rPr lang="en-US" baseline="0" dirty="0"/>
                      <a:t>R62,023</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17B-4305-9540-BC135E6A2CAA}"/>
                </c:ext>
              </c:extLst>
            </c:dLbl>
            <c:dLbl>
              <c:idx val="3"/>
              <c:tx>
                <c:rich>
                  <a:bodyPr/>
                  <a:lstStyle/>
                  <a:p>
                    <a:fld id="{DA912E8D-2AB0-44C1-BD5A-52D644293148}" type="CATEGORYNAME">
                      <a:rPr lang="en-ZA" b="1"/>
                      <a:pPr/>
                      <a:t>[CATEGORY NAME]</a:t>
                    </a:fld>
                    <a:r>
                      <a:rPr lang="en-ZA" baseline="0" dirty="0"/>
                      <a:t>,R 30, 858</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17B-4305-9540-BC135E6A2CAA}"/>
                </c:ext>
              </c:extLst>
            </c:dLbl>
            <c:dLbl>
              <c:idx val="4"/>
              <c:layout>
                <c:manualLayout>
                  <c:x val="2.4096498381566533E-2"/>
                  <c:y val="6.4863788578151865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tx1">
                            <a:lumMod val="75000"/>
                            <a:lumOff val="25000"/>
                          </a:schemeClr>
                        </a:solidFill>
                        <a:latin typeface="+mn-lt"/>
                        <a:ea typeface="+mn-ea"/>
                        <a:cs typeface="+mn-cs"/>
                      </a:defRPr>
                    </a:pPr>
                    <a:fld id="{69F74A01-4F88-4FAE-B4D5-65DC37E81FD5}" type="CATEGORYNAME">
                      <a:rPr lang="en-US" sz="1200" b="1"/>
                      <a:pPr>
                        <a:defRPr sz="1200" b="1"/>
                      </a:pPr>
                      <a:t>[CATEGORY NAME]</a:t>
                    </a:fld>
                    <a:r>
                      <a:rPr lang="en-US" sz="1200" b="1" baseline="0" dirty="0"/>
                      <a:t>, R128,341</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6516530407589389"/>
                      <c:h val="6.7270114942528741E-2"/>
                    </c:manualLayout>
                  </c15:layout>
                  <c15:dlblFieldTable/>
                  <c15:showDataLabelsRange val="0"/>
                </c:ext>
                <c:ext xmlns:c16="http://schemas.microsoft.com/office/drawing/2014/chart" uri="{C3380CC4-5D6E-409C-BE32-E72D297353CC}">
                  <c16:uniqueId val="{00000009-E17B-4305-9540-BC135E6A2CAA}"/>
                </c:ext>
              </c:extLst>
            </c:dLbl>
            <c:dLbl>
              <c:idx val="5"/>
              <c:tx>
                <c:rich>
                  <a:bodyPr/>
                  <a:lstStyle/>
                  <a:p>
                    <a:r>
                      <a:rPr lang="en-US" baseline="0" dirty="0"/>
                      <a:t>C</a:t>
                    </a:r>
                    <a:r>
                      <a:rPr lang="en-US" b="1" baseline="0" dirty="0"/>
                      <a:t>apital Expenditure</a:t>
                    </a:r>
                    <a:r>
                      <a:rPr lang="en-US" baseline="0" dirty="0"/>
                      <a:t>, R 7,956</a:t>
                    </a:r>
                    <a:endParaRPr lang="en-US" dirty="0"/>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17B-4305-9540-BC135E6A2CA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Compensation of Members</c:v>
                </c:pt>
                <c:pt idx="1">
                  <c:v>Compensation of employees</c:v>
                </c:pt>
                <c:pt idx="2">
                  <c:v>Goods &amp; Services APP</c:v>
                </c:pt>
                <c:pt idx="3">
                  <c:v>Goods &amp; Services Members entitlements</c:v>
                </c:pt>
                <c:pt idx="4">
                  <c:v>Transfer payments</c:v>
                </c:pt>
                <c:pt idx="5">
                  <c:v>Capital expenditure</c:v>
                </c:pt>
              </c:strCache>
            </c:strRef>
          </c:cat>
          <c:val>
            <c:numRef>
              <c:f>Sheet1!$B$2:$B$7</c:f>
              <c:numCache>
                <c:formatCode>_-* #,##0_-;\-* #,##0_-;_-* "-"??_-;_-@_-</c:formatCode>
                <c:ptCount val="6"/>
                <c:pt idx="0">
                  <c:v>121698</c:v>
                </c:pt>
                <c:pt idx="1">
                  <c:v>280406</c:v>
                </c:pt>
                <c:pt idx="2">
                  <c:v>98115</c:v>
                </c:pt>
                <c:pt idx="3">
                  <c:v>31917</c:v>
                </c:pt>
                <c:pt idx="4">
                  <c:v>128491</c:v>
                </c:pt>
                <c:pt idx="5">
                  <c:v>6897</c:v>
                </c:pt>
              </c:numCache>
            </c:numRef>
          </c:val>
          <c:extLst>
            <c:ext xmlns:c16="http://schemas.microsoft.com/office/drawing/2014/chart" uri="{C3380CC4-5D6E-409C-BE32-E72D297353CC}">
              <c16:uniqueId val="{0000000C-E17B-4305-9540-BC135E6A2CAA}"/>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ysClr val="windowText" lastClr="000000"/>
                </a:solidFill>
                <a:latin typeface="+mn-lt"/>
                <a:ea typeface="+mn-ea"/>
                <a:cs typeface="+mn-cs"/>
              </a:defRPr>
            </a:pPr>
            <a:r>
              <a:rPr lang="en-ZA" sz="2400" b="1" dirty="0">
                <a:solidFill>
                  <a:sysClr val="windowText" lastClr="000000"/>
                </a:solidFill>
              </a:rPr>
              <a:t>Programme 1 Performance</a:t>
            </a:r>
          </a:p>
          <a:p>
            <a:pPr>
              <a:defRPr sz="2400" b="1">
                <a:solidFill>
                  <a:sysClr val="windowText" lastClr="000000"/>
                </a:solidFill>
              </a:defRPr>
            </a:pPr>
            <a:r>
              <a:rPr lang="en-ZA" sz="2400" b="1" dirty="0">
                <a:solidFill>
                  <a:sysClr val="windowText" lastClr="000000"/>
                </a:solidFill>
              </a:rPr>
              <a:t>Quarter 3 2021/22</a:t>
            </a:r>
          </a:p>
        </c:rich>
      </c:tx>
      <c:overlay val="0"/>
      <c:spPr>
        <a:noFill/>
        <a:ln>
          <a:noFill/>
        </a:ln>
        <a:effectLst/>
      </c:spPr>
      <c:txPr>
        <a:bodyPr rot="0" spcFirstLastPara="1" vertOverflow="ellipsis" vert="horz" wrap="square" anchor="ctr" anchorCtr="1"/>
        <a:lstStyle/>
        <a:p>
          <a:pPr>
            <a:defRPr sz="24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3797339215123897"/>
          <c:y val="0.23458576573473802"/>
          <c:w val="0.5262397777663772"/>
          <c:h val="0.7094131091369793"/>
        </c:manualLayout>
      </c:layout>
      <c:doughnutChart>
        <c:varyColors val="1"/>
        <c:ser>
          <c:idx val="0"/>
          <c:order val="0"/>
          <c:spPr>
            <a:solidFill>
              <a:srgbClr val="00B050"/>
            </a:solidFill>
            <a:ln>
              <a:solidFill>
                <a:srgbClr val="00B050"/>
              </a:solidFill>
            </a:ln>
          </c:spPr>
          <c:dPt>
            <c:idx val="0"/>
            <c:bubble3D val="0"/>
            <c:spPr>
              <a:solidFill>
                <a:srgbClr val="00B050"/>
              </a:solidFill>
              <a:ln w="19050">
                <a:solidFill>
                  <a:srgbClr val="00B050"/>
                </a:solidFill>
              </a:ln>
              <a:effectLst/>
            </c:spPr>
            <c:extLst>
              <c:ext xmlns:c16="http://schemas.microsoft.com/office/drawing/2014/chart" uri="{C3380CC4-5D6E-409C-BE32-E72D297353CC}">
                <c16:uniqueId val="{00000001-687A-4A57-9F42-70B50630A632}"/>
              </c:ext>
            </c:extLst>
          </c:dPt>
          <c:dPt>
            <c:idx val="1"/>
            <c:bubble3D val="0"/>
            <c:spPr>
              <a:solidFill>
                <a:srgbClr val="00B050"/>
              </a:solidFill>
              <a:ln w="19050">
                <a:solidFill>
                  <a:srgbClr val="00B050"/>
                </a:solidFill>
              </a:ln>
              <a:effectLst/>
            </c:spPr>
            <c:extLst>
              <c:ext xmlns:c16="http://schemas.microsoft.com/office/drawing/2014/chart" uri="{C3380CC4-5D6E-409C-BE32-E72D297353CC}">
                <c16:uniqueId val="{00000003-687A-4A57-9F42-70B50630A632}"/>
              </c:ext>
            </c:extLst>
          </c:dPt>
          <c:val>
            <c:numRef>
              <c:f>'peogramme 1'!$C$2:$C$3</c:f>
              <c:numCache>
                <c:formatCode>0%</c:formatCode>
                <c:ptCount val="2"/>
                <c:pt idx="0">
                  <c:v>1</c:v>
                </c:pt>
                <c:pt idx="1">
                  <c:v>0</c:v>
                </c:pt>
              </c:numCache>
            </c:numRef>
          </c:val>
          <c:extLst>
            <c:ext xmlns:c16="http://schemas.microsoft.com/office/drawing/2014/chart" uri="{C3380CC4-5D6E-409C-BE32-E72D297353CC}">
              <c16:uniqueId val="{00000004-687A-4A57-9F42-70B50630A632}"/>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ysClr val="windowText" lastClr="000000"/>
                </a:solidFill>
                <a:latin typeface="+mn-lt"/>
                <a:ea typeface="+mn-ea"/>
                <a:cs typeface="+mn-cs"/>
              </a:defRPr>
            </a:pPr>
            <a:r>
              <a:rPr lang="en-ZA" sz="2400" b="1" dirty="0">
                <a:solidFill>
                  <a:sysClr val="windowText" lastClr="000000"/>
                </a:solidFill>
              </a:rPr>
              <a:t>Programme 2 Performance</a:t>
            </a:r>
          </a:p>
          <a:p>
            <a:pPr>
              <a:defRPr sz="2400" b="1">
                <a:solidFill>
                  <a:sysClr val="windowText" lastClr="000000"/>
                </a:solidFill>
              </a:defRPr>
            </a:pPr>
            <a:r>
              <a:rPr lang="en-ZA" sz="2400" b="1" dirty="0">
                <a:solidFill>
                  <a:sysClr val="windowText" lastClr="000000"/>
                </a:solidFill>
              </a:rPr>
              <a:t>Quarter 3 2021/22</a:t>
            </a:r>
          </a:p>
        </c:rich>
      </c:tx>
      <c:overlay val="0"/>
      <c:spPr>
        <a:noFill/>
        <a:ln>
          <a:noFill/>
        </a:ln>
        <a:effectLst/>
      </c:spPr>
      <c:txPr>
        <a:bodyPr rot="0" spcFirstLastPara="1" vertOverflow="ellipsis" vert="horz" wrap="square" anchor="ctr" anchorCtr="1"/>
        <a:lstStyle/>
        <a:p>
          <a:pPr>
            <a:defRPr sz="24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3797339215123897"/>
          <c:y val="0.23458576573473802"/>
          <c:w val="0.5262397777663772"/>
          <c:h val="0.7094131091369793"/>
        </c:manualLayout>
      </c:layout>
      <c:doughnutChart>
        <c:varyColors val="1"/>
        <c:ser>
          <c:idx val="0"/>
          <c:order val="0"/>
          <c:spPr>
            <a:solidFill>
              <a:srgbClr val="00B050"/>
            </a:solidFill>
            <a:ln>
              <a:solidFill>
                <a:srgbClr val="00B050"/>
              </a:solidFill>
            </a:ln>
          </c:spPr>
          <c:dPt>
            <c:idx val="0"/>
            <c:bubble3D val="0"/>
            <c:spPr>
              <a:solidFill>
                <a:srgbClr val="00B050"/>
              </a:solidFill>
              <a:ln w="19050">
                <a:solidFill>
                  <a:srgbClr val="00B050"/>
                </a:solidFill>
              </a:ln>
              <a:effectLst/>
            </c:spPr>
            <c:extLst>
              <c:ext xmlns:c16="http://schemas.microsoft.com/office/drawing/2014/chart" uri="{C3380CC4-5D6E-409C-BE32-E72D297353CC}">
                <c16:uniqueId val="{00000001-687A-4A57-9F42-70B50630A632}"/>
              </c:ext>
            </c:extLst>
          </c:dPt>
          <c:dPt>
            <c:idx val="1"/>
            <c:bubble3D val="0"/>
            <c:spPr>
              <a:solidFill>
                <a:srgbClr val="00B050"/>
              </a:solidFill>
              <a:ln w="19050">
                <a:solidFill>
                  <a:srgbClr val="00B050"/>
                </a:solidFill>
              </a:ln>
              <a:effectLst/>
            </c:spPr>
            <c:extLst>
              <c:ext xmlns:c16="http://schemas.microsoft.com/office/drawing/2014/chart" uri="{C3380CC4-5D6E-409C-BE32-E72D297353CC}">
                <c16:uniqueId val="{00000003-687A-4A57-9F42-70B50630A632}"/>
              </c:ext>
            </c:extLst>
          </c:dPt>
          <c:val>
            <c:numRef>
              <c:f>'peogramme 1'!$C$2:$C$3</c:f>
              <c:numCache>
                <c:formatCode>0%</c:formatCode>
                <c:ptCount val="2"/>
                <c:pt idx="0">
                  <c:v>1</c:v>
                </c:pt>
                <c:pt idx="1">
                  <c:v>0</c:v>
                </c:pt>
              </c:numCache>
            </c:numRef>
          </c:val>
          <c:extLst>
            <c:ext xmlns:c16="http://schemas.microsoft.com/office/drawing/2014/chart" uri="{C3380CC4-5D6E-409C-BE32-E72D297353CC}">
              <c16:uniqueId val="{00000004-687A-4A57-9F42-70B50630A632}"/>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6E6B1-AAEA-430B-97BE-A57B57E29819}" type="doc">
      <dgm:prSet loTypeId="urn:microsoft.com/office/officeart/2005/8/layout/radial1" loCatId="cycle" qsTypeId="urn:microsoft.com/office/officeart/2005/8/quickstyle/simple1" qsCatId="simple" csTypeId="urn:microsoft.com/office/officeart/2005/8/colors/colorful3" csCatId="colorful" phldr="1"/>
      <dgm:spPr/>
      <dgm:t>
        <a:bodyPr/>
        <a:lstStyle/>
        <a:p>
          <a:endParaRPr lang="en-US"/>
        </a:p>
      </dgm:t>
    </dgm:pt>
    <dgm:pt modelId="{485B3ECA-BD97-4261-8F14-FAD4D7C73C0D}">
      <dgm:prSet phldrT="[Text]" custT="1"/>
      <dgm:spPr>
        <a:solidFill>
          <a:schemeClr val="accent4">
            <a:lumMod val="50000"/>
          </a:schemeClr>
        </a:solidFill>
      </dgm:spPr>
      <dgm:t>
        <a:bodyPr/>
        <a:lstStyle/>
        <a:p>
          <a:r>
            <a:rPr lang="en-US" sz="2800" b="1" dirty="0"/>
            <a:t>Committees</a:t>
          </a:r>
        </a:p>
      </dgm:t>
    </dgm:pt>
    <dgm:pt modelId="{397C07BA-3430-41FB-9621-0EF8759E7BDD}" type="parTrans" cxnId="{5BB26A06-315F-4D4D-BF20-6C0AB8ACA397}">
      <dgm:prSet/>
      <dgm:spPr/>
      <dgm:t>
        <a:bodyPr/>
        <a:lstStyle/>
        <a:p>
          <a:endParaRPr lang="en-US"/>
        </a:p>
      </dgm:t>
    </dgm:pt>
    <dgm:pt modelId="{06864FCB-F54E-4AEB-B7BD-0111BAA11620}" type="sibTrans" cxnId="{5BB26A06-315F-4D4D-BF20-6C0AB8ACA397}">
      <dgm:prSet/>
      <dgm:spPr/>
      <dgm:t>
        <a:bodyPr/>
        <a:lstStyle/>
        <a:p>
          <a:endParaRPr lang="en-US"/>
        </a:p>
      </dgm:t>
    </dgm:pt>
    <dgm:pt modelId="{95BFEA71-D39D-43DB-8067-4B35055D726B}">
      <dgm:prSet phldrT="[Text]" custT="1"/>
      <dgm:spPr/>
      <dgm:t>
        <a:bodyPr/>
        <a:lstStyle/>
        <a:p>
          <a:r>
            <a:rPr lang="en-US" sz="2600" dirty="0"/>
            <a:t>Oversight Visits</a:t>
          </a:r>
        </a:p>
        <a:p>
          <a:r>
            <a:rPr lang="en-US" sz="3200" b="1" dirty="0"/>
            <a:t>3</a:t>
          </a:r>
        </a:p>
      </dgm:t>
    </dgm:pt>
    <dgm:pt modelId="{27334BDB-BB66-4E65-BB60-F2435CA06FFC}" type="parTrans" cxnId="{0363FBE9-0CFD-45AA-85B9-84681C7DCC6D}">
      <dgm:prSet/>
      <dgm:spPr/>
      <dgm:t>
        <a:bodyPr/>
        <a:lstStyle/>
        <a:p>
          <a:endParaRPr lang="en-US"/>
        </a:p>
      </dgm:t>
    </dgm:pt>
    <dgm:pt modelId="{E4E3E794-8EBB-4173-97E1-C5E17DDAB316}" type="sibTrans" cxnId="{0363FBE9-0CFD-45AA-85B9-84681C7DCC6D}">
      <dgm:prSet/>
      <dgm:spPr/>
      <dgm:t>
        <a:bodyPr/>
        <a:lstStyle/>
        <a:p>
          <a:endParaRPr lang="en-US"/>
        </a:p>
      </dgm:t>
    </dgm:pt>
    <dgm:pt modelId="{07B384A9-5AA0-4965-9D3D-9AF90AA2AD91}">
      <dgm:prSet phldrT="[Text]" custT="1"/>
      <dgm:spPr/>
      <dgm:t>
        <a:bodyPr/>
        <a:lstStyle/>
        <a:p>
          <a:r>
            <a:rPr lang="en-US" sz="2100" b="1" dirty="0"/>
            <a:t>Interventions</a:t>
          </a:r>
        </a:p>
        <a:p>
          <a:r>
            <a:rPr lang="en-US" sz="3200" dirty="0"/>
            <a:t>1</a:t>
          </a:r>
        </a:p>
      </dgm:t>
    </dgm:pt>
    <dgm:pt modelId="{73C9EF95-2659-4809-BD1F-D729646BC370}" type="parTrans" cxnId="{1FC4C224-20A5-497E-8118-21B68BDF85C1}">
      <dgm:prSet/>
      <dgm:spPr/>
      <dgm:t>
        <a:bodyPr/>
        <a:lstStyle/>
        <a:p>
          <a:endParaRPr lang="en-US"/>
        </a:p>
      </dgm:t>
    </dgm:pt>
    <dgm:pt modelId="{8F736BCB-CD93-4987-89BB-F76F5CB640D7}" type="sibTrans" cxnId="{1FC4C224-20A5-497E-8118-21B68BDF85C1}">
      <dgm:prSet/>
      <dgm:spPr/>
      <dgm:t>
        <a:bodyPr/>
        <a:lstStyle/>
        <a:p>
          <a:endParaRPr lang="en-US"/>
        </a:p>
      </dgm:t>
    </dgm:pt>
    <dgm:pt modelId="{C32EA37B-5521-43DD-A631-7CCEF5A4437C}">
      <dgm:prSet phldrT="[Text]" custT="1"/>
      <dgm:spPr/>
      <dgm:t>
        <a:bodyPr/>
        <a:lstStyle/>
        <a:p>
          <a:r>
            <a:rPr lang="en-US" sz="2600" dirty="0"/>
            <a:t>Bills Processed</a:t>
          </a:r>
        </a:p>
        <a:p>
          <a:r>
            <a:rPr lang="en-US" sz="3200" b="1" dirty="0"/>
            <a:t>22</a:t>
          </a:r>
        </a:p>
      </dgm:t>
    </dgm:pt>
    <dgm:pt modelId="{FE526E02-4B52-46D4-9DC1-A24E0508A377}" type="parTrans" cxnId="{7A17DDCF-CA93-486E-83E1-84A60E6FE161}">
      <dgm:prSet/>
      <dgm:spPr/>
      <dgm:t>
        <a:bodyPr/>
        <a:lstStyle/>
        <a:p>
          <a:endParaRPr lang="en-US"/>
        </a:p>
      </dgm:t>
    </dgm:pt>
    <dgm:pt modelId="{32E0C44C-F60C-4F0B-B030-383AFC77D8B3}" type="sibTrans" cxnId="{7A17DDCF-CA93-486E-83E1-84A60E6FE161}">
      <dgm:prSet/>
      <dgm:spPr/>
      <dgm:t>
        <a:bodyPr/>
        <a:lstStyle/>
        <a:p>
          <a:endParaRPr lang="en-US"/>
        </a:p>
      </dgm:t>
    </dgm:pt>
    <dgm:pt modelId="{D95D640D-0606-4054-83FD-4ADAD5B73009}">
      <dgm:prSet phldrT="[Text]" custT="1"/>
      <dgm:spPr/>
      <dgm:t>
        <a:bodyPr/>
        <a:lstStyle/>
        <a:p>
          <a:r>
            <a:rPr lang="en-US" sz="2600" dirty="0"/>
            <a:t>Public Hearings</a:t>
          </a:r>
        </a:p>
        <a:p>
          <a:r>
            <a:rPr lang="en-US" sz="3200" b="1" dirty="0"/>
            <a:t>29</a:t>
          </a:r>
        </a:p>
      </dgm:t>
    </dgm:pt>
    <dgm:pt modelId="{DAD68C30-19B6-4462-B30F-A2283AD19AB9}" type="parTrans" cxnId="{5B5B3393-D28B-4794-ACB9-759796CD3C22}">
      <dgm:prSet/>
      <dgm:spPr/>
      <dgm:t>
        <a:bodyPr/>
        <a:lstStyle/>
        <a:p>
          <a:endParaRPr lang="en-US"/>
        </a:p>
      </dgm:t>
    </dgm:pt>
    <dgm:pt modelId="{0FA15432-33FE-4A42-9FCF-66C0E0247D68}" type="sibTrans" cxnId="{5B5B3393-D28B-4794-ACB9-759796CD3C22}">
      <dgm:prSet/>
      <dgm:spPr/>
      <dgm:t>
        <a:bodyPr/>
        <a:lstStyle/>
        <a:p>
          <a:endParaRPr lang="en-US"/>
        </a:p>
      </dgm:t>
    </dgm:pt>
    <dgm:pt modelId="{05968303-7BA0-454F-9F2B-DF14019C01C5}">
      <dgm:prSet custT="1"/>
      <dgm:spPr/>
      <dgm:t>
        <a:bodyPr/>
        <a:lstStyle/>
        <a:p>
          <a:r>
            <a:rPr lang="en-US" sz="2600" dirty="0"/>
            <a:t>Virtual Meetings</a:t>
          </a:r>
        </a:p>
        <a:p>
          <a:r>
            <a:rPr lang="en-US" sz="3200" b="1" dirty="0"/>
            <a:t>273</a:t>
          </a:r>
        </a:p>
      </dgm:t>
    </dgm:pt>
    <dgm:pt modelId="{8038BDDA-8531-41E0-BFF7-54DDEBACC82D}" type="parTrans" cxnId="{9A069756-A67C-44B9-ABF1-CC1EAE8E1994}">
      <dgm:prSet/>
      <dgm:spPr/>
      <dgm:t>
        <a:bodyPr/>
        <a:lstStyle/>
        <a:p>
          <a:endParaRPr lang="en-US"/>
        </a:p>
      </dgm:t>
    </dgm:pt>
    <dgm:pt modelId="{060EDC6F-192B-4F0C-B864-2DFDC6BBB725}" type="sibTrans" cxnId="{9A069756-A67C-44B9-ABF1-CC1EAE8E1994}">
      <dgm:prSet/>
      <dgm:spPr/>
      <dgm:t>
        <a:bodyPr/>
        <a:lstStyle/>
        <a:p>
          <a:endParaRPr lang="en-US"/>
        </a:p>
      </dgm:t>
    </dgm:pt>
    <dgm:pt modelId="{FCBF6445-DC7B-41A1-BD2E-148F69ED6067}" type="pres">
      <dgm:prSet presAssocID="{6E66E6B1-AAEA-430B-97BE-A57B57E29819}" presName="cycle" presStyleCnt="0">
        <dgm:presLayoutVars>
          <dgm:chMax val="1"/>
          <dgm:dir/>
          <dgm:animLvl val="ctr"/>
          <dgm:resizeHandles val="exact"/>
        </dgm:presLayoutVars>
      </dgm:prSet>
      <dgm:spPr/>
      <dgm:t>
        <a:bodyPr/>
        <a:lstStyle/>
        <a:p>
          <a:endParaRPr lang="en-US"/>
        </a:p>
      </dgm:t>
    </dgm:pt>
    <dgm:pt modelId="{47004EE3-1019-4A86-85AE-4FEA600C75E4}" type="pres">
      <dgm:prSet presAssocID="{485B3ECA-BD97-4261-8F14-FAD4D7C73C0D}" presName="centerShape" presStyleLbl="node0" presStyleIdx="0" presStyleCnt="1" custScaleX="163364" custScaleY="113447"/>
      <dgm:spPr/>
      <dgm:t>
        <a:bodyPr/>
        <a:lstStyle/>
        <a:p>
          <a:endParaRPr lang="en-US"/>
        </a:p>
      </dgm:t>
    </dgm:pt>
    <dgm:pt modelId="{7E4F8198-57A2-4F4B-BED4-1B358BA69769}" type="pres">
      <dgm:prSet presAssocID="{27334BDB-BB66-4E65-BB60-F2435CA06FFC}" presName="Name9" presStyleLbl="parChTrans1D2" presStyleIdx="0" presStyleCnt="5"/>
      <dgm:spPr/>
      <dgm:t>
        <a:bodyPr/>
        <a:lstStyle/>
        <a:p>
          <a:endParaRPr lang="en-US"/>
        </a:p>
      </dgm:t>
    </dgm:pt>
    <dgm:pt modelId="{C21A8F39-05AF-43E8-B568-AE668409F889}" type="pres">
      <dgm:prSet presAssocID="{27334BDB-BB66-4E65-BB60-F2435CA06FFC}" presName="connTx" presStyleLbl="parChTrans1D2" presStyleIdx="0" presStyleCnt="5"/>
      <dgm:spPr/>
      <dgm:t>
        <a:bodyPr/>
        <a:lstStyle/>
        <a:p>
          <a:endParaRPr lang="en-US"/>
        </a:p>
      </dgm:t>
    </dgm:pt>
    <dgm:pt modelId="{D0AA21D1-2CC6-4585-BA47-477C37D1CD79}" type="pres">
      <dgm:prSet presAssocID="{95BFEA71-D39D-43DB-8067-4B35055D726B}" presName="node" presStyleLbl="node1" presStyleIdx="0" presStyleCnt="5" custScaleX="136137" custScaleY="113447">
        <dgm:presLayoutVars>
          <dgm:bulletEnabled val="1"/>
        </dgm:presLayoutVars>
      </dgm:prSet>
      <dgm:spPr/>
      <dgm:t>
        <a:bodyPr/>
        <a:lstStyle/>
        <a:p>
          <a:endParaRPr lang="en-US"/>
        </a:p>
      </dgm:t>
    </dgm:pt>
    <dgm:pt modelId="{664BA8E9-AF2E-405D-AD4F-CA21014EB247}" type="pres">
      <dgm:prSet presAssocID="{73C9EF95-2659-4809-BD1F-D729646BC370}" presName="Name9" presStyleLbl="parChTrans1D2" presStyleIdx="1" presStyleCnt="5"/>
      <dgm:spPr/>
      <dgm:t>
        <a:bodyPr/>
        <a:lstStyle/>
        <a:p>
          <a:endParaRPr lang="en-US"/>
        </a:p>
      </dgm:t>
    </dgm:pt>
    <dgm:pt modelId="{4E1E6AC4-7775-4357-8403-788D33DC5DAD}" type="pres">
      <dgm:prSet presAssocID="{73C9EF95-2659-4809-BD1F-D729646BC370}" presName="connTx" presStyleLbl="parChTrans1D2" presStyleIdx="1" presStyleCnt="5"/>
      <dgm:spPr/>
      <dgm:t>
        <a:bodyPr/>
        <a:lstStyle/>
        <a:p>
          <a:endParaRPr lang="en-US"/>
        </a:p>
      </dgm:t>
    </dgm:pt>
    <dgm:pt modelId="{7EC3B2BA-DBD0-412C-9B0C-18C994818A84}" type="pres">
      <dgm:prSet presAssocID="{07B384A9-5AA0-4965-9D3D-9AF90AA2AD91}" presName="node" presStyleLbl="node1" presStyleIdx="1" presStyleCnt="5" custScaleX="136137" custScaleY="113447" custRadScaleRad="126382" custRadScaleInc="4560">
        <dgm:presLayoutVars>
          <dgm:bulletEnabled val="1"/>
        </dgm:presLayoutVars>
      </dgm:prSet>
      <dgm:spPr/>
      <dgm:t>
        <a:bodyPr/>
        <a:lstStyle/>
        <a:p>
          <a:endParaRPr lang="en-US"/>
        </a:p>
      </dgm:t>
    </dgm:pt>
    <dgm:pt modelId="{F6CB522F-7992-4DC0-83A0-A00E7E444567}" type="pres">
      <dgm:prSet presAssocID="{FE526E02-4B52-46D4-9DC1-A24E0508A377}" presName="Name9" presStyleLbl="parChTrans1D2" presStyleIdx="2" presStyleCnt="5"/>
      <dgm:spPr/>
      <dgm:t>
        <a:bodyPr/>
        <a:lstStyle/>
        <a:p>
          <a:endParaRPr lang="en-US"/>
        </a:p>
      </dgm:t>
    </dgm:pt>
    <dgm:pt modelId="{189226EA-7BB2-439D-9D47-B3B236E866BF}" type="pres">
      <dgm:prSet presAssocID="{FE526E02-4B52-46D4-9DC1-A24E0508A377}" presName="connTx" presStyleLbl="parChTrans1D2" presStyleIdx="2" presStyleCnt="5"/>
      <dgm:spPr/>
      <dgm:t>
        <a:bodyPr/>
        <a:lstStyle/>
        <a:p>
          <a:endParaRPr lang="en-US"/>
        </a:p>
      </dgm:t>
    </dgm:pt>
    <dgm:pt modelId="{B4A58FA8-7E8B-4817-B980-113715CF0E0F}" type="pres">
      <dgm:prSet presAssocID="{C32EA37B-5521-43DD-A631-7CCEF5A4437C}" presName="node" presStyleLbl="node1" presStyleIdx="2" presStyleCnt="5" custScaleX="136137" custScaleY="113447" custRadScaleRad="127540" custRadScaleInc="-48078">
        <dgm:presLayoutVars>
          <dgm:bulletEnabled val="1"/>
        </dgm:presLayoutVars>
      </dgm:prSet>
      <dgm:spPr/>
      <dgm:t>
        <a:bodyPr/>
        <a:lstStyle/>
        <a:p>
          <a:endParaRPr lang="en-US"/>
        </a:p>
      </dgm:t>
    </dgm:pt>
    <dgm:pt modelId="{469EA4C0-478E-492D-B734-279192A7E866}" type="pres">
      <dgm:prSet presAssocID="{DAD68C30-19B6-4462-B30F-A2283AD19AB9}" presName="Name9" presStyleLbl="parChTrans1D2" presStyleIdx="3" presStyleCnt="5"/>
      <dgm:spPr/>
      <dgm:t>
        <a:bodyPr/>
        <a:lstStyle/>
        <a:p>
          <a:endParaRPr lang="en-US"/>
        </a:p>
      </dgm:t>
    </dgm:pt>
    <dgm:pt modelId="{EB6C7D61-C58D-4F2B-B6C3-84D4790FD242}" type="pres">
      <dgm:prSet presAssocID="{DAD68C30-19B6-4462-B30F-A2283AD19AB9}" presName="connTx" presStyleLbl="parChTrans1D2" presStyleIdx="3" presStyleCnt="5"/>
      <dgm:spPr/>
      <dgm:t>
        <a:bodyPr/>
        <a:lstStyle/>
        <a:p>
          <a:endParaRPr lang="en-US"/>
        </a:p>
      </dgm:t>
    </dgm:pt>
    <dgm:pt modelId="{77DB7336-DCA5-42FA-B40B-0C309B0B96D8}" type="pres">
      <dgm:prSet presAssocID="{D95D640D-0606-4054-83FD-4ADAD5B73009}" presName="node" presStyleLbl="node1" presStyleIdx="3" presStyleCnt="5" custScaleX="136137" custScaleY="113447" custRadScaleRad="129696" custRadScaleInc="50045">
        <dgm:presLayoutVars>
          <dgm:bulletEnabled val="1"/>
        </dgm:presLayoutVars>
      </dgm:prSet>
      <dgm:spPr/>
      <dgm:t>
        <a:bodyPr/>
        <a:lstStyle/>
        <a:p>
          <a:endParaRPr lang="en-US"/>
        </a:p>
      </dgm:t>
    </dgm:pt>
    <dgm:pt modelId="{0A556D53-83E3-430F-B652-C36EC9CE7C18}" type="pres">
      <dgm:prSet presAssocID="{8038BDDA-8531-41E0-BFF7-54DDEBACC82D}" presName="Name9" presStyleLbl="parChTrans1D2" presStyleIdx="4" presStyleCnt="5"/>
      <dgm:spPr/>
      <dgm:t>
        <a:bodyPr/>
        <a:lstStyle/>
        <a:p>
          <a:endParaRPr lang="en-US"/>
        </a:p>
      </dgm:t>
    </dgm:pt>
    <dgm:pt modelId="{D1674E1F-562E-48B6-92D1-D61D4107F60C}" type="pres">
      <dgm:prSet presAssocID="{8038BDDA-8531-41E0-BFF7-54DDEBACC82D}" presName="connTx" presStyleLbl="parChTrans1D2" presStyleIdx="4" presStyleCnt="5"/>
      <dgm:spPr/>
      <dgm:t>
        <a:bodyPr/>
        <a:lstStyle/>
        <a:p>
          <a:endParaRPr lang="en-US"/>
        </a:p>
      </dgm:t>
    </dgm:pt>
    <dgm:pt modelId="{C7B3529C-D128-4659-A163-4420389764AE}" type="pres">
      <dgm:prSet presAssocID="{05968303-7BA0-454F-9F2B-DF14019C01C5}" presName="node" presStyleLbl="node1" presStyleIdx="4" presStyleCnt="5" custScaleX="136137" custScaleY="113447" custRadScaleRad="122331" custRadScaleInc="-3923">
        <dgm:presLayoutVars>
          <dgm:bulletEnabled val="1"/>
        </dgm:presLayoutVars>
      </dgm:prSet>
      <dgm:spPr/>
      <dgm:t>
        <a:bodyPr/>
        <a:lstStyle/>
        <a:p>
          <a:endParaRPr lang="en-US"/>
        </a:p>
      </dgm:t>
    </dgm:pt>
  </dgm:ptLst>
  <dgm:cxnLst>
    <dgm:cxn modelId="{6DE2CA9F-1D2F-4E2A-8581-7CB96D70FDE1}" type="presOf" srcId="{95BFEA71-D39D-43DB-8067-4B35055D726B}" destId="{D0AA21D1-2CC6-4585-BA47-477C37D1CD79}" srcOrd="0" destOrd="0" presId="urn:microsoft.com/office/officeart/2005/8/layout/radial1"/>
    <dgm:cxn modelId="{9558BE98-6869-43FE-BFD9-1D9F60471B2D}" type="presOf" srcId="{D95D640D-0606-4054-83FD-4ADAD5B73009}" destId="{77DB7336-DCA5-42FA-B40B-0C309B0B96D8}" srcOrd="0" destOrd="0" presId="urn:microsoft.com/office/officeart/2005/8/layout/radial1"/>
    <dgm:cxn modelId="{27BEF80D-9620-42D1-A72A-7594D1470F96}" type="presOf" srcId="{C32EA37B-5521-43DD-A631-7CCEF5A4437C}" destId="{B4A58FA8-7E8B-4817-B980-113715CF0E0F}" srcOrd="0" destOrd="0" presId="urn:microsoft.com/office/officeart/2005/8/layout/radial1"/>
    <dgm:cxn modelId="{ECEBA9B3-EE7B-4BDA-84E3-454F4ACBB949}" type="presOf" srcId="{8038BDDA-8531-41E0-BFF7-54DDEBACC82D}" destId="{D1674E1F-562E-48B6-92D1-D61D4107F60C}" srcOrd="1" destOrd="0" presId="urn:microsoft.com/office/officeart/2005/8/layout/radial1"/>
    <dgm:cxn modelId="{1FC4C224-20A5-497E-8118-21B68BDF85C1}" srcId="{485B3ECA-BD97-4261-8F14-FAD4D7C73C0D}" destId="{07B384A9-5AA0-4965-9D3D-9AF90AA2AD91}" srcOrd="1" destOrd="0" parTransId="{73C9EF95-2659-4809-BD1F-D729646BC370}" sibTransId="{8F736BCB-CD93-4987-89BB-F76F5CB640D7}"/>
    <dgm:cxn modelId="{5E4114A1-09A4-4C5B-BD5F-5BF0CE72A837}" type="presOf" srcId="{FE526E02-4B52-46D4-9DC1-A24E0508A377}" destId="{189226EA-7BB2-439D-9D47-B3B236E866BF}" srcOrd="1" destOrd="0" presId="urn:microsoft.com/office/officeart/2005/8/layout/radial1"/>
    <dgm:cxn modelId="{0363FBE9-0CFD-45AA-85B9-84681C7DCC6D}" srcId="{485B3ECA-BD97-4261-8F14-FAD4D7C73C0D}" destId="{95BFEA71-D39D-43DB-8067-4B35055D726B}" srcOrd="0" destOrd="0" parTransId="{27334BDB-BB66-4E65-BB60-F2435CA06FFC}" sibTransId="{E4E3E794-8EBB-4173-97E1-C5E17DDAB316}"/>
    <dgm:cxn modelId="{150D975B-C51F-4270-898B-3FCD496EF9B2}" type="presOf" srcId="{27334BDB-BB66-4E65-BB60-F2435CA06FFC}" destId="{C21A8F39-05AF-43E8-B568-AE668409F889}" srcOrd="1" destOrd="0" presId="urn:microsoft.com/office/officeart/2005/8/layout/radial1"/>
    <dgm:cxn modelId="{0FCC8CF6-1226-430F-BD25-E03E6D80C16E}" type="presOf" srcId="{05968303-7BA0-454F-9F2B-DF14019C01C5}" destId="{C7B3529C-D128-4659-A163-4420389764AE}" srcOrd="0" destOrd="0" presId="urn:microsoft.com/office/officeart/2005/8/layout/radial1"/>
    <dgm:cxn modelId="{150A2255-EE28-4A1E-9A8F-2C9F224693A1}" type="presOf" srcId="{DAD68C30-19B6-4462-B30F-A2283AD19AB9}" destId="{469EA4C0-478E-492D-B734-279192A7E866}" srcOrd="0" destOrd="0" presId="urn:microsoft.com/office/officeart/2005/8/layout/radial1"/>
    <dgm:cxn modelId="{F05DA4DC-47FF-4643-9936-01D15F4B0F82}" type="presOf" srcId="{8038BDDA-8531-41E0-BFF7-54DDEBACC82D}" destId="{0A556D53-83E3-430F-B652-C36EC9CE7C18}" srcOrd="0" destOrd="0" presId="urn:microsoft.com/office/officeart/2005/8/layout/radial1"/>
    <dgm:cxn modelId="{5EF29719-DC0D-403A-9698-21652C788C1B}" type="presOf" srcId="{07B384A9-5AA0-4965-9D3D-9AF90AA2AD91}" destId="{7EC3B2BA-DBD0-412C-9B0C-18C994818A84}" srcOrd="0" destOrd="0" presId="urn:microsoft.com/office/officeart/2005/8/layout/radial1"/>
    <dgm:cxn modelId="{5B5B3393-D28B-4794-ACB9-759796CD3C22}" srcId="{485B3ECA-BD97-4261-8F14-FAD4D7C73C0D}" destId="{D95D640D-0606-4054-83FD-4ADAD5B73009}" srcOrd="3" destOrd="0" parTransId="{DAD68C30-19B6-4462-B30F-A2283AD19AB9}" sibTransId="{0FA15432-33FE-4A42-9FCF-66C0E0247D68}"/>
    <dgm:cxn modelId="{FA734D81-AB54-483E-A44E-121A52E52800}" type="presOf" srcId="{73C9EF95-2659-4809-BD1F-D729646BC370}" destId="{4E1E6AC4-7775-4357-8403-788D33DC5DAD}" srcOrd="1" destOrd="0" presId="urn:microsoft.com/office/officeart/2005/8/layout/radial1"/>
    <dgm:cxn modelId="{6BDB3A27-F68F-45FC-BE27-509866334675}" type="presOf" srcId="{6E66E6B1-AAEA-430B-97BE-A57B57E29819}" destId="{FCBF6445-DC7B-41A1-BD2E-148F69ED6067}" srcOrd="0" destOrd="0" presId="urn:microsoft.com/office/officeart/2005/8/layout/radial1"/>
    <dgm:cxn modelId="{9A122B9F-3A8D-47C5-AB58-DFAEF1C86637}" type="presOf" srcId="{73C9EF95-2659-4809-BD1F-D729646BC370}" destId="{664BA8E9-AF2E-405D-AD4F-CA21014EB247}" srcOrd="0" destOrd="0" presId="urn:microsoft.com/office/officeart/2005/8/layout/radial1"/>
    <dgm:cxn modelId="{EF3C0F3A-DB0C-438A-8049-ADCC96E67104}" type="presOf" srcId="{FE526E02-4B52-46D4-9DC1-A24E0508A377}" destId="{F6CB522F-7992-4DC0-83A0-A00E7E444567}" srcOrd="0" destOrd="0" presId="urn:microsoft.com/office/officeart/2005/8/layout/radial1"/>
    <dgm:cxn modelId="{501AD55D-C9D3-4C6D-A238-5078EE348A3D}" type="presOf" srcId="{DAD68C30-19B6-4462-B30F-A2283AD19AB9}" destId="{EB6C7D61-C58D-4F2B-B6C3-84D4790FD242}" srcOrd="1" destOrd="0" presId="urn:microsoft.com/office/officeart/2005/8/layout/radial1"/>
    <dgm:cxn modelId="{5BB26A06-315F-4D4D-BF20-6C0AB8ACA397}" srcId="{6E66E6B1-AAEA-430B-97BE-A57B57E29819}" destId="{485B3ECA-BD97-4261-8F14-FAD4D7C73C0D}" srcOrd="0" destOrd="0" parTransId="{397C07BA-3430-41FB-9621-0EF8759E7BDD}" sibTransId="{06864FCB-F54E-4AEB-B7BD-0111BAA11620}"/>
    <dgm:cxn modelId="{11141E43-B905-49C8-84BA-4A8F636BCB2E}" type="presOf" srcId="{485B3ECA-BD97-4261-8F14-FAD4D7C73C0D}" destId="{47004EE3-1019-4A86-85AE-4FEA600C75E4}" srcOrd="0" destOrd="0" presId="urn:microsoft.com/office/officeart/2005/8/layout/radial1"/>
    <dgm:cxn modelId="{87E8C2BE-D402-4131-8748-50E523586101}" type="presOf" srcId="{27334BDB-BB66-4E65-BB60-F2435CA06FFC}" destId="{7E4F8198-57A2-4F4B-BED4-1B358BA69769}" srcOrd="0" destOrd="0" presId="urn:microsoft.com/office/officeart/2005/8/layout/radial1"/>
    <dgm:cxn modelId="{9A069756-A67C-44B9-ABF1-CC1EAE8E1994}" srcId="{485B3ECA-BD97-4261-8F14-FAD4D7C73C0D}" destId="{05968303-7BA0-454F-9F2B-DF14019C01C5}" srcOrd="4" destOrd="0" parTransId="{8038BDDA-8531-41E0-BFF7-54DDEBACC82D}" sibTransId="{060EDC6F-192B-4F0C-B864-2DFDC6BBB725}"/>
    <dgm:cxn modelId="{7A17DDCF-CA93-486E-83E1-84A60E6FE161}" srcId="{485B3ECA-BD97-4261-8F14-FAD4D7C73C0D}" destId="{C32EA37B-5521-43DD-A631-7CCEF5A4437C}" srcOrd="2" destOrd="0" parTransId="{FE526E02-4B52-46D4-9DC1-A24E0508A377}" sibTransId="{32E0C44C-F60C-4F0B-B030-383AFC77D8B3}"/>
    <dgm:cxn modelId="{F808E139-E46A-4241-A5BF-F5EDB5471E9E}" type="presParOf" srcId="{FCBF6445-DC7B-41A1-BD2E-148F69ED6067}" destId="{47004EE3-1019-4A86-85AE-4FEA600C75E4}" srcOrd="0" destOrd="0" presId="urn:microsoft.com/office/officeart/2005/8/layout/radial1"/>
    <dgm:cxn modelId="{3979932C-1111-49DF-939F-E3DD1F2E0CA3}" type="presParOf" srcId="{FCBF6445-DC7B-41A1-BD2E-148F69ED6067}" destId="{7E4F8198-57A2-4F4B-BED4-1B358BA69769}" srcOrd="1" destOrd="0" presId="urn:microsoft.com/office/officeart/2005/8/layout/radial1"/>
    <dgm:cxn modelId="{2E048157-236E-4C96-9B96-9D4FF0064FAB}" type="presParOf" srcId="{7E4F8198-57A2-4F4B-BED4-1B358BA69769}" destId="{C21A8F39-05AF-43E8-B568-AE668409F889}" srcOrd="0" destOrd="0" presId="urn:microsoft.com/office/officeart/2005/8/layout/radial1"/>
    <dgm:cxn modelId="{5320B713-6AD9-40F1-B6AA-4708B06A742E}" type="presParOf" srcId="{FCBF6445-DC7B-41A1-BD2E-148F69ED6067}" destId="{D0AA21D1-2CC6-4585-BA47-477C37D1CD79}" srcOrd="2" destOrd="0" presId="urn:microsoft.com/office/officeart/2005/8/layout/radial1"/>
    <dgm:cxn modelId="{DE084AA7-D200-4B2B-8A15-FF089FD2C12E}" type="presParOf" srcId="{FCBF6445-DC7B-41A1-BD2E-148F69ED6067}" destId="{664BA8E9-AF2E-405D-AD4F-CA21014EB247}" srcOrd="3" destOrd="0" presId="urn:microsoft.com/office/officeart/2005/8/layout/radial1"/>
    <dgm:cxn modelId="{C17DD9AC-1151-483C-8D1A-7A227BF380B9}" type="presParOf" srcId="{664BA8E9-AF2E-405D-AD4F-CA21014EB247}" destId="{4E1E6AC4-7775-4357-8403-788D33DC5DAD}" srcOrd="0" destOrd="0" presId="urn:microsoft.com/office/officeart/2005/8/layout/radial1"/>
    <dgm:cxn modelId="{1A36C429-4102-47B8-9838-46E5DE3ABA77}" type="presParOf" srcId="{FCBF6445-DC7B-41A1-BD2E-148F69ED6067}" destId="{7EC3B2BA-DBD0-412C-9B0C-18C994818A84}" srcOrd="4" destOrd="0" presId="urn:microsoft.com/office/officeart/2005/8/layout/radial1"/>
    <dgm:cxn modelId="{33923E05-0AF6-40EF-AA37-1F68AD080BC1}" type="presParOf" srcId="{FCBF6445-DC7B-41A1-BD2E-148F69ED6067}" destId="{F6CB522F-7992-4DC0-83A0-A00E7E444567}" srcOrd="5" destOrd="0" presId="urn:microsoft.com/office/officeart/2005/8/layout/radial1"/>
    <dgm:cxn modelId="{C72BCBCB-30FB-4308-BFAE-D28A22F4F298}" type="presParOf" srcId="{F6CB522F-7992-4DC0-83A0-A00E7E444567}" destId="{189226EA-7BB2-439D-9D47-B3B236E866BF}" srcOrd="0" destOrd="0" presId="urn:microsoft.com/office/officeart/2005/8/layout/radial1"/>
    <dgm:cxn modelId="{8B891E50-2A80-4DFA-954A-C2E90D1BB951}" type="presParOf" srcId="{FCBF6445-DC7B-41A1-BD2E-148F69ED6067}" destId="{B4A58FA8-7E8B-4817-B980-113715CF0E0F}" srcOrd="6" destOrd="0" presId="urn:microsoft.com/office/officeart/2005/8/layout/radial1"/>
    <dgm:cxn modelId="{8EB0A732-3537-40AC-9C06-B81210A964AE}" type="presParOf" srcId="{FCBF6445-DC7B-41A1-BD2E-148F69ED6067}" destId="{469EA4C0-478E-492D-B734-279192A7E866}" srcOrd="7" destOrd="0" presId="urn:microsoft.com/office/officeart/2005/8/layout/radial1"/>
    <dgm:cxn modelId="{03765E0C-ADAB-4BAF-A124-0734A5FD0D32}" type="presParOf" srcId="{469EA4C0-478E-492D-B734-279192A7E866}" destId="{EB6C7D61-C58D-4F2B-B6C3-84D4790FD242}" srcOrd="0" destOrd="0" presId="urn:microsoft.com/office/officeart/2005/8/layout/radial1"/>
    <dgm:cxn modelId="{5F37FACA-5540-40DD-942F-5063A0899331}" type="presParOf" srcId="{FCBF6445-DC7B-41A1-BD2E-148F69ED6067}" destId="{77DB7336-DCA5-42FA-B40B-0C309B0B96D8}" srcOrd="8" destOrd="0" presId="urn:microsoft.com/office/officeart/2005/8/layout/radial1"/>
    <dgm:cxn modelId="{44666E09-9BDE-476C-9A99-D344CE3FA61C}" type="presParOf" srcId="{FCBF6445-DC7B-41A1-BD2E-148F69ED6067}" destId="{0A556D53-83E3-430F-B652-C36EC9CE7C18}" srcOrd="9" destOrd="0" presId="urn:microsoft.com/office/officeart/2005/8/layout/radial1"/>
    <dgm:cxn modelId="{E18615AC-4BBA-48FE-A0C5-9FCC6BF7E614}" type="presParOf" srcId="{0A556D53-83E3-430F-B652-C36EC9CE7C18}" destId="{D1674E1F-562E-48B6-92D1-D61D4107F60C}" srcOrd="0" destOrd="0" presId="urn:microsoft.com/office/officeart/2005/8/layout/radial1"/>
    <dgm:cxn modelId="{5C3C33E3-30DD-46EC-B3DB-8088765E0792}" type="presParOf" srcId="{FCBF6445-DC7B-41A1-BD2E-148F69ED6067}" destId="{C7B3529C-D128-4659-A163-4420389764AE}"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04EE3-1019-4A86-85AE-4FEA600C75E4}">
      <dsp:nvSpPr>
        <dsp:cNvPr id="0" name=""/>
        <dsp:cNvSpPr/>
      </dsp:nvSpPr>
      <dsp:spPr>
        <a:xfrm>
          <a:off x="2575190" y="1980789"/>
          <a:ext cx="2592000" cy="1799996"/>
        </a:xfrm>
        <a:prstGeom prst="ellipse">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t>Committees</a:t>
          </a:r>
        </a:p>
      </dsp:txBody>
      <dsp:txXfrm>
        <a:off x="2954780" y="2244392"/>
        <a:ext cx="1832820" cy="1272790"/>
      </dsp:txXfrm>
    </dsp:sp>
    <dsp:sp modelId="{7E4F8198-57A2-4F4B-BED4-1B358BA69769}">
      <dsp:nvSpPr>
        <dsp:cNvPr id="0" name=""/>
        <dsp:cNvSpPr/>
      </dsp:nvSpPr>
      <dsp:spPr>
        <a:xfrm rot="16200000">
          <a:off x="3738432" y="1829587"/>
          <a:ext cx="265516" cy="36887"/>
        </a:xfrm>
        <a:custGeom>
          <a:avLst/>
          <a:gdLst/>
          <a:ahLst/>
          <a:cxnLst/>
          <a:rect l="0" t="0" r="0" b="0"/>
          <a:pathLst>
            <a:path>
              <a:moveTo>
                <a:pt x="0" y="18443"/>
              </a:moveTo>
              <a:lnTo>
                <a:pt x="265516" y="184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64552" y="1841392"/>
        <a:ext cx="13275" cy="13275"/>
      </dsp:txXfrm>
    </dsp:sp>
    <dsp:sp modelId="{D0AA21D1-2CC6-4585-BA47-477C37D1CD79}">
      <dsp:nvSpPr>
        <dsp:cNvPr id="0" name=""/>
        <dsp:cNvSpPr/>
      </dsp:nvSpPr>
      <dsp:spPr>
        <a:xfrm>
          <a:off x="2791187" y="-84724"/>
          <a:ext cx="2160005" cy="1799996"/>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Oversight Visits</a:t>
          </a:r>
        </a:p>
        <a:p>
          <a:pPr lvl="0" algn="ctr" defTabSz="1155700">
            <a:lnSpc>
              <a:spcPct val="90000"/>
            </a:lnSpc>
            <a:spcBef>
              <a:spcPct val="0"/>
            </a:spcBef>
            <a:spcAft>
              <a:spcPct val="35000"/>
            </a:spcAft>
          </a:pPr>
          <a:r>
            <a:rPr lang="en-US" sz="3200" b="1" kern="1200" dirty="0"/>
            <a:t>3</a:t>
          </a:r>
        </a:p>
      </dsp:txBody>
      <dsp:txXfrm>
        <a:off x="3107512" y="178879"/>
        <a:ext cx="1527355" cy="1272790"/>
      </dsp:txXfrm>
    </dsp:sp>
    <dsp:sp modelId="{664BA8E9-AF2E-405D-AD4F-CA21014EB247}">
      <dsp:nvSpPr>
        <dsp:cNvPr id="0" name=""/>
        <dsp:cNvSpPr/>
      </dsp:nvSpPr>
      <dsp:spPr>
        <a:xfrm rot="20618496">
          <a:off x="5058766" y="2469039"/>
          <a:ext cx="304696" cy="36887"/>
        </a:xfrm>
        <a:custGeom>
          <a:avLst/>
          <a:gdLst/>
          <a:ahLst/>
          <a:cxnLst/>
          <a:rect l="0" t="0" r="0" b="0"/>
          <a:pathLst>
            <a:path>
              <a:moveTo>
                <a:pt x="0" y="18443"/>
              </a:moveTo>
              <a:lnTo>
                <a:pt x="304696" y="184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03497" y="2479865"/>
        <a:ext cx="15234" cy="15234"/>
      </dsp:txXfrm>
    </dsp:sp>
    <dsp:sp modelId="{7EC3B2BA-DBD0-412C-9B0C-18C994818A84}">
      <dsp:nvSpPr>
        <dsp:cNvPr id="0" name=""/>
        <dsp:cNvSpPr/>
      </dsp:nvSpPr>
      <dsp:spPr>
        <a:xfrm>
          <a:off x="5295951" y="1245572"/>
          <a:ext cx="2160005" cy="1799996"/>
        </a:xfrm>
        <a:prstGeom prst="ellipse">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b="1" kern="1200" dirty="0"/>
            <a:t>Interventions</a:t>
          </a:r>
        </a:p>
        <a:p>
          <a:pPr lvl="0" algn="ctr" defTabSz="933450">
            <a:lnSpc>
              <a:spcPct val="90000"/>
            </a:lnSpc>
            <a:spcBef>
              <a:spcPct val="0"/>
            </a:spcBef>
            <a:spcAft>
              <a:spcPct val="35000"/>
            </a:spcAft>
          </a:pPr>
          <a:r>
            <a:rPr lang="en-US" sz="3200" kern="1200" dirty="0"/>
            <a:t>1</a:t>
          </a:r>
        </a:p>
      </dsp:txBody>
      <dsp:txXfrm>
        <a:off x="5612276" y="1509175"/>
        <a:ext cx="1527355" cy="1272790"/>
      </dsp:txXfrm>
    </dsp:sp>
    <dsp:sp modelId="{F6CB522F-7992-4DC0-83A0-A00E7E444567}">
      <dsp:nvSpPr>
        <dsp:cNvPr id="0" name=""/>
        <dsp:cNvSpPr/>
      </dsp:nvSpPr>
      <dsp:spPr>
        <a:xfrm rot="2201515">
          <a:off x="4702417" y="3678620"/>
          <a:ext cx="528428" cy="36887"/>
        </a:xfrm>
        <a:custGeom>
          <a:avLst/>
          <a:gdLst/>
          <a:ahLst/>
          <a:cxnLst/>
          <a:rect l="0" t="0" r="0" b="0"/>
          <a:pathLst>
            <a:path>
              <a:moveTo>
                <a:pt x="0" y="18443"/>
              </a:moveTo>
              <a:lnTo>
                <a:pt x="528428" y="184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53421" y="3683853"/>
        <a:ext cx="26421" cy="26421"/>
      </dsp:txXfrm>
    </dsp:sp>
    <dsp:sp modelId="{B4A58FA8-7E8B-4817-B980-113715CF0E0F}">
      <dsp:nvSpPr>
        <dsp:cNvPr id="0" name=""/>
        <dsp:cNvSpPr/>
      </dsp:nvSpPr>
      <dsp:spPr>
        <a:xfrm>
          <a:off x="4903572" y="3554848"/>
          <a:ext cx="2160005" cy="1799996"/>
        </a:xfrm>
        <a:prstGeom prst="ellipse">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Bills Processed</a:t>
          </a:r>
        </a:p>
        <a:p>
          <a:pPr lvl="0" algn="ctr" defTabSz="1155700">
            <a:lnSpc>
              <a:spcPct val="90000"/>
            </a:lnSpc>
            <a:spcBef>
              <a:spcPct val="0"/>
            </a:spcBef>
            <a:spcAft>
              <a:spcPct val="35000"/>
            </a:spcAft>
          </a:pPr>
          <a:r>
            <a:rPr lang="en-US" sz="3200" b="1" kern="1200" dirty="0"/>
            <a:t>22</a:t>
          </a:r>
        </a:p>
      </dsp:txBody>
      <dsp:txXfrm>
        <a:off x="5219897" y="3818451"/>
        <a:ext cx="1527355" cy="1272790"/>
      </dsp:txXfrm>
    </dsp:sp>
    <dsp:sp modelId="{469EA4C0-478E-492D-B734-279192A7E866}">
      <dsp:nvSpPr>
        <dsp:cNvPr id="0" name=""/>
        <dsp:cNvSpPr/>
      </dsp:nvSpPr>
      <dsp:spPr>
        <a:xfrm rot="8640972">
          <a:off x="2463775" y="3678931"/>
          <a:ext cx="565621" cy="36887"/>
        </a:xfrm>
        <a:custGeom>
          <a:avLst/>
          <a:gdLst/>
          <a:ahLst/>
          <a:cxnLst/>
          <a:rect l="0" t="0" r="0" b="0"/>
          <a:pathLst>
            <a:path>
              <a:moveTo>
                <a:pt x="0" y="18443"/>
              </a:moveTo>
              <a:lnTo>
                <a:pt x="565621" y="184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732445" y="3683234"/>
        <a:ext cx="28281" cy="28281"/>
      </dsp:txXfrm>
    </dsp:sp>
    <dsp:sp modelId="{77DB7336-DCA5-42FA-B40B-0C309B0B96D8}">
      <dsp:nvSpPr>
        <dsp:cNvPr id="0" name=""/>
        <dsp:cNvSpPr/>
      </dsp:nvSpPr>
      <dsp:spPr>
        <a:xfrm>
          <a:off x="623476" y="3554787"/>
          <a:ext cx="2160005" cy="1799996"/>
        </a:xfrm>
        <a:prstGeom prst="ellipse">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Public Hearings</a:t>
          </a:r>
        </a:p>
        <a:p>
          <a:pPr lvl="0" algn="ctr" defTabSz="1155700">
            <a:lnSpc>
              <a:spcPct val="90000"/>
            </a:lnSpc>
            <a:spcBef>
              <a:spcPct val="0"/>
            </a:spcBef>
            <a:spcAft>
              <a:spcPct val="35000"/>
            </a:spcAft>
          </a:pPr>
          <a:r>
            <a:rPr lang="en-US" sz="3200" b="1" kern="1200" dirty="0"/>
            <a:t>29</a:t>
          </a:r>
        </a:p>
      </dsp:txBody>
      <dsp:txXfrm>
        <a:off x="939801" y="3818390"/>
        <a:ext cx="1527355" cy="1272790"/>
      </dsp:txXfrm>
    </dsp:sp>
    <dsp:sp modelId="{0A556D53-83E3-430F-B652-C36EC9CE7C18}">
      <dsp:nvSpPr>
        <dsp:cNvPr id="0" name=""/>
        <dsp:cNvSpPr/>
      </dsp:nvSpPr>
      <dsp:spPr>
        <a:xfrm rot="11795263">
          <a:off x="2461926" y="2475744"/>
          <a:ext cx="222850" cy="36887"/>
        </a:xfrm>
        <a:custGeom>
          <a:avLst/>
          <a:gdLst/>
          <a:ahLst/>
          <a:cxnLst/>
          <a:rect l="0" t="0" r="0" b="0"/>
          <a:pathLst>
            <a:path>
              <a:moveTo>
                <a:pt x="0" y="18443"/>
              </a:moveTo>
              <a:lnTo>
                <a:pt x="222850" y="184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567781" y="2488616"/>
        <a:ext cx="11142" cy="11142"/>
      </dsp:txXfrm>
    </dsp:sp>
    <dsp:sp modelId="{C7B3529C-D128-4659-A163-4420389764AE}">
      <dsp:nvSpPr>
        <dsp:cNvPr id="0" name=""/>
        <dsp:cNvSpPr/>
      </dsp:nvSpPr>
      <dsp:spPr>
        <a:xfrm>
          <a:off x="369578" y="1259441"/>
          <a:ext cx="2160005" cy="1799996"/>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a:t>Virtual Meetings</a:t>
          </a:r>
        </a:p>
        <a:p>
          <a:pPr lvl="0" algn="ctr" defTabSz="1155700">
            <a:lnSpc>
              <a:spcPct val="90000"/>
            </a:lnSpc>
            <a:spcBef>
              <a:spcPct val="0"/>
            </a:spcBef>
            <a:spcAft>
              <a:spcPct val="35000"/>
            </a:spcAft>
          </a:pPr>
          <a:r>
            <a:rPr lang="en-US" sz="3200" b="1" kern="1200" dirty="0"/>
            <a:t>273</a:t>
          </a:r>
        </a:p>
      </dsp:txBody>
      <dsp:txXfrm>
        <a:off x="685903" y="1523044"/>
        <a:ext cx="1527355" cy="127279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0.39998</cdr:x>
      <cdr:y>0.5</cdr:y>
    </cdr:from>
    <cdr:to>
      <cdr:x>0.59998</cdr:x>
      <cdr:y>0.83333</cdr:y>
    </cdr:to>
    <cdr:sp macro="" textlink="">
      <cdr:nvSpPr>
        <cdr:cNvPr id="2" name="TextBox 1"/>
        <cdr:cNvSpPr txBox="1"/>
      </cdr:nvSpPr>
      <cdr:spPr>
        <a:xfrm xmlns:a="http://schemas.openxmlformats.org/drawingml/2006/main">
          <a:off x="2323323" y="1951831"/>
          <a:ext cx="1161733" cy="13012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F34700F-D618-4AD2-B430-13F379467CEB}" type="TxLink">
            <a:rPr lang="en-US" sz="3600" b="1" i="0" u="none" strike="noStrike">
              <a:solidFill>
                <a:srgbClr val="000000"/>
              </a:solidFill>
              <a:latin typeface="Calibri"/>
              <a:cs typeface="Calibri"/>
            </a:rPr>
            <a:pPr/>
            <a:t>100%</a:t>
          </a:fld>
          <a:endParaRPr lang="en-ZA" sz="36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0.39998</cdr:x>
      <cdr:y>0.5</cdr:y>
    </cdr:from>
    <cdr:to>
      <cdr:x>0.59998</cdr:x>
      <cdr:y>0.83333</cdr:y>
    </cdr:to>
    <cdr:sp macro="" textlink="">
      <cdr:nvSpPr>
        <cdr:cNvPr id="2" name="TextBox 1"/>
        <cdr:cNvSpPr txBox="1"/>
      </cdr:nvSpPr>
      <cdr:spPr>
        <a:xfrm xmlns:a="http://schemas.openxmlformats.org/drawingml/2006/main">
          <a:off x="2323323" y="1951831"/>
          <a:ext cx="1161733" cy="13012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F34700F-D618-4AD2-B430-13F379467CEB}" type="TxLink">
            <a:rPr lang="en-US" sz="3600" b="1" i="0" u="none" strike="noStrike">
              <a:solidFill>
                <a:srgbClr val="000000"/>
              </a:solidFill>
              <a:latin typeface="Calibri"/>
              <a:cs typeface="Calibri"/>
            </a:rPr>
            <a:pPr/>
            <a:t>100%</a:t>
          </a:fld>
          <a:endParaRPr lang="en-ZA" sz="36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0.39998</cdr:x>
      <cdr:y>0.5</cdr:y>
    </cdr:from>
    <cdr:to>
      <cdr:x>0.59998</cdr:x>
      <cdr:y>0.83333</cdr:y>
    </cdr:to>
    <cdr:sp macro="" textlink="">
      <cdr:nvSpPr>
        <cdr:cNvPr id="2" name="TextBox 1"/>
        <cdr:cNvSpPr txBox="1"/>
      </cdr:nvSpPr>
      <cdr:spPr>
        <a:xfrm xmlns:a="http://schemas.openxmlformats.org/drawingml/2006/main">
          <a:off x="2323323" y="1951831"/>
          <a:ext cx="1161733" cy="13012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F34700F-D618-4AD2-B430-13F379467CEB}" type="TxLink">
            <a:rPr lang="en-US" sz="3600" b="1" i="0" u="none" strike="noStrike">
              <a:solidFill>
                <a:srgbClr val="000000"/>
              </a:solidFill>
              <a:latin typeface="Calibri"/>
              <a:cs typeface="Calibri"/>
            </a:rPr>
            <a:pPr/>
            <a:t>100%</a:t>
          </a:fld>
          <a:endParaRPr lang="en-ZA" sz="36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vl1pPr>
          </a:lstStyle>
          <a:p>
            <a:fld id="{4D1E32DB-A352-4336-9BF5-B8C524A0D484}" type="datetimeFigureOut">
              <a:rPr lang="en-ZA" smtClean="0"/>
              <a:t>2022/02/22</a:t>
            </a:fld>
            <a:endParaRPr lang="en-ZA" dirty="0"/>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B4F8E6C4-4D57-4FE0-AD55-51C2D584C7C0}" type="slidenum">
              <a:rPr lang="en-ZA" smtClean="0"/>
              <a:t>‹#›</a:t>
            </a:fld>
            <a:endParaRPr lang="en-ZA" dirty="0"/>
          </a:p>
        </p:txBody>
      </p:sp>
    </p:spTree>
    <p:extLst>
      <p:ext uri="{BB962C8B-B14F-4D97-AF65-F5344CB8AC3E}">
        <p14:creationId xmlns:p14="http://schemas.microsoft.com/office/powerpoint/2010/main" val="269964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200" dirty="0">
                <a:latin typeface="Bell MT" panose="02020503060305020303" pitchFamily="18" charset="0"/>
                <a:cs typeface="Arial" panose="020B0604020202020204" pitchFamily="34" charset="0"/>
              </a:rPr>
              <a:t>Public participation is one of the hallmarks of a democratic government</a:t>
            </a:r>
          </a:p>
          <a:p>
            <a:pPr marL="0" indent="0">
              <a:buNone/>
              <a:defRPr/>
            </a:pPr>
            <a:endParaRPr lang="en-US" sz="1200" u="sng" dirty="0">
              <a:latin typeface="Bell MT" panose="02020503060305020303" pitchFamily="18" charset="0"/>
              <a:cs typeface="Arial" panose="020B0604020202020204" pitchFamily="34" charset="0"/>
            </a:endParaRPr>
          </a:p>
          <a:p>
            <a:pPr>
              <a:defRPr/>
            </a:pPr>
            <a:r>
              <a:rPr lang="en-US" sz="1200" dirty="0">
                <a:latin typeface="Bell MT" panose="02020503060305020303" pitchFamily="18" charset="0"/>
                <a:cs typeface="Arial" panose="020B0604020202020204" pitchFamily="34" charset="0"/>
              </a:rPr>
              <a:t>South is in a unique position in that public participation is constitutionally entrenched in the country</a:t>
            </a:r>
            <a:r>
              <a:rPr lang="en-US" sz="1200" b="1" dirty="0">
                <a:latin typeface="Bell MT" panose="02020503060305020303" pitchFamily="18" charset="0"/>
                <a:cs typeface="Arial" panose="020B0604020202020204" pitchFamily="34" charset="0"/>
              </a:rPr>
              <a:t> </a:t>
            </a:r>
            <a:r>
              <a:rPr lang="en-US" sz="1200" dirty="0">
                <a:latin typeface="Bell MT" panose="02020503060305020303" pitchFamily="18" charset="0"/>
                <a:cs typeface="Arial" panose="020B0604020202020204" pitchFamily="34" charset="0"/>
              </a:rPr>
              <a:t>and there are mechanisms to ensure that the public is included in all processes of law making</a:t>
            </a:r>
          </a:p>
          <a:p>
            <a:pPr marL="0" indent="0">
              <a:buNone/>
              <a:defRPr/>
            </a:pPr>
            <a:endParaRPr lang="en-US" sz="1200" dirty="0">
              <a:latin typeface="Bell MT" panose="02020503060305020303" pitchFamily="18" charset="0"/>
              <a:cs typeface="Arial" panose="020B0604020202020204" pitchFamily="34" charset="0"/>
            </a:endParaRPr>
          </a:p>
          <a:p>
            <a:pPr>
              <a:defRPr/>
            </a:pPr>
            <a:r>
              <a:rPr lang="en-US" sz="1200" dirty="0">
                <a:latin typeface="Bell MT" panose="02020503060305020303" pitchFamily="18" charset="0"/>
                <a:cs typeface="Arial" panose="020B0604020202020204" pitchFamily="34" charset="0"/>
              </a:rPr>
              <a:t>South African Parliament has sought to increase access and improve the quality of participation through various programmes such as public hearings, petitions, lobbying, submissions, “Taking Parliament to the People” and sectoral engagements</a:t>
            </a:r>
          </a:p>
          <a:p>
            <a:pPr>
              <a:defRPr/>
            </a:pPr>
            <a:endParaRPr lang="en-US" sz="1200" dirty="0">
              <a:latin typeface="Bell MT" panose="02020503060305020303" pitchFamily="18" charset="0"/>
              <a:cs typeface="Arial" panose="020B0604020202020204" pitchFamily="34" charset="0"/>
            </a:endParaRPr>
          </a:p>
          <a:p>
            <a:pPr>
              <a:defRPr/>
            </a:pPr>
            <a:r>
              <a:rPr lang="en-US" sz="1200" dirty="0">
                <a:latin typeface="Bell MT" panose="02020503060305020303" pitchFamily="18" charset="0"/>
                <a:cs typeface="Arial" panose="020B0604020202020204" pitchFamily="34" charset="0"/>
              </a:rPr>
              <a:t>With the aim of deepening participatory democracy, the South African National Parliament has since developed its own Model that seeks to outline and mainstream norms and standards for public participation processes in Parliament</a:t>
            </a:r>
            <a:r>
              <a:rPr lang="en-US" sz="1600" dirty="0">
                <a:latin typeface="Bell MT" panose="02020503060305020303" pitchFamily="18" charset="0"/>
                <a:cs typeface="Arial" panose="020B0604020202020204" pitchFamily="34" charset="0"/>
              </a:rPr>
              <a:t>.</a:t>
            </a:r>
          </a:p>
        </p:txBody>
      </p:sp>
      <p:sp>
        <p:nvSpPr>
          <p:cNvPr id="4" name="Slide Number Placeholder 3"/>
          <p:cNvSpPr>
            <a:spLocks noGrp="1"/>
          </p:cNvSpPr>
          <p:nvPr>
            <p:ph type="sldNum" sz="quarter" idx="10"/>
          </p:nvPr>
        </p:nvSpPr>
        <p:spPr/>
        <p:txBody>
          <a:bodyPr/>
          <a:lstStyle/>
          <a:p>
            <a:fld id="{B4F8E6C4-4D57-4FE0-AD55-51C2D584C7C0}" type="slidenum">
              <a:rPr lang="en-ZA" smtClean="0"/>
              <a:t>4</a:t>
            </a:fld>
            <a:endParaRPr lang="en-ZA"/>
          </a:p>
        </p:txBody>
      </p:sp>
    </p:spTree>
    <p:extLst>
      <p:ext uri="{BB962C8B-B14F-4D97-AF65-F5344CB8AC3E}">
        <p14:creationId xmlns:p14="http://schemas.microsoft.com/office/powerpoint/2010/main" val="3375088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723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5475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43C886D-0CC8-C040-92BC-ABE325B3ECC7}" type="slidenum">
              <a:rPr lang="en-US" smtClean="0"/>
              <a:t>27</a:t>
            </a:fld>
            <a:endParaRPr lang="en-US"/>
          </a:p>
        </p:txBody>
      </p:sp>
    </p:spTree>
    <p:extLst>
      <p:ext uri="{BB962C8B-B14F-4D97-AF65-F5344CB8AC3E}">
        <p14:creationId xmlns:p14="http://schemas.microsoft.com/office/powerpoint/2010/main" val="3029429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43C886D-0CC8-C040-92BC-ABE325B3ECC7}" type="slidenum">
              <a:rPr lang="en-US" smtClean="0"/>
              <a:t>28</a:t>
            </a:fld>
            <a:endParaRPr lang="en-US"/>
          </a:p>
        </p:txBody>
      </p:sp>
    </p:spTree>
    <p:extLst>
      <p:ext uri="{BB962C8B-B14F-4D97-AF65-F5344CB8AC3E}">
        <p14:creationId xmlns:p14="http://schemas.microsoft.com/office/powerpoint/2010/main" val="4064598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43C886D-0CC8-C040-92BC-ABE325B3ECC7}" type="slidenum">
              <a:rPr lang="en-US" smtClean="0"/>
              <a:t>29</a:t>
            </a:fld>
            <a:endParaRPr lang="en-US"/>
          </a:p>
        </p:txBody>
      </p:sp>
    </p:spTree>
    <p:extLst>
      <p:ext uri="{BB962C8B-B14F-4D97-AF65-F5344CB8AC3E}">
        <p14:creationId xmlns:p14="http://schemas.microsoft.com/office/powerpoint/2010/main" val="2769591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43C886D-0CC8-C040-92BC-ABE325B3ECC7}" type="slidenum">
              <a:rPr lang="en-US" smtClean="0"/>
              <a:t>30</a:t>
            </a:fld>
            <a:endParaRPr lang="en-US"/>
          </a:p>
        </p:txBody>
      </p:sp>
    </p:spTree>
    <p:extLst>
      <p:ext uri="{BB962C8B-B14F-4D97-AF65-F5344CB8AC3E}">
        <p14:creationId xmlns:p14="http://schemas.microsoft.com/office/powerpoint/2010/main" val="2768620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6863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8771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417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1567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6</a:t>
            </a:fld>
            <a:endParaRPr lang="en-ZA"/>
          </a:p>
        </p:txBody>
      </p:sp>
    </p:spTree>
    <p:extLst>
      <p:ext uri="{BB962C8B-B14F-4D97-AF65-F5344CB8AC3E}">
        <p14:creationId xmlns:p14="http://schemas.microsoft.com/office/powerpoint/2010/main" val="24548171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3460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16444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534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4987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9484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1217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279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43C886D-0CC8-C040-92BC-ABE325B3ECC7}" type="slidenum">
              <a:rPr lang="en-US" smtClean="0"/>
              <a:t>21</a:t>
            </a:fld>
            <a:endParaRPr lang="en-US"/>
          </a:p>
        </p:txBody>
      </p:sp>
    </p:spTree>
    <p:extLst>
      <p:ext uri="{BB962C8B-B14F-4D97-AF65-F5344CB8AC3E}">
        <p14:creationId xmlns:p14="http://schemas.microsoft.com/office/powerpoint/2010/main" val="991802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4622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F252DC0-1B3D-4D77-A669-B85AE2CB6324}"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3008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0771D-68BA-4C0E-9280-9A39BCEE7A35}"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F8941E-EEB1-4596-A199-ACA5A9DDAF9C}"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0B84C-A09E-4564-806B-F9AB8BC96AEE}"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32B427-A045-4C76-A024-C0AD25623504}"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746BBC-B1A6-4CAD-AA78-0C07110339A0}"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FA5719-CEA5-4A17-93FB-A4AEA2DC642A}" type="datetime1">
              <a:rPr lang="en-US" smtClean="0"/>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D7FACA-DF61-43C5-97D9-50225054F5CE}" type="datetime1">
              <a:rPr lang="en-US" smtClean="0"/>
              <a:t>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93A6C5-5603-4905-84EA-B1C4492A19F2}" type="datetime1">
              <a:rPr lang="en-US" smtClean="0"/>
              <a:t>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AA576-3DAE-4661-8971-275207A03FFA}" type="datetime1">
              <a:rPr lang="en-US" smtClean="0"/>
              <a:t>2/22/2022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A7A239-6104-4524-8E7D-9D74F4858F2C}" type="datetime1">
              <a:rPr lang="en-US" smtClean="0"/>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FAFB34-3BD4-48C2-8AAB-4501CA57AB23}" type="datetime1">
              <a:rPr lang="en-US" smtClean="0"/>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dirty="0"/>
          </a:p>
        </p:txBody>
      </p:sp>
    </p:spTree>
    <p:extLst>
      <p:ext uri="{BB962C8B-B14F-4D97-AF65-F5344CB8AC3E}">
        <p14:creationId xmlns:p14="http://schemas.microsoft.com/office/powerpoint/2010/main"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EE6A0-27B1-4A43-8949-B09B1F963522}" type="datetime1">
              <a:rPr lang="en-US" smtClean="0"/>
              <a:t>2/22/2022</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t>‹#›</a:t>
            </a:fld>
            <a:endParaRPr lang="en-US" dirty="0"/>
          </a:p>
        </p:txBody>
      </p:sp>
    </p:spTree>
    <p:extLst>
      <p:ext uri="{BB962C8B-B14F-4D97-AF65-F5344CB8AC3E}">
        <p14:creationId xmlns:p14="http://schemas.microsoft.com/office/powerpoint/2010/main"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noChangeAspect="1"/>
          </p:cNvSpPr>
          <p:nvPr/>
        </p:nvSpPr>
        <p:spPr>
          <a:xfrm>
            <a:off x="0" y="5943601"/>
            <a:ext cx="9905999" cy="9144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ln w="0"/>
                <a:solidFill>
                  <a:schemeClr val="tx1">
                    <a:lumMod val="85000"/>
                    <a:lumOff val="15000"/>
                  </a:schemeClr>
                </a:solidFill>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
            </a:r>
            <a:br>
              <a:rPr lang="en-US" sz="3600" b="1" dirty="0">
                <a:ln w="0"/>
                <a:solidFill>
                  <a:schemeClr val="tx1">
                    <a:lumMod val="85000"/>
                    <a:lumOff val="15000"/>
                  </a:schemeClr>
                </a:solidFill>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br>
            <a:r>
              <a:rPr lang="en-ZA" sz="2800" b="1" dirty="0">
                <a:solidFill>
                  <a:schemeClr val="bg1"/>
                </a:solidFill>
                <a:latin typeface="Arial" panose="020B0604020202020204" pitchFamily="34" charset="0"/>
                <a:cs typeface="Arial" panose="020B0604020202020204" pitchFamily="34" charset="0"/>
              </a:rPr>
              <a:t>INSTITUTIONAL QUARTER 3 REPORT</a:t>
            </a:r>
          </a:p>
          <a:p>
            <a:r>
              <a:rPr lang="en-ZA" sz="2800" b="1" dirty="0">
                <a:ln w="0"/>
                <a:solidFill>
                  <a:schemeClr val="bg1"/>
                </a:solidFill>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2021/2022</a:t>
            </a:r>
            <a:r>
              <a:rPr lang="en-US" sz="3600" b="1" dirty="0">
                <a:ln w="0"/>
                <a:solidFill>
                  <a:schemeClr val="tx1">
                    <a:lumMod val="85000"/>
                    <a:lumOff val="15000"/>
                  </a:schemeClr>
                </a:solidFill>
                <a:effectLst>
                  <a:outerShdw blurRad="60007" dist="310007" dir="7680000" sy="30000" kx="1300200" algn="ctr" rotWithShape="0">
                    <a:prstClr val="black">
                      <a:alpha val="32000"/>
                    </a:prst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5042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856" y="365128"/>
            <a:ext cx="9227124" cy="669345"/>
          </a:xfrm>
        </p:spPr>
        <p:txBody>
          <a:bodyPr>
            <a:normAutofit fontScale="90000"/>
          </a:bodyPr>
          <a:lstStyle/>
          <a:p>
            <a:r>
              <a:rPr lang="en-US" b="1" dirty="0"/>
              <a:t>Member Satisfaction Survey Results</a:t>
            </a:r>
            <a:endParaRPr lang="en-ZA" b="1" dirty="0"/>
          </a:p>
        </p:txBody>
      </p:sp>
      <p:sp>
        <p:nvSpPr>
          <p:cNvPr id="4" name="Slide Number Placeholder 3"/>
          <p:cNvSpPr>
            <a:spLocks noGrp="1"/>
          </p:cNvSpPr>
          <p:nvPr>
            <p:ph type="sldNum" sz="quarter" idx="12"/>
          </p:nvPr>
        </p:nvSpPr>
        <p:spPr/>
        <p:txBody>
          <a:bodyPr/>
          <a:lstStyle/>
          <a:p>
            <a:fld id="{D1B91D83-34EB-A744-81D0-D8E8519C4AE3}" type="slidenum">
              <a:rPr lang="en-US" smtClean="0"/>
              <a:t>10</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7776946"/>
              </p:ext>
            </p:extLst>
          </p:nvPr>
        </p:nvGraphicFramePr>
        <p:xfrm>
          <a:off x="203200" y="1246911"/>
          <a:ext cx="9356435" cy="4442691"/>
        </p:xfrm>
        <a:graphic>
          <a:graphicData uri="http://schemas.openxmlformats.org/drawingml/2006/table">
            <a:tbl>
              <a:tblPr/>
              <a:tblGrid>
                <a:gridCol w="2021942">
                  <a:extLst>
                    <a:ext uri="{9D8B030D-6E8A-4147-A177-3AD203B41FA5}">
                      <a16:colId xmlns:a16="http://schemas.microsoft.com/office/drawing/2014/main" val="2462495968"/>
                    </a:ext>
                  </a:extLst>
                </a:gridCol>
                <a:gridCol w="1295100">
                  <a:extLst>
                    <a:ext uri="{9D8B030D-6E8A-4147-A177-3AD203B41FA5}">
                      <a16:colId xmlns:a16="http://schemas.microsoft.com/office/drawing/2014/main" val="681475202"/>
                    </a:ext>
                  </a:extLst>
                </a:gridCol>
                <a:gridCol w="1255454">
                  <a:extLst>
                    <a:ext uri="{9D8B030D-6E8A-4147-A177-3AD203B41FA5}">
                      <a16:colId xmlns:a16="http://schemas.microsoft.com/office/drawing/2014/main" val="2042637303"/>
                    </a:ext>
                  </a:extLst>
                </a:gridCol>
                <a:gridCol w="1149731">
                  <a:extLst>
                    <a:ext uri="{9D8B030D-6E8A-4147-A177-3AD203B41FA5}">
                      <a16:colId xmlns:a16="http://schemas.microsoft.com/office/drawing/2014/main" val="1512619914"/>
                    </a:ext>
                  </a:extLst>
                </a:gridCol>
                <a:gridCol w="1295100">
                  <a:extLst>
                    <a:ext uri="{9D8B030D-6E8A-4147-A177-3AD203B41FA5}">
                      <a16:colId xmlns:a16="http://schemas.microsoft.com/office/drawing/2014/main" val="535466415"/>
                    </a:ext>
                  </a:extLst>
                </a:gridCol>
                <a:gridCol w="1149731">
                  <a:extLst>
                    <a:ext uri="{9D8B030D-6E8A-4147-A177-3AD203B41FA5}">
                      <a16:colId xmlns:a16="http://schemas.microsoft.com/office/drawing/2014/main" val="134317508"/>
                    </a:ext>
                  </a:extLst>
                </a:gridCol>
                <a:gridCol w="1189377">
                  <a:extLst>
                    <a:ext uri="{9D8B030D-6E8A-4147-A177-3AD203B41FA5}">
                      <a16:colId xmlns:a16="http://schemas.microsoft.com/office/drawing/2014/main" val="2828856654"/>
                    </a:ext>
                  </a:extLst>
                </a:gridCol>
              </a:tblGrid>
              <a:tr h="577873">
                <a:tc>
                  <a:txBody>
                    <a:bodyPr/>
                    <a:lstStyle/>
                    <a:p>
                      <a:pPr algn="ctr" fontAlgn="b"/>
                      <a:r>
                        <a:rPr lang="en-ZA" sz="1400" b="0" i="0" u="none" strike="noStrike">
                          <a:solidFill>
                            <a:srgbClr val="000000"/>
                          </a:solidFill>
                          <a:effectLst/>
                          <a:latin typeface="Arial" panose="020B0604020202020204" pitchFamily="34" charset="0"/>
                        </a:rPr>
                        <a:t>Indicator</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4A853"/>
                    </a:solidFill>
                  </a:tcPr>
                </a:tc>
                <a:tc>
                  <a:txBody>
                    <a:bodyPr/>
                    <a:lstStyle/>
                    <a:p>
                      <a:pPr algn="ctr" fontAlgn="b"/>
                      <a:r>
                        <a:rPr lang="en-ZA" sz="1400" b="0" i="0" u="none" strike="noStrike">
                          <a:solidFill>
                            <a:srgbClr val="000000"/>
                          </a:solidFill>
                          <a:effectLst/>
                          <a:latin typeface="Arial" panose="020B0604020202020204" pitchFamily="34" charset="0"/>
                        </a:rPr>
                        <a:t>Overall Member Satisfaction (%)</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4A853"/>
                    </a:solidFill>
                  </a:tcPr>
                </a:tc>
                <a:tc>
                  <a:txBody>
                    <a:bodyPr/>
                    <a:lstStyle/>
                    <a:p>
                      <a:pPr algn="ctr" fontAlgn="b"/>
                      <a:r>
                        <a:rPr lang="en-ZA" sz="1400" b="0" i="0" u="none" strike="noStrike" dirty="0">
                          <a:solidFill>
                            <a:srgbClr val="000000"/>
                          </a:solidFill>
                          <a:effectLst/>
                          <a:latin typeface="Arial" panose="020B0604020202020204" pitchFamily="34" charset="0"/>
                        </a:rPr>
                        <a:t>Ease of Access</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4A853"/>
                    </a:solidFill>
                  </a:tcPr>
                </a:tc>
                <a:tc>
                  <a:txBody>
                    <a:bodyPr/>
                    <a:lstStyle/>
                    <a:p>
                      <a:pPr algn="ctr" fontAlgn="b"/>
                      <a:r>
                        <a:rPr lang="en-ZA" sz="1400" b="0" i="0" u="none" strike="noStrike">
                          <a:solidFill>
                            <a:srgbClr val="000000"/>
                          </a:solidFill>
                          <a:effectLst/>
                          <a:latin typeface="Arial" panose="020B0604020202020204" pitchFamily="34" charset="0"/>
                        </a:rPr>
                        <a:t>Timeousness</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4A853"/>
                    </a:solidFill>
                  </a:tcPr>
                </a:tc>
                <a:tc>
                  <a:txBody>
                    <a:bodyPr/>
                    <a:lstStyle/>
                    <a:p>
                      <a:pPr algn="ctr" fontAlgn="b"/>
                      <a:r>
                        <a:rPr lang="en-ZA" sz="1400" b="0" i="0" u="none" strike="noStrike">
                          <a:solidFill>
                            <a:srgbClr val="000000"/>
                          </a:solidFill>
                          <a:effectLst/>
                          <a:latin typeface="Arial" panose="020B0604020202020204" pitchFamily="34" charset="0"/>
                        </a:rPr>
                        <a:t>Reliability</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4A853"/>
                    </a:solidFill>
                  </a:tcPr>
                </a:tc>
                <a:tc>
                  <a:txBody>
                    <a:bodyPr/>
                    <a:lstStyle/>
                    <a:p>
                      <a:pPr algn="ctr" fontAlgn="b"/>
                      <a:r>
                        <a:rPr lang="en-ZA" sz="1400" b="0" i="0" u="none" strike="noStrike">
                          <a:solidFill>
                            <a:srgbClr val="000000"/>
                          </a:solidFill>
                          <a:effectLst/>
                          <a:latin typeface="Arial" panose="020B0604020202020204" pitchFamily="34" charset="0"/>
                        </a:rPr>
                        <a:t>Fairness</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4A853"/>
                    </a:solidFill>
                  </a:tcPr>
                </a:tc>
                <a:tc>
                  <a:txBody>
                    <a:bodyPr/>
                    <a:lstStyle/>
                    <a:p>
                      <a:pPr algn="ctr" fontAlgn="b"/>
                      <a:r>
                        <a:rPr lang="en-ZA" sz="1400" b="0" i="0" u="none" strike="noStrike">
                          <a:solidFill>
                            <a:srgbClr val="000000"/>
                          </a:solidFill>
                          <a:effectLst/>
                          <a:latin typeface="Arial" panose="020B0604020202020204" pitchFamily="34" charset="0"/>
                        </a:rPr>
                        <a:t>Usefulness</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4A853"/>
                    </a:solidFill>
                  </a:tcPr>
                </a:tc>
                <a:extLst>
                  <a:ext uri="{0D108BD9-81ED-4DB2-BD59-A6C34878D82A}">
                    <a16:rowId xmlns:a16="http://schemas.microsoft.com/office/drawing/2014/main" val="3995123789"/>
                  </a:ext>
                </a:extLst>
              </a:tr>
              <a:tr h="294545">
                <a:tc>
                  <a:txBody>
                    <a:bodyPr/>
                    <a:lstStyle/>
                    <a:p>
                      <a:pPr algn="ctr" fontAlgn="b"/>
                      <a:r>
                        <a:rPr lang="en-ZA" sz="1400" b="0" i="0" u="none" strike="noStrike">
                          <a:solidFill>
                            <a:srgbClr val="000000"/>
                          </a:solidFill>
                          <a:effectLst/>
                          <a:latin typeface="Arial" panose="020B0604020202020204" pitchFamily="34" charset="0"/>
                        </a:rPr>
                        <a:t> </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 </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 </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 </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 </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 </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 </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8604337"/>
                  </a:ext>
                </a:extLst>
              </a:tr>
              <a:tr h="294545">
                <a:tc>
                  <a:txBody>
                    <a:bodyPr/>
                    <a:lstStyle/>
                    <a:p>
                      <a:pPr algn="ctr" fontAlgn="b"/>
                      <a:r>
                        <a:rPr lang="en-ZA" sz="1400" b="0" i="0" u="none" strike="noStrike">
                          <a:solidFill>
                            <a:srgbClr val="000000"/>
                          </a:solidFill>
                          <a:effectLst/>
                          <a:latin typeface="Arial" panose="020B0604020202020204" pitchFamily="34" charset="0"/>
                        </a:rPr>
                        <a:t>ICT Services</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1DA"/>
                    </a:solidFill>
                  </a:tcPr>
                </a:tc>
                <a:tc>
                  <a:txBody>
                    <a:bodyPr/>
                    <a:lstStyle/>
                    <a:p>
                      <a:pPr algn="ctr" fontAlgn="b"/>
                      <a:r>
                        <a:rPr lang="en-ZA" sz="1400" b="0" i="0" u="none" strike="noStrike" dirty="0">
                          <a:solidFill>
                            <a:srgbClr val="000000"/>
                          </a:solidFill>
                          <a:effectLst/>
                          <a:latin typeface="Arial" panose="020B0604020202020204" pitchFamily="34" charset="0"/>
                        </a:rPr>
                        <a:t>81,55</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79,63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81,85</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82,69</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NA</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81,11</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4689289"/>
                  </a:ext>
                </a:extLst>
              </a:tr>
              <a:tr h="524387">
                <a:tc>
                  <a:txBody>
                    <a:bodyPr/>
                    <a:lstStyle/>
                    <a:p>
                      <a:pPr algn="ctr" fontAlgn="b"/>
                      <a:r>
                        <a:rPr lang="en-ZA" sz="1400" b="0" i="0" u="none" strike="noStrike">
                          <a:solidFill>
                            <a:srgbClr val="000000"/>
                          </a:solidFill>
                          <a:effectLst/>
                          <a:latin typeface="Arial" panose="020B0604020202020204" pitchFamily="34" charset="0"/>
                        </a:rPr>
                        <a:t>Facilities Management Services</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1DA"/>
                    </a:solidFill>
                  </a:tcPr>
                </a:tc>
                <a:tc>
                  <a:txBody>
                    <a:bodyPr/>
                    <a:lstStyle/>
                    <a:p>
                      <a:pPr algn="ctr" fontAlgn="b"/>
                      <a:r>
                        <a:rPr lang="en-ZA" sz="1400" b="0" i="0" u="none" strike="noStrike" dirty="0">
                          <a:solidFill>
                            <a:srgbClr val="000000"/>
                          </a:solidFill>
                          <a:effectLst/>
                          <a:latin typeface="Arial" panose="020B0604020202020204" pitchFamily="34" charset="0"/>
                        </a:rPr>
                        <a:t>71,79</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72,00</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71,63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72,44</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N/A</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71,11</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096359"/>
                  </a:ext>
                </a:extLst>
              </a:tr>
              <a:tr h="524387">
                <a:tc>
                  <a:txBody>
                    <a:bodyPr/>
                    <a:lstStyle/>
                    <a:p>
                      <a:pPr algn="ctr" fontAlgn="b"/>
                      <a:r>
                        <a:rPr lang="en-ZA" sz="1400" b="0" i="0" u="none" strike="noStrike">
                          <a:solidFill>
                            <a:srgbClr val="000000"/>
                          </a:solidFill>
                          <a:effectLst/>
                          <a:latin typeface="Arial" panose="020B0604020202020204" pitchFamily="34" charset="0"/>
                        </a:rPr>
                        <a:t>Capacity Building Services</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1DA"/>
                    </a:solidFill>
                  </a:tcPr>
                </a:tc>
                <a:tc>
                  <a:txBody>
                    <a:bodyPr/>
                    <a:lstStyle/>
                    <a:p>
                      <a:pPr algn="ctr" fontAlgn="b"/>
                      <a:r>
                        <a:rPr lang="en-ZA" sz="1400" b="0" i="0" u="none" strike="noStrike" dirty="0">
                          <a:solidFill>
                            <a:srgbClr val="000000"/>
                          </a:solidFill>
                          <a:effectLst/>
                          <a:latin typeface="Arial" panose="020B0604020202020204" pitchFamily="34" charset="0"/>
                        </a:rPr>
                        <a:t>67,66</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68,33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68,57</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67,22</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N/A</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67,43</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4268335"/>
                  </a:ext>
                </a:extLst>
              </a:tr>
              <a:tr h="294545">
                <a:tc>
                  <a:txBody>
                    <a:bodyPr/>
                    <a:lstStyle/>
                    <a:p>
                      <a:pPr algn="ctr" fontAlgn="b"/>
                      <a:r>
                        <a:rPr lang="en-ZA" sz="1400" b="0" i="0" u="none" strike="noStrike">
                          <a:solidFill>
                            <a:srgbClr val="000000"/>
                          </a:solidFill>
                          <a:effectLst/>
                          <a:latin typeface="Arial" panose="020B0604020202020204" pitchFamily="34" charset="0"/>
                        </a:rPr>
                        <a:t>Research Services</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1DA"/>
                    </a:solidFill>
                  </a:tcPr>
                </a:tc>
                <a:tc>
                  <a:txBody>
                    <a:bodyPr/>
                    <a:lstStyle/>
                    <a:p>
                      <a:pPr algn="ctr" fontAlgn="b"/>
                      <a:r>
                        <a:rPr lang="en-ZA" sz="1400" b="0" i="0" u="none" strike="noStrike">
                          <a:solidFill>
                            <a:srgbClr val="000000"/>
                          </a:solidFill>
                          <a:effectLst/>
                          <a:latin typeface="Arial" panose="020B0604020202020204" pitchFamily="34" charset="0"/>
                        </a:rPr>
                        <a:t>79,67</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79,13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79,56</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79,11</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80,00</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80,44</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7180405"/>
                  </a:ext>
                </a:extLst>
              </a:tr>
              <a:tr h="294545">
                <a:tc>
                  <a:txBody>
                    <a:bodyPr/>
                    <a:lstStyle/>
                    <a:p>
                      <a:pPr algn="ctr" fontAlgn="b"/>
                      <a:r>
                        <a:rPr lang="en-ZA" sz="1400" b="0" i="0" u="none" strike="noStrike">
                          <a:solidFill>
                            <a:srgbClr val="000000"/>
                          </a:solidFill>
                          <a:effectLst/>
                          <a:latin typeface="Arial" panose="020B0604020202020204" pitchFamily="34" charset="0"/>
                        </a:rPr>
                        <a:t>Content Advice</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1DA"/>
                    </a:solidFill>
                  </a:tcPr>
                </a:tc>
                <a:tc>
                  <a:txBody>
                    <a:bodyPr/>
                    <a:lstStyle/>
                    <a:p>
                      <a:pPr algn="ctr" fontAlgn="b"/>
                      <a:r>
                        <a:rPr lang="en-ZA" sz="1400" b="0" i="0" u="none" strike="noStrike">
                          <a:solidFill>
                            <a:srgbClr val="000000"/>
                          </a:solidFill>
                          <a:effectLst/>
                          <a:latin typeface="Arial" panose="020B0604020202020204" pitchFamily="34" charset="0"/>
                        </a:rPr>
                        <a:t>75,85</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76,33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76,73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75,92</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75,83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75,10</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3198040"/>
                  </a:ext>
                </a:extLst>
              </a:tr>
              <a:tr h="294545">
                <a:tc>
                  <a:txBody>
                    <a:bodyPr/>
                    <a:lstStyle/>
                    <a:p>
                      <a:pPr algn="ctr" fontAlgn="b"/>
                      <a:r>
                        <a:rPr lang="en-ZA" sz="1400" b="0" i="0" u="none" strike="noStrike">
                          <a:solidFill>
                            <a:srgbClr val="000000"/>
                          </a:solidFill>
                          <a:effectLst/>
                          <a:latin typeface="Arial" panose="020B0604020202020204" pitchFamily="34" charset="0"/>
                        </a:rPr>
                        <a:t>Procedural Advice</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1DA"/>
                    </a:solidFill>
                  </a:tcPr>
                </a:tc>
                <a:tc>
                  <a:txBody>
                    <a:bodyPr/>
                    <a:lstStyle/>
                    <a:p>
                      <a:pPr algn="ctr" fontAlgn="b"/>
                      <a:r>
                        <a:rPr lang="en-ZA" sz="1400" b="0" i="0" u="none" strike="noStrike">
                          <a:solidFill>
                            <a:srgbClr val="000000"/>
                          </a:solidFill>
                          <a:effectLst/>
                          <a:latin typeface="Arial" panose="020B0604020202020204" pitchFamily="34" charset="0"/>
                        </a:rPr>
                        <a:t>77,51</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78,22</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77,21</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77,33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76,82</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77,73</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1650700"/>
                  </a:ext>
                </a:extLst>
              </a:tr>
              <a:tr h="294545">
                <a:tc>
                  <a:txBody>
                    <a:bodyPr/>
                    <a:lstStyle/>
                    <a:p>
                      <a:pPr algn="ctr" fontAlgn="b"/>
                      <a:r>
                        <a:rPr lang="en-ZA" sz="1400" b="0" i="0" u="none" strike="noStrike">
                          <a:solidFill>
                            <a:srgbClr val="000000"/>
                          </a:solidFill>
                          <a:effectLst/>
                          <a:latin typeface="Arial" panose="020B0604020202020204" pitchFamily="34" charset="0"/>
                        </a:rPr>
                        <a:t>Legal Advice</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1DA"/>
                    </a:solidFill>
                  </a:tcPr>
                </a:tc>
                <a:tc>
                  <a:txBody>
                    <a:bodyPr/>
                    <a:lstStyle/>
                    <a:p>
                      <a:pPr algn="ctr" fontAlgn="b"/>
                      <a:r>
                        <a:rPr lang="en-ZA" sz="1400" b="0" i="0" u="none" strike="noStrike">
                          <a:solidFill>
                            <a:srgbClr val="000000"/>
                          </a:solidFill>
                          <a:effectLst/>
                          <a:latin typeface="Arial" panose="020B0604020202020204" pitchFamily="34" charset="0"/>
                        </a:rPr>
                        <a:t>77,13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76,67</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77,56</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77,62</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77,14</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76,67</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6567152"/>
                  </a:ext>
                </a:extLst>
              </a:tr>
              <a:tr h="524387">
                <a:tc>
                  <a:txBody>
                    <a:bodyPr/>
                    <a:lstStyle/>
                    <a:p>
                      <a:pPr algn="ctr" fontAlgn="b"/>
                      <a:r>
                        <a:rPr lang="en-ZA" sz="1400" b="0" i="0" u="none" strike="noStrike">
                          <a:solidFill>
                            <a:srgbClr val="000000"/>
                          </a:solidFill>
                          <a:effectLst/>
                          <a:latin typeface="Arial" panose="020B0604020202020204" pitchFamily="34" charset="0"/>
                        </a:rPr>
                        <a:t>Committee Support Services</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F1DA"/>
                    </a:solidFill>
                  </a:tcPr>
                </a:tc>
                <a:tc>
                  <a:txBody>
                    <a:bodyPr/>
                    <a:lstStyle/>
                    <a:p>
                      <a:pPr algn="ctr" fontAlgn="b"/>
                      <a:r>
                        <a:rPr lang="en-ZA" sz="1400" b="0" i="0" u="none" strike="noStrike" dirty="0">
                          <a:solidFill>
                            <a:srgbClr val="000000"/>
                          </a:solidFill>
                          <a:effectLst/>
                          <a:latin typeface="Arial" panose="020B0604020202020204" pitchFamily="34" charset="0"/>
                        </a:rPr>
                        <a:t>81,75</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81,92</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82,40</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81,96</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81,57</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81,20</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9988218"/>
                  </a:ext>
                </a:extLst>
              </a:tr>
              <a:tr h="524387">
                <a:tc>
                  <a:txBody>
                    <a:bodyPr/>
                    <a:lstStyle/>
                    <a:p>
                      <a:pPr algn="ctr" fontAlgn="b"/>
                      <a:r>
                        <a:rPr lang="en-ZA" sz="1400" b="0" i="0" u="none" strike="noStrike">
                          <a:solidFill>
                            <a:srgbClr val="000000"/>
                          </a:solidFill>
                          <a:effectLst/>
                          <a:latin typeface="Arial" panose="020B0604020202020204" pitchFamily="34" charset="0"/>
                        </a:rPr>
                        <a:t>Public Participation Support</a:t>
                      </a:r>
                    </a:p>
                  </a:txBody>
                  <a:tcPr marL="6034" marR="6034" marT="603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F1DA"/>
                    </a:solidFill>
                  </a:tcPr>
                </a:tc>
                <a:tc>
                  <a:txBody>
                    <a:bodyPr/>
                    <a:lstStyle/>
                    <a:p>
                      <a:pPr algn="ctr" fontAlgn="b"/>
                      <a:r>
                        <a:rPr lang="en-ZA" sz="1400" b="0" i="0" u="none" strike="noStrike">
                          <a:solidFill>
                            <a:srgbClr val="000000"/>
                          </a:solidFill>
                          <a:effectLst/>
                          <a:latin typeface="Arial" panose="020B0604020202020204" pitchFamily="34" charset="0"/>
                        </a:rPr>
                        <a:t>71,43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71,43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Arial" panose="020B0604020202020204" pitchFamily="34" charset="0"/>
                        </a:rPr>
                        <a:t>72,38</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71,43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71,43</a:t>
                      </a:r>
                    </a:p>
                  </a:txBody>
                  <a:tcPr marL="6034" marR="6034" marT="6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Arial" panose="020B0604020202020204" pitchFamily="34" charset="0"/>
                        </a:rPr>
                        <a:t>70,95</a:t>
                      </a:r>
                    </a:p>
                  </a:txBody>
                  <a:tcPr marL="6034" marR="6034" marT="603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8297254"/>
                  </a:ext>
                </a:extLst>
              </a:tr>
            </a:tbl>
          </a:graphicData>
        </a:graphic>
      </p:graphicFrame>
      <p:sp>
        <p:nvSpPr>
          <p:cNvPr id="8" name="TextBox 7"/>
          <p:cNvSpPr txBox="1"/>
          <p:nvPr/>
        </p:nvSpPr>
        <p:spPr>
          <a:xfrm>
            <a:off x="203200" y="5987020"/>
            <a:ext cx="9356435" cy="646331"/>
          </a:xfrm>
          <a:prstGeom prst="rect">
            <a:avLst/>
          </a:prstGeom>
          <a:noFill/>
        </p:spPr>
        <p:txBody>
          <a:bodyPr wrap="square" rtlCol="0">
            <a:spAutoFit/>
          </a:bodyPr>
          <a:lstStyle/>
          <a:p>
            <a:r>
              <a:rPr lang="en-US" dirty="0"/>
              <a:t>* The survey results remain statistically significant with a response rate of </a:t>
            </a:r>
            <a:r>
              <a:rPr lang="en-US" dirty="0" smtClean="0"/>
              <a:t>between </a:t>
            </a:r>
            <a:r>
              <a:rPr lang="en-US" dirty="0"/>
              <a:t>10</a:t>
            </a:r>
            <a:r>
              <a:rPr lang="en-US" dirty="0" smtClean="0"/>
              <a:t>% -18% in each quarter of the financial year.</a:t>
            </a:r>
            <a:endParaRPr lang="en-ZA" dirty="0"/>
          </a:p>
        </p:txBody>
      </p:sp>
    </p:spTree>
    <p:extLst>
      <p:ext uri="{BB962C8B-B14F-4D97-AF65-F5344CB8AC3E}">
        <p14:creationId xmlns:p14="http://schemas.microsoft.com/office/powerpoint/2010/main" val="672842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54749804"/>
              </p:ext>
            </p:extLst>
          </p:nvPr>
        </p:nvGraphicFramePr>
        <p:xfrm>
          <a:off x="0" y="1053010"/>
          <a:ext cx="9906000" cy="5791419"/>
        </p:xfrm>
        <a:graphic>
          <a:graphicData uri="http://schemas.openxmlformats.org/drawingml/2006/table">
            <a:tbl>
              <a:tblPr firstRow="1" firstCol="1" bandRow="1"/>
              <a:tblGrid>
                <a:gridCol w="3713872">
                  <a:extLst>
                    <a:ext uri="{9D8B030D-6E8A-4147-A177-3AD203B41FA5}">
                      <a16:colId xmlns:a16="http://schemas.microsoft.com/office/drawing/2014/main" val="3247264441"/>
                    </a:ext>
                  </a:extLst>
                </a:gridCol>
                <a:gridCol w="1963028">
                  <a:extLst>
                    <a:ext uri="{9D8B030D-6E8A-4147-A177-3AD203B41FA5}">
                      <a16:colId xmlns:a16="http://schemas.microsoft.com/office/drawing/2014/main" val="3670019683"/>
                    </a:ext>
                  </a:extLst>
                </a:gridCol>
                <a:gridCol w="2222500">
                  <a:extLst>
                    <a:ext uri="{9D8B030D-6E8A-4147-A177-3AD203B41FA5}">
                      <a16:colId xmlns:a16="http://schemas.microsoft.com/office/drawing/2014/main" val="94786012"/>
                    </a:ext>
                  </a:extLst>
                </a:gridCol>
                <a:gridCol w="2006600">
                  <a:extLst>
                    <a:ext uri="{9D8B030D-6E8A-4147-A177-3AD203B41FA5}">
                      <a16:colId xmlns:a16="http://schemas.microsoft.com/office/drawing/2014/main" val="830576176"/>
                    </a:ext>
                  </a:extLst>
                </a:gridCol>
              </a:tblGrid>
              <a:tr h="322126">
                <a:tc rowSpan="2">
                  <a:txBody>
                    <a:bodyPr/>
                    <a:lstStyle/>
                    <a:p>
                      <a:pPr algn="ctr" rtl="0" fontAlgn="ctr"/>
                      <a:r>
                        <a:rPr lang="en-US" sz="2000" b="1" i="0" u="none" strike="noStrike" dirty="0">
                          <a:solidFill>
                            <a:srgbClr val="FFFFFF"/>
                          </a:solidFill>
                          <a:effectLst/>
                          <a:latin typeface="Arial" panose="020B0604020202020204" pitchFamily="34" charset="0"/>
                          <a:cs typeface="Arial" panose="020B0604020202020204" pitchFamily="34" charset="0"/>
                        </a:rPr>
                        <a:t>Indicator</a:t>
                      </a:r>
                    </a:p>
                  </a:txBody>
                  <a:tcPr marL="7647" marR="7647" marT="764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F6000"/>
                    </a:solidFill>
                  </a:tcPr>
                </a:tc>
                <a:tc gridSpan="3">
                  <a:txBody>
                    <a:bodyPr/>
                    <a:lstStyle/>
                    <a:p>
                      <a:pPr algn="ctr" fontAlgn="b"/>
                      <a:r>
                        <a:rPr lang="en-US" sz="2000" b="1" i="0" u="none" strike="noStrike" dirty="0">
                          <a:solidFill>
                            <a:srgbClr val="000000"/>
                          </a:solidFill>
                          <a:effectLst/>
                          <a:latin typeface="Arial" panose="020B0604020202020204" pitchFamily="34" charset="0"/>
                          <a:cs typeface="Arial" panose="020B0604020202020204" pitchFamily="34" charset="0"/>
                        </a:rPr>
                        <a:t>Overall Member Satisfaction</a:t>
                      </a:r>
                    </a:p>
                  </a:txBody>
                  <a:tcPr marL="7647" marR="7647" marT="764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F6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1821996"/>
                  </a:ext>
                </a:extLst>
              </a:tr>
              <a:tr h="630659">
                <a:tc vMerge="1">
                  <a:txBody>
                    <a:bodyPr/>
                    <a:lstStyle/>
                    <a:p>
                      <a:endParaRPr lang="en-US"/>
                    </a:p>
                  </a:txBody>
                  <a:tcPr/>
                </a:tc>
                <a:tc>
                  <a:txBody>
                    <a:bodyPr/>
                    <a:lstStyle/>
                    <a:p>
                      <a:pPr algn="ctr" rtl="0" fontAlgn="ctr"/>
                      <a:r>
                        <a:rPr lang="en-US" sz="2000" b="1" i="0" u="none" strike="noStrike" dirty="0">
                          <a:solidFill>
                            <a:srgbClr val="000000"/>
                          </a:solidFill>
                          <a:effectLst/>
                          <a:latin typeface="Arial" panose="020B0604020202020204" pitchFamily="34" charset="0"/>
                          <a:cs typeface="Arial" panose="020B0604020202020204" pitchFamily="34" charset="0"/>
                        </a:rPr>
                        <a:t>Quarter 1</a:t>
                      </a:r>
                    </a:p>
                  </a:txBody>
                  <a:tcPr marL="7647" marR="7647" marT="7647"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9000"/>
                    </a:solidFill>
                  </a:tcPr>
                </a:tc>
                <a:tc>
                  <a:txBody>
                    <a:bodyPr/>
                    <a:lstStyle/>
                    <a:p>
                      <a:pPr algn="ctr" rtl="0" fontAlgn="ctr"/>
                      <a:r>
                        <a:rPr lang="en-US" sz="2000" b="1" i="0" u="none" strike="noStrike">
                          <a:solidFill>
                            <a:srgbClr val="000000"/>
                          </a:solidFill>
                          <a:effectLst/>
                          <a:latin typeface="Arial" panose="020B0604020202020204" pitchFamily="34" charset="0"/>
                          <a:cs typeface="Arial" panose="020B0604020202020204" pitchFamily="34" charset="0"/>
                        </a:rPr>
                        <a:t>Quarter 2</a:t>
                      </a:r>
                    </a:p>
                  </a:txBody>
                  <a:tcPr marL="7647" marR="7647" marT="764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9000"/>
                    </a:solidFill>
                  </a:tcPr>
                </a:tc>
                <a:tc>
                  <a:txBody>
                    <a:bodyPr/>
                    <a:lstStyle/>
                    <a:p>
                      <a:pPr algn="ctr" rtl="0" fontAlgn="ctr"/>
                      <a:r>
                        <a:rPr lang="en-US" sz="2000" b="1" i="0" u="none" strike="noStrike" dirty="0">
                          <a:solidFill>
                            <a:srgbClr val="000000"/>
                          </a:solidFill>
                          <a:effectLst/>
                          <a:latin typeface="Arial" panose="020B0604020202020204" pitchFamily="34" charset="0"/>
                          <a:cs typeface="Arial" panose="020B0604020202020204" pitchFamily="34" charset="0"/>
                        </a:rPr>
                        <a:t>Quarter 3</a:t>
                      </a:r>
                    </a:p>
                  </a:txBody>
                  <a:tcPr marL="7647" marR="7647" marT="764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9000"/>
                    </a:solidFill>
                  </a:tcPr>
                </a:tc>
                <a:extLst>
                  <a:ext uri="{0D108BD9-81ED-4DB2-BD59-A6C34878D82A}">
                    <a16:rowId xmlns:a16="http://schemas.microsoft.com/office/drawing/2014/main" val="2979963272"/>
                  </a:ext>
                </a:extLst>
              </a:tr>
              <a:tr h="510254">
                <a:tc>
                  <a:txBody>
                    <a:bodyPr/>
                    <a:lstStyle/>
                    <a:p>
                      <a:pPr algn="l" rtl="0" fontAlgn="t"/>
                      <a:r>
                        <a:rPr lang="en-US" sz="2000" b="1" i="0" u="none" strike="noStrike" dirty="0">
                          <a:solidFill>
                            <a:srgbClr val="FFFFFF"/>
                          </a:solidFill>
                          <a:effectLst/>
                          <a:latin typeface="Arial" panose="020B0604020202020204" pitchFamily="34" charset="0"/>
                          <a:cs typeface="Arial" panose="020B0604020202020204" pitchFamily="34" charset="0"/>
                        </a:rPr>
                        <a:t>ICT Services</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F600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88,26</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rtl="0" fontAlgn="t"/>
                      <a:r>
                        <a:rPr lang="en-US" sz="2000" b="0" i="0" u="none" strike="noStrike">
                          <a:solidFill>
                            <a:srgbClr val="000000"/>
                          </a:solidFill>
                          <a:effectLst/>
                          <a:latin typeface="Arial" panose="020B0604020202020204" pitchFamily="34" charset="0"/>
                          <a:cs typeface="Arial" panose="020B0604020202020204" pitchFamily="34" charset="0"/>
                        </a:rPr>
                        <a:t>92,16%</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a:lnSpc>
                          <a:spcPct val="107000"/>
                        </a:lnSpc>
                        <a:spcBef>
                          <a:spcPts val="600"/>
                        </a:spcBef>
                        <a:spcAft>
                          <a:spcPts val="600"/>
                        </a:spcAft>
                      </a:pPr>
                      <a:r>
                        <a:rPr lang="en-ZA" sz="2000" dirty="0">
                          <a:effectLst/>
                          <a:latin typeface="Arial" panose="020B0604020202020204" pitchFamily="34" charset="0"/>
                          <a:cs typeface="Arial" panose="020B0604020202020204" pitchFamily="34" charset="0"/>
                        </a:rPr>
                        <a:t> 81,55%</a:t>
                      </a:r>
                      <a:endParaRPr lang="en-ZA"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extLst>
                  <a:ext uri="{0D108BD9-81ED-4DB2-BD59-A6C34878D82A}">
                    <a16:rowId xmlns:a16="http://schemas.microsoft.com/office/drawing/2014/main" val="1618456892"/>
                  </a:ext>
                </a:extLst>
              </a:tr>
              <a:tr h="548640">
                <a:tc>
                  <a:txBody>
                    <a:bodyPr/>
                    <a:lstStyle/>
                    <a:p>
                      <a:pPr algn="l" rtl="0" fontAlgn="t"/>
                      <a:r>
                        <a:rPr lang="en-US" sz="2000" b="1" i="0" u="none" strike="noStrike" dirty="0">
                          <a:solidFill>
                            <a:srgbClr val="FFFFFF"/>
                          </a:solidFill>
                          <a:effectLst/>
                          <a:latin typeface="Arial" panose="020B0604020202020204" pitchFamily="34" charset="0"/>
                          <a:cs typeface="Arial" panose="020B0604020202020204" pitchFamily="34" charset="0"/>
                        </a:rPr>
                        <a:t>Facilities Management Services</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F600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80,97</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rtl="0" fontAlgn="t"/>
                      <a:r>
                        <a:rPr lang="en-US" sz="2000" b="0" i="0" u="none" strike="noStrike">
                          <a:solidFill>
                            <a:srgbClr val="000000"/>
                          </a:solidFill>
                          <a:effectLst/>
                          <a:latin typeface="Arial" panose="020B0604020202020204" pitchFamily="34" charset="0"/>
                          <a:cs typeface="Arial" panose="020B0604020202020204" pitchFamily="34" charset="0"/>
                        </a:rPr>
                        <a:t>79,39%</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a:lnSpc>
                          <a:spcPct val="107000"/>
                        </a:lnSpc>
                        <a:spcBef>
                          <a:spcPts val="600"/>
                        </a:spcBef>
                        <a:spcAft>
                          <a:spcPts val="600"/>
                        </a:spcAft>
                      </a:pPr>
                      <a:r>
                        <a:rPr lang="en-ZA" sz="2000" dirty="0">
                          <a:effectLst/>
                          <a:latin typeface="Arial" panose="020B0604020202020204" pitchFamily="34" charset="0"/>
                          <a:cs typeface="Arial" panose="020B0604020202020204" pitchFamily="34" charset="0"/>
                        </a:rPr>
                        <a:t> 71,79%</a:t>
                      </a:r>
                      <a:endParaRPr lang="en-ZA"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extLst>
                  <a:ext uri="{0D108BD9-81ED-4DB2-BD59-A6C34878D82A}">
                    <a16:rowId xmlns:a16="http://schemas.microsoft.com/office/drawing/2014/main" val="1425556258"/>
                  </a:ext>
                </a:extLst>
              </a:tr>
              <a:tr h="520504">
                <a:tc>
                  <a:txBody>
                    <a:bodyPr/>
                    <a:lstStyle/>
                    <a:p>
                      <a:pPr algn="l" rtl="0" fontAlgn="t"/>
                      <a:r>
                        <a:rPr lang="en-US" sz="2000" b="1" i="0" u="none" strike="noStrike" dirty="0">
                          <a:solidFill>
                            <a:srgbClr val="FFFFFF"/>
                          </a:solidFill>
                          <a:effectLst/>
                          <a:latin typeface="Arial" panose="020B0604020202020204" pitchFamily="34" charset="0"/>
                          <a:cs typeface="Arial" panose="020B0604020202020204" pitchFamily="34" charset="0"/>
                        </a:rPr>
                        <a:t>Capacity Building Services</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F600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77,53</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70,97%</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a:lnSpc>
                          <a:spcPct val="107000"/>
                        </a:lnSpc>
                        <a:spcBef>
                          <a:spcPts val="600"/>
                        </a:spcBef>
                        <a:spcAft>
                          <a:spcPts val="600"/>
                        </a:spcAft>
                      </a:pPr>
                      <a:r>
                        <a:rPr lang="en-ZA" sz="2000" dirty="0">
                          <a:effectLst/>
                          <a:latin typeface="Arial" panose="020B0604020202020204" pitchFamily="34" charset="0"/>
                          <a:ea typeface="Calibri" panose="020F0502020204030204" pitchFamily="34" charset="0"/>
                          <a:cs typeface="Arial" panose="020B0604020202020204" pitchFamily="34" charset="0"/>
                        </a:rPr>
                        <a:t>67,66%</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extLst>
                  <a:ext uri="{0D108BD9-81ED-4DB2-BD59-A6C34878D82A}">
                    <a16:rowId xmlns:a16="http://schemas.microsoft.com/office/drawing/2014/main" val="2096163044"/>
                  </a:ext>
                </a:extLst>
              </a:tr>
              <a:tr h="492369">
                <a:tc>
                  <a:txBody>
                    <a:bodyPr/>
                    <a:lstStyle/>
                    <a:p>
                      <a:pPr algn="l" rtl="0" fontAlgn="t"/>
                      <a:r>
                        <a:rPr lang="en-US" sz="2000" b="1" i="0" u="none" strike="noStrike">
                          <a:solidFill>
                            <a:srgbClr val="FFFFFF"/>
                          </a:solidFill>
                          <a:effectLst/>
                          <a:latin typeface="Arial" panose="020B0604020202020204" pitchFamily="34" charset="0"/>
                          <a:cs typeface="Arial" panose="020B0604020202020204" pitchFamily="34" charset="0"/>
                        </a:rPr>
                        <a:t>Research Services</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F600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86,97</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84,13%</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fontAlgn="b"/>
                      <a:r>
                        <a:rPr lang="en-ZA" sz="2000" b="0" i="0" u="none" strike="noStrike" dirty="0">
                          <a:solidFill>
                            <a:srgbClr val="000000"/>
                          </a:solidFill>
                          <a:effectLst/>
                          <a:latin typeface="Arial" panose="020B0604020202020204" pitchFamily="34" charset="0"/>
                          <a:cs typeface="Arial" panose="020B0604020202020204" pitchFamily="34" charset="0"/>
                        </a:rPr>
                        <a:t>79,67%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extLst>
                  <a:ext uri="{0D108BD9-81ED-4DB2-BD59-A6C34878D82A}">
                    <a16:rowId xmlns:a16="http://schemas.microsoft.com/office/drawing/2014/main" val="282999797"/>
                  </a:ext>
                </a:extLst>
              </a:tr>
              <a:tr h="478302">
                <a:tc>
                  <a:txBody>
                    <a:bodyPr/>
                    <a:lstStyle/>
                    <a:p>
                      <a:pPr algn="l" rtl="0" fontAlgn="t"/>
                      <a:r>
                        <a:rPr lang="en-US" sz="2000" b="1" i="0" u="none" strike="noStrike">
                          <a:solidFill>
                            <a:srgbClr val="FFFFFF"/>
                          </a:solidFill>
                          <a:effectLst/>
                          <a:latin typeface="Arial" panose="020B0604020202020204" pitchFamily="34" charset="0"/>
                          <a:cs typeface="Arial" panose="020B0604020202020204" pitchFamily="34" charset="0"/>
                        </a:rPr>
                        <a:t>Content Advice</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F600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85,92</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85,26%</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fontAlgn="b"/>
                      <a:r>
                        <a:rPr lang="en-ZA" sz="2000" b="0" i="0" u="none" strike="noStrike" dirty="0">
                          <a:solidFill>
                            <a:srgbClr val="000000"/>
                          </a:solidFill>
                          <a:effectLst/>
                          <a:latin typeface="Arial" panose="020B0604020202020204" pitchFamily="34" charset="0"/>
                          <a:cs typeface="Arial" panose="020B0604020202020204" pitchFamily="34" charset="0"/>
                        </a:rPr>
                        <a:t>75,85%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extLst>
                  <a:ext uri="{0D108BD9-81ED-4DB2-BD59-A6C34878D82A}">
                    <a16:rowId xmlns:a16="http://schemas.microsoft.com/office/drawing/2014/main" val="3538887314"/>
                  </a:ext>
                </a:extLst>
              </a:tr>
              <a:tr h="450166">
                <a:tc>
                  <a:txBody>
                    <a:bodyPr/>
                    <a:lstStyle/>
                    <a:p>
                      <a:pPr algn="l" rtl="0" fontAlgn="t"/>
                      <a:r>
                        <a:rPr lang="en-US" sz="2000" b="1" i="0" u="none" strike="noStrike">
                          <a:solidFill>
                            <a:srgbClr val="FFFFFF"/>
                          </a:solidFill>
                          <a:effectLst/>
                          <a:latin typeface="Arial" panose="020B0604020202020204" pitchFamily="34" charset="0"/>
                          <a:cs typeface="Arial" panose="020B0604020202020204" pitchFamily="34" charset="0"/>
                        </a:rPr>
                        <a:t>Procedural Advice</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F600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80,10</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80,32%</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fontAlgn="b"/>
                      <a:r>
                        <a:rPr lang="en-ZA" sz="2000" b="0" i="0" u="none" strike="noStrike" dirty="0">
                          <a:solidFill>
                            <a:srgbClr val="000000"/>
                          </a:solidFill>
                          <a:effectLst/>
                          <a:latin typeface="Arial" panose="020B0604020202020204" pitchFamily="34" charset="0"/>
                          <a:cs typeface="Arial" panose="020B0604020202020204" pitchFamily="34" charset="0"/>
                        </a:rPr>
                        <a:t>77,51%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extLst>
                  <a:ext uri="{0D108BD9-81ED-4DB2-BD59-A6C34878D82A}">
                    <a16:rowId xmlns:a16="http://schemas.microsoft.com/office/drawing/2014/main" val="3923369191"/>
                  </a:ext>
                </a:extLst>
              </a:tr>
              <a:tr h="506437">
                <a:tc>
                  <a:txBody>
                    <a:bodyPr/>
                    <a:lstStyle/>
                    <a:p>
                      <a:pPr algn="l" rtl="0" fontAlgn="t"/>
                      <a:r>
                        <a:rPr lang="en-US" sz="2000" b="1" i="0" u="none" strike="noStrike">
                          <a:solidFill>
                            <a:srgbClr val="FFFFFF"/>
                          </a:solidFill>
                          <a:effectLst/>
                          <a:latin typeface="Arial" panose="020B0604020202020204" pitchFamily="34" charset="0"/>
                          <a:cs typeface="Arial" panose="020B0604020202020204" pitchFamily="34" charset="0"/>
                        </a:rPr>
                        <a:t>Legal Advice</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F6000"/>
                    </a:solidFill>
                  </a:tcPr>
                </a:tc>
                <a:tc>
                  <a:txBody>
                    <a:bodyPr/>
                    <a:lstStyle/>
                    <a:p>
                      <a:pPr algn="ctr" rtl="0" fontAlgn="t"/>
                      <a:r>
                        <a:rPr lang="en-US" sz="2000" b="0" i="0" u="none" strike="noStrike">
                          <a:solidFill>
                            <a:srgbClr val="000000"/>
                          </a:solidFill>
                          <a:effectLst/>
                          <a:latin typeface="Arial" panose="020B0604020202020204" pitchFamily="34" charset="0"/>
                          <a:cs typeface="Arial" panose="020B0604020202020204" pitchFamily="34" charset="0"/>
                        </a:rPr>
                        <a:t>80,05</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79,65%</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fontAlgn="b"/>
                      <a:r>
                        <a:rPr lang="en-ZA" sz="2000" b="0" i="0" u="none" strike="noStrike" dirty="0">
                          <a:solidFill>
                            <a:srgbClr val="000000"/>
                          </a:solidFill>
                          <a:effectLst/>
                          <a:latin typeface="Arial" panose="020B0604020202020204" pitchFamily="34" charset="0"/>
                          <a:cs typeface="Arial" panose="020B0604020202020204" pitchFamily="34" charset="0"/>
                        </a:rPr>
                        <a:t>77,13%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extLst>
                  <a:ext uri="{0D108BD9-81ED-4DB2-BD59-A6C34878D82A}">
                    <a16:rowId xmlns:a16="http://schemas.microsoft.com/office/drawing/2014/main" val="2400273464"/>
                  </a:ext>
                </a:extLst>
              </a:tr>
              <a:tr h="548640">
                <a:tc>
                  <a:txBody>
                    <a:bodyPr/>
                    <a:lstStyle/>
                    <a:p>
                      <a:pPr algn="l" rtl="0" fontAlgn="t"/>
                      <a:r>
                        <a:rPr lang="en-US" sz="2000" b="1" i="0" u="none" strike="noStrike">
                          <a:solidFill>
                            <a:srgbClr val="FFFFFF"/>
                          </a:solidFill>
                          <a:effectLst/>
                          <a:latin typeface="Arial" panose="020B0604020202020204" pitchFamily="34" charset="0"/>
                          <a:cs typeface="Arial" panose="020B0604020202020204" pitchFamily="34" charset="0"/>
                        </a:rPr>
                        <a:t>Committee Support Services</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F6000"/>
                    </a:solidFill>
                  </a:tcPr>
                </a:tc>
                <a:tc>
                  <a:txBody>
                    <a:bodyPr/>
                    <a:lstStyle/>
                    <a:p>
                      <a:pPr algn="ctr" rtl="0" fontAlgn="t"/>
                      <a:r>
                        <a:rPr lang="en-US" sz="2000" b="0" i="0" u="none" strike="noStrike">
                          <a:solidFill>
                            <a:srgbClr val="000000"/>
                          </a:solidFill>
                          <a:effectLst/>
                          <a:latin typeface="Arial" panose="020B0604020202020204" pitchFamily="34" charset="0"/>
                          <a:cs typeface="Arial" panose="020B0604020202020204" pitchFamily="34" charset="0"/>
                        </a:rPr>
                        <a:t>92,54</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84,90%</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fontAlgn="b"/>
                      <a:r>
                        <a:rPr lang="en-ZA" sz="2000" b="0" i="0" u="none" strike="noStrike" dirty="0">
                          <a:solidFill>
                            <a:srgbClr val="000000"/>
                          </a:solidFill>
                          <a:effectLst/>
                          <a:latin typeface="Arial" panose="020B0604020202020204" pitchFamily="34" charset="0"/>
                          <a:cs typeface="Arial" panose="020B0604020202020204" pitchFamily="34" charset="0"/>
                        </a:rPr>
                        <a:t>81,75%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extLst>
                  <a:ext uri="{0D108BD9-81ED-4DB2-BD59-A6C34878D82A}">
                    <a16:rowId xmlns:a16="http://schemas.microsoft.com/office/drawing/2014/main" val="3428146254"/>
                  </a:ext>
                </a:extLst>
              </a:tr>
              <a:tr h="714715">
                <a:tc>
                  <a:txBody>
                    <a:bodyPr/>
                    <a:lstStyle/>
                    <a:p>
                      <a:pPr algn="l" rtl="0" fontAlgn="t"/>
                      <a:r>
                        <a:rPr lang="en-US" sz="2000" b="1" i="0" u="none" strike="noStrike">
                          <a:solidFill>
                            <a:srgbClr val="FFFFFF"/>
                          </a:solidFill>
                          <a:effectLst/>
                          <a:latin typeface="Arial" panose="020B0604020202020204" pitchFamily="34" charset="0"/>
                          <a:cs typeface="Arial" panose="020B0604020202020204" pitchFamily="34" charset="0"/>
                        </a:rPr>
                        <a:t>Public Participation Support</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F6000"/>
                    </a:solidFill>
                  </a:tcPr>
                </a:tc>
                <a:tc>
                  <a:txBody>
                    <a:bodyPr/>
                    <a:lstStyle/>
                    <a:p>
                      <a:pPr algn="ctr" rtl="0" fontAlgn="t"/>
                      <a:r>
                        <a:rPr lang="en-US" sz="2000" b="0" i="0" u="none" strike="noStrike">
                          <a:solidFill>
                            <a:srgbClr val="000000"/>
                          </a:solidFill>
                          <a:effectLst/>
                          <a:latin typeface="Arial" panose="020B0604020202020204" pitchFamily="34" charset="0"/>
                          <a:cs typeface="Arial" panose="020B0604020202020204" pitchFamily="34" charset="0"/>
                        </a:rPr>
                        <a:t>79,75</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rtl="0" fontAlgn="t"/>
                      <a:r>
                        <a:rPr lang="en-US" sz="2000" b="0" i="0" u="none" strike="noStrike" dirty="0">
                          <a:solidFill>
                            <a:srgbClr val="000000"/>
                          </a:solidFill>
                          <a:effectLst/>
                          <a:latin typeface="Arial" panose="020B0604020202020204" pitchFamily="34" charset="0"/>
                          <a:cs typeface="Arial" panose="020B0604020202020204" pitchFamily="34" charset="0"/>
                        </a:rPr>
                        <a:t>77,07%</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tc>
                  <a:txBody>
                    <a:bodyPr/>
                    <a:lstStyle/>
                    <a:p>
                      <a:pPr algn="ctr">
                        <a:lnSpc>
                          <a:spcPct val="107000"/>
                        </a:lnSpc>
                        <a:spcBef>
                          <a:spcPts val="600"/>
                        </a:spcBef>
                        <a:spcAft>
                          <a:spcPts val="600"/>
                        </a:spcAft>
                      </a:pPr>
                      <a:r>
                        <a:rPr lang="en-ZA" sz="2000" dirty="0">
                          <a:effectLst/>
                          <a:latin typeface="Arial" panose="020B0604020202020204" pitchFamily="34" charset="0"/>
                          <a:ea typeface="Calibri" panose="020F0502020204030204" pitchFamily="34" charset="0"/>
                          <a:cs typeface="Arial" panose="020B0604020202020204" pitchFamily="34" charset="0"/>
                        </a:rPr>
                        <a:t>71,43%</a:t>
                      </a:r>
                    </a:p>
                  </a:txBody>
                  <a:tcPr marL="7647" marR="7647" marT="764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CAC0"/>
                    </a:solidFill>
                  </a:tcPr>
                </a:tc>
                <a:extLst>
                  <a:ext uri="{0D108BD9-81ED-4DB2-BD59-A6C34878D82A}">
                    <a16:rowId xmlns:a16="http://schemas.microsoft.com/office/drawing/2014/main" val="1972861984"/>
                  </a:ext>
                </a:extLst>
              </a:tr>
            </a:tbl>
          </a:graphicData>
        </a:graphic>
      </p:graphicFrame>
      <p:sp>
        <p:nvSpPr>
          <p:cNvPr id="4" name="Slide Number Placeholder 3"/>
          <p:cNvSpPr>
            <a:spLocks noGrp="1"/>
          </p:cNvSpPr>
          <p:nvPr>
            <p:ph type="sldNum" sz="quarter" idx="12"/>
          </p:nvPr>
        </p:nvSpPr>
        <p:spPr>
          <a:xfrm>
            <a:off x="9594162" y="6482964"/>
            <a:ext cx="306046" cy="365125"/>
          </a:xfrm>
        </p:spPr>
        <p:txBody>
          <a:bodyPr/>
          <a:lstStyle/>
          <a:p>
            <a:r>
              <a:rPr lang="en-US" dirty="0"/>
              <a:t>9</a:t>
            </a:r>
          </a:p>
        </p:txBody>
      </p:sp>
      <p:sp>
        <p:nvSpPr>
          <p:cNvPr id="5"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Overall Member Satisfaction %</a:t>
            </a:r>
          </a:p>
        </p:txBody>
      </p:sp>
    </p:spTree>
    <p:extLst>
      <p:ext uri="{BB962C8B-B14F-4D97-AF65-F5344CB8AC3E}">
        <p14:creationId xmlns:p14="http://schemas.microsoft.com/office/powerpoint/2010/main" val="400396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41193" y="5656054"/>
          <a:ext cx="9212240" cy="1201946"/>
        </p:xfrm>
        <a:graphic>
          <a:graphicData uri="http://schemas.openxmlformats.org/drawingml/2006/table">
            <a:tbl>
              <a:tblPr firstRow="1" firstCol="1" bandRow="1"/>
              <a:tblGrid>
                <a:gridCol w="2282538">
                  <a:extLst>
                    <a:ext uri="{9D8B030D-6E8A-4147-A177-3AD203B41FA5}">
                      <a16:colId xmlns:a16="http://schemas.microsoft.com/office/drawing/2014/main" val="2712889211"/>
                    </a:ext>
                  </a:extLst>
                </a:gridCol>
                <a:gridCol w="2373494">
                  <a:extLst>
                    <a:ext uri="{9D8B030D-6E8A-4147-A177-3AD203B41FA5}">
                      <a16:colId xmlns:a16="http://schemas.microsoft.com/office/drawing/2014/main" val="1167225588"/>
                    </a:ext>
                  </a:extLst>
                </a:gridCol>
                <a:gridCol w="2341939">
                  <a:extLst>
                    <a:ext uri="{9D8B030D-6E8A-4147-A177-3AD203B41FA5}">
                      <a16:colId xmlns:a16="http://schemas.microsoft.com/office/drawing/2014/main" val="782916619"/>
                    </a:ext>
                  </a:extLst>
                </a:gridCol>
                <a:gridCol w="2214269">
                  <a:extLst>
                    <a:ext uri="{9D8B030D-6E8A-4147-A177-3AD203B41FA5}">
                      <a16:colId xmlns:a16="http://schemas.microsoft.com/office/drawing/2014/main" val="2405552175"/>
                    </a:ext>
                  </a:extLst>
                </a:gridCol>
              </a:tblGrid>
              <a:tr h="87442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Total Indicators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Targets Achieved</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457200" marR="0" indent="0" algn="l" defTabSz="914400" rtl="0" eaLnBrk="1" fontAlgn="auto" latinLnBrk="0" hangingPunct="1">
                        <a:lnSpc>
                          <a:spcPct val="107000"/>
                        </a:lnSpc>
                        <a:spcBef>
                          <a:spcPts val="0"/>
                        </a:spcBef>
                        <a:spcAft>
                          <a:spcPts val="0"/>
                        </a:spcAft>
                        <a:buClrTx/>
                        <a:buSzTx/>
                        <a:buFontTx/>
                        <a:buNone/>
                        <a:tabLst/>
                        <a:defRPr/>
                      </a:pPr>
                      <a:r>
                        <a:rPr lang="en-ZA" sz="1600" b="1" dirty="0">
                          <a:effectLst/>
                          <a:latin typeface="Calibri" panose="020F0502020204030204" pitchFamily="34" charset="0"/>
                          <a:ea typeface="Calibri" panose="020F0502020204030204" pitchFamily="34" charset="0"/>
                          <a:cs typeface="Times New Roman" panose="02020603050405020304" pitchFamily="18" charset="0"/>
                        </a:rPr>
                        <a:t>Targets</a:t>
                      </a:r>
                      <a:r>
                        <a:rPr lang="en-ZA" sz="1600" b="1" baseline="0" dirty="0">
                          <a:effectLst/>
                          <a:latin typeface="Calibri" panose="020F0502020204030204" pitchFamily="34" charset="0"/>
                          <a:ea typeface="Calibri" panose="020F0502020204030204" pitchFamily="34" charset="0"/>
                          <a:cs typeface="Times New Roman" panose="02020603050405020304" pitchFamily="18" charset="0"/>
                        </a:rPr>
                        <a:t> </a:t>
                      </a:r>
                      <a:r>
                        <a:rPr lang="en-ZA" sz="1600" b="1" dirty="0">
                          <a:effectLst/>
                          <a:latin typeface="Calibri" panose="020F0502020204030204" pitchFamily="34" charset="0"/>
                          <a:ea typeface="Calibri" panose="020F0502020204030204" pitchFamily="34" charset="0"/>
                          <a:cs typeface="Times New Roman" panose="02020603050405020304" pitchFamily="18" charset="0"/>
                        </a:rPr>
                        <a:t>Not Achieved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Annual Target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B2B2"/>
                    </a:solidFill>
                  </a:tcPr>
                </a:tc>
                <a:extLst>
                  <a:ext uri="{0D108BD9-81ED-4DB2-BD59-A6C34878D82A}">
                    <a16:rowId xmlns:a16="http://schemas.microsoft.com/office/drawing/2014/main" val="909043841"/>
                  </a:ext>
                </a:extLst>
              </a:tr>
              <a:tr h="32752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            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ctr">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12           </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457200" algn="l">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64757750"/>
                  </a:ext>
                </a:extLst>
              </a:tr>
            </a:tbl>
          </a:graphicData>
        </a:graphic>
      </p:graphicFrame>
      <p:graphicFrame>
        <p:nvGraphicFramePr>
          <p:cNvPr id="7" name="Content Placeholder 6"/>
          <p:cNvGraphicFramePr>
            <a:graphicFrameLocks noGrp="1"/>
          </p:cNvGraphicFramePr>
          <p:nvPr>
            <p:ph idx="1"/>
          </p:nvPr>
        </p:nvGraphicFramePr>
        <p:xfrm>
          <a:off x="2042982" y="1347212"/>
          <a:ext cx="5808662" cy="430884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a:xfrm>
            <a:off x="9457510" y="6473919"/>
            <a:ext cx="420597" cy="365125"/>
          </a:xfrm>
        </p:spPr>
        <p:txBody>
          <a:bodyPr/>
          <a:lstStyle/>
          <a:p>
            <a:fld id="{D1B91D83-34EB-A744-81D0-D8E8519C4AE3}" type="slidenum">
              <a:rPr lang="en-US" smtClean="0"/>
              <a:t>12</a:t>
            </a:fld>
            <a:endParaRPr lang="en-US" dirty="0"/>
          </a:p>
        </p:txBody>
      </p:sp>
      <p:sp>
        <p:nvSpPr>
          <p:cNvPr id="5"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Overall Performance – Quarter 3</a:t>
            </a:r>
          </a:p>
        </p:txBody>
      </p:sp>
    </p:spTree>
    <p:extLst>
      <p:ext uri="{BB962C8B-B14F-4D97-AF65-F5344CB8AC3E}">
        <p14:creationId xmlns:p14="http://schemas.microsoft.com/office/powerpoint/2010/main" val="4019664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Rectangle 2"/>
          <p:cNvSpPr>
            <a:spLocks noChangeArrowheads="1"/>
          </p:cNvSpPr>
          <p:nvPr/>
        </p:nvSpPr>
        <p:spPr bwMode="auto">
          <a:xfrm>
            <a:off x="1212980" y="1227137"/>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ctangle 4"/>
          <p:cNvSpPr>
            <a:spLocks noChangeArrowheads="1"/>
          </p:cNvSpPr>
          <p:nvPr/>
        </p:nvSpPr>
        <p:spPr bwMode="auto">
          <a:xfrm>
            <a:off x="496939" y="986816"/>
            <a:ext cx="121025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816617" y="5548017"/>
            <a:ext cx="8102286" cy="646331"/>
          </a:xfrm>
          <a:prstGeom prst="rect">
            <a:avLst/>
          </a:prstGeom>
          <a:solidFill>
            <a:schemeClr val="bg1">
              <a:lumMod val="95000"/>
            </a:schemeClr>
          </a:solidFill>
        </p:spPr>
        <p:txBody>
          <a:bodyPr wrap="square" rtlCol="0">
            <a:spAutoFit/>
          </a:bodyPr>
          <a:lstStyle/>
          <a:p>
            <a:r>
              <a:rPr lang="en-US" dirty="0"/>
              <a:t>A budget of R667,524m has been allocated for the third quarter (October to December 2021)</a:t>
            </a:r>
          </a:p>
        </p:txBody>
      </p:sp>
      <p:graphicFrame>
        <p:nvGraphicFramePr>
          <p:cNvPr id="8" name="Chart 7"/>
          <p:cNvGraphicFramePr/>
          <p:nvPr>
            <p:extLst>
              <p:ext uri="{D42A27DB-BD31-4B8C-83A1-F6EECF244321}">
                <p14:modId xmlns:p14="http://schemas.microsoft.com/office/powerpoint/2010/main" val="538080336"/>
              </p:ext>
            </p:extLst>
          </p:nvPr>
        </p:nvGraphicFramePr>
        <p:xfrm>
          <a:off x="1" y="1252025"/>
          <a:ext cx="9905999" cy="4295992"/>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nSpc>
                <a:spcPct val="130000"/>
              </a:lnSpc>
              <a:defRPr/>
            </a:pPr>
            <a:r>
              <a:rPr lang="en-ZA" sz="2800" b="1" dirty="0">
                <a:latin typeface="Arial Black" panose="020B0A04020102020204" pitchFamily="34" charset="0"/>
                <a:cs typeface="Calibri" panose="020F0502020204030204" pitchFamily="34" charset="0"/>
              </a:rPr>
              <a:t>Budget Allocation per Programme</a:t>
            </a:r>
          </a:p>
        </p:txBody>
      </p:sp>
    </p:spTree>
    <p:extLst>
      <p:ext uri="{BB962C8B-B14F-4D97-AF65-F5344CB8AC3E}">
        <p14:creationId xmlns:p14="http://schemas.microsoft.com/office/powerpoint/2010/main" val="682985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9155293" y="6446664"/>
            <a:ext cx="498652" cy="365125"/>
          </a:xfrm>
        </p:spPr>
        <p:txBody>
          <a:bodyPr/>
          <a:lstStyle/>
          <a:p>
            <a:fld id="{EEB29583-44FC-AA46-9A7F-8FCB60537618}" type="slidenum">
              <a:rPr lang="en-US" smtClean="0"/>
              <a:pPr/>
              <a:t>14</a:t>
            </a:fld>
            <a:endParaRPr lang="en-US" dirty="0"/>
          </a:p>
        </p:txBody>
      </p:sp>
      <p:sp>
        <p:nvSpPr>
          <p:cNvPr id="7" name="Content Placeholder 6"/>
          <p:cNvSpPr>
            <a:spLocks noGrp="1"/>
          </p:cNvSpPr>
          <p:nvPr>
            <p:ph idx="1"/>
          </p:nvPr>
        </p:nvSpPr>
        <p:spPr>
          <a:xfrm>
            <a:off x="495300" y="1417639"/>
            <a:ext cx="8915400" cy="4861242"/>
          </a:xfrm>
        </p:spPr>
        <p:txBody>
          <a:bodyPr>
            <a:normAutofit/>
          </a:bodyPr>
          <a:lstStyle/>
          <a:p>
            <a:pPr marL="514350" indent="-514350">
              <a:defRPr/>
            </a:pPr>
            <a:endParaRPr lang="en-ZA" altLang="en-US" i="1" dirty="0"/>
          </a:p>
          <a:p>
            <a:endParaRPr lang="en-ZA" dirty="0"/>
          </a:p>
        </p:txBody>
      </p:sp>
      <p:sp>
        <p:nvSpPr>
          <p:cNvPr id="2" name="Rectangle 2"/>
          <p:cNvSpPr>
            <a:spLocks noChangeArrowheads="1"/>
          </p:cNvSpPr>
          <p:nvPr/>
        </p:nvSpPr>
        <p:spPr bwMode="auto">
          <a:xfrm>
            <a:off x="942391" y="1417639"/>
            <a:ext cx="1230389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8" name="Chart 7"/>
          <p:cNvGraphicFramePr/>
          <p:nvPr>
            <p:extLst>
              <p:ext uri="{D42A27DB-BD31-4B8C-83A1-F6EECF244321}">
                <p14:modId xmlns:p14="http://schemas.microsoft.com/office/powerpoint/2010/main" val="2821683596"/>
              </p:ext>
            </p:extLst>
          </p:nvPr>
        </p:nvGraphicFramePr>
        <p:xfrm>
          <a:off x="1" y="1058091"/>
          <a:ext cx="9905999" cy="4820195"/>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30000"/>
              </a:lnSpc>
              <a:defRPr/>
            </a:pPr>
            <a:r>
              <a:rPr lang="en-ZA" sz="2800" b="1" dirty="0">
                <a:latin typeface="Arial Black" panose="020B0A04020102020204" pitchFamily="34" charset="0"/>
                <a:cs typeface="Calibri" panose="020F0502020204030204" pitchFamily="34" charset="0"/>
              </a:rPr>
              <a:t>Budget Allocation by Economic Classification</a:t>
            </a:r>
          </a:p>
        </p:txBody>
      </p:sp>
    </p:spTree>
    <p:extLst>
      <p:ext uri="{BB962C8B-B14F-4D97-AF65-F5344CB8AC3E}">
        <p14:creationId xmlns:p14="http://schemas.microsoft.com/office/powerpoint/2010/main" val="245226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123474" y="6356352"/>
            <a:ext cx="611541"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1771148354"/>
              </p:ext>
            </p:extLst>
          </p:nvPr>
        </p:nvGraphicFramePr>
        <p:xfrm>
          <a:off x="70713" y="1029207"/>
          <a:ext cx="9664302" cy="2782914"/>
        </p:xfrm>
        <a:graphic>
          <a:graphicData uri="http://schemas.openxmlformats.org/drawingml/2006/table">
            <a:tbl>
              <a:tblPr firstRow="1" firstCol="1" bandRow="1"/>
              <a:tblGrid>
                <a:gridCol w="2081085">
                  <a:extLst>
                    <a:ext uri="{9D8B030D-6E8A-4147-A177-3AD203B41FA5}">
                      <a16:colId xmlns:a16="http://schemas.microsoft.com/office/drawing/2014/main" val="148267586"/>
                    </a:ext>
                  </a:extLst>
                </a:gridCol>
                <a:gridCol w="1032135">
                  <a:extLst>
                    <a:ext uri="{9D8B030D-6E8A-4147-A177-3AD203B41FA5}">
                      <a16:colId xmlns:a16="http://schemas.microsoft.com/office/drawing/2014/main" val="2211297"/>
                    </a:ext>
                  </a:extLst>
                </a:gridCol>
                <a:gridCol w="1016849">
                  <a:extLst>
                    <a:ext uri="{9D8B030D-6E8A-4147-A177-3AD203B41FA5}">
                      <a16:colId xmlns:a16="http://schemas.microsoft.com/office/drawing/2014/main" val="4000924395"/>
                    </a:ext>
                  </a:extLst>
                </a:gridCol>
                <a:gridCol w="1011435">
                  <a:extLst>
                    <a:ext uri="{9D8B030D-6E8A-4147-A177-3AD203B41FA5}">
                      <a16:colId xmlns:a16="http://schemas.microsoft.com/office/drawing/2014/main" val="3369301641"/>
                    </a:ext>
                  </a:extLst>
                </a:gridCol>
                <a:gridCol w="682265">
                  <a:extLst>
                    <a:ext uri="{9D8B030D-6E8A-4147-A177-3AD203B41FA5}">
                      <a16:colId xmlns:a16="http://schemas.microsoft.com/office/drawing/2014/main" val="1946180715"/>
                    </a:ext>
                  </a:extLst>
                </a:gridCol>
                <a:gridCol w="1031570">
                  <a:extLst>
                    <a:ext uri="{9D8B030D-6E8A-4147-A177-3AD203B41FA5}">
                      <a16:colId xmlns:a16="http://schemas.microsoft.com/office/drawing/2014/main" val="3491845184"/>
                    </a:ext>
                  </a:extLst>
                </a:gridCol>
                <a:gridCol w="1162960">
                  <a:extLst>
                    <a:ext uri="{9D8B030D-6E8A-4147-A177-3AD203B41FA5}">
                      <a16:colId xmlns:a16="http://schemas.microsoft.com/office/drawing/2014/main" val="2831875908"/>
                    </a:ext>
                  </a:extLst>
                </a:gridCol>
                <a:gridCol w="856916">
                  <a:extLst>
                    <a:ext uri="{9D8B030D-6E8A-4147-A177-3AD203B41FA5}">
                      <a16:colId xmlns:a16="http://schemas.microsoft.com/office/drawing/2014/main" val="2453900439"/>
                    </a:ext>
                  </a:extLst>
                </a:gridCol>
                <a:gridCol w="789087">
                  <a:extLst>
                    <a:ext uri="{9D8B030D-6E8A-4147-A177-3AD203B41FA5}">
                      <a16:colId xmlns:a16="http://schemas.microsoft.com/office/drawing/2014/main" val="4093104984"/>
                    </a:ext>
                  </a:extLst>
                </a:gridCol>
              </a:tblGrid>
              <a:tr h="258838">
                <a:tc>
                  <a:txBody>
                    <a:bodyPr/>
                    <a:lstStyle/>
                    <a:p>
                      <a:pPr marL="0" marR="0" algn="just">
                        <a:lnSpc>
                          <a:spcPct val="107000"/>
                        </a:lnSpc>
                        <a:spcBef>
                          <a:spcPts val="0"/>
                        </a:spcBef>
                        <a:spcAft>
                          <a:spcPts val="600"/>
                        </a:spcAft>
                      </a:pPr>
                      <a:r>
                        <a:rPr lang="en-ZA"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3491366"/>
                  </a:ext>
                </a:extLst>
              </a:tr>
              <a:tr h="666848">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Main Division</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a:t>
                      </a: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 Spent</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65247097"/>
                  </a:ext>
                </a:extLst>
              </a:tr>
              <a:tr h="258838">
                <a:tc>
                  <a:txBody>
                    <a:bodyPr/>
                    <a:lstStyle/>
                    <a:p>
                      <a:pPr marL="0" marR="0">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Administration</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ZA"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168,553</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142,154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26,399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707,604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431,617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275,987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9537230"/>
                  </a:ext>
                </a:extLst>
              </a:tr>
              <a:tr h="258838">
                <a:tc>
                  <a:txBody>
                    <a:bodyPr/>
                    <a:lstStyle/>
                    <a:p>
                      <a:pPr marL="0" marR="0">
                        <a:lnSpc>
                          <a:spcPct val="107000"/>
                        </a:lnSpc>
                        <a:spcBef>
                          <a:spcPts val="0"/>
                        </a:spcBef>
                        <a:spcAft>
                          <a:spcPts val="600"/>
                        </a:spcAft>
                      </a:pPr>
                      <a:r>
                        <a:rPr lang="en-US" sz="1400" dirty="0">
                          <a:effectLst/>
                          <a:latin typeface="+mn-lt"/>
                          <a:ea typeface="Calibri" panose="020F0502020204030204" pitchFamily="34" charset="0"/>
                          <a:cs typeface="Times New Roman" panose="02020603050405020304" pitchFamily="18" charset="0"/>
                        </a:rPr>
                        <a:t>Legislation and Oversight</a:t>
                      </a:r>
                    </a:p>
                  </a:txBody>
                  <a:tcPr marL="66147" marR="661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ZA"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191,203</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154,646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36,557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713,413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461,922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251,491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2708566"/>
                  </a:ext>
                </a:extLst>
              </a:tr>
              <a:tr h="412306">
                <a:tc>
                  <a:txBody>
                    <a:bodyPr/>
                    <a:lstStyle/>
                    <a:p>
                      <a:pPr marL="0" marR="0">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Associated Services</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185,920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182,730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723,544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526,620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196,924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87670"/>
                  </a:ext>
                </a:extLst>
              </a:tr>
              <a:tr h="249907">
                <a:tc>
                  <a:txBody>
                    <a:bodyPr/>
                    <a:lstStyle/>
                    <a:p>
                      <a:pPr marL="0" marR="0">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Sub-Total</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545,826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479,530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66,146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2,144,561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1,420,159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724,402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31045"/>
                  </a:ext>
                </a:extLst>
              </a:tr>
              <a:tr h="322217">
                <a:tc>
                  <a:txBody>
                    <a:bodyPr/>
                    <a:lstStyle/>
                    <a:p>
                      <a:pPr marL="0" marR="0">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Direct Charges</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ZA" sz="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121,698</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120,739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471,710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363,156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108,554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5670684"/>
                  </a:ext>
                </a:extLst>
              </a:tr>
              <a:tr h="258838">
                <a:tc>
                  <a:txBody>
                    <a:bodyPr/>
                    <a:lstStyle/>
                    <a:p>
                      <a:pPr marL="0" marR="0">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TOTALS</a:t>
                      </a:r>
                      <a:endParaRPr lang="en-US" sz="1400" dirty="0">
                        <a:effectLst/>
                        <a:latin typeface="+mn-lt"/>
                        <a:ea typeface="Calibri" panose="020F0502020204030204" pitchFamily="34" charset="0"/>
                        <a:cs typeface="Times New Roman" panose="02020603050405020304" pitchFamily="18" charset="0"/>
                      </a:endParaRPr>
                    </a:p>
                  </a:txBody>
                  <a:tcPr marL="66147" marR="661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667,524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600,269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67,105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2,616,271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1,783,315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832,956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145825"/>
                  </a:ext>
                </a:extLst>
              </a:tr>
            </a:tbl>
          </a:graphicData>
        </a:graphic>
      </p:graphicFrame>
      <p:sp>
        <p:nvSpPr>
          <p:cNvPr id="7" name="TextBox 6"/>
          <p:cNvSpPr txBox="1"/>
          <p:nvPr/>
        </p:nvSpPr>
        <p:spPr>
          <a:xfrm>
            <a:off x="70714" y="3886063"/>
            <a:ext cx="9664301" cy="2727029"/>
          </a:xfrm>
          <a:prstGeom prst="rect">
            <a:avLst/>
          </a:prstGeom>
          <a:solidFill>
            <a:schemeClr val="bg1">
              <a:lumMod val="95000"/>
            </a:schemeClr>
          </a:solidFill>
          <a:ln w="12700">
            <a:solidFill>
              <a:schemeClr val="tx1"/>
            </a:solidFill>
          </a:ln>
        </p:spPr>
        <p:txBody>
          <a:bodyPr wrap="square" rtlCol="0">
            <a:spAutoFit/>
          </a:bodyPr>
          <a:lstStyle/>
          <a:p>
            <a:pPr>
              <a:lnSpc>
                <a:spcPct val="107000"/>
              </a:lnSpc>
            </a:pPr>
            <a:r>
              <a:rPr lang="en-ZA" sz="1600" b="1" dirty="0">
                <a:ea typeface="Calibri" panose="020F0502020204030204" pitchFamily="34" charset="0"/>
                <a:cs typeface="Times New Roman" panose="02020603050405020304" pitchFamily="18" charset="0"/>
              </a:rPr>
              <a:t>Appropriated budget</a:t>
            </a:r>
          </a:p>
          <a:p>
            <a:pPr algn="just">
              <a:lnSpc>
                <a:spcPct val="107000"/>
              </a:lnSpc>
            </a:pPr>
            <a:r>
              <a:rPr lang="en-ZA" sz="1600" dirty="0">
                <a:ea typeface="Calibri" panose="020F0502020204030204" pitchFamily="34" charset="0"/>
                <a:cs typeface="Times New Roman" panose="02020603050405020304" pitchFamily="18" charset="0"/>
              </a:rPr>
              <a:t>Parliament has spent 90 percent or R600,269m of its appropriated budget of R667,524m for the third quarter</a:t>
            </a:r>
            <a:r>
              <a:rPr lang="en-ZA" sz="1600" dirty="0">
                <a:solidFill>
                  <a:srgbClr val="FF0000"/>
                </a:solidFill>
                <a:ea typeface="Calibri" panose="020F0502020204030204" pitchFamily="34" charset="0"/>
                <a:cs typeface="Times New Roman" panose="02020603050405020304" pitchFamily="18" charset="0"/>
              </a:rPr>
              <a:t>. </a:t>
            </a:r>
            <a:r>
              <a:rPr lang="en-ZA" sz="1600" dirty="0">
                <a:ea typeface="Calibri" panose="020F0502020204030204" pitchFamily="34" charset="0"/>
                <a:cs typeface="Times New Roman" panose="02020603050405020304" pitchFamily="18" charset="0"/>
              </a:rPr>
              <a:t>The</a:t>
            </a:r>
            <a:r>
              <a:rPr lang="en-ZA" sz="1600" dirty="0">
                <a:solidFill>
                  <a:srgbClr val="FF0000"/>
                </a:solidFill>
                <a:ea typeface="Calibri" panose="020F0502020204030204" pitchFamily="34" charset="0"/>
                <a:cs typeface="Times New Roman" panose="02020603050405020304" pitchFamily="18" charset="0"/>
              </a:rPr>
              <a:t> </a:t>
            </a:r>
            <a:r>
              <a:rPr lang="en-ZA" sz="1600" dirty="0">
                <a:ea typeface="Calibri" panose="020F0502020204030204" pitchFamily="34" charset="0"/>
                <a:cs typeface="Times New Roman" panose="02020603050405020304" pitchFamily="18" charset="0"/>
              </a:rPr>
              <a:t>budget will be fully spent at end of the financial year as all savings from the programmes will be used to fund the refurbishments to be made, as a result of the fire incident that occurred on the 2nd January 2022.</a:t>
            </a:r>
            <a:r>
              <a:rPr lang="en-ZA" sz="1600" dirty="0">
                <a:solidFill>
                  <a:srgbClr val="FF0000"/>
                </a:solidFill>
                <a:ea typeface="Calibri" panose="020F0502020204030204" pitchFamily="34" charset="0"/>
                <a:cs typeface="Times New Roman" panose="02020603050405020304" pitchFamily="18" charset="0"/>
              </a:rPr>
              <a:t> </a:t>
            </a:r>
            <a:r>
              <a:rPr lang="en-ZA" sz="1600" dirty="0">
                <a:ea typeface="Calibri" panose="020F0502020204030204" pitchFamily="34" charset="0"/>
                <a:cs typeface="Times New Roman" panose="02020603050405020304" pitchFamily="18" charset="0"/>
              </a:rPr>
              <a:t>Details of the spending patterns per main division are provided under programme performances below.</a:t>
            </a:r>
          </a:p>
          <a:p>
            <a:pPr algn="just">
              <a:lnSpc>
                <a:spcPct val="107000"/>
              </a:lnSpc>
            </a:pPr>
            <a:endParaRPr lang="en-ZA" sz="1600" dirty="0">
              <a:ea typeface="Calibri" panose="020F0502020204030204" pitchFamily="34" charset="0"/>
              <a:cs typeface="Times New Roman" panose="02020603050405020304" pitchFamily="18" charset="0"/>
            </a:endParaRPr>
          </a:p>
          <a:p>
            <a:pPr algn="just">
              <a:lnSpc>
                <a:spcPct val="107000"/>
              </a:lnSpc>
            </a:pPr>
            <a:r>
              <a:rPr lang="en-ZA" sz="1600" b="1" dirty="0">
                <a:ea typeface="Calibri" panose="020F0502020204030204" pitchFamily="34" charset="0"/>
                <a:cs typeface="Times New Roman" panose="02020603050405020304" pitchFamily="18" charset="0"/>
              </a:rPr>
              <a:t>Direct Charge: </a:t>
            </a:r>
            <a:r>
              <a:rPr lang="en-ZA" sz="1600" dirty="0">
                <a:ea typeface="Calibri" panose="020F0502020204030204" pitchFamily="34" charset="0"/>
                <a:cs typeface="Times New Roman" panose="02020603050405020304" pitchFamily="18" charset="0"/>
              </a:rPr>
              <a:t>The spending on direct charges is R120,739m or 99 percent of the third quarter budget of R121,698m and there is a projected overspending of R13,144m or 3 percent at the end of the financial year</a:t>
            </a:r>
            <a:r>
              <a:rPr lang="en-GB" sz="1600" dirty="0">
                <a:ea typeface="Calibri" panose="020F0502020204030204" pitchFamily="34" charset="0"/>
                <a:cs typeface="Times New Roman" panose="02020603050405020304" pitchFamily="18" charset="0"/>
              </a:rPr>
              <a:t>. </a:t>
            </a:r>
            <a:endParaRPr lang="en-ZA" sz="1600" b="1" dirty="0">
              <a:ea typeface="Calibri" panose="020F0502020204030204" pitchFamily="34" charset="0"/>
              <a:cs typeface="Times New Roman" panose="02020603050405020304" pitchFamily="18" charset="0"/>
            </a:endParaRPr>
          </a:p>
          <a:p>
            <a:pPr algn="just">
              <a:lnSpc>
                <a:spcPct val="107000"/>
              </a:lnSpc>
            </a:pPr>
            <a:r>
              <a:rPr lang="en-GB" sz="1600" dirty="0">
                <a:ea typeface="Calibri" panose="020F0502020204030204" pitchFamily="34" charset="0"/>
                <a:cs typeface="Times New Roman" panose="02020603050405020304" pitchFamily="18" charset="0"/>
              </a:rPr>
              <a:t>This projected overspending will be refunded from the National Revenue Fund in line with section 23(4) of the FMPPLA.</a:t>
            </a:r>
            <a:endParaRPr lang="en-ZA" sz="1600" dirty="0">
              <a:ea typeface="Calibri" panose="020F0502020204030204" pitchFamily="34" charset="0"/>
              <a:cs typeface="Times New Roman" panose="02020603050405020304" pitchFamily="18" charset="0"/>
            </a:endParaRPr>
          </a:p>
        </p:txBody>
      </p:sp>
      <p:sp>
        <p:nvSpPr>
          <p:cNvPr id="6" name="Title 1"/>
          <p:cNvSpPr txBox="1">
            <a:spLocks/>
          </p:cNvSpPr>
          <p:nvPr/>
        </p:nvSpPr>
        <p:spPr>
          <a:xfrm>
            <a:off x="1" y="0"/>
            <a:ext cx="9906000" cy="1252025"/>
          </a:xfrm>
          <a:prstGeom prst="rect">
            <a:avLst/>
          </a:prstGeom>
        </p:spPr>
        <p:txBody>
          <a:bodyPr vert="horz" lIns="91440" tIns="45720" rIns="91440" bIns="45720" rtlCol="0" anchor="ctr">
            <a:normAutofit/>
          </a:bodyPr>
          <a:lstStyle>
            <a:defPPr>
              <a:defRPr lang="en-US"/>
            </a:defPPr>
            <a:lvl1pPr>
              <a:lnSpc>
                <a:spcPct val="130000"/>
              </a:lnSpc>
              <a:spcBef>
                <a:spcPct val="0"/>
              </a:spcBef>
              <a:buNone/>
              <a:defRPr sz="2800" b="1">
                <a:latin typeface="Arial Black" panose="020B0A04020102020204" pitchFamily="34" charset="0"/>
                <a:ea typeface="+mj-ea"/>
                <a:cs typeface="Calibri" panose="020F0502020204030204" pitchFamily="34" charset="0"/>
              </a:defRPr>
            </a:lvl1pPr>
          </a:lstStyle>
          <a:p>
            <a:r>
              <a:rPr lang="en-ZA" sz="2400" dirty="0"/>
              <a:t>Financial Performance:  Appropriation Statement by Programme</a:t>
            </a:r>
          </a:p>
        </p:txBody>
      </p:sp>
    </p:spTree>
    <p:extLst>
      <p:ext uri="{BB962C8B-B14F-4D97-AF65-F5344CB8AC3E}">
        <p14:creationId xmlns:p14="http://schemas.microsoft.com/office/powerpoint/2010/main" val="2508658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123474" y="6356352"/>
            <a:ext cx="611541"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3044952346"/>
              </p:ext>
            </p:extLst>
          </p:nvPr>
        </p:nvGraphicFramePr>
        <p:xfrm>
          <a:off x="308447" y="1321214"/>
          <a:ext cx="9426566" cy="5098214"/>
        </p:xfrm>
        <a:graphic>
          <a:graphicData uri="http://schemas.openxmlformats.org/drawingml/2006/table">
            <a:tbl>
              <a:tblPr firstRow="1" firstCol="1" bandRow="1"/>
              <a:tblGrid>
                <a:gridCol w="1932456">
                  <a:extLst>
                    <a:ext uri="{9D8B030D-6E8A-4147-A177-3AD203B41FA5}">
                      <a16:colId xmlns:a16="http://schemas.microsoft.com/office/drawing/2014/main" val="148267586"/>
                    </a:ext>
                  </a:extLst>
                </a:gridCol>
                <a:gridCol w="1116508">
                  <a:extLst>
                    <a:ext uri="{9D8B030D-6E8A-4147-A177-3AD203B41FA5}">
                      <a16:colId xmlns:a16="http://schemas.microsoft.com/office/drawing/2014/main" val="2211297"/>
                    </a:ext>
                  </a:extLst>
                </a:gridCol>
                <a:gridCol w="1076632">
                  <a:extLst>
                    <a:ext uri="{9D8B030D-6E8A-4147-A177-3AD203B41FA5}">
                      <a16:colId xmlns:a16="http://schemas.microsoft.com/office/drawing/2014/main" val="4000924395"/>
                    </a:ext>
                  </a:extLst>
                </a:gridCol>
                <a:gridCol w="982995">
                  <a:extLst>
                    <a:ext uri="{9D8B030D-6E8A-4147-A177-3AD203B41FA5}">
                      <a16:colId xmlns:a16="http://schemas.microsoft.com/office/drawing/2014/main" val="3369301641"/>
                    </a:ext>
                  </a:extLst>
                </a:gridCol>
                <a:gridCol w="705059">
                  <a:extLst>
                    <a:ext uri="{9D8B030D-6E8A-4147-A177-3AD203B41FA5}">
                      <a16:colId xmlns:a16="http://schemas.microsoft.com/office/drawing/2014/main" val="1946180715"/>
                    </a:ext>
                  </a:extLst>
                </a:gridCol>
                <a:gridCol w="997805">
                  <a:extLst>
                    <a:ext uri="{9D8B030D-6E8A-4147-A177-3AD203B41FA5}">
                      <a16:colId xmlns:a16="http://schemas.microsoft.com/office/drawing/2014/main" val="3491845184"/>
                    </a:ext>
                  </a:extLst>
                </a:gridCol>
                <a:gridCol w="1041742">
                  <a:extLst>
                    <a:ext uri="{9D8B030D-6E8A-4147-A177-3AD203B41FA5}">
                      <a16:colId xmlns:a16="http://schemas.microsoft.com/office/drawing/2014/main" val="2831875908"/>
                    </a:ext>
                  </a:extLst>
                </a:gridCol>
                <a:gridCol w="889096">
                  <a:extLst>
                    <a:ext uri="{9D8B030D-6E8A-4147-A177-3AD203B41FA5}">
                      <a16:colId xmlns:a16="http://schemas.microsoft.com/office/drawing/2014/main" val="2453900439"/>
                    </a:ext>
                  </a:extLst>
                </a:gridCol>
                <a:gridCol w="684273">
                  <a:extLst>
                    <a:ext uri="{9D8B030D-6E8A-4147-A177-3AD203B41FA5}">
                      <a16:colId xmlns:a16="http://schemas.microsoft.com/office/drawing/2014/main" val="4093104984"/>
                    </a:ext>
                  </a:extLst>
                </a:gridCol>
              </a:tblGrid>
              <a:tr h="373611">
                <a:tc>
                  <a:txBody>
                    <a:bodyPr/>
                    <a:lstStyle/>
                    <a:p>
                      <a:pPr marL="0" marR="0" algn="just">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 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3491366"/>
                  </a:ext>
                </a:extLst>
              </a:tr>
              <a:tr h="962540">
                <a:tc>
                  <a:txBody>
                    <a:bodyPr/>
                    <a:lstStyle/>
                    <a:p>
                      <a:pPr marL="0" marR="0" algn="just">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Economic classification</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Budget</a:t>
                      </a:r>
                      <a:endParaRPr lang="en-US" sz="16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R’000</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Actuals</a:t>
                      </a:r>
                      <a:endParaRPr lang="en-US" sz="16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R’000</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Variance</a:t>
                      </a:r>
                      <a:endParaRPr lang="en-US" sz="16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R’000</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auto" latinLnBrk="0" hangingPunct="1">
                        <a:lnSpc>
                          <a:spcPct val="107000"/>
                        </a:lnSpc>
                        <a:spcBef>
                          <a:spcPts val="0"/>
                        </a:spcBef>
                        <a:spcAft>
                          <a:spcPts val="600"/>
                        </a:spcAft>
                        <a:buClrTx/>
                        <a:buSzTx/>
                        <a:buFontTx/>
                        <a:buNone/>
                        <a:tabLst/>
                        <a:defRPr/>
                      </a:pPr>
                      <a:r>
                        <a:rPr lang="en-ZA" sz="16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ZA" sz="1600" b="1" dirty="0">
                          <a:effectLst/>
                          <a:latin typeface="+mn-lt"/>
                          <a:ea typeface="Calibri" panose="020F0502020204030204" pitchFamily="34" charset="0"/>
                          <a:cs typeface="Times New Roman" panose="02020603050405020304" pitchFamily="18" charset="0"/>
                        </a:rPr>
                        <a:t>Spent</a:t>
                      </a:r>
                      <a:endParaRPr lang="en-US" sz="16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 Budget</a:t>
                      </a:r>
                      <a:endParaRPr lang="en-US" sz="16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R’000</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Actuals R’000</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Variance</a:t>
                      </a:r>
                      <a:endParaRPr lang="en-US" sz="16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R’000</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indent="0" algn="ctr" defTabSz="914400" rtl="0" eaLnBrk="1" fontAlgn="auto" latinLnBrk="0" hangingPunct="1">
                        <a:lnSpc>
                          <a:spcPct val="107000"/>
                        </a:lnSpc>
                        <a:spcBef>
                          <a:spcPts val="0"/>
                        </a:spcBef>
                        <a:spcAft>
                          <a:spcPts val="600"/>
                        </a:spcAft>
                        <a:buClrTx/>
                        <a:buSzTx/>
                        <a:buFontTx/>
                        <a:buNone/>
                        <a:tabLst/>
                        <a:defRPr/>
                      </a:pPr>
                      <a:r>
                        <a:rPr lang="en-ZA" sz="1600" b="1" dirty="0">
                          <a:effectLst/>
                          <a:latin typeface="+mn-lt"/>
                          <a:ea typeface="Calibri" panose="020F0502020204030204" pitchFamily="34" charset="0"/>
                          <a:cs typeface="Times New Roman" panose="02020603050405020304" pitchFamily="18" charset="0"/>
                        </a:rPr>
                        <a:t>% Spent</a:t>
                      </a:r>
                      <a:endParaRPr lang="en-US" sz="16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65247097"/>
                  </a:ext>
                </a:extLst>
              </a:tr>
              <a:tr h="556098">
                <a:tc>
                  <a:txBody>
                    <a:bodyPr/>
                    <a:lstStyle/>
                    <a:p>
                      <a:pPr marL="0" marR="0">
                        <a:lnSpc>
                          <a:spcPct val="107000"/>
                        </a:lnSpc>
                        <a:spcBef>
                          <a:spcPts val="0"/>
                        </a:spcBef>
                        <a:spcAft>
                          <a:spcPts val="600"/>
                        </a:spcAft>
                      </a:pPr>
                      <a:r>
                        <a:rPr lang="en-ZA" sz="1600" dirty="0">
                          <a:effectLst/>
                          <a:latin typeface="+mn-lt"/>
                          <a:ea typeface="Calibri" panose="020F0502020204030204" pitchFamily="34" charset="0"/>
                          <a:cs typeface="Times New Roman" panose="02020603050405020304" pitchFamily="18" charset="0"/>
                        </a:rPr>
                        <a:t>Compensation of Members</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121,698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120,739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959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471,710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363,156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108,554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77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754137"/>
                  </a:ext>
                </a:extLst>
              </a:tr>
              <a:tr h="373611">
                <a:tc>
                  <a:txBody>
                    <a:bodyPr/>
                    <a:lstStyle/>
                    <a:p>
                      <a:pPr marL="0" marR="0">
                        <a:lnSpc>
                          <a:spcPct val="107000"/>
                        </a:lnSpc>
                        <a:spcBef>
                          <a:spcPts val="0"/>
                        </a:spcBef>
                        <a:spcAft>
                          <a:spcPts val="600"/>
                        </a:spcAft>
                      </a:pPr>
                      <a:r>
                        <a:rPr lang="en-ZA" sz="1600" dirty="0">
                          <a:effectLst/>
                          <a:latin typeface="+mn-lt"/>
                          <a:ea typeface="Calibri" panose="020F0502020204030204" pitchFamily="34" charset="0"/>
                          <a:cs typeface="Times New Roman" panose="02020603050405020304" pitchFamily="18" charset="0"/>
                        </a:rPr>
                        <a:t>Compensation of Employees</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316,648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278,552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38,096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1,235,240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824,028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411,212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9537230"/>
                  </a:ext>
                </a:extLst>
              </a:tr>
              <a:tr h="373611">
                <a:tc>
                  <a:txBody>
                    <a:bodyPr/>
                    <a:lstStyle/>
                    <a:p>
                      <a:pPr marL="0" marR="0">
                        <a:lnSpc>
                          <a:spcPct val="107000"/>
                        </a:lnSpc>
                        <a:spcBef>
                          <a:spcPts val="0"/>
                        </a:spcBef>
                        <a:spcAft>
                          <a:spcPts val="600"/>
                        </a:spcAft>
                      </a:pPr>
                      <a:r>
                        <a:rPr lang="en-ZA" sz="1600" dirty="0">
                          <a:effectLst/>
                          <a:latin typeface="+mn-lt"/>
                          <a:ea typeface="Calibri" panose="020F0502020204030204" pitchFamily="34" charset="0"/>
                          <a:cs typeface="Times New Roman" panose="02020603050405020304" pitchFamily="18" charset="0"/>
                        </a:rPr>
                        <a:t>Goods and Services (APP)</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62,023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40,962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21,061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278,042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132,455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145,587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4331728"/>
                  </a:ext>
                </a:extLst>
              </a:tr>
              <a:tr h="552508">
                <a:tc>
                  <a:txBody>
                    <a:bodyPr/>
                    <a:lstStyle/>
                    <a:p>
                      <a:pPr marL="0" marR="0">
                        <a:lnSpc>
                          <a:spcPct val="107000"/>
                        </a:lnSpc>
                        <a:spcBef>
                          <a:spcPts val="0"/>
                        </a:spcBef>
                        <a:spcAft>
                          <a:spcPts val="600"/>
                        </a:spcAft>
                      </a:pPr>
                      <a:r>
                        <a:rPr lang="en-ZA" sz="1600" dirty="0">
                          <a:effectLst/>
                          <a:latin typeface="+mn-lt"/>
                          <a:ea typeface="Calibri" panose="020F0502020204030204" pitchFamily="34" charset="0"/>
                          <a:cs typeface="Times New Roman" panose="02020603050405020304" pitchFamily="18" charset="0"/>
                        </a:rPr>
                        <a:t>Goods and Services (Members’ entitlements)</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30,858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31,422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(564)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93,956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73,020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20,936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2708566"/>
                  </a:ext>
                </a:extLst>
              </a:tr>
              <a:tr h="373611">
                <a:tc>
                  <a:txBody>
                    <a:bodyPr/>
                    <a:lstStyle/>
                    <a:p>
                      <a:pPr marL="0" marR="0">
                        <a:lnSpc>
                          <a:spcPct val="107000"/>
                        </a:lnSpc>
                        <a:spcBef>
                          <a:spcPts val="0"/>
                        </a:spcBef>
                        <a:spcAft>
                          <a:spcPts val="600"/>
                        </a:spcAft>
                      </a:pPr>
                      <a:r>
                        <a:rPr lang="en-ZA" sz="1600" dirty="0">
                          <a:effectLst/>
                          <a:latin typeface="+mn-lt"/>
                          <a:ea typeface="Calibri" panose="020F0502020204030204" pitchFamily="34" charset="0"/>
                          <a:cs typeface="Times New Roman" panose="02020603050405020304" pitchFamily="18" charset="0"/>
                        </a:rPr>
                        <a:t>Transfers</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128,341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128,491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513,031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382,938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130,093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75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87670"/>
                  </a:ext>
                </a:extLst>
              </a:tr>
              <a:tr h="514136">
                <a:tc>
                  <a:txBody>
                    <a:bodyPr/>
                    <a:lstStyle/>
                    <a:p>
                      <a:pPr marL="0" marR="0">
                        <a:lnSpc>
                          <a:spcPct val="107000"/>
                        </a:lnSpc>
                        <a:spcBef>
                          <a:spcPts val="0"/>
                        </a:spcBef>
                        <a:spcAft>
                          <a:spcPts val="600"/>
                        </a:spcAft>
                      </a:pPr>
                      <a:r>
                        <a:rPr lang="en-ZA" sz="1600" dirty="0">
                          <a:effectLst/>
                          <a:latin typeface="+mn-lt"/>
                          <a:ea typeface="Calibri" panose="020F0502020204030204" pitchFamily="34" charset="0"/>
                          <a:cs typeface="Times New Roman" panose="02020603050405020304" pitchFamily="18" charset="0"/>
                        </a:rPr>
                        <a:t>Capital Expenditure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7,956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558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7,398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24,292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7,718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16,574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32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5670684"/>
                  </a:ext>
                </a:extLst>
              </a:tr>
              <a:tr h="373611">
                <a:tc>
                  <a:txBody>
                    <a:bodyPr/>
                    <a:lstStyle/>
                    <a:p>
                      <a:pPr marL="0" marR="0">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TOTALS</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667,524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600,724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66,800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b="1"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2,616,271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b="1"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1,783,315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b="1"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832,956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b="1" kern="1200" baseline="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145825"/>
                  </a:ext>
                </a:extLst>
              </a:tr>
            </a:tbl>
          </a:graphicData>
        </a:graphic>
      </p:graphicFrame>
      <p:sp>
        <p:nvSpPr>
          <p:cNvPr id="5" name="Title 1"/>
          <p:cNvSpPr txBox="1">
            <a:spLocks/>
          </p:cNvSpPr>
          <p:nvPr/>
        </p:nvSpPr>
        <p:spPr>
          <a:xfrm>
            <a:off x="1" y="0"/>
            <a:ext cx="9906000" cy="1252025"/>
          </a:xfrm>
          <a:prstGeom prst="rect">
            <a:avLst/>
          </a:prstGeom>
        </p:spPr>
        <p:txBody>
          <a:bodyPr vert="horz" lIns="91440" tIns="45720" rIns="91440" bIns="45720" rtlCol="0" anchor="ctr">
            <a:normAutofit/>
          </a:bodyPr>
          <a:lstStyle>
            <a:defPPr>
              <a:defRPr lang="en-US"/>
            </a:defPPr>
            <a:lvl1pPr>
              <a:lnSpc>
                <a:spcPct val="130000"/>
              </a:lnSpc>
              <a:spcBef>
                <a:spcPct val="0"/>
              </a:spcBef>
              <a:buNone/>
              <a:defRPr sz="2400" b="1">
                <a:latin typeface="Arial Black" panose="020B0A04020102020204" pitchFamily="34" charset="0"/>
                <a:ea typeface="+mj-ea"/>
                <a:cs typeface="Calibri" panose="020F0502020204030204" pitchFamily="34" charset="0"/>
              </a:defRPr>
            </a:lvl1pPr>
          </a:lstStyle>
          <a:p>
            <a:r>
              <a:rPr lang="en-ZA" dirty="0"/>
              <a:t>Financial Performance:  Appropriation Statement by Economic classification</a:t>
            </a:r>
          </a:p>
        </p:txBody>
      </p:sp>
    </p:spTree>
    <p:extLst>
      <p:ext uri="{BB962C8B-B14F-4D97-AF65-F5344CB8AC3E}">
        <p14:creationId xmlns:p14="http://schemas.microsoft.com/office/powerpoint/2010/main" val="766977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950" y="1123906"/>
            <a:ext cx="9640067" cy="5685916"/>
          </a:xfrm>
          <a:prstGeom prst="rect">
            <a:avLst/>
          </a:prstGeom>
          <a:solidFill>
            <a:schemeClr val="bg1">
              <a:lumMod val="95000"/>
            </a:schemeClr>
          </a:solidFill>
          <a:ln w="12700">
            <a:solidFill>
              <a:schemeClr val="tx1"/>
            </a:solidFill>
          </a:ln>
        </p:spPr>
        <p:txBody>
          <a:bodyPr wrap="square" rtlCol="0">
            <a:spAutoFit/>
          </a:bodyPr>
          <a:lstStyle/>
          <a:p>
            <a:pPr algn="just"/>
            <a:r>
              <a:rPr lang="en-ZA" sz="1700" b="1" dirty="0">
                <a:cs typeface="Arial" panose="020B0604020202020204" pitchFamily="34" charset="0"/>
              </a:rPr>
              <a:t>Compensation of Members</a:t>
            </a:r>
            <a:endParaRPr lang="en-US" sz="1700" dirty="0">
              <a:cs typeface="Arial" panose="020B0604020202020204" pitchFamily="34" charset="0"/>
            </a:endParaRPr>
          </a:p>
          <a:p>
            <a:pPr algn="just">
              <a:lnSpc>
                <a:spcPct val="107000"/>
              </a:lnSpc>
            </a:pPr>
            <a:r>
              <a:rPr lang="en-ZA" sz="1600" dirty="0">
                <a:ea typeface="Calibri" panose="020F0502020204030204" pitchFamily="34" charset="0"/>
                <a:cs typeface="Times New Roman" panose="02020603050405020304" pitchFamily="18" charset="0"/>
              </a:rPr>
              <a:t>The spending on compensation of Members is R120,739m or 100 percent of the third quarter budget of R121,698m and there is a projected overspending of R13,144m or 3 percent at the end of the financial year</a:t>
            </a:r>
            <a:r>
              <a:rPr lang="en-GB" sz="1600" dirty="0">
                <a:ea typeface="Calibri" panose="020F0502020204030204" pitchFamily="34" charset="0"/>
                <a:cs typeface="Times New Roman" panose="02020603050405020304" pitchFamily="18" charset="0"/>
              </a:rPr>
              <a:t>. This projected overspending will be refunded from the National Revenue Fund in line with section 23(4) of the FMPPLA.</a:t>
            </a:r>
            <a:endParaRPr lang="en-ZA" sz="1600" dirty="0">
              <a:ea typeface="Calibri" panose="020F0502020204030204" pitchFamily="34" charset="0"/>
              <a:cs typeface="Times New Roman" panose="02020603050405020304" pitchFamily="18" charset="0"/>
            </a:endParaRPr>
          </a:p>
          <a:p>
            <a:pPr algn="just"/>
            <a:endParaRPr lang="en-US" sz="1700" dirty="0"/>
          </a:p>
          <a:p>
            <a:pPr algn="just"/>
            <a:r>
              <a:rPr lang="en-ZA" sz="1700" b="1" dirty="0">
                <a:cs typeface="Arial" panose="020B0604020202020204" pitchFamily="34" charset="0"/>
              </a:rPr>
              <a:t>Compensation of employees</a:t>
            </a:r>
            <a:endParaRPr lang="en-US" sz="1700" dirty="0">
              <a:cs typeface="Arial" panose="020B0604020202020204" pitchFamily="34" charset="0"/>
            </a:endParaRPr>
          </a:p>
          <a:p>
            <a:pPr lvl="0" algn="just"/>
            <a:r>
              <a:rPr lang="en-ZA" sz="1600" dirty="0">
                <a:ea typeface="Calibri" panose="020F0502020204030204" pitchFamily="34" charset="0"/>
                <a:cs typeface="Times New Roman" panose="02020603050405020304" pitchFamily="18" charset="0"/>
              </a:rPr>
              <a:t>The spending on compensation of employees is </a:t>
            </a:r>
            <a:r>
              <a:rPr lang="en-US" sz="1600" dirty="0">
                <a:ea typeface="Calibri" panose="020F0502020204030204" pitchFamily="34" charset="0"/>
                <a:cs typeface="Times New Roman" panose="02020603050405020304" pitchFamily="18" charset="0"/>
              </a:rPr>
              <a:t>88 percent or R278,552m of the third quarter budget of R316,648m, and indications are that there will be an underspending on the  R1,235,240 annual budget at the end of the financial year. </a:t>
            </a:r>
            <a:r>
              <a:rPr lang="en-ZA" sz="1600" dirty="0">
                <a:ea typeface="Calibri" panose="020F0502020204030204" pitchFamily="34" charset="0"/>
                <a:cs typeface="Times New Roman" panose="02020603050405020304" pitchFamily="18" charset="0"/>
              </a:rPr>
              <a:t>The projected underspending is due to provisions made for key vacancies</a:t>
            </a:r>
            <a:r>
              <a:rPr lang="en-ZA" dirty="0"/>
              <a:t> </a:t>
            </a:r>
            <a:r>
              <a:rPr lang="en-ZA" sz="1600" dirty="0">
                <a:ea typeface="Calibri" panose="020F0502020204030204" pitchFamily="34" charset="0"/>
                <a:cs typeface="Times New Roman" panose="02020603050405020304" pitchFamily="18" charset="0"/>
              </a:rPr>
              <a:t>and</a:t>
            </a:r>
            <a:r>
              <a:rPr lang="en-US" sz="1600" dirty="0">
                <a:ea typeface="Calibri" panose="020F0502020204030204" pitchFamily="34" charset="0"/>
                <a:cs typeface="Times New Roman" panose="02020603050405020304" pitchFamily="18" charset="0"/>
              </a:rPr>
              <a:t> to the slow uptake of membership to PARMED by Members. Human Resources budget includes an Institutional budget for vacancies amounting to R30,908m and Group Life Insurance amounting to R20,160m. </a:t>
            </a:r>
            <a:endParaRPr lang="en-ZA" sz="1600" dirty="0">
              <a:ea typeface="Calibri" panose="020F0502020204030204" pitchFamily="34" charset="0"/>
              <a:cs typeface="Times New Roman" panose="02020603050405020304" pitchFamily="18" charset="0"/>
            </a:endParaRPr>
          </a:p>
          <a:p>
            <a:pPr algn="just"/>
            <a:endParaRPr lang="en-US" sz="1700" dirty="0">
              <a:cs typeface="Arial" panose="020B0604020202020204" pitchFamily="34" charset="0"/>
            </a:endParaRPr>
          </a:p>
          <a:p>
            <a:pPr algn="just"/>
            <a:r>
              <a:rPr lang="en-ZA" sz="1700" b="1" dirty="0">
                <a:cs typeface="Arial" panose="020B0604020202020204" pitchFamily="34" charset="0"/>
              </a:rPr>
              <a:t>Goods and services (APP)</a:t>
            </a:r>
            <a:endParaRPr lang="en-US" sz="1700" dirty="0">
              <a:cs typeface="Arial" panose="020B0604020202020204" pitchFamily="34" charset="0"/>
            </a:endParaRPr>
          </a:p>
          <a:p>
            <a:pPr algn="just"/>
            <a:r>
              <a:rPr lang="en-US" sz="1600" dirty="0">
                <a:ea typeface="Calibri" panose="020F0502020204030204" pitchFamily="34" charset="0"/>
                <a:cs typeface="Times New Roman" panose="02020603050405020304" pitchFamily="18" charset="0"/>
              </a:rPr>
              <a:t>The spending on goods and services, which relates to the APP, is 67 percent or R40,962m of the third quarter budget of R62,023m and indications are that there will </a:t>
            </a:r>
            <a:r>
              <a:rPr lang="en-ZA" sz="1600" dirty="0">
                <a:ea typeface="Calibri" panose="020F0502020204030204" pitchFamily="34" charset="0"/>
                <a:cs typeface="Times New Roman" panose="02020603050405020304" pitchFamily="18" charset="0"/>
              </a:rPr>
              <a:t>be underspending at the end of the financial year. The bulk of underspending is as a result of Covid-19 regulations and restrictions with the different lockdown levels that were announced by the President and his Cabinet and the Local Government Elections resulted to changes of the Parliament programme.</a:t>
            </a:r>
            <a:r>
              <a:rPr lang="en-US" sz="1600" dirty="0">
                <a:ea typeface="Calibri" panose="020F0502020204030204" pitchFamily="34" charset="0"/>
                <a:cs typeface="Times New Roman" panose="02020603050405020304" pitchFamily="18" charset="0"/>
              </a:rPr>
              <a:t> The National Council of Provinces underspending of R6,351m is as a result of Taking Parliament to the People (TPTTP) and the Provincial week budget not spent. </a:t>
            </a:r>
            <a:r>
              <a:rPr lang="en-ZA" sz="1600" dirty="0">
                <a:ea typeface="Calibri" panose="020F0502020204030204" pitchFamily="34" charset="0"/>
                <a:cs typeface="Times New Roman" panose="02020603050405020304" pitchFamily="18" charset="0"/>
              </a:rPr>
              <a:t>The current underspending under Legislative Sector Support is due to the implications of the force majeure with a total projected spending of R36 million by year end.</a:t>
            </a:r>
            <a:endParaRPr lang="en-US" sz="1600" dirty="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a:xfrm>
            <a:off x="9550717" y="6457758"/>
            <a:ext cx="355283"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Title 1"/>
          <p:cNvSpPr txBox="1">
            <a:spLocks/>
          </p:cNvSpPr>
          <p:nvPr/>
        </p:nvSpPr>
        <p:spPr>
          <a:xfrm>
            <a:off x="1" y="0"/>
            <a:ext cx="9906000" cy="1252025"/>
          </a:xfrm>
          <a:prstGeom prst="rect">
            <a:avLst/>
          </a:prstGeom>
        </p:spPr>
        <p:txBody>
          <a:bodyPr vert="horz" lIns="91440" tIns="45720" rIns="91440" bIns="45720" rtlCol="0" anchor="ctr">
            <a:normAutofit/>
          </a:bodyPr>
          <a:lstStyle>
            <a:defPPr>
              <a:defRPr lang="en-US"/>
            </a:defPPr>
            <a:lvl1pPr>
              <a:lnSpc>
                <a:spcPct val="130000"/>
              </a:lnSpc>
              <a:spcBef>
                <a:spcPct val="0"/>
              </a:spcBef>
              <a:buNone/>
              <a:defRPr sz="2400" b="1">
                <a:latin typeface="Arial Black" panose="020B0A04020102020204" pitchFamily="34" charset="0"/>
                <a:ea typeface="+mj-ea"/>
                <a:cs typeface="Calibri" panose="020F0502020204030204" pitchFamily="34" charset="0"/>
              </a:defRPr>
            </a:lvl1pPr>
          </a:lstStyle>
          <a:p>
            <a:r>
              <a:rPr lang="en-ZA" dirty="0">
                <a:cs typeface="Arial" panose="020B0604020202020204" pitchFamily="34" charset="0"/>
              </a:rPr>
              <a:t>Appropriation Statement by Economic Classification (cont.…)</a:t>
            </a:r>
            <a:endParaRPr lang="en-ZA" dirty="0"/>
          </a:p>
        </p:txBody>
      </p:sp>
    </p:spTree>
    <p:extLst>
      <p:ext uri="{BB962C8B-B14F-4D97-AF65-F5344CB8AC3E}">
        <p14:creationId xmlns:p14="http://schemas.microsoft.com/office/powerpoint/2010/main" val="441919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006" y="1902824"/>
            <a:ext cx="9535885" cy="4535281"/>
          </a:xfrm>
          <a:prstGeom prst="rect">
            <a:avLst/>
          </a:prstGeom>
          <a:solidFill>
            <a:schemeClr val="bg1">
              <a:lumMod val="95000"/>
            </a:schemeClr>
          </a:solidFill>
          <a:ln w="12700">
            <a:solidFill>
              <a:schemeClr val="tx1"/>
            </a:solidFill>
          </a:ln>
        </p:spPr>
        <p:txBody>
          <a:bodyPr wrap="square" rtlCol="0">
            <a:spAutoFit/>
          </a:bodyPr>
          <a:lstStyle/>
          <a:p>
            <a:pPr algn="just"/>
            <a:r>
              <a:rPr lang="en-ZA" sz="1700" b="1" dirty="0">
                <a:cs typeface="Arial" panose="020B0604020202020204" pitchFamily="34" charset="0"/>
              </a:rPr>
              <a:t>Goods and services (Members’ entitlements</a:t>
            </a:r>
            <a:r>
              <a:rPr lang="en-ZA" sz="1700" b="1" dirty="0" smtClean="0">
                <a:cs typeface="Arial" panose="020B0604020202020204" pitchFamily="34" charset="0"/>
              </a:rPr>
              <a:t>)</a:t>
            </a:r>
          </a:p>
          <a:p>
            <a:pPr algn="just"/>
            <a:endParaRPr lang="en-US" sz="1700" dirty="0">
              <a:cs typeface="Arial" panose="020B0604020202020204" pitchFamily="34" charset="0"/>
            </a:endParaRPr>
          </a:p>
          <a:p>
            <a:pPr algn="just">
              <a:lnSpc>
                <a:spcPct val="107000"/>
              </a:lnSpc>
              <a:spcAft>
                <a:spcPts val="600"/>
              </a:spcAft>
            </a:pPr>
            <a:r>
              <a:rPr lang="en-ZA" sz="1600" dirty="0">
                <a:ea typeface="Calibri" panose="020F0502020204030204" pitchFamily="34" charset="0"/>
                <a:cs typeface="Times New Roman" panose="02020603050405020304" pitchFamily="18" charset="0"/>
              </a:rPr>
              <a:t>The spending on goods and services, </a:t>
            </a:r>
            <a:r>
              <a:rPr lang="en-US" sz="1600" dirty="0">
                <a:ea typeface="Calibri" panose="020F0502020204030204" pitchFamily="34" charset="0"/>
                <a:cs typeface="Times New Roman" panose="02020603050405020304" pitchFamily="18" charset="0"/>
              </a:rPr>
              <a:t>which relates to Members’ entitlements, is </a:t>
            </a:r>
            <a:r>
              <a:rPr lang="en-US" sz="1600" dirty="0" smtClean="0">
                <a:ea typeface="Calibri" panose="020F0502020204030204" pitchFamily="34" charset="0"/>
                <a:cs typeface="Times New Roman" panose="02020603050405020304" pitchFamily="18" charset="0"/>
              </a:rPr>
              <a:t>102 percent </a:t>
            </a:r>
            <a:r>
              <a:rPr lang="en-US" sz="1600" dirty="0">
                <a:ea typeface="Calibri" panose="020F0502020204030204" pitchFamily="34" charset="0"/>
                <a:cs typeface="Times New Roman" panose="02020603050405020304" pitchFamily="18" charset="0"/>
              </a:rPr>
              <a:t>or </a:t>
            </a:r>
            <a:r>
              <a:rPr lang="en-US" sz="1600" dirty="0" smtClean="0">
                <a:ea typeface="Calibri" panose="020F0502020204030204" pitchFamily="34" charset="0"/>
                <a:cs typeface="Times New Roman" panose="02020603050405020304" pitchFamily="18" charset="0"/>
              </a:rPr>
              <a:t>R31,422m </a:t>
            </a:r>
            <a:r>
              <a:rPr lang="en-US" sz="1600" dirty="0">
                <a:ea typeface="Calibri" panose="020F0502020204030204" pitchFamily="34" charset="0"/>
                <a:cs typeface="Times New Roman" panose="02020603050405020304" pitchFamily="18" charset="0"/>
              </a:rPr>
              <a:t>of the </a:t>
            </a:r>
            <a:r>
              <a:rPr lang="en-US" sz="1600" dirty="0" smtClean="0">
                <a:ea typeface="Calibri" panose="020F0502020204030204" pitchFamily="34" charset="0"/>
                <a:cs typeface="Times New Roman" panose="02020603050405020304" pitchFamily="18" charset="0"/>
              </a:rPr>
              <a:t>third </a:t>
            </a:r>
            <a:r>
              <a:rPr lang="en-US" sz="1600" dirty="0">
                <a:ea typeface="Calibri" panose="020F0502020204030204" pitchFamily="34" charset="0"/>
                <a:cs typeface="Times New Roman" panose="02020603050405020304" pitchFamily="18" charset="0"/>
              </a:rPr>
              <a:t>quarter budget of </a:t>
            </a:r>
            <a:r>
              <a:rPr lang="en-US" sz="1600" dirty="0" smtClean="0">
                <a:ea typeface="Calibri" panose="020F0502020204030204" pitchFamily="34" charset="0"/>
                <a:cs typeface="Times New Roman" panose="02020603050405020304" pitchFamily="18" charset="0"/>
              </a:rPr>
              <a:t>R30,858m </a:t>
            </a:r>
            <a:r>
              <a:rPr lang="en-US" sz="1600" dirty="0">
                <a:ea typeface="Calibri" panose="020F0502020204030204" pitchFamily="34" charset="0"/>
                <a:cs typeface="Times New Roman" panose="02020603050405020304" pitchFamily="18" charset="0"/>
              </a:rPr>
              <a:t>and indications are that the full annual budget of R </a:t>
            </a:r>
            <a:r>
              <a:rPr lang="en-US" sz="1600" dirty="0" smtClean="0">
                <a:ea typeface="Calibri" panose="020F0502020204030204" pitchFamily="34" charset="0"/>
                <a:cs typeface="Times New Roman" panose="02020603050405020304" pitchFamily="18" charset="0"/>
              </a:rPr>
              <a:t>93,956m </a:t>
            </a:r>
            <a:r>
              <a:rPr lang="en-US" sz="1600" dirty="0">
                <a:ea typeface="Calibri" panose="020F0502020204030204" pitchFamily="34" charset="0"/>
                <a:cs typeface="Times New Roman" panose="02020603050405020304" pitchFamily="18" charset="0"/>
              </a:rPr>
              <a:t>will be </a:t>
            </a:r>
            <a:r>
              <a:rPr lang="en-US" sz="1600" dirty="0" smtClean="0">
                <a:ea typeface="Calibri" panose="020F0502020204030204" pitchFamily="34" charset="0"/>
                <a:cs typeface="Times New Roman" panose="02020603050405020304" pitchFamily="18" charset="0"/>
              </a:rPr>
              <a:t>underspent by 22 percent at </a:t>
            </a:r>
            <a:r>
              <a:rPr lang="en-US" sz="1600" dirty="0">
                <a:ea typeface="Calibri" panose="020F0502020204030204" pitchFamily="34" charset="0"/>
                <a:cs typeface="Times New Roman" panose="02020603050405020304" pitchFamily="18" charset="0"/>
              </a:rPr>
              <a:t>the end of the financial year. </a:t>
            </a:r>
            <a:endParaRPr lang="en-US" sz="1600" dirty="0" smtClean="0">
              <a:ea typeface="Calibri" panose="020F0502020204030204" pitchFamily="34" charset="0"/>
              <a:cs typeface="Times New Roman" panose="02020603050405020304" pitchFamily="18" charset="0"/>
            </a:endParaRPr>
          </a:p>
          <a:p>
            <a:pPr algn="just">
              <a:lnSpc>
                <a:spcPct val="107000"/>
              </a:lnSpc>
              <a:spcAft>
                <a:spcPts val="600"/>
              </a:spcAft>
            </a:pPr>
            <a:endParaRPr lang="en-ZA" sz="1600" b="1" dirty="0">
              <a:solidFill>
                <a:srgbClr val="000000"/>
              </a:solidFill>
              <a:ea typeface="Calibri" panose="020F0502020204030204" pitchFamily="34" charset="0"/>
              <a:cs typeface="Times New Roman" panose="02020603050405020304" pitchFamily="18" charset="0"/>
            </a:endParaRPr>
          </a:p>
          <a:p>
            <a:pPr algn="just">
              <a:lnSpc>
                <a:spcPct val="107000"/>
              </a:lnSpc>
              <a:spcAft>
                <a:spcPts val="600"/>
              </a:spcAft>
            </a:pPr>
            <a:r>
              <a:rPr lang="en-ZA" sz="1700" b="1" dirty="0" smtClean="0">
                <a:solidFill>
                  <a:srgbClr val="000000"/>
                </a:solidFill>
                <a:ea typeface="Calibri" panose="020F0502020204030204" pitchFamily="34" charset="0"/>
                <a:cs typeface="Times New Roman" panose="02020603050405020304" pitchFamily="18" charset="0"/>
              </a:rPr>
              <a:t>Transfer payments</a:t>
            </a:r>
          </a:p>
          <a:p>
            <a:pPr algn="just">
              <a:lnSpc>
                <a:spcPct val="107000"/>
              </a:lnSpc>
              <a:spcAft>
                <a:spcPts val="600"/>
              </a:spcAft>
            </a:pPr>
            <a:r>
              <a:rPr lang="en-US" sz="1600" dirty="0">
                <a:ea typeface="Calibri" panose="020F0502020204030204" pitchFamily="34" charset="0"/>
                <a:cs typeface="Times New Roman" panose="02020603050405020304" pitchFamily="18" charset="0"/>
              </a:rPr>
              <a:t>Spending on transfer payments, which relates to transfers to political parties represented in Parliament for the </a:t>
            </a:r>
            <a:r>
              <a:rPr lang="en-US" sz="1600" dirty="0" smtClean="0">
                <a:ea typeface="Calibri" panose="020F0502020204030204" pitchFamily="34" charset="0"/>
                <a:cs typeface="Times New Roman" panose="02020603050405020304" pitchFamily="18" charset="0"/>
              </a:rPr>
              <a:t>third quarter </a:t>
            </a:r>
            <a:r>
              <a:rPr lang="en-US" sz="1600" dirty="0">
                <a:ea typeface="Calibri" panose="020F0502020204030204" pitchFamily="34" charset="0"/>
                <a:cs typeface="Times New Roman" panose="02020603050405020304" pitchFamily="18" charset="0"/>
              </a:rPr>
              <a:t>is </a:t>
            </a:r>
            <a:r>
              <a:rPr lang="en-US" sz="1600" dirty="0" smtClean="0">
                <a:ea typeface="Calibri" panose="020F0502020204030204" pitchFamily="34" charset="0"/>
                <a:cs typeface="Times New Roman" panose="02020603050405020304" pitchFamily="18" charset="0"/>
              </a:rPr>
              <a:t>100 </a:t>
            </a:r>
            <a:r>
              <a:rPr lang="en-US" sz="1600" dirty="0">
                <a:ea typeface="Calibri" panose="020F0502020204030204" pitchFamily="34" charset="0"/>
                <a:cs typeface="Times New Roman" panose="02020603050405020304" pitchFamily="18" charset="0"/>
              </a:rPr>
              <a:t>percent or </a:t>
            </a:r>
            <a:r>
              <a:rPr lang="en-US" sz="1600" dirty="0" smtClean="0">
                <a:ea typeface="Calibri" panose="020F0502020204030204" pitchFamily="34" charset="0"/>
                <a:cs typeface="Times New Roman" panose="02020603050405020304" pitchFamily="18" charset="0"/>
              </a:rPr>
              <a:t>R128,491m </a:t>
            </a:r>
            <a:r>
              <a:rPr lang="en-US" sz="1600" dirty="0">
                <a:ea typeface="Calibri" panose="020F0502020204030204" pitchFamily="34" charset="0"/>
                <a:cs typeface="Times New Roman" panose="02020603050405020304" pitchFamily="18" charset="0"/>
              </a:rPr>
              <a:t>of </a:t>
            </a:r>
            <a:r>
              <a:rPr lang="en-US" sz="1600" dirty="0" smtClean="0">
                <a:ea typeface="Calibri" panose="020F0502020204030204" pitchFamily="34" charset="0"/>
                <a:cs typeface="Times New Roman" panose="02020603050405020304" pitchFamily="18" charset="0"/>
              </a:rPr>
              <a:t>the budget. Indications </a:t>
            </a:r>
            <a:r>
              <a:rPr lang="en-US" sz="1600" dirty="0">
                <a:ea typeface="Calibri" panose="020F0502020204030204" pitchFamily="34" charset="0"/>
                <a:cs typeface="Times New Roman" panose="02020603050405020304" pitchFamily="18" charset="0"/>
              </a:rPr>
              <a:t>are that the full annual budget of </a:t>
            </a:r>
            <a:r>
              <a:rPr lang="en-US" sz="1600" dirty="0" smtClean="0">
                <a:ea typeface="Calibri" panose="020F0502020204030204" pitchFamily="34" charset="0"/>
                <a:cs typeface="Times New Roman" panose="02020603050405020304" pitchFamily="18" charset="0"/>
              </a:rPr>
              <a:t>R513,031m </a:t>
            </a:r>
            <a:r>
              <a:rPr lang="en-US" sz="1600" dirty="0">
                <a:ea typeface="Calibri" panose="020F0502020204030204" pitchFamily="34" charset="0"/>
                <a:cs typeface="Times New Roman" panose="02020603050405020304" pitchFamily="18" charset="0"/>
              </a:rPr>
              <a:t>will be </a:t>
            </a:r>
            <a:r>
              <a:rPr lang="en-US" sz="1600" dirty="0" smtClean="0">
                <a:ea typeface="Calibri" panose="020F0502020204030204" pitchFamily="34" charset="0"/>
                <a:cs typeface="Times New Roman" panose="02020603050405020304" pitchFamily="18" charset="0"/>
              </a:rPr>
              <a:t>spent </a:t>
            </a:r>
            <a:r>
              <a:rPr lang="en-US" sz="1600" dirty="0">
                <a:ea typeface="Calibri" panose="020F0502020204030204" pitchFamily="34" charset="0"/>
                <a:cs typeface="Times New Roman" panose="02020603050405020304" pitchFamily="18" charset="0"/>
              </a:rPr>
              <a:t>at the end of the financial year. </a:t>
            </a:r>
            <a:endParaRPr lang="en-ZA" sz="1700" dirty="0">
              <a:ea typeface="Calibri" panose="020F0502020204030204" pitchFamily="34" charset="0"/>
              <a:cs typeface="Times New Roman" panose="02020603050405020304" pitchFamily="18" charset="0"/>
            </a:endParaRPr>
          </a:p>
          <a:p>
            <a:pPr algn="just">
              <a:lnSpc>
                <a:spcPct val="107000"/>
              </a:lnSpc>
              <a:spcAft>
                <a:spcPts val="600"/>
              </a:spcAft>
            </a:pPr>
            <a:endParaRPr lang="en-ZA" sz="1600" dirty="0">
              <a:cs typeface="Times New Roman" panose="02020603050405020304" pitchFamily="18" charset="0"/>
            </a:endParaRPr>
          </a:p>
          <a:p>
            <a:pPr algn="just">
              <a:lnSpc>
                <a:spcPct val="107000"/>
              </a:lnSpc>
              <a:spcAft>
                <a:spcPts val="600"/>
              </a:spcAft>
            </a:pPr>
            <a:r>
              <a:rPr lang="en-ZA" sz="1700" b="1" dirty="0" smtClean="0">
                <a:solidFill>
                  <a:srgbClr val="000000"/>
                </a:solidFill>
                <a:ea typeface="Calibri" panose="020F0502020204030204" pitchFamily="34" charset="0"/>
                <a:cs typeface="Times New Roman" panose="02020603050405020304" pitchFamily="18" charset="0"/>
              </a:rPr>
              <a:t>Capital expenditure</a:t>
            </a:r>
            <a:endParaRPr lang="en-ZA" sz="1700" b="1" dirty="0">
              <a:solidFill>
                <a:srgbClr val="000000"/>
              </a:solidFill>
              <a:ea typeface="Calibri" panose="020F0502020204030204" pitchFamily="34" charset="0"/>
              <a:cs typeface="Times New Roman" panose="02020603050405020304" pitchFamily="18" charset="0"/>
            </a:endParaRPr>
          </a:p>
          <a:p>
            <a:pPr algn="just">
              <a:lnSpc>
                <a:spcPct val="107000"/>
              </a:lnSpc>
              <a:spcAft>
                <a:spcPts val="600"/>
              </a:spcAft>
            </a:pPr>
            <a:r>
              <a:rPr lang="en-ZA" sz="1600" dirty="0" smtClean="0">
                <a:ea typeface="Calibri" panose="020F0502020204030204" pitchFamily="34" charset="0"/>
                <a:cs typeface="Times New Roman" panose="02020603050405020304" pitchFamily="18" charset="0"/>
              </a:rPr>
              <a:t>The </a:t>
            </a:r>
            <a:r>
              <a:rPr lang="en-US" sz="1600" dirty="0">
                <a:ea typeface="Calibri" panose="020F0502020204030204" pitchFamily="34" charset="0"/>
                <a:cs typeface="Times New Roman" panose="02020603050405020304" pitchFamily="18" charset="0"/>
              </a:rPr>
              <a:t>spending on capital expenditure is 7</a:t>
            </a:r>
            <a:r>
              <a:rPr lang="en-US" sz="1600" dirty="0" smtClean="0">
                <a:ea typeface="Calibri" panose="020F0502020204030204" pitchFamily="34" charset="0"/>
                <a:cs typeface="Times New Roman" panose="02020603050405020304" pitchFamily="18" charset="0"/>
              </a:rPr>
              <a:t> </a:t>
            </a:r>
            <a:r>
              <a:rPr lang="en-US" sz="1600" dirty="0">
                <a:ea typeface="Calibri" panose="020F0502020204030204" pitchFamily="34" charset="0"/>
                <a:cs typeface="Times New Roman" panose="02020603050405020304" pitchFamily="18" charset="0"/>
              </a:rPr>
              <a:t>percent or </a:t>
            </a:r>
            <a:r>
              <a:rPr lang="en-US" sz="1600" dirty="0" smtClean="0">
                <a:ea typeface="Calibri" panose="020F0502020204030204" pitchFamily="34" charset="0"/>
                <a:cs typeface="Times New Roman" panose="02020603050405020304" pitchFamily="18" charset="0"/>
              </a:rPr>
              <a:t>R558k </a:t>
            </a:r>
            <a:r>
              <a:rPr lang="en-US" sz="1600" dirty="0">
                <a:ea typeface="Calibri" panose="020F0502020204030204" pitchFamily="34" charset="0"/>
                <a:cs typeface="Times New Roman" panose="02020603050405020304" pitchFamily="18" charset="0"/>
              </a:rPr>
              <a:t>of </a:t>
            </a:r>
            <a:r>
              <a:rPr lang="en-US" sz="1600" dirty="0" smtClean="0">
                <a:ea typeface="Calibri" panose="020F0502020204030204" pitchFamily="34" charset="0"/>
                <a:cs typeface="Times New Roman" panose="02020603050405020304" pitchFamily="18" charset="0"/>
              </a:rPr>
              <a:t>the third </a:t>
            </a:r>
            <a:r>
              <a:rPr lang="en-US" sz="1600" dirty="0">
                <a:ea typeface="Calibri" panose="020F0502020204030204" pitchFamily="34" charset="0"/>
                <a:cs typeface="Times New Roman" panose="02020603050405020304" pitchFamily="18" charset="0"/>
              </a:rPr>
              <a:t>quarter budget of </a:t>
            </a:r>
            <a:r>
              <a:rPr lang="en-US" sz="1600" dirty="0" smtClean="0">
                <a:ea typeface="Calibri" panose="020F0502020204030204" pitchFamily="34" charset="0"/>
                <a:cs typeface="Times New Roman" panose="02020603050405020304" pitchFamily="18" charset="0"/>
              </a:rPr>
              <a:t>R7,956m with a variance of R7,398. The variance emanates from committed funds of R6,339 on delivery now expected in the fourth quarter </a:t>
            </a:r>
            <a:r>
              <a:rPr lang="en-US" sz="1600" dirty="0">
                <a:ea typeface="Calibri" panose="020F0502020204030204" pitchFamily="34" charset="0"/>
                <a:cs typeface="Times New Roman" panose="02020603050405020304" pitchFamily="18" charset="0"/>
              </a:rPr>
              <a:t>and indications are that the full annual budget of </a:t>
            </a:r>
            <a:r>
              <a:rPr lang="en-US" sz="1600" dirty="0" smtClean="0">
                <a:ea typeface="Calibri" panose="020F0502020204030204" pitchFamily="34" charset="0"/>
                <a:cs typeface="Times New Roman" panose="02020603050405020304" pitchFamily="18" charset="0"/>
              </a:rPr>
              <a:t>R24,292m </a:t>
            </a:r>
            <a:r>
              <a:rPr lang="en-US" sz="1600" dirty="0">
                <a:ea typeface="Calibri" panose="020F0502020204030204" pitchFamily="34" charset="0"/>
                <a:cs typeface="Times New Roman" panose="02020603050405020304" pitchFamily="18" charset="0"/>
              </a:rPr>
              <a:t>will be spend at the end of the financial year. </a:t>
            </a:r>
            <a:endParaRPr lang="en-ZA" sz="1700" dirty="0">
              <a:solidFill>
                <a:srgbClr val="000000"/>
              </a:solidFill>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a:xfrm>
            <a:off x="9496699" y="6460856"/>
            <a:ext cx="394472"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Title 1"/>
          <p:cNvSpPr txBox="1">
            <a:spLocks/>
          </p:cNvSpPr>
          <p:nvPr/>
        </p:nvSpPr>
        <p:spPr>
          <a:xfrm>
            <a:off x="1" y="0"/>
            <a:ext cx="9906000" cy="1463040"/>
          </a:xfrm>
          <a:prstGeom prst="rect">
            <a:avLst/>
          </a:prstGeom>
        </p:spPr>
        <p:txBody>
          <a:bodyPr vert="horz" lIns="91440" tIns="45720" rIns="91440" bIns="45720" rtlCol="0" anchor="ctr">
            <a:normAutofit/>
          </a:bodyPr>
          <a:lstStyle>
            <a:defPPr>
              <a:defRPr lang="en-US"/>
            </a:defPPr>
            <a:lvl1pPr>
              <a:lnSpc>
                <a:spcPct val="130000"/>
              </a:lnSpc>
              <a:spcBef>
                <a:spcPct val="0"/>
              </a:spcBef>
              <a:buNone/>
              <a:defRPr sz="2400" b="1">
                <a:latin typeface="Arial Black" panose="020B0A04020102020204" pitchFamily="34" charset="0"/>
                <a:ea typeface="+mj-ea"/>
                <a:cs typeface="Calibri" panose="020F0502020204030204" pitchFamily="34" charset="0"/>
              </a:defRPr>
            </a:lvl1pPr>
          </a:lstStyle>
          <a:p>
            <a:r>
              <a:rPr lang="en-ZA" dirty="0">
                <a:cs typeface="Arial" panose="020B0604020202020204" pitchFamily="34" charset="0"/>
              </a:rPr>
              <a:t>Financial Performance: Appropriation Statement by Economic Classification (cont.…)</a:t>
            </a:r>
            <a:endParaRPr lang="en-ZA" dirty="0"/>
          </a:p>
        </p:txBody>
      </p:sp>
    </p:spTree>
    <p:extLst>
      <p:ext uri="{BB962C8B-B14F-4D97-AF65-F5344CB8AC3E}">
        <p14:creationId xmlns:p14="http://schemas.microsoft.com/office/powerpoint/2010/main" val="2470979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9740"/>
            <a:ext cx="9905999" cy="2852737"/>
          </a:xfrm>
        </p:spPr>
        <p:txBody>
          <a:bodyPr/>
          <a:lstStyle/>
          <a:p>
            <a:pPr algn="ctr"/>
            <a:r>
              <a:rPr lang="en-ZA" sz="5400" b="1" dirty="0">
                <a:latin typeface="Arial" panose="020B0604020202020204" pitchFamily="34" charset="0"/>
                <a:cs typeface="Arial" panose="020B0604020202020204" pitchFamily="34" charset="0"/>
              </a:rPr>
              <a:t>PROGRAMME PERFORMANCE</a:t>
            </a:r>
            <a:r>
              <a:rPr lang="en-ZA" b="1" dirty="0"/>
              <a:t/>
            </a:r>
            <a:br>
              <a:rPr lang="en-ZA" b="1" dirty="0"/>
            </a:br>
            <a:endParaRPr lang="en-ZA" b="1" dirty="0"/>
          </a:p>
        </p:txBody>
      </p:sp>
      <p:sp>
        <p:nvSpPr>
          <p:cNvPr id="3" name="Slide Number Placeholder 2"/>
          <p:cNvSpPr>
            <a:spLocks noGrp="1"/>
          </p:cNvSpPr>
          <p:nvPr>
            <p:ph type="sldNum" sz="quarter" idx="12"/>
          </p:nvPr>
        </p:nvSpPr>
        <p:spPr>
          <a:xfrm>
            <a:off x="9629094" y="6474553"/>
            <a:ext cx="276906" cy="365125"/>
          </a:xfrm>
        </p:spPr>
        <p:txBody>
          <a:bodyPr/>
          <a:lstStyle/>
          <a:p>
            <a:fld id="{D1B91D83-34EB-A744-81D0-D8E8519C4AE3}" type="slidenum">
              <a:rPr lang="en-US" smtClean="0"/>
              <a:t>19</a:t>
            </a:fld>
            <a:endParaRPr lang="en-US" dirty="0"/>
          </a:p>
        </p:txBody>
      </p:sp>
    </p:spTree>
    <p:extLst>
      <p:ext uri="{BB962C8B-B14F-4D97-AF65-F5344CB8AC3E}">
        <p14:creationId xmlns:p14="http://schemas.microsoft.com/office/powerpoint/2010/main" val="4125316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906000" cy="1252025"/>
          </a:xfrm>
        </p:spPr>
        <p:txBody>
          <a:bodyPr>
            <a:normAutofit/>
          </a:bodyPr>
          <a:lstStyle/>
          <a:p>
            <a:pPr>
              <a:lnSpc>
                <a:spcPct val="110000"/>
              </a:lnSpc>
              <a:defRPr/>
            </a:pPr>
            <a:r>
              <a:rPr lang="en-ZA" sz="2800" b="1" dirty="0">
                <a:latin typeface="Arial Black" panose="020B0A04020102020204" pitchFamily="34" charset="0"/>
                <a:cs typeface="Calibri" panose="020F0502020204030204" pitchFamily="34" charset="0"/>
              </a:rPr>
              <a:t>Introduction</a:t>
            </a:r>
          </a:p>
        </p:txBody>
      </p:sp>
      <p:sp>
        <p:nvSpPr>
          <p:cNvPr id="3" name="Content Placeholder 2"/>
          <p:cNvSpPr>
            <a:spLocks noGrp="1"/>
          </p:cNvSpPr>
          <p:nvPr>
            <p:ph idx="1"/>
          </p:nvPr>
        </p:nvSpPr>
        <p:spPr>
          <a:xfrm>
            <a:off x="6765" y="1252025"/>
            <a:ext cx="9879375" cy="5596064"/>
          </a:xfrm>
          <a:ln>
            <a:solidFill>
              <a:schemeClr val="tx1"/>
            </a:solidFill>
          </a:ln>
        </p:spPr>
        <p:txBody>
          <a:bodyPr>
            <a:normAutofit/>
          </a:bodyPr>
          <a:lstStyle/>
          <a:p>
            <a:pPr algn="just">
              <a:lnSpc>
                <a:spcPct val="100000"/>
              </a:lnSpc>
            </a:pPr>
            <a:r>
              <a:rPr lang="en-ZA" sz="2400" dirty="0">
                <a:latin typeface="Arial" panose="020B0604020202020204" pitchFamily="34" charset="0"/>
                <a:cs typeface="Arial" panose="020B0604020202020204" pitchFamily="34" charset="0"/>
              </a:rPr>
              <a:t>The quarter 3 performance report is based on the tabled 2021/22 APP aligned to the 6</a:t>
            </a:r>
            <a:r>
              <a:rPr lang="en-ZA" sz="2400" baseline="30000" dirty="0">
                <a:latin typeface="Arial" panose="020B0604020202020204" pitchFamily="34" charset="0"/>
                <a:cs typeface="Arial" panose="020B0604020202020204" pitchFamily="34" charset="0"/>
              </a:rPr>
              <a:t>th</a:t>
            </a:r>
            <a:r>
              <a:rPr lang="en-ZA" sz="2400" dirty="0">
                <a:latin typeface="Arial" panose="020B0604020202020204" pitchFamily="34" charset="0"/>
                <a:cs typeface="Arial" panose="020B0604020202020204" pitchFamily="34" charset="0"/>
              </a:rPr>
              <a:t> term Strategic plan of Parliament.</a:t>
            </a:r>
          </a:p>
          <a:p>
            <a:pPr marL="0" indent="0" algn="just">
              <a:lnSpc>
                <a:spcPct val="100000"/>
              </a:lnSpc>
              <a:buNone/>
            </a:pPr>
            <a:endParaRPr lang="en-ZA" sz="2400" dirty="0">
              <a:latin typeface="Arial" panose="020B0604020202020204" pitchFamily="34" charset="0"/>
              <a:cs typeface="Arial" panose="020B0604020202020204" pitchFamily="34" charset="0"/>
            </a:endParaRPr>
          </a:p>
          <a:p>
            <a:pPr algn="just">
              <a:lnSpc>
                <a:spcPct val="100000"/>
              </a:lnSpc>
            </a:pPr>
            <a:r>
              <a:rPr lang="en-ZA" sz="2400" dirty="0">
                <a:latin typeface="Arial" panose="020B0604020202020204" pitchFamily="34" charset="0"/>
                <a:cs typeface="Arial" panose="020B0604020202020204" pitchFamily="34" charset="0"/>
              </a:rPr>
              <a:t>New performance measures focus on client satisfaction of Members of Parliament, with the services provided by the Parliamentary Service.</a:t>
            </a:r>
          </a:p>
          <a:p>
            <a:pPr marL="0" indent="0" algn="just">
              <a:lnSpc>
                <a:spcPct val="100000"/>
              </a:lnSpc>
              <a:buNone/>
            </a:pPr>
            <a:endParaRPr lang="en-ZA" sz="2400" dirty="0">
              <a:latin typeface="Arial" panose="020B0604020202020204" pitchFamily="34" charset="0"/>
              <a:cs typeface="Arial" panose="020B0604020202020204" pitchFamily="34" charset="0"/>
            </a:endParaRPr>
          </a:p>
          <a:p>
            <a:pPr algn="just">
              <a:lnSpc>
                <a:spcPct val="100000"/>
              </a:lnSpc>
            </a:pPr>
            <a:r>
              <a:rPr lang="en-ZA" sz="2400" dirty="0">
                <a:latin typeface="Arial" panose="020B0604020202020204" pitchFamily="34" charset="0"/>
                <a:cs typeface="Arial" panose="020B0604020202020204" pitchFamily="34" charset="0"/>
              </a:rPr>
              <a:t>Client Satisfaction with services is measured quarterly through a survey that is conducted quarterly with all Members of Parliament, where services are rated along 5 dimensions which are the most statistically correlated to client satisfaction.</a:t>
            </a:r>
          </a:p>
          <a:p>
            <a:pPr algn="just"/>
            <a:endParaRPr lang="en-ZA" dirty="0"/>
          </a:p>
          <a:p>
            <a:endParaRPr lang="en-ZA" dirty="0"/>
          </a:p>
        </p:txBody>
      </p:sp>
      <p:sp>
        <p:nvSpPr>
          <p:cNvPr id="4" name="Slide Number Placeholder 3"/>
          <p:cNvSpPr>
            <a:spLocks noGrp="1"/>
          </p:cNvSpPr>
          <p:nvPr>
            <p:ph type="sldNum" sz="quarter" idx="12"/>
          </p:nvPr>
        </p:nvSpPr>
        <p:spPr>
          <a:xfrm>
            <a:off x="9594162" y="6482964"/>
            <a:ext cx="306046" cy="365125"/>
          </a:xfrm>
        </p:spPr>
        <p:txBody>
          <a:bodyPr/>
          <a:lstStyle/>
          <a:p>
            <a:fld id="{BC72CB22-D7A4-7547-B048-02B7C821FF3F}" type="slidenum">
              <a:rPr lang="en-US" smtClean="0"/>
              <a:t>2</a:t>
            </a:fld>
            <a:endParaRPr lang="en-US" dirty="0"/>
          </a:p>
        </p:txBody>
      </p:sp>
    </p:spTree>
    <p:extLst>
      <p:ext uri="{BB962C8B-B14F-4D97-AF65-F5344CB8AC3E}">
        <p14:creationId xmlns:p14="http://schemas.microsoft.com/office/powerpoint/2010/main" val="2388373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870545427"/>
              </p:ext>
            </p:extLst>
          </p:nvPr>
        </p:nvGraphicFramePr>
        <p:xfrm>
          <a:off x="1863408" y="5627689"/>
          <a:ext cx="5808352" cy="1201946"/>
        </p:xfrm>
        <a:graphic>
          <a:graphicData uri="http://schemas.openxmlformats.org/drawingml/2006/table">
            <a:tbl>
              <a:tblPr firstRow="1" firstCol="1" bandRow="1"/>
              <a:tblGrid>
                <a:gridCol w="1439149">
                  <a:extLst>
                    <a:ext uri="{9D8B030D-6E8A-4147-A177-3AD203B41FA5}">
                      <a16:colId xmlns:a16="http://schemas.microsoft.com/office/drawing/2014/main" val="2712889211"/>
                    </a:ext>
                  </a:extLst>
                </a:gridCol>
                <a:gridCol w="1496497">
                  <a:extLst>
                    <a:ext uri="{9D8B030D-6E8A-4147-A177-3AD203B41FA5}">
                      <a16:colId xmlns:a16="http://schemas.microsoft.com/office/drawing/2014/main" val="1167225588"/>
                    </a:ext>
                  </a:extLst>
                </a:gridCol>
                <a:gridCol w="1476601">
                  <a:extLst>
                    <a:ext uri="{9D8B030D-6E8A-4147-A177-3AD203B41FA5}">
                      <a16:colId xmlns:a16="http://schemas.microsoft.com/office/drawing/2014/main" val="782916619"/>
                    </a:ext>
                  </a:extLst>
                </a:gridCol>
                <a:gridCol w="1396105">
                  <a:extLst>
                    <a:ext uri="{9D8B030D-6E8A-4147-A177-3AD203B41FA5}">
                      <a16:colId xmlns:a16="http://schemas.microsoft.com/office/drawing/2014/main" val="2405552175"/>
                    </a:ext>
                  </a:extLst>
                </a:gridCol>
              </a:tblGrid>
              <a:tr h="87442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Total Indicators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Targets Achieved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457200" marR="0" indent="0" algn="l" defTabSz="914400" rtl="0" eaLnBrk="1" fontAlgn="auto" latinLnBrk="0" hangingPunct="1">
                        <a:lnSpc>
                          <a:spcPct val="107000"/>
                        </a:lnSpc>
                        <a:spcBef>
                          <a:spcPts val="0"/>
                        </a:spcBef>
                        <a:spcAft>
                          <a:spcPts val="0"/>
                        </a:spcAft>
                        <a:buClrTx/>
                        <a:buSzTx/>
                        <a:buFontTx/>
                        <a:buNone/>
                        <a:tabLst/>
                        <a:defRPr/>
                      </a:pPr>
                      <a:r>
                        <a:rPr lang="en-ZA" sz="1600" b="1" dirty="0">
                          <a:effectLst/>
                          <a:latin typeface="Calibri" panose="020F0502020204030204" pitchFamily="34" charset="0"/>
                          <a:ea typeface="Calibri" panose="020F0502020204030204" pitchFamily="34" charset="0"/>
                          <a:cs typeface="Times New Roman" panose="02020603050405020304" pitchFamily="18" charset="0"/>
                        </a:rPr>
                        <a:t>Targets</a:t>
                      </a:r>
                      <a:r>
                        <a:rPr lang="en-ZA" sz="1600" b="1" baseline="0" dirty="0">
                          <a:effectLst/>
                          <a:latin typeface="Calibri" panose="020F0502020204030204" pitchFamily="34" charset="0"/>
                          <a:ea typeface="Calibri" panose="020F0502020204030204" pitchFamily="34" charset="0"/>
                          <a:cs typeface="Times New Roman" panose="02020603050405020304" pitchFamily="18" charset="0"/>
                        </a:rPr>
                        <a:t> </a:t>
                      </a:r>
                      <a:r>
                        <a:rPr lang="en-ZA" sz="1600" b="1" dirty="0">
                          <a:effectLst/>
                          <a:latin typeface="Calibri" panose="020F0502020204030204" pitchFamily="34" charset="0"/>
                          <a:ea typeface="Calibri" panose="020F0502020204030204" pitchFamily="34" charset="0"/>
                          <a:cs typeface="Times New Roman" panose="02020603050405020304" pitchFamily="18" charset="0"/>
                        </a:rPr>
                        <a:t>Not Achieved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Annual Target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B2B2"/>
                    </a:solidFill>
                  </a:tcPr>
                </a:tc>
                <a:extLst>
                  <a:ext uri="{0D108BD9-81ED-4DB2-BD59-A6C34878D82A}">
                    <a16:rowId xmlns:a16="http://schemas.microsoft.com/office/drawing/2014/main" val="909043841"/>
                  </a:ext>
                </a:extLst>
              </a:tr>
              <a:tr h="32752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ctr">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457200" algn="l">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64757750"/>
                  </a:ext>
                </a:extLst>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1150928303"/>
              </p:ext>
            </p:extLst>
          </p:nvPr>
        </p:nvGraphicFramePr>
        <p:xfrm>
          <a:off x="1863408" y="1318847"/>
          <a:ext cx="5808662" cy="4308842"/>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a:xfrm>
            <a:off x="9407026" y="6464510"/>
            <a:ext cx="498974" cy="365125"/>
          </a:xfrm>
        </p:spPr>
        <p:txBody>
          <a:bodyPr/>
          <a:lstStyle/>
          <a:p>
            <a:fld id="{D1B91D83-34EB-A744-81D0-D8E8519C4AE3}" type="slidenum">
              <a:rPr lang="en-US" smtClean="0"/>
              <a:t>20</a:t>
            </a:fld>
            <a:endParaRPr lang="en-US" dirty="0"/>
          </a:p>
        </p:txBody>
      </p:sp>
      <p:sp>
        <p:nvSpPr>
          <p:cNvPr id="9"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1: Administration</a:t>
            </a:r>
          </a:p>
        </p:txBody>
      </p:sp>
    </p:spTree>
    <p:extLst>
      <p:ext uri="{BB962C8B-B14F-4D97-AF65-F5344CB8AC3E}">
        <p14:creationId xmlns:p14="http://schemas.microsoft.com/office/powerpoint/2010/main" val="2064569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2791" y="4731901"/>
            <a:ext cx="9438423" cy="1766189"/>
          </a:xfrm>
          <a:prstGeom prst="rect">
            <a:avLst/>
          </a:prstGeom>
        </p:spPr>
        <p:txBody>
          <a:bodyPr wrap="square">
            <a:spAutoFit/>
          </a:bodyPr>
          <a:lstStyle/>
          <a:p>
            <a:pPr algn="just">
              <a:lnSpc>
                <a:spcPct val="107000"/>
              </a:lnSpc>
              <a:spcAft>
                <a:spcPts val="800"/>
              </a:spcAft>
              <a:tabLst>
                <a:tab pos="1160780" algn="l"/>
              </a:tabLst>
              <a:defRPr/>
            </a:pPr>
            <a:r>
              <a:rPr kumimoji="0" lang="en-ZA" b="1" i="0" u="none" strike="noStrike" kern="1200" cap="none" spc="0" normalizeH="0" baseline="0" noProof="0" dirty="0">
                <a:ln>
                  <a:noFill/>
                </a:ln>
                <a:effectLst/>
                <a:uLnTx/>
                <a:uFillTx/>
                <a:latin typeface="Calibri" panose="020F0502020204030204"/>
              </a:rPr>
              <a:t>PERFORMANCE TRENDS</a:t>
            </a:r>
          </a:p>
          <a:p>
            <a:pPr algn="just">
              <a:lnSpc>
                <a:spcPct val="107000"/>
              </a:lnSpc>
              <a:spcAft>
                <a:spcPts val="800"/>
              </a:spcAft>
              <a:tabLst>
                <a:tab pos="1160780" algn="l"/>
              </a:tabLst>
              <a:defRPr/>
            </a:pPr>
            <a:r>
              <a:rPr lang="en-US" dirty="0">
                <a:cs typeface="Arial" panose="020B0604020202020204" pitchFamily="34" charset="0"/>
              </a:rPr>
              <a:t>ICT services had the highest scores for reliability, followed by timeliness, and then usefulness and lastly ease of access. Facilities however, had the highest scores for reliability, and then ease of access, timeliness and lastly usefulness. </a:t>
            </a:r>
          </a:p>
          <a:p>
            <a:pPr marL="0" marR="0" lvl="0" indent="0" algn="just" defTabSz="914400" rtl="0" eaLnBrk="1" fontAlgn="auto" latinLnBrk="0" hangingPunct="1">
              <a:lnSpc>
                <a:spcPct val="107000"/>
              </a:lnSpc>
              <a:spcBef>
                <a:spcPts val="0"/>
              </a:spcBef>
              <a:spcAft>
                <a:spcPts val="800"/>
              </a:spcAft>
              <a:buClrTx/>
              <a:buSzTx/>
              <a:buFontTx/>
              <a:buNone/>
              <a:tabLst>
                <a:tab pos="1160780" algn="l"/>
              </a:tabLst>
              <a:defRPr/>
            </a:pPr>
            <a:endParaRPr kumimoji="0" lang="en-ZA" b="1" i="0" u="none" strike="noStrike" kern="1200" cap="none" spc="0" normalizeH="0" baseline="0" noProof="0" dirty="0">
              <a:ln>
                <a:noFill/>
              </a:ln>
              <a:effectLst/>
              <a:uLnTx/>
              <a:uFillTx/>
              <a:latin typeface="Calibri" panose="020F0502020204030204"/>
            </a:endParaRPr>
          </a:p>
        </p:txBody>
      </p:sp>
      <p:sp>
        <p:nvSpPr>
          <p:cNvPr id="9" name="Slide Number Placeholder 8"/>
          <p:cNvSpPr>
            <a:spLocks noGrp="1"/>
          </p:cNvSpPr>
          <p:nvPr>
            <p:ph type="sldNum" sz="quarter" idx="12"/>
          </p:nvPr>
        </p:nvSpPr>
        <p:spPr>
          <a:xfrm>
            <a:off x="9514724" y="6492875"/>
            <a:ext cx="399229" cy="365125"/>
          </a:xfrm>
        </p:spPr>
        <p:txBody>
          <a:bodyPr/>
          <a:lstStyle/>
          <a:p>
            <a:pPr algn="l"/>
            <a:fld id="{E26D55F0-ADDC-F84F-9112-6E9C766C31D0}" type="slidenum">
              <a:rPr lang="en-US" smtClean="0"/>
              <a:pPr algn="l"/>
              <a:t>21</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85517321"/>
              </p:ext>
            </p:extLst>
          </p:nvPr>
        </p:nvGraphicFramePr>
        <p:xfrm>
          <a:off x="101067" y="1180888"/>
          <a:ext cx="9480147" cy="3226963"/>
        </p:xfrm>
        <a:graphic>
          <a:graphicData uri="http://schemas.openxmlformats.org/drawingml/2006/table">
            <a:tbl>
              <a:tblPr firstRow="1" firstCol="1" bandRow="1">
                <a:tableStyleId>{F5AB1C69-6EDB-4FF4-983F-18BD219EF322}</a:tableStyleId>
              </a:tblPr>
              <a:tblGrid>
                <a:gridCol w="2024988">
                  <a:extLst>
                    <a:ext uri="{9D8B030D-6E8A-4147-A177-3AD203B41FA5}">
                      <a16:colId xmlns:a16="http://schemas.microsoft.com/office/drawing/2014/main" val="1509593101"/>
                    </a:ext>
                  </a:extLst>
                </a:gridCol>
                <a:gridCol w="1384589">
                  <a:extLst>
                    <a:ext uri="{9D8B030D-6E8A-4147-A177-3AD203B41FA5}">
                      <a16:colId xmlns:a16="http://schemas.microsoft.com/office/drawing/2014/main" val="3849773318"/>
                    </a:ext>
                  </a:extLst>
                </a:gridCol>
                <a:gridCol w="873457">
                  <a:extLst>
                    <a:ext uri="{9D8B030D-6E8A-4147-A177-3AD203B41FA5}">
                      <a16:colId xmlns:a16="http://schemas.microsoft.com/office/drawing/2014/main" val="2704964956"/>
                    </a:ext>
                  </a:extLst>
                </a:gridCol>
                <a:gridCol w="1583140">
                  <a:extLst>
                    <a:ext uri="{9D8B030D-6E8A-4147-A177-3AD203B41FA5}">
                      <a16:colId xmlns:a16="http://schemas.microsoft.com/office/drawing/2014/main" val="4237905555"/>
                    </a:ext>
                  </a:extLst>
                </a:gridCol>
                <a:gridCol w="1248130">
                  <a:extLst>
                    <a:ext uri="{9D8B030D-6E8A-4147-A177-3AD203B41FA5}">
                      <a16:colId xmlns:a16="http://schemas.microsoft.com/office/drawing/2014/main" val="1548907107"/>
                    </a:ext>
                  </a:extLst>
                </a:gridCol>
                <a:gridCol w="1030107">
                  <a:extLst>
                    <a:ext uri="{9D8B030D-6E8A-4147-A177-3AD203B41FA5}">
                      <a16:colId xmlns:a16="http://schemas.microsoft.com/office/drawing/2014/main" val="3473478910"/>
                    </a:ext>
                  </a:extLst>
                </a:gridCol>
                <a:gridCol w="1335736">
                  <a:extLst>
                    <a:ext uri="{9D8B030D-6E8A-4147-A177-3AD203B41FA5}">
                      <a16:colId xmlns:a16="http://schemas.microsoft.com/office/drawing/2014/main" val="1096180861"/>
                    </a:ext>
                  </a:extLst>
                </a:gridCol>
              </a:tblGrid>
              <a:tr h="1238872">
                <a:tc>
                  <a:txBody>
                    <a:bodyPr/>
                    <a:lstStyle/>
                    <a:p>
                      <a:pPr algn="just">
                        <a:lnSpc>
                          <a:spcPct val="107000"/>
                        </a:lnSpc>
                        <a:spcBef>
                          <a:spcPts val="600"/>
                        </a:spcBef>
                        <a:spcAft>
                          <a:spcPts val="600"/>
                        </a:spcAft>
                      </a:pPr>
                      <a:r>
                        <a:rPr lang="en-ZA" sz="2000" dirty="0">
                          <a:effectLst/>
                        </a:rPr>
                        <a:t>Parliamentary Service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Indicator</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Q3 target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Q3</a:t>
                      </a:r>
                      <a:r>
                        <a:rPr lang="en-ZA" sz="2000" baseline="0" dirty="0">
                          <a:effectLst/>
                        </a:rPr>
                        <a:t> </a:t>
                      </a:r>
                      <a:r>
                        <a:rPr lang="en-ZA" sz="2000" dirty="0">
                          <a:effectLst/>
                        </a:rPr>
                        <a:t>Performance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a:effectLst/>
                        </a:rPr>
                        <a:t>Variance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Status</a:t>
                      </a: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a:effectLst/>
                        </a:rPr>
                        <a:t>Reasons for Variance/ Mitigation</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324481805"/>
                  </a:ext>
                </a:extLst>
              </a:tr>
              <a:tr h="944011">
                <a:tc>
                  <a:txBody>
                    <a:bodyPr/>
                    <a:lstStyle/>
                    <a:p>
                      <a:pPr>
                        <a:lnSpc>
                          <a:spcPct val="107000"/>
                        </a:lnSpc>
                        <a:spcBef>
                          <a:spcPts val="600"/>
                        </a:spcBef>
                        <a:spcAft>
                          <a:spcPts val="600"/>
                        </a:spcAft>
                      </a:pPr>
                      <a:r>
                        <a:rPr lang="en-ZA" sz="2000" dirty="0">
                          <a:effectLst/>
                        </a:rPr>
                        <a:t>Digital service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nSpc>
                          <a:spcPct val="107000"/>
                        </a:lnSpc>
                        <a:spcBef>
                          <a:spcPts val="600"/>
                        </a:spcBef>
                        <a:spcAft>
                          <a:spcPts val="600"/>
                        </a:spcAft>
                      </a:pPr>
                      <a:r>
                        <a:rPr lang="en-ZA" sz="2000" dirty="0">
                          <a:effectLst/>
                        </a:rPr>
                        <a:t>% Member satisfaction</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74%</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 81,55%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 +7,55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a:effectLst/>
                        </a:rPr>
                        <a:t>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9178188"/>
                  </a:ext>
                </a:extLst>
              </a:tr>
              <a:tr h="912010">
                <a:tc>
                  <a:txBody>
                    <a:bodyPr/>
                    <a:lstStyle/>
                    <a:p>
                      <a:pPr>
                        <a:lnSpc>
                          <a:spcPct val="107000"/>
                        </a:lnSpc>
                        <a:spcBef>
                          <a:spcPts val="600"/>
                        </a:spcBef>
                        <a:spcAft>
                          <a:spcPts val="600"/>
                        </a:spcAft>
                      </a:pPr>
                      <a:r>
                        <a:rPr lang="en-ZA" sz="2000" dirty="0">
                          <a:effectLst/>
                        </a:rPr>
                        <a:t>Facilities management service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nSpc>
                          <a:spcPct val="107000"/>
                        </a:lnSpc>
                        <a:spcBef>
                          <a:spcPts val="600"/>
                        </a:spcBef>
                        <a:spcAft>
                          <a:spcPts val="600"/>
                        </a:spcAft>
                      </a:pPr>
                      <a:r>
                        <a:rPr lang="en-ZA" sz="2000" dirty="0">
                          <a:effectLst/>
                        </a:rPr>
                        <a:t>% Member satisfaction</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60%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 71,79%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 +11,79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00582581"/>
                  </a:ext>
                </a:extLst>
              </a:tr>
            </a:tbl>
          </a:graphicData>
        </a:graphic>
      </p:graphicFrame>
      <p:pic>
        <p:nvPicPr>
          <p:cNvPr id="6" name="Picture 5"/>
          <p:cNvPicPr>
            <a:picLocks noChangeAspect="1"/>
          </p:cNvPicPr>
          <p:nvPr/>
        </p:nvPicPr>
        <p:blipFill>
          <a:blip r:embed="rId3"/>
          <a:stretch>
            <a:fillRect/>
          </a:stretch>
        </p:blipFill>
        <p:spPr>
          <a:xfrm>
            <a:off x="7302706" y="2656654"/>
            <a:ext cx="804742" cy="670618"/>
          </a:xfrm>
          <a:prstGeom prst="rect">
            <a:avLst/>
          </a:prstGeom>
        </p:spPr>
      </p:pic>
      <p:pic>
        <p:nvPicPr>
          <p:cNvPr id="7" name="Picture 6"/>
          <p:cNvPicPr>
            <a:picLocks noChangeAspect="1"/>
          </p:cNvPicPr>
          <p:nvPr/>
        </p:nvPicPr>
        <p:blipFill>
          <a:blip r:embed="rId3"/>
          <a:stretch>
            <a:fillRect/>
          </a:stretch>
        </p:blipFill>
        <p:spPr>
          <a:xfrm>
            <a:off x="7302706" y="3601488"/>
            <a:ext cx="804742" cy="670618"/>
          </a:xfrm>
          <a:prstGeom prst="rect">
            <a:avLst/>
          </a:prstGeom>
        </p:spPr>
      </p:pic>
      <p:sp>
        <p:nvSpPr>
          <p:cNvPr id="10"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1: Administration (</a:t>
            </a:r>
            <a:r>
              <a:rPr lang="en-ZA" sz="2800" b="1" dirty="0" err="1">
                <a:latin typeface="Arial Black" panose="020B0A04020102020204" pitchFamily="34" charset="0"/>
                <a:cs typeface="Calibri" panose="020F0502020204030204" pitchFamily="34" charset="0"/>
              </a:rPr>
              <a:t>cont</a:t>
            </a:r>
            <a:r>
              <a:rPr lang="en-ZA" sz="2800" b="1" dirty="0">
                <a:latin typeface="Arial Black" panose="020B0A04020102020204" pitchFamily="34" charset="0"/>
                <a:cs typeface="Calibri" panose="020F0502020204030204" pitchFamily="34" charset="0"/>
              </a:rPr>
              <a:t>…)</a:t>
            </a:r>
          </a:p>
        </p:txBody>
      </p:sp>
    </p:spTree>
    <p:extLst>
      <p:ext uri="{BB962C8B-B14F-4D97-AF65-F5344CB8AC3E}">
        <p14:creationId xmlns:p14="http://schemas.microsoft.com/office/powerpoint/2010/main" val="4043440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967243417"/>
              </p:ext>
            </p:extLst>
          </p:nvPr>
        </p:nvGraphicFramePr>
        <p:xfrm>
          <a:off x="193226" y="886691"/>
          <a:ext cx="9133839" cy="2963344"/>
        </p:xfrm>
        <a:graphic>
          <a:graphicData uri="http://schemas.openxmlformats.org/drawingml/2006/table">
            <a:tbl>
              <a:tblPr firstRow="1" firstCol="1" bandRow="1"/>
              <a:tblGrid>
                <a:gridCol w="2255269">
                  <a:extLst>
                    <a:ext uri="{9D8B030D-6E8A-4147-A177-3AD203B41FA5}">
                      <a16:colId xmlns:a16="http://schemas.microsoft.com/office/drawing/2014/main" val="1387979323"/>
                    </a:ext>
                  </a:extLst>
                </a:gridCol>
                <a:gridCol w="1014871">
                  <a:extLst>
                    <a:ext uri="{9D8B030D-6E8A-4147-A177-3AD203B41FA5}">
                      <a16:colId xmlns:a16="http://schemas.microsoft.com/office/drawing/2014/main" val="3679719829"/>
                    </a:ext>
                  </a:extLst>
                </a:gridCol>
                <a:gridCol w="902108">
                  <a:extLst>
                    <a:ext uri="{9D8B030D-6E8A-4147-A177-3AD203B41FA5}">
                      <a16:colId xmlns:a16="http://schemas.microsoft.com/office/drawing/2014/main" val="3285971428"/>
                    </a:ext>
                  </a:extLst>
                </a:gridCol>
                <a:gridCol w="845726">
                  <a:extLst>
                    <a:ext uri="{9D8B030D-6E8A-4147-A177-3AD203B41FA5}">
                      <a16:colId xmlns:a16="http://schemas.microsoft.com/office/drawing/2014/main" val="4224401069"/>
                    </a:ext>
                  </a:extLst>
                </a:gridCol>
                <a:gridCol w="599924">
                  <a:extLst>
                    <a:ext uri="{9D8B030D-6E8A-4147-A177-3AD203B41FA5}">
                      <a16:colId xmlns:a16="http://schemas.microsoft.com/office/drawing/2014/main" val="1432583224"/>
                    </a:ext>
                  </a:extLst>
                </a:gridCol>
                <a:gridCol w="978763">
                  <a:extLst>
                    <a:ext uri="{9D8B030D-6E8A-4147-A177-3AD203B41FA5}">
                      <a16:colId xmlns:a16="http://schemas.microsoft.com/office/drawing/2014/main" val="2292999799"/>
                    </a:ext>
                  </a:extLst>
                </a:gridCol>
                <a:gridCol w="1071252">
                  <a:extLst>
                    <a:ext uri="{9D8B030D-6E8A-4147-A177-3AD203B41FA5}">
                      <a16:colId xmlns:a16="http://schemas.microsoft.com/office/drawing/2014/main" val="2903214084"/>
                    </a:ext>
                  </a:extLst>
                </a:gridCol>
                <a:gridCol w="902108">
                  <a:extLst>
                    <a:ext uri="{9D8B030D-6E8A-4147-A177-3AD203B41FA5}">
                      <a16:colId xmlns:a16="http://schemas.microsoft.com/office/drawing/2014/main" val="422138178"/>
                    </a:ext>
                  </a:extLst>
                </a:gridCol>
                <a:gridCol w="563818">
                  <a:extLst>
                    <a:ext uri="{9D8B030D-6E8A-4147-A177-3AD203B41FA5}">
                      <a16:colId xmlns:a16="http://schemas.microsoft.com/office/drawing/2014/main" val="2974966194"/>
                    </a:ext>
                  </a:extLst>
                </a:gridCol>
              </a:tblGrid>
              <a:tr h="427874">
                <a:tc>
                  <a:txBody>
                    <a:bodyPr/>
                    <a:lstStyle/>
                    <a:p>
                      <a:pPr marL="0" marR="0" algn="just">
                        <a:lnSpc>
                          <a:spcPct val="107000"/>
                        </a:lnSpc>
                        <a:spcBef>
                          <a:spcPts val="0"/>
                        </a:spcBef>
                        <a:spcAft>
                          <a:spcPts val="60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847132">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Main Division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algn="ctr">
                        <a:lnSpc>
                          <a:spcPct val="107000"/>
                        </a:lnSpc>
                        <a:spcBef>
                          <a:spcPts val="0"/>
                        </a:spcBef>
                        <a:spcAft>
                          <a:spcPts val="600"/>
                        </a:spcAft>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270413">
                <a:tc>
                  <a:txBody>
                    <a:bodyPr/>
                    <a:lstStyle/>
                    <a:p>
                      <a:pPr marL="0" marR="0">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Executive Authority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24,000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20,680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3,320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92,771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56,594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36,177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285023">
                <a:tc>
                  <a:txBody>
                    <a:bodyPr/>
                    <a:lstStyle/>
                    <a:p>
                      <a:pPr marL="0" marR="0">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Office of the Secretary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2,138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2,138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8,288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6,051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2,237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73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343470"/>
                  </a:ext>
                </a:extLst>
              </a:tr>
              <a:tr h="480092">
                <a:tc>
                  <a:txBody>
                    <a:bodyPr/>
                    <a:lstStyle/>
                    <a:p>
                      <a:pPr marL="0" marR="0">
                        <a:lnSpc>
                          <a:spcPct val="107000"/>
                        </a:lnSpc>
                        <a:spcBef>
                          <a:spcPts val="0"/>
                        </a:spcBef>
                        <a:spcAft>
                          <a:spcPts val="600"/>
                        </a:spcAft>
                      </a:pPr>
                      <a:r>
                        <a:rPr lang="en-US" sz="1400" dirty="0">
                          <a:effectLst/>
                          <a:latin typeface="+mn-lt"/>
                          <a:ea typeface="Calibri" panose="020F0502020204030204" pitchFamily="34" charset="0"/>
                          <a:cs typeface="Times New Roman" panose="02020603050405020304" pitchFamily="18" charset="0"/>
                        </a:rPr>
                        <a:t>Corporate and Support Services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142,415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119,336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23,079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50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606,545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indent="0" algn="r" defTabSz="914400" rtl="0" eaLnBrk="1" fontAlgn="auto" latinLnBrk="0" hangingPunct="1">
                        <a:lnSpc>
                          <a:spcPct val="150000"/>
                        </a:lnSpc>
                        <a:spcBef>
                          <a:spcPts val="0"/>
                        </a:spcBef>
                        <a:spcAft>
                          <a:spcPts val="0"/>
                        </a:spcAft>
                        <a:buClrTx/>
                        <a:buSzTx/>
                        <a:buFontTx/>
                        <a:buNone/>
                        <a:tabLst/>
                        <a:defRPr/>
                      </a:pPr>
                      <a:r>
                        <a:rPr lang="en-US" sz="1200" dirty="0">
                          <a:effectLst/>
                          <a:latin typeface="Arial" panose="020B0604020202020204" pitchFamily="34" charset="0"/>
                          <a:ea typeface="Calibri" panose="020F0502020204030204" pitchFamily="34" charset="0"/>
                          <a:cs typeface="Arial" panose="020B0604020202020204" pitchFamily="34" charset="0"/>
                        </a:rPr>
                        <a:t>368,972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237,573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096644"/>
                  </a:ext>
                </a:extLst>
              </a:tr>
              <a:tr h="327598">
                <a:tc>
                  <a:txBody>
                    <a:bodyPr/>
                    <a:lstStyle/>
                    <a:p>
                      <a:pPr marL="0" marR="0">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TOTALS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168,553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142,154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26,399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707,604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431,617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275,987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12764023"/>
              </p:ext>
            </p:extLst>
          </p:nvPr>
        </p:nvGraphicFramePr>
        <p:xfrm>
          <a:off x="205418" y="3966253"/>
          <a:ext cx="9121647" cy="2755224"/>
        </p:xfrm>
        <a:graphic>
          <a:graphicData uri="http://schemas.openxmlformats.org/drawingml/2006/table">
            <a:tbl>
              <a:tblPr firstRow="1" firstCol="1" bandRow="1"/>
              <a:tblGrid>
                <a:gridCol w="2252259">
                  <a:extLst>
                    <a:ext uri="{9D8B030D-6E8A-4147-A177-3AD203B41FA5}">
                      <a16:colId xmlns:a16="http://schemas.microsoft.com/office/drawing/2014/main" val="1387979323"/>
                    </a:ext>
                  </a:extLst>
                </a:gridCol>
                <a:gridCol w="1013517">
                  <a:extLst>
                    <a:ext uri="{9D8B030D-6E8A-4147-A177-3AD203B41FA5}">
                      <a16:colId xmlns:a16="http://schemas.microsoft.com/office/drawing/2014/main" val="3679719829"/>
                    </a:ext>
                  </a:extLst>
                </a:gridCol>
                <a:gridCol w="900904">
                  <a:extLst>
                    <a:ext uri="{9D8B030D-6E8A-4147-A177-3AD203B41FA5}">
                      <a16:colId xmlns:a16="http://schemas.microsoft.com/office/drawing/2014/main" val="3285971428"/>
                    </a:ext>
                  </a:extLst>
                </a:gridCol>
                <a:gridCol w="844597">
                  <a:extLst>
                    <a:ext uri="{9D8B030D-6E8A-4147-A177-3AD203B41FA5}">
                      <a16:colId xmlns:a16="http://schemas.microsoft.com/office/drawing/2014/main" val="4224401069"/>
                    </a:ext>
                  </a:extLst>
                </a:gridCol>
                <a:gridCol w="506757">
                  <a:extLst>
                    <a:ext uri="{9D8B030D-6E8A-4147-A177-3AD203B41FA5}">
                      <a16:colId xmlns:a16="http://schemas.microsoft.com/office/drawing/2014/main" val="1432583224"/>
                    </a:ext>
                  </a:extLst>
                </a:gridCol>
                <a:gridCol w="1069822">
                  <a:extLst>
                    <a:ext uri="{9D8B030D-6E8A-4147-A177-3AD203B41FA5}">
                      <a16:colId xmlns:a16="http://schemas.microsoft.com/office/drawing/2014/main" val="2292999799"/>
                    </a:ext>
                  </a:extLst>
                </a:gridCol>
                <a:gridCol w="1069822">
                  <a:extLst>
                    <a:ext uri="{9D8B030D-6E8A-4147-A177-3AD203B41FA5}">
                      <a16:colId xmlns:a16="http://schemas.microsoft.com/office/drawing/2014/main" val="2903214084"/>
                    </a:ext>
                  </a:extLst>
                </a:gridCol>
                <a:gridCol w="900904">
                  <a:extLst>
                    <a:ext uri="{9D8B030D-6E8A-4147-A177-3AD203B41FA5}">
                      <a16:colId xmlns:a16="http://schemas.microsoft.com/office/drawing/2014/main" val="422138178"/>
                    </a:ext>
                  </a:extLst>
                </a:gridCol>
                <a:gridCol w="563065">
                  <a:extLst>
                    <a:ext uri="{9D8B030D-6E8A-4147-A177-3AD203B41FA5}">
                      <a16:colId xmlns:a16="http://schemas.microsoft.com/office/drawing/2014/main" val="2974966194"/>
                    </a:ext>
                  </a:extLst>
                </a:gridCol>
              </a:tblGrid>
              <a:tr h="333270">
                <a:tc>
                  <a:txBody>
                    <a:bodyPr/>
                    <a:lstStyle/>
                    <a:p>
                      <a:pPr marL="0" marR="0" algn="just">
                        <a:lnSpc>
                          <a:spcPct val="107000"/>
                        </a:lnSpc>
                        <a:spcBef>
                          <a:spcPts val="0"/>
                        </a:spcBef>
                        <a:spcAft>
                          <a:spcPts val="60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741367">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Economic Classification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275095">
                <a:tc>
                  <a:txBody>
                    <a:bodyPr/>
                    <a:lstStyle/>
                    <a:p>
                      <a:pPr marL="0" marR="0" algn="just">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Compensation of Employees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136,070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120,138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15,932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549,903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354,832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195,071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65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286007">
                <a:tc>
                  <a:txBody>
                    <a:bodyPr/>
                    <a:lstStyle/>
                    <a:p>
                      <a:pPr marL="0" marR="0" algn="just">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Goods and Services APP</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25,669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21,523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4,146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138,841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69,667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69,174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50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343470"/>
                  </a:ext>
                </a:extLst>
              </a:tr>
              <a:tr h="333270">
                <a:tc>
                  <a:txBody>
                    <a:bodyPr/>
                    <a:lstStyle/>
                    <a:p>
                      <a:pPr marL="0" marR="0" algn="just">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Capital Expenditure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6,814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493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6,321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18,860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7,118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11,742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38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096644"/>
                  </a:ext>
                </a:extLst>
              </a:tr>
              <a:tr h="333270">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TOTALS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168,553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142,154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26,399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707,604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431,617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fontAlgn="b"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275,987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sp>
        <p:nvSpPr>
          <p:cNvPr id="7"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1: Administration (</a:t>
            </a:r>
            <a:r>
              <a:rPr lang="en-ZA" sz="2800" b="1" dirty="0" err="1">
                <a:latin typeface="Arial Black" panose="020B0A04020102020204" pitchFamily="34" charset="0"/>
                <a:cs typeface="Calibri" panose="020F0502020204030204" pitchFamily="34" charset="0"/>
              </a:rPr>
              <a:t>cont</a:t>
            </a:r>
            <a:r>
              <a:rPr lang="en-ZA" sz="2800" b="1" dirty="0">
                <a:latin typeface="Arial Black" panose="020B0A04020102020204" pitchFamily="34" charset="0"/>
                <a:cs typeface="Calibri" panose="020F0502020204030204" pitchFamily="34" charset="0"/>
              </a:rPr>
              <a:t>…)</a:t>
            </a:r>
          </a:p>
        </p:txBody>
      </p:sp>
    </p:spTree>
    <p:extLst>
      <p:ext uri="{BB962C8B-B14F-4D97-AF65-F5344CB8AC3E}">
        <p14:creationId xmlns:p14="http://schemas.microsoft.com/office/powerpoint/2010/main" val="3981499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1257" y="1346077"/>
            <a:ext cx="9444446" cy="5151475"/>
          </a:xfrm>
          <a:prstGeom prst="rect">
            <a:avLst/>
          </a:prstGeom>
          <a:solidFill>
            <a:schemeClr val="bg1">
              <a:lumMod val="95000"/>
            </a:schemeClr>
          </a:solidFill>
          <a:ln>
            <a:solidFill>
              <a:schemeClr val="tx1"/>
            </a:solidFill>
          </a:ln>
        </p:spPr>
        <p:txBody>
          <a:bodyPr wrap="square">
            <a:spAutoFit/>
          </a:bodyPr>
          <a:lstStyle/>
          <a:p>
            <a:pPr algn="just">
              <a:lnSpc>
                <a:spcPct val="107000"/>
              </a:lnSpc>
              <a:spcAft>
                <a:spcPts val="800"/>
              </a:spcAft>
            </a:pPr>
            <a:r>
              <a:rPr lang="en-ZA" sz="1600" b="1" dirty="0">
                <a:solidFill>
                  <a:srgbClr val="000000"/>
                </a:solidFill>
                <a:ea typeface="Calibri" panose="020F0502020204030204" pitchFamily="34" charset="0"/>
                <a:cs typeface="Times New Roman" panose="02020603050405020304" pitchFamily="18" charset="0"/>
              </a:rPr>
              <a:t>Overall spending</a:t>
            </a:r>
          </a:p>
          <a:p>
            <a:pPr algn="just">
              <a:lnSpc>
                <a:spcPct val="107000"/>
              </a:lnSpc>
              <a:spcAft>
                <a:spcPts val="800"/>
              </a:spcAft>
            </a:pPr>
            <a:r>
              <a:rPr lang="en-US" sz="1400" dirty="0">
                <a:ea typeface="Calibri" panose="020F0502020204030204" pitchFamily="34" charset="0"/>
                <a:cs typeface="Times New Roman" panose="02020603050405020304" pitchFamily="18" charset="0"/>
              </a:rPr>
              <a:t>The Administration program has spent 84 percent or R142,154m for the third quarter and indications are that there will be underspending.</a:t>
            </a:r>
          </a:p>
          <a:p>
            <a:pPr algn="just">
              <a:lnSpc>
                <a:spcPct val="107000"/>
              </a:lnSpc>
              <a:spcAft>
                <a:spcPts val="800"/>
              </a:spcAft>
            </a:pPr>
            <a:r>
              <a:rPr lang="en-ZA" sz="1600" b="1" dirty="0">
                <a:solidFill>
                  <a:srgbClr val="000000"/>
                </a:solidFill>
                <a:ea typeface="Calibri" panose="020F0502020204030204" pitchFamily="34" charset="0"/>
                <a:cs typeface="Times New Roman" panose="02020603050405020304" pitchFamily="18" charset="0"/>
              </a:rPr>
              <a:t>Compensation of employees</a:t>
            </a:r>
            <a:endParaRPr lang="en-US" sz="1600" b="1" dirty="0">
              <a:solidFill>
                <a:srgbClr val="000000"/>
              </a:solidFill>
              <a:ea typeface="Calibri" panose="020F0502020204030204" pitchFamily="34" charset="0"/>
              <a:cs typeface="Times New Roman" panose="02020603050405020304" pitchFamily="18" charset="0"/>
            </a:endParaRPr>
          </a:p>
          <a:p>
            <a:pPr algn="just"/>
            <a:r>
              <a:rPr lang="en-US" sz="1400" dirty="0"/>
              <a:t>The spending on compensation of employees is 88 percent or R120,138m for third quarter budget of R136,070 and indications are that there will be underspending from the annual budget of R549,903m as a result of delays in filling vacant positions at the end of the financial year. </a:t>
            </a:r>
          </a:p>
          <a:p>
            <a:pPr algn="just"/>
            <a:endParaRPr lang="en-ZA" sz="1400" dirty="0"/>
          </a:p>
          <a:p>
            <a:pPr algn="just">
              <a:lnSpc>
                <a:spcPct val="107000"/>
              </a:lnSpc>
              <a:spcAft>
                <a:spcPts val="800"/>
              </a:spcAft>
            </a:pPr>
            <a:r>
              <a:rPr lang="en-ZA" sz="1600" b="1" dirty="0">
                <a:solidFill>
                  <a:srgbClr val="000000"/>
                </a:solidFill>
                <a:ea typeface="Calibri" panose="020F0502020204030204" pitchFamily="34" charset="0"/>
                <a:cs typeface="Times New Roman" panose="02020603050405020304" pitchFamily="18" charset="0"/>
              </a:rPr>
              <a:t>Goods and services (APP)</a:t>
            </a:r>
            <a:endParaRPr lang="en-US" sz="1600" b="1" dirty="0">
              <a:solidFill>
                <a:srgbClr val="000000"/>
              </a:solidFill>
              <a:ea typeface="Calibri" panose="020F0502020204030204" pitchFamily="34" charset="0"/>
              <a:cs typeface="Times New Roman" panose="02020603050405020304" pitchFamily="18" charset="0"/>
            </a:endParaRPr>
          </a:p>
          <a:p>
            <a:pPr algn="just"/>
            <a:r>
              <a:rPr lang="en-US" sz="1400" dirty="0"/>
              <a:t>The spending on goods and services is 84 percent or R21,523m of the third quarter of R25,669 and indications are that there will be underspending attributable to the lockdown regulations of Covid-19 pandemic, which contribute to slow/no spending on the operational budget of the R25,669m third quarter  budget. </a:t>
            </a:r>
            <a:endParaRPr lang="en-ZA" sz="1400" dirty="0"/>
          </a:p>
          <a:p>
            <a:pPr algn="just"/>
            <a:endParaRPr lang="en-ZA" sz="1400" b="1" dirty="0"/>
          </a:p>
          <a:p>
            <a:pPr algn="just">
              <a:lnSpc>
                <a:spcPct val="107000"/>
              </a:lnSpc>
              <a:spcAft>
                <a:spcPts val="800"/>
              </a:spcAft>
            </a:pPr>
            <a:r>
              <a:rPr lang="en-ZA" sz="1600" b="1" dirty="0">
                <a:solidFill>
                  <a:srgbClr val="000000"/>
                </a:solidFill>
                <a:ea typeface="Calibri" panose="020F0502020204030204" pitchFamily="34" charset="0"/>
                <a:cs typeface="Times New Roman" panose="02020603050405020304" pitchFamily="18" charset="0"/>
              </a:rPr>
              <a:t>Capital expenditure</a:t>
            </a:r>
            <a:endParaRPr lang="en-US" sz="1600" b="1" dirty="0">
              <a:solidFill>
                <a:srgbClr val="000000"/>
              </a:solidFill>
              <a:ea typeface="Calibri" panose="020F0502020204030204" pitchFamily="34" charset="0"/>
              <a:cs typeface="Times New Roman" panose="02020603050405020304" pitchFamily="18" charset="0"/>
            </a:endParaRPr>
          </a:p>
          <a:p>
            <a:pPr algn="just"/>
            <a:r>
              <a:rPr lang="en-US" sz="1400" dirty="0"/>
              <a:t>The spending on capital is 7 percent or R493k of the third quarter budget amount of R6,814m.  Indications are that there will be a full spend of the R18,860m annual budget at the end of the financial year</a:t>
            </a:r>
            <a:r>
              <a:rPr lang="en-US" sz="1400" b="1" dirty="0"/>
              <a:t>. </a:t>
            </a:r>
            <a:r>
              <a:rPr lang="en-US" sz="1400" dirty="0"/>
              <a:t>The Programme has committed funds amounting to R6,321m, which will become actual spending upon delivery of capital goods which is anticipated in the fourth quarter.</a:t>
            </a:r>
          </a:p>
          <a:p>
            <a:pPr algn="just"/>
            <a:endParaRPr lang="en-US" sz="1400" dirty="0"/>
          </a:p>
          <a:p>
            <a:pPr algn="just"/>
            <a:endParaRPr lang="en-US" sz="1400" dirty="0"/>
          </a:p>
          <a:p>
            <a:pPr>
              <a:lnSpc>
                <a:spcPct val="107000"/>
              </a:lnSpc>
              <a:spcAft>
                <a:spcPts val="800"/>
              </a:spcAft>
            </a:pPr>
            <a:endParaRPr lang="en-US" sz="1400" dirty="0">
              <a:effectLst/>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a:xfrm>
            <a:off x="9458557" y="6441898"/>
            <a:ext cx="394472"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1: Administration (</a:t>
            </a:r>
            <a:r>
              <a:rPr lang="en-ZA" sz="2800" b="1" dirty="0" err="1">
                <a:latin typeface="Arial Black" panose="020B0A04020102020204" pitchFamily="34" charset="0"/>
                <a:cs typeface="Calibri" panose="020F0502020204030204" pitchFamily="34" charset="0"/>
              </a:rPr>
              <a:t>cont</a:t>
            </a:r>
            <a:r>
              <a:rPr lang="en-ZA" sz="2800" b="1" dirty="0">
                <a:latin typeface="Arial Black" panose="020B0A04020102020204" pitchFamily="34" charset="0"/>
                <a:cs typeface="Calibri" panose="020F0502020204030204" pitchFamily="34" charset="0"/>
              </a:rPr>
              <a:t>…)</a:t>
            </a:r>
          </a:p>
        </p:txBody>
      </p:sp>
    </p:spTree>
    <p:extLst>
      <p:ext uri="{BB962C8B-B14F-4D97-AF65-F5344CB8AC3E}">
        <p14:creationId xmlns:p14="http://schemas.microsoft.com/office/powerpoint/2010/main" val="673950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99992282"/>
              </p:ext>
            </p:extLst>
          </p:nvPr>
        </p:nvGraphicFramePr>
        <p:xfrm>
          <a:off x="325921" y="1587401"/>
          <a:ext cx="9292589" cy="2287972"/>
        </p:xfrm>
        <a:graphic>
          <a:graphicData uri="http://schemas.openxmlformats.org/drawingml/2006/table">
            <a:tbl>
              <a:tblPr firstRow="1" firstCol="1" bandRow="1"/>
              <a:tblGrid>
                <a:gridCol w="2294467">
                  <a:extLst>
                    <a:ext uri="{9D8B030D-6E8A-4147-A177-3AD203B41FA5}">
                      <a16:colId xmlns:a16="http://schemas.microsoft.com/office/drawing/2014/main" val="1387979323"/>
                    </a:ext>
                  </a:extLst>
                </a:gridCol>
                <a:gridCol w="1032510">
                  <a:extLst>
                    <a:ext uri="{9D8B030D-6E8A-4147-A177-3AD203B41FA5}">
                      <a16:colId xmlns:a16="http://schemas.microsoft.com/office/drawing/2014/main" val="3679719829"/>
                    </a:ext>
                  </a:extLst>
                </a:gridCol>
                <a:gridCol w="917787">
                  <a:extLst>
                    <a:ext uri="{9D8B030D-6E8A-4147-A177-3AD203B41FA5}">
                      <a16:colId xmlns:a16="http://schemas.microsoft.com/office/drawing/2014/main" val="3285971428"/>
                    </a:ext>
                  </a:extLst>
                </a:gridCol>
                <a:gridCol w="860425">
                  <a:extLst>
                    <a:ext uri="{9D8B030D-6E8A-4147-A177-3AD203B41FA5}">
                      <a16:colId xmlns:a16="http://schemas.microsoft.com/office/drawing/2014/main" val="4224401069"/>
                    </a:ext>
                  </a:extLst>
                </a:gridCol>
                <a:gridCol w="636708">
                  <a:extLst>
                    <a:ext uri="{9D8B030D-6E8A-4147-A177-3AD203B41FA5}">
                      <a16:colId xmlns:a16="http://schemas.microsoft.com/office/drawing/2014/main" val="1432583224"/>
                    </a:ext>
                  </a:extLst>
                </a:gridCol>
                <a:gridCol w="969417">
                  <a:extLst>
                    <a:ext uri="{9D8B030D-6E8A-4147-A177-3AD203B41FA5}">
                      <a16:colId xmlns:a16="http://schemas.microsoft.com/office/drawing/2014/main" val="2292999799"/>
                    </a:ext>
                  </a:extLst>
                </a:gridCol>
                <a:gridCol w="1089871">
                  <a:extLst>
                    <a:ext uri="{9D8B030D-6E8A-4147-A177-3AD203B41FA5}">
                      <a16:colId xmlns:a16="http://schemas.microsoft.com/office/drawing/2014/main" val="2903214084"/>
                    </a:ext>
                  </a:extLst>
                </a:gridCol>
                <a:gridCol w="917787">
                  <a:extLst>
                    <a:ext uri="{9D8B030D-6E8A-4147-A177-3AD203B41FA5}">
                      <a16:colId xmlns:a16="http://schemas.microsoft.com/office/drawing/2014/main" val="422138178"/>
                    </a:ext>
                  </a:extLst>
                </a:gridCol>
                <a:gridCol w="573617">
                  <a:extLst>
                    <a:ext uri="{9D8B030D-6E8A-4147-A177-3AD203B41FA5}">
                      <a16:colId xmlns:a16="http://schemas.microsoft.com/office/drawing/2014/main" val="2974966194"/>
                    </a:ext>
                  </a:extLst>
                </a:gridCol>
              </a:tblGrid>
              <a:tr h="327598">
                <a:tc>
                  <a:txBody>
                    <a:bodyPr/>
                    <a:lstStyle/>
                    <a:p>
                      <a:pPr marL="0" marR="0" algn="just">
                        <a:lnSpc>
                          <a:spcPct val="107000"/>
                        </a:lnSpc>
                        <a:spcBef>
                          <a:spcPts val="0"/>
                        </a:spcBef>
                        <a:spcAft>
                          <a:spcPts val="60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800265">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Main Division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270413">
                <a:tc>
                  <a:txBody>
                    <a:bodyPr/>
                    <a:lstStyle/>
                    <a:p>
                      <a:pPr marL="0" marR="0" algn="just" defTabSz="914400" rtl="0" eaLnBrk="1" latinLnBrk="0" hangingPunct="1">
                        <a:lnSpc>
                          <a:spcPct val="107000"/>
                        </a:lnSpc>
                        <a:spcBef>
                          <a:spcPts val="0"/>
                        </a:spcBef>
                        <a:spcAft>
                          <a:spcPts val="60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Office of the Speaker</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12,533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11,104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1,429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52,467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29,777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22,690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285023">
                <a:tc>
                  <a:txBody>
                    <a:bodyPr/>
                    <a:lstStyle/>
                    <a:p>
                      <a:pPr marL="0" marR="0" algn="just" defTabSz="914400" rtl="0" eaLnBrk="1" latinLnBrk="0" hangingPunct="1">
                        <a:lnSpc>
                          <a:spcPct val="107000"/>
                        </a:lnSpc>
                        <a:spcBef>
                          <a:spcPts val="0"/>
                        </a:spcBef>
                        <a:spcAft>
                          <a:spcPts val="60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Office of the Chairperson</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11,467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9,576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1,891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40,304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26,817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13,487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67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343470"/>
                  </a:ext>
                </a:extLst>
              </a:tr>
              <a:tr h="327598">
                <a:tc>
                  <a:txBody>
                    <a:bodyPr/>
                    <a:lstStyle/>
                    <a:p>
                      <a:pPr marL="0" marR="0" algn="just" defTabSz="914400" rtl="0" eaLnBrk="1" latinLnBrk="0" hangingPunct="1">
                        <a:lnSpc>
                          <a:spcPct val="107000"/>
                        </a:lnSpc>
                        <a:spcBef>
                          <a:spcPts val="0"/>
                        </a:spcBef>
                        <a:spcAft>
                          <a:spcPts val="600"/>
                        </a:spcAft>
                      </a:pPr>
                      <a:r>
                        <a:rPr lang="en-ZA" sz="1400" b="1" kern="1200" dirty="0">
                          <a:solidFill>
                            <a:schemeClr val="tx1"/>
                          </a:solidFill>
                          <a:effectLst/>
                          <a:latin typeface="+mn-lt"/>
                          <a:ea typeface="Calibri" panose="020F0502020204030204" pitchFamily="34" charset="0"/>
                          <a:cs typeface="Times New Roman" panose="02020603050405020304" pitchFamily="18" charset="0"/>
                        </a:rPr>
                        <a:t>TOTALS</a:t>
                      </a:r>
                      <a:endParaRPr lang="en-US" sz="1400" b="1"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24,000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20,680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3,320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92,771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56,594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36,177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44549271"/>
              </p:ext>
            </p:extLst>
          </p:nvPr>
        </p:nvGraphicFramePr>
        <p:xfrm>
          <a:off x="325923" y="4564567"/>
          <a:ext cx="9292587" cy="1901552"/>
        </p:xfrm>
        <a:graphic>
          <a:graphicData uri="http://schemas.openxmlformats.org/drawingml/2006/table">
            <a:tbl>
              <a:tblPr firstRow="1" firstCol="1" bandRow="1"/>
              <a:tblGrid>
                <a:gridCol w="2294467">
                  <a:extLst>
                    <a:ext uri="{9D8B030D-6E8A-4147-A177-3AD203B41FA5}">
                      <a16:colId xmlns:a16="http://schemas.microsoft.com/office/drawing/2014/main" val="1387979323"/>
                    </a:ext>
                  </a:extLst>
                </a:gridCol>
                <a:gridCol w="1032510">
                  <a:extLst>
                    <a:ext uri="{9D8B030D-6E8A-4147-A177-3AD203B41FA5}">
                      <a16:colId xmlns:a16="http://schemas.microsoft.com/office/drawing/2014/main" val="3679719829"/>
                    </a:ext>
                  </a:extLst>
                </a:gridCol>
                <a:gridCol w="917787">
                  <a:extLst>
                    <a:ext uri="{9D8B030D-6E8A-4147-A177-3AD203B41FA5}">
                      <a16:colId xmlns:a16="http://schemas.microsoft.com/office/drawing/2014/main" val="3285971428"/>
                    </a:ext>
                  </a:extLst>
                </a:gridCol>
                <a:gridCol w="860425">
                  <a:extLst>
                    <a:ext uri="{9D8B030D-6E8A-4147-A177-3AD203B41FA5}">
                      <a16:colId xmlns:a16="http://schemas.microsoft.com/office/drawing/2014/main" val="4224401069"/>
                    </a:ext>
                  </a:extLst>
                </a:gridCol>
                <a:gridCol w="691163">
                  <a:extLst>
                    <a:ext uri="{9D8B030D-6E8A-4147-A177-3AD203B41FA5}">
                      <a16:colId xmlns:a16="http://schemas.microsoft.com/office/drawing/2014/main" val="1432583224"/>
                    </a:ext>
                  </a:extLst>
                </a:gridCol>
                <a:gridCol w="914961">
                  <a:extLst>
                    <a:ext uri="{9D8B030D-6E8A-4147-A177-3AD203B41FA5}">
                      <a16:colId xmlns:a16="http://schemas.microsoft.com/office/drawing/2014/main" val="2292999799"/>
                    </a:ext>
                  </a:extLst>
                </a:gridCol>
                <a:gridCol w="1089870">
                  <a:extLst>
                    <a:ext uri="{9D8B030D-6E8A-4147-A177-3AD203B41FA5}">
                      <a16:colId xmlns:a16="http://schemas.microsoft.com/office/drawing/2014/main" val="2903214084"/>
                    </a:ext>
                  </a:extLst>
                </a:gridCol>
                <a:gridCol w="917787">
                  <a:extLst>
                    <a:ext uri="{9D8B030D-6E8A-4147-A177-3AD203B41FA5}">
                      <a16:colId xmlns:a16="http://schemas.microsoft.com/office/drawing/2014/main" val="422138178"/>
                    </a:ext>
                  </a:extLst>
                </a:gridCol>
                <a:gridCol w="573617">
                  <a:extLst>
                    <a:ext uri="{9D8B030D-6E8A-4147-A177-3AD203B41FA5}">
                      <a16:colId xmlns:a16="http://schemas.microsoft.com/office/drawing/2014/main" val="2974966194"/>
                    </a:ext>
                  </a:extLst>
                </a:gridCol>
              </a:tblGrid>
              <a:tr h="333270">
                <a:tc>
                  <a:txBody>
                    <a:bodyPr/>
                    <a:lstStyle/>
                    <a:p>
                      <a:pPr marL="0" marR="0" algn="just">
                        <a:lnSpc>
                          <a:spcPct val="107000"/>
                        </a:lnSpc>
                        <a:spcBef>
                          <a:spcPts val="0"/>
                        </a:spcBef>
                        <a:spcAft>
                          <a:spcPts val="60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814122">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Economic Classification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275095">
                <a:tc>
                  <a:txBody>
                    <a:bodyPr/>
                    <a:lstStyle/>
                    <a:p>
                      <a:pPr marL="0" marR="0" algn="just" defTabSz="914400" rtl="0" eaLnBrk="1" latinLnBrk="0" hangingPunct="1">
                        <a:lnSpc>
                          <a:spcPct val="107000"/>
                        </a:lnSpc>
                        <a:spcBef>
                          <a:spcPts val="0"/>
                        </a:spcBef>
                        <a:spcAft>
                          <a:spcPts val="60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Office of the Secretary</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2,138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2,138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8,288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6,051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2,237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333270">
                <a:tc>
                  <a:txBody>
                    <a:bodyPr/>
                    <a:lstStyle/>
                    <a:p>
                      <a:pPr marL="0" marR="0" algn="just" defTabSz="914400" rtl="0" eaLnBrk="1" latinLnBrk="0" hangingPunct="1">
                        <a:lnSpc>
                          <a:spcPct val="107000"/>
                        </a:lnSpc>
                        <a:spcBef>
                          <a:spcPts val="0"/>
                        </a:spcBef>
                        <a:spcAft>
                          <a:spcPts val="600"/>
                        </a:spcAft>
                      </a:pPr>
                      <a:r>
                        <a:rPr lang="en-ZA" sz="1400" b="1" kern="1200" dirty="0">
                          <a:solidFill>
                            <a:schemeClr val="tx1"/>
                          </a:solidFill>
                          <a:effectLst/>
                          <a:latin typeface="+mn-lt"/>
                          <a:ea typeface="Calibri" panose="020F0502020204030204" pitchFamily="34" charset="0"/>
                          <a:cs typeface="Times New Roman" panose="02020603050405020304" pitchFamily="18" charset="0"/>
                        </a:rPr>
                        <a:t>TOTALS</a:t>
                      </a:r>
                      <a:endParaRPr lang="en-US" sz="1400" b="1"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2,138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2,138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8,288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6,051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2,237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sp>
        <p:nvSpPr>
          <p:cNvPr id="3" name="Slide Number Placeholder 2"/>
          <p:cNvSpPr>
            <a:spLocks noGrp="1"/>
          </p:cNvSpPr>
          <p:nvPr>
            <p:ph type="sldNum" sz="quarter" idx="12"/>
          </p:nvPr>
        </p:nvSpPr>
        <p:spPr>
          <a:xfrm>
            <a:off x="9537654" y="6466119"/>
            <a:ext cx="36834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2" name="TextBox 1"/>
          <p:cNvSpPr txBox="1"/>
          <p:nvPr/>
        </p:nvSpPr>
        <p:spPr>
          <a:xfrm>
            <a:off x="325922" y="1089454"/>
            <a:ext cx="4113049"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Subprogram 1 : Executive Authority</a:t>
            </a:r>
          </a:p>
        </p:txBody>
      </p:sp>
      <p:sp>
        <p:nvSpPr>
          <p:cNvPr id="7" name="TextBox 6"/>
          <p:cNvSpPr txBox="1"/>
          <p:nvPr/>
        </p:nvSpPr>
        <p:spPr>
          <a:xfrm>
            <a:off x="325922" y="4112713"/>
            <a:ext cx="4416594"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Subprogram 2 : Office of the Secretary</a:t>
            </a:r>
          </a:p>
        </p:txBody>
      </p:sp>
      <p:sp>
        <p:nvSpPr>
          <p:cNvPr id="8" name="Title 1"/>
          <p:cNvSpPr txBox="1">
            <a:spLocks/>
          </p:cNvSpPr>
          <p:nvPr/>
        </p:nvSpPr>
        <p:spPr>
          <a:xfrm>
            <a:off x="1" y="0"/>
            <a:ext cx="9906000" cy="1252025"/>
          </a:xfrm>
          <a:prstGeom prst="rect">
            <a:avLst/>
          </a:prstGeom>
        </p:spPr>
        <p:txBody>
          <a:bodyPr vert="horz" lIns="91440" tIns="45720" rIns="91440" bIns="45720" rtlCol="0" anchor="ctr">
            <a:normAutofit/>
          </a:bodyPr>
          <a:lstStyle>
            <a:defPPr>
              <a:defRPr lang="en-US"/>
            </a:defPPr>
            <a:lvl1pPr>
              <a:lnSpc>
                <a:spcPct val="110000"/>
              </a:lnSpc>
              <a:spcBef>
                <a:spcPct val="0"/>
              </a:spcBef>
              <a:buNone/>
              <a:defRPr sz="2800" b="1">
                <a:latin typeface="Arial Black" panose="020B0A04020102020204" pitchFamily="34" charset="0"/>
                <a:ea typeface="+mj-ea"/>
                <a:cs typeface="Calibri" panose="020F0502020204030204" pitchFamily="34" charset="0"/>
              </a:defRPr>
            </a:lvl1pPr>
          </a:lstStyle>
          <a:p>
            <a:r>
              <a:rPr lang="en-ZA" dirty="0"/>
              <a:t>Programme 1: Subprogram spending</a:t>
            </a:r>
          </a:p>
        </p:txBody>
      </p:sp>
    </p:spTree>
    <p:extLst>
      <p:ext uri="{BB962C8B-B14F-4D97-AF65-F5344CB8AC3E}">
        <p14:creationId xmlns:p14="http://schemas.microsoft.com/office/powerpoint/2010/main" val="840430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537654" y="6492875"/>
            <a:ext cx="368346"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3245537331"/>
              </p:ext>
            </p:extLst>
          </p:nvPr>
        </p:nvGraphicFramePr>
        <p:xfrm>
          <a:off x="137017" y="845816"/>
          <a:ext cx="9400637" cy="5974809"/>
        </p:xfrm>
        <a:graphic>
          <a:graphicData uri="http://schemas.openxmlformats.org/drawingml/2006/table">
            <a:tbl>
              <a:tblPr firstRow="1" firstCol="1" bandRow="1"/>
              <a:tblGrid>
                <a:gridCol w="2351315">
                  <a:extLst>
                    <a:ext uri="{9D8B030D-6E8A-4147-A177-3AD203B41FA5}">
                      <a16:colId xmlns:a16="http://schemas.microsoft.com/office/drawing/2014/main" val="1387979323"/>
                    </a:ext>
                  </a:extLst>
                </a:gridCol>
                <a:gridCol w="1058091">
                  <a:extLst>
                    <a:ext uri="{9D8B030D-6E8A-4147-A177-3AD203B41FA5}">
                      <a16:colId xmlns:a16="http://schemas.microsoft.com/office/drawing/2014/main" val="3679719829"/>
                    </a:ext>
                  </a:extLst>
                </a:gridCol>
                <a:gridCol w="940525">
                  <a:extLst>
                    <a:ext uri="{9D8B030D-6E8A-4147-A177-3AD203B41FA5}">
                      <a16:colId xmlns:a16="http://schemas.microsoft.com/office/drawing/2014/main" val="3285971428"/>
                    </a:ext>
                  </a:extLst>
                </a:gridCol>
                <a:gridCol w="881743">
                  <a:extLst>
                    <a:ext uri="{9D8B030D-6E8A-4147-A177-3AD203B41FA5}">
                      <a16:colId xmlns:a16="http://schemas.microsoft.com/office/drawing/2014/main" val="4224401069"/>
                    </a:ext>
                  </a:extLst>
                </a:gridCol>
                <a:gridCol w="529045">
                  <a:extLst>
                    <a:ext uri="{9D8B030D-6E8A-4147-A177-3AD203B41FA5}">
                      <a16:colId xmlns:a16="http://schemas.microsoft.com/office/drawing/2014/main" val="1432583224"/>
                    </a:ext>
                  </a:extLst>
                </a:gridCol>
                <a:gridCol w="1116874">
                  <a:extLst>
                    <a:ext uri="{9D8B030D-6E8A-4147-A177-3AD203B41FA5}">
                      <a16:colId xmlns:a16="http://schemas.microsoft.com/office/drawing/2014/main" val="2292999799"/>
                    </a:ext>
                  </a:extLst>
                </a:gridCol>
                <a:gridCol w="1116874">
                  <a:extLst>
                    <a:ext uri="{9D8B030D-6E8A-4147-A177-3AD203B41FA5}">
                      <a16:colId xmlns:a16="http://schemas.microsoft.com/office/drawing/2014/main" val="2903214084"/>
                    </a:ext>
                  </a:extLst>
                </a:gridCol>
                <a:gridCol w="940525">
                  <a:extLst>
                    <a:ext uri="{9D8B030D-6E8A-4147-A177-3AD203B41FA5}">
                      <a16:colId xmlns:a16="http://schemas.microsoft.com/office/drawing/2014/main" val="422138178"/>
                    </a:ext>
                  </a:extLst>
                </a:gridCol>
                <a:gridCol w="465645">
                  <a:extLst>
                    <a:ext uri="{9D8B030D-6E8A-4147-A177-3AD203B41FA5}">
                      <a16:colId xmlns:a16="http://schemas.microsoft.com/office/drawing/2014/main" val="2974966194"/>
                    </a:ext>
                  </a:extLst>
                </a:gridCol>
              </a:tblGrid>
              <a:tr h="300449">
                <a:tc>
                  <a:txBody>
                    <a:bodyPr/>
                    <a:lstStyle/>
                    <a:p>
                      <a:pPr marL="0" marR="0" algn="just">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October – December 2021</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Annual</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733943">
                <a:tc>
                  <a:txBody>
                    <a:bodyPr/>
                    <a:lstStyle/>
                    <a:p>
                      <a:pPr marL="0" marR="0" algn="just">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Main Division</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Budget</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R’000</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Actuals</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R’000</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Variance</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R’000</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200" b="1" dirty="0">
                          <a:effectLst/>
                          <a:latin typeface="+mn-lt"/>
                          <a:ea typeface="Calibri" panose="020F0502020204030204" pitchFamily="34" charset="0"/>
                          <a:cs typeface="Times New Roman" panose="02020603050405020304" pitchFamily="18" charset="0"/>
                        </a:rPr>
                        <a:t>Spent</a:t>
                      </a:r>
                      <a:endParaRPr lang="en-US" sz="12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Annual Budget</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R’000</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Actuals  R’000</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Variance</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R’000</a:t>
                      </a: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200" b="1" dirty="0">
                          <a:effectLst/>
                          <a:latin typeface="+mn-lt"/>
                          <a:ea typeface="Calibri" panose="020F0502020204030204" pitchFamily="34" charset="0"/>
                          <a:cs typeface="Times New Roman" panose="02020603050405020304" pitchFamily="18" charset="0"/>
                        </a:rPr>
                        <a:t>Spent</a:t>
                      </a:r>
                      <a:endParaRPr lang="en-US" sz="12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378038">
                <a:tc>
                  <a:txBody>
                    <a:bodyPr/>
                    <a:lstStyle/>
                    <a:p>
                      <a:pPr marL="0" marR="0" algn="just">
                        <a:lnSpc>
                          <a:spcPct val="107000"/>
                        </a:lnSpc>
                        <a:spcBef>
                          <a:spcPts val="0"/>
                        </a:spcBef>
                        <a:spcAft>
                          <a:spcPts val="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Strategic Management and Governance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3,507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3,153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354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14,187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9,663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4,524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68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329956">
                <a:tc>
                  <a:txBody>
                    <a:bodyPr/>
                    <a:lstStyle/>
                    <a:p>
                      <a:pPr marL="0" marR="0" algn="just">
                        <a:lnSpc>
                          <a:spcPct val="150000"/>
                        </a:lnSpc>
                        <a:spcBef>
                          <a:spcPts val="0"/>
                        </a:spcBef>
                        <a:spcAft>
                          <a:spcPts val="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Finance Management Office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17,042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14,139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2,903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66,196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41,361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24,835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62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343470"/>
                  </a:ext>
                </a:extLst>
              </a:tr>
              <a:tr h="329956">
                <a:tc>
                  <a:txBody>
                    <a:bodyPr/>
                    <a:lstStyle/>
                    <a:p>
                      <a:pPr marL="0" marR="0" algn="just">
                        <a:lnSpc>
                          <a:spcPct val="150000"/>
                        </a:lnSpc>
                        <a:spcBef>
                          <a:spcPts val="0"/>
                        </a:spcBef>
                        <a:spcAft>
                          <a:spcPts val="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Internal Audit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4,556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2,630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1,926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15,523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11,787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3,736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76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4056989"/>
                  </a:ext>
                </a:extLst>
              </a:tr>
              <a:tr h="329956">
                <a:tc>
                  <a:txBody>
                    <a:bodyPr/>
                    <a:lstStyle/>
                    <a:p>
                      <a:pPr marL="0" marR="0" algn="just">
                        <a:lnSpc>
                          <a:spcPct val="150000"/>
                        </a:lnSpc>
                        <a:spcBef>
                          <a:spcPts val="0"/>
                        </a:spcBef>
                        <a:spcAft>
                          <a:spcPts val="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Registrar of Members’ Interest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2,229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1,492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737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67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4434401"/>
                  </a:ext>
                </a:extLst>
              </a:tr>
              <a:tr h="329956">
                <a:tc>
                  <a:txBody>
                    <a:bodyPr/>
                    <a:lstStyle/>
                    <a:p>
                      <a:pPr marL="0" marR="0">
                        <a:spcBef>
                          <a:spcPts val="0"/>
                        </a:spcBef>
                        <a:spcAft>
                          <a:spcPts val="0"/>
                        </a:spcAft>
                      </a:pPr>
                      <a:r>
                        <a:rPr lang="en-ZA"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Human Resources</a:t>
                      </a: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23,934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20,682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3,252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118,177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55,609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62,568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47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5419828"/>
                  </a:ext>
                </a:extLst>
              </a:tr>
              <a:tr h="353261">
                <a:tc>
                  <a:txBody>
                    <a:bodyPr/>
                    <a:lstStyle/>
                    <a:p>
                      <a:pPr marL="0" marR="0">
                        <a:spcBef>
                          <a:spcPts val="0"/>
                        </a:spcBef>
                        <a:spcAft>
                          <a:spcPts val="0"/>
                        </a:spcAft>
                      </a:pPr>
                      <a:r>
                        <a:rPr lang="en-ZA"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Information Communication and Technology </a:t>
                      </a: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18,002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17,427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97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103,178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66,118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37,060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64</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5515498"/>
                  </a:ext>
                </a:extLst>
              </a:tr>
              <a:tr h="329956">
                <a:tc>
                  <a:txBody>
                    <a:bodyPr/>
                    <a:lstStyle/>
                    <a:p>
                      <a:pPr marL="0" marR="0">
                        <a:spcBef>
                          <a:spcPts val="0"/>
                        </a:spcBef>
                        <a:spcAft>
                          <a:spcPts val="0"/>
                        </a:spcAft>
                      </a:pPr>
                      <a:r>
                        <a:rPr lang="en-ZA"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Institutional Support Services</a:t>
                      </a: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47,329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39,220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8,109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176,304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117,733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58,571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67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0848090"/>
                  </a:ext>
                </a:extLst>
              </a:tr>
              <a:tr h="353261">
                <a:tc>
                  <a:txBody>
                    <a:bodyPr/>
                    <a:lstStyle/>
                    <a:p>
                      <a:pPr marL="0" marR="0" algn="l" defTabSz="914400" rtl="0" eaLnBrk="1" latinLnBrk="0" hangingPunct="1">
                        <a:spcBef>
                          <a:spcPts val="0"/>
                        </a:spcBef>
                        <a:spcAft>
                          <a:spcPts val="0"/>
                        </a:spcAft>
                      </a:pPr>
                      <a:r>
                        <a:rPr lang="en-ZA"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Parliamentary Communication Services</a:t>
                      </a: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20,039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15,324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15,324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76,138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46,018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30,120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60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6019570"/>
                  </a:ext>
                </a:extLst>
              </a:tr>
              <a:tr h="353261">
                <a:tc>
                  <a:txBody>
                    <a:bodyPr/>
                    <a:lstStyle/>
                    <a:p>
                      <a:pPr marL="0" marR="0" algn="l" defTabSz="914400" rtl="0" eaLnBrk="1" latinLnBrk="0" hangingPunct="1">
                        <a:spcBef>
                          <a:spcPts val="0"/>
                        </a:spcBef>
                        <a:spcAft>
                          <a:spcPts val="0"/>
                        </a:spcAft>
                      </a:pPr>
                      <a:r>
                        <a:rPr lang="en-ZA"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Deputy Secretary: Support Services </a:t>
                      </a: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1,253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1,136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4,733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3,124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1,609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66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324087"/>
                  </a:ext>
                </a:extLst>
              </a:tr>
              <a:tr h="378038">
                <a:tc>
                  <a:txBody>
                    <a:bodyPr/>
                    <a:lstStyle/>
                    <a:p>
                      <a:pPr marL="0" marR="0">
                        <a:lnSpc>
                          <a:spcPct val="107000"/>
                        </a:lnSpc>
                        <a:spcBef>
                          <a:spcPts val="0"/>
                        </a:spcBef>
                        <a:spcAft>
                          <a:spcPts val="600"/>
                        </a:spcAft>
                      </a:pPr>
                      <a:r>
                        <a:rPr lang="en-ZA"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Governance, Risk and Compliance</a:t>
                      </a: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6,057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3,636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2,421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60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000062"/>
                  </a:ext>
                </a:extLst>
              </a:tr>
              <a:tr h="329956">
                <a:tc>
                  <a:txBody>
                    <a:bodyPr/>
                    <a:lstStyle/>
                    <a:p>
                      <a:pPr marL="0" marR="0">
                        <a:lnSpc>
                          <a:spcPct val="107000"/>
                        </a:lnSpc>
                        <a:spcBef>
                          <a:spcPts val="0"/>
                        </a:spcBef>
                        <a:spcAft>
                          <a:spcPts val="600"/>
                        </a:spcAft>
                      </a:pPr>
                      <a:r>
                        <a:rPr lang="en-ZA"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Members Support</a:t>
                      </a: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4,334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3,288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1,046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18,518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11,598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6,920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63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6449793"/>
                  </a:ext>
                </a:extLst>
              </a:tr>
              <a:tr h="329956">
                <a:tc>
                  <a:txBody>
                    <a:bodyPr/>
                    <a:lstStyle/>
                    <a:p>
                      <a:pPr marL="0" marR="0">
                        <a:lnSpc>
                          <a:spcPct val="107000"/>
                        </a:lnSpc>
                        <a:spcBef>
                          <a:spcPts val="0"/>
                        </a:spcBef>
                        <a:spcAft>
                          <a:spcPts val="600"/>
                        </a:spcAft>
                      </a:pPr>
                      <a:r>
                        <a:rPr lang="en-ZA"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Treasury Advice</a:t>
                      </a: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5,305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833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cs typeface="Arial" panose="020B0604020202020204" pitchFamily="34" charset="0"/>
                        </a:rPr>
                        <a:t>                4,472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16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2424354"/>
                  </a:ext>
                </a:extLst>
              </a:tr>
              <a:tr h="437958">
                <a:tc>
                  <a:txBody>
                    <a:bodyPr/>
                    <a:lstStyle/>
                    <a:p>
                      <a:pPr marL="0" marR="0">
                        <a:lnSpc>
                          <a:spcPct val="107000"/>
                        </a:lnSpc>
                        <a:spcBef>
                          <a:spcPts val="0"/>
                        </a:spcBef>
                        <a:spcAft>
                          <a:spcPts val="600"/>
                        </a:spcAft>
                      </a:pPr>
                      <a:r>
                        <a:rPr lang="en-ZA"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TOTALS</a:t>
                      </a:r>
                      <a:endPar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142,415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119,336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23,079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Arial" panose="020B0604020202020204" pitchFamily="34" charset="0"/>
                          <a:cs typeface="Arial" panose="020B0604020202020204" pitchFamily="34" charset="0"/>
                        </a:rPr>
                        <a:t> 606,545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Arial" panose="020B0604020202020204" pitchFamily="34" charset="0"/>
                          <a:cs typeface="Arial" panose="020B0604020202020204" pitchFamily="34" charset="0"/>
                        </a:rPr>
                        <a:t>                    368,972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Arial" panose="020B0604020202020204" pitchFamily="34" charset="0"/>
                          <a:cs typeface="Arial" panose="020B0604020202020204" pitchFamily="34" charset="0"/>
                        </a:rPr>
                        <a:t>           237,573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Arial" panose="020B0604020202020204" pitchFamily="34" charset="0"/>
                          <a:cs typeface="Arial" panose="020B0604020202020204" pitchFamily="34" charset="0"/>
                        </a:rPr>
                        <a:t>61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sp>
        <p:nvSpPr>
          <p:cNvPr id="7" name="TextBox 6"/>
          <p:cNvSpPr txBox="1"/>
          <p:nvPr/>
        </p:nvSpPr>
        <p:spPr>
          <a:xfrm>
            <a:off x="75872" y="476484"/>
            <a:ext cx="5429692"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Subprogram 3: Corporate and Support Services</a:t>
            </a:r>
          </a:p>
        </p:txBody>
      </p:sp>
      <p:sp>
        <p:nvSpPr>
          <p:cNvPr id="6" name="Title 1"/>
          <p:cNvSpPr txBox="1">
            <a:spLocks/>
          </p:cNvSpPr>
          <p:nvPr/>
        </p:nvSpPr>
        <p:spPr>
          <a:xfrm>
            <a:off x="0" y="-59347"/>
            <a:ext cx="9781309" cy="720497"/>
          </a:xfrm>
          <a:prstGeom prst="rect">
            <a:avLst/>
          </a:prstGeom>
        </p:spPr>
        <p:txBody>
          <a:bodyPr vert="horz" lIns="91440" tIns="45720" rIns="91440" bIns="45720" rtlCol="0" anchor="ctr">
            <a:normAutofit/>
          </a:bodyPr>
          <a:lstStyle>
            <a:defPPr>
              <a:defRPr lang="en-US"/>
            </a:defPPr>
            <a:lvl1pPr>
              <a:lnSpc>
                <a:spcPct val="110000"/>
              </a:lnSpc>
              <a:spcBef>
                <a:spcPct val="0"/>
              </a:spcBef>
              <a:buNone/>
              <a:defRPr sz="2800" b="1">
                <a:latin typeface="Arial Black" panose="020B0A04020102020204" pitchFamily="34" charset="0"/>
                <a:ea typeface="+mj-ea"/>
                <a:cs typeface="Calibri" panose="020F0502020204030204" pitchFamily="34" charset="0"/>
              </a:defRPr>
            </a:lvl1pPr>
          </a:lstStyle>
          <a:p>
            <a:r>
              <a:rPr lang="en-ZA" sz="2400" dirty="0"/>
              <a:t>Programme 1: Subprogram spending</a:t>
            </a:r>
          </a:p>
        </p:txBody>
      </p:sp>
    </p:spTree>
    <p:extLst>
      <p:ext uri="{BB962C8B-B14F-4D97-AF65-F5344CB8AC3E}">
        <p14:creationId xmlns:p14="http://schemas.microsoft.com/office/powerpoint/2010/main" val="711248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182851915"/>
              </p:ext>
            </p:extLst>
          </p:nvPr>
        </p:nvGraphicFramePr>
        <p:xfrm>
          <a:off x="1771968" y="5621359"/>
          <a:ext cx="5808352" cy="1201946"/>
        </p:xfrm>
        <a:graphic>
          <a:graphicData uri="http://schemas.openxmlformats.org/drawingml/2006/table">
            <a:tbl>
              <a:tblPr firstRow="1" firstCol="1" bandRow="1"/>
              <a:tblGrid>
                <a:gridCol w="1439149">
                  <a:extLst>
                    <a:ext uri="{9D8B030D-6E8A-4147-A177-3AD203B41FA5}">
                      <a16:colId xmlns:a16="http://schemas.microsoft.com/office/drawing/2014/main" val="2712889211"/>
                    </a:ext>
                  </a:extLst>
                </a:gridCol>
                <a:gridCol w="1496497">
                  <a:extLst>
                    <a:ext uri="{9D8B030D-6E8A-4147-A177-3AD203B41FA5}">
                      <a16:colId xmlns:a16="http://schemas.microsoft.com/office/drawing/2014/main" val="1167225588"/>
                    </a:ext>
                  </a:extLst>
                </a:gridCol>
                <a:gridCol w="1476601">
                  <a:extLst>
                    <a:ext uri="{9D8B030D-6E8A-4147-A177-3AD203B41FA5}">
                      <a16:colId xmlns:a16="http://schemas.microsoft.com/office/drawing/2014/main" val="782916619"/>
                    </a:ext>
                  </a:extLst>
                </a:gridCol>
                <a:gridCol w="1396105">
                  <a:extLst>
                    <a:ext uri="{9D8B030D-6E8A-4147-A177-3AD203B41FA5}">
                      <a16:colId xmlns:a16="http://schemas.microsoft.com/office/drawing/2014/main" val="2405552175"/>
                    </a:ext>
                  </a:extLst>
                </a:gridCol>
              </a:tblGrid>
              <a:tr h="87442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Total Indicators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Targets Achieved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457200" marR="0" indent="0" algn="l" defTabSz="914400" rtl="0" eaLnBrk="1" fontAlgn="auto" latinLnBrk="0" hangingPunct="1">
                        <a:lnSpc>
                          <a:spcPct val="107000"/>
                        </a:lnSpc>
                        <a:spcBef>
                          <a:spcPts val="0"/>
                        </a:spcBef>
                        <a:spcAft>
                          <a:spcPts val="0"/>
                        </a:spcAft>
                        <a:buClrTx/>
                        <a:buSzTx/>
                        <a:buFontTx/>
                        <a:buNone/>
                        <a:tabLst/>
                        <a:defRPr/>
                      </a:pPr>
                      <a:r>
                        <a:rPr lang="en-ZA" sz="1600" b="1" dirty="0">
                          <a:effectLst/>
                          <a:latin typeface="Calibri" panose="020F0502020204030204" pitchFamily="34" charset="0"/>
                          <a:ea typeface="Calibri" panose="020F0502020204030204" pitchFamily="34" charset="0"/>
                          <a:cs typeface="Times New Roman" panose="02020603050405020304" pitchFamily="18" charset="0"/>
                        </a:rPr>
                        <a:t>Targets</a:t>
                      </a:r>
                      <a:r>
                        <a:rPr lang="en-ZA" sz="1600" b="1" baseline="0" dirty="0">
                          <a:effectLst/>
                          <a:latin typeface="Calibri" panose="020F0502020204030204" pitchFamily="34" charset="0"/>
                          <a:ea typeface="Calibri" panose="020F0502020204030204" pitchFamily="34" charset="0"/>
                          <a:cs typeface="Times New Roman" panose="02020603050405020304" pitchFamily="18" charset="0"/>
                        </a:rPr>
                        <a:t> </a:t>
                      </a:r>
                      <a:r>
                        <a:rPr lang="en-ZA" sz="1600" b="1" dirty="0">
                          <a:effectLst/>
                          <a:latin typeface="Calibri" panose="020F0502020204030204" pitchFamily="34" charset="0"/>
                          <a:ea typeface="Calibri" panose="020F0502020204030204" pitchFamily="34" charset="0"/>
                          <a:cs typeface="Times New Roman" panose="02020603050405020304" pitchFamily="18" charset="0"/>
                        </a:rPr>
                        <a:t>Not Achieved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b="1" dirty="0">
                          <a:effectLst/>
                          <a:latin typeface="Calibri" panose="020F0502020204030204" pitchFamily="34" charset="0"/>
                          <a:ea typeface="Calibri" panose="020F0502020204030204" pitchFamily="34" charset="0"/>
                          <a:cs typeface="Times New Roman" panose="02020603050405020304" pitchFamily="18" charset="0"/>
                        </a:rPr>
                        <a:t>Annual Target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2B2B2"/>
                    </a:solidFill>
                  </a:tcPr>
                </a:tc>
                <a:extLst>
                  <a:ext uri="{0D108BD9-81ED-4DB2-BD59-A6C34878D82A}">
                    <a16:rowId xmlns:a16="http://schemas.microsoft.com/office/drawing/2014/main" val="909043841"/>
                  </a:ext>
                </a:extLst>
              </a:tr>
              <a:tr h="32752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            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ctr">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10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457200" algn="l">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457200" algn="l">
                        <a:lnSpc>
                          <a:spcPct val="107000"/>
                        </a:lnSpc>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               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64757750"/>
                  </a:ext>
                </a:extLst>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4177574638"/>
              </p:ext>
            </p:extLst>
          </p:nvPr>
        </p:nvGraphicFramePr>
        <p:xfrm>
          <a:off x="1771968" y="1299618"/>
          <a:ext cx="5808662" cy="4308842"/>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a:xfrm>
            <a:off x="9420088" y="6492875"/>
            <a:ext cx="485912" cy="365125"/>
          </a:xfrm>
        </p:spPr>
        <p:txBody>
          <a:bodyPr/>
          <a:lstStyle/>
          <a:p>
            <a:fld id="{D1B91D83-34EB-A744-81D0-D8E8519C4AE3}" type="slidenum">
              <a:rPr lang="en-US" smtClean="0"/>
              <a:t>26</a:t>
            </a:fld>
            <a:endParaRPr lang="en-US" dirty="0"/>
          </a:p>
        </p:txBody>
      </p:sp>
      <p:sp>
        <p:nvSpPr>
          <p:cNvPr id="8"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2: Legislation &amp; Oversight</a:t>
            </a:r>
          </a:p>
        </p:txBody>
      </p:sp>
    </p:spTree>
    <p:extLst>
      <p:ext uri="{BB962C8B-B14F-4D97-AF65-F5344CB8AC3E}">
        <p14:creationId xmlns:p14="http://schemas.microsoft.com/office/powerpoint/2010/main" val="3636887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02330637"/>
              </p:ext>
            </p:extLst>
          </p:nvPr>
        </p:nvGraphicFramePr>
        <p:xfrm>
          <a:off x="235155" y="1348182"/>
          <a:ext cx="9438422" cy="5407136"/>
        </p:xfrm>
        <a:graphic>
          <a:graphicData uri="http://schemas.openxmlformats.org/drawingml/2006/table">
            <a:tbl>
              <a:tblPr firstRow="1" firstCol="1" bandRow="1">
                <a:tableStyleId>{F5AB1C69-6EDB-4FF4-983F-18BD219EF322}</a:tableStyleId>
              </a:tblPr>
              <a:tblGrid>
                <a:gridCol w="1656659">
                  <a:extLst>
                    <a:ext uri="{9D8B030D-6E8A-4147-A177-3AD203B41FA5}">
                      <a16:colId xmlns:a16="http://schemas.microsoft.com/office/drawing/2014/main" val="1509593101"/>
                    </a:ext>
                  </a:extLst>
                </a:gridCol>
                <a:gridCol w="1737911">
                  <a:extLst>
                    <a:ext uri="{9D8B030D-6E8A-4147-A177-3AD203B41FA5}">
                      <a16:colId xmlns:a16="http://schemas.microsoft.com/office/drawing/2014/main" val="3849773318"/>
                    </a:ext>
                  </a:extLst>
                </a:gridCol>
                <a:gridCol w="869613">
                  <a:extLst>
                    <a:ext uri="{9D8B030D-6E8A-4147-A177-3AD203B41FA5}">
                      <a16:colId xmlns:a16="http://schemas.microsoft.com/office/drawing/2014/main" val="2704964956"/>
                    </a:ext>
                  </a:extLst>
                </a:gridCol>
                <a:gridCol w="1576172">
                  <a:extLst>
                    <a:ext uri="{9D8B030D-6E8A-4147-A177-3AD203B41FA5}">
                      <a16:colId xmlns:a16="http://schemas.microsoft.com/office/drawing/2014/main" val="4237905555"/>
                    </a:ext>
                  </a:extLst>
                </a:gridCol>
                <a:gridCol w="1242637">
                  <a:extLst>
                    <a:ext uri="{9D8B030D-6E8A-4147-A177-3AD203B41FA5}">
                      <a16:colId xmlns:a16="http://schemas.microsoft.com/office/drawing/2014/main" val="1548907107"/>
                    </a:ext>
                  </a:extLst>
                </a:gridCol>
                <a:gridCol w="1025573">
                  <a:extLst>
                    <a:ext uri="{9D8B030D-6E8A-4147-A177-3AD203B41FA5}">
                      <a16:colId xmlns:a16="http://schemas.microsoft.com/office/drawing/2014/main" val="3473478910"/>
                    </a:ext>
                  </a:extLst>
                </a:gridCol>
                <a:gridCol w="1329857">
                  <a:extLst>
                    <a:ext uri="{9D8B030D-6E8A-4147-A177-3AD203B41FA5}">
                      <a16:colId xmlns:a16="http://schemas.microsoft.com/office/drawing/2014/main" val="1096180861"/>
                    </a:ext>
                  </a:extLst>
                </a:gridCol>
              </a:tblGrid>
              <a:tr h="1448147">
                <a:tc>
                  <a:txBody>
                    <a:bodyPr/>
                    <a:lstStyle/>
                    <a:p>
                      <a:pPr algn="just">
                        <a:lnSpc>
                          <a:spcPct val="107000"/>
                        </a:lnSpc>
                        <a:spcBef>
                          <a:spcPts val="600"/>
                        </a:spcBef>
                        <a:spcAft>
                          <a:spcPts val="600"/>
                        </a:spcAft>
                      </a:pPr>
                      <a:r>
                        <a:rPr lang="en-ZA" sz="2000" dirty="0">
                          <a:effectLst/>
                        </a:rPr>
                        <a:t>Parliamentary Service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Indicator</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Q3 target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Q3</a:t>
                      </a:r>
                      <a:r>
                        <a:rPr lang="en-ZA" sz="2000" baseline="0" dirty="0">
                          <a:effectLst/>
                        </a:rPr>
                        <a:t> </a:t>
                      </a:r>
                      <a:r>
                        <a:rPr lang="en-ZA" sz="2000" dirty="0">
                          <a:effectLst/>
                        </a:rPr>
                        <a:t>Performance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a:effectLst/>
                        </a:rPr>
                        <a:t>Variance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Status</a:t>
                      </a: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a:effectLst/>
                        </a:rPr>
                        <a:t>Reasons for Variance/ Mitigation</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324481805"/>
                  </a:ext>
                </a:extLst>
              </a:tr>
              <a:tr h="1557242">
                <a:tc rowSpan="3">
                  <a:txBody>
                    <a:bodyPr/>
                    <a:lstStyle/>
                    <a:p>
                      <a:pP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Programming Service</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latin typeface="+mn-lt"/>
                          <a:ea typeface="Calibri" panose="020F0502020204030204" pitchFamily="34" charset="0"/>
                          <a:cs typeface="Arial" panose="020B0604020202020204" pitchFamily="34" charset="0"/>
                        </a:rPr>
                        <a:t>Number of annual parliamentary frameworks adopted</a:t>
                      </a:r>
                      <a:endParaRPr lang="en-ZA" sz="2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9178188"/>
                  </a:ext>
                </a:extLst>
              </a:tr>
              <a:tr h="1023765">
                <a:tc vMerge="1">
                  <a:txBody>
                    <a:bodyPr/>
                    <a:lstStyle/>
                    <a:p>
                      <a:pP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latin typeface="+mn-lt"/>
                          <a:ea typeface="Calibri" panose="020F0502020204030204" pitchFamily="34" charset="0"/>
                          <a:cs typeface="Arial" panose="020B0604020202020204" pitchFamily="34" charset="0"/>
                        </a:rPr>
                        <a:t>Number of NA programmes adopted</a:t>
                      </a:r>
                      <a:endParaRPr lang="en-ZA" sz="2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00582581"/>
                  </a:ext>
                </a:extLst>
              </a:tr>
              <a:tr h="1243004">
                <a:tc vMerge="1">
                  <a:txBody>
                    <a:bodyPr/>
                    <a:lstStyle/>
                    <a:p>
                      <a:pP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latin typeface="+mn-lt"/>
                          <a:ea typeface="Calibri" panose="020F0502020204030204" pitchFamily="34" charset="0"/>
                          <a:cs typeface="Arial" panose="020B0604020202020204" pitchFamily="34" charset="0"/>
                        </a:rPr>
                        <a:t>Number of NCOP programmes adopted</a:t>
                      </a:r>
                      <a:endParaRPr lang="en-ZA" sz="2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59122043"/>
                  </a:ext>
                </a:extLst>
              </a:tr>
            </a:tbl>
          </a:graphicData>
        </a:graphic>
      </p:graphicFrame>
      <p:sp>
        <p:nvSpPr>
          <p:cNvPr id="9" name="Slide Number Placeholder 8"/>
          <p:cNvSpPr>
            <a:spLocks noGrp="1"/>
          </p:cNvSpPr>
          <p:nvPr>
            <p:ph type="sldNum" sz="quarter" idx="12"/>
          </p:nvPr>
        </p:nvSpPr>
        <p:spPr>
          <a:xfrm>
            <a:off x="9513295" y="6424640"/>
            <a:ext cx="392705" cy="391886"/>
          </a:xfrm>
        </p:spPr>
        <p:txBody>
          <a:bodyPr/>
          <a:lstStyle/>
          <a:p>
            <a:pPr algn="l"/>
            <a:fld id="{E26D55F0-ADDC-F84F-9112-6E9C766C31D0}" type="slidenum">
              <a:rPr lang="en-US" smtClean="0"/>
              <a:pPr algn="l"/>
              <a:t>27</a:t>
            </a:fld>
            <a:endParaRPr lang="en-US" dirty="0"/>
          </a:p>
        </p:txBody>
      </p:sp>
      <p:pic>
        <p:nvPicPr>
          <p:cNvPr id="6" name="Picture 5"/>
          <p:cNvPicPr>
            <a:picLocks noChangeAspect="1"/>
          </p:cNvPicPr>
          <p:nvPr/>
        </p:nvPicPr>
        <p:blipFill>
          <a:blip r:embed="rId3"/>
          <a:stretch>
            <a:fillRect/>
          </a:stretch>
        </p:blipFill>
        <p:spPr>
          <a:xfrm>
            <a:off x="7471613" y="4656898"/>
            <a:ext cx="804742" cy="670618"/>
          </a:xfrm>
          <a:prstGeom prst="rect">
            <a:avLst/>
          </a:prstGeom>
        </p:spPr>
      </p:pic>
      <p:pic>
        <p:nvPicPr>
          <p:cNvPr id="7" name="Picture 6"/>
          <p:cNvPicPr>
            <a:picLocks noChangeAspect="1"/>
          </p:cNvPicPr>
          <p:nvPr/>
        </p:nvPicPr>
        <p:blipFill>
          <a:blip r:embed="rId3"/>
          <a:stretch>
            <a:fillRect/>
          </a:stretch>
        </p:blipFill>
        <p:spPr>
          <a:xfrm>
            <a:off x="7471613" y="5754022"/>
            <a:ext cx="804742" cy="670618"/>
          </a:xfrm>
          <a:prstGeom prst="rect">
            <a:avLst/>
          </a:prstGeom>
        </p:spPr>
      </p:pic>
      <p:pic>
        <p:nvPicPr>
          <p:cNvPr id="8" name="Picture 7"/>
          <p:cNvPicPr>
            <a:picLocks noChangeAspect="1"/>
          </p:cNvPicPr>
          <p:nvPr/>
        </p:nvPicPr>
        <p:blipFill>
          <a:blip r:embed="rId3"/>
          <a:stretch>
            <a:fillRect/>
          </a:stretch>
        </p:blipFill>
        <p:spPr>
          <a:xfrm>
            <a:off x="7471613" y="3383949"/>
            <a:ext cx="804742" cy="670618"/>
          </a:xfrm>
          <a:prstGeom prst="rect">
            <a:avLst/>
          </a:prstGeom>
        </p:spPr>
      </p:pic>
      <p:sp>
        <p:nvSpPr>
          <p:cNvPr id="10"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2: Legislation &amp; Oversight (</a:t>
            </a:r>
            <a:r>
              <a:rPr lang="en-ZA" sz="2800" b="1" dirty="0" err="1">
                <a:latin typeface="Arial Black" panose="020B0A04020102020204" pitchFamily="34" charset="0"/>
                <a:cs typeface="Calibri" panose="020F0502020204030204" pitchFamily="34" charset="0"/>
              </a:rPr>
              <a:t>cont</a:t>
            </a:r>
            <a:r>
              <a:rPr lang="en-ZA" sz="2800" b="1" dirty="0">
                <a:latin typeface="Arial Black" panose="020B0A04020102020204" pitchFamily="34" charset="0"/>
                <a:cs typeface="Calibri" panose="020F0502020204030204" pitchFamily="34" charset="0"/>
              </a:rPr>
              <a:t>…)</a:t>
            </a:r>
          </a:p>
        </p:txBody>
      </p:sp>
    </p:spTree>
    <p:extLst>
      <p:ext uri="{BB962C8B-B14F-4D97-AF65-F5344CB8AC3E}">
        <p14:creationId xmlns:p14="http://schemas.microsoft.com/office/powerpoint/2010/main" val="2142621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1312005" y="6492875"/>
            <a:ext cx="2228850" cy="365125"/>
          </a:xfrm>
        </p:spPr>
        <p:txBody>
          <a:bodyPr/>
          <a:lstStyle/>
          <a:p>
            <a:pPr algn="l"/>
            <a:fld id="{E26D55F0-ADDC-F84F-9112-6E9C766C31D0}" type="slidenum">
              <a:rPr lang="en-US" smtClean="0"/>
              <a:pPr algn="l"/>
              <a:t>28</a:t>
            </a:fld>
            <a:endParaRPr lang="en-US" dirty="0"/>
          </a:p>
        </p:txBody>
      </p:sp>
      <p:graphicFrame>
        <p:nvGraphicFramePr>
          <p:cNvPr id="2" name="Table 1"/>
          <p:cNvGraphicFramePr>
            <a:graphicFrameLocks noGrp="1"/>
          </p:cNvGraphicFramePr>
          <p:nvPr/>
        </p:nvGraphicFramePr>
        <p:xfrm>
          <a:off x="193431" y="1704875"/>
          <a:ext cx="9480147" cy="2248555"/>
        </p:xfrm>
        <a:graphic>
          <a:graphicData uri="http://schemas.openxmlformats.org/drawingml/2006/table">
            <a:tbl>
              <a:tblPr firstRow="1" firstCol="1" bandRow="1">
                <a:tableStyleId>{F5AB1C69-6EDB-4FF4-983F-18BD219EF322}</a:tableStyleId>
              </a:tblPr>
              <a:tblGrid>
                <a:gridCol w="2024988">
                  <a:extLst>
                    <a:ext uri="{9D8B030D-6E8A-4147-A177-3AD203B41FA5}">
                      <a16:colId xmlns:a16="http://schemas.microsoft.com/office/drawing/2014/main" val="1509593101"/>
                    </a:ext>
                  </a:extLst>
                </a:gridCol>
                <a:gridCol w="1384589">
                  <a:extLst>
                    <a:ext uri="{9D8B030D-6E8A-4147-A177-3AD203B41FA5}">
                      <a16:colId xmlns:a16="http://schemas.microsoft.com/office/drawing/2014/main" val="3849773318"/>
                    </a:ext>
                  </a:extLst>
                </a:gridCol>
                <a:gridCol w="873457">
                  <a:extLst>
                    <a:ext uri="{9D8B030D-6E8A-4147-A177-3AD203B41FA5}">
                      <a16:colId xmlns:a16="http://schemas.microsoft.com/office/drawing/2014/main" val="2704964956"/>
                    </a:ext>
                  </a:extLst>
                </a:gridCol>
                <a:gridCol w="1583140">
                  <a:extLst>
                    <a:ext uri="{9D8B030D-6E8A-4147-A177-3AD203B41FA5}">
                      <a16:colId xmlns:a16="http://schemas.microsoft.com/office/drawing/2014/main" val="4237905555"/>
                    </a:ext>
                  </a:extLst>
                </a:gridCol>
                <a:gridCol w="1248130">
                  <a:extLst>
                    <a:ext uri="{9D8B030D-6E8A-4147-A177-3AD203B41FA5}">
                      <a16:colId xmlns:a16="http://schemas.microsoft.com/office/drawing/2014/main" val="1548907107"/>
                    </a:ext>
                  </a:extLst>
                </a:gridCol>
                <a:gridCol w="1030107">
                  <a:extLst>
                    <a:ext uri="{9D8B030D-6E8A-4147-A177-3AD203B41FA5}">
                      <a16:colId xmlns:a16="http://schemas.microsoft.com/office/drawing/2014/main" val="3473478910"/>
                    </a:ext>
                  </a:extLst>
                </a:gridCol>
                <a:gridCol w="1335736">
                  <a:extLst>
                    <a:ext uri="{9D8B030D-6E8A-4147-A177-3AD203B41FA5}">
                      <a16:colId xmlns:a16="http://schemas.microsoft.com/office/drawing/2014/main" val="1096180861"/>
                    </a:ext>
                  </a:extLst>
                </a:gridCol>
              </a:tblGrid>
              <a:tr h="1238872">
                <a:tc>
                  <a:txBody>
                    <a:bodyPr/>
                    <a:lstStyle/>
                    <a:p>
                      <a:pPr algn="just">
                        <a:lnSpc>
                          <a:spcPct val="107000"/>
                        </a:lnSpc>
                        <a:spcBef>
                          <a:spcPts val="600"/>
                        </a:spcBef>
                        <a:spcAft>
                          <a:spcPts val="600"/>
                        </a:spcAft>
                      </a:pPr>
                      <a:r>
                        <a:rPr lang="en-ZA" sz="2000" dirty="0">
                          <a:effectLst/>
                        </a:rPr>
                        <a:t>Parliamentary Service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Indicator</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Q3 target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Q3 Performance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a:effectLst/>
                        </a:rPr>
                        <a:t>Variance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Status</a:t>
                      </a: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a:effectLst/>
                        </a:rPr>
                        <a:t>Reasons for Variance/ Mitigation</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324481805"/>
                  </a:ext>
                </a:extLst>
              </a:tr>
              <a:tr h="944011">
                <a:tc>
                  <a:txBody>
                    <a:bodyPr/>
                    <a:lstStyle/>
                    <a:p>
                      <a:pPr>
                        <a:lnSpc>
                          <a:spcPct val="107000"/>
                        </a:lnSpc>
                        <a:spcBef>
                          <a:spcPts val="600"/>
                        </a:spcBef>
                        <a:spcAft>
                          <a:spcPts val="600"/>
                        </a:spcAft>
                      </a:pPr>
                      <a:r>
                        <a:rPr lang="en-ZA" sz="2000" dirty="0">
                          <a:effectLst/>
                        </a:rPr>
                        <a:t>Capacity Building service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nSpc>
                          <a:spcPct val="107000"/>
                        </a:lnSpc>
                        <a:spcBef>
                          <a:spcPts val="600"/>
                        </a:spcBef>
                        <a:spcAft>
                          <a:spcPts val="600"/>
                        </a:spcAft>
                      </a:pPr>
                      <a:r>
                        <a:rPr lang="en-ZA" sz="2000" dirty="0">
                          <a:effectLst/>
                        </a:rPr>
                        <a:t>% Member satisfaction</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65%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67,66%</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+2,66</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9178188"/>
                  </a:ext>
                </a:extLst>
              </a:tr>
            </a:tbl>
          </a:graphicData>
        </a:graphic>
      </p:graphicFrame>
      <p:pic>
        <p:nvPicPr>
          <p:cNvPr id="6" name="Picture 5"/>
          <p:cNvPicPr>
            <a:picLocks noChangeAspect="1"/>
          </p:cNvPicPr>
          <p:nvPr/>
        </p:nvPicPr>
        <p:blipFill>
          <a:blip r:embed="rId3"/>
          <a:stretch>
            <a:fillRect/>
          </a:stretch>
        </p:blipFill>
        <p:spPr>
          <a:xfrm>
            <a:off x="7395070" y="3198451"/>
            <a:ext cx="804742" cy="670618"/>
          </a:xfrm>
          <a:prstGeom prst="rect">
            <a:avLst/>
          </a:prstGeom>
        </p:spPr>
      </p:pic>
      <p:sp>
        <p:nvSpPr>
          <p:cNvPr id="8" name="Rectangle 7"/>
          <p:cNvSpPr/>
          <p:nvPr/>
        </p:nvSpPr>
        <p:spPr>
          <a:xfrm>
            <a:off x="193431" y="4507514"/>
            <a:ext cx="9583215" cy="132228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tab pos="1160780" algn="l"/>
              </a:tabLst>
              <a:defRPr/>
            </a:pPr>
            <a:r>
              <a:rPr kumimoji="0" lang="en-ZA" b="1" i="0" u="none" strike="noStrike" kern="1200" cap="none" spc="0" normalizeH="0" baseline="0" noProof="0" dirty="0">
                <a:ln>
                  <a:noFill/>
                </a:ln>
                <a:effectLst/>
                <a:uLnTx/>
                <a:uFillTx/>
                <a:latin typeface="Calibri" panose="020F0502020204030204"/>
              </a:rPr>
              <a:t>PERFORMANCE TRENDS</a:t>
            </a:r>
          </a:p>
          <a:p>
            <a:r>
              <a:rPr lang="en-US" dirty="0">
                <a:cs typeface="Arial" panose="020B0604020202020204" pitchFamily="34" charset="0"/>
              </a:rPr>
              <a:t>For capacity building services, timeliness scored the highest, followed by ease of access, usefulness and reliability.  The launch of the Parliamentary Knowledge Institute in December is expected to impact this indicator positively in the next financial year.</a:t>
            </a:r>
          </a:p>
        </p:txBody>
      </p:sp>
      <p:sp>
        <p:nvSpPr>
          <p:cNvPr id="7"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2: Legislation &amp; Oversight (</a:t>
            </a:r>
            <a:r>
              <a:rPr lang="en-ZA" sz="2800" b="1" dirty="0" err="1">
                <a:latin typeface="Arial Black" panose="020B0A04020102020204" pitchFamily="34" charset="0"/>
                <a:cs typeface="Calibri" panose="020F0502020204030204" pitchFamily="34" charset="0"/>
              </a:rPr>
              <a:t>cont</a:t>
            </a:r>
            <a:r>
              <a:rPr lang="en-ZA" sz="2800" b="1" dirty="0">
                <a:latin typeface="Arial Black" panose="020B0A04020102020204" pitchFamily="34" charset="0"/>
                <a:cs typeface="Calibri" panose="020F0502020204030204" pitchFamily="34" charset="0"/>
              </a:rPr>
              <a:t>…)</a:t>
            </a:r>
          </a:p>
        </p:txBody>
      </p:sp>
    </p:spTree>
    <p:extLst>
      <p:ext uri="{BB962C8B-B14F-4D97-AF65-F5344CB8AC3E}">
        <p14:creationId xmlns:p14="http://schemas.microsoft.com/office/powerpoint/2010/main" val="304931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1312005" y="6492875"/>
            <a:ext cx="2228850" cy="365125"/>
          </a:xfrm>
        </p:spPr>
        <p:txBody>
          <a:bodyPr/>
          <a:lstStyle/>
          <a:p>
            <a:pPr algn="l"/>
            <a:fld id="{E26D55F0-ADDC-F84F-9112-6E9C766C31D0}" type="slidenum">
              <a:rPr lang="en-US" smtClean="0"/>
              <a:pPr algn="l"/>
              <a:t>29</a:t>
            </a:fld>
            <a:endParaRPr lang="en-US" dirty="0"/>
          </a:p>
        </p:txBody>
      </p:sp>
      <p:graphicFrame>
        <p:nvGraphicFramePr>
          <p:cNvPr id="2" name="Table 1"/>
          <p:cNvGraphicFramePr>
            <a:graphicFrameLocks noGrp="1"/>
          </p:cNvGraphicFramePr>
          <p:nvPr/>
        </p:nvGraphicFramePr>
        <p:xfrm>
          <a:off x="193431" y="1704875"/>
          <a:ext cx="9480147" cy="4878389"/>
        </p:xfrm>
        <a:graphic>
          <a:graphicData uri="http://schemas.openxmlformats.org/drawingml/2006/table">
            <a:tbl>
              <a:tblPr firstRow="1" firstCol="1" bandRow="1">
                <a:tableStyleId>{F5AB1C69-6EDB-4FF4-983F-18BD219EF322}</a:tableStyleId>
              </a:tblPr>
              <a:tblGrid>
                <a:gridCol w="2024988">
                  <a:extLst>
                    <a:ext uri="{9D8B030D-6E8A-4147-A177-3AD203B41FA5}">
                      <a16:colId xmlns:a16="http://schemas.microsoft.com/office/drawing/2014/main" val="1509593101"/>
                    </a:ext>
                  </a:extLst>
                </a:gridCol>
                <a:gridCol w="1384589">
                  <a:extLst>
                    <a:ext uri="{9D8B030D-6E8A-4147-A177-3AD203B41FA5}">
                      <a16:colId xmlns:a16="http://schemas.microsoft.com/office/drawing/2014/main" val="3849773318"/>
                    </a:ext>
                  </a:extLst>
                </a:gridCol>
                <a:gridCol w="873457">
                  <a:extLst>
                    <a:ext uri="{9D8B030D-6E8A-4147-A177-3AD203B41FA5}">
                      <a16:colId xmlns:a16="http://schemas.microsoft.com/office/drawing/2014/main" val="2704964956"/>
                    </a:ext>
                  </a:extLst>
                </a:gridCol>
                <a:gridCol w="1583140">
                  <a:extLst>
                    <a:ext uri="{9D8B030D-6E8A-4147-A177-3AD203B41FA5}">
                      <a16:colId xmlns:a16="http://schemas.microsoft.com/office/drawing/2014/main" val="4237905555"/>
                    </a:ext>
                  </a:extLst>
                </a:gridCol>
                <a:gridCol w="1248130">
                  <a:extLst>
                    <a:ext uri="{9D8B030D-6E8A-4147-A177-3AD203B41FA5}">
                      <a16:colId xmlns:a16="http://schemas.microsoft.com/office/drawing/2014/main" val="1548907107"/>
                    </a:ext>
                  </a:extLst>
                </a:gridCol>
                <a:gridCol w="1030107">
                  <a:extLst>
                    <a:ext uri="{9D8B030D-6E8A-4147-A177-3AD203B41FA5}">
                      <a16:colId xmlns:a16="http://schemas.microsoft.com/office/drawing/2014/main" val="3473478910"/>
                    </a:ext>
                  </a:extLst>
                </a:gridCol>
                <a:gridCol w="1335736">
                  <a:extLst>
                    <a:ext uri="{9D8B030D-6E8A-4147-A177-3AD203B41FA5}">
                      <a16:colId xmlns:a16="http://schemas.microsoft.com/office/drawing/2014/main" val="1096180861"/>
                    </a:ext>
                  </a:extLst>
                </a:gridCol>
              </a:tblGrid>
              <a:tr h="1214153">
                <a:tc>
                  <a:txBody>
                    <a:bodyPr/>
                    <a:lstStyle/>
                    <a:p>
                      <a:pPr algn="just">
                        <a:lnSpc>
                          <a:spcPct val="107000"/>
                        </a:lnSpc>
                        <a:spcBef>
                          <a:spcPts val="600"/>
                        </a:spcBef>
                        <a:spcAft>
                          <a:spcPts val="600"/>
                        </a:spcAft>
                      </a:pPr>
                      <a:r>
                        <a:rPr lang="en-ZA" sz="2000" dirty="0">
                          <a:effectLst/>
                        </a:rPr>
                        <a:t>Parliamentary Service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Indicator</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Q3 target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Q3 Performance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a:effectLst/>
                        </a:rPr>
                        <a:t>Variance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Status</a:t>
                      </a: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a:effectLst/>
                        </a:rPr>
                        <a:t>Reasons for Variance/ Mitigation</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324481805"/>
                  </a:ext>
                </a:extLst>
              </a:tr>
              <a:tr h="714769">
                <a:tc>
                  <a:txBody>
                    <a:bodyPr/>
                    <a:lstStyle/>
                    <a:p>
                      <a:pPr algn="just">
                        <a:lnSpc>
                          <a:spcPct val="107000"/>
                        </a:lnSpc>
                        <a:spcBef>
                          <a:spcPts val="600"/>
                        </a:spcBef>
                        <a:spcAft>
                          <a:spcPts val="600"/>
                        </a:spcAft>
                      </a:pPr>
                      <a:r>
                        <a:rPr lang="en-ZA" sz="1800">
                          <a:effectLst/>
                          <a:latin typeface="+mn-lt"/>
                          <a:ea typeface="Calibri" panose="020F0502020204030204" pitchFamily="34" charset="0"/>
                          <a:cs typeface="Arial" panose="020B0604020202020204" pitchFamily="34" charset="0"/>
                        </a:rPr>
                        <a:t>Research service</a:t>
                      </a:r>
                      <a:endParaRPr lang="en-ZA"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nSpc>
                          <a:spcPct val="107000"/>
                        </a:lnSpc>
                        <a:spcBef>
                          <a:spcPts val="600"/>
                        </a:spcBef>
                        <a:spcAft>
                          <a:spcPts val="600"/>
                        </a:spcAft>
                      </a:pPr>
                      <a:r>
                        <a:rPr lang="en-ZA" sz="2000" dirty="0">
                          <a:effectLst/>
                        </a:rPr>
                        <a:t>% Member satisfaction</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b="1" dirty="0">
                          <a:effectLst/>
                          <a:latin typeface="+mn-lt"/>
                          <a:ea typeface="Calibri" panose="020F0502020204030204" pitchFamily="34" charset="0"/>
                          <a:cs typeface="Arial" panose="020B0604020202020204" pitchFamily="34" charset="0"/>
                        </a:rPr>
                        <a:t>70%</a:t>
                      </a:r>
                      <a:endParaRPr lang="en-ZA" sz="2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fontAlgn="b"/>
                      <a:r>
                        <a:rPr lang="en-ZA" sz="2000" b="0" i="0" u="none" strike="noStrike" dirty="0">
                          <a:solidFill>
                            <a:srgbClr val="000000"/>
                          </a:solidFill>
                          <a:effectLst/>
                          <a:latin typeface="+mn-lt"/>
                        </a:rPr>
                        <a:t>79,67%</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+9,67%</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9178188"/>
                  </a:ext>
                </a:extLst>
              </a:tr>
              <a:tr h="714769">
                <a:tc>
                  <a:txBody>
                    <a:bodyPr/>
                    <a:lstStyle/>
                    <a:p>
                      <a:pPr algn="just">
                        <a:lnSpc>
                          <a:spcPct val="107000"/>
                        </a:lnSpc>
                        <a:spcBef>
                          <a:spcPts val="600"/>
                        </a:spcBef>
                        <a:spcAft>
                          <a:spcPts val="600"/>
                        </a:spcAft>
                      </a:pPr>
                      <a:r>
                        <a:rPr lang="en-ZA" sz="1800">
                          <a:effectLst/>
                          <a:latin typeface="+mn-lt"/>
                          <a:ea typeface="Calibri" panose="020F0502020204030204" pitchFamily="34" charset="0"/>
                          <a:cs typeface="Arial" panose="020B0604020202020204" pitchFamily="34" charset="0"/>
                        </a:rPr>
                        <a:t>Content advice service</a:t>
                      </a:r>
                      <a:endParaRPr lang="en-ZA"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kumimoji="0" lang="en-ZA" sz="2000" b="0" i="0" u="none" strike="noStrike" kern="1200" cap="none" spc="0" normalizeH="0" baseline="0" noProof="0">
                          <a:ln>
                            <a:noFill/>
                          </a:ln>
                          <a:solidFill>
                            <a:prstClr val="black"/>
                          </a:solidFill>
                          <a:effectLst/>
                          <a:uLnTx/>
                          <a:uFillTx/>
                          <a:latin typeface="Calibri" panose="020F0502020204030204"/>
                          <a:ea typeface="+mn-ea"/>
                          <a:cs typeface="+mn-cs"/>
                        </a:rPr>
                        <a:t>% Member satisfaction</a:t>
                      </a:r>
                      <a:endParaRPr kumimoji="0" lang="en-ZA"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b="1">
                          <a:effectLst/>
                          <a:latin typeface="+mn-lt"/>
                          <a:ea typeface="Calibri" panose="020F0502020204030204" pitchFamily="34" charset="0"/>
                          <a:cs typeface="Arial" panose="020B0604020202020204" pitchFamily="34" charset="0"/>
                        </a:rPr>
                        <a:t>70%</a:t>
                      </a:r>
                      <a:endParaRPr lang="en-ZA" sz="20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fontAlgn="b"/>
                      <a:r>
                        <a:rPr lang="en-ZA" sz="2000" b="0" i="0" u="none" strike="noStrike" dirty="0">
                          <a:solidFill>
                            <a:srgbClr val="000000"/>
                          </a:solidFill>
                          <a:effectLst/>
                          <a:latin typeface="+mn-lt"/>
                        </a:rPr>
                        <a:t>75,85%</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+5,85%</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3682247"/>
                  </a:ext>
                </a:extLst>
              </a:tr>
              <a:tr h="714769">
                <a:tc>
                  <a:txBody>
                    <a:bodyPr/>
                    <a:lstStyle/>
                    <a:p>
                      <a:pPr algn="just">
                        <a:lnSpc>
                          <a:spcPct val="107000"/>
                        </a:lnSpc>
                        <a:spcBef>
                          <a:spcPts val="600"/>
                        </a:spcBef>
                        <a:spcAft>
                          <a:spcPts val="600"/>
                        </a:spcAft>
                      </a:pPr>
                      <a:r>
                        <a:rPr lang="en-ZA" sz="1800">
                          <a:effectLst/>
                          <a:latin typeface="+mn-lt"/>
                          <a:ea typeface="Calibri" panose="020F0502020204030204" pitchFamily="34" charset="0"/>
                          <a:cs typeface="Arial" panose="020B0604020202020204" pitchFamily="34" charset="0"/>
                        </a:rPr>
                        <a:t>Procedural advice service</a:t>
                      </a:r>
                      <a:endParaRPr lang="en-ZA"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kumimoji="0" lang="en-ZA" sz="2000" b="0" i="0" u="none" strike="noStrike" kern="1200" cap="none" spc="0" normalizeH="0" baseline="0" noProof="0">
                          <a:ln>
                            <a:noFill/>
                          </a:ln>
                          <a:solidFill>
                            <a:prstClr val="black"/>
                          </a:solidFill>
                          <a:effectLst/>
                          <a:uLnTx/>
                          <a:uFillTx/>
                          <a:latin typeface="Calibri" panose="020F0502020204030204"/>
                          <a:ea typeface="+mn-ea"/>
                          <a:cs typeface="+mn-cs"/>
                        </a:rPr>
                        <a:t>% Member satisfaction</a:t>
                      </a:r>
                      <a:endParaRPr kumimoji="0" lang="en-ZA"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b="1">
                          <a:effectLst/>
                          <a:latin typeface="+mn-lt"/>
                          <a:ea typeface="Calibri" panose="020F0502020204030204" pitchFamily="34" charset="0"/>
                          <a:cs typeface="Arial" panose="020B0604020202020204" pitchFamily="34" charset="0"/>
                        </a:rPr>
                        <a:t>70%</a:t>
                      </a:r>
                      <a:endParaRPr lang="en-ZA" sz="20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fontAlgn="b"/>
                      <a:r>
                        <a:rPr lang="en-ZA" sz="2000" b="0" i="0" u="none" strike="noStrike" dirty="0">
                          <a:solidFill>
                            <a:srgbClr val="000000"/>
                          </a:solidFill>
                          <a:effectLst/>
                          <a:latin typeface="+mn-lt"/>
                        </a:rPr>
                        <a:t>77,51%</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+7,51%</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3949316"/>
                  </a:ext>
                </a:extLst>
              </a:tr>
              <a:tr h="714769">
                <a:tc>
                  <a:txBody>
                    <a:bodyPr/>
                    <a:lstStyle/>
                    <a:p>
                      <a:pPr algn="just">
                        <a:lnSpc>
                          <a:spcPct val="107000"/>
                        </a:lnSpc>
                        <a:spcBef>
                          <a:spcPts val="600"/>
                        </a:spcBef>
                        <a:spcAft>
                          <a:spcPts val="600"/>
                        </a:spcAft>
                      </a:pPr>
                      <a:r>
                        <a:rPr lang="en-ZA" sz="1800">
                          <a:effectLst/>
                          <a:latin typeface="+mn-lt"/>
                          <a:ea typeface="Calibri" panose="020F0502020204030204" pitchFamily="34" charset="0"/>
                          <a:cs typeface="Arial" panose="020B0604020202020204" pitchFamily="34" charset="0"/>
                        </a:rPr>
                        <a:t>Legal advice service</a:t>
                      </a:r>
                      <a:endParaRPr lang="en-ZA" sz="18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kumimoji="0" lang="en-ZA" sz="2000" b="0" i="0" u="none" strike="noStrike" kern="1200" cap="none" spc="0" normalizeH="0" baseline="0" noProof="0">
                          <a:ln>
                            <a:noFill/>
                          </a:ln>
                          <a:solidFill>
                            <a:prstClr val="black"/>
                          </a:solidFill>
                          <a:effectLst/>
                          <a:uLnTx/>
                          <a:uFillTx/>
                          <a:latin typeface="Calibri" panose="020F0502020204030204"/>
                          <a:ea typeface="+mn-ea"/>
                          <a:cs typeface="+mn-cs"/>
                        </a:rPr>
                        <a:t>% Member satisfaction</a:t>
                      </a:r>
                      <a:endParaRPr kumimoji="0" lang="en-ZA"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b="1">
                          <a:effectLst/>
                          <a:latin typeface="+mn-lt"/>
                          <a:ea typeface="Calibri" panose="020F0502020204030204" pitchFamily="34" charset="0"/>
                          <a:cs typeface="Arial" panose="020B0604020202020204" pitchFamily="34" charset="0"/>
                        </a:rPr>
                        <a:t>65%</a:t>
                      </a:r>
                      <a:endParaRPr lang="en-ZA" sz="20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fontAlgn="b"/>
                      <a:r>
                        <a:rPr lang="en-ZA" sz="2000" b="0" i="0" u="none" strike="noStrike" dirty="0">
                          <a:solidFill>
                            <a:srgbClr val="000000"/>
                          </a:solidFill>
                          <a:effectLst/>
                          <a:latin typeface="+mn-lt"/>
                        </a:rPr>
                        <a:t>77,13%</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+12,13%</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64607630"/>
                  </a:ext>
                </a:extLst>
              </a:tr>
              <a:tr h="714769">
                <a:tc>
                  <a:txBody>
                    <a:bodyPr/>
                    <a:lstStyle/>
                    <a:p>
                      <a:pPr algn="just">
                        <a:lnSpc>
                          <a:spcPct val="107000"/>
                        </a:lnSpc>
                        <a:spcBef>
                          <a:spcPts val="600"/>
                        </a:spcBef>
                        <a:spcAft>
                          <a:spcPts val="600"/>
                        </a:spcAft>
                      </a:pPr>
                      <a:r>
                        <a:rPr lang="en-ZA" sz="1800" dirty="0">
                          <a:effectLst/>
                          <a:latin typeface="+mn-lt"/>
                          <a:ea typeface="Calibri" panose="020F0502020204030204" pitchFamily="34" charset="0"/>
                          <a:cs typeface="Arial" panose="020B0604020202020204" pitchFamily="34" charset="0"/>
                        </a:rPr>
                        <a:t>Committee support service</a:t>
                      </a:r>
                      <a:endParaRPr lang="en-ZA"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 Member satisfaction</a:t>
                      </a:r>
                      <a:endParaRPr kumimoji="0" lang="en-ZA"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b="1" dirty="0">
                          <a:effectLst/>
                          <a:latin typeface="+mn-lt"/>
                          <a:ea typeface="Calibri" panose="020F0502020204030204" pitchFamily="34" charset="0"/>
                          <a:cs typeface="Arial" panose="020B0604020202020204" pitchFamily="34" charset="0"/>
                        </a:rPr>
                        <a:t>70%</a:t>
                      </a:r>
                      <a:endParaRPr lang="en-ZA" sz="20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fontAlgn="b"/>
                      <a:r>
                        <a:rPr lang="en-ZA" sz="2000" b="0" i="0" u="none" strike="noStrike" dirty="0">
                          <a:solidFill>
                            <a:srgbClr val="000000"/>
                          </a:solidFill>
                          <a:effectLst/>
                          <a:latin typeface="+mn-lt"/>
                        </a:rPr>
                        <a:t>81,75%</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+11,75%</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47975227"/>
                  </a:ext>
                </a:extLst>
              </a:tr>
            </a:tbl>
          </a:graphicData>
        </a:graphic>
      </p:graphicFrame>
      <p:pic>
        <p:nvPicPr>
          <p:cNvPr id="6" name="Picture 5"/>
          <p:cNvPicPr>
            <a:picLocks noChangeAspect="1"/>
          </p:cNvPicPr>
          <p:nvPr/>
        </p:nvPicPr>
        <p:blipFill>
          <a:blip r:embed="rId3"/>
          <a:stretch>
            <a:fillRect/>
          </a:stretch>
        </p:blipFill>
        <p:spPr>
          <a:xfrm>
            <a:off x="7535747" y="3102917"/>
            <a:ext cx="588345" cy="490287"/>
          </a:xfrm>
          <a:prstGeom prst="rect">
            <a:avLst/>
          </a:prstGeom>
        </p:spPr>
      </p:pic>
      <p:pic>
        <p:nvPicPr>
          <p:cNvPr id="7" name="Picture 6"/>
          <p:cNvPicPr>
            <a:picLocks noChangeAspect="1"/>
          </p:cNvPicPr>
          <p:nvPr/>
        </p:nvPicPr>
        <p:blipFill>
          <a:blip r:embed="rId3"/>
          <a:stretch>
            <a:fillRect/>
          </a:stretch>
        </p:blipFill>
        <p:spPr>
          <a:xfrm>
            <a:off x="7510634" y="3850993"/>
            <a:ext cx="588345" cy="490287"/>
          </a:xfrm>
          <a:prstGeom prst="rect">
            <a:avLst/>
          </a:prstGeom>
        </p:spPr>
      </p:pic>
      <p:pic>
        <p:nvPicPr>
          <p:cNvPr id="10" name="Picture 9"/>
          <p:cNvPicPr>
            <a:picLocks noChangeAspect="1"/>
          </p:cNvPicPr>
          <p:nvPr/>
        </p:nvPicPr>
        <p:blipFill>
          <a:blip r:embed="rId3"/>
          <a:stretch>
            <a:fillRect/>
          </a:stretch>
        </p:blipFill>
        <p:spPr>
          <a:xfrm>
            <a:off x="7509105" y="4599069"/>
            <a:ext cx="588345" cy="490287"/>
          </a:xfrm>
          <a:prstGeom prst="rect">
            <a:avLst/>
          </a:prstGeom>
        </p:spPr>
      </p:pic>
      <p:pic>
        <p:nvPicPr>
          <p:cNvPr id="11" name="Picture 10"/>
          <p:cNvPicPr>
            <a:picLocks noChangeAspect="1"/>
          </p:cNvPicPr>
          <p:nvPr/>
        </p:nvPicPr>
        <p:blipFill>
          <a:blip r:embed="rId3"/>
          <a:stretch>
            <a:fillRect/>
          </a:stretch>
        </p:blipFill>
        <p:spPr>
          <a:xfrm>
            <a:off x="7510633" y="5288516"/>
            <a:ext cx="588345" cy="490287"/>
          </a:xfrm>
          <a:prstGeom prst="rect">
            <a:avLst/>
          </a:prstGeom>
        </p:spPr>
      </p:pic>
      <p:pic>
        <p:nvPicPr>
          <p:cNvPr id="12" name="Picture 11"/>
          <p:cNvPicPr>
            <a:picLocks noChangeAspect="1"/>
          </p:cNvPicPr>
          <p:nvPr/>
        </p:nvPicPr>
        <p:blipFill>
          <a:blip r:embed="rId3"/>
          <a:stretch>
            <a:fillRect/>
          </a:stretch>
        </p:blipFill>
        <p:spPr>
          <a:xfrm>
            <a:off x="7510634" y="5977963"/>
            <a:ext cx="588345" cy="490287"/>
          </a:xfrm>
          <a:prstGeom prst="rect">
            <a:avLst/>
          </a:prstGeom>
        </p:spPr>
      </p:pic>
      <p:sp>
        <p:nvSpPr>
          <p:cNvPr id="13"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2: Legislation &amp; Oversight (</a:t>
            </a:r>
            <a:r>
              <a:rPr lang="en-ZA" sz="2800" b="1" dirty="0" err="1">
                <a:latin typeface="Arial Black" panose="020B0A04020102020204" pitchFamily="34" charset="0"/>
                <a:cs typeface="Calibri" panose="020F0502020204030204" pitchFamily="34" charset="0"/>
              </a:rPr>
              <a:t>cont</a:t>
            </a:r>
            <a:r>
              <a:rPr lang="en-ZA" sz="2800" b="1" dirty="0">
                <a:latin typeface="Arial Black" panose="020B0A04020102020204" pitchFamily="34" charset="0"/>
                <a:cs typeface="Calibri" panose="020F0502020204030204" pitchFamily="34" charset="0"/>
              </a:rPr>
              <a:t>…)</a:t>
            </a:r>
          </a:p>
        </p:txBody>
      </p:sp>
    </p:spTree>
    <p:extLst>
      <p:ext uri="{BB962C8B-B14F-4D97-AF65-F5344CB8AC3E}">
        <p14:creationId xmlns:p14="http://schemas.microsoft.com/office/powerpoint/2010/main" val="27982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5" y="1252025"/>
            <a:ext cx="9879375" cy="5596064"/>
          </a:xfrm>
          <a:ln>
            <a:solidFill>
              <a:schemeClr val="tx1"/>
            </a:solidFill>
          </a:ln>
        </p:spPr>
        <p:txBody>
          <a:bodyPr>
            <a:normAutofit/>
          </a:bodyPr>
          <a:lstStyle/>
          <a:p>
            <a:pPr algn="just">
              <a:lnSpc>
                <a:spcPct val="100000"/>
              </a:lnSpc>
            </a:pPr>
            <a:r>
              <a:rPr lang="en-ZA" sz="2400" dirty="0">
                <a:latin typeface="Arial" panose="020B0604020202020204" pitchFamily="34" charset="0"/>
                <a:cs typeface="Arial" panose="020B0604020202020204" pitchFamily="34" charset="0"/>
              </a:rPr>
              <a:t>Each indicator is measured along the dimensions of usefulness, reliability, timeliness, fairness and ease of access. </a:t>
            </a:r>
          </a:p>
          <a:p>
            <a:pPr algn="just">
              <a:lnSpc>
                <a:spcPct val="100000"/>
              </a:lnSpc>
            </a:pPr>
            <a:endParaRPr lang="en-ZA" sz="2400" dirty="0">
              <a:latin typeface="Arial" panose="020B0604020202020204" pitchFamily="34" charset="0"/>
              <a:cs typeface="Arial" panose="020B0604020202020204" pitchFamily="34" charset="0"/>
            </a:endParaRPr>
          </a:p>
          <a:p>
            <a:pPr algn="just">
              <a:lnSpc>
                <a:spcPct val="100000"/>
              </a:lnSpc>
            </a:pPr>
            <a:r>
              <a:rPr lang="en-ZA" sz="2400" dirty="0">
                <a:latin typeface="Arial" panose="020B0604020202020204" pitchFamily="34" charset="0"/>
                <a:cs typeface="Arial" panose="020B0604020202020204" pitchFamily="34" charset="0"/>
              </a:rPr>
              <a:t>Overall Member satisfaction is a weighted average of these 5 dimensions.</a:t>
            </a:r>
          </a:p>
          <a:p>
            <a:pPr algn="just">
              <a:lnSpc>
                <a:spcPct val="100000"/>
              </a:lnSpc>
            </a:pPr>
            <a:endParaRPr lang="en-ZA" sz="2400" dirty="0">
              <a:latin typeface="Arial" panose="020B0604020202020204" pitchFamily="34" charset="0"/>
              <a:cs typeface="Arial" panose="020B0604020202020204" pitchFamily="34" charset="0"/>
            </a:endParaRPr>
          </a:p>
          <a:p>
            <a:pPr algn="just">
              <a:lnSpc>
                <a:spcPct val="100000"/>
              </a:lnSpc>
            </a:pPr>
            <a:r>
              <a:rPr lang="en-ZA" sz="2400" dirty="0">
                <a:latin typeface="Arial" panose="020B0604020202020204" pitchFamily="34" charset="0"/>
                <a:cs typeface="Arial" panose="020B0604020202020204" pitchFamily="34" charset="0"/>
              </a:rPr>
              <a:t>The final results are an average of the responses received from all Members of Parliament. </a:t>
            </a:r>
          </a:p>
          <a:p>
            <a:pPr algn="just">
              <a:lnSpc>
                <a:spcPct val="100000"/>
              </a:lnSpc>
            </a:pPr>
            <a:endParaRPr lang="en-ZA" sz="2400" dirty="0">
              <a:latin typeface="Arial" panose="020B0604020202020204" pitchFamily="34" charset="0"/>
              <a:cs typeface="Arial" panose="020B0604020202020204" pitchFamily="34" charset="0"/>
            </a:endParaRPr>
          </a:p>
          <a:p>
            <a:pPr algn="just">
              <a:lnSpc>
                <a:spcPct val="100000"/>
              </a:lnSpc>
            </a:pPr>
            <a:r>
              <a:rPr lang="en-ZA" sz="2400" dirty="0">
                <a:latin typeface="Arial" panose="020B0604020202020204" pitchFamily="34" charset="0"/>
                <a:cs typeface="Arial" panose="020B0604020202020204" pitchFamily="34" charset="0"/>
              </a:rPr>
              <a:t>The survey methodology gives direct feedback on where services can be improved. </a:t>
            </a:r>
          </a:p>
          <a:p>
            <a:endParaRPr lang="en-ZA" dirty="0"/>
          </a:p>
        </p:txBody>
      </p:sp>
      <p:sp>
        <p:nvSpPr>
          <p:cNvPr id="4" name="Slide Number Placeholder 3"/>
          <p:cNvSpPr>
            <a:spLocks noGrp="1"/>
          </p:cNvSpPr>
          <p:nvPr>
            <p:ph type="sldNum" sz="quarter" idx="12"/>
          </p:nvPr>
        </p:nvSpPr>
        <p:spPr>
          <a:xfrm>
            <a:off x="9594162" y="6482964"/>
            <a:ext cx="306046" cy="365125"/>
          </a:xfrm>
        </p:spPr>
        <p:txBody>
          <a:bodyPr/>
          <a:lstStyle/>
          <a:p>
            <a:fld id="{BC72CB22-D7A4-7547-B048-02B7C821FF3F}" type="slidenum">
              <a:rPr lang="en-US" smtClean="0"/>
              <a:t>3</a:t>
            </a:fld>
            <a:endParaRPr lang="en-US" dirty="0"/>
          </a:p>
        </p:txBody>
      </p:sp>
      <p:sp>
        <p:nvSpPr>
          <p:cNvPr id="6" name="Title 1"/>
          <p:cNvSpPr>
            <a:spLocks noGrp="1"/>
          </p:cNvSpPr>
          <p:nvPr>
            <p:ph type="title"/>
          </p:nvPr>
        </p:nvSpPr>
        <p:spPr>
          <a:xfrm>
            <a:off x="1" y="0"/>
            <a:ext cx="9906000" cy="1252025"/>
          </a:xfrm>
        </p:spPr>
        <p:txBody>
          <a:bodyPr>
            <a:normAutofit/>
          </a:bodyPr>
          <a:lstStyle/>
          <a:p>
            <a:pPr>
              <a:lnSpc>
                <a:spcPct val="110000"/>
              </a:lnSpc>
              <a:defRPr/>
            </a:pPr>
            <a:r>
              <a:rPr lang="en-ZA" sz="2800" b="1" dirty="0">
                <a:latin typeface="Arial Black" panose="020B0A04020102020204" pitchFamily="34" charset="0"/>
                <a:cs typeface="Calibri" panose="020F0502020204030204" pitchFamily="34" charset="0"/>
              </a:rPr>
              <a:t>Introduction (</a:t>
            </a:r>
            <a:r>
              <a:rPr lang="en-ZA" sz="2800" b="1" dirty="0" err="1">
                <a:latin typeface="Arial Black" panose="020B0A04020102020204" pitchFamily="34" charset="0"/>
                <a:cs typeface="Calibri" panose="020F0502020204030204" pitchFamily="34" charset="0"/>
              </a:rPr>
              <a:t>cont</a:t>
            </a:r>
            <a:r>
              <a:rPr lang="en-ZA" sz="2800" b="1" dirty="0">
                <a:latin typeface="Arial Black" panose="020B0A04020102020204" pitchFamily="34" charset="0"/>
                <a:cs typeface="Calibri" panose="020F0502020204030204" pitchFamily="34" charset="0"/>
              </a:rPr>
              <a:t>…)</a:t>
            </a:r>
          </a:p>
        </p:txBody>
      </p:sp>
    </p:spTree>
    <p:extLst>
      <p:ext uri="{BB962C8B-B14F-4D97-AF65-F5344CB8AC3E}">
        <p14:creationId xmlns:p14="http://schemas.microsoft.com/office/powerpoint/2010/main" val="1368751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1312005" y="6492875"/>
            <a:ext cx="2228850" cy="365125"/>
          </a:xfrm>
        </p:spPr>
        <p:txBody>
          <a:bodyPr/>
          <a:lstStyle/>
          <a:p>
            <a:pPr algn="l"/>
            <a:fld id="{E26D55F0-ADDC-F84F-9112-6E9C766C31D0}" type="slidenum">
              <a:rPr lang="en-US" smtClean="0"/>
              <a:pPr algn="l"/>
              <a:t>30</a:t>
            </a:fld>
            <a:endParaRPr lang="en-US" dirty="0"/>
          </a:p>
        </p:txBody>
      </p:sp>
      <p:graphicFrame>
        <p:nvGraphicFramePr>
          <p:cNvPr id="2" name="Table 1"/>
          <p:cNvGraphicFramePr>
            <a:graphicFrameLocks noGrp="1"/>
          </p:cNvGraphicFramePr>
          <p:nvPr/>
        </p:nvGraphicFramePr>
        <p:xfrm>
          <a:off x="193431" y="1704875"/>
          <a:ext cx="9480147" cy="2282952"/>
        </p:xfrm>
        <a:graphic>
          <a:graphicData uri="http://schemas.openxmlformats.org/drawingml/2006/table">
            <a:tbl>
              <a:tblPr firstRow="1" firstCol="1" bandRow="1">
                <a:tableStyleId>{F5AB1C69-6EDB-4FF4-983F-18BD219EF322}</a:tableStyleId>
              </a:tblPr>
              <a:tblGrid>
                <a:gridCol w="2024988">
                  <a:extLst>
                    <a:ext uri="{9D8B030D-6E8A-4147-A177-3AD203B41FA5}">
                      <a16:colId xmlns:a16="http://schemas.microsoft.com/office/drawing/2014/main" val="1509593101"/>
                    </a:ext>
                  </a:extLst>
                </a:gridCol>
                <a:gridCol w="1384589">
                  <a:extLst>
                    <a:ext uri="{9D8B030D-6E8A-4147-A177-3AD203B41FA5}">
                      <a16:colId xmlns:a16="http://schemas.microsoft.com/office/drawing/2014/main" val="3849773318"/>
                    </a:ext>
                  </a:extLst>
                </a:gridCol>
                <a:gridCol w="873457">
                  <a:extLst>
                    <a:ext uri="{9D8B030D-6E8A-4147-A177-3AD203B41FA5}">
                      <a16:colId xmlns:a16="http://schemas.microsoft.com/office/drawing/2014/main" val="2704964956"/>
                    </a:ext>
                  </a:extLst>
                </a:gridCol>
                <a:gridCol w="1583140">
                  <a:extLst>
                    <a:ext uri="{9D8B030D-6E8A-4147-A177-3AD203B41FA5}">
                      <a16:colId xmlns:a16="http://schemas.microsoft.com/office/drawing/2014/main" val="4237905555"/>
                    </a:ext>
                  </a:extLst>
                </a:gridCol>
                <a:gridCol w="1248130">
                  <a:extLst>
                    <a:ext uri="{9D8B030D-6E8A-4147-A177-3AD203B41FA5}">
                      <a16:colId xmlns:a16="http://schemas.microsoft.com/office/drawing/2014/main" val="1548907107"/>
                    </a:ext>
                  </a:extLst>
                </a:gridCol>
                <a:gridCol w="1030107">
                  <a:extLst>
                    <a:ext uri="{9D8B030D-6E8A-4147-A177-3AD203B41FA5}">
                      <a16:colId xmlns:a16="http://schemas.microsoft.com/office/drawing/2014/main" val="3473478910"/>
                    </a:ext>
                  </a:extLst>
                </a:gridCol>
                <a:gridCol w="1335736">
                  <a:extLst>
                    <a:ext uri="{9D8B030D-6E8A-4147-A177-3AD203B41FA5}">
                      <a16:colId xmlns:a16="http://schemas.microsoft.com/office/drawing/2014/main" val="1096180861"/>
                    </a:ext>
                  </a:extLst>
                </a:gridCol>
              </a:tblGrid>
              <a:tr h="1238872">
                <a:tc>
                  <a:txBody>
                    <a:bodyPr/>
                    <a:lstStyle/>
                    <a:p>
                      <a:pPr algn="just">
                        <a:lnSpc>
                          <a:spcPct val="107000"/>
                        </a:lnSpc>
                        <a:spcBef>
                          <a:spcPts val="600"/>
                        </a:spcBef>
                        <a:spcAft>
                          <a:spcPts val="600"/>
                        </a:spcAft>
                      </a:pPr>
                      <a:r>
                        <a:rPr lang="en-ZA" sz="2000" dirty="0">
                          <a:effectLst/>
                        </a:rPr>
                        <a:t>Parliamentary Service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Indicator</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Q3 target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rPr>
                        <a:t>Q3 Performance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a:effectLst/>
                        </a:rPr>
                        <a:t>Variance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Status</a:t>
                      </a: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gn="just">
                        <a:lnSpc>
                          <a:spcPct val="107000"/>
                        </a:lnSpc>
                        <a:spcBef>
                          <a:spcPts val="600"/>
                        </a:spcBef>
                        <a:spcAft>
                          <a:spcPts val="600"/>
                        </a:spcAft>
                      </a:pPr>
                      <a:r>
                        <a:rPr lang="en-ZA" sz="2000">
                          <a:effectLst/>
                        </a:rPr>
                        <a:t>Reasons for Variance/ Mitigation</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324481805"/>
                  </a:ext>
                </a:extLst>
              </a:tr>
              <a:tr h="944011">
                <a:tc>
                  <a:txBody>
                    <a:bodyPr/>
                    <a:lstStyle/>
                    <a:p>
                      <a:pPr>
                        <a:lnSpc>
                          <a:spcPct val="107000"/>
                        </a:lnSpc>
                        <a:spcBef>
                          <a:spcPts val="600"/>
                        </a:spcBef>
                        <a:spcAft>
                          <a:spcPts val="600"/>
                        </a:spcAft>
                      </a:pPr>
                      <a:r>
                        <a:rPr lang="en-ZA" sz="2000" dirty="0">
                          <a:effectLst/>
                        </a:rPr>
                        <a:t>Public</a:t>
                      </a:r>
                      <a:r>
                        <a:rPr lang="en-ZA" sz="2000" baseline="0" dirty="0">
                          <a:effectLst/>
                        </a:rPr>
                        <a:t> participation </a:t>
                      </a:r>
                      <a:r>
                        <a:rPr lang="en-ZA" sz="2000" dirty="0">
                          <a:effectLst/>
                        </a:rPr>
                        <a:t>service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75000"/>
                      </a:schemeClr>
                    </a:solidFill>
                  </a:tcPr>
                </a:tc>
                <a:tc>
                  <a:txBody>
                    <a:bodyPr/>
                    <a:lstStyle/>
                    <a:p>
                      <a:pPr>
                        <a:lnSpc>
                          <a:spcPct val="107000"/>
                        </a:lnSpc>
                        <a:spcBef>
                          <a:spcPts val="600"/>
                        </a:spcBef>
                        <a:spcAft>
                          <a:spcPts val="600"/>
                        </a:spcAft>
                      </a:pPr>
                      <a:r>
                        <a:rPr lang="en-ZA" sz="2000" dirty="0">
                          <a:effectLst/>
                        </a:rPr>
                        <a:t>% Member satisfaction</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60%</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71,43%</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+11,43%</a:t>
                      </a: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a:lnSpc>
                          <a:spcPct val="107000"/>
                        </a:lnSpc>
                        <a:spcBef>
                          <a:spcPts val="600"/>
                        </a:spcBef>
                        <a:spcAft>
                          <a:spcPts val="600"/>
                        </a:spcAft>
                      </a:pPr>
                      <a:r>
                        <a:rPr lang="en-ZA" sz="2000"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9178188"/>
                  </a:ext>
                </a:extLst>
              </a:tr>
            </a:tbl>
          </a:graphicData>
        </a:graphic>
      </p:graphicFrame>
      <p:pic>
        <p:nvPicPr>
          <p:cNvPr id="6" name="Picture 5"/>
          <p:cNvPicPr>
            <a:picLocks noChangeAspect="1"/>
          </p:cNvPicPr>
          <p:nvPr/>
        </p:nvPicPr>
        <p:blipFill>
          <a:blip r:embed="rId3"/>
          <a:stretch>
            <a:fillRect/>
          </a:stretch>
        </p:blipFill>
        <p:spPr>
          <a:xfrm>
            <a:off x="7395070" y="3198451"/>
            <a:ext cx="804742" cy="670618"/>
          </a:xfrm>
          <a:prstGeom prst="rect">
            <a:avLst/>
          </a:prstGeom>
        </p:spPr>
      </p:pic>
      <p:sp>
        <p:nvSpPr>
          <p:cNvPr id="8" name="Rectangle 7"/>
          <p:cNvSpPr/>
          <p:nvPr/>
        </p:nvSpPr>
        <p:spPr>
          <a:xfrm>
            <a:off x="235155" y="4468299"/>
            <a:ext cx="9583215" cy="104528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tab pos="1160780" algn="l"/>
              </a:tabLst>
              <a:defRPr/>
            </a:pPr>
            <a:r>
              <a:rPr kumimoji="0" lang="en-ZA" b="1" i="0" u="none" strike="noStrike" kern="1200" cap="none" spc="0" normalizeH="0" baseline="0" noProof="0" dirty="0">
                <a:ln>
                  <a:noFill/>
                </a:ln>
                <a:solidFill>
                  <a:prstClr val="black"/>
                </a:solidFill>
                <a:effectLst/>
                <a:uLnTx/>
                <a:uFillTx/>
                <a:latin typeface="Calibri" panose="020F0502020204030204"/>
              </a:rPr>
              <a:t>PERFORMANCE TRENDS</a:t>
            </a:r>
          </a:p>
          <a:p>
            <a:r>
              <a:rPr lang="en-US" dirty="0">
                <a:solidFill>
                  <a:sysClr val="windowText" lastClr="000000">
                    <a:hueOff val="0"/>
                    <a:satOff val="0"/>
                    <a:lumOff val="0"/>
                    <a:alphaOff val="0"/>
                  </a:sysClr>
                </a:solidFill>
                <a:cs typeface="Arial" panose="020B0604020202020204" pitchFamily="34" charset="0"/>
              </a:rPr>
              <a:t>Timeliness scored the highest, followed by ease of access, reliability and fairness, which all scored the same, and usefulness scoring last. </a:t>
            </a:r>
          </a:p>
        </p:txBody>
      </p:sp>
      <p:sp>
        <p:nvSpPr>
          <p:cNvPr id="7"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2: Legislation &amp; Oversight (</a:t>
            </a:r>
            <a:r>
              <a:rPr lang="en-ZA" sz="2800" b="1" dirty="0" err="1">
                <a:latin typeface="Arial Black" panose="020B0A04020102020204" pitchFamily="34" charset="0"/>
                <a:cs typeface="Calibri" panose="020F0502020204030204" pitchFamily="34" charset="0"/>
              </a:rPr>
              <a:t>cont</a:t>
            </a:r>
            <a:r>
              <a:rPr lang="en-ZA" sz="2800" b="1" dirty="0">
                <a:latin typeface="Arial Black" panose="020B0A04020102020204" pitchFamily="34" charset="0"/>
                <a:cs typeface="Calibri" panose="020F0502020204030204" pitchFamily="34" charset="0"/>
              </a:rPr>
              <a:t>…)</a:t>
            </a:r>
          </a:p>
        </p:txBody>
      </p:sp>
    </p:spTree>
    <p:extLst>
      <p:ext uri="{BB962C8B-B14F-4D97-AF65-F5344CB8AC3E}">
        <p14:creationId xmlns:p14="http://schemas.microsoft.com/office/powerpoint/2010/main" val="519711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563780" y="6492875"/>
            <a:ext cx="34222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2921054834"/>
              </p:ext>
            </p:extLst>
          </p:nvPr>
        </p:nvGraphicFramePr>
        <p:xfrm>
          <a:off x="160203" y="956903"/>
          <a:ext cx="9658166" cy="3074486"/>
        </p:xfrm>
        <a:graphic>
          <a:graphicData uri="http://schemas.openxmlformats.org/drawingml/2006/table">
            <a:tbl>
              <a:tblPr firstRow="1" firstCol="1" bandRow="1"/>
              <a:tblGrid>
                <a:gridCol w="3098745">
                  <a:extLst>
                    <a:ext uri="{9D8B030D-6E8A-4147-A177-3AD203B41FA5}">
                      <a16:colId xmlns:a16="http://schemas.microsoft.com/office/drawing/2014/main" val="1387979323"/>
                    </a:ext>
                  </a:extLst>
                </a:gridCol>
                <a:gridCol w="998376">
                  <a:extLst>
                    <a:ext uri="{9D8B030D-6E8A-4147-A177-3AD203B41FA5}">
                      <a16:colId xmlns:a16="http://schemas.microsoft.com/office/drawing/2014/main" val="3679719829"/>
                    </a:ext>
                  </a:extLst>
                </a:gridCol>
                <a:gridCol w="802432">
                  <a:extLst>
                    <a:ext uri="{9D8B030D-6E8A-4147-A177-3AD203B41FA5}">
                      <a16:colId xmlns:a16="http://schemas.microsoft.com/office/drawing/2014/main" val="3285971428"/>
                    </a:ext>
                  </a:extLst>
                </a:gridCol>
                <a:gridCol w="886409">
                  <a:extLst>
                    <a:ext uri="{9D8B030D-6E8A-4147-A177-3AD203B41FA5}">
                      <a16:colId xmlns:a16="http://schemas.microsoft.com/office/drawing/2014/main" val="4224401069"/>
                    </a:ext>
                  </a:extLst>
                </a:gridCol>
                <a:gridCol w="597159">
                  <a:extLst>
                    <a:ext uri="{9D8B030D-6E8A-4147-A177-3AD203B41FA5}">
                      <a16:colId xmlns:a16="http://schemas.microsoft.com/office/drawing/2014/main" val="1432583224"/>
                    </a:ext>
                  </a:extLst>
                </a:gridCol>
                <a:gridCol w="877077">
                  <a:extLst>
                    <a:ext uri="{9D8B030D-6E8A-4147-A177-3AD203B41FA5}">
                      <a16:colId xmlns:a16="http://schemas.microsoft.com/office/drawing/2014/main" val="2292999799"/>
                    </a:ext>
                  </a:extLst>
                </a:gridCol>
                <a:gridCol w="1026368">
                  <a:extLst>
                    <a:ext uri="{9D8B030D-6E8A-4147-A177-3AD203B41FA5}">
                      <a16:colId xmlns:a16="http://schemas.microsoft.com/office/drawing/2014/main" val="2903214084"/>
                    </a:ext>
                  </a:extLst>
                </a:gridCol>
                <a:gridCol w="775416">
                  <a:extLst>
                    <a:ext uri="{9D8B030D-6E8A-4147-A177-3AD203B41FA5}">
                      <a16:colId xmlns:a16="http://schemas.microsoft.com/office/drawing/2014/main" val="422138178"/>
                    </a:ext>
                  </a:extLst>
                </a:gridCol>
                <a:gridCol w="596184">
                  <a:extLst>
                    <a:ext uri="{9D8B030D-6E8A-4147-A177-3AD203B41FA5}">
                      <a16:colId xmlns:a16="http://schemas.microsoft.com/office/drawing/2014/main" val="2974966194"/>
                    </a:ext>
                  </a:extLst>
                </a:gridCol>
              </a:tblGrid>
              <a:tr h="311544">
                <a:tc>
                  <a:txBody>
                    <a:bodyPr/>
                    <a:lstStyle/>
                    <a:p>
                      <a:pPr marL="0" marR="0" algn="just">
                        <a:lnSpc>
                          <a:spcPct val="107000"/>
                        </a:lnSpc>
                        <a:spcBef>
                          <a:spcPts val="0"/>
                        </a:spcBef>
                        <a:spcAft>
                          <a:spcPts val="60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751443">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Main Division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257161">
                <a:tc>
                  <a:txBody>
                    <a:bodyPr/>
                    <a:lstStyle/>
                    <a:p>
                      <a:pPr marL="0" marR="0" algn="just" defTabSz="914400" rtl="0" eaLnBrk="1" latinLnBrk="0" hangingPunct="1">
                        <a:lnSpc>
                          <a:spcPct val="107000"/>
                        </a:lnSpc>
                        <a:spcBef>
                          <a:spcPts val="0"/>
                        </a:spcBef>
                        <a:spcAft>
                          <a:spcPts val="60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National Assembly</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12,346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10,813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1,533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45,575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31,864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13,711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70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295713">
                <a:tc>
                  <a:txBody>
                    <a:bodyPr/>
                    <a:lstStyle/>
                    <a:p>
                      <a:pPr marL="0" marR="0" algn="just" defTabSz="914400" rtl="0" eaLnBrk="1" latinLnBrk="0" hangingPunct="1">
                        <a:lnSpc>
                          <a:spcPct val="107000"/>
                        </a:lnSpc>
                        <a:spcBef>
                          <a:spcPts val="0"/>
                        </a:spcBef>
                        <a:spcAft>
                          <a:spcPts val="60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National Council of Provinces</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15,206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8,855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6,351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43,528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26,122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17,406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60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343470"/>
                  </a:ext>
                </a:extLst>
              </a:tr>
              <a:tr h="388740">
                <a:tc>
                  <a:txBody>
                    <a:bodyPr/>
                    <a:lstStyle/>
                    <a:p>
                      <a:pPr marL="0" marR="0" algn="just" defTabSz="914400" rtl="0" eaLnBrk="1" latinLnBrk="0" hangingPunct="1">
                        <a:lnSpc>
                          <a:spcPct val="107000"/>
                        </a:lnSpc>
                        <a:spcBef>
                          <a:spcPts val="0"/>
                        </a:spcBef>
                        <a:spcAft>
                          <a:spcPts val="600"/>
                        </a:spcAft>
                      </a:pPr>
                      <a:r>
                        <a:rPr lang="en-US" sz="1400" kern="1200" dirty="0">
                          <a:solidFill>
                            <a:schemeClr val="tx1"/>
                          </a:solidFill>
                          <a:effectLst/>
                          <a:latin typeface="+mn-lt"/>
                          <a:ea typeface="Calibri" panose="020F0502020204030204" pitchFamily="34" charset="0"/>
                          <a:cs typeface="Times New Roman" panose="02020603050405020304" pitchFamily="18" charset="0"/>
                        </a:rPr>
                        <a:t>Public Participation and Shared Services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150,383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128,400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21,983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588,140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386,625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201,515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096644"/>
                  </a:ext>
                </a:extLst>
              </a:tr>
              <a:tr h="420624">
                <a:tc>
                  <a:txBody>
                    <a:bodyPr/>
                    <a:lstStyle/>
                    <a:p>
                      <a:pPr marL="0" marR="0" algn="just" defTabSz="914400" rtl="0" eaLnBrk="1" latinLnBrk="0" hangingPunct="1">
                        <a:lnSpc>
                          <a:spcPct val="107000"/>
                        </a:lnSpc>
                        <a:spcBef>
                          <a:spcPts val="0"/>
                        </a:spcBef>
                        <a:spcAft>
                          <a:spcPts val="600"/>
                        </a:spcAft>
                      </a:pPr>
                      <a:r>
                        <a:rPr lang="en-US" sz="1400" kern="1200" dirty="0">
                          <a:solidFill>
                            <a:schemeClr val="tx1"/>
                          </a:solidFill>
                          <a:effectLst/>
                          <a:latin typeface="+mn-lt"/>
                          <a:ea typeface="Calibri" panose="020F0502020204030204" pitchFamily="34" charset="0"/>
                          <a:cs typeface="Times New Roman" panose="02020603050405020304" pitchFamily="18" charset="0"/>
                        </a:rPr>
                        <a:t>Sectoral Parliaments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13,268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6,578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6,690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36,170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17,311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18,859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48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2063712"/>
                  </a:ext>
                </a:extLst>
              </a:tr>
              <a:tr h="311544">
                <a:tc>
                  <a:txBody>
                    <a:bodyPr/>
                    <a:lstStyle/>
                    <a:p>
                      <a:pPr marL="0" marR="0">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TOTALS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191,203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154,646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36,557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                  713,413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                    461,922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           251,491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65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17008448"/>
              </p:ext>
            </p:extLst>
          </p:nvPr>
        </p:nvGraphicFramePr>
        <p:xfrm>
          <a:off x="160203" y="4081826"/>
          <a:ext cx="9658167" cy="2724241"/>
        </p:xfrm>
        <a:graphic>
          <a:graphicData uri="http://schemas.openxmlformats.org/drawingml/2006/table">
            <a:tbl>
              <a:tblPr firstRow="1" firstCol="1" bandRow="1"/>
              <a:tblGrid>
                <a:gridCol w="3002553">
                  <a:extLst>
                    <a:ext uri="{9D8B030D-6E8A-4147-A177-3AD203B41FA5}">
                      <a16:colId xmlns:a16="http://schemas.microsoft.com/office/drawing/2014/main" val="1387979323"/>
                    </a:ext>
                  </a:extLst>
                </a:gridCol>
                <a:gridCol w="1032195">
                  <a:extLst>
                    <a:ext uri="{9D8B030D-6E8A-4147-A177-3AD203B41FA5}">
                      <a16:colId xmlns:a16="http://schemas.microsoft.com/office/drawing/2014/main" val="3679719829"/>
                    </a:ext>
                  </a:extLst>
                </a:gridCol>
                <a:gridCol w="823864">
                  <a:extLst>
                    <a:ext uri="{9D8B030D-6E8A-4147-A177-3AD203B41FA5}">
                      <a16:colId xmlns:a16="http://schemas.microsoft.com/office/drawing/2014/main" val="3285971428"/>
                    </a:ext>
                  </a:extLst>
                </a:gridCol>
                <a:gridCol w="909089">
                  <a:extLst>
                    <a:ext uri="{9D8B030D-6E8A-4147-A177-3AD203B41FA5}">
                      <a16:colId xmlns:a16="http://schemas.microsoft.com/office/drawing/2014/main" val="4224401069"/>
                    </a:ext>
                  </a:extLst>
                </a:gridCol>
                <a:gridCol w="602205">
                  <a:extLst>
                    <a:ext uri="{9D8B030D-6E8A-4147-A177-3AD203B41FA5}">
                      <a16:colId xmlns:a16="http://schemas.microsoft.com/office/drawing/2014/main" val="1432583224"/>
                    </a:ext>
                  </a:extLst>
                </a:gridCol>
                <a:gridCol w="856129">
                  <a:extLst>
                    <a:ext uri="{9D8B030D-6E8A-4147-A177-3AD203B41FA5}">
                      <a16:colId xmlns:a16="http://schemas.microsoft.com/office/drawing/2014/main" val="2292999799"/>
                    </a:ext>
                  </a:extLst>
                </a:gridCol>
                <a:gridCol w="927428">
                  <a:extLst>
                    <a:ext uri="{9D8B030D-6E8A-4147-A177-3AD203B41FA5}">
                      <a16:colId xmlns:a16="http://schemas.microsoft.com/office/drawing/2014/main" val="2903214084"/>
                    </a:ext>
                  </a:extLst>
                </a:gridCol>
                <a:gridCol w="908520">
                  <a:extLst>
                    <a:ext uri="{9D8B030D-6E8A-4147-A177-3AD203B41FA5}">
                      <a16:colId xmlns:a16="http://schemas.microsoft.com/office/drawing/2014/main" val="422138178"/>
                    </a:ext>
                  </a:extLst>
                </a:gridCol>
                <a:gridCol w="596184">
                  <a:extLst>
                    <a:ext uri="{9D8B030D-6E8A-4147-A177-3AD203B41FA5}">
                      <a16:colId xmlns:a16="http://schemas.microsoft.com/office/drawing/2014/main" val="2974966194"/>
                    </a:ext>
                  </a:extLst>
                </a:gridCol>
              </a:tblGrid>
              <a:tr h="263258">
                <a:tc>
                  <a:txBody>
                    <a:bodyPr/>
                    <a:lstStyle/>
                    <a:p>
                      <a:pPr marL="0" marR="0" algn="just">
                        <a:lnSpc>
                          <a:spcPct val="107000"/>
                        </a:lnSpc>
                        <a:spcBef>
                          <a:spcPts val="0"/>
                        </a:spcBef>
                        <a:spcAft>
                          <a:spcPts val="60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881262">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Economic Classification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395593">
                <a:tc>
                  <a:txBody>
                    <a:bodyPr/>
                    <a:lstStyle/>
                    <a:p>
                      <a:pPr marL="0" marR="0" algn="just">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Compensation of Employees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154,916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134,606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20,310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570,389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398,966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171,423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70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395593">
                <a:tc>
                  <a:txBody>
                    <a:bodyPr/>
                    <a:lstStyle/>
                    <a:p>
                      <a:pPr marL="0" marR="0" algn="just">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Goods and Services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36,204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19,975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16,229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139,496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62,356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77,140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45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343470"/>
                  </a:ext>
                </a:extLst>
              </a:tr>
              <a:tr h="395593">
                <a:tc>
                  <a:txBody>
                    <a:bodyPr/>
                    <a:lstStyle/>
                    <a:p>
                      <a:pPr marL="0" marR="0" algn="just">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Capital Expenditure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3,528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600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                2,928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17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096644"/>
                  </a:ext>
                </a:extLst>
              </a:tr>
              <a:tr h="392942">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TOTALS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191,203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154,646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36,557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                  713,413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                    461,922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           251,491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65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sp>
        <p:nvSpPr>
          <p:cNvPr id="7"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2: Legislation &amp; Oversight (</a:t>
            </a:r>
            <a:r>
              <a:rPr lang="en-ZA" sz="2800" b="1" dirty="0" err="1">
                <a:latin typeface="Arial Black" panose="020B0A04020102020204" pitchFamily="34" charset="0"/>
                <a:cs typeface="Calibri" panose="020F0502020204030204" pitchFamily="34" charset="0"/>
              </a:rPr>
              <a:t>cont</a:t>
            </a:r>
            <a:r>
              <a:rPr lang="en-ZA" sz="2800" b="1" dirty="0">
                <a:latin typeface="Arial Black" panose="020B0A04020102020204" pitchFamily="34" charset="0"/>
                <a:cs typeface="Calibri" panose="020F0502020204030204" pitchFamily="34" charset="0"/>
              </a:rPr>
              <a:t>…)</a:t>
            </a:r>
          </a:p>
        </p:txBody>
      </p:sp>
    </p:spTree>
    <p:extLst>
      <p:ext uri="{BB962C8B-B14F-4D97-AF65-F5344CB8AC3E}">
        <p14:creationId xmlns:p14="http://schemas.microsoft.com/office/powerpoint/2010/main" val="2057552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556" y="948479"/>
            <a:ext cx="9406890" cy="5790431"/>
          </a:xfrm>
          <a:prstGeom prst="rect">
            <a:avLst/>
          </a:prstGeom>
          <a:solidFill>
            <a:schemeClr val="bg1">
              <a:lumMod val="95000"/>
            </a:schemeClr>
          </a:solidFill>
          <a:ln>
            <a:solidFill>
              <a:schemeClr val="tx1"/>
            </a:solidFill>
          </a:ln>
        </p:spPr>
        <p:txBody>
          <a:bodyPr wrap="square">
            <a:spAutoFit/>
          </a:bodyPr>
          <a:lstStyle/>
          <a:p>
            <a:pPr algn="just">
              <a:lnSpc>
                <a:spcPct val="107000"/>
              </a:lnSpc>
              <a:spcAft>
                <a:spcPts val="800"/>
              </a:spcAft>
            </a:pPr>
            <a:r>
              <a:rPr lang="en-ZA" sz="1600" b="1" dirty="0">
                <a:solidFill>
                  <a:srgbClr val="000000"/>
                </a:solidFill>
                <a:ea typeface="Calibri" panose="020F0502020204030204" pitchFamily="34" charset="0"/>
                <a:cs typeface="Times New Roman" panose="02020603050405020304" pitchFamily="18" charset="0"/>
              </a:rPr>
              <a:t>Overall spending </a:t>
            </a:r>
            <a:endParaRPr lang="en-US" sz="1600" b="1" dirty="0">
              <a:solidFill>
                <a:srgbClr val="000000"/>
              </a:solidFill>
              <a:ea typeface="Calibri" panose="020F0502020204030204" pitchFamily="34" charset="0"/>
              <a:cs typeface="Times New Roman" panose="02020603050405020304" pitchFamily="18" charset="0"/>
            </a:endParaRPr>
          </a:p>
          <a:p>
            <a:pPr algn="just">
              <a:lnSpc>
                <a:spcPct val="107000"/>
              </a:lnSpc>
              <a:spcAft>
                <a:spcPts val="800"/>
              </a:spcAft>
            </a:pPr>
            <a:r>
              <a:rPr lang="en-US" sz="1400" dirty="0">
                <a:ea typeface="Calibri" panose="020F0502020204030204" pitchFamily="34" charset="0"/>
                <a:cs typeface="Times New Roman" panose="02020603050405020304" pitchFamily="18" charset="0"/>
              </a:rPr>
              <a:t>The Legislation and Oversight program has spent 81 percent or R154,646m of the budget of R191,203m for the third quarter and indications are that there will be underspending of the annual budget at the end of the financial year. Spending by the National Council of Provinces subprogram is 58 percent for the third quarter with a variance of R6,351m as a result of Taking to the People and Provincial week budget not spent</a:t>
            </a:r>
            <a:r>
              <a:rPr lang="en-US" sz="1400" dirty="0">
                <a:solidFill>
                  <a:srgbClr val="FF0000"/>
                </a:solidFill>
                <a:ea typeface="Calibri" panose="020F0502020204030204" pitchFamily="34" charset="0"/>
                <a:cs typeface="Times New Roman" panose="02020603050405020304" pitchFamily="18" charset="0"/>
              </a:rPr>
              <a:t>.</a:t>
            </a:r>
            <a:r>
              <a:rPr lang="en-US" sz="1400" dirty="0">
                <a:ea typeface="Calibri" panose="020F0502020204030204" pitchFamily="34" charset="0"/>
                <a:cs typeface="Times New Roman" panose="02020603050405020304" pitchFamily="18" charset="0"/>
              </a:rPr>
              <a:t> Low spending of 7 percent or R149k under Events is due to events being conducted virtually, more expenditure is expected in preparation for SONA</a:t>
            </a:r>
            <a:r>
              <a:rPr lang="en-US" sz="1400" dirty="0">
                <a:solidFill>
                  <a:srgbClr val="FF0000"/>
                </a:solidFill>
                <a:ea typeface="Calibri" panose="020F0502020204030204" pitchFamily="34" charset="0"/>
                <a:cs typeface="Times New Roman" panose="02020603050405020304" pitchFamily="18" charset="0"/>
              </a:rPr>
              <a:t>.</a:t>
            </a:r>
          </a:p>
          <a:p>
            <a:pPr algn="just">
              <a:lnSpc>
                <a:spcPct val="107000"/>
              </a:lnSpc>
              <a:spcAft>
                <a:spcPts val="800"/>
              </a:spcAft>
            </a:pPr>
            <a:r>
              <a:rPr lang="en-US" sz="1600" b="1" dirty="0">
                <a:solidFill>
                  <a:srgbClr val="000000"/>
                </a:solidFill>
                <a:ea typeface="Calibri" panose="020F0502020204030204" pitchFamily="34" charset="0"/>
                <a:cs typeface="Times New Roman" panose="02020603050405020304" pitchFamily="18" charset="0"/>
              </a:rPr>
              <a:t>Compensation of employees</a:t>
            </a:r>
          </a:p>
          <a:p>
            <a:pPr algn="just">
              <a:lnSpc>
                <a:spcPct val="107000"/>
              </a:lnSpc>
              <a:spcAft>
                <a:spcPts val="800"/>
              </a:spcAft>
            </a:pPr>
            <a:r>
              <a:rPr lang="en-US" sz="1400" dirty="0">
                <a:ea typeface="Calibri" panose="020F0502020204030204" pitchFamily="34" charset="0"/>
                <a:cs typeface="Times New Roman" panose="02020603050405020304" pitchFamily="18" charset="0"/>
              </a:rPr>
              <a:t>The spending on compensation of employees is 87 percent or R134,606 of the R154,916m third quarter budget and indications are that there will be a full spend of the R570,389m annual budget at the end of the financial year.  </a:t>
            </a:r>
          </a:p>
          <a:p>
            <a:pPr algn="just">
              <a:lnSpc>
                <a:spcPct val="107000"/>
              </a:lnSpc>
              <a:spcAft>
                <a:spcPts val="800"/>
              </a:spcAft>
            </a:pPr>
            <a:r>
              <a:rPr lang="en-US" sz="1600" b="1" dirty="0">
                <a:solidFill>
                  <a:srgbClr val="000000"/>
                </a:solidFill>
                <a:ea typeface="Calibri" panose="020F0502020204030204" pitchFamily="34" charset="0"/>
                <a:cs typeface="Times New Roman" panose="02020603050405020304" pitchFamily="18" charset="0"/>
              </a:rPr>
              <a:t>Goods and services (APP)</a:t>
            </a:r>
          </a:p>
          <a:p>
            <a:pPr lvl="0"/>
            <a:r>
              <a:rPr lang="en-US" sz="1400" dirty="0">
                <a:ea typeface="Calibri" panose="020F0502020204030204" pitchFamily="34" charset="0"/>
                <a:cs typeface="Times New Roman" panose="02020603050405020304" pitchFamily="18" charset="0"/>
              </a:rPr>
              <a:t>The spending on goods and services is 55 percent or R19,975m of the third quarter budget and indications are that there will be a full spend of the R139,496m annual budget at the end of the financial year as a result of the approved adjusted budget emanating from</a:t>
            </a:r>
            <a:r>
              <a:rPr lang="en-ZA" sz="1400" dirty="0">
                <a:ea typeface="Calibri" panose="020F0502020204030204" pitchFamily="34" charset="0"/>
                <a:cs typeface="Times New Roman" panose="02020603050405020304" pitchFamily="18" charset="0"/>
              </a:rPr>
              <a:t> Covid-19 regulations and restrictions with the different lockdown levels that were announce by the President and his Cabinet and the Local Government Elections resulted to changes of the Parliament programme.</a:t>
            </a:r>
            <a:r>
              <a:rPr lang="en-US" sz="1400" dirty="0">
                <a:ea typeface="Calibri" panose="020F0502020204030204" pitchFamily="34" charset="0"/>
                <a:cs typeface="Times New Roman" panose="02020603050405020304" pitchFamily="18" charset="0"/>
              </a:rPr>
              <a:t> The National Council of Provinces underspending of R6,351m is as a result of Taking Parliament to the People (TPTTP) and the Provincial week budget not spent. </a:t>
            </a:r>
            <a:r>
              <a:rPr lang="en-ZA" sz="1400" dirty="0">
                <a:ea typeface="Calibri" panose="020F0502020204030204" pitchFamily="34" charset="0"/>
                <a:cs typeface="Times New Roman" panose="02020603050405020304" pitchFamily="18" charset="0"/>
              </a:rPr>
              <a:t>The current underspending under Legislative Sector Support is due to the implications of the force majeure with a total projected spending of R36 million by year end. The Programme has committed funds amount to R6,306m from various line items, the committed funds will become actual spending on receipt of services or delivery.</a:t>
            </a:r>
            <a:endParaRPr lang="en-US" sz="1400" dirty="0">
              <a:ea typeface="Calibri" panose="020F0502020204030204" pitchFamily="34" charset="0"/>
              <a:cs typeface="Times New Roman" panose="02020603050405020304" pitchFamily="18" charset="0"/>
            </a:endParaRPr>
          </a:p>
          <a:p>
            <a:pPr algn="just">
              <a:lnSpc>
                <a:spcPct val="107000"/>
              </a:lnSpc>
              <a:spcAft>
                <a:spcPts val="800"/>
              </a:spcAft>
            </a:pPr>
            <a:r>
              <a:rPr lang="en-US" sz="1600" b="1" dirty="0">
                <a:solidFill>
                  <a:srgbClr val="000000"/>
                </a:solidFill>
                <a:ea typeface="Calibri" panose="020F0502020204030204" pitchFamily="34" charset="0"/>
                <a:cs typeface="Times New Roman" panose="02020603050405020304" pitchFamily="18" charset="0"/>
              </a:rPr>
              <a:t>Capital expenditure</a:t>
            </a:r>
          </a:p>
          <a:p>
            <a:pPr algn="just">
              <a:lnSpc>
                <a:spcPct val="107000"/>
              </a:lnSpc>
              <a:spcAft>
                <a:spcPts val="800"/>
              </a:spcAft>
            </a:pPr>
            <a:r>
              <a:rPr lang="en-US" sz="1400" dirty="0">
                <a:ea typeface="Calibri" panose="020F0502020204030204" pitchFamily="34" charset="0"/>
                <a:cs typeface="Times New Roman" panose="02020603050405020304" pitchFamily="18" charset="0"/>
              </a:rPr>
              <a:t>Spending on capital expenditure is 78 percent or R65K in the third quarter and indications are that there will be a full spend of the R3,527m annual budget at the end of the financial year. Funds amount to R18k have been committed, delivery is expected in the last quarter of the financial year.</a:t>
            </a:r>
            <a:endParaRPr lang="en-ZA" sz="1400" dirty="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a:xfrm>
            <a:off x="9439263" y="6435364"/>
            <a:ext cx="394472"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Programme 2: Legislation &amp; Oversight (</a:t>
            </a:r>
            <a:r>
              <a:rPr lang="en-ZA" sz="2800" b="1" dirty="0" err="1">
                <a:latin typeface="Arial Black" panose="020B0A04020102020204" pitchFamily="34" charset="0"/>
                <a:cs typeface="Calibri" panose="020F0502020204030204" pitchFamily="34" charset="0"/>
              </a:rPr>
              <a:t>cont</a:t>
            </a:r>
            <a:r>
              <a:rPr lang="en-ZA" sz="2800" b="1" dirty="0">
                <a:latin typeface="Arial Black" panose="020B0A04020102020204" pitchFamily="34" charset="0"/>
                <a:cs typeface="Calibri" panose="020F0502020204030204" pitchFamily="34" charset="0"/>
              </a:rPr>
              <a:t>…)</a:t>
            </a:r>
          </a:p>
        </p:txBody>
      </p:sp>
    </p:spTree>
    <p:extLst>
      <p:ext uri="{BB962C8B-B14F-4D97-AF65-F5344CB8AC3E}">
        <p14:creationId xmlns:p14="http://schemas.microsoft.com/office/powerpoint/2010/main" val="217215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99600" y="6492875"/>
            <a:ext cx="394472"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p:cNvGraphicFramePr>
            <a:graphicFrameLocks noGrp="1"/>
          </p:cNvGraphicFramePr>
          <p:nvPr/>
        </p:nvGraphicFramePr>
        <p:xfrm>
          <a:off x="325921" y="1587401"/>
          <a:ext cx="9133839" cy="1777467"/>
        </p:xfrm>
        <a:graphic>
          <a:graphicData uri="http://schemas.openxmlformats.org/drawingml/2006/table">
            <a:tbl>
              <a:tblPr firstRow="1" firstCol="1" bandRow="1"/>
              <a:tblGrid>
                <a:gridCol w="2255269">
                  <a:extLst>
                    <a:ext uri="{9D8B030D-6E8A-4147-A177-3AD203B41FA5}">
                      <a16:colId xmlns:a16="http://schemas.microsoft.com/office/drawing/2014/main" val="1387979323"/>
                    </a:ext>
                  </a:extLst>
                </a:gridCol>
                <a:gridCol w="1014871">
                  <a:extLst>
                    <a:ext uri="{9D8B030D-6E8A-4147-A177-3AD203B41FA5}">
                      <a16:colId xmlns:a16="http://schemas.microsoft.com/office/drawing/2014/main" val="3679719829"/>
                    </a:ext>
                  </a:extLst>
                </a:gridCol>
                <a:gridCol w="902108">
                  <a:extLst>
                    <a:ext uri="{9D8B030D-6E8A-4147-A177-3AD203B41FA5}">
                      <a16:colId xmlns:a16="http://schemas.microsoft.com/office/drawing/2014/main" val="3285971428"/>
                    </a:ext>
                  </a:extLst>
                </a:gridCol>
                <a:gridCol w="845726">
                  <a:extLst>
                    <a:ext uri="{9D8B030D-6E8A-4147-A177-3AD203B41FA5}">
                      <a16:colId xmlns:a16="http://schemas.microsoft.com/office/drawing/2014/main" val="4224401069"/>
                    </a:ext>
                  </a:extLst>
                </a:gridCol>
                <a:gridCol w="586642">
                  <a:extLst>
                    <a:ext uri="{9D8B030D-6E8A-4147-A177-3AD203B41FA5}">
                      <a16:colId xmlns:a16="http://schemas.microsoft.com/office/drawing/2014/main" val="1432583224"/>
                    </a:ext>
                  </a:extLst>
                </a:gridCol>
                <a:gridCol w="992045">
                  <a:extLst>
                    <a:ext uri="{9D8B030D-6E8A-4147-A177-3AD203B41FA5}">
                      <a16:colId xmlns:a16="http://schemas.microsoft.com/office/drawing/2014/main" val="2292999799"/>
                    </a:ext>
                  </a:extLst>
                </a:gridCol>
                <a:gridCol w="1071252">
                  <a:extLst>
                    <a:ext uri="{9D8B030D-6E8A-4147-A177-3AD203B41FA5}">
                      <a16:colId xmlns:a16="http://schemas.microsoft.com/office/drawing/2014/main" val="2903214084"/>
                    </a:ext>
                  </a:extLst>
                </a:gridCol>
                <a:gridCol w="902108">
                  <a:extLst>
                    <a:ext uri="{9D8B030D-6E8A-4147-A177-3AD203B41FA5}">
                      <a16:colId xmlns:a16="http://schemas.microsoft.com/office/drawing/2014/main" val="422138178"/>
                    </a:ext>
                  </a:extLst>
                </a:gridCol>
                <a:gridCol w="563818">
                  <a:extLst>
                    <a:ext uri="{9D8B030D-6E8A-4147-A177-3AD203B41FA5}">
                      <a16:colId xmlns:a16="http://schemas.microsoft.com/office/drawing/2014/main" val="2974966194"/>
                    </a:ext>
                  </a:extLst>
                </a:gridCol>
              </a:tblGrid>
              <a:tr h="327598">
                <a:tc>
                  <a:txBody>
                    <a:bodyPr/>
                    <a:lstStyle/>
                    <a:p>
                      <a:pPr marL="0" marR="0" algn="just">
                        <a:lnSpc>
                          <a:spcPct val="107000"/>
                        </a:lnSpc>
                        <a:spcBef>
                          <a:spcPts val="0"/>
                        </a:spcBef>
                        <a:spcAft>
                          <a:spcPts val="60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800265">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Main Division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285023">
                <a:tc>
                  <a:txBody>
                    <a:bodyPr/>
                    <a:lstStyle/>
                    <a:p>
                      <a:pPr marL="0" marR="0" algn="just" defTabSz="914400" rtl="0" eaLnBrk="1" latinLnBrk="0" hangingPunct="1">
                        <a:lnSpc>
                          <a:spcPct val="107000"/>
                        </a:lnSpc>
                        <a:spcBef>
                          <a:spcPts val="0"/>
                        </a:spcBef>
                        <a:spcAft>
                          <a:spcPts val="60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National Assembly</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12,346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10,813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1,533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45,575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31,864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13,711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343470"/>
                  </a:ext>
                </a:extLst>
              </a:tr>
              <a:tr h="327598">
                <a:tc>
                  <a:txBody>
                    <a:bodyPr/>
                    <a:lstStyle/>
                    <a:p>
                      <a:pPr marL="0" marR="0" algn="just" defTabSz="914400" rtl="0" eaLnBrk="1" latinLnBrk="0" hangingPunct="1">
                        <a:lnSpc>
                          <a:spcPct val="107000"/>
                        </a:lnSpc>
                        <a:spcBef>
                          <a:spcPts val="0"/>
                        </a:spcBef>
                        <a:spcAft>
                          <a:spcPts val="600"/>
                        </a:spcAft>
                      </a:pPr>
                      <a:r>
                        <a:rPr lang="en-ZA" sz="1400" b="1" kern="1200" dirty="0">
                          <a:solidFill>
                            <a:schemeClr val="tx1"/>
                          </a:solidFill>
                          <a:effectLst/>
                          <a:latin typeface="+mn-lt"/>
                          <a:ea typeface="Calibri" panose="020F0502020204030204" pitchFamily="34" charset="0"/>
                          <a:cs typeface="Times New Roman" panose="02020603050405020304" pitchFamily="18" charset="0"/>
                        </a:rPr>
                        <a:t>TOTALS</a:t>
                      </a:r>
                      <a:endParaRPr lang="en-US" sz="1400" b="1"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12,346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10,813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1,533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45,575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31,864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13,711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graphicFrame>
        <p:nvGraphicFramePr>
          <p:cNvPr id="6" name="Table 5"/>
          <p:cNvGraphicFramePr>
            <a:graphicFrameLocks noGrp="1"/>
          </p:cNvGraphicFramePr>
          <p:nvPr/>
        </p:nvGraphicFramePr>
        <p:xfrm>
          <a:off x="325922" y="4290244"/>
          <a:ext cx="9173678" cy="1901552"/>
        </p:xfrm>
        <a:graphic>
          <a:graphicData uri="http://schemas.openxmlformats.org/drawingml/2006/table">
            <a:tbl>
              <a:tblPr firstRow="1" firstCol="1" bandRow="1"/>
              <a:tblGrid>
                <a:gridCol w="2265106">
                  <a:extLst>
                    <a:ext uri="{9D8B030D-6E8A-4147-A177-3AD203B41FA5}">
                      <a16:colId xmlns:a16="http://schemas.microsoft.com/office/drawing/2014/main" val="1387979323"/>
                    </a:ext>
                  </a:extLst>
                </a:gridCol>
                <a:gridCol w="1019298">
                  <a:extLst>
                    <a:ext uri="{9D8B030D-6E8A-4147-A177-3AD203B41FA5}">
                      <a16:colId xmlns:a16="http://schemas.microsoft.com/office/drawing/2014/main" val="3679719829"/>
                    </a:ext>
                  </a:extLst>
                </a:gridCol>
                <a:gridCol w="906043">
                  <a:extLst>
                    <a:ext uri="{9D8B030D-6E8A-4147-A177-3AD203B41FA5}">
                      <a16:colId xmlns:a16="http://schemas.microsoft.com/office/drawing/2014/main" val="3285971428"/>
                    </a:ext>
                  </a:extLst>
                </a:gridCol>
                <a:gridCol w="849415">
                  <a:extLst>
                    <a:ext uri="{9D8B030D-6E8A-4147-A177-3AD203B41FA5}">
                      <a16:colId xmlns:a16="http://schemas.microsoft.com/office/drawing/2014/main" val="4224401069"/>
                    </a:ext>
                  </a:extLst>
                </a:gridCol>
                <a:gridCol w="630067">
                  <a:extLst>
                    <a:ext uri="{9D8B030D-6E8A-4147-A177-3AD203B41FA5}">
                      <a16:colId xmlns:a16="http://schemas.microsoft.com/office/drawing/2014/main" val="1432583224"/>
                    </a:ext>
                  </a:extLst>
                </a:gridCol>
                <a:gridCol w="955505">
                  <a:extLst>
                    <a:ext uri="{9D8B030D-6E8A-4147-A177-3AD203B41FA5}">
                      <a16:colId xmlns:a16="http://schemas.microsoft.com/office/drawing/2014/main" val="2292999799"/>
                    </a:ext>
                  </a:extLst>
                </a:gridCol>
                <a:gridCol w="1075924">
                  <a:extLst>
                    <a:ext uri="{9D8B030D-6E8A-4147-A177-3AD203B41FA5}">
                      <a16:colId xmlns:a16="http://schemas.microsoft.com/office/drawing/2014/main" val="2903214084"/>
                    </a:ext>
                  </a:extLst>
                </a:gridCol>
                <a:gridCol w="906043">
                  <a:extLst>
                    <a:ext uri="{9D8B030D-6E8A-4147-A177-3AD203B41FA5}">
                      <a16:colId xmlns:a16="http://schemas.microsoft.com/office/drawing/2014/main" val="422138178"/>
                    </a:ext>
                  </a:extLst>
                </a:gridCol>
                <a:gridCol w="566277">
                  <a:extLst>
                    <a:ext uri="{9D8B030D-6E8A-4147-A177-3AD203B41FA5}">
                      <a16:colId xmlns:a16="http://schemas.microsoft.com/office/drawing/2014/main" val="2974966194"/>
                    </a:ext>
                  </a:extLst>
                </a:gridCol>
              </a:tblGrid>
              <a:tr h="333270">
                <a:tc>
                  <a:txBody>
                    <a:bodyPr/>
                    <a:lstStyle/>
                    <a:p>
                      <a:pPr marL="0" marR="0" algn="just">
                        <a:lnSpc>
                          <a:spcPct val="107000"/>
                        </a:lnSpc>
                        <a:spcBef>
                          <a:spcPts val="0"/>
                        </a:spcBef>
                        <a:spcAft>
                          <a:spcPts val="60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814122">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Economic Classification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275095">
                <a:tc>
                  <a:txBody>
                    <a:bodyPr/>
                    <a:lstStyle/>
                    <a:p>
                      <a:pPr marL="0" marR="0" algn="just" defTabSz="914400" rtl="0" eaLnBrk="1" latinLnBrk="0" hangingPunct="1">
                        <a:lnSpc>
                          <a:spcPct val="107000"/>
                        </a:lnSpc>
                        <a:spcBef>
                          <a:spcPts val="0"/>
                        </a:spcBef>
                        <a:spcAft>
                          <a:spcPts val="60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National Council of Provinces</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15,206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8,855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6,351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43,528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26,122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17,406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333270">
                <a:tc>
                  <a:txBody>
                    <a:bodyPr/>
                    <a:lstStyle/>
                    <a:p>
                      <a:pPr marL="0" marR="0" algn="just" defTabSz="914400" rtl="0" eaLnBrk="1" latinLnBrk="0" hangingPunct="1">
                        <a:lnSpc>
                          <a:spcPct val="107000"/>
                        </a:lnSpc>
                        <a:spcBef>
                          <a:spcPts val="0"/>
                        </a:spcBef>
                        <a:spcAft>
                          <a:spcPts val="600"/>
                        </a:spcAft>
                      </a:pPr>
                      <a:r>
                        <a:rPr lang="en-ZA" sz="1400" b="1" kern="1200" dirty="0">
                          <a:solidFill>
                            <a:schemeClr val="tx1"/>
                          </a:solidFill>
                          <a:effectLst/>
                          <a:latin typeface="+mn-lt"/>
                          <a:ea typeface="Calibri" panose="020F0502020204030204" pitchFamily="34" charset="0"/>
                          <a:cs typeface="Times New Roman" panose="02020603050405020304" pitchFamily="18" charset="0"/>
                        </a:rPr>
                        <a:t>TOTALS</a:t>
                      </a:r>
                      <a:endParaRPr lang="en-US" sz="1400" b="1"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15,206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8,855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6,351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43,528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26,122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17,406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latinLnBrk="0" hangingPunct="1">
                        <a:lnSpc>
                          <a:spcPct val="107000"/>
                        </a:lnSpc>
                        <a:spcBef>
                          <a:spcPts val="0"/>
                        </a:spcBef>
                        <a:spcAft>
                          <a:spcPts val="600"/>
                        </a:spcAft>
                      </a:pP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sp>
        <p:nvSpPr>
          <p:cNvPr id="2" name="TextBox 1"/>
          <p:cNvSpPr txBox="1"/>
          <p:nvPr/>
        </p:nvSpPr>
        <p:spPr>
          <a:xfrm>
            <a:off x="325922" y="1089454"/>
            <a:ext cx="3946337"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Subprogram 1: National Assembly</a:t>
            </a:r>
          </a:p>
        </p:txBody>
      </p:sp>
      <p:sp>
        <p:nvSpPr>
          <p:cNvPr id="7" name="TextBox 6"/>
          <p:cNvSpPr txBox="1"/>
          <p:nvPr/>
        </p:nvSpPr>
        <p:spPr>
          <a:xfrm>
            <a:off x="325922" y="3724780"/>
            <a:ext cx="5160387"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Subprogram 2: National Council of Provinces</a:t>
            </a:r>
          </a:p>
        </p:txBody>
      </p:sp>
      <p:sp>
        <p:nvSpPr>
          <p:cNvPr id="8" name="Title 1"/>
          <p:cNvSpPr txBox="1">
            <a:spLocks/>
          </p:cNvSpPr>
          <p:nvPr/>
        </p:nvSpPr>
        <p:spPr>
          <a:xfrm>
            <a:off x="1" y="0"/>
            <a:ext cx="9906000" cy="1252025"/>
          </a:xfrm>
          <a:prstGeom prst="rect">
            <a:avLst/>
          </a:prstGeom>
        </p:spPr>
        <p:txBody>
          <a:bodyPr vert="horz" lIns="91440" tIns="45720" rIns="91440" bIns="45720" rtlCol="0" anchor="ctr">
            <a:normAutofit/>
          </a:bodyPr>
          <a:lstStyle>
            <a:defPPr>
              <a:defRPr lang="en-US"/>
            </a:defPPr>
            <a:lvl1pPr>
              <a:lnSpc>
                <a:spcPct val="110000"/>
              </a:lnSpc>
              <a:spcBef>
                <a:spcPct val="0"/>
              </a:spcBef>
              <a:buNone/>
              <a:defRPr sz="2800" b="1">
                <a:latin typeface="Arial Black" panose="020B0A04020102020204" pitchFamily="34" charset="0"/>
                <a:ea typeface="+mj-ea"/>
                <a:cs typeface="Calibri" panose="020F0502020204030204" pitchFamily="34" charset="0"/>
              </a:defRPr>
            </a:lvl1pPr>
          </a:lstStyle>
          <a:p>
            <a:r>
              <a:rPr lang="en-ZA" dirty="0"/>
              <a:t>Programme 2: Subprogram spending</a:t>
            </a:r>
          </a:p>
        </p:txBody>
      </p:sp>
    </p:spTree>
    <p:extLst>
      <p:ext uri="{BB962C8B-B14F-4D97-AF65-F5344CB8AC3E}">
        <p14:creationId xmlns:p14="http://schemas.microsoft.com/office/powerpoint/2010/main" val="14045366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536083881"/>
              </p:ext>
            </p:extLst>
          </p:nvPr>
        </p:nvGraphicFramePr>
        <p:xfrm>
          <a:off x="435686" y="5080314"/>
          <a:ext cx="9173678" cy="1746695"/>
        </p:xfrm>
        <a:graphic>
          <a:graphicData uri="http://schemas.openxmlformats.org/drawingml/2006/table">
            <a:tbl>
              <a:tblPr firstRow="1" firstCol="1" bandRow="1"/>
              <a:tblGrid>
                <a:gridCol w="2265106">
                  <a:extLst>
                    <a:ext uri="{9D8B030D-6E8A-4147-A177-3AD203B41FA5}">
                      <a16:colId xmlns:a16="http://schemas.microsoft.com/office/drawing/2014/main" val="1387979323"/>
                    </a:ext>
                  </a:extLst>
                </a:gridCol>
                <a:gridCol w="1019298">
                  <a:extLst>
                    <a:ext uri="{9D8B030D-6E8A-4147-A177-3AD203B41FA5}">
                      <a16:colId xmlns:a16="http://schemas.microsoft.com/office/drawing/2014/main" val="3679719829"/>
                    </a:ext>
                  </a:extLst>
                </a:gridCol>
                <a:gridCol w="906043">
                  <a:extLst>
                    <a:ext uri="{9D8B030D-6E8A-4147-A177-3AD203B41FA5}">
                      <a16:colId xmlns:a16="http://schemas.microsoft.com/office/drawing/2014/main" val="3285971428"/>
                    </a:ext>
                  </a:extLst>
                </a:gridCol>
                <a:gridCol w="849415">
                  <a:extLst>
                    <a:ext uri="{9D8B030D-6E8A-4147-A177-3AD203B41FA5}">
                      <a16:colId xmlns:a16="http://schemas.microsoft.com/office/drawing/2014/main" val="4224401069"/>
                    </a:ext>
                  </a:extLst>
                </a:gridCol>
                <a:gridCol w="619598">
                  <a:extLst>
                    <a:ext uri="{9D8B030D-6E8A-4147-A177-3AD203B41FA5}">
                      <a16:colId xmlns:a16="http://schemas.microsoft.com/office/drawing/2014/main" val="1432583224"/>
                    </a:ext>
                  </a:extLst>
                </a:gridCol>
                <a:gridCol w="965974">
                  <a:extLst>
                    <a:ext uri="{9D8B030D-6E8A-4147-A177-3AD203B41FA5}">
                      <a16:colId xmlns:a16="http://schemas.microsoft.com/office/drawing/2014/main" val="2292999799"/>
                    </a:ext>
                  </a:extLst>
                </a:gridCol>
                <a:gridCol w="1075924">
                  <a:extLst>
                    <a:ext uri="{9D8B030D-6E8A-4147-A177-3AD203B41FA5}">
                      <a16:colId xmlns:a16="http://schemas.microsoft.com/office/drawing/2014/main" val="2903214084"/>
                    </a:ext>
                  </a:extLst>
                </a:gridCol>
                <a:gridCol w="906043">
                  <a:extLst>
                    <a:ext uri="{9D8B030D-6E8A-4147-A177-3AD203B41FA5}">
                      <a16:colId xmlns:a16="http://schemas.microsoft.com/office/drawing/2014/main" val="422138178"/>
                    </a:ext>
                  </a:extLst>
                </a:gridCol>
                <a:gridCol w="566277">
                  <a:extLst>
                    <a:ext uri="{9D8B030D-6E8A-4147-A177-3AD203B41FA5}">
                      <a16:colId xmlns:a16="http://schemas.microsoft.com/office/drawing/2014/main" val="2974966194"/>
                    </a:ext>
                  </a:extLst>
                </a:gridCol>
              </a:tblGrid>
              <a:tr h="263017">
                <a:tc>
                  <a:txBody>
                    <a:bodyPr/>
                    <a:lstStyle/>
                    <a:p>
                      <a:pPr marL="0" marR="0" algn="just">
                        <a:lnSpc>
                          <a:spcPct val="107000"/>
                        </a:lnSpc>
                        <a:spcBef>
                          <a:spcPts val="0"/>
                        </a:spcBef>
                        <a:spcAft>
                          <a:spcPts val="60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642505">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Economic Classification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217105">
                <a:tc>
                  <a:txBody>
                    <a:bodyPr/>
                    <a:lstStyle/>
                    <a:p>
                      <a:pPr marL="0" marR="0">
                        <a:spcBef>
                          <a:spcPts val="0"/>
                        </a:spcBef>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Legislative Sector Support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13,268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6,578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6,690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36,170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17,311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18,859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48%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263017">
                <a:tc>
                  <a:txBody>
                    <a:bodyPr/>
                    <a:lstStyle/>
                    <a:p>
                      <a:pPr marL="0" marR="0">
                        <a:lnSpc>
                          <a:spcPct val="107000"/>
                        </a:lnSpc>
                        <a:spcBef>
                          <a:spcPts val="0"/>
                        </a:spcBef>
                        <a:spcAft>
                          <a:spcPts val="600"/>
                        </a:spcAft>
                      </a:pPr>
                      <a:r>
                        <a:rPr lang="en-ZA" sz="1200" b="1" dirty="0">
                          <a:effectLst/>
                          <a:latin typeface="Arial" panose="020B0604020202020204" pitchFamily="34" charset="0"/>
                          <a:ea typeface="Calibri" panose="020F0502020204030204" pitchFamily="34" charset="0"/>
                          <a:cs typeface="Times New Roman" panose="02020603050405020304" pitchFamily="18" charset="0"/>
                        </a:rPr>
                        <a:t>TOTALS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13,268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6,578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6,690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36,170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17,311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18,859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sp>
        <p:nvSpPr>
          <p:cNvPr id="3" name="Slide Number Placeholder 2"/>
          <p:cNvSpPr>
            <a:spLocks noGrp="1"/>
          </p:cNvSpPr>
          <p:nvPr>
            <p:ph type="sldNum" sz="quarter" idx="12"/>
          </p:nvPr>
        </p:nvSpPr>
        <p:spPr>
          <a:xfrm>
            <a:off x="9491148" y="6492875"/>
            <a:ext cx="355282"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p:cNvGraphicFramePr>
            <a:graphicFrameLocks noGrp="1"/>
          </p:cNvGraphicFramePr>
          <p:nvPr/>
        </p:nvGraphicFramePr>
        <p:xfrm>
          <a:off x="435686" y="1062027"/>
          <a:ext cx="9133839" cy="3622300"/>
        </p:xfrm>
        <a:graphic>
          <a:graphicData uri="http://schemas.openxmlformats.org/drawingml/2006/table">
            <a:tbl>
              <a:tblPr firstRow="1" firstCol="1" bandRow="1"/>
              <a:tblGrid>
                <a:gridCol w="2255269">
                  <a:extLst>
                    <a:ext uri="{9D8B030D-6E8A-4147-A177-3AD203B41FA5}">
                      <a16:colId xmlns:a16="http://schemas.microsoft.com/office/drawing/2014/main" val="1387979323"/>
                    </a:ext>
                  </a:extLst>
                </a:gridCol>
                <a:gridCol w="1014871">
                  <a:extLst>
                    <a:ext uri="{9D8B030D-6E8A-4147-A177-3AD203B41FA5}">
                      <a16:colId xmlns:a16="http://schemas.microsoft.com/office/drawing/2014/main" val="3679719829"/>
                    </a:ext>
                  </a:extLst>
                </a:gridCol>
                <a:gridCol w="902108">
                  <a:extLst>
                    <a:ext uri="{9D8B030D-6E8A-4147-A177-3AD203B41FA5}">
                      <a16:colId xmlns:a16="http://schemas.microsoft.com/office/drawing/2014/main" val="3285971428"/>
                    </a:ext>
                  </a:extLst>
                </a:gridCol>
                <a:gridCol w="845726">
                  <a:extLst>
                    <a:ext uri="{9D8B030D-6E8A-4147-A177-3AD203B41FA5}">
                      <a16:colId xmlns:a16="http://schemas.microsoft.com/office/drawing/2014/main" val="4224401069"/>
                    </a:ext>
                  </a:extLst>
                </a:gridCol>
                <a:gridCol w="646694">
                  <a:extLst>
                    <a:ext uri="{9D8B030D-6E8A-4147-A177-3AD203B41FA5}">
                      <a16:colId xmlns:a16="http://schemas.microsoft.com/office/drawing/2014/main" val="1432583224"/>
                    </a:ext>
                  </a:extLst>
                </a:gridCol>
                <a:gridCol w="931993">
                  <a:extLst>
                    <a:ext uri="{9D8B030D-6E8A-4147-A177-3AD203B41FA5}">
                      <a16:colId xmlns:a16="http://schemas.microsoft.com/office/drawing/2014/main" val="2292999799"/>
                    </a:ext>
                  </a:extLst>
                </a:gridCol>
                <a:gridCol w="1071252">
                  <a:extLst>
                    <a:ext uri="{9D8B030D-6E8A-4147-A177-3AD203B41FA5}">
                      <a16:colId xmlns:a16="http://schemas.microsoft.com/office/drawing/2014/main" val="2903214084"/>
                    </a:ext>
                  </a:extLst>
                </a:gridCol>
                <a:gridCol w="902108">
                  <a:extLst>
                    <a:ext uri="{9D8B030D-6E8A-4147-A177-3AD203B41FA5}">
                      <a16:colId xmlns:a16="http://schemas.microsoft.com/office/drawing/2014/main" val="422138178"/>
                    </a:ext>
                  </a:extLst>
                </a:gridCol>
                <a:gridCol w="563818">
                  <a:extLst>
                    <a:ext uri="{9D8B030D-6E8A-4147-A177-3AD203B41FA5}">
                      <a16:colId xmlns:a16="http://schemas.microsoft.com/office/drawing/2014/main" val="2974966194"/>
                    </a:ext>
                  </a:extLst>
                </a:gridCol>
              </a:tblGrid>
              <a:tr h="231780">
                <a:tc>
                  <a:txBody>
                    <a:bodyPr/>
                    <a:lstStyle/>
                    <a:p>
                      <a:pPr marL="0" marR="0" algn="just">
                        <a:lnSpc>
                          <a:spcPct val="107000"/>
                        </a:lnSpc>
                        <a:spcBef>
                          <a:spcPts val="0"/>
                        </a:spcBef>
                        <a:spcAft>
                          <a:spcPts val="60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683622">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Main Division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276931">
                <a:tc>
                  <a:txBody>
                    <a:bodyPr/>
                    <a:lstStyle/>
                    <a:p>
                      <a:pPr marL="0" marR="0">
                        <a:spcBef>
                          <a:spcPts val="0"/>
                        </a:spcBef>
                        <a:spcAft>
                          <a:spcPts val="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Core Business Support</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85,136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68,779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16,357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321,335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212,944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108,391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66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388461">
                <a:tc>
                  <a:txBody>
                    <a:bodyPr/>
                    <a:lstStyle/>
                    <a:p>
                      <a:pPr marL="0" marR="0">
                        <a:spcBef>
                          <a:spcPts val="0"/>
                        </a:spcBef>
                        <a:spcAft>
                          <a:spcPts val="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Knowledge and Information Services</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50,774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47,766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3,008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94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208,978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143,700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65,278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69</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343470"/>
                  </a:ext>
                </a:extLst>
              </a:tr>
              <a:tr h="388461">
                <a:tc>
                  <a:txBody>
                    <a:bodyPr/>
                    <a:lstStyle/>
                    <a:p>
                      <a:pPr marL="0" marR="0">
                        <a:spcBef>
                          <a:spcPts val="0"/>
                        </a:spcBef>
                        <a:spcAft>
                          <a:spcPts val="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International Relations and Protocol</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9,751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9,405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346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31,999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22,574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9,425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71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4056989"/>
                  </a:ext>
                </a:extLst>
              </a:tr>
              <a:tr h="497642">
                <a:tc>
                  <a:txBody>
                    <a:bodyPr/>
                    <a:lstStyle/>
                    <a:p>
                      <a:pPr marL="0" marR="0" algn="just">
                        <a:lnSpc>
                          <a:spcPct val="150000"/>
                        </a:lnSpc>
                        <a:spcBef>
                          <a:spcPts val="0"/>
                        </a:spcBef>
                        <a:spcAft>
                          <a:spcPts val="0"/>
                        </a:spcAft>
                      </a:pPr>
                      <a:r>
                        <a:rPr lang="en-US" sz="1400" kern="1200" dirty="0">
                          <a:solidFill>
                            <a:schemeClr val="tx1"/>
                          </a:solidFill>
                          <a:effectLst/>
                          <a:latin typeface="+mn-lt"/>
                          <a:ea typeface="Calibri" panose="020F0502020204030204" pitchFamily="34" charset="0"/>
                          <a:cs typeface="Times New Roman" panose="02020603050405020304" pitchFamily="18" charset="0"/>
                        </a:rPr>
                        <a:t>Office of Institutions Supporting Democracy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2,722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2,301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9,828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6,753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3,075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69</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4434401"/>
                  </a:ext>
                </a:extLst>
              </a:tr>
              <a:tr h="388461">
                <a:tc>
                  <a:txBody>
                    <a:bodyPr/>
                    <a:lstStyle/>
                    <a:p>
                      <a:pPr marL="0" marR="0">
                        <a:spcBef>
                          <a:spcPts val="0"/>
                        </a:spcBef>
                        <a:spcAft>
                          <a:spcPts val="0"/>
                        </a:spcAft>
                      </a:pPr>
                      <a:r>
                        <a:rPr lang="en-ZA" sz="1400" kern="1200" dirty="0">
                          <a:solidFill>
                            <a:schemeClr val="tx1"/>
                          </a:solidFill>
                          <a:effectLst/>
                          <a:latin typeface="+mn-lt"/>
                          <a:ea typeface="Calibri" panose="020F0502020204030204" pitchFamily="34" charset="0"/>
                          <a:cs typeface="Times New Roman" panose="02020603050405020304" pitchFamily="18" charset="0"/>
                        </a:rPr>
                        <a:t>Events (SONA, Youth &amp; Women  Parliaments)</a:t>
                      </a:r>
                      <a:endParaRPr lang="en-US" sz="1400"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1,851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16,000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654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15,346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4</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5419828"/>
                  </a:ext>
                </a:extLst>
              </a:tr>
              <a:tr h="231780">
                <a:tc>
                  <a:txBody>
                    <a:bodyPr/>
                    <a:lstStyle/>
                    <a:p>
                      <a:pPr marL="0" marR="0" algn="just" defTabSz="914400" rtl="0" eaLnBrk="1" latinLnBrk="0" hangingPunct="1">
                        <a:lnSpc>
                          <a:spcPct val="107000"/>
                        </a:lnSpc>
                        <a:spcBef>
                          <a:spcPts val="0"/>
                        </a:spcBef>
                        <a:spcAft>
                          <a:spcPts val="600"/>
                        </a:spcAft>
                      </a:pPr>
                      <a:r>
                        <a:rPr lang="en-ZA" sz="1400" b="1" kern="1200" dirty="0">
                          <a:solidFill>
                            <a:schemeClr val="tx1"/>
                          </a:solidFill>
                          <a:effectLst/>
                          <a:latin typeface="+mn-lt"/>
                          <a:ea typeface="Calibri" panose="020F0502020204030204" pitchFamily="34" charset="0"/>
                          <a:cs typeface="Times New Roman" panose="02020603050405020304" pitchFamily="18" charset="0"/>
                        </a:rPr>
                        <a:t>TOTALS</a:t>
                      </a:r>
                      <a:endParaRPr lang="en-US" sz="1400" b="1" kern="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150,383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128,400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21,983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588,140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6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386,625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201,515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sp>
        <p:nvSpPr>
          <p:cNvPr id="7" name="TextBox 6"/>
          <p:cNvSpPr txBox="1"/>
          <p:nvPr/>
        </p:nvSpPr>
        <p:spPr>
          <a:xfrm>
            <a:off x="401706" y="692695"/>
            <a:ext cx="8430513"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Subprogram 3: Public Participation and external relations: Shared Services</a:t>
            </a:r>
          </a:p>
        </p:txBody>
      </p:sp>
      <p:sp>
        <p:nvSpPr>
          <p:cNvPr id="8" name="TextBox 7"/>
          <p:cNvSpPr txBox="1"/>
          <p:nvPr/>
        </p:nvSpPr>
        <p:spPr>
          <a:xfrm>
            <a:off x="391283" y="4710982"/>
            <a:ext cx="4237057"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Subprogram 4: Sectorial Parliaments</a:t>
            </a:r>
          </a:p>
        </p:txBody>
      </p:sp>
      <p:sp>
        <p:nvSpPr>
          <p:cNvPr id="9" name="Title 1"/>
          <p:cNvSpPr txBox="1">
            <a:spLocks/>
          </p:cNvSpPr>
          <p:nvPr/>
        </p:nvSpPr>
        <p:spPr>
          <a:xfrm>
            <a:off x="1" y="0"/>
            <a:ext cx="9906000" cy="1062027"/>
          </a:xfrm>
          <a:prstGeom prst="rect">
            <a:avLst/>
          </a:prstGeom>
        </p:spPr>
        <p:txBody>
          <a:bodyPr vert="horz" lIns="91440" tIns="45720" rIns="91440" bIns="45720" rtlCol="0" anchor="ctr">
            <a:normAutofit/>
          </a:bodyPr>
          <a:lstStyle>
            <a:defPPr>
              <a:defRPr lang="en-US"/>
            </a:defPPr>
            <a:lvl1pPr>
              <a:lnSpc>
                <a:spcPct val="110000"/>
              </a:lnSpc>
              <a:spcBef>
                <a:spcPct val="0"/>
              </a:spcBef>
              <a:buNone/>
              <a:defRPr sz="2800" b="1">
                <a:latin typeface="Arial Black" panose="020B0A04020102020204" pitchFamily="34" charset="0"/>
                <a:ea typeface="+mj-ea"/>
                <a:cs typeface="Calibri" panose="020F0502020204030204" pitchFamily="34" charset="0"/>
              </a:defRPr>
            </a:lvl1pPr>
          </a:lstStyle>
          <a:p>
            <a:r>
              <a:rPr lang="en-ZA" sz="2400" dirty="0"/>
              <a:t>Programme 2: Subprogram spending</a:t>
            </a:r>
          </a:p>
        </p:txBody>
      </p:sp>
    </p:spTree>
    <p:extLst>
      <p:ext uri="{BB962C8B-B14F-4D97-AF65-F5344CB8AC3E}">
        <p14:creationId xmlns:p14="http://schemas.microsoft.com/office/powerpoint/2010/main" val="2377393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nvPr>
        </p:nvGraphicFramePr>
        <p:xfrm>
          <a:off x="126144" y="3562429"/>
          <a:ext cx="9618029" cy="3264292"/>
        </p:xfrm>
        <a:graphic>
          <a:graphicData uri="http://schemas.openxmlformats.org/drawingml/2006/table">
            <a:tbl>
              <a:tblPr firstRow="1" firstCol="1" bandRow="1"/>
              <a:tblGrid>
                <a:gridCol w="3175717">
                  <a:extLst>
                    <a:ext uri="{9D8B030D-6E8A-4147-A177-3AD203B41FA5}">
                      <a16:colId xmlns:a16="http://schemas.microsoft.com/office/drawing/2014/main" val="1387979323"/>
                    </a:ext>
                  </a:extLst>
                </a:gridCol>
                <a:gridCol w="900439">
                  <a:extLst>
                    <a:ext uri="{9D8B030D-6E8A-4147-A177-3AD203B41FA5}">
                      <a16:colId xmlns:a16="http://schemas.microsoft.com/office/drawing/2014/main" val="3679719829"/>
                    </a:ext>
                  </a:extLst>
                </a:gridCol>
                <a:gridCol w="798326">
                  <a:extLst>
                    <a:ext uri="{9D8B030D-6E8A-4147-A177-3AD203B41FA5}">
                      <a16:colId xmlns:a16="http://schemas.microsoft.com/office/drawing/2014/main" val="3285971428"/>
                    </a:ext>
                  </a:extLst>
                </a:gridCol>
                <a:gridCol w="761196">
                  <a:extLst>
                    <a:ext uri="{9D8B030D-6E8A-4147-A177-3AD203B41FA5}">
                      <a16:colId xmlns:a16="http://schemas.microsoft.com/office/drawing/2014/main" val="4224401069"/>
                    </a:ext>
                  </a:extLst>
                </a:gridCol>
                <a:gridCol w="575538">
                  <a:extLst>
                    <a:ext uri="{9D8B030D-6E8A-4147-A177-3AD203B41FA5}">
                      <a16:colId xmlns:a16="http://schemas.microsoft.com/office/drawing/2014/main" val="1432583224"/>
                    </a:ext>
                  </a:extLst>
                </a:gridCol>
                <a:gridCol w="863306">
                  <a:extLst>
                    <a:ext uri="{9D8B030D-6E8A-4147-A177-3AD203B41FA5}">
                      <a16:colId xmlns:a16="http://schemas.microsoft.com/office/drawing/2014/main" val="2292999799"/>
                    </a:ext>
                  </a:extLst>
                </a:gridCol>
                <a:gridCol w="999871">
                  <a:extLst>
                    <a:ext uri="{9D8B030D-6E8A-4147-A177-3AD203B41FA5}">
                      <a16:colId xmlns:a16="http://schemas.microsoft.com/office/drawing/2014/main" val="2903214084"/>
                    </a:ext>
                  </a:extLst>
                </a:gridCol>
                <a:gridCol w="949929">
                  <a:extLst>
                    <a:ext uri="{9D8B030D-6E8A-4147-A177-3AD203B41FA5}">
                      <a16:colId xmlns:a16="http://schemas.microsoft.com/office/drawing/2014/main" val="422138178"/>
                    </a:ext>
                  </a:extLst>
                </a:gridCol>
                <a:gridCol w="593707">
                  <a:extLst>
                    <a:ext uri="{9D8B030D-6E8A-4147-A177-3AD203B41FA5}">
                      <a16:colId xmlns:a16="http://schemas.microsoft.com/office/drawing/2014/main" val="2974966194"/>
                    </a:ext>
                  </a:extLst>
                </a:gridCol>
              </a:tblGrid>
              <a:tr h="286700">
                <a:tc>
                  <a:txBody>
                    <a:bodyPr/>
                    <a:lstStyle/>
                    <a:p>
                      <a:pPr marL="0" marR="0" algn="just">
                        <a:lnSpc>
                          <a:spcPct val="107000"/>
                        </a:lnSpc>
                        <a:spcBef>
                          <a:spcPts val="0"/>
                        </a:spcBef>
                        <a:spcAft>
                          <a:spcPts val="600"/>
                        </a:spcAft>
                      </a:pPr>
                      <a:r>
                        <a:rPr lang="en-ZA" sz="1100" b="1" dirty="0">
                          <a:effectLst/>
                          <a:latin typeface="+mn-lt"/>
                          <a:ea typeface="Calibri" panose="020F0502020204030204" pitchFamily="34" charset="0"/>
                          <a:cs typeface="Times New Roman" panose="02020603050405020304" pitchFamily="18" charset="0"/>
                        </a:rPr>
                        <a:t> </a:t>
                      </a:r>
                      <a:endParaRPr lang="en-US" sz="10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smtClean="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863606">
                <a:tc>
                  <a:txBody>
                    <a:bodyPr/>
                    <a:lstStyle/>
                    <a:p>
                      <a:pPr marL="0" marR="0" algn="just">
                        <a:lnSpc>
                          <a:spcPct val="107000"/>
                        </a:lnSpc>
                        <a:spcBef>
                          <a:spcPts val="0"/>
                        </a:spcBef>
                        <a:spcAft>
                          <a:spcPts val="600"/>
                        </a:spcAft>
                      </a:pPr>
                      <a:r>
                        <a:rPr lang="en-ZA" sz="1400" b="1" dirty="0" smtClean="0">
                          <a:effectLst/>
                          <a:latin typeface="+mn-lt"/>
                          <a:ea typeface="Calibri" panose="020F0502020204030204" pitchFamily="34" charset="0"/>
                          <a:cs typeface="Times New Roman" panose="02020603050405020304" pitchFamily="18" charset="0"/>
                        </a:rPr>
                        <a:t>Economic Classification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smtClean="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smtClean="0">
                          <a:effectLst/>
                          <a:latin typeface="+mn-lt"/>
                          <a:ea typeface="Calibri" panose="020F0502020204030204" pitchFamily="34" charset="0"/>
                          <a:cs typeface="Times New Roman" panose="02020603050405020304" pitchFamily="18" charset="0"/>
                        </a:rPr>
                        <a:t>Spent</a:t>
                      </a:r>
                      <a:endParaRPr lang="en-US" sz="1400" dirty="0" smtClean="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a:t>
                      </a:r>
                      <a:r>
                        <a:rPr lang="en-ZA" sz="1400" b="1" dirty="0" smtClean="0">
                          <a:effectLst/>
                          <a:latin typeface="+mn-lt"/>
                          <a:ea typeface="Calibri" panose="020F0502020204030204" pitchFamily="34" charset="0"/>
                          <a:cs typeface="Times New Roman" panose="02020603050405020304" pitchFamily="18" charset="0"/>
                        </a:rPr>
                        <a:t>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smtClean="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smtClean="0">
                          <a:effectLst/>
                          <a:latin typeface="+mn-lt"/>
                          <a:ea typeface="Calibri" panose="020F0502020204030204" pitchFamily="34" charset="0"/>
                          <a:cs typeface="Times New Roman" panose="02020603050405020304" pitchFamily="18" charset="0"/>
                        </a:rPr>
                        <a:t>Spent</a:t>
                      </a:r>
                      <a:endParaRPr lang="en-US" sz="1400" dirty="0" smtClean="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388705">
                <a:tc>
                  <a:txBody>
                    <a:bodyPr/>
                    <a:lstStyle/>
                    <a:p>
                      <a:pPr marL="0" marR="0">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Compensation of employees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25,662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25,451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211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99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114,947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70,230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44,717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panose="020B0604020202020204" pitchFamily="34" charset="0"/>
                          <a:cs typeface="Arial" panose="020B0604020202020204" pitchFamily="34" charset="0"/>
                        </a:rPr>
                        <a:t>61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810479"/>
                  </a:ext>
                </a:extLst>
              </a:tr>
              <a:tr h="513447">
                <a:tc>
                  <a:txBody>
                    <a:bodyPr/>
                    <a:lstStyle/>
                    <a:p>
                      <a:pPr marL="0" marR="0">
                        <a:lnSpc>
                          <a:spcPct val="107000"/>
                        </a:lnSpc>
                        <a:spcBef>
                          <a:spcPts val="0"/>
                        </a:spcBef>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Goods and services (Members’ entitlements</a:t>
                      </a:r>
                      <a:r>
                        <a:rPr lang="en-ZA" sz="1400" dirty="0" smtClean="0">
                          <a:solidFill>
                            <a:srgbClr val="000000"/>
                          </a:solidFill>
                          <a:effectLst/>
                          <a:latin typeface="+mn-lt"/>
                          <a:ea typeface="Calibri" panose="020F0502020204030204" pitchFamily="34" charset="0"/>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30,858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31,422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(564)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102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                    </a:t>
                      </a:r>
                      <a:r>
                        <a:rPr lang="en-US" sz="1200" b="0" i="0" u="none" strike="noStrike" dirty="0" smtClean="0">
                          <a:solidFill>
                            <a:schemeClr val="tx1"/>
                          </a:solidFill>
                          <a:effectLst/>
                          <a:latin typeface="Arial" panose="020B0604020202020204" pitchFamily="34" charset="0"/>
                          <a:cs typeface="Arial" panose="020B0604020202020204" pitchFamily="34" charset="0"/>
                        </a:rPr>
                        <a:t>93,661 </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                      73,452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              20,209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chemeClr val="tx1"/>
                          </a:solidFill>
                          <a:effectLst/>
                          <a:latin typeface="Arial" panose="020B0604020202020204" pitchFamily="34" charset="0"/>
                          <a:cs typeface="Arial" panose="020B0604020202020204" pitchFamily="34" charset="0"/>
                        </a:rPr>
                        <a:t>78</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343470"/>
                  </a:ext>
                </a:extLst>
              </a:tr>
              <a:tr h="252964">
                <a:tc>
                  <a:txBody>
                    <a:bodyPr/>
                    <a:lstStyle/>
                    <a:p>
                      <a:pPr marL="0" marR="0">
                        <a:lnSpc>
                          <a:spcPct val="107000"/>
                        </a:lnSpc>
                        <a:spcBef>
                          <a:spcPts val="0"/>
                        </a:spcBef>
                        <a:spcAft>
                          <a:spcPts val="0"/>
                        </a:spcAft>
                      </a:pPr>
                      <a:r>
                        <a:rPr lang="en-US" sz="1400" dirty="0" smtClean="0">
                          <a:effectLst/>
                          <a:latin typeface="+mn-lt"/>
                          <a:ea typeface="Calibri" panose="020F0502020204030204" pitchFamily="34" charset="0"/>
                          <a:cs typeface="Times New Roman" panose="02020603050405020304" pitchFamily="18" charset="0"/>
                        </a:rPr>
                        <a:t>Capital</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1,059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1,059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1,905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a:t>
                      </a:r>
                      <a:r>
                        <a:rPr lang="en-US" sz="1200" b="0" i="0" u="none" strike="noStrike" dirty="0" smtClean="0">
                          <a:solidFill>
                            <a:srgbClr val="000000"/>
                          </a:solidFill>
                          <a:effectLst/>
                          <a:latin typeface="Arial" panose="020B0604020202020204" pitchFamily="34" charset="0"/>
                          <a:cs typeface="Arial" panose="020B0604020202020204" pitchFamily="34" charset="0"/>
                        </a:rPr>
                        <a:t>0</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1,905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181958"/>
                  </a:ext>
                </a:extLst>
              </a:tr>
              <a:tr h="252964">
                <a:tc>
                  <a:txBody>
                    <a:bodyPr/>
                    <a:lstStyle/>
                    <a:p>
                      <a:pPr marL="0" marR="0">
                        <a:lnSpc>
                          <a:spcPct val="107000"/>
                        </a:lnSpc>
                        <a:spcBef>
                          <a:spcPts val="0"/>
                        </a:spcBef>
                        <a:spcAft>
                          <a:spcPts val="0"/>
                        </a:spcAft>
                      </a:pPr>
                      <a:r>
                        <a:rPr lang="en-ZA" sz="1400" dirty="0">
                          <a:solidFill>
                            <a:srgbClr val="000000"/>
                          </a:solidFill>
                          <a:effectLst/>
                          <a:latin typeface="+mn-lt"/>
                          <a:ea typeface="Calibri" panose="020F0502020204030204" pitchFamily="34" charset="0"/>
                          <a:cs typeface="Times New Roman" panose="02020603050405020304" pitchFamily="18" charset="0"/>
                        </a:rPr>
                        <a:t>Transfer Payments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128,341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128,491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(150)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100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513,031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382,938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130,093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panose="020B0604020202020204" pitchFamily="34" charset="0"/>
                          <a:cs typeface="Arial" panose="020B0604020202020204" pitchFamily="34" charset="0"/>
                        </a:rPr>
                        <a:t>75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096644"/>
                  </a:ext>
                </a:extLst>
              </a:tr>
              <a:tr h="252964">
                <a:tc>
                  <a:txBody>
                    <a:bodyPr/>
                    <a:lstStyle/>
                    <a:p>
                      <a:pPr marL="0" marR="0">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TOTALS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185,920</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182,730</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3,190</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endParaRPr lang="en-US"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6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98</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                  723,544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                    526,620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           196,924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73</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sp>
        <p:nvSpPr>
          <p:cNvPr id="3" name="Slide Number Placeholder 2"/>
          <p:cNvSpPr>
            <a:spLocks noGrp="1"/>
          </p:cNvSpPr>
          <p:nvPr>
            <p:ph type="sldNum" sz="quarter" idx="12"/>
          </p:nvPr>
        </p:nvSpPr>
        <p:spPr>
          <a:xfrm>
            <a:off x="9543578" y="6439989"/>
            <a:ext cx="362422" cy="386732"/>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Rectangle 6"/>
          <p:cNvSpPr/>
          <p:nvPr/>
        </p:nvSpPr>
        <p:spPr>
          <a:xfrm>
            <a:off x="233265" y="1057462"/>
            <a:ext cx="9403786" cy="369332"/>
          </a:xfrm>
          <a:prstGeom prst="rect">
            <a:avLst/>
          </a:prstGeom>
        </p:spPr>
        <p:txBody>
          <a:bodyPr wrap="square">
            <a:spAutoFit/>
          </a:bodyPr>
          <a:lstStyle/>
          <a:p>
            <a:r>
              <a:rPr lang="en-ZA" dirty="0"/>
              <a:t> </a:t>
            </a:r>
            <a:endParaRPr lang="en-US" dirty="0"/>
          </a:p>
        </p:txBody>
      </p:sp>
      <p:graphicFrame>
        <p:nvGraphicFramePr>
          <p:cNvPr id="6" name="Table 5"/>
          <p:cNvGraphicFramePr>
            <a:graphicFrameLocks noGrp="1"/>
          </p:cNvGraphicFramePr>
          <p:nvPr>
            <p:extLst/>
          </p:nvPr>
        </p:nvGraphicFramePr>
        <p:xfrm>
          <a:off x="126143" y="788125"/>
          <a:ext cx="9618030" cy="2724383"/>
        </p:xfrm>
        <a:graphic>
          <a:graphicData uri="http://schemas.openxmlformats.org/drawingml/2006/table">
            <a:tbl>
              <a:tblPr firstRow="1" firstCol="1" bandRow="1"/>
              <a:tblGrid>
                <a:gridCol w="3196966">
                  <a:extLst>
                    <a:ext uri="{9D8B030D-6E8A-4147-A177-3AD203B41FA5}">
                      <a16:colId xmlns:a16="http://schemas.microsoft.com/office/drawing/2014/main" val="1387979323"/>
                    </a:ext>
                  </a:extLst>
                </a:gridCol>
                <a:gridCol w="882067">
                  <a:extLst>
                    <a:ext uri="{9D8B030D-6E8A-4147-A177-3AD203B41FA5}">
                      <a16:colId xmlns:a16="http://schemas.microsoft.com/office/drawing/2014/main" val="3679719829"/>
                    </a:ext>
                  </a:extLst>
                </a:gridCol>
                <a:gridCol w="806190">
                  <a:extLst>
                    <a:ext uri="{9D8B030D-6E8A-4147-A177-3AD203B41FA5}">
                      <a16:colId xmlns:a16="http://schemas.microsoft.com/office/drawing/2014/main" val="3285971428"/>
                    </a:ext>
                  </a:extLst>
                </a:gridCol>
                <a:gridCol w="787220">
                  <a:extLst>
                    <a:ext uri="{9D8B030D-6E8A-4147-A177-3AD203B41FA5}">
                      <a16:colId xmlns:a16="http://schemas.microsoft.com/office/drawing/2014/main" val="4224401069"/>
                    </a:ext>
                  </a:extLst>
                </a:gridCol>
                <a:gridCol w="559590">
                  <a:extLst>
                    <a:ext uri="{9D8B030D-6E8A-4147-A177-3AD203B41FA5}">
                      <a16:colId xmlns:a16="http://schemas.microsoft.com/office/drawing/2014/main" val="1432583224"/>
                    </a:ext>
                  </a:extLst>
                </a:gridCol>
                <a:gridCol w="853613">
                  <a:extLst>
                    <a:ext uri="{9D8B030D-6E8A-4147-A177-3AD203B41FA5}">
                      <a16:colId xmlns:a16="http://schemas.microsoft.com/office/drawing/2014/main" val="2292999799"/>
                    </a:ext>
                  </a:extLst>
                </a:gridCol>
                <a:gridCol w="1043304">
                  <a:extLst>
                    <a:ext uri="{9D8B030D-6E8A-4147-A177-3AD203B41FA5}">
                      <a16:colId xmlns:a16="http://schemas.microsoft.com/office/drawing/2014/main" val="2903214084"/>
                    </a:ext>
                  </a:extLst>
                </a:gridCol>
                <a:gridCol w="895373">
                  <a:extLst>
                    <a:ext uri="{9D8B030D-6E8A-4147-A177-3AD203B41FA5}">
                      <a16:colId xmlns:a16="http://schemas.microsoft.com/office/drawing/2014/main" val="422138178"/>
                    </a:ext>
                  </a:extLst>
                </a:gridCol>
                <a:gridCol w="593707">
                  <a:extLst>
                    <a:ext uri="{9D8B030D-6E8A-4147-A177-3AD203B41FA5}">
                      <a16:colId xmlns:a16="http://schemas.microsoft.com/office/drawing/2014/main" val="2974966194"/>
                    </a:ext>
                  </a:extLst>
                </a:gridCol>
              </a:tblGrid>
              <a:tr h="398695">
                <a:tc>
                  <a:txBody>
                    <a:bodyPr/>
                    <a:lstStyle/>
                    <a:p>
                      <a:pPr marL="0" marR="0" algn="just">
                        <a:lnSpc>
                          <a:spcPct val="107000"/>
                        </a:lnSpc>
                        <a:spcBef>
                          <a:spcPts val="0"/>
                        </a:spcBef>
                        <a:spcAft>
                          <a:spcPts val="600"/>
                        </a:spcAft>
                      </a:pPr>
                      <a:r>
                        <a:rPr lang="en-ZA" sz="1100" b="1" dirty="0">
                          <a:effectLst/>
                          <a:latin typeface="+mn-lt"/>
                          <a:ea typeface="Calibri" panose="020F0502020204030204" pitchFamily="34" charset="0"/>
                          <a:cs typeface="Times New Roman" panose="02020603050405020304" pitchFamily="18" charset="0"/>
                        </a:rPr>
                        <a:t> </a:t>
                      </a:r>
                      <a:endParaRPr lang="en-US" sz="10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smtClean="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812986">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Main Division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smtClean="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smtClean="0">
                          <a:effectLst/>
                          <a:latin typeface="+mn-lt"/>
                          <a:ea typeface="Calibri" panose="020F0502020204030204" pitchFamily="34" charset="0"/>
                          <a:cs typeface="Times New Roman" panose="02020603050405020304" pitchFamily="18" charset="0"/>
                        </a:rPr>
                        <a:t>Spent</a:t>
                      </a:r>
                      <a:endParaRPr lang="en-US" sz="1400" dirty="0" smtClean="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smtClean="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smtClean="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smtClean="0">
                          <a:effectLst/>
                          <a:latin typeface="+mn-lt"/>
                          <a:ea typeface="Calibri" panose="020F0502020204030204" pitchFamily="34" charset="0"/>
                          <a:cs typeface="Times New Roman" panose="02020603050405020304" pitchFamily="18" charset="0"/>
                        </a:rPr>
                        <a:t>Spent</a:t>
                      </a:r>
                      <a:endParaRPr lang="en-US" sz="1400" dirty="0" smtClean="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332806">
                <a:tc>
                  <a:txBody>
                    <a:bodyPr/>
                    <a:lstStyle/>
                    <a:p>
                      <a:pPr marL="0" marR="0">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Members Facilities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53,132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50,969</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2,163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193,956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133,656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60,300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panose="020B0604020202020204" pitchFamily="34" charset="0"/>
                          <a:cs typeface="Arial" panose="020B0604020202020204" pitchFamily="34" charset="0"/>
                        </a:rPr>
                        <a:t>69</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7504803"/>
                  </a:ext>
                </a:extLst>
              </a:tr>
              <a:tr h="332806">
                <a:tc>
                  <a:txBody>
                    <a:bodyPr/>
                    <a:lstStyle/>
                    <a:p>
                      <a:pPr marL="0" marR="0">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Transfer to Political </a:t>
                      </a:r>
                      <a:r>
                        <a:rPr lang="en-ZA" sz="1400" dirty="0" smtClean="0">
                          <a:effectLst/>
                          <a:latin typeface="+mn-lt"/>
                          <a:ea typeface="Calibri" panose="020F0502020204030204" pitchFamily="34" charset="0"/>
                          <a:cs typeface="Times New Roman" panose="02020603050405020304" pitchFamily="18" charset="0"/>
                        </a:rPr>
                        <a:t>Party</a:t>
                      </a:r>
                      <a:r>
                        <a:rPr lang="en-ZA" sz="1400" baseline="0" dirty="0" smtClean="0">
                          <a:effectLst/>
                          <a:latin typeface="+mn-lt"/>
                          <a:ea typeface="Calibri" panose="020F0502020204030204" pitchFamily="34" charset="0"/>
                          <a:cs typeface="Times New Roman" panose="02020603050405020304" pitchFamily="18" charset="0"/>
                        </a:rPr>
                        <a:t> Allowances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128,341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128,491</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(150)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100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513,031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382,938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130,093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panose="020B0604020202020204" pitchFamily="34" charset="0"/>
                          <a:cs typeface="Arial" panose="020B0604020202020204" pitchFamily="34" charset="0"/>
                        </a:rPr>
                        <a:t>75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904158"/>
                  </a:ext>
                </a:extLst>
              </a:tr>
              <a:tr h="332806">
                <a:tc>
                  <a:txBody>
                    <a:bodyPr/>
                    <a:lstStyle/>
                    <a:p>
                      <a:pPr marL="0" marR="0">
                        <a:lnSpc>
                          <a:spcPct val="107000"/>
                        </a:lnSpc>
                        <a:spcBef>
                          <a:spcPts val="0"/>
                        </a:spcBef>
                        <a:spcAft>
                          <a:spcPts val="600"/>
                        </a:spcAft>
                      </a:pPr>
                      <a:r>
                        <a:rPr lang="en-US" sz="1400" dirty="0" smtClean="0">
                          <a:effectLst/>
                          <a:latin typeface="+mn-lt"/>
                          <a:ea typeface="Calibri" panose="020F0502020204030204" pitchFamily="34" charset="0"/>
                          <a:cs typeface="Times New Roman" panose="02020603050405020304" pitchFamily="18" charset="0"/>
                        </a:rPr>
                        <a:t>Transfer:</a:t>
                      </a:r>
                      <a:r>
                        <a:rPr lang="en-US" sz="1400" baseline="0" dirty="0" smtClean="0">
                          <a:effectLst/>
                          <a:latin typeface="+mn-lt"/>
                          <a:ea typeface="Calibri" panose="020F0502020204030204" pitchFamily="34" charset="0"/>
                          <a:cs typeface="Times New Roman" panose="02020603050405020304" pitchFamily="18" charset="0"/>
                        </a:rPr>
                        <a:t> Parliamentary Budget Office</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4,447</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3,270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1,177</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smtClean="0">
                          <a:effectLst/>
                          <a:latin typeface="Arial" panose="020B0604020202020204" pitchFamily="34" charset="0"/>
                          <a:ea typeface="Calibri" panose="020F0502020204030204" pitchFamily="34" charset="0"/>
                          <a:cs typeface="Arial" panose="020B0604020202020204" pitchFamily="34" charset="0"/>
                        </a:rPr>
                        <a:t>74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16,557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10,026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                6,531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Arial" panose="020B0604020202020204" pitchFamily="34" charset="0"/>
                          <a:cs typeface="Arial" panose="020B0604020202020204" pitchFamily="34" charset="0"/>
                        </a:rPr>
                        <a:t>61</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5139959"/>
                  </a:ext>
                </a:extLst>
              </a:tr>
              <a:tr h="332806">
                <a:tc>
                  <a:txBody>
                    <a:bodyPr/>
                    <a:lstStyle/>
                    <a:p>
                      <a:pPr marL="0" marR="0">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TOTALS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smtClean="0">
                          <a:effectLst/>
                          <a:latin typeface="Arial" panose="020B0604020202020204" pitchFamily="34" charset="0"/>
                          <a:ea typeface="Calibri" panose="020F0502020204030204" pitchFamily="34" charset="0"/>
                          <a:cs typeface="Arial" panose="020B0604020202020204" pitchFamily="34" charset="0"/>
                        </a:rPr>
                        <a:t>185,920</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smtClean="0">
                          <a:effectLst/>
                          <a:latin typeface="Arial" panose="020B0604020202020204" pitchFamily="34" charset="0"/>
                          <a:ea typeface="Calibri" panose="020F0502020204030204" pitchFamily="34" charset="0"/>
                          <a:cs typeface="Arial" panose="020B0604020202020204" pitchFamily="34" charset="0"/>
                        </a:rPr>
                        <a:t>182,730</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smtClean="0">
                          <a:effectLst/>
                          <a:latin typeface="Arial" panose="020B0604020202020204" pitchFamily="34" charset="0"/>
                          <a:ea typeface="Calibri" panose="020F0502020204030204" pitchFamily="34" charset="0"/>
                          <a:cs typeface="Arial" panose="020B0604020202020204" pitchFamily="34" charset="0"/>
                        </a:rPr>
                        <a:t>3,190</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smtClean="0">
                          <a:effectLst/>
                          <a:latin typeface="Arial" panose="020B0604020202020204" pitchFamily="34" charset="0"/>
                          <a:ea typeface="Calibri" panose="020F0502020204030204" pitchFamily="34" charset="0"/>
                          <a:cs typeface="Arial" panose="020B0604020202020204" pitchFamily="34" charset="0"/>
                        </a:rPr>
                        <a:t>98</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                  723,544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                    526,620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           196,924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Arial" panose="020B0604020202020204" pitchFamily="34" charset="0"/>
                          <a:cs typeface="Arial" panose="020B0604020202020204" pitchFamily="34" charset="0"/>
                        </a:rPr>
                        <a:t>73</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sp>
        <p:nvSpPr>
          <p:cNvPr id="9" name="Title 1"/>
          <p:cNvSpPr txBox="1">
            <a:spLocks/>
          </p:cNvSpPr>
          <p:nvPr/>
        </p:nvSpPr>
        <p:spPr>
          <a:xfrm>
            <a:off x="1" y="1"/>
            <a:ext cx="9906000" cy="1057462"/>
          </a:xfrm>
          <a:prstGeom prst="rect">
            <a:avLst/>
          </a:prstGeom>
        </p:spPr>
        <p:txBody>
          <a:bodyPr vert="horz" lIns="91440" tIns="45720" rIns="91440" bIns="45720" rtlCol="0" anchor="ctr">
            <a:normAutofit/>
          </a:bodyPr>
          <a:lstStyle>
            <a:defPPr>
              <a:defRPr lang="en-US"/>
            </a:defPPr>
            <a:lvl1pPr>
              <a:lnSpc>
                <a:spcPct val="110000"/>
              </a:lnSpc>
              <a:spcBef>
                <a:spcPct val="0"/>
              </a:spcBef>
              <a:buNone/>
              <a:defRPr sz="2800" b="1">
                <a:latin typeface="Arial Black" panose="020B0A04020102020204" pitchFamily="34" charset="0"/>
                <a:ea typeface="+mj-ea"/>
                <a:cs typeface="Calibri" panose="020F0502020204030204" pitchFamily="34" charset="0"/>
              </a:defRPr>
            </a:lvl1pPr>
          </a:lstStyle>
          <a:p>
            <a:r>
              <a:rPr lang="en-ZA" sz="2400" dirty="0">
                <a:cs typeface="Arial" panose="020B0604020202020204" pitchFamily="34" charset="0"/>
              </a:rPr>
              <a:t>Programme 3: Associated Services</a:t>
            </a:r>
          </a:p>
        </p:txBody>
      </p:sp>
    </p:spTree>
    <p:extLst>
      <p:ext uri="{BB962C8B-B14F-4D97-AF65-F5344CB8AC3E}">
        <p14:creationId xmlns:p14="http://schemas.microsoft.com/office/powerpoint/2010/main" val="37451948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728" y="733246"/>
            <a:ext cx="9495441" cy="6340197"/>
          </a:xfrm>
          <a:prstGeom prst="rect">
            <a:avLst/>
          </a:prstGeom>
          <a:solidFill>
            <a:schemeClr val="bg1">
              <a:lumMod val="95000"/>
            </a:schemeClr>
          </a:solidFill>
          <a:ln>
            <a:solidFill>
              <a:schemeClr val="tx1"/>
            </a:solidFill>
          </a:ln>
        </p:spPr>
        <p:txBody>
          <a:bodyPr wrap="square">
            <a:spAutoFit/>
          </a:bodyPr>
          <a:lstStyle/>
          <a:p>
            <a:pPr algn="just"/>
            <a:r>
              <a:rPr lang="en-ZA" sz="1400" b="1" dirty="0"/>
              <a:t>Overall spending</a:t>
            </a:r>
            <a:endParaRPr lang="en-US" sz="1400" dirty="0"/>
          </a:p>
          <a:p>
            <a:pPr algn="just"/>
            <a:r>
              <a:rPr lang="en-US" sz="1400" dirty="0"/>
              <a:t>The Associated Services has spent </a:t>
            </a:r>
            <a:r>
              <a:rPr lang="en-US" sz="1400" dirty="0" smtClean="0"/>
              <a:t>98 </a:t>
            </a:r>
            <a:r>
              <a:rPr lang="en-US" sz="1400" dirty="0"/>
              <a:t>percent or </a:t>
            </a:r>
            <a:r>
              <a:rPr lang="en-US" sz="1400" dirty="0" smtClean="0"/>
              <a:t>R182,730m </a:t>
            </a:r>
            <a:r>
              <a:rPr lang="en-US" sz="1400" dirty="0"/>
              <a:t>of the budget of </a:t>
            </a:r>
            <a:r>
              <a:rPr lang="en-US" sz="1400" dirty="0" smtClean="0"/>
              <a:t>R185,920m </a:t>
            </a:r>
            <a:r>
              <a:rPr lang="en-US" sz="1400" dirty="0"/>
              <a:t>for the </a:t>
            </a:r>
            <a:r>
              <a:rPr lang="en-US" sz="1400" dirty="0" smtClean="0"/>
              <a:t>third </a:t>
            </a:r>
            <a:r>
              <a:rPr lang="en-US" sz="1400" dirty="0"/>
              <a:t>quarter and indications are that there will be an underspend of R </a:t>
            </a:r>
            <a:r>
              <a:rPr lang="en-US" sz="1400" dirty="0" smtClean="0"/>
              <a:t>13,911m </a:t>
            </a:r>
            <a:r>
              <a:rPr lang="en-US" sz="1400" dirty="0"/>
              <a:t>or 2 percent of the R </a:t>
            </a:r>
            <a:r>
              <a:rPr lang="en-US" sz="1400" dirty="0" smtClean="0"/>
              <a:t>723,544m </a:t>
            </a:r>
            <a:r>
              <a:rPr lang="en-US" sz="1400" dirty="0"/>
              <a:t>annual budget at the end of the financial </a:t>
            </a:r>
            <a:r>
              <a:rPr lang="en-US" sz="1400" dirty="0" smtClean="0"/>
              <a:t>year due to </a:t>
            </a:r>
            <a:r>
              <a:rPr lang="en-ZA" sz="1400" dirty="0" smtClean="0"/>
              <a:t>less Members joining PARMED.</a:t>
            </a:r>
          </a:p>
          <a:p>
            <a:pPr algn="just"/>
            <a:endParaRPr lang="en-ZA" sz="1400" b="1" dirty="0" smtClean="0"/>
          </a:p>
          <a:p>
            <a:pPr algn="just"/>
            <a:r>
              <a:rPr lang="en-ZA" sz="1400" b="1" dirty="0" smtClean="0"/>
              <a:t>Compensation </a:t>
            </a:r>
            <a:r>
              <a:rPr lang="en-ZA" sz="1400" b="1" dirty="0"/>
              <a:t>of employees</a:t>
            </a:r>
            <a:endParaRPr lang="en-US" sz="1400" dirty="0"/>
          </a:p>
          <a:p>
            <a:pPr algn="just"/>
            <a:r>
              <a:rPr lang="en-US" sz="1400" dirty="0"/>
              <a:t>Spending on compensation of employees, which includes medical aid contributions for former Members of Parliament and Provincial Legislatures, is </a:t>
            </a:r>
            <a:r>
              <a:rPr lang="en-US" sz="1400" dirty="0" smtClean="0"/>
              <a:t>99 </a:t>
            </a:r>
            <a:r>
              <a:rPr lang="en-US" sz="1400" dirty="0"/>
              <a:t>percent or </a:t>
            </a:r>
            <a:r>
              <a:rPr lang="en-US" sz="1400" dirty="0" smtClean="0"/>
              <a:t>R25,451m </a:t>
            </a:r>
            <a:r>
              <a:rPr lang="en-US" sz="1400" dirty="0"/>
              <a:t>of the </a:t>
            </a:r>
            <a:r>
              <a:rPr lang="en-US" sz="1400" dirty="0" smtClean="0"/>
              <a:t>R25,662m third </a:t>
            </a:r>
            <a:r>
              <a:rPr lang="en-US" sz="1400" dirty="0"/>
              <a:t>quarter </a:t>
            </a:r>
            <a:r>
              <a:rPr lang="en-US" sz="1400" dirty="0" smtClean="0"/>
              <a:t>budget. The variance on compensation of employees is as a result of resignations/retirements while the underspending on </a:t>
            </a:r>
            <a:r>
              <a:rPr lang="en-US" sz="1400" dirty="0" err="1" smtClean="0"/>
              <a:t>Parmed</a:t>
            </a:r>
            <a:r>
              <a:rPr lang="en-US" sz="1400" dirty="0" smtClean="0"/>
              <a:t> (medical aid contributions) is attributable to </a:t>
            </a:r>
            <a:r>
              <a:rPr lang="en-US" sz="1400" dirty="0"/>
              <a:t>the decline in </a:t>
            </a:r>
            <a:r>
              <a:rPr lang="en-US" sz="1400" dirty="0" smtClean="0"/>
              <a:t>uptake of medical aid benefits by former Members of Parliament (including former provincial members of Parliament).</a:t>
            </a:r>
          </a:p>
          <a:p>
            <a:pPr algn="just"/>
            <a:endParaRPr lang="en-US" sz="1400" b="1" dirty="0"/>
          </a:p>
          <a:p>
            <a:pPr algn="just"/>
            <a:r>
              <a:rPr lang="en-ZA" sz="1400" b="1" dirty="0" smtClean="0"/>
              <a:t>Goods </a:t>
            </a:r>
            <a:r>
              <a:rPr lang="en-ZA" sz="1400" b="1" dirty="0"/>
              <a:t>and services </a:t>
            </a:r>
            <a:r>
              <a:rPr lang="en-ZA" sz="1400" b="1" dirty="0" smtClean="0"/>
              <a:t>Members entitlements</a:t>
            </a:r>
            <a:endParaRPr lang="en-US" sz="1400" dirty="0"/>
          </a:p>
          <a:p>
            <a:pPr lvl="0" algn="just"/>
            <a:r>
              <a:rPr lang="en-US" sz="1400" dirty="0"/>
              <a:t>The spending on goods and services, which includes Members’ entitlements, is </a:t>
            </a:r>
            <a:r>
              <a:rPr lang="en-US" sz="1400" dirty="0" smtClean="0"/>
              <a:t>102 </a:t>
            </a:r>
            <a:r>
              <a:rPr lang="en-US" sz="1400" dirty="0"/>
              <a:t>percent or </a:t>
            </a:r>
            <a:r>
              <a:rPr lang="en-US" sz="1400" dirty="0" smtClean="0"/>
              <a:t>R31,422m </a:t>
            </a:r>
            <a:r>
              <a:rPr lang="en-US" sz="1400" dirty="0"/>
              <a:t>of the </a:t>
            </a:r>
            <a:r>
              <a:rPr lang="en-US" sz="1400" dirty="0" smtClean="0"/>
              <a:t>third </a:t>
            </a:r>
            <a:r>
              <a:rPr lang="en-US" sz="1400" dirty="0"/>
              <a:t>quarter budget   of </a:t>
            </a:r>
            <a:r>
              <a:rPr lang="en-US" sz="1400" dirty="0" smtClean="0"/>
              <a:t>R30,858m with a variance of -R564. Indications </a:t>
            </a:r>
            <a:r>
              <a:rPr lang="en-US" sz="1400" dirty="0"/>
              <a:t>are that </a:t>
            </a:r>
            <a:r>
              <a:rPr lang="en-US" sz="1400" dirty="0" smtClean="0"/>
              <a:t>there will be underspending of 28 percent by the </a:t>
            </a:r>
            <a:r>
              <a:rPr lang="en-US" sz="1400" dirty="0"/>
              <a:t>end of the financial </a:t>
            </a:r>
            <a:r>
              <a:rPr lang="en-US" sz="1400" dirty="0" smtClean="0"/>
              <a:t>year</a:t>
            </a:r>
            <a:r>
              <a:rPr lang="en-US" sz="1400" dirty="0"/>
              <a:t> </a:t>
            </a:r>
            <a:r>
              <a:rPr lang="en-US" sz="1400" dirty="0" smtClean="0"/>
              <a:t>due to the fact that </a:t>
            </a:r>
            <a:r>
              <a:rPr lang="en-ZA" sz="1400" dirty="0"/>
              <a:t>Members’ entitlements are dependent on travel requirements of the previous and current members of executive. Slow spend can be attributed to less travel due to the pandemic.</a:t>
            </a:r>
          </a:p>
          <a:p>
            <a:pPr algn="just"/>
            <a:endParaRPr lang="en-US" sz="1400" dirty="0" smtClean="0"/>
          </a:p>
          <a:p>
            <a:pPr algn="just"/>
            <a:r>
              <a:rPr lang="en-ZA" sz="1400" b="1" dirty="0" smtClean="0"/>
              <a:t>Transfer </a:t>
            </a:r>
            <a:r>
              <a:rPr lang="en-ZA" sz="1400" b="1" dirty="0"/>
              <a:t>payments</a:t>
            </a:r>
            <a:endParaRPr lang="en-US" sz="1400" dirty="0"/>
          </a:p>
          <a:p>
            <a:pPr algn="just"/>
            <a:r>
              <a:rPr lang="en-US" sz="1400" dirty="0"/>
              <a:t>Spending on transfer payments, which relates to transfers to political parties represented in Parliament for the quarter is </a:t>
            </a:r>
            <a:r>
              <a:rPr lang="en-US" sz="1400" dirty="0" smtClean="0"/>
              <a:t>100 </a:t>
            </a:r>
            <a:r>
              <a:rPr lang="en-US" sz="1400" dirty="0"/>
              <a:t>percent </a:t>
            </a:r>
            <a:r>
              <a:rPr lang="en-US" sz="1400" dirty="0" smtClean="0"/>
              <a:t>or R128,491m for the R128,341 third </a:t>
            </a:r>
            <a:r>
              <a:rPr lang="en-US" sz="1400" dirty="0"/>
              <a:t>quarter budget, and indications are that there will be a full spend at the end of the financial year. </a:t>
            </a:r>
            <a:r>
              <a:rPr lang="en-US" sz="1400" dirty="0" smtClean="0"/>
              <a:t>The overspending of R150k relates to Political Party payment paid in the 3</a:t>
            </a:r>
            <a:r>
              <a:rPr lang="en-US" sz="1400" baseline="30000" dirty="0" smtClean="0"/>
              <a:t>rd</a:t>
            </a:r>
            <a:r>
              <a:rPr lang="en-US" sz="1400" dirty="0" smtClean="0"/>
              <a:t> quarter for the to second quarter, due to late submission of financials by some Political Parties.</a:t>
            </a:r>
          </a:p>
          <a:p>
            <a:pPr algn="just"/>
            <a:endParaRPr lang="en-US" sz="1400" dirty="0">
              <a:effectLst/>
              <a:ea typeface="Calibri" panose="020F0502020204030204" pitchFamily="34" charset="0"/>
              <a:cs typeface="Times New Roman" panose="02020603050405020304" pitchFamily="18" charset="0"/>
            </a:endParaRPr>
          </a:p>
          <a:p>
            <a:pPr algn="just"/>
            <a:r>
              <a:rPr lang="en-US" sz="1400" b="1" dirty="0" smtClean="0">
                <a:ea typeface="Calibri" panose="020F0502020204030204" pitchFamily="34" charset="0"/>
                <a:cs typeface="Times New Roman" panose="02020603050405020304" pitchFamily="18" charset="0"/>
              </a:rPr>
              <a:t>Capital</a:t>
            </a:r>
          </a:p>
          <a:p>
            <a:pPr algn="just"/>
            <a:r>
              <a:rPr lang="en-US" sz="1400" dirty="0" smtClean="0">
                <a:effectLst/>
                <a:ea typeface="Calibri" panose="020F0502020204030204" pitchFamily="34" charset="0"/>
                <a:cs typeface="Times New Roman" panose="02020603050405020304" pitchFamily="18" charset="0"/>
              </a:rPr>
              <a:t>Member’s Facilities projected to spend R1,059m on computer equipment and furniture, This expenditure will be realized in the fourth quarter.</a:t>
            </a:r>
          </a:p>
          <a:p>
            <a:pPr algn="just"/>
            <a:endParaRPr lang="en-US" sz="1400" b="1" dirty="0">
              <a:effectLst/>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a:xfrm>
            <a:off x="9472340" y="6492875"/>
            <a:ext cx="43366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Title 1"/>
          <p:cNvSpPr txBox="1">
            <a:spLocks/>
          </p:cNvSpPr>
          <p:nvPr/>
        </p:nvSpPr>
        <p:spPr>
          <a:xfrm>
            <a:off x="1" y="1"/>
            <a:ext cx="9906000" cy="1057462"/>
          </a:xfrm>
          <a:prstGeom prst="rect">
            <a:avLst/>
          </a:prstGeom>
        </p:spPr>
        <p:txBody>
          <a:bodyPr vert="horz" lIns="91440" tIns="45720" rIns="91440" bIns="45720" rtlCol="0" anchor="ctr">
            <a:normAutofit/>
          </a:bodyPr>
          <a:lstStyle>
            <a:defPPr>
              <a:defRPr lang="en-US"/>
            </a:defPPr>
            <a:lvl1pPr>
              <a:lnSpc>
                <a:spcPct val="110000"/>
              </a:lnSpc>
              <a:spcBef>
                <a:spcPct val="0"/>
              </a:spcBef>
              <a:buNone/>
              <a:defRPr sz="2800" b="1">
                <a:latin typeface="Arial Black" panose="020B0A04020102020204" pitchFamily="34" charset="0"/>
                <a:ea typeface="+mj-ea"/>
                <a:cs typeface="Calibri" panose="020F0502020204030204" pitchFamily="34" charset="0"/>
              </a:defRPr>
            </a:lvl1pPr>
          </a:lstStyle>
          <a:p>
            <a:r>
              <a:rPr lang="en-ZA" dirty="0">
                <a:cs typeface="Arial" panose="020B0604020202020204" pitchFamily="34" charset="0"/>
              </a:rPr>
              <a:t>Programme 3: Associated </a:t>
            </a:r>
            <a:r>
              <a:rPr lang="en-ZA" dirty="0" smtClean="0">
                <a:cs typeface="Arial" panose="020B0604020202020204" pitchFamily="34" charset="0"/>
              </a:rPr>
              <a:t>Services (</a:t>
            </a:r>
            <a:r>
              <a:rPr lang="en-ZA" dirty="0" err="1" smtClean="0">
                <a:cs typeface="Arial" panose="020B0604020202020204" pitchFamily="34" charset="0"/>
              </a:rPr>
              <a:t>cont</a:t>
            </a:r>
            <a:r>
              <a:rPr lang="en-ZA" dirty="0" smtClean="0">
                <a:cs typeface="Arial" panose="020B0604020202020204" pitchFamily="34" charset="0"/>
              </a:rPr>
              <a:t>…)</a:t>
            </a:r>
            <a:endParaRPr lang="en-ZA" dirty="0">
              <a:cs typeface="Arial" panose="020B0604020202020204" pitchFamily="34" charset="0"/>
            </a:endParaRPr>
          </a:p>
        </p:txBody>
      </p:sp>
    </p:spTree>
    <p:extLst>
      <p:ext uri="{BB962C8B-B14F-4D97-AF65-F5344CB8AC3E}">
        <p14:creationId xmlns:p14="http://schemas.microsoft.com/office/powerpoint/2010/main" val="15771598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3570" y="4119048"/>
            <a:ext cx="9419070" cy="1750094"/>
          </a:xfrm>
          <a:prstGeom prst="rect">
            <a:avLst/>
          </a:prstGeom>
          <a:solidFill>
            <a:schemeClr val="bg1">
              <a:lumMod val="95000"/>
            </a:schemeClr>
          </a:solidFill>
          <a:ln>
            <a:solidFill>
              <a:schemeClr val="tx1"/>
            </a:solidFill>
          </a:ln>
        </p:spPr>
        <p:txBody>
          <a:bodyPr wrap="square">
            <a:spAutoFit/>
          </a:bodyPr>
          <a:lstStyle/>
          <a:p>
            <a:pPr algn="just">
              <a:lnSpc>
                <a:spcPct val="107000"/>
              </a:lnSpc>
              <a:spcAft>
                <a:spcPts val="600"/>
              </a:spcAft>
            </a:pPr>
            <a:r>
              <a:rPr lang="en-ZA" sz="1600" b="1" dirty="0">
                <a:ea typeface="Calibri" panose="020F0502020204030204" pitchFamily="34" charset="0"/>
                <a:cs typeface="Times New Roman" panose="02020603050405020304" pitchFamily="18" charset="0"/>
              </a:rPr>
              <a:t>Direct charges</a:t>
            </a:r>
            <a:endParaRPr lang="en-US" sz="1600" dirty="0">
              <a:ea typeface="Calibri" panose="020F0502020204030204" pitchFamily="34" charset="0"/>
              <a:cs typeface="Times New Roman" panose="02020603050405020304" pitchFamily="18" charset="0"/>
            </a:endParaRPr>
          </a:p>
          <a:p>
            <a:pPr algn="just">
              <a:lnSpc>
                <a:spcPct val="107000"/>
              </a:lnSpc>
              <a:spcAft>
                <a:spcPts val="600"/>
              </a:spcAft>
            </a:pPr>
            <a:r>
              <a:rPr lang="en-US" sz="1600" dirty="0">
                <a:ea typeface="Calibri" panose="020F0502020204030204" pitchFamily="34" charset="0"/>
                <a:cs typeface="Times New Roman" panose="02020603050405020304" pitchFamily="18" charset="0"/>
              </a:rPr>
              <a:t>Spending on direct charges, which relates to Members’ remunerations is R120,739m or 99 percent of the third quarter budget and indications are that there will be an overspending of 3 percent or R13,144m of the R471,710m annual budget at the end of the financial year due to the 2021/22 budget reductions. Members Remuneration is a direct charge against the National Revenue Fund and will be refunded by National Treasury at the end of the financial year in terms of section 23(4) of the FMPPLA.</a:t>
            </a:r>
            <a:endParaRPr lang="en-US" sz="1600" dirty="0">
              <a:effectLst/>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a:xfrm>
            <a:off x="9511528" y="6492875"/>
            <a:ext cx="394472"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B29583-44FC-AA46-9A7F-8FCB60537618}"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1986130591"/>
              </p:ext>
            </p:extLst>
          </p:nvPr>
        </p:nvGraphicFramePr>
        <p:xfrm>
          <a:off x="150875" y="1464289"/>
          <a:ext cx="9541764" cy="1902976"/>
        </p:xfrm>
        <a:graphic>
          <a:graphicData uri="http://schemas.openxmlformats.org/drawingml/2006/table">
            <a:tbl>
              <a:tblPr firstRow="1" firstCol="1" bandRow="1"/>
              <a:tblGrid>
                <a:gridCol w="3171616">
                  <a:extLst>
                    <a:ext uri="{9D8B030D-6E8A-4147-A177-3AD203B41FA5}">
                      <a16:colId xmlns:a16="http://schemas.microsoft.com/office/drawing/2014/main" val="1387979323"/>
                    </a:ext>
                  </a:extLst>
                </a:gridCol>
                <a:gridCol w="875072">
                  <a:extLst>
                    <a:ext uri="{9D8B030D-6E8A-4147-A177-3AD203B41FA5}">
                      <a16:colId xmlns:a16="http://schemas.microsoft.com/office/drawing/2014/main" val="3679719829"/>
                    </a:ext>
                  </a:extLst>
                </a:gridCol>
                <a:gridCol w="799797">
                  <a:extLst>
                    <a:ext uri="{9D8B030D-6E8A-4147-A177-3AD203B41FA5}">
                      <a16:colId xmlns:a16="http://schemas.microsoft.com/office/drawing/2014/main" val="3285971428"/>
                    </a:ext>
                  </a:extLst>
                </a:gridCol>
                <a:gridCol w="780978">
                  <a:extLst>
                    <a:ext uri="{9D8B030D-6E8A-4147-A177-3AD203B41FA5}">
                      <a16:colId xmlns:a16="http://schemas.microsoft.com/office/drawing/2014/main" val="4224401069"/>
                    </a:ext>
                  </a:extLst>
                </a:gridCol>
                <a:gridCol w="555153">
                  <a:extLst>
                    <a:ext uri="{9D8B030D-6E8A-4147-A177-3AD203B41FA5}">
                      <a16:colId xmlns:a16="http://schemas.microsoft.com/office/drawing/2014/main" val="1432583224"/>
                    </a:ext>
                  </a:extLst>
                </a:gridCol>
                <a:gridCol w="846844">
                  <a:extLst>
                    <a:ext uri="{9D8B030D-6E8A-4147-A177-3AD203B41FA5}">
                      <a16:colId xmlns:a16="http://schemas.microsoft.com/office/drawing/2014/main" val="2292999799"/>
                    </a:ext>
                  </a:extLst>
                </a:gridCol>
                <a:gridCol w="1035032">
                  <a:extLst>
                    <a:ext uri="{9D8B030D-6E8A-4147-A177-3AD203B41FA5}">
                      <a16:colId xmlns:a16="http://schemas.microsoft.com/office/drawing/2014/main" val="2903214084"/>
                    </a:ext>
                  </a:extLst>
                </a:gridCol>
                <a:gridCol w="888273">
                  <a:extLst>
                    <a:ext uri="{9D8B030D-6E8A-4147-A177-3AD203B41FA5}">
                      <a16:colId xmlns:a16="http://schemas.microsoft.com/office/drawing/2014/main" val="422138178"/>
                    </a:ext>
                  </a:extLst>
                </a:gridCol>
                <a:gridCol w="588999">
                  <a:extLst>
                    <a:ext uri="{9D8B030D-6E8A-4147-A177-3AD203B41FA5}">
                      <a16:colId xmlns:a16="http://schemas.microsoft.com/office/drawing/2014/main" val="2974966194"/>
                    </a:ext>
                  </a:extLst>
                </a:gridCol>
              </a:tblGrid>
              <a:tr h="399228">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October – December 2021</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07000"/>
                        </a:lnSpc>
                        <a:spcBef>
                          <a:spcPts val="0"/>
                        </a:spcBef>
                        <a:spcAft>
                          <a:spcPts val="600"/>
                        </a:spcAft>
                      </a:pPr>
                      <a:r>
                        <a:rPr lang="en-ZA" sz="1600" b="1" dirty="0">
                          <a:effectLst/>
                          <a:latin typeface="+mn-lt"/>
                          <a:ea typeface="Calibri" panose="020F0502020204030204" pitchFamily="34" charset="0"/>
                          <a:cs typeface="Times New Roman" panose="02020603050405020304" pitchFamily="18" charset="0"/>
                        </a:rPr>
                        <a:t>Annual</a:t>
                      </a:r>
                      <a:endParaRPr lang="en-US" sz="1600" dirty="0">
                        <a:effectLst/>
                        <a:latin typeface="+mn-lt"/>
                        <a:ea typeface="Calibri" panose="020F0502020204030204" pitchFamily="34" charset="0"/>
                        <a:cs typeface="Times New Roman" panose="02020603050405020304" pitchFamily="18" charset="0"/>
                      </a:endParaRPr>
                    </a:p>
                  </a:txBody>
                  <a:tcPr marL="66147" marR="66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2931872"/>
                  </a:ext>
                </a:extLst>
              </a:tr>
              <a:tr h="814073">
                <a:tc>
                  <a:txBody>
                    <a:bodyPr/>
                    <a:lstStyle/>
                    <a:p>
                      <a:pPr marL="0" marR="0" algn="just">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Main Division</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Annual Budget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Actuals  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Variance</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R’000</a:t>
                      </a: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a:t>
                      </a:r>
                    </a:p>
                    <a:p>
                      <a:pPr marL="0" marR="0" indent="0" algn="ctr" defTabSz="914400" rtl="0" eaLnBrk="1" fontAlgn="auto" latinLnBrk="0" hangingPunct="1">
                        <a:lnSpc>
                          <a:spcPct val="107000"/>
                        </a:lnSpc>
                        <a:spcBef>
                          <a:spcPts val="0"/>
                        </a:spcBef>
                        <a:spcAft>
                          <a:spcPts val="600"/>
                        </a:spcAft>
                        <a:buClrTx/>
                        <a:buSzTx/>
                        <a:buFontTx/>
                        <a:buNone/>
                        <a:tabLst/>
                        <a:defRPr/>
                      </a:pPr>
                      <a:r>
                        <a:rPr lang="en-US" sz="1400" b="1" dirty="0">
                          <a:effectLst/>
                          <a:latin typeface="+mn-lt"/>
                          <a:ea typeface="Calibri" panose="020F0502020204030204" pitchFamily="34" charset="0"/>
                          <a:cs typeface="Times New Roman" panose="02020603050405020304" pitchFamily="18" charset="0"/>
                        </a:rPr>
                        <a:t>Spent</a:t>
                      </a:r>
                      <a:endParaRPr lang="en-US" sz="14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600"/>
                        </a:spcAft>
                      </a:pPr>
                      <a:endParaRPr lang="en-US" sz="1400" dirty="0">
                        <a:effectLst/>
                        <a:latin typeface="+mn-lt"/>
                        <a:ea typeface="Calibri" panose="020F0502020204030204" pitchFamily="34" charset="0"/>
                        <a:cs typeface="Times New Roman" panose="02020603050405020304" pitchFamily="18" charset="0"/>
                      </a:endParaRPr>
                    </a:p>
                  </a:txBody>
                  <a:tcPr marL="63288" marR="63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90699754"/>
                  </a:ext>
                </a:extLst>
              </a:tr>
              <a:tr h="333250">
                <a:tc>
                  <a:txBody>
                    <a:bodyPr/>
                    <a:lstStyle/>
                    <a:p>
                      <a:pPr marL="0" marR="0">
                        <a:lnSpc>
                          <a:spcPct val="107000"/>
                        </a:lnSpc>
                        <a:spcBef>
                          <a:spcPts val="0"/>
                        </a:spcBef>
                        <a:spcAft>
                          <a:spcPts val="600"/>
                        </a:spcAft>
                      </a:pPr>
                      <a:r>
                        <a:rPr lang="en-ZA" sz="1400" dirty="0">
                          <a:effectLst/>
                          <a:latin typeface="+mn-lt"/>
                          <a:ea typeface="Calibri" panose="020F0502020204030204" pitchFamily="34" charset="0"/>
                          <a:cs typeface="Times New Roman" panose="02020603050405020304" pitchFamily="18" charset="0"/>
                        </a:rPr>
                        <a:t>Compensation of Members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121,698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ZA" sz="1200" dirty="0">
                          <a:effectLst/>
                          <a:latin typeface="Arial" panose="020B0604020202020204" pitchFamily="34" charset="0"/>
                          <a:ea typeface="Calibri" panose="020F0502020204030204" pitchFamily="34" charset="0"/>
                          <a:cs typeface="Arial" panose="020B0604020202020204" pitchFamily="34" charset="0"/>
                        </a:rPr>
                        <a:t>120,739</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959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471,710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363,156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108,554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dirty="0">
                          <a:effectLst/>
                          <a:latin typeface="Arial" panose="020B0604020202020204" pitchFamily="34" charset="0"/>
                          <a:ea typeface="Calibri" panose="020F0502020204030204" pitchFamily="34" charset="0"/>
                          <a:cs typeface="Arial" panose="020B0604020202020204" pitchFamily="34" charset="0"/>
                        </a:rPr>
                        <a:t>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7504803"/>
                  </a:ext>
                </a:extLst>
              </a:tr>
              <a:tr h="333250">
                <a:tc>
                  <a:txBody>
                    <a:bodyPr/>
                    <a:lstStyle/>
                    <a:p>
                      <a:pPr marL="0" marR="0">
                        <a:lnSpc>
                          <a:spcPct val="107000"/>
                        </a:lnSpc>
                        <a:spcBef>
                          <a:spcPts val="0"/>
                        </a:spcBef>
                        <a:spcAft>
                          <a:spcPts val="600"/>
                        </a:spcAft>
                      </a:pPr>
                      <a:r>
                        <a:rPr lang="en-ZA" sz="1400" b="1" dirty="0">
                          <a:effectLst/>
                          <a:latin typeface="+mn-lt"/>
                          <a:ea typeface="Calibri" panose="020F0502020204030204" pitchFamily="34" charset="0"/>
                          <a:cs typeface="Times New Roman" panose="02020603050405020304" pitchFamily="18" charset="0"/>
                        </a:rPr>
                        <a:t>TOTALS</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121,698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ZA" sz="1200" b="1" dirty="0">
                          <a:effectLst/>
                          <a:latin typeface="Arial" panose="020B0604020202020204" pitchFamily="34" charset="0"/>
                          <a:ea typeface="Calibri" panose="020F0502020204030204" pitchFamily="34" charset="0"/>
                          <a:cs typeface="Arial" panose="020B0604020202020204" pitchFamily="34" charset="0"/>
                        </a:rPr>
                        <a:t>120,739</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959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471,710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6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363,156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108,554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600"/>
                        </a:spcAft>
                      </a:pPr>
                      <a:r>
                        <a:rPr lang="en-US" sz="1200" b="1" dirty="0">
                          <a:effectLst/>
                          <a:latin typeface="Arial" panose="020B0604020202020204" pitchFamily="34" charset="0"/>
                          <a:ea typeface="Calibri" panose="020F0502020204030204" pitchFamily="34" charset="0"/>
                          <a:cs typeface="Arial" panose="020B0604020202020204" pitchFamily="34" charset="0"/>
                        </a:rPr>
                        <a:t>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79866"/>
                  </a:ext>
                </a:extLst>
              </a:tr>
            </a:tbl>
          </a:graphicData>
        </a:graphic>
      </p:graphicFrame>
      <p:sp>
        <p:nvSpPr>
          <p:cNvPr id="6" name="Title 1"/>
          <p:cNvSpPr txBox="1">
            <a:spLocks/>
          </p:cNvSpPr>
          <p:nvPr/>
        </p:nvSpPr>
        <p:spPr>
          <a:xfrm>
            <a:off x="1" y="1"/>
            <a:ext cx="9906000" cy="1057462"/>
          </a:xfrm>
          <a:prstGeom prst="rect">
            <a:avLst/>
          </a:prstGeom>
        </p:spPr>
        <p:txBody>
          <a:bodyPr vert="horz" lIns="91440" tIns="45720" rIns="91440" bIns="45720" rtlCol="0" anchor="ctr">
            <a:normAutofit/>
          </a:bodyPr>
          <a:lstStyle>
            <a:defPPr>
              <a:defRPr lang="en-US"/>
            </a:defPPr>
            <a:lvl1pPr>
              <a:lnSpc>
                <a:spcPct val="110000"/>
              </a:lnSpc>
              <a:spcBef>
                <a:spcPct val="0"/>
              </a:spcBef>
              <a:buNone/>
              <a:defRPr sz="2800" b="1">
                <a:latin typeface="Arial Black" panose="020B0A04020102020204" pitchFamily="34" charset="0"/>
                <a:ea typeface="+mj-ea"/>
                <a:cs typeface="Calibri" panose="020F0502020204030204" pitchFamily="34" charset="0"/>
              </a:defRPr>
            </a:lvl1pPr>
          </a:lstStyle>
          <a:p>
            <a:r>
              <a:rPr lang="en-ZA" dirty="0">
                <a:cs typeface="Arial" panose="020B0604020202020204" pitchFamily="34" charset="0"/>
              </a:rPr>
              <a:t>Direct Charges</a:t>
            </a:r>
          </a:p>
        </p:txBody>
      </p:sp>
    </p:spTree>
    <p:extLst>
      <p:ext uri="{BB962C8B-B14F-4D97-AF65-F5344CB8AC3E}">
        <p14:creationId xmlns:p14="http://schemas.microsoft.com/office/powerpoint/2010/main" val="2568628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906000" cy="1252025"/>
          </a:xfrm>
        </p:spPr>
        <p:txBody>
          <a:bodyPr>
            <a:normAutofit/>
          </a:bodyPr>
          <a:lstStyle/>
          <a:p>
            <a:pPr>
              <a:lnSpc>
                <a:spcPct val="110000"/>
              </a:lnSpc>
              <a:defRPr/>
            </a:pPr>
            <a:r>
              <a:rPr lang="en-ZA" sz="2800" b="1" dirty="0">
                <a:latin typeface="Arial Black" panose="020B0A04020102020204" pitchFamily="34" charset="0"/>
                <a:cs typeface="Calibri" panose="020F0502020204030204" pitchFamily="34" charset="0"/>
              </a:rPr>
              <a:t>Conclusion</a:t>
            </a:r>
          </a:p>
        </p:txBody>
      </p:sp>
      <p:sp>
        <p:nvSpPr>
          <p:cNvPr id="3" name="Content Placeholder 2"/>
          <p:cNvSpPr>
            <a:spLocks noGrp="1"/>
          </p:cNvSpPr>
          <p:nvPr>
            <p:ph idx="1"/>
          </p:nvPr>
        </p:nvSpPr>
        <p:spPr>
          <a:xfrm>
            <a:off x="6765" y="1252025"/>
            <a:ext cx="9879375" cy="5596064"/>
          </a:xfrm>
          <a:ln>
            <a:solidFill>
              <a:schemeClr val="tx1"/>
            </a:solidFill>
          </a:ln>
        </p:spPr>
        <p:txBody>
          <a:bodyPr>
            <a:normAutofit/>
          </a:bodyPr>
          <a:lstStyle/>
          <a:p>
            <a:pPr algn="just"/>
            <a:r>
              <a:rPr lang="en-ZA" sz="2400" dirty="0"/>
              <a:t>All Parliamentary Services continue to have a satisfaction rating consistently considerably higher - 75%.</a:t>
            </a:r>
          </a:p>
          <a:p>
            <a:pPr algn="just"/>
            <a:r>
              <a:rPr lang="en-ZA" sz="2400" dirty="0"/>
              <a:t>However </a:t>
            </a:r>
            <a:r>
              <a:rPr lang="en-ZA" sz="2400" dirty="0" smtClean="0"/>
              <a:t>Members of Parliament </a:t>
            </a:r>
            <a:r>
              <a:rPr lang="en-ZA" sz="2400" dirty="0"/>
              <a:t>have to respond to our survey for the services to improve and address </a:t>
            </a:r>
            <a:r>
              <a:rPr lang="en-ZA" sz="2400" dirty="0" smtClean="0"/>
              <a:t>weakness. Whilst the response rate is adequate for statistical purposes, we would ideally like to see a 70 percent response rate from Members of Parliament</a:t>
            </a:r>
            <a:endParaRPr lang="en-ZA" sz="2400" dirty="0"/>
          </a:p>
          <a:p>
            <a:pPr algn="just"/>
            <a:r>
              <a:rPr lang="en-ZA" sz="2400" dirty="0"/>
              <a:t> Real time feedback is being considered using other </a:t>
            </a:r>
            <a:r>
              <a:rPr lang="en-ZA" sz="2400" dirty="0" smtClean="0"/>
              <a:t>platforms for specific </a:t>
            </a:r>
            <a:r>
              <a:rPr lang="en-ZA" sz="2400" smtClean="0"/>
              <a:t>operational services</a:t>
            </a:r>
            <a:endParaRPr lang="en-ZA" sz="2400" dirty="0"/>
          </a:p>
          <a:p>
            <a:pPr algn="just"/>
            <a:r>
              <a:rPr lang="en-ZA" sz="2400" dirty="0"/>
              <a:t>Actual client feedback continues to inform  the areas of improvement.</a:t>
            </a:r>
          </a:p>
          <a:p>
            <a:pPr marL="0" indent="0" algn="just">
              <a:buNone/>
            </a:pPr>
            <a:endParaRPr lang="en-ZA" sz="2400" dirty="0"/>
          </a:p>
        </p:txBody>
      </p:sp>
      <p:sp>
        <p:nvSpPr>
          <p:cNvPr id="4" name="Slide Number Placeholder 3"/>
          <p:cNvSpPr>
            <a:spLocks noGrp="1"/>
          </p:cNvSpPr>
          <p:nvPr>
            <p:ph type="sldNum" sz="quarter" idx="12"/>
          </p:nvPr>
        </p:nvSpPr>
        <p:spPr>
          <a:xfrm>
            <a:off x="9594162" y="6482964"/>
            <a:ext cx="306046" cy="365125"/>
          </a:xfrm>
        </p:spPr>
        <p:txBody>
          <a:bodyPr/>
          <a:lstStyle/>
          <a:p>
            <a:fld id="{BC72CB22-D7A4-7547-B048-02B7C821FF3F}" type="slidenum">
              <a:rPr lang="en-US" smtClean="0"/>
              <a:t>38</a:t>
            </a:fld>
            <a:endParaRPr lang="en-US" dirty="0"/>
          </a:p>
        </p:txBody>
      </p:sp>
    </p:spTree>
    <p:extLst>
      <p:ext uri="{BB962C8B-B14F-4D97-AF65-F5344CB8AC3E}">
        <p14:creationId xmlns:p14="http://schemas.microsoft.com/office/powerpoint/2010/main" val="2426107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0E25D989-F61E-432B-896F-75C88546F837}"/>
              </a:ext>
            </a:extLst>
          </p:cNvPr>
          <p:cNvGrpSpPr/>
          <p:nvPr/>
        </p:nvGrpSpPr>
        <p:grpSpPr>
          <a:xfrm>
            <a:off x="3453096" y="2403846"/>
            <a:ext cx="2638106" cy="2184214"/>
            <a:chOff x="12501563" y="3965576"/>
            <a:chExt cx="4078287" cy="3376611"/>
          </a:xfrm>
          <a:solidFill>
            <a:schemeClr val="bg1">
              <a:lumMod val="50000"/>
              <a:alpha val="62000"/>
            </a:schemeClr>
          </a:solidFill>
          <a:scene3d>
            <a:camera prst="perspectiveRelaxedModerately" fov="1800000">
              <a:rot lat="18600000" lon="0" rev="0"/>
            </a:camera>
            <a:lightRig rig="threePt" dir="t"/>
          </a:scene3d>
        </p:grpSpPr>
        <p:sp>
          <p:nvSpPr>
            <p:cNvPr id="81" name="Freeform 41">
              <a:extLst>
                <a:ext uri="{FF2B5EF4-FFF2-40B4-BE49-F238E27FC236}">
                  <a16:creationId xmlns:a16="http://schemas.microsoft.com/office/drawing/2014/main" id="{D80BC934-92D4-4BFD-8BE2-5E2A0B2FFCF6}"/>
                </a:ext>
              </a:extLst>
            </p:cNvPr>
            <p:cNvSpPr>
              <a:spLocks/>
            </p:cNvSpPr>
            <p:nvPr/>
          </p:nvSpPr>
          <p:spPr bwMode="auto">
            <a:xfrm>
              <a:off x="14700251" y="5645150"/>
              <a:ext cx="1538287" cy="1697037"/>
            </a:xfrm>
            <a:custGeom>
              <a:avLst/>
              <a:gdLst>
                <a:gd name="T0" fmla="*/ 197 w 507"/>
                <a:gd name="T1" fmla="*/ 559 h 559"/>
                <a:gd name="T2" fmla="*/ 507 w 507"/>
                <a:gd name="T3" fmla="*/ 306 h 559"/>
                <a:gd name="T4" fmla="*/ 0 w 507"/>
                <a:gd name="T5" fmla="*/ 0 h 559"/>
                <a:gd name="T6" fmla="*/ 197 w 507"/>
                <a:gd name="T7" fmla="*/ 559 h 559"/>
              </a:gdLst>
              <a:ahLst/>
              <a:cxnLst>
                <a:cxn ang="0">
                  <a:pos x="T0" y="T1"/>
                </a:cxn>
                <a:cxn ang="0">
                  <a:pos x="T2" y="T3"/>
                </a:cxn>
                <a:cxn ang="0">
                  <a:pos x="T4" y="T5"/>
                </a:cxn>
                <a:cxn ang="0">
                  <a:pos x="T6" y="T7"/>
                </a:cxn>
              </a:cxnLst>
              <a:rect l="0" t="0" r="r" b="b"/>
              <a:pathLst>
                <a:path w="507" h="559">
                  <a:moveTo>
                    <a:pt x="197" y="559"/>
                  </a:moveTo>
                  <a:cubicBezTo>
                    <a:pt x="325" y="508"/>
                    <a:pt x="432" y="419"/>
                    <a:pt x="507" y="306"/>
                  </a:cubicBezTo>
                  <a:cubicBezTo>
                    <a:pt x="0" y="0"/>
                    <a:pt x="0" y="0"/>
                    <a:pt x="0" y="0"/>
                  </a:cubicBezTo>
                  <a:lnTo>
                    <a:pt x="197" y="559"/>
                  </a:lnTo>
                  <a:close/>
                </a:path>
              </a:pathLst>
            </a:custGeom>
            <a:grpFill/>
            <a:ln w="9525">
              <a:noFill/>
              <a:round/>
              <a:headEnd/>
              <a:tailEnd/>
            </a:ln>
            <a:sp3d>
              <a:bevelT w="0" h="0"/>
            </a:sp3d>
          </p:spPr>
          <p:txBody>
            <a:bodyPr vert="horz" wrap="square" lIns="68598" tIns="34299" rIns="68598" bIns="34299" numCol="1" anchor="t" anchorCtr="0" compatLnSpc="1">
              <a:prstTxWarp prst="textNoShape">
                <a:avLst/>
              </a:prstTxWarp>
            </a:bodyPr>
            <a:lstStyle/>
            <a:p>
              <a:endParaRPr lang="en-IN" sz="1350"/>
            </a:p>
          </p:txBody>
        </p:sp>
        <p:sp>
          <p:nvSpPr>
            <p:cNvPr id="82" name="Freeform 42">
              <a:extLst>
                <a:ext uri="{FF2B5EF4-FFF2-40B4-BE49-F238E27FC236}">
                  <a16:creationId xmlns:a16="http://schemas.microsoft.com/office/drawing/2014/main" id="{567A7BE4-5B81-4922-9553-42F5A5DAAA2D}"/>
                </a:ext>
              </a:extLst>
            </p:cNvPr>
            <p:cNvSpPr>
              <a:spLocks/>
            </p:cNvSpPr>
            <p:nvPr/>
          </p:nvSpPr>
          <p:spPr bwMode="auto">
            <a:xfrm>
              <a:off x="14784388" y="5219700"/>
              <a:ext cx="1795462" cy="1208087"/>
            </a:xfrm>
            <a:custGeom>
              <a:avLst/>
              <a:gdLst>
                <a:gd name="T0" fmla="*/ 586 w 591"/>
                <a:gd name="T1" fmla="*/ 0 h 398"/>
                <a:gd name="T2" fmla="*/ 0 w 591"/>
                <a:gd name="T3" fmla="*/ 92 h 398"/>
                <a:gd name="T4" fmla="*/ 508 w 591"/>
                <a:gd name="T5" fmla="*/ 398 h 398"/>
                <a:gd name="T6" fmla="*/ 591 w 591"/>
                <a:gd name="T7" fmla="*/ 76 h 398"/>
                <a:gd name="T8" fmla="*/ 586 w 591"/>
                <a:gd name="T9" fmla="*/ 0 h 398"/>
              </a:gdLst>
              <a:ahLst/>
              <a:cxnLst>
                <a:cxn ang="0">
                  <a:pos x="T0" y="T1"/>
                </a:cxn>
                <a:cxn ang="0">
                  <a:pos x="T2" y="T3"/>
                </a:cxn>
                <a:cxn ang="0">
                  <a:pos x="T4" y="T5"/>
                </a:cxn>
                <a:cxn ang="0">
                  <a:pos x="T6" y="T7"/>
                </a:cxn>
                <a:cxn ang="0">
                  <a:pos x="T8" y="T9"/>
                </a:cxn>
              </a:cxnLst>
              <a:rect l="0" t="0" r="r" b="b"/>
              <a:pathLst>
                <a:path w="591" h="398">
                  <a:moveTo>
                    <a:pt x="586" y="0"/>
                  </a:moveTo>
                  <a:cubicBezTo>
                    <a:pt x="0" y="92"/>
                    <a:pt x="0" y="92"/>
                    <a:pt x="0" y="92"/>
                  </a:cubicBezTo>
                  <a:cubicBezTo>
                    <a:pt x="508" y="398"/>
                    <a:pt x="508" y="398"/>
                    <a:pt x="508" y="398"/>
                  </a:cubicBezTo>
                  <a:cubicBezTo>
                    <a:pt x="561" y="303"/>
                    <a:pt x="591" y="193"/>
                    <a:pt x="591" y="76"/>
                  </a:cubicBezTo>
                  <a:cubicBezTo>
                    <a:pt x="591" y="50"/>
                    <a:pt x="589" y="25"/>
                    <a:pt x="586" y="0"/>
                  </a:cubicBezTo>
                  <a:close/>
                </a:path>
              </a:pathLst>
            </a:custGeom>
            <a:grpFill/>
            <a:ln w="9525">
              <a:noFill/>
              <a:round/>
              <a:headEnd/>
              <a:tailEnd/>
            </a:ln>
            <a:sp3d>
              <a:bevelT w="0" h="0"/>
            </a:sp3d>
          </p:spPr>
          <p:txBody>
            <a:bodyPr vert="horz" wrap="square" lIns="68598" tIns="34299" rIns="68598" bIns="34299" numCol="1" anchor="t" anchorCtr="0" compatLnSpc="1">
              <a:prstTxWarp prst="textNoShape">
                <a:avLst/>
              </a:prstTxWarp>
            </a:bodyPr>
            <a:lstStyle/>
            <a:p>
              <a:endParaRPr lang="en-IN" sz="1350"/>
            </a:p>
          </p:txBody>
        </p:sp>
        <p:sp>
          <p:nvSpPr>
            <p:cNvPr id="84" name="Freeform 44">
              <a:extLst>
                <a:ext uri="{FF2B5EF4-FFF2-40B4-BE49-F238E27FC236}">
                  <a16:creationId xmlns:a16="http://schemas.microsoft.com/office/drawing/2014/main" id="{8164B6B7-F63B-406E-8BC5-004B87000D84}"/>
                </a:ext>
              </a:extLst>
            </p:cNvPr>
            <p:cNvSpPr>
              <a:spLocks/>
            </p:cNvSpPr>
            <p:nvPr/>
          </p:nvSpPr>
          <p:spPr bwMode="auto">
            <a:xfrm>
              <a:off x="14757400" y="3968750"/>
              <a:ext cx="1782762" cy="1360486"/>
            </a:xfrm>
            <a:custGeom>
              <a:avLst/>
              <a:gdLst>
                <a:gd name="T0" fmla="*/ 587 w 587"/>
                <a:gd name="T1" fmla="*/ 356 h 448"/>
                <a:gd name="T2" fmla="*/ 389 w 587"/>
                <a:gd name="T3" fmla="*/ 0 h 448"/>
                <a:gd name="T4" fmla="*/ 0 w 587"/>
                <a:gd name="T5" fmla="*/ 448 h 448"/>
                <a:gd name="T6" fmla="*/ 587 w 587"/>
                <a:gd name="T7" fmla="*/ 356 h 448"/>
              </a:gdLst>
              <a:ahLst/>
              <a:cxnLst>
                <a:cxn ang="0">
                  <a:pos x="T0" y="T1"/>
                </a:cxn>
                <a:cxn ang="0">
                  <a:pos x="T2" y="T3"/>
                </a:cxn>
                <a:cxn ang="0">
                  <a:pos x="T4" y="T5"/>
                </a:cxn>
                <a:cxn ang="0">
                  <a:pos x="T6" y="T7"/>
                </a:cxn>
              </a:cxnLst>
              <a:rect l="0" t="0" r="r" b="b"/>
              <a:pathLst>
                <a:path w="587" h="448">
                  <a:moveTo>
                    <a:pt x="587" y="356"/>
                  </a:moveTo>
                  <a:cubicBezTo>
                    <a:pt x="559" y="217"/>
                    <a:pt x="488" y="94"/>
                    <a:pt x="389" y="0"/>
                  </a:cubicBezTo>
                  <a:cubicBezTo>
                    <a:pt x="0" y="448"/>
                    <a:pt x="0" y="448"/>
                    <a:pt x="0" y="448"/>
                  </a:cubicBezTo>
                  <a:lnTo>
                    <a:pt x="587" y="356"/>
                  </a:lnTo>
                  <a:close/>
                </a:path>
              </a:pathLst>
            </a:custGeom>
            <a:grpFill/>
            <a:ln w="9525">
              <a:noFill/>
              <a:round/>
              <a:headEnd/>
              <a:tailEnd/>
            </a:ln>
            <a:sp3d>
              <a:bevelT w="0" h="0"/>
            </a:sp3d>
          </p:spPr>
          <p:txBody>
            <a:bodyPr vert="horz" wrap="square" lIns="68598" tIns="34299" rIns="68598" bIns="34299" numCol="1" anchor="t" anchorCtr="0" compatLnSpc="1">
              <a:prstTxWarp prst="textNoShape">
                <a:avLst/>
              </a:prstTxWarp>
            </a:bodyPr>
            <a:lstStyle/>
            <a:p>
              <a:endParaRPr lang="en-IN" sz="1350"/>
            </a:p>
          </p:txBody>
        </p:sp>
        <p:sp>
          <p:nvSpPr>
            <p:cNvPr id="86" name="Freeform 46">
              <a:extLst>
                <a:ext uri="{FF2B5EF4-FFF2-40B4-BE49-F238E27FC236}">
                  <a16:creationId xmlns:a16="http://schemas.microsoft.com/office/drawing/2014/main" id="{7B8FEEDB-B1BD-4E7D-9CF1-D8861275E033}"/>
                </a:ext>
              </a:extLst>
            </p:cNvPr>
            <p:cNvSpPr>
              <a:spLocks/>
            </p:cNvSpPr>
            <p:nvPr/>
          </p:nvSpPr>
          <p:spPr bwMode="auto">
            <a:xfrm>
              <a:off x="12544426" y="3965576"/>
              <a:ext cx="1779588" cy="1363662"/>
            </a:xfrm>
            <a:custGeom>
              <a:avLst/>
              <a:gdLst>
                <a:gd name="T0" fmla="*/ 197 w 586"/>
                <a:gd name="T1" fmla="*/ 0 h 449"/>
                <a:gd name="T2" fmla="*/ 0 w 586"/>
                <a:gd name="T3" fmla="*/ 354 h 449"/>
                <a:gd name="T4" fmla="*/ 586 w 586"/>
                <a:gd name="T5" fmla="*/ 449 h 449"/>
                <a:gd name="T6" fmla="*/ 197 w 586"/>
                <a:gd name="T7" fmla="*/ 0 h 449"/>
              </a:gdLst>
              <a:ahLst/>
              <a:cxnLst>
                <a:cxn ang="0">
                  <a:pos x="T0" y="T1"/>
                </a:cxn>
                <a:cxn ang="0">
                  <a:pos x="T2" y="T3"/>
                </a:cxn>
                <a:cxn ang="0">
                  <a:pos x="T4" y="T5"/>
                </a:cxn>
                <a:cxn ang="0">
                  <a:pos x="T6" y="T7"/>
                </a:cxn>
              </a:cxnLst>
              <a:rect l="0" t="0" r="r" b="b"/>
              <a:pathLst>
                <a:path w="586" h="449">
                  <a:moveTo>
                    <a:pt x="197" y="0"/>
                  </a:moveTo>
                  <a:cubicBezTo>
                    <a:pt x="98" y="93"/>
                    <a:pt x="28" y="216"/>
                    <a:pt x="0" y="354"/>
                  </a:cubicBezTo>
                  <a:cubicBezTo>
                    <a:pt x="586" y="449"/>
                    <a:pt x="586" y="449"/>
                    <a:pt x="586" y="449"/>
                  </a:cubicBezTo>
                  <a:lnTo>
                    <a:pt x="197" y="0"/>
                  </a:lnTo>
                  <a:close/>
                </a:path>
              </a:pathLst>
            </a:custGeom>
            <a:grpFill/>
            <a:ln w="9525">
              <a:noFill/>
              <a:round/>
              <a:headEnd/>
              <a:tailEnd/>
            </a:ln>
            <a:sp3d>
              <a:bevelT w="0" h="0"/>
            </a:sp3d>
          </p:spPr>
          <p:txBody>
            <a:bodyPr vert="horz" wrap="square" lIns="68598" tIns="34299" rIns="68598" bIns="34299" numCol="1" anchor="t" anchorCtr="0" compatLnSpc="1">
              <a:prstTxWarp prst="textNoShape">
                <a:avLst/>
              </a:prstTxWarp>
            </a:bodyPr>
            <a:lstStyle/>
            <a:p>
              <a:endParaRPr lang="en-IN" sz="1350"/>
            </a:p>
          </p:txBody>
        </p:sp>
        <p:sp>
          <p:nvSpPr>
            <p:cNvPr id="88" name="Freeform 48">
              <a:extLst>
                <a:ext uri="{FF2B5EF4-FFF2-40B4-BE49-F238E27FC236}">
                  <a16:creationId xmlns:a16="http://schemas.microsoft.com/office/drawing/2014/main" id="{2D00DA11-9D05-491E-BEFC-24E7F0CCABE6}"/>
                </a:ext>
              </a:extLst>
            </p:cNvPr>
            <p:cNvSpPr>
              <a:spLocks/>
            </p:cNvSpPr>
            <p:nvPr/>
          </p:nvSpPr>
          <p:spPr bwMode="auto">
            <a:xfrm>
              <a:off x="12501563" y="5207000"/>
              <a:ext cx="1793874" cy="1209675"/>
            </a:xfrm>
            <a:custGeom>
              <a:avLst/>
              <a:gdLst>
                <a:gd name="T0" fmla="*/ 5 w 591"/>
                <a:gd name="T1" fmla="*/ 0 h 398"/>
                <a:gd name="T2" fmla="*/ 0 w 591"/>
                <a:gd name="T3" fmla="*/ 80 h 398"/>
                <a:gd name="T4" fmla="*/ 80 w 591"/>
                <a:gd name="T5" fmla="*/ 398 h 398"/>
                <a:gd name="T6" fmla="*/ 591 w 591"/>
                <a:gd name="T7" fmla="*/ 95 h 398"/>
                <a:gd name="T8" fmla="*/ 5 w 591"/>
                <a:gd name="T9" fmla="*/ 0 h 398"/>
              </a:gdLst>
              <a:ahLst/>
              <a:cxnLst>
                <a:cxn ang="0">
                  <a:pos x="T0" y="T1"/>
                </a:cxn>
                <a:cxn ang="0">
                  <a:pos x="T2" y="T3"/>
                </a:cxn>
                <a:cxn ang="0">
                  <a:pos x="T4" y="T5"/>
                </a:cxn>
                <a:cxn ang="0">
                  <a:pos x="T6" y="T7"/>
                </a:cxn>
                <a:cxn ang="0">
                  <a:pos x="T8" y="T9"/>
                </a:cxn>
              </a:cxnLst>
              <a:rect l="0" t="0" r="r" b="b"/>
              <a:pathLst>
                <a:path w="591" h="398">
                  <a:moveTo>
                    <a:pt x="5" y="0"/>
                  </a:moveTo>
                  <a:cubicBezTo>
                    <a:pt x="2" y="26"/>
                    <a:pt x="0" y="53"/>
                    <a:pt x="0" y="80"/>
                  </a:cubicBezTo>
                  <a:cubicBezTo>
                    <a:pt x="0" y="195"/>
                    <a:pt x="29" y="304"/>
                    <a:pt x="80" y="398"/>
                  </a:cubicBezTo>
                  <a:cubicBezTo>
                    <a:pt x="591" y="95"/>
                    <a:pt x="591" y="95"/>
                    <a:pt x="591" y="95"/>
                  </a:cubicBezTo>
                  <a:lnTo>
                    <a:pt x="5" y="0"/>
                  </a:lnTo>
                  <a:close/>
                </a:path>
              </a:pathLst>
            </a:custGeom>
            <a:grpFill/>
            <a:ln w="9525">
              <a:noFill/>
              <a:round/>
              <a:headEnd/>
              <a:tailEnd/>
            </a:ln>
            <a:sp3d>
              <a:bevelT w="0" h="0"/>
            </a:sp3d>
          </p:spPr>
          <p:txBody>
            <a:bodyPr vert="horz" wrap="square" lIns="68598" tIns="34299" rIns="68598" bIns="34299" numCol="1" anchor="t" anchorCtr="0" compatLnSpc="1">
              <a:prstTxWarp prst="textNoShape">
                <a:avLst/>
              </a:prstTxWarp>
            </a:bodyPr>
            <a:lstStyle/>
            <a:p>
              <a:endParaRPr lang="en-IN" sz="1350"/>
            </a:p>
          </p:txBody>
        </p:sp>
        <p:sp>
          <p:nvSpPr>
            <p:cNvPr id="89" name="Freeform 49">
              <a:extLst>
                <a:ext uri="{FF2B5EF4-FFF2-40B4-BE49-F238E27FC236}">
                  <a16:creationId xmlns:a16="http://schemas.microsoft.com/office/drawing/2014/main" id="{425F437F-FC1E-4ED7-805A-F6B06501B243}"/>
                </a:ext>
              </a:extLst>
            </p:cNvPr>
            <p:cNvSpPr>
              <a:spLocks/>
            </p:cNvSpPr>
            <p:nvPr/>
          </p:nvSpPr>
          <p:spPr bwMode="auto">
            <a:xfrm>
              <a:off x="12833350" y="5645150"/>
              <a:ext cx="1547813" cy="1697037"/>
            </a:xfrm>
            <a:custGeom>
              <a:avLst/>
              <a:gdLst>
                <a:gd name="T0" fmla="*/ 0 w 510"/>
                <a:gd name="T1" fmla="*/ 303 h 559"/>
                <a:gd name="T2" fmla="*/ 311 w 510"/>
                <a:gd name="T3" fmla="*/ 559 h 559"/>
                <a:gd name="T4" fmla="*/ 510 w 510"/>
                <a:gd name="T5" fmla="*/ 0 h 559"/>
                <a:gd name="T6" fmla="*/ 0 w 510"/>
                <a:gd name="T7" fmla="*/ 303 h 559"/>
              </a:gdLst>
              <a:ahLst/>
              <a:cxnLst>
                <a:cxn ang="0">
                  <a:pos x="T0" y="T1"/>
                </a:cxn>
                <a:cxn ang="0">
                  <a:pos x="T2" y="T3"/>
                </a:cxn>
                <a:cxn ang="0">
                  <a:pos x="T4" y="T5"/>
                </a:cxn>
                <a:cxn ang="0">
                  <a:pos x="T6" y="T7"/>
                </a:cxn>
              </a:cxnLst>
              <a:rect l="0" t="0" r="r" b="b"/>
              <a:pathLst>
                <a:path w="510" h="559">
                  <a:moveTo>
                    <a:pt x="0" y="303"/>
                  </a:moveTo>
                  <a:cubicBezTo>
                    <a:pt x="74" y="417"/>
                    <a:pt x="183" y="507"/>
                    <a:pt x="311" y="559"/>
                  </a:cubicBezTo>
                  <a:cubicBezTo>
                    <a:pt x="510" y="0"/>
                    <a:pt x="510" y="0"/>
                    <a:pt x="510" y="0"/>
                  </a:cubicBezTo>
                  <a:lnTo>
                    <a:pt x="0" y="303"/>
                  </a:lnTo>
                  <a:close/>
                </a:path>
              </a:pathLst>
            </a:custGeom>
            <a:grpFill/>
            <a:ln w="9525">
              <a:noFill/>
              <a:round/>
              <a:headEnd/>
              <a:tailEnd/>
            </a:ln>
            <a:sp3d>
              <a:bevelT w="0" h="0"/>
            </a:sp3d>
          </p:spPr>
          <p:txBody>
            <a:bodyPr vert="horz" wrap="square" lIns="68598" tIns="34299" rIns="68598" bIns="34299" numCol="1" anchor="t" anchorCtr="0" compatLnSpc="1">
              <a:prstTxWarp prst="textNoShape">
                <a:avLst/>
              </a:prstTxWarp>
            </a:bodyPr>
            <a:lstStyle/>
            <a:p>
              <a:endParaRPr lang="en-IN" sz="1350"/>
            </a:p>
          </p:txBody>
        </p:sp>
      </p:grpSp>
      <p:sp>
        <p:nvSpPr>
          <p:cNvPr id="105" name="TextBox 104">
            <a:extLst>
              <a:ext uri="{FF2B5EF4-FFF2-40B4-BE49-F238E27FC236}">
                <a16:creationId xmlns:a16="http://schemas.microsoft.com/office/drawing/2014/main" id="{459E0487-4723-4FB1-8170-6007A422598A}"/>
              </a:ext>
            </a:extLst>
          </p:cNvPr>
          <p:cNvSpPr txBox="1"/>
          <p:nvPr/>
        </p:nvSpPr>
        <p:spPr>
          <a:xfrm>
            <a:off x="566040" y="1900703"/>
            <a:ext cx="2020105" cy="954107"/>
          </a:xfrm>
          <a:prstGeom prst="rect">
            <a:avLst/>
          </a:prstGeom>
          <a:noFill/>
        </p:spPr>
        <p:txBody>
          <a:bodyPr wrap="none" rtlCol="0">
            <a:spAutoFit/>
          </a:bodyPr>
          <a:lstStyle/>
          <a:p>
            <a:pPr algn="ctr"/>
            <a:r>
              <a:rPr lang="en-IN" sz="2000" b="1" dirty="0">
                <a:solidFill>
                  <a:schemeClr val="bg1">
                    <a:lumMod val="50000"/>
                  </a:schemeClr>
                </a:solidFill>
                <a:latin typeface="Arial" panose="020B0604020202020204" pitchFamily="34" charset="0"/>
                <a:cs typeface="Arial" panose="020B0604020202020204" pitchFamily="34" charset="0"/>
              </a:rPr>
              <a:t>Oral Questions</a:t>
            </a:r>
          </a:p>
          <a:p>
            <a:pPr algn="ctr"/>
            <a:r>
              <a:rPr lang="en-IN" sz="3600" b="1" dirty="0">
                <a:latin typeface="Arial" panose="020B0604020202020204" pitchFamily="34" charset="0"/>
                <a:cs typeface="Arial" panose="020B0604020202020204" pitchFamily="34" charset="0"/>
              </a:rPr>
              <a:t>226</a:t>
            </a:r>
          </a:p>
        </p:txBody>
      </p:sp>
      <p:sp>
        <p:nvSpPr>
          <p:cNvPr id="106" name="TextBox 105">
            <a:extLst>
              <a:ext uri="{FF2B5EF4-FFF2-40B4-BE49-F238E27FC236}">
                <a16:creationId xmlns:a16="http://schemas.microsoft.com/office/drawing/2014/main" id="{806DFA01-34C6-43F5-9972-2CCC20BF6B3F}"/>
              </a:ext>
            </a:extLst>
          </p:cNvPr>
          <p:cNvSpPr txBox="1"/>
          <p:nvPr/>
        </p:nvSpPr>
        <p:spPr>
          <a:xfrm>
            <a:off x="7134662" y="1900249"/>
            <a:ext cx="2020105" cy="954107"/>
          </a:xfrm>
          <a:prstGeom prst="rect">
            <a:avLst/>
          </a:prstGeom>
          <a:noFill/>
        </p:spPr>
        <p:txBody>
          <a:bodyPr wrap="none" rtlCol="0">
            <a:spAutoFit/>
          </a:bodyPr>
          <a:lstStyle/>
          <a:p>
            <a:pPr algn="ctr"/>
            <a:r>
              <a:rPr lang="en-IN" sz="2000" b="1" dirty="0">
                <a:solidFill>
                  <a:schemeClr val="bg1">
                    <a:lumMod val="50000"/>
                  </a:schemeClr>
                </a:solidFill>
                <a:latin typeface="Arial" panose="020B0604020202020204" pitchFamily="34" charset="0"/>
                <a:cs typeface="Arial" panose="020B0604020202020204" pitchFamily="34" charset="0"/>
              </a:rPr>
              <a:t>Oral Questions</a:t>
            </a:r>
          </a:p>
          <a:p>
            <a:pPr algn="ctr"/>
            <a:r>
              <a:rPr lang="en-IN" sz="3600" b="1" dirty="0">
                <a:latin typeface="Arial" panose="020B0604020202020204" pitchFamily="34" charset="0"/>
                <a:cs typeface="Arial" panose="020B0604020202020204" pitchFamily="34" charset="0"/>
              </a:rPr>
              <a:t>76</a:t>
            </a:r>
          </a:p>
        </p:txBody>
      </p:sp>
      <p:sp>
        <p:nvSpPr>
          <p:cNvPr id="150" name="TextBox 149">
            <a:extLst>
              <a:ext uri="{FF2B5EF4-FFF2-40B4-BE49-F238E27FC236}">
                <a16:creationId xmlns:a16="http://schemas.microsoft.com/office/drawing/2014/main" id="{0855AC43-91D8-4FCB-9086-16E5DED066E4}"/>
              </a:ext>
            </a:extLst>
          </p:cNvPr>
          <p:cNvSpPr txBox="1"/>
          <p:nvPr/>
        </p:nvSpPr>
        <p:spPr>
          <a:xfrm rot="18863836">
            <a:off x="2834013" y="2773025"/>
            <a:ext cx="1028126" cy="263605"/>
          </a:xfrm>
          <a:prstGeom prst="rect">
            <a:avLst/>
          </a:prstGeom>
          <a:noFill/>
        </p:spPr>
        <p:txBody>
          <a:bodyPr wrap="none" rtlCol="0">
            <a:prstTxWarp prst="textArchUp">
              <a:avLst/>
            </a:prstTxWarp>
            <a:spAutoFit/>
          </a:bodyPr>
          <a:lstStyle/>
          <a:p>
            <a:pPr algn="ctr">
              <a:lnSpc>
                <a:spcPct val="80000"/>
              </a:lnSpc>
            </a:pPr>
            <a:r>
              <a:rPr lang="en-IN" sz="1050" dirty="0">
                <a:solidFill>
                  <a:schemeClr val="tx1">
                    <a:lumMod val="75000"/>
                    <a:lumOff val="25000"/>
                  </a:schemeClr>
                </a:solidFill>
                <a:latin typeface="Arial" panose="020B0604020202020204" pitchFamily="34" charset="0"/>
                <a:cs typeface="Arial" panose="020B0604020202020204" pitchFamily="34" charset="0"/>
              </a:rPr>
              <a:t>Edit Text</a:t>
            </a:r>
          </a:p>
        </p:txBody>
      </p:sp>
      <p:sp>
        <p:nvSpPr>
          <p:cNvPr id="151" name="TextBox 150">
            <a:extLst>
              <a:ext uri="{FF2B5EF4-FFF2-40B4-BE49-F238E27FC236}">
                <a16:creationId xmlns:a16="http://schemas.microsoft.com/office/drawing/2014/main" id="{6E5F6BE9-FC53-4553-ADF1-BAE06AACBD94}"/>
              </a:ext>
            </a:extLst>
          </p:cNvPr>
          <p:cNvSpPr txBox="1"/>
          <p:nvPr/>
        </p:nvSpPr>
        <p:spPr>
          <a:xfrm rot="4706857">
            <a:off x="2479556" y="3611036"/>
            <a:ext cx="1028126" cy="263605"/>
          </a:xfrm>
          <a:prstGeom prst="rect">
            <a:avLst/>
          </a:prstGeom>
          <a:noFill/>
        </p:spPr>
        <p:txBody>
          <a:bodyPr wrap="none" rtlCol="0">
            <a:prstTxWarp prst="textArchDown">
              <a:avLst/>
            </a:prstTxWarp>
            <a:spAutoFit/>
          </a:bodyPr>
          <a:lstStyle/>
          <a:p>
            <a:pPr algn="ctr">
              <a:lnSpc>
                <a:spcPct val="80000"/>
              </a:lnSpc>
            </a:pPr>
            <a:r>
              <a:rPr lang="en-IN" sz="1050">
                <a:solidFill>
                  <a:schemeClr val="tx1">
                    <a:lumMod val="75000"/>
                    <a:lumOff val="25000"/>
                  </a:schemeClr>
                </a:solidFill>
                <a:latin typeface="Arial" panose="020B0604020202020204" pitchFamily="34" charset="0"/>
                <a:cs typeface="Arial" panose="020B0604020202020204" pitchFamily="34" charset="0"/>
              </a:rPr>
              <a:t>Edit Text</a:t>
            </a:r>
            <a:endParaRPr lang="en-IN" sz="105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2" name="TextBox 151">
            <a:extLst>
              <a:ext uri="{FF2B5EF4-FFF2-40B4-BE49-F238E27FC236}">
                <a16:creationId xmlns:a16="http://schemas.microsoft.com/office/drawing/2014/main" id="{DF51F02F-51C3-4829-9F28-8503F1A98448}"/>
              </a:ext>
            </a:extLst>
          </p:cNvPr>
          <p:cNvSpPr txBox="1"/>
          <p:nvPr/>
        </p:nvSpPr>
        <p:spPr>
          <a:xfrm rot="1983782">
            <a:off x="3046092" y="4337144"/>
            <a:ext cx="1077340" cy="263605"/>
          </a:xfrm>
          <a:prstGeom prst="rect">
            <a:avLst/>
          </a:prstGeom>
          <a:noFill/>
        </p:spPr>
        <p:txBody>
          <a:bodyPr wrap="none" rtlCol="0">
            <a:prstTxWarp prst="textArchDown">
              <a:avLst/>
            </a:prstTxWarp>
            <a:spAutoFit/>
          </a:bodyPr>
          <a:lstStyle/>
          <a:p>
            <a:pPr algn="ctr">
              <a:lnSpc>
                <a:spcPct val="80000"/>
              </a:lnSpc>
            </a:pPr>
            <a:r>
              <a:rPr lang="en-IN" sz="1050">
                <a:solidFill>
                  <a:schemeClr val="tx1">
                    <a:lumMod val="75000"/>
                    <a:lumOff val="25000"/>
                  </a:schemeClr>
                </a:solidFill>
                <a:latin typeface="Arial" panose="020B0604020202020204" pitchFamily="34" charset="0"/>
                <a:cs typeface="Arial" panose="020B0604020202020204" pitchFamily="34" charset="0"/>
              </a:rPr>
              <a:t>Edit Text</a:t>
            </a:r>
            <a:endParaRPr lang="en-IN" sz="105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4" name="TextBox 153">
            <a:extLst>
              <a:ext uri="{FF2B5EF4-FFF2-40B4-BE49-F238E27FC236}">
                <a16:creationId xmlns:a16="http://schemas.microsoft.com/office/drawing/2014/main" id="{C5C27BC9-DDA3-4E93-98E6-E6C60CE4DEC0}"/>
              </a:ext>
            </a:extLst>
          </p:cNvPr>
          <p:cNvSpPr txBox="1"/>
          <p:nvPr/>
        </p:nvSpPr>
        <p:spPr>
          <a:xfrm rot="19611772">
            <a:off x="5720815" y="4397899"/>
            <a:ext cx="1181357" cy="247966"/>
          </a:xfrm>
          <a:prstGeom prst="rect">
            <a:avLst/>
          </a:prstGeom>
          <a:noFill/>
        </p:spPr>
        <p:txBody>
          <a:bodyPr wrap="none" rtlCol="0">
            <a:prstTxWarp prst="textArchDown">
              <a:avLst/>
            </a:prstTxWarp>
            <a:spAutoFit/>
          </a:bodyPr>
          <a:lstStyle/>
          <a:p>
            <a:pPr algn="ctr">
              <a:lnSpc>
                <a:spcPct val="80000"/>
              </a:lnSpc>
            </a:pPr>
            <a:r>
              <a:rPr lang="en-IN" sz="1050">
                <a:solidFill>
                  <a:schemeClr val="tx1">
                    <a:lumMod val="75000"/>
                    <a:lumOff val="25000"/>
                  </a:schemeClr>
                </a:solidFill>
                <a:latin typeface="Arial" panose="020B0604020202020204" pitchFamily="34" charset="0"/>
                <a:cs typeface="Arial" panose="020B0604020202020204" pitchFamily="34" charset="0"/>
              </a:rPr>
              <a:t>Edit Text</a:t>
            </a:r>
            <a:endParaRPr lang="en-IN" sz="105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5" name="TextBox 154">
            <a:extLst>
              <a:ext uri="{FF2B5EF4-FFF2-40B4-BE49-F238E27FC236}">
                <a16:creationId xmlns:a16="http://schemas.microsoft.com/office/drawing/2014/main" id="{FFBEEC64-B495-4E04-A876-2AA32331E1CE}"/>
              </a:ext>
            </a:extLst>
          </p:cNvPr>
          <p:cNvSpPr txBox="1"/>
          <p:nvPr/>
        </p:nvSpPr>
        <p:spPr>
          <a:xfrm rot="16585167">
            <a:off x="6336356" y="3535207"/>
            <a:ext cx="1108856" cy="247966"/>
          </a:xfrm>
          <a:prstGeom prst="rect">
            <a:avLst/>
          </a:prstGeom>
          <a:noFill/>
        </p:spPr>
        <p:txBody>
          <a:bodyPr wrap="none" rtlCol="0">
            <a:prstTxWarp prst="textArchDown">
              <a:avLst/>
            </a:prstTxWarp>
            <a:spAutoFit/>
          </a:bodyPr>
          <a:lstStyle/>
          <a:p>
            <a:pPr algn="ctr">
              <a:lnSpc>
                <a:spcPct val="80000"/>
              </a:lnSpc>
            </a:pPr>
            <a:r>
              <a:rPr lang="en-IN" sz="1050">
                <a:solidFill>
                  <a:schemeClr val="tx1">
                    <a:lumMod val="75000"/>
                    <a:lumOff val="25000"/>
                  </a:schemeClr>
                </a:solidFill>
                <a:latin typeface="Arial" panose="020B0604020202020204" pitchFamily="34" charset="0"/>
                <a:cs typeface="Arial" panose="020B0604020202020204" pitchFamily="34" charset="0"/>
              </a:rPr>
              <a:t>Edit Text</a:t>
            </a:r>
            <a:endParaRPr lang="en-IN" sz="105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6" name="TextBox 155">
            <a:extLst>
              <a:ext uri="{FF2B5EF4-FFF2-40B4-BE49-F238E27FC236}">
                <a16:creationId xmlns:a16="http://schemas.microsoft.com/office/drawing/2014/main" id="{60F5554A-00FA-4A1D-8D1F-2A43A951776E}"/>
              </a:ext>
            </a:extLst>
          </p:cNvPr>
          <p:cNvSpPr txBox="1"/>
          <p:nvPr/>
        </p:nvSpPr>
        <p:spPr>
          <a:xfrm rot="2700000">
            <a:off x="5927871" y="2710329"/>
            <a:ext cx="1028126" cy="263605"/>
          </a:xfrm>
          <a:prstGeom prst="rect">
            <a:avLst/>
          </a:prstGeom>
          <a:noFill/>
        </p:spPr>
        <p:txBody>
          <a:bodyPr wrap="none" rtlCol="0">
            <a:prstTxWarp prst="textArchUp">
              <a:avLst/>
            </a:prstTxWarp>
            <a:spAutoFit/>
          </a:bodyPr>
          <a:lstStyle/>
          <a:p>
            <a:pPr algn="ctr">
              <a:lnSpc>
                <a:spcPct val="80000"/>
              </a:lnSpc>
            </a:pPr>
            <a:r>
              <a:rPr lang="en-IN" sz="1050">
                <a:solidFill>
                  <a:schemeClr val="tx1">
                    <a:lumMod val="75000"/>
                    <a:lumOff val="25000"/>
                  </a:schemeClr>
                </a:solidFill>
                <a:latin typeface="Arial" panose="020B0604020202020204" pitchFamily="34" charset="0"/>
                <a:cs typeface="Arial" panose="020B0604020202020204" pitchFamily="34" charset="0"/>
              </a:rPr>
              <a:t>Edit Text</a:t>
            </a:r>
            <a:endParaRPr lang="en-IN" sz="1050" dirty="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97" name="Group 196">
            <a:extLst>
              <a:ext uri="{FF2B5EF4-FFF2-40B4-BE49-F238E27FC236}">
                <a16:creationId xmlns:a16="http://schemas.microsoft.com/office/drawing/2014/main" id="{1660F2DB-CF7D-4B4A-99A5-CCDE8EEF83BA}"/>
              </a:ext>
            </a:extLst>
          </p:cNvPr>
          <p:cNvGrpSpPr/>
          <p:nvPr/>
        </p:nvGrpSpPr>
        <p:grpSpPr>
          <a:xfrm>
            <a:off x="2445222" y="1918155"/>
            <a:ext cx="4698104" cy="3368617"/>
            <a:chOff x="4519694" y="1253854"/>
            <a:chExt cx="7136304" cy="4112171"/>
          </a:xfrm>
          <a:solidFill>
            <a:schemeClr val="accent4">
              <a:lumMod val="75000"/>
            </a:schemeClr>
          </a:solidFill>
        </p:grpSpPr>
        <p:sp>
          <p:nvSpPr>
            <p:cNvPr id="198" name="Freeform 5">
              <a:extLst>
                <a:ext uri="{FF2B5EF4-FFF2-40B4-BE49-F238E27FC236}">
                  <a16:creationId xmlns:a16="http://schemas.microsoft.com/office/drawing/2014/main" id="{E4CC5D11-0983-421B-AED4-861B332B5A4B}"/>
                </a:ext>
              </a:extLst>
            </p:cNvPr>
            <p:cNvSpPr>
              <a:spLocks/>
            </p:cNvSpPr>
            <p:nvPr/>
          </p:nvSpPr>
          <p:spPr bwMode="auto">
            <a:xfrm>
              <a:off x="10478263" y="2626131"/>
              <a:ext cx="55916" cy="305209"/>
            </a:xfrm>
            <a:custGeom>
              <a:avLst/>
              <a:gdLst>
                <a:gd name="T0" fmla="*/ 0 w 25"/>
                <a:gd name="T1" fmla="*/ 1 h 137"/>
                <a:gd name="T2" fmla="*/ 0 w 25"/>
                <a:gd name="T3" fmla="*/ 26 h 137"/>
                <a:gd name="T4" fmla="*/ 24 w 25"/>
                <a:gd name="T5" fmla="*/ 137 h 137"/>
                <a:gd name="T6" fmla="*/ 25 w 25"/>
                <a:gd name="T7" fmla="*/ 105 h 137"/>
                <a:gd name="T8" fmla="*/ 12 w 25"/>
                <a:gd name="T9" fmla="*/ 0 h 137"/>
                <a:gd name="T10" fmla="*/ 0 w 25"/>
                <a:gd name="T11" fmla="*/ 1 h 137"/>
              </a:gdLst>
              <a:ahLst/>
              <a:cxnLst>
                <a:cxn ang="0">
                  <a:pos x="T0" y="T1"/>
                </a:cxn>
                <a:cxn ang="0">
                  <a:pos x="T2" y="T3"/>
                </a:cxn>
                <a:cxn ang="0">
                  <a:pos x="T4" y="T5"/>
                </a:cxn>
                <a:cxn ang="0">
                  <a:pos x="T6" y="T7"/>
                </a:cxn>
                <a:cxn ang="0">
                  <a:pos x="T8" y="T9"/>
                </a:cxn>
                <a:cxn ang="0">
                  <a:pos x="T10" y="T11"/>
                </a:cxn>
              </a:cxnLst>
              <a:rect l="0" t="0" r="r" b="b"/>
              <a:pathLst>
                <a:path w="25" h="137">
                  <a:moveTo>
                    <a:pt x="0" y="1"/>
                  </a:moveTo>
                  <a:cubicBezTo>
                    <a:pt x="0" y="26"/>
                    <a:pt x="0" y="26"/>
                    <a:pt x="0" y="26"/>
                  </a:cubicBezTo>
                  <a:cubicBezTo>
                    <a:pt x="13" y="62"/>
                    <a:pt x="21" y="99"/>
                    <a:pt x="24" y="137"/>
                  </a:cubicBezTo>
                  <a:cubicBezTo>
                    <a:pt x="25" y="126"/>
                    <a:pt x="25" y="115"/>
                    <a:pt x="25" y="105"/>
                  </a:cubicBezTo>
                  <a:cubicBezTo>
                    <a:pt x="25" y="69"/>
                    <a:pt x="20" y="34"/>
                    <a:pt x="12" y="0"/>
                  </a:cubicBezTo>
                  <a:lnTo>
                    <a:pt x="0" y="1"/>
                  </a:ln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199" name="Freeform 6">
              <a:extLst>
                <a:ext uri="{FF2B5EF4-FFF2-40B4-BE49-F238E27FC236}">
                  <a16:creationId xmlns:a16="http://schemas.microsoft.com/office/drawing/2014/main" id="{B2735816-F8B0-4C35-AAD8-8D04247ACE3D}"/>
                </a:ext>
              </a:extLst>
            </p:cNvPr>
            <p:cNvSpPr>
              <a:spLocks/>
            </p:cNvSpPr>
            <p:nvPr/>
          </p:nvSpPr>
          <p:spPr bwMode="auto">
            <a:xfrm>
              <a:off x="9666312" y="1710503"/>
              <a:ext cx="763023" cy="866701"/>
            </a:xfrm>
            <a:custGeom>
              <a:avLst/>
              <a:gdLst>
                <a:gd name="T0" fmla="*/ 7 w 343"/>
                <a:gd name="T1" fmla="*/ 0 h 389"/>
                <a:gd name="T2" fmla="*/ 0 w 343"/>
                <a:gd name="T3" fmla="*/ 6 h 389"/>
                <a:gd name="T4" fmla="*/ 0 w 343"/>
                <a:gd name="T5" fmla="*/ 61 h 389"/>
                <a:gd name="T6" fmla="*/ 343 w 343"/>
                <a:gd name="T7" fmla="*/ 389 h 389"/>
                <a:gd name="T8" fmla="*/ 343 w 343"/>
                <a:gd name="T9" fmla="*/ 325 h 389"/>
                <a:gd name="T10" fmla="*/ 7 w 343"/>
                <a:gd name="T11" fmla="*/ 0 h 389"/>
              </a:gdLst>
              <a:ahLst/>
              <a:cxnLst>
                <a:cxn ang="0">
                  <a:pos x="T0" y="T1"/>
                </a:cxn>
                <a:cxn ang="0">
                  <a:pos x="T2" y="T3"/>
                </a:cxn>
                <a:cxn ang="0">
                  <a:pos x="T4" y="T5"/>
                </a:cxn>
                <a:cxn ang="0">
                  <a:pos x="T6" y="T7"/>
                </a:cxn>
                <a:cxn ang="0">
                  <a:pos x="T8" y="T9"/>
                </a:cxn>
                <a:cxn ang="0">
                  <a:pos x="T10" y="T11"/>
                </a:cxn>
              </a:cxnLst>
              <a:rect l="0" t="0" r="r" b="b"/>
              <a:pathLst>
                <a:path w="343" h="389">
                  <a:moveTo>
                    <a:pt x="7" y="0"/>
                  </a:moveTo>
                  <a:cubicBezTo>
                    <a:pt x="0" y="6"/>
                    <a:pt x="0" y="6"/>
                    <a:pt x="0" y="6"/>
                  </a:cubicBezTo>
                  <a:cubicBezTo>
                    <a:pt x="0" y="61"/>
                    <a:pt x="0" y="61"/>
                    <a:pt x="0" y="61"/>
                  </a:cubicBezTo>
                  <a:cubicBezTo>
                    <a:pt x="156" y="142"/>
                    <a:pt x="279" y="265"/>
                    <a:pt x="343" y="389"/>
                  </a:cubicBezTo>
                  <a:cubicBezTo>
                    <a:pt x="343" y="325"/>
                    <a:pt x="343" y="325"/>
                    <a:pt x="343" y="325"/>
                  </a:cubicBezTo>
                  <a:cubicBezTo>
                    <a:pt x="280" y="203"/>
                    <a:pt x="160" y="82"/>
                    <a:pt x="7" y="0"/>
                  </a:cubicBez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02" name="Freeform 9">
              <a:extLst>
                <a:ext uri="{FF2B5EF4-FFF2-40B4-BE49-F238E27FC236}">
                  <a16:creationId xmlns:a16="http://schemas.microsoft.com/office/drawing/2014/main" id="{88159AE5-A6EC-4E44-93D9-72BAFD2D71EA}"/>
                </a:ext>
              </a:extLst>
            </p:cNvPr>
            <p:cNvSpPr>
              <a:spLocks/>
            </p:cNvSpPr>
            <p:nvPr/>
          </p:nvSpPr>
          <p:spPr bwMode="auto">
            <a:xfrm>
              <a:off x="5746357" y="1710503"/>
              <a:ext cx="774671" cy="864371"/>
            </a:xfrm>
            <a:custGeom>
              <a:avLst/>
              <a:gdLst>
                <a:gd name="T0" fmla="*/ 340 w 348"/>
                <a:gd name="T1" fmla="*/ 0 h 388"/>
                <a:gd name="T2" fmla="*/ 0 w 348"/>
                <a:gd name="T3" fmla="*/ 324 h 388"/>
                <a:gd name="T4" fmla="*/ 0 w 348"/>
                <a:gd name="T5" fmla="*/ 388 h 388"/>
                <a:gd name="T6" fmla="*/ 348 w 348"/>
                <a:gd name="T7" fmla="*/ 60 h 388"/>
                <a:gd name="T8" fmla="*/ 348 w 348"/>
                <a:gd name="T9" fmla="*/ 6 h 388"/>
                <a:gd name="T10" fmla="*/ 340 w 348"/>
                <a:gd name="T11" fmla="*/ 0 h 388"/>
              </a:gdLst>
              <a:ahLst/>
              <a:cxnLst>
                <a:cxn ang="0">
                  <a:pos x="T0" y="T1"/>
                </a:cxn>
                <a:cxn ang="0">
                  <a:pos x="T2" y="T3"/>
                </a:cxn>
                <a:cxn ang="0">
                  <a:pos x="T4" y="T5"/>
                </a:cxn>
                <a:cxn ang="0">
                  <a:pos x="T6" y="T7"/>
                </a:cxn>
                <a:cxn ang="0">
                  <a:pos x="T8" y="T9"/>
                </a:cxn>
                <a:cxn ang="0">
                  <a:pos x="T10" y="T11"/>
                </a:cxn>
              </a:cxnLst>
              <a:rect l="0" t="0" r="r" b="b"/>
              <a:pathLst>
                <a:path w="348" h="388">
                  <a:moveTo>
                    <a:pt x="340" y="0"/>
                  </a:moveTo>
                  <a:cubicBezTo>
                    <a:pt x="184" y="83"/>
                    <a:pt x="62" y="199"/>
                    <a:pt x="0" y="324"/>
                  </a:cubicBezTo>
                  <a:cubicBezTo>
                    <a:pt x="0" y="388"/>
                    <a:pt x="0" y="388"/>
                    <a:pt x="0" y="388"/>
                  </a:cubicBezTo>
                  <a:cubicBezTo>
                    <a:pt x="63" y="261"/>
                    <a:pt x="188" y="143"/>
                    <a:pt x="348" y="60"/>
                  </a:cubicBezTo>
                  <a:cubicBezTo>
                    <a:pt x="348" y="6"/>
                    <a:pt x="348" y="6"/>
                    <a:pt x="348" y="6"/>
                  </a:cubicBezTo>
                  <a:lnTo>
                    <a:pt x="340" y="0"/>
                  </a:ln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grpSp>
          <p:nvGrpSpPr>
            <p:cNvPr id="203" name="Group 202">
              <a:extLst>
                <a:ext uri="{FF2B5EF4-FFF2-40B4-BE49-F238E27FC236}">
                  <a16:creationId xmlns:a16="http://schemas.microsoft.com/office/drawing/2014/main" id="{6F5A4DCE-3BB1-4EC1-AE73-9C9C6CC0101D}"/>
                </a:ext>
              </a:extLst>
            </p:cNvPr>
            <p:cNvGrpSpPr/>
            <p:nvPr/>
          </p:nvGrpSpPr>
          <p:grpSpPr>
            <a:xfrm>
              <a:off x="4519694" y="1253854"/>
              <a:ext cx="7136304" cy="3949084"/>
              <a:chOff x="4519694" y="1253853"/>
              <a:chExt cx="7136303" cy="3949082"/>
            </a:xfrm>
            <a:grpFill/>
          </p:grpSpPr>
          <p:sp>
            <p:nvSpPr>
              <p:cNvPr id="219" name="Freeform 11">
                <a:extLst>
                  <a:ext uri="{FF2B5EF4-FFF2-40B4-BE49-F238E27FC236}">
                    <a16:creationId xmlns:a16="http://schemas.microsoft.com/office/drawing/2014/main" id="{68A2F665-AA10-4CD8-838E-C585F22554AA}"/>
                  </a:ext>
                </a:extLst>
              </p:cNvPr>
              <p:cNvSpPr>
                <a:spLocks/>
              </p:cNvSpPr>
              <p:nvPr/>
            </p:nvSpPr>
            <p:spPr bwMode="auto">
              <a:xfrm>
                <a:off x="4680453" y="1256183"/>
                <a:ext cx="1840574" cy="1238311"/>
              </a:xfrm>
              <a:custGeom>
                <a:avLst/>
                <a:gdLst>
                  <a:gd name="T0" fmla="*/ 827 w 827"/>
                  <a:gd name="T1" fmla="*/ 209 h 556"/>
                  <a:gd name="T2" fmla="*/ 546 w 827"/>
                  <a:gd name="T3" fmla="*/ 0 h 556"/>
                  <a:gd name="T4" fmla="*/ 0 w 827"/>
                  <a:gd name="T5" fmla="*/ 511 h 556"/>
                  <a:gd name="T6" fmla="*/ 480 w 827"/>
                  <a:gd name="T7" fmla="*/ 556 h 556"/>
                  <a:gd name="T8" fmla="*/ 827 w 827"/>
                  <a:gd name="T9" fmla="*/ 209 h 556"/>
                </a:gdLst>
                <a:ahLst/>
                <a:cxnLst>
                  <a:cxn ang="0">
                    <a:pos x="T0" y="T1"/>
                  </a:cxn>
                  <a:cxn ang="0">
                    <a:pos x="T2" y="T3"/>
                  </a:cxn>
                  <a:cxn ang="0">
                    <a:pos x="T4" y="T5"/>
                  </a:cxn>
                  <a:cxn ang="0">
                    <a:pos x="T6" y="T7"/>
                  </a:cxn>
                  <a:cxn ang="0">
                    <a:pos x="T8" y="T9"/>
                  </a:cxn>
                </a:cxnLst>
                <a:rect l="0" t="0" r="r" b="b"/>
                <a:pathLst>
                  <a:path w="827" h="556">
                    <a:moveTo>
                      <a:pt x="827" y="209"/>
                    </a:moveTo>
                    <a:cubicBezTo>
                      <a:pt x="546" y="0"/>
                      <a:pt x="546" y="0"/>
                      <a:pt x="546" y="0"/>
                    </a:cubicBezTo>
                    <a:cubicBezTo>
                      <a:pt x="291" y="129"/>
                      <a:pt x="98" y="306"/>
                      <a:pt x="0" y="511"/>
                    </a:cubicBezTo>
                    <a:cubicBezTo>
                      <a:pt x="480" y="556"/>
                      <a:pt x="480" y="556"/>
                      <a:pt x="480" y="556"/>
                    </a:cubicBezTo>
                    <a:cubicBezTo>
                      <a:pt x="542" y="419"/>
                      <a:pt x="664" y="299"/>
                      <a:pt x="827" y="209"/>
                    </a:cubicBez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20" name="Freeform 12">
                <a:extLst>
                  <a:ext uri="{FF2B5EF4-FFF2-40B4-BE49-F238E27FC236}">
                    <a16:creationId xmlns:a16="http://schemas.microsoft.com/office/drawing/2014/main" id="{323AF73E-7047-4552-81B0-94F261151529}"/>
                  </a:ext>
                </a:extLst>
              </p:cNvPr>
              <p:cNvSpPr>
                <a:spLocks/>
              </p:cNvSpPr>
              <p:nvPr/>
            </p:nvSpPr>
            <p:spPr bwMode="auto">
              <a:xfrm>
                <a:off x="9666312" y="1253853"/>
                <a:ext cx="1823101" cy="1231322"/>
              </a:xfrm>
              <a:custGeom>
                <a:avLst/>
                <a:gdLst>
                  <a:gd name="T0" fmla="*/ 343 w 819"/>
                  <a:gd name="T1" fmla="*/ 553 h 553"/>
                  <a:gd name="T2" fmla="*/ 819 w 819"/>
                  <a:gd name="T3" fmla="*/ 505 h 553"/>
                  <a:gd name="T4" fmla="*/ 275 w 819"/>
                  <a:gd name="T5" fmla="*/ 0 h 553"/>
                  <a:gd name="T6" fmla="*/ 0 w 819"/>
                  <a:gd name="T7" fmla="*/ 211 h 553"/>
                  <a:gd name="T8" fmla="*/ 343 w 819"/>
                  <a:gd name="T9" fmla="*/ 553 h 553"/>
                </a:gdLst>
                <a:ahLst/>
                <a:cxnLst>
                  <a:cxn ang="0">
                    <a:pos x="T0" y="T1"/>
                  </a:cxn>
                  <a:cxn ang="0">
                    <a:pos x="T2" y="T3"/>
                  </a:cxn>
                  <a:cxn ang="0">
                    <a:pos x="T4" y="T5"/>
                  </a:cxn>
                  <a:cxn ang="0">
                    <a:pos x="T6" y="T7"/>
                  </a:cxn>
                  <a:cxn ang="0">
                    <a:pos x="T8" y="T9"/>
                  </a:cxn>
                </a:cxnLst>
                <a:rect l="0" t="0" r="r" b="b"/>
                <a:pathLst>
                  <a:path w="819" h="553">
                    <a:moveTo>
                      <a:pt x="343" y="553"/>
                    </a:moveTo>
                    <a:cubicBezTo>
                      <a:pt x="819" y="505"/>
                      <a:pt x="819" y="505"/>
                      <a:pt x="819" y="505"/>
                    </a:cubicBezTo>
                    <a:cubicBezTo>
                      <a:pt x="720" y="303"/>
                      <a:pt x="527" y="128"/>
                      <a:pt x="275" y="0"/>
                    </a:cubicBezTo>
                    <a:cubicBezTo>
                      <a:pt x="0" y="211"/>
                      <a:pt x="0" y="211"/>
                      <a:pt x="0" y="211"/>
                    </a:cubicBezTo>
                    <a:cubicBezTo>
                      <a:pt x="160" y="300"/>
                      <a:pt x="281" y="418"/>
                      <a:pt x="343" y="553"/>
                    </a:cubicBez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21" name="Freeform 13">
                <a:extLst>
                  <a:ext uri="{FF2B5EF4-FFF2-40B4-BE49-F238E27FC236}">
                    <a16:creationId xmlns:a16="http://schemas.microsoft.com/office/drawing/2014/main" id="{87979566-7ECA-4BC4-8480-B5D13B4E8684}"/>
                  </a:ext>
                </a:extLst>
              </p:cNvPr>
              <p:cNvSpPr>
                <a:spLocks/>
              </p:cNvSpPr>
              <p:nvPr/>
            </p:nvSpPr>
            <p:spPr bwMode="auto">
              <a:xfrm>
                <a:off x="4519694" y="2503813"/>
                <a:ext cx="1333834" cy="1474790"/>
              </a:xfrm>
              <a:custGeom>
                <a:avLst/>
                <a:gdLst>
                  <a:gd name="T0" fmla="*/ 508 w 599"/>
                  <a:gd name="T1" fmla="*/ 198 h 662"/>
                  <a:gd name="T2" fmla="*/ 533 w 599"/>
                  <a:gd name="T3" fmla="*/ 47 h 662"/>
                  <a:gd name="T4" fmla="*/ 50 w 599"/>
                  <a:gd name="T5" fmla="*/ 0 h 662"/>
                  <a:gd name="T6" fmla="*/ 0 w 599"/>
                  <a:gd name="T7" fmla="*/ 261 h 662"/>
                  <a:gd name="T8" fmla="*/ 123 w 599"/>
                  <a:gd name="T9" fmla="*/ 662 h 662"/>
                  <a:gd name="T10" fmla="*/ 599 w 599"/>
                  <a:gd name="T11" fmla="*/ 483 h 662"/>
                  <a:gd name="T12" fmla="*/ 508 w 599"/>
                  <a:gd name="T13" fmla="*/ 198 h 662"/>
                </a:gdLst>
                <a:ahLst/>
                <a:cxnLst>
                  <a:cxn ang="0">
                    <a:pos x="T0" y="T1"/>
                  </a:cxn>
                  <a:cxn ang="0">
                    <a:pos x="T2" y="T3"/>
                  </a:cxn>
                  <a:cxn ang="0">
                    <a:pos x="T4" y="T5"/>
                  </a:cxn>
                  <a:cxn ang="0">
                    <a:pos x="T6" y="T7"/>
                  </a:cxn>
                  <a:cxn ang="0">
                    <a:pos x="T8" y="T9"/>
                  </a:cxn>
                  <a:cxn ang="0">
                    <a:pos x="T10" y="T11"/>
                  </a:cxn>
                  <a:cxn ang="0">
                    <a:pos x="T12" y="T13"/>
                  </a:cxn>
                </a:cxnLst>
                <a:rect l="0" t="0" r="r" b="b"/>
                <a:pathLst>
                  <a:path w="599" h="662">
                    <a:moveTo>
                      <a:pt x="508" y="198"/>
                    </a:moveTo>
                    <a:cubicBezTo>
                      <a:pt x="508" y="146"/>
                      <a:pt x="517" y="95"/>
                      <a:pt x="533" y="47"/>
                    </a:cubicBezTo>
                    <a:cubicBezTo>
                      <a:pt x="50" y="0"/>
                      <a:pt x="50" y="0"/>
                      <a:pt x="50" y="0"/>
                    </a:cubicBezTo>
                    <a:cubicBezTo>
                      <a:pt x="17" y="83"/>
                      <a:pt x="0" y="171"/>
                      <a:pt x="0" y="261"/>
                    </a:cubicBezTo>
                    <a:cubicBezTo>
                      <a:pt x="0" y="403"/>
                      <a:pt x="43" y="538"/>
                      <a:pt x="123" y="662"/>
                    </a:cubicBezTo>
                    <a:cubicBezTo>
                      <a:pt x="599" y="483"/>
                      <a:pt x="599" y="483"/>
                      <a:pt x="599" y="483"/>
                    </a:cubicBezTo>
                    <a:cubicBezTo>
                      <a:pt x="540" y="396"/>
                      <a:pt x="508" y="299"/>
                      <a:pt x="508" y="198"/>
                    </a:cubicBez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23" name="Freeform 15">
                <a:extLst>
                  <a:ext uri="{FF2B5EF4-FFF2-40B4-BE49-F238E27FC236}">
                    <a16:creationId xmlns:a16="http://schemas.microsoft.com/office/drawing/2014/main" id="{E9699BBB-F253-42E4-9135-A847F8CD051D}"/>
                  </a:ext>
                </a:extLst>
              </p:cNvPr>
              <p:cNvSpPr>
                <a:spLocks/>
              </p:cNvSpPr>
              <p:nvPr/>
            </p:nvSpPr>
            <p:spPr bwMode="auto">
              <a:xfrm>
                <a:off x="10322163" y="2521287"/>
                <a:ext cx="1333834" cy="1457316"/>
              </a:xfrm>
              <a:custGeom>
                <a:avLst/>
                <a:gdLst>
                  <a:gd name="T0" fmla="*/ 94 w 599"/>
                  <a:gd name="T1" fmla="*/ 190 h 654"/>
                  <a:gd name="T2" fmla="*/ 0 w 599"/>
                  <a:gd name="T3" fmla="*/ 479 h 654"/>
                  <a:gd name="T4" fmla="*/ 476 w 599"/>
                  <a:gd name="T5" fmla="*/ 654 h 654"/>
                  <a:gd name="T6" fmla="*/ 599 w 599"/>
                  <a:gd name="T7" fmla="*/ 253 h 654"/>
                  <a:gd name="T8" fmla="*/ 552 w 599"/>
                  <a:gd name="T9" fmla="*/ 0 h 654"/>
                  <a:gd name="T10" fmla="*/ 72 w 599"/>
                  <a:gd name="T11" fmla="*/ 49 h 654"/>
                  <a:gd name="T12" fmla="*/ 94 w 599"/>
                  <a:gd name="T13" fmla="*/ 190 h 654"/>
                </a:gdLst>
                <a:ahLst/>
                <a:cxnLst>
                  <a:cxn ang="0">
                    <a:pos x="T0" y="T1"/>
                  </a:cxn>
                  <a:cxn ang="0">
                    <a:pos x="T2" y="T3"/>
                  </a:cxn>
                  <a:cxn ang="0">
                    <a:pos x="T4" y="T5"/>
                  </a:cxn>
                  <a:cxn ang="0">
                    <a:pos x="T6" y="T7"/>
                  </a:cxn>
                  <a:cxn ang="0">
                    <a:pos x="T8" y="T9"/>
                  </a:cxn>
                  <a:cxn ang="0">
                    <a:pos x="T10" y="T11"/>
                  </a:cxn>
                  <a:cxn ang="0">
                    <a:pos x="T12" y="T13"/>
                  </a:cxn>
                </a:cxnLst>
                <a:rect l="0" t="0" r="r" b="b"/>
                <a:pathLst>
                  <a:path w="599" h="654">
                    <a:moveTo>
                      <a:pt x="94" y="190"/>
                    </a:moveTo>
                    <a:cubicBezTo>
                      <a:pt x="94" y="293"/>
                      <a:pt x="60" y="391"/>
                      <a:pt x="0" y="479"/>
                    </a:cubicBezTo>
                    <a:cubicBezTo>
                      <a:pt x="476" y="654"/>
                      <a:pt x="476" y="654"/>
                      <a:pt x="476" y="654"/>
                    </a:cubicBezTo>
                    <a:cubicBezTo>
                      <a:pt x="554" y="532"/>
                      <a:pt x="599" y="394"/>
                      <a:pt x="599" y="253"/>
                    </a:cubicBezTo>
                    <a:cubicBezTo>
                      <a:pt x="599" y="166"/>
                      <a:pt x="583" y="81"/>
                      <a:pt x="552" y="0"/>
                    </a:cubicBezTo>
                    <a:cubicBezTo>
                      <a:pt x="72" y="49"/>
                      <a:pt x="72" y="49"/>
                      <a:pt x="72" y="49"/>
                    </a:cubicBezTo>
                    <a:cubicBezTo>
                      <a:pt x="86" y="94"/>
                      <a:pt x="94" y="141"/>
                      <a:pt x="94" y="190"/>
                    </a:cubicBez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24" name="Freeform 16">
                <a:extLst>
                  <a:ext uri="{FF2B5EF4-FFF2-40B4-BE49-F238E27FC236}">
                    <a16:creationId xmlns:a16="http://schemas.microsoft.com/office/drawing/2014/main" id="{791F018C-50A0-4BB3-96B7-4713D74BC9FC}"/>
                  </a:ext>
                </a:extLst>
              </p:cNvPr>
              <p:cNvSpPr>
                <a:spLocks/>
              </p:cNvSpPr>
              <p:nvPr/>
            </p:nvSpPr>
            <p:spPr bwMode="auto">
              <a:xfrm>
                <a:off x="9092007" y="3700187"/>
                <a:ext cx="2197040" cy="1502748"/>
              </a:xfrm>
              <a:custGeom>
                <a:avLst/>
                <a:gdLst>
                  <a:gd name="T0" fmla="*/ 0 w 987"/>
                  <a:gd name="T1" fmla="*/ 314 h 675"/>
                  <a:gd name="T2" fmla="*/ 200 w 987"/>
                  <a:gd name="T3" fmla="*/ 675 h 675"/>
                  <a:gd name="T4" fmla="*/ 987 w 987"/>
                  <a:gd name="T5" fmla="*/ 185 h 675"/>
                  <a:gd name="T6" fmla="*/ 516 w 987"/>
                  <a:gd name="T7" fmla="*/ 0 h 675"/>
                  <a:gd name="T8" fmla="*/ 0 w 987"/>
                  <a:gd name="T9" fmla="*/ 314 h 675"/>
                </a:gdLst>
                <a:ahLst/>
                <a:cxnLst>
                  <a:cxn ang="0">
                    <a:pos x="T0" y="T1"/>
                  </a:cxn>
                  <a:cxn ang="0">
                    <a:pos x="T2" y="T3"/>
                  </a:cxn>
                  <a:cxn ang="0">
                    <a:pos x="T4" y="T5"/>
                  </a:cxn>
                  <a:cxn ang="0">
                    <a:pos x="T6" y="T7"/>
                  </a:cxn>
                  <a:cxn ang="0">
                    <a:pos x="T8" y="T9"/>
                  </a:cxn>
                </a:cxnLst>
                <a:rect l="0" t="0" r="r" b="b"/>
                <a:pathLst>
                  <a:path w="987" h="675">
                    <a:moveTo>
                      <a:pt x="0" y="314"/>
                    </a:moveTo>
                    <a:cubicBezTo>
                      <a:pt x="200" y="675"/>
                      <a:pt x="200" y="675"/>
                      <a:pt x="200" y="675"/>
                    </a:cubicBezTo>
                    <a:cubicBezTo>
                      <a:pt x="542" y="576"/>
                      <a:pt x="821" y="402"/>
                      <a:pt x="987" y="185"/>
                    </a:cubicBezTo>
                    <a:cubicBezTo>
                      <a:pt x="516" y="0"/>
                      <a:pt x="516" y="0"/>
                      <a:pt x="516" y="0"/>
                    </a:cubicBezTo>
                    <a:cubicBezTo>
                      <a:pt x="402" y="139"/>
                      <a:pt x="220" y="250"/>
                      <a:pt x="0" y="314"/>
                    </a:cubicBez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26" name="Freeform 18">
                <a:extLst>
                  <a:ext uri="{FF2B5EF4-FFF2-40B4-BE49-F238E27FC236}">
                    <a16:creationId xmlns:a16="http://schemas.microsoft.com/office/drawing/2014/main" id="{BE2891B8-39EA-41A9-98F6-49F37C476D57}"/>
                  </a:ext>
                </a:extLst>
              </p:cNvPr>
              <p:cNvSpPr>
                <a:spLocks/>
              </p:cNvSpPr>
              <p:nvPr/>
            </p:nvSpPr>
            <p:spPr bwMode="auto">
              <a:xfrm>
                <a:off x="4893634" y="3688537"/>
                <a:ext cx="2192380" cy="1510902"/>
              </a:xfrm>
              <a:custGeom>
                <a:avLst/>
                <a:gdLst>
                  <a:gd name="T0" fmla="*/ 466 w 985"/>
                  <a:gd name="T1" fmla="*/ 0 h 678"/>
                  <a:gd name="T2" fmla="*/ 0 w 985"/>
                  <a:gd name="T3" fmla="*/ 193 h 678"/>
                  <a:gd name="T4" fmla="*/ 778 w 985"/>
                  <a:gd name="T5" fmla="*/ 678 h 678"/>
                  <a:gd name="T6" fmla="*/ 985 w 985"/>
                  <a:gd name="T7" fmla="*/ 319 h 678"/>
                  <a:gd name="T8" fmla="*/ 466 w 985"/>
                  <a:gd name="T9" fmla="*/ 0 h 678"/>
                </a:gdLst>
                <a:ahLst/>
                <a:cxnLst>
                  <a:cxn ang="0">
                    <a:pos x="T0" y="T1"/>
                  </a:cxn>
                  <a:cxn ang="0">
                    <a:pos x="T2" y="T3"/>
                  </a:cxn>
                  <a:cxn ang="0">
                    <a:pos x="T4" y="T5"/>
                  </a:cxn>
                  <a:cxn ang="0">
                    <a:pos x="T6" y="T7"/>
                  </a:cxn>
                  <a:cxn ang="0">
                    <a:pos x="T8" y="T9"/>
                  </a:cxn>
                </a:cxnLst>
                <a:rect l="0" t="0" r="r" b="b"/>
                <a:pathLst>
                  <a:path w="985" h="678">
                    <a:moveTo>
                      <a:pt x="466" y="0"/>
                    </a:moveTo>
                    <a:cubicBezTo>
                      <a:pt x="0" y="193"/>
                      <a:pt x="0" y="193"/>
                      <a:pt x="0" y="193"/>
                    </a:cubicBezTo>
                    <a:cubicBezTo>
                      <a:pt x="165" y="407"/>
                      <a:pt x="440" y="580"/>
                      <a:pt x="778" y="678"/>
                    </a:cubicBezTo>
                    <a:cubicBezTo>
                      <a:pt x="985" y="319"/>
                      <a:pt x="985" y="319"/>
                      <a:pt x="985" y="319"/>
                    </a:cubicBezTo>
                    <a:cubicBezTo>
                      <a:pt x="762" y="253"/>
                      <a:pt x="580" y="140"/>
                      <a:pt x="466" y="0"/>
                    </a:cubicBez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grpSp>
        <p:sp>
          <p:nvSpPr>
            <p:cNvPr id="204" name="Freeform 19">
              <a:extLst>
                <a:ext uri="{FF2B5EF4-FFF2-40B4-BE49-F238E27FC236}">
                  <a16:creationId xmlns:a16="http://schemas.microsoft.com/office/drawing/2014/main" id="{FF4FEEC7-5C24-4DA7-BD10-E68BAC7B22E3}"/>
                </a:ext>
              </a:extLst>
            </p:cNvPr>
            <p:cNvSpPr>
              <a:spLocks/>
            </p:cNvSpPr>
            <p:nvPr/>
          </p:nvSpPr>
          <p:spPr bwMode="auto">
            <a:xfrm>
              <a:off x="9534678" y="4111405"/>
              <a:ext cx="1754370" cy="1254620"/>
            </a:xfrm>
            <a:custGeom>
              <a:avLst/>
              <a:gdLst>
                <a:gd name="T0" fmla="*/ 0 w 788"/>
                <a:gd name="T1" fmla="*/ 490 h 563"/>
                <a:gd name="T2" fmla="*/ 0 w 788"/>
                <a:gd name="T3" fmla="*/ 563 h 563"/>
                <a:gd name="T4" fmla="*/ 788 w 788"/>
                <a:gd name="T5" fmla="*/ 73 h 563"/>
                <a:gd name="T6" fmla="*/ 788 w 788"/>
                <a:gd name="T7" fmla="*/ 0 h 563"/>
                <a:gd name="T8" fmla="*/ 0 w 788"/>
                <a:gd name="T9" fmla="*/ 490 h 563"/>
              </a:gdLst>
              <a:ahLst/>
              <a:cxnLst>
                <a:cxn ang="0">
                  <a:pos x="T0" y="T1"/>
                </a:cxn>
                <a:cxn ang="0">
                  <a:pos x="T2" y="T3"/>
                </a:cxn>
                <a:cxn ang="0">
                  <a:pos x="T4" y="T5"/>
                </a:cxn>
                <a:cxn ang="0">
                  <a:pos x="T6" y="T7"/>
                </a:cxn>
                <a:cxn ang="0">
                  <a:pos x="T8" y="T9"/>
                </a:cxn>
              </a:cxnLst>
              <a:rect l="0" t="0" r="r" b="b"/>
              <a:pathLst>
                <a:path w="788" h="563">
                  <a:moveTo>
                    <a:pt x="0" y="490"/>
                  </a:moveTo>
                  <a:cubicBezTo>
                    <a:pt x="0" y="563"/>
                    <a:pt x="0" y="563"/>
                    <a:pt x="0" y="563"/>
                  </a:cubicBezTo>
                  <a:cubicBezTo>
                    <a:pt x="343" y="464"/>
                    <a:pt x="622" y="290"/>
                    <a:pt x="788" y="73"/>
                  </a:cubicBezTo>
                  <a:cubicBezTo>
                    <a:pt x="788" y="0"/>
                    <a:pt x="788" y="0"/>
                    <a:pt x="788" y="0"/>
                  </a:cubicBezTo>
                  <a:cubicBezTo>
                    <a:pt x="622" y="217"/>
                    <a:pt x="343" y="391"/>
                    <a:pt x="0" y="490"/>
                  </a:cubicBez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05" name="Freeform 20">
              <a:extLst>
                <a:ext uri="{FF2B5EF4-FFF2-40B4-BE49-F238E27FC236}">
                  <a16:creationId xmlns:a16="http://schemas.microsoft.com/office/drawing/2014/main" id="{8ACBB2B2-9459-4FB4-90E0-F7BFDA91EE11}"/>
                </a:ext>
              </a:extLst>
            </p:cNvPr>
            <p:cNvSpPr>
              <a:spLocks/>
            </p:cNvSpPr>
            <p:nvPr/>
          </p:nvSpPr>
          <p:spPr bwMode="auto">
            <a:xfrm>
              <a:off x="11382241" y="3165490"/>
              <a:ext cx="273757" cy="975039"/>
            </a:xfrm>
            <a:custGeom>
              <a:avLst/>
              <a:gdLst>
                <a:gd name="T0" fmla="*/ 122 w 123"/>
                <a:gd name="T1" fmla="*/ 0 h 438"/>
                <a:gd name="T2" fmla="*/ 0 w 123"/>
                <a:gd name="T3" fmla="*/ 365 h 438"/>
                <a:gd name="T4" fmla="*/ 0 w 123"/>
                <a:gd name="T5" fmla="*/ 438 h 438"/>
                <a:gd name="T6" fmla="*/ 123 w 123"/>
                <a:gd name="T7" fmla="*/ 37 h 438"/>
                <a:gd name="T8" fmla="*/ 122 w 123"/>
                <a:gd name="T9" fmla="*/ 0 h 438"/>
              </a:gdLst>
              <a:ahLst/>
              <a:cxnLst>
                <a:cxn ang="0">
                  <a:pos x="T0" y="T1"/>
                </a:cxn>
                <a:cxn ang="0">
                  <a:pos x="T2" y="T3"/>
                </a:cxn>
                <a:cxn ang="0">
                  <a:pos x="T4" y="T5"/>
                </a:cxn>
                <a:cxn ang="0">
                  <a:pos x="T6" y="T7"/>
                </a:cxn>
                <a:cxn ang="0">
                  <a:pos x="T8" y="T9"/>
                </a:cxn>
              </a:cxnLst>
              <a:rect l="0" t="0" r="r" b="b"/>
              <a:pathLst>
                <a:path w="123" h="438">
                  <a:moveTo>
                    <a:pt x="122" y="0"/>
                  </a:moveTo>
                  <a:cubicBezTo>
                    <a:pt x="116" y="129"/>
                    <a:pt x="73" y="252"/>
                    <a:pt x="0" y="365"/>
                  </a:cubicBezTo>
                  <a:cubicBezTo>
                    <a:pt x="0" y="438"/>
                    <a:pt x="0" y="438"/>
                    <a:pt x="0" y="438"/>
                  </a:cubicBezTo>
                  <a:cubicBezTo>
                    <a:pt x="79" y="315"/>
                    <a:pt x="123" y="179"/>
                    <a:pt x="123" y="37"/>
                  </a:cubicBezTo>
                  <a:cubicBezTo>
                    <a:pt x="123" y="25"/>
                    <a:pt x="123" y="12"/>
                    <a:pt x="122" y="0"/>
                  </a:cubicBez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06" name="Freeform 21">
              <a:extLst>
                <a:ext uri="{FF2B5EF4-FFF2-40B4-BE49-F238E27FC236}">
                  <a16:creationId xmlns:a16="http://schemas.microsoft.com/office/drawing/2014/main" id="{55062BB8-0625-4BD5-A75C-2B27E0DCD020}"/>
                </a:ext>
              </a:extLst>
            </p:cNvPr>
            <p:cNvSpPr>
              <a:spLocks/>
            </p:cNvSpPr>
            <p:nvPr/>
          </p:nvSpPr>
          <p:spPr bwMode="auto">
            <a:xfrm>
              <a:off x="4893634" y="4118395"/>
              <a:ext cx="1727577" cy="1242971"/>
            </a:xfrm>
            <a:custGeom>
              <a:avLst/>
              <a:gdLst>
                <a:gd name="T0" fmla="*/ 0 w 776"/>
                <a:gd name="T1" fmla="*/ 0 h 558"/>
                <a:gd name="T2" fmla="*/ 0 w 776"/>
                <a:gd name="T3" fmla="*/ 73 h 558"/>
                <a:gd name="T4" fmla="*/ 776 w 776"/>
                <a:gd name="T5" fmla="*/ 558 h 558"/>
                <a:gd name="T6" fmla="*/ 776 w 776"/>
                <a:gd name="T7" fmla="*/ 485 h 558"/>
                <a:gd name="T8" fmla="*/ 0 w 776"/>
                <a:gd name="T9" fmla="*/ 0 h 558"/>
              </a:gdLst>
              <a:ahLst/>
              <a:cxnLst>
                <a:cxn ang="0">
                  <a:pos x="T0" y="T1"/>
                </a:cxn>
                <a:cxn ang="0">
                  <a:pos x="T2" y="T3"/>
                </a:cxn>
                <a:cxn ang="0">
                  <a:pos x="T4" y="T5"/>
                </a:cxn>
                <a:cxn ang="0">
                  <a:pos x="T6" y="T7"/>
                </a:cxn>
                <a:cxn ang="0">
                  <a:pos x="T8" y="T9"/>
                </a:cxn>
              </a:cxnLst>
              <a:rect l="0" t="0" r="r" b="b"/>
              <a:pathLst>
                <a:path w="776" h="558">
                  <a:moveTo>
                    <a:pt x="0" y="0"/>
                  </a:moveTo>
                  <a:cubicBezTo>
                    <a:pt x="0" y="73"/>
                    <a:pt x="0" y="73"/>
                    <a:pt x="0" y="73"/>
                  </a:cubicBezTo>
                  <a:cubicBezTo>
                    <a:pt x="165" y="287"/>
                    <a:pt x="439" y="459"/>
                    <a:pt x="776" y="558"/>
                  </a:cubicBezTo>
                  <a:cubicBezTo>
                    <a:pt x="776" y="485"/>
                    <a:pt x="776" y="485"/>
                    <a:pt x="776" y="485"/>
                  </a:cubicBezTo>
                  <a:cubicBezTo>
                    <a:pt x="439" y="386"/>
                    <a:pt x="165" y="214"/>
                    <a:pt x="0" y="0"/>
                  </a:cubicBezTo>
                  <a:close/>
                </a:path>
              </a:pathLst>
            </a:custGeom>
            <a:grpFill/>
            <a:ln>
              <a:solidFill>
                <a:schemeClr val="bg1"/>
              </a:solidFill>
              <a:headEnd/>
              <a:tailEnd/>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08" name="Freeform 23">
              <a:extLst>
                <a:ext uri="{FF2B5EF4-FFF2-40B4-BE49-F238E27FC236}">
                  <a16:creationId xmlns:a16="http://schemas.microsoft.com/office/drawing/2014/main" id="{123A33E6-2E5D-4910-8544-36F0142BFFF4}"/>
                </a:ext>
              </a:extLst>
            </p:cNvPr>
            <p:cNvSpPr>
              <a:spLocks/>
            </p:cNvSpPr>
            <p:nvPr/>
          </p:nvSpPr>
          <p:spPr bwMode="auto">
            <a:xfrm>
              <a:off x="4519694" y="3165490"/>
              <a:ext cx="273757" cy="975039"/>
            </a:xfrm>
            <a:custGeom>
              <a:avLst/>
              <a:gdLst>
                <a:gd name="T0" fmla="*/ 1 w 123"/>
                <a:gd name="T1" fmla="*/ 0 h 438"/>
                <a:gd name="T2" fmla="*/ 0 w 123"/>
                <a:gd name="T3" fmla="*/ 37 h 438"/>
                <a:gd name="T4" fmla="*/ 123 w 123"/>
                <a:gd name="T5" fmla="*/ 438 h 438"/>
                <a:gd name="T6" fmla="*/ 123 w 123"/>
                <a:gd name="T7" fmla="*/ 364 h 438"/>
                <a:gd name="T8" fmla="*/ 1 w 123"/>
                <a:gd name="T9" fmla="*/ 0 h 438"/>
              </a:gdLst>
              <a:ahLst/>
              <a:cxnLst>
                <a:cxn ang="0">
                  <a:pos x="T0" y="T1"/>
                </a:cxn>
                <a:cxn ang="0">
                  <a:pos x="T2" y="T3"/>
                </a:cxn>
                <a:cxn ang="0">
                  <a:pos x="T4" y="T5"/>
                </a:cxn>
                <a:cxn ang="0">
                  <a:pos x="T6" y="T7"/>
                </a:cxn>
                <a:cxn ang="0">
                  <a:pos x="T8" y="T9"/>
                </a:cxn>
              </a:cxnLst>
              <a:rect l="0" t="0" r="r" b="b"/>
              <a:pathLst>
                <a:path w="123" h="438">
                  <a:moveTo>
                    <a:pt x="1" y="0"/>
                  </a:moveTo>
                  <a:cubicBezTo>
                    <a:pt x="0" y="12"/>
                    <a:pt x="0" y="25"/>
                    <a:pt x="0" y="37"/>
                  </a:cubicBezTo>
                  <a:cubicBezTo>
                    <a:pt x="0" y="179"/>
                    <a:pt x="43" y="314"/>
                    <a:pt x="123" y="438"/>
                  </a:cubicBezTo>
                  <a:cubicBezTo>
                    <a:pt x="123" y="364"/>
                    <a:pt x="123" y="364"/>
                    <a:pt x="123" y="364"/>
                  </a:cubicBezTo>
                  <a:cubicBezTo>
                    <a:pt x="50" y="252"/>
                    <a:pt x="7" y="129"/>
                    <a:pt x="1" y="0"/>
                  </a:cubicBez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09" name="Freeform 24">
              <a:extLst>
                <a:ext uri="{FF2B5EF4-FFF2-40B4-BE49-F238E27FC236}">
                  <a16:creationId xmlns:a16="http://schemas.microsoft.com/office/drawing/2014/main" id="{32FA76FB-9B9A-41F9-8A95-CF1F5BA63990}"/>
                </a:ext>
              </a:extLst>
            </p:cNvPr>
            <p:cNvSpPr>
              <a:spLocks/>
            </p:cNvSpPr>
            <p:nvPr/>
          </p:nvSpPr>
          <p:spPr bwMode="auto">
            <a:xfrm>
              <a:off x="5648503" y="2606327"/>
              <a:ext cx="66402" cy="325013"/>
            </a:xfrm>
            <a:custGeom>
              <a:avLst/>
              <a:gdLst>
                <a:gd name="T0" fmla="*/ 16 w 30"/>
                <a:gd name="T1" fmla="*/ 0 h 146"/>
                <a:gd name="T2" fmla="*/ 0 w 30"/>
                <a:gd name="T3" fmla="*/ 114 h 146"/>
                <a:gd name="T4" fmla="*/ 1 w 30"/>
                <a:gd name="T5" fmla="*/ 146 h 146"/>
                <a:gd name="T6" fmla="*/ 30 w 30"/>
                <a:gd name="T7" fmla="*/ 18 h 146"/>
                <a:gd name="T8" fmla="*/ 30 w 30"/>
                <a:gd name="T9" fmla="*/ 1 h 146"/>
                <a:gd name="T10" fmla="*/ 16 w 30"/>
                <a:gd name="T11" fmla="*/ 0 h 146"/>
              </a:gdLst>
              <a:ahLst/>
              <a:cxnLst>
                <a:cxn ang="0">
                  <a:pos x="T0" y="T1"/>
                </a:cxn>
                <a:cxn ang="0">
                  <a:pos x="T2" y="T3"/>
                </a:cxn>
                <a:cxn ang="0">
                  <a:pos x="T4" y="T5"/>
                </a:cxn>
                <a:cxn ang="0">
                  <a:pos x="T6" y="T7"/>
                </a:cxn>
                <a:cxn ang="0">
                  <a:pos x="T8" y="T9"/>
                </a:cxn>
                <a:cxn ang="0">
                  <a:pos x="T10" y="T11"/>
                </a:cxn>
              </a:cxnLst>
              <a:rect l="0" t="0" r="r" b="b"/>
              <a:pathLst>
                <a:path w="30" h="146">
                  <a:moveTo>
                    <a:pt x="16" y="0"/>
                  </a:moveTo>
                  <a:cubicBezTo>
                    <a:pt x="5" y="37"/>
                    <a:pt x="0" y="74"/>
                    <a:pt x="0" y="114"/>
                  </a:cubicBezTo>
                  <a:cubicBezTo>
                    <a:pt x="0" y="124"/>
                    <a:pt x="0" y="135"/>
                    <a:pt x="1" y="146"/>
                  </a:cubicBezTo>
                  <a:cubicBezTo>
                    <a:pt x="4" y="102"/>
                    <a:pt x="14" y="59"/>
                    <a:pt x="30" y="18"/>
                  </a:cubicBezTo>
                  <a:cubicBezTo>
                    <a:pt x="30" y="1"/>
                    <a:pt x="30" y="1"/>
                    <a:pt x="30" y="1"/>
                  </a:cubicBezTo>
                  <a:lnTo>
                    <a:pt x="16" y="0"/>
                  </a:ln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10" name="Freeform 25">
              <a:extLst>
                <a:ext uri="{FF2B5EF4-FFF2-40B4-BE49-F238E27FC236}">
                  <a16:creationId xmlns:a16="http://schemas.microsoft.com/office/drawing/2014/main" id="{F351BBF8-7239-40BF-BD34-78653BF101D8}"/>
                </a:ext>
              </a:extLst>
            </p:cNvPr>
            <p:cNvSpPr>
              <a:spLocks/>
            </p:cNvSpPr>
            <p:nvPr/>
          </p:nvSpPr>
          <p:spPr bwMode="auto">
            <a:xfrm>
              <a:off x="4680455" y="2394311"/>
              <a:ext cx="1065903" cy="180563"/>
            </a:xfrm>
            <a:custGeom>
              <a:avLst/>
              <a:gdLst>
                <a:gd name="T0" fmla="*/ 0 w 915"/>
                <a:gd name="T1" fmla="*/ 0 h 155"/>
                <a:gd name="T2" fmla="*/ 0 w 915"/>
                <a:gd name="T3" fmla="*/ 101 h 155"/>
                <a:gd name="T4" fmla="*/ 915 w 915"/>
                <a:gd name="T5" fmla="*/ 155 h 155"/>
                <a:gd name="T6" fmla="*/ 915 w 915"/>
                <a:gd name="T7" fmla="*/ 32 h 155"/>
                <a:gd name="T8" fmla="*/ 0 w 915"/>
                <a:gd name="T9" fmla="*/ 0 h 155"/>
              </a:gdLst>
              <a:ahLst/>
              <a:cxnLst>
                <a:cxn ang="0">
                  <a:pos x="T0" y="T1"/>
                </a:cxn>
                <a:cxn ang="0">
                  <a:pos x="T2" y="T3"/>
                </a:cxn>
                <a:cxn ang="0">
                  <a:pos x="T4" y="T5"/>
                </a:cxn>
                <a:cxn ang="0">
                  <a:pos x="T6" y="T7"/>
                </a:cxn>
                <a:cxn ang="0">
                  <a:pos x="T8" y="T9"/>
                </a:cxn>
              </a:cxnLst>
              <a:rect l="0" t="0" r="r" b="b"/>
              <a:pathLst>
                <a:path w="915" h="155">
                  <a:moveTo>
                    <a:pt x="0" y="0"/>
                  </a:moveTo>
                  <a:lnTo>
                    <a:pt x="0" y="101"/>
                  </a:lnTo>
                  <a:lnTo>
                    <a:pt x="915" y="155"/>
                  </a:lnTo>
                  <a:lnTo>
                    <a:pt x="915" y="32"/>
                  </a:lnTo>
                  <a:lnTo>
                    <a:pt x="0" y="0"/>
                  </a:lnTo>
                  <a:close/>
                </a:path>
              </a:pathLst>
            </a:custGeom>
            <a:grpFill/>
            <a:ln>
              <a:solidFill>
                <a:schemeClr val="bg1"/>
              </a:solidFill>
              <a:headEnd/>
              <a:tailEnd/>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11" name="Freeform 26">
              <a:extLst>
                <a:ext uri="{FF2B5EF4-FFF2-40B4-BE49-F238E27FC236}">
                  <a16:creationId xmlns:a16="http://schemas.microsoft.com/office/drawing/2014/main" id="{44AB793C-6523-499B-B2B4-429436B84467}"/>
                </a:ext>
              </a:extLst>
            </p:cNvPr>
            <p:cNvSpPr>
              <a:spLocks/>
            </p:cNvSpPr>
            <p:nvPr/>
          </p:nvSpPr>
          <p:spPr bwMode="auto">
            <a:xfrm>
              <a:off x="4793452" y="3579036"/>
              <a:ext cx="1060078" cy="561491"/>
            </a:xfrm>
            <a:custGeom>
              <a:avLst/>
              <a:gdLst>
                <a:gd name="T0" fmla="*/ 0 w 910"/>
                <a:gd name="T1" fmla="*/ 482 h 482"/>
                <a:gd name="T2" fmla="*/ 910 w 910"/>
                <a:gd name="T3" fmla="*/ 121 h 482"/>
                <a:gd name="T4" fmla="*/ 910 w 910"/>
                <a:gd name="T5" fmla="*/ 0 h 482"/>
                <a:gd name="T6" fmla="*/ 0 w 910"/>
                <a:gd name="T7" fmla="*/ 341 h 482"/>
                <a:gd name="T8" fmla="*/ 0 w 910"/>
                <a:gd name="T9" fmla="*/ 482 h 482"/>
              </a:gdLst>
              <a:ahLst/>
              <a:cxnLst>
                <a:cxn ang="0">
                  <a:pos x="T0" y="T1"/>
                </a:cxn>
                <a:cxn ang="0">
                  <a:pos x="T2" y="T3"/>
                </a:cxn>
                <a:cxn ang="0">
                  <a:pos x="T4" y="T5"/>
                </a:cxn>
                <a:cxn ang="0">
                  <a:pos x="T6" y="T7"/>
                </a:cxn>
                <a:cxn ang="0">
                  <a:pos x="T8" y="T9"/>
                </a:cxn>
              </a:cxnLst>
              <a:rect l="0" t="0" r="r" b="b"/>
              <a:pathLst>
                <a:path w="910" h="482">
                  <a:moveTo>
                    <a:pt x="0" y="482"/>
                  </a:moveTo>
                  <a:lnTo>
                    <a:pt x="910" y="121"/>
                  </a:lnTo>
                  <a:lnTo>
                    <a:pt x="910" y="0"/>
                  </a:lnTo>
                  <a:lnTo>
                    <a:pt x="0" y="341"/>
                  </a:lnTo>
                  <a:lnTo>
                    <a:pt x="0" y="482"/>
                  </a:ln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12" name="Freeform 27">
              <a:extLst>
                <a:ext uri="{FF2B5EF4-FFF2-40B4-BE49-F238E27FC236}">
                  <a16:creationId xmlns:a16="http://schemas.microsoft.com/office/drawing/2014/main" id="{8ED1DD4E-4D4F-46FC-A2F0-4D6C03E5AE37}"/>
                </a:ext>
              </a:extLst>
            </p:cNvPr>
            <p:cNvSpPr>
              <a:spLocks/>
            </p:cNvSpPr>
            <p:nvPr/>
          </p:nvSpPr>
          <p:spPr bwMode="auto">
            <a:xfrm>
              <a:off x="6621211" y="4399141"/>
              <a:ext cx="464804" cy="962226"/>
            </a:xfrm>
            <a:custGeom>
              <a:avLst/>
              <a:gdLst>
                <a:gd name="T0" fmla="*/ 399 w 399"/>
                <a:gd name="T1" fmla="*/ 0 h 826"/>
                <a:gd name="T2" fmla="*/ 399 w 399"/>
                <a:gd name="T3" fmla="*/ 149 h 826"/>
                <a:gd name="T4" fmla="*/ 0 w 399"/>
                <a:gd name="T5" fmla="*/ 826 h 826"/>
                <a:gd name="T6" fmla="*/ 0 w 399"/>
                <a:gd name="T7" fmla="*/ 687 h 826"/>
                <a:gd name="T8" fmla="*/ 399 w 399"/>
                <a:gd name="T9" fmla="*/ 0 h 826"/>
              </a:gdLst>
              <a:ahLst/>
              <a:cxnLst>
                <a:cxn ang="0">
                  <a:pos x="T0" y="T1"/>
                </a:cxn>
                <a:cxn ang="0">
                  <a:pos x="T2" y="T3"/>
                </a:cxn>
                <a:cxn ang="0">
                  <a:pos x="T4" y="T5"/>
                </a:cxn>
                <a:cxn ang="0">
                  <a:pos x="T6" y="T7"/>
                </a:cxn>
                <a:cxn ang="0">
                  <a:pos x="T8" y="T9"/>
                </a:cxn>
              </a:cxnLst>
              <a:rect l="0" t="0" r="r" b="b"/>
              <a:pathLst>
                <a:path w="399" h="826">
                  <a:moveTo>
                    <a:pt x="399" y="0"/>
                  </a:moveTo>
                  <a:lnTo>
                    <a:pt x="399" y="149"/>
                  </a:lnTo>
                  <a:lnTo>
                    <a:pt x="0" y="826"/>
                  </a:lnTo>
                  <a:lnTo>
                    <a:pt x="0" y="687"/>
                  </a:lnTo>
                  <a:lnTo>
                    <a:pt x="399" y="0"/>
                  </a:ln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13" name="Freeform 28">
              <a:extLst>
                <a:ext uri="{FF2B5EF4-FFF2-40B4-BE49-F238E27FC236}">
                  <a16:creationId xmlns:a16="http://schemas.microsoft.com/office/drawing/2014/main" id="{DEF21C07-8F6D-4944-995B-F3337F4F45A9}"/>
                </a:ext>
              </a:extLst>
            </p:cNvPr>
            <p:cNvSpPr>
              <a:spLocks/>
            </p:cNvSpPr>
            <p:nvPr/>
          </p:nvSpPr>
          <p:spPr bwMode="auto">
            <a:xfrm>
              <a:off x="9092010" y="4399141"/>
              <a:ext cx="442671" cy="966884"/>
            </a:xfrm>
            <a:custGeom>
              <a:avLst/>
              <a:gdLst>
                <a:gd name="T0" fmla="*/ 0 w 380"/>
                <a:gd name="T1" fmla="*/ 0 h 830"/>
                <a:gd name="T2" fmla="*/ 0 w 380"/>
                <a:gd name="T3" fmla="*/ 145 h 830"/>
                <a:gd name="T4" fmla="*/ 380 w 380"/>
                <a:gd name="T5" fmla="*/ 830 h 830"/>
                <a:gd name="T6" fmla="*/ 380 w 380"/>
                <a:gd name="T7" fmla="*/ 690 h 830"/>
                <a:gd name="T8" fmla="*/ 0 w 380"/>
                <a:gd name="T9" fmla="*/ 0 h 830"/>
              </a:gdLst>
              <a:ahLst/>
              <a:cxnLst>
                <a:cxn ang="0">
                  <a:pos x="T0" y="T1"/>
                </a:cxn>
                <a:cxn ang="0">
                  <a:pos x="T2" y="T3"/>
                </a:cxn>
                <a:cxn ang="0">
                  <a:pos x="T4" y="T5"/>
                </a:cxn>
                <a:cxn ang="0">
                  <a:pos x="T6" y="T7"/>
                </a:cxn>
                <a:cxn ang="0">
                  <a:pos x="T8" y="T9"/>
                </a:cxn>
              </a:cxnLst>
              <a:rect l="0" t="0" r="r" b="b"/>
              <a:pathLst>
                <a:path w="380" h="830">
                  <a:moveTo>
                    <a:pt x="0" y="0"/>
                  </a:moveTo>
                  <a:lnTo>
                    <a:pt x="0" y="145"/>
                  </a:lnTo>
                  <a:lnTo>
                    <a:pt x="380" y="830"/>
                  </a:lnTo>
                  <a:lnTo>
                    <a:pt x="380" y="690"/>
                  </a:lnTo>
                  <a:lnTo>
                    <a:pt x="0" y="0"/>
                  </a:lnTo>
                  <a:close/>
                </a:path>
              </a:pathLst>
            </a:custGeom>
            <a:grpFill/>
            <a:ln>
              <a:solidFill>
                <a:schemeClr val="bg1"/>
              </a:solidFill>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14" name="Freeform 29">
              <a:extLst>
                <a:ext uri="{FF2B5EF4-FFF2-40B4-BE49-F238E27FC236}">
                  <a16:creationId xmlns:a16="http://schemas.microsoft.com/office/drawing/2014/main" id="{371CCA37-8ED0-43CD-9AC9-3F10A87DDFAE}"/>
                </a:ext>
              </a:extLst>
            </p:cNvPr>
            <p:cNvSpPr>
              <a:spLocks/>
            </p:cNvSpPr>
            <p:nvPr/>
          </p:nvSpPr>
          <p:spPr bwMode="auto">
            <a:xfrm>
              <a:off x="10322166" y="3588355"/>
              <a:ext cx="1060077" cy="552173"/>
            </a:xfrm>
            <a:custGeom>
              <a:avLst/>
              <a:gdLst>
                <a:gd name="T0" fmla="*/ 910 w 910"/>
                <a:gd name="T1" fmla="*/ 474 h 474"/>
                <a:gd name="T2" fmla="*/ 0 w 910"/>
                <a:gd name="T3" fmla="*/ 124 h 474"/>
                <a:gd name="T4" fmla="*/ 0 w 910"/>
                <a:gd name="T5" fmla="*/ 0 h 474"/>
                <a:gd name="T6" fmla="*/ 910 w 910"/>
                <a:gd name="T7" fmla="*/ 335 h 474"/>
                <a:gd name="T8" fmla="*/ 910 w 910"/>
                <a:gd name="T9" fmla="*/ 474 h 474"/>
              </a:gdLst>
              <a:ahLst/>
              <a:cxnLst>
                <a:cxn ang="0">
                  <a:pos x="T0" y="T1"/>
                </a:cxn>
                <a:cxn ang="0">
                  <a:pos x="T2" y="T3"/>
                </a:cxn>
                <a:cxn ang="0">
                  <a:pos x="T4" y="T5"/>
                </a:cxn>
                <a:cxn ang="0">
                  <a:pos x="T6" y="T7"/>
                </a:cxn>
                <a:cxn ang="0">
                  <a:pos x="T8" y="T9"/>
                </a:cxn>
              </a:cxnLst>
              <a:rect l="0" t="0" r="r" b="b"/>
              <a:pathLst>
                <a:path w="910" h="474">
                  <a:moveTo>
                    <a:pt x="910" y="474"/>
                  </a:moveTo>
                  <a:lnTo>
                    <a:pt x="0" y="124"/>
                  </a:lnTo>
                  <a:lnTo>
                    <a:pt x="0" y="0"/>
                  </a:lnTo>
                  <a:lnTo>
                    <a:pt x="910" y="335"/>
                  </a:lnTo>
                  <a:lnTo>
                    <a:pt x="910" y="474"/>
                  </a:lnTo>
                  <a:close/>
                </a:path>
              </a:pathLst>
            </a:custGeom>
            <a:grpFill/>
            <a:ln>
              <a:solidFill>
                <a:schemeClr val="bg1"/>
              </a:solidFill>
              <a:headEnd/>
              <a:tailEnd/>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sp>
          <p:nvSpPr>
            <p:cNvPr id="215" name="Freeform 30">
              <a:extLst>
                <a:ext uri="{FF2B5EF4-FFF2-40B4-BE49-F238E27FC236}">
                  <a16:creationId xmlns:a16="http://schemas.microsoft.com/office/drawing/2014/main" id="{07C8775D-CC76-46C4-98AD-05979CAC091D}"/>
                </a:ext>
              </a:extLst>
            </p:cNvPr>
            <p:cNvSpPr>
              <a:spLocks/>
            </p:cNvSpPr>
            <p:nvPr/>
          </p:nvSpPr>
          <p:spPr bwMode="auto">
            <a:xfrm>
              <a:off x="10429335" y="2379167"/>
              <a:ext cx="1060078" cy="198037"/>
            </a:xfrm>
            <a:custGeom>
              <a:avLst/>
              <a:gdLst>
                <a:gd name="T0" fmla="*/ 0 w 910"/>
                <a:gd name="T1" fmla="*/ 170 h 170"/>
                <a:gd name="T2" fmla="*/ 910 w 910"/>
                <a:gd name="T3" fmla="*/ 109 h 170"/>
                <a:gd name="T4" fmla="*/ 910 w 910"/>
                <a:gd name="T5" fmla="*/ 0 h 170"/>
                <a:gd name="T6" fmla="*/ 0 w 910"/>
                <a:gd name="T7" fmla="*/ 47 h 170"/>
                <a:gd name="T8" fmla="*/ 0 w 910"/>
                <a:gd name="T9" fmla="*/ 170 h 170"/>
              </a:gdLst>
              <a:ahLst/>
              <a:cxnLst>
                <a:cxn ang="0">
                  <a:pos x="T0" y="T1"/>
                </a:cxn>
                <a:cxn ang="0">
                  <a:pos x="T2" y="T3"/>
                </a:cxn>
                <a:cxn ang="0">
                  <a:pos x="T4" y="T5"/>
                </a:cxn>
                <a:cxn ang="0">
                  <a:pos x="T6" y="T7"/>
                </a:cxn>
                <a:cxn ang="0">
                  <a:pos x="T8" y="T9"/>
                </a:cxn>
              </a:cxnLst>
              <a:rect l="0" t="0" r="r" b="b"/>
              <a:pathLst>
                <a:path w="910" h="170">
                  <a:moveTo>
                    <a:pt x="0" y="170"/>
                  </a:moveTo>
                  <a:lnTo>
                    <a:pt x="910" y="109"/>
                  </a:lnTo>
                  <a:lnTo>
                    <a:pt x="910" y="0"/>
                  </a:lnTo>
                  <a:lnTo>
                    <a:pt x="0" y="47"/>
                  </a:lnTo>
                  <a:lnTo>
                    <a:pt x="0" y="170"/>
                  </a:lnTo>
                  <a:close/>
                </a:path>
              </a:pathLst>
            </a:custGeom>
            <a:grpFill/>
            <a:ln>
              <a:solidFill>
                <a:schemeClr val="bg1"/>
              </a:solidFill>
              <a:headEnd/>
              <a:tailEnd/>
            </a:ln>
          </p:spPr>
          <p:style>
            <a:lnRef idx="1">
              <a:schemeClr val="accent4"/>
            </a:lnRef>
            <a:fillRef idx="2">
              <a:schemeClr val="accent4"/>
            </a:fillRef>
            <a:effectRef idx="1">
              <a:schemeClr val="accent4"/>
            </a:effectRef>
            <a:fontRef idx="minor">
              <a:schemeClr val="dk1"/>
            </a:fontRef>
          </p:style>
          <p:txBody>
            <a:bodyPr vert="horz" wrap="square" lIns="68598" tIns="34299" rIns="68598" bIns="34299" numCol="1" anchor="t" anchorCtr="0" compatLnSpc="1">
              <a:prstTxWarp prst="textNoShape">
                <a:avLst/>
              </a:prstTxWarp>
            </a:bodyPr>
            <a:lstStyle/>
            <a:p>
              <a:endParaRPr lang="en-IN" sz="1350"/>
            </a:p>
          </p:txBody>
        </p:sp>
      </p:grpSp>
      <p:grpSp>
        <p:nvGrpSpPr>
          <p:cNvPr id="227" name="Group 226">
            <a:extLst>
              <a:ext uri="{FF2B5EF4-FFF2-40B4-BE49-F238E27FC236}">
                <a16:creationId xmlns:a16="http://schemas.microsoft.com/office/drawing/2014/main" id="{198450FC-165A-4C3B-9904-8D4357561F9E}"/>
              </a:ext>
            </a:extLst>
          </p:cNvPr>
          <p:cNvGrpSpPr/>
          <p:nvPr/>
        </p:nvGrpSpPr>
        <p:grpSpPr>
          <a:xfrm>
            <a:off x="6120119" y="2739708"/>
            <a:ext cx="212486" cy="249675"/>
            <a:chOff x="-22620288" y="7026275"/>
            <a:chExt cx="3990975" cy="4689476"/>
          </a:xfrm>
          <a:solidFill>
            <a:schemeClr val="bg1"/>
          </a:solidFill>
        </p:grpSpPr>
        <p:sp>
          <p:nvSpPr>
            <p:cNvPr id="228" name="Freeform 5">
              <a:extLst>
                <a:ext uri="{FF2B5EF4-FFF2-40B4-BE49-F238E27FC236}">
                  <a16:creationId xmlns:a16="http://schemas.microsoft.com/office/drawing/2014/main" id="{DB77BD1F-35AB-4D93-B910-DB7F559BE386}"/>
                </a:ext>
              </a:extLst>
            </p:cNvPr>
            <p:cNvSpPr>
              <a:spLocks noEditPoints="1"/>
            </p:cNvSpPr>
            <p:nvPr/>
          </p:nvSpPr>
          <p:spPr bwMode="auto">
            <a:xfrm>
              <a:off x="-21697950" y="7026275"/>
              <a:ext cx="2143125" cy="2527300"/>
            </a:xfrm>
            <a:custGeom>
              <a:avLst/>
              <a:gdLst>
                <a:gd name="T0" fmla="*/ 348 w 707"/>
                <a:gd name="T1" fmla="*/ 833 h 833"/>
                <a:gd name="T2" fmla="*/ 359 w 707"/>
                <a:gd name="T3" fmla="*/ 833 h 833"/>
                <a:gd name="T4" fmla="*/ 584 w 707"/>
                <a:gd name="T5" fmla="*/ 735 h 833"/>
                <a:gd name="T6" fmla="*/ 685 w 707"/>
                <a:gd name="T7" fmla="*/ 336 h 833"/>
                <a:gd name="T8" fmla="*/ 530 w 707"/>
                <a:gd name="T9" fmla="*/ 46 h 833"/>
                <a:gd name="T10" fmla="*/ 357 w 707"/>
                <a:gd name="T11" fmla="*/ 0 h 833"/>
                <a:gd name="T12" fmla="*/ 352 w 707"/>
                <a:gd name="T13" fmla="*/ 0 h 833"/>
                <a:gd name="T14" fmla="*/ 180 w 707"/>
                <a:gd name="T15" fmla="*/ 44 h 833"/>
                <a:gd name="T16" fmla="*/ 23 w 707"/>
                <a:gd name="T17" fmla="*/ 336 h 833"/>
                <a:gd name="T18" fmla="*/ 123 w 707"/>
                <a:gd name="T19" fmla="*/ 735 h 833"/>
                <a:gd name="T20" fmla="*/ 348 w 707"/>
                <a:gd name="T21" fmla="*/ 833 h 833"/>
                <a:gd name="T22" fmla="*/ 108 w 707"/>
                <a:gd name="T23" fmla="*/ 344 h 833"/>
                <a:gd name="T24" fmla="*/ 108 w 707"/>
                <a:gd name="T25" fmla="*/ 341 h 833"/>
                <a:gd name="T26" fmla="*/ 352 w 707"/>
                <a:gd name="T27" fmla="*/ 87 h 833"/>
                <a:gd name="T28" fmla="*/ 355 w 707"/>
                <a:gd name="T29" fmla="*/ 87 h 833"/>
                <a:gd name="T30" fmla="*/ 599 w 707"/>
                <a:gd name="T31" fmla="*/ 341 h 833"/>
                <a:gd name="T32" fmla="*/ 599 w 707"/>
                <a:gd name="T33" fmla="*/ 344 h 833"/>
                <a:gd name="T34" fmla="*/ 520 w 707"/>
                <a:gd name="T35" fmla="*/ 678 h 833"/>
                <a:gd name="T36" fmla="*/ 355 w 707"/>
                <a:gd name="T37" fmla="*/ 747 h 833"/>
                <a:gd name="T38" fmla="*/ 352 w 707"/>
                <a:gd name="T39" fmla="*/ 747 h 833"/>
                <a:gd name="T40" fmla="*/ 187 w 707"/>
                <a:gd name="T41" fmla="*/ 678 h 833"/>
                <a:gd name="T42" fmla="*/ 108 w 707"/>
                <a:gd name="T43" fmla="*/ 344 h 833"/>
                <a:gd name="T44" fmla="*/ 108 w 707"/>
                <a:gd name="T45" fmla="*/ 344 h 833"/>
                <a:gd name="T46" fmla="*/ 108 w 707"/>
                <a:gd name="T47" fmla="*/ 344 h 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07" h="833">
                  <a:moveTo>
                    <a:pt x="348" y="833"/>
                  </a:moveTo>
                  <a:cubicBezTo>
                    <a:pt x="359" y="833"/>
                    <a:pt x="359" y="833"/>
                    <a:pt x="359" y="833"/>
                  </a:cubicBezTo>
                  <a:cubicBezTo>
                    <a:pt x="452" y="831"/>
                    <a:pt x="528" y="799"/>
                    <a:pt x="584" y="735"/>
                  </a:cubicBezTo>
                  <a:cubicBezTo>
                    <a:pt x="707" y="597"/>
                    <a:pt x="687" y="359"/>
                    <a:pt x="685" y="336"/>
                  </a:cubicBezTo>
                  <a:cubicBezTo>
                    <a:pt x="677" y="165"/>
                    <a:pt x="596" y="84"/>
                    <a:pt x="530" y="46"/>
                  </a:cubicBezTo>
                  <a:cubicBezTo>
                    <a:pt x="480" y="17"/>
                    <a:pt x="422" y="2"/>
                    <a:pt x="357" y="0"/>
                  </a:cubicBezTo>
                  <a:cubicBezTo>
                    <a:pt x="352" y="0"/>
                    <a:pt x="352" y="0"/>
                    <a:pt x="352" y="0"/>
                  </a:cubicBezTo>
                  <a:cubicBezTo>
                    <a:pt x="316" y="0"/>
                    <a:pt x="247" y="6"/>
                    <a:pt x="180" y="44"/>
                  </a:cubicBezTo>
                  <a:cubicBezTo>
                    <a:pt x="113" y="82"/>
                    <a:pt x="31" y="164"/>
                    <a:pt x="23" y="336"/>
                  </a:cubicBezTo>
                  <a:cubicBezTo>
                    <a:pt x="20" y="359"/>
                    <a:pt x="0" y="597"/>
                    <a:pt x="123" y="735"/>
                  </a:cubicBezTo>
                  <a:cubicBezTo>
                    <a:pt x="179" y="799"/>
                    <a:pt x="255" y="831"/>
                    <a:pt x="348" y="833"/>
                  </a:cubicBezTo>
                  <a:close/>
                  <a:moveTo>
                    <a:pt x="108" y="344"/>
                  </a:moveTo>
                  <a:cubicBezTo>
                    <a:pt x="108" y="343"/>
                    <a:pt x="108" y="342"/>
                    <a:pt x="108" y="341"/>
                  </a:cubicBezTo>
                  <a:cubicBezTo>
                    <a:pt x="119" y="112"/>
                    <a:pt x="282" y="87"/>
                    <a:pt x="352" y="87"/>
                  </a:cubicBezTo>
                  <a:cubicBezTo>
                    <a:pt x="355" y="87"/>
                    <a:pt x="355" y="87"/>
                    <a:pt x="355" y="87"/>
                  </a:cubicBezTo>
                  <a:cubicBezTo>
                    <a:pt x="442" y="89"/>
                    <a:pt x="589" y="124"/>
                    <a:pt x="599" y="341"/>
                  </a:cubicBezTo>
                  <a:cubicBezTo>
                    <a:pt x="599" y="342"/>
                    <a:pt x="599" y="343"/>
                    <a:pt x="599" y="344"/>
                  </a:cubicBezTo>
                  <a:cubicBezTo>
                    <a:pt x="599" y="346"/>
                    <a:pt x="622" y="564"/>
                    <a:pt x="520" y="678"/>
                  </a:cubicBezTo>
                  <a:cubicBezTo>
                    <a:pt x="480" y="724"/>
                    <a:pt x="426" y="746"/>
                    <a:pt x="355" y="747"/>
                  </a:cubicBezTo>
                  <a:cubicBezTo>
                    <a:pt x="352" y="747"/>
                    <a:pt x="352" y="747"/>
                    <a:pt x="352" y="747"/>
                  </a:cubicBezTo>
                  <a:cubicBezTo>
                    <a:pt x="282" y="746"/>
                    <a:pt x="227" y="724"/>
                    <a:pt x="187" y="678"/>
                  </a:cubicBezTo>
                  <a:cubicBezTo>
                    <a:pt x="86" y="564"/>
                    <a:pt x="108" y="346"/>
                    <a:pt x="108" y="344"/>
                  </a:cubicBezTo>
                  <a:close/>
                  <a:moveTo>
                    <a:pt x="108" y="344"/>
                  </a:moveTo>
                  <a:cubicBezTo>
                    <a:pt x="108" y="344"/>
                    <a:pt x="108" y="344"/>
                    <a:pt x="108" y="3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IN" sz="1350"/>
            </a:p>
          </p:txBody>
        </p:sp>
        <p:sp>
          <p:nvSpPr>
            <p:cNvPr id="229" name="Freeform 6">
              <a:extLst>
                <a:ext uri="{FF2B5EF4-FFF2-40B4-BE49-F238E27FC236}">
                  <a16:creationId xmlns:a16="http://schemas.microsoft.com/office/drawing/2014/main" id="{0128BA9D-967B-412C-995F-10853B800D2F}"/>
                </a:ext>
              </a:extLst>
            </p:cNvPr>
            <p:cNvSpPr>
              <a:spLocks noEditPoints="1"/>
            </p:cNvSpPr>
            <p:nvPr/>
          </p:nvSpPr>
          <p:spPr bwMode="auto">
            <a:xfrm>
              <a:off x="-22620288" y="9526588"/>
              <a:ext cx="3990975" cy="2189163"/>
            </a:xfrm>
            <a:custGeom>
              <a:avLst/>
              <a:gdLst>
                <a:gd name="T0" fmla="*/ 1315 w 1316"/>
                <a:gd name="T1" fmla="*/ 404 h 722"/>
                <a:gd name="T2" fmla="*/ 1315 w 1316"/>
                <a:gd name="T3" fmla="*/ 403 h 722"/>
                <a:gd name="T4" fmla="*/ 1315 w 1316"/>
                <a:gd name="T5" fmla="*/ 395 h 722"/>
                <a:gd name="T6" fmla="*/ 1170 w 1316"/>
                <a:gd name="T7" fmla="*/ 136 h 722"/>
                <a:gd name="T8" fmla="*/ 1167 w 1316"/>
                <a:gd name="T9" fmla="*/ 135 h 722"/>
                <a:gd name="T10" fmla="*/ 901 w 1316"/>
                <a:gd name="T11" fmla="*/ 14 h 722"/>
                <a:gd name="T12" fmla="*/ 841 w 1316"/>
                <a:gd name="T13" fmla="*/ 25 h 722"/>
                <a:gd name="T14" fmla="*/ 851 w 1316"/>
                <a:gd name="T15" fmla="*/ 85 h 722"/>
                <a:gd name="T16" fmla="*/ 1144 w 1316"/>
                <a:gd name="T17" fmla="*/ 218 h 722"/>
                <a:gd name="T18" fmla="*/ 1229 w 1316"/>
                <a:gd name="T19" fmla="*/ 398 h 722"/>
                <a:gd name="T20" fmla="*/ 1229 w 1316"/>
                <a:gd name="T21" fmla="*/ 406 h 722"/>
                <a:gd name="T22" fmla="*/ 1222 w 1316"/>
                <a:gd name="T23" fmla="*/ 504 h 722"/>
                <a:gd name="T24" fmla="*/ 658 w 1316"/>
                <a:gd name="T25" fmla="*/ 636 h 722"/>
                <a:gd name="T26" fmla="*/ 94 w 1316"/>
                <a:gd name="T27" fmla="*/ 504 h 722"/>
                <a:gd name="T28" fmla="*/ 87 w 1316"/>
                <a:gd name="T29" fmla="*/ 405 h 722"/>
                <a:gd name="T30" fmla="*/ 87 w 1316"/>
                <a:gd name="T31" fmla="*/ 397 h 722"/>
                <a:gd name="T32" fmla="*/ 172 w 1316"/>
                <a:gd name="T33" fmla="*/ 218 h 722"/>
                <a:gd name="T34" fmla="*/ 465 w 1316"/>
                <a:gd name="T35" fmla="*/ 85 h 722"/>
                <a:gd name="T36" fmla="*/ 475 w 1316"/>
                <a:gd name="T37" fmla="*/ 24 h 722"/>
                <a:gd name="T38" fmla="*/ 415 w 1316"/>
                <a:gd name="T39" fmla="*/ 14 h 722"/>
                <a:gd name="T40" fmla="*/ 149 w 1316"/>
                <a:gd name="T41" fmla="*/ 135 h 722"/>
                <a:gd name="T42" fmla="*/ 146 w 1316"/>
                <a:gd name="T43" fmla="*/ 136 h 722"/>
                <a:gd name="T44" fmla="*/ 1 w 1316"/>
                <a:gd name="T45" fmla="*/ 395 h 722"/>
                <a:gd name="T46" fmla="*/ 1 w 1316"/>
                <a:gd name="T47" fmla="*/ 403 h 722"/>
                <a:gd name="T48" fmla="*/ 1 w 1316"/>
                <a:gd name="T49" fmla="*/ 404 h 722"/>
                <a:gd name="T50" fmla="*/ 17 w 1316"/>
                <a:gd name="T51" fmla="*/ 549 h 722"/>
                <a:gd name="T52" fmla="*/ 34 w 1316"/>
                <a:gd name="T53" fmla="*/ 569 h 722"/>
                <a:gd name="T54" fmla="*/ 658 w 1316"/>
                <a:gd name="T55" fmla="*/ 722 h 722"/>
                <a:gd name="T56" fmla="*/ 1283 w 1316"/>
                <a:gd name="T57" fmla="*/ 569 h 722"/>
                <a:gd name="T58" fmla="*/ 1300 w 1316"/>
                <a:gd name="T59" fmla="*/ 549 h 722"/>
                <a:gd name="T60" fmla="*/ 1315 w 1316"/>
                <a:gd name="T61" fmla="*/ 404 h 722"/>
                <a:gd name="T62" fmla="*/ 1315 w 1316"/>
                <a:gd name="T63" fmla="*/ 404 h 722"/>
                <a:gd name="T64" fmla="*/ 1315 w 1316"/>
                <a:gd name="T65" fmla="*/ 404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16" h="722">
                  <a:moveTo>
                    <a:pt x="1315" y="404"/>
                  </a:moveTo>
                  <a:cubicBezTo>
                    <a:pt x="1315" y="403"/>
                    <a:pt x="1315" y="403"/>
                    <a:pt x="1315" y="403"/>
                  </a:cubicBezTo>
                  <a:cubicBezTo>
                    <a:pt x="1315" y="400"/>
                    <a:pt x="1315" y="398"/>
                    <a:pt x="1315" y="395"/>
                  </a:cubicBezTo>
                  <a:cubicBezTo>
                    <a:pt x="1313" y="332"/>
                    <a:pt x="1309" y="183"/>
                    <a:pt x="1170" y="136"/>
                  </a:cubicBezTo>
                  <a:cubicBezTo>
                    <a:pt x="1169" y="136"/>
                    <a:pt x="1168" y="135"/>
                    <a:pt x="1167" y="135"/>
                  </a:cubicBezTo>
                  <a:cubicBezTo>
                    <a:pt x="1022" y="98"/>
                    <a:pt x="902" y="15"/>
                    <a:pt x="901" y="14"/>
                  </a:cubicBezTo>
                  <a:cubicBezTo>
                    <a:pt x="882" y="0"/>
                    <a:pt x="855" y="5"/>
                    <a:pt x="841" y="25"/>
                  </a:cubicBezTo>
                  <a:cubicBezTo>
                    <a:pt x="827" y="44"/>
                    <a:pt x="832" y="71"/>
                    <a:pt x="851" y="85"/>
                  </a:cubicBezTo>
                  <a:cubicBezTo>
                    <a:pt x="857" y="89"/>
                    <a:pt x="984" y="177"/>
                    <a:pt x="1144" y="218"/>
                  </a:cubicBezTo>
                  <a:cubicBezTo>
                    <a:pt x="1218" y="245"/>
                    <a:pt x="1226" y="325"/>
                    <a:pt x="1229" y="398"/>
                  </a:cubicBezTo>
                  <a:cubicBezTo>
                    <a:pt x="1229" y="400"/>
                    <a:pt x="1229" y="403"/>
                    <a:pt x="1229" y="406"/>
                  </a:cubicBezTo>
                  <a:cubicBezTo>
                    <a:pt x="1229" y="434"/>
                    <a:pt x="1227" y="479"/>
                    <a:pt x="1222" y="504"/>
                  </a:cubicBezTo>
                  <a:cubicBezTo>
                    <a:pt x="1170" y="534"/>
                    <a:pt x="967" y="636"/>
                    <a:pt x="658" y="636"/>
                  </a:cubicBezTo>
                  <a:cubicBezTo>
                    <a:pt x="350" y="636"/>
                    <a:pt x="146" y="534"/>
                    <a:pt x="94" y="504"/>
                  </a:cubicBezTo>
                  <a:cubicBezTo>
                    <a:pt x="89" y="479"/>
                    <a:pt x="86" y="434"/>
                    <a:pt x="87" y="405"/>
                  </a:cubicBezTo>
                  <a:cubicBezTo>
                    <a:pt x="87" y="403"/>
                    <a:pt x="87" y="400"/>
                    <a:pt x="87" y="397"/>
                  </a:cubicBezTo>
                  <a:cubicBezTo>
                    <a:pt x="90" y="324"/>
                    <a:pt x="98" y="245"/>
                    <a:pt x="172" y="218"/>
                  </a:cubicBezTo>
                  <a:cubicBezTo>
                    <a:pt x="332" y="177"/>
                    <a:pt x="459" y="88"/>
                    <a:pt x="465" y="85"/>
                  </a:cubicBezTo>
                  <a:cubicBezTo>
                    <a:pt x="484" y="71"/>
                    <a:pt x="489" y="44"/>
                    <a:pt x="475" y="24"/>
                  </a:cubicBezTo>
                  <a:cubicBezTo>
                    <a:pt x="461" y="5"/>
                    <a:pt x="434" y="0"/>
                    <a:pt x="415" y="14"/>
                  </a:cubicBezTo>
                  <a:cubicBezTo>
                    <a:pt x="414" y="15"/>
                    <a:pt x="294" y="98"/>
                    <a:pt x="149" y="135"/>
                  </a:cubicBezTo>
                  <a:cubicBezTo>
                    <a:pt x="148" y="135"/>
                    <a:pt x="147" y="135"/>
                    <a:pt x="146" y="136"/>
                  </a:cubicBezTo>
                  <a:cubicBezTo>
                    <a:pt x="7" y="183"/>
                    <a:pt x="3" y="332"/>
                    <a:pt x="1" y="395"/>
                  </a:cubicBezTo>
                  <a:cubicBezTo>
                    <a:pt x="1" y="398"/>
                    <a:pt x="1" y="400"/>
                    <a:pt x="1" y="403"/>
                  </a:cubicBezTo>
                  <a:cubicBezTo>
                    <a:pt x="1" y="404"/>
                    <a:pt x="1" y="404"/>
                    <a:pt x="1" y="404"/>
                  </a:cubicBezTo>
                  <a:cubicBezTo>
                    <a:pt x="1" y="420"/>
                    <a:pt x="0" y="506"/>
                    <a:pt x="17" y="549"/>
                  </a:cubicBezTo>
                  <a:cubicBezTo>
                    <a:pt x="20" y="557"/>
                    <a:pt x="26" y="564"/>
                    <a:pt x="34" y="569"/>
                  </a:cubicBezTo>
                  <a:cubicBezTo>
                    <a:pt x="43" y="575"/>
                    <a:pt x="274" y="722"/>
                    <a:pt x="658" y="722"/>
                  </a:cubicBezTo>
                  <a:cubicBezTo>
                    <a:pt x="1043" y="722"/>
                    <a:pt x="1274" y="575"/>
                    <a:pt x="1283" y="569"/>
                  </a:cubicBezTo>
                  <a:cubicBezTo>
                    <a:pt x="1290" y="564"/>
                    <a:pt x="1297" y="557"/>
                    <a:pt x="1300" y="549"/>
                  </a:cubicBezTo>
                  <a:cubicBezTo>
                    <a:pt x="1316" y="506"/>
                    <a:pt x="1315" y="421"/>
                    <a:pt x="1315" y="404"/>
                  </a:cubicBezTo>
                  <a:close/>
                  <a:moveTo>
                    <a:pt x="1315" y="404"/>
                  </a:moveTo>
                  <a:cubicBezTo>
                    <a:pt x="1315" y="404"/>
                    <a:pt x="1315" y="404"/>
                    <a:pt x="1315" y="40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IN" sz="1350"/>
            </a:p>
          </p:txBody>
        </p:sp>
      </p:grpSp>
      <p:sp>
        <p:nvSpPr>
          <p:cNvPr id="97" name="TextBox 96">
            <a:extLst>
              <a:ext uri="{FF2B5EF4-FFF2-40B4-BE49-F238E27FC236}">
                <a16:creationId xmlns:a16="http://schemas.microsoft.com/office/drawing/2014/main" id="{96002974-BC7D-45E4-935E-57CF8DE49DBB}"/>
              </a:ext>
            </a:extLst>
          </p:cNvPr>
          <p:cNvSpPr txBox="1"/>
          <p:nvPr/>
        </p:nvSpPr>
        <p:spPr>
          <a:xfrm>
            <a:off x="484595" y="4441454"/>
            <a:ext cx="2214822" cy="954107"/>
          </a:xfrm>
          <a:prstGeom prst="rect">
            <a:avLst/>
          </a:prstGeom>
          <a:noFill/>
        </p:spPr>
        <p:txBody>
          <a:bodyPr wrap="square" rtlCol="0">
            <a:spAutoFit/>
          </a:bodyPr>
          <a:lstStyle/>
          <a:p>
            <a:pPr algn="ctr"/>
            <a:r>
              <a:rPr lang="en-US" sz="2000" b="1" kern="0" dirty="0">
                <a:solidFill>
                  <a:schemeClr val="tx1">
                    <a:lumMod val="50000"/>
                    <a:lumOff val="50000"/>
                  </a:schemeClr>
                </a:solidFill>
                <a:latin typeface="Arial" pitchFamily="34" charset="0"/>
                <a:cs typeface="Arial" pitchFamily="34" charset="0"/>
              </a:rPr>
              <a:t>Debates</a:t>
            </a:r>
          </a:p>
          <a:p>
            <a:pPr algn="ctr"/>
            <a:r>
              <a:rPr lang="en-US" sz="3600" b="1" kern="0" dirty="0">
                <a:latin typeface="Arial" pitchFamily="34" charset="0"/>
                <a:cs typeface="Arial" pitchFamily="34" charset="0"/>
              </a:rPr>
              <a:t>2</a:t>
            </a:r>
          </a:p>
        </p:txBody>
      </p:sp>
      <p:sp>
        <p:nvSpPr>
          <p:cNvPr id="100" name="TextBox 99">
            <a:extLst>
              <a:ext uri="{FF2B5EF4-FFF2-40B4-BE49-F238E27FC236}">
                <a16:creationId xmlns:a16="http://schemas.microsoft.com/office/drawing/2014/main" id="{2F112ECC-AB6B-4A30-9176-DAD2CD7FCBDE}"/>
              </a:ext>
            </a:extLst>
          </p:cNvPr>
          <p:cNvSpPr txBox="1"/>
          <p:nvPr/>
        </p:nvSpPr>
        <p:spPr>
          <a:xfrm>
            <a:off x="6887763" y="4497457"/>
            <a:ext cx="1855725" cy="954107"/>
          </a:xfrm>
          <a:prstGeom prst="rect">
            <a:avLst/>
          </a:prstGeom>
          <a:noFill/>
        </p:spPr>
        <p:txBody>
          <a:bodyPr wrap="square" rtlCol="0">
            <a:spAutoFit/>
          </a:bodyPr>
          <a:lstStyle/>
          <a:p>
            <a:pPr algn="ctr"/>
            <a:r>
              <a:rPr lang="en-US" sz="2000" b="1" kern="0" dirty="0">
                <a:solidFill>
                  <a:schemeClr val="tx1">
                    <a:lumMod val="50000"/>
                    <a:lumOff val="50000"/>
                  </a:schemeClr>
                </a:solidFill>
                <a:latin typeface="Arial" pitchFamily="34" charset="0"/>
                <a:cs typeface="Arial" pitchFamily="34" charset="0"/>
              </a:rPr>
              <a:t>Debates</a:t>
            </a:r>
          </a:p>
          <a:p>
            <a:pPr algn="ctr"/>
            <a:r>
              <a:rPr lang="en-US" sz="3600" b="1" kern="0" dirty="0">
                <a:latin typeface="Arial" pitchFamily="34" charset="0"/>
                <a:cs typeface="Arial" pitchFamily="34" charset="0"/>
              </a:rPr>
              <a:t>3</a:t>
            </a:r>
          </a:p>
        </p:txBody>
      </p:sp>
      <p:sp>
        <p:nvSpPr>
          <p:cNvPr id="102" name="TextBox 101">
            <a:extLst>
              <a:ext uri="{FF2B5EF4-FFF2-40B4-BE49-F238E27FC236}">
                <a16:creationId xmlns:a16="http://schemas.microsoft.com/office/drawing/2014/main" id="{B7BE34D3-23BB-48ED-94D8-3CC1D7ACE03C}"/>
              </a:ext>
            </a:extLst>
          </p:cNvPr>
          <p:cNvSpPr txBox="1"/>
          <p:nvPr/>
        </p:nvSpPr>
        <p:spPr>
          <a:xfrm>
            <a:off x="7185523" y="3129650"/>
            <a:ext cx="2389549" cy="954107"/>
          </a:xfrm>
          <a:prstGeom prst="rect">
            <a:avLst/>
          </a:prstGeom>
          <a:noFill/>
        </p:spPr>
        <p:txBody>
          <a:bodyPr wrap="square" rtlCol="0">
            <a:spAutoFit/>
          </a:bodyPr>
          <a:lstStyle/>
          <a:p>
            <a:pPr algn="ctr"/>
            <a:r>
              <a:rPr lang="en-IN" sz="2000" b="1" dirty="0">
                <a:solidFill>
                  <a:schemeClr val="bg1">
                    <a:lumMod val="50000"/>
                  </a:schemeClr>
                </a:solidFill>
                <a:latin typeface="Arial" panose="020B0604020202020204" pitchFamily="34" charset="0"/>
                <a:cs typeface="Arial" panose="020B0604020202020204" pitchFamily="34" charset="0"/>
              </a:rPr>
              <a:t>Written Questions</a:t>
            </a:r>
          </a:p>
          <a:p>
            <a:pPr algn="ctr"/>
            <a:r>
              <a:rPr lang="en-IN" sz="3600" b="1" dirty="0">
                <a:latin typeface="Arial" panose="020B0604020202020204" pitchFamily="34" charset="0"/>
                <a:cs typeface="Arial" panose="020B0604020202020204" pitchFamily="34" charset="0"/>
              </a:rPr>
              <a:t>153</a:t>
            </a:r>
          </a:p>
        </p:txBody>
      </p:sp>
      <p:sp>
        <p:nvSpPr>
          <p:cNvPr id="104" name="TextBox 103">
            <a:extLst>
              <a:ext uri="{FF2B5EF4-FFF2-40B4-BE49-F238E27FC236}">
                <a16:creationId xmlns:a16="http://schemas.microsoft.com/office/drawing/2014/main" id="{87F2EA11-4893-428D-B5C9-E04D7C9B02C0}"/>
              </a:ext>
            </a:extLst>
          </p:cNvPr>
          <p:cNvSpPr txBox="1"/>
          <p:nvPr/>
        </p:nvSpPr>
        <p:spPr>
          <a:xfrm>
            <a:off x="59440" y="3162700"/>
            <a:ext cx="2385781" cy="954107"/>
          </a:xfrm>
          <a:prstGeom prst="rect">
            <a:avLst/>
          </a:prstGeom>
          <a:noFill/>
        </p:spPr>
        <p:txBody>
          <a:bodyPr wrap="none" rtlCol="0">
            <a:spAutoFit/>
          </a:bodyPr>
          <a:lstStyle/>
          <a:p>
            <a:pPr algn="ctr"/>
            <a:r>
              <a:rPr lang="en-IN" sz="2000" b="1" dirty="0">
                <a:solidFill>
                  <a:schemeClr val="bg1">
                    <a:lumMod val="50000"/>
                  </a:schemeClr>
                </a:solidFill>
                <a:latin typeface="Arial" panose="020B0604020202020204" pitchFamily="34" charset="0"/>
                <a:cs typeface="Arial" panose="020B0604020202020204" pitchFamily="34" charset="0"/>
              </a:rPr>
              <a:t>Written Questions</a:t>
            </a:r>
          </a:p>
          <a:p>
            <a:pPr algn="ctr"/>
            <a:r>
              <a:rPr lang="en-IN" sz="3600" b="1" dirty="0">
                <a:latin typeface="Arial" panose="020B0604020202020204" pitchFamily="34" charset="0"/>
                <a:cs typeface="Arial" panose="020B0604020202020204" pitchFamily="34" charset="0"/>
              </a:rPr>
              <a:t>601</a:t>
            </a:r>
          </a:p>
        </p:txBody>
      </p:sp>
      <p:grpSp>
        <p:nvGrpSpPr>
          <p:cNvPr id="94" name="Group 93">
            <a:extLst>
              <a:ext uri="{FF2B5EF4-FFF2-40B4-BE49-F238E27FC236}">
                <a16:creationId xmlns:a16="http://schemas.microsoft.com/office/drawing/2014/main" id="{3E451318-8122-43C3-816E-5CACA4243FA4}"/>
              </a:ext>
            </a:extLst>
          </p:cNvPr>
          <p:cNvGrpSpPr/>
          <p:nvPr/>
        </p:nvGrpSpPr>
        <p:grpSpPr>
          <a:xfrm>
            <a:off x="4221000" y="2937555"/>
            <a:ext cx="1098679" cy="1043163"/>
            <a:chOff x="-2347913" y="603251"/>
            <a:chExt cx="3743325" cy="3762375"/>
          </a:xfrm>
          <a:solidFill>
            <a:schemeClr val="tx1"/>
          </a:solidFill>
        </p:grpSpPr>
        <p:sp>
          <p:nvSpPr>
            <p:cNvPr id="95" name="Freeform 33">
              <a:extLst>
                <a:ext uri="{FF2B5EF4-FFF2-40B4-BE49-F238E27FC236}">
                  <a16:creationId xmlns:a16="http://schemas.microsoft.com/office/drawing/2014/main" id="{16A93CE6-68CF-4321-81A8-3A0EF1B316D4}"/>
                </a:ext>
              </a:extLst>
            </p:cNvPr>
            <p:cNvSpPr>
              <a:spLocks/>
            </p:cNvSpPr>
            <p:nvPr/>
          </p:nvSpPr>
          <p:spPr bwMode="auto">
            <a:xfrm>
              <a:off x="-1706563" y="2809876"/>
              <a:ext cx="3101975" cy="1133475"/>
            </a:xfrm>
            <a:custGeom>
              <a:avLst/>
              <a:gdLst>
                <a:gd name="T0" fmla="*/ 1314 w 1440"/>
                <a:gd name="T1" fmla="*/ 60 h 528"/>
                <a:gd name="T2" fmla="*/ 1049 w 1440"/>
                <a:gd name="T3" fmla="*/ 203 h 528"/>
                <a:gd name="T4" fmla="*/ 1024 w 1440"/>
                <a:gd name="T5" fmla="*/ 216 h 528"/>
                <a:gd name="T6" fmla="*/ 1025 w 1440"/>
                <a:gd name="T7" fmla="*/ 227 h 528"/>
                <a:gd name="T8" fmla="*/ 1001 w 1440"/>
                <a:gd name="T9" fmla="*/ 251 h 528"/>
                <a:gd name="T10" fmla="*/ 999 w 1440"/>
                <a:gd name="T11" fmla="*/ 251 h 528"/>
                <a:gd name="T12" fmla="*/ 817 w 1440"/>
                <a:gd name="T13" fmla="*/ 243 h 528"/>
                <a:gd name="T14" fmla="*/ 657 w 1440"/>
                <a:gd name="T15" fmla="*/ 251 h 528"/>
                <a:gd name="T16" fmla="*/ 629 w 1440"/>
                <a:gd name="T17" fmla="*/ 230 h 528"/>
                <a:gd name="T18" fmla="*/ 650 w 1440"/>
                <a:gd name="T19" fmla="*/ 203 h 528"/>
                <a:gd name="T20" fmla="*/ 650 w 1440"/>
                <a:gd name="T21" fmla="*/ 203 h 528"/>
                <a:gd name="T22" fmla="*/ 819 w 1440"/>
                <a:gd name="T23" fmla="*/ 195 h 528"/>
                <a:gd name="T24" fmla="*/ 974 w 1440"/>
                <a:gd name="T25" fmla="*/ 202 h 528"/>
                <a:gd name="T26" fmla="*/ 841 w 1440"/>
                <a:gd name="T27" fmla="*/ 92 h 528"/>
                <a:gd name="T28" fmla="*/ 627 w 1440"/>
                <a:gd name="T29" fmla="*/ 92 h 528"/>
                <a:gd name="T30" fmla="*/ 506 w 1440"/>
                <a:gd name="T31" fmla="*/ 65 h 528"/>
                <a:gd name="T32" fmla="*/ 484 w 1440"/>
                <a:gd name="T33" fmla="*/ 54 h 528"/>
                <a:gd name="T34" fmla="*/ 140 w 1440"/>
                <a:gd name="T35" fmla="*/ 87 h 528"/>
                <a:gd name="T36" fmla="*/ 88 w 1440"/>
                <a:gd name="T37" fmla="*/ 134 h 528"/>
                <a:gd name="T38" fmla="*/ 0 w 1440"/>
                <a:gd name="T39" fmla="*/ 183 h 528"/>
                <a:gd name="T40" fmla="*/ 105 w 1440"/>
                <a:gd name="T41" fmla="*/ 528 h 528"/>
                <a:gd name="T42" fmla="*/ 253 w 1440"/>
                <a:gd name="T43" fmla="*/ 434 h 528"/>
                <a:gd name="T44" fmla="*/ 254 w 1440"/>
                <a:gd name="T45" fmla="*/ 434 h 528"/>
                <a:gd name="T46" fmla="*/ 358 w 1440"/>
                <a:gd name="T47" fmla="*/ 420 h 528"/>
                <a:gd name="T48" fmla="*/ 679 w 1440"/>
                <a:gd name="T49" fmla="*/ 479 h 528"/>
                <a:gd name="T50" fmla="*/ 905 w 1440"/>
                <a:gd name="T51" fmla="*/ 447 h 528"/>
                <a:gd name="T52" fmla="*/ 1440 w 1440"/>
                <a:gd name="T53" fmla="*/ 80 h 528"/>
                <a:gd name="T54" fmla="*/ 1314 w 1440"/>
                <a:gd name="T55" fmla="*/ 6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40" h="528">
                  <a:moveTo>
                    <a:pt x="1314" y="60"/>
                  </a:moveTo>
                  <a:cubicBezTo>
                    <a:pt x="1049" y="203"/>
                    <a:pt x="1049" y="203"/>
                    <a:pt x="1049" y="203"/>
                  </a:cubicBezTo>
                  <a:cubicBezTo>
                    <a:pt x="1024" y="216"/>
                    <a:pt x="1024" y="216"/>
                    <a:pt x="1024" y="216"/>
                  </a:cubicBezTo>
                  <a:cubicBezTo>
                    <a:pt x="1024" y="220"/>
                    <a:pt x="1025" y="224"/>
                    <a:pt x="1025" y="227"/>
                  </a:cubicBezTo>
                  <a:cubicBezTo>
                    <a:pt x="1025" y="241"/>
                    <a:pt x="1014" y="251"/>
                    <a:pt x="1001" y="251"/>
                  </a:cubicBezTo>
                  <a:cubicBezTo>
                    <a:pt x="1000" y="251"/>
                    <a:pt x="1000" y="251"/>
                    <a:pt x="999" y="251"/>
                  </a:cubicBezTo>
                  <a:cubicBezTo>
                    <a:pt x="817" y="243"/>
                    <a:pt x="817" y="243"/>
                    <a:pt x="817" y="243"/>
                  </a:cubicBezTo>
                  <a:cubicBezTo>
                    <a:pt x="763" y="241"/>
                    <a:pt x="710" y="243"/>
                    <a:pt x="657" y="251"/>
                  </a:cubicBezTo>
                  <a:cubicBezTo>
                    <a:pt x="644" y="253"/>
                    <a:pt x="631" y="244"/>
                    <a:pt x="629" y="230"/>
                  </a:cubicBezTo>
                  <a:cubicBezTo>
                    <a:pt x="627" y="217"/>
                    <a:pt x="637" y="205"/>
                    <a:pt x="650" y="203"/>
                  </a:cubicBezTo>
                  <a:cubicBezTo>
                    <a:pt x="650" y="203"/>
                    <a:pt x="650" y="203"/>
                    <a:pt x="650" y="203"/>
                  </a:cubicBezTo>
                  <a:cubicBezTo>
                    <a:pt x="706" y="195"/>
                    <a:pt x="763" y="193"/>
                    <a:pt x="819" y="195"/>
                  </a:cubicBezTo>
                  <a:cubicBezTo>
                    <a:pt x="974" y="202"/>
                    <a:pt x="974" y="202"/>
                    <a:pt x="974" y="202"/>
                  </a:cubicBezTo>
                  <a:cubicBezTo>
                    <a:pt x="962" y="139"/>
                    <a:pt x="906" y="92"/>
                    <a:pt x="841" y="92"/>
                  </a:cubicBezTo>
                  <a:cubicBezTo>
                    <a:pt x="627" y="92"/>
                    <a:pt x="627" y="92"/>
                    <a:pt x="627" y="92"/>
                  </a:cubicBezTo>
                  <a:cubicBezTo>
                    <a:pt x="585" y="92"/>
                    <a:pt x="544" y="83"/>
                    <a:pt x="506" y="65"/>
                  </a:cubicBezTo>
                  <a:cubicBezTo>
                    <a:pt x="484" y="54"/>
                    <a:pt x="484" y="54"/>
                    <a:pt x="484" y="54"/>
                  </a:cubicBezTo>
                  <a:cubicBezTo>
                    <a:pt x="372" y="0"/>
                    <a:pt x="240" y="12"/>
                    <a:pt x="140" y="87"/>
                  </a:cubicBezTo>
                  <a:cubicBezTo>
                    <a:pt x="88" y="134"/>
                    <a:pt x="88" y="134"/>
                    <a:pt x="88" y="134"/>
                  </a:cubicBezTo>
                  <a:cubicBezTo>
                    <a:pt x="62" y="156"/>
                    <a:pt x="32" y="173"/>
                    <a:pt x="0" y="183"/>
                  </a:cubicBezTo>
                  <a:cubicBezTo>
                    <a:pt x="105" y="528"/>
                    <a:pt x="105" y="528"/>
                    <a:pt x="105" y="528"/>
                  </a:cubicBezTo>
                  <a:cubicBezTo>
                    <a:pt x="253" y="434"/>
                    <a:pt x="253" y="434"/>
                    <a:pt x="253" y="434"/>
                  </a:cubicBezTo>
                  <a:cubicBezTo>
                    <a:pt x="253" y="434"/>
                    <a:pt x="254" y="434"/>
                    <a:pt x="254" y="434"/>
                  </a:cubicBezTo>
                  <a:cubicBezTo>
                    <a:pt x="286" y="416"/>
                    <a:pt x="323" y="411"/>
                    <a:pt x="358" y="420"/>
                  </a:cubicBezTo>
                  <a:cubicBezTo>
                    <a:pt x="679" y="479"/>
                    <a:pt x="679" y="479"/>
                    <a:pt x="679" y="479"/>
                  </a:cubicBezTo>
                  <a:cubicBezTo>
                    <a:pt x="756" y="492"/>
                    <a:pt x="835" y="481"/>
                    <a:pt x="905" y="447"/>
                  </a:cubicBezTo>
                  <a:cubicBezTo>
                    <a:pt x="1440" y="80"/>
                    <a:pt x="1440" y="80"/>
                    <a:pt x="1440" y="80"/>
                  </a:cubicBezTo>
                  <a:cubicBezTo>
                    <a:pt x="1407" y="46"/>
                    <a:pt x="1356" y="37"/>
                    <a:pt x="1314" y="6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96" name="Freeform 34">
              <a:extLst>
                <a:ext uri="{FF2B5EF4-FFF2-40B4-BE49-F238E27FC236}">
                  <a16:creationId xmlns:a16="http://schemas.microsoft.com/office/drawing/2014/main" id="{DDC3CE8B-BC24-44C4-947A-462C10E005E4}"/>
                </a:ext>
              </a:extLst>
            </p:cNvPr>
            <p:cNvSpPr>
              <a:spLocks/>
            </p:cNvSpPr>
            <p:nvPr/>
          </p:nvSpPr>
          <p:spPr bwMode="auto">
            <a:xfrm>
              <a:off x="415925" y="2835276"/>
              <a:ext cx="544513" cy="333375"/>
            </a:xfrm>
            <a:custGeom>
              <a:avLst/>
              <a:gdLst>
                <a:gd name="T0" fmla="*/ 42 w 253"/>
                <a:gd name="T1" fmla="*/ 148 h 155"/>
                <a:gd name="T2" fmla="*/ 253 w 253"/>
                <a:gd name="T3" fmla="*/ 35 h 155"/>
                <a:gd name="T4" fmla="*/ 163 w 253"/>
                <a:gd name="T5" fmla="*/ 15 h 155"/>
                <a:gd name="T6" fmla="*/ 0 w 253"/>
                <a:gd name="T7" fmla="*/ 102 h 155"/>
                <a:gd name="T8" fmla="*/ 29 w 253"/>
                <a:gd name="T9" fmla="*/ 155 h 155"/>
                <a:gd name="T10" fmla="*/ 42 w 253"/>
                <a:gd name="T11" fmla="*/ 148 h 155"/>
              </a:gdLst>
              <a:ahLst/>
              <a:cxnLst>
                <a:cxn ang="0">
                  <a:pos x="T0" y="T1"/>
                </a:cxn>
                <a:cxn ang="0">
                  <a:pos x="T2" y="T3"/>
                </a:cxn>
                <a:cxn ang="0">
                  <a:pos x="T4" y="T5"/>
                </a:cxn>
                <a:cxn ang="0">
                  <a:pos x="T6" y="T7"/>
                </a:cxn>
                <a:cxn ang="0">
                  <a:pos x="T8" y="T9"/>
                </a:cxn>
                <a:cxn ang="0">
                  <a:pos x="T10" y="T11"/>
                </a:cxn>
              </a:cxnLst>
              <a:rect l="0" t="0" r="r" b="b"/>
              <a:pathLst>
                <a:path w="253" h="155">
                  <a:moveTo>
                    <a:pt x="42" y="148"/>
                  </a:moveTo>
                  <a:cubicBezTo>
                    <a:pt x="253" y="35"/>
                    <a:pt x="253" y="35"/>
                    <a:pt x="253" y="35"/>
                  </a:cubicBezTo>
                  <a:cubicBezTo>
                    <a:pt x="229" y="12"/>
                    <a:pt x="192" y="0"/>
                    <a:pt x="163" y="15"/>
                  </a:cubicBezTo>
                  <a:cubicBezTo>
                    <a:pt x="0" y="102"/>
                    <a:pt x="0" y="102"/>
                    <a:pt x="0" y="102"/>
                  </a:cubicBezTo>
                  <a:cubicBezTo>
                    <a:pt x="13" y="118"/>
                    <a:pt x="23" y="136"/>
                    <a:pt x="29" y="155"/>
                  </a:cubicBezTo>
                  <a:lnTo>
                    <a:pt x="42" y="14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98" name="Oval 35">
              <a:extLst>
                <a:ext uri="{FF2B5EF4-FFF2-40B4-BE49-F238E27FC236}">
                  <a16:creationId xmlns:a16="http://schemas.microsoft.com/office/drawing/2014/main" id="{3EFD9F01-D21E-47F9-949D-0765F4F8B228}"/>
                </a:ext>
              </a:extLst>
            </p:cNvPr>
            <p:cNvSpPr>
              <a:spLocks noChangeArrowheads="1"/>
            </p:cNvSpPr>
            <p:nvPr/>
          </p:nvSpPr>
          <p:spPr bwMode="auto">
            <a:xfrm>
              <a:off x="-1908175" y="4094163"/>
              <a:ext cx="120650" cy="117475"/>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99" name="Freeform 36">
              <a:extLst>
                <a:ext uri="{FF2B5EF4-FFF2-40B4-BE49-F238E27FC236}">
                  <a16:creationId xmlns:a16="http://schemas.microsoft.com/office/drawing/2014/main" id="{62D6C61C-3350-4D8A-9DB8-7718118515BC}"/>
                </a:ext>
              </a:extLst>
            </p:cNvPr>
            <p:cNvSpPr>
              <a:spLocks/>
            </p:cNvSpPr>
            <p:nvPr/>
          </p:nvSpPr>
          <p:spPr bwMode="auto">
            <a:xfrm>
              <a:off x="188912" y="2805113"/>
              <a:ext cx="379413" cy="173038"/>
            </a:xfrm>
            <a:custGeom>
              <a:avLst/>
              <a:gdLst>
                <a:gd name="T0" fmla="*/ 52 w 176"/>
                <a:gd name="T1" fmla="*/ 22 h 81"/>
                <a:gd name="T2" fmla="*/ 52 w 176"/>
                <a:gd name="T3" fmla="*/ 23 h 81"/>
                <a:gd name="T4" fmla="*/ 0 w 176"/>
                <a:gd name="T5" fmla="*/ 51 h 81"/>
                <a:gd name="T6" fmla="*/ 69 w 176"/>
                <a:gd name="T7" fmla="*/ 81 h 81"/>
                <a:gd name="T8" fmla="*/ 176 w 176"/>
                <a:gd name="T9" fmla="*/ 24 h 81"/>
                <a:gd name="T10" fmla="*/ 52 w 176"/>
                <a:gd name="T11" fmla="*/ 22 h 81"/>
              </a:gdLst>
              <a:ahLst/>
              <a:cxnLst>
                <a:cxn ang="0">
                  <a:pos x="T0" y="T1"/>
                </a:cxn>
                <a:cxn ang="0">
                  <a:pos x="T2" y="T3"/>
                </a:cxn>
                <a:cxn ang="0">
                  <a:pos x="T4" y="T5"/>
                </a:cxn>
                <a:cxn ang="0">
                  <a:pos x="T6" y="T7"/>
                </a:cxn>
                <a:cxn ang="0">
                  <a:pos x="T8" y="T9"/>
                </a:cxn>
                <a:cxn ang="0">
                  <a:pos x="T10" y="T11"/>
                </a:cxn>
              </a:cxnLst>
              <a:rect l="0" t="0" r="r" b="b"/>
              <a:pathLst>
                <a:path w="176" h="81">
                  <a:moveTo>
                    <a:pt x="52" y="22"/>
                  </a:moveTo>
                  <a:cubicBezTo>
                    <a:pt x="52" y="23"/>
                    <a:pt x="52" y="23"/>
                    <a:pt x="52" y="23"/>
                  </a:cubicBezTo>
                  <a:cubicBezTo>
                    <a:pt x="0" y="51"/>
                    <a:pt x="0" y="51"/>
                    <a:pt x="0" y="51"/>
                  </a:cubicBezTo>
                  <a:cubicBezTo>
                    <a:pt x="25" y="56"/>
                    <a:pt x="49" y="66"/>
                    <a:pt x="69" y="81"/>
                  </a:cubicBezTo>
                  <a:cubicBezTo>
                    <a:pt x="176" y="24"/>
                    <a:pt x="176" y="24"/>
                    <a:pt x="176" y="24"/>
                  </a:cubicBezTo>
                  <a:cubicBezTo>
                    <a:pt x="138" y="1"/>
                    <a:pt x="91" y="0"/>
                    <a:pt x="52" y="2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01" name="Freeform 37">
              <a:extLst>
                <a:ext uri="{FF2B5EF4-FFF2-40B4-BE49-F238E27FC236}">
                  <a16:creationId xmlns:a16="http://schemas.microsoft.com/office/drawing/2014/main" id="{8E12F9FE-39B3-4224-A79E-C275431345F7}"/>
                </a:ext>
              </a:extLst>
            </p:cNvPr>
            <p:cNvSpPr>
              <a:spLocks noEditPoints="1"/>
            </p:cNvSpPr>
            <p:nvPr/>
          </p:nvSpPr>
          <p:spPr bwMode="auto">
            <a:xfrm>
              <a:off x="-2347913" y="2955926"/>
              <a:ext cx="889000" cy="1409700"/>
            </a:xfrm>
            <a:custGeom>
              <a:avLst/>
              <a:gdLst>
                <a:gd name="T0" fmla="*/ 0 w 413"/>
                <a:gd name="T1" fmla="*/ 0 h 657"/>
                <a:gd name="T2" fmla="*/ 80 w 413"/>
                <a:gd name="T3" fmla="*/ 657 h 657"/>
                <a:gd name="T4" fmla="*/ 413 w 413"/>
                <a:gd name="T5" fmla="*/ 657 h 657"/>
                <a:gd name="T6" fmla="*/ 213 w 413"/>
                <a:gd name="T7" fmla="*/ 0 h 657"/>
                <a:gd name="T8" fmla="*/ 0 w 413"/>
                <a:gd name="T9" fmla="*/ 0 h 657"/>
                <a:gd name="T10" fmla="*/ 308 w 413"/>
                <a:gd name="T11" fmla="*/ 558 h 657"/>
                <a:gd name="T12" fmla="*/ 232 w 413"/>
                <a:gd name="T13" fmla="*/ 633 h 657"/>
                <a:gd name="T14" fmla="*/ 156 w 413"/>
                <a:gd name="T15" fmla="*/ 558 h 657"/>
                <a:gd name="T16" fmla="*/ 232 w 413"/>
                <a:gd name="T17" fmla="*/ 482 h 657"/>
                <a:gd name="T18" fmla="*/ 232 w 413"/>
                <a:gd name="T19" fmla="*/ 482 h 657"/>
                <a:gd name="T20" fmla="*/ 308 w 413"/>
                <a:gd name="T21" fmla="*/ 558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3" h="657">
                  <a:moveTo>
                    <a:pt x="0" y="0"/>
                  </a:moveTo>
                  <a:cubicBezTo>
                    <a:pt x="80" y="657"/>
                    <a:pt x="80" y="657"/>
                    <a:pt x="80" y="657"/>
                  </a:cubicBezTo>
                  <a:cubicBezTo>
                    <a:pt x="413" y="657"/>
                    <a:pt x="413" y="657"/>
                    <a:pt x="413" y="657"/>
                  </a:cubicBezTo>
                  <a:cubicBezTo>
                    <a:pt x="213" y="0"/>
                    <a:pt x="213" y="0"/>
                    <a:pt x="213" y="0"/>
                  </a:cubicBezTo>
                  <a:lnTo>
                    <a:pt x="0" y="0"/>
                  </a:lnTo>
                  <a:close/>
                  <a:moveTo>
                    <a:pt x="308" y="558"/>
                  </a:moveTo>
                  <a:cubicBezTo>
                    <a:pt x="308" y="599"/>
                    <a:pt x="274" y="633"/>
                    <a:pt x="232" y="633"/>
                  </a:cubicBezTo>
                  <a:cubicBezTo>
                    <a:pt x="190" y="633"/>
                    <a:pt x="156" y="599"/>
                    <a:pt x="156" y="558"/>
                  </a:cubicBezTo>
                  <a:cubicBezTo>
                    <a:pt x="156" y="516"/>
                    <a:pt x="190" y="482"/>
                    <a:pt x="232" y="482"/>
                  </a:cubicBezTo>
                  <a:cubicBezTo>
                    <a:pt x="232" y="482"/>
                    <a:pt x="232" y="482"/>
                    <a:pt x="232" y="482"/>
                  </a:cubicBezTo>
                  <a:cubicBezTo>
                    <a:pt x="274" y="482"/>
                    <a:pt x="308" y="516"/>
                    <a:pt x="308" y="55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07" name="Freeform 38">
              <a:extLst>
                <a:ext uri="{FF2B5EF4-FFF2-40B4-BE49-F238E27FC236}">
                  <a16:creationId xmlns:a16="http://schemas.microsoft.com/office/drawing/2014/main" id="{EA3791C8-5756-4793-8150-80DE3798B97C}"/>
                </a:ext>
              </a:extLst>
            </p:cNvPr>
            <p:cNvSpPr>
              <a:spLocks/>
            </p:cNvSpPr>
            <p:nvPr/>
          </p:nvSpPr>
          <p:spPr bwMode="auto">
            <a:xfrm>
              <a:off x="-755650" y="603251"/>
              <a:ext cx="576263" cy="746125"/>
            </a:xfrm>
            <a:custGeom>
              <a:avLst/>
              <a:gdLst>
                <a:gd name="T0" fmla="*/ 134 w 268"/>
                <a:gd name="T1" fmla="*/ 347 h 347"/>
                <a:gd name="T2" fmla="*/ 268 w 268"/>
                <a:gd name="T3" fmla="*/ 213 h 347"/>
                <a:gd name="T4" fmla="*/ 268 w 268"/>
                <a:gd name="T5" fmla="*/ 134 h 347"/>
                <a:gd name="T6" fmla="*/ 134 w 268"/>
                <a:gd name="T7" fmla="*/ 0 h 347"/>
                <a:gd name="T8" fmla="*/ 0 w 268"/>
                <a:gd name="T9" fmla="*/ 134 h 347"/>
                <a:gd name="T10" fmla="*/ 0 w 268"/>
                <a:gd name="T11" fmla="*/ 213 h 347"/>
                <a:gd name="T12" fmla="*/ 134 w 268"/>
                <a:gd name="T13" fmla="*/ 347 h 347"/>
              </a:gdLst>
              <a:ahLst/>
              <a:cxnLst>
                <a:cxn ang="0">
                  <a:pos x="T0" y="T1"/>
                </a:cxn>
                <a:cxn ang="0">
                  <a:pos x="T2" y="T3"/>
                </a:cxn>
                <a:cxn ang="0">
                  <a:pos x="T4" y="T5"/>
                </a:cxn>
                <a:cxn ang="0">
                  <a:pos x="T6" y="T7"/>
                </a:cxn>
                <a:cxn ang="0">
                  <a:pos x="T8" y="T9"/>
                </a:cxn>
                <a:cxn ang="0">
                  <a:pos x="T10" y="T11"/>
                </a:cxn>
                <a:cxn ang="0">
                  <a:pos x="T12" y="T13"/>
                </a:cxn>
              </a:cxnLst>
              <a:rect l="0" t="0" r="r" b="b"/>
              <a:pathLst>
                <a:path w="268" h="347">
                  <a:moveTo>
                    <a:pt x="134" y="347"/>
                  </a:moveTo>
                  <a:cubicBezTo>
                    <a:pt x="208" y="347"/>
                    <a:pt x="268" y="287"/>
                    <a:pt x="268" y="213"/>
                  </a:cubicBezTo>
                  <a:cubicBezTo>
                    <a:pt x="268" y="134"/>
                    <a:pt x="268" y="134"/>
                    <a:pt x="268" y="134"/>
                  </a:cubicBezTo>
                  <a:cubicBezTo>
                    <a:pt x="268" y="60"/>
                    <a:pt x="208" y="0"/>
                    <a:pt x="134" y="0"/>
                  </a:cubicBezTo>
                  <a:cubicBezTo>
                    <a:pt x="60" y="0"/>
                    <a:pt x="0" y="60"/>
                    <a:pt x="0" y="134"/>
                  </a:cubicBezTo>
                  <a:cubicBezTo>
                    <a:pt x="0" y="213"/>
                    <a:pt x="0" y="213"/>
                    <a:pt x="0" y="213"/>
                  </a:cubicBezTo>
                  <a:cubicBezTo>
                    <a:pt x="0" y="287"/>
                    <a:pt x="60" y="347"/>
                    <a:pt x="134" y="34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08" name="Freeform 39">
              <a:extLst>
                <a:ext uri="{FF2B5EF4-FFF2-40B4-BE49-F238E27FC236}">
                  <a16:creationId xmlns:a16="http://schemas.microsoft.com/office/drawing/2014/main" id="{F7527C49-25F6-4070-93B9-EECDEBB5E393}"/>
                </a:ext>
              </a:extLst>
            </p:cNvPr>
            <p:cNvSpPr>
              <a:spLocks/>
            </p:cNvSpPr>
            <p:nvPr/>
          </p:nvSpPr>
          <p:spPr bwMode="auto">
            <a:xfrm>
              <a:off x="282575" y="820738"/>
              <a:ext cx="493713" cy="639763"/>
            </a:xfrm>
            <a:custGeom>
              <a:avLst/>
              <a:gdLst>
                <a:gd name="T0" fmla="*/ 115 w 229"/>
                <a:gd name="T1" fmla="*/ 298 h 298"/>
                <a:gd name="T2" fmla="*/ 229 w 229"/>
                <a:gd name="T3" fmla="*/ 184 h 298"/>
                <a:gd name="T4" fmla="*/ 229 w 229"/>
                <a:gd name="T5" fmla="*/ 114 h 298"/>
                <a:gd name="T6" fmla="*/ 115 w 229"/>
                <a:gd name="T7" fmla="*/ 0 h 298"/>
                <a:gd name="T8" fmla="*/ 0 w 229"/>
                <a:gd name="T9" fmla="*/ 114 h 298"/>
                <a:gd name="T10" fmla="*/ 0 w 229"/>
                <a:gd name="T11" fmla="*/ 114 h 298"/>
                <a:gd name="T12" fmla="*/ 0 w 229"/>
                <a:gd name="T13" fmla="*/ 184 h 298"/>
                <a:gd name="T14" fmla="*/ 115 w 229"/>
                <a:gd name="T15" fmla="*/ 298 h 2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9" h="298">
                  <a:moveTo>
                    <a:pt x="115" y="298"/>
                  </a:moveTo>
                  <a:cubicBezTo>
                    <a:pt x="178" y="298"/>
                    <a:pt x="229" y="247"/>
                    <a:pt x="229" y="184"/>
                  </a:cubicBezTo>
                  <a:cubicBezTo>
                    <a:pt x="229" y="114"/>
                    <a:pt x="229" y="114"/>
                    <a:pt x="229" y="114"/>
                  </a:cubicBezTo>
                  <a:cubicBezTo>
                    <a:pt x="229" y="51"/>
                    <a:pt x="178" y="0"/>
                    <a:pt x="115" y="0"/>
                  </a:cubicBezTo>
                  <a:cubicBezTo>
                    <a:pt x="51" y="0"/>
                    <a:pt x="0" y="51"/>
                    <a:pt x="0" y="114"/>
                  </a:cubicBezTo>
                  <a:cubicBezTo>
                    <a:pt x="0" y="114"/>
                    <a:pt x="0" y="114"/>
                    <a:pt x="0" y="114"/>
                  </a:cubicBezTo>
                  <a:cubicBezTo>
                    <a:pt x="0" y="184"/>
                    <a:pt x="0" y="184"/>
                    <a:pt x="0" y="184"/>
                  </a:cubicBezTo>
                  <a:cubicBezTo>
                    <a:pt x="0" y="247"/>
                    <a:pt x="51" y="298"/>
                    <a:pt x="115" y="29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09" name="Freeform 40">
              <a:extLst>
                <a:ext uri="{FF2B5EF4-FFF2-40B4-BE49-F238E27FC236}">
                  <a16:creationId xmlns:a16="http://schemas.microsoft.com/office/drawing/2014/main" id="{657B8F79-AE84-41B0-A953-180E9C1A0F3E}"/>
                </a:ext>
              </a:extLst>
            </p:cNvPr>
            <p:cNvSpPr>
              <a:spLocks/>
            </p:cNvSpPr>
            <p:nvPr/>
          </p:nvSpPr>
          <p:spPr bwMode="auto">
            <a:xfrm>
              <a:off x="-1712913" y="820738"/>
              <a:ext cx="493713" cy="639763"/>
            </a:xfrm>
            <a:custGeom>
              <a:avLst/>
              <a:gdLst>
                <a:gd name="T0" fmla="*/ 115 w 229"/>
                <a:gd name="T1" fmla="*/ 298 h 298"/>
                <a:gd name="T2" fmla="*/ 229 w 229"/>
                <a:gd name="T3" fmla="*/ 184 h 298"/>
                <a:gd name="T4" fmla="*/ 229 w 229"/>
                <a:gd name="T5" fmla="*/ 114 h 298"/>
                <a:gd name="T6" fmla="*/ 114 w 229"/>
                <a:gd name="T7" fmla="*/ 1 h 298"/>
                <a:gd name="T8" fmla="*/ 0 w 229"/>
                <a:gd name="T9" fmla="*/ 114 h 298"/>
                <a:gd name="T10" fmla="*/ 0 w 229"/>
                <a:gd name="T11" fmla="*/ 184 h 298"/>
                <a:gd name="T12" fmla="*/ 115 w 229"/>
                <a:gd name="T13" fmla="*/ 298 h 298"/>
              </a:gdLst>
              <a:ahLst/>
              <a:cxnLst>
                <a:cxn ang="0">
                  <a:pos x="T0" y="T1"/>
                </a:cxn>
                <a:cxn ang="0">
                  <a:pos x="T2" y="T3"/>
                </a:cxn>
                <a:cxn ang="0">
                  <a:pos x="T4" y="T5"/>
                </a:cxn>
                <a:cxn ang="0">
                  <a:pos x="T6" y="T7"/>
                </a:cxn>
                <a:cxn ang="0">
                  <a:pos x="T8" y="T9"/>
                </a:cxn>
                <a:cxn ang="0">
                  <a:pos x="T10" y="T11"/>
                </a:cxn>
                <a:cxn ang="0">
                  <a:pos x="T12" y="T13"/>
                </a:cxn>
              </a:cxnLst>
              <a:rect l="0" t="0" r="r" b="b"/>
              <a:pathLst>
                <a:path w="229" h="298">
                  <a:moveTo>
                    <a:pt x="115" y="298"/>
                  </a:moveTo>
                  <a:cubicBezTo>
                    <a:pt x="178" y="298"/>
                    <a:pt x="229" y="247"/>
                    <a:pt x="229" y="184"/>
                  </a:cubicBezTo>
                  <a:cubicBezTo>
                    <a:pt x="229" y="114"/>
                    <a:pt x="229" y="114"/>
                    <a:pt x="229" y="114"/>
                  </a:cubicBezTo>
                  <a:cubicBezTo>
                    <a:pt x="229" y="51"/>
                    <a:pt x="177" y="0"/>
                    <a:pt x="114" y="1"/>
                  </a:cubicBezTo>
                  <a:cubicBezTo>
                    <a:pt x="51" y="1"/>
                    <a:pt x="1" y="52"/>
                    <a:pt x="0" y="114"/>
                  </a:cubicBezTo>
                  <a:cubicBezTo>
                    <a:pt x="0" y="184"/>
                    <a:pt x="0" y="184"/>
                    <a:pt x="0" y="184"/>
                  </a:cubicBezTo>
                  <a:cubicBezTo>
                    <a:pt x="0" y="247"/>
                    <a:pt x="51" y="298"/>
                    <a:pt x="115" y="29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10" name="Freeform 41">
              <a:extLst>
                <a:ext uri="{FF2B5EF4-FFF2-40B4-BE49-F238E27FC236}">
                  <a16:creationId xmlns:a16="http://schemas.microsoft.com/office/drawing/2014/main" id="{74DEF7C3-C2D6-4716-8970-BE48166D82E1}"/>
                </a:ext>
              </a:extLst>
            </p:cNvPr>
            <p:cNvSpPr>
              <a:spLocks/>
            </p:cNvSpPr>
            <p:nvPr/>
          </p:nvSpPr>
          <p:spPr bwMode="auto">
            <a:xfrm>
              <a:off x="168275" y="1677988"/>
              <a:ext cx="863600" cy="563563"/>
            </a:xfrm>
            <a:custGeom>
              <a:avLst/>
              <a:gdLst>
                <a:gd name="T0" fmla="*/ 401 w 401"/>
                <a:gd name="T1" fmla="*/ 131 h 263"/>
                <a:gd name="T2" fmla="*/ 288 w 401"/>
                <a:gd name="T3" fmla="*/ 0 h 263"/>
                <a:gd name="T4" fmla="*/ 65 w 401"/>
                <a:gd name="T5" fmla="*/ 13 h 263"/>
                <a:gd name="T6" fmla="*/ 51 w 401"/>
                <a:gd name="T7" fmla="*/ 0 h 263"/>
                <a:gd name="T8" fmla="*/ 0 w 401"/>
                <a:gd name="T9" fmla="*/ 17 h 263"/>
                <a:gd name="T10" fmla="*/ 22 w 401"/>
                <a:gd name="T11" fmla="*/ 109 h 263"/>
                <a:gd name="T12" fmla="*/ 22 w 401"/>
                <a:gd name="T13" fmla="*/ 263 h 263"/>
                <a:gd name="T14" fmla="*/ 401 w 401"/>
                <a:gd name="T15" fmla="*/ 263 h 263"/>
                <a:gd name="T16" fmla="*/ 401 w 401"/>
                <a:gd name="T17" fmla="*/ 131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1" h="263">
                  <a:moveTo>
                    <a:pt x="401" y="131"/>
                  </a:moveTo>
                  <a:cubicBezTo>
                    <a:pt x="400" y="66"/>
                    <a:pt x="353" y="10"/>
                    <a:pt x="288" y="0"/>
                  </a:cubicBezTo>
                  <a:cubicBezTo>
                    <a:pt x="230" y="66"/>
                    <a:pt x="130" y="72"/>
                    <a:pt x="65" y="13"/>
                  </a:cubicBezTo>
                  <a:cubicBezTo>
                    <a:pt x="60" y="9"/>
                    <a:pt x="56" y="5"/>
                    <a:pt x="51" y="0"/>
                  </a:cubicBezTo>
                  <a:cubicBezTo>
                    <a:pt x="33" y="2"/>
                    <a:pt x="16" y="8"/>
                    <a:pt x="0" y="17"/>
                  </a:cubicBezTo>
                  <a:cubicBezTo>
                    <a:pt x="15" y="45"/>
                    <a:pt x="23" y="77"/>
                    <a:pt x="22" y="109"/>
                  </a:cubicBezTo>
                  <a:cubicBezTo>
                    <a:pt x="22" y="263"/>
                    <a:pt x="22" y="263"/>
                    <a:pt x="22" y="263"/>
                  </a:cubicBezTo>
                  <a:cubicBezTo>
                    <a:pt x="401" y="263"/>
                    <a:pt x="401" y="263"/>
                    <a:pt x="401" y="263"/>
                  </a:cubicBezTo>
                  <a:lnTo>
                    <a:pt x="401" y="13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11" name="Freeform 42">
              <a:extLst>
                <a:ext uri="{FF2B5EF4-FFF2-40B4-BE49-F238E27FC236}">
                  <a16:creationId xmlns:a16="http://schemas.microsoft.com/office/drawing/2014/main" id="{6FCD6E02-CCE2-41CA-AF88-6378E6E78B4B}"/>
                </a:ext>
              </a:extLst>
            </p:cNvPr>
            <p:cNvSpPr>
              <a:spLocks/>
            </p:cNvSpPr>
            <p:nvPr/>
          </p:nvSpPr>
          <p:spPr bwMode="auto">
            <a:xfrm>
              <a:off x="-1049338" y="1581151"/>
              <a:ext cx="1163638" cy="830263"/>
            </a:xfrm>
            <a:custGeom>
              <a:avLst/>
              <a:gdLst>
                <a:gd name="T0" fmla="*/ 0 w 540"/>
                <a:gd name="T1" fmla="*/ 154 h 387"/>
                <a:gd name="T2" fmla="*/ 0 w 540"/>
                <a:gd name="T3" fmla="*/ 387 h 387"/>
                <a:gd name="T4" fmla="*/ 540 w 540"/>
                <a:gd name="T5" fmla="*/ 387 h 387"/>
                <a:gd name="T6" fmla="*/ 540 w 540"/>
                <a:gd name="T7" fmla="*/ 154 h 387"/>
                <a:gd name="T8" fmla="*/ 406 w 540"/>
                <a:gd name="T9" fmla="*/ 1 h 387"/>
                <a:gd name="T10" fmla="*/ 156 w 540"/>
                <a:gd name="T11" fmla="*/ 18 h 387"/>
                <a:gd name="T12" fmla="*/ 139 w 540"/>
                <a:gd name="T13" fmla="*/ 0 h 387"/>
                <a:gd name="T14" fmla="*/ 0 w 540"/>
                <a:gd name="T15" fmla="*/ 154 h 3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0" h="387">
                  <a:moveTo>
                    <a:pt x="0" y="154"/>
                  </a:moveTo>
                  <a:cubicBezTo>
                    <a:pt x="0" y="387"/>
                    <a:pt x="0" y="387"/>
                    <a:pt x="0" y="387"/>
                  </a:cubicBezTo>
                  <a:cubicBezTo>
                    <a:pt x="540" y="387"/>
                    <a:pt x="540" y="387"/>
                    <a:pt x="540" y="387"/>
                  </a:cubicBezTo>
                  <a:cubicBezTo>
                    <a:pt x="540" y="154"/>
                    <a:pt x="540" y="154"/>
                    <a:pt x="540" y="154"/>
                  </a:cubicBezTo>
                  <a:cubicBezTo>
                    <a:pt x="539" y="77"/>
                    <a:pt x="483" y="12"/>
                    <a:pt x="406" y="1"/>
                  </a:cubicBezTo>
                  <a:cubicBezTo>
                    <a:pt x="342" y="75"/>
                    <a:pt x="230" y="83"/>
                    <a:pt x="156" y="18"/>
                  </a:cubicBezTo>
                  <a:cubicBezTo>
                    <a:pt x="150" y="13"/>
                    <a:pt x="144" y="7"/>
                    <a:pt x="139" y="0"/>
                  </a:cubicBezTo>
                  <a:cubicBezTo>
                    <a:pt x="60" y="9"/>
                    <a:pt x="1" y="75"/>
                    <a:pt x="0" y="15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12" name="Freeform 43">
              <a:extLst>
                <a:ext uri="{FF2B5EF4-FFF2-40B4-BE49-F238E27FC236}">
                  <a16:creationId xmlns:a16="http://schemas.microsoft.com/office/drawing/2014/main" id="{A8D4CD98-6BFA-470E-B7AE-B521A0700874}"/>
                </a:ext>
              </a:extLst>
            </p:cNvPr>
            <p:cNvSpPr>
              <a:spLocks/>
            </p:cNvSpPr>
            <p:nvPr/>
          </p:nvSpPr>
          <p:spPr bwMode="auto">
            <a:xfrm>
              <a:off x="-1966913" y="1677988"/>
              <a:ext cx="862013" cy="563563"/>
            </a:xfrm>
            <a:custGeom>
              <a:avLst/>
              <a:gdLst>
                <a:gd name="T0" fmla="*/ 0 w 400"/>
                <a:gd name="T1" fmla="*/ 131 h 263"/>
                <a:gd name="T2" fmla="*/ 0 w 400"/>
                <a:gd name="T3" fmla="*/ 263 h 263"/>
                <a:gd name="T4" fmla="*/ 378 w 400"/>
                <a:gd name="T5" fmla="*/ 263 h 263"/>
                <a:gd name="T6" fmla="*/ 378 w 400"/>
                <a:gd name="T7" fmla="*/ 109 h 263"/>
                <a:gd name="T8" fmla="*/ 400 w 400"/>
                <a:gd name="T9" fmla="*/ 17 h 263"/>
                <a:gd name="T10" fmla="*/ 353 w 400"/>
                <a:gd name="T11" fmla="*/ 0 h 263"/>
                <a:gd name="T12" fmla="*/ 130 w 400"/>
                <a:gd name="T13" fmla="*/ 13 h 263"/>
                <a:gd name="T14" fmla="*/ 117 w 400"/>
                <a:gd name="T15" fmla="*/ 0 h 263"/>
                <a:gd name="T16" fmla="*/ 0 w 400"/>
                <a:gd name="T17" fmla="*/ 131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0" h="263">
                  <a:moveTo>
                    <a:pt x="0" y="131"/>
                  </a:moveTo>
                  <a:cubicBezTo>
                    <a:pt x="0" y="263"/>
                    <a:pt x="0" y="263"/>
                    <a:pt x="0" y="263"/>
                  </a:cubicBezTo>
                  <a:cubicBezTo>
                    <a:pt x="378" y="263"/>
                    <a:pt x="378" y="263"/>
                    <a:pt x="378" y="263"/>
                  </a:cubicBezTo>
                  <a:cubicBezTo>
                    <a:pt x="378" y="109"/>
                    <a:pt x="378" y="109"/>
                    <a:pt x="378" y="109"/>
                  </a:cubicBezTo>
                  <a:cubicBezTo>
                    <a:pt x="378" y="77"/>
                    <a:pt x="386" y="45"/>
                    <a:pt x="400" y="17"/>
                  </a:cubicBezTo>
                  <a:cubicBezTo>
                    <a:pt x="386" y="9"/>
                    <a:pt x="370" y="3"/>
                    <a:pt x="353" y="0"/>
                  </a:cubicBezTo>
                  <a:cubicBezTo>
                    <a:pt x="295" y="66"/>
                    <a:pt x="195" y="72"/>
                    <a:pt x="130" y="13"/>
                  </a:cubicBezTo>
                  <a:cubicBezTo>
                    <a:pt x="125" y="9"/>
                    <a:pt x="121" y="5"/>
                    <a:pt x="117" y="0"/>
                  </a:cubicBezTo>
                  <a:cubicBezTo>
                    <a:pt x="50" y="8"/>
                    <a:pt x="0" y="64"/>
                    <a:pt x="0" y="131"/>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65" name="Group 29"/>
          <p:cNvGrpSpPr>
            <a:grpSpLocks noChangeAspect="1"/>
          </p:cNvGrpSpPr>
          <p:nvPr/>
        </p:nvGrpSpPr>
        <p:grpSpPr bwMode="auto">
          <a:xfrm>
            <a:off x="2750728" y="3373778"/>
            <a:ext cx="308245" cy="316461"/>
            <a:chOff x="1737" y="1"/>
            <a:chExt cx="4202" cy="4314"/>
          </a:xfrm>
          <a:solidFill>
            <a:schemeClr val="bg1"/>
          </a:solidFill>
        </p:grpSpPr>
        <p:sp>
          <p:nvSpPr>
            <p:cNvPr id="66" name="Freeform 31"/>
            <p:cNvSpPr>
              <a:spLocks/>
            </p:cNvSpPr>
            <p:nvPr/>
          </p:nvSpPr>
          <p:spPr bwMode="auto">
            <a:xfrm>
              <a:off x="2257" y="3699"/>
              <a:ext cx="3682" cy="616"/>
            </a:xfrm>
            <a:custGeom>
              <a:avLst/>
              <a:gdLst>
                <a:gd name="T0" fmla="*/ 2313 w 3682"/>
                <a:gd name="T1" fmla="*/ 4 h 616"/>
                <a:gd name="T2" fmla="*/ 2359 w 3682"/>
                <a:gd name="T3" fmla="*/ 28 h 616"/>
                <a:gd name="T4" fmla="*/ 2389 w 3682"/>
                <a:gd name="T5" fmla="*/ 69 h 616"/>
                <a:gd name="T6" fmla="*/ 2400 w 3682"/>
                <a:gd name="T7" fmla="*/ 118 h 616"/>
                <a:gd name="T8" fmla="*/ 2385 w 3682"/>
                <a:gd name="T9" fmla="*/ 169 h 616"/>
                <a:gd name="T10" fmla="*/ 2325 w 3682"/>
                <a:gd name="T11" fmla="*/ 269 h 616"/>
                <a:gd name="T12" fmla="*/ 2325 w 3682"/>
                <a:gd name="T13" fmla="*/ 308 h 616"/>
                <a:gd name="T14" fmla="*/ 2346 w 3682"/>
                <a:gd name="T15" fmla="*/ 341 h 616"/>
                <a:gd name="T16" fmla="*/ 2381 w 3682"/>
                <a:gd name="T17" fmla="*/ 358 h 616"/>
                <a:gd name="T18" fmla="*/ 3554 w 3682"/>
                <a:gd name="T19" fmla="*/ 209 h 616"/>
                <a:gd name="T20" fmla="*/ 3573 w 3682"/>
                <a:gd name="T21" fmla="*/ 207 h 616"/>
                <a:gd name="T22" fmla="*/ 3621 w 3682"/>
                <a:gd name="T23" fmla="*/ 216 h 616"/>
                <a:gd name="T24" fmla="*/ 3657 w 3682"/>
                <a:gd name="T25" fmla="*/ 244 h 616"/>
                <a:gd name="T26" fmla="*/ 3678 w 3682"/>
                <a:gd name="T27" fmla="*/ 286 h 616"/>
                <a:gd name="T28" fmla="*/ 3679 w 3682"/>
                <a:gd name="T29" fmla="*/ 330 h 616"/>
                <a:gd name="T30" fmla="*/ 3662 w 3682"/>
                <a:gd name="T31" fmla="*/ 374 h 616"/>
                <a:gd name="T32" fmla="*/ 3635 w 3682"/>
                <a:gd name="T33" fmla="*/ 402 h 616"/>
                <a:gd name="T34" fmla="*/ 3597 w 3682"/>
                <a:gd name="T35" fmla="*/ 417 h 616"/>
                <a:gd name="T36" fmla="*/ 2044 w 3682"/>
                <a:gd name="T37" fmla="*/ 614 h 616"/>
                <a:gd name="T38" fmla="*/ 2038 w 3682"/>
                <a:gd name="T39" fmla="*/ 614 h 616"/>
                <a:gd name="T40" fmla="*/ 2008 w 3682"/>
                <a:gd name="T41" fmla="*/ 612 h 616"/>
                <a:gd name="T42" fmla="*/ 1964 w 3682"/>
                <a:gd name="T43" fmla="*/ 586 h 616"/>
                <a:gd name="T44" fmla="*/ 1939 w 3682"/>
                <a:gd name="T45" fmla="*/ 545 h 616"/>
                <a:gd name="T46" fmla="*/ 1931 w 3682"/>
                <a:gd name="T47" fmla="*/ 497 h 616"/>
                <a:gd name="T48" fmla="*/ 1940 w 3682"/>
                <a:gd name="T49" fmla="*/ 450 h 616"/>
                <a:gd name="T50" fmla="*/ 1986 w 3682"/>
                <a:gd name="T51" fmla="*/ 381 h 616"/>
                <a:gd name="T52" fmla="*/ 2000 w 3682"/>
                <a:gd name="T53" fmla="*/ 341 h 616"/>
                <a:gd name="T54" fmla="*/ 1990 w 3682"/>
                <a:gd name="T55" fmla="*/ 303 h 616"/>
                <a:gd name="T56" fmla="*/ 1961 w 3682"/>
                <a:gd name="T57" fmla="*/ 277 h 616"/>
                <a:gd name="T58" fmla="*/ 1919 w 3682"/>
                <a:gd name="T59" fmla="*/ 270 h 616"/>
                <a:gd name="T60" fmla="*/ 111 w 3682"/>
                <a:gd name="T61" fmla="*/ 542 h 616"/>
                <a:gd name="T62" fmla="*/ 82 w 3682"/>
                <a:gd name="T63" fmla="*/ 540 h 616"/>
                <a:gd name="T64" fmla="*/ 44 w 3682"/>
                <a:gd name="T65" fmla="*/ 524 h 616"/>
                <a:gd name="T66" fmla="*/ 14 w 3682"/>
                <a:gd name="T67" fmla="*/ 490 h 616"/>
                <a:gd name="T68" fmla="*/ 0 w 3682"/>
                <a:gd name="T69" fmla="*/ 443 h 616"/>
                <a:gd name="T70" fmla="*/ 7 w 3682"/>
                <a:gd name="T71" fmla="*/ 391 h 616"/>
                <a:gd name="T72" fmla="*/ 39 w 3682"/>
                <a:gd name="T73" fmla="*/ 350 h 616"/>
                <a:gd name="T74" fmla="*/ 87 w 3682"/>
                <a:gd name="T75" fmla="*/ 330 h 616"/>
                <a:gd name="T76" fmla="*/ 760 w 3682"/>
                <a:gd name="T77" fmla="*/ 228 h 616"/>
                <a:gd name="T78" fmla="*/ 2279 w 3682"/>
                <a:gd name="T79"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82" h="616">
                  <a:moveTo>
                    <a:pt x="2287" y="0"/>
                  </a:moveTo>
                  <a:lnTo>
                    <a:pt x="2313" y="4"/>
                  </a:lnTo>
                  <a:lnTo>
                    <a:pt x="2338" y="14"/>
                  </a:lnTo>
                  <a:lnTo>
                    <a:pt x="2359" y="28"/>
                  </a:lnTo>
                  <a:lnTo>
                    <a:pt x="2376" y="46"/>
                  </a:lnTo>
                  <a:lnTo>
                    <a:pt x="2389" y="69"/>
                  </a:lnTo>
                  <a:lnTo>
                    <a:pt x="2397" y="93"/>
                  </a:lnTo>
                  <a:lnTo>
                    <a:pt x="2400" y="118"/>
                  </a:lnTo>
                  <a:lnTo>
                    <a:pt x="2396" y="144"/>
                  </a:lnTo>
                  <a:lnTo>
                    <a:pt x="2385" y="169"/>
                  </a:lnTo>
                  <a:lnTo>
                    <a:pt x="2334" y="249"/>
                  </a:lnTo>
                  <a:lnTo>
                    <a:pt x="2325" y="269"/>
                  </a:lnTo>
                  <a:lnTo>
                    <a:pt x="2322" y="288"/>
                  </a:lnTo>
                  <a:lnTo>
                    <a:pt x="2325" y="308"/>
                  </a:lnTo>
                  <a:lnTo>
                    <a:pt x="2334" y="325"/>
                  </a:lnTo>
                  <a:lnTo>
                    <a:pt x="2346" y="341"/>
                  </a:lnTo>
                  <a:lnTo>
                    <a:pt x="2362" y="351"/>
                  </a:lnTo>
                  <a:lnTo>
                    <a:pt x="2381" y="358"/>
                  </a:lnTo>
                  <a:lnTo>
                    <a:pt x="2402" y="358"/>
                  </a:lnTo>
                  <a:lnTo>
                    <a:pt x="3554" y="209"/>
                  </a:lnTo>
                  <a:lnTo>
                    <a:pt x="3563" y="207"/>
                  </a:lnTo>
                  <a:lnTo>
                    <a:pt x="3573" y="207"/>
                  </a:lnTo>
                  <a:lnTo>
                    <a:pt x="3598" y="210"/>
                  </a:lnTo>
                  <a:lnTo>
                    <a:pt x="3621" y="216"/>
                  </a:lnTo>
                  <a:lnTo>
                    <a:pt x="3640" y="228"/>
                  </a:lnTo>
                  <a:lnTo>
                    <a:pt x="3657" y="244"/>
                  </a:lnTo>
                  <a:lnTo>
                    <a:pt x="3670" y="264"/>
                  </a:lnTo>
                  <a:lnTo>
                    <a:pt x="3678" y="286"/>
                  </a:lnTo>
                  <a:lnTo>
                    <a:pt x="3682" y="308"/>
                  </a:lnTo>
                  <a:lnTo>
                    <a:pt x="3679" y="330"/>
                  </a:lnTo>
                  <a:lnTo>
                    <a:pt x="3674" y="353"/>
                  </a:lnTo>
                  <a:lnTo>
                    <a:pt x="3662" y="374"/>
                  </a:lnTo>
                  <a:lnTo>
                    <a:pt x="3649" y="389"/>
                  </a:lnTo>
                  <a:lnTo>
                    <a:pt x="3635" y="402"/>
                  </a:lnTo>
                  <a:lnTo>
                    <a:pt x="3617" y="412"/>
                  </a:lnTo>
                  <a:lnTo>
                    <a:pt x="3597" y="417"/>
                  </a:lnTo>
                  <a:lnTo>
                    <a:pt x="3597" y="417"/>
                  </a:lnTo>
                  <a:lnTo>
                    <a:pt x="2044" y="614"/>
                  </a:lnTo>
                  <a:lnTo>
                    <a:pt x="2042" y="614"/>
                  </a:lnTo>
                  <a:lnTo>
                    <a:pt x="2038" y="614"/>
                  </a:lnTo>
                  <a:lnTo>
                    <a:pt x="2033" y="616"/>
                  </a:lnTo>
                  <a:lnTo>
                    <a:pt x="2008" y="612"/>
                  </a:lnTo>
                  <a:lnTo>
                    <a:pt x="1985" y="601"/>
                  </a:lnTo>
                  <a:lnTo>
                    <a:pt x="1964" y="586"/>
                  </a:lnTo>
                  <a:lnTo>
                    <a:pt x="1949" y="567"/>
                  </a:lnTo>
                  <a:lnTo>
                    <a:pt x="1939" y="545"/>
                  </a:lnTo>
                  <a:lnTo>
                    <a:pt x="1934" y="522"/>
                  </a:lnTo>
                  <a:lnTo>
                    <a:pt x="1931" y="497"/>
                  </a:lnTo>
                  <a:lnTo>
                    <a:pt x="1934" y="473"/>
                  </a:lnTo>
                  <a:lnTo>
                    <a:pt x="1940" y="450"/>
                  </a:lnTo>
                  <a:lnTo>
                    <a:pt x="1952" y="430"/>
                  </a:lnTo>
                  <a:lnTo>
                    <a:pt x="1986" y="381"/>
                  </a:lnTo>
                  <a:lnTo>
                    <a:pt x="1997" y="362"/>
                  </a:lnTo>
                  <a:lnTo>
                    <a:pt x="2000" y="341"/>
                  </a:lnTo>
                  <a:lnTo>
                    <a:pt x="1998" y="321"/>
                  </a:lnTo>
                  <a:lnTo>
                    <a:pt x="1990" y="303"/>
                  </a:lnTo>
                  <a:lnTo>
                    <a:pt x="1977" y="288"/>
                  </a:lnTo>
                  <a:lnTo>
                    <a:pt x="1961" y="277"/>
                  </a:lnTo>
                  <a:lnTo>
                    <a:pt x="1942" y="270"/>
                  </a:lnTo>
                  <a:lnTo>
                    <a:pt x="1919" y="270"/>
                  </a:lnTo>
                  <a:lnTo>
                    <a:pt x="120" y="541"/>
                  </a:lnTo>
                  <a:lnTo>
                    <a:pt x="111" y="542"/>
                  </a:lnTo>
                  <a:lnTo>
                    <a:pt x="103" y="542"/>
                  </a:lnTo>
                  <a:lnTo>
                    <a:pt x="82" y="540"/>
                  </a:lnTo>
                  <a:lnTo>
                    <a:pt x="61" y="535"/>
                  </a:lnTo>
                  <a:lnTo>
                    <a:pt x="44" y="524"/>
                  </a:lnTo>
                  <a:lnTo>
                    <a:pt x="28" y="510"/>
                  </a:lnTo>
                  <a:lnTo>
                    <a:pt x="14" y="490"/>
                  </a:lnTo>
                  <a:lnTo>
                    <a:pt x="3" y="468"/>
                  </a:lnTo>
                  <a:lnTo>
                    <a:pt x="0" y="443"/>
                  </a:lnTo>
                  <a:lnTo>
                    <a:pt x="0" y="415"/>
                  </a:lnTo>
                  <a:lnTo>
                    <a:pt x="7" y="391"/>
                  </a:lnTo>
                  <a:lnTo>
                    <a:pt x="20" y="368"/>
                  </a:lnTo>
                  <a:lnTo>
                    <a:pt x="39" y="350"/>
                  </a:lnTo>
                  <a:lnTo>
                    <a:pt x="61" y="337"/>
                  </a:lnTo>
                  <a:lnTo>
                    <a:pt x="87" y="330"/>
                  </a:lnTo>
                  <a:lnTo>
                    <a:pt x="579" y="256"/>
                  </a:lnTo>
                  <a:lnTo>
                    <a:pt x="760" y="228"/>
                  </a:lnTo>
                  <a:lnTo>
                    <a:pt x="2270" y="2"/>
                  </a:lnTo>
                  <a:lnTo>
                    <a:pt x="2279" y="0"/>
                  </a:lnTo>
                  <a:lnTo>
                    <a:pt x="2287" y="0"/>
                  </a:lnTo>
                  <a:close/>
                </a:path>
              </a:pathLst>
            </a:custGeom>
            <a:grpFill/>
            <a:ln w="0">
              <a:noFill/>
              <a:prstDash val="solid"/>
              <a:round/>
              <a:headEnd/>
              <a:tailEnd/>
            </a:ln>
          </p:spPr>
          <p:txBody>
            <a:bodyPr vert="horz" wrap="square" lIns="74295" tIns="37148" rIns="74295" bIns="37148" numCol="1" anchor="t" anchorCtr="0" compatLnSpc="1">
              <a:prstTxWarp prst="textNoShape">
                <a:avLst/>
              </a:prstTxWarp>
            </a:bodyPr>
            <a:lstStyle/>
            <a:p>
              <a:endParaRPr lang="en-US" sz="1463"/>
            </a:p>
          </p:txBody>
        </p:sp>
        <p:sp>
          <p:nvSpPr>
            <p:cNvPr id="67" name="Freeform 32"/>
            <p:cNvSpPr>
              <a:spLocks/>
            </p:cNvSpPr>
            <p:nvPr/>
          </p:nvSpPr>
          <p:spPr bwMode="auto">
            <a:xfrm>
              <a:off x="1737" y="3728"/>
              <a:ext cx="451" cy="299"/>
            </a:xfrm>
            <a:custGeom>
              <a:avLst/>
              <a:gdLst>
                <a:gd name="T0" fmla="*/ 230 w 451"/>
                <a:gd name="T1" fmla="*/ 0 h 299"/>
                <a:gd name="T2" fmla="*/ 237 w 451"/>
                <a:gd name="T3" fmla="*/ 4 h 299"/>
                <a:gd name="T4" fmla="*/ 241 w 451"/>
                <a:gd name="T5" fmla="*/ 7 h 299"/>
                <a:gd name="T6" fmla="*/ 243 w 451"/>
                <a:gd name="T7" fmla="*/ 9 h 299"/>
                <a:gd name="T8" fmla="*/ 446 w 451"/>
                <a:gd name="T9" fmla="*/ 174 h 299"/>
                <a:gd name="T10" fmla="*/ 451 w 451"/>
                <a:gd name="T11" fmla="*/ 181 h 299"/>
                <a:gd name="T12" fmla="*/ 451 w 451"/>
                <a:gd name="T13" fmla="*/ 189 h 299"/>
                <a:gd name="T14" fmla="*/ 449 w 451"/>
                <a:gd name="T15" fmla="*/ 197 h 299"/>
                <a:gd name="T16" fmla="*/ 403 w 451"/>
                <a:gd name="T17" fmla="*/ 254 h 299"/>
                <a:gd name="T18" fmla="*/ 400 w 451"/>
                <a:gd name="T19" fmla="*/ 257 h 299"/>
                <a:gd name="T20" fmla="*/ 397 w 451"/>
                <a:gd name="T21" fmla="*/ 258 h 299"/>
                <a:gd name="T22" fmla="*/ 393 w 451"/>
                <a:gd name="T23" fmla="*/ 259 h 299"/>
                <a:gd name="T24" fmla="*/ 17 w 451"/>
                <a:gd name="T25" fmla="*/ 299 h 299"/>
                <a:gd name="T26" fmla="*/ 8 w 451"/>
                <a:gd name="T27" fmla="*/ 296 h 299"/>
                <a:gd name="T28" fmla="*/ 1 w 451"/>
                <a:gd name="T29" fmla="*/ 290 h 299"/>
                <a:gd name="T30" fmla="*/ 0 w 451"/>
                <a:gd name="T31" fmla="*/ 282 h 299"/>
                <a:gd name="T32" fmla="*/ 3 w 451"/>
                <a:gd name="T33" fmla="*/ 273 h 299"/>
                <a:gd name="T34" fmla="*/ 215 w 451"/>
                <a:gd name="T35" fmla="*/ 7 h 299"/>
                <a:gd name="T36" fmla="*/ 221 w 451"/>
                <a:gd name="T37" fmla="*/ 2 h 299"/>
                <a:gd name="T38" fmla="*/ 230 w 451"/>
                <a:gd name="T39"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51" h="299">
                  <a:moveTo>
                    <a:pt x="230" y="0"/>
                  </a:moveTo>
                  <a:lnTo>
                    <a:pt x="237" y="4"/>
                  </a:lnTo>
                  <a:lnTo>
                    <a:pt x="241" y="7"/>
                  </a:lnTo>
                  <a:lnTo>
                    <a:pt x="243" y="9"/>
                  </a:lnTo>
                  <a:lnTo>
                    <a:pt x="446" y="174"/>
                  </a:lnTo>
                  <a:lnTo>
                    <a:pt x="451" y="181"/>
                  </a:lnTo>
                  <a:lnTo>
                    <a:pt x="451" y="189"/>
                  </a:lnTo>
                  <a:lnTo>
                    <a:pt x="449" y="197"/>
                  </a:lnTo>
                  <a:lnTo>
                    <a:pt x="403" y="254"/>
                  </a:lnTo>
                  <a:lnTo>
                    <a:pt x="400" y="257"/>
                  </a:lnTo>
                  <a:lnTo>
                    <a:pt x="397" y="258"/>
                  </a:lnTo>
                  <a:lnTo>
                    <a:pt x="393" y="259"/>
                  </a:lnTo>
                  <a:lnTo>
                    <a:pt x="17" y="299"/>
                  </a:lnTo>
                  <a:lnTo>
                    <a:pt x="8" y="296"/>
                  </a:lnTo>
                  <a:lnTo>
                    <a:pt x="1" y="290"/>
                  </a:lnTo>
                  <a:lnTo>
                    <a:pt x="0" y="282"/>
                  </a:lnTo>
                  <a:lnTo>
                    <a:pt x="3" y="273"/>
                  </a:lnTo>
                  <a:lnTo>
                    <a:pt x="215" y="7"/>
                  </a:lnTo>
                  <a:lnTo>
                    <a:pt x="221" y="2"/>
                  </a:lnTo>
                  <a:lnTo>
                    <a:pt x="230" y="0"/>
                  </a:lnTo>
                  <a:close/>
                </a:path>
              </a:pathLst>
            </a:custGeom>
            <a:grpFill/>
            <a:ln w="0">
              <a:noFill/>
              <a:prstDash val="solid"/>
              <a:round/>
              <a:headEnd/>
              <a:tailEnd/>
            </a:ln>
          </p:spPr>
          <p:txBody>
            <a:bodyPr vert="horz" wrap="square" lIns="74295" tIns="37148" rIns="74295" bIns="37148" numCol="1" anchor="t" anchorCtr="0" compatLnSpc="1">
              <a:prstTxWarp prst="textNoShape">
                <a:avLst/>
              </a:prstTxWarp>
            </a:bodyPr>
            <a:lstStyle/>
            <a:p>
              <a:endParaRPr lang="en-US" sz="1463"/>
            </a:p>
          </p:txBody>
        </p:sp>
        <p:sp>
          <p:nvSpPr>
            <p:cNvPr id="68" name="Freeform 33"/>
            <p:cNvSpPr>
              <a:spLocks/>
            </p:cNvSpPr>
            <p:nvPr/>
          </p:nvSpPr>
          <p:spPr bwMode="auto">
            <a:xfrm>
              <a:off x="2025" y="2634"/>
              <a:ext cx="1145" cy="1186"/>
            </a:xfrm>
            <a:custGeom>
              <a:avLst/>
              <a:gdLst>
                <a:gd name="T0" fmla="*/ 372 w 1145"/>
                <a:gd name="T1" fmla="*/ 0 h 1186"/>
                <a:gd name="T2" fmla="*/ 381 w 1145"/>
                <a:gd name="T3" fmla="*/ 6 h 1186"/>
                <a:gd name="T4" fmla="*/ 389 w 1145"/>
                <a:gd name="T5" fmla="*/ 14 h 1186"/>
                <a:gd name="T6" fmla="*/ 1123 w 1145"/>
                <a:gd name="T7" fmla="*/ 616 h 1186"/>
                <a:gd name="T8" fmla="*/ 1145 w 1145"/>
                <a:gd name="T9" fmla="*/ 633 h 1186"/>
                <a:gd name="T10" fmla="*/ 389 w 1145"/>
                <a:gd name="T11" fmla="*/ 1165 h 1186"/>
                <a:gd name="T12" fmla="*/ 366 w 1145"/>
                <a:gd name="T13" fmla="*/ 1177 h 1186"/>
                <a:gd name="T14" fmla="*/ 344 w 1145"/>
                <a:gd name="T15" fmla="*/ 1185 h 1186"/>
                <a:gd name="T16" fmla="*/ 321 w 1145"/>
                <a:gd name="T17" fmla="*/ 1186 h 1186"/>
                <a:gd name="T18" fmla="*/ 300 w 1145"/>
                <a:gd name="T19" fmla="*/ 1185 h 1186"/>
                <a:gd name="T20" fmla="*/ 279 w 1145"/>
                <a:gd name="T21" fmla="*/ 1178 h 1186"/>
                <a:gd name="T22" fmla="*/ 260 w 1145"/>
                <a:gd name="T23" fmla="*/ 1169 h 1186"/>
                <a:gd name="T24" fmla="*/ 252 w 1145"/>
                <a:gd name="T25" fmla="*/ 1165 h 1186"/>
                <a:gd name="T26" fmla="*/ 246 w 1145"/>
                <a:gd name="T27" fmla="*/ 1160 h 1186"/>
                <a:gd name="T28" fmla="*/ 43 w 1145"/>
                <a:gd name="T29" fmla="*/ 993 h 1186"/>
                <a:gd name="T30" fmla="*/ 37 w 1145"/>
                <a:gd name="T31" fmla="*/ 988 h 1186"/>
                <a:gd name="T32" fmla="*/ 31 w 1145"/>
                <a:gd name="T33" fmla="*/ 982 h 1186"/>
                <a:gd name="T34" fmla="*/ 25 w 1145"/>
                <a:gd name="T35" fmla="*/ 975 h 1186"/>
                <a:gd name="T36" fmla="*/ 12 w 1145"/>
                <a:gd name="T37" fmla="*/ 954 h 1186"/>
                <a:gd name="T38" fmla="*/ 4 w 1145"/>
                <a:gd name="T39" fmla="*/ 931 h 1186"/>
                <a:gd name="T40" fmla="*/ 0 w 1145"/>
                <a:gd name="T41" fmla="*/ 907 h 1186"/>
                <a:gd name="T42" fmla="*/ 3 w 1145"/>
                <a:gd name="T43" fmla="*/ 882 h 1186"/>
                <a:gd name="T44" fmla="*/ 10 w 1145"/>
                <a:gd name="T45" fmla="*/ 857 h 1186"/>
                <a:gd name="T46" fmla="*/ 372 w 1145"/>
                <a:gd name="T47" fmla="*/ 0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5" h="1186">
                  <a:moveTo>
                    <a:pt x="372" y="0"/>
                  </a:moveTo>
                  <a:lnTo>
                    <a:pt x="381" y="6"/>
                  </a:lnTo>
                  <a:lnTo>
                    <a:pt x="389" y="14"/>
                  </a:lnTo>
                  <a:lnTo>
                    <a:pt x="1123" y="616"/>
                  </a:lnTo>
                  <a:lnTo>
                    <a:pt x="1145" y="633"/>
                  </a:lnTo>
                  <a:lnTo>
                    <a:pt x="389" y="1165"/>
                  </a:lnTo>
                  <a:lnTo>
                    <a:pt x="366" y="1177"/>
                  </a:lnTo>
                  <a:lnTo>
                    <a:pt x="344" y="1185"/>
                  </a:lnTo>
                  <a:lnTo>
                    <a:pt x="321" y="1186"/>
                  </a:lnTo>
                  <a:lnTo>
                    <a:pt x="300" y="1185"/>
                  </a:lnTo>
                  <a:lnTo>
                    <a:pt x="279" y="1178"/>
                  </a:lnTo>
                  <a:lnTo>
                    <a:pt x="260" y="1169"/>
                  </a:lnTo>
                  <a:lnTo>
                    <a:pt x="252" y="1165"/>
                  </a:lnTo>
                  <a:lnTo>
                    <a:pt x="246" y="1160"/>
                  </a:lnTo>
                  <a:lnTo>
                    <a:pt x="43" y="993"/>
                  </a:lnTo>
                  <a:lnTo>
                    <a:pt x="37" y="988"/>
                  </a:lnTo>
                  <a:lnTo>
                    <a:pt x="31" y="982"/>
                  </a:lnTo>
                  <a:lnTo>
                    <a:pt x="25" y="975"/>
                  </a:lnTo>
                  <a:lnTo>
                    <a:pt x="12" y="954"/>
                  </a:lnTo>
                  <a:lnTo>
                    <a:pt x="4" y="931"/>
                  </a:lnTo>
                  <a:lnTo>
                    <a:pt x="0" y="907"/>
                  </a:lnTo>
                  <a:lnTo>
                    <a:pt x="3" y="882"/>
                  </a:lnTo>
                  <a:lnTo>
                    <a:pt x="10" y="857"/>
                  </a:lnTo>
                  <a:lnTo>
                    <a:pt x="372" y="0"/>
                  </a:lnTo>
                  <a:close/>
                </a:path>
              </a:pathLst>
            </a:custGeom>
            <a:grpFill/>
            <a:ln w="0">
              <a:noFill/>
              <a:prstDash val="solid"/>
              <a:round/>
              <a:headEnd/>
              <a:tailEnd/>
            </a:ln>
          </p:spPr>
          <p:txBody>
            <a:bodyPr vert="horz" wrap="square" lIns="74295" tIns="37148" rIns="74295" bIns="37148" numCol="1" anchor="t" anchorCtr="0" compatLnSpc="1">
              <a:prstTxWarp prst="textNoShape">
                <a:avLst/>
              </a:prstTxWarp>
            </a:bodyPr>
            <a:lstStyle/>
            <a:p>
              <a:endParaRPr lang="en-US" sz="1463"/>
            </a:p>
          </p:txBody>
        </p:sp>
        <p:sp>
          <p:nvSpPr>
            <p:cNvPr id="69" name="Freeform 34"/>
            <p:cNvSpPr>
              <a:spLocks/>
            </p:cNvSpPr>
            <p:nvPr/>
          </p:nvSpPr>
          <p:spPr bwMode="auto">
            <a:xfrm>
              <a:off x="2417" y="1"/>
              <a:ext cx="2902" cy="3194"/>
            </a:xfrm>
            <a:custGeom>
              <a:avLst/>
              <a:gdLst>
                <a:gd name="T0" fmla="*/ 2122 w 2902"/>
                <a:gd name="T1" fmla="*/ 0 h 3194"/>
                <a:gd name="T2" fmla="*/ 2161 w 2902"/>
                <a:gd name="T3" fmla="*/ 4 h 3194"/>
                <a:gd name="T4" fmla="*/ 2199 w 2902"/>
                <a:gd name="T5" fmla="*/ 13 h 3194"/>
                <a:gd name="T6" fmla="*/ 2236 w 2902"/>
                <a:gd name="T7" fmla="*/ 30 h 3194"/>
                <a:gd name="T8" fmla="*/ 2270 w 2902"/>
                <a:gd name="T9" fmla="*/ 53 h 3194"/>
                <a:gd name="T10" fmla="*/ 2817 w 2902"/>
                <a:gd name="T11" fmla="*/ 495 h 3194"/>
                <a:gd name="T12" fmla="*/ 2846 w 2902"/>
                <a:gd name="T13" fmla="*/ 524 h 3194"/>
                <a:gd name="T14" fmla="*/ 2869 w 2902"/>
                <a:gd name="T15" fmla="*/ 557 h 3194"/>
                <a:gd name="T16" fmla="*/ 2886 w 2902"/>
                <a:gd name="T17" fmla="*/ 592 h 3194"/>
                <a:gd name="T18" fmla="*/ 2898 w 2902"/>
                <a:gd name="T19" fmla="*/ 629 h 3194"/>
                <a:gd name="T20" fmla="*/ 2902 w 2902"/>
                <a:gd name="T21" fmla="*/ 667 h 3194"/>
                <a:gd name="T22" fmla="*/ 2900 w 2902"/>
                <a:gd name="T23" fmla="*/ 706 h 3194"/>
                <a:gd name="T24" fmla="*/ 2893 w 2902"/>
                <a:gd name="T25" fmla="*/ 744 h 3194"/>
                <a:gd name="T26" fmla="*/ 2878 w 2902"/>
                <a:gd name="T27" fmla="*/ 782 h 3194"/>
                <a:gd name="T28" fmla="*/ 2857 w 2902"/>
                <a:gd name="T29" fmla="*/ 816 h 3194"/>
                <a:gd name="T30" fmla="*/ 1220 w 2902"/>
                <a:gd name="T31" fmla="*/ 3015 h 3194"/>
                <a:gd name="T32" fmla="*/ 1159 w 2902"/>
                <a:gd name="T33" fmla="*/ 3098 h 3194"/>
                <a:gd name="T34" fmla="*/ 1135 w 2902"/>
                <a:gd name="T35" fmla="*/ 3126 h 3194"/>
                <a:gd name="T36" fmla="*/ 1108 w 2902"/>
                <a:gd name="T37" fmla="*/ 3149 h 3194"/>
                <a:gd name="T38" fmla="*/ 1079 w 2902"/>
                <a:gd name="T39" fmla="*/ 3167 h 3194"/>
                <a:gd name="T40" fmla="*/ 1046 w 2902"/>
                <a:gd name="T41" fmla="*/ 3181 h 3194"/>
                <a:gd name="T42" fmla="*/ 1013 w 2902"/>
                <a:gd name="T43" fmla="*/ 3191 h 3194"/>
                <a:gd name="T44" fmla="*/ 979 w 2902"/>
                <a:gd name="T45" fmla="*/ 3193 h 3194"/>
                <a:gd name="T46" fmla="*/ 974 w 2902"/>
                <a:gd name="T47" fmla="*/ 3194 h 3194"/>
                <a:gd name="T48" fmla="*/ 970 w 2902"/>
                <a:gd name="T49" fmla="*/ 3194 h 3194"/>
                <a:gd name="T50" fmla="*/ 940 w 2902"/>
                <a:gd name="T51" fmla="*/ 3192 h 3194"/>
                <a:gd name="T52" fmla="*/ 910 w 2902"/>
                <a:gd name="T53" fmla="*/ 3187 h 3194"/>
                <a:gd name="T54" fmla="*/ 881 w 2902"/>
                <a:gd name="T55" fmla="*/ 3177 h 3194"/>
                <a:gd name="T56" fmla="*/ 850 w 2902"/>
                <a:gd name="T57" fmla="*/ 3162 h 3194"/>
                <a:gd name="T58" fmla="*/ 821 w 2902"/>
                <a:gd name="T59" fmla="*/ 3141 h 3194"/>
                <a:gd name="T60" fmla="*/ 87 w 2902"/>
                <a:gd name="T61" fmla="*/ 2539 h 3194"/>
                <a:gd name="T62" fmla="*/ 62 w 2902"/>
                <a:gd name="T63" fmla="*/ 2515 h 3194"/>
                <a:gd name="T64" fmla="*/ 41 w 2902"/>
                <a:gd name="T65" fmla="*/ 2489 h 3194"/>
                <a:gd name="T66" fmla="*/ 24 w 2902"/>
                <a:gd name="T67" fmla="*/ 2460 h 3194"/>
                <a:gd name="T68" fmla="*/ 12 w 2902"/>
                <a:gd name="T69" fmla="*/ 2429 h 3194"/>
                <a:gd name="T70" fmla="*/ 4 w 2902"/>
                <a:gd name="T71" fmla="*/ 2397 h 3194"/>
                <a:gd name="T72" fmla="*/ 0 w 2902"/>
                <a:gd name="T73" fmla="*/ 2362 h 3194"/>
                <a:gd name="T74" fmla="*/ 2 w 2902"/>
                <a:gd name="T75" fmla="*/ 2328 h 3194"/>
                <a:gd name="T76" fmla="*/ 10 w 2902"/>
                <a:gd name="T77" fmla="*/ 2294 h 3194"/>
                <a:gd name="T78" fmla="*/ 21 w 2902"/>
                <a:gd name="T79" fmla="*/ 2261 h 3194"/>
                <a:gd name="T80" fmla="*/ 38 w 2902"/>
                <a:gd name="T81" fmla="*/ 2230 h 3194"/>
                <a:gd name="T82" fmla="*/ 61 w 2902"/>
                <a:gd name="T83" fmla="*/ 2200 h 3194"/>
                <a:gd name="T84" fmla="*/ 127 w 2902"/>
                <a:gd name="T85" fmla="*/ 2125 h 3194"/>
                <a:gd name="T86" fmla="*/ 1948 w 2902"/>
                <a:gd name="T87" fmla="*/ 78 h 3194"/>
                <a:gd name="T88" fmla="*/ 1978 w 2902"/>
                <a:gd name="T89" fmla="*/ 50 h 3194"/>
                <a:gd name="T90" fmla="*/ 2011 w 2902"/>
                <a:gd name="T91" fmla="*/ 29 h 3194"/>
                <a:gd name="T92" fmla="*/ 2046 w 2902"/>
                <a:gd name="T93" fmla="*/ 13 h 3194"/>
                <a:gd name="T94" fmla="*/ 2084 w 2902"/>
                <a:gd name="T95" fmla="*/ 3 h 3194"/>
                <a:gd name="T96" fmla="*/ 2122 w 2902"/>
                <a:gd name="T97" fmla="*/ 0 h 3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02" h="3194">
                  <a:moveTo>
                    <a:pt x="2122" y="0"/>
                  </a:moveTo>
                  <a:lnTo>
                    <a:pt x="2161" y="4"/>
                  </a:lnTo>
                  <a:lnTo>
                    <a:pt x="2199" y="13"/>
                  </a:lnTo>
                  <a:lnTo>
                    <a:pt x="2236" y="30"/>
                  </a:lnTo>
                  <a:lnTo>
                    <a:pt x="2270" y="53"/>
                  </a:lnTo>
                  <a:lnTo>
                    <a:pt x="2817" y="495"/>
                  </a:lnTo>
                  <a:lnTo>
                    <a:pt x="2846" y="524"/>
                  </a:lnTo>
                  <a:lnTo>
                    <a:pt x="2869" y="557"/>
                  </a:lnTo>
                  <a:lnTo>
                    <a:pt x="2886" y="592"/>
                  </a:lnTo>
                  <a:lnTo>
                    <a:pt x="2898" y="629"/>
                  </a:lnTo>
                  <a:lnTo>
                    <a:pt x="2902" y="667"/>
                  </a:lnTo>
                  <a:lnTo>
                    <a:pt x="2900" y="706"/>
                  </a:lnTo>
                  <a:lnTo>
                    <a:pt x="2893" y="744"/>
                  </a:lnTo>
                  <a:lnTo>
                    <a:pt x="2878" y="782"/>
                  </a:lnTo>
                  <a:lnTo>
                    <a:pt x="2857" y="816"/>
                  </a:lnTo>
                  <a:lnTo>
                    <a:pt x="1220" y="3015"/>
                  </a:lnTo>
                  <a:lnTo>
                    <a:pt x="1159" y="3098"/>
                  </a:lnTo>
                  <a:lnTo>
                    <a:pt x="1135" y="3126"/>
                  </a:lnTo>
                  <a:lnTo>
                    <a:pt x="1108" y="3149"/>
                  </a:lnTo>
                  <a:lnTo>
                    <a:pt x="1079" y="3167"/>
                  </a:lnTo>
                  <a:lnTo>
                    <a:pt x="1046" y="3181"/>
                  </a:lnTo>
                  <a:lnTo>
                    <a:pt x="1013" y="3191"/>
                  </a:lnTo>
                  <a:lnTo>
                    <a:pt x="979" y="3193"/>
                  </a:lnTo>
                  <a:lnTo>
                    <a:pt x="974" y="3194"/>
                  </a:lnTo>
                  <a:lnTo>
                    <a:pt x="970" y="3194"/>
                  </a:lnTo>
                  <a:lnTo>
                    <a:pt x="940" y="3192"/>
                  </a:lnTo>
                  <a:lnTo>
                    <a:pt x="910" y="3187"/>
                  </a:lnTo>
                  <a:lnTo>
                    <a:pt x="881" y="3177"/>
                  </a:lnTo>
                  <a:lnTo>
                    <a:pt x="850" y="3162"/>
                  </a:lnTo>
                  <a:lnTo>
                    <a:pt x="821" y="3141"/>
                  </a:lnTo>
                  <a:lnTo>
                    <a:pt x="87" y="2539"/>
                  </a:lnTo>
                  <a:lnTo>
                    <a:pt x="62" y="2515"/>
                  </a:lnTo>
                  <a:lnTo>
                    <a:pt x="41" y="2489"/>
                  </a:lnTo>
                  <a:lnTo>
                    <a:pt x="24" y="2460"/>
                  </a:lnTo>
                  <a:lnTo>
                    <a:pt x="12" y="2429"/>
                  </a:lnTo>
                  <a:lnTo>
                    <a:pt x="4" y="2397"/>
                  </a:lnTo>
                  <a:lnTo>
                    <a:pt x="0" y="2362"/>
                  </a:lnTo>
                  <a:lnTo>
                    <a:pt x="2" y="2328"/>
                  </a:lnTo>
                  <a:lnTo>
                    <a:pt x="10" y="2294"/>
                  </a:lnTo>
                  <a:lnTo>
                    <a:pt x="21" y="2261"/>
                  </a:lnTo>
                  <a:lnTo>
                    <a:pt x="38" y="2230"/>
                  </a:lnTo>
                  <a:lnTo>
                    <a:pt x="61" y="2200"/>
                  </a:lnTo>
                  <a:lnTo>
                    <a:pt x="127" y="2125"/>
                  </a:lnTo>
                  <a:lnTo>
                    <a:pt x="1948" y="78"/>
                  </a:lnTo>
                  <a:lnTo>
                    <a:pt x="1978" y="50"/>
                  </a:lnTo>
                  <a:lnTo>
                    <a:pt x="2011" y="29"/>
                  </a:lnTo>
                  <a:lnTo>
                    <a:pt x="2046" y="13"/>
                  </a:lnTo>
                  <a:lnTo>
                    <a:pt x="2084" y="3"/>
                  </a:lnTo>
                  <a:lnTo>
                    <a:pt x="2122" y="0"/>
                  </a:lnTo>
                  <a:close/>
                </a:path>
              </a:pathLst>
            </a:custGeom>
            <a:grpFill/>
            <a:ln w="0">
              <a:noFill/>
              <a:prstDash val="solid"/>
              <a:round/>
              <a:headEnd/>
              <a:tailEnd/>
            </a:ln>
          </p:spPr>
          <p:txBody>
            <a:bodyPr vert="horz" wrap="square" lIns="74295" tIns="37148" rIns="74295" bIns="37148" numCol="1" anchor="t" anchorCtr="0" compatLnSpc="1">
              <a:prstTxWarp prst="textNoShape">
                <a:avLst/>
              </a:prstTxWarp>
            </a:bodyPr>
            <a:lstStyle/>
            <a:p>
              <a:endParaRPr lang="en-US" sz="1463"/>
            </a:p>
          </p:txBody>
        </p:sp>
      </p:grpSp>
      <p:grpSp>
        <p:nvGrpSpPr>
          <p:cNvPr id="125" name="Group 124">
            <a:extLst>
              <a:ext uri="{FF2B5EF4-FFF2-40B4-BE49-F238E27FC236}">
                <a16:creationId xmlns:a16="http://schemas.microsoft.com/office/drawing/2014/main" id="{ACDA78D0-7CBA-4B3A-A6DD-D5EA5EE88D72}"/>
              </a:ext>
            </a:extLst>
          </p:cNvPr>
          <p:cNvGrpSpPr/>
          <p:nvPr/>
        </p:nvGrpSpPr>
        <p:grpSpPr>
          <a:xfrm>
            <a:off x="3237026" y="4320157"/>
            <a:ext cx="445428" cy="355108"/>
            <a:chOff x="-4768850" y="1093788"/>
            <a:chExt cx="5268912" cy="4200525"/>
          </a:xfrm>
          <a:solidFill>
            <a:schemeClr val="bg1"/>
          </a:solidFill>
        </p:grpSpPr>
        <p:sp>
          <p:nvSpPr>
            <p:cNvPr id="126" name="Freeform 81">
              <a:extLst>
                <a:ext uri="{FF2B5EF4-FFF2-40B4-BE49-F238E27FC236}">
                  <a16:creationId xmlns:a16="http://schemas.microsoft.com/office/drawing/2014/main" id="{E263D966-F031-4FEE-9635-4CD12EA09FA3}"/>
                </a:ext>
              </a:extLst>
            </p:cNvPr>
            <p:cNvSpPr>
              <a:spLocks noEditPoints="1"/>
            </p:cNvSpPr>
            <p:nvPr/>
          </p:nvSpPr>
          <p:spPr bwMode="auto">
            <a:xfrm>
              <a:off x="-3078163" y="2136775"/>
              <a:ext cx="1889125" cy="877888"/>
            </a:xfrm>
            <a:custGeom>
              <a:avLst/>
              <a:gdLst>
                <a:gd name="T0" fmla="*/ 439 w 878"/>
                <a:gd name="T1" fmla="*/ 0 h 409"/>
                <a:gd name="T2" fmla="*/ 0 w 878"/>
                <a:gd name="T3" fmla="*/ 363 h 409"/>
                <a:gd name="T4" fmla="*/ 46 w 878"/>
                <a:gd name="T5" fmla="*/ 409 h 409"/>
                <a:gd name="T6" fmla="*/ 832 w 878"/>
                <a:gd name="T7" fmla="*/ 409 h 409"/>
                <a:gd name="T8" fmla="*/ 878 w 878"/>
                <a:gd name="T9" fmla="*/ 363 h 409"/>
                <a:gd name="T10" fmla="*/ 439 w 878"/>
                <a:gd name="T11" fmla="*/ 0 h 409"/>
                <a:gd name="T12" fmla="*/ 96 w 878"/>
                <a:gd name="T13" fmla="*/ 317 h 409"/>
                <a:gd name="T14" fmla="*/ 439 w 878"/>
                <a:gd name="T15" fmla="*/ 92 h 409"/>
                <a:gd name="T16" fmla="*/ 782 w 878"/>
                <a:gd name="T17" fmla="*/ 317 h 409"/>
                <a:gd name="T18" fmla="*/ 96 w 878"/>
                <a:gd name="T19" fmla="*/ 31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8" h="409">
                  <a:moveTo>
                    <a:pt x="439" y="0"/>
                  </a:moveTo>
                  <a:cubicBezTo>
                    <a:pt x="168" y="0"/>
                    <a:pt x="0" y="138"/>
                    <a:pt x="0" y="363"/>
                  </a:cubicBezTo>
                  <a:cubicBezTo>
                    <a:pt x="0" y="388"/>
                    <a:pt x="21" y="409"/>
                    <a:pt x="46" y="409"/>
                  </a:cubicBezTo>
                  <a:cubicBezTo>
                    <a:pt x="832" y="409"/>
                    <a:pt x="832" y="409"/>
                    <a:pt x="832" y="409"/>
                  </a:cubicBezTo>
                  <a:cubicBezTo>
                    <a:pt x="857" y="409"/>
                    <a:pt x="878" y="388"/>
                    <a:pt x="878" y="363"/>
                  </a:cubicBezTo>
                  <a:cubicBezTo>
                    <a:pt x="878" y="139"/>
                    <a:pt x="710" y="0"/>
                    <a:pt x="439" y="0"/>
                  </a:cubicBezTo>
                  <a:close/>
                  <a:moveTo>
                    <a:pt x="96" y="317"/>
                  </a:moveTo>
                  <a:cubicBezTo>
                    <a:pt x="126" y="109"/>
                    <a:pt x="363" y="92"/>
                    <a:pt x="439" y="92"/>
                  </a:cubicBezTo>
                  <a:cubicBezTo>
                    <a:pt x="515" y="92"/>
                    <a:pt x="752" y="109"/>
                    <a:pt x="782" y="317"/>
                  </a:cubicBezTo>
                  <a:lnTo>
                    <a:pt x="96" y="3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7" name="Freeform 82">
              <a:extLst>
                <a:ext uri="{FF2B5EF4-FFF2-40B4-BE49-F238E27FC236}">
                  <a16:creationId xmlns:a16="http://schemas.microsoft.com/office/drawing/2014/main" id="{B2763C64-F920-474E-A996-73F4632EDEFC}"/>
                </a:ext>
              </a:extLst>
            </p:cNvPr>
            <p:cNvSpPr>
              <a:spLocks noEditPoints="1"/>
            </p:cNvSpPr>
            <p:nvPr/>
          </p:nvSpPr>
          <p:spPr bwMode="auto">
            <a:xfrm>
              <a:off x="-2605088" y="1093788"/>
              <a:ext cx="942975" cy="942975"/>
            </a:xfrm>
            <a:custGeom>
              <a:avLst/>
              <a:gdLst>
                <a:gd name="T0" fmla="*/ 219 w 438"/>
                <a:gd name="T1" fmla="*/ 0 h 439"/>
                <a:gd name="T2" fmla="*/ 0 w 438"/>
                <a:gd name="T3" fmla="*/ 219 h 439"/>
                <a:gd name="T4" fmla="*/ 219 w 438"/>
                <a:gd name="T5" fmla="*/ 439 h 439"/>
                <a:gd name="T6" fmla="*/ 438 w 438"/>
                <a:gd name="T7" fmla="*/ 219 h 439"/>
                <a:gd name="T8" fmla="*/ 219 w 438"/>
                <a:gd name="T9" fmla="*/ 0 h 439"/>
                <a:gd name="T10" fmla="*/ 219 w 438"/>
                <a:gd name="T11" fmla="*/ 346 h 439"/>
                <a:gd name="T12" fmla="*/ 92 w 438"/>
                <a:gd name="T13" fmla="*/ 219 h 439"/>
                <a:gd name="T14" fmla="*/ 219 w 438"/>
                <a:gd name="T15" fmla="*/ 92 h 439"/>
                <a:gd name="T16" fmla="*/ 346 w 438"/>
                <a:gd name="T17" fmla="*/ 219 h 439"/>
                <a:gd name="T18" fmla="*/ 219 w 438"/>
                <a:gd name="T19" fmla="*/ 346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8" h="439">
                  <a:moveTo>
                    <a:pt x="219" y="0"/>
                  </a:moveTo>
                  <a:cubicBezTo>
                    <a:pt x="98" y="0"/>
                    <a:pt x="0" y="98"/>
                    <a:pt x="0" y="219"/>
                  </a:cubicBezTo>
                  <a:cubicBezTo>
                    <a:pt x="0" y="340"/>
                    <a:pt x="98" y="438"/>
                    <a:pt x="219" y="439"/>
                  </a:cubicBezTo>
                  <a:cubicBezTo>
                    <a:pt x="340" y="439"/>
                    <a:pt x="438" y="340"/>
                    <a:pt x="438" y="219"/>
                  </a:cubicBezTo>
                  <a:cubicBezTo>
                    <a:pt x="438" y="98"/>
                    <a:pt x="340" y="0"/>
                    <a:pt x="219" y="0"/>
                  </a:cubicBezTo>
                  <a:close/>
                  <a:moveTo>
                    <a:pt x="219" y="346"/>
                  </a:moveTo>
                  <a:cubicBezTo>
                    <a:pt x="149" y="346"/>
                    <a:pt x="92" y="289"/>
                    <a:pt x="92" y="219"/>
                  </a:cubicBezTo>
                  <a:cubicBezTo>
                    <a:pt x="92" y="149"/>
                    <a:pt x="149" y="92"/>
                    <a:pt x="219" y="92"/>
                  </a:cubicBezTo>
                  <a:cubicBezTo>
                    <a:pt x="289" y="92"/>
                    <a:pt x="346" y="149"/>
                    <a:pt x="346" y="219"/>
                  </a:cubicBezTo>
                  <a:cubicBezTo>
                    <a:pt x="346" y="289"/>
                    <a:pt x="289" y="346"/>
                    <a:pt x="219"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8" name="Freeform 83">
              <a:extLst>
                <a:ext uri="{FF2B5EF4-FFF2-40B4-BE49-F238E27FC236}">
                  <a16:creationId xmlns:a16="http://schemas.microsoft.com/office/drawing/2014/main" id="{B3C48B1E-142B-4CA3-8DE2-41E0B30B11DB}"/>
                </a:ext>
              </a:extLst>
            </p:cNvPr>
            <p:cNvSpPr>
              <a:spLocks noEditPoints="1"/>
            </p:cNvSpPr>
            <p:nvPr/>
          </p:nvSpPr>
          <p:spPr bwMode="auto">
            <a:xfrm>
              <a:off x="-4768850" y="4416425"/>
              <a:ext cx="1890713" cy="877888"/>
            </a:xfrm>
            <a:custGeom>
              <a:avLst/>
              <a:gdLst>
                <a:gd name="T0" fmla="*/ 439 w 878"/>
                <a:gd name="T1" fmla="*/ 0 h 409"/>
                <a:gd name="T2" fmla="*/ 0 w 878"/>
                <a:gd name="T3" fmla="*/ 363 h 409"/>
                <a:gd name="T4" fmla="*/ 46 w 878"/>
                <a:gd name="T5" fmla="*/ 409 h 409"/>
                <a:gd name="T6" fmla="*/ 831 w 878"/>
                <a:gd name="T7" fmla="*/ 409 h 409"/>
                <a:gd name="T8" fmla="*/ 878 w 878"/>
                <a:gd name="T9" fmla="*/ 363 h 409"/>
                <a:gd name="T10" fmla="*/ 439 w 878"/>
                <a:gd name="T11" fmla="*/ 0 h 409"/>
                <a:gd name="T12" fmla="*/ 96 w 878"/>
                <a:gd name="T13" fmla="*/ 317 h 409"/>
                <a:gd name="T14" fmla="*/ 439 w 878"/>
                <a:gd name="T15" fmla="*/ 92 h 409"/>
                <a:gd name="T16" fmla="*/ 782 w 878"/>
                <a:gd name="T17" fmla="*/ 317 h 409"/>
                <a:gd name="T18" fmla="*/ 96 w 878"/>
                <a:gd name="T19" fmla="*/ 31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8" h="409">
                  <a:moveTo>
                    <a:pt x="439" y="0"/>
                  </a:moveTo>
                  <a:cubicBezTo>
                    <a:pt x="168" y="0"/>
                    <a:pt x="0" y="139"/>
                    <a:pt x="0" y="363"/>
                  </a:cubicBezTo>
                  <a:cubicBezTo>
                    <a:pt x="0" y="389"/>
                    <a:pt x="21" y="409"/>
                    <a:pt x="46" y="409"/>
                  </a:cubicBezTo>
                  <a:cubicBezTo>
                    <a:pt x="831" y="409"/>
                    <a:pt x="831" y="409"/>
                    <a:pt x="831" y="409"/>
                  </a:cubicBezTo>
                  <a:cubicBezTo>
                    <a:pt x="857" y="409"/>
                    <a:pt x="878" y="389"/>
                    <a:pt x="878" y="363"/>
                  </a:cubicBezTo>
                  <a:cubicBezTo>
                    <a:pt x="878" y="139"/>
                    <a:pt x="709" y="0"/>
                    <a:pt x="439" y="0"/>
                  </a:cubicBezTo>
                  <a:close/>
                  <a:moveTo>
                    <a:pt x="96" y="317"/>
                  </a:moveTo>
                  <a:cubicBezTo>
                    <a:pt x="126" y="110"/>
                    <a:pt x="363" y="92"/>
                    <a:pt x="439" y="92"/>
                  </a:cubicBezTo>
                  <a:cubicBezTo>
                    <a:pt x="515" y="92"/>
                    <a:pt x="751" y="110"/>
                    <a:pt x="782" y="317"/>
                  </a:cubicBezTo>
                  <a:lnTo>
                    <a:pt x="96" y="3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9" name="Freeform 84">
              <a:extLst>
                <a:ext uri="{FF2B5EF4-FFF2-40B4-BE49-F238E27FC236}">
                  <a16:creationId xmlns:a16="http://schemas.microsoft.com/office/drawing/2014/main" id="{C47451AB-7916-422F-9029-7FB097FF604B}"/>
                </a:ext>
              </a:extLst>
            </p:cNvPr>
            <p:cNvSpPr>
              <a:spLocks noEditPoints="1"/>
            </p:cNvSpPr>
            <p:nvPr/>
          </p:nvSpPr>
          <p:spPr bwMode="auto">
            <a:xfrm>
              <a:off x="-4297363" y="3375025"/>
              <a:ext cx="944563" cy="942975"/>
            </a:xfrm>
            <a:custGeom>
              <a:avLst/>
              <a:gdLst>
                <a:gd name="T0" fmla="*/ 220 w 439"/>
                <a:gd name="T1" fmla="*/ 0 h 439"/>
                <a:gd name="T2" fmla="*/ 0 w 439"/>
                <a:gd name="T3" fmla="*/ 219 h 439"/>
                <a:gd name="T4" fmla="*/ 220 w 439"/>
                <a:gd name="T5" fmla="*/ 439 h 439"/>
                <a:gd name="T6" fmla="*/ 439 w 439"/>
                <a:gd name="T7" fmla="*/ 219 h 439"/>
                <a:gd name="T8" fmla="*/ 220 w 439"/>
                <a:gd name="T9" fmla="*/ 0 h 439"/>
                <a:gd name="T10" fmla="*/ 220 w 439"/>
                <a:gd name="T11" fmla="*/ 346 h 439"/>
                <a:gd name="T12" fmla="*/ 93 w 439"/>
                <a:gd name="T13" fmla="*/ 219 h 439"/>
                <a:gd name="T14" fmla="*/ 220 w 439"/>
                <a:gd name="T15" fmla="*/ 92 h 439"/>
                <a:gd name="T16" fmla="*/ 347 w 439"/>
                <a:gd name="T17" fmla="*/ 219 h 439"/>
                <a:gd name="T18" fmla="*/ 220 w 439"/>
                <a:gd name="T19" fmla="*/ 346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9" h="439">
                  <a:moveTo>
                    <a:pt x="220" y="0"/>
                  </a:moveTo>
                  <a:cubicBezTo>
                    <a:pt x="99" y="0"/>
                    <a:pt x="0" y="98"/>
                    <a:pt x="0" y="219"/>
                  </a:cubicBezTo>
                  <a:cubicBezTo>
                    <a:pt x="1" y="341"/>
                    <a:pt x="99" y="439"/>
                    <a:pt x="220" y="439"/>
                  </a:cubicBezTo>
                  <a:cubicBezTo>
                    <a:pt x="341" y="439"/>
                    <a:pt x="439" y="341"/>
                    <a:pt x="439" y="219"/>
                  </a:cubicBezTo>
                  <a:cubicBezTo>
                    <a:pt x="439" y="98"/>
                    <a:pt x="341" y="0"/>
                    <a:pt x="220" y="0"/>
                  </a:cubicBezTo>
                  <a:close/>
                  <a:moveTo>
                    <a:pt x="220" y="346"/>
                  </a:moveTo>
                  <a:cubicBezTo>
                    <a:pt x="150" y="346"/>
                    <a:pt x="93" y="290"/>
                    <a:pt x="93" y="219"/>
                  </a:cubicBezTo>
                  <a:cubicBezTo>
                    <a:pt x="93" y="149"/>
                    <a:pt x="150" y="92"/>
                    <a:pt x="220" y="92"/>
                  </a:cubicBezTo>
                  <a:cubicBezTo>
                    <a:pt x="290" y="92"/>
                    <a:pt x="347" y="149"/>
                    <a:pt x="347" y="219"/>
                  </a:cubicBezTo>
                  <a:cubicBezTo>
                    <a:pt x="347" y="290"/>
                    <a:pt x="290" y="346"/>
                    <a:pt x="220"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30" name="Freeform 85">
              <a:extLst>
                <a:ext uri="{FF2B5EF4-FFF2-40B4-BE49-F238E27FC236}">
                  <a16:creationId xmlns:a16="http://schemas.microsoft.com/office/drawing/2014/main" id="{69A33677-636D-46CB-81F2-A0E4EC7A831C}"/>
                </a:ext>
              </a:extLst>
            </p:cNvPr>
            <p:cNvSpPr>
              <a:spLocks noEditPoints="1"/>
            </p:cNvSpPr>
            <p:nvPr/>
          </p:nvSpPr>
          <p:spPr bwMode="auto">
            <a:xfrm>
              <a:off x="-1389063" y="4416425"/>
              <a:ext cx="1889125" cy="877888"/>
            </a:xfrm>
            <a:custGeom>
              <a:avLst/>
              <a:gdLst>
                <a:gd name="T0" fmla="*/ 439 w 878"/>
                <a:gd name="T1" fmla="*/ 0 h 409"/>
                <a:gd name="T2" fmla="*/ 0 w 878"/>
                <a:gd name="T3" fmla="*/ 363 h 409"/>
                <a:gd name="T4" fmla="*/ 47 w 878"/>
                <a:gd name="T5" fmla="*/ 409 h 409"/>
                <a:gd name="T6" fmla="*/ 832 w 878"/>
                <a:gd name="T7" fmla="*/ 409 h 409"/>
                <a:gd name="T8" fmla="*/ 878 w 878"/>
                <a:gd name="T9" fmla="*/ 363 h 409"/>
                <a:gd name="T10" fmla="*/ 439 w 878"/>
                <a:gd name="T11" fmla="*/ 0 h 409"/>
                <a:gd name="T12" fmla="*/ 96 w 878"/>
                <a:gd name="T13" fmla="*/ 317 h 409"/>
                <a:gd name="T14" fmla="*/ 439 w 878"/>
                <a:gd name="T15" fmla="*/ 92 h 409"/>
                <a:gd name="T16" fmla="*/ 782 w 878"/>
                <a:gd name="T17" fmla="*/ 317 h 409"/>
                <a:gd name="T18" fmla="*/ 96 w 878"/>
                <a:gd name="T19" fmla="*/ 31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8" h="409">
                  <a:moveTo>
                    <a:pt x="439" y="0"/>
                  </a:moveTo>
                  <a:cubicBezTo>
                    <a:pt x="169" y="0"/>
                    <a:pt x="0" y="139"/>
                    <a:pt x="0" y="363"/>
                  </a:cubicBezTo>
                  <a:cubicBezTo>
                    <a:pt x="0" y="389"/>
                    <a:pt x="21" y="409"/>
                    <a:pt x="47" y="409"/>
                  </a:cubicBezTo>
                  <a:cubicBezTo>
                    <a:pt x="832" y="409"/>
                    <a:pt x="832" y="409"/>
                    <a:pt x="832" y="409"/>
                  </a:cubicBezTo>
                  <a:cubicBezTo>
                    <a:pt x="857" y="409"/>
                    <a:pt x="878" y="389"/>
                    <a:pt x="878" y="363"/>
                  </a:cubicBezTo>
                  <a:cubicBezTo>
                    <a:pt x="878" y="139"/>
                    <a:pt x="710" y="0"/>
                    <a:pt x="439" y="0"/>
                  </a:cubicBezTo>
                  <a:close/>
                  <a:moveTo>
                    <a:pt x="96" y="317"/>
                  </a:moveTo>
                  <a:cubicBezTo>
                    <a:pt x="127" y="110"/>
                    <a:pt x="363" y="92"/>
                    <a:pt x="439" y="92"/>
                  </a:cubicBezTo>
                  <a:cubicBezTo>
                    <a:pt x="515" y="92"/>
                    <a:pt x="752" y="110"/>
                    <a:pt x="782" y="317"/>
                  </a:cubicBezTo>
                  <a:lnTo>
                    <a:pt x="96" y="3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31" name="Freeform 86">
              <a:extLst>
                <a:ext uri="{FF2B5EF4-FFF2-40B4-BE49-F238E27FC236}">
                  <a16:creationId xmlns:a16="http://schemas.microsoft.com/office/drawing/2014/main" id="{F94C9BE9-6651-46B4-B937-A0853202C65D}"/>
                </a:ext>
              </a:extLst>
            </p:cNvPr>
            <p:cNvSpPr>
              <a:spLocks noEditPoints="1"/>
            </p:cNvSpPr>
            <p:nvPr/>
          </p:nvSpPr>
          <p:spPr bwMode="auto">
            <a:xfrm>
              <a:off x="-915988" y="3375025"/>
              <a:ext cx="944563" cy="942975"/>
            </a:xfrm>
            <a:custGeom>
              <a:avLst/>
              <a:gdLst>
                <a:gd name="T0" fmla="*/ 219 w 439"/>
                <a:gd name="T1" fmla="*/ 0 h 439"/>
                <a:gd name="T2" fmla="*/ 0 w 439"/>
                <a:gd name="T3" fmla="*/ 219 h 439"/>
                <a:gd name="T4" fmla="*/ 219 w 439"/>
                <a:gd name="T5" fmla="*/ 439 h 439"/>
                <a:gd name="T6" fmla="*/ 439 w 439"/>
                <a:gd name="T7" fmla="*/ 219 h 439"/>
                <a:gd name="T8" fmla="*/ 219 w 439"/>
                <a:gd name="T9" fmla="*/ 0 h 439"/>
                <a:gd name="T10" fmla="*/ 219 w 439"/>
                <a:gd name="T11" fmla="*/ 346 h 439"/>
                <a:gd name="T12" fmla="*/ 92 w 439"/>
                <a:gd name="T13" fmla="*/ 219 h 439"/>
                <a:gd name="T14" fmla="*/ 219 w 439"/>
                <a:gd name="T15" fmla="*/ 92 h 439"/>
                <a:gd name="T16" fmla="*/ 346 w 439"/>
                <a:gd name="T17" fmla="*/ 219 h 439"/>
                <a:gd name="T18" fmla="*/ 219 w 439"/>
                <a:gd name="T19" fmla="*/ 346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9" h="439">
                  <a:moveTo>
                    <a:pt x="219" y="0"/>
                  </a:moveTo>
                  <a:cubicBezTo>
                    <a:pt x="98" y="0"/>
                    <a:pt x="0" y="98"/>
                    <a:pt x="0" y="219"/>
                  </a:cubicBezTo>
                  <a:cubicBezTo>
                    <a:pt x="0" y="341"/>
                    <a:pt x="98" y="439"/>
                    <a:pt x="219" y="439"/>
                  </a:cubicBezTo>
                  <a:cubicBezTo>
                    <a:pt x="340" y="439"/>
                    <a:pt x="439" y="341"/>
                    <a:pt x="439" y="219"/>
                  </a:cubicBezTo>
                  <a:cubicBezTo>
                    <a:pt x="439" y="98"/>
                    <a:pt x="340" y="0"/>
                    <a:pt x="219" y="0"/>
                  </a:cubicBezTo>
                  <a:close/>
                  <a:moveTo>
                    <a:pt x="219" y="346"/>
                  </a:moveTo>
                  <a:cubicBezTo>
                    <a:pt x="149" y="346"/>
                    <a:pt x="92" y="290"/>
                    <a:pt x="92" y="219"/>
                  </a:cubicBezTo>
                  <a:cubicBezTo>
                    <a:pt x="92" y="149"/>
                    <a:pt x="149" y="92"/>
                    <a:pt x="219" y="92"/>
                  </a:cubicBezTo>
                  <a:cubicBezTo>
                    <a:pt x="289" y="92"/>
                    <a:pt x="346" y="149"/>
                    <a:pt x="346" y="219"/>
                  </a:cubicBezTo>
                  <a:cubicBezTo>
                    <a:pt x="346" y="290"/>
                    <a:pt x="289" y="346"/>
                    <a:pt x="219"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32" name="Freeform 87">
              <a:extLst>
                <a:ext uri="{FF2B5EF4-FFF2-40B4-BE49-F238E27FC236}">
                  <a16:creationId xmlns:a16="http://schemas.microsoft.com/office/drawing/2014/main" id="{3916EEF2-764A-4085-8D52-32342E14F3D3}"/>
                </a:ext>
              </a:extLst>
            </p:cNvPr>
            <p:cNvSpPr>
              <a:spLocks/>
            </p:cNvSpPr>
            <p:nvPr/>
          </p:nvSpPr>
          <p:spPr bwMode="auto">
            <a:xfrm>
              <a:off x="-2687638" y="3144838"/>
              <a:ext cx="1100138" cy="1277938"/>
            </a:xfrm>
            <a:custGeom>
              <a:avLst/>
              <a:gdLst>
                <a:gd name="T0" fmla="*/ 496 w 511"/>
                <a:gd name="T1" fmla="*/ 512 h 595"/>
                <a:gd name="T2" fmla="*/ 303 w 511"/>
                <a:gd name="T3" fmla="*/ 319 h 595"/>
                <a:gd name="T4" fmla="*/ 303 w 511"/>
                <a:gd name="T5" fmla="*/ 46 h 595"/>
                <a:gd name="T6" fmla="*/ 257 w 511"/>
                <a:gd name="T7" fmla="*/ 0 h 595"/>
                <a:gd name="T8" fmla="*/ 211 w 511"/>
                <a:gd name="T9" fmla="*/ 46 h 595"/>
                <a:gd name="T10" fmla="*/ 211 w 511"/>
                <a:gd name="T11" fmla="*/ 319 h 595"/>
                <a:gd name="T12" fmla="*/ 18 w 511"/>
                <a:gd name="T13" fmla="*/ 511 h 595"/>
                <a:gd name="T14" fmla="*/ 18 w 511"/>
                <a:gd name="T15" fmla="*/ 577 h 595"/>
                <a:gd name="T16" fmla="*/ 83 w 511"/>
                <a:gd name="T17" fmla="*/ 577 h 595"/>
                <a:gd name="T18" fmla="*/ 257 w 511"/>
                <a:gd name="T19" fmla="*/ 403 h 595"/>
                <a:gd name="T20" fmla="*/ 431 w 511"/>
                <a:gd name="T21" fmla="*/ 577 h 595"/>
                <a:gd name="T22" fmla="*/ 496 w 511"/>
                <a:gd name="T23" fmla="*/ 572 h 595"/>
                <a:gd name="T24" fmla="*/ 496 w 511"/>
                <a:gd name="T25" fmla="*/ 512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595">
                  <a:moveTo>
                    <a:pt x="496" y="512"/>
                  </a:moveTo>
                  <a:cubicBezTo>
                    <a:pt x="303" y="319"/>
                    <a:pt x="303" y="319"/>
                    <a:pt x="303" y="319"/>
                  </a:cubicBezTo>
                  <a:cubicBezTo>
                    <a:pt x="303" y="46"/>
                    <a:pt x="303" y="46"/>
                    <a:pt x="303" y="46"/>
                  </a:cubicBezTo>
                  <a:cubicBezTo>
                    <a:pt x="303" y="21"/>
                    <a:pt x="283" y="0"/>
                    <a:pt x="257" y="0"/>
                  </a:cubicBezTo>
                  <a:cubicBezTo>
                    <a:pt x="231" y="0"/>
                    <a:pt x="211" y="21"/>
                    <a:pt x="211" y="46"/>
                  </a:cubicBezTo>
                  <a:cubicBezTo>
                    <a:pt x="211" y="319"/>
                    <a:pt x="211" y="319"/>
                    <a:pt x="211" y="319"/>
                  </a:cubicBezTo>
                  <a:cubicBezTo>
                    <a:pt x="18" y="511"/>
                    <a:pt x="18" y="511"/>
                    <a:pt x="18" y="511"/>
                  </a:cubicBezTo>
                  <a:cubicBezTo>
                    <a:pt x="0" y="529"/>
                    <a:pt x="0" y="559"/>
                    <a:pt x="18" y="577"/>
                  </a:cubicBezTo>
                  <a:cubicBezTo>
                    <a:pt x="36" y="595"/>
                    <a:pt x="65" y="595"/>
                    <a:pt x="83" y="577"/>
                  </a:cubicBezTo>
                  <a:cubicBezTo>
                    <a:pt x="257" y="403"/>
                    <a:pt x="257" y="403"/>
                    <a:pt x="257" y="403"/>
                  </a:cubicBezTo>
                  <a:cubicBezTo>
                    <a:pt x="431" y="577"/>
                    <a:pt x="431" y="577"/>
                    <a:pt x="431" y="577"/>
                  </a:cubicBezTo>
                  <a:cubicBezTo>
                    <a:pt x="450" y="594"/>
                    <a:pt x="479" y="592"/>
                    <a:pt x="496" y="572"/>
                  </a:cubicBezTo>
                  <a:cubicBezTo>
                    <a:pt x="511" y="555"/>
                    <a:pt x="511" y="529"/>
                    <a:pt x="496" y="5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sp>
        <p:nvSpPr>
          <p:cNvPr id="4" name="Slide Number Placeholder 3"/>
          <p:cNvSpPr>
            <a:spLocks noGrp="1"/>
          </p:cNvSpPr>
          <p:nvPr>
            <p:ph type="sldNum" sz="quarter" idx="12"/>
          </p:nvPr>
        </p:nvSpPr>
        <p:spPr>
          <a:xfrm>
            <a:off x="9588138" y="6473919"/>
            <a:ext cx="303032" cy="365125"/>
          </a:xfrm>
        </p:spPr>
        <p:txBody>
          <a:bodyPr/>
          <a:lstStyle/>
          <a:p>
            <a:fld id="{D1B91D83-34EB-A744-81D0-D8E8519C4AE3}" type="slidenum">
              <a:rPr lang="en-US" smtClean="0"/>
              <a:t>4</a:t>
            </a:fld>
            <a:endParaRPr lang="en-US"/>
          </a:p>
        </p:txBody>
      </p:sp>
      <p:sp>
        <p:nvSpPr>
          <p:cNvPr id="118" name="TextBox 117"/>
          <p:cNvSpPr txBox="1"/>
          <p:nvPr/>
        </p:nvSpPr>
        <p:spPr>
          <a:xfrm>
            <a:off x="622245" y="5886135"/>
            <a:ext cx="3159328" cy="523220"/>
          </a:xfrm>
          <a:prstGeom prst="rect">
            <a:avLst/>
          </a:prstGeom>
          <a:noFill/>
        </p:spPr>
        <p:txBody>
          <a:bodyPr wrap="square" rtlCol="0">
            <a:spAutoFit/>
          </a:bodyPr>
          <a:lstStyle/>
          <a:p>
            <a:r>
              <a:rPr lang="en-ZA" sz="2800" b="1" dirty="0">
                <a:solidFill>
                  <a:schemeClr val="accent4">
                    <a:lumMod val="50000"/>
                  </a:schemeClr>
                </a:solidFill>
              </a:rPr>
              <a:t>National Assembly</a:t>
            </a:r>
          </a:p>
        </p:txBody>
      </p:sp>
      <p:sp>
        <p:nvSpPr>
          <p:cNvPr id="124" name="TextBox 123"/>
          <p:cNvSpPr txBox="1"/>
          <p:nvPr/>
        </p:nvSpPr>
        <p:spPr>
          <a:xfrm>
            <a:off x="5188953" y="5913549"/>
            <a:ext cx="4585032" cy="523220"/>
          </a:xfrm>
          <a:prstGeom prst="rect">
            <a:avLst/>
          </a:prstGeom>
          <a:noFill/>
        </p:spPr>
        <p:txBody>
          <a:bodyPr wrap="square" rtlCol="0">
            <a:spAutoFit/>
          </a:bodyPr>
          <a:lstStyle/>
          <a:p>
            <a:r>
              <a:rPr lang="en-ZA" sz="2800" b="1" dirty="0">
                <a:solidFill>
                  <a:schemeClr val="accent4">
                    <a:lumMod val="50000"/>
                  </a:schemeClr>
                </a:solidFill>
              </a:rPr>
              <a:t>National Council of Provinces</a:t>
            </a:r>
          </a:p>
        </p:txBody>
      </p:sp>
      <p:sp>
        <p:nvSpPr>
          <p:cNvPr id="133" name="Freeform 31"/>
          <p:cNvSpPr>
            <a:spLocks noEditPoints="1"/>
          </p:cNvSpPr>
          <p:nvPr/>
        </p:nvSpPr>
        <p:spPr bwMode="auto">
          <a:xfrm>
            <a:off x="6164554" y="2208067"/>
            <a:ext cx="504000" cy="468000"/>
          </a:xfrm>
          <a:custGeom>
            <a:avLst/>
            <a:gdLst>
              <a:gd name="T0" fmla="*/ 3114 w 3968"/>
              <a:gd name="T1" fmla="*/ 3318 h 4464"/>
              <a:gd name="T2" fmla="*/ 2867 w 3968"/>
              <a:gd name="T3" fmla="*/ 3471 h 4464"/>
              <a:gd name="T4" fmla="*/ 2877 w 3968"/>
              <a:gd name="T5" fmla="*/ 3201 h 4464"/>
              <a:gd name="T6" fmla="*/ 308 w 3968"/>
              <a:gd name="T7" fmla="*/ 3416 h 4464"/>
              <a:gd name="T8" fmla="*/ 33 w 3968"/>
              <a:gd name="T9" fmla="*/ 3356 h 4464"/>
              <a:gd name="T10" fmla="*/ 296 w 3968"/>
              <a:gd name="T11" fmla="*/ 3201 h 4464"/>
              <a:gd name="T12" fmla="*/ 2643 w 3968"/>
              <a:gd name="T13" fmla="*/ 3176 h 4464"/>
              <a:gd name="T14" fmla="*/ 2769 w 3968"/>
              <a:gd name="T15" fmla="*/ 4223 h 4464"/>
              <a:gd name="T16" fmla="*/ 2222 w 3968"/>
              <a:gd name="T17" fmla="*/ 3072 h 4464"/>
              <a:gd name="T18" fmla="*/ 950 w 3968"/>
              <a:gd name="T19" fmla="*/ 3073 h 4464"/>
              <a:gd name="T20" fmla="*/ 403 w 3968"/>
              <a:gd name="T21" fmla="*/ 4223 h 4464"/>
              <a:gd name="T22" fmla="*/ 528 w 3968"/>
              <a:gd name="T23" fmla="*/ 3176 h 4464"/>
              <a:gd name="T24" fmla="*/ 1586 w 3968"/>
              <a:gd name="T25" fmla="*/ 2783 h 4464"/>
              <a:gd name="T26" fmla="*/ 2023 w 3968"/>
              <a:gd name="T27" fmla="*/ 2960 h 4464"/>
              <a:gd name="T28" fmla="*/ 2206 w 3968"/>
              <a:gd name="T29" fmla="*/ 3389 h 4464"/>
              <a:gd name="T30" fmla="*/ 1029 w 3968"/>
              <a:gd name="T31" fmla="*/ 3122 h 4464"/>
              <a:gd name="T32" fmla="*/ 1377 w 3968"/>
              <a:gd name="T33" fmla="*/ 2818 h 4464"/>
              <a:gd name="T34" fmla="*/ 2976 w 3968"/>
              <a:gd name="T35" fmla="*/ 2780 h 4464"/>
              <a:gd name="T36" fmla="*/ 3041 w 3968"/>
              <a:gd name="T37" fmla="*/ 2994 h 4464"/>
              <a:gd name="T38" fmla="*/ 2841 w 3968"/>
              <a:gd name="T39" fmla="*/ 3098 h 4464"/>
              <a:gd name="T40" fmla="*/ 2695 w 3968"/>
              <a:gd name="T41" fmla="*/ 2925 h 4464"/>
              <a:gd name="T42" fmla="*/ 2841 w 3968"/>
              <a:gd name="T43" fmla="*/ 2753 h 4464"/>
              <a:gd name="T44" fmla="*/ 444 w 3968"/>
              <a:gd name="T45" fmla="*/ 2827 h 4464"/>
              <a:gd name="T46" fmla="*/ 421 w 3968"/>
              <a:gd name="T47" fmla="*/ 3049 h 4464"/>
              <a:gd name="T48" fmla="*/ 196 w 3968"/>
              <a:gd name="T49" fmla="*/ 3071 h 4464"/>
              <a:gd name="T50" fmla="*/ 131 w 3968"/>
              <a:gd name="T51" fmla="*/ 2857 h 4464"/>
              <a:gd name="T52" fmla="*/ 2341 w 3968"/>
              <a:gd name="T53" fmla="*/ 2429 h 4464"/>
              <a:gd name="T54" fmla="*/ 2593 w 3968"/>
              <a:gd name="T55" fmla="*/ 2600 h 4464"/>
              <a:gd name="T56" fmla="*/ 2514 w 3968"/>
              <a:gd name="T57" fmla="*/ 2891 h 4464"/>
              <a:gd name="T58" fmla="*/ 2207 w 3968"/>
              <a:gd name="T59" fmla="*/ 2916 h 4464"/>
              <a:gd name="T60" fmla="*/ 2078 w 3968"/>
              <a:gd name="T61" fmla="*/ 2645 h 4464"/>
              <a:gd name="T62" fmla="*/ 2294 w 3968"/>
              <a:gd name="T63" fmla="*/ 2434 h 4464"/>
              <a:gd name="T64" fmla="*/ 1034 w 3968"/>
              <a:gd name="T65" fmla="*/ 2523 h 4464"/>
              <a:gd name="T66" fmla="*/ 1060 w 3968"/>
              <a:gd name="T67" fmla="*/ 2823 h 4464"/>
              <a:gd name="T68" fmla="*/ 781 w 3968"/>
              <a:gd name="T69" fmla="*/ 2949 h 4464"/>
              <a:gd name="T70" fmla="*/ 567 w 3968"/>
              <a:gd name="T71" fmla="*/ 2738 h 4464"/>
              <a:gd name="T72" fmla="*/ 695 w 3968"/>
              <a:gd name="T73" fmla="*/ 2466 h 4464"/>
              <a:gd name="T74" fmla="*/ 1752 w 3968"/>
              <a:gd name="T75" fmla="*/ 1944 h 4464"/>
              <a:gd name="T76" fmla="*/ 1976 w 3968"/>
              <a:gd name="T77" fmla="*/ 2237 h 4464"/>
              <a:gd name="T78" fmla="*/ 1845 w 3968"/>
              <a:gd name="T79" fmla="*/ 2585 h 4464"/>
              <a:gd name="T80" fmla="*/ 1471 w 3968"/>
              <a:gd name="T81" fmla="*/ 2665 h 4464"/>
              <a:gd name="T82" fmla="*/ 1207 w 3968"/>
              <a:gd name="T83" fmla="*/ 2405 h 4464"/>
              <a:gd name="T84" fmla="*/ 1287 w 3968"/>
              <a:gd name="T85" fmla="*/ 2041 h 4464"/>
              <a:gd name="T86" fmla="*/ 1955 w 3968"/>
              <a:gd name="T87" fmla="*/ 158 h 4464"/>
              <a:gd name="T88" fmla="*/ 1698 w 3968"/>
              <a:gd name="T89" fmla="*/ 311 h 4464"/>
              <a:gd name="T90" fmla="*/ 1698 w 3968"/>
              <a:gd name="T91" fmla="*/ 1293 h 4464"/>
              <a:gd name="T92" fmla="*/ 1955 w 3968"/>
              <a:gd name="T93" fmla="*/ 1447 h 4464"/>
              <a:gd name="T94" fmla="*/ 3650 w 3968"/>
              <a:gd name="T95" fmla="*/ 1415 h 4464"/>
              <a:gd name="T96" fmla="*/ 3806 w 3968"/>
              <a:gd name="T97" fmla="*/ 1163 h 4464"/>
              <a:gd name="T98" fmla="*/ 3687 w 3968"/>
              <a:gd name="T99" fmla="*/ 212 h 4464"/>
              <a:gd name="T100" fmla="*/ 3517 w 3968"/>
              <a:gd name="T101" fmla="*/ 0 h 4464"/>
              <a:gd name="T102" fmla="*/ 3874 w 3968"/>
              <a:gd name="T103" fmla="*/ 172 h 4464"/>
              <a:gd name="T104" fmla="*/ 3964 w 3968"/>
              <a:gd name="T105" fmla="*/ 1224 h 4464"/>
              <a:gd name="T106" fmla="*/ 3744 w 3968"/>
              <a:gd name="T107" fmla="*/ 1543 h 4464"/>
              <a:gd name="T108" fmla="*/ 2114 w 3968"/>
              <a:gd name="T109" fmla="*/ 1604 h 4464"/>
              <a:gd name="T110" fmla="*/ 1637 w 3968"/>
              <a:gd name="T111" fmla="*/ 1474 h 4464"/>
              <a:gd name="T112" fmla="*/ 1506 w 3968"/>
              <a:gd name="T113" fmla="*/ 441 h 4464"/>
              <a:gd name="T114" fmla="*/ 1680 w 3968"/>
              <a:gd name="T115" fmla="*/ 92 h 4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68" h="4464">
                <a:moveTo>
                  <a:pt x="2877" y="3201"/>
                </a:moveTo>
                <a:lnTo>
                  <a:pt x="2924" y="3203"/>
                </a:lnTo>
                <a:lnTo>
                  <a:pt x="2969" y="3215"/>
                </a:lnTo>
                <a:lnTo>
                  <a:pt x="3012" y="3233"/>
                </a:lnTo>
                <a:lnTo>
                  <a:pt x="3051" y="3256"/>
                </a:lnTo>
                <a:lnTo>
                  <a:pt x="3084" y="3284"/>
                </a:lnTo>
                <a:lnTo>
                  <a:pt x="3114" y="3318"/>
                </a:lnTo>
                <a:lnTo>
                  <a:pt x="3138" y="3356"/>
                </a:lnTo>
                <a:lnTo>
                  <a:pt x="3156" y="3398"/>
                </a:lnTo>
                <a:lnTo>
                  <a:pt x="3167" y="3443"/>
                </a:lnTo>
                <a:lnTo>
                  <a:pt x="3171" y="3489"/>
                </a:lnTo>
                <a:lnTo>
                  <a:pt x="3171" y="4019"/>
                </a:lnTo>
                <a:lnTo>
                  <a:pt x="2867" y="4019"/>
                </a:lnTo>
                <a:lnTo>
                  <a:pt x="2867" y="3471"/>
                </a:lnTo>
                <a:lnTo>
                  <a:pt x="2863" y="3416"/>
                </a:lnTo>
                <a:lnTo>
                  <a:pt x="2853" y="3362"/>
                </a:lnTo>
                <a:lnTo>
                  <a:pt x="2838" y="3310"/>
                </a:lnTo>
                <a:lnTo>
                  <a:pt x="2817" y="3260"/>
                </a:lnTo>
                <a:lnTo>
                  <a:pt x="2792" y="3213"/>
                </a:lnTo>
                <a:lnTo>
                  <a:pt x="2834" y="3203"/>
                </a:lnTo>
                <a:lnTo>
                  <a:pt x="2877" y="3201"/>
                </a:lnTo>
                <a:close/>
                <a:moveTo>
                  <a:pt x="296" y="3201"/>
                </a:moveTo>
                <a:lnTo>
                  <a:pt x="338" y="3203"/>
                </a:lnTo>
                <a:lnTo>
                  <a:pt x="379" y="3213"/>
                </a:lnTo>
                <a:lnTo>
                  <a:pt x="354" y="3260"/>
                </a:lnTo>
                <a:lnTo>
                  <a:pt x="333" y="3310"/>
                </a:lnTo>
                <a:lnTo>
                  <a:pt x="318" y="3362"/>
                </a:lnTo>
                <a:lnTo>
                  <a:pt x="308" y="3416"/>
                </a:lnTo>
                <a:lnTo>
                  <a:pt x="305" y="3471"/>
                </a:lnTo>
                <a:lnTo>
                  <a:pt x="305" y="4019"/>
                </a:lnTo>
                <a:lnTo>
                  <a:pt x="0" y="4019"/>
                </a:lnTo>
                <a:lnTo>
                  <a:pt x="0" y="3489"/>
                </a:lnTo>
                <a:lnTo>
                  <a:pt x="4" y="3443"/>
                </a:lnTo>
                <a:lnTo>
                  <a:pt x="15" y="3398"/>
                </a:lnTo>
                <a:lnTo>
                  <a:pt x="33" y="3356"/>
                </a:lnTo>
                <a:lnTo>
                  <a:pt x="58" y="3318"/>
                </a:lnTo>
                <a:lnTo>
                  <a:pt x="87" y="3284"/>
                </a:lnTo>
                <a:lnTo>
                  <a:pt x="121" y="3256"/>
                </a:lnTo>
                <a:lnTo>
                  <a:pt x="160" y="3232"/>
                </a:lnTo>
                <a:lnTo>
                  <a:pt x="203" y="3214"/>
                </a:lnTo>
                <a:lnTo>
                  <a:pt x="249" y="3203"/>
                </a:lnTo>
                <a:lnTo>
                  <a:pt x="296" y="3201"/>
                </a:lnTo>
                <a:close/>
                <a:moveTo>
                  <a:pt x="2341" y="3053"/>
                </a:moveTo>
                <a:lnTo>
                  <a:pt x="2399" y="3057"/>
                </a:lnTo>
                <a:lnTo>
                  <a:pt x="2455" y="3068"/>
                </a:lnTo>
                <a:lnTo>
                  <a:pt x="2507" y="3086"/>
                </a:lnTo>
                <a:lnTo>
                  <a:pt x="2557" y="3110"/>
                </a:lnTo>
                <a:lnTo>
                  <a:pt x="2603" y="3140"/>
                </a:lnTo>
                <a:lnTo>
                  <a:pt x="2643" y="3176"/>
                </a:lnTo>
                <a:lnTo>
                  <a:pt x="2679" y="3215"/>
                </a:lnTo>
                <a:lnTo>
                  <a:pt x="2709" y="3260"/>
                </a:lnTo>
                <a:lnTo>
                  <a:pt x="2734" y="3309"/>
                </a:lnTo>
                <a:lnTo>
                  <a:pt x="2753" y="3360"/>
                </a:lnTo>
                <a:lnTo>
                  <a:pt x="2765" y="3414"/>
                </a:lnTo>
                <a:lnTo>
                  <a:pt x="2769" y="3471"/>
                </a:lnTo>
                <a:lnTo>
                  <a:pt x="2769" y="4223"/>
                </a:lnTo>
                <a:lnTo>
                  <a:pt x="2303" y="4223"/>
                </a:lnTo>
                <a:lnTo>
                  <a:pt x="2303" y="3389"/>
                </a:lnTo>
                <a:lnTo>
                  <a:pt x="2298" y="3321"/>
                </a:lnTo>
                <a:lnTo>
                  <a:pt x="2287" y="3255"/>
                </a:lnTo>
                <a:lnTo>
                  <a:pt x="2271" y="3192"/>
                </a:lnTo>
                <a:lnTo>
                  <a:pt x="2249" y="3130"/>
                </a:lnTo>
                <a:lnTo>
                  <a:pt x="2222" y="3072"/>
                </a:lnTo>
                <a:lnTo>
                  <a:pt x="2260" y="3063"/>
                </a:lnTo>
                <a:lnTo>
                  <a:pt x="2300" y="3056"/>
                </a:lnTo>
                <a:lnTo>
                  <a:pt x="2341" y="3053"/>
                </a:lnTo>
                <a:close/>
                <a:moveTo>
                  <a:pt x="830" y="3053"/>
                </a:moveTo>
                <a:lnTo>
                  <a:pt x="871" y="3056"/>
                </a:lnTo>
                <a:lnTo>
                  <a:pt x="911" y="3063"/>
                </a:lnTo>
                <a:lnTo>
                  <a:pt x="950" y="3073"/>
                </a:lnTo>
                <a:lnTo>
                  <a:pt x="922" y="3132"/>
                </a:lnTo>
                <a:lnTo>
                  <a:pt x="899" y="3192"/>
                </a:lnTo>
                <a:lnTo>
                  <a:pt x="882" y="3256"/>
                </a:lnTo>
                <a:lnTo>
                  <a:pt x="871" y="3321"/>
                </a:lnTo>
                <a:lnTo>
                  <a:pt x="868" y="3389"/>
                </a:lnTo>
                <a:lnTo>
                  <a:pt x="868" y="4223"/>
                </a:lnTo>
                <a:lnTo>
                  <a:pt x="403" y="4223"/>
                </a:lnTo>
                <a:lnTo>
                  <a:pt x="403" y="3471"/>
                </a:lnTo>
                <a:lnTo>
                  <a:pt x="408" y="3414"/>
                </a:lnTo>
                <a:lnTo>
                  <a:pt x="419" y="3360"/>
                </a:lnTo>
                <a:lnTo>
                  <a:pt x="437" y="3309"/>
                </a:lnTo>
                <a:lnTo>
                  <a:pt x="462" y="3260"/>
                </a:lnTo>
                <a:lnTo>
                  <a:pt x="492" y="3215"/>
                </a:lnTo>
                <a:lnTo>
                  <a:pt x="528" y="3176"/>
                </a:lnTo>
                <a:lnTo>
                  <a:pt x="568" y="3140"/>
                </a:lnTo>
                <a:lnTo>
                  <a:pt x="614" y="3110"/>
                </a:lnTo>
                <a:lnTo>
                  <a:pt x="664" y="3086"/>
                </a:lnTo>
                <a:lnTo>
                  <a:pt x="716" y="3068"/>
                </a:lnTo>
                <a:lnTo>
                  <a:pt x="771" y="3057"/>
                </a:lnTo>
                <a:lnTo>
                  <a:pt x="830" y="3053"/>
                </a:lnTo>
                <a:close/>
                <a:moveTo>
                  <a:pt x="1586" y="2783"/>
                </a:moveTo>
                <a:lnTo>
                  <a:pt x="1658" y="2787"/>
                </a:lnTo>
                <a:lnTo>
                  <a:pt x="1727" y="2799"/>
                </a:lnTo>
                <a:lnTo>
                  <a:pt x="1795" y="2818"/>
                </a:lnTo>
                <a:lnTo>
                  <a:pt x="1859" y="2845"/>
                </a:lnTo>
                <a:lnTo>
                  <a:pt x="1918" y="2877"/>
                </a:lnTo>
                <a:lnTo>
                  <a:pt x="1973" y="2916"/>
                </a:lnTo>
                <a:lnTo>
                  <a:pt x="2023" y="2960"/>
                </a:lnTo>
                <a:lnTo>
                  <a:pt x="2069" y="3010"/>
                </a:lnTo>
                <a:lnTo>
                  <a:pt x="2109" y="3064"/>
                </a:lnTo>
                <a:lnTo>
                  <a:pt x="2142" y="3122"/>
                </a:lnTo>
                <a:lnTo>
                  <a:pt x="2170" y="3184"/>
                </a:lnTo>
                <a:lnTo>
                  <a:pt x="2189" y="3249"/>
                </a:lnTo>
                <a:lnTo>
                  <a:pt x="2202" y="3318"/>
                </a:lnTo>
                <a:lnTo>
                  <a:pt x="2206" y="3389"/>
                </a:lnTo>
                <a:lnTo>
                  <a:pt x="2206" y="4464"/>
                </a:lnTo>
                <a:lnTo>
                  <a:pt x="966" y="4464"/>
                </a:lnTo>
                <a:lnTo>
                  <a:pt x="966" y="3389"/>
                </a:lnTo>
                <a:lnTo>
                  <a:pt x="971" y="3318"/>
                </a:lnTo>
                <a:lnTo>
                  <a:pt x="983" y="3249"/>
                </a:lnTo>
                <a:lnTo>
                  <a:pt x="1002" y="3184"/>
                </a:lnTo>
                <a:lnTo>
                  <a:pt x="1029" y="3122"/>
                </a:lnTo>
                <a:lnTo>
                  <a:pt x="1063" y="3064"/>
                </a:lnTo>
                <a:lnTo>
                  <a:pt x="1102" y="3010"/>
                </a:lnTo>
                <a:lnTo>
                  <a:pt x="1148" y="2960"/>
                </a:lnTo>
                <a:lnTo>
                  <a:pt x="1199" y="2916"/>
                </a:lnTo>
                <a:lnTo>
                  <a:pt x="1254" y="2877"/>
                </a:lnTo>
                <a:lnTo>
                  <a:pt x="1314" y="2845"/>
                </a:lnTo>
                <a:lnTo>
                  <a:pt x="1377" y="2818"/>
                </a:lnTo>
                <a:lnTo>
                  <a:pt x="1444" y="2799"/>
                </a:lnTo>
                <a:lnTo>
                  <a:pt x="1514" y="2787"/>
                </a:lnTo>
                <a:lnTo>
                  <a:pt x="1586" y="2783"/>
                </a:lnTo>
                <a:close/>
                <a:moveTo>
                  <a:pt x="2877" y="2750"/>
                </a:moveTo>
                <a:lnTo>
                  <a:pt x="2913" y="2753"/>
                </a:lnTo>
                <a:lnTo>
                  <a:pt x="2946" y="2764"/>
                </a:lnTo>
                <a:lnTo>
                  <a:pt x="2976" y="2780"/>
                </a:lnTo>
                <a:lnTo>
                  <a:pt x="3002" y="2801"/>
                </a:lnTo>
                <a:lnTo>
                  <a:pt x="3025" y="2827"/>
                </a:lnTo>
                <a:lnTo>
                  <a:pt x="3041" y="2857"/>
                </a:lnTo>
                <a:lnTo>
                  <a:pt x="3051" y="2889"/>
                </a:lnTo>
                <a:lnTo>
                  <a:pt x="3055" y="2925"/>
                </a:lnTo>
                <a:lnTo>
                  <a:pt x="3051" y="2960"/>
                </a:lnTo>
                <a:lnTo>
                  <a:pt x="3041" y="2994"/>
                </a:lnTo>
                <a:lnTo>
                  <a:pt x="3025" y="3023"/>
                </a:lnTo>
                <a:lnTo>
                  <a:pt x="3002" y="3049"/>
                </a:lnTo>
                <a:lnTo>
                  <a:pt x="2976" y="3071"/>
                </a:lnTo>
                <a:lnTo>
                  <a:pt x="2946" y="3087"/>
                </a:lnTo>
                <a:lnTo>
                  <a:pt x="2913" y="3098"/>
                </a:lnTo>
                <a:lnTo>
                  <a:pt x="2877" y="3100"/>
                </a:lnTo>
                <a:lnTo>
                  <a:pt x="2841" y="3098"/>
                </a:lnTo>
                <a:lnTo>
                  <a:pt x="2806" y="3087"/>
                </a:lnTo>
                <a:lnTo>
                  <a:pt x="2776" y="3071"/>
                </a:lnTo>
                <a:lnTo>
                  <a:pt x="2749" y="3049"/>
                </a:lnTo>
                <a:lnTo>
                  <a:pt x="2727" y="3023"/>
                </a:lnTo>
                <a:lnTo>
                  <a:pt x="2711" y="2994"/>
                </a:lnTo>
                <a:lnTo>
                  <a:pt x="2700" y="2960"/>
                </a:lnTo>
                <a:lnTo>
                  <a:pt x="2695" y="2925"/>
                </a:lnTo>
                <a:lnTo>
                  <a:pt x="2700" y="2889"/>
                </a:lnTo>
                <a:lnTo>
                  <a:pt x="2711" y="2857"/>
                </a:lnTo>
                <a:lnTo>
                  <a:pt x="2727" y="2827"/>
                </a:lnTo>
                <a:lnTo>
                  <a:pt x="2749" y="2801"/>
                </a:lnTo>
                <a:lnTo>
                  <a:pt x="2776" y="2780"/>
                </a:lnTo>
                <a:lnTo>
                  <a:pt x="2806" y="2764"/>
                </a:lnTo>
                <a:lnTo>
                  <a:pt x="2841" y="2753"/>
                </a:lnTo>
                <a:lnTo>
                  <a:pt x="2877" y="2750"/>
                </a:lnTo>
                <a:close/>
                <a:moveTo>
                  <a:pt x="296" y="2750"/>
                </a:moveTo>
                <a:lnTo>
                  <a:pt x="332" y="2753"/>
                </a:lnTo>
                <a:lnTo>
                  <a:pt x="365" y="2764"/>
                </a:lnTo>
                <a:lnTo>
                  <a:pt x="395" y="2780"/>
                </a:lnTo>
                <a:lnTo>
                  <a:pt x="421" y="2801"/>
                </a:lnTo>
                <a:lnTo>
                  <a:pt x="444" y="2827"/>
                </a:lnTo>
                <a:lnTo>
                  <a:pt x="460" y="2857"/>
                </a:lnTo>
                <a:lnTo>
                  <a:pt x="471" y="2889"/>
                </a:lnTo>
                <a:lnTo>
                  <a:pt x="474" y="2925"/>
                </a:lnTo>
                <a:lnTo>
                  <a:pt x="471" y="2960"/>
                </a:lnTo>
                <a:lnTo>
                  <a:pt x="460" y="2994"/>
                </a:lnTo>
                <a:lnTo>
                  <a:pt x="444" y="3023"/>
                </a:lnTo>
                <a:lnTo>
                  <a:pt x="421" y="3049"/>
                </a:lnTo>
                <a:lnTo>
                  <a:pt x="395" y="3071"/>
                </a:lnTo>
                <a:lnTo>
                  <a:pt x="365" y="3087"/>
                </a:lnTo>
                <a:lnTo>
                  <a:pt x="332" y="3098"/>
                </a:lnTo>
                <a:lnTo>
                  <a:pt x="296" y="3100"/>
                </a:lnTo>
                <a:lnTo>
                  <a:pt x="260" y="3098"/>
                </a:lnTo>
                <a:lnTo>
                  <a:pt x="226" y="3087"/>
                </a:lnTo>
                <a:lnTo>
                  <a:pt x="196" y="3071"/>
                </a:lnTo>
                <a:lnTo>
                  <a:pt x="168" y="3049"/>
                </a:lnTo>
                <a:lnTo>
                  <a:pt x="148" y="3023"/>
                </a:lnTo>
                <a:lnTo>
                  <a:pt x="131" y="2994"/>
                </a:lnTo>
                <a:lnTo>
                  <a:pt x="120" y="2960"/>
                </a:lnTo>
                <a:lnTo>
                  <a:pt x="116" y="2925"/>
                </a:lnTo>
                <a:lnTo>
                  <a:pt x="120" y="2889"/>
                </a:lnTo>
                <a:lnTo>
                  <a:pt x="131" y="2857"/>
                </a:lnTo>
                <a:lnTo>
                  <a:pt x="148" y="2827"/>
                </a:lnTo>
                <a:lnTo>
                  <a:pt x="168" y="2801"/>
                </a:lnTo>
                <a:lnTo>
                  <a:pt x="196" y="2780"/>
                </a:lnTo>
                <a:lnTo>
                  <a:pt x="226" y="2764"/>
                </a:lnTo>
                <a:lnTo>
                  <a:pt x="260" y="2753"/>
                </a:lnTo>
                <a:lnTo>
                  <a:pt x="296" y="2750"/>
                </a:lnTo>
                <a:close/>
                <a:moveTo>
                  <a:pt x="2341" y="2429"/>
                </a:moveTo>
                <a:lnTo>
                  <a:pt x="2390" y="2434"/>
                </a:lnTo>
                <a:lnTo>
                  <a:pt x="2435" y="2446"/>
                </a:lnTo>
                <a:lnTo>
                  <a:pt x="2477" y="2466"/>
                </a:lnTo>
                <a:lnTo>
                  <a:pt x="2514" y="2492"/>
                </a:lnTo>
                <a:lnTo>
                  <a:pt x="2546" y="2523"/>
                </a:lnTo>
                <a:lnTo>
                  <a:pt x="2572" y="2559"/>
                </a:lnTo>
                <a:lnTo>
                  <a:pt x="2593" y="2600"/>
                </a:lnTo>
                <a:lnTo>
                  <a:pt x="2605" y="2645"/>
                </a:lnTo>
                <a:lnTo>
                  <a:pt x="2610" y="2691"/>
                </a:lnTo>
                <a:lnTo>
                  <a:pt x="2605" y="2738"/>
                </a:lnTo>
                <a:lnTo>
                  <a:pt x="2593" y="2783"/>
                </a:lnTo>
                <a:lnTo>
                  <a:pt x="2572" y="2823"/>
                </a:lnTo>
                <a:lnTo>
                  <a:pt x="2546" y="2860"/>
                </a:lnTo>
                <a:lnTo>
                  <a:pt x="2514" y="2891"/>
                </a:lnTo>
                <a:lnTo>
                  <a:pt x="2477" y="2916"/>
                </a:lnTo>
                <a:lnTo>
                  <a:pt x="2435" y="2937"/>
                </a:lnTo>
                <a:lnTo>
                  <a:pt x="2390" y="2949"/>
                </a:lnTo>
                <a:lnTo>
                  <a:pt x="2341" y="2953"/>
                </a:lnTo>
                <a:lnTo>
                  <a:pt x="2294" y="2949"/>
                </a:lnTo>
                <a:lnTo>
                  <a:pt x="2249" y="2937"/>
                </a:lnTo>
                <a:lnTo>
                  <a:pt x="2207" y="2916"/>
                </a:lnTo>
                <a:lnTo>
                  <a:pt x="2170" y="2891"/>
                </a:lnTo>
                <a:lnTo>
                  <a:pt x="2138" y="2860"/>
                </a:lnTo>
                <a:lnTo>
                  <a:pt x="2112" y="2823"/>
                </a:lnTo>
                <a:lnTo>
                  <a:pt x="2091" y="2783"/>
                </a:lnTo>
                <a:lnTo>
                  <a:pt x="2078" y="2738"/>
                </a:lnTo>
                <a:lnTo>
                  <a:pt x="2074" y="2691"/>
                </a:lnTo>
                <a:lnTo>
                  <a:pt x="2078" y="2645"/>
                </a:lnTo>
                <a:lnTo>
                  <a:pt x="2091" y="2600"/>
                </a:lnTo>
                <a:lnTo>
                  <a:pt x="2112" y="2559"/>
                </a:lnTo>
                <a:lnTo>
                  <a:pt x="2138" y="2523"/>
                </a:lnTo>
                <a:lnTo>
                  <a:pt x="2170" y="2492"/>
                </a:lnTo>
                <a:lnTo>
                  <a:pt x="2207" y="2466"/>
                </a:lnTo>
                <a:lnTo>
                  <a:pt x="2249" y="2446"/>
                </a:lnTo>
                <a:lnTo>
                  <a:pt x="2294" y="2434"/>
                </a:lnTo>
                <a:lnTo>
                  <a:pt x="2341" y="2429"/>
                </a:lnTo>
                <a:close/>
                <a:moveTo>
                  <a:pt x="830" y="2429"/>
                </a:moveTo>
                <a:lnTo>
                  <a:pt x="878" y="2434"/>
                </a:lnTo>
                <a:lnTo>
                  <a:pt x="922" y="2446"/>
                </a:lnTo>
                <a:lnTo>
                  <a:pt x="964" y="2466"/>
                </a:lnTo>
                <a:lnTo>
                  <a:pt x="1001" y="2492"/>
                </a:lnTo>
                <a:lnTo>
                  <a:pt x="1034" y="2523"/>
                </a:lnTo>
                <a:lnTo>
                  <a:pt x="1060" y="2559"/>
                </a:lnTo>
                <a:lnTo>
                  <a:pt x="1080" y="2600"/>
                </a:lnTo>
                <a:lnTo>
                  <a:pt x="1092" y="2645"/>
                </a:lnTo>
                <a:lnTo>
                  <a:pt x="1096" y="2691"/>
                </a:lnTo>
                <a:lnTo>
                  <a:pt x="1092" y="2738"/>
                </a:lnTo>
                <a:lnTo>
                  <a:pt x="1080" y="2783"/>
                </a:lnTo>
                <a:lnTo>
                  <a:pt x="1060" y="2823"/>
                </a:lnTo>
                <a:lnTo>
                  <a:pt x="1034" y="2860"/>
                </a:lnTo>
                <a:lnTo>
                  <a:pt x="1001" y="2891"/>
                </a:lnTo>
                <a:lnTo>
                  <a:pt x="964" y="2916"/>
                </a:lnTo>
                <a:lnTo>
                  <a:pt x="922" y="2937"/>
                </a:lnTo>
                <a:lnTo>
                  <a:pt x="878" y="2949"/>
                </a:lnTo>
                <a:lnTo>
                  <a:pt x="830" y="2953"/>
                </a:lnTo>
                <a:lnTo>
                  <a:pt x="781" y="2949"/>
                </a:lnTo>
                <a:lnTo>
                  <a:pt x="737" y="2937"/>
                </a:lnTo>
                <a:lnTo>
                  <a:pt x="695" y="2916"/>
                </a:lnTo>
                <a:lnTo>
                  <a:pt x="658" y="2891"/>
                </a:lnTo>
                <a:lnTo>
                  <a:pt x="625" y="2860"/>
                </a:lnTo>
                <a:lnTo>
                  <a:pt x="599" y="2823"/>
                </a:lnTo>
                <a:lnTo>
                  <a:pt x="579" y="2783"/>
                </a:lnTo>
                <a:lnTo>
                  <a:pt x="567" y="2738"/>
                </a:lnTo>
                <a:lnTo>
                  <a:pt x="563" y="2691"/>
                </a:lnTo>
                <a:lnTo>
                  <a:pt x="567" y="2645"/>
                </a:lnTo>
                <a:lnTo>
                  <a:pt x="579" y="2600"/>
                </a:lnTo>
                <a:lnTo>
                  <a:pt x="599" y="2559"/>
                </a:lnTo>
                <a:lnTo>
                  <a:pt x="625" y="2523"/>
                </a:lnTo>
                <a:lnTo>
                  <a:pt x="658" y="2492"/>
                </a:lnTo>
                <a:lnTo>
                  <a:pt x="695" y="2466"/>
                </a:lnTo>
                <a:lnTo>
                  <a:pt x="737" y="2446"/>
                </a:lnTo>
                <a:lnTo>
                  <a:pt x="781" y="2434"/>
                </a:lnTo>
                <a:lnTo>
                  <a:pt x="830" y="2429"/>
                </a:lnTo>
                <a:close/>
                <a:moveTo>
                  <a:pt x="1586" y="1907"/>
                </a:moveTo>
                <a:lnTo>
                  <a:pt x="1644" y="1913"/>
                </a:lnTo>
                <a:lnTo>
                  <a:pt x="1699" y="1925"/>
                </a:lnTo>
                <a:lnTo>
                  <a:pt x="1752" y="1944"/>
                </a:lnTo>
                <a:lnTo>
                  <a:pt x="1800" y="1970"/>
                </a:lnTo>
                <a:lnTo>
                  <a:pt x="1845" y="2003"/>
                </a:lnTo>
                <a:lnTo>
                  <a:pt x="1883" y="2041"/>
                </a:lnTo>
                <a:lnTo>
                  <a:pt x="1917" y="2085"/>
                </a:lnTo>
                <a:lnTo>
                  <a:pt x="1944" y="2132"/>
                </a:lnTo>
                <a:lnTo>
                  <a:pt x="1964" y="2183"/>
                </a:lnTo>
                <a:lnTo>
                  <a:pt x="1976" y="2237"/>
                </a:lnTo>
                <a:lnTo>
                  <a:pt x="1980" y="2294"/>
                </a:lnTo>
                <a:lnTo>
                  <a:pt x="1976" y="2351"/>
                </a:lnTo>
                <a:lnTo>
                  <a:pt x="1964" y="2405"/>
                </a:lnTo>
                <a:lnTo>
                  <a:pt x="1944" y="2457"/>
                </a:lnTo>
                <a:lnTo>
                  <a:pt x="1917" y="2504"/>
                </a:lnTo>
                <a:lnTo>
                  <a:pt x="1883" y="2547"/>
                </a:lnTo>
                <a:lnTo>
                  <a:pt x="1845" y="2585"/>
                </a:lnTo>
                <a:lnTo>
                  <a:pt x="1800" y="2619"/>
                </a:lnTo>
                <a:lnTo>
                  <a:pt x="1752" y="2645"/>
                </a:lnTo>
                <a:lnTo>
                  <a:pt x="1699" y="2665"/>
                </a:lnTo>
                <a:lnTo>
                  <a:pt x="1644" y="2677"/>
                </a:lnTo>
                <a:lnTo>
                  <a:pt x="1586" y="2681"/>
                </a:lnTo>
                <a:lnTo>
                  <a:pt x="1527" y="2677"/>
                </a:lnTo>
                <a:lnTo>
                  <a:pt x="1471" y="2665"/>
                </a:lnTo>
                <a:lnTo>
                  <a:pt x="1419" y="2645"/>
                </a:lnTo>
                <a:lnTo>
                  <a:pt x="1370" y="2619"/>
                </a:lnTo>
                <a:lnTo>
                  <a:pt x="1326" y="2585"/>
                </a:lnTo>
                <a:lnTo>
                  <a:pt x="1287" y="2547"/>
                </a:lnTo>
                <a:lnTo>
                  <a:pt x="1254" y="2504"/>
                </a:lnTo>
                <a:lnTo>
                  <a:pt x="1228" y="2457"/>
                </a:lnTo>
                <a:lnTo>
                  <a:pt x="1207" y="2405"/>
                </a:lnTo>
                <a:lnTo>
                  <a:pt x="1195" y="2351"/>
                </a:lnTo>
                <a:lnTo>
                  <a:pt x="1191" y="2294"/>
                </a:lnTo>
                <a:lnTo>
                  <a:pt x="1195" y="2237"/>
                </a:lnTo>
                <a:lnTo>
                  <a:pt x="1207" y="2183"/>
                </a:lnTo>
                <a:lnTo>
                  <a:pt x="1228" y="2132"/>
                </a:lnTo>
                <a:lnTo>
                  <a:pt x="1254" y="2085"/>
                </a:lnTo>
                <a:lnTo>
                  <a:pt x="1287" y="2041"/>
                </a:lnTo>
                <a:lnTo>
                  <a:pt x="1326" y="2003"/>
                </a:lnTo>
                <a:lnTo>
                  <a:pt x="1370" y="1970"/>
                </a:lnTo>
                <a:lnTo>
                  <a:pt x="1419" y="1944"/>
                </a:lnTo>
                <a:lnTo>
                  <a:pt x="1471" y="1925"/>
                </a:lnTo>
                <a:lnTo>
                  <a:pt x="1527" y="1913"/>
                </a:lnTo>
                <a:lnTo>
                  <a:pt x="1586" y="1907"/>
                </a:lnTo>
                <a:close/>
                <a:moveTo>
                  <a:pt x="1955" y="158"/>
                </a:moveTo>
                <a:lnTo>
                  <a:pt x="1908" y="162"/>
                </a:lnTo>
                <a:lnTo>
                  <a:pt x="1864" y="173"/>
                </a:lnTo>
                <a:lnTo>
                  <a:pt x="1823" y="189"/>
                </a:lnTo>
                <a:lnTo>
                  <a:pt x="1785" y="212"/>
                </a:lnTo>
                <a:lnTo>
                  <a:pt x="1751" y="241"/>
                </a:lnTo>
                <a:lnTo>
                  <a:pt x="1722" y="275"/>
                </a:lnTo>
                <a:lnTo>
                  <a:pt x="1698" y="311"/>
                </a:lnTo>
                <a:lnTo>
                  <a:pt x="1680" y="352"/>
                </a:lnTo>
                <a:lnTo>
                  <a:pt x="1669" y="395"/>
                </a:lnTo>
                <a:lnTo>
                  <a:pt x="1666" y="441"/>
                </a:lnTo>
                <a:lnTo>
                  <a:pt x="1666" y="1163"/>
                </a:lnTo>
                <a:lnTo>
                  <a:pt x="1669" y="1209"/>
                </a:lnTo>
                <a:lnTo>
                  <a:pt x="1680" y="1253"/>
                </a:lnTo>
                <a:lnTo>
                  <a:pt x="1698" y="1293"/>
                </a:lnTo>
                <a:lnTo>
                  <a:pt x="1722" y="1331"/>
                </a:lnTo>
                <a:lnTo>
                  <a:pt x="1751" y="1364"/>
                </a:lnTo>
                <a:lnTo>
                  <a:pt x="1785" y="1392"/>
                </a:lnTo>
                <a:lnTo>
                  <a:pt x="1823" y="1415"/>
                </a:lnTo>
                <a:lnTo>
                  <a:pt x="1864" y="1433"/>
                </a:lnTo>
                <a:lnTo>
                  <a:pt x="1908" y="1443"/>
                </a:lnTo>
                <a:lnTo>
                  <a:pt x="1955" y="1447"/>
                </a:lnTo>
                <a:lnTo>
                  <a:pt x="2278" y="1447"/>
                </a:lnTo>
                <a:lnTo>
                  <a:pt x="2278" y="1800"/>
                </a:lnTo>
                <a:lnTo>
                  <a:pt x="2639" y="1447"/>
                </a:lnTo>
                <a:lnTo>
                  <a:pt x="3517" y="1447"/>
                </a:lnTo>
                <a:lnTo>
                  <a:pt x="3564" y="1443"/>
                </a:lnTo>
                <a:lnTo>
                  <a:pt x="3608" y="1433"/>
                </a:lnTo>
                <a:lnTo>
                  <a:pt x="3650" y="1415"/>
                </a:lnTo>
                <a:lnTo>
                  <a:pt x="3687" y="1392"/>
                </a:lnTo>
                <a:lnTo>
                  <a:pt x="3720" y="1364"/>
                </a:lnTo>
                <a:lnTo>
                  <a:pt x="3749" y="1331"/>
                </a:lnTo>
                <a:lnTo>
                  <a:pt x="3773" y="1293"/>
                </a:lnTo>
                <a:lnTo>
                  <a:pt x="3791" y="1253"/>
                </a:lnTo>
                <a:lnTo>
                  <a:pt x="3802" y="1209"/>
                </a:lnTo>
                <a:lnTo>
                  <a:pt x="3806" y="1163"/>
                </a:lnTo>
                <a:lnTo>
                  <a:pt x="3806" y="441"/>
                </a:lnTo>
                <a:lnTo>
                  <a:pt x="3802" y="395"/>
                </a:lnTo>
                <a:lnTo>
                  <a:pt x="3791" y="352"/>
                </a:lnTo>
                <a:lnTo>
                  <a:pt x="3773" y="311"/>
                </a:lnTo>
                <a:lnTo>
                  <a:pt x="3749" y="275"/>
                </a:lnTo>
                <a:lnTo>
                  <a:pt x="3720" y="241"/>
                </a:lnTo>
                <a:lnTo>
                  <a:pt x="3687" y="212"/>
                </a:lnTo>
                <a:lnTo>
                  <a:pt x="3650" y="189"/>
                </a:lnTo>
                <a:lnTo>
                  <a:pt x="3608" y="173"/>
                </a:lnTo>
                <a:lnTo>
                  <a:pt x="3564" y="162"/>
                </a:lnTo>
                <a:lnTo>
                  <a:pt x="3517" y="158"/>
                </a:lnTo>
                <a:lnTo>
                  <a:pt x="1955" y="158"/>
                </a:lnTo>
                <a:close/>
                <a:moveTo>
                  <a:pt x="1955" y="0"/>
                </a:moveTo>
                <a:lnTo>
                  <a:pt x="3517" y="0"/>
                </a:lnTo>
                <a:lnTo>
                  <a:pt x="3578" y="4"/>
                </a:lnTo>
                <a:lnTo>
                  <a:pt x="3637" y="16"/>
                </a:lnTo>
                <a:lnTo>
                  <a:pt x="3693" y="35"/>
                </a:lnTo>
                <a:lnTo>
                  <a:pt x="3744" y="61"/>
                </a:lnTo>
                <a:lnTo>
                  <a:pt x="3792" y="92"/>
                </a:lnTo>
                <a:lnTo>
                  <a:pt x="3835" y="129"/>
                </a:lnTo>
                <a:lnTo>
                  <a:pt x="3874" y="172"/>
                </a:lnTo>
                <a:lnTo>
                  <a:pt x="3906" y="218"/>
                </a:lnTo>
                <a:lnTo>
                  <a:pt x="3932" y="269"/>
                </a:lnTo>
                <a:lnTo>
                  <a:pt x="3951" y="323"/>
                </a:lnTo>
                <a:lnTo>
                  <a:pt x="3964" y="380"/>
                </a:lnTo>
                <a:lnTo>
                  <a:pt x="3968" y="441"/>
                </a:lnTo>
                <a:lnTo>
                  <a:pt x="3968" y="1163"/>
                </a:lnTo>
                <a:lnTo>
                  <a:pt x="3964" y="1224"/>
                </a:lnTo>
                <a:lnTo>
                  <a:pt x="3951" y="1281"/>
                </a:lnTo>
                <a:lnTo>
                  <a:pt x="3932" y="1335"/>
                </a:lnTo>
                <a:lnTo>
                  <a:pt x="3906" y="1387"/>
                </a:lnTo>
                <a:lnTo>
                  <a:pt x="3874" y="1433"/>
                </a:lnTo>
                <a:lnTo>
                  <a:pt x="3835" y="1474"/>
                </a:lnTo>
                <a:lnTo>
                  <a:pt x="3792" y="1512"/>
                </a:lnTo>
                <a:lnTo>
                  <a:pt x="3744" y="1543"/>
                </a:lnTo>
                <a:lnTo>
                  <a:pt x="3693" y="1569"/>
                </a:lnTo>
                <a:lnTo>
                  <a:pt x="3637" y="1588"/>
                </a:lnTo>
                <a:lnTo>
                  <a:pt x="3578" y="1600"/>
                </a:lnTo>
                <a:lnTo>
                  <a:pt x="3517" y="1604"/>
                </a:lnTo>
                <a:lnTo>
                  <a:pt x="2706" y="1604"/>
                </a:lnTo>
                <a:lnTo>
                  <a:pt x="2114" y="2182"/>
                </a:lnTo>
                <a:lnTo>
                  <a:pt x="2114" y="1604"/>
                </a:lnTo>
                <a:lnTo>
                  <a:pt x="1955" y="1604"/>
                </a:lnTo>
                <a:lnTo>
                  <a:pt x="1895" y="1600"/>
                </a:lnTo>
                <a:lnTo>
                  <a:pt x="1836" y="1588"/>
                </a:lnTo>
                <a:lnTo>
                  <a:pt x="1781" y="1569"/>
                </a:lnTo>
                <a:lnTo>
                  <a:pt x="1729" y="1543"/>
                </a:lnTo>
                <a:lnTo>
                  <a:pt x="1680" y="1512"/>
                </a:lnTo>
                <a:lnTo>
                  <a:pt x="1637" y="1474"/>
                </a:lnTo>
                <a:lnTo>
                  <a:pt x="1600" y="1433"/>
                </a:lnTo>
                <a:lnTo>
                  <a:pt x="1567" y="1387"/>
                </a:lnTo>
                <a:lnTo>
                  <a:pt x="1540" y="1335"/>
                </a:lnTo>
                <a:lnTo>
                  <a:pt x="1521" y="1281"/>
                </a:lnTo>
                <a:lnTo>
                  <a:pt x="1510" y="1224"/>
                </a:lnTo>
                <a:lnTo>
                  <a:pt x="1506" y="1163"/>
                </a:lnTo>
                <a:lnTo>
                  <a:pt x="1506" y="441"/>
                </a:lnTo>
                <a:lnTo>
                  <a:pt x="1509" y="380"/>
                </a:lnTo>
                <a:lnTo>
                  <a:pt x="1521" y="323"/>
                </a:lnTo>
                <a:lnTo>
                  <a:pt x="1540" y="269"/>
                </a:lnTo>
                <a:lnTo>
                  <a:pt x="1567" y="218"/>
                </a:lnTo>
                <a:lnTo>
                  <a:pt x="1599" y="172"/>
                </a:lnTo>
                <a:lnTo>
                  <a:pt x="1637" y="129"/>
                </a:lnTo>
                <a:lnTo>
                  <a:pt x="1680" y="92"/>
                </a:lnTo>
                <a:lnTo>
                  <a:pt x="1729" y="61"/>
                </a:lnTo>
                <a:lnTo>
                  <a:pt x="1780" y="35"/>
                </a:lnTo>
                <a:lnTo>
                  <a:pt x="1836" y="16"/>
                </a:lnTo>
                <a:lnTo>
                  <a:pt x="1895" y="4"/>
                </a:lnTo>
                <a:lnTo>
                  <a:pt x="195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Freeform 31"/>
          <p:cNvSpPr>
            <a:spLocks noEditPoints="1"/>
          </p:cNvSpPr>
          <p:nvPr/>
        </p:nvSpPr>
        <p:spPr bwMode="auto">
          <a:xfrm>
            <a:off x="2868911" y="2168730"/>
            <a:ext cx="504000" cy="468000"/>
          </a:xfrm>
          <a:custGeom>
            <a:avLst/>
            <a:gdLst>
              <a:gd name="T0" fmla="*/ 3114 w 3968"/>
              <a:gd name="T1" fmla="*/ 3318 h 4464"/>
              <a:gd name="T2" fmla="*/ 2867 w 3968"/>
              <a:gd name="T3" fmla="*/ 3471 h 4464"/>
              <a:gd name="T4" fmla="*/ 2877 w 3968"/>
              <a:gd name="T5" fmla="*/ 3201 h 4464"/>
              <a:gd name="T6" fmla="*/ 308 w 3968"/>
              <a:gd name="T7" fmla="*/ 3416 h 4464"/>
              <a:gd name="T8" fmla="*/ 33 w 3968"/>
              <a:gd name="T9" fmla="*/ 3356 h 4464"/>
              <a:gd name="T10" fmla="*/ 296 w 3968"/>
              <a:gd name="T11" fmla="*/ 3201 h 4464"/>
              <a:gd name="T12" fmla="*/ 2643 w 3968"/>
              <a:gd name="T13" fmla="*/ 3176 h 4464"/>
              <a:gd name="T14" fmla="*/ 2769 w 3968"/>
              <a:gd name="T15" fmla="*/ 4223 h 4464"/>
              <a:gd name="T16" fmla="*/ 2222 w 3968"/>
              <a:gd name="T17" fmla="*/ 3072 h 4464"/>
              <a:gd name="T18" fmla="*/ 950 w 3968"/>
              <a:gd name="T19" fmla="*/ 3073 h 4464"/>
              <a:gd name="T20" fmla="*/ 403 w 3968"/>
              <a:gd name="T21" fmla="*/ 4223 h 4464"/>
              <a:gd name="T22" fmla="*/ 528 w 3968"/>
              <a:gd name="T23" fmla="*/ 3176 h 4464"/>
              <a:gd name="T24" fmla="*/ 1586 w 3968"/>
              <a:gd name="T25" fmla="*/ 2783 h 4464"/>
              <a:gd name="T26" fmla="*/ 2023 w 3968"/>
              <a:gd name="T27" fmla="*/ 2960 h 4464"/>
              <a:gd name="T28" fmla="*/ 2206 w 3968"/>
              <a:gd name="T29" fmla="*/ 3389 h 4464"/>
              <a:gd name="T30" fmla="*/ 1029 w 3968"/>
              <a:gd name="T31" fmla="*/ 3122 h 4464"/>
              <a:gd name="T32" fmla="*/ 1377 w 3968"/>
              <a:gd name="T33" fmla="*/ 2818 h 4464"/>
              <a:gd name="T34" fmla="*/ 2976 w 3968"/>
              <a:gd name="T35" fmla="*/ 2780 h 4464"/>
              <a:gd name="T36" fmla="*/ 3041 w 3968"/>
              <a:gd name="T37" fmla="*/ 2994 h 4464"/>
              <a:gd name="T38" fmla="*/ 2841 w 3968"/>
              <a:gd name="T39" fmla="*/ 3098 h 4464"/>
              <a:gd name="T40" fmla="*/ 2695 w 3968"/>
              <a:gd name="T41" fmla="*/ 2925 h 4464"/>
              <a:gd name="T42" fmla="*/ 2841 w 3968"/>
              <a:gd name="T43" fmla="*/ 2753 h 4464"/>
              <a:gd name="T44" fmla="*/ 444 w 3968"/>
              <a:gd name="T45" fmla="*/ 2827 h 4464"/>
              <a:gd name="T46" fmla="*/ 421 w 3968"/>
              <a:gd name="T47" fmla="*/ 3049 h 4464"/>
              <a:gd name="T48" fmla="*/ 196 w 3968"/>
              <a:gd name="T49" fmla="*/ 3071 h 4464"/>
              <a:gd name="T50" fmla="*/ 131 w 3968"/>
              <a:gd name="T51" fmla="*/ 2857 h 4464"/>
              <a:gd name="T52" fmla="*/ 2341 w 3968"/>
              <a:gd name="T53" fmla="*/ 2429 h 4464"/>
              <a:gd name="T54" fmla="*/ 2593 w 3968"/>
              <a:gd name="T55" fmla="*/ 2600 h 4464"/>
              <a:gd name="T56" fmla="*/ 2514 w 3968"/>
              <a:gd name="T57" fmla="*/ 2891 h 4464"/>
              <a:gd name="T58" fmla="*/ 2207 w 3968"/>
              <a:gd name="T59" fmla="*/ 2916 h 4464"/>
              <a:gd name="T60" fmla="*/ 2078 w 3968"/>
              <a:gd name="T61" fmla="*/ 2645 h 4464"/>
              <a:gd name="T62" fmla="*/ 2294 w 3968"/>
              <a:gd name="T63" fmla="*/ 2434 h 4464"/>
              <a:gd name="T64" fmla="*/ 1034 w 3968"/>
              <a:gd name="T65" fmla="*/ 2523 h 4464"/>
              <a:gd name="T66" fmla="*/ 1060 w 3968"/>
              <a:gd name="T67" fmla="*/ 2823 h 4464"/>
              <a:gd name="T68" fmla="*/ 781 w 3968"/>
              <a:gd name="T69" fmla="*/ 2949 h 4464"/>
              <a:gd name="T70" fmla="*/ 567 w 3968"/>
              <a:gd name="T71" fmla="*/ 2738 h 4464"/>
              <a:gd name="T72" fmla="*/ 695 w 3968"/>
              <a:gd name="T73" fmla="*/ 2466 h 4464"/>
              <a:gd name="T74" fmla="*/ 1752 w 3968"/>
              <a:gd name="T75" fmla="*/ 1944 h 4464"/>
              <a:gd name="T76" fmla="*/ 1976 w 3968"/>
              <a:gd name="T77" fmla="*/ 2237 h 4464"/>
              <a:gd name="T78" fmla="*/ 1845 w 3968"/>
              <a:gd name="T79" fmla="*/ 2585 h 4464"/>
              <a:gd name="T80" fmla="*/ 1471 w 3968"/>
              <a:gd name="T81" fmla="*/ 2665 h 4464"/>
              <a:gd name="T82" fmla="*/ 1207 w 3968"/>
              <a:gd name="T83" fmla="*/ 2405 h 4464"/>
              <a:gd name="T84" fmla="*/ 1287 w 3968"/>
              <a:gd name="T85" fmla="*/ 2041 h 4464"/>
              <a:gd name="T86" fmla="*/ 1955 w 3968"/>
              <a:gd name="T87" fmla="*/ 158 h 4464"/>
              <a:gd name="T88" fmla="*/ 1698 w 3968"/>
              <a:gd name="T89" fmla="*/ 311 h 4464"/>
              <a:gd name="T90" fmla="*/ 1698 w 3968"/>
              <a:gd name="T91" fmla="*/ 1293 h 4464"/>
              <a:gd name="T92" fmla="*/ 1955 w 3968"/>
              <a:gd name="T93" fmla="*/ 1447 h 4464"/>
              <a:gd name="T94" fmla="*/ 3650 w 3968"/>
              <a:gd name="T95" fmla="*/ 1415 h 4464"/>
              <a:gd name="T96" fmla="*/ 3806 w 3968"/>
              <a:gd name="T97" fmla="*/ 1163 h 4464"/>
              <a:gd name="T98" fmla="*/ 3687 w 3968"/>
              <a:gd name="T99" fmla="*/ 212 h 4464"/>
              <a:gd name="T100" fmla="*/ 3517 w 3968"/>
              <a:gd name="T101" fmla="*/ 0 h 4464"/>
              <a:gd name="T102" fmla="*/ 3874 w 3968"/>
              <a:gd name="T103" fmla="*/ 172 h 4464"/>
              <a:gd name="T104" fmla="*/ 3964 w 3968"/>
              <a:gd name="T105" fmla="*/ 1224 h 4464"/>
              <a:gd name="T106" fmla="*/ 3744 w 3968"/>
              <a:gd name="T107" fmla="*/ 1543 h 4464"/>
              <a:gd name="T108" fmla="*/ 2114 w 3968"/>
              <a:gd name="T109" fmla="*/ 1604 h 4464"/>
              <a:gd name="T110" fmla="*/ 1637 w 3968"/>
              <a:gd name="T111" fmla="*/ 1474 h 4464"/>
              <a:gd name="T112" fmla="*/ 1506 w 3968"/>
              <a:gd name="T113" fmla="*/ 441 h 4464"/>
              <a:gd name="T114" fmla="*/ 1680 w 3968"/>
              <a:gd name="T115" fmla="*/ 92 h 4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68" h="4464">
                <a:moveTo>
                  <a:pt x="2877" y="3201"/>
                </a:moveTo>
                <a:lnTo>
                  <a:pt x="2924" y="3203"/>
                </a:lnTo>
                <a:lnTo>
                  <a:pt x="2969" y="3215"/>
                </a:lnTo>
                <a:lnTo>
                  <a:pt x="3012" y="3233"/>
                </a:lnTo>
                <a:lnTo>
                  <a:pt x="3051" y="3256"/>
                </a:lnTo>
                <a:lnTo>
                  <a:pt x="3084" y="3284"/>
                </a:lnTo>
                <a:lnTo>
                  <a:pt x="3114" y="3318"/>
                </a:lnTo>
                <a:lnTo>
                  <a:pt x="3138" y="3356"/>
                </a:lnTo>
                <a:lnTo>
                  <a:pt x="3156" y="3398"/>
                </a:lnTo>
                <a:lnTo>
                  <a:pt x="3167" y="3443"/>
                </a:lnTo>
                <a:lnTo>
                  <a:pt x="3171" y="3489"/>
                </a:lnTo>
                <a:lnTo>
                  <a:pt x="3171" y="4019"/>
                </a:lnTo>
                <a:lnTo>
                  <a:pt x="2867" y="4019"/>
                </a:lnTo>
                <a:lnTo>
                  <a:pt x="2867" y="3471"/>
                </a:lnTo>
                <a:lnTo>
                  <a:pt x="2863" y="3416"/>
                </a:lnTo>
                <a:lnTo>
                  <a:pt x="2853" y="3362"/>
                </a:lnTo>
                <a:lnTo>
                  <a:pt x="2838" y="3310"/>
                </a:lnTo>
                <a:lnTo>
                  <a:pt x="2817" y="3260"/>
                </a:lnTo>
                <a:lnTo>
                  <a:pt x="2792" y="3213"/>
                </a:lnTo>
                <a:lnTo>
                  <a:pt x="2834" y="3203"/>
                </a:lnTo>
                <a:lnTo>
                  <a:pt x="2877" y="3201"/>
                </a:lnTo>
                <a:close/>
                <a:moveTo>
                  <a:pt x="296" y="3201"/>
                </a:moveTo>
                <a:lnTo>
                  <a:pt x="338" y="3203"/>
                </a:lnTo>
                <a:lnTo>
                  <a:pt x="379" y="3213"/>
                </a:lnTo>
                <a:lnTo>
                  <a:pt x="354" y="3260"/>
                </a:lnTo>
                <a:lnTo>
                  <a:pt x="333" y="3310"/>
                </a:lnTo>
                <a:lnTo>
                  <a:pt x="318" y="3362"/>
                </a:lnTo>
                <a:lnTo>
                  <a:pt x="308" y="3416"/>
                </a:lnTo>
                <a:lnTo>
                  <a:pt x="305" y="3471"/>
                </a:lnTo>
                <a:lnTo>
                  <a:pt x="305" y="4019"/>
                </a:lnTo>
                <a:lnTo>
                  <a:pt x="0" y="4019"/>
                </a:lnTo>
                <a:lnTo>
                  <a:pt x="0" y="3489"/>
                </a:lnTo>
                <a:lnTo>
                  <a:pt x="4" y="3443"/>
                </a:lnTo>
                <a:lnTo>
                  <a:pt x="15" y="3398"/>
                </a:lnTo>
                <a:lnTo>
                  <a:pt x="33" y="3356"/>
                </a:lnTo>
                <a:lnTo>
                  <a:pt x="58" y="3318"/>
                </a:lnTo>
                <a:lnTo>
                  <a:pt x="87" y="3284"/>
                </a:lnTo>
                <a:lnTo>
                  <a:pt x="121" y="3256"/>
                </a:lnTo>
                <a:lnTo>
                  <a:pt x="160" y="3232"/>
                </a:lnTo>
                <a:lnTo>
                  <a:pt x="203" y="3214"/>
                </a:lnTo>
                <a:lnTo>
                  <a:pt x="249" y="3203"/>
                </a:lnTo>
                <a:lnTo>
                  <a:pt x="296" y="3201"/>
                </a:lnTo>
                <a:close/>
                <a:moveTo>
                  <a:pt x="2341" y="3053"/>
                </a:moveTo>
                <a:lnTo>
                  <a:pt x="2399" y="3057"/>
                </a:lnTo>
                <a:lnTo>
                  <a:pt x="2455" y="3068"/>
                </a:lnTo>
                <a:lnTo>
                  <a:pt x="2507" y="3086"/>
                </a:lnTo>
                <a:lnTo>
                  <a:pt x="2557" y="3110"/>
                </a:lnTo>
                <a:lnTo>
                  <a:pt x="2603" y="3140"/>
                </a:lnTo>
                <a:lnTo>
                  <a:pt x="2643" y="3176"/>
                </a:lnTo>
                <a:lnTo>
                  <a:pt x="2679" y="3215"/>
                </a:lnTo>
                <a:lnTo>
                  <a:pt x="2709" y="3260"/>
                </a:lnTo>
                <a:lnTo>
                  <a:pt x="2734" y="3309"/>
                </a:lnTo>
                <a:lnTo>
                  <a:pt x="2753" y="3360"/>
                </a:lnTo>
                <a:lnTo>
                  <a:pt x="2765" y="3414"/>
                </a:lnTo>
                <a:lnTo>
                  <a:pt x="2769" y="3471"/>
                </a:lnTo>
                <a:lnTo>
                  <a:pt x="2769" y="4223"/>
                </a:lnTo>
                <a:lnTo>
                  <a:pt x="2303" y="4223"/>
                </a:lnTo>
                <a:lnTo>
                  <a:pt x="2303" y="3389"/>
                </a:lnTo>
                <a:lnTo>
                  <a:pt x="2298" y="3321"/>
                </a:lnTo>
                <a:lnTo>
                  <a:pt x="2287" y="3255"/>
                </a:lnTo>
                <a:lnTo>
                  <a:pt x="2271" y="3192"/>
                </a:lnTo>
                <a:lnTo>
                  <a:pt x="2249" y="3130"/>
                </a:lnTo>
                <a:lnTo>
                  <a:pt x="2222" y="3072"/>
                </a:lnTo>
                <a:lnTo>
                  <a:pt x="2260" y="3063"/>
                </a:lnTo>
                <a:lnTo>
                  <a:pt x="2300" y="3056"/>
                </a:lnTo>
                <a:lnTo>
                  <a:pt x="2341" y="3053"/>
                </a:lnTo>
                <a:close/>
                <a:moveTo>
                  <a:pt x="830" y="3053"/>
                </a:moveTo>
                <a:lnTo>
                  <a:pt x="871" y="3056"/>
                </a:lnTo>
                <a:lnTo>
                  <a:pt x="911" y="3063"/>
                </a:lnTo>
                <a:lnTo>
                  <a:pt x="950" y="3073"/>
                </a:lnTo>
                <a:lnTo>
                  <a:pt x="922" y="3132"/>
                </a:lnTo>
                <a:lnTo>
                  <a:pt x="899" y="3192"/>
                </a:lnTo>
                <a:lnTo>
                  <a:pt x="882" y="3256"/>
                </a:lnTo>
                <a:lnTo>
                  <a:pt x="871" y="3321"/>
                </a:lnTo>
                <a:lnTo>
                  <a:pt x="868" y="3389"/>
                </a:lnTo>
                <a:lnTo>
                  <a:pt x="868" y="4223"/>
                </a:lnTo>
                <a:lnTo>
                  <a:pt x="403" y="4223"/>
                </a:lnTo>
                <a:lnTo>
                  <a:pt x="403" y="3471"/>
                </a:lnTo>
                <a:lnTo>
                  <a:pt x="408" y="3414"/>
                </a:lnTo>
                <a:lnTo>
                  <a:pt x="419" y="3360"/>
                </a:lnTo>
                <a:lnTo>
                  <a:pt x="437" y="3309"/>
                </a:lnTo>
                <a:lnTo>
                  <a:pt x="462" y="3260"/>
                </a:lnTo>
                <a:lnTo>
                  <a:pt x="492" y="3215"/>
                </a:lnTo>
                <a:lnTo>
                  <a:pt x="528" y="3176"/>
                </a:lnTo>
                <a:lnTo>
                  <a:pt x="568" y="3140"/>
                </a:lnTo>
                <a:lnTo>
                  <a:pt x="614" y="3110"/>
                </a:lnTo>
                <a:lnTo>
                  <a:pt x="664" y="3086"/>
                </a:lnTo>
                <a:lnTo>
                  <a:pt x="716" y="3068"/>
                </a:lnTo>
                <a:lnTo>
                  <a:pt x="771" y="3057"/>
                </a:lnTo>
                <a:lnTo>
                  <a:pt x="830" y="3053"/>
                </a:lnTo>
                <a:close/>
                <a:moveTo>
                  <a:pt x="1586" y="2783"/>
                </a:moveTo>
                <a:lnTo>
                  <a:pt x="1658" y="2787"/>
                </a:lnTo>
                <a:lnTo>
                  <a:pt x="1727" y="2799"/>
                </a:lnTo>
                <a:lnTo>
                  <a:pt x="1795" y="2818"/>
                </a:lnTo>
                <a:lnTo>
                  <a:pt x="1859" y="2845"/>
                </a:lnTo>
                <a:lnTo>
                  <a:pt x="1918" y="2877"/>
                </a:lnTo>
                <a:lnTo>
                  <a:pt x="1973" y="2916"/>
                </a:lnTo>
                <a:lnTo>
                  <a:pt x="2023" y="2960"/>
                </a:lnTo>
                <a:lnTo>
                  <a:pt x="2069" y="3010"/>
                </a:lnTo>
                <a:lnTo>
                  <a:pt x="2109" y="3064"/>
                </a:lnTo>
                <a:lnTo>
                  <a:pt x="2142" y="3122"/>
                </a:lnTo>
                <a:lnTo>
                  <a:pt x="2170" y="3184"/>
                </a:lnTo>
                <a:lnTo>
                  <a:pt x="2189" y="3249"/>
                </a:lnTo>
                <a:lnTo>
                  <a:pt x="2202" y="3318"/>
                </a:lnTo>
                <a:lnTo>
                  <a:pt x="2206" y="3389"/>
                </a:lnTo>
                <a:lnTo>
                  <a:pt x="2206" y="4464"/>
                </a:lnTo>
                <a:lnTo>
                  <a:pt x="966" y="4464"/>
                </a:lnTo>
                <a:lnTo>
                  <a:pt x="966" y="3389"/>
                </a:lnTo>
                <a:lnTo>
                  <a:pt x="971" y="3318"/>
                </a:lnTo>
                <a:lnTo>
                  <a:pt x="983" y="3249"/>
                </a:lnTo>
                <a:lnTo>
                  <a:pt x="1002" y="3184"/>
                </a:lnTo>
                <a:lnTo>
                  <a:pt x="1029" y="3122"/>
                </a:lnTo>
                <a:lnTo>
                  <a:pt x="1063" y="3064"/>
                </a:lnTo>
                <a:lnTo>
                  <a:pt x="1102" y="3010"/>
                </a:lnTo>
                <a:lnTo>
                  <a:pt x="1148" y="2960"/>
                </a:lnTo>
                <a:lnTo>
                  <a:pt x="1199" y="2916"/>
                </a:lnTo>
                <a:lnTo>
                  <a:pt x="1254" y="2877"/>
                </a:lnTo>
                <a:lnTo>
                  <a:pt x="1314" y="2845"/>
                </a:lnTo>
                <a:lnTo>
                  <a:pt x="1377" y="2818"/>
                </a:lnTo>
                <a:lnTo>
                  <a:pt x="1444" y="2799"/>
                </a:lnTo>
                <a:lnTo>
                  <a:pt x="1514" y="2787"/>
                </a:lnTo>
                <a:lnTo>
                  <a:pt x="1586" y="2783"/>
                </a:lnTo>
                <a:close/>
                <a:moveTo>
                  <a:pt x="2877" y="2750"/>
                </a:moveTo>
                <a:lnTo>
                  <a:pt x="2913" y="2753"/>
                </a:lnTo>
                <a:lnTo>
                  <a:pt x="2946" y="2764"/>
                </a:lnTo>
                <a:lnTo>
                  <a:pt x="2976" y="2780"/>
                </a:lnTo>
                <a:lnTo>
                  <a:pt x="3002" y="2801"/>
                </a:lnTo>
                <a:lnTo>
                  <a:pt x="3025" y="2827"/>
                </a:lnTo>
                <a:lnTo>
                  <a:pt x="3041" y="2857"/>
                </a:lnTo>
                <a:lnTo>
                  <a:pt x="3051" y="2889"/>
                </a:lnTo>
                <a:lnTo>
                  <a:pt x="3055" y="2925"/>
                </a:lnTo>
                <a:lnTo>
                  <a:pt x="3051" y="2960"/>
                </a:lnTo>
                <a:lnTo>
                  <a:pt x="3041" y="2994"/>
                </a:lnTo>
                <a:lnTo>
                  <a:pt x="3025" y="3023"/>
                </a:lnTo>
                <a:lnTo>
                  <a:pt x="3002" y="3049"/>
                </a:lnTo>
                <a:lnTo>
                  <a:pt x="2976" y="3071"/>
                </a:lnTo>
                <a:lnTo>
                  <a:pt x="2946" y="3087"/>
                </a:lnTo>
                <a:lnTo>
                  <a:pt x="2913" y="3098"/>
                </a:lnTo>
                <a:lnTo>
                  <a:pt x="2877" y="3100"/>
                </a:lnTo>
                <a:lnTo>
                  <a:pt x="2841" y="3098"/>
                </a:lnTo>
                <a:lnTo>
                  <a:pt x="2806" y="3087"/>
                </a:lnTo>
                <a:lnTo>
                  <a:pt x="2776" y="3071"/>
                </a:lnTo>
                <a:lnTo>
                  <a:pt x="2749" y="3049"/>
                </a:lnTo>
                <a:lnTo>
                  <a:pt x="2727" y="3023"/>
                </a:lnTo>
                <a:lnTo>
                  <a:pt x="2711" y="2994"/>
                </a:lnTo>
                <a:lnTo>
                  <a:pt x="2700" y="2960"/>
                </a:lnTo>
                <a:lnTo>
                  <a:pt x="2695" y="2925"/>
                </a:lnTo>
                <a:lnTo>
                  <a:pt x="2700" y="2889"/>
                </a:lnTo>
                <a:lnTo>
                  <a:pt x="2711" y="2857"/>
                </a:lnTo>
                <a:lnTo>
                  <a:pt x="2727" y="2827"/>
                </a:lnTo>
                <a:lnTo>
                  <a:pt x="2749" y="2801"/>
                </a:lnTo>
                <a:lnTo>
                  <a:pt x="2776" y="2780"/>
                </a:lnTo>
                <a:lnTo>
                  <a:pt x="2806" y="2764"/>
                </a:lnTo>
                <a:lnTo>
                  <a:pt x="2841" y="2753"/>
                </a:lnTo>
                <a:lnTo>
                  <a:pt x="2877" y="2750"/>
                </a:lnTo>
                <a:close/>
                <a:moveTo>
                  <a:pt x="296" y="2750"/>
                </a:moveTo>
                <a:lnTo>
                  <a:pt x="332" y="2753"/>
                </a:lnTo>
                <a:lnTo>
                  <a:pt x="365" y="2764"/>
                </a:lnTo>
                <a:lnTo>
                  <a:pt x="395" y="2780"/>
                </a:lnTo>
                <a:lnTo>
                  <a:pt x="421" y="2801"/>
                </a:lnTo>
                <a:lnTo>
                  <a:pt x="444" y="2827"/>
                </a:lnTo>
                <a:lnTo>
                  <a:pt x="460" y="2857"/>
                </a:lnTo>
                <a:lnTo>
                  <a:pt x="471" y="2889"/>
                </a:lnTo>
                <a:lnTo>
                  <a:pt x="474" y="2925"/>
                </a:lnTo>
                <a:lnTo>
                  <a:pt x="471" y="2960"/>
                </a:lnTo>
                <a:lnTo>
                  <a:pt x="460" y="2994"/>
                </a:lnTo>
                <a:lnTo>
                  <a:pt x="444" y="3023"/>
                </a:lnTo>
                <a:lnTo>
                  <a:pt x="421" y="3049"/>
                </a:lnTo>
                <a:lnTo>
                  <a:pt x="395" y="3071"/>
                </a:lnTo>
                <a:lnTo>
                  <a:pt x="365" y="3087"/>
                </a:lnTo>
                <a:lnTo>
                  <a:pt x="332" y="3098"/>
                </a:lnTo>
                <a:lnTo>
                  <a:pt x="296" y="3100"/>
                </a:lnTo>
                <a:lnTo>
                  <a:pt x="260" y="3098"/>
                </a:lnTo>
                <a:lnTo>
                  <a:pt x="226" y="3087"/>
                </a:lnTo>
                <a:lnTo>
                  <a:pt x="196" y="3071"/>
                </a:lnTo>
                <a:lnTo>
                  <a:pt x="168" y="3049"/>
                </a:lnTo>
                <a:lnTo>
                  <a:pt x="148" y="3023"/>
                </a:lnTo>
                <a:lnTo>
                  <a:pt x="131" y="2994"/>
                </a:lnTo>
                <a:lnTo>
                  <a:pt x="120" y="2960"/>
                </a:lnTo>
                <a:lnTo>
                  <a:pt x="116" y="2925"/>
                </a:lnTo>
                <a:lnTo>
                  <a:pt x="120" y="2889"/>
                </a:lnTo>
                <a:lnTo>
                  <a:pt x="131" y="2857"/>
                </a:lnTo>
                <a:lnTo>
                  <a:pt x="148" y="2827"/>
                </a:lnTo>
                <a:lnTo>
                  <a:pt x="168" y="2801"/>
                </a:lnTo>
                <a:lnTo>
                  <a:pt x="196" y="2780"/>
                </a:lnTo>
                <a:lnTo>
                  <a:pt x="226" y="2764"/>
                </a:lnTo>
                <a:lnTo>
                  <a:pt x="260" y="2753"/>
                </a:lnTo>
                <a:lnTo>
                  <a:pt x="296" y="2750"/>
                </a:lnTo>
                <a:close/>
                <a:moveTo>
                  <a:pt x="2341" y="2429"/>
                </a:moveTo>
                <a:lnTo>
                  <a:pt x="2390" y="2434"/>
                </a:lnTo>
                <a:lnTo>
                  <a:pt x="2435" y="2446"/>
                </a:lnTo>
                <a:lnTo>
                  <a:pt x="2477" y="2466"/>
                </a:lnTo>
                <a:lnTo>
                  <a:pt x="2514" y="2492"/>
                </a:lnTo>
                <a:lnTo>
                  <a:pt x="2546" y="2523"/>
                </a:lnTo>
                <a:lnTo>
                  <a:pt x="2572" y="2559"/>
                </a:lnTo>
                <a:lnTo>
                  <a:pt x="2593" y="2600"/>
                </a:lnTo>
                <a:lnTo>
                  <a:pt x="2605" y="2645"/>
                </a:lnTo>
                <a:lnTo>
                  <a:pt x="2610" y="2691"/>
                </a:lnTo>
                <a:lnTo>
                  <a:pt x="2605" y="2738"/>
                </a:lnTo>
                <a:lnTo>
                  <a:pt x="2593" y="2783"/>
                </a:lnTo>
                <a:lnTo>
                  <a:pt x="2572" y="2823"/>
                </a:lnTo>
                <a:lnTo>
                  <a:pt x="2546" y="2860"/>
                </a:lnTo>
                <a:lnTo>
                  <a:pt x="2514" y="2891"/>
                </a:lnTo>
                <a:lnTo>
                  <a:pt x="2477" y="2916"/>
                </a:lnTo>
                <a:lnTo>
                  <a:pt x="2435" y="2937"/>
                </a:lnTo>
                <a:lnTo>
                  <a:pt x="2390" y="2949"/>
                </a:lnTo>
                <a:lnTo>
                  <a:pt x="2341" y="2953"/>
                </a:lnTo>
                <a:lnTo>
                  <a:pt x="2294" y="2949"/>
                </a:lnTo>
                <a:lnTo>
                  <a:pt x="2249" y="2937"/>
                </a:lnTo>
                <a:lnTo>
                  <a:pt x="2207" y="2916"/>
                </a:lnTo>
                <a:lnTo>
                  <a:pt x="2170" y="2891"/>
                </a:lnTo>
                <a:lnTo>
                  <a:pt x="2138" y="2860"/>
                </a:lnTo>
                <a:lnTo>
                  <a:pt x="2112" y="2823"/>
                </a:lnTo>
                <a:lnTo>
                  <a:pt x="2091" y="2783"/>
                </a:lnTo>
                <a:lnTo>
                  <a:pt x="2078" y="2738"/>
                </a:lnTo>
                <a:lnTo>
                  <a:pt x="2074" y="2691"/>
                </a:lnTo>
                <a:lnTo>
                  <a:pt x="2078" y="2645"/>
                </a:lnTo>
                <a:lnTo>
                  <a:pt x="2091" y="2600"/>
                </a:lnTo>
                <a:lnTo>
                  <a:pt x="2112" y="2559"/>
                </a:lnTo>
                <a:lnTo>
                  <a:pt x="2138" y="2523"/>
                </a:lnTo>
                <a:lnTo>
                  <a:pt x="2170" y="2492"/>
                </a:lnTo>
                <a:lnTo>
                  <a:pt x="2207" y="2466"/>
                </a:lnTo>
                <a:lnTo>
                  <a:pt x="2249" y="2446"/>
                </a:lnTo>
                <a:lnTo>
                  <a:pt x="2294" y="2434"/>
                </a:lnTo>
                <a:lnTo>
                  <a:pt x="2341" y="2429"/>
                </a:lnTo>
                <a:close/>
                <a:moveTo>
                  <a:pt x="830" y="2429"/>
                </a:moveTo>
                <a:lnTo>
                  <a:pt x="878" y="2434"/>
                </a:lnTo>
                <a:lnTo>
                  <a:pt x="922" y="2446"/>
                </a:lnTo>
                <a:lnTo>
                  <a:pt x="964" y="2466"/>
                </a:lnTo>
                <a:lnTo>
                  <a:pt x="1001" y="2492"/>
                </a:lnTo>
                <a:lnTo>
                  <a:pt x="1034" y="2523"/>
                </a:lnTo>
                <a:lnTo>
                  <a:pt x="1060" y="2559"/>
                </a:lnTo>
                <a:lnTo>
                  <a:pt x="1080" y="2600"/>
                </a:lnTo>
                <a:lnTo>
                  <a:pt x="1092" y="2645"/>
                </a:lnTo>
                <a:lnTo>
                  <a:pt x="1096" y="2691"/>
                </a:lnTo>
                <a:lnTo>
                  <a:pt x="1092" y="2738"/>
                </a:lnTo>
                <a:lnTo>
                  <a:pt x="1080" y="2783"/>
                </a:lnTo>
                <a:lnTo>
                  <a:pt x="1060" y="2823"/>
                </a:lnTo>
                <a:lnTo>
                  <a:pt x="1034" y="2860"/>
                </a:lnTo>
                <a:lnTo>
                  <a:pt x="1001" y="2891"/>
                </a:lnTo>
                <a:lnTo>
                  <a:pt x="964" y="2916"/>
                </a:lnTo>
                <a:lnTo>
                  <a:pt x="922" y="2937"/>
                </a:lnTo>
                <a:lnTo>
                  <a:pt x="878" y="2949"/>
                </a:lnTo>
                <a:lnTo>
                  <a:pt x="830" y="2953"/>
                </a:lnTo>
                <a:lnTo>
                  <a:pt x="781" y="2949"/>
                </a:lnTo>
                <a:lnTo>
                  <a:pt x="737" y="2937"/>
                </a:lnTo>
                <a:lnTo>
                  <a:pt x="695" y="2916"/>
                </a:lnTo>
                <a:lnTo>
                  <a:pt x="658" y="2891"/>
                </a:lnTo>
                <a:lnTo>
                  <a:pt x="625" y="2860"/>
                </a:lnTo>
                <a:lnTo>
                  <a:pt x="599" y="2823"/>
                </a:lnTo>
                <a:lnTo>
                  <a:pt x="579" y="2783"/>
                </a:lnTo>
                <a:lnTo>
                  <a:pt x="567" y="2738"/>
                </a:lnTo>
                <a:lnTo>
                  <a:pt x="563" y="2691"/>
                </a:lnTo>
                <a:lnTo>
                  <a:pt x="567" y="2645"/>
                </a:lnTo>
                <a:lnTo>
                  <a:pt x="579" y="2600"/>
                </a:lnTo>
                <a:lnTo>
                  <a:pt x="599" y="2559"/>
                </a:lnTo>
                <a:lnTo>
                  <a:pt x="625" y="2523"/>
                </a:lnTo>
                <a:lnTo>
                  <a:pt x="658" y="2492"/>
                </a:lnTo>
                <a:lnTo>
                  <a:pt x="695" y="2466"/>
                </a:lnTo>
                <a:lnTo>
                  <a:pt x="737" y="2446"/>
                </a:lnTo>
                <a:lnTo>
                  <a:pt x="781" y="2434"/>
                </a:lnTo>
                <a:lnTo>
                  <a:pt x="830" y="2429"/>
                </a:lnTo>
                <a:close/>
                <a:moveTo>
                  <a:pt x="1586" y="1907"/>
                </a:moveTo>
                <a:lnTo>
                  <a:pt x="1644" y="1913"/>
                </a:lnTo>
                <a:lnTo>
                  <a:pt x="1699" y="1925"/>
                </a:lnTo>
                <a:lnTo>
                  <a:pt x="1752" y="1944"/>
                </a:lnTo>
                <a:lnTo>
                  <a:pt x="1800" y="1970"/>
                </a:lnTo>
                <a:lnTo>
                  <a:pt x="1845" y="2003"/>
                </a:lnTo>
                <a:lnTo>
                  <a:pt x="1883" y="2041"/>
                </a:lnTo>
                <a:lnTo>
                  <a:pt x="1917" y="2085"/>
                </a:lnTo>
                <a:lnTo>
                  <a:pt x="1944" y="2132"/>
                </a:lnTo>
                <a:lnTo>
                  <a:pt x="1964" y="2183"/>
                </a:lnTo>
                <a:lnTo>
                  <a:pt x="1976" y="2237"/>
                </a:lnTo>
                <a:lnTo>
                  <a:pt x="1980" y="2294"/>
                </a:lnTo>
                <a:lnTo>
                  <a:pt x="1976" y="2351"/>
                </a:lnTo>
                <a:lnTo>
                  <a:pt x="1964" y="2405"/>
                </a:lnTo>
                <a:lnTo>
                  <a:pt x="1944" y="2457"/>
                </a:lnTo>
                <a:lnTo>
                  <a:pt x="1917" y="2504"/>
                </a:lnTo>
                <a:lnTo>
                  <a:pt x="1883" y="2547"/>
                </a:lnTo>
                <a:lnTo>
                  <a:pt x="1845" y="2585"/>
                </a:lnTo>
                <a:lnTo>
                  <a:pt x="1800" y="2619"/>
                </a:lnTo>
                <a:lnTo>
                  <a:pt x="1752" y="2645"/>
                </a:lnTo>
                <a:lnTo>
                  <a:pt x="1699" y="2665"/>
                </a:lnTo>
                <a:lnTo>
                  <a:pt x="1644" y="2677"/>
                </a:lnTo>
                <a:lnTo>
                  <a:pt x="1586" y="2681"/>
                </a:lnTo>
                <a:lnTo>
                  <a:pt x="1527" y="2677"/>
                </a:lnTo>
                <a:lnTo>
                  <a:pt x="1471" y="2665"/>
                </a:lnTo>
                <a:lnTo>
                  <a:pt x="1419" y="2645"/>
                </a:lnTo>
                <a:lnTo>
                  <a:pt x="1370" y="2619"/>
                </a:lnTo>
                <a:lnTo>
                  <a:pt x="1326" y="2585"/>
                </a:lnTo>
                <a:lnTo>
                  <a:pt x="1287" y="2547"/>
                </a:lnTo>
                <a:lnTo>
                  <a:pt x="1254" y="2504"/>
                </a:lnTo>
                <a:lnTo>
                  <a:pt x="1228" y="2457"/>
                </a:lnTo>
                <a:lnTo>
                  <a:pt x="1207" y="2405"/>
                </a:lnTo>
                <a:lnTo>
                  <a:pt x="1195" y="2351"/>
                </a:lnTo>
                <a:lnTo>
                  <a:pt x="1191" y="2294"/>
                </a:lnTo>
                <a:lnTo>
                  <a:pt x="1195" y="2237"/>
                </a:lnTo>
                <a:lnTo>
                  <a:pt x="1207" y="2183"/>
                </a:lnTo>
                <a:lnTo>
                  <a:pt x="1228" y="2132"/>
                </a:lnTo>
                <a:lnTo>
                  <a:pt x="1254" y="2085"/>
                </a:lnTo>
                <a:lnTo>
                  <a:pt x="1287" y="2041"/>
                </a:lnTo>
                <a:lnTo>
                  <a:pt x="1326" y="2003"/>
                </a:lnTo>
                <a:lnTo>
                  <a:pt x="1370" y="1970"/>
                </a:lnTo>
                <a:lnTo>
                  <a:pt x="1419" y="1944"/>
                </a:lnTo>
                <a:lnTo>
                  <a:pt x="1471" y="1925"/>
                </a:lnTo>
                <a:lnTo>
                  <a:pt x="1527" y="1913"/>
                </a:lnTo>
                <a:lnTo>
                  <a:pt x="1586" y="1907"/>
                </a:lnTo>
                <a:close/>
                <a:moveTo>
                  <a:pt x="1955" y="158"/>
                </a:moveTo>
                <a:lnTo>
                  <a:pt x="1908" y="162"/>
                </a:lnTo>
                <a:lnTo>
                  <a:pt x="1864" y="173"/>
                </a:lnTo>
                <a:lnTo>
                  <a:pt x="1823" y="189"/>
                </a:lnTo>
                <a:lnTo>
                  <a:pt x="1785" y="212"/>
                </a:lnTo>
                <a:lnTo>
                  <a:pt x="1751" y="241"/>
                </a:lnTo>
                <a:lnTo>
                  <a:pt x="1722" y="275"/>
                </a:lnTo>
                <a:lnTo>
                  <a:pt x="1698" y="311"/>
                </a:lnTo>
                <a:lnTo>
                  <a:pt x="1680" y="352"/>
                </a:lnTo>
                <a:lnTo>
                  <a:pt x="1669" y="395"/>
                </a:lnTo>
                <a:lnTo>
                  <a:pt x="1666" y="441"/>
                </a:lnTo>
                <a:lnTo>
                  <a:pt x="1666" y="1163"/>
                </a:lnTo>
                <a:lnTo>
                  <a:pt x="1669" y="1209"/>
                </a:lnTo>
                <a:lnTo>
                  <a:pt x="1680" y="1253"/>
                </a:lnTo>
                <a:lnTo>
                  <a:pt x="1698" y="1293"/>
                </a:lnTo>
                <a:lnTo>
                  <a:pt x="1722" y="1331"/>
                </a:lnTo>
                <a:lnTo>
                  <a:pt x="1751" y="1364"/>
                </a:lnTo>
                <a:lnTo>
                  <a:pt x="1785" y="1392"/>
                </a:lnTo>
                <a:lnTo>
                  <a:pt x="1823" y="1415"/>
                </a:lnTo>
                <a:lnTo>
                  <a:pt x="1864" y="1433"/>
                </a:lnTo>
                <a:lnTo>
                  <a:pt x="1908" y="1443"/>
                </a:lnTo>
                <a:lnTo>
                  <a:pt x="1955" y="1447"/>
                </a:lnTo>
                <a:lnTo>
                  <a:pt x="2278" y="1447"/>
                </a:lnTo>
                <a:lnTo>
                  <a:pt x="2278" y="1800"/>
                </a:lnTo>
                <a:lnTo>
                  <a:pt x="2639" y="1447"/>
                </a:lnTo>
                <a:lnTo>
                  <a:pt x="3517" y="1447"/>
                </a:lnTo>
                <a:lnTo>
                  <a:pt x="3564" y="1443"/>
                </a:lnTo>
                <a:lnTo>
                  <a:pt x="3608" y="1433"/>
                </a:lnTo>
                <a:lnTo>
                  <a:pt x="3650" y="1415"/>
                </a:lnTo>
                <a:lnTo>
                  <a:pt x="3687" y="1392"/>
                </a:lnTo>
                <a:lnTo>
                  <a:pt x="3720" y="1364"/>
                </a:lnTo>
                <a:lnTo>
                  <a:pt x="3749" y="1331"/>
                </a:lnTo>
                <a:lnTo>
                  <a:pt x="3773" y="1293"/>
                </a:lnTo>
                <a:lnTo>
                  <a:pt x="3791" y="1253"/>
                </a:lnTo>
                <a:lnTo>
                  <a:pt x="3802" y="1209"/>
                </a:lnTo>
                <a:lnTo>
                  <a:pt x="3806" y="1163"/>
                </a:lnTo>
                <a:lnTo>
                  <a:pt x="3806" y="441"/>
                </a:lnTo>
                <a:lnTo>
                  <a:pt x="3802" y="395"/>
                </a:lnTo>
                <a:lnTo>
                  <a:pt x="3791" y="352"/>
                </a:lnTo>
                <a:lnTo>
                  <a:pt x="3773" y="311"/>
                </a:lnTo>
                <a:lnTo>
                  <a:pt x="3749" y="275"/>
                </a:lnTo>
                <a:lnTo>
                  <a:pt x="3720" y="241"/>
                </a:lnTo>
                <a:lnTo>
                  <a:pt x="3687" y="212"/>
                </a:lnTo>
                <a:lnTo>
                  <a:pt x="3650" y="189"/>
                </a:lnTo>
                <a:lnTo>
                  <a:pt x="3608" y="173"/>
                </a:lnTo>
                <a:lnTo>
                  <a:pt x="3564" y="162"/>
                </a:lnTo>
                <a:lnTo>
                  <a:pt x="3517" y="158"/>
                </a:lnTo>
                <a:lnTo>
                  <a:pt x="1955" y="158"/>
                </a:lnTo>
                <a:close/>
                <a:moveTo>
                  <a:pt x="1955" y="0"/>
                </a:moveTo>
                <a:lnTo>
                  <a:pt x="3517" y="0"/>
                </a:lnTo>
                <a:lnTo>
                  <a:pt x="3578" y="4"/>
                </a:lnTo>
                <a:lnTo>
                  <a:pt x="3637" y="16"/>
                </a:lnTo>
                <a:lnTo>
                  <a:pt x="3693" y="35"/>
                </a:lnTo>
                <a:lnTo>
                  <a:pt x="3744" y="61"/>
                </a:lnTo>
                <a:lnTo>
                  <a:pt x="3792" y="92"/>
                </a:lnTo>
                <a:lnTo>
                  <a:pt x="3835" y="129"/>
                </a:lnTo>
                <a:lnTo>
                  <a:pt x="3874" y="172"/>
                </a:lnTo>
                <a:lnTo>
                  <a:pt x="3906" y="218"/>
                </a:lnTo>
                <a:lnTo>
                  <a:pt x="3932" y="269"/>
                </a:lnTo>
                <a:lnTo>
                  <a:pt x="3951" y="323"/>
                </a:lnTo>
                <a:lnTo>
                  <a:pt x="3964" y="380"/>
                </a:lnTo>
                <a:lnTo>
                  <a:pt x="3968" y="441"/>
                </a:lnTo>
                <a:lnTo>
                  <a:pt x="3968" y="1163"/>
                </a:lnTo>
                <a:lnTo>
                  <a:pt x="3964" y="1224"/>
                </a:lnTo>
                <a:lnTo>
                  <a:pt x="3951" y="1281"/>
                </a:lnTo>
                <a:lnTo>
                  <a:pt x="3932" y="1335"/>
                </a:lnTo>
                <a:lnTo>
                  <a:pt x="3906" y="1387"/>
                </a:lnTo>
                <a:lnTo>
                  <a:pt x="3874" y="1433"/>
                </a:lnTo>
                <a:lnTo>
                  <a:pt x="3835" y="1474"/>
                </a:lnTo>
                <a:lnTo>
                  <a:pt x="3792" y="1512"/>
                </a:lnTo>
                <a:lnTo>
                  <a:pt x="3744" y="1543"/>
                </a:lnTo>
                <a:lnTo>
                  <a:pt x="3693" y="1569"/>
                </a:lnTo>
                <a:lnTo>
                  <a:pt x="3637" y="1588"/>
                </a:lnTo>
                <a:lnTo>
                  <a:pt x="3578" y="1600"/>
                </a:lnTo>
                <a:lnTo>
                  <a:pt x="3517" y="1604"/>
                </a:lnTo>
                <a:lnTo>
                  <a:pt x="2706" y="1604"/>
                </a:lnTo>
                <a:lnTo>
                  <a:pt x="2114" y="2182"/>
                </a:lnTo>
                <a:lnTo>
                  <a:pt x="2114" y="1604"/>
                </a:lnTo>
                <a:lnTo>
                  <a:pt x="1955" y="1604"/>
                </a:lnTo>
                <a:lnTo>
                  <a:pt x="1895" y="1600"/>
                </a:lnTo>
                <a:lnTo>
                  <a:pt x="1836" y="1588"/>
                </a:lnTo>
                <a:lnTo>
                  <a:pt x="1781" y="1569"/>
                </a:lnTo>
                <a:lnTo>
                  <a:pt x="1729" y="1543"/>
                </a:lnTo>
                <a:lnTo>
                  <a:pt x="1680" y="1512"/>
                </a:lnTo>
                <a:lnTo>
                  <a:pt x="1637" y="1474"/>
                </a:lnTo>
                <a:lnTo>
                  <a:pt x="1600" y="1433"/>
                </a:lnTo>
                <a:lnTo>
                  <a:pt x="1567" y="1387"/>
                </a:lnTo>
                <a:lnTo>
                  <a:pt x="1540" y="1335"/>
                </a:lnTo>
                <a:lnTo>
                  <a:pt x="1521" y="1281"/>
                </a:lnTo>
                <a:lnTo>
                  <a:pt x="1510" y="1224"/>
                </a:lnTo>
                <a:lnTo>
                  <a:pt x="1506" y="1163"/>
                </a:lnTo>
                <a:lnTo>
                  <a:pt x="1506" y="441"/>
                </a:lnTo>
                <a:lnTo>
                  <a:pt x="1509" y="380"/>
                </a:lnTo>
                <a:lnTo>
                  <a:pt x="1521" y="323"/>
                </a:lnTo>
                <a:lnTo>
                  <a:pt x="1540" y="269"/>
                </a:lnTo>
                <a:lnTo>
                  <a:pt x="1567" y="218"/>
                </a:lnTo>
                <a:lnTo>
                  <a:pt x="1599" y="172"/>
                </a:lnTo>
                <a:lnTo>
                  <a:pt x="1637" y="129"/>
                </a:lnTo>
                <a:lnTo>
                  <a:pt x="1680" y="92"/>
                </a:lnTo>
                <a:lnTo>
                  <a:pt x="1729" y="61"/>
                </a:lnTo>
                <a:lnTo>
                  <a:pt x="1780" y="35"/>
                </a:lnTo>
                <a:lnTo>
                  <a:pt x="1836" y="16"/>
                </a:lnTo>
                <a:lnTo>
                  <a:pt x="1895" y="4"/>
                </a:lnTo>
                <a:lnTo>
                  <a:pt x="195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35" name="Group 29"/>
          <p:cNvGrpSpPr>
            <a:grpSpLocks noChangeAspect="1"/>
          </p:cNvGrpSpPr>
          <p:nvPr/>
        </p:nvGrpSpPr>
        <p:grpSpPr bwMode="auto">
          <a:xfrm>
            <a:off x="6714568" y="3413184"/>
            <a:ext cx="308245" cy="316461"/>
            <a:chOff x="1737" y="1"/>
            <a:chExt cx="4202" cy="4314"/>
          </a:xfrm>
          <a:solidFill>
            <a:schemeClr val="bg1"/>
          </a:solidFill>
        </p:grpSpPr>
        <p:sp>
          <p:nvSpPr>
            <p:cNvPr id="136" name="Freeform 31"/>
            <p:cNvSpPr>
              <a:spLocks/>
            </p:cNvSpPr>
            <p:nvPr/>
          </p:nvSpPr>
          <p:spPr bwMode="auto">
            <a:xfrm>
              <a:off x="2257" y="3699"/>
              <a:ext cx="3682" cy="616"/>
            </a:xfrm>
            <a:custGeom>
              <a:avLst/>
              <a:gdLst>
                <a:gd name="T0" fmla="*/ 2313 w 3682"/>
                <a:gd name="T1" fmla="*/ 4 h 616"/>
                <a:gd name="T2" fmla="*/ 2359 w 3682"/>
                <a:gd name="T3" fmla="*/ 28 h 616"/>
                <a:gd name="T4" fmla="*/ 2389 w 3682"/>
                <a:gd name="T5" fmla="*/ 69 h 616"/>
                <a:gd name="T6" fmla="*/ 2400 w 3682"/>
                <a:gd name="T7" fmla="*/ 118 h 616"/>
                <a:gd name="T8" fmla="*/ 2385 w 3682"/>
                <a:gd name="T9" fmla="*/ 169 h 616"/>
                <a:gd name="T10" fmla="*/ 2325 w 3682"/>
                <a:gd name="T11" fmla="*/ 269 h 616"/>
                <a:gd name="T12" fmla="*/ 2325 w 3682"/>
                <a:gd name="T13" fmla="*/ 308 h 616"/>
                <a:gd name="T14" fmla="*/ 2346 w 3682"/>
                <a:gd name="T15" fmla="*/ 341 h 616"/>
                <a:gd name="T16" fmla="*/ 2381 w 3682"/>
                <a:gd name="T17" fmla="*/ 358 h 616"/>
                <a:gd name="T18" fmla="*/ 3554 w 3682"/>
                <a:gd name="T19" fmla="*/ 209 h 616"/>
                <a:gd name="T20" fmla="*/ 3573 w 3682"/>
                <a:gd name="T21" fmla="*/ 207 h 616"/>
                <a:gd name="T22" fmla="*/ 3621 w 3682"/>
                <a:gd name="T23" fmla="*/ 216 h 616"/>
                <a:gd name="T24" fmla="*/ 3657 w 3682"/>
                <a:gd name="T25" fmla="*/ 244 h 616"/>
                <a:gd name="T26" fmla="*/ 3678 w 3682"/>
                <a:gd name="T27" fmla="*/ 286 h 616"/>
                <a:gd name="T28" fmla="*/ 3679 w 3682"/>
                <a:gd name="T29" fmla="*/ 330 h 616"/>
                <a:gd name="T30" fmla="*/ 3662 w 3682"/>
                <a:gd name="T31" fmla="*/ 374 h 616"/>
                <a:gd name="T32" fmla="*/ 3635 w 3682"/>
                <a:gd name="T33" fmla="*/ 402 h 616"/>
                <a:gd name="T34" fmla="*/ 3597 w 3682"/>
                <a:gd name="T35" fmla="*/ 417 h 616"/>
                <a:gd name="T36" fmla="*/ 2044 w 3682"/>
                <a:gd name="T37" fmla="*/ 614 h 616"/>
                <a:gd name="T38" fmla="*/ 2038 w 3682"/>
                <a:gd name="T39" fmla="*/ 614 h 616"/>
                <a:gd name="T40" fmla="*/ 2008 w 3682"/>
                <a:gd name="T41" fmla="*/ 612 h 616"/>
                <a:gd name="T42" fmla="*/ 1964 w 3682"/>
                <a:gd name="T43" fmla="*/ 586 h 616"/>
                <a:gd name="T44" fmla="*/ 1939 w 3682"/>
                <a:gd name="T45" fmla="*/ 545 h 616"/>
                <a:gd name="T46" fmla="*/ 1931 w 3682"/>
                <a:gd name="T47" fmla="*/ 497 h 616"/>
                <a:gd name="T48" fmla="*/ 1940 w 3682"/>
                <a:gd name="T49" fmla="*/ 450 h 616"/>
                <a:gd name="T50" fmla="*/ 1986 w 3682"/>
                <a:gd name="T51" fmla="*/ 381 h 616"/>
                <a:gd name="T52" fmla="*/ 2000 w 3682"/>
                <a:gd name="T53" fmla="*/ 341 h 616"/>
                <a:gd name="T54" fmla="*/ 1990 w 3682"/>
                <a:gd name="T55" fmla="*/ 303 h 616"/>
                <a:gd name="T56" fmla="*/ 1961 w 3682"/>
                <a:gd name="T57" fmla="*/ 277 h 616"/>
                <a:gd name="T58" fmla="*/ 1919 w 3682"/>
                <a:gd name="T59" fmla="*/ 270 h 616"/>
                <a:gd name="T60" fmla="*/ 111 w 3682"/>
                <a:gd name="T61" fmla="*/ 542 h 616"/>
                <a:gd name="T62" fmla="*/ 82 w 3682"/>
                <a:gd name="T63" fmla="*/ 540 h 616"/>
                <a:gd name="T64" fmla="*/ 44 w 3682"/>
                <a:gd name="T65" fmla="*/ 524 h 616"/>
                <a:gd name="T66" fmla="*/ 14 w 3682"/>
                <a:gd name="T67" fmla="*/ 490 h 616"/>
                <a:gd name="T68" fmla="*/ 0 w 3682"/>
                <a:gd name="T69" fmla="*/ 443 h 616"/>
                <a:gd name="T70" fmla="*/ 7 w 3682"/>
                <a:gd name="T71" fmla="*/ 391 h 616"/>
                <a:gd name="T72" fmla="*/ 39 w 3682"/>
                <a:gd name="T73" fmla="*/ 350 h 616"/>
                <a:gd name="T74" fmla="*/ 87 w 3682"/>
                <a:gd name="T75" fmla="*/ 330 h 616"/>
                <a:gd name="T76" fmla="*/ 760 w 3682"/>
                <a:gd name="T77" fmla="*/ 228 h 616"/>
                <a:gd name="T78" fmla="*/ 2279 w 3682"/>
                <a:gd name="T79"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82" h="616">
                  <a:moveTo>
                    <a:pt x="2287" y="0"/>
                  </a:moveTo>
                  <a:lnTo>
                    <a:pt x="2313" y="4"/>
                  </a:lnTo>
                  <a:lnTo>
                    <a:pt x="2338" y="14"/>
                  </a:lnTo>
                  <a:lnTo>
                    <a:pt x="2359" y="28"/>
                  </a:lnTo>
                  <a:lnTo>
                    <a:pt x="2376" y="46"/>
                  </a:lnTo>
                  <a:lnTo>
                    <a:pt x="2389" y="69"/>
                  </a:lnTo>
                  <a:lnTo>
                    <a:pt x="2397" y="93"/>
                  </a:lnTo>
                  <a:lnTo>
                    <a:pt x="2400" y="118"/>
                  </a:lnTo>
                  <a:lnTo>
                    <a:pt x="2396" y="144"/>
                  </a:lnTo>
                  <a:lnTo>
                    <a:pt x="2385" y="169"/>
                  </a:lnTo>
                  <a:lnTo>
                    <a:pt x="2334" y="249"/>
                  </a:lnTo>
                  <a:lnTo>
                    <a:pt x="2325" y="269"/>
                  </a:lnTo>
                  <a:lnTo>
                    <a:pt x="2322" y="288"/>
                  </a:lnTo>
                  <a:lnTo>
                    <a:pt x="2325" y="308"/>
                  </a:lnTo>
                  <a:lnTo>
                    <a:pt x="2334" y="325"/>
                  </a:lnTo>
                  <a:lnTo>
                    <a:pt x="2346" y="341"/>
                  </a:lnTo>
                  <a:lnTo>
                    <a:pt x="2362" y="351"/>
                  </a:lnTo>
                  <a:lnTo>
                    <a:pt x="2381" y="358"/>
                  </a:lnTo>
                  <a:lnTo>
                    <a:pt x="2402" y="358"/>
                  </a:lnTo>
                  <a:lnTo>
                    <a:pt x="3554" y="209"/>
                  </a:lnTo>
                  <a:lnTo>
                    <a:pt x="3563" y="207"/>
                  </a:lnTo>
                  <a:lnTo>
                    <a:pt x="3573" y="207"/>
                  </a:lnTo>
                  <a:lnTo>
                    <a:pt x="3598" y="210"/>
                  </a:lnTo>
                  <a:lnTo>
                    <a:pt x="3621" y="216"/>
                  </a:lnTo>
                  <a:lnTo>
                    <a:pt x="3640" y="228"/>
                  </a:lnTo>
                  <a:lnTo>
                    <a:pt x="3657" y="244"/>
                  </a:lnTo>
                  <a:lnTo>
                    <a:pt x="3670" y="264"/>
                  </a:lnTo>
                  <a:lnTo>
                    <a:pt x="3678" y="286"/>
                  </a:lnTo>
                  <a:lnTo>
                    <a:pt x="3682" y="308"/>
                  </a:lnTo>
                  <a:lnTo>
                    <a:pt x="3679" y="330"/>
                  </a:lnTo>
                  <a:lnTo>
                    <a:pt x="3674" y="353"/>
                  </a:lnTo>
                  <a:lnTo>
                    <a:pt x="3662" y="374"/>
                  </a:lnTo>
                  <a:lnTo>
                    <a:pt x="3649" y="389"/>
                  </a:lnTo>
                  <a:lnTo>
                    <a:pt x="3635" y="402"/>
                  </a:lnTo>
                  <a:lnTo>
                    <a:pt x="3617" y="412"/>
                  </a:lnTo>
                  <a:lnTo>
                    <a:pt x="3597" y="417"/>
                  </a:lnTo>
                  <a:lnTo>
                    <a:pt x="3597" y="417"/>
                  </a:lnTo>
                  <a:lnTo>
                    <a:pt x="2044" y="614"/>
                  </a:lnTo>
                  <a:lnTo>
                    <a:pt x="2042" y="614"/>
                  </a:lnTo>
                  <a:lnTo>
                    <a:pt x="2038" y="614"/>
                  </a:lnTo>
                  <a:lnTo>
                    <a:pt x="2033" y="616"/>
                  </a:lnTo>
                  <a:lnTo>
                    <a:pt x="2008" y="612"/>
                  </a:lnTo>
                  <a:lnTo>
                    <a:pt x="1985" y="601"/>
                  </a:lnTo>
                  <a:lnTo>
                    <a:pt x="1964" y="586"/>
                  </a:lnTo>
                  <a:lnTo>
                    <a:pt x="1949" y="567"/>
                  </a:lnTo>
                  <a:lnTo>
                    <a:pt x="1939" y="545"/>
                  </a:lnTo>
                  <a:lnTo>
                    <a:pt x="1934" y="522"/>
                  </a:lnTo>
                  <a:lnTo>
                    <a:pt x="1931" y="497"/>
                  </a:lnTo>
                  <a:lnTo>
                    <a:pt x="1934" y="473"/>
                  </a:lnTo>
                  <a:lnTo>
                    <a:pt x="1940" y="450"/>
                  </a:lnTo>
                  <a:lnTo>
                    <a:pt x="1952" y="430"/>
                  </a:lnTo>
                  <a:lnTo>
                    <a:pt x="1986" y="381"/>
                  </a:lnTo>
                  <a:lnTo>
                    <a:pt x="1997" y="362"/>
                  </a:lnTo>
                  <a:lnTo>
                    <a:pt x="2000" y="341"/>
                  </a:lnTo>
                  <a:lnTo>
                    <a:pt x="1998" y="321"/>
                  </a:lnTo>
                  <a:lnTo>
                    <a:pt x="1990" y="303"/>
                  </a:lnTo>
                  <a:lnTo>
                    <a:pt x="1977" y="288"/>
                  </a:lnTo>
                  <a:lnTo>
                    <a:pt x="1961" y="277"/>
                  </a:lnTo>
                  <a:lnTo>
                    <a:pt x="1942" y="270"/>
                  </a:lnTo>
                  <a:lnTo>
                    <a:pt x="1919" y="270"/>
                  </a:lnTo>
                  <a:lnTo>
                    <a:pt x="120" y="541"/>
                  </a:lnTo>
                  <a:lnTo>
                    <a:pt x="111" y="542"/>
                  </a:lnTo>
                  <a:lnTo>
                    <a:pt x="103" y="542"/>
                  </a:lnTo>
                  <a:lnTo>
                    <a:pt x="82" y="540"/>
                  </a:lnTo>
                  <a:lnTo>
                    <a:pt x="61" y="535"/>
                  </a:lnTo>
                  <a:lnTo>
                    <a:pt x="44" y="524"/>
                  </a:lnTo>
                  <a:lnTo>
                    <a:pt x="28" y="510"/>
                  </a:lnTo>
                  <a:lnTo>
                    <a:pt x="14" y="490"/>
                  </a:lnTo>
                  <a:lnTo>
                    <a:pt x="3" y="468"/>
                  </a:lnTo>
                  <a:lnTo>
                    <a:pt x="0" y="443"/>
                  </a:lnTo>
                  <a:lnTo>
                    <a:pt x="0" y="415"/>
                  </a:lnTo>
                  <a:lnTo>
                    <a:pt x="7" y="391"/>
                  </a:lnTo>
                  <a:lnTo>
                    <a:pt x="20" y="368"/>
                  </a:lnTo>
                  <a:lnTo>
                    <a:pt x="39" y="350"/>
                  </a:lnTo>
                  <a:lnTo>
                    <a:pt x="61" y="337"/>
                  </a:lnTo>
                  <a:lnTo>
                    <a:pt x="87" y="330"/>
                  </a:lnTo>
                  <a:lnTo>
                    <a:pt x="579" y="256"/>
                  </a:lnTo>
                  <a:lnTo>
                    <a:pt x="760" y="228"/>
                  </a:lnTo>
                  <a:lnTo>
                    <a:pt x="2270" y="2"/>
                  </a:lnTo>
                  <a:lnTo>
                    <a:pt x="2279" y="0"/>
                  </a:lnTo>
                  <a:lnTo>
                    <a:pt x="2287" y="0"/>
                  </a:lnTo>
                  <a:close/>
                </a:path>
              </a:pathLst>
            </a:custGeom>
            <a:grpFill/>
            <a:ln w="0">
              <a:noFill/>
              <a:prstDash val="solid"/>
              <a:round/>
              <a:headEnd/>
              <a:tailEnd/>
            </a:ln>
          </p:spPr>
          <p:txBody>
            <a:bodyPr vert="horz" wrap="square" lIns="74295" tIns="37148" rIns="74295" bIns="37148" numCol="1" anchor="t" anchorCtr="0" compatLnSpc="1">
              <a:prstTxWarp prst="textNoShape">
                <a:avLst/>
              </a:prstTxWarp>
            </a:bodyPr>
            <a:lstStyle/>
            <a:p>
              <a:endParaRPr lang="en-US" sz="1463"/>
            </a:p>
          </p:txBody>
        </p:sp>
        <p:sp>
          <p:nvSpPr>
            <p:cNvPr id="137" name="Freeform 32"/>
            <p:cNvSpPr>
              <a:spLocks/>
            </p:cNvSpPr>
            <p:nvPr/>
          </p:nvSpPr>
          <p:spPr bwMode="auto">
            <a:xfrm>
              <a:off x="1737" y="3728"/>
              <a:ext cx="451" cy="299"/>
            </a:xfrm>
            <a:custGeom>
              <a:avLst/>
              <a:gdLst>
                <a:gd name="T0" fmla="*/ 230 w 451"/>
                <a:gd name="T1" fmla="*/ 0 h 299"/>
                <a:gd name="T2" fmla="*/ 237 w 451"/>
                <a:gd name="T3" fmla="*/ 4 h 299"/>
                <a:gd name="T4" fmla="*/ 241 w 451"/>
                <a:gd name="T5" fmla="*/ 7 h 299"/>
                <a:gd name="T6" fmla="*/ 243 w 451"/>
                <a:gd name="T7" fmla="*/ 9 h 299"/>
                <a:gd name="T8" fmla="*/ 446 w 451"/>
                <a:gd name="T9" fmla="*/ 174 h 299"/>
                <a:gd name="T10" fmla="*/ 451 w 451"/>
                <a:gd name="T11" fmla="*/ 181 h 299"/>
                <a:gd name="T12" fmla="*/ 451 w 451"/>
                <a:gd name="T13" fmla="*/ 189 h 299"/>
                <a:gd name="T14" fmla="*/ 449 w 451"/>
                <a:gd name="T15" fmla="*/ 197 h 299"/>
                <a:gd name="T16" fmla="*/ 403 w 451"/>
                <a:gd name="T17" fmla="*/ 254 h 299"/>
                <a:gd name="T18" fmla="*/ 400 w 451"/>
                <a:gd name="T19" fmla="*/ 257 h 299"/>
                <a:gd name="T20" fmla="*/ 397 w 451"/>
                <a:gd name="T21" fmla="*/ 258 h 299"/>
                <a:gd name="T22" fmla="*/ 393 w 451"/>
                <a:gd name="T23" fmla="*/ 259 h 299"/>
                <a:gd name="T24" fmla="*/ 17 w 451"/>
                <a:gd name="T25" fmla="*/ 299 h 299"/>
                <a:gd name="T26" fmla="*/ 8 w 451"/>
                <a:gd name="T27" fmla="*/ 296 h 299"/>
                <a:gd name="T28" fmla="*/ 1 w 451"/>
                <a:gd name="T29" fmla="*/ 290 h 299"/>
                <a:gd name="T30" fmla="*/ 0 w 451"/>
                <a:gd name="T31" fmla="*/ 282 h 299"/>
                <a:gd name="T32" fmla="*/ 3 w 451"/>
                <a:gd name="T33" fmla="*/ 273 h 299"/>
                <a:gd name="T34" fmla="*/ 215 w 451"/>
                <a:gd name="T35" fmla="*/ 7 h 299"/>
                <a:gd name="T36" fmla="*/ 221 w 451"/>
                <a:gd name="T37" fmla="*/ 2 h 299"/>
                <a:gd name="T38" fmla="*/ 230 w 451"/>
                <a:gd name="T39"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51" h="299">
                  <a:moveTo>
                    <a:pt x="230" y="0"/>
                  </a:moveTo>
                  <a:lnTo>
                    <a:pt x="237" y="4"/>
                  </a:lnTo>
                  <a:lnTo>
                    <a:pt x="241" y="7"/>
                  </a:lnTo>
                  <a:lnTo>
                    <a:pt x="243" y="9"/>
                  </a:lnTo>
                  <a:lnTo>
                    <a:pt x="446" y="174"/>
                  </a:lnTo>
                  <a:lnTo>
                    <a:pt x="451" y="181"/>
                  </a:lnTo>
                  <a:lnTo>
                    <a:pt x="451" y="189"/>
                  </a:lnTo>
                  <a:lnTo>
                    <a:pt x="449" y="197"/>
                  </a:lnTo>
                  <a:lnTo>
                    <a:pt x="403" y="254"/>
                  </a:lnTo>
                  <a:lnTo>
                    <a:pt x="400" y="257"/>
                  </a:lnTo>
                  <a:lnTo>
                    <a:pt x="397" y="258"/>
                  </a:lnTo>
                  <a:lnTo>
                    <a:pt x="393" y="259"/>
                  </a:lnTo>
                  <a:lnTo>
                    <a:pt x="17" y="299"/>
                  </a:lnTo>
                  <a:lnTo>
                    <a:pt x="8" y="296"/>
                  </a:lnTo>
                  <a:lnTo>
                    <a:pt x="1" y="290"/>
                  </a:lnTo>
                  <a:lnTo>
                    <a:pt x="0" y="282"/>
                  </a:lnTo>
                  <a:lnTo>
                    <a:pt x="3" y="273"/>
                  </a:lnTo>
                  <a:lnTo>
                    <a:pt x="215" y="7"/>
                  </a:lnTo>
                  <a:lnTo>
                    <a:pt x="221" y="2"/>
                  </a:lnTo>
                  <a:lnTo>
                    <a:pt x="230" y="0"/>
                  </a:lnTo>
                  <a:close/>
                </a:path>
              </a:pathLst>
            </a:custGeom>
            <a:grpFill/>
            <a:ln w="0">
              <a:noFill/>
              <a:prstDash val="solid"/>
              <a:round/>
              <a:headEnd/>
              <a:tailEnd/>
            </a:ln>
          </p:spPr>
          <p:txBody>
            <a:bodyPr vert="horz" wrap="square" lIns="74295" tIns="37148" rIns="74295" bIns="37148" numCol="1" anchor="t" anchorCtr="0" compatLnSpc="1">
              <a:prstTxWarp prst="textNoShape">
                <a:avLst/>
              </a:prstTxWarp>
            </a:bodyPr>
            <a:lstStyle/>
            <a:p>
              <a:endParaRPr lang="en-US" sz="1463"/>
            </a:p>
          </p:txBody>
        </p:sp>
        <p:sp>
          <p:nvSpPr>
            <p:cNvPr id="138" name="Freeform 33"/>
            <p:cNvSpPr>
              <a:spLocks/>
            </p:cNvSpPr>
            <p:nvPr/>
          </p:nvSpPr>
          <p:spPr bwMode="auto">
            <a:xfrm>
              <a:off x="2025" y="2634"/>
              <a:ext cx="1145" cy="1186"/>
            </a:xfrm>
            <a:custGeom>
              <a:avLst/>
              <a:gdLst>
                <a:gd name="T0" fmla="*/ 372 w 1145"/>
                <a:gd name="T1" fmla="*/ 0 h 1186"/>
                <a:gd name="T2" fmla="*/ 381 w 1145"/>
                <a:gd name="T3" fmla="*/ 6 h 1186"/>
                <a:gd name="T4" fmla="*/ 389 w 1145"/>
                <a:gd name="T5" fmla="*/ 14 h 1186"/>
                <a:gd name="T6" fmla="*/ 1123 w 1145"/>
                <a:gd name="T7" fmla="*/ 616 h 1186"/>
                <a:gd name="T8" fmla="*/ 1145 w 1145"/>
                <a:gd name="T9" fmla="*/ 633 h 1186"/>
                <a:gd name="T10" fmla="*/ 389 w 1145"/>
                <a:gd name="T11" fmla="*/ 1165 h 1186"/>
                <a:gd name="T12" fmla="*/ 366 w 1145"/>
                <a:gd name="T13" fmla="*/ 1177 h 1186"/>
                <a:gd name="T14" fmla="*/ 344 w 1145"/>
                <a:gd name="T15" fmla="*/ 1185 h 1186"/>
                <a:gd name="T16" fmla="*/ 321 w 1145"/>
                <a:gd name="T17" fmla="*/ 1186 h 1186"/>
                <a:gd name="T18" fmla="*/ 300 w 1145"/>
                <a:gd name="T19" fmla="*/ 1185 h 1186"/>
                <a:gd name="T20" fmla="*/ 279 w 1145"/>
                <a:gd name="T21" fmla="*/ 1178 h 1186"/>
                <a:gd name="T22" fmla="*/ 260 w 1145"/>
                <a:gd name="T23" fmla="*/ 1169 h 1186"/>
                <a:gd name="T24" fmla="*/ 252 w 1145"/>
                <a:gd name="T25" fmla="*/ 1165 h 1186"/>
                <a:gd name="T26" fmla="*/ 246 w 1145"/>
                <a:gd name="T27" fmla="*/ 1160 h 1186"/>
                <a:gd name="T28" fmla="*/ 43 w 1145"/>
                <a:gd name="T29" fmla="*/ 993 h 1186"/>
                <a:gd name="T30" fmla="*/ 37 w 1145"/>
                <a:gd name="T31" fmla="*/ 988 h 1186"/>
                <a:gd name="T32" fmla="*/ 31 w 1145"/>
                <a:gd name="T33" fmla="*/ 982 h 1186"/>
                <a:gd name="T34" fmla="*/ 25 w 1145"/>
                <a:gd name="T35" fmla="*/ 975 h 1186"/>
                <a:gd name="T36" fmla="*/ 12 w 1145"/>
                <a:gd name="T37" fmla="*/ 954 h 1186"/>
                <a:gd name="T38" fmla="*/ 4 w 1145"/>
                <a:gd name="T39" fmla="*/ 931 h 1186"/>
                <a:gd name="T40" fmla="*/ 0 w 1145"/>
                <a:gd name="T41" fmla="*/ 907 h 1186"/>
                <a:gd name="T42" fmla="*/ 3 w 1145"/>
                <a:gd name="T43" fmla="*/ 882 h 1186"/>
                <a:gd name="T44" fmla="*/ 10 w 1145"/>
                <a:gd name="T45" fmla="*/ 857 h 1186"/>
                <a:gd name="T46" fmla="*/ 372 w 1145"/>
                <a:gd name="T47" fmla="*/ 0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5" h="1186">
                  <a:moveTo>
                    <a:pt x="372" y="0"/>
                  </a:moveTo>
                  <a:lnTo>
                    <a:pt x="381" y="6"/>
                  </a:lnTo>
                  <a:lnTo>
                    <a:pt x="389" y="14"/>
                  </a:lnTo>
                  <a:lnTo>
                    <a:pt x="1123" y="616"/>
                  </a:lnTo>
                  <a:lnTo>
                    <a:pt x="1145" y="633"/>
                  </a:lnTo>
                  <a:lnTo>
                    <a:pt x="389" y="1165"/>
                  </a:lnTo>
                  <a:lnTo>
                    <a:pt x="366" y="1177"/>
                  </a:lnTo>
                  <a:lnTo>
                    <a:pt x="344" y="1185"/>
                  </a:lnTo>
                  <a:lnTo>
                    <a:pt x="321" y="1186"/>
                  </a:lnTo>
                  <a:lnTo>
                    <a:pt x="300" y="1185"/>
                  </a:lnTo>
                  <a:lnTo>
                    <a:pt x="279" y="1178"/>
                  </a:lnTo>
                  <a:lnTo>
                    <a:pt x="260" y="1169"/>
                  </a:lnTo>
                  <a:lnTo>
                    <a:pt x="252" y="1165"/>
                  </a:lnTo>
                  <a:lnTo>
                    <a:pt x="246" y="1160"/>
                  </a:lnTo>
                  <a:lnTo>
                    <a:pt x="43" y="993"/>
                  </a:lnTo>
                  <a:lnTo>
                    <a:pt x="37" y="988"/>
                  </a:lnTo>
                  <a:lnTo>
                    <a:pt x="31" y="982"/>
                  </a:lnTo>
                  <a:lnTo>
                    <a:pt x="25" y="975"/>
                  </a:lnTo>
                  <a:lnTo>
                    <a:pt x="12" y="954"/>
                  </a:lnTo>
                  <a:lnTo>
                    <a:pt x="4" y="931"/>
                  </a:lnTo>
                  <a:lnTo>
                    <a:pt x="0" y="907"/>
                  </a:lnTo>
                  <a:lnTo>
                    <a:pt x="3" y="882"/>
                  </a:lnTo>
                  <a:lnTo>
                    <a:pt x="10" y="857"/>
                  </a:lnTo>
                  <a:lnTo>
                    <a:pt x="372" y="0"/>
                  </a:lnTo>
                  <a:close/>
                </a:path>
              </a:pathLst>
            </a:custGeom>
            <a:grpFill/>
            <a:ln w="0">
              <a:noFill/>
              <a:prstDash val="solid"/>
              <a:round/>
              <a:headEnd/>
              <a:tailEnd/>
            </a:ln>
          </p:spPr>
          <p:txBody>
            <a:bodyPr vert="horz" wrap="square" lIns="74295" tIns="37148" rIns="74295" bIns="37148" numCol="1" anchor="t" anchorCtr="0" compatLnSpc="1">
              <a:prstTxWarp prst="textNoShape">
                <a:avLst/>
              </a:prstTxWarp>
            </a:bodyPr>
            <a:lstStyle/>
            <a:p>
              <a:endParaRPr lang="en-US" sz="1463"/>
            </a:p>
          </p:txBody>
        </p:sp>
        <p:sp>
          <p:nvSpPr>
            <p:cNvPr id="139" name="Freeform 34"/>
            <p:cNvSpPr>
              <a:spLocks/>
            </p:cNvSpPr>
            <p:nvPr/>
          </p:nvSpPr>
          <p:spPr bwMode="auto">
            <a:xfrm>
              <a:off x="2417" y="1"/>
              <a:ext cx="2902" cy="3194"/>
            </a:xfrm>
            <a:custGeom>
              <a:avLst/>
              <a:gdLst>
                <a:gd name="T0" fmla="*/ 2122 w 2902"/>
                <a:gd name="T1" fmla="*/ 0 h 3194"/>
                <a:gd name="T2" fmla="*/ 2161 w 2902"/>
                <a:gd name="T3" fmla="*/ 4 h 3194"/>
                <a:gd name="T4" fmla="*/ 2199 w 2902"/>
                <a:gd name="T5" fmla="*/ 13 h 3194"/>
                <a:gd name="T6" fmla="*/ 2236 w 2902"/>
                <a:gd name="T7" fmla="*/ 30 h 3194"/>
                <a:gd name="T8" fmla="*/ 2270 w 2902"/>
                <a:gd name="T9" fmla="*/ 53 h 3194"/>
                <a:gd name="T10" fmla="*/ 2817 w 2902"/>
                <a:gd name="T11" fmla="*/ 495 h 3194"/>
                <a:gd name="T12" fmla="*/ 2846 w 2902"/>
                <a:gd name="T13" fmla="*/ 524 h 3194"/>
                <a:gd name="T14" fmla="*/ 2869 w 2902"/>
                <a:gd name="T15" fmla="*/ 557 h 3194"/>
                <a:gd name="T16" fmla="*/ 2886 w 2902"/>
                <a:gd name="T17" fmla="*/ 592 h 3194"/>
                <a:gd name="T18" fmla="*/ 2898 w 2902"/>
                <a:gd name="T19" fmla="*/ 629 h 3194"/>
                <a:gd name="T20" fmla="*/ 2902 w 2902"/>
                <a:gd name="T21" fmla="*/ 667 h 3194"/>
                <a:gd name="T22" fmla="*/ 2900 w 2902"/>
                <a:gd name="T23" fmla="*/ 706 h 3194"/>
                <a:gd name="T24" fmla="*/ 2893 w 2902"/>
                <a:gd name="T25" fmla="*/ 744 h 3194"/>
                <a:gd name="T26" fmla="*/ 2878 w 2902"/>
                <a:gd name="T27" fmla="*/ 782 h 3194"/>
                <a:gd name="T28" fmla="*/ 2857 w 2902"/>
                <a:gd name="T29" fmla="*/ 816 h 3194"/>
                <a:gd name="T30" fmla="*/ 1220 w 2902"/>
                <a:gd name="T31" fmla="*/ 3015 h 3194"/>
                <a:gd name="T32" fmla="*/ 1159 w 2902"/>
                <a:gd name="T33" fmla="*/ 3098 h 3194"/>
                <a:gd name="T34" fmla="*/ 1135 w 2902"/>
                <a:gd name="T35" fmla="*/ 3126 h 3194"/>
                <a:gd name="T36" fmla="*/ 1108 w 2902"/>
                <a:gd name="T37" fmla="*/ 3149 h 3194"/>
                <a:gd name="T38" fmla="*/ 1079 w 2902"/>
                <a:gd name="T39" fmla="*/ 3167 h 3194"/>
                <a:gd name="T40" fmla="*/ 1046 w 2902"/>
                <a:gd name="T41" fmla="*/ 3181 h 3194"/>
                <a:gd name="T42" fmla="*/ 1013 w 2902"/>
                <a:gd name="T43" fmla="*/ 3191 h 3194"/>
                <a:gd name="T44" fmla="*/ 979 w 2902"/>
                <a:gd name="T45" fmla="*/ 3193 h 3194"/>
                <a:gd name="T46" fmla="*/ 974 w 2902"/>
                <a:gd name="T47" fmla="*/ 3194 h 3194"/>
                <a:gd name="T48" fmla="*/ 970 w 2902"/>
                <a:gd name="T49" fmla="*/ 3194 h 3194"/>
                <a:gd name="T50" fmla="*/ 940 w 2902"/>
                <a:gd name="T51" fmla="*/ 3192 h 3194"/>
                <a:gd name="T52" fmla="*/ 910 w 2902"/>
                <a:gd name="T53" fmla="*/ 3187 h 3194"/>
                <a:gd name="T54" fmla="*/ 881 w 2902"/>
                <a:gd name="T55" fmla="*/ 3177 h 3194"/>
                <a:gd name="T56" fmla="*/ 850 w 2902"/>
                <a:gd name="T57" fmla="*/ 3162 h 3194"/>
                <a:gd name="T58" fmla="*/ 821 w 2902"/>
                <a:gd name="T59" fmla="*/ 3141 h 3194"/>
                <a:gd name="T60" fmla="*/ 87 w 2902"/>
                <a:gd name="T61" fmla="*/ 2539 h 3194"/>
                <a:gd name="T62" fmla="*/ 62 w 2902"/>
                <a:gd name="T63" fmla="*/ 2515 h 3194"/>
                <a:gd name="T64" fmla="*/ 41 w 2902"/>
                <a:gd name="T65" fmla="*/ 2489 h 3194"/>
                <a:gd name="T66" fmla="*/ 24 w 2902"/>
                <a:gd name="T67" fmla="*/ 2460 h 3194"/>
                <a:gd name="T68" fmla="*/ 12 w 2902"/>
                <a:gd name="T69" fmla="*/ 2429 h 3194"/>
                <a:gd name="T70" fmla="*/ 4 w 2902"/>
                <a:gd name="T71" fmla="*/ 2397 h 3194"/>
                <a:gd name="T72" fmla="*/ 0 w 2902"/>
                <a:gd name="T73" fmla="*/ 2362 h 3194"/>
                <a:gd name="T74" fmla="*/ 2 w 2902"/>
                <a:gd name="T75" fmla="*/ 2328 h 3194"/>
                <a:gd name="T76" fmla="*/ 10 w 2902"/>
                <a:gd name="T77" fmla="*/ 2294 h 3194"/>
                <a:gd name="T78" fmla="*/ 21 w 2902"/>
                <a:gd name="T79" fmla="*/ 2261 h 3194"/>
                <a:gd name="T80" fmla="*/ 38 w 2902"/>
                <a:gd name="T81" fmla="*/ 2230 h 3194"/>
                <a:gd name="T82" fmla="*/ 61 w 2902"/>
                <a:gd name="T83" fmla="*/ 2200 h 3194"/>
                <a:gd name="T84" fmla="*/ 127 w 2902"/>
                <a:gd name="T85" fmla="*/ 2125 h 3194"/>
                <a:gd name="T86" fmla="*/ 1948 w 2902"/>
                <a:gd name="T87" fmla="*/ 78 h 3194"/>
                <a:gd name="T88" fmla="*/ 1978 w 2902"/>
                <a:gd name="T89" fmla="*/ 50 h 3194"/>
                <a:gd name="T90" fmla="*/ 2011 w 2902"/>
                <a:gd name="T91" fmla="*/ 29 h 3194"/>
                <a:gd name="T92" fmla="*/ 2046 w 2902"/>
                <a:gd name="T93" fmla="*/ 13 h 3194"/>
                <a:gd name="T94" fmla="*/ 2084 w 2902"/>
                <a:gd name="T95" fmla="*/ 3 h 3194"/>
                <a:gd name="T96" fmla="*/ 2122 w 2902"/>
                <a:gd name="T97" fmla="*/ 0 h 3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02" h="3194">
                  <a:moveTo>
                    <a:pt x="2122" y="0"/>
                  </a:moveTo>
                  <a:lnTo>
                    <a:pt x="2161" y="4"/>
                  </a:lnTo>
                  <a:lnTo>
                    <a:pt x="2199" y="13"/>
                  </a:lnTo>
                  <a:lnTo>
                    <a:pt x="2236" y="30"/>
                  </a:lnTo>
                  <a:lnTo>
                    <a:pt x="2270" y="53"/>
                  </a:lnTo>
                  <a:lnTo>
                    <a:pt x="2817" y="495"/>
                  </a:lnTo>
                  <a:lnTo>
                    <a:pt x="2846" y="524"/>
                  </a:lnTo>
                  <a:lnTo>
                    <a:pt x="2869" y="557"/>
                  </a:lnTo>
                  <a:lnTo>
                    <a:pt x="2886" y="592"/>
                  </a:lnTo>
                  <a:lnTo>
                    <a:pt x="2898" y="629"/>
                  </a:lnTo>
                  <a:lnTo>
                    <a:pt x="2902" y="667"/>
                  </a:lnTo>
                  <a:lnTo>
                    <a:pt x="2900" y="706"/>
                  </a:lnTo>
                  <a:lnTo>
                    <a:pt x="2893" y="744"/>
                  </a:lnTo>
                  <a:lnTo>
                    <a:pt x="2878" y="782"/>
                  </a:lnTo>
                  <a:lnTo>
                    <a:pt x="2857" y="816"/>
                  </a:lnTo>
                  <a:lnTo>
                    <a:pt x="1220" y="3015"/>
                  </a:lnTo>
                  <a:lnTo>
                    <a:pt x="1159" y="3098"/>
                  </a:lnTo>
                  <a:lnTo>
                    <a:pt x="1135" y="3126"/>
                  </a:lnTo>
                  <a:lnTo>
                    <a:pt x="1108" y="3149"/>
                  </a:lnTo>
                  <a:lnTo>
                    <a:pt x="1079" y="3167"/>
                  </a:lnTo>
                  <a:lnTo>
                    <a:pt x="1046" y="3181"/>
                  </a:lnTo>
                  <a:lnTo>
                    <a:pt x="1013" y="3191"/>
                  </a:lnTo>
                  <a:lnTo>
                    <a:pt x="979" y="3193"/>
                  </a:lnTo>
                  <a:lnTo>
                    <a:pt x="974" y="3194"/>
                  </a:lnTo>
                  <a:lnTo>
                    <a:pt x="970" y="3194"/>
                  </a:lnTo>
                  <a:lnTo>
                    <a:pt x="940" y="3192"/>
                  </a:lnTo>
                  <a:lnTo>
                    <a:pt x="910" y="3187"/>
                  </a:lnTo>
                  <a:lnTo>
                    <a:pt x="881" y="3177"/>
                  </a:lnTo>
                  <a:lnTo>
                    <a:pt x="850" y="3162"/>
                  </a:lnTo>
                  <a:lnTo>
                    <a:pt x="821" y="3141"/>
                  </a:lnTo>
                  <a:lnTo>
                    <a:pt x="87" y="2539"/>
                  </a:lnTo>
                  <a:lnTo>
                    <a:pt x="62" y="2515"/>
                  </a:lnTo>
                  <a:lnTo>
                    <a:pt x="41" y="2489"/>
                  </a:lnTo>
                  <a:lnTo>
                    <a:pt x="24" y="2460"/>
                  </a:lnTo>
                  <a:lnTo>
                    <a:pt x="12" y="2429"/>
                  </a:lnTo>
                  <a:lnTo>
                    <a:pt x="4" y="2397"/>
                  </a:lnTo>
                  <a:lnTo>
                    <a:pt x="0" y="2362"/>
                  </a:lnTo>
                  <a:lnTo>
                    <a:pt x="2" y="2328"/>
                  </a:lnTo>
                  <a:lnTo>
                    <a:pt x="10" y="2294"/>
                  </a:lnTo>
                  <a:lnTo>
                    <a:pt x="21" y="2261"/>
                  </a:lnTo>
                  <a:lnTo>
                    <a:pt x="38" y="2230"/>
                  </a:lnTo>
                  <a:lnTo>
                    <a:pt x="61" y="2200"/>
                  </a:lnTo>
                  <a:lnTo>
                    <a:pt x="127" y="2125"/>
                  </a:lnTo>
                  <a:lnTo>
                    <a:pt x="1948" y="78"/>
                  </a:lnTo>
                  <a:lnTo>
                    <a:pt x="1978" y="50"/>
                  </a:lnTo>
                  <a:lnTo>
                    <a:pt x="2011" y="29"/>
                  </a:lnTo>
                  <a:lnTo>
                    <a:pt x="2046" y="13"/>
                  </a:lnTo>
                  <a:lnTo>
                    <a:pt x="2084" y="3"/>
                  </a:lnTo>
                  <a:lnTo>
                    <a:pt x="2122" y="0"/>
                  </a:lnTo>
                  <a:close/>
                </a:path>
              </a:pathLst>
            </a:custGeom>
            <a:grpFill/>
            <a:ln w="0">
              <a:noFill/>
              <a:prstDash val="solid"/>
              <a:round/>
              <a:headEnd/>
              <a:tailEnd/>
            </a:ln>
          </p:spPr>
          <p:txBody>
            <a:bodyPr vert="horz" wrap="square" lIns="74295" tIns="37148" rIns="74295" bIns="37148" numCol="1" anchor="t" anchorCtr="0" compatLnSpc="1">
              <a:prstTxWarp prst="textNoShape">
                <a:avLst/>
              </a:prstTxWarp>
            </a:bodyPr>
            <a:lstStyle/>
            <a:p>
              <a:endParaRPr lang="en-US" sz="1463"/>
            </a:p>
          </p:txBody>
        </p:sp>
      </p:grpSp>
      <p:grpSp>
        <p:nvGrpSpPr>
          <p:cNvPr id="140" name="Group 139">
            <a:extLst>
              <a:ext uri="{FF2B5EF4-FFF2-40B4-BE49-F238E27FC236}">
                <a16:creationId xmlns:a16="http://schemas.microsoft.com/office/drawing/2014/main" id="{ACDA78D0-7CBA-4B3A-A6DD-D5EA5EE88D72}"/>
              </a:ext>
            </a:extLst>
          </p:cNvPr>
          <p:cNvGrpSpPr/>
          <p:nvPr/>
        </p:nvGrpSpPr>
        <p:grpSpPr>
          <a:xfrm>
            <a:off x="5962427" y="4292909"/>
            <a:ext cx="445428" cy="355108"/>
            <a:chOff x="-4768850" y="1093788"/>
            <a:chExt cx="5268912" cy="4200525"/>
          </a:xfrm>
          <a:solidFill>
            <a:schemeClr val="bg1"/>
          </a:solidFill>
        </p:grpSpPr>
        <p:sp>
          <p:nvSpPr>
            <p:cNvPr id="141" name="Freeform 81">
              <a:extLst>
                <a:ext uri="{FF2B5EF4-FFF2-40B4-BE49-F238E27FC236}">
                  <a16:creationId xmlns:a16="http://schemas.microsoft.com/office/drawing/2014/main" id="{E263D966-F031-4FEE-9635-4CD12EA09FA3}"/>
                </a:ext>
              </a:extLst>
            </p:cNvPr>
            <p:cNvSpPr>
              <a:spLocks noEditPoints="1"/>
            </p:cNvSpPr>
            <p:nvPr/>
          </p:nvSpPr>
          <p:spPr bwMode="auto">
            <a:xfrm>
              <a:off x="-3078163" y="2136775"/>
              <a:ext cx="1889125" cy="877888"/>
            </a:xfrm>
            <a:custGeom>
              <a:avLst/>
              <a:gdLst>
                <a:gd name="T0" fmla="*/ 439 w 878"/>
                <a:gd name="T1" fmla="*/ 0 h 409"/>
                <a:gd name="T2" fmla="*/ 0 w 878"/>
                <a:gd name="T3" fmla="*/ 363 h 409"/>
                <a:gd name="T4" fmla="*/ 46 w 878"/>
                <a:gd name="T5" fmla="*/ 409 h 409"/>
                <a:gd name="T6" fmla="*/ 832 w 878"/>
                <a:gd name="T7" fmla="*/ 409 h 409"/>
                <a:gd name="T8" fmla="*/ 878 w 878"/>
                <a:gd name="T9" fmla="*/ 363 h 409"/>
                <a:gd name="T10" fmla="*/ 439 w 878"/>
                <a:gd name="T11" fmla="*/ 0 h 409"/>
                <a:gd name="T12" fmla="*/ 96 w 878"/>
                <a:gd name="T13" fmla="*/ 317 h 409"/>
                <a:gd name="T14" fmla="*/ 439 w 878"/>
                <a:gd name="T15" fmla="*/ 92 h 409"/>
                <a:gd name="T16" fmla="*/ 782 w 878"/>
                <a:gd name="T17" fmla="*/ 317 h 409"/>
                <a:gd name="T18" fmla="*/ 96 w 878"/>
                <a:gd name="T19" fmla="*/ 31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8" h="409">
                  <a:moveTo>
                    <a:pt x="439" y="0"/>
                  </a:moveTo>
                  <a:cubicBezTo>
                    <a:pt x="168" y="0"/>
                    <a:pt x="0" y="138"/>
                    <a:pt x="0" y="363"/>
                  </a:cubicBezTo>
                  <a:cubicBezTo>
                    <a:pt x="0" y="388"/>
                    <a:pt x="21" y="409"/>
                    <a:pt x="46" y="409"/>
                  </a:cubicBezTo>
                  <a:cubicBezTo>
                    <a:pt x="832" y="409"/>
                    <a:pt x="832" y="409"/>
                    <a:pt x="832" y="409"/>
                  </a:cubicBezTo>
                  <a:cubicBezTo>
                    <a:pt x="857" y="409"/>
                    <a:pt x="878" y="388"/>
                    <a:pt x="878" y="363"/>
                  </a:cubicBezTo>
                  <a:cubicBezTo>
                    <a:pt x="878" y="139"/>
                    <a:pt x="710" y="0"/>
                    <a:pt x="439" y="0"/>
                  </a:cubicBezTo>
                  <a:close/>
                  <a:moveTo>
                    <a:pt x="96" y="317"/>
                  </a:moveTo>
                  <a:cubicBezTo>
                    <a:pt x="126" y="109"/>
                    <a:pt x="363" y="92"/>
                    <a:pt x="439" y="92"/>
                  </a:cubicBezTo>
                  <a:cubicBezTo>
                    <a:pt x="515" y="92"/>
                    <a:pt x="752" y="109"/>
                    <a:pt x="782" y="317"/>
                  </a:cubicBezTo>
                  <a:lnTo>
                    <a:pt x="96" y="3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42" name="Freeform 82">
              <a:extLst>
                <a:ext uri="{FF2B5EF4-FFF2-40B4-BE49-F238E27FC236}">
                  <a16:creationId xmlns:a16="http://schemas.microsoft.com/office/drawing/2014/main" id="{B2763C64-F920-474E-A996-73F4632EDEFC}"/>
                </a:ext>
              </a:extLst>
            </p:cNvPr>
            <p:cNvSpPr>
              <a:spLocks noEditPoints="1"/>
            </p:cNvSpPr>
            <p:nvPr/>
          </p:nvSpPr>
          <p:spPr bwMode="auto">
            <a:xfrm>
              <a:off x="-2605088" y="1093788"/>
              <a:ext cx="942975" cy="942975"/>
            </a:xfrm>
            <a:custGeom>
              <a:avLst/>
              <a:gdLst>
                <a:gd name="T0" fmla="*/ 219 w 438"/>
                <a:gd name="T1" fmla="*/ 0 h 439"/>
                <a:gd name="T2" fmla="*/ 0 w 438"/>
                <a:gd name="T3" fmla="*/ 219 h 439"/>
                <a:gd name="T4" fmla="*/ 219 w 438"/>
                <a:gd name="T5" fmla="*/ 439 h 439"/>
                <a:gd name="T6" fmla="*/ 438 w 438"/>
                <a:gd name="T7" fmla="*/ 219 h 439"/>
                <a:gd name="T8" fmla="*/ 219 w 438"/>
                <a:gd name="T9" fmla="*/ 0 h 439"/>
                <a:gd name="T10" fmla="*/ 219 w 438"/>
                <a:gd name="T11" fmla="*/ 346 h 439"/>
                <a:gd name="T12" fmla="*/ 92 w 438"/>
                <a:gd name="T13" fmla="*/ 219 h 439"/>
                <a:gd name="T14" fmla="*/ 219 w 438"/>
                <a:gd name="T15" fmla="*/ 92 h 439"/>
                <a:gd name="T16" fmla="*/ 346 w 438"/>
                <a:gd name="T17" fmla="*/ 219 h 439"/>
                <a:gd name="T18" fmla="*/ 219 w 438"/>
                <a:gd name="T19" fmla="*/ 346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8" h="439">
                  <a:moveTo>
                    <a:pt x="219" y="0"/>
                  </a:moveTo>
                  <a:cubicBezTo>
                    <a:pt x="98" y="0"/>
                    <a:pt x="0" y="98"/>
                    <a:pt x="0" y="219"/>
                  </a:cubicBezTo>
                  <a:cubicBezTo>
                    <a:pt x="0" y="340"/>
                    <a:pt x="98" y="438"/>
                    <a:pt x="219" y="439"/>
                  </a:cubicBezTo>
                  <a:cubicBezTo>
                    <a:pt x="340" y="439"/>
                    <a:pt x="438" y="340"/>
                    <a:pt x="438" y="219"/>
                  </a:cubicBezTo>
                  <a:cubicBezTo>
                    <a:pt x="438" y="98"/>
                    <a:pt x="340" y="0"/>
                    <a:pt x="219" y="0"/>
                  </a:cubicBezTo>
                  <a:close/>
                  <a:moveTo>
                    <a:pt x="219" y="346"/>
                  </a:moveTo>
                  <a:cubicBezTo>
                    <a:pt x="149" y="346"/>
                    <a:pt x="92" y="289"/>
                    <a:pt x="92" y="219"/>
                  </a:cubicBezTo>
                  <a:cubicBezTo>
                    <a:pt x="92" y="149"/>
                    <a:pt x="149" y="92"/>
                    <a:pt x="219" y="92"/>
                  </a:cubicBezTo>
                  <a:cubicBezTo>
                    <a:pt x="289" y="92"/>
                    <a:pt x="346" y="149"/>
                    <a:pt x="346" y="219"/>
                  </a:cubicBezTo>
                  <a:cubicBezTo>
                    <a:pt x="346" y="289"/>
                    <a:pt x="289" y="346"/>
                    <a:pt x="219"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43" name="Freeform 83">
              <a:extLst>
                <a:ext uri="{FF2B5EF4-FFF2-40B4-BE49-F238E27FC236}">
                  <a16:creationId xmlns:a16="http://schemas.microsoft.com/office/drawing/2014/main" id="{B3C48B1E-142B-4CA3-8DE2-41E0B30B11DB}"/>
                </a:ext>
              </a:extLst>
            </p:cNvPr>
            <p:cNvSpPr>
              <a:spLocks noEditPoints="1"/>
            </p:cNvSpPr>
            <p:nvPr/>
          </p:nvSpPr>
          <p:spPr bwMode="auto">
            <a:xfrm>
              <a:off x="-4768850" y="4416425"/>
              <a:ext cx="1890713" cy="877888"/>
            </a:xfrm>
            <a:custGeom>
              <a:avLst/>
              <a:gdLst>
                <a:gd name="T0" fmla="*/ 439 w 878"/>
                <a:gd name="T1" fmla="*/ 0 h 409"/>
                <a:gd name="T2" fmla="*/ 0 w 878"/>
                <a:gd name="T3" fmla="*/ 363 h 409"/>
                <a:gd name="T4" fmla="*/ 46 w 878"/>
                <a:gd name="T5" fmla="*/ 409 h 409"/>
                <a:gd name="T6" fmla="*/ 831 w 878"/>
                <a:gd name="T7" fmla="*/ 409 h 409"/>
                <a:gd name="T8" fmla="*/ 878 w 878"/>
                <a:gd name="T9" fmla="*/ 363 h 409"/>
                <a:gd name="T10" fmla="*/ 439 w 878"/>
                <a:gd name="T11" fmla="*/ 0 h 409"/>
                <a:gd name="T12" fmla="*/ 96 w 878"/>
                <a:gd name="T13" fmla="*/ 317 h 409"/>
                <a:gd name="T14" fmla="*/ 439 w 878"/>
                <a:gd name="T15" fmla="*/ 92 h 409"/>
                <a:gd name="T16" fmla="*/ 782 w 878"/>
                <a:gd name="T17" fmla="*/ 317 h 409"/>
                <a:gd name="T18" fmla="*/ 96 w 878"/>
                <a:gd name="T19" fmla="*/ 31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8" h="409">
                  <a:moveTo>
                    <a:pt x="439" y="0"/>
                  </a:moveTo>
                  <a:cubicBezTo>
                    <a:pt x="168" y="0"/>
                    <a:pt x="0" y="139"/>
                    <a:pt x="0" y="363"/>
                  </a:cubicBezTo>
                  <a:cubicBezTo>
                    <a:pt x="0" y="389"/>
                    <a:pt x="21" y="409"/>
                    <a:pt x="46" y="409"/>
                  </a:cubicBezTo>
                  <a:cubicBezTo>
                    <a:pt x="831" y="409"/>
                    <a:pt x="831" y="409"/>
                    <a:pt x="831" y="409"/>
                  </a:cubicBezTo>
                  <a:cubicBezTo>
                    <a:pt x="857" y="409"/>
                    <a:pt x="878" y="389"/>
                    <a:pt x="878" y="363"/>
                  </a:cubicBezTo>
                  <a:cubicBezTo>
                    <a:pt x="878" y="139"/>
                    <a:pt x="709" y="0"/>
                    <a:pt x="439" y="0"/>
                  </a:cubicBezTo>
                  <a:close/>
                  <a:moveTo>
                    <a:pt x="96" y="317"/>
                  </a:moveTo>
                  <a:cubicBezTo>
                    <a:pt x="126" y="110"/>
                    <a:pt x="363" y="92"/>
                    <a:pt x="439" y="92"/>
                  </a:cubicBezTo>
                  <a:cubicBezTo>
                    <a:pt x="515" y="92"/>
                    <a:pt x="751" y="110"/>
                    <a:pt x="782" y="317"/>
                  </a:cubicBezTo>
                  <a:lnTo>
                    <a:pt x="96" y="3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44" name="Freeform 84">
              <a:extLst>
                <a:ext uri="{FF2B5EF4-FFF2-40B4-BE49-F238E27FC236}">
                  <a16:creationId xmlns:a16="http://schemas.microsoft.com/office/drawing/2014/main" id="{C47451AB-7916-422F-9029-7FB097FF604B}"/>
                </a:ext>
              </a:extLst>
            </p:cNvPr>
            <p:cNvSpPr>
              <a:spLocks noEditPoints="1"/>
            </p:cNvSpPr>
            <p:nvPr/>
          </p:nvSpPr>
          <p:spPr bwMode="auto">
            <a:xfrm>
              <a:off x="-4297363" y="3375025"/>
              <a:ext cx="944563" cy="942975"/>
            </a:xfrm>
            <a:custGeom>
              <a:avLst/>
              <a:gdLst>
                <a:gd name="T0" fmla="*/ 220 w 439"/>
                <a:gd name="T1" fmla="*/ 0 h 439"/>
                <a:gd name="T2" fmla="*/ 0 w 439"/>
                <a:gd name="T3" fmla="*/ 219 h 439"/>
                <a:gd name="T4" fmla="*/ 220 w 439"/>
                <a:gd name="T5" fmla="*/ 439 h 439"/>
                <a:gd name="T6" fmla="*/ 439 w 439"/>
                <a:gd name="T7" fmla="*/ 219 h 439"/>
                <a:gd name="T8" fmla="*/ 220 w 439"/>
                <a:gd name="T9" fmla="*/ 0 h 439"/>
                <a:gd name="T10" fmla="*/ 220 w 439"/>
                <a:gd name="T11" fmla="*/ 346 h 439"/>
                <a:gd name="T12" fmla="*/ 93 w 439"/>
                <a:gd name="T13" fmla="*/ 219 h 439"/>
                <a:gd name="T14" fmla="*/ 220 w 439"/>
                <a:gd name="T15" fmla="*/ 92 h 439"/>
                <a:gd name="T16" fmla="*/ 347 w 439"/>
                <a:gd name="T17" fmla="*/ 219 h 439"/>
                <a:gd name="T18" fmla="*/ 220 w 439"/>
                <a:gd name="T19" fmla="*/ 346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9" h="439">
                  <a:moveTo>
                    <a:pt x="220" y="0"/>
                  </a:moveTo>
                  <a:cubicBezTo>
                    <a:pt x="99" y="0"/>
                    <a:pt x="0" y="98"/>
                    <a:pt x="0" y="219"/>
                  </a:cubicBezTo>
                  <a:cubicBezTo>
                    <a:pt x="1" y="341"/>
                    <a:pt x="99" y="439"/>
                    <a:pt x="220" y="439"/>
                  </a:cubicBezTo>
                  <a:cubicBezTo>
                    <a:pt x="341" y="439"/>
                    <a:pt x="439" y="341"/>
                    <a:pt x="439" y="219"/>
                  </a:cubicBezTo>
                  <a:cubicBezTo>
                    <a:pt x="439" y="98"/>
                    <a:pt x="341" y="0"/>
                    <a:pt x="220" y="0"/>
                  </a:cubicBezTo>
                  <a:close/>
                  <a:moveTo>
                    <a:pt x="220" y="346"/>
                  </a:moveTo>
                  <a:cubicBezTo>
                    <a:pt x="150" y="346"/>
                    <a:pt x="93" y="290"/>
                    <a:pt x="93" y="219"/>
                  </a:cubicBezTo>
                  <a:cubicBezTo>
                    <a:pt x="93" y="149"/>
                    <a:pt x="150" y="92"/>
                    <a:pt x="220" y="92"/>
                  </a:cubicBezTo>
                  <a:cubicBezTo>
                    <a:pt x="290" y="92"/>
                    <a:pt x="347" y="149"/>
                    <a:pt x="347" y="219"/>
                  </a:cubicBezTo>
                  <a:cubicBezTo>
                    <a:pt x="347" y="290"/>
                    <a:pt x="290" y="346"/>
                    <a:pt x="220"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45" name="Freeform 85">
              <a:extLst>
                <a:ext uri="{FF2B5EF4-FFF2-40B4-BE49-F238E27FC236}">
                  <a16:creationId xmlns:a16="http://schemas.microsoft.com/office/drawing/2014/main" id="{69A33677-636D-46CB-81F2-A0E4EC7A831C}"/>
                </a:ext>
              </a:extLst>
            </p:cNvPr>
            <p:cNvSpPr>
              <a:spLocks noEditPoints="1"/>
            </p:cNvSpPr>
            <p:nvPr/>
          </p:nvSpPr>
          <p:spPr bwMode="auto">
            <a:xfrm>
              <a:off x="-1389063" y="4416425"/>
              <a:ext cx="1889125" cy="877888"/>
            </a:xfrm>
            <a:custGeom>
              <a:avLst/>
              <a:gdLst>
                <a:gd name="T0" fmla="*/ 439 w 878"/>
                <a:gd name="T1" fmla="*/ 0 h 409"/>
                <a:gd name="T2" fmla="*/ 0 w 878"/>
                <a:gd name="T3" fmla="*/ 363 h 409"/>
                <a:gd name="T4" fmla="*/ 47 w 878"/>
                <a:gd name="T5" fmla="*/ 409 h 409"/>
                <a:gd name="T6" fmla="*/ 832 w 878"/>
                <a:gd name="T7" fmla="*/ 409 h 409"/>
                <a:gd name="T8" fmla="*/ 878 w 878"/>
                <a:gd name="T9" fmla="*/ 363 h 409"/>
                <a:gd name="T10" fmla="*/ 439 w 878"/>
                <a:gd name="T11" fmla="*/ 0 h 409"/>
                <a:gd name="T12" fmla="*/ 96 w 878"/>
                <a:gd name="T13" fmla="*/ 317 h 409"/>
                <a:gd name="T14" fmla="*/ 439 w 878"/>
                <a:gd name="T15" fmla="*/ 92 h 409"/>
                <a:gd name="T16" fmla="*/ 782 w 878"/>
                <a:gd name="T17" fmla="*/ 317 h 409"/>
                <a:gd name="T18" fmla="*/ 96 w 878"/>
                <a:gd name="T19" fmla="*/ 31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8" h="409">
                  <a:moveTo>
                    <a:pt x="439" y="0"/>
                  </a:moveTo>
                  <a:cubicBezTo>
                    <a:pt x="169" y="0"/>
                    <a:pt x="0" y="139"/>
                    <a:pt x="0" y="363"/>
                  </a:cubicBezTo>
                  <a:cubicBezTo>
                    <a:pt x="0" y="389"/>
                    <a:pt x="21" y="409"/>
                    <a:pt x="47" y="409"/>
                  </a:cubicBezTo>
                  <a:cubicBezTo>
                    <a:pt x="832" y="409"/>
                    <a:pt x="832" y="409"/>
                    <a:pt x="832" y="409"/>
                  </a:cubicBezTo>
                  <a:cubicBezTo>
                    <a:pt x="857" y="409"/>
                    <a:pt x="878" y="389"/>
                    <a:pt x="878" y="363"/>
                  </a:cubicBezTo>
                  <a:cubicBezTo>
                    <a:pt x="878" y="139"/>
                    <a:pt x="710" y="0"/>
                    <a:pt x="439" y="0"/>
                  </a:cubicBezTo>
                  <a:close/>
                  <a:moveTo>
                    <a:pt x="96" y="317"/>
                  </a:moveTo>
                  <a:cubicBezTo>
                    <a:pt x="127" y="110"/>
                    <a:pt x="363" y="92"/>
                    <a:pt x="439" y="92"/>
                  </a:cubicBezTo>
                  <a:cubicBezTo>
                    <a:pt x="515" y="92"/>
                    <a:pt x="752" y="110"/>
                    <a:pt x="782" y="317"/>
                  </a:cubicBezTo>
                  <a:lnTo>
                    <a:pt x="96" y="3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46" name="Freeform 86">
              <a:extLst>
                <a:ext uri="{FF2B5EF4-FFF2-40B4-BE49-F238E27FC236}">
                  <a16:creationId xmlns:a16="http://schemas.microsoft.com/office/drawing/2014/main" id="{F94C9BE9-6651-46B4-B937-A0853202C65D}"/>
                </a:ext>
              </a:extLst>
            </p:cNvPr>
            <p:cNvSpPr>
              <a:spLocks noEditPoints="1"/>
            </p:cNvSpPr>
            <p:nvPr/>
          </p:nvSpPr>
          <p:spPr bwMode="auto">
            <a:xfrm>
              <a:off x="-915988" y="3375025"/>
              <a:ext cx="944563" cy="942975"/>
            </a:xfrm>
            <a:custGeom>
              <a:avLst/>
              <a:gdLst>
                <a:gd name="T0" fmla="*/ 219 w 439"/>
                <a:gd name="T1" fmla="*/ 0 h 439"/>
                <a:gd name="T2" fmla="*/ 0 w 439"/>
                <a:gd name="T3" fmla="*/ 219 h 439"/>
                <a:gd name="T4" fmla="*/ 219 w 439"/>
                <a:gd name="T5" fmla="*/ 439 h 439"/>
                <a:gd name="T6" fmla="*/ 439 w 439"/>
                <a:gd name="T7" fmla="*/ 219 h 439"/>
                <a:gd name="T8" fmla="*/ 219 w 439"/>
                <a:gd name="T9" fmla="*/ 0 h 439"/>
                <a:gd name="T10" fmla="*/ 219 w 439"/>
                <a:gd name="T11" fmla="*/ 346 h 439"/>
                <a:gd name="T12" fmla="*/ 92 w 439"/>
                <a:gd name="T13" fmla="*/ 219 h 439"/>
                <a:gd name="T14" fmla="*/ 219 w 439"/>
                <a:gd name="T15" fmla="*/ 92 h 439"/>
                <a:gd name="T16" fmla="*/ 346 w 439"/>
                <a:gd name="T17" fmla="*/ 219 h 439"/>
                <a:gd name="T18" fmla="*/ 219 w 439"/>
                <a:gd name="T19" fmla="*/ 346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9" h="439">
                  <a:moveTo>
                    <a:pt x="219" y="0"/>
                  </a:moveTo>
                  <a:cubicBezTo>
                    <a:pt x="98" y="0"/>
                    <a:pt x="0" y="98"/>
                    <a:pt x="0" y="219"/>
                  </a:cubicBezTo>
                  <a:cubicBezTo>
                    <a:pt x="0" y="341"/>
                    <a:pt x="98" y="439"/>
                    <a:pt x="219" y="439"/>
                  </a:cubicBezTo>
                  <a:cubicBezTo>
                    <a:pt x="340" y="439"/>
                    <a:pt x="439" y="341"/>
                    <a:pt x="439" y="219"/>
                  </a:cubicBezTo>
                  <a:cubicBezTo>
                    <a:pt x="439" y="98"/>
                    <a:pt x="340" y="0"/>
                    <a:pt x="219" y="0"/>
                  </a:cubicBezTo>
                  <a:close/>
                  <a:moveTo>
                    <a:pt x="219" y="346"/>
                  </a:moveTo>
                  <a:cubicBezTo>
                    <a:pt x="149" y="346"/>
                    <a:pt x="92" y="290"/>
                    <a:pt x="92" y="219"/>
                  </a:cubicBezTo>
                  <a:cubicBezTo>
                    <a:pt x="92" y="149"/>
                    <a:pt x="149" y="92"/>
                    <a:pt x="219" y="92"/>
                  </a:cubicBezTo>
                  <a:cubicBezTo>
                    <a:pt x="289" y="92"/>
                    <a:pt x="346" y="149"/>
                    <a:pt x="346" y="219"/>
                  </a:cubicBezTo>
                  <a:cubicBezTo>
                    <a:pt x="346" y="290"/>
                    <a:pt x="289" y="346"/>
                    <a:pt x="219"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47" name="Freeform 87">
              <a:extLst>
                <a:ext uri="{FF2B5EF4-FFF2-40B4-BE49-F238E27FC236}">
                  <a16:creationId xmlns:a16="http://schemas.microsoft.com/office/drawing/2014/main" id="{3916EEF2-764A-4085-8D52-32342E14F3D3}"/>
                </a:ext>
              </a:extLst>
            </p:cNvPr>
            <p:cNvSpPr>
              <a:spLocks/>
            </p:cNvSpPr>
            <p:nvPr/>
          </p:nvSpPr>
          <p:spPr bwMode="auto">
            <a:xfrm>
              <a:off x="-2687638" y="3144838"/>
              <a:ext cx="1100138" cy="1277938"/>
            </a:xfrm>
            <a:custGeom>
              <a:avLst/>
              <a:gdLst>
                <a:gd name="T0" fmla="*/ 496 w 511"/>
                <a:gd name="T1" fmla="*/ 512 h 595"/>
                <a:gd name="T2" fmla="*/ 303 w 511"/>
                <a:gd name="T3" fmla="*/ 319 h 595"/>
                <a:gd name="T4" fmla="*/ 303 w 511"/>
                <a:gd name="T5" fmla="*/ 46 h 595"/>
                <a:gd name="T6" fmla="*/ 257 w 511"/>
                <a:gd name="T7" fmla="*/ 0 h 595"/>
                <a:gd name="T8" fmla="*/ 211 w 511"/>
                <a:gd name="T9" fmla="*/ 46 h 595"/>
                <a:gd name="T10" fmla="*/ 211 w 511"/>
                <a:gd name="T11" fmla="*/ 319 h 595"/>
                <a:gd name="T12" fmla="*/ 18 w 511"/>
                <a:gd name="T13" fmla="*/ 511 h 595"/>
                <a:gd name="T14" fmla="*/ 18 w 511"/>
                <a:gd name="T15" fmla="*/ 577 h 595"/>
                <a:gd name="T16" fmla="*/ 83 w 511"/>
                <a:gd name="T17" fmla="*/ 577 h 595"/>
                <a:gd name="T18" fmla="*/ 257 w 511"/>
                <a:gd name="T19" fmla="*/ 403 h 595"/>
                <a:gd name="T20" fmla="*/ 431 w 511"/>
                <a:gd name="T21" fmla="*/ 577 h 595"/>
                <a:gd name="T22" fmla="*/ 496 w 511"/>
                <a:gd name="T23" fmla="*/ 572 h 595"/>
                <a:gd name="T24" fmla="*/ 496 w 511"/>
                <a:gd name="T25" fmla="*/ 512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595">
                  <a:moveTo>
                    <a:pt x="496" y="512"/>
                  </a:moveTo>
                  <a:cubicBezTo>
                    <a:pt x="303" y="319"/>
                    <a:pt x="303" y="319"/>
                    <a:pt x="303" y="319"/>
                  </a:cubicBezTo>
                  <a:cubicBezTo>
                    <a:pt x="303" y="46"/>
                    <a:pt x="303" y="46"/>
                    <a:pt x="303" y="46"/>
                  </a:cubicBezTo>
                  <a:cubicBezTo>
                    <a:pt x="303" y="21"/>
                    <a:pt x="283" y="0"/>
                    <a:pt x="257" y="0"/>
                  </a:cubicBezTo>
                  <a:cubicBezTo>
                    <a:pt x="231" y="0"/>
                    <a:pt x="211" y="21"/>
                    <a:pt x="211" y="46"/>
                  </a:cubicBezTo>
                  <a:cubicBezTo>
                    <a:pt x="211" y="319"/>
                    <a:pt x="211" y="319"/>
                    <a:pt x="211" y="319"/>
                  </a:cubicBezTo>
                  <a:cubicBezTo>
                    <a:pt x="18" y="511"/>
                    <a:pt x="18" y="511"/>
                    <a:pt x="18" y="511"/>
                  </a:cubicBezTo>
                  <a:cubicBezTo>
                    <a:pt x="0" y="529"/>
                    <a:pt x="0" y="559"/>
                    <a:pt x="18" y="577"/>
                  </a:cubicBezTo>
                  <a:cubicBezTo>
                    <a:pt x="36" y="595"/>
                    <a:pt x="65" y="595"/>
                    <a:pt x="83" y="577"/>
                  </a:cubicBezTo>
                  <a:cubicBezTo>
                    <a:pt x="257" y="403"/>
                    <a:pt x="257" y="403"/>
                    <a:pt x="257" y="403"/>
                  </a:cubicBezTo>
                  <a:cubicBezTo>
                    <a:pt x="431" y="577"/>
                    <a:pt x="431" y="577"/>
                    <a:pt x="431" y="577"/>
                  </a:cubicBezTo>
                  <a:cubicBezTo>
                    <a:pt x="450" y="594"/>
                    <a:pt x="479" y="592"/>
                    <a:pt x="496" y="572"/>
                  </a:cubicBezTo>
                  <a:cubicBezTo>
                    <a:pt x="511" y="555"/>
                    <a:pt x="511" y="529"/>
                    <a:pt x="496" y="5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sp>
        <p:nvSpPr>
          <p:cNvPr id="90"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Business of Parliament: The Houses</a:t>
            </a:r>
          </a:p>
        </p:txBody>
      </p:sp>
    </p:spTree>
    <p:extLst>
      <p:ext uri="{BB962C8B-B14F-4D97-AF65-F5344CB8AC3E}">
        <p14:creationId xmlns:p14="http://schemas.microsoft.com/office/powerpoint/2010/main" val="398470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610425247"/>
              </p:ext>
            </p:extLst>
          </p:nvPr>
        </p:nvGraphicFramePr>
        <p:xfrm>
          <a:off x="1092225" y="1366211"/>
          <a:ext cx="7742381" cy="5367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Business of Parliament: Committees</a:t>
            </a:r>
          </a:p>
        </p:txBody>
      </p:sp>
      <p:sp>
        <p:nvSpPr>
          <p:cNvPr id="3" name="Slide Number Placeholder 2"/>
          <p:cNvSpPr>
            <a:spLocks noGrp="1"/>
          </p:cNvSpPr>
          <p:nvPr>
            <p:ph type="sldNum" sz="quarter" idx="12"/>
          </p:nvPr>
        </p:nvSpPr>
        <p:spPr>
          <a:xfrm>
            <a:off x="9616031" y="6492875"/>
            <a:ext cx="289969" cy="365125"/>
          </a:xfrm>
        </p:spPr>
        <p:txBody>
          <a:bodyPr/>
          <a:lstStyle/>
          <a:p>
            <a:fld id="{D1B91D83-34EB-A744-81D0-D8E8519C4AE3}" type="slidenum">
              <a:rPr lang="en-US" smtClean="0"/>
              <a:t>5</a:t>
            </a:fld>
            <a:endParaRPr lang="en-US" dirty="0"/>
          </a:p>
        </p:txBody>
      </p:sp>
    </p:spTree>
    <p:extLst>
      <p:ext uri="{BB962C8B-B14F-4D97-AF65-F5344CB8AC3E}">
        <p14:creationId xmlns:p14="http://schemas.microsoft.com/office/powerpoint/2010/main" val="16613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ontent Placeholder 2"/>
          <p:cNvSpPr txBox="1">
            <a:spLocks/>
          </p:cNvSpPr>
          <p:nvPr/>
        </p:nvSpPr>
        <p:spPr>
          <a:xfrm>
            <a:off x="6765" y="1252025"/>
            <a:ext cx="9879375" cy="5596064"/>
          </a:xfrm>
          <a:prstGeom prst="rect">
            <a:avLst/>
          </a:prstGeom>
          <a:ln>
            <a:solidFill>
              <a:schemeClr val="tx1"/>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n-ZA"/>
          </a:p>
          <a:p>
            <a:endParaRPr lang="en-ZA" dirty="0"/>
          </a:p>
        </p:txBody>
      </p:sp>
      <p:sp>
        <p:nvSpPr>
          <p:cNvPr id="2" name="Rectangle 1"/>
          <p:cNvSpPr/>
          <p:nvPr/>
        </p:nvSpPr>
        <p:spPr>
          <a:xfrm>
            <a:off x="0" y="2564390"/>
            <a:ext cx="2991098" cy="1350819"/>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63">
              <a:solidFill>
                <a:schemeClr val="tx1"/>
              </a:solidFill>
            </a:endParaRPr>
          </a:p>
        </p:txBody>
      </p:sp>
      <p:sp>
        <p:nvSpPr>
          <p:cNvPr id="3" name="Rectangle 2"/>
          <p:cNvSpPr/>
          <p:nvPr/>
        </p:nvSpPr>
        <p:spPr>
          <a:xfrm>
            <a:off x="0" y="3915209"/>
            <a:ext cx="2991098" cy="1350819"/>
          </a:xfrm>
          <a:prstGeom prst="rect">
            <a:avLst/>
          </a:prstGeom>
          <a:solidFill>
            <a:schemeClr val="bg1">
              <a:lumMod val="5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463"/>
          </a:p>
        </p:txBody>
      </p:sp>
      <p:sp>
        <p:nvSpPr>
          <p:cNvPr id="4" name="Rectangle 3"/>
          <p:cNvSpPr/>
          <p:nvPr/>
        </p:nvSpPr>
        <p:spPr>
          <a:xfrm>
            <a:off x="2991097" y="2564390"/>
            <a:ext cx="3625699" cy="1350819"/>
          </a:xfrm>
          <a:prstGeom prst="rect">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63"/>
          </a:p>
        </p:txBody>
      </p:sp>
      <p:sp>
        <p:nvSpPr>
          <p:cNvPr id="5" name="Rectangle 4"/>
          <p:cNvSpPr/>
          <p:nvPr/>
        </p:nvSpPr>
        <p:spPr>
          <a:xfrm>
            <a:off x="2991098" y="3915209"/>
            <a:ext cx="3625698" cy="1350819"/>
          </a:xfrm>
          <a:prstGeom prst="rect">
            <a:avLst/>
          </a:prstGeom>
          <a:solidFill>
            <a:schemeClr val="bg1">
              <a:lumMod val="6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63"/>
          </a:p>
        </p:txBody>
      </p:sp>
      <p:sp>
        <p:nvSpPr>
          <p:cNvPr id="6" name="Rectangle 5"/>
          <p:cNvSpPr/>
          <p:nvPr/>
        </p:nvSpPr>
        <p:spPr>
          <a:xfrm>
            <a:off x="6616797" y="2564390"/>
            <a:ext cx="3267025" cy="1350819"/>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63"/>
          </a:p>
        </p:txBody>
      </p:sp>
      <p:sp>
        <p:nvSpPr>
          <p:cNvPr id="7" name="Rectangle 6"/>
          <p:cNvSpPr/>
          <p:nvPr/>
        </p:nvSpPr>
        <p:spPr>
          <a:xfrm>
            <a:off x="6616797" y="3915209"/>
            <a:ext cx="3267025" cy="1350819"/>
          </a:xfrm>
          <a:prstGeom prst="rect">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63"/>
          </a:p>
        </p:txBody>
      </p:sp>
      <p:sp>
        <p:nvSpPr>
          <p:cNvPr id="9" name="Rectangle 8"/>
          <p:cNvSpPr/>
          <p:nvPr/>
        </p:nvSpPr>
        <p:spPr>
          <a:xfrm>
            <a:off x="1097596" y="2922135"/>
            <a:ext cx="1818240" cy="748346"/>
          </a:xfrm>
          <a:prstGeom prst="rect">
            <a:avLst/>
          </a:prstGeom>
        </p:spPr>
        <p:txBody>
          <a:bodyPr wrap="square">
            <a:spAutoFit/>
          </a:bodyPr>
          <a:lstStyle/>
          <a:p>
            <a:r>
              <a:rPr lang="en-US" sz="1463" b="1" dirty="0">
                <a:solidFill>
                  <a:schemeClr val="bg1"/>
                </a:solidFill>
                <a:latin typeface="Arial" panose="020B0604020202020204" pitchFamily="34" charset="0"/>
                <a:cs typeface="Arial" panose="020B0604020202020204" pitchFamily="34" charset="0"/>
              </a:rPr>
              <a:t>Twitter Followers</a:t>
            </a:r>
          </a:p>
          <a:p>
            <a:r>
              <a:rPr lang="en-US" sz="2800" b="1" dirty="0">
                <a:solidFill>
                  <a:schemeClr val="bg1"/>
                </a:solidFill>
              </a:rPr>
              <a:t>824 927 </a:t>
            </a:r>
            <a:endParaRPr lang="en-US" sz="2800" dirty="0">
              <a:solidFill>
                <a:schemeClr val="bg1"/>
              </a:solidFill>
            </a:endParaRPr>
          </a:p>
        </p:txBody>
      </p:sp>
      <p:cxnSp>
        <p:nvCxnSpPr>
          <p:cNvPr id="19" name="Straight Connector 18"/>
          <p:cNvCxnSpPr/>
          <p:nvPr/>
        </p:nvCxnSpPr>
        <p:spPr>
          <a:xfrm>
            <a:off x="4124325" y="2864697"/>
            <a:ext cx="9526" cy="750206"/>
          </a:xfrm>
          <a:prstGeom prst="line">
            <a:avLst/>
          </a:prstGeom>
          <a:ln w="12700">
            <a:solidFill>
              <a:schemeClr val="accent1">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20" name="Rectangle 19"/>
          <p:cNvSpPr/>
          <p:nvPr/>
        </p:nvSpPr>
        <p:spPr>
          <a:xfrm>
            <a:off x="4233795" y="2922135"/>
            <a:ext cx="1733391" cy="748346"/>
          </a:xfrm>
          <a:prstGeom prst="rect">
            <a:avLst/>
          </a:prstGeom>
        </p:spPr>
        <p:txBody>
          <a:bodyPr wrap="square">
            <a:spAutoFit/>
          </a:bodyPr>
          <a:lstStyle/>
          <a:p>
            <a:r>
              <a:rPr lang="en-US" sz="1463" b="1" dirty="0" err="1">
                <a:solidFill>
                  <a:schemeClr val="bg1"/>
                </a:solidFill>
                <a:latin typeface="Arial" panose="020B0604020202020204" pitchFamily="34" charset="0"/>
                <a:cs typeface="Arial" panose="020B0604020202020204" pitchFamily="34" charset="0"/>
              </a:rPr>
              <a:t>FaceBook</a:t>
            </a:r>
            <a:r>
              <a:rPr lang="en-US" sz="1463" b="1" dirty="0">
                <a:solidFill>
                  <a:schemeClr val="bg1"/>
                </a:solidFill>
                <a:latin typeface="Arial" panose="020B0604020202020204" pitchFamily="34" charset="0"/>
                <a:cs typeface="Arial" panose="020B0604020202020204" pitchFamily="34" charset="0"/>
              </a:rPr>
              <a:t> Likes</a:t>
            </a:r>
          </a:p>
          <a:p>
            <a:r>
              <a:rPr lang="en-US" sz="2800" b="1" dirty="0">
                <a:solidFill>
                  <a:schemeClr val="bg1"/>
                </a:solidFill>
              </a:rPr>
              <a:t>79 585 </a:t>
            </a:r>
            <a:endParaRPr lang="en-US" sz="2800" dirty="0">
              <a:solidFill>
                <a:schemeClr val="bg1"/>
              </a:solidFill>
            </a:endParaRPr>
          </a:p>
        </p:txBody>
      </p:sp>
      <p:cxnSp>
        <p:nvCxnSpPr>
          <p:cNvPr id="21" name="Straight Connector 20"/>
          <p:cNvCxnSpPr/>
          <p:nvPr/>
        </p:nvCxnSpPr>
        <p:spPr>
          <a:xfrm>
            <a:off x="988126" y="2849290"/>
            <a:ext cx="9526" cy="750206"/>
          </a:xfrm>
          <a:prstGeom prst="line">
            <a:avLst/>
          </a:prstGeom>
          <a:ln w="12700">
            <a:solidFill>
              <a:schemeClr val="accent1">
                <a:lumMod val="60000"/>
                <a:lumOff val="40000"/>
              </a:schemeClr>
            </a:solidFill>
          </a:ln>
        </p:spPr>
        <p:style>
          <a:lnRef idx="1">
            <a:schemeClr val="accent2"/>
          </a:lnRef>
          <a:fillRef idx="0">
            <a:schemeClr val="accent2"/>
          </a:fillRef>
          <a:effectRef idx="0">
            <a:schemeClr val="accent2"/>
          </a:effectRef>
          <a:fontRef idx="minor">
            <a:schemeClr val="tx1"/>
          </a:fontRef>
        </p:style>
      </p:cxnSp>
      <p:cxnSp>
        <p:nvCxnSpPr>
          <p:cNvPr id="22" name="Straight Connector 21"/>
          <p:cNvCxnSpPr/>
          <p:nvPr/>
        </p:nvCxnSpPr>
        <p:spPr>
          <a:xfrm>
            <a:off x="997652" y="4230922"/>
            <a:ext cx="9526" cy="750206"/>
          </a:xfrm>
          <a:prstGeom prst="line">
            <a:avLst/>
          </a:prstGeom>
          <a:ln w="12700">
            <a:solidFill>
              <a:schemeClr val="accent5">
                <a:lumMod val="60000"/>
                <a:lumOff val="40000"/>
              </a:schemeClr>
            </a:solidFill>
          </a:ln>
        </p:spPr>
        <p:style>
          <a:lnRef idx="1">
            <a:schemeClr val="accent2"/>
          </a:lnRef>
          <a:fillRef idx="0">
            <a:schemeClr val="accent2"/>
          </a:fillRef>
          <a:effectRef idx="0">
            <a:schemeClr val="accent2"/>
          </a:effectRef>
          <a:fontRef idx="minor">
            <a:schemeClr val="tx1"/>
          </a:fontRef>
        </p:style>
      </p:cxnSp>
      <p:cxnSp>
        <p:nvCxnSpPr>
          <p:cNvPr id="23" name="Straight Connector 22"/>
          <p:cNvCxnSpPr/>
          <p:nvPr/>
        </p:nvCxnSpPr>
        <p:spPr>
          <a:xfrm>
            <a:off x="4133851" y="4215515"/>
            <a:ext cx="9526" cy="750206"/>
          </a:xfrm>
          <a:prstGeom prst="line">
            <a:avLst/>
          </a:prstGeom>
          <a:ln w="12700">
            <a:solidFill>
              <a:schemeClr val="accent5">
                <a:lumMod val="60000"/>
                <a:lumOff val="40000"/>
              </a:schemeClr>
            </a:solidFill>
          </a:ln>
        </p:spPr>
        <p:style>
          <a:lnRef idx="1">
            <a:schemeClr val="accent2"/>
          </a:lnRef>
          <a:fillRef idx="0">
            <a:schemeClr val="accent2"/>
          </a:fillRef>
          <a:effectRef idx="0">
            <a:schemeClr val="accent2"/>
          </a:effectRef>
          <a:fontRef idx="minor">
            <a:schemeClr val="tx1"/>
          </a:fontRef>
        </p:style>
      </p:cxnSp>
      <p:cxnSp>
        <p:nvCxnSpPr>
          <p:cNvPr id="24" name="Straight Connector 23"/>
          <p:cNvCxnSpPr/>
          <p:nvPr/>
        </p:nvCxnSpPr>
        <p:spPr>
          <a:xfrm>
            <a:off x="7750025" y="2914899"/>
            <a:ext cx="9526" cy="750206"/>
          </a:xfrm>
          <a:prstGeom prst="line">
            <a:avLst/>
          </a:prstGeom>
          <a:ln w="12700">
            <a:solidFill>
              <a:schemeClr val="accent2">
                <a:lumMod val="60000"/>
                <a:lumOff val="40000"/>
              </a:schemeClr>
            </a:solidFill>
          </a:ln>
        </p:spPr>
        <p:style>
          <a:lnRef idx="1">
            <a:schemeClr val="accent2"/>
          </a:lnRef>
          <a:fillRef idx="0">
            <a:schemeClr val="accent2"/>
          </a:fillRef>
          <a:effectRef idx="0">
            <a:schemeClr val="accent2"/>
          </a:effectRef>
          <a:fontRef idx="minor">
            <a:schemeClr val="tx1"/>
          </a:fontRef>
        </p:style>
      </p:cxnSp>
      <p:cxnSp>
        <p:nvCxnSpPr>
          <p:cNvPr id="25" name="Straight Connector 24"/>
          <p:cNvCxnSpPr/>
          <p:nvPr/>
        </p:nvCxnSpPr>
        <p:spPr>
          <a:xfrm>
            <a:off x="7759550" y="4230922"/>
            <a:ext cx="9526" cy="750206"/>
          </a:xfrm>
          <a:prstGeom prst="line">
            <a:avLst/>
          </a:prstGeom>
          <a:ln w="12700">
            <a:solidFill>
              <a:schemeClr val="accent5">
                <a:lumMod val="60000"/>
                <a:lumOff val="40000"/>
              </a:schemeClr>
            </a:solidFill>
          </a:ln>
        </p:spPr>
        <p:style>
          <a:lnRef idx="1">
            <a:schemeClr val="accent2"/>
          </a:lnRef>
          <a:fillRef idx="0">
            <a:schemeClr val="accent2"/>
          </a:fillRef>
          <a:effectRef idx="0">
            <a:schemeClr val="accent2"/>
          </a:effectRef>
          <a:fontRef idx="minor">
            <a:schemeClr val="tx1"/>
          </a:fontRef>
        </p:style>
      </p:cxnSp>
      <p:sp>
        <p:nvSpPr>
          <p:cNvPr id="38" name="Rectangle 37"/>
          <p:cNvSpPr/>
          <p:nvPr/>
        </p:nvSpPr>
        <p:spPr>
          <a:xfrm>
            <a:off x="1028991" y="4181719"/>
            <a:ext cx="2002972" cy="748346"/>
          </a:xfrm>
          <a:prstGeom prst="rect">
            <a:avLst/>
          </a:prstGeom>
        </p:spPr>
        <p:txBody>
          <a:bodyPr wrap="square">
            <a:spAutoFit/>
          </a:bodyPr>
          <a:lstStyle/>
          <a:p>
            <a:r>
              <a:rPr lang="en-US" sz="1463" b="1" dirty="0">
                <a:solidFill>
                  <a:schemeClr val="bg1"/>
                </a:solidFill>
                <a:latin typeface="Arial" panose="020B0604020202020204" pitchFamily="34" charset="0"/>
                <a:cs typeface="Arial" panose="020B0604020202020204" pitchFamily="34" charset="0"/>
              </a:rPr>
              <a:t>Instagram Followers</a:t>
            </a:r>
          </a:p>
          <a:p>
            <a:r>
              <a:rPr lang="en-US" sz="2800" b="1" dirty="0">
                <a:solidFill>
                  <a:schemeClr val="bg1"/>
                </a:solidFill>
                <a:latin typeface="Arial" panose="020B0604020202020204" pitchFamily="34" charset="0"/>
                <a:cs typeface="Arial" panose="020B0604020202020204" pitchFamily="34" charset="0"/>
              </a:rPr>
              <a:t>29 609 </a:t>
            </a:r>
            <a:endParaRPr lang="en-US" sz="2800" dirty="0">
              <a:solidFill>
                <a:schemeClr val="bg1"/>
              </a:solidFill>
            </a:endParaRPr>
          </a:p>
        </p:txBody>
      </p:sp>
      <p:sp>
        <p:nvSpPr>
          <p:cNvPr id="39" name="Rectangle 38"/>
          <p:cNvSpPr/>
          <p:nvPr/>
        </p:nvSpPr>
        <p:spPr>
          <a:xfrm>
            <a:off x="7843779" y="2567687"/>
            <a:ext cx="2024328" cy="1323439"/>
          </a:xfrm>
          <a:prstGeom prst="rect">
            <a:avLst/>
          </a:prstGeom>
        </p:spPr>
        <p:txBody>
          <a:bodyPr wrap="square">
            <a:spAutoFit/>
          </a:bodyPr>
          <a:lstStyle/>
          <a:p>
            <a:r>
              <a:rPr lang="en-US" sz="1200" b="1" dirty="0">
                <a:solidFill>
                  <a:schemeClr val="bg1"/>
                </a:solidFill>
                <a:latin typeface="Arial" panose="020B0604020202020204" pitchFamily="34" charset="0"/>
                <a:cs typeface="Arial" panose="020B0604020202020204" pitchFamily="34" charset="0"/>
              </a:rPr>
              <a:t>YouTube Views</a:t>
            </a:r>
          </a:p>
          <a:p>
            <a:r>
              <a:rPr lang="en-US" sz="2800" b="1" dirty="0">
                <a:solidFill>
                  <a:schemeClr val="bg1"/>
                </a:solidFill>
                <a:latin typeface="Arial" panose="020B0604020202020204" pitchFamily="34" charset="0"/>
                <a:cs typeface="Arial" panose="020B0604020202020204" pitchFamily="34" charset="0"/>
              </a:rPr>
              <a:t>167 106</a:t>
            </a:r>
          </a:p>
          <a:p>
            <a:r>
              <a:rPr lang="en-US" sz="1200" b="1" dirty="0">
                <a:solidFill>
                  <a:schemeClr val="bg1"/>
                </a:solidFill>
                <a:latin typeface="Arial" panose="020B0604020202020204" pitchFamily="34" charset="0"/>
                <a:cs typeface="Arial" panose="020B0604020202020204" pitchFamily="34" charset="0"/>
              </a:rPr>
              <a:t>YouTube Subscribers</a:t>
            </a:r>
          </a:p>
          <a:p>
            <a:r>
              <a:rPr lang="en-US" sz="2800" b="1" dirty="0">
                <a:solidFill>
                  <a:schemeClr val="bg1"/>
                </a:solidFill>
                <a:latin typeface="Arial" panose="020B0604020202020204" pitchFamily="34" charset="0"/>
                <a:cs typeface="Arial" panose="020B0604020202020204" pitchFamily="34" charset="0"/>
              </a:rPr>
              <a:t>50 600</a:t>
            </a:r>
            <a:endParaRPr lang="en-US" sz="2800" dirty="0">
              <a:solidFill>
                <a:schemeClr val="bg1"/>
              </a:solidFill>
            </a:endParaRPr>
          </a:p>
        </p:txBody>
      </p:sp>
      <p:sp>
        <p:nvSpPr>
          <p:cNvPr id="40" name="Rectangle 39"/>
          <p:cNvSpPr/>
          <p:nvPr/>
        </p:nvSpPr>
        <p:spPr>
          <a:xfrm>
            <a:off x="7769076" y="4106780"/>
            <a:ext cx="2099031" cy="1179234"/>
          </a:xfrm>
          <a:prstGeom prst="rect">
            <a:avLst/>
          </a:prstGeom>
        </p:spPr>
        <p:txBody>
          <a:bodyPr wrap="square">
            <a:spAutoFit/>
          </a:bodyPr>
          <a:lstStyle/>
          <a:p>
            <a:r>
              <a:rPr lang="en-US" sz="1463" b="1" dirty="0">
                <a:solidFill>
                  <a:schemeClr val="bg1"/>
                </a:solidFill>
                <a:latin typeface="Arial" panose="020B0604020202020204" pitchFamily="34" charset="0"/>
                <a:cs typeface="Arial" panose="020B0604020202020204" pitchFamily="34" charset="0"/>
              </a:rPr>
              <a:t>Parl. TV Broadcasts </a:t>
            </a:r>
            <a:r>
              <a:rPr lang="en-US" sz="2800" b="1" dirty="0">
                <a:solidFill>
                  <a:schemeClr val="bg1"/>
                </a:solidFill>
                <a:latin typeface="Arial" panose="020B0604020202020204" pitchFamily="34" charset="0"/>
                <a:cs typeface="Arial" panose="020B0604020202020204" pitchFamily="34" charset="0"/>
              </a:rPr>
              <a:t>501</a:t>
            </a:r>
          </a:p>
          <a:p>
            <a:r>
              <a:rPr lang="en-US" sz="1463" b="1" dirty="0">
                <a:solidFill>
                  <a:schemeClr val="bg1"/>
                </a:solidFill>
                <a:latin typeface="Arial" panose="020B0604020202020204" pitchFamily="34" charset="0"/>
                <a:cs typeface="Arial" panose="020B0604020202020204" pitchFamily="34" charset="0"/>
              </a:rPr>
              <a:t>Live: </a:t>
            </a:r>
            <a:r>
              <a:rPr lang="en-US" sz="2800" b="1" dirty="0">
                <a:solidFill>
                  <a:schemeClr val="bg1"/>
                </a:solidFill>
                <a:latin typeface="Arial" panose="020B0604020202020204" pitchFamily="34" charset="0"/>
                <a:cs typeface="Arial" panose="020B0604020202020204" pitchFamily="34" charset="0"/>
              </a:rPr>
              <a:t>143</a:t>
            </a:r>
          </a:p>
        </p:txBody>
      </p:sp>
      <p:sp>
        <p:nvSpPr>
          <p:cNvPr id="46" name="Rectangle 45"/>
          <p:cNvSpPr/>
          <p:nvPr/>
        </p:nvSpPr>
        <p:spPr>
          <a:xfrm>
            <a:off x="4300757" y="4249507"/>
            <a:ext cx="2031493" cy="973472"/>
          </a:xfrm>
          <a:prstGeom prst="rect">
            <a:avLst/>
          </a:prstGeom>
        </p:spPr>
        <p:txBody>
          <a:bodyPr wrap="square">
            <a:spAutoFit/>
          </a:bodyPr>
          <a:lstStyle/>
          <a:p>
            <a:r>
              <a:rPr lang="en-US" sz="1463" b="1" dirty="0">
                <a:solidFill>
                  <a:schemeClr val="bg1"/>
                </a:solidFill>
                <a:latin typeface="Arial" panose="020B0604020202020204" pitchFamily="34" charset="0"/>
                <a:cs typeface="Arial" panose="020B0604020202020204" pitchFamily="34" charset="0"/>
              </a:rPr>
              <a:t>Website Users</a:t>
            </a:r>
          </a:p>
          <a:p>
            <a:r>
              <a:rPr lang="en-US" sz="2800" b="1" dirty="0">
                <a:solidFill>
                  <a:schemeClr val="bg1"/>
                </a:solidFill>
                <a:latin typeface="Arial" panose="020B0604020202020204" pitchFamily="34" charset="0"/>
                <a:cs typeface="Arial" panose="020B0604020202020204" pitchFamily="34" charset="0"/>
              </a:rPr>
              <a:t>239 288</a:t>
            </a:r>
          </a:p>
          <a:p>
            <a:endParaRPr lang="en-US" sz="1463" dirty="0">
              <a:solidFill>
                <a:schemeClr val="bg1"/>
              </a:solidFill>
            </a:endParaRPr>
          </a:p>
        </p:txBody>
      </p:sp>
      <p:grpSp>
        <p:nvGrpSpPr>
          <p:cNvPr id="37" name="Group 36">
            <a:extLst>
              <a:ext uri="{FF2B5EF4-FFF2-40B4-BE49-F238E27FC236}">
                <a16:creationId xmlns:a16="http://schemas.microsoft.com/office/drawing/2014/main" id="{4D5FFD5A-9AD4-41B5-9636-8F4DAE39453F}"/>
              </a:ext>
            </a:extLst>
          </p:cNvPr>
          <p:cNvGrpSpPr/>
          <p:nvPr/>
        </p:nvGrpSpPr>
        <p:grpSpPr>
          <a:xfrm>
            <a:off x="199483" y="4181719"/>
            <a:ext cx="684000" cy="684000"/>
            <a:chOff x="7263754" y="300152"/>
            <a:chExt cx="663574" cy="663574"/>
          </a:xfrm>
        </p:grpSpPr>
        <p:sp>
          <p:nvSpPr>
            <p:cNvPr id="45" name="Oval 44">
              <a:extLst>
                <a:ext uri="{FF2B5EF4-FFF2-40B4-BE49-F238E27FC236}">
                  <a16:creationId xmlns:a16="http://schemas.microsoft.com/office/drawing/2014/main" id="{3D521462-084B-42F4-BD67-79B360400AA3}"/>
                </a:ext>
              </a:extLst>
            </p:cNvPr>
            <p:cNvSpPr/>
            <p:nvPr/>
          </p:nvSpPr>
          <p:spPr>
            <a:xfrm>
              <a:off x="7263754" y="300152"/>
              <a:ext cx="663574" cy="663574"/>
            </a:xfrm>
            <a:prstGeom prst="ellipse">
              <a:avLst/>
            </a:prstGeom>
            <a:gradFill flip="none" rotWithShape="1">
              <a:gsLst>
                <a:gs pos="92000">
                  <a:srgbClr val="DE973D"/>
                </a:gs>
                <a:gs pos="10000">
                  <a:srgbClr val="7823BD"/>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48" name="Group 47">
              <a:extLst>
                <a:ext uri="{FF2B5EF4-FFF2-40B4-BE49-F238E27FC236}">
                  <a16:creationId xmlns:a16="http://schemas.microsoft.com/office/drawing/2014/main" id="{7FBD274F-030F-402E-AE89-360997720C2F}"/>
                </a:ext>
              </a:extLst>
            </p:cNvPr>
            <p:cNvGrpSpPr/>
            <p:nvPr/>
          </p:nvGrpSpPr>
          <p:grpSpPr>
            <a:xfrm>
              <a:off x="7445095" y="481820"/>
              <a:ext cx="300892" cy="300238"/>
              <a:chOff x="1341438" y="2941638"/>
              <a:chExt cx="1458913" cy="1455738"/>
            </a:xfrm>
            <a:solidFill>
              <a:schemeClr val="bg1"/>
            </a:solidFill>
          </p:grpSpPr>
          <p:sp>
            <p:nvSpPr>
              <p:cNvPr id="51" name="Freeform 29">
                <a:extLst>
                  <a:ext uri="{FF2B5EF4-FFF2-40B4-BE49-F238E27FC236}">
                    <a16:creationId xmlns:a16="http://schemas.microsoft.com/office/drawing/2014/main" id="{41824360-892A-431E-9006-CD9435FBEFC8}"/>
                  </a:ext>
                </a:extLst>
              </p:cNvPr>
              <p:cNvSpPr>
                <a:spLocks noEditPoints="1"/>
              </p:cNvSpPr>
              <p:nvPr/>
            </p:nvSpPr>
            <p:spPr bwMode="auto">
              <a:xfrm>
                <a:off x="1341438" y="2941638"/>
                <a:ext cx="1458913" cy="1455738"/>
              </a:xfrm>
              <a:custGeom>
                <a:avLst/>
                <a:gdLst>
                  <a:gd name="T0" fmla="*/ 489 w 676"/>
                  <a:gd name="T1" fmla="*/ 0 h 676"/>
                  <a:gd name="T2" fmla="*/ 186 w 676"/>
                  <a:gd name="T3" fmla="*/ 0 h 676"/>
                  <a:gd name="T4" fmla="*/ 0 w 676"/>
                  <a:gd name="T5" fmla="*/ 186 h 676"/>
                  <a:gd name="T6" fmla="*/ 0 w 676"/>
                  <a:gd name="T7" fmla="*/ 489 h 676"/>
                  <a:gd name="T8" fmla="*/ 186 w 676"/>
                  <a:gd name="T9" fmla="*/ 676 h 676"/>
                  <a:gd name="T10" fmla="*/ 489 w 676"/>
                  <a:gd name="T11" fmla="*/ 676 h 676"/>
                  <a:gd name="T12" fmla="*/ 676 w 676"/>
                  <a:gd name="T13" fmla="*/ 489 h 676"/>
                  <a:gd name="T14" fmla="*/ 676 w 676"/>
                  <a:gd name="T15" fmla="*/ 186 h 676"/>
                  <a:gd name="T16" fmla="*/ 489 w 676"/>
                  <a:gd name="T17" fmla="*/ 0 h 676"/>
                  <a:gd name="T18" fmla="*/ 616 w 676"/>
                  <a:gd name="T19" fmla="*/ 489 h 676"/>
                  <a:gd name="T20" fmla="*/ 490 w 676"/>
                  <a:gd name="T21" fmla="*/ 616 h 676"/>
                  <a:gd name="T22" fmla="*/ 186 w 676"/>
                  <a:gd name="T23" fmla="*/ 616 h 676"/>
                  <a:gd name="T24" fmla="*/ 60 w 676"/>
                  <a:gd name="T25" fmla="*/ 489 h 676"/>
                  <a:gd name="T26" fmla="*/ 60 w 676"/>
                  <a:gd name="T27" fmla="*/ 186 h 676"/>
                  <a:gd name="T28" fmla="*/ 186 w 676"/>
                  <a:gd name="T29" fmla="*/ 60 h 676"/>
                  <a:gd name="T30" fmla="*/ 489 w 676"/>
                  <a:gd name="T31" fmla="*/ 60 h 676"/>
                  <a:gd name="T32" fmla="*/ 616 w 676"/>
                  <a:gd name="T33" fmla="*/ 186 h 676"/>
                  <a:gd name="T34" fmla="*/ 616 w 676"/>
                  <a:gd name="T35" fmla="*/ 489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6" h="676">
                    <a:moveTo>
                      <a:pt x="489" y="0"/>
                    </a:moveTo>
                    <a:cubicBezTo>
                      <a:pt x="186" y="0"/>
                      <a:pt x="186" y="0"/>
                      <a:pt x="186" y="0"/>
                    </a:cubicBezTo>
                    <a:cubicBezTo>
                      <a:pt x="84" y="0"/>
                      <a:pt x="0" y="84"/>
                      <a:pt x="0" y="186"/>
                    </a:cubicBezTo>
                    <a:cubicBezTo>
                      <a:pt x="0" y="489"/>
                      <a:pt x="0" y="489"/>
                      <a:pt x="0" y="489"/>
                    </a:cubicBezTo>
                    <a:cubicBezTo>
                      <a:pt x="0" y="592"/>
                      <a:pt x="84" y="676"/>
                      <a:pt x="186" y="676"/>
                    </a:cubicBezTo>
                    <a:cubicBezTo>
                      <a:pt x="489" y="676"/>
                      <a:pt x="489" y="676"/>
                      <a:pt x="489" y="676"/>
                    </a:cubicBezTo>
                    <a:cubicBezTo>
                      <a:pt x="592" y="676"/>
                      <a:pt x="676" y="592"/>
                      <a:pt x="676" y="489"/>
                    </a:cubicBezTo>
                    <a:cubicBezTo>
                      <a:pt x="676" y="186"/>
                      <a:pt x="676" y="186"/>
                      <a:pt x="676" y="186"/>
                    </a:cubicBezTo>
                    <a:cubicBezTo>
                      <a:pt x="676" y="84"/>
                      <a:pt x="592" y="0"/>
                      <a:pt x="489" y="0"/>
                    </a:cubicBezTo>
                    <a:close/>
                    <a:moveTo>
                      <a:pt x="616" y="489"/>
                    </a:moveTo>
                    <a:cubicBezTo>
                      <a:pt x="616" y="559"/>
                      <a:pt x="559" y="616"/>
                      <a:pt x="490" y="616"/>
                    </a:cubicBezTo>
                    <a:cubicBezTo>
                      <a:pt x="186" y="616"/>
                      <a:pt x="186" y="616"/>
                      <a:pt x="186" y="616"/>
                    </a:cubicBezTo>
                    <a:cubicBezTo>
                      <a:pt x="117" y="616"/>
                      <a:pt x="60" y="559"/>
                      <a:pt x="60" y="489"/>
                    </a:cubicBezTo>
                    <a:cubicBezTo>
                      <a:pt x="60" y="186"/>
                      <a:pt x="60" y="186"/>
                      <a:pt x="60" y="186"/>
                    </a:cubicBezTo>
                    <a:cubicBezTo>
                      <a:pt x="60" y="117"/>
                      <a:pt x="117" y="60"/>
                      <a:pt x="186" y="60"/>
                    </a:cubicBezTo>
                    <a:cubicBezTo>
                      <a:pt x="489" y="60"/>
                      <a:pt x="489" y="60"/>
                      <a:pt x="489" y="60"/>
                    </a:cubicBezTo>
                    <a:cubicBezTo>
                      <a:pt x="559" y="60"/>
                      <a:pt x="616" y="117"/>
                      <a:pt x="616" y="186"/>
                    </a:cubicBezTo>
                    <a:cubicBezTo>
                      <a:pt x="616" y="489"/>
                      <a:pt x="616" y="489"/>
                      <a:pt x="616" y="48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2" name="Freeform 30">
                <a:extLst>
                  <a:ext uri="{FF2B5EF4-FFF2-40B4-BE49-F238E27FC236}">
                    <a16:creationId xmlns:a16="http://schemas.microsoft.com/office/drawing/2014/main" id="{25C1A4BA-35F4-4CF9-90DF-478E4C74FF2D}"/>
                  </a:ext>
                </a:extLst>
              </p:cNvPr>
              <p:cNvSpPr>
                <a:spLocks noEditPoints="1"/>
              </p:cNvSpPr>
              <p:nvPr/>
            </p:nvSpPr>
            <p:spPr bwMode="auto">
              <a:xfrm>
                <a:off x="1695450" y="3294063"/>
                <a:ext cx="750888" cy="749300"/>
              </a:xfrm>
              <a:custGeom>
                <a:avLst/>
                <a:gdLst>
                  <a:gd name="T0" fmla="*/ 174 w 348"/>
                  <a:gd name="T1" fmla="*/ 0 h 348"/>
                  <a:gd name="T2" fmla="*/ 0 w 348"/>
                  <a:gd name="T3" fmla="*/ 174 h 348"/>
                  <a:gd name="T4" fmla="*/ 174 w 348"/>
                  <a:gd name="T5" fmla="*/ 348 h 348"/>
                  <a:gd name="T6" fmla="*/ 348 w 348"/>
                  <a:gd name="T7" fmla="*/ 174 h 348"/>
                  <a:gd name="T8" fmla="*/ 174 w 348"/>
                  <a:gd name="T9" fmla="*/ 0 h 348"/>
                  <a:gd name="T10" fmla="*/ 174 w 348"/>
                  <a:gd name="T11" fmla="*/ 288 h 348"/>
                  <a:gd name="T12" fmla="*/ 60 w 348"/>
                  <a:gd name="T13" fmla="*/ 174 h 348"/>
                  <a:gd name="T14" fmla="*/ 174 w 348"/>
                  <a:gd name="T15" fmla="*/ 60 h 348"/>
                  <a:gd name="T16" fmla="*/ 288 w 348"/>
                  <a:gd name="T17" fmla="*/ 174 h 348"/>
                  <a:gd name="T18" fmla="*/ 174 w 348"/>
                  <a:gd name="T19" fmla="*/ 28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8" h="348">
                    <a:moveTo>
                      <a:pt x="174" y="0"/>
                    </a:moveTo>
                    <a:cubicBezTo>
                      <a:pt x="78" y="0"/>
                      <a:pt x="0" y="78"/>
                      <a:pt x="0" y="174"/>
                    </a:cubicBezTo>
                    <a:cubicBezTo>
                      <a:pt x="0" y="270"/>
                      <a:pt x="78" y="348"/>
                      <a:pt x="174" y="348"/>
                    </a:cubicBezTo>
                    <a:cubicBezTo>
                      <a:pt x="270" y="348"/>
                      <a:pt x="348" y="270"/>
                      <a:pt x="348" y="174"/>
                    </a:cubicBezTo>
                    <a:cubicBezTo>
                      <a:pt x="348" y="78"/>
                      <a:pt x="270" y="0"/>
                      <a:pt x="174" y="0"/>
                    </a:cubicBezTo>
                    <a:close/>
                    <a:moveTo>
                      <a:pt x="174" y="288"/>
                    </a:moveTo>
                    <a:cubicBezTo>
                      <a:pt x="111" y="288"/>
                      <a:pt x="60" y="237"/>
                      <a:pt x="60" y="174"/>
                    </a:cubicBezTo>
                    <a:cubicBezTo>
                      <a:pt x="60" y="111"/>
                      <a:pt x="111" y="60"/>
                      <a:pt x="174" y="60"/>
                    </a:cubicBezTo>
                    <a:cubicBezTo>
                      <a:pt x="237" y="60"/>
                      <a:pt x="288" y="111"/>
                      <a:pt x="288" y="174"/>
                    </a:cubicBezTo>
                    <a:cubicBezTo>
                      <a:pt x="288" y="237"/>
                      <a:pt x="237" y="288"/>
                      <a:pt x="174" y="2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7" name="Freeform 31">
                <a:extLst>
                  <a:ext uri="{FF2B5EF4-FFF2-40B4-BE49-F238E27FC236}">
                    <a16:creationId xmlns:a16="http://schemas.microsoft.com/office/drawing/2014/main" id="{A9D2FEC1-70AB-410E-8C49-C128A51120F6}"/>
                  </a:ext>
                </a:extLst>
              </p:cNvPr>
              <p:cNvSpPr>
                <a:spLocks/>
              </p:cNvSpPr>
              <p:nvPr/>
            </p:nvSpPr>
            <p:spPr bwMode="auto">
              <a:xfrm>
                <a:off x="2368550" y="3184525"/>
                <a:ext cx="190500" cy="188913"/>
              </a:xfrm>
              <a:custGeom>
                <a:avLst/>
                <a:gdLst>
                  <a:gd name="T0" fmla="*/ 44 w 88"/>
                  <a:gd name="T1" fmla="*/ 0 h 88"/>
                  <a:gd name="T2" fmla="*/ 12 w 88"/>
                  <a:gd name="T3" fmla="*/ 13 h 88"/>
                  <a:gd name="T4" fmla="*/ 0 w 88"/>
                  <a:gd name="T5" fmla="*/ 44 h 88"/>
                  <a:gd name="T6" fmla="*/ 12 w 88"/>
                  <a:gd name="T7" fmla="*/ 75 h 88"/>
                  <a:gd name="T8" fmla="*/ 44 w 88"/>
                  <a:gd name="T9" fmla="*/ 88 h 88"/>
                  <a:gd name="T10" fmla="*/ 75 w 88"/>
                  <a:gd name="T11" fmla="*/ 75 h 88"/>
                  <a:gd name="T12" fmla="*/ 88 w 88"/>
                  <a:gd name="T13" fmla="*/ 44 h 88"/>
                  <a:gd name="T14" fmla="*/ 75 w 88"/>
                  <a:gd name="T15" fmla="*/ 13 h 88"/>
                  <a:gd name="T16" fmla="*/ 44 w 88"/>
                  <a:gd name="T17"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88">
                    <a:moveTo>
                      <a:pt x="44" y="0"/>
                    </a:moveTo>
                    <a:cubicBezTo>
                      <a:pt x="32" y="0"/>
                      <a:pt x="21" y="5"/>
                      <a:pt x="12" y="13"/>
                    </a:cubicBezTo>
                    <a:cubicBezTo>
                      <a:pt x="4" y="21"/>
                      <a:pt x="0" y="32"/>
                      <a:pt x="0" y="44"/>
                    </a:cubicBezTo>
                    <a:cubicBezTo>
                      <a:pt x="0" y="55"/>
                      <a:pt x="4" y="67"/>
                      <a:pt x="12" y="75"/>
                    </a:cubicBezTo>
                    <a:cubicBezTo>
                      <a:pt x="21" y="83"/>
                      <a:pt x="32" y="88"/>
                      <a:pt x="44" y="88"/>
                    </a:cubicBezTo>
                    <a:cubicBezTo>
                      <a:pt x="55" y="88"/>
                      <a:pt x="66" y="83"/>
                      <a:pt x="75" y="75"/>
                    </a:cubicBezTo>
                    <a:cubicBezTo>
                      <a:pt x="83" y="67"/>
                      <a:pt x="88" y="55"/>
                      <a:pt x="88" y="44"/>
                    </a:cubicBezTo>
                    <a:cubicBezTo>
                      <a:pt x="88" y="32"/>
                      <a:pt x="83" y="21"/>
                      <a:pt x="75" y="13"/>
                    </a:cubicBezTo>
                    <a:cubicBezTo>
                      <a:pt x="67" y="5"/>
                      <a:pt x="55" y="0"/>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59" name="Group 58">
            <a:extLst>
              <a:ext uri="{FF2B5EF4-FFF2-40B4-BE49-F238E27FC236}">
                <a16:creationId xmlns:a16="http://schemas.microsoft.com/office/drawing/2014/main" id="{A6C1E352-8529-4332-B1A9-85DB65FDE211}"/>
              </a:ext>
            </a:extLst>
          </p:cNvPr>
          <p:cNvGrpSpPr/>
          <p:nvPr/>
        </p:nvGrpSpPr>
        <p:grpSpPr>
          <a:xfrm>
            <a:off x="3260047" y="2915496"/>
            <a:ext cx="684000" cy="684000"/>
            <a:chOff x="6360899" y="300152"/>
            <a:chExt cx="663574" cy="663574"/>
          </a:xfrm>
        </p:grpSpPr>
        <p:sp>
          <p:nvSpPr>
            <p:cNvPr id="60" name="Oval 59">
              <a:extLst>
                <a:ext uri="{FF2B5EF4-FFF2-40B4-BE49-F238E27FC236}">
                  <a16:creationId xmlns:a16="http://schemas.microsoft.com/office/drawing/2014/main" id="{42203B23-A3F2-417E-AF62-9775FEC1D8CE}"/>
                </a:ext>
              </a:extLst>
            </p:cNvPr>
            <p:cNvSpPr/>
            <p:nvPr/>
          </p:nvSpPr>
          <p:spPr>
            <a:xfrm>
              <a:off x="6360899" y="300152"/>
              <a:ext cx="663574" cy="663574"/>
            </a:xfrm>
            <a:prstGeom prst="ellipse">
              <a:avLst/>
            </a:prstGeom>
            <a:solidFill>
              <a:srgbClr val="4267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1" name="Freeform 25">
              <a:extLst>
                <a:ext uri="{FF2B5EF4-FFF2-40B4-BE49-F238E27FC236}">
                  <a16:creationId xmlns:a16="http://schemas.microsoft.com/office/drawing/2014/main" id="{84E4DD68-D9F0-4163-9056-A4B8456074F7}"/>
                </a:ext>
              </a:extLst>
            </p:cNvPr>
            <p:cNvSpPr>
              <a:spLocks/>
            </p:cNvSpPr>
            <p:nvPr/>
          </p:nvSpPr>
          <p:spPr bwMode="auto">
            <a:xfrm>
              <a:off x="6612382" y="471824"/>
              <a:ext cx="160609" cy="320231"/>
            </a:xfrm>
            <a:custGeom>
              <a:avLst/>
              <a:gdLst>
                <a:gd name="T0" fmla="*/ 1875 w 3000"/>
                <a:gd name="T1" fmla="*/ 2062 h 6000"/>
                <a:gd name="T2" fmla="*/ 1875 w 3000"/>
                <a:gd name="T3" fmla="*/ 1312 h 6000"/>
                <a:gd name="T4" fmla="*/ 2250 w 3000"/>
                <a:gd name="T5" fmla="*/ 937 h 6000"/>
                <a:gd name="T6" fmla="*/ 2625 w 3000"/>
                <a:gd name="T7" fmla="*/ 937 h 6000"/>
                <a:gd name="T8" fmla="*/ 2625 w 3000"/>
                <a:gd name="T9" fmla="*/ 0 h 6000"/>
                <a:gd name="T10" fmla="*/ 1875 w 3000"/>
                <a:gd name="T11" fmla="*/ 0 h 6000"/>
                <a:gd name="T12" fmla="*/ 750 w 3000"/>
                <a:gd name="T13" fmla="*/ 1125 h 6000"/>
                <a:gd name="T14" fmla="*/ 750 w 3000"/>
                <a:gd name="T15" fmla="*/ 2062 h 6000"/>
                <a:gd name="T16" fmla="*/ 0 w 3000"/>
                <a:gd name="T17" fmla="*/ 2062 h 6000"/>
                <a:gd name="T18" fmla="*/ 0 w 3000"/>
                <a:gd name="T19" fmla="*/ 3000 h 6000"/>
                <a:gd name="T20" fmla="*/ 750 w 3000"/>
                <a:gd name="T21" fmla="*/ 3000 h 6000"/>
                <a:gd name="T22" fmla="*/ 750 w 3000"/>
                <a:gd name="T23" fmla="*/ 6000 h 6000"/>
                <a:gd name="T24" fmla="*/ 1875 w 3000"/>
                <a:gd name="T25" fmla="*/ 6000 h 6000"/>
                <a:gd name="T26" fmla="*/ 1875 w 3000"/>
                <a:gd name="T27" fmla="*/ 3000 h 6000"/>
                <a:gd name="T28" fmla="*/ 2625 w 3000"/>
                <a:gd name="T29" fmla="*/ 3000 h 6000"/>
                <a:gd name="T30" fmla="*/ 3000 w 3000"/>
                <a:gd name="T31" fmla="*/ 2062 h 6000"/>
                <a:gd name="T32" fmla="*/ 1875 w 3000"/>
                <a:gd name="T33" fmla="*/ 2062 h 6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00" h="6000">
                  <a:moveTo>
                    <a:pt x="1875" y="2062"/>
                  </a:moveTo>
                  <a:cubicBezTo>
                    <a:pt x="1875" y="1312"/>
                    <a:pt x="1875" y="1312"/>
                    <a:pt x="1875" y="1312"/>
                  </a:cubicBezTo>
                  <a:cubicBezTo>
                    <a:pt x="1875" y="1105"/>
                    <a:pt x="2043" y="937"/>
                    <a:pt x="2250" y="937"/>
                  </a:cubicBezTo>
                  <a:cubicBezTo>
                    <a:pt x="2625" y="937"/>
                    <a:pt x="2625" y="937"/>
                    <a:pt x="2625" y="937"/>
                  </a:cubicBezTo>
                  <a:cubicBezTo>
                    <a:pt x="2625" y="0"/>
                    <a:pt x="2625" y="0"/>
                    <a:pt x="2625" y="0"/>
                  </a:cubicBezTo>
                  <a:cubicBezTo>
                    <a:pt x="1875" y="0"/>
                    <a:pt x="1875" y="0"/>
                    <a:pt x="1875" y="0"/>
                  </a:cubicBezTo>
                  <a:cubicBezTo>
                    <a:pt x="1254" y="0"/>
                    <a:pt x="750" y="504"/>
                    <a:pt x="750" y="1125"/>
                  </a:cubicBezTo>
                  <a:cubicBezTo>
                    <a:pt x="750" y="2062"/>
                    <a:pt x="750" y="2062"/>
                    <a:pt x="750" y="2062"/>
                  </a:cubicBezTo>
                  <a:cubicBezTo>
                    <a:pt x="0" y="2062"/>
                    <a:pt x="0" y="2062"/>
                    <a:pt x="0" y="2062"/>
                  </a:cubicBezTo>
                  <a:cubicBezTo>
                    <a:pt x="0" y="3000"/>
                    <a:pt x="0" y="3000"/>
                    <a:pt x="0" y="3000"/>
                  </a:cubicBezTo>
                  <a:cubicBezTo>
                    <a:pt x="750" y="3000"/>
                    <a:pt x="750" y="3000"/>
                    <a:pt x="750" y="3000"/>
                  </a:cubicBezTo>
                  <a:cubicBezTo>
                    <a:pt x="750" y="6000"/>
                    <a:pt x="750" y="6000"/>
                    <a:pt x="750" y="6000"/>
                  </a:cubicBezTo>
                  <a:cubicBezTo>
                    <a:pt x="1875" y="6000"/>
                    <a:pt x="1875" y="6000"/>
                    <a:pt x="1875" y="6000"/>
                  </a:cubicBezTo>
                  <a:cubicBezTo>
                    <a:pt x="1875" y="3000"/>
                    <a:pt x="1875" y="3000"/>
                    <a:pt x="1875" y="3000"/>
                  </a:cubicBezTo>
                  <a:cubicBezTo>
                    <a:pt x="2625" y="3000"/>
                    <a:pt x="2625" y="3000"/>
                    <a:pt x="2625" y="3000"/>
                  </a:cubicBezTo>
                  <a:cubicBezTo>
                    <a:pt x="3000" y="2062"/>
                    <a:pt x="3000" y="2062"/>
                    <a:pt x="3000" y="2062"/>
                  </a:cubicBezTo>
                  <a:lnTo>
                    <a:pt x="1875" y="206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a:p>
          </p:txBody>
        </p:sp>
      </p:grpSp>
      <p:grpSp>
        <p:nvGrpSpPr>
          <p:cNvPr id="62" name="Group 61">
            <a:extLst>
              <a:ext uri="{FF2B5EF4-FFF2-40B4-BE49-F238E27FC236}">
                <a16:creationId xmlns:a16="http://schemas.microsoft.com/office/drawing/2014/main" id="{89D50C5B-2710-4862-A8E9-98D0B48804E4}"/>
              </a:ext>
            </a:extLst>
          </p:cNvPr>
          <p:cNvGrpSpPr/>
          <p:nvPr/>
        </p:nvGrpSpPr>
        <p:grpSpPr>
          <a:xfrm>
            <a:off x="166152" y="2880219"/>
            <a:ext cx="684000" cy="684000"/>
            <a:chOff x="8166609" y="300152"/>
            <a:chExt cx="663574" cy="663574"/>
          </a:xfrm>
        </p:grpSpPr>
        <p:sp>
          <p:nvSpPr>
            <p:cNvPr id="63" name="Oval 62">
              <a:extLst>
                <a:ext uri="{FF2B5EF4-FFF2-40B4-BE49-F238E27FC236}">
                  <a16:creationId xmlns:a16="http://schemas.microsoft.com/office/drawing/2014/main" id="{786E4838-2C0F-45B2-9C2C-04083C1512E5}"/>
                </a:ext>
              </a:extLst>
            </p:cNvPr>
            <p:cNvSpPr/>
            <p:nvPr/>
          </p:nvSpPr>
          <p:spPr>
            <a:xfrm>
              <a:off x="8166609" y="300152"/>
              <a:ext cx="663574" cy="663574"/>
            </a:xfrm>
            <a:prstGeom prst="ellipse">
              <a:avLst/>
            </a:prstGeom>
            <a:solidFill>
              <a:srgbClr val="1CA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4" name="Freeform 35">
              <a:extLst>
                <a:ext uri="{FF2B5EF4-FFF2-40B4-BE49-F238E27FC236}">
                  <a16:creationId xmlns:a16="http://schemas.microsoft.com/office/drawing/2014/main" id="{68F84BE7-A4D5-46BD-9E30-00FE90FB547E}"/>
                </a:ext>
              </a:extLst>
            </p:cNvPr>
            <p:cNvSpPr>
              <a:spLocks/>
            </p:cNvSpPr>
            <p:nvPr/>
          </p:nvSpPr>
          <p:spPr bwMode="auto">
            <a:xfrm>
              <a:off x="8329653" y="492730"/>
              <a:ext cx="337487" cy="278418"/>
            </a:xfrm>
            <a:custGeom>
              <a:avLst/>
              <a:gdLst>
                <a:gd name="T0" fmla="*/ 5913 w 6034"/>
                <a:gd name="T1" fmla="*/ 580 h 4990"/>
                <a:gd name="T2" fmla="*/ 5499 w 6034"/>
                <a:gd name="T3" fmla="*/ 720 h 4990"/>
                <a:gd name="T4" fmla="*/ 5839 w 6034"/>
                <a:gd name="T5" fmla="*/ 177 h 4990"/>
                <a:gd name="T6" fmla="*/ 5839 w 6034"/>
                <a:gd name="T7" fmla="*/ 177 h 4990"/>
                <a:gd name="T8" fmla="*/ 5740 w 6034"/>
                <a:gd name="T9" fmla="*/ 99 h 4990"/>
                <a:gd name="T10" fmla="*/ 5740 w 6034"/>
                <a:gd name="T11" fmla="*/ 99 h 4990"/>
                <a:gd name="T12" fmla="*/ 5108 w 6034"/>
                <a:gd name="T13" fmla="*/ 360 h 4990"/>
                <a:gd name="T14" fmla="*/ 5068 w 6034"/>
                <a:gd name="T15" fmla="*/ 365 h 4990"/>
                <a:gd name="T16" fmla="*/ 4958 w 6034"/>
                <a:gd name="T17" fmla="*/ 323 h 4990"/>
                <a:gd name="T18" fmla="*/ 4102 w 6034"/>
                <a:gd name="T19" fmla="*/ 0 h 4990"/>
                <a:gd name="T20" fmla="*/ 3692 w 6034"/>
                <a:gd name="T21" fmla="*/ 63 h 4990"/>
                <a:gd name="T22" fmla="*/ 2847 w 6034"/>
                <a:gd name="T23" fmla="*/ 966 h 4990"/>
                <a:gd name="T24" fmla="*/ 2817 w 6034"/>
                <a:gd name="T25" fmla="*/ 1442 h 4990"/>
                <a:gd name="T26" fmla="*/ 2805 w 6034"/>
                <a:gd name="T27" fmla="*/ 1478 h 4990"/>
                <a:gd name="T28" fmla="*/ 2769 w 6034"/>
                <a:gd name="T29" fmla="*/ 1495 h 4990"/>
                <a:gd name="T30" fmla="*/ 2765 w 6034"/>
                <a:gd name="T31" fmla="*/ 1494 h 4990"/>
                <a:gd name="T32" fmla="*/ 434 w 6034"/>
                <a:gd name="T33" fmla="*/ 249 h 4990"/>
                <a:gd name="T34" fmla="*/ 434 w 6034"/>
                <a:gd name="T35" fmla="*/ 249 h 4990"/>
                <a:gd name="T36" fmla="*/ 323 w 6034"/>
                <a:gd name="T37" fmla="*/ 258 h 4990"/>
                <a:gd name="T38" fmla="*/ 323 w 6034"/>
                <a:gd name="T39" fmla="*/ 258 h 4990"/>
                <a:gd name="T40" fmla="*/ 148 w 6034"/>
                <a:gd name="T41" fmla="*/ 908 h 4990"/>
                <a:gd name="T42" fmla="*/ 533 w 6034"/>
                <a:gd name="T43" fmla="*/ 1830 h 4990"/>
                <a:gd name="T44" fmla="*/ 238 w 6034"/>
                <a:gd name="T45" fmla="*/ 1716 h 4990"/>
                <a:gd name="T46" fmla="*/ 238 w 6034"/>
                <a:gd name="T47" fmla="*/ 1716 h 4990"/>
                <a:gd name="T48" fmla="*/ 138 w 6034"/>
                <a:gd name="T49" fmla="*/ 1774 h 4990"/>
                <a:gd name="T50" fmla="*/ 138 w 6034"/>
                <a:gd name="T51" fmla="*/ 1774 h 4990"/>
                <a:gd name="T52" fmla="*/ 893 w 6034"/>
                <a:gd name="T53" fmla="*/ 2967 h 4990"/>
                <a:gd name="T54" fmla="*/ 866 w 6034"/>
                <a:gd name="T55" fmla="*/ 2968 h 4990"/>
                <a:gd name="T56" fmla="*/ 648 w 6034"/>
                <a:gd name="T57" fmla="*/ 2947 h 4990"/>
                <a:gd name="T58" fmla="*/ 648 w 6034"/>
                <a:gd name="T59" fmla="*/ 2947 h 4990"/>
                <a:gd name="T60" fmla="*/ 570 w 6034"/>
                <a:gd name="T61" fmla="*/ 3034 h 4990"/>
                <a:gd name="T62" fmla="*/ 570 w 6034"/>
                <a:gd name="T63" fmla="*/ 3034 h 4990"/>
                <a:gd name="T64" fmla="*/ 1594 w 6034"/>
                <a:gd name="T65" fmla="*/ 3916 h 4990"/>
                <a:gd name="T66" fmla="*/ 258 w 6034"/>
                <a:gd name="T67" fmla="*/ 4322 h 4990"/>
                <a:gd name="T68" fmla="*/ 108 w 6034"/>
                <a:gd name="T69" fmla="*/ 4321 h 4990"/>
                <a:gd name="T70" fmla="*/ 11 w 6034"/>
                <a:gd name="T71" fmla="*/ 4396 h 4990"/>
                <a:gd name="T72" fmla="*/ 60 w 6034"/>
                <a:gd name="T73" fmla="*/ 4509 h 4990"/>
                <a:gd name="T74" fmla="*/ 1844 w 6034"/>
                <a:gd name="T75" fmla="*/ 4990 h 4990"/>
                <a:gd name="T76" fmla="*/ 3369 w 6034"/>
                <a:gd name="T77" fmla="*/ 4667 h 4990"/>
                <a:gd name="T78" fmla="*/ 4484 w 6034"/>
                <a:gd name="T79" fmla="*/ 3831 h 4990"/>
                <a:gd name="T80" fmla="*/ 5167 w 6034"/>
                <a:gd name="T81" fmla="*/ 2687 h 4990"/>
                <a:gd name="T82" fmla="*/ 5400 w 6034"/>
                <a:gd name="T83" fmla="*/ 1435 h 4990"/>
                <a:gd name="T84" fmla="*/ 5400 w 6034"/>
                <a:gd name="T85" fmla="*/ 1415 h 4990"/>
                <a:gd name="T86" fmla="*/ 5482 w 6034"/>
                <a:gd name="T87" fmla="*/ 1244 h 4990"/>
                <a:gd name="T88" fmla="*/ 5996 w 6034"/>
                <a:gd name="T89" fmla="*/ 680 h 4990"/>
                <a:gd name="T90" fmla="*/ 5996 w 6034"/>
                <a:gd name="T91" fmla="*/ 680 h 4990"/>
                <a:gd name="T92" fmla="*/ 5913 w 6034"/>
                <a:gd name="T93" fmla="*/ 580 h 4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034" h="4990">
                  <a:moveTo>
                    <a:pt x="5913" y="580"/>
                  </a:moveTo>
                  <a:cubicBezTo>
                    <a:pt x="5779" y="639"/>
                    <a:pt x="5641" y="686"/>
                    <a:pt x="5499" y="720"/>
                  </a:cubicBezTo>
                  <a:cubicBezTo>
                    <a:pt x="5655" y="571"/>
                    <a:pt x="5773" y="385"/>
                    <a:pt x="5839" y="177"/>
                  </a:cubicBezTo>
                  <a:cubicBezTo>
                    <a:pt x="5839" y="177"/>
                    <a:pt x="5839" y="177"/>
                    <a:pt x="5839" y="177"/>
                  </a:cubicBezTo>
                  <a:cubicBezTo>
                    <a:pt x="5858" y="118"/>
                    <a:pt x="5794" y="67"/>
                    <a:pt x="5740" y="99"/>
                  </a:cubicBezTo>
                  <a:cubicBezTo>
                    <a:pt x="5740" y="99"/>
                    <a:pt x="5740" y="99"/>
                    <a:pt x="5740" y="99"/>
                  </a:cubicBezTo>
                  <a:cubicBezTo>
                    <a:pt x="5543" y="216"/>
                    <a:pt x="5330" y="304"/>
                    <a:pt x="5108" y="360"/>
                  </a:cubicBezTo>
                  <a:cubicBezTo>
                    <a:pt x="5095" y="363"/>
                    <a:pt x="5082" y="365"/>
                    <a:pt x="5068" y="365"/>
                  </a:cubicBezTo>
                  <a:cubicBezTo>
                    <a:pt x="5028" y="365"/>
                    <a:pt x="4989" y="350"/>
                    <a:pt x="4958" y="323"/>
                  </a:cubicBezTo>
                  <a:cubicBezTo>
                    <a:pt x="4721" y="114"/>
                    <a:pt x="4417" y="0"/>
                    <a:pt x="4102" y="0"/>
                  </a:cubicBezTo>
                  <a:cubicBezTo>
                    <a:pt x="3965" y="0"/>
                    <a:pt x="3827" y="21"/>
                    <a:pt x="3692" y="63"/>
                  </a:cubicBezTo>
                  <a:cubicBezTo>
                    <a:pt x="3273" y="193"/>
                    <a:pt x="2949" y="539"/>
                    <a:pt x="2847" y="966"/>
                  </a:cubicBezTo>
                  <a:cubicBezTo>
                    <a:pt x="2809" y="1126"/>
                    <a:pt x="2799" y="1286"/>
                    <a:pt x="2817" y="1442"/>
                  </a:cubicBezTo>
                  <a:cubicBezTo>
                    <a:pt x="2819" y="1460"/>
                    <a:pt x="2810" y="1472"/>
                    <a:pt x="2805" y="1478"/>
                  </a:cubicBezTo>
                  <a:cubicBezTo>
                    <a:pt x="2796" y="1489"/>
                    <a:pt x="2783" y="1495"/>
                    <a:pt x="2769" y="1495"/>
                  </a:cubicBezTo>
                  <a:cubicBezTo>
                    <a:pt x="2768" y="1495"/>
                    <a:pt x="2766" y="1494"/>
                    <a:pt x="2765" y="1494"/>
                  </a:cubicBezTo>
                  <a:cubicBezTo>
                    <a:pt x="1847" y="1409"/>
                    <a:pt x="1019" y="967"/>
                    <a:pt x="434" y="249"/>
                  </a:cubicBezTo>
                  <a:cubicBezTo>
                    <a:pt x="434" y="249"/>
                    <a:pt x="434" y="249"/>
                    <a:pt x="434" y="249"/>
                  </a:cubicBezTo>
                  <a:cubicBezTo>
                    <a:pt x="404" y="212"/>
                    <a:pt x="346" y="217"/>
                    <a:pt x="323" y="258"/>
                  </a:cubicBezTo>
                  <a:cubicBezTo>
                    <a:pt x="323" y="258"/>
                    <a:pt x="323" y="258"/>
                    <a:pt x="323" y="258"/>
                  </a:cubicBezTo>
                  <a:cubicBezTo>
                    <a:pt x="208" y="454"/>
                    <a:pt x="148" y="679"/>
                    <a:pt x="148" y="908"/>
                  </a:cubicBezTo>
                  <a:cubicBezTo>
                    <a:pt x="148" y="1258"/>
                    <a:pt x="288" y="1589"/>
                    <a:pt x="533" y="1830"/>
                  </a:cubicBezTo>
                  <a:cubicBezTo>
                    <a:pt x="430" y="1805"/>
                    <a:pt x="331" y="1767"/>
                    <a:pt x="238" y="1716"/>
                  </a:cubicBezTo>
                  <a:cubicBezTo>
                    <a:pt x="238" y="1716"/>
                    <a:pt x="238" y="1716"/>
                    <a:pt x="238" y="1716"/>
                  </a:cubicBezTo>
                  <a:cubicBezTo>
                    <a:pt x="193" y="1691"/>
                    <a:pt x="138" y="1723"/>
                    <a:pt x="138" y="1774"/>
                  </a:cubicBezTo>
                  <a:cubicBezTo>
                    <a:pt x="138" y="1774"/>
                    <a:pt x="138" y="1774"/>
                    <a:pt x="138" y="1774"/>
                  </a:cubicBezTo>
                  <a:cubicBezTo>
                    <a:pt x="131" y="2295"/>
                    <a:pt x="436" y="2758"/>
                    <a:pt x="893" y="2967"/>
                  </a:cubicBezTo>
                  <a:cubicBezTo>
                    <a:pt x="884" y="2967"/>
                    <a:pt x="875" y="2968"/>
                    <a:pt x="866" y="2968"/>
                  </a:cubicBezTo>
                  <a:cubicBezTo>
                    <a:pt x="793" y="2968"/>
                    <a:pt x="720" y="2961"/>
                    <a:pt x="648" y="2947"/>
                  </a:cubicBezTo>
                  <a:cubicBezTo>
                    <a:pt x="648" y="2947"/>
                    <a:pt x="648" y="2947"/>
                    <a:pt x="648" y="2947"/>
                  </a:cubicBezTo>
                  <a:cubicBezTo>
                    <a:pt x="597" y="2937"/>
                    <a:pt x="555" y="2985"/>
                    <a:pt x="570" y="3034"/>
                  </a:cubicBezTo>
                  <a:cubicBezTo>
                    <a:pt x="570" y="3034"/>
                    <a:pt x="570" y="3034"/>
                    <a:pt x="570" y="3034"/>
                  </a:cubicBezTo>
                  <a:cubicBezTo>
                    <a:pt x="719" y="3497"/>
                    <a:pt x="1117" y="3838"/>
                    <a:pt x="1594" y="3916"/>
                  </a:cubicBezTo>
                  <a:cubicBezTo>
                    <a:pt x="1199" y="4181"/>
                    <a:pt x="737" y="4322"/>
                    <a:pt x="258" y="4322"/>
                  </a:cubicBezTo>
                  <a:cubicBezTo>
                    <a:pt x="108" y="4321"/>
                    <a:pt x="108" y="4321"/>
                    <a:pt x="108" y="4321"/>
                  </a:cubicBezTo>
                  <a:cubicBezTo>
                    <a:pt x="62" y="4321"/>
                    <a:pt x="23" y="4352"/>
                    <a:pt x="11" y="4396"/>
                  </a:cubicBezTo>
                  <a:cubicBezTo>
                    <a:pt x="0" y="4440"/>
                    <a:pt x="21" y="4487"/>
                    <a:pt x="60" y="4509"/>
                  </a:cubicBezTo>
                  <a:cubicBezTo>
                    <a:pt x="601" y="4824"/>
                    <a:pt x="1218" y="4990"/>
                    <a:pt x="1844" y="4990"/>
                  </a:cubicBezTo>
                  <a:cubicBezTo>
                    <a:pt x="2393" y="4990"/>
                    <a:pt x="2906" y="4882"/>
                    <a:pt x="3369" y="4667"/>
                  </a:cubicBezTo>
                  <a:cubicBezTo>
                    <a:pt x="3794" y="4470"/>
                    <a:pt x="4169" y="4189"/>
                    <a:pt x="4484" y="3831"/>
                  </a:cubicBezTo>
                  <a:cubicBezTo>
                    <a:pt x="4778" y="3498"/>
                    <a:pt x="5008" y="3113"/>
                    <a:pt x="5167" y="2687"/>
                  </a:cubicBezTo>
                  <a:cubicBezTo>
                    <a:pt x="5319" y="2281"/>
                    <a:pt x="5400" y="1848"/>
                    <a:pt x="5400" y="1435"/>
                  </a:cubicBezTo>
                  <a:cubicBezTo>
                    <a:pt x="5400" y="1415"/>
                    <a:pt x="5400" y="1415"/>
                    <a:pt x="5400" y="1415"/>
                  </a:cubicBezTo>
                  <a:cubicBezTo>
                    <a:pt x="5400" y="1349"/>
                    <a:pt x="5430" y="1287"/>
                    <a:pt x="5482" y="1244"/>
                  </a:cubicBezTo>
                  <a:cubicBezTo>
                    <a:pt x="5681" y="1083"/>
                    <a:pt x="5854" y="893"/>
                    <a:pt x="5996" y="680"/>
                  </a:cubicBezTo>
                  <a:cubicBezTo>
                    <a:pt x="5996" y="680"/>
                    <a:pt x="5996" y="680"/>
                    <a:pt x="5996" y="680"/>
                  </a:cubicBezTo>
                  <a:cubicBezTo>
                    <a:pt x="6034" y="623"/>
                    <a:pt x="5975" y="553"/>
                    <a:pt x="5913" y="58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IN"/>
            </a:p>
          </p:txBody>
        </p:sp>
      </p:grpSp>
      <p:pic>
        <p:nvPicPr>
          <p:cNvPr id="1028" name="Picture 4" descr="YouTube Changes Logo, Updates App De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2715" y="3059496"/>
            <a:ext cx="1080000" cy="540000"/>
          </a:xfrm>
          <a:prstGeom prst="rect">
            <a:avLst/>
          </a:prstGeom>
          <a:solidFill>
            <a:schemeClr val="accent4">
              <a:lumMod val="75000"/>
            </a:schemeClr>
          </a:solidFill>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0618" y="4266315"/>
            <a:ext cx="827570" cy="684000"/>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60047" y="4266315"/>
            <a:ext cx="684000" cy="684000"/>
          </a:xfrm>
          <a:prstGeom prst="rect">
            <a:avLst/>
          </a:prstGeom>
        </p:spPr>
      </p:pic>
      <p:sp>
        <p:nvSpPr>
          <p:cNvPr id="41"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Business of Parliament: Social Media</a:t>
            </a:r>
          </a:p>
        </p:txBody>
      </p:sp>
      <p:sp>
        <p:nvSpPr>
          <p:cNvPr id="42" name="TextBox 41"/>
          <p:cNvSpPr txBox="1"/>
          <p:nvPr/>
        </p:nvSpPr>
        <p:spPr>
          <a:xfrm>
            <a:off x="20833" y="1336426"/>
            <a:ext cx="9865307" cy="487506"/>
          </a:xfrm>
          <a:prstGeom prst="rect">
            <a:avLst/>
          </a:prstGeom>
          <a:solidFill>
            <a:srgbClr val="92D050"/>
          </a:solidFill>
        </p:spPr>
        <p:txBody>
          <a:bodyPr wrap="square" rtlCol="0">
            <a:spAutoFit/>
          </a:bodyPr>
          <a:lstStyle/>
          <a:p>
            <a:pPr marL="228600" algn="ctr">
              <a:lnSpc>
                <a:spcPct val="107000"/>
              </a:lnSpc>
              <a:spcAft>
                <a:spcPts val="800"/>
              </a:spcAft>
            </a:pPr>
            <a:r>
              <a:rPr lang="en-ZA" sz="2400" b="1" dirty="0">
                <a:latin typeface="Arial" panose="020B0604020202020204" pitchFamily="34" charset="0"/>
                <a:ea typeface="Franklin Gothic Book" panose="020B0503020102020204" pitchFamily="34" charset="0"/>
                <a:cs typeface="Times New Roman" panose="02020603050405020304" pitchFamily="18" charset="0"/>
              </a:rPr>
              <a:t>Public Participation via Multimedia Platforms</a:t>
            </a:r>
            <a:endParaRPr lang="en-US" sz="2400" b="1" dirty="0">
              <a:latin typeface="Arial" panose="020B0604020202020204" pitchFamily="34" charset="0"/>
              <a:ea typeface="Franklin Gothic Book" panose="020B0503020102020204" pitchFamily="34" charset="0"/>
              <a:cs typeface="Times New Roman" panose="02020603050405020304" pitchFamily="18" charset="0"/>
            </a:endParaRPr>
          </a:p>
        </p:txBody>
      </p:sp>
      <p:sp>
        <p:nvSpPr>
          <p:cNvPr id="8" name="Slide Number Placeholder 7"/>
          <p:cNvSpPr>
            <a:spLocks noGrp="1"/>
          </p:cNvSpPr>
          <p:nvPr>
            <p:ph type="sldNum" sz="quarter" idx="12"/>
          </p:nvPr>
        </p:nvSpPr>
        <p:spPr>
          <a:xfrm>
            <a:off x="9617327" y="6466147"/>
            <a:ext cx="250780" cy="359866"/>
          </a:xfrm>
        </p:spPr>
        <p:txBody>
          <a:bodyPr/>
          <a:lstStyle/>
          <a:p>
            <a:fld id="{D1B91D83-34EB-A744-81D0-D8E8519C4AE3}" type="slidenum">
              <a:rPr lang="en-US" smtClean="0"/>
              <a:t>6</a:t>
            </a:fld>
            <a:endParaRPr lang="en-US" dirty="0"/>
          </a:p>
        </p:txBody>
      </p:sp>
    </p:spTree>
    <p:extLst>
      <p:ext uri="{BB962C8B-B14F-4D97-AF65-F5344CB8AC3E}">
        <p14:creationId xmlns:p14="http://schemas.microsoft.com/office/powerpoint/2010/main" val="276897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2019627802"/>
              </p:ext>
            </p:extLst>
          </p:nvPr>
        </p:nvGraphicFramePr>
        <p:xfrm>
          <a:off x="4824482" y="2646997"/>
          <a:ext cx="5061657" cy="420109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a:xfrm>
            <a:off x="9594162" y="6482964"/>
            <a:ext cx="306046" cy="365125"/>
          </a:xfrm>
        </p:spPr>
        <p:txBody>
          <a:bodyPr/>
          <a:lstStyle/>
          <a:p>
            <a:fld id="{BC72CB22-D7A4-7547-B048-02B7C821FF3F}" type="slidenum">
              <a:rPr lang="en-US" smtClean="0"/>
              <a:t>7</a:t>
            </a:fld>
            <a:endParaRPr lang="en-US" dirty="0"/>
          </a:p>
        </p:txBody>
      </p:sp>
      <p:sp>
        <p:nvSpPr>
          <p:cNvPr id="6" name="Content Placeholder 2"/>
          <p:cNvSpPr>
            <a:spLocks noGrp="1"/>
          </p:cNvSpPr>
          <p:nvPr>
            <p:ph idx="1"/>
          </p:nvPr>
        </p:nvSpPr>
        <p:spPr>
          <a:xfrm>
            <a:off x="6765" y="1252025"/>
            <a:ext cx="9879375" cy="5596064"/>
          </a:xfrm>
          <a:ln>
            <a:solidFill>
              <a:schemeClr val="tx1"/>
            </a:solidFill>
          </a:ln>
        </p:spPr>
        <p:txBody>
          <a:bodyPr>
            <a:normAutofit/>
          </a:bodyPr>
          <a:lstStyle/>
          <a:p>
            <a:pPr marL="0" indent="0" algn="just">
              <a:buNone/>
            </a:pPr>
            <a:endParaRPr lang="en-ZA" dirty="0"/>
          </a:p>
          <a:p>
            <a:endParaRPr lang="en-ZA" dirty="0"/>
          </a:p>
        </p:txBody>
      </p:sp>
      <p:sp>
        <p:nvSpPr>
          <p:cNvPr id="3" name="TextBox 2"/>
          <p:cNvSpPr txBox="1"/>
          <p:nvPr/>
        </p:nvSpPr>
        <p:spPr>
          <a:xfrm>
            <a:off x="20833" y="1336426"/>
            <a:ext cx="9865307" cy="487506"/>
          </a:xfrm>
          <a:prstGeom prst="rect">
            <a:avLst/>
          </a:prstGeom>
          <a:solidFill>
            <a:srgbClr val="92D050"/>
          </a:solidFill>
        </p:spPr>
        <p:txBody>
          <a:bodyPr wrap="square" rtlCol="0">
            <a:spAutoFit/>
          </a:bodyPr>
          <a:lstStyle/>
          <a:p>
            <a:pPr marL="228600" algn="ctr">
              <a:lnSpc>
                <a:spcPct val="107000"/>
              </a:lnSpc>
              <a:spcAft>
                <a:spcPts val="800"/>
              </a:spcAft>
            </a:pPr>
            <a:r>
              <a:rPr lang="en-ZA" sz="2400" b="1" dirty="0">
                <a:latin typeface="Arial" panose="020B0604020202020204" pitchFamily="34" charset="0"/>
                <a:ea typeface="Franklin Gothic Book" panose="020B0503020102020204" pitchFamily="34" charset="0"/>
                <a:cs typeface="Times New Roman" panose="02020603050405020304" pitchFamily="18" charset="0"/>
              </a:rPr>
              <a:t>Public Participation through traditional channels</a:t>
            </a:r>
            <a:endParaRPr lang="en-US" sz="2400" b="1" dirty="0">
              <a:latin typeface="Arial" panose="020B0604020202020204" pitchFamily="34" charset="0"/>
              <a:ea typeface="Franklin Gothic Book" panose="020B0503020102020204" pitchFamily="34" charset="0"/>
              <a:cs typeface="Times New Roman" panose="02020603050405020304" pitchFamily="18" charset="0"/>
            </a:endParaRPr>
          </a:p>
        </p:txBody>
      </p:sp>
      <p:sp>
        <p:nvSpPr>
          <p:cNvPr id="5" name="TextBox 4"/>
          <p:cNvSpPr txBox="1"/>
          <p:nvPr/>
        </p:nvSpPr>
        <p:spPr>
          <a:xfrm>
            <a:off x="20833" y="2277665"/>
            <a:ext cx="9865307" cy="369332"/>
          </a:xfrm>
          <a:prstGeom prst="rect">
            <a:avLst/>
          </a:prstGeom>
          <a:noFill/>
        </p:spPr>
        <p:txBody>
          <a:bodyPr wrap="square" rtlCol="0">
            <a:spAutoFit/>
          </a:bodyPr>
          <a:lstStyle/>
          <a:p>
            <a:r>
              <a:rPr lang="en-US" b="1" dirty="0"/>
              <a:t>Parliament of South Africa led overall coverage with 46%, followed by National Assembly, with 23%.</a:t>
            </a:r>
            <a:endParaRPr lang="en-ZA" b="1" dirty="0"/>
          </a:p>
        </p:txBody>
      </p:sp>
      <p:sp>
        <p:nvSpPr>
          <p:cNvPr id="7" name="TextBox 6"/>
          <p:cNvSpPr txBox="1"/>
          <p:nvPr/>
        </p:nvSpPr>
        <p:spPr>
          <a:xfrm>
            <a:off x="238835" y="1908333"/>
            <a:ext cx="4585648" cy="369332"/>
          </a:xfrm>
          <a:prstGeom prst="rect">
            <a:avLst/>
          </a:prstGeom>
          <a:noFill/>
        </p:spPr>
        <p:txBody>
          <a:bodyPr wrap="square" rtlCol="0">
            <a:spAutoFit/>
          </a:bodyPr>
          <a:lstStyle/>
          <a:p>
            <a:r>
              <a:rPr lang="en-ZA" b="1" dirty="0">
                <a:solidFill>
                  <a:schemeClr val="accent4">
                    <a:lumMod val="50000"/>
                  </a:schemeClr>
                </a:solidFill>
              </a:rPr>
              <a:t>OVERALL SUMMARY (TRADITIONAL)</a:t>
            </a:r>
          </a:p>
        </p:txBody>
      </p:sp>
      <p:graphicFrame>
        <p:nvGraphicFramePr>
          <p:cNvPr id="10" name="Chart 9"/>
          <p:cNvGraphicFramePr/>
          <p:nvPr>
            <p:extLst>
              <p:ext uri="{D42A27DB-BD31-4B8C-83A1-F6EECF244321}">
                <p14:modId xmlns:p14="http://schemas.microsoft.com/office/powerpoint/2010/main" val="4204294557"/>
              </p:ext>
            </p:extLst>
          </p:nvPr>
        </p:nvGraphicFramePr>
        <p:xfrm>
          <a:off x="20833" y="2843945"/>
          <a:ext cx="4803650" cy="4004144"/>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a:xfrm>
            <a:off x="1" y="0"/>
            <a:ext cx="9906000" cy="1252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Calibri" panose="020F0502020204030204" pitchFamily="34" charset="0"/>
              </a:rPr>
              <a:t>Business of Parliament: Traditional Media</a:t>
            </a:r>
          </a:p>
        </p:txBody>
      </p:sp>
    </p:spTree>
    <p:extLst>
      <p:ext uri="{BB962C8B-B14F-4D97-AF65-F5344CB8AC3E}">
        <p14:creationId xmlns:p14="http://schemas.microsoft.com/office/powerpoint/2010/main" val="4005308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9740"/>
            <a:ext cx="9905999" cy="2852737"/>
          </a:xfrm>
        </p:spPr>
        <p:txBody>
          <a:bodyPr/>
          <a:lstStyle/>
          <a:p>
            <a:pPr algn="ctr"/>
            <a:r>
              <a:rPr lang="en-ZA" sz="5400" b="1" dirty="0">
                <a:latin typeface="Arial" panose="020B0604020202020204" pitchFamily="34" charset="0"/>
                <a:cs typeface="Arial" panose="020B0604020202020204" pitchFamily="34" charset="0"/>
              </a:rPr>
              <a:t>OVERALL PERFORMANCE</a:t>
            </a:r>
            <a:r>
              <a:rPr lang="en-ZA" b="1" dirty="0"/>
              <a:t/>
            </a:r>
            <a:br>
              <a:rPr lang="en-ZA" b="1" dirty="0"/>
            </a:br>
            <a:endParaRPr lang="en-ZA" b="1" dirty="0"/>
          </a:p>
        </p:txBody>
      </p:sp>
      <p:sp>
        <p:nvSpPr>
          <p:cNvPr id="3" name="Slide Number Placeholder 2"/>
          <p:cNvSpPr>
            <a:spLocks noGrp="1"/>
          </p:cNvSpPr>
          <p:nvPr>
            <p:ph type="sldNum" sz="quarter" idx="12"/>
          </p:nvPr>
        </p:nvSpPr>
        <p:spPr>
          <a:xfrm>
            <a:off x="9629094" y="6474553"/>
            <a:ext cx="276906" cy="365125"/>
          </a:xfrm>
        </p:spPr>
        <p:txBody>
          <a:bodyPr/>
          <a:lstStyle/>
          <a:p>
            <a:fld id="{D1B91D83-34EB-A744-81D0-D8E8519C4AE3}" type="slidenum">
              <a:rPr lang="en-US" smtClean="0"/>
              <a:t>8</a:t>
            </a:fld>
            <a:endParaRPr lang="en-US" dirty="0"/>
          </a:p>
        </p:txBody>
      </p:sp>
    </p:spTree>
    <p:extLst>
      <p:ext uri="{BB962C8B-B14F-4D97-AF65-F5344CB8AC3E}">
        <p14:creationId xmlns:p14="http://schemas.microsoft.com/office/powerpoint/2010/main" val="482303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05999419"/>
              </p:ext>
            </p:extLst>
          </p:nvPr>
        </p:nvGraphicFramePr>
        <p:xfrm>
          <a:off x="1" y="1240971"/>
          <a:ext cx="9905999" cy="5625479"/>
        </p:xfrm>
        <a:graphic>
          <a:graphicData uri="http://schemas.openxmlformats.org/drawingml/2006/table">
            <a:tbl>
              <a:tblPr firstRow="1" firstCol="1" bandRow="1">
                <a:tableStyleId>{5C22544A-7EE6-4342-B048-85BDC9FD1C3A}</a:tableStyleId>
              </a:tblPr>
              <a:tblGrid>
                <a:gridCol w="857337">
                  <a:extLst>
                    <a:ext uri="{9D8B030D-6E8A-4147-A177-3AD203B41FA5}">
                      <a16:colId xmlns:a16="http://schemas.microsoft.com/office/drawing/2014/main" val="1648710824"/>
                    </a:ext>
                  </a:extLst>
                </a:gridCol>
                <a:gridCol w="1961346">
                  <a:extLst>
                    <a:ext uri="{9D8B030D-6E8A-4147-A177-3AD203B41FA5}">
                      <a16:colId xmlns:a16="http://schemas.microsoft.com/office/drawing/2014/main" val="1546069138"/>
                    </a:ext>
                  </a:extLst>
                </a:gridCol>
                <a:gridCol w="4903363">
                  <a:extLst>
                    <a:ext uri="{9D8B030D-6E8A-4147-A177-3AD203B41FA5}">
                      <a16:colId xmlns:a16="http://schemas.microsoft.com/office/drawing/2014/main" val="2905314168"/>
                    </a:ext>
                  </a:extLst>
                </a:gridCol>
                <a:gridCol w="2183953">
                  <a:extLst>
                    <a:ext uri="{9D8B030D-6E8A-4147-A177-3AD203B41FA5}">
                      <a16:colId xmlns:a16="http://schemas.microsoft.com/office/drawing/2014/main" val="3270073890"/>
                    </a:ext>
                  </a:extLst>
                </a:gridCol>
              </a:tblGrid>
              <a:tr h="252471">
                <a:tc gridSpan="3">
                  <a:txBody>
                    <a:bodyPr/>
                    <a:lstStyle/>
                    <a:p>
                      <a:pPr algn="ct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PERFORMANCE BY INDICATOR</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hMerge="1">
                  <a:txBody>
                    <a:bodyPr/>
                    <a:lstStyle/>
                    <a:p>
                      <a:endParaRPr lang="en-ZA"/>
                    </a:p>
                  </a:txBody>
                  <a:tcPr/>
                </a:tc>
                <a:tc>
                  <a:txBody>
                    <a:bodyPr/>
                    <a:lstStyle/>
                    <a:p>
                      <a:pPr algn="ct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STATUS</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5607162"/>
                  </a:ext>
                </a:extLst>
              </a:tr>
              <a:tr h="353170">
                <a:tc rowSpan="2">
                  <a:txBody>
                    <a:bodyPr/>
                    <a:lstStyle/>
                    <a:p>
                      <a:pPr marL="71755" marR="71755">
                        <a:lnSpc>
                          <a:spcPct val="107000"/>
                        </a:lnSpc>
                        <a:spcAft>
                          <a:spcPts val="0"/>
                        </a:spcAft>
                      </a:pPr>
                      <a:r>
                        <a:rPr lang="en-ZA" sz="1600" dirty="0" err="1">
                          <a:solidFill>
                            <a:schemeClr val="tx1"/>
                          </a:solidFill>
                          <a:effectLst/>
                          <a:latin typeface="Arial" panose="020B0604020202020204" pitchFamily="34" charset="0"/>
                          <a:cs typeface="Arial" panose="020B0604020202020204" pitchFamily="34" charset="0"/>
                        </a:rPr>
                        <a:t>Prog</a:t>
                      </a:r>
                      <a:r>
                        <a:rPr lang="en-ZA" sz="1600" dirty="0">
                          <a:solidFill>
                            <a:schemeClr val="tx1"/>
                          </a:solidFill>
                          <a:effectLst/>
                          <a:latin typeface="Arial" panose="020B0604020202020204" pitchFamily="34" charset="0"/>
                          <a:cs typeface="Arial" panose="020B0604020202020204" pitchFamily="34" charset="0"/>
                        </a:rPr>
                        <a:t>. 1</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Member Satisfaction (ICT)</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928527995"/>
                  </a:ext>
                </a:extLst>
              </a:tr>
              <a:tr h="331964">
                <a:tc vMerge="1">
                  <a:txBody>
                    <a:bodyPr/>
                    <a:lstStyle/>
                    <a:p>
                      <a:endParaRPr lang="en-ZA"/>
                    </a:p>
                  </a:txBody>
                  <a:tcPr/>
                </a:tc>
                <a:tc gridSpan="2">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Member Satisfaction (Facilities Management)</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416107027"/>
                  </a:ext>
                </a:extLst>
              </a:tr>
              <a:tr h="347461">
                <a:tc rowSpan="10">
                  <a:txBody>
                    <a:bodyPr/>
                    <a:lstStyle/>
                    <a:p>
                      <a:pPr marL="71755" marR="71755">
                        <a:lnSpc>
                          <a:spcPct val="107000"/>
                        </a:lnSpc>
                        <a:spcAft>
                          <a:spcPts val="0"/>
                        </a:spcAft>
                      </a:pPr>
                      <a:r>
                        <a:rPr lang="en-ZA" sz="1600">
                          <a:solidFill>
                            <a:schemeClr val="tx1"/>
                          </a:solidFill>
                          <a:effectLst/>
                          <a:latin typeface="Arial" panose="020B0604020202020204" pitchFamily="34" charset="0"/>
                          <a:cs typeface="Arial" panose="020B0604020202020204" pitchFamily="34" charset="0"/>
                        </a:rPr>
                        <a:t>Prog. 2</a:t>
                      </a:r>
                      <a:endParaRPr lang="en-ZA"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spcAft>
                          <a:spcPts val="0"/>
                        </a:spcAft>
                      </a:pPr>
                      <a:r>
                        <a:rPr lang="en-ZA" sz="1600" dirty="0">
                          <a:solidFill>
                            <a:schemeClr val="tx1"/>
                          </a:solidFill>
                          <a:effectLst/>
                          <a:latin typeface="Arial" panose="020B0604020202020204" pitchFamily="34" charset="0"/>
                          <a:cs typeface="Arial" panose="020B0604020202020204" pitchFamily="34" charset="0"/>
                        </a:rPr>
                        <a:t>Number of annual parliamentary frameworks adopted</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70953047"/>
                  </a:ext>
                </a:extLst>
              </a:tr>
              <a:tr h="347461">
                <a:tc vMerge="1">
                  <a:txBody>
                    <a:bodyPr/>
                    <a:lstStyle/>
                    <a:p>
                      <a:endParaRPr lang="en-ZA"/>
                    </a:p>
                  </a:txBody>
                  <a:tcPr/>
                </a:tc>
                <a:tc gridSpan="2">
                  <a:txBody>
                    <a:bodyPr/>
                    <a:lstStyle/>
                    <a:p>
                      <a:pPr>
                        <a:spcAft>
                          <a:spcPts val="0"/>
                        </a:spcAft>
                      </a:pPr>
                      <a:r>
                        <a:rPr lang="en-ZA" sz="1600" dirty="0">
                          <a:solidFill>
                            <a:schemeClr val="tx1"/>
                          </a:solidFill>
                          <a:effectLst/>
                          <a:latin typeface="Arial" panose="020B0604020202020204" pitchFamily="34" charset="0"/>
                          <a:cs typeface="Arial" panose="020B0604020202020204" pitchFamily="34" charset="0"/>
                        </a:rPr>
                        <a:t>Number of NA programmes adopted</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57388083"/>
                  </a:ext>
                </a:extLst>
              </a:tr>
              <a:tr h="347461">
                <a:tc vMerge="1">
                  <a:txBody>
                    <a:bodyPr/>
                    <a:lstStyle/>
                    <a:p>
                      <a:endParaRPr lang="en-ZA"/>
                    </a:p>
                  </a:txBody>
                  <a:tcPr/>
                </a:tc>
                <a:tc gridSpan="2">
                  <a:txBody>
                    <a:bodyPr/>
                    <a:lstStyle/>
                    <a:p>
                      <a:pPr>
                        <a:spcAft>
                          <a:spcPts val="0"/>
                        </a:spcAft>
                      </a:pPr>
                      <a:r>
                        <a:rPr lang="en-ZA" sz="1600" dirty="0">
                          <a:solidFill>
                            <a:schemeClr val="tx1"/>
                          </a:solidFill>
                          <a:effectLst/>
                          <a:latin typeface="Arial" panose="020B0604020202020204" pitchFamily="34" charset="0"/>
                          <a:cs typeface="Arial" panose="020B0604020202020204" pitchFamily="34" charset="0"/>
                        </a:rPr>
                        <a:t>Number of NCOP programmes adopted</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458967043"/>
                  </a:ext>
                </a:extLst>
              </a:tr>
              <a:tr h="347461">
                <a:tc vMerge="1">
                  <a:txBody>
                    <a:bodyPr/>
                    <a:lstStyle/>
                    <a:p>
                      <a:endParaRPr lang="en-ZA"/>
                    </a:p>
                  </a:txBody>
                  <a:tcPr/>
                </a:tc>
                <a:tc gridSpan="2">
                  <a:txBody>
                    <a:bodyPr/>
                    <a:lstStyle/>
                    <a:p>
                      <a:pPr>
                        <a:spcAft>
                          <a:spcPts val="0"/>
                        </a:spcAft>
                      </a:pPr>
                      <a:r>
                        <a:rPr lang="en-ZA" sz="1600" dirty="0">
                          <a:solidFill>
                            <a:schemeClr val="tx1"/>
                          </a:solidFill>
                          <a:effectLst/>
                          <a:latin typeface="Arial" panose="020B0604020202020204" pitchFamily="34" charset="0"/>
                          <a:cs typeface="Arial" panose="020B0604020202020204" pitchFamily="34" charset="0"/>
                        </a:rPr>
                        <a:t>% Member Satisfaction (Capacity Building)</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77387007"/>
                  </a:ext>
                </a:extLst>
              </a:tr>
              <a:tr h="347461">
                <a:tc vMerge="1">
                  <a:txBody>
                    <a:bodyPr/>
                    <a:lstStyle/>
                    <a:p>
                      <a:endParaRPr lang="en-ZA"/>
                    </a:p>
                  </a:txBody>
                  <a:tcPr/>
                </a:tc>
                <a:tc gridSpan="2">
                  <a:txBody>
                    <a:bodyPr/>
                    <a:lstStyle/>
                    <a:p>
                      <a:pPr>
                        <a:spcAft>
                          <a:spcPts val="0"/>
                        </a:spcAft>
                      </a:pPr>
                      <a:r>
                        <a:rPr lang="en-ZA" sz="1600" dirty="0">
                          <a:solidFill>
                            <a:schemeClr val="tx1"/>
                          </a:solidFill>
                          <a:effectLst/>
                          <a:latin typeface="Arial" panose="020B0604020202020204" pitchFamily="34" charset="0"/>
                          <a:cs typeface="Arial" panose="020B0604020202020204" pitchFamily="34" charset="0"/>
                        </a:rPr>
                        <a:t>% Member Satisfaction (Research Services)</a:t>
                      </a:r>
                      <a:endParaRPr lang="en-ZA"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992479510"/>
                  </a:ext>
                </a:extLst>
              </a:tr>
              <a:tr h="347461">
                <a:tc vMerge="1">
                  <a:txBody>
                    <a:bodyPr/>
                    <a:lstStyle/>
                    <a:p>
                      <a:endParaRPr lang="en-ZA"/>
                    </a:p>
                  </a:txBody>
                  <a:tcPr/>
                </a:tc>
                <a:tc gridSpan="2">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Member Satisfaction (Content Advice)</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450761194"/>
                  </a:ext>
                </a:extLst>
              </a:tr>
              <a:tr h="347461">
                <a:tc vMerge="1">
                  <a:txBody>
                    <a:bodyPr/>
                    <a:lstStyle/>
                    <a:p>
                      <a:endParaRPr lang="en-ZA"/>
                    </a:p>
                  </a:txBody>
                  <a:tcPr/>
                </a:tc>
                <a:tc gridSpan="2">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Member Satisfaction (Procedural Advice)</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391370698"/>
                  </a:ext>
                </a:extLst>
              </a:tr>
              <a:tr h="347461">
                <a:tc vMerge="1">
                  <a:txBody>
                    <a:bodyPr/>
                    <a:lstStyle/>
                    <a:p>
                      <a:endParaRPr lang="en-ZA"/>
                    </a:p>
                  </a:txBody>
                  <a:tcPr/>
                </a:tc>
                <a:tc gridSpan="2">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Member Satisfaction (Legal Advice)</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845500255"/>
                  </a:ext>
                </a:extLst>
              </a:tr>
              <a:tr h="347461">
                <a:tc vMerge="1">
                  <a:txBody>
                    <a:bodyPr/>
                    <a:lstStyle/>
                    <a:p>
                      <a:endParaRPr lang="en-ZA"/>
                    </a:p>
                  </a:txBody>
                  <a:tcPr/>
                </a:tc>
                <a:tc gridSpan="2">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Member Satisfaction (Committee Support)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79256632"/>
                  </a:ext>
                </a:extLst>
              </a:tr>
              <a:tr h="353170">
                <a:tc vMerge="1">
                  <a:txBody>
                    <a:bodyPr/>
                    <a:lstStyle/>
                    <a:p>
                      <a:endParaRPr lang="en-ZA"/>
                    </a:p>
                  </a:txBody>
                  <a:tcPr/>
                </a:tc>
                <a:tc gridSpan="2">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Member Satisfaction (Public Participation)</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898771333"/>
                  </a:ext>
                </a:extLst>
              </a:tr>
              <a:tr h="694162">
                <a:tc>
                  <a:txBody>
                    <a:bodyPr/>
                    <a:lstStyle/>
                    <a:p>
                      <a:pPr marL="71755" marR="71755">
                        <a:spcAft>
                          <a:spcPts val="0"/>
                        </a:spcAft>
                      </a:pPr>
                      <a:r>
                        <a:rPr lang="en-ZA" sz="1600">
                          <a:solidFill>
                            <a:schemeClr val="tx1"/>
                          </a:solidFill>
                          <a:effectLst/>
                          <a:latin typeface="Arial" panose="020B0604020202020204" pitchFamily="34" charset="0"/>
                          <a:cs typeface="Arial" panose="020B0604020202020204" pitchFamily="34" charset="0"/>
                        </a:rPr>
                        <a:t>Prog. 3</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435" marR="68435"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spcAft>
                          <a:spcPts val="0"/>
                        </a:spcAft>
                      </a:pPr>
                      <a:r>
                        <a:rPr lang="en-ZA" sz="1600">
                          <a:solidFill>
                            <a:schemeClr val="tx1"/>
                          </a:solidFill>
                          <a:effectLst/>
                          <a:latin typeface="Arial" panose="020B0604020202020204" pitchFamily="34" charset="0"/>
                          <a:cs typeface="Arial" panose="020B0604020202020204" pitchFamily="34" charset="0"/>
                        </a:rPr>
                        <a:t>n/a</a:t>
                      </a:r>
                      <a:endParaRPr lang="en-ZA" sz="16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435" marR="68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a:txBody>
                    <a:bodyPr/>
                    <a:lstStyle/>
                    <a:p>
                      <a:pPr>
                        <a:lnSpc>
                          <a:spcPct val="107000"/>
                        </a:lnSpc>
                        <a:spcAft>
                          <a:spcPts val="0"/>
                        </a:spcAft>
                      </a:pPr>
                      <a:r>
                        <a:rPr lang="en-ZA" sz="1600" dirty="0">
                          <a:solidFill>
                            <a:schemeClr val="tx1"/>
                          </a:solidFill>
                          <a:effectLst/>
                          <a:latin typeface="Arial" panose="020B0604020202020204" pitchFamily="34" charset="0"/>
                          <a:cs typeface="Arial" panose="020B0604020202020204" pitchFamily="34" charset="0"/>
                        </a:rPr>
                        <a:t> </a:t>
                      </a:r>
                      <a:endParaRPr lang="en-ZA"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05536487"/>
                  </a:ext>
                </a:extLst>
              </a:tr>
              <a:tr h="504942">
                <a:tc gridSpan="2">
                  <a:txBody>
                    <a:bodyPr/>
                    <a:lstStyle/>
                    <a:p>
                      <a:pPr algn="ctr">
                        <a:lnSpc>
                          <a:spcPct val="107000"/>
                        </a:lnSpc>
                        <a:spcAft>
                          <a:spcPts val="0"/>
                        </a:spcAft>
                      </a:pPr>
                      <a:r>
                        <a:rPr lang="en-ZA" sz="1400" b="1" dirty="0">
                          <a:solidFill>
                            <a:schemeClr val="tx1"/>
                          </a:solidFill>
                          <a:effectLst/>
                          <a:latin typeface="Arial" panose="020B0604020202020204" pitchFamily="34" charset="0"/>
                          <a:cs typeface="Arial" panose="020B0604020202020204" pitchFamily="34" charset="0"/>
                        </a:rPr>
                        <a:t>Target Met</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hMerge="1">
                  <a:txBody>
                    <a:bodyPr/>
                    <a:lstStyle/>
                    <a:p>
                      <a:endParaRPr lang="en-ZA"/>
                    </a:p>
                  </a:txBody>
                  <a:tcPr/>
                </a:tc>
                <a:tc>
                  <a:txBody>
                    <a:bodyPr/>
                    <a:lstStyle/>
                    <a:p>
                      <a:pPr algn="ctr">
                        <a:lnSpc>
                          <a:spcPct val="107000"/>
                        </a:lnSpc>
                        <a:spcAft>
                          <a:spcPts val="0"/>
                        </a:spcAft>
                      </a:pPr>
                      <a:r>
                        <a:rPr lang="en-ZA" sz="1400" b="1" dirty="0">
                          <a:solidFill>
                            <a:schemeClr val="tx1"/>
                          </a:solidFill>
                          <a:effectLst/>
                          <a:latin typeface="Arial" panose="020B0604020202020204" pitchFamily="34" charset="0"/>
                          <a:cs typeface="Arial" panose="020B0604020202020204" pitchFamily="34" charset="0"/>
                        </a:rPr>
                        <a:t>Target Not Met/ Not Reported</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0"/>
                        </a:spcAft>
                      </a:pPr>
                      <a:r>
                        <a:rPr lang="en-ZA" sz="1400" b="1" dirty="0">
                          <a:solidFill>
                            <a:schemeClr val="tx1"/>
                          </a:solidFill>
                          <a:effectLst/>
                          <a:latin typeface="Arial" panose="020B0604020202020204" pitchFamily="34" charset="0"/>
                          <a:cs typeface="Arial" panose="020B0604020202020204" pitchFamily="34" charset="0"/>
                        </a:rPr>
                        <a:t>Annual/No Quarterly Target</a:t>
                      </a:r>
                      <a:endParaRPr lang="en-ZA"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435" marR="68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13746639"/>
                  </a:ext>
                </a:extLst>
              </a:tr>
            </a:tbl>
          </a:graphicData>
        </a:graphic>
      </p:graphicFrame>
      <p:sp>
        <p:nvSpPr>
          <p:cNvPr id="2" name="Slide Number Placeholder 1"/>
          <p:cNvSpPr>
            <a:spLocks noGrp="1"/>
          </p:cNvSpPr>
          <p:nvPr>
            <p:ph type="sldNum" sz="quarter" idx="12"/>
          </p:nvPr>
        </p:nvSpPr>
        <p:spPr/>
        <p:txBody>
          <a:bodyPr/>
          <a:lstStyle/>
          <a:p>
            <a:fld id="{D1B91D83-34EB-A744-81D0-D8E8519C4AE3}" type="slidenum">
              <a:rPr lang="en-US" smtClean="0"/>
              <a:t>9</a:t>
            </a:fld>
            <a:endParaRPr lang="en-US" dirty="0"/>
          </a:p>
        </p:txBody>
      </p:sp>
      <p:sp>
        <p:nvSpPr>
          <p:cNvPr id="6" name="Title 1"/>
          <p:cNvSpPr txBox="1">
            <a:spLocks/>
          </p:cNvSpPr>
          <p:nvPr/>
        </p:nvSpPr>
        <p:spPr>
          <a:xfrm>
            <a:off x="1" y="0"/>
            <a:ext cx="9906000" cy="148916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defRPr/>
            </a:pPr>
            <a:r>
              <a:rPr lang="en-ZA" sz="2800" b="1" dirty="0">
                <a:latin typeface="Arial Black" panose="020B0A04020102020204" pitchFamily="34" charset="0"/>
                <a:cs typeface="Arial" panose="020B0604020202020204" pitchFamily="34" charset="0"/>
              </a:rPr>
              <a:t>3rd Quarter Performance Non-financial indicator Snapshot</a:t>
            </a:r>
          </a:p>
        </p:txBody>
      </p:sp>
    </p:spTree>
    <p:extLst>
      <p:ext uri="{BB962C8B-B14F-4D97-AF65-F5344CB8AC3E}">
        <p14:creationId xmlns:p14="http://schemas.microsoft.com/office/powerpoint/2010/main" val="6392819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13333</TotalTime>
  <Words>4403</Words>
  <Application>Microsoft Office PowerPoint</Application>
  <PresentationFormat>A4 Paper (210x297 mm)</PresentationFormat>
  <Paragraphs>1505</Paragraphs>
  <Slides>38</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Arial Black</vt:lpstr>
      <vt:lpstr>Bell MT</vt:lpstr>
      <vt:lpstr>Calibri</vt:lpstr>
      <vt:lpstr>Calibri Light</vt:lpstr>
      <vt:lpstr>Franklin Gothic Book</vt:lpstr>
      <vt:lpstr>Times New Roman</vt:lpstr>
      <vt:lpstr>Office Theme</vt:lpstr>
      <vt:lpstr>PowerPoint Presentation</vt:lpstr>
      <vt:lpstr>Introduction</vt:lpstr>
      <vt:lpstr>Introduction (cont…)</vt:lpstr>
      <vt:lpstr>PowerPoint Presentation</vt:lpstr>
      <vt:lpstr>PowerPoint Presentation</vt:lpstr>
      <vt:lpstr>PowerPoint Presentation</vt:lpstr>
      <vt:lpstr>PowerPoint Presentation</vt:lpstr>
      <vt:lpstr>OVERALL PERFORMANCE </vt:lpstr>
      <vt:lpstr>PowerPoint Presentation</vt:lpstr>
      <vt:lpstr>Member Satisfaction Survey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PROGRAMME PERFORMANCE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Nhlanhla Mrwerwe</cp:lastModifiedBy>
  <cp:revision>449</cp:revision>
  <cp:lastPrinted>2019-07-16T11:04:11Z</cp:lastPrinted>
  <dcterms:created xsi:type="dcterms:W3CDTF">2019-05-28T17:07:42Z</dcterms:created>
  <dcterms:modified xsi:type="dcterms:W3CDTF">2022-02-22T14:50:49Z</dcterms:modified>
</cp:coreProperties>
</file>