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Lst>
  <p:notesMasterIdLst>
    <p:notesMasterId r:id="rId74"/>
  </p:notesMasterIdLst>
  <p:sldIdLst>
    <p:sldId id="273" r:id="rId6"/>
    <p:sldId id="504" r:id="rId7"/>
    <p:sldId id="577" r:id="rId8"/>
    <p:sldId id="506" r:id="rId9"/>
    <p:sldId id="507" r:id="rId10"/>
    <p:sldId id="508" r:id="rId11"/>
    <p:sldId id="509" r:id="rId12"/>
    <p:sldId id="510" r:id="rId13"/>
    <p:sldId id="511" r:id="rId14"/>
    <p:sldId id="520" r:id="rId15"/>
    <p:sldId id="512" r:id="rId16"/>
    <p:sldId id="513" r:id="rId17"/>
    <p:sldId id="514" r:id="rId18"/>
    <p:sldId id="515" r:id="rId19"/>
    <p:sldId id="516" r:id="rId20"/>
    <p:sldId id="517" r:id="rId21"/>
    <p:sldId id="519" r:id="rId22"/>
    <p:sldId id="518" r:id="rId23"/>
    <p:sldId id="521" r:id="rId24"/>
    <p:sldId id="522" r:id="rId25"/>
    <p:sldId id="523" r:id="rId26"/>
    <p:sldId id="524" r:id="rId27"/>
    <p:sldId id="525" r:id="rId28"/>
    <p:sldId id="526" r:id="rId29"/>
    <p:sldId id="527" r:id="rId30"/>
    <p:sldId id="528" r:id="rId31"/>
    <p:sldId id="529" r:id="rId32"/>
    <p:sldId id="530" r:id="rId33"/>
    <p:sldId id="531" r:id="rId34"/>
    <p:sldId id="532" r:id="rId35"/>
    <p:sldId id="533" r:id="rId36"/>
    <p:sldId id="534" r:id="rId37"/>
    <p:sldId id="546" r:id="rId38"/>
    <p:sldId id="536" r:id="rId39"/>
    <p:sldId id="537" r:id="rId40"/>
    <p:sldId id="538" r:id="rId41"/>
    <p:sldId id="539" r:id="rId42"/>
    <p:sldId id="540" r:id="rId43"/>
    <p:sldId id="541" r:id="rId44"/>
    <p:sldId id="542" r:id="rId45"/>
    <p:sldId id="547" r:id="rId46"/>
    <p:sldId id="548" r:id="rId47"/>
    <p:sldId id="545" r:id="rId48"/>
    <p:sldId id="549" r:id="rId49"/>
    <p:sldId id="550" r:id="rId50"/>
    <p:sldId id="551" r:id="rId51"/>
    <p:sldId id="552" r:id="rId52"/>
    <p:sldId id="553" r:id="rId53"/>
    <p:sldId id="554" r:id="rId54"/>
    <p:sldId id="567" r:id="rId55"/>
    <p:sldId id="568" r:id="rId56"/>
    <p:sldId id="569" r:id="rId57"/>
    <p:sldId id="570" r:id="rId58"/>
    <p:sldId id="571" r:id="rId59"/>
    <p:sldId id="572" r:id="rId60"/>
    <p:sldId id="573" r:id="rId61"/>
    <p:sldId id="574" r:id="rId62"/>
    <p:sldId id="575" r:id="rId63"/>
    <p:sldId id="562" r:id="rId64"/>
    <p:sldId id="563" r:id="rId65"/>
    <p:sldId id="564" r:id="rId66"/>
    <p:sldId id="565" r:id="rId67"/>
    <p:sldId id="566" r:id="rId68"/>
    <p:sldId id="576" r:id="rId69"/>
    <p:sldId id="555" r:id="rId70"/>
    <p:sldId id="556" r:id="rId71"/>
    <p:sldId id="557" r:id="rId72"/>
    <p:sldId id="559" r:id="rId73"/>
  </p:sldIdLst>
  <p:sldSz cx="9144000" cy="72183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ctor Phuthi" initials="DP" lastIdx="12" clrIdx="0">
    <p:extLst>
      <p:ext uri="{19B8F6BF-5375-455C-9EA6-DF929625EA0E}">
        <p15:presenceInfo xmlns:p15="http://schemas.microsoft.com/office/powerpoint/2012/main" userId="S-1-5-21-515967899-1292428093-1177238915-26035" providerId="AD"/>
      </p:ext>
    </p:extLst>
  </p:cmAuthor>
  <p:cmAuthor id="2" name="Mazisi Ntuthuka" initials="MN" lastIdx="4" clrIdx="4">
    <p:extLst>
      <p:ext uri="{19B8F6BF-5375-455C-9EA6-DF929625EA0E}">
        <p15:presenceInfo xmlns:p15="http://schemas.microsoft.com/office/powerpoint/2012/main" userId="S::Mazisi.Ntuthuka@drdlr.gov.za::bdc16eb4-ae9b-4012-90e0-71a598b110ed" providerId="AD"/>
      </p:ext>
    </p:extLst>
  </p:cmAuthor>
  <p:cmAuthor id="3" name="Kelefetswe Seleka" initials="KS" lastIdx="1" clrIdx="3">
    <p:extLst>
      <p:ext uri="{19B8F6BF-5375-455C-9EA6-DF929625EA0E}">
        <p15:presenceInfo xmlns:p15="http://schemas.microsoft.com/office/powerpoint/2012/main" userId="S-1-5-21-254235549-1454097891-552537821-4187" providerId="AD"/>
      </p:ext>
    </p:extLst>
  </p:cmAuthor>
  <p:cmAuthor id="4" name="BafedileB" initials="B" lastIdx="17" clrIdx="5">
    <p:extLst>
      <p:ext uri="{19B8F6BF-5375-455C-9EA6-DF929625EA0E}">
        <p15:presenceInfo xmlns:p15="http://schemas.microsoft.com/office/powerpoint/2012/main" userId="S-1-5-21-515967899-1292428093-1177238915-18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5D28"/>
    <a:srgbClr val="FFFFFF"/>
    <a:srgbClr val="4A7EBB"/>
    <a:srgbClr val="D8A851"/>
    <a:srgbClr val="825B32"/>
    <a:srgbClr val="BB8F5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64" autoAdjust="0"/>
    <p:restoredTop sz="94660"/>
  </p:normalViewPr>
  <p:slideViewPr>
    <p:cSldViewPr>
      <p:cViewPr varScale="1">
        <p:scale>
          <a:sx n="65" d="100"/>
          <a:sy n="65" d="100"/>
        </p:scale>
        <p:origin x="1628" y="60"/>
      </p:cViewPr>
      <p:guideLst>
        <p:guide orient="horz" pos="227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F0000"/>
              </a:solidFill>
              <a:ln w="190500">
                <a:solidFill>
                  <a:srgbClr val="FF0000"/>
                </a:solidFill>
                <a:prstDash val="sysDot"/>
              </a:ln>
            </c:spPr>
            <c:extLst>
              <c:ext xmlns:c16="http://schemas.microsoft.com/office/drawing/2014/chart" uri="{C3380CC4-5D6E-409C-BE32-E72D297353CC}">
                <c16:uniqueId val="{00000001-4F15-440B-A51B-3B2643696687}"/>
              </c:ext>
            </c:extLst>
          </c:dPt>
          <c:dPt>
            <c:idx val="1"/>
            <c:bubble3D val="0"/>
            <c:spPr>
              <a:solidFill>
                <a:srgbClr val="FFC000"/>
              </a:solidFill>
              <a:ln w="190500" cap="rnd">
                <a:solidFill>
                  <a:srgbClr val="FFC000"/>
                </a:solidFill>
                <a:prstDash val="sysDot"/>
              </a:ln>
            </c:spPr>
            <c:extLst>
              <c:ext xmlns:c16="http://schemas.microsoft.com/office/drawing/2014/chart" uri="{C3380CC4-5D6E-409C-BE32-E72D297353CC}">
                <c16:uniqueId val="{00000003-4F15-440B-A51B-3B2643696687}"/>
              </c:ext>
            </c:extLst>
          </c:dPt>
          <c:dPt>
            <c:idx val="2"/>
            <c:bubble3D val="0"/>
            <c:spPr>
              <a:solidFill>
                <a:srgbClr val="00B050"/>
              </a:solidFill>
              <a:ln w="190500" cap="rnd">
                <a:solidFill>
                  <a:srgbClr val="00B050"/>
                </a:solidFill>
              </a:ln>
            </c:spPr>
            <c:extLst>
              <c:ext xmlns:c16="http://schemas.microsoft.com/office/drawing/2014/chart" uri="{C3380CC4-5D6E-409C-BE32-E72D297353CC}">
                <c16:uniqueId val="{00000005-4F15-440B-A51B-3B2643696687}"/>
              </c:ext>
            </c:extLst>
          </c:dPt>
          <c:dLbls>
            <c:dLbl>
              <c:idx val="0"/>
              <c:layout>
                <c:manualLayout>
                  <c:x val="0"/>
                  <c:y val="8.6231070752254054E-3"/>
                </c:manualLayout>
              </c:layout>
              <c:tx>
                <c:rich>
                  <a:bodyPr/>
                  <a:lstStyle/>
                  <a:p>
                    <a:r>
                      <a:rPr lang="en-US" dirty="0" smtClean="0"/>
                      <a:t>28%</a:t>
                    </a:r>
                    <a:endParaRPr lang="en-US" dirty="0"/>
                  </a:p>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15-440B-A51B-3B2643696687}"/>
                </c:ext>
              </c:extLst>
            </c:dLbl>
            <c:dLbl>
              <c:idx val="1"/>
              <c:layout>
                <c:manualLayout>
                  <c:x val="-0.33404193352396561"/>
                  <c:y val="-0.1986465116815942"/>
                </c:manualLayout>
              </c:layout>
              <c:tx>
                <c:rich>
                  <a:bodyPr/>
                  <a:lstStyle/>
                  <a:p>
                    <a:r>
                      <a:rPr lang="en-US" dirty="0" smtClean="0"/>
                      <a:t>72%</a:t>
                    </a:r>
                    <a:endParaRPr lang="en-US" dirty="0"/>
                  </a:p>
                  <a:p>
                    <a:r>
                      <a:rPr lang="en-US" dirty="0"/>
                      <a:t>(</a:t>
                    </a:r>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8051537599705691"/>
                      <c:h val="0.12857256344603801"/>
                    </c:manualLayout>
                  </c15:layout>
                </c:ext>
                <c:ext xmlns:c16="http://schemas.microsoft.com/office/drawing/2014/chart" uri="{C3380CC4-5D6E-409C-BE32-E72D297353CC}">
                  <c16:uniqueId val="{00000003-4F15-440B-A51B-3B2643696687}"/>
                </c:ext>
              </c:extLst>
            </c:dLbl>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Sheet7!$B$3:$B$5</c:f>
              <c:strCache>
                <c:ptCount val="3"/>
                <c:pt idx="0">
                  <c:v>Not achieved </c:v>
                </c:pt>
                <c:pt idx="1">
                  <c:v>Partially achieved </c:v>
                </c:pt>
                <c:pt idx="2">
                  <c:v>Achieved </c:v>
                </c:pt>
              </c:strCache>
            </c:strRef>
          </c:cat>
          <c:val>
            <c:numRef>
              <c:f>Sheet7!$C$3:$C$5</c:f>
              <c:numCache>
                <c:formatCode>0%</c:formatCode>
                <c:ptCount val="3"/>
                <c:pt idx="0">
                  <c:v>0.47</c:v>
                </c:pt>
                <c:pt idx="1">
                  <c:v>0</c:v>
                </c:pt>
                <c:pt idx="2">
                  <c:v>0.53</c:v>
                </c:pt>
              </c:numCache>
            </c:numRef>
          </c:val>
          <c:extLst>
            <c:ext xmlns:c16="http://schemas.microsoft.com/office/drawing/2014/chart" uri="{C3380CC4-5D6E-409C-BE32-E72D297353CC}">
              <c16:uniqueId val="{00000006-4F15-440B-A51B-3B2643696687}"/>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F0000"/>
              </a:solidFill>
              <a:ln w="190500">
                <a:solidFill>
                  <a:srgbClr val="FF0000"/>
                </a:solidFill>
                <a:prstDash val="sysDot"/>
              </a:ln>
            </c:spPr>
            <c:extLst>
              <c:ext xmlns:c16="http://schemas.microsoft.com/office/drawing/2014/chart" uri="{C3380CC4-5D6E-409C-BE32-E72D297353CC}">
                <c16:uniqueId val="{00000001-FAB7-4876-963C-D8118F987882}"/>
              </c:ext>
            </c:extLst>
          </c:dPt>
          <c:dPt>
            <c:idx val="1"/>
            <c:bubble3D val="0"/>
            <c:spPr>
              <a:solidFill>
                <a:srgbClr val="00B050"/>
              </a:solidFill>
              <a:ln w="190500" cap="rnd">
                <a:solidFill>
                  <a:srgbClr val="00B050"/>
                </a:solidFill>
                <a:prstDash val="sysDot"/>
              </a:ln>
            </c:spPr>
            <c:extLst>
              <c:ext xmlns:c16="http://schemas.microsoft.com/office/drawing/2014/chart" uri="{C3380CC4-5D6E-409C-BE32-E72D297353CC}">
                <c16:uniqueId val="{00000003-FAB7-4876-963C-D8118F987882}"/>
              </c:ext>
            </c:extLst>
          </c:dPt>
          <c:dPt>
            <c:idx val="2"/>
            <c:bubble3D val="0"/>
            <c:spPr>
              <a:solidFill>
                <a:srgbClr val="00B050"/>
              </a:solidFill>
              <a:ln w="190500" cap="rnd">
                <a:solidFill>
                  <a:srgbClr val="00B050"/>
                </a:solidFill>
              </a:ln>
            </c:spPr>
            <c:extLst>
              <c:ext xmlns:c16="http://schemas.microsoft.com/office/drawing/2014/chart" uri="{C3380CC4-5D6E-409C-BE32-E72D297353CC}">
                <c16:uniqueId val="{00000005-FAB7-4876-963C-D8118F987882}"/>
              </c:ext>
            </c:extLst>
          </c:dPt>
          <c:dLbls>
            <c:dLbl>
              <c:idx val="0"/>
              <c:layout>
                <c:manualLayout>
                  <c:x val="0"/>
                  <c:y val="8.6231070752254054E-3"/>
                </c:manualLayout>
              </c:layout>
              <c:tx>
                <c:rich>
                  <a:bodyPr/>
                  <a:lstStyle/>
                  <a:p>
                    <a:r>
                      <a:rPr lang="en-US" dirty="0" smtClean="0"/>
                      <a:t>45%</a:t>
                    </a:r>
                    <a:endParaRPr lang="en-US" dirty="0"/>
                  </a:p>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B7-4876-963C-D8118F987882}"/>
                </c:ext>
              </c:extLst>
            </c:dLbl>
            <c:dLbl>
              <c:idx val="1"/>
              <c:layout>
                <c:manualLayout>
                  <c:x val="4.2077433262984222E-2"/>
                  <c:y val="-0.1095409587401301"/>
                </c:manualLayout>
              </c:layout>
              <c:tx>
                <c:rich>
                  <a:bodyPr/>
                  <a:lstStyle/>
                  <a:p>
                    <a:r>
                      <a:rPr lang="en-US" dirty="0" smtClean="0"/>
                      <a:t>55%</a:t>
                    </a:r>
                    <a:endParaRPr lang="en-US" dirty="0"/>
                  </a:p>
                  <a:p>
                    <a:r>
                      <a:rPr lang="en-US" dirty="0"/>
                      <a:t>(</a:t>
                    </a:r>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2918389685784021"/>
                      <c:h val="0.12857256344603799"/>
                    </c:manualLayout>
                  </c15:layout>
                </c:ext>
                <c:ext xmlns:c16="http://schemas.microsoft.com/office/drawing/2014/chart" uri="{C3380CC4-5D6E-409C-BE32-E72D297353CC}">
                  <c16:uniqueId val="{00000003-FAB7-4876-963C-D8118F987882}"/>
                </c:ext>
              </c:extLst>
            </c:dLbl>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Sheet7!$B$3:$B$4</c:f>
              <c:strCache>
                <c:ptCount val="2"/>
                <c:pt idx="0">
                  <c:v>Not achieved </c:v>
                </c:pt>
                <c:pt idx="1">
                  <c:v>Achieved </c:v>
                </c:pt>
              </c:strCache>
            </c:strRef>
          </c:cat>
          <c:val>
            <c:numRef>
              <c:f>Sheet7!$C$3:$C$4</c:f>
              <c:numCache>
                <c:formatCode>0%</c:formatCode>
                <c:ptCount val="2"/>
                <c:pt idx="0">
                  <c:v>0.47</c:v>
                </c:pt>
                <c:pt idx="1">
                  <c:v>0.53</c:v>
                </c:pt>
              </c:numCache>
            </c:numRef>
          </c:val>
          <c:extLst>
            <c:ext xmlns:c16="http://schemas.microsoft.com/office/drawing/2014/chart" uri="{C3380CC4-5D6E-409C-BE32-E72D297353CC}">
              <c16:uniqueId val="{00000006-FAB7-4876-963C-D8118F987882}"/>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F0000"/>
              </a:solidFill>
              <a:ln w="190500">
                <a:solidFill>
                  <a:srgbClr val="FF0000"/>
                </a:solidFill>
                <a:prstDash val="sysDot"/>
              </a:ln>
            </c:spPr>
            <c:extLst>
              <c:ext xmlns:c16="http://schemas.microsoft.com/office/drawing/2014/chart" uri="{C3380CC4-5D6E-409C-BE32-E72D297353CC}">
                <c16:uniqueId val="{00000001-9168-4B23-82CE-F82C9C10B00D}"/>
              </c:ext>
            </c:extLst>
          </c:dPt>
          <c:dPt>
            <c:idx val="1"/>
            <c:bubble3D val="0"/>
            <c:spPr>
              <a:solidFill>
                <a:srgbClr val="FFC000"/>
              </a:solidFill>
              <a:ln w="190500" cap="rnd">
                <a:solidFill>
                  <a:srgbClr val="FFC000"/>
                </a:solidFill>
                <a:prstDash val="sysDot"/>
              </a:ln>
            </c:spPr>
            <c:extLst>
              <c:ext xmlns:c16="http://schemas.microsoft.com/office/drawing/2014/chart" uri="{C3380CC4-5D6E-409C-BE32-E72D297353CC}">
                <c16:uniqueId val="{00000003-9168-4B23-82CE-F82C9C10B00D}"/>
              </c:ext>
            </c:extLst>
          </c:dPt>
          <c:dPt>
            <c:idx val="2"/>
            <c:bubble3D val="0"/>
            <c:spPr>
              <a:solidFill>
                <a:srgbClr val="00B050"/>
              </a:solidFill>
              <a:ln w="190500" cap="rnd">
                <a:solidFill>
                  <a:srgbClr val="00B050"/>
                </a:solidFill>
              </a:ln>
            </c:spPr>
            <c:extLst>
              <c:ext xmlns:c16="http://schemas.microsoft.com/office/drawing/2014/chart" uri="{C3380CC4-5D6E-409C-BE32-E72D297353CC}">
                <c16:uniqueId val="{00000005-9168-4B23-82CE-F82C9C10B00D}"/>
              </c:ext>
            </c:extLst>
          </c:dPt>
          <c:dLbls>
            <c:dLbl>
              <c:idx val="0"/>
              <c:layout>
                <c:manualLayout>
                  <c:x val="-2.2121649388283135E-2"/>
                  <c:y val="1.4371845125375676E-2"/>
                </c:manualLayout>
              </c:layout>
              <c:tx>
                <c:rich>
                  <a:bodyPr/>
                  <a:lstStyle/>
                  <a:p>
                    <a:r>
                      <a:rPr lang="en-US" dirty="0" smtClean="0"/>
                      <a:t>66</a:t>
                    </a:r>
                    <a:endParaRPr lang="en-US" dirty="0"/>
                  </a:p>
                  <a:p>
                    <a:r>
                      <a:rPr lang="en-US" dirty="0"/>
                      <a:t>%</a:t>
                    </a:r>
                  </a:p>
                  <a:p>
                    <a:r>
                      <a:rPr lang="en-US" dirty="0"/>
                      <a:t>(</a:t>
                    </a:r>
                    <a:r>
                      <a:rPr lang="en-US" dirty="0" smtClean="0"/>
                      <a:t>25)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5932262791217811"/>
                      <c:h val="0.13222097515345624"/>
                    </c:manualLayout>
                  </c15:layout>
                </c:ext>
                <c:ext xmlns:c16="http://schemas.microsoft.com/office/drawing/2014/chart" uri="{C3380CC4-5D6E-409C-BE32-E72D297353CC}">
                  <c16:uniqueId val="{00000001-9168-4B23-82CE-F82C9C10B00D}"/>
                </c:ext>
              </c:extLst>
            </c:dLbl>
            <c:dLbl>
              <c:idx val="1"/>
              <c:layout>
                <c:manualLayout>
                  <c:x val="-3.2595283102347168E-2"/>
                  <c:y val="-0.18714892241715875"/>
                </c:manualLayout>
              </c:layout>
              <c:tx>
                <c:rich>
                  <a:bodyPr/>
                  <a:lstStyle/>
                  <a:p>
                    <a:r>
                      <a:rPr lang="en-US" dirty="0" smtClean="0"/>
                      <a:t>34%</a:t>
                    </a:r>
                    <a:endParaRPr lang="en-US" dirty="0"/>
                  </a:p>
                  <a:p>
                    <a:r>
                      <a:rPr lang="en-US" dirty="0"/>
                      <a:t>(</a:t>
                    </a:r>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2918389685784021"/>
                      <c:h val="0.12857256344603799"/>
                    </c:manualLayout>
                  </c15:layout>
                </c:ext>
                <c:ext xmlns:c16="http://schemas.microsoft.com/office/drawing/2014/chart" uri="{C3380CC4-5D6E-409C-BE32-E72D297353CC}">
                  <c16:uniqueId val="{00000003-9168-4B23-82CE-F82C9C10B00D}"/>
                </c:ext>
              </c:extLst>
            </c:dLbl>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Sheet7!$B$3:$B$5</c:f>
              <c:strCache>
                <c:ptCount val="3"/>
                <c:pt idx="0">
                  <c:v>Not achieved </c:v>
                </c:pt>
                <c:pt idx="1">
                  <c:v>Partially achieved </c:v>
                </c:pt>
                <c:pt idx="2">
                  <c:v>Achieved </c:v>
                </c:pt>
              </c:strCache>
            </c:strRef>
          </c:cat>
          <c:val>
            <c:numRef>
              <c:f>Sheet7!$C$3:$C$5</c:f>
              <c:numCache>
                <c:formatCode>0%</c:formatCode>
                <c:ptCount val="3"/>
                <c:pt idx="0">
                  <c:v>0.68</c:v>
                </c:pt>
                <c:pt idx="1">
                  <c:v>0</c:v>
                </c:pt>
                <c:pt idx="2">
                  <c:v>0.32</c:v>
                </c:pt>
              </c:numCache>
            </c:numRef>
          </c:val>
          <c:extLst>
            <c:ext xmlns:c16="http://schemas.microsoft.com/office/drawing/2014/chart" uri="{C3380CC4-5D6E-409C-BE32-E72D297353CC}">
              <c16:uniqueId val="{00000006-9168-4B23-82CE-F82C9C10B00D}"/>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Pt>
            <c:idx val="0"/>
            <c:bubble3D val="0"/>
            <c:spPr>
              <a:solidFill>
                <a:srgbClr val="FF0000"/>
              </a:solidFill>
              <a:ln w="190500">
                <a:solidFill>
                  <a:srgbClr val="FF0000"/>
                </a:solidFill>
                <a:prstDash val="sysDot"/>
              </a:ln>
            </c:spPr>
            <c:extLst>
              <c:ext xmlns:c16="http://schemas.microsoft.com/office/drawing/2014/chart" uri="{C3380CC4-5D6E-409C-BE32-E72D297353CC}">
                <c16:uniqueId val="{00000001-9168-4B23-82CE-F82C9C10B00D}"/>
              </c:ext>
            </c:extLst>
          </c:dPt>
          <c:dPt>
            <c:idx val="1"/>
            <c:bubble3D val="0"/>
            <c:spPr>
              <a:solidFill>
                <a:srgbClr val="FFC000"/>
              </a:solidFill>
              <a:ln w="190500" cap="rnd">
                <a:solidFill>
                  <a:srgbClr val="FFC000"/>
                </a:solidFill>
                <a:prstDash val="sysDot"/>
              </a:ln>
            </c:spPr>
            <c:extLst>
              <c:ext xmlns:c16="http://schemas.microsoft.com/office/drawing/2014/chart" uri="{C3380CC4-5D6E-409C-BE32-E72D297353CC}">
                <c16:uniqueId val="{00000003-9168-4B23-82CE-F82C9C10B00D}"/>
              </c:ext>
            </c:extLst>
          </c:dPt>
          <c:dPt>
            <c:idx val="2"/>
            <c:bubble3D val="0"/>
            <c:spPr>
              <a:solidFill>
                <a:srgbClr val="00B050"/>
              </a:solidFill>
              <a:ln w="190500" cap="rnd">
                <a:solidFill>
                  <a:srgbClr val="00B050"/>
                </a:solidFill>
              </a:ln>
            </c:spPr>
            <c:extLst>
              <c:ext xmlns:c16="http://schemas.microsoft.com/office/drawing/2014/chart" uri="{C3380CC4-5D6E-409C-BE32-E72D297353CC}">
                <c16:uniqueId val="{00000005-9168-4B23-82CE-F82C9C10B00D}"/>
              </c:ext>
            </c:extLst>
          </c:dPt>
          <c:dLbls>
            <c:dLbl>
              <c:idx val="0"/>
              <c:layout>
                <c:manualLayout>
                  <c:x val="-2.2121649388283135E-2"/>
                  <c:y val="1.4371845125375676E-2"/>
                </c:manualLayout>
              </c:layout>
              <c:tx>
                <c:rich>
                  <a:bodyPr/>
                  <a:lstStyle/>
                  <a:p>
                    <a:endParaRPr lang="en-US" dirty="0"/>
                  </a:p>
                  <a:p>
                    <a:r>
                      <a:rPr lang="en-US" dirty="0" smtClean="0"/>
                      <a:t>46%</a:t>
                    </a:r>
                    <a:endParaRPr lang="en-US" dirty="0"/>
                  </a:p>
                  <a:p>
                    <a:r>
                      <a:rPr lang="en-US" dirty="0" smtClean="0"/>
                      <a:t>(51)</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5932262791217811"/>
                      <c:h val="0.13222097515345624"/>
                    </c:manualLayout>
                  </c15:layout>
                </c:ext>
                <c:ext xmlns:c16="http://schemas.microsoft.com/office/drawing/2014/chart" uri="{C3380CC4-5D6E-409C-BE32-E72D297353CC}">
                  <c16:uniqueId val="{00000001-9168-4B23-82CE-F82C9C10B00D}"/>
                </c:ext>
              </c:extLst>
            </c:dLbl>
            <c:dLbl>
              <c:idx val="1"/>
              <c:layout>
                <c:manualLayout>
                  <c:x val="-3.2595283102347168E-2"/>
                  <c:y val="-0.18714892241715875"/>
                </c:manualLayout>
              </c:layout>
              <c:tx>
                <c:rich>
                  <a:bodyPr/>
                  <a:lstStyle/>
                  <a:p>
                    <a:r>
                      <a:rPr lang="en-US" dirty="0" smtClean="0"/>
                      <a:t>54%</a:t>
                    </a:r>
                    <a:endParaRPr lang="en-US" dirty="0"/>
                  </a:p>
                  <a:p>
                    <a:r>
                      <a:rPr lang="en-US" dirty="0"/>
                      <a:t>(</a:t>
                    </a:r>
                    <a:r>
                      <a:rPr lang="en-US" dirty="0" smtClean="0"/>
                      <a:t>110)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2918389685784021"/>
                      <c:h val="0.12857256344603799"/>
                    </c:manualLayout>
                  </c15:layout>
                </c:ext>
                <c:ext xmlns:c16="http://schemas.microsoft.com/office/drawing/2014/chart" uri="{C3380CC4-5D6E-409C-BE32-E72D297353CC}">
                  <c16:uniqueId val="{00000003-9168-4B23-82CE-F82C9C10B00D}"/>
                </c:ext>
              </c:extLst>
            </c:dLbl>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Sheet7!$B$3:$B$5</c:f>
              <c:strCache>
                <c:ptCount val="3"/>
                <c:pt idx="0">
                  <c:v>Not achieved </c:v>
                </c:pt>
                <c:pt idx="1">
                  <c:v>Partially achieved </c:v>
                </c:pt>
                <c:pt idx="2">
                  <c:v>Achieved </c:v>
                </c:pt>
              </c:strCache>
            </c:strRef>
          </c:cat>
          <c:val>
            <c:numRef>
              <c:f>Sheet7!$C$3:$C$5</c:f>
              <c:numCache>
                <c:formatCode>0%</c:formatCode>
                <c:ptCount val="3"/>
                <c:pt idx="0">
                  <c:v>0.68</c:v>
                </c:pt>
                <c:pt idx="1">
                  <c:v>0</c:v>
                </c:pt>
                <c:pt idx="2">
                  <c:v>0.32</c:v>
                </c:pt>
              </c:numCache>
            </c:numRef>
          </c:val>
          <c:extLst>
            <c:ext xmlns:c16="http://schemas.microsoft.com/office/drawing/2014/chart" uri="{C3380CC4-5D6E-409C-BE32-E72D297353CC}">
              <c16:uniqueId val="{00000006-9168-4B23-82CE-F82C9C10B00D}"/>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FADD9-EA0F-407C-9C87-D8D8F4929712}"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ZA"/>
        </a:p>
      </dgm:t>
    </dgm:pt>
    <dgm:pt modelId="{D5B56A05-2FB7-45F5-8356-BB0FA0C92999}">
      <dgm:prSet phldrT="[Text]"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800" dirty="0" smtClean="0">
              <a:latin typeface="+mj-lt"/>
            </a:rPr>
            <a:t>2021/22</a:t>
          </a:r>
          <a:r>
            <a:rPr lang="en-ZA" sz="1800" dirty="0" smtClean="0"/>
            <a:t>  Q1-Q3  </a:t>
          </a:r>
          <a:r>
            <a:rPr lang="en-ZA" sz="1800" dirty="0" smtClean="0">
              <a:latin typeface="+mj-lt"/>
            </a:rPr>
            <a:t>Performance</a:t>
          </a:r>
          <a:r>
            <a:rPr lang="en-ZA" sz="1800" dirty="0" smtClean="0"/>
            <a:t> Scorecard</a:t>
          </a:r>
          <a:endParaRPr lang="en-ZA" sz="1800" dirty="0">
            <a:latin typeface="Arial" panose="020B0604020202020204" pitchFamily="34" charset="0"/>
            <a:cs typeface="Arial" panose="020B0604020202020204" pitchFamily="34" charset="0"/>
          </a:endParaRPr>
        </a:p>
      </dgm:t>
    </dgm:pt>
    <dgm:pt modelId="{527B9AED-EBC7-4E9A-8AFC-805C21168063}" type="parTrans" cxnId="{3298B156-A8A5-4D36-8D41-0BDAEB54AE7A}">
      <dgm:prSet/>
      <dgm:spPr/>
      <dgm:t>
        <a:bodyPr/>
        <a:lstStyle/>
        <a:p>
          <a:endParaRPr lang="en-ZA"/>
        </a:p>
      </dgm:t>
    </dgm:pt>
    <dgm:pt modelId="{C927185A-D48E-4A66-B3B5-EA60A97F454E}" type="sibTrans" cxnId="{3298B156-A8A5-4D36-8D41-0BDAEB54AE7A}">
      <dgm:prSet/>
      <dgm:spPr>
        <a:ln>
          <a:solidFill>
            <a:srgbClr val="92D050"/>
          </a:solidFill>
        </a:ln>
      </dgm:spPr>
      <dgm:t>
        <a:bodyPr/>
        <a:lstStyle/>
        <a:p>
          <a:endParaRPr lang="en-ZA"/>
        </a:p>
      </dgm:t>
    </dgm:pt>
    <dgm:pt modelId="{ECC68964-18FF-406F-A0D9-85408463B32D}">
      <dgm:prSet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mj-lt"/>
              <a:cs typeface="Arial" panose="020B0604020202020204" pitchFamily="34" charset="0"/>
            </a:rPr>
            <a:t>Acronyms</a:t>
          </a:r>
          <a:endParaRPr lang="en-ZA" sz="1800" dirty="0" smtClean="0">
            <a:latin typeface="+mj-lt"/>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ZA" sz="2000" dirty="0">
            <a:latin typeface="Arial" panose="020B0604020202020204" pitchFamily="34" charset="0"/>
            <a:cs typeface="Arial" panose="020B0604020202020204" pitchFamily="34" charset="0"/>
          </a:endParaRPr>
        </a:p>
      </dgm:t>
    </dgm:pt>
    <dgm:pt modelId="{B1D2B840-C1D3-4AC3-BE8F-9F4FB4A8FCF7}" type="parTrans" cxnId="{861FF875-E47D-45E0-9C13-FA71D34D8897}">
      <dgm:prSet/>
      <dgm:spPr/>
      <dgm:t>
        <a:bodyPr/>
        <a:lstStyle/>
        <a:p>
          <a:endParaRPr lang="en-ZA"/>
        </a:p>
      </dgm:t>
    </dgm:pt>
    <dgm:pt modelId="{08164AE7-C4EA-4027-BEBB-473AA0D21EA8}" type="sibTrans" cxnId="{861FF875-E47D-45E0-9C13-FA71D34D8897}">
      <dgm:prSet/>
      <dgm:spPr/>
      <dgm:t>
        <a:bodyPr/>
        <a:lstStyle/>
        <a:p>
          <a:endParaRPr lang="en-ZA"/>
        </a:p>
      </dgm:t>
    </dgm:pt>
    <dgm:pt modelId="{2D2124B0-70A5-42ED-88F7-A6E26510193C}">
      <dgm:prSet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mj-lt"/>
              <a:cs typeface="Arial" panose="020B0604020202020204" pitchFamily="34" charset="0"/>
            </a:rPr>
            <a:t>Introduction</a:t>
          </a:r>
          <a:endParaRPr lang="en-ZA" sz="1800" dirty="0">
            <a:latin typeface="Arial" panose="020B0604020202020204" pitchFamily="34" charset="0"/>
            <a:cs typeface="Arial" panose="020B0604020202020204" pitchFamily="34" charset="0"/>
          </a:endParaRPr>
        </a:p>
      </dgm:t>
    </dgm:pt>
    <dgm:pt modelId="{B4F1334D-D266-4D4F-9B6B-DFF680216BA3}" type="parTrans" cxnId="{4B51777B-8729-4CF2-933D-7E26E0CAADAA}">
      <dgm:prSet/>
      <dgm:spPr/>
      <dgm:t>
        <a:bodyPr/>
        <a:lstStyle/>
        <a:p>
          <a:endParaRPr lang="en-ZA"/>
        </a:p>
      </dgm:t>
    </dgm:pt>
    <dgm:pt modelId="{0781D6CA-3B7D-4F91-A95E-78EAD250EDE8}" type="sibTrans" cxnId="{4B51777B-8729-4CF2-933D-7E26E0CAADAA}">
      <dgm:prSet/>
      <dgm:spPr>
        <a:ln>
          <a:solidFill>
            <a:srgbClr val="92D050"/>
          </a:solidFill>
        </a:ln>
      </dgm:spPr>
      <dgm:t>
        <a:bodyPr/>
        <a:lstStyle/>
        <a:p>
          <a:endParaRPr lang="en-ZA"/>
        </a:p>
      </dgm:t>
    </dgm:pt>
    <dgm:pt modelId="{60CA9202-EED7-4402-9580-AABB12D6E215}">
      <dgm:prSet custT="1"/>
      <dgm:spPr>
        <a:solidFill>
          <a:srgbClr val="92D05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800" dirty="0" smtClean="0">
              <a:latin typeface="+mj-lt"/>
              <a:cs typeface="Arial" panose="020B0604020202020204" pitchFamily="34" charset="0"/>
            </a:rPr>
            <a:t>Operational</a:t>
          </a:r>
          <a:r>
            <a:rPr lang="en-ZA" sz="1800" dirty="0" smtClean="0">
              <a:latin typeface="+mn-lt"/>
              <a:cs typeface="Arial" panose="020B0604020202020204" pitchFamily="34" charset="0"/>
            </a:rPr>
            <a:t> Environment</a:t>
          </a:r>
          <a:endParaRPr lang="en-ZA" sz="1800" dirty="0">
            <a:latin typeface="+mn-lt"/>
            <a:cs typeface="Arial" panose="020B0604020202020204" pitchFamily="34" charset="0"/>
          </a:endParaRPr>
        </a:p>
      </dgm:t>
    </dgm:pt>
    <dgm:pt modelId="{F7EE7883-6BC7-4499-99BE-AAE83F988834}" type="parTrans" cxnId="{D84AF01A-42AE-4AB3-9112-25575B0EE1DC}">
      <dgm:prSet/>
      <dgm:spPr/>
      <dgm:t>
        <a:bodyPr/>
        <a:lstStyle/>
        <a:p>
          <a:endParaRPr lang="en-US"/>
        </a:p>
      </dgm:t>
    </dgm:pt>
    <dgm:pt modelId="{5EB66B1B-D034-4D11-9B18-29E811F52255}" type="sibTrans" cxnId="{D84AF01A-42AE-4AB3-9112-25575B0EE1DC}">
      <dgm:prSet/>
      <dgm:spPr/>
      <dgm:t>
        <a:bodyPr/>
        <a:lstStyle/>
        <a:p>
          <a:endParaRPr lang="en-US"/>
        </a:p>
      </dgm:t>
    </dgm:pt>
    <dgm:pt modelId="{4301CE61-1743-4EBF-B730-DA76F51CDD5A}">
      <dgm:prSet phldrT="[Text]" custT="1"/>
      <dgm:spPr>
        <a:solidFill>
          <a:srgbClr val="92D050"/>
        </a:solidFill>
      </dgm:spPr>
      <dgm:t>
        <a:bodyPr/>
        <a:lstStyle/>
        <a:p>
          <a:pPr marL="0" lvl="0" indent="0" defTabSz="914400">
            <a:lnSpc>
              <a:spcPct val="100000"/>
            </a:lnSpc>
            <a:spcBef>
              <a:spcPts val="0"/>
            </a:spcBef>
            <a:spcAft>
              <a:spcPts val="0"/>
            </a:spcAft>
            <a:buNone/>
          </a:pPr>
          <a:r>
            <a:rPr lang="it-IT" sz="1800" dirty="0" smtClean="0">
              <a:latin typeface="+mj-lt"/>
            </a:rPr>
            <a:t>2021/22</a:t>
          </a:r>
          <a:r>
            <a:rPr lang="it-IT" sz="1800" dirty="0" smtClean="0"/>
            <a:t> </a:t>
          </a:r>
          <a:r>
            <a:rPr lang="it-IT" sz="1800" dirty="0" smtClean="0">
              <a:latin typeface="+mj-lt"/>
            </a:rPr>
            <a:t>Consolidated</a:t>
          </a:r>
          <a:r>
            <a:rPr lang="it-IT" sz="1800" dirty="0" smtClean="0"/>
            <a:t> Q1-Q3 Performance Per Programme</a:t>
          </a:r>
          <a:endParaRPr lang="en-ZA" sz="1800" dirty="0">
            <a:latin typeface="+mj-lt"/>
            <a:cs typeface="Arial" panose="020B0604020202020204" pitchFamily="34" charset="0"/>
          </a:endParaRPr>
        </a:p>
      </dgm:t>
    </dgm:pt>
    <dgm:pt modelId="{80D212B8-D599-4C3B-87D6-034B9B076FFA}" type="parTrans" cxnId="{A32A3015-C3FB-48A8-BBAB-20F8392F6EDA}">
      <dgm:prSet/>
      <dgm:spPr/>
      <dgm:t>
        <a:bodyPr/>
        <a:lstStyle/>
        <a:p>
          <a:endParaRPr lang="en-US"/>
        </a:p>
      </dgm:t>
    </dgm:pt>
    <dgm:pt modelId="{DCCFED82-189F-4F47-BCB2-A6E2937649DF}" type="sibTrans" cxnId="{A32A3015-C3FB-48A8-BBAB-20F8392F6EDA}">
      <dgm:prSet/>
      <dgm:spPr/>
      <dgm:t>
        <a:bodyPr/>
        <a:lstStyle/>
        <a:p>
          <a:endParaRPr lang="en-US"/>
        </a:p>
      </dgm:t>
    </dgm:pt>
    <dgm:pt modelId="{B324C342-C911-4BF1-82BB-A5E91243D349}">
      <dgm:prSet phldrT="[Text]" custT="1"/>
      <dgm:spPr>
        <a:solidFill>
          <a:srgbClr val="92D050"/>
        </a:solidFill>
      </dgm:spPr>
      <dgm:t>
        <a:bodyPr/>
        <a:lstStyle/>
        <a:p>
          <a:pPr marL="0" lvl="0" indent="0" defTabSz="914400">
            <a:lnSpc>
              <a:spcPct val="100000"/>
            </a:lnSpc>
            <a:spcBef>
              <a:spcPts val="0"/>
            </a:spcBef>
            <a:spcAft>
              <a:spcPts val="0"/>
            </a:spcAft>
            <a:buNone/>
          </a:pPr>
          <a:r>
            <a:rPr lang="en-US" sz="1800" dirty="0" smtClean="0">
              <a:latin typeface="+mj-lt"/>
            </a:rPr>
            <a:t>Conclusion</a:t>
          </a:r>
          <a:endParaRPr lang="en-ZA" sz="1800" dirty="0">
            <a:latin typeface="+mj-lt"/>
            <a:cs typeface="Arial" panose="020B0604020202020204" pitchFamily="34" charset="0"/>
          </a:endParaRPr>
        </a:p>
      </dgm:t>
    </dgm:pt>
    <dgm:pt modelId="{8D09DDCC-D2DB-4C26-B320-58A1CE5FB541}" type="parTrans" cxnId="{A19EE593-3A12-4875-A8AE-CBF56DB5DAAA}">
      <dgm:prSet/>
      <dgm:spPr/>
      <dgm:t>
        <a:bodyPr/>
        <a:lstStyle/>
        <a:p>
          <a:endParaRPr lang="en-US"/>
        </a:p>
      </dgm:t>
    </dgm:pt>
    <dgm:pt modelId="{FBED86EA-FE1C-40B8-8C84-55F7F86E3197}" type="sibTrans" cxnId="{A19EE593-3A12-4875-A8AE-CBF56DB5DAAA}">
      <dgm:prSet/>
      <dgm:spPr/>
      <dgm:t>
        <a:bodyPr/>
        <a:lstStyle/>
        <a:p>
          <a:endParaRPr lang="en-US"/>
        </a:p>
      </dgm:t>
    </dgm:pt>
    <dgm:pt modelId="{543235F1-A88A-48E4-A6D1-2AB59AA967C3}" type="pres">
      <dgm:prSet presAssocID="{11AFADD9-EA0F-407C-9C87-D8D8F4929712}" presName="Name0" presStyleCnt="0">
        <dgm:presLayoutVars>
          <dgm:chMax val="7"/>
          <dgm:chPref val="7"/>
          <dgm:dir/>
        </dgm:presLayoutVars>
      </dgm:prSet>
      <dgm:spPr/>
      <dgm:t>
        <a:bodyPr/>
        <a:lstStyle/>
        <a:p>
          <a:endParaRPr lang="en-US"/>
        </a:p>
      </dgm:t>
    </dgm:pt>
    <dgm:pt modelId="{FD2D307D-69D9-44E9-9FFC-1DD37F36EB91}" type="pres">
      <dgm:prSet presAssocID="{11AFADD9-EA0F-407C-9C87-D8D8F4929712}" presName="Name1" presStyleCnt="0"/>
      <dgm:spPr/>
    </dgm:pt>
    <dgm:pt modelId="{788C19C0-BE66-4ECF-9023-03F3EFA48FAB}" type="pres">
      <dgm:prSet presAssocID="{11AFADD9-EA0F-407C-9C87-D8D8F4929712}" presName="cycle" presStyleCnt="0"/>
      <dgm:spPr/>
    </dgm:pt>
    <dgm:pt modelId="{2D22A5DE-60D2-402B-8D9F-51AE2181844D}" type="pres">
      <dgm:prSet presAssocID="{11AFADD9-EA0F-407C-9C87-D8D8F4929712}" presName="srcNode" presStyleLbl="node1" presStyleIdx="0" presStyleCnt="6"/>
      <dgm:spPr/>
    </dgm:pt>
    <dgm:pt modelId="{D927E667-7985-45E1-8A3A-A03D8A84D532}" type="pres">
      <dgm:prSet presAssocID="{11AFADD9-EA0F-407C-9C87-D8D8F4929712}" presName="conn" presStyleLbl="parChTrans1D2" presStyleIdx="0" presStyleCnt="1"/>
      <dgm:spPr/>
      <dgm:t>
        <a:bodyPr/>
        <a:lstStyle/>
        <a:p>
          <a:endParaRPr lang="en-US"/>
        </a:p>
      </dgm:t>
    </dgm:pt>
    <dgm:pt modelId="{AE5FE6DC-AD66-48BC-9CFF-E09F2B20946B}" type="pres">
      <dgm:prSet presAssocID="{11AFADD9-EA0F-407C-9C87-D8D8F4929712}" presName="extraNode" presStyleLbl="node1" presStyleIdx="0" presStyleCnt="6"/>
      <dgm:spPr/>
    </dgm:pt>
    <dgm:pt modelId="{7FACAC3C-B227-4BEE-97C9-D63A08C76C16}" type="pres">
      <dgm:prSet presAssocID="{11AFADD9-EA0F-407C-9C87-D8D8F4929712}" presName="dstNode" presStyleLbl="node1" presStyleIdx="0" presStyleCnt="6"/>
      <dgm:spPr/>
    </dgm:pt>
    <dgm:pt modelId="{A52EC2A0-13CB-4820-87A1-AC0904D20EBC}" type="pres">
      <dgm:prSet presAssocID="{2D2124B0-70A5-42ED-88F7-A6E26510193C}" presName="text_1" presStyleLbl="node1" presStyleIdx="0" presStyleCnt="6" custScaleX="90351" custScaleY="53244" custLinFactNeighborX="-399" custLinFactNeighborY="1111">
        <dgm:presLayoutVars>
          <dgm:bulletEnabled val="1"/>
        </dgm:presLayoutVars>
      </dgm:prSet>
      <dgm:spPr/>
      <dgm:t>
        <a:bodyPr/>
        <a:lstStyle/>
        <a:p>
          <a:endParaRPr lang="en-US"/>
        </a:p>
      </dgm:t>
    </dgm:pt>
    <dgm:pt modelId="{ED3EFE79-96BF-455E-BDEC-29680ED5E577}" type="pres">
      <dgm:prSet presAssocID="{2D2124B0-70A5-42ED-88F7-A6E26510193C}" presName="accent_1" presStyleCnt="0"/>
      <dgm:spPr/>
    </dgm:pt>
    <dgm:pt modelId="{74DF41E2-6E53-444D-8C3A-F36170B64E45}" type="pres">
      <dgm:prSet presAssocID="{2D2124B0-70A5-42ED-88F7-A6E26510193C}" presName="accentRepeatNode" presStyleLbl="solidFgAcc1" presStyleIdx="0" presStyleCnt="6"/>
      <dgm:spPr>
        <a:ln>
          <a:solidFill>
            <a:srgbClr val="92D050"/>
          </a:solidFill>
        </a:ln>
      </dgm:spPr>
    </dgm:pt>
    <dgm:pt modelId="{C517F027-D3F2-4E2E-85DB-4E41CE6EA893}" type="pres">
      <dgm:prSet presAssocID="{60CA9202-EED7-4402-9580-AABB12D6E215}" presName="text_2" presStyleLbl="node1" presStyleIdx="1" presStyleCnt="6">
        <dgm:presLayoutVars>
          <dgm:bulletEnabled val="1"/>
        </dgm:presLayoutVars>
      </dgm:prSet>
      <dgm:spPr/>
      <dgm:t>
        <a:bodyPr/>
        <a:lstStyle/>
        <a:p>
          <a:endParaRPr lang="en-US"/>
        </a:p>
      </dgm:t>
    </dgm:pt>
    <dgm:pt modelId="{7E9E42E2-6796-4399-9E81-1DDAD6FE246A}" type="pres">
      <dgm:prSet presAssocID="{60CA9202-EED7-4402-9580-AABB12D6E215}" presName="accent_2" presStyleCnt="0"/>
      <dgm:spPr/>
    </dgm:pt>
    <dgm:pt modelId="{60DB6C9D-ECDA-431A-B26D-DBFD32F6CE74}" type="pres">
      <dgm:prSet presAssocID="{60CA9202-EED7-4402-9580-AABB12D6E215}" presName="accentRepeatNode" presStyleLbl="solidFgAcc1" presStyleIdx="1" presStyleCnt="6"/>
      <dgm:spPr/>
    </dgm:pt>
    <dgm:pt modelId="{E3F76C00-21AE-4A70-AFB9-FFBE36887A02}" type="pres">
      <dgm:prSet presAssocID="{D5B56A05-2FB7-45F5-8356-BB0FA0C92999}" presName="text_3" presStyleLbl="node1" presStyleIdx="2" presStyleCnt="6">
        <dgm:presLayoutVars>
          <dgm:bulletEnabled val="1"/>
        </dgm:presLayoutVars>
      </dgm:prSet>
      <dgm:spPr/>
      <dgm:t>
        <a:bodyPr/>
        <a:lstStyle/>
        <a:p>
          <a:endParaRPr lang="en-US"/>
        </a:p>
      </dgm:t>
    </dgm:pt>
    <dgm:pt modelId="{C313D83C-431B-4C17-8AB5-34DA509EBF4B}" type="pres">
      <dgm:prSet presAssocID="{D5B56A05-2FB7-45F5-8356-BB0FA0C92999}" presName="accent_3" presStyleCnt="0"/>
      <dgm:spPr/>
    </dgm:pt>
    <dgm:pt modelId="{113DAA17-5D3E-424E-83B9-C9FE0668F7B5}" type="pres">
      <dgm:prSet presAssocID="{D5B56A05-2FB7-45F5-8356-BB0FA0C92999}" presName="accentRepeatNode" presStyleLbl="solidFgAcc1" presStyleIdx="2" presStyleCnt="6"/>
      <dgm:spPr>
        <a:ln>
          <a:solidFill>
            <a:srgbClr val="92D050"/>
          </a:solidFill>
        </a:ln>
      </dgm:spPr>
    </dgm:pt>
    <dgm:pt modelId="{EF68B7FD-3E44-4AD2-9E1C-33C8C512E71B}" type="pres">
      <dgm:prSet presAssocID="{4301CE61-1743-4EBF-B730-DA76F51CDD5A}" presName="text_4" presStyleLbl="node1" presStyleIdx="3" presStyleCnt="6" custLinFactNeighborX="8121" custLinFactNeighborY="10904">
        <dgm:presLayoutVars>
          <dgm:bulletEnabled val="1"/>
        </dgm:presLayoutVars>
      </dgm:prSet>
      <dgm:spPr/>
      <dgm:t>
        <a:bodyPr/>
        <a:lstStyle/>
        <a:p>
          <a:endParaRPr lang="en-US"/>
        </a:p>
      </dgm:t>
    </dgm:pt>
    <dgm:pt modelId="{9CA1C484-7C3E-452C-8E58-41E6614D2C5A}" type="pres">
      <dgm:prSet presAssocID="{4301CE61-1743-4EBF-B730-DA76F51CDD5A}" presName="accent_4" presStyleCnt="0"/>
      <dgm:spPr/>
    </dgm:pt>
    <dgm:pt modelId="{AD698814-BE69-4998-97B1-8733A357584C}" type="pres">
      <dgm:prSet presAssocID="{4301CE61-1743-4EBF-B730-DA76F51CDD5A}" presName="accentRepeatNode" presStyleLbl="solidFgAcc1" presStyleIdx="3" presStyleCnt="6"/>
      <dgm:spPr/>
    </dgm:pt>
    <dgm:pt modelId="{D15907A5-2C04-4648-A545-778E4DC11B87}" type="pres">
      <dgm:prSet presAssocID="{B324C342-C911-4BF1-82BB-A5E91243D349}" presName="text_5" presStyleLbl="node1" presStyleIdx="4" presStyleCnt="6">
        <dgm:presLayoutVars>
          <dgm:bulletEnabled val="1"/>
        </dgm:presLayoutVars>
      </dgm:prSet>
      <dgm:spPr/>
      <dgm:t>
        <a:bodyPr/>
        <a:lstStyle/>
        <a:p>
          <a:endParaRPr lang="en-US"/>
        </a:p>
      </dgm:t>
    </dgm:pt>
    <dgm:pt modelId="{50ECCCF6-A71C-4E5E-A920-AB5DEAE8277B}" type="pres">
      <dgm:prSet presAssocID="{B324C342-C911-4BF1-82BB-A5E91243D349}" presName="accent_5" presStyleCnt="0"/>
      <dgm:spPr/>
    </dgm:pt>
    <dgm:pt modelId="{138B8C0F-CB00-4AA5-AA72-CB4F94B96966}" type="pres">
      <dgm:prSet presAssocID="{B324C342-C911-4BF1-82BB-A5E91243D349}" presName="accentRepeatNode" presStyleLbl="solidFgAcc1" presStyleIdx="4" presStyleCnt="6"/>
      <dgm:spPr/>
    </dgm:pt>
    <dgm:pt modelId="{E1D2E1AB-9415-4480-A921-84E662F9958C}" type="pres">
      <dgm:prSet presAssocID="{ECC68964-18FF-406F-A0D9-85408463B32D}" presName="text_6" presStyleLbl="node1" presStyleIdx="5" presStyleCnt="6">
        <dgm:presLayoutVars>
          <dgm:bulletEnabled val="1"/>
        </dgm:presLayoutVars>
      </dgm:prSet>
      <dgm:spPr/>
      <dgm:t>
        <a:bodyPr/>
        <a:lstStyle/>
        <a:p>
          <a:endParaRPr lang="en-US"/>
        </a:p>
      </dgm:t>
    </dgm:pt>
    <dgm:pt modelId="{D35E44CB-1C5B-427C-9E04-CB6C43ED6969}" type="pres">
      <dgm:prSet presAssocID="{ECC68964-18FF-406F-A0D9-85408463B32D}" presName="accent_6" presStyleCnt="0"/>
      <dgm:spPr/>
    </dgm:pt>
    <dgm:pt modelId="{A70CFACA-FD10-4BEE-A05C-B4A1225A3134}" type="pres">
      <dgm:prSet presAssocID="{ECC68964-18FF-406F-A0D9-85408463B32D}" presName="accentRepeatNode" presStyleLbl="solidFgAcc1" presStyleIdx="5" presStyleCnt="6"/>
      <dgm:spPr>
        <a:ln>
          <a:solidFill>
            <a:srgbClr val="92D050"/>
          </a:solidFill>
        </a:ln>
      </dgm:spPr>
    </dgm:pt>
  </dgm:ptLst>
  <dgm:cxnLst>
    <dgm:cxn modelId="{007FC493-5698-4798-8F6D-FBDBA4148F4A}" type="presOf" srcId="{4301CE61-1743-4EBF-B730-DA76F51CDD5A}" destId="{EF68B7FD-3E44-4AD2-9E1C-33C8C512E71B}" srcOrd="0" destOrd="0" presId="urn:microsoft.com/office/officeart/2008/layout/VerticalCurvedList"/>
    <dgm:cxn modelId="{D84AF01A-42AE-4AB3-9112-25575B0EE1DC}" srcId="{11AFADD9-EA0F-407C-9C87-D8D8F4929712}" destId="{60CA9202-EED7-4402-9580-AABB12D6E215}" srcOrd="1" destOrd="0" parTransId="{F7EE7883-6BC7-4499-99BE-AAE83F988834}" sibTransId="{5EB66B1B-D034-4D11-9B18-29E811F52255}"/>
    <dgm:cxn modelId="{861FF875-E47D-45E0-9C13-FA71D34D8897}" srcId="{11AFADD9-EA0F-407C-9C87-D8D8F4929712}" destId="{ECC68964-18FF-406F-A0D9-85408463B32D}" srcOrd="5" destOrd="0" parTransId="{B1D2B840-C1D3-4AC3-BE8F-9F4FB4A8FCF7}" sibTransId="{08164AE7-C4EA-4027-BEBB-473AA0D21EA8}"/>
    <dgm:cxn modelId="{5A8A4FD1-C06A-49DF-9DD3-E0515730F1D9}" type="presOf" srcId="{11AFADD9-EA0F-407C-9C87-D8D8F4929712}" destId="{543235F1-A88A-48E4-A6D1-2AB59AA967C3}" srcOrd="0" destOrd="0" presId="urn:microsoft.com/office/officeart/2008/layout/VerticalCurvedList"/>
    <dgm:cxn modelId="{1BF16EB3-1AD3-4013-91FA-A152EF3BD462}" type="presOf" srcId="{D5B56A05-2FB7-45F5-8356-BB0FA0C92999}" destId="{E3F76C00-21AE-4A70-AFB9-FFBE36887A02}" srcOrd="0" destOrd="0" presId="urn:microsoft.com/office/officeart/2008/layout/VerticalCurvedList"/>
    <dgm:cxn modelId="{A19EE593-3A12-4875-A8AE-CBF56DB5DAAA}" srcId="{11AFADD9-EA0F-407C-9C87-D8D8F4929712}" destId="{B324C342-C911-4BF1-82BB-A5E91243D349}" srcOrd="4" destOrd="0" parTransId="{8D09DDCC-D2DB-4C26-B320-58A1CE5FB541}" sibTransId="{FBED86EA-FE1C-40B8-8C84-55F7F86E3197}"/>
    <dgm:cxn modelId="{9ED3767B-5253-41C7-8F8B-C69CF3D219C9}" type="presOf" srcId="{ECC68964-18FF-406F-A0D9-85408463B32D}" destId="{E1D2E1AB-9415-4480-A921-84E662F9958C}" srcOrd="0" destOrd="0" presId="urn:microsoft.com/office/officeart/2008/layout/VerticalCurvedList"/>
    <dgm:cxn modelId="{3298B156-A8A5-4D36-8D41-0BDAEB54AE7A}" srcId="{11AFADD9-EA0F-407C-9C87-D8D8F4929712}" destId="{D5B56A05-2FB7-45F5-8356-BB0FA0C92999}" srcOrd="2" destOrd="0" parTransId="{527B9AED-EBC7-4E9A-8AFC-805C21168063}" sibTransId="{C927185A-D48E-4A66-B3B5-EA60A97F454E}"/>
    <dgm:cxn modelId="{28EBB471-622D-4493-8C9E-A3FF35E4AA1B}" type="presOf" srcId="{60CA9202-EED7-4402-9580-AABB12D6E215}" destId="{C517F027-D3F2-4E2E-85DB-4E41CE6EA893}" srcOrd="0" destOrd="0" presId="urn:microsoft.com/office/officeart/2008/layout/VerticalCurvedList"/>
    <dgm:cxn modelId="{88D4DD9B-0B4E-4061-9EFC-3703DD6D8752}" type="presOf" srcId="{0781D6CA-3B7D-4F91-A95E-78EAD250EDE8}" destId="{D927E667-7985-45E1-8A3A-A03D8A84D532}" srcOrd="0" destOrd="0" presId="urn:microsoft.com/office/officeart/2008/layout/VerticalCurvedList"/>
    <dgm:cxn modelId="{A32A3015-C3FB-48A8-BBAB-20F8392F6EDA}" srcId="{11AFADD9-EA0F-407C-9C87-D8D8F4929712}" destId="{4301CE61-1743-4EBF-B730-DA76F51CDD5A}" srcOrd="3" destOrd="0" parTransId="{80D212B8-D599-4C3B-87D6-034B9B076FFA}" sibTransId="{DCCFED82-189F-4F47-BCB2-A6E2937649DF}"/>
    <dgm:cxn modelId="{7B55236A-127A-47C5-ABE0-C30AE3079396}" type="presOf" srcId="{2D2124B0-70A5-42ED-88F7-A6E26510193C}" destId="{A52EC2A0-13CB-4820-87A1-AC0904D20EBC}" srcOrd="0" destOrd="0" presId="urn:microsoft.com/office/officeart/2008/layout/VerticalCurvedList"/>
    <dgm:cxn modelId="{CB2F33F3-9C1B-4DC6-9258-0590BA4DECCC}" type="presOf" srcId="{B324C342-C911-4BF1-82BB-A5E91243D349}" destId="{D15907A5-2C04-4648-A545-778E4DC11B87}" srcOrd="0" destOrd="0" presId="urn:microsoft.com/office/officeart/2008/layout/VerticalCurvedList"/>
    <dgm:cxn modelId="{4B51777B-8729-4CF2-933D-7E26E0CAADAA}" srcId="{11AFADD9-EA0F-407C-9C87-D8D8F4929712}" destId="{2D2124B0-70A5-42ED-88F7-A6E26510193C}" srcOrd="0" destOrd="0" parTransId="{B4F1334D-D266-4D4F-9B6B-DFF680216BA3}" sibTransId="{0781D6CA-3B7D-4F91-A95E-78EAD250EDE8}"/>
    <dgm:cxn modelId="{27BB594D-AC4D-4423-AD26-E606A20DD41E}" type="presParOf" srcId="{543235F1-A88A-48E4-A6D1-2AB59AA967C3}" destId="{FD2D307D-69D9-44E9-9FFC-1DD37F36EB91}" srcOrd="0" destOrd="0" presId="urn:microsoft.com/office/officeart/2008/layout/VerticalCurvedList"/>
    <dgm:cxn modelId="{8BDCBB2A-27C1-417B-92FF-16A518A5931B}" type="presParOf" srcId="{FD2D307D-69D9-44E9-9FFC-1DD37F36EB91}" destId="{788C19C0-BE66-4ECF-9023-03F3EFA48FAB}" srcOrd="0" destOrd="0" presId="urn:microsoft.com/office/officeart/2008/layout/VerticalCurvedList"/>
    <dgm:cxn modelId="{3F8F72F7-FFEA-45E3-8B08-DE564D2095D9}" type="presParOf" srcId="{788C19C0-BE66-4ECF-9023-03F3EFA48FAB}" destId="{2D22A5DE-60D2-402B-8D9F-51AE2181844D}" srcOrd="0" destOrd="0" presId="urn:microsoft.com/office/officeart/2008/layout/VerticalCurvedList"/>
    <dgm:cxn modelId="{39A3375F-51D1-46BC-A673-51C3F3F6772B}" type="presParOf" srcId="{788C19C0-BE66-4ECF-9023-03F3EFA48FAB}" destId="{D927E667-7985-45E1-8A3A-A03D8A84D532}" srcOrd="1" destOrd="0" presId="urn:microsoft.com/office/officeart/2008/layout/VerticalCurvedList"/>
    <dgm:cxn modelId="{ED475498-5FA9-4FB5-9579-2C20B5E51BEF}" type="presParOf" srcId="{788C19C0-BE66-4ECF-9023-03F3EFA48FAB}" destId="{AE5FE6DC-AD66-48BC-9CFF-E09F2B20946B}" srcOrd="2" destOrd="0" presId="urn:microsoft.com/office/officeart/2008/layout/VerticalCurvedList"/>
    <dgm:cxn modelId="{A5680B90-38DC-46BB-B48A-AB738DD2AAE4}" type="presParOf" srcId="{788C19C0-BE66-4ECF-9023-03F3EFA48FAB}" destId="{7FACAC3C-B227-4BEE-97C9-D63A08C76C16}" srcOrd="3" destOrd="0" presId="urn:microsoft.com/office/officeart/2008/layout/VerticalCurvedList"/>
    <dgm:cxn modelId="{D07B590C-BCB0-4D4B-8EEE-9FF8C0DAA97D}" type="presParOf" srcId="{FD2D307D-69D9-44E9-9FFC-1DD37F36EB91}" destId="{A52EC2A0-13CB-4820-87A1-AC0904D20EBC}" srcOrd="1" destOrd="0" presId="urn:microsoft.com/office/officeart/2008/layout/VerticalCurvedList"/>
    <dgm:cxn modelId="{2F39EE25-FD51-423B-89AD-673A54ADD7CF}" type="presParOf" srcId="{FD2D307D-69D9-44E9-9FFC-1DD37F36EB91}" destId="{ED3EFE79-96BF-455E-BDEC-29680ED5E577}" srcOrd="2" destOrd="0" presId="urn:microsoft.com/office/officeart/2008/layout/VerticalCurvedList"/>
    <dgm:cxn modelId="{7038ECCD-1859-4E2F-94C5-786E58CDD368}" type="presParOf" srcId="{ED3EFE79-96BF-455E-BDEC-29680ED5E577}" destId="{74DF41E2-6E53-444D-8C3A-F36170B64E45}" srcOrd="0" destOrd="0" presId="urn:microsoft.com/office/officeart/2008/layout/VerticalCurvedList"/>
    <dgm:cxn modelId="{B1969D6B-7D2C-41B5-99E2-501CAA11F8CB}" type="presParOf" srcId="{FD2D307D-69D9-44E9-9FFC-1DD37F36EB91}" destId="{C517F027-D3F2-4E2E-85DB-4E41CE6EA893}" srcOrd="3" destOrd="0" presId="urn:microsoft.com/office/officeart/2008/layout/VerticalCurvedList"/>
    <dgm:cxn modelId="{88D62054-5BE4-4785-A66C-2EAE858C2C37}" type="presParOf" srcId="{FD2D307D-69D9-44E9-9FFC-1DD37F36EB91}" destId="{7E9E42E2-6796-4399-9E81-1DDAD6FE246A}" srcOrd="4" destOrd="0" presId="urn:microsoft.com/office/officeart/2008/layout/VerticalCurvedList"/>
    <dgm:cxn modelId="{345DF74D-748D-4458-97A3-3B11A427762C}" type="presParOf" srcId="{7E9E42E2-6796-4399-9E81-1DDAD6FE246A}" destId="{60DB6C9D-ECDA-431A-B26D-DBFD32F6CE74}" srcOrd="0" destOrd="0" presId="urn:microsoft.com/office/officeart/2008/layout/VerticalCurvedList"/>
    <dgm:cxn modelId="{1CB0B0D4-98E1-4ECD-9132-7CCB11570B47}" type="presParOf" srcId="{FD2D307D-69D9-44E9-9FFC-1DD37F36EB91}" destId="{E3F76C00-21AE-4A70-AFB9-FFBE36887A02}" srcOrd="5" destOrd="0" presId="urn:microsoft.com/office/officeart/2008/layout/VerticalCurvedList"/>
    <dgm:cxn modelId="{2BEB9AED-4839-4C40-B090-AE2C8F3C973A}" type="presParOf" srcId="{FD2D307D-69D9-44E9-9FFC-1DD37F36EB91}" destId="{C313D83C-431B-4C17-8AB5-34DA509EBF4B}" srcOrd="6" destOrd="0" presId="urn:microsoft.com/office/officeart/2008/layout/VerticalCurvedList"/>
    <dgm:cxn modelId="{4A089144-3514-41D7-8E3C-317EA1F39073}" type="presParOf" srcId="{C313D83C-431B-4C17-8AB5-34DA509EBF4B}" destId="{113DAA17-5D3E-424E-83B9-C9FE0668F7B5}" srcOrd="0" destOrd="0" presId="urn:microsoft.com/office/officeart/2008/layout/VerticalCurvedList"/>
    <dgm:cxn modelId="{3AB007DB-D6C2-40E8-8C3E-72ECDDB31468}" type="presParOf" srcId="{FD2D307D-69D9-44E9-9FFC-1DD37F36EB91}" destId="{EF68B7FD-3E44-4AD2-9E1C-33C8C512E71B}" srcOrd="7" destOrd="0" presId="urn:microsoft.com/office/officeart/2008/layout/VerticalCurvedList"/>
    <dgm:cxn modelId="{CFF48B50-E1EE-4B6C-A0A7-381617177549}" type="presParOf" srcId="{FD2D307D-69D9-44E9-9FFC-1DD37F36EB91}" destId="{9CA1C484-7C3E-452C-8E58-41E6614D2C5A}" srcOrd="8" destOrd="0" presId="urn:microsoft.com/office/officeart/2008/layout/VerticalCurvedList"/>
    <dgm:cxn modelId="{455DB580-7188-4E77-9BEA-5D4276B158A9}" type="presParOf" srcId="{9CA1C484-7C3E-452C-8E58-41E6614D2C5A}" destId="{AD698814-BE69-4998-97B1-8733A357584C}" srcOrd="0" destOrd="0" presId="urn:microsoft.com/office/officeart/2008/layout/VerticalCurvedList"/>
    <dgm:cxn modelId="{E209C7CE-EE09-4547-9C16-49E16346A1B6}" type="presParOf" srcId="{FD2D307D-69D9-44E9-9FFC-1DD37F36EB91}" destId="{D15907A5-2C04-4648-A545-778E4DC11B87}" srcOrd="9" destOrd="0" presId="urn:microsoft.com/office/officeart/2008/layout/VerticalCurvedList"/>
    <dgm:cxn modelId="{00B71B18-CA01-4F4D-B2A9-78463F9D45A1}" type="presParOf" srcId="{FD2D307D-69D9-44E9-9FFC-1DD37F36EB91}" destId="{50ECCCF6-A71C-4E5E-A920-AB5DEAE8277B}" srcOrd="10" destOrd="0" presId="urn:microsoft.com/office/officeart/2008/layout/VerticalCurvedList"/>
    <dgm:cxn modelId="{F449DB1D-0360-4088-BF4C-CE2A374EEC2F}" type="presParOf" srcId="{50ECCCF6-A71C-4E5E-A920-AB5DEAE8277B}" destId="{138B8C0F-CB00-4AA5-AA72-CB4F94B96966}" srcOrd="0" destOrd="0" presId="urn:microsoft.com/office/officeart/2008/layout/VerticalCurvedList"/>
    <dgm:cxn modelId="{7CBDC07C-7AC5-4057-83FC-C7E5698C83C9}" type="presParOf" srcId="{FD2D307D-69D9-44E9-9FFC-1DD37F36EB91}" destId="{E1D2E1AB-9415-4480-A921-84E662F9958C}" srcOrd="11" destOrd="0" presId="urn:microsoft.com/office/officeart/2008/layout/VerticalCurvedList"/>
    <dgm:cxn modelId="{56F83EA4-8750-4FCB-9109-5E27F39B73D5}" type="presParOf" srcId="{FD2D307D-69D9-44E9-9FFC-1DD37F36EB91}" destId="{D35E44CB-1C5B-427C-9E04-CB6C43ED6969}" srcOrd="12" destOrd="0" presId="urn:microsoft.com/office/officeart/2008/layout/VerticalCurvedList"/>
    <dgm:cxn modelId="{BAE145D6-1A14-4233-9C1F-6014CF4909A1}" type="presParOf" srcId="{D35E44CB-1C5B-427C-9E04-CB6C43ED6969}" destId="{A70CFACA-FD10-4BEE-A05C-B4A1225A31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endParaRPr lang="en-ZA" sz="1600" b="1"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Target</a:t>
          </a:r>
          <a:r>
            <a:rPr lang="en-ZA" sz="1600" b="0" dirty="0">
              <a:solidFill>
                <a:schemeClr val="bg1"/>
              </a:solidFill>
              <a:latin typeface="Arial" panose="020B0604020202020204" pitchFamily="34" charset="0"/>
              <a:cs typeface="Arial" panose="020B0604020202020204" pitchFamily="34" charset="0"/>
            </a:rPr>
            <a:t>: </a:t>
          </a:r>
          <a:r>
            <a:rPr lang="en-ZA" sz="1600" b="0" dirty="0" smtClean="0">
              <a:solidFill>
                <a:schemeClr val="bg1"/>
              </a:solidFill>
              <a:latin typeface="Arial" panose="020B0604020202020204" pitchFamily="34" charset="0"/>
              <a:cs typeface="Arial" panose="020B0604020202020204" pitchFamily="34" charset="0"/>
            </a:rPr>
            <a:t>3</a:t>
          </a:r>
          <a:r>
            <a:rPr lang="en-US" sz="1600" b="0" dirty="0" smtClean="0">
              <a:solidFill>
                <a:schemeClr val="bg1"/>
              </a:solidFill>
              <a:latin typeface="Arial" panose="020B0604020202020204" pitchFamily="34" charset="0"/>
              <a:cs typeface="Arial" panose="020B0604020202020204" pitchFamily="34" charset="0"/>
            </a:rPr>
            <a:t> provincial agricultural biosecurity coordinating structures consulted </a:t>
          </a:r>
        </a:p>
        <a:p>
          <a:endParaRPr lang="en-ZA" sz="1600" b="1"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3 Provincial consultations took place with the Limpopo, </a:t>
          </a:r>
          <a:r>
            <a:rPr lang="en-ZA" sz="1600" b="1" dirty="0" smtClean="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Eastern Cape and Western Cape</a:t>
          </a:r>
          <a:r>
            <a:rPr lang="en-ZA" sz="1600" b="0" dirty="0" smtClean="0">
              <a:solidFill>
                <a:schemeClr val="bg1"/>
              </a:solidFill>
              <a:latin typeface="Arial" panose="020B0604020202020204" pitchFamily="34" charset="0"/>
              <a:cs typeface="Arial" panose="020B0604020202020204" pitchFamily="34" charset="0"/>
            </a:rPr>
            <a:t> Provincial Department of Agriculture.</a:t>
          </a:r>
          <a:endParaRPr lang="en-US" sz="1600" b="0"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ScaleX="114392"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96011" custScaleY="233363" custLinFactNeighborX="-5233" custLinFactNeighborY="39274">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0" dirty="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Accreditation of Pretoria laboratory</a:t>
          </a:r>
        </a:p>
        <a:p>
          <a:r>
            <a:rPr lang="en-US" sz="1600" b="0" dirty="0" smtClean="0">
              <a:solidFill>
                <a:schemeClr val="bg1"/>
              </a:solidFill>
              <a:latin typeface="Arial" panose="020B0604020202020204" pitchFamily="34" charset="0"/>
              <a:cs typeface="Arial" panose="020B0604020202020204" pitchFamily="34" charset="0"/>
            </a:rPr>
            <a:t> </a:t>
          </a:r>
        </a:p>
        <a:p>
          <a:r>
            <a:rPr lang="en-ZA" sz="1600" b="1" dirty="0" smtClean="0">
              <a:solidFill>
                <a:schemeClr val="bg1"/>
              </a:solidFill>
              <a:latin typeface="Arial" panose="020B0604020202020204" pitchFamily="34" charset="0"/>
              <a:cs typeface="Arial" panose="020B0604020202020204" pitchFamily="34" charset="0"/>
            </a:rPr>
            <a:t>Output: </a:t>
          </a:r>
          <a:r>
            <a:rPr lang="en-US" sz="1600" b="0" dirty="0" smtClean="0">
              <a:solidFill>
                <a:schemeClr val="bg1"/>
              </a:solidFill>
              <a:latin typeface="Arial" panose="020B0604020202020204" pitchFamily="34" charset="0"/>
              <a:cs typeface="Arial" panose="020B0604020202020204" pitchFamily="34" charset="0"/>
            </a:rPr>
            <a:t>The laboratory in Pretoria has been accredited</a:t>
          </a:r>
          <a:r>
            <a:rPr lang="en-ZA" sz="1600" b="0" dirty="0" smtClean="0">
              <a:solidFill>
                <a:schemeClr val="bg1"/>
              </a:solidFill>
              <a:latin typeface="Arial" panose="020B0604020202020204" pitchFamily="34" charset="0"/>
              <a:cs typeface="Arial" panose="020B0604020202020204" pitchFamily="34" charset="0"/>
            </a:rPr>
            <a:t> </a:t>
          </a:r>
          <a:endParaRPr lang="en-US" sz="1600" b="0"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15600" custScaleY="175131" custLinFactNeighborX="-9869" custLinFactNeighborY="57">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100% export protocols for </a:t>
          </a:r>
          <a:r>
            <a:rPr lang="en-US" sz="1600" b="0" dirty="0" err="1" smtClean="0">
              <a:solidFill>
                <a:schemeClr val="bg1"/>
              </a:solidFill>
              <a:latin typeface="Arial" panose="020B0604020202020204" pitchFamily="34" charset="0"/>
              <a:cs typeface="Arial" panose="020B0604020202020204" pitchFamily="34" charset="0"/>
            </a:rPr>
            <a:t>phytosanitary</a:t>
          </a:r>
          <a:r>
            <a:rPr lang="en-US" sz="1600" b="0" dirty="0" smtClean="0">
              <a:solidFill>
                <a:schemeClr val="bg1"/>
              </a:solidFill>
              <a:latin typeface="Arial" panose="020B0604020202020204" pitchFamily="34" charset="0"/>
              <a:cs typeface="Arial" panose="020B0604020202020204" pitchFamily="34" charset="0"/>
            </a:rPr>
            <a:t> requirements implemented</a:t>
          </a:r>
        </a:p>
        <a:p>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100</a:t>
          </a:r>
          <a:r>
            <a:rPr lang="en-US" sz="1600" b="0" dirty="0" smtClean="0">
              <a:solidFill>
                <a:schemeClr val="bg1"/>
              </a:solidFill>
              <a:latin typeface="Arial" panose="020B0604020202020204" pitchFamily="34" charset="0"/>
              <a:cs typeface="Arial" panose="020B0604020202020204" pitchFamily="34" charset="0"/>
            </a:rPr>
            <a:t>% export protocols for </a:t>
          </a:r>
          <a:r>
            <a:rPr lang="en-US" sz="1600" b="0" dirty="0" err="1" smtClean="0">
              <a:solidFill>
                <a:schemeClr val="bg1"/>
              </a:solidFill>
              <a:latin typeface="Arial" panose="020B0604020202020204" pitchFamily="34" charset="0"/>
              <a:cs typeface="Arial" panose="020B0604020202020204" pitchFamily="34" charset="0"/>
            </a:rPr>
            <a:t>phytosanitary</a:t>
          </a:r>
          <a:r>
            <a:rPr lang="en-US" sz="1600" b="0" dirty="0" smtClean="0">
              <a:solidFill>
                <a:schemeClr val="bg1"/>
              </a:solidFill>
              <a:latin typeface="Arial" panose="020B0604020202020204" pitchFamily="34" charset="0"/>
              <a:cs typeface="Arial" panose="020B0604020202020204" pitchFamily="34" charset="0"/>
            </a:rPr>
            <a:t> requirements were implemented</a:t>
          </a:r>
        </a:p>
        <a:p>
          <a:r>
            <a:rPr lang="en-ZA" sz="1600" b="1" dirty="0" smtClean="0">
              <a:solidFill>
                <a:schemeClr val="tx1"/>
              </a:solidFill>
              <a:latin typeface="Arial" panose="020B0604020202020204" pitchFamily="34" charset="0"/>
              <a:cs typeface="Arial" panose="020B0604020202020204" pitchFamily="34" charset="0"/>
            </a:rPr>
            <a:t> 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41292" custScaleY="217717" custLinFactNeighborX="-3157" custLinFactNeighborY="721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Report on sorghum harvesting of 4 hectares planted in four provinces </a:t>
          </a:r>
        </a:p>
        <a:p>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Report on sorghum harvesting of 4 hectares planted in four provinces (FS, KZN, LP and MP) has been compiled.</a:t>
          </a:r>
          <a:endParaRPr lang="en-ZA" sz="1600" b="0"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 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42255" custScaleY="240595" custLinFactNeighborX="-1623" custLinFactNeighborY="4557">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140</a:t>
          </a:r>
        </a:p>
        <a:p>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125 smallholder producers capacitated on crop suitability to climate change programme</a:t>
          </a:r>
        </a:p>
        <a:p>
          <a:endParaRPr lang="en-ZA" sz="1600" b="1" dirty="0" smtClean="0">
            <a:solidFill>
              <a:schemeClr val="tx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Not 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ScaleX="116865"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303010" custScaleY="240595" custLinFactNeighborX="-1399" custLinFactNeighborY="-421">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US" sz="1600" b="0" dirty="0">
              <a:solidFill>
                <a:schemeClr val="bg1"/>
              </a:solidFill>
              <a:latin typeface="Arial" panose="020B0604020202020204" pitchFamily="34" charset="0"/>
              <a:cs typeface="Arial" panose="020B0604020202020204" pitchFamily="34" charset="0"/>
            </a:rPr>
            <a:t>Draft report on employment of extension practitioners compiled</a:t>
          </a:r>
        </a:p>
        <a:p>
          <a:endParaRPr lang="en-ZA"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T</a:t>
          </a:r>
          <a:r>
            <a:rPr lang="en-US" sz="1600" b="0" dirty="0">
              <a:solidFill>
                <a:schemeClr val="bg1"/>
              </a:solidFill>
              <a:latin typeface="Arial" panose="020B0604020202020204" pitchFamily="34" charset="0"/>
              <a:cs typeface="Arial" panose="020B0604020202020204" pitchFamily="34" charset="0"/>
            </a:rPr>
            <a:t>he draft report on the employment of Extension Practitioners has been compiled.</a:t>
          </a:r>
          <a:endParaRPr lang="en-ZA" sz="1600" b="0"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Achieved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82713" custScaleY="237484" custLinFactNeighborX="-2149" custLinFactNeighborY="20261">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25 225 ha</a:t>
          </a:r>
          <a:endParaRPr lang="en-US" sz="1600" b="1" dirty="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Output:4 766 </a:t>
          </a:r>
          <a:r>
            <a:rPr lang="en-ZA" sz="1600" b="1" dirty="0">
              <a:solidFill>
                <a:schemeClr val="bg1"/>
              </a:solidFill>
              <a:latin typeface="Arial" panose="020B0604020202020204" pitchFamily="34" charset="0"/>
              <a:cs typeface="Arial" panose="020B0604020202020204" pitchFamily="34" charset="0"/>
            </a:rPr>
            <a:t>ha</a:t>
          </a:r>
        </a:p>
        <a:p>
          <a:r>
            <a:rPr lang="en-ZA" sz="1600" b="1" dirty="0" smtClean="0">
              <a:solidFill>
                <a:schemeClr val="tx1"/>
              </a:solidFill>
              <a:latin typeface="Arial" panose="020B0604020202020204" pitchFamily="34" charset="0"/>
              <a:cs typeface="Arial" panose="020B0604020202020204" pitchFamily="34" charset="0"/>
            </a:rPr>
            <a:t>Not </a:t>
          </a:r>
          <a:r>
            <a:rPr lang="en-ZA" sz="1600" b="1" dirty="0">
              <a:solidFill>
                <a:schemeClr val="tx1"/>
              </a:solidFill>
              <a:latin typeface="Arial" panose="020B0604020202020204" pitchFamily="34" charset="0"/>
              <a:cs typeface="Arial" panose="020B0604020202020204" pitchFamily="34" charset="0"/>
            </a:rPr>
            <a:t>Achieved</a:t>
          </a:r>
          <a:endParaRPr lang="en-ZA" sz="1600" b="0"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82713" custScaleY="175131" custLinFactNeighborX="-25310" custLinFactNeighborY="625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5 550 ha</a:t>
          </a:r>
          <a:r>
            <a:rPr lang="en-US" sz="1600" b="1" dirty="0" smtClean="0">
              <a:solidFill>
                <a:schemeClr val="bg1"/>
              </a:solidFill>
              <a:latin typeface="Arial" panose="020B0604020202020204" pitchFamily="34" charset="0"/>
              <a:cs typeface="Arial" panose="020B0604020202020204" pitchFamily="34" charset="0"/>
            </a:rPr>
            <a:t> </a:t>
          </a:r>
          <a:endParaRPr lang="en-ZA" sz="1600" b="1" dirty="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Output:2 479,8 ha</a:t>
          </a:r>
          <a:endParaRPr lang="en-ZA" sz="1600" b="1"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Not Achieved</a:t>
          </a:r>
          <a:endParaRPr lang="en-ZA" sz="1600" b="0"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82713" custScaleY="175131" custLinFactNeighborX="-28332" custLinFactNeighborY="7086">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50</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Output:20%</a:t>
          </a:r>
        </a:p>
        <a:p>
          <a:r>
            <a:rPr lang="en-ZA" sz="1600" b="1" dirty="0">
              <a:solidFill>
                <a:schemeClr val="tx1"/>
              </a:solidFill>
              <a:latin typeface="Arial" panose="020B0604020202020204" pitchFamily="34" charset="0"/>
              <a:cs typeface="Arial" panose="020B0604020202020204" pitchFamily="34" charset="0"/>
            </a:rPr>
            <a:t>Not Achieved</a:t>
          </a:r>
          <a:endParaRPr lang="en-ZA" sz="1600" b="0" dirty="0">
            <a:solidFill>
              <a:schemeClr val="tx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81952" custScaleY="175131" custLinFactNeighborX="-6561" custLinFactNeighborY="425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40</a:t>
          </a:r>
          <a:r>
            <a:rPr lang="en-US" sz="1600" b="1" dirty="0" smtClean="0">
              <a:solidFill>
                <a:schemeClr val="bg1"/>
              </a:solidFill>
              <a:latin typeface="Arial" panose="020B0604020202020204" pitchFamily="34" charset="0"/>
              <a:cs typeface="Arial" panose="020B0604020202020204" pitchFamily="34" charset="0"/>
            </a:rPr>
            <a:t>% </a:t>
          </a:r>
        </a:p>
        <a:p>
          <a:r>
            <a:rPr lang="en-ZA" sz="1600" b="1" dirty="0" smtClean="0">
              <a:solidFill>
                <a:schemeClr val="bg1"/>
              </a:solidFill>
              <a:latin typeface="Arial" panose="020B0604020202020204" pitchFamily="34" charset="0"/>
              <a:cs typeface="Arial" panose="020B0604020202020204" pitchFamily="34" charset="0"/>
            </a:rPr>
            <a:t>Output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29%</a:t>
          </a:r>
          <a:endParaRPr lang="en-ZA" sz="1600" b="1"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Achieved</a:t>
          </a: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175131" custLinFactNeighborX="-14528" custLinFactNeighborY="5825">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0" dirty="0">
              <a:solidFill>
                <a:schemeClr val="bg1"/>
              </a:solidFill>
              <a:latin typeface="Arial" panose="020B0604020202020204" pitchFamily="34" charset="0"/>
              <a:cs typeface="Arial" panose="020B0604020202020204" pitchFamily="34" charset="0"/>
            </a:rPr>
            <a:t>: </a:t>
          </a:r>
          <a:r>
            <a:rPr lang="en-ZA" sz="1600" b="0" dirty="0" smtClean="0">
              <a:solidFill>
                <a:schemeClr val="bg1"/>
              </a:solidFill>
              <a:latin typeface="Arial" panose="020B0604020202020204" pitchFamily="34" charset="0"/>
              <a:cs typeface="Arial" panose="020B0604020202020204" pitchFamily="34" charset="0"/>
            </a:rPr>
            <a:t>Unqualified audit opinion on 2020/21 annual financial statements </a:t>
          </a:r>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p>
        <a:p>
          <a:r>
            <a:rPr lang="en-ZA" sz="1600" b="1" dirty="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Unqualified audit opinion on 2020/21 annual financial statements was achieved. </a:t>
          </a:r>
          <a:endParaRPr lang="en-ZA" sz="1600" b="1" dirty="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23442" custLinFactNeighborY="1730"/>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67544" custScaleY="175131" custLinFactNeighborX="-8485" custLinFactNeighborY="191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 </a:t>
          </a:r>
          <a:r>
            <a:rPr lang="en-ZA" sz="1600" b="1" dirty="0">
              <a:solidFill>
                <a:schemeClr val="bg1"/>
              </a:solidFill>
              <a:latin typeface="Arial" panose="020B0604020202020204" pitchFamily="34" charset="0"/>
              <a:cs typeface="Arial" panose="020B0604020202020204" pitchFamily="34" charset="0"/>
            </a:rPr>
            <a:t>10% </a:t>
          </a:r>
          <a:r>
            <a:rPr lang="en-US" sz="1600" b="1" dirty="0" smtClean="0">
              <a:solidFill>
                <a:schemeClr val="bg1"/>
              </a:solidFill>
              <a:latin typeface="Arial" panose="020B0604020202020204" pitchFamily="34" charset="0"/>
              <a:cs typeface="Arial" panose="020B0604020202020204" pitchFamily="34" charset="0"/>
            </a:rPr>
            <a:t> </a:t>
          </a:r>
        </a:p>
        <a:p>
          <a:r>
            <a:rPr lang="en-ZA" sz="1600" b="1" dirty="0" smtClean="0">
              <a:solidFill>
                <a:schemeClr val="bg1"/>
              </a:solidFill>
              <a:latin typeface="Arial" panose="020B0604020202020204" pitchFamily="34" charset="0"/>
              <a:cs typeface="Arial" panose="020B0604020202020204" pitchFamily="34" charset="0"/>
            </a:rPr>
            <a:t>Output</a:t>
          </a:r>
          <a:r>
            <a:rPr lang="en-ZA" sz="1600" b="1" dirty="0">
              <a:solidFill>
                <a:schemeClr val="bg1"/>
              </a:solidFill>
              <a:latin typeface="Arial" panose="020B0604020202020204" pitchFamily="34" charset="0"/>
              <a:cs typeface="Arial" panose="020B0604020202020204" pitchFamily="34" charset="0"/>
            </a:rPr>
            <a:t>: 0%</a:t>
          </a:r>
        </a:p>
        <a:p>
          <a:r>
            <a:rPr lang="en-ZA" sz="1600" b="1" dirty="0">
              <a:solidFill>
                <a:schemeClr val="tx1"/>
              </a:solidFill>
              <a:latin typeface="Arial" panose="020B0604020202020204" pitchFamily="34" charset="0"/>
              <a:cs typeface="Arial" panose="020B0604020202020204" pitchFamily="34" charset="0"/>
            </a:rPr>
            <a:t>Not Achieved</a:t>
          </a:r>
          <a:endParaRPr lang="en-ZA" sz="1600" b="0"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53054" custScaleY="175131" custLinFactNeighborX="-27187" custLinFactNeighborY="425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10</a:t>
          </a:r>
          <a:r>
            <a:rPr lang="en-US" sz="1600" b="1" dirty="0" smtClean="0">
              <a:solidFill>
                <a:schemeClr val="bg1"/>
              </a:solidFill>
              <a:latin typeface="Arial" panose="020B0604020202020204" pitchFamily="34" charset="0"/>
              <a:cs typeface="Arial" panose="020B0604020202020204" pitchFamily="34" charset="0"/>
            </a:rPr>
            <a:t> </a:t>
          </a:r>
        </a:p>
        <a:p>
          <a:r>
            <a:rPr lang="en-ZA" sz="1600" b="1" dirty="0" smtClean="0">
              <a:solidFill>
                <a:schemeClr val="bg1"/>
              </a:solidFill>
              <a:latin typeface="Arial" panose="020B0604020202020204" pitchFamily="34" charset="0"/>
              <a:cs typeface="Arial" panose="020B0604020202020204" pitchFamily="34" charset="0"/>
            </a:rPr>
            <a:t>Output</a:t>
          </a:r>
          <a:r>
            <a:rPr lang="en-ZA" sz="1600" b="1" dirty="0">
              <a:solidFill>
                <a:schemeClr val="bg1"/>
              </a:solidFill>
              <a:latin typeface="Arial" panose="020B0604020202020204" pitchFamily="34" charset="0"/>
              <a:cs typeface="Arial" panose="020B0604020202020204" pitchFamily="34" charset="0"/>
            </a:rPr>
            <a:t>: 0</a:t>
          </a:r>
        </a:p>
        <a:p>
          <a:r>
            <a:rPr lang="en-ZA" sz="1600" b="1" dirty="0">
              <a:solidFill>
                <a:schemeClr val="tx1"/>
              </a:solidFill>
              <a:latin typeface="Arial" panose="020B0604020202020204" pitchFamily="34" charset="0"/>
              <a:cs typeface="Arial" panose="020B0604020202020204" pitchFamily="34" charset="0"/>
            </a:rPr>
            <a:t>Not Achieved</a:t>
          </a:r>
          <a:endParaRPr lang="en-ZA" sz="1600" b="0"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175131" custLinFactNeighborX="-27187" custLinFactNeighborY="425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450 </a:t>
          </a:r>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3 (</a:t>
          </a:r>
          <a:r>
            <a:rPr lang="en-ZA" sz="1600" b="1" dirty="0">
              <a:solidFill>
                <a:schemeClr val="bg1"/>
              </a:solidFill>
              <a:latin typeface="Arial" panose="020B0604020202020204" pitchFamily="34" charset="0"/>
              <a:cs typeface="Arial" panose="020B0604020202020204" pitchFamily="34" charset="0"/>
            </a:rPr>
            <a:t>KZN)</a:t>
          </a:r>
        </a:p>
        <a:p>
          <a:r>
            <a:rPr lang="en-ZA" sz="1600" b="1" dirty="0">
              <a:solidFill>
                <a:schemeClr val="tx1"/>
              </a:solidFill>
              <a:latin typeface="Arial" panose="020B0604020202020204" pitchFamily="34" charset="0"/>
              <a:cs typeface="Arial" panose="020B0604020202020204" pitchFamily="34" charset="0"/>
            </a:rPr>
            <a:t>Not Achieved</a:t>
          </a:r>
          <a:endParaRPr lang="en-ZA" sz="1600" b="0"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175131" custLinFactNeighborX="-27187" custLinFactNeighborY="425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128 </a:t>
          </a:r>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 35</a:t>
          </a:r>
          <a:endParaRPr lang="en-ZA" sz="1600" b="1"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Not achieved</a:t>
          </a:r>
          <a:endParaRPr lang="en-ZA" sz="1600" b="0"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64613" custScaleY="175131" custLinFactNeighborX="-27187" custLinFactNeighborY="425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68</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p>
          <a:endParaRPr lang="en-ZA" sz="1600" b="1"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69</a:t>
          </a:r>
          <a:endParaRPr lang="en-ZA" sz="1600" b="0"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 </a:t>
          </a:r>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76173" custScaleY="175131" custLinFactNeighborX="-30077" custLinFactNeighborY="1452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 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16</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0</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 </a:t>
          </a:r>
          <a:r>
            <a:rPr lang="en-ZA" sz="1600" b="1" dirty="0">
              <a:solidFill>
                <a:schemeClr val="tx1"/>
              </a:solidFill>
              <a:latin typeface="Arial" panose="020B0604020202020204" pitchFamily="34" charset="0"/>
              <a:cs typeface="Arial" panose="020B0604020202020204" pitchFamily="34" charset="0"/>
            </a:rPr>
            <a:t>Not achieved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333333" custScaleY="250000" custLinFactNeighborX="-2768" custLinFactNeighborY="7676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endParaRPr lang="en-ZA" sz="1600" b="1" dirty="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64</a:t>
          </a:r>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13</a:t>
          </a:r>
          <a:r>
            <a:rPr lang="en-ZA" sz="1600" b="0" dirty="0">
              <a:solidFill>
                <a:schemeClr val="bg1"/>
              </a:solidFill>
              <a:latin typeface="Arial" panose="020B0604020202020204" pitchFamily="34" charset="0"/>
              <a:cs typeface="Arial" panose="020B0604020202020204" pitchFamily="34" charset="0"/>
            </a:rPr>
            <a:t> </a:t>
          </a:r>
          <a:endParaRPr lang="en-ZA" sz="1600" b="0"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Not </a:t>
          </a:r>
          <a:r>
            <a:rPr lang="en-ZA" sz="1600" b="1" dirty="0">
              <a:solidFill>
                <a:schemeClr val="tx1"/>
              </a:solidFill>
              <a:latin typeface="Arial" panose="020B0604020202020204" pitchFamily="34" charset="0"/>
              <a:cs typeface="Arial" panose="020B0604020202020204" pitchFamily="34" charset="0"/>
            </a:rPr>
            <a:t>achieved   </a:t>
          </a: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86959" custScaleY="250000" custLinFactNeighborX="-20772" custLinFactNeighborY="-7491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endParaRPr lang="en-ZA" sz="1600" b="1" dirty="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6</a:t>
          </a:r>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2</a:t>
          </a:r>
          <a:r>
            <a:rPr lang="en-ZA" sz="1600" b="0"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 </a:t>
          </a:r>
          <a:endParaRPr lang="en-ZA" sz="1600" b="1"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Not achieved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333333" custScaleY="250000" custLinFactNeighborX="-6709" custLinFactNeighborY="-53471">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75</a:t>
          </a:r>
          <a:r>
            <a:rPr lang="en-US" sz="1600" b="1" dirty="0" smtClean="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53</a:t>
          </a:r>
          <a:endParaRPr lang="en-ZA" sz="1600" b="0" dirty="0">
            <a:solidFill>
              <a:schemeClr val="bg1"/>
            </a:solidFill>
            <a:latin typeface="Arial" panose="020B0604020202020204" pitchFamily="34" charset="0"/>
            <a:cs typeface="Arial" panose="020B0604020202020204" pitchFamily="34" charset="0"/>
          </a:endParaRPr>
        </a:p>
        <a:p>
          <a:r>
            <a:rPr lang="en-ZA" sz="1600" dirty="0">
              <a:solidFill>
                <a:schemeClr val="tx1"/>
              </a:solidFill>
              <a:latin typeface="Arial" panose="020B0604020202020204" pitchFamily="34" charset="0"/>
              <a:cs typeface="Arial" panose="020B0604020202020204" pitchFamily="34" charset="0"/>
            </a:rPr>
            <a:t> </a:t>
          </a:r>
        </a:p>
        <a:p>
          <a:r>
            <a:rPr lang="en-ZA" sz="1600" b="1" dirty="0">
              <a:solidFill>
                <a:schemeClr val="tx1"/>
              </a:solidFill>
              <a:latin typeface="Arial" panose="020B0604020202020204" pitchFamily="34" charset="0"/>
              <a:cs typeface="Arial" panose="020B0604020202020204" pitchFamily="34" charset="0"/>
            </a:rPr>
            <a:t>Not achieved </a:t>
          </a: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175131" custLinFactNeighborX="-27187" custLinFactNeighborY="425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endParaRPr lang="en-ZA" sz="1600" b="1" dirty="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0" dirty="0">
              <a:solidFill>
                <a:schemeClr val="bg1"/>
              </a:solidFill>
              <a:latin typeface="Arial" panose="020B0604020202020204" pitchFamily="34" charset="0"/>
              <a:cs typeface="Arial" panose="020B0604020202020204" pitchFamily="34" charset="0"/>
            </a:rPr>
            <a:t>Published Government Gazette of the Marketing of Agricultural Products Amendment Bill. </a:t>
          </a:r>
          <a:endParaRPr lang="en-US" sz="1600" b="0" dirty="0">
            <a:solidFill>
              <a:schemeClr val="bg1"/>
            </a:solidFill>
            <a:latin typeface="Arial" panose="020B0604020202020204" pitchFamily="34" charset="0"/>
            <a:cs typeface="Arial" panose="020B0604020202020204" pitchFamily="34" charset="0"/>
          </a:endParaRPr>
        </a:p>
        <a:p>
          <a:endParaRPr lang="en-US" sz="1600" b="1"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a:t>
          </a:r>
          <a:r>
            <a:rPr lang="en-ZA" sz="1600" b="0" dirty="0">
              <a:solidFill>
                <a:schemeClr val="bg1"/>
              </a:solidFill>
              <a:latin typeface="Arial" panose="020B0604020202020204" pitchFamily="34" charset="0"/>
              <a:cs typeface="Arial" panose="020B0604020202020204" pitchFamily="34" charset="0"/>
            </a:rPr>
            <a:t>Preliminary Legal Opinion from the Office of the Chief State Law Advisor (OCSLA) received on the 20</a:t>
          </a:r>
          <a:r>
            <a:rPr lang="en-ZA" sz="1600" b="0" baseline="30000" dirty="0">
              <a:solidFill>
                <a:schemeClr val="bg1"/>
              </a:solidFill>
              <a:latin typeface="Arial" panose="020B0604020202020204" pitchFamily="34" charset="0"/>
              <a:cs typeface="Arial" panose="020B0604020202020204" pitchFamily="34" charset="0"/>
            </a:rPr>
            <a:t>th</a:t>
          </a:r>
          <a:r>
            <a:rPr lang="en-ZA" sz="1600" b="0" dirty="0">
              <a:solidFill>
                <a:schemeClr val="bg1"/>
              </a:solidFill>
              <a:latin typeface="Arial" panose="020B0604020202020204" pitchFamily="34" charset="0"/>
              <a:cs typeface="Arial" panose="020B0604020202020204" pitchFamily="34" charset="0"/>
            </a:rPr>
            <a:t> of December 2021.</a:t>
          </a:r>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Not Achieved</a:t>
          </a: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00758" custScaleY="231198" custLinFactNeighborX="-280" custLinFactNeighborY="21635">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100%</a:t>
          </a:r>
        </a:p>
        <a:p>
          <a:r>
            <a:rPr lang="en-US" sz="1600" b="1" dirty="0">
              <a:solidFill>
                <a:schemeClr val="bg1"/>
              </a:solidFill>
              <a:latin typeface="Arial" panose="020B0604020202020204" pitchFamily="34" charset="0"/>
              <a:cs typeface="Arial" panose="020B0604020202020204" pitchFamily="34" charset="0"/>
            </a:rPr>
            <a:t> </a:t>
          </a:r>
        </a:p>
        <a:p>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97%</a:t>
          </a:r>
          <a:endParaRPr lang="en-ZA" sz="1600" b="1" dirty="0">
            <a:solidFill>
              <a:schemeClr val="bg1"/>
            </a:solidFill>
            <a:latin typeface="Arial" panose="020B0604020202020204" pitchFamily="34" charset="0"/>
            <a:cs typeface="Arial" panose="020B0604020202020204" pitchFamily="34" charset="0"/>
          </a:endParaRPr>
        </a:p>
        <a:p>
          <a:r>
            <a:rPr lang="en-ZA" sz="1600" b="1" dirty="0">
              <a:solidFill>
                <a:schemeClr val="tx1"/>
              </a:solidFill>
              <a:latin typeface="Arial" panose="020B0604020202020204" pitchFamily="34" charset="0"/>
              <a:cs typeface="Arial" panose="020B0604020202020204" pitchFamily="34" charset="0"/>
            </a:rPr>
            <a:t>Not achieved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5B51E383-10BD-47BF-9EEB-D5818BD0D892}" type="sibTrans" cxnId="{719BFD15-A17C-4C76-89C9-1740E13407CD}">
      <dgm:prSet/>
      <dgm:spPr/>
      <dgm:t>
        <a:bodyPr/>
        <a:lstStyle/>
        <a:p>
          <a:endParaRPr lang="en-ZA"/>
        </a:p>
      </dgm:t>
    </dgm:pt>
    <dgm:pt modelId="{D24EACDB-C76B-458C-A4CB-51D9A7769131}" type="par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67544" custScaleY="175131" custLinFactNeighborX="-8485" custLinFactNeighborY="191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0" dirty="0">
              <a:solidFill>
                <a:schemeClr val="bg1"/>
              </a:solidFill>
              <a:latin typeface="Arial" panose="020B0604020202020204" pitchFamily="34" charset="0"/>
              <a:cs typeface="Arial" panose="020B0604020202020204" pitchFamily="34" charset="0"/>
            </a:rPr>
            <a:t>Quarterly progress report on bilateral engagements (South-South and North-South</a:t>
          </a:r>
          <a:r>
            <a:rPr lang="en-ZA" sz="1600" b="0" dirty="0" smtClean="0">
              <a:solidFill>
                <a:schemeClr val="bg1"/>
              </a:solidFill>
              <a:latin typeface="Arial" panose="020B0604020202020204" pitchFamily="34" charset="0"/>
              <a:cs typeface="Arial" panose="020B0604020202020204" pitchFamily="34" charset="0"/>
            </a:rPr>
            <a:t>)</a:t>
          </a:r>
        </a:p>
        <a:p>
          <a:endParaRPr lang="en-US" sz="1600" b="0" dirty="0">
            <a:solidFill>
              <a:schemeClr val="bg1"/>
            </a:solidFill>
            <a:latin typeface="Arial" panose="020B0604020202020204" pitchFamily="34" charset="0"/>
            <a:cs typeface="Arial" panose="020B0604020202020204" pitchFamily="34" charset="0"/>
          </a:endParaRPr>
        </a:p>
        <a:p>
          <a:r>
            <a:rPr lang="en-ZA" sz="1600" b="1" dirty="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3 quarterly </a:t>
          </a:r>
          <a:r>
            <a:rPr lang="en-ZA" sz="1600" b="0" dirty="0">
              <a:solidFill>
                <a:schemeClr val="bg1"/>
              </a:solidFill>
              <a:latin typeface="Arial" panose="020B0604020202020204" pitchFamily="34" charset="0"/>
              <a:cs typeface="Arial" panose="020B0604020202020204" pitchFamily="34" charset="0"/>
            </a:rPr>
            <a:t>progress report on bilateral engagements (South-South and North-South) </a:t>
          </a:r>
          <a:r>
            <a:rPr lang="en-ZA" sz="1600" b="0" dirty="0" smtClean="0">
              <a:solidFill>
                <a:schemeClr val="bg1"/>
              </a:solidFill>
              <a:latin typeface="Arial" panose="020B0604020202020204" pitchFamily="34" charset="0"/>
              <a:cs typeface="Arial" panose="020B0604020202020204" pitchFamily="34" charset="0"/>
            </a:rPr>
            <a:t>were </a:t>
          </a:r>
          <a:r>
            <a:rPr lang="en-ZA" sz="1600" b="0" dirty="0">
              <a:solidFill>
                <a:schemeClr val="bg1"/>
              </a:solidFill>
              <a:latin typeface="Arial" panose="020B0604020202020204" pitchFamily="34" charset="0"/>
              <a:cs typeface="Arial" panose="020B0604020202020204" pitchFamily="34" charset="0"/>
            </a:rPr>
            <a:t>compiled</a:t>
          </a:r>
        </a:p>
        <a:p>
          <a:r>
            <a:rPr lang="en-ZA" sz="1600" b="1" dirty="0">
              <a:solidFill>
                <a:schemeClr val="tx1"/>
              </a:solidFill>
              <a:latin typeface="Arial" panose="020B0604020202020204" pitchFamily="34" charset="0"/>
              <a:cs typeface="Arial" panose="020B0604020202020204" pitchFamily="34" charset="0"/>
            </a:rPr>
            <a:t>Achieved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232635" custLinFactNeighborX="-2460" custLinFactNeighborY="8683">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US" sz="1600" b="0" dirty="0">
              <a:solidFill>
                <a:schemeClr val="bg1"/>
              </a:solidFill>
              <a:latin typeface="Arial" panose="020B0604020202020204" pitchFamily="34" charset="0"/>
              <a:cs typeface="Arial" panose="020B0604020202020204" pitchFamily="34" charset="0"/>
            </a:rPr>
            <a:t>Quarterly progress report on bilateral engagements (Africa continent)</a:t>
          </a:r>
          <a:r>
            <a:rPr lang="en-ZA" sz="1600" b="0" dirty="0">
              <a:solidFill>
                <a:schemeClr val="bg1"/>
              </a:solidFill>
              <a:latin typeface="Arial" panose="020B0604020202020204" pitchFamily="34" charset="0"/>
              <a:cs typeface="Arial" panose="020B0604020202020204" pitchFamily="34" charset="0"/>
            </a:rPr>
            <a:t> </a:t>
          </a:r>
          <a:endParaRPr lang="en-ZA" sz="1600" b="0" dirty="0">
            <a:solidFill>
              <a:srgbClr val="FF0000"/>
            </a:solidFill>
            <a:latin typeface="Arial" panose="020B0604020202020204" pitchFamily="34" charset="0"/>
            <a:cs typeface="Arial" panose="020B0604020202020204" pitchFamily="34" charset="0"/>
          </a:endParaRPr>
        </a:p>
        <a:p>
          <a:endParaRPr lang="en-ZA" sz="1600" b="0" dirty="0">
            <a:solidFill>
              <a:schemeClr val="bg1"/>
            </a:solidFill>
            <a:latin typeface="Arial" panose="020B0604020202020204" pitchFamily="34" charset="0"/>
            <a:cs typeface="Arial" panose="020B0604020202020204" pitchFamily="34" charset="0"/>
          </a:endParaRPr>
        </a:p>
        <a:p>
          <a:r>
            <a:rPr lang="en-ZA" sz="1600" b="0" dirty="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3 </a:t>
          </a:r>
          <a:r>
            <a:rPr lang="en-US" sz="1600" b="0" dirty="0" smtClean="0">
              <a:solidFill>
                <a:schemeClr val="bg1"/>
              </a:solidFill>
              <a:latin typeface="Arial" panose="020B0604020202020204" pitchFamily="34" charset="0"/>
              <a:cs typeface="Arial" panose="020B0604020202020204" pitchFamily="34" charset="0"/>
            </a:rPr>
            <a:t>quarterly </a:t>
          </a:r>
          <a:r>
            <a:rPr lang="en-US" sz="1600" b="0" dirty="0">
              <a:solidFill>
                <a:schemeClr val="bg1"/>
              </a:solidFill>
              <a:latin typeface="Arial" panose="020B0604020202020204" pitchFamily="34" charset="0"/>
              <a:cs typeface="Arial" panose="020B0604020202020204" pitchFamily="34" charset="0"/>
            </a:rPr>
            <a:t>progress report on bilateral engagements (Africa continent) </a:t>
          </a:r>
          <a:r>
            <a:rPr lang="en-US" sz="1600" b="0" dirty="0" smtClean="0">
              <a:solidFill>
                <a:schemeClr val="bg1"/>
              </a:solidFill>
              <a:latin typeface="Arial" panose="020B0604020202020204" pitchFamily="34" charset="0"/>
              <a:cs typeface="Arial" panose="020B0604020202020204" pitchFamily="34" charset="0"/>
            </a:rPr>
            <a:t>were </a:t>
          </a:r>
          <a:r>
            <a:rPr lang="en-US" sz="1600" b="0" dirty="0">
              <a:solidFill>
                <a:schemeClr val="bg1"/>
              </a:solidFill>
              <a:latin typeface="Arial" panose="020B0604020202020204" pitchFamily="34" charset="0"/>
              <a:cs typeface="Arial" panose="020B0604020202020204" pitchFamily="34" charset="0"/>
            </a:rPr>
            <a:t>compiled</a:t>
          </a:r>
        </a:p>
        <a:p>
          <a:r>
            <a:rPr lang="en-ZA" sz="1600" b="1" dirty="0">
              <a:solidFill>
                <a:schemeClr val="bg1"/>
              </a:solidFill>
              <a:latin typeface="Arial" panose="020B0604020202020204" pitchFamily="34" charset="0"/>
              <a:cs typeface="Arial" panose="020B0604020202020204" pitchFamily="34" charset="0"/>
            </a:rPr>
            <a:t> </a:t>
          </a:r>
          <a:r>
            <a:rPr lang="en-ZA" sz="1600" b="1" dirty="0">
              <a:solidFill>
                <a:schemeClr val="tx1"/>
              </a:solidFill>
              <a:latin typeface="Arial" panose="020B0604020202020204" pitchFamily="34" charset="0"/>
              <a:cs typeface="Arial" panose="020B0604020202020204" pitchFamily="34" charset="0"/>
            </a:rPr>
            <a:t>Achieved  </a:t>
          </a:r>
          <a:r>
            <a:rPr lang="en-ZA" sz="1600" dirty="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210260" custLinFactNeighborX="-27187" custLinFactNeighborY="17451">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FF000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0" dirty="0" smtClean="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2 animal improvement schemes for </a:t>
          </a:r>
          <a:r>
            <a:rPr lang="en-US" sz="1600" b="0" dirty="0" err="1" smtClean="0">
              <a:solidFill>
                <a:schemeClr val="bg1"/>
              </a:solidFill>
              <a:latin typeface="Arial" panose="020B0604020202020204" pitchFamily="34" charset="0"/>
              <a:cs typeface="Arial" panose="020B0604020202020204" pitchFamily="34" charset="0"/>
            </a:rPr>
            <a:t>prioritised</a:t>
          </a:r>
          <a:r>
            <a:rPr lang="en-US" sz="1600" b="0" dirty="0" smtClean="0">
              <a:solidFill>
                <a:schemeClr val="bg1"/>
              </a:solidFill>
              <a:latin typeface="Arial" panose="020B0604020202020204" pitchFamily="34" charset="0"/>
              <a:cs typeface="Arial" panose="020B0604020202020204" pitchFamily="34" charset="0"/>
            </a:rPr>
            <a:t> value chain commodities (</a:t>
          </a:r>
          <a:r>
            <a:rPr lang="en-US" sz="1600" b="0" dirty="0" err="1" smtClean="0">
              <a:solidFill>
                <a:schemeClr val="bg1"/>
              </a:solidFill>
              <a:latin typeface="Arial" panose="020B0604020202020204" pitchFamily="34" charset="0"/>
              <a:cs typeface="Arial" panose="020B0604020202020204" pitchFamily="34" charset="0"/>
            </a:rPr>
            <a:t>KyD</a:t>
          </a:r>
          <a:r>
            <a:rPr lang="en-US" sz="1600" b="0" dirty="0" smtClean="0">
              <a:solidFill>
                <a:schemeClr val="bg1"/>
              </a:solidFill>
              <a:latin typeface="Arial" panose="020B0604020202020204" pitchFamily="34" charset="0"/>
              <a:cs typeface="Arial" panose="020B0604020202020204" pitchFamily="34" charset="0"/>
            </a:rPr>
            <a:t> and poultry) implemented</a:t>
          </a:r>
        </a:p>
        <a:p>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Poultry improvement scheme was implemented during  Q3 </a:t>
          </a:r>
        </a:p>
        <a:p>
          <a:r>
            <a:rPr lang="en-ZA" sz="1600" b="1" dirty="0" smtClean="0">
              <a:solidFill>
                <a:schemeClr val="tx1"/>
              </a:solidFill>
              <a:latin typeface="Arial" panose="020B0604020202020204" pitchFamily="34" charset="0"/>
              <a:cs typeface="Arial" panose="020B0604020202020204" pitchFamily="34" charset="0"/>
            </a:rPr>
            <a:t>Not 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61914" custScaleY="218663" custLinFactNeighborX="-8485" custLinFactNeighborY="191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0" dirty="0" smtClean="0">
              <a:solidFill>
                <a:schemeClr val="bg1"/>
              </a:solidFill>
              <a:latin typeface="Arial" panose="020B0604020202020204" pitchFamily="34" charset="0"/>
              <a:cs typeface="Arial" panose="020B0604020202020204" pitchFamily="34" charset="0"/>
            </a:rPr>
            <a:t>3</a:t>
          </a:r>
          <a:r>
            <a:rPr lang="en-ZA" sz="1600" b="1" dirty="0" smtClean="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Quarterly progress report</a:t>
          </a:r>
        </a:p>
        <a:p>
          <a:r>
            <a:rPr lang="en-US" sz="1600" b="0" dirty="0" smtClean="0">
              <a:solidFill>
                <a:schemeClr val="bg1"/>
              </a:solidFill>
              <a:latin typeface="Arial" panose="020B0604020202020204" pitchFamily="34" charset="0"/>
              <a:cs typeface="Arial" panose="020B0604020202020204" pitchFamily="34" charset="0"/>
            </a:rPr>
            <a:t> </a:t>
          </a:r>
        </a:p>
        <a:p>
          <a:r>
            <a:rPr lang="en-ZA" sz="1600" b="1" dirty="0" smtClean="0">
              <a:solidFill>
                <a:schemeClr val="bg1"/>
              </a:solidFill>
              <a:latin typeface="Arial" panose="020B0604020202020204" pitchFamily="34" charset="0"/>
              <a:cs typeface="Arial" panose="020B0604020202020204" pitchFamily="34" charset="0"/>
            </a:rPr>
            <a:t>Output</a:t>
          </a:r>
          <a:r>
            <a:rPr lang="en-ZA" sz="1600" b="1" dirty="0">
              <a:solidFill>
                <a:schemeClr val="bg1"/>
              </a:solidFill>
              <a:latin typeface="Arial" panose="020B0604020202020204" pitchFamily="34" charset="0"/>
              <a:cs typeface="Arial" panose="020B0604020202020204" pitchFamily="34" charset="0"/>
            </a:rPr>
            <a:t>: </a:t>
          </a:r>
          <a:r>
            <a:rPr lang="en-ZA" sz="1600" b="0" dirty="0" smtClean="0">
              <a:solidFill>
                <a:schemeClr val="bg1"/>
              </a:solidFill>
              <a:latin typeface="Arial" panose="020B0604020202020204" pitchFamily="34" charset="0"/>
              <a:cs typeface="Arial" panose="020B0604020202020204" pitchFamily="34" charset="0"/>
            </a:rPr>
            <a:t>3</a:t>
          </a:r>
          <a:r>
            <a:rPr lang="en-ZA" sz="1600" b="1" dirty="0" smtClean="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quarterly progress report were submitted</a:t>
          </a:r>
          <a:endParaRPr lang="en-ZA" sz="1600" b="0" dirty="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11042" custScaleY="175131" custLinFactNeighborX="-12148" custLinFactNeighborY="3840">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 </a:t>
          </a:r>
          <a:r>
            <a:rPr lang="en-ZA" sz="1600" b="0" dirty="0" smtClean="0">
              <a:solidFill>
                <a:schemeClr val="bg1"/>
              </a:solidFill>
              <a:latin typeface="Arial" panose="020B0604020202020204" pitchFamily="34" charset="0"/>
              <a:cs typeface="Arial" panose="020B0604020202020204" pitchFamily="34" charset="0"/>
            </a:rPr>
            <a:t>Spatial delineated report and </a:t>
          </a:r>
          <a:r>
            <a:rPr lang="en-US" sz="1600" b="0" dirty="0" smtClean="0">
              <a:solidFill>
                <a:schemeClr val="bg1"/>
              </a:solidFill>
              <a:latin typeface="Arial" panose="020B0604020202020204" pitchFamily="34" charset="0"/>
              <a:cs typeface="Arial" panose="020B0604020202020204" pitchFamily="34" charset="0"/>
            </a:rPr>
            <a:t>Consultation with Limpopo, KZN and North West</a:t>
          </a:r>
        </a:p>
        <a:p>
          <a:endParaRPr lang="en-ZA" sz="1600" b="1"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Spatial delineated report was submitted and c</a:t>
          </a:r>
          <a:r>
            <a:rPr lang="en-US" sz="1600" b="0" dirty="0" smtClean="0">
              <a:solidFill>
                <a:schemeClr val="bg1"/>
              </a:solidFill>
              <a:latin typeface="Arial" panose="020B0604020202020204" pitchFamily="34" charset="0"/>
              <a:cs typeface="Arial" panose="020B0604020202020204" pitchFamily="34" charset="0"/>
            </a:rPr>
            <a:t>consultations with North West, KZN and Limpopo PDA’s were held on the delineated protected agricultural areas </a:t>
          </a:r>
        </a:p>
        <a:p>
          <a:r>
            <a:rPr lang="en-ZA" sz="1600" b="1" dirty="0" smtClean="0">
              <a:solidFill>
                <a:schemeClr val="tx1"/>
              </a:solidFill>
              <a:latin typeface="Arial" panose="020B0604020202020204" pitchFamily="34" charset="0"/>
              <a:cs typeface="Arial" panose="020B0604020202020204" pitchFamily="34" charset="0"/>
            </a:rPr>
            <a:t> Achieved</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25301" custScaleY="196280" custLinFactNeighborX="-3023" custLinFactNeighborY="844">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 </a:t>
          </a:r>
          <a:r>
            <a:rPr lang="en-ZA" sz="1600" b="0" dirty="0" smtClean="0">
              <a:solidFill>
                <a:schemeClr val="bg1"/>
              </a:solidFill>
              <a:latin typeface="Arial" panose="020B0604020202020204" pitchFamily="34" charset="0"/>
              <a:cs typeface="Arial" panose="020B0604020202020204" pitchFamily="34" charset="0"/>
            </a:rPr>
            <a:t>3 quarterly reports on </a:t>
          </a:r>
          <a:r>
            <a:rPr lang="en-US" sz="1600" b="0" dirty="0" smtClean="0">
              <a:solidFill>
                <a:schemeClr val="bg1"/>
              </a:solidFill>
              <a:latin typeface="Arial" panose="020B0604020202020204" pitchFamily="34" charset="0"/>
              <a:cs typeface="Arial" panose="020B0604020202020204" pitchFamily="34" charset="0"/>
            </a:rPr>
            <a:t>3 plant pest surveillances conducted (Exotic fruit fly Surveillance; Citrus Greening Survey; Banana bunchy top virus )</a:t>
          </a:r>
          <a:r>
            <a:rPr lang="en-US" sz="1600" b="1" dirty="0" smtClean="0">
              <a:solidFill>
                <a:schemeClr val="bg1"/>
              </a:solidFill>
              <a:latin typeface="Arial" panose="020B0604020202020204" pitchFamily="34" charset="0"/>
              <a:cs typeface="Arial" panose="020B0604020202020204" pitchFamily="34" charset="0"/>
            </a:rPr>
            <a:t> </a:t>
          </a:r>
        </a:p>
        <a:p>
          <a:endParaRPr lang="en-ZA" sz="1600" b="1"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a:t>
          </a:r>
          <a:r>
            <a:rPr lang="en-ZA" sz="1600" b="1" dirty="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3 plant pest surveillances conducted (Exotic fruit fly Surveillance; Citrus Greening Survey; Banana bunchy top virus ) and quarterly reports were compiled</a:t>
          </a:r>
          <a:r>
            <a:rPr lang="en-ZA" sz="1600" b="1" dirty="0" smtClean="0">
              <a:solidFill>
                <a:schemeClr val="tx1"/>
              </a:solidFill>
              <a:latin typeface="Arial" panose="020B0604020202020204" pitchFamily="34" charset="0"/>
              <a:cs typeface="Arial" panose="020B0604020202020204" pitchFamily="34" charset="0"/>
            </a:rPr>
            <a:t> </a:t>
          </a:r>
        </a:p>
        <a:p>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42719" custScaleY="212048" custLinFactNeighborX="-13138" custLinFactNeighborY="1918">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US" sz="1600" b="0" dirty="0" smtClean="0">
              <a:solidFill>
                <a:schemeClr val="bg1"/>
              </a:solidFill>
              <a:latin typeface="Arial" panose="020B0604020202020204" pitchFamily="34" charset="0"/>
              <a:cs typeface="Arial" panose="020B0604020202020204" pitchFamily="34" charset="0"/>
            </a:rPr>
            <a:t>3 animal diseases risk surveillances conducted (CBPP, PPR, FMD)</a:t>
          </a:r>
        </a:p>
        <a:p>
          <a:endParaRPr lang="en-US" sz="1600" b="0" dirty="0" smtClean="0">
            <a:solidFill>
              <a:schemeClr val="bg1"/>
            </a:solidFill>
            <a:latin typeface="Arial" panose="020B0604020202020204" pitchFamily="34" charset="0"/>
            <a:cs typeface="Arial" panose="020B0604020202020204" pitchFamily="34" charset="0"/>
          </a:endParaRPr>
        </a:p>
        <a:p>
          <a:r>
            <a:rPr lang="en-ZA" sz="1600" b="1" dirty="0" smtClean="0">
              <a:solidFill>
                <a:schemeClr val="bg1"/>
              </a:solidFill>
              <a:latin typeface="Arial" panose="020B0604020202020204" pitchFamily="34" charset="0"/>
              <a:cs typeface="Arial" panose="020B0604020202020204" pitchFamily="34" charset="0"/>
            </a:rPr>
            <a:t>Output: </a:t>
          </a:r>
          <a:r>
            <a:rPr lang="en-ZA" sz="1600" b="0" dirty="0" smtClean="0">
              <a:solidFill>
                <a:schemeClr val="bg1"/>
              </a:solidFill>
              <a:latin typeface="Arial" panose="020B0604020202020204" pitchFamily="34" charset="0"/>
              <a:cs typeface="Arial" panose="020B0604020202020204" pitchFamily="34" charset="0"/>
            </a:rPr>
            <a:t>Quarterly </a:t>
          </a:r>
          <a:r>
            <a:rPr lang="en-US" sz="1600" b="0" dirty="0" smtClean="0">
              <a:solidFill>
                <a:schemeClr val="bg1"/>
              </a:solidFill>
              <a:latin typeface="Arial" panose="020B0604020202020204" pitchFamily="34" charset="0"/>
              <a:cs typeface="Arial" panose="020B0604020202020204" pitchFamily="34" charset="0"/>
            </a:rPr>
            <a:t>reports on 3 animal disease risk surveillances conducted (CBPP; PPR; FMD) have been generated </a:t>
          </a:r>
          <a:r>
            <a:rPr lang="en-ZA" sz="1600" b="0" dirty="0" smtClean="0">
              <a:solidFill>
                <a:schemeClr val="bg1"/>
              </a:solidFill>
              <a:latin typeface="Arial" panose="020B0604020202020204" pitchFamily="34" charset="0"/>
              <a:cs typeface="Arial" panose="020B0604020202020204" pitchFamily="34" charset="0"/>
            </a:rPr>
            <a:t> </a:t>
          </a:r>
          <a:endParaRPr lang="en-ZA" sz="1600" b="0" dirty="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 Achieved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101038" custScaleY="200230" custLinFactNeighborX="-5638" custLinFactNeighborY="-610">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A96C8B-A3BE-4312-BF4A-8F251599E387}"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n-ZA"/>
        </a:p>
      </dgm:t>
    </dgm:pt>
    <dgm:pt modelId="{84FAB3A3-0C0D-4AAA-B297-9BF628878DDD}">
      <dgm:prSet phldrT="[Text]" custT="1"/>
      <dgm:spPr>
        <a:solidFill>
          <a:srgbClr val="00B050"/>
        </a:solidFill>
      </dgm:spPr>
      <dgm:t>
        <a:bodyPr/>
        <a:lstStyle/>
        <a:p>
          <a:r>
            <a:rPr lang="en-ZA" sz="1600" b="1" dirty="0" smtClean="0">
              <a:solidFill>
                <a:schemeClr val="bg1"/>
              </a:solidFill>
              <a:latin typeface="Arial" panose="020B0604020202020204" pitchFamily="34" charset="0"/>
              <a:cs typeface="Arial" panose="020B0604020202020204" pitchFamily="34" charset="0"/>
            </a:rPr>
            <a:t>Target</a:t>
          </a:r>
          <a:r>
            <a:rPr lang="en-ZA" sz="1600" b="1" dirty="0">
              <a:solidFill>
                <a:schemeClr val="bg1"/>
              </a:solidFill>
              <a:latin typeface="Arial" panose="020B0604020202020204" pitchFamily="34" charset="0"/>
              <a:cs typeface="Arial" panose="020B0604020202020204" pitchFamily="34" charset="0"/>
            </a:rPr>
            <a:t>: </a:t>
          </a:r>
          <a:r>
            <a:rPr lang="en-ZA" sz="1600" b="1" dirty="0" smtClean="0">
              <a:solidFill>
                <a:schemeClr val="bg1"/>
              </a:solidFill>
              <a:latin typeface="Arial" panose="020B0604020202020204" pitchFamily="34" charset="0"/>
              <a:cs typeface="Arial" panose="020B0604020202020204" pitchFamily="34" charset="0"/>
            </a:rPr>
            <a:t>3 375</a:t>
          </a:r>
          <a:endParaRPr lang="en-US" sz="1600" b="0"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a:t>
          </a:r>
          <a:r>
            <a:rPr lang="en-ZA" sz="1600" b="1" dirty="0">
              <a:solidFill>
                <a:schemeClr val="bg1"/>
              </a:solidFill>
              <a:latin typeface="Arial" panose="020B0604020202020204" pitchFamily="34" charset="0"/>
              <a:cs typeface="Arial" panose="020B0604020202020204" pitchFamily="34" charset="0"/>
            </a:rPr>
            <a:t>Output: </a:t>
          </a:r>
          <a:r>
            <a:rPr lang="en-ZA" sz="1600" b="1" dirty="0" smtClean="0">
              <a:solidFill>
                <a:schemeClr val="bg1"/>
              </a:solidFill>
              <a:latin typeface="Arial" panose="020B0604020202020204" pitchFamily="34" charset="0"/>
              <a:cs typeface="Arial" panose="020B0604020202020204" pitchFamily="34" charset="0"/>
            </a:rPr>
            <a:t>3 632</a:t>
          </a:r>
          <a:endParaRPr lang="en-ZA" sz="1600" b="0" dirty="0">
            <a:solidFill>
              <a:schemeClr val="bg1"/>
            </a:solidFill>
            <a:latin typeface="Arial" panose="020B0604020202020204" pitchFamily="34" charset="0"/>
            <a:cs typeface="Arial" panose="020B0604020202020204" pitchFamily="34" charset="0"/>
          </a:endParaRPr>
        </a:p>
        <a:p>
          <a:r>
            <a:rPr lang="en-ZA" sz="1600" b="1" dirty="0" smtClean="0">
              <a:solidFill>
                <a:schemeClr val="tx1"/>
              </a:solidFill>
              <a:latin typeface="Arial" panose="020B0604020202020204" pitchFamily="34" charset="0"/>
              <a:cs typeface="Arial" panose="020B0604020202020204" pitchFamily="34" charset="0"/>
            </a:rPr>
            <a:t>Achieved  </a:t>
          </a:r>
          <a:r>
            <a:rPr lang="en-ZA" sz="1600" dirty="0" smtClean="0">
              <a:solidFill>
                <a:schemeClr val="tx1"/>
              </a:solidFill>
              <a:latin typeface="Arial" panose="020B0604020202020204" pitchFamily="34" charset="0"/>
              <a:cs typeface="Arial" panose="020B0604020202020204" pitchFamily="34" charset="0"/>
            </a:rPr>
            <a:t> </a:t>
          </a:r>
          <a:endParaRPr lang="en-ZA" sz="1600" b="1" dirty="0">
            <a:solidFill>
              <a:schemeClr val="tx1"/>
            </a:solidFill>
            <a:latin typeface="Arial" panose="020B0604020202020204" pitchFamily="34" charset="0"/>
            <a:cs typeface="Arial" panose="020B0604020202020204" pitchFamily="34" charset="0"/>
          </a:endParaRPr>
        </a:p>
      </dgm:t>
    </dgm:pt>
    <dgm:pt modelId="{D24EACDB-C76B-458C-A4CB-51D9A7769131}" type="parTrans" cxnId="{719BFD15-A17C-4C76-89C9-1740E13407CD}">
      <dgm:prSet/>
      <dgm:spPr/>
      <dgm:t>
        <a:bodyPr/>
        <a:lstStyle/>
        <a:p>
          <a:endParaRPr lang="en-ZA"/>
        </a:p>
      </dgm:t>
    </dgm:pt>
    <dgm:pt modelId="{5B51E383-10BD-47BF-9EEB-D5818BD0D892}" type="sibTrans" cxnId="{719BFD15-A17C-4C76-89C9-1740E13407CD}">
      <dgm:prSet/>
      <dgm:spPr/>
      <dgm:t>
        <a:bodyPr/>
        <a:lstStyle/>
        <a:p>
          <a:endParaRPr lang="en-ZA"/>
        </a:p>
      </dgm:t>
    </dgm:pt>
    <dgm:pt modelId="{3E2FA9FF-51E2-499E-A412-F8B1EC2F856A}" type="pres">
      <dgm:prSet presAssocID="{38A96C8B-A3BE-4312-BF4A-8F251599E387}" presName="CompostProcess" presStyleCnt="0">
        <dgm:presLayoutVars>
          <dgm:dir/>
          <dgm:resizeHandles val="exact"/>
        </dgm:presLayoutVars>
      </dgm:prSet>
      <dgm:spPr/>
      <dgm:t>
        <a:bodyPr/>
        <a:lstStyle/>
        <a:p>
          <a:endParaRPr lang="en-US"/>
        </a:p>
      </dgm:t>
    </dgm:pt>
    <dgm:pt modelId="{2A316711-9DA7-456B-88A4-D914574BEE53}" type="pres">
      <dgm:prSet presAssocID="{38A96C8B-A3BE-4312-BF4A-8F251599E387}" presName="arrow" presStyleLbl="bgShp" presStyleIdx="0" presStyleCnt="1" custLinFactNeighborX="391"/>
      <dgm:spPr/>
    </dgm:pt>
    <dgm:pt modelId="{0EF5E942-6DBE-46A1-BEFA-18CA8E9A481F}" type="pres">
      <dgm:prSet presAssocID="{38A96C8B-A3BE-4312-BF4A-8F251599E387}" presName="linearProcess" presStyleCnt="0"/>
      <dgm:spPr/>
    </dgm:pt>
    <dgm:pt modelId="{4B57B3EA-3E83-421C-8858-F2468BF0FAE3}" type="pres">
      <dgm:prSet presAssocID="{84FAB3A3-0C0D-4AAA-B297-9BF628878DDD}" presName="textNode" presStyleLbl="node1" presStyleIdx="0" presStyleCnt="1" custScaleX="244004" custScaleY="175131" custLinFactNeighborX="-21407" custLinFactNeighborY="2505">
        <dgm:presLayoutVars>
          <dgm:bulletEnabled val="1"/>
        </dgm:presLayoutVars>
      </dgm:prSet>
      <dgm:spPr/>
      <dgm:t>
        <a:bodyPr/>
        <a:lstStyle/>
        <a:p>
          <a:endParaRPr lang="en-US"/>
        </a:p>
      </dgm:t>
    </dgm:pt>
  </dgm:ptLst>
  <dgm:cxnLst>
    <dgm:cxn modelId="{719BFD15-A17C-4C76-89C9-1740E13407CD}" srcId="{38A96C8B-A3BE-4312-BF4A-8F251599E387}" destId="{84FAB3A3-0C0D-4AAA-B297-9BF628878DDD}" srcOrd="0" destOrd="0" parTransId="{D24EACDB-C76B-458C-A4CB-51D9A7769131}" sibTransId="{5B51E383-10BD-47BF-9EEB-D5818BD0D892}"/>
    <dgm:cxn modelId="{ABDE2BBE-0569-4A23-ABE9-EA9BAD93026A}" type="presOf" srcId="{38A96C8B-A3BE-4312-BF4A-8F251599E387}" destId="{3E2FA9FF-51E2-499E-A412-F8B1EC2F856A}" srcOrd="0" destOrd="0" presId="urn:microsoft.com/office/officeart/2005/8/layout/hProcess9"/>
    <dgm:cxn modelId="{FC8909F2-AA53-4AC2-9C7A-340E517B0E4F}" type="presOf" srcId="{84FAB3A3-0C0D-4AAA-B297-9BF628878DDD}" destId="{4B57B3EA-3E83-421C-8858-F2468BF0FAE3}" srcOrd="0" destOrd="0" presId="urn:microsoft.com/office/officeart/2005/8/layout/hProcess9"/>
    <dgm:cxn modelId="{39DE8189-CEA8-4CBC-B7EB-C67B56C318B8}" type="presParOf" srcId="{3E2FA9FF-51E2-499E-A412-F8B1EC2F856A}" destId="{2A316711-9DA7-456B-88A4-D914574BEE53}" srcOrd="0" destOrd="0" presId="urn:microsoft.com/office/officeart/2005/8/layout/hProcess9"/>
    <dgm:cxn modelId="{7570A740-C0DF-4448-BDB3-257B0EAF68CF}" type="presParOf" srcId="{3E2FA9FF-51E2-499E-A412-F8B1EC2F856A}" destId="{0EF5E942-6DBE-46A1-BEFA-18CA8E9A481F}" srcOrd="1" destOrd="0" presId="urn:microsoft.com/office/officeart/2005/8/layout/hProcess9"/>
    <dgm:cxn modelId="{B4AD9ED3-80FA-4C8F-8558-695A33CE95A2}" type="presParOf" srcId="{0EF5E942-6DBE-46A1-BEFA-18CA8E9A481F}" destId="{4B57B3EA-3E83-421C-8858-F2468BF0FAE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7E667-7985-45E1-8A3A-A03D8A84D532}">
      <dsp:nvSpPr>
        <dsp:cNvPr id="0" name=""/>
        <dsp:cNvSpPr/>
      </dsp:nvSpPr>
      <dsp:spPr>
        <a:xfrm>
          <a:off x="-5441704" y="-833230"/>
          <a:ext cx="6479428" cy="6479428"/>
        </a:xfrm>
        <a:prstGeom prst="blockArc">
          <a:avLst>
            <a:gd name="adj1" fmla="val 18900000"/>
            <a:gd name="adj2" fmla="val 2700000"/>
            <a:gd name="adj3" fmla="val 333"/>
          </a:avLst>
        </a:prstGeom>
        <a:noFill/>
        <a:ln w="25400" cap="flat" cmpd="sng" algn="ctr">
          <a:solidFill>
            <a:srgbClr val="92D050"/>
          </a:solidFill>
          <a:prstDash val="solid"/>
        </a:ln>
        <a:effectLst/>
      </dsp:spPr>
      <dsp:style>
        <a:lnRef idx="2">
          <a:scrgbClr r="0" g="0" b="0"/>
        </a:lnRef>
        <a:fillRef idx="0">
          <a:scrgbClr r="0" g="0" b="0"/>
        </a:fillRef>
        <a:effectRef idx="0">
          <a:scrgbClr r="0" g="0" b="0"/>
        </a:effectRef>
        <a:fontRef idx="minor"/>
      </dsp:style>
    </dsp:sp>
    <dsp:sp modelId="{A52EC2A0-13CB-4820-87A1-AC0904D20EBC}">
      <dsp:nvSpPr>
        <dsp:cNvPr id="0" name=""/>
        <dsp:cNvSpPr/>
      </dsp:nvSpPr>
      <dsp:spPr>
        <a:xfrm>
          <a:off x="711782" y="377538"/>
          <a:ext cx="6633885" cy="26979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0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latin typeface="+mj-lt"/>
              <a:cs typeface="Arial" panose="020B0604020202020204" pitchFamily="34" charset="0"/>
            </a:rPr>
            <a:t>Introduction</a:t>
          </a:r>
          <a:endParaRPr lang="en-ZA" sz="1800" kern="1200" dirty="0">
            <a:latin typeface="Arial" panose="020B0604020202020204" pitchFamily="34" charset="0"/>
            <a:cs typeface="Arial" panose="020B0604020202020204" pitchFamily="34" charset="0"/>
          </a:endParaRPr>
        </a:p>
      </dsp:txBody>
      <dsp:txXfrm>
        <a:off x="711782" y="377538"/>
        <a:ext cx="6633885" cy="269792"/>
      </dsp:txXfrm>
    </dsp:sp>
    <dsp:sp modelId="{74DF41E2-6E53-444D-8C3A-F36170B64E45}">
      <dsp:nvSpPr>
        <dsp:cNvPr id="0" name=""/>
        <dsp:cNvSpPr/>
      </dsp:nvSpPr>
      <dsp:spPr>
        <a:xfrm>
          <a:off x="70153" y="190112"/>
          <a:ext cx="633386" cy="633386"/>
        </a:xfrm>
        <a:prstGeom prst="ellipse">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C517F027-D3F2-4E2E-85DB-4E41CE6EA893}">
      <dsp:nvSpPr>
        <dsp:cNvPr id="0" name=""/>
        <dsp:cNvSpPr/>
      </dsp:nvSpPr>
      <dsp:spPr>
        <a:xfrm>
          <a:off x="803650" y="1013418"/>
          <a:ext cx="6925546" cy="50670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0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ZA" sz="1800" kern="1200" dirty="0" smtClean="0">
              <a:latin typeface="+mj-lt"/>
              <a:cs typeface="Arial" panose="020B0604020202020204" pitchFamily="34" charset="0"/>
            </a:rPr>
            <a:t>Operational</a:t>
          </a:r>
          <a:r>
            <a:rPr lang="en-ZA" sz="1800" kern="1200" dirty="0" smtClean="0">
              <a:latin typeface="+mn-lt"/>
              <a:cs typeface="Arial" panose="020B0604020202020204" pitchFamily="34" charset="0"/>
            </a:rPr>
            <a:t> Environment</a:t>
          </a:r>
          <a:endParaRPr lang="en-ZA" sz="1800" kern="1200" dirty="0">
            <a:latin typeface="+mn-lt"/>
            <a:cs typeface="Arial" panose="020B0604020202020204" pitchFamily="34" charset="0"/>
          </a:endParaRPr>
        </a:p>
      </dsp:txBody>
      <dsp:txXfrm>
        <a:off x="803650" y="1013418"/>
        <a:ext cx="6925546" cy="506709"/>
      </dsp:txXfrm>
    </dsp:sp>
    <dsp:sp modelId="{60DB6C9D-ECDA-431A-B26D-DBFD32F6CE74}">
      <dsp:nvSpPr>
        <dsp:cNvPr id="0" name=""/>
        <dsp:cNvSpPr/>
      </dsp:nvSpPr>
      <dsp:spPr>
        <a:xfrm>
          <a:off x="486956" y="950079"/>
          <a:ext cx="633386" cy="633386"/>
        </a:xfrm>
        <a:prstGeom prst="ellipse">
          <a:avLst/>
        </a:prstGeom>
        <a:solidFill>
          <a:schemeClr val="lt1">
            <a:hueOff val="0"/>
            <a:satOff val="0"/>
            <a:lumOff val="0"/>
            <a:alphaOff val="0"/>
          </a:schemeClr>
        </a:solidFill>
        <a:ln w="25400" cap="flat" cmpd="sng" algn="ctr">
          <a:solidFill>
            <a:schemeClr val="accent1">
              <a:shade val="80000"/>
              <a:hueOff val="61249"/>
              <a:satOff val="-878"/>
              <a:lumOff val="5123"/>
              <a:alphaOff val="0"/>
            </a:schemeClr>
          </a:solidFill>
          <a:prstDash val="solid"/>
        </a:ln>
        <a:effectLst/>
      </dsp:spPr>
      <dsp:style>
        <a:lnRef idx="2">
          <a:scrgbClr r="0" g="0" b="0"/>
        </a:lnRef>
        <a:fillRef idx="1">
          <a:scrgbClr r="0" g="0" b="0"/>
        </a:fillRef>
        <a:effectRef idx="0">
          <a:scrgbClr r="0" g="0" b="0"/>
        </a:effectRef>
        <a:fontRef idx="minor"/>
      </dsp:style>
    </dsp:sp>
    <dsp:sp modelId="{E3F76C00-21AE-4A70-AFB9-FFBE36887A02}">
      <dsp:nvSpPr>
        <dsp:cNvPr id="0" name=""/>
        <dsp:cNvSpPr/>
      </dsp:nvSpPr>
      <dsp:spPr>
        <a:xfrm>
          <a:off x="994243" y="1773386"/>
          <a:ext cx="6734952" cy="50670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0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ZA" sz="1800" kern="1200" dirty="0" smtClean="0">
              <a:latin typeface="+mj-lt"/>
            </a:rPr>
            <a:t>2021/22</a:t>
          </a:r>
          <a:r>
            <a:rPr lang="en-ZA" sz="1800" kern="1200" dirty="0" smtClean="0"/>
            <a:t>  Q1-Q3  </a:t>
          </a:r>
          <a:r>
            <a:rPr lang="en-ZA" sz="1800" kern="1200" dirty="0" smtClean="0">
              <a:latin typeface="+mj-lt"/>
            </a:rPr>
            <a:t>Performance</a:t>
          </a:r>
          <a:r>
            <a:rPr lang="en-ZA" sz="1800" kern="1200" dirty="0" smtClean="0"/>
            <a:t> Scorecard</a:t>
          </a:r>
          <a:endParaRPr lang="en-ZA" sz="1800" kern="1200" dirty="0">
            <a:latin typeface="Arial" panose="020B0604020202020204" pitchFamily="34" charset="0"/>
            <a:cs typeface="Arial" panose="020B0604020202020204" pitchFamily="34" charset="0"/>
          </a:endParaRPr>
        </a:p>
      </dsp:txBody>
      <dsp:txXfrm>
        <a:off x="994243" y="1773386"/>
        <a:ext cx="6734952" cy="506709"/>
      </dsp:txXfrm>
    </dsp:sp>
    <dsp:sp modelId="{113DAA17-5D3E-424E-83B9-C9FE0668F7B5}">
      <dsp:nvSpPr>
        <dsp:cNvPr id="0" name=""/>
        <dsp:cNvSpPr/>
      </dsp:nvSpPr>
      <dsp:spPr>
        <a:xfrm>
          <a:off x="677550" y="1710047"/>
          <a:ext cx="633386" cy="633386"/>
        </a:xfrm>
        <a:prstGeom prst="ellipse">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EF68B7FD-3E44-4AD2-9E1C-33C8C512E71B}">
      <dsp:nvSpPr>
        <dsp:cNvPr id="0" name=""/>
        <dsp:cNvSpPr/>
      </dsp:nvSpPr>
      <dsp:spPr>
        <a:xfrm>
          <a:off x="1061259" y="2588124"/>
          <a:ext cx="6734952" cy="50670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00" tIns="45720" rIns="45720" bIns="45720" numCol="1" spcCol="1270" anchor="ctr" anchorCtr="0">
          <a:noAutofit/>
        </a:bodyPr>
        <a:lstStyle/>
        <a:p>
          <a:pPr marL="0" lvl="0" indent="0" algn="l" defTabSz="914400">
            <a:lnSpc>
              <a:spcPct val="100000"/>
            </a:lnSpc>
            <a:spcBef>
              <a:spcPct val="0"/>
            </a:spcBef>
            <a:spcAft>
              <a:spcPts val="0"/>
            </a:spcAft>
            <a:buNone/>
          </a:pPr>
          <a:r>
            <a:rPr lang="it-IT" sz="1800" kern="1200" dirty="0" smtClean="0">
              <a:latin typeface="+mj-lt"/>
            </a:rPr>
            <a:t>2021/22</a:t>
          </a:r>
          <a:r>
            <a:rPr lang="it-IT" sz="1800" kern="1200" dirty="0" smtClean="0"/>
            <a:t> </a:t>
          </a:r>
          <a:r>
            <a:rPr lang="it-IT" sz="1800" kern="1200" dirty="0" smtClean="0">
              <a:latin typeface="+mj-lt"/>
            </a:rPr>
            <a:t>Consolidated</a:t>
          </a:r>
          <a:r>
            <a:rPr lang="it-IT" sz="1800" kern="1200" dirty="0" smtClean="0"/>
            <a:t> Q1-Q3 Performance Per Programme</a:t>
          </a:r>
          <a:endParaRPr lang="en-ZA" sz="1800" kern="1200" dirty="0">
            <a:latin typeface="+mj-lt"/>
            <a:cs typeface="Arial" panose="020B0604020202020204" pitchFamily="34" charset="0"/>
          </a:endParaRPr>
        </a:p>
      </dsp:txBody>
      <dsp:txXfrm>
        <a:off x="1061259" y="2588124"/>
        <a:ext cx="6734952" cy="506709"/>
      </dsp:txXfrm>
    </dsp:sp>
    <dsp:sp modelId="{AD698814-BE69-4998-97B1-8733A357584C}">
      <dsp:nvSpPr>
        <dsp:cNvPr id="0" name=""/>
        <dsp:cNvSpPr/>
      </dsp:nvSpPr>
      <dsp:spPr>
        <a:xfrm>
          <a:off x="677550" y="2469533"/>
          <a:ext cx="633386" cy="633386"/>
        </a:xfrm>
        <a:prstGeom prst="ellipse">
          <a:avLst/>
        </a:prstGeom>
        <a:solidFill>
          <a:schemeClr val="lt1">
            <a:hueOff val="0"/>
            <a:satOff val="0"/>
            <a:lumOff val="0"/>
            <a:alphaOff val="0"/>
          </a:schemeClr>
        </a:solidFill>
        <a:ln w="25400" cap="flat" cmpd="sng" algn="ctr">
          <a:solidFill>
            <a:schemeClr val="accent1">
              <a:shade val="80000"/>
              <a:hueOff val="183747"/>
              <a:satOff val="-2635"/>
              <a:lumOff val="15369"/>
              <a:alphaOff val="0"/>
            </a:schemeClr>
          </a:solidFill>
          <a:prstDash val="solid"/>
        </a:ln>
        <a:effectLst/>
      </dsp:spPr>
      <dsp:style>
        <a:lnRef idx="2">
          <a:scrgbClr r="0" g="0" b="0"/>
        </a:lnRef>
        <a:fillRef idx="1">
          <a:scrgbClr r="0" g="0" b="0"/>
        </a:fillRef>
        <a:effectRef idx="0">
          <a:scrgbClr r="0" g="0" b="0"/>
        </a:effectRef>
        <a:fontRef idx="minor"/>
      </dsp:style>
    </dsp:sp>
    <dsp:sp modelId="{D15907A5-2C04-4648-A545-778E4DC11B87}">
      <dsp:nvSpPr>
        <dsp:cNvPr id="0" name=""/>
        <dsp:cNvSpPr/>
      </dsp:nvSpPr>
      <dsp:spPr>
        <a:xfrm>
          <a:off x="803650" y="3292840"/>
          <a:ext cx="6925546" cy="50670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00" tIns="45720" rIns="45720" bIns="45720" numCol="1" spcCol="1270" anchor="ctr" anchorCtr="0">
          <a:noAutofit/>
        </a:bodyPr>
        <a:lstStyle/>
        <a:p>
          <a:pPr marL="0" lvl="0" indent="0" algn="l" defTabSz="914400">
            <a:lnSpc>
              <a:spcPct val="100000"/>
            </a:lnSpc>
            <a:spcBef>
              <a:spcPct val="0"/>
            </a:spcBef>
            <a:spcAft>
              <a:spcPts val="0"/>
            </a:spcAft>
            <a:buNone/>
          </a:pPr>
          <a:r>
            <a:rPr lang="en-US" sz="1800" kern="1200" dirty="0" smtClean="0">
              <a:latin typeface="+mj-lt"/>
            </a:rPr>
            <a:t>Conclusion</a:t>
          </a:r>
          <a:endParaRPr lang="en-ZA" sz="1800" kern="1200" dirty="0">
            <a:latin typeface="+mj-lt"/>
            <a:cs typeface="Arial" panose="020B0604020202020204" pitchFamily="34" charset="0"/>
          </a:endParaRPr>
        </a:p>
      </dsp:txBody>
      <dsp:txXfrm>
        <a:off x="803650" y="3292840"/>
        <a:ext cx="6925546" cy="506709"/>
      </dsp:txXfrm>
    </dsp:sp>
    <dsp:sp modelId="{138B8C0F-CB00-4AA5-AA72-CB4F94B96966}">
      <dsp:nvSpPr>
        <dsp:cNvPr id="0" name=""/>
        <dsp:cNvSpPr/>
      </dsp:nvSpPr>
      <dsp:spPr>
        <a:xfrm>
          <a:off x="486956" y="3229501"/>
          <a:ext cx="633386" cy="633386"/>
        </a:xfrm>
        <a:prstGeom prst="ellipse">
          <a:avLst/>
        </a:prstGeom>
        <a:solidFill>
          <a:schemeClr val="lt1">
            <a:hueOff val="0"/>
            <a:satOff val="0"/>
            <a:lumOff val="0"/>
            <a:alphaOff val="0"/>
          </a:schemeClr>
        </a:solidFill>
        <a:ln w="25400" cap="flat" cmpd="sng" algn="ctr">
          <a:solidFill>
            <a:schemeClr val="accent1">
              <a:shade val="80000"/>
              <a:hueOff val="244997"/>
              <a:satOff val="-3514"/>
              <a:lumOff val="20492"/>
              <a:alphaOff val="0"/>
            </a:schemeClr>
          </a:solidFill>
          <a:prstDash val="solid"/>
        </a:ln>
        <a:effectLst/>
      </dsp:spPr>
      <dsp:style>
        <a:lnRef idx="2">
          <a:scrgbClr r="0" g="0" b="0"/>
        </a:lnRef>
        <a:fillRef idx="1">
          <a:scrgbClr r="0" g="0" b="0"/>
        </a:fillRef>
        <a:effectRef idx="0">
          <a:scrgbClr r="0" g="0" b="0"/>
        </a:effectRef>
        <a:fontRef idx="minor"/>
      </dsp:style>
    </dsp:sp>
    <dsp:sp modelId="{E1D2E1AB-9415-4480-A921-84E662F9958C}">
      <dsp:nvSpPr>
        <dsp:cNvPr id="0" name=""/>
        <dsp:cNvSpPr/>
      </dsp:nvSpPr>
      <dsp:spPr>
        <a:xfrm>
          <a:off x="386847" y="4052807"/>
          <a:ext cx="7342349" cy="506709"/>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220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smtClean="0">
              <a:latin typeface="+mj-lt"/>
              <a:cs typeface="Arial" panose="020B0604020202020204" pitchFamily="34" charset="0"/>
            </a:rPr>
            <a:t>Acronyms</a:t>
          </a:r>
          <a:endParaRPr lang="en-ZA" sz="1800" kern="1200" dirty="0" smtClean="0">
            <a:latin typeface="+mj-lt"/>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ZA" sz="2000" kern="1200" dirty="0">
            <a:latin typeface="Arial" panose="020B0604020202020204" pitchFamily="34" charset="0"/>
            <a:cs typeface="Arial" panose="020B0604020202020204" pitchFamily="34" charset="0"/>
          </a:endParaRPr>
        </a:p>
      </dsp:txBody>
      <dsp:txXfrm>
        <a:off x="386847" y="4052807"/>
        <a:ext cx="7342349" cy="506709"/>
      </dsp:txXfrm>
    </dsp:sp>
    <dsp:sp modelId="{A70CFACA-FD10-4BEE-A05C-B4A1225A3134}">
      <dsp:nvSpPr>
        <dsp:cNvPr id="0" name=""/>
        <dsp:cNvSpPr/>
      </dsp:nvSpPr>
      <dsp:spPr>
        <a:xfrm>
          <a:off x="70153" y="3989469"/>
          <a:ext cx="633386" cy="633386"/>
        </a:xfrm>
        <a:prstGeom prst="ellipse">
          <a:avLst/>
        </a:prstGeom>
        <a:solidFill>
          <a:schemeClr val="lt1">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135779" y="0"/>
          <a:ext cx="7694761" cy="1997406"/>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32923"/>
          <a:ext cx="7598039" cy="1864482"/>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0" kern="1200" dirty="0">
              <a:solidFill>
                <a:schemeClr val="bg1"/>
              </a:solidFill>
              <a:latin typeface="Arial" panose="020B0604020202020204" pitchFamily="34" charset="0"/>
              <a:cs typeface="Arial" panose="020B0604020202020204" pitchFamily="34" charset="0"/>
            </a:rPr>
            <a:t>: </a:t>
          </a:r>
          <a:r>
            <a:rPr lang="en-ZA" sz="1600" b="0" kern="1200" dirty="0" smtClean="0">
              <a:solidFill>
                <a:schemeClr val="bg1"/>
              </a:solidFill>
              <a:latin typeface="Arial" panose="020B0604020202020204" pitchFamily="34" charset="0"/>
              <a:cs typeface="Arial" panose="020B0604020202020204" pitchFamily="34" charset="0"/>
            </a:rPr>
            <a:t>3</a:t>
          </a:r>
          <a:r>
            <a:rPr lang="en-US" sz="1600" b="0" kern="1200" dirty="0" smtClean="0">
              <a:solidFill>
                <a:schemeClr val="bg1"/>
              </a:solidFill>
              <a:latin typeface="Arial" panose="020B0604020202020204" pitchFamily="34" charset="0"/>
              <a:cs typeface="Arial" panose="020B0604020202020204" pitchFamily="34" charset="0"/>
            </a:rPr>
            <a:t> provincial agricultural biosecurity coordinating structures consulted </a:t>
          </a:r>
        </a:p>
        <a:p>
          <a:pPr lvl="0" algn="ctr" defTabSz="711200">
            <a:lnSpc>
              <a:spcPct val="90000"/>
            </a:lnSpc>
            <a:spcBef>
              <a:spcPct val="0"/>
            </a:spcBef>
            <a:spcAft>
              <a:spcPct val="35000"/>
            </a:spcAft>
          </a:pPr>
          <a:endParaRPr lang="en-ZA" sz="1600" b="1"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3 Provincial consultations took place with the Limpopo, </a:t>
          </a:r>
          <a:r>
            <a:rPr lang="en-ZA" sz="1600" b="1" kern="1200" dirty="0" smtClean="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Eastern Cape and Western Cape</a:t>
          </a:r>
          <a:r>
            <a:rPr lang="en-ZA" sz="1600" b="0" kern="1200" dirty="0" smtClean="0">
              <a:solidFill>
                <a:schemeClr val="bg1"/>
              </a:solidFill>
              <a:latin typeface="Arial" panose="020B0604020202020204" pitchFamily="34" charset="0"/>
              <a:cs typeface="Arial" panose="020B0604020202020204" pitchFamily="34" charset="0"/>
            </a:rPr>
            <a:t> Provincial Department of Agriculture.</a:t>
          </a:r>
          <a:endParaRPr lang="en-US" sz="1600" b="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91017" y="223940"/>
        <a:ext cx="7416005" cy="16824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1336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319967"/>
          <a:ext cx="8297867" cy="1494638"/>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0" kern="1200" dirty="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Accreditation of Pretoria laboratory</a:t>
          </a:r>
        </a:p>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 </a:t>
          </a:r>
          <a:r>
            <a:rPr lang="en-US" sz="1600" b="0" kern="1200" dirty="0" smtClean="0">
              <a:solidFill>
                <a:schemeClr val="bg1"/>
              </a:solidFill>
              <a:latin typeface="Arial" panose="020B0604020202020204" pitchFamily="34" charset="0"/>
              <a:cs typeface="Arial" panose="020B0604020202020204" pitchFamily="34" charset="0"/>
            </a:rPr>
            <a:t>The laboratory in Pretoria has been accredited</a:t>
          </a:r>
          <a:r>
            <a:rPr lang="en-ZA" sz="1600" b="0" kern="1200" dirty="0" smtClean="0">
              <a:solidFill>
                <a:schemeClr val="bg1"/>
              </a:solidFill>
              <a:latin typeface="Arial" panose="020B0604020202020204" pitchFamily="34" charset="0"/>
              <a:cs typeface="Arial" panose="020B0604020202020204" pitchFamily="34" charset="0"/>
            </a:rPr>
            <a:t> </a:t>
          </a:r>
          <a:endParaRPr lang="en-US" sz="1600" b="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72962" y="392929"/>
        <a:ext cx="8151943" cy="13487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172975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61590"/>
          <a:ext cx="8298928" cy="1506388"/>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100% export protocols for </a:t>
          </a:r>
          <a:r>
            <a:rPr lang="en-US" sz="1600" b="0" kern="1200" dirty="0" err="1" smtClean="0">
              <a:solidFill>
                <a:schemeClr val="bg1"/>
              </a:solidFill>
              <a:latin typeface="Arial" panose="020B0604020202020204" pitchFamily="34" charset="0"/>
              <a:cs typeface="Arial" panose="020B0604020202020204" pitchFamily="34" charset="0"/>
            </a:rPr>
            <a:t>phytosanitary</a:t>
          </a:r>
          <a:r>
            <a:rPr lang="en-US" sz="1600" b="0" kern="1200" dirty="0" smtClean="0">
              <a:solidFill>
                <a:schemeClr val="bg1"/>
              </a:solidFill>
              <a:latin typeface="Arial" panose="020B0604020202020204" pitchFamily="34" charset="0"/>
              <a:cs typeface="Arial" panose="020B0604020202020204" pitchFamily="34" charset="0"/>
            </a:rPr>
            <a:t> requirements implemented</a:t>
          </a:r>
        </a:p>
        <a:p>
          <a:pPr lvl="0" algn="ctr" defTabSz="711200">
            <a:lnSpc>
              <a:spcPct val="90000"/>
            </a:lnSpc>
            <a:spcBef>
              <a:spcPct val="0"/>
            </a:spcBef>
            <a:spcAft>
              <a:spcPct val="35000"/>
            </a:spcAft>
          </a:pP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100</a:t>
          </a:r>
          <a:r>
            <a:rPr lang="en-US" sz="1600" b="0" kern="1200" dirty="0" smtClean="0">
              <a:solidFill>
                <a:schemeClr val="bg1"/>
              </a:solidFill>
              <a:latin typeface="Arial" panose="020B0604020202020204" pitchFamily="34" charset="0"/>
              <a:cs typeface="Arial" panose="020B0604020202020204" pitchFamily="34" charset="0"/>
            </a:rPr>
            <a:t>% export protocols for </a:t>
          </a:r>
          <a:r>
            <a:rPr lang="en-US" sz="1600" b="0" kern="1200" dirty="0" err="1" smtClean="0">
              <a:solidFill>
                <a:schemeClr val="bg1"/>
              </a:solidFill>
              <a:latin typeface="Arial" panose="020B0604020202020204" pitchFamily="34" charset="0"/>
              <a:cs typeface="Arial" panose="020B0604020202020204" pitchFamily="34" charset="0"/>
            </a:rPr>
            <a:t>phytosanitary</a:t>
          </a:r>
          <a:r>
            <a:rPr lang="en-US" sz="1600" b="0" kern="1200" dirty="0" smtClean="0">
              <a:solidFill>
                <a:schemeClr val="bg1"/>
              </a:solidFill>
              <a:latin typeface="Arial" panose="020B0604020202020204" pitchFamily="34" charset="0"/>
              <a:cs typeface="Arial" panose="020B0604020202020204" pitchFamily="34" charset="0"/>
            </a:rPr>
            <a:t> requirements were implemented</a:t>
          </a: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 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73536" y="235126"/>
        <a:ext cx="8151856" cy="13593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19050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70557"/>
          <a:ext cx="8305406" cy="1833333"/>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Report on sorghum harvesting of 4 hectares planted in four provinces </a:t>
          </a:r>
        </a:p>
        <a:p>
          <a:pPr lvl="0" algn="ctr" defTabSz="711200">
            <a:lnSpc>
              <a:spcPct val="90000"/>
            </a:lnSpc>
            <a:spcBef>
              <a:spcPct val="0"/>
            </a:spcBef>
            <a:spcAft>
              <a:spcPct val="35000"/>
            </a:spcAft>
          </a:pP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Report on sorghum harvesting of 4 hectares planted in four provinces (FS, KZN, LP and MP) has been compiled.</a:t>
          </a:r>
          <a:endParaRPr lang="en-ZA" sz="1600" b="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 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89496" y="160053"/>
        <a:ext cx="8126414" cy="16543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55210" y="0"/>
          <a:ext cx="8250587" cy="1669942"/>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28599"/>
          <a:ext cx="8294920" cy="1607118"/>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140</a:t>
          </a:r>
        </a:p>
        <a:p>
          <a:pPr lvl="0" algn="ctr" defTabSz="711200">
            <a:lnSpc>
              <a:spcPct val="90000"/>
            </a:lnSpc>
            <a:spcBef>
              <a:spcPct val="0"/>
            </a:spcBef>
            <a:spcAft>
              <a:spcPct val="35000"/>
            </a:spcAft>
          </a:pP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125 smallholder producers capacitated on crop suitability to climate change programme</a:t>
          </a:r>
        </a:p>
        <a:p>
          <a:pPr lvl="0" algn="ctr" defTabSz="711200">
            <a:lnSpc>
              <a:spcPct val="90000"/>
            </a:lnSpc>
            <a:spcBef>
              <a:spcPct val="0"/>
            </a:spcBef>
            <a:spcAft>
              <a:spcPct val="35000"/>
            </a:spcAft>
          </a:pPr>
          <a:endParaRPr lang="en-ZA" sz="1600" b="1" kern="1200" dirty="0" smtClean="0">
            <a:solidFill>
              <a:schemeClr val="tx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Not 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78453" y="107052"/>
        <a:ext cx="8138014" cy="14502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21201" y="0"/>
          <a:ext cx="6741540" cy="2140319"/>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07152"/>
          <a:ext cx="7919897" cy="2033166"/>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US" sz="1600" b="0" kern="1200" dirty="0">
              <a:solidFill>
                <a:schemeClr val="bg1"/>
              </a:solidFill>
              <a:latin typeface="Arial" panose="020B0604020202020204" pitchFamily="34" charset="0"/>
              <a:cs typeface="Arial" panose="020B0604020202020204" pitchFamily="34" charset="0"/>
            </a:rPr>
            <a:t>Draft report on employment of extension practitioners compiled</a:t>
          </a:r>
        </a:p>
        <a:p>
          <a:pPr lvl="0" algn="ctr" defTabSz="711200">
            <a:lnSpc>
              <a:spcPct val="90000"/>
            </a:lnSpc>
            <a:spcBef>
              <a:spcPct val="0"/>
            </a:spcBef>
            <a:spcAft>
              <a:spcPct val="35000"/>
            </a:spcAft>
          </a:pP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T</a:t>
          </a:r>
          <a:r>
            <a:rPr lang="en-US" sz="1600" b="0" kern="1200" dirty="0">
              <a:solidFill>
                <a:schemeClr val="bg1"/>
              </a:solidFill>
              <a:latin typeface="Arial" panose="020B0604020202020204" pitchFamily="34" charset="0"/>
              <a:cs typeface="Arial" panose="020B0604020202020204" pitchFamily="34" charset="0"/>
            </a:rPr>
            <a:t>he draft report on the employment of Extension Practitioners has been compiled.</a:t>
          </a: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Achieved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99251" y="206403"/>
        <a:ext cx="7721395" cy="18346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22069" y="0"/>
          <a:ext cx="675096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3" y="365233"/>
          <a:ext cx="6736179"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25 225 ha</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Output:4 766 </a:t>
          </a:r>
          <a:r>
            <a:rPr lang="en-ZA" sz="1600" b="1" kern="1200" dirty="0">
              <a:solidFill>
                <a:schemeClr val="bg1"/>
              </a:solidFill>
              <a:latin typeface="Arial" panose="020B0604020202020204" pitchFamily="34" charset="0"/>
              <a:cs typeface="Arial" panose="020B0604020202020204" pitchFamily="34" charset="0"/>
            </a:rPr>
            <a:t>ha</a:t>
          </a: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Not </a:t>
          </a:r>
          <a:r>
            <a:rPr lang="en-ZA" sz="1600" b="1" kern="1200" dirty="0">
              <a:solidFill>
                <a:schemeClr val="tx1"/>
              </a:solidFill>
              <a:latin typeface="Arial" panose="020B0604020202020204" pitchFamily="34" charset="0"/>
              <a:cs typeface="Arial" panose="020B0604020202020204" pitchFamily="34" charset="0"/>
            </a:rPr>
            <a:t>Achieved</a:t>
          </a:r>
          <a:endParaRPr lang="en-ZA" sz="1600" b="0" kern="1200" dirty="0">
            <a:solidFill>
              <a:schemeClr val="tx1"/>
            </a:solidFill>
            <a:latin typeface="Arial" panose="020B0604020202020204" pitchFamily="34" charset="0"/>
            <a:cs typeface="Arial" panose="020B0604020202020204" pitchFamily="34" charset="0"/>
          </a:endParaRPr>
        </a:p>
      </dsp:txBody>
      <dsp:txXfrm>
        <a:off x="71467" y="436697"/>
        <a:ext cx="6593251" cy="13210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22069" y="0"/>
          <a:ext cx="675096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372154"/>
          <a:ext cx="6736179"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5 550 ha</a:t>
          </a:r>
          <a:r>
            <a:rPr lang="en-US" sz="1600" b="1" kern="1200" dirty="0" smtClean="0">
              <a:solidFill>
                <a:schemeClr val="bg1"/>
              </a:solidFill>
              <a:latin typeface="Arial" panose="020B0604020202020204" pitchFamily="34" charset="0"/>
              <a:cs typeface="Arial" panose="020B0604020202020204" pitchFamily="34" charset="0"/>
            </a:rPr>
            <a:t> </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Output:2 479,8 ha</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a:t>
          </a:r>
          <a:endParaRPr lang="en-ZA" sz="1600" b="0" kern="1200" dirty="0">
            <a:solidFill>
              <a:schemeClr val="tx1"/>
            </a:solidFill>
            <a:latin typeface="Arial" panose="020B0604020202020204" pitchFamily="34" charset="0"/>
            <a:cs typeface="Arial" panose="020B0604020202020204" pitchFamily="34" charset="0"/>
          </a:endParaRPr>
        </a:p>
      </dsp:txBody>
      <dsp:txXfrm>
        <a:off x="71464" y="443618"/>
        <a:ext cx="6593251" cy="13210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1336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476661" y="355777"/>
          <a:ext cx="7025510" cy="1494638"/>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50</a:t>
          </a:r>
          <a:r>
            <a:rPr lang="en-US" sz="1600" b="1" kern="1200" dirty="0" smtClean="0">
              <a:solidFill>
                <a:schemeClr val="bg1"/>
              </a:solidFill>
              <a:latin typeface="Arial" panose="020B0604020202020204" pitchFamily="34" charset="0"/>
              <a:cs typeface="Arial" panose="020B0604020202020204" pitchFamily="34" charset="0"/>
            </a:rPr>
            <a:t>% </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Output:20%</a:t>
          </a: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a:t>
          </a:r>
          <a:endParaRPr lang="en-ZA" sz="1600" b="0" kern="1200" dirty="0">
            <a:solidFill>
              <a:schemeClr val="tx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549623" y="428739"/>
        <a:ext cx="6879586" cy="13487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750927" y="361613"/>
          <a:ext cx="6079945"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40</a:t>
          </a:r>
          <a:r>
            <a:rPr lang="en-US" sz="1600" b="1"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29%</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Achieved</a:t>
          </a:r>
        </a:p>
      </dsp:txBody>
      <dsp:txXfrm>
        <a:off x="822391" y="433077"/>
        <a:ext cx="5937017" cy="1321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1037433" y="0"/>
          <a:ext cx="5878788" cy="164727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259297"/>
          <a:ext cx="6911870" cy="1153955"/>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0" kern="1200" dirty="0">
              <a:solidFill>
                <a:schemeClr val="bg1"/>
              </a:solidFill>
              <a:latin typeface="Arial" panose="020B0604020202020204" pitchFamily="34" charset="0"/>
              <a:cs typeface="Arial" panose="020B0604020202020204" pitchFamily="34" charset="0"/>
            </a:rPr>
            <a:t>: </a:t>
          </a:r>
          <a:r>
            <a:rPr lang="en-ZA" sz="1600" b="0" kern="1200" dirty="0" smtClean="0">
              <a:solidFill>
                <a:schemeClr val="bg1"/>
              </a:solidFill>
              <a:latin typeface="Arial" panose="020B0604020202020204" pitchFamily="34" charset="0"/>
              <a:cs typeface="Arial" panose="020B0604020202020204" pitchFamily="34" charset="0"/>
            </a:rPr>
            <a:t>Unqualified audit opinion on 2020/21 annual financial statements </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Unqualified audit opinion on 2020/21 annual financial statements was achieved. </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56331" y="315628"/>
        <a:ext cx="6799208" cy="10412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322746" y="348473"/>
          <a:ext cx="6305447"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 </a:t>
          </a:r>
          <a:r>
            <a:rPr lang="en-ZA" sz="1600" b="1" kern="1200" dirty="0">
              <a:solidFill>
                <a:schemeClr val="bg1"/>
              </a:solidFill>
              <a:latin typeface="Arial" panose="020B0604020202020204" pitchFamily="34" charset="0"/>
              <a:cs typeface="Arial" panose="020B0604020202020204" pitchFamily="34" charset="0"/>
            </a:rPr>
            <a:t>10% </a:t>
          </a:r>
          <a:r>
            <a:rPr lang="en-US" sz="1600" b="1"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a:t>
          </a:r>
          <a:r>
            <a:rPr lang="en-ZA" sz="1600" b="1" kern="1200" dirty="0">
              <a:solidFill>
                <a:schemeClr val="bg1"/>
              </a:solidFill>
              <a:latin typeface="Arial" panose="020B0604020202020204" pitchFamily="34" charset="0"/>
              <a:cs typeface="Arial" panose="020B0604020202020204" pitchFamily="34" charset="0"/>
            </a:rPr>
            <a:t>: 0%</a:t>
          </a: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a:t>
          </a:r>
          <a:endParaRPr lang="en-ZA" sz="1600" b="0" kern="1200" dirty="0">
            <a:solidFill>
              <a:schemeClr val="tx1"/>
            </a:solidFill>
            <a:latin typeface="Arial" panose="020B0604020202020204" pitchFamily="34" charset="0"/>
            <a:cs typeface="Arial" panose="020B0604020202020204" pitchFamily="34" charset="0"/>
          </a:endParaRPr>
        </a:p>
      </dsp:txBody>
      <dsp:txXfrm>
        <a:off x="394210" y="419937"/>
        <a:ext cx="6162519" cy="13210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435498" y="348473"/>
          <a:ext cx="6079945"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10</a:t>
          </a:r>
          <a:r>
            <a:rPr lang="en-US" sz="1600" b="1"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a:t>
          </a:r>
          <a:r>
            <a:rPr lang="en-ZA" sz="1600" b="1" kern="1200" dirty="0">
              <a:solidFill>
                <a:schemeClr val="bg1"/>
              </a:solidFill>
              <a:latin typeface="Arial" panose="020B0604020202020204" pitchFamily="34" charset="0"/>
              <a:cs typeface="Arial" panose="020B0604020202020204" pitchFamily="34" charset="0"/>
            </a:rPr>
            <a:t>: 0</a:t>
          </a: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a:t>
          </a:r>
          <a:endParaRPr lang="en-ZA" sz="1600" b="0" kern="1200" dirty="0">
            <a:solidFill>
              <a:schemeClr val="tx1"/>
            </a:solidFill>
            <a:latin typeface="Arial" panose="020B0604020202020204" pitchFamily="34" charset="0"/>
            <a:cs typeface="Arial" panose="020B0604020202020204" pitchFamily="34" charset="0"/>
          </a:endParaRPr>
        </a:p>
      </dsp:txBody>
      <dsp:txXfrm>
        <a:off x="506962" y="419937"/>
        <a:ext cx="5937017" cy="13210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435498" y="348473"/>
          <a:ext cx="6079945"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450 </a:t>
          </a: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3 (</a:t>
          </a:r>
          <a:r>
            <a:rPr lang="en-ZA" sz="1600" b="1" kern="1200" dirty="0">
              <a:solidFill>
                <a:schemeClr val="bg1"/>
              </a:solidFill>
              <a:latin typeface="Arial" panose="020B0604020202020204" pitchFamily="34" charset="0"/>
              <a:cs typeface="Arial" panose="020B0604020202020204" pitchFamily="34" charset="0"/>
            </a:rPr>
            <a:t>KZN)</a:t>
          </a: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a:t>
          </a:r>
          <a:endParaRPr lang="en-ZA" sz="1600" b="0" kern="1200" dirty="0">
            <a:solidFill>
              <a:schemeClr val="tx1"/>
            </a:solidFill>
            <a:latin typeface="Arial" panose="020B0604020202020204" pitchFamily="34" charset="0"/>
            <a:cs typeface="Arial" panose="020B0604020202020204" pitchFamily="34" charset="0"/>
          </a:endParaRPr>
        </a:p>
      </dsp:txBody>
      <dsp:txXfrm>
        <a:off x="506962" y="419937"/>
        <a:ext cx="5937017" cy="132102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178736" y="348473"/>
          <a:ext cx="6593467"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128 </a:t>
          </a: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 35</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a:t>
          </a:r>
          <a:endParaRPr lang="en-ZA" sz="1600" b="0" kern="1200" dirty="0">
            <a:solidFill>
              <a:schemeClr val="tx1"/>
            </a:solidFill>
            <a:latin typeface="Arial" panose="020B0604020202020204" pitchFamily="34" charset="0"/>
            <a:cs typeface="Arial" panose="020B0604020202020204" pitchFamily="34" charset="0"/>
          </a:endParaRPr>
        </a:p>
      </dsp:txBody>
      <dsp:txXfrm>
        <a:off x="250200" y="419937"/>
        <a:ext cx="6450539" cy="132102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434363"/>
          <a:ext cx="6881513" cy="1463951"/>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68</a:t>
          </a:r>
          <a:r>
            <a:rPr lang="en-US" sz="1600" b="1" kern="1200" dirty="0" smtClean="0">
              <a:solidFill>
                <a:schemeClr val="bg1"/>
              </a:solidFill>
              <a:latin typeface="Arial" panose="020B0604020202020204" pitchFamily="34" charset="0"/>
              <a:cs typeface="Arial" panose="020B0604020202020204" pitchFamily="34" charset="0"/>
            </a:rPr>
            <a:t> </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ZA" sz="1600" b="1"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69</a:t>
          </a: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 </a:t>
          </a: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71464" y="505827"/>
        <a:ext cx="6738585" cy="132102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581721" y="0"/>
          <a:ext cx="6313092" cy="1038654"/>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0"/>
          <a:ext cx="7427160" cy="1038654"/>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 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16</a:t>
          </a:r>
          <a:r>
            <a:rPr lang="en-US" sz="1600" b="1" kern="1200" dirty="0" smtClean="0">
              <a:solidFill>
                <a:schemeClr val="bg1"/>
              </a:solidFill>
              <a:latin typeface="Arial" panose="020B0604020202020204" pitchFamily="34" charset="0"/>
              <a:cs typeface="Arial" panose="020B0604020202020204" pitchFamily="34" charset="0"/>
            </a:rPr>
            <a:t> </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0</a:t>
          </a:r>
          <a:r>
            <a:rPr lang="en-US" sz="1600" b="1" kern="1200" dirty="0" smtClean="0">
              <a:solidFill>
                <a:schemeClr val="bg1"/>
              </a:solidFill>
              <a:latin typeface="Arial" panose="020B0604020202020204" pitchFamily="34" charset="0"/>
              <a:cs typeface="Arial" panose="020B0604020202020204" pitchFamily="34" charset="0"/>
            </a:rPr>
            <a:t> </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tx1"/>
              </a:solidFill>
              <a:latin typeface="Arial" panose="020B0604020202020204" pitchFamily="34" charset="0"/>
              <a:cs typeface="Arial" panose="020B0604020202020204" pitchFamily="34" charset="0"/>
            </a:rPr>
            <a:t>Not achieved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50703" y="50703"/>
        <a:ext cx="7325754" cy="9372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31670" y="0"/>
          <a:ext cx="6855161" cy="1096544"/>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58434" y="0"/>
          <a:ext cx="6942883" cy="1096544"/>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64</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13</a:t>
          </a:r>
          <a:r>
            <a:rPr lang="en-ZA" sz="1600" b="0" kern="1200" dirty="0">
              <a:solidFill>
                <a:schemeClr val="bg1"/>
              </a:solidFill>
              <a:latin typeface="Arial" panose="020B0604020202020204" pitchFamily="34" charset="0"/>
              <a:cs typeface="Arial" panose="020B0604020202020204" pitchFamily="34" charset="0"/>
            </a:rPr>
            <a:t> </a:t>
          </a:r>
          <a:endParaRPr lang="en-ZA" sz="1600" b="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Not </a:t>
          </a:r>
          <a:r>
            <a:rPr lang="en-ZA" sz="1600" b="1" kern="1200" dirty="0">
              <a:solidFill>
                <a:schemeClr val="tx1"/>
              </a:solidFill>
              <a:latin typeface="Arial" panose="020B0604020202020204" pitchFamily="34" charset="0"/>
              <a:cs typeface="Arial" panose="020B0604020202020204" pitchFamily="34" charset="0"/>
            </a:rPr>
            <a:t>achieved   </a:t>
          </a:r>
        </a:p>
      </dsp:txBody>
      <dsp:txXfrm>
        <a:off x="111963" y="53529"/>
        <a:ext cx="6835825" cy="98948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581721" y="0"/>
          <a:ext cx="6313092" cy="1041209"/>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0"/>
          <a:ext cx="7427160" cy="1041209"/>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6</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2</a:t>
          </a:r>
          <a:r>
            <a:rPr lang="en-ZA" sz="1600" b="0"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 </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50828" y="50828"/>
        <a:ext cx="7325504" cy="93955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435498" y="348473"/>
          <a:ext cx="6079945" cy="1463951"/>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75</a:t>
          </a:r>
          <a:r>
            <a:rPr lang="en-US" sz="1600" b="1" kern="1200" dirty="0" smtClean="0">
              <a:solidFill>
                <a:schemeClr val="bg1"/>
              </a:solidFill>
              <a:latin typeface="Arial" panose="020B0604020202020204" pitchFamily="34" charset="0"/>
              <a:cs typeface="Arial" panose="020B0604020202020204" pitchFamily="34" charset="0"/>
            </a:rPr>
            <a:t> </a:t>
          </a: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53</a:t>
          </a: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kern="1200" dirty="0">
              <a:solidFill>
                <a:schemeClr val="tx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 </a:t>
          </a:r>
        </a:p>
      </dsp:txBody>
      <dsp:txXfrm>
        <a:off x="506962" y="419937"/>
        <a:ext cx="5937017" cy="132102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581182" y="0"/>
          <a:ext cx="6307236" cy="2160241"/>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62467"/>
          <a:ext cx="7419305" cy="1997773"/>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0" kern="1200" dirty="0">
              <a:solidFill>
                <a:schemeClr val="bg1"/>
              </a:solidFill>
              <a:latin typeface="Arial" panose="020B0604020202020204" pitchFamily="34" charset="0"/>
              <a:cs typeface="Arial" panose="020B0604020202020204" pitchFamily="34" charset="0"/>
            </a:rPr>
            <a:t>Published Government Gazette of the Marketing of Agricultural Products Amendment Bill. </a:t>
          </a: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US"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a:t>
          </a:r>
          <a:r>
            <a:rPr lang="en-ZA" sz="1600" b="0" kern="1200" dirty="0">
              <a:solidFill>
                <a:schemeClr val="bg1"/>
              </a:solidFill>
              <a:latin typeface="Arial" panose="020B0604020202020204" pitchFamily="34" charset="0"/>
              <a:cs typeface="Arial" panose="020B0604020202020204" pitchFamily="34" charset="0"/>
            </a:rPr>
            <a:t>Preliminary Legal Opinion from the Office of the Chief State Law Advisor (OCSLA) received on the 20</a:t>
          </a:r>
          <a:r>
            <a:rPr lang="en-ZA" sz="1600" b="0" kern="1200" baseline="30000" dirty="0">
              <a:solidFill>
                <a:schemeClr val="bg1"/>
              </a:solidFill>
              <a:latin typeface="Arial" panose="020B0604020202020204" pitchFamily="34" charset="0"/>
              <a:cs typeface="Arial" panose="020B0604020202020204" pitchFamily="34" charset="0"/>
            </a:rPr>
            <a:t>th</a:t>
          </a:r>
          <a:r>
            <a:rPr lang="en-ZA" sz="1600" b="0" kern="1200" dirty="0">
              <a:solidFill>
                <a:schemeClr val="bg1"/>
              </a:solidFill>
              <a:latin typeface="Arial" panose="020B0604020202020204" pitchFamily="34" charset="0"/>
              <a:cs typeface="Arial" panose="020B0604020202020204" pitchFamily="34" charset="0"/>
            </a:rPr>
            <a:t> of December 2021.</a:t>
          </a: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tx1"/>
              </a:solidFill>
              <a:latin typeface="Arial" panose="020B0604020202020204" pitchFamily="34" charset="0"/>
              <a:cs typeface="Arial" panose="020B0604020202020204" pitchFamily="34" charset="0"/>
            </a:rPr>
            <a:t>Not Achieved</a:t>
          </a:r>
        </a:p>
      </dsp:txBody>
      <dsp:txXfrm>
        <a:off x="97523" y="259990"/>
        <a:ext cx="7224259" cy="1802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19830" y="0"/>
          <a:ext cx="6726660" cy="164727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579513" y="259297"/>
          <a:ext cx="6351803" cy="1153955"/>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0" kern="1200" dirty="0">
              <a:solidFill>
                <a:schemeClr val="bg1"/>
              </a:solidFill>
              <a:latin typeface="Arial" panose="020B0604020202020204" pitchFamily="34" charset="0"/>
              <a:cs typeface="Arial" panose="020B0604020202020204" pitchFamily="34" charset="0"/>
            </a:rPr>
            <a:t>: </a:t>
          </a:r>
          <a:r>
            <a:rPr lang="en-US" sz="1600" b="1" kern="1200" dirty="0">
              <a:solidFill>
                <a:schemeClr val="bg1"/>
              </a:solidFill>
              <a:latin typeface="Arial" panose="020B0604020202020204" pitchFamily="34" charset="0"/>
              <a:cs typeface="Arial" panose="020B0604020202020204" pitchFamily="34" charset="0"/>
            </a:rPr>
            <a:t>100%</a:t>
          </a: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97%</a:t>
          </a:r>
          <a:endParaRPr lang="en-ZA" sz="1600" b="1"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Not achieved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635844" y="315628"/>
        <a:ext cx="6239141" cy="104129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45157"/>
          <a:ext cx="8299684" cy="1944637"/>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0" kern="1200" dirty="0">
              <a:solidFill>
                <a:schemeClr val="bg1"/>
              </a:solidFill>
              <a:latin typeface="Arial" panose="020B0604020202020204" pitchFamily="34" charset="0"/>
              <a:cs typeface="Arial" panose="020B0604020202020204" pitchFamily="34" charset="0"/>
            </a:rPr>
            <a:t>Quarterly progress report on bilateral engagements (South-South and North-South</a:t>
          </a:r>
          <a:r>
            <a:rPr lang="en-ZA" sz="1600" b="0" kern="1200" dirty="0" smtClean="0">
              <a:solidFill>
                <a:schemeClr val="bg1"/>
              </a:solidFill>
              <a:latin typeface="Arial" panose="020B0604020202020204" pitchFamily="34" charset="0"/>
              <a:cs typeface="Arial" panose="020B0604020202020204" pitchFamily="34" charset="0"/>
            </a:rPr>
            <a:t>)</a:t>
          </a:r>
        </a:p>
        <a:p>
          <a:pPr lvl="0" algn="ctr" defTabSz="711200">
            <a:lnSpc>
              <a:spcPct val="90000"/>
            </a:lnSpc>
            <a:spcBef>
              <a:spcPct val="0"/>
            </a:spcBef>
            <a:spcAft>
              <a:spcPct val="35000"/>
            </a:spcAft>
          </a:pP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3 quarterly </a:t>
          </a:r>
          <a:r>
            <a:rPr lang="en-ZA" sz="1600" b="0" kern="1200" dirty="0">
              <a:solidFill>
                <a:schemeClr val="bg1"/>
              </a:solidFill>
              <a:latin typeface="Arial" panose="020B0604020202020204" pitchFamily="34" charset="0"/>
              <a:cs typeface="Arial" panose="020B0604020202020204" pitchFamily="34" charset="0"/>
            </a:rPr>
            <a:t>progress report on bilateral engagements (South-South and North-South) </a:t>
          </a:r>
          <a:r>
            <a:rPr lang="en-ZA" sz="1600" b="0" kern="1200" dirty="0" smtClean="0">
              <a:solidFill>
                <a:schemeClr val="bg1"/>
              </a:solidFill>
              <a:latin typeface="Arial" panose="020B0604020202020204" pitchFamily="34" charset="0"/>
              <a:cs typeface="Arial" panose="020B0604020202020204" pitchFamily="34" charset="0"/>
            </a:rPr>
            <a:t>were </a:t>
          </a:r>
          <a:r>
            <a:rPr lang="en-ZA" sz="1600" b="0" kern="1200" dirty="0">
              <a:solidFill>
                <a:schemeClr val="bg1"/>
              </a:solidFill>
              <a:latin typeface="Arial" panose="020B0604020202020204" pitchFamily="34" charset="0"/>
              <a:cs typeface="Arial" panose="020B0604020202020204" pitchFamily="34" charset="0"/>
            </a:rPr>
            <a:t>compiled</a:t>
          </a:r>
        </a:p>
        <a:p>
          <a:pPr lvl="0" algn="ctr" defTabSz="711200">
            <a:lnSpc>
              <a:spcPct val="90000"/>
            </a:lnSpc>
            <a:spcBef>
              <a:spcPct val="0"/>
            </a:spcBef>
            <a:spcAft>
              <a:spcPct val="35000"/>
            </a:spcAft>
          </a:pPr>
          <a:r>
            <a:rPr lang="en-ZA" sz="1600" b="1" kern="1200" dirty="0">
              <a:solidFill>
                <a:schemeClr val="tx1"/>
              </a:solidFill>
              <a:latin typeface="Arial" panose="020B0604020202020204" pitchFamily="34" charset="0"/>
              <a:cs typeface="Arial" panose="020B0604020202020204" pitchFamily="34" charset="0"/>
            </a:rPr>
            <a:t>Achieved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94929" y="240086"/>
        <a:ext cx="8109826" cy="175477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089795"/>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311972"/>
          <a:ext cx="8304632" cy="1757601"/>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US" sz="1600" b="0" kern="1200" dirty="0">
              <a:solidFill>
                <a:schemeClr val="bg1"/>
              </a:solidFill>
              <a:latin typeface="Arial" panose="020B0604020202020204" pitchFamily="34" charset="0"/>
              <a:cs typeface="Arial" panose="020B0604020202020204" pitchFamily="34" charset="0"/>
            </a:rPr>
            <a:t>Quarterly progress report on bilateral engagements (Africa continent)</a:t>
          </a:r>
          <a:r>
            <a:rPr lang="en-ZA" sz="1600" b="0" kern="1200" dirty="0">
              <a:solidFill>
                <a:schemeClr val="bg1"/>
              </a:solidFill>
              <a:latin typeface="Arial" panose="020B0604020202020204" pitchFamily="34" charset="0"/>
              <a:cs typeface="Arial" panose="020B0604020202020204" pitchFamily="34" charset="0"/>
            </a:rPr>
            <a:t> </a:t>
          </a:r>
          <a:endParaRPr lang="en-ZA" sz="1600" b="0" kern="1200" dirty="0">
            <a:solidFill>
              <a:srgbClr val="FF0000"/>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0" kern="1200" dirty="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3 </a:t>
          </a:r>
          <a:r>
            <a:rPr lang="en-US" sz="1600" b="0" kern="1200" dirty="0" smtClean="0">
              <a:solidFill>
                <a:schemeClr val="bg1"/>
              </a:solidFill>
              <a:latin typeface="Arial" panose="020B0604020202020204" pitchFamily="34" charset="0"/>
              <a:cs typeface="Arial" panose="020B0604020202020204" pitchFamily="34" charset="0"/>
            </a:rPr>
            <a:t>quarterly </a:t>
          </a:r>
          <a:r>
            <a:rPr lang="en-US" sz="1600" b="0" kern="1200" dirty="0">
              <a:solidFill>
                <a:schemeClr val="bg1"/>
              </a:solidFill>
              <a:latin typeface="Arial" panose="020B0604020202020204" pitchFamily="34" charset="0"/>
              <a:cs typeface="Arial" panose="020B0604020202020204" pitchFamily="34" charset="0"/>
            </a:rPr>
            <a:t>progress report on bilateral engagements (Africa continent) </a:t>
          </a:r>
          <a:r>
            <a:rPr lang="en-US" sz="1600" b="0" kern="1200" dirty="0" smtClean="0">
              <a:solidFill>
                <a:schemeClr val="bg1"/>
              </a:solidFill>
              <a:latin typeface="Arial" panose="020B0604020202020204" pitchFamily="34" charset="0"/>
              <a:cs typeface="Arial" panose="020B0604020202020204" pitchFamily="34" charset="0"/>
            </a:rPr>
            <a:t>were </a:t>
          </a:r>
          <a:r>
            <a:rPr lang="en-US" sz="1600" b="0" kern="1200" dirty="0">
              <a:solidFill>
                <a:schemeClr val="bg1"/>
              </a:solidFill>
              <a:latin typeface="Arial" panose="020B0604020202020204" pitchFamily="34" charset="0"/>
              <a:cs typeface="Arial" panose="020B0604020202020204" pitchFamily="34" charset="0"/>
            </a:rPr>
            <a:t>compiled</a:t>
          </a:r>
        </a:p>
        <a:p>
          <a:pPr lvl="0" algn="ctr" defTabSz="711200">
            <a:lnSpc>
              <a:spcPct val="90000"/>
            </a:lnSpc>
            <a:spcBef>
              <a:spcPct val="0"/>
            </a:spcBef>
            <a:spcAft>
              <a:spcPct val="35000"/>
            </a:spcAft>
          </a:pP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tx1"/>
              </a:solidFill>
              <a:latin typeface="Arial" panose="020B0604020202020204" pitchFamily="34" charset="0"/>
              <a:cs typeface="Arial" panose="020B0604020202020204" pitchFamily="34" charset="0"/>
            </a:rPr>
            <a:t>Achieved  </a:t>
          </a:r>
          <a:r>
            <a:rPr lang="en-ZA" sz="1600" kern="1200" dirty="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85799" y="397771"/>
        <a:ext cx="8133034" cy="1586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45439" y="0"/>
          <a:ext cx="7004579" cy="1965028"/>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38231"/>
          <a:ext cx="8235427" cy="1718715"/>
        </a:xfrm>
        <a:prstGeom prst="roundRect">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0" kern="1200" dirty="0" smtClean="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2 animal improvement schemes for </a:t>
          </a:r>
          <a:r>
            <a:rPr lang="en-US" sz="1600" b="0" kern="1200" dirty="0" err="1" smtClean="0">
              <a:solidFill>
                <a:schemeClr val="bg1"/>
              </a:solidFill>
              <a:latin typeface="Arial" panose="020B0604020202020204" pitchFamily="34" charset="0"/>
              <a:cs typeface="Arial" panose="020B0604020202020204" pitchFamily="34" charset="0"/>
            </a:rPr>
            <a:t>prioritised</a:t>
          </a:r>
          <a:r>
            <a:rPr lang="en-US" sz="1600" b="0" kern="1200" dirty="0" smtClean="0">
              <a:solidFill>
                <a:schemeClr val="bg1"/>
              </a:solidFill>
              <a:latin typeface="Arial" panose="020B0604020202020204" pitchFamily="34" charset="0"/>
              <a:cs typeface="Arial" panose="020B0604020202020204" pitchFamily="34" charset="0"/>
            </a:rPr>
            <a:t> value chain commodities (</a:t>
          </a:r>
          <a:r>
            <a:rPr lang="en-US" sz="1600" b="0" kern="1200" dirty="0" err="1" smtClean="0">
              <a:solidFill>
                <a:schemeClr val="bg1"/>
              </a:solidFill>
              <a:latin typeface="Arial" panose="020B0604020202020204" pitchFamily="34" charset="0"/>
              <a:cs typeface="Arial" panose="020B0604020202020204" pitchFamily="34" charset="0"/>
            </a:rPr>
            <a:t>KyD</a:t>
          </a:r>
          <a:r>
            <a:rPr lang="en-US" sz="1600" b="0" kern="1200" dirty="0" smtClean="0">
              <a:solidFill>
                <a:schemeClr val="bg1"/>
              </a:solidFill>
              <a:latin typeface="Arial" panose="020B0604020202020204" pitchFamily="34" charset="0"/>
              <a:cs typeface="Arial" panose="020B0604020202020204" pitchFamily="34" charset="0"/>
            </a:rPr>
            <a:t> and poultry) implemented</a:t>
          </a:r>
        </a:p>
        <a:p>
          <a:pPr lvl="0" algn="ctr" defTabSz="711200">
            <a:lnSpc>
              <a:spcPct val="90000"/>
            </a:lnSpc>
            <a:spcBef>
              <a:spcPct val="0"/>
            </a:spcBef>
            <a:spcAft>
              <a:spcPct val="35000"/>
            </a:spcAft>
          </a:pP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Poultry improvement scheme was implemented during  Q3 </a:t>
          </a: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Not 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83901" y="222132"/>
        <a:ext cx="8067625" cy="1550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1336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352253"/>
          <a:ext cx="8302180" cy="1494638"/>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0" kern="1200" dirty="0" smtClean="0">
              <a:solidFill>
                <a:schemeClr val="bg1"/>
              </a:solidFill>
              <a:latin typeface="Arial" panose="020B0604020202020204" pitchFamily="34" charset="0"/>
              <a:cs typeface="Arial" panose="020B0604020202020204" pitchFamily="34" charset="0"/>
            </a:rPr>
            <a:t>3</a:t>
          </a:r>
          <a:r>
            <a:rPr lang="en-ZA" sz="1600" b="1" kern="1200" dirty="0" smtClean="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Quarterly progress report</a:t>
          </a:r>
        </a:p>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a:t>
          </a:r>
          <a:r>
            <a:rPr lang="en-ZA" sz="1600" b="1" kern="1200" dirty="0">
              <a:solidFill>
                <a:schemeClr val="bg1"/>
              </a:solidFill>
              <a:latin typeface="Arial" panose="020B0604020202020204" pitchFamily="34" charset="0"/>
              <a:cs typeface="Arial" panose="020B0604020202020204" pitchFamily="34" charset="0"/>
            </a:rPr>
            <a:t>: </a:t>
          </a:r>
          <a:r>
            <a:rPr lang="en-ZA" sz="1600" b="0" kern="1200" dirty="0" smtClean="0">
              <a:solidFill>
                <a:schemeClr val="bg1"/>
              </a:solidFill>
              <a:latin typeface="Arial" panose="020B0604020202020204" pitchFamily="34" charset="0"/>
              <a:cs typeface="Arial" panose="020B0604020202020204" pitchFamily="34" charset="0"/>
            </a:rPr>
            <a:t>3</a:t>
          </a:r>
          <a:r>
            <a:rPr lang="en-ZA" sz="1600" b="1" kern="1200" dirty="0" smtClean="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quarterly progress report were submitted</a:t>
          </a: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72962" y="425215"/>
        <a:ext cx="8156256" cy="1348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1336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236437"/>
          <a:ext cx="8300741" cy="1675132"/>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 </a:t>
          </a:r>
          <a:r>
            <a:rPr lang="en-ZA" sz="1600" b="0" kern="1200" dirty="0" smtClean="0">
              <a:solidFill>
                <a:schemeClr val="bg1"/>
              </a:solidFill>
              <a:latin typeface="Arial" panose="020B0604020202020204" pitchFamily="34" charset="0"/>
              <a:cs typeface="Arial" panose="020B0604020202020204" pitchFamily="34" charset="0"/>
            </a:rPr>
            <a:t>Spatial delineated report and </a:t>
          </a:r>
          <a:r>
            <a:rPr lang="en-US" sz="1600" b="0" kern="1200" dirty="0" smtClean="0">
              <a:solidFill>
                <a:schemeClr val="bg1"/>
              </a:solidFill>
              <a:latin typeface="Arial" panose="020B0604020202020204" pitchFamily="34" charset="0"/>
              <a:cs typeface="Arial" panose="020B0604020202020204" pitchFamily="34" charset="0"/>
            </a:rPr>
            <a:t>Consultation with Limpopo, KZN and North West</a:t>
          </a:r>
        </a:p>
        <a:p>
          <a:pPr lvl="0" algn="ctr" defTabSz="711200">
            <a:lnSpc>
              <a:spcPct val="90000"/>
            </a:lnSpc>
            <a:spcBef>
              <a:spcPct val="0"/>
            </a:spcBef>
            <a:spcAft>
              <a:spcPct val="35000"/>
            </a:spcAft>
          </a:pPr>
          <a:endParaRPr lang="en-ZA" sz="1600" b="1"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Spatial delineated report was submitted and c</a:t>
          </a:r>
          <a:r>
            <a:rPr lang="en-US" sz="1600" b="0" kern="1200" dirty="0" smtClean="0">
              <a:solidFill>
                <a:schemeClr val="bg1"/>
              </a:solidFill>
              <a:latin typeface="Arial" panose="020B0604020202020204" pitchFamily="34" charset="0"/>
              <a:cs typeface="Arial" panose="020B0604020202020204" pitchFamily="34" charset="0"/>
            </a:rPr>
            <a:t>consultations with North West, KZN and Limpopo PDA’s were held on the delineated protected agricultural areas </a:t>
          </a: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 Achieved</a:t>
          </a:r>
          <a:endParaRPr lang="en-ZA" sz="1600" b="1" kern="1200" dirty="0">
            <a:solidFill>
              <a:schemeClr val="tx1"/>
            </a:solidFill>
            <a:latin typeface="Arial" panose="020B0604020202020204" pitchFamily="34" charset="0"/>
            <a:cs typeface="Arial" panose="020B0604020202020204" pitchFamily="34" charset="0"/>
          </a:endParaRPr>
        </a:p>
      </dsp:txBody>
      <dsp:txXfrm>
        <a:off x="81773" y="318210"/>
        <a:ext cx="8137195" cy="1511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1336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78317"/>
          <a:ext cx="8296212" cy="1809702"/>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 </a:t>
          </a:r>
          <a:r>
            <a:rPr lang="en-ZA" sz="1600" b="0" kern="1200" dirty="0" smtClean="0">
              <a:solidFill>
                <a:schemeClr val="bg1"/>
              </a:solidFill>
              <a:latin typeface="Arial" panose="020B0604020202020204" pitchFamily="34" charset="0"/>
              <a:cs typeface="Arial" panose="020B0604020202020204" pitchFamily="34" charset="0"/>
            </a:rPr>
            <a:t>3 quarterly reports on </a:t>
          </a:r>
          <a:r>
            <a:rPr lang="en-US" sz="1600" b="0" kern="1200" dirty="0" smtClean="0">
              <a:solidFill>
                <a:schemeClr val="bg1"/>
              </a:solidFill>
              <a:latin typeface="Arial" panose="020B0604020202020204" pitchFamily="34" charset="0"/>
              <a:cs typeface="Arial" panose="020B0604020202020204" pitchFamily="34" charset="0"/>
            </a:rPr>
            <a:t>3 plant pest surveillances conducted (Exotic fruit fly Surveillance; Citrus Greening Survey; Banana bunchy top virus )</a:t>
          </a:r>
          <a:r>
            <a:rPr lang="en-US" sz="1600" b="1" kern="1200" dirty="0" smtClean="0">
              <a:solidFill>
                <a:schemeClr val="bg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endParaRPr lang="en-ZA" sz="1600" b="1"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a:t>
          </a:r>
          <a:r>
            <a:rPr lang="en-ZA" sz="1600" b="1" kern="1200" dirty="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3 plant pest surveillances conducted (Exotic fruit fly Surveillance; Citrus Greening Survey; Banana bunchy top virus ) and quarterly reports were compiled</a:t>
          </a:r>
          <a:r>
            <a:rPr lang="en-ZA" sz="1600" b="1" kern="1200" dirty="0" smtClean="0">
              <a:solidFill>
                <a:schemeClr val="tx1"/>
              </a:solidFill>
              <a:latin typeface="Arial" panose="020B0604020202020204" pitchFamily="34" charset="0"/>
              <a:cs typeface="Arial" panose="020B0604020202020204" pitchFamily="34" charset="0"/>
            </a:rPr>
            <a:t> </a:t>
          </a: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88342" y="266659"/>
        <a:ext cx="8119528" cy="1633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45439" y="0"/>
          <a:ext cx="7004579" cy="193823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0" y="188202"/>
          <a:ext cx="8236778" cy="1552367"/>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US" sz="1600" b="0" kern="1200" dirty="0" smtClean="0">
              <a:solidFill>
                <a:schemeClr val="bg1"/>
              </a:solidFill>
              <a:latin typeface="Arial" panose="020B0604020202020204" pitchFamily="34" charset="0"/>
              <a:cs typeface="Arial" panose="020B0604020202020204" pitchFamily="34" charset="0"/>
            </a:rPr>
            <a:t>3 animal diseases risk surveillances conducted (CBPP, PPR, FMD)</a:t>
          </a:r>
        </a:p>
        <a:p>
          <a:pPr lvl="0" algn="ctr" defTabSz="711200">
            <a:lnSpc>
              <a:spcPct val="90000"/>
            </a:lnSpc>
            <a:spcBef>
              <a:spcPct val="0"/>
            </a:spcBef>
            <a:spcAft>
              <a:spcPct val="35000"/>
            </a:spcAft>
          </a:pPr>
          <a:endParaRPr lang="en-US" sz="1600" b="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Output: </a:t>
          </a:r>
          <a:r>
            <a:rPr lang="en-ZA" sz="1600" b="0" kern="1200" dirty="0" smtClean="0">
              <a:solidFill>
                <a:schemeClr val="bg1"/>
              </a:solidFill>
              <a:latin typeface="Arial" panose="020B0604020202020204" pitchFamily="34" charset="0"/>
              <a:cs typeface="Arial" panose="020B0604020202020204" pitchFamily="34" charset="0"/>
            </a:rPr>
            <a:t>Quarterly </a:t>
          </a:r>
          <a:r>
            <a:rPr lang="en-US" sz="1600" b="0" kern="1200" dirty="0" smtClean="0">
              <a:solidFill>
                <a:schemeClr val="bg1"/>
              </a:solidFill>
              <a:latin typeface="Arial" panose="020B0604020202020204" pitchFamily="34" charset="0"/>
              <a:cs typeface="Arial" panose="020B0604020202020204" pitchFamily="34" charset="0"/>
            </a:rPr>
            <a:t>reports on 3 animal disease risk surveillances conducted (CBPP; PPR; FMD) have been generated </a:t>
          </a:r>
          <a:r>
            <a:rPr lang="en-ZA" sz="1600" b="0" kern="1200" dirty="0" smtClean="0">
              <a:solidFill>
                <a:schemeClr val="bg1"/>
              </a:solidFill>
              <a:latin typeface="Arial" panose="020B0604020202020204" pitchFamily="34" charset="0"/>
              <a:cs typeface="Arial" panose="020B0604020202020204" pitchFamily="34" charset="0"/>
            </a:rPr>
            <a:t> </a:t>
          </a: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 Achieved </a:t>
          </a:r>
          <a:endParaRPr lang="en-ZA" sz="1600" b="1" kern="1200" dirty="0">
            <a:solidFill>
              <a:schemeClr val="tx1"/>
            </a:solidFill>
            <a:latin typeface="Arial" panose="020B0604020202020204" pitchFamily="34" charset="0"/>
            <a:cs typeface="Arial" panose="020B0604020202020204" pitchFamily="34" charset="0"/>
          </a:endParaRPr>
        </a:p>
      </dsp:txBody>
      <dsp:txXfrm>
        <a:off x="75780" y="263982"/>
        <a:ext cx="8085218" cy="14008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6711-9DA7-456B-88A4-D914574BEE53}">
      <dsp:nvSpPr>
        <dsp:cNvPr id="0" name=""/>
        <dsp:cNvSpPr/>
      </dsp:nvSpPr>
      <dsp:spPr>
        <a:xfrm>
          <a:off x="650539" y="0"/>
          <a:ext cx="7059930" cy="21336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B57B3EA-3E83-421C-8858-F2468BF0FAE3}">
      <dsp:nvSpPr>
        <dsp:cNvPr id="0" name=""/>
        <dsp:cNvSpPr/>
      </dsp:nvSpPr>
      <dsp:spPr>
        <a:xfrm>
          <a:off x="579520" y="340859"/>
          <a:ext cx="6079945" cy="1494638"/>
        </a:xfrm>
        <a:prstGeom prst="roundRect">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solidFill>
                <a:schemeClr val="bg1"/>
              </a:solidFill>
              <a:latin typeface="Arial" panose="020B0604020202020204" pitchFamily="34" charset="0"/>
              <a:cs typeface="Arial" panose="020B0604020202020204" pitchFamily="34" charset="0"/>
            </a:rPr>
            <a:t>Target</a:t>
          </a:r>
          <a:r>
            <a:rPr lang="en-ZA" sz="1600" b="1" kern="1200" dirty="0">
              <a:solidFill>
                <a:schemeClr val="bg1"/>
              </a:solidFill>
              <a:latin typeface="Arial" panose="020B0604020202020204" pitchFamily="34" charset="0"/>
              <a:cs typeface="Arial" panose="020B0604020202020204" pitchFamily="34" charset="0"/>
            </a:rPr>
            <a:t>: </a:t>
          </a:r>
          <a:r>
            <a:rPr lang="en-ZA" sz="1600" b="1" kern="1200" dirty="0" smtClean="0">
              <a:solidFill>
                <a:schemeClr val="bg1"/>
              </a:solidFill>
              <a:latin typeface="Arial" panose="020B0604020202020204" pitchFamily="34" charset="0"/>
              <a:cs typeface="Arial" panose="020B0604020202020204" pitchFamily="34" charset="0"/>
            </a:rPr>
            <a:t>3 375</a:t>
          </a:r>
          <a:endParaRPr lang="en-US"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US" sz="1600" b="1" kern="1200" dirty="0">
              <a:solidFill>
                <a:schemeClr val="bg1"/>
              </a:solidFill>
              <a:latin typeface="Arial" panose="020B0604020202020204" pitchFamily="34" charset="0"/>
              <a:cs typeface="Arial" panose="020B0604020202020204" pitchFamily="34" charset="0"/>
            </a:rPr>
            <a:t> </a:t>
          </a:r>
          <a:r>
            <a:rPr lang="en-ZA" sz="1600" b="1" kern="1200" dirty="0">
              <a:solidFill>
                <a:schemeClr val="bg1"/>
              </a:solidFill>
              <a:latin typeface="Arial" panose="020B0604020202020204" pitchFamily="34" charset="0"/>
              <a:cs typeface="Arial" panose="020B0604020202020204" pitchFamily="34" charset="0"/>
            </a:rPr>
            <a:t>Output: </a:t>
          </a:r>
          <a:r>
            <a:rPr lang="en-ZA" sz="1600" b="1" kern="1200" dirty="0" smtClean="0">
              <a:solidFill>
                <a:schemeClr val="bg1"/>
              </a:solidFill>
              <a:latin typeface="Arial" panose="020B0604020202020204" pitchFamily="34" charset="0"/>
              <a:cs typeface="Arial" panose="020B0604020202020204" pitchFamily="34" charset="0"/>
            </a:rPr>
            <a:t>3 632</a:t>
          </a:r>
          <a:endParaRPr lang="en-ZA" sz="1600" b="0" kern="1200" dirty="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ZA" sz="1600" b="1" kern="1200" dirty="0" smtClean="0">
              <a:solidFill>
                <a:schemeClr val="tx1"/>
              </a:solidFill>
              <a:latin typeface="Arial" panose="020B0604020202020204" pitchFamily="34" charset="0"/>
              <a:cs typeface="Arial" panose="020B0604020202020204" pitchFamily="34" charset="0"/>
            </a:rPr>
            <a:t>Achieved  </a:t>
          </a:r>
          <a:r>
            <a:rPr lang="en-ZA" sz="1600" kern="1200" dirty="0" smtClean="0">
              <a:solidFill>
                <a:schemeClr val="tx1"/>
              </a:solidFill>
              <a:latin typeface="Arial" panose="020B0604020202020204" pitchFamily="34" charset="0"/>
              <a:cs typeface="Arial" panose="020B0604020202020204" pitchFamily="34" charset="0"/>
            </a:rPr>
            <a:t> </a:t>
          </a:r>
          <a:endParaRPr lang="en-ZA" sz="1600" b="1" kern="1200" dirty="0">
            <a:solidFill>
              <a:schemeClr val="tx1"/>
            </a:solidFill>
            <a:latin typeface="Arial" panose="020B0604020202020204" pitchFamily="34" charset="0"/>
            <a:cs typeface="Arial" panose="020B0604020202020204" pitchFamily="34" charset="0"/>
          </a:endParaRPr>
        </a:p>
      </dsp:txBody>
      <dsp:txXfrm>
        <a:off x="652482" y="413821"/>
        <a:ext cx="5934021" cy="13487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0.37165</cdr:x>
      <cdr:y>0.45161</cdr:y>
    </cdr:from>
    <cdr:to>
      <cdr:x>0.66366</cdr:x>
      <cdr:y>0.58094</cdr:y>
    </cdr:to>
    <cdr:sp macro="" textlink="">
      <cdr:nvSpPr>
        <cdr:cNvPr id="2" name="TextBox 1"/>
        <cdr:cNvSpPr txBox="1"/>
      </cdr:nvSpPr>
      <cdr:spPr>
        <a:xfrm xmlns:a="http://schemas.openxmlformats.org/drawingml/2006/main">
          <a:off x="1066802" y="2133600"/>
          <a:ext cx="838200" cy="610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000" b="1" dirty="0" smtClean="0">
              <a:solidFill>
                <a:srgbClr val="00B050"/>
              </a:solidFill>
            </a:rPr>
            <a:t>72%</a:t>
          </a:r>
          <a:endParaRPr lang="en-ZA" sz="2000" b="1" dirty="0">
            <a:solidFill>
              <a:srgbClr val="00B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0.38584</cdr:x>
      <cdr:y>0.45462</cdr:y>
    </cdr:from>
    <cdr:to>
      <cdr:x>0.67785</cdr:x>
      <cdr:y>0.58395</cdr:y>
    </cdr:to>
    <cdr:sp macro="" textlink="">
      <cdr:nvSpPr>
        <cdr:cNvPr id="2" name="TextBox 1"/>
        <cdr:cNvSpPr txBox="1"/>
      </cdr:nvSpPr>
      <cdr:spPr>
        <a:xfrm xmlns:a="http://schemas.openxmlformats.org/drawingml/2006/main">
          <a:off x="1107540" y="2008661"/>
          <a:ext cx="838199" cy="571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smtClean="0">
              <a:solidFill>
                <a:srgbClr val="00B050"/>
              </a:solidFill>
            </a:rPr>
            <a:t>55%</a:t>
          </a:r>
          <a:endParaRPr lang="en-ZA" sz="2400" b="1" dirty="0">
            <a:solidFill>
              <a:srgbClr val="00B05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0.37165</cdr:x>
      <cdr:y>0.45161</cdr:y>
    </cdr:from>
    <cdr:to>
      <cdr:x>0.66366</cdr:x>
      <cdr:y>0.58094</cdr:y>
    </cdr:to>
    <cdr:sp macro="" textlink="">
      <cdr:nvSpPr>
        <cdr:cNvPr id="2" name="TextBox 1"/>
        <cdr:cNvSpPr txBox="1"/>
      </cdr:nvSpPr>
      <cdr:spPr>
        <a:xfrm xmlns:a="http://schemas.openxmlformats.org/drawingml/2006/main">
          <a:off x="1066802" y="2133600"/>
          <a:ext cx="838200" cy="610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smtClean="0">
              <a:solidFill>
                <a:srgbClr val="00B050"/>
              </a:solidFill>
            </a:rPr>
            <a:t>34%</a:t>
          </a:r>
          <a:endParaRPr lang="en-ZA" sz="2400" b="1" dirty="0">
            <a:solidFill>
              <a:srgbClr val="00B05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0.37165</cdr:x>
      <cdr:y>0.45161</cdr:y>
    </cdr:from>
    <cdr:to>
      <cdr:x>0.66366</cdr:x>
      <cdr:y>0.58094</cdr:y>
    </cdr:to>
    <cdr:sp macro="" textlink="">
      <cdr:nvSpPr>
        <cdr:cNvPr id="2" name="TextBox 1"/>
        <cdr:cNvSpPr txBox="1"/>
      </cdr:nvSpPr>
      <cdr:spPr>
        <a:xfrm xmlns:a="http://schemas.openxmlformats.org/drawingml/2006/main">
          <a:off x="1066802" y="2133600"/>
          <a:ext cx="838200" cy="6109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ZA" sz="2400" b="1" dirty="0">
              <a:solidFill>
                <a:srgbClr val="00B050"/>
              </a:solidFill>
            </a:rPr>
            <a:t>5</a:t>
          </a:r>
          <a:r>
            <a:rPr lang="en-ZA" sz="2400" b="1" dirty="0" smtClean="0">
              <a:solidFill>
                <a:srgbClr val="00B050"/>
              </a:solidFill>
            </a:rPr>
            <a:t>4%</a:t>
          </a:r>
          <a:endParaRPr lang="en-ZA" sz="2400" b="1" dirty="0">
            <a:solidFill>
              <a:srgbClr val="00B05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ADCD1-4F2A-44D2-8B94-A94BDA063C72}" type="datetimeFigureOut">
              <a:rPr lang="en-ZA" smtClean="0"/>
              <a:t>2022/02/14</a:t>
            </a:fld>
            <a:endParaRPr lang="en-ZA"/>
          </a:p>
        </p:txBody>
      </p:sp>
      <p:sp>
        <p:nvSpPr>
          <p:cNvPr id="4" name="Slide Image Placeholder 3"/>
          <p:cNvSpPr>
            <a:spLocks noGrp="1" noRot="1" noChangeAspect="1"/>
          </p:cNvSpPr>
          <p:nvPr>
            <p:ph type="sldImg" idx="2"/>
          </p:nvPr>
        </p:nvSpPr>
        <p:spPr>
          <a:xfrm>
            <a:off x="1474788" y="1143000"/>
            <a:ext cx="390842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B7F9D-2DB5-4446-BF0D-661622377BED}" type="slidenum">
              <a:rPr lang="en-ZA" smtClean="0"/>
              <a:t>‹#›</a:t>
            </a:fld>
            <a:endParaRPr lang="en-ZA"/>
          </a:p>
        </p:txBody>
      </p:sp>
    </p:spTree>
    <p:extLst>
      <p:ext uri="{BB962C8B-B14F-4D97-AF65-F5344CB8AC3E}">
        <p14:creationId xmlns:p14="http://schemas.microsoft.com/office/powerpoint/2010/main" val="79347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2372"/>
            <a:ext cx="7772400" cy="1547269"/>
          </a:xfrm>
        </p:spPr>
        <p:txBody>
          <a:bodyPr/>
          <a:lstStyle/>
          <a:p>
            <a:r>
              <a:rPr lang="en-US"/>
              <a:t>Click to edit Master title style</a:t>
            </a:r>
            <a:endParaRPr lang="en-ZA"/>
          </a:p>
        </p:txBody>
      </p:sp>
      <p:sp>
        <p:nvSpPr>
          <p:cNvPr id="3" name="Subtitle 2"/>
          <p:cNvSpPr>
            <a:spLocks noGrp="1"/>
          </p:cNvSpPr>
          <p:nvPr>
            <p:ph type="subTitle" idx="1"/>
          </p:nvPr>
        </p:nvSpPr>
        <p:spPr>
          <a:xfrm>
            <a:off x="1371600" y="4090406"/>
            <a:ext cx="6400800" cy="184469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5DE88C72-3FC5-4D02-8EF0-A906432D00D6}"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46183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D65F9F3-3AC7-4894-94D5-C1D4970E7259}"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63087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9070"/>
            <a:ext cx="2057400"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89070"/>
            <a:ext cx="6019800"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5EDDCCE-2E31-4F75-A6D0-94083EAAAC37}"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12234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2374"/>
            <a:ext cx="7772400" cy="1547269"/>
          </a:xfrm>
        </p:spPr>
        <p:txBody>
          <a:bodyPr/>
          <a:lstStyle/>
          <a:p>
            <a:r>
              <a:rPr lang="en-US"/>
              <a:t>Click to edit Master title style</a:t>
            </a:r>
            <a:endParaRPr lang="en-ZA"/>
          </a:p>
        </p:txBody>
      </p:sp>
      <p:sp>
        <p:nvSpPr>
          <p:cNvPr id="3" name="Subtitle 2"/>
          <p:cNvSpPr>
            <a:spLocks noGrp="1"/>
          </p:cNvSpPr>
          <p:nvPr>
            <p:ph type="subTitle" idx="1"/>
          </p:nvPr>
        </p:nvSpPr>
        <p:spPr>
          <a:xfrm>
            <a:off x="1371600" y="4090408"/>
            <a:ext cx="6400800" cy="184469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DB0FEDE-3C0D-4A64-A197-7D23CF8A3F6B}"/>
              </a:ext>
            </a:extLst>
          </p:cNvPr>
          <p:cNvSpPr>
            <a:spLocks noGrp="1"/>
          </p:cNvSpPr>
          <p:nvPr>
            <p:ph type="dt" sz="half" idx="10"/>
          </p:nvPr>
        </p:nvSpPr>
        <p:spPr/>
        <p:txBody>
          <a:bodyPr/>
          <a:lstStyle>
            <a:lvl1pPr>
              <a:defRPr/>
            </a:lvl1pPr>
          </a:lstStyle>
          <a:p>
            <a:pPr>
              <a:defRPr/>
            </a:pPr>
            <a:fld id="{D89EC2AC-5855-4FD3-9ECC-103BCEDEF5EE}" type="datetime1">
              <a:rPr lang="en-ZA" smtClean="0"/>
              <a:t>2022/02/14</a:t>
            </a:fld>
            <a:endParaRPr lang="en-ZA"/>
          </a:p>
        </p:txBody>
      </p:sp>
      <p:sp>
        <p:nvSpPr>
          <p:cNvPr id="5" name="Footer Placeholder 4">
            <a:extLst>
              <a:ext uri="{FF2B5EF4-FFF2-40B4-BE49-F238E27FC236}">
                <a16:creationId xmlns:a16="http://schemas.microsoft.com/office/drawing/2014/main" id="{A293A6C2-4BC3-4863-B80A-E713C98B1AB9}"/>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355BBDE0-BC7B-4590-882B-570B383F8C4E}"/>
              </a:ext>
            </a:extLst>
          </p:cNvPr>
          <p:cNvSpPr>
            <a:spLocks noGrp="1"/>
          </p:cNvSpPr>
          <p:nvPr>
            <p:ph type="sldNum" sz="quarter" idx="12"/>
          </p:nvPr>
        </p:nvSpPr>
        <p:spPr/>
        <p:txBody>
          <a:bodyPr/>
          <a:lstStyle>
            <a:lvl1pPr>
              <a:defRPr/>
            </a:lvl1pPr>
          </a:lstStyle>
          <a:p>
            <a:pPr>
              <a:defRPr/>
            </a:pPr>
            <a:fld id="{05092EE5-7D39-406A-B36D-2B7BA428CE99}" type="slidenum">
              <a:rPr lang="en-ZA" altLang="en-US"/>
              <a:pPr>
                <a:defRPr/>
              </a:pPr>
              <a:t>‹#›</a:t>
            </a:fld>
            <a:endParaRPr lang="en-ZA" altLang="en-US"/>
          </a:p>
        </p:txBody>
      </p:sp>
    </p:spTree>
    <p:extLst>
      <p:ext uri="{BB962C8B-B14F-4D97-AF65-F5344CB8AC3E}">
        <p14:creationId xmlns:p14="http://schemas.microsoft.com/office/powerpoint/2010/main" val="103500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DE387D8-D53E-42D6-8F4E-832876D32FB1}"/>
              </a:ext>
            </a:extLst>
          </p:cNvPr>
          <p:cNvSpPr>
            <a:spLocks noGrp="1"/>
          </p:cNvSpPr>
          <p:nvPr>
            <p:ph type="dt" sz="half" idx="10"/>
          </p:nvPr>
        </p:nvSpPr>
        <p:spPr/>
        <p:txBody>
          <a:bodyPr/>
          <a:lstStyle>
            <a:lvl1pPr>
              <a:defRPr/>
            </a:lvl1pPr>
          </a:lstStyle>
          <a:p>
            <a:pPr>
              <a:defRPr/>
            </a:pPr>
            <a:fld id="{A5755CA8-FF49-415A-937E-DB556CE8160E}" type="datetime1">
              <a:rPr lang="en-ZA" smtClean="0"/>
              <a:t>2022/02/14</a:t>
            </a:fld>
            <a:endParaRPr lang="en-ZA"/>
          </a:p>
        </p:txBody>
      </p:sp>
      <p:sp>
        <p:nvSpPr>
          <p:cNvPr id="5" name="Footer Placeholder 4">
            <a:extLst>
              <a:ext uri="{FF2B5EF4-FFF2-40B4-BE49-F238E27FC236}">
                <a16:creationId xmlns:a16="http://schemas.microsoft.com/office/drawing/2014/main" id="{0B8C01A1-3A0F-4E58-8BE2-2FDD6971AE0F}"/>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B799C705-2AB1-4415-831D-4ED335F6616E}"/>
              </a:ext>
            </a:extLst>
          </p:cNvPr>
          <p:cNvSpPr>
            <a:spLocks noGrp="1"/>
          </p:cNvSpPr>
          <p:nvPr>
            <p:ph type="sldNum" sz="quarter" idx="12"/>
          </p:nvPr>
        </p:nvSpPr>
        <p:spPr/>
        <p:txBody>
          <a:bodyPr/>
          <a:lstStyle>
            <a:lvl1pPr>
              <a:defRPr/>
            </a:lvl1pPr>
          </a:lstStyle>
          <a:p>
            <a:pPr>
              <a:defRPr/>
            </a:pPr>
            <a:fld id="{A753658E-FF1E-4BC1-9791-A6B1576F85F1}" type="slidenum">
              <a:rPr lang="en-ZA" altLang="en-US"/>
              <a:pPr>
                <a:defRPr/>
              </a:pPr>
              <a:t>‹#›</a:t>
            </a:fld>
            <a:endParaRPr lang="en-ZA" altLang="en-US"/>
          </a:p>
        </p:txBody>
      </p:sp>
    </p:spTree>
    <p:extLst>
      <p:ext uri="{BB962C8B-B14F-4D97-AF65-F5344CB8AC3E}">
        <p14:creationId xmlns:p14="http://schemas.microsoft.com/office/powerpoint/2010/main" val="319032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638469"/>
            <a:ext cx="7772400" cy="1433647"/>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4" y="3059451"/>
            <a:ext cx="7772400" cy="15790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E7FAC1-E396-43EF-9CD2-E7858288A531}"/>
              </a:ext>
            </a:extLst>
          </p:cNvPr>
          <p:cNvSpPr>
            <a:spLocks noGrp="1"/>
          </p:cNvSpPr>
          <p:nvPr>
            <p:ph type="dt" sz="half" idx="10"/>
          </p:nvPr>
        </p:nvSpPr>
        <p:spPr/>
        <p:txBody>
          <a:bodyPr/>
          <a:lstStyle>
            <a:lvl1pPr>
              <a:defRPr/>
            </a:lvl1pPr>
          </a:lstStyle>
          <a:p>
            <a:pPr>
              <a:defRPr/>
            </a:pPr>
            <a:fld id="{364D7717-6EEE-42EE-965C-CD3ED9D22C35}" type="datetime1">
              <a:rPr lang="en-ZA" smtClean="0"/>
              <a:t>2022/02/14</a:t>
            </a:fld>
            <a:endParaRPr lang="en-ZA"/>
          </a:p>
        </p:txBody>
      </p:sp>
      <p:sp>
        <p:nvSpPr>
          <p:cNvPr id="5" name="Footer Placeholder 4">
            <a:extLst>
              <a:ext uri="{FF2B5EF4-FFF2-40B4-BE49-F238E27FC236}">
                <a16:creationId xmlns:a16="http://schemas.microsoft.com/office/drawing/2014/main" id="{C2A9D6BF-80AC-43D0-9625-2C27B6AFC50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CF561CC-409F-40ED-A952-F35BC8BABF33}"/>
              </a:ext>
            </a:extLst>
          </p:cNvPr>
          <p:cNvSpPr>
            <a:spLocks noGrp="1"/>
          </p:cNvSpPr>
          <p:nvPr>
            <p:ph type="sldNum" sz="quarter" idx="12"/>
          </p:nvPr>
        </p:nvSpPr>
        <p:spPr/>
        <p:txBody>
          <a:bodyPr/>
          <a:lstStyle>
            <a:lvl1pPr>
              <a:defRPr/>
            </a:lvl1pPr>
          </a:lstStyle>
          <a:p>
            <a:pPr>
              <a:defRPr/>
            </a:pPr>
            <a:fld id="{6DB4D43D-6922-47E6-BC05-E977939B27B3}" type="slidenum">
              <a:rPr lang="en-ZA" altLang="en-US"/>
              <a:pPr>
                <a:defRPr/>
              </a:pPr>
              <a:t>‹#›</a:t>
            </a:fld>
            <a:endParaRPr lang="en-ZA" altLang="en-US"/>
          </a:p>
        </p:txBody>
      </p:sp>
    </p:spTree>
    <p:extLst>
      <p:ext uri="{BB962C8B-B14F-4D97-AF65-F5344CB8AC3E}">
        <p14:creationId xmlns:p14="http://schemas.microsoft.com/office/powerpoint/2010/main" val="12484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1"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CAF3F778-7C89-409C-A075-B37DDE6FDC41}"/>
              </a:ext>
            </a:extLst>
          </p:cNvPr>
          <p:cNvSpPr>
            <a:spLocks noGrp="1"/>
          </p:cNvSpPr>
          <p:nvPr>
            <p:ph type="dt" sz="half" idx="10"/>
          </p:nvPr>
        </p:nvSpPr>
        <p:spPr/>
        <p:txBody>
          <a:bodyPr/>
          <a:lstStyle>
            <a:lvl1pPr>
              <a:defRPr/>
            </a:lvl1pPr>
          </a:lstStyle>
          <a:p>
            <a:pPr>
              <a:defRPr/>
            </a:pPr>
            <a:fld id="{D555F8E3-7C3D-4F05-8FE4-9C6CE2C933D6}" type="datetime1">
              <a:rPr lang="en-ZA" smtClean="0"/>
              <a:t>2022/02/14</a:t>
            </a:fld>
            <a:endParaRPr lang="en-ZA"/>
          </a:p>
        </p:txBody>
      </p:sp>
      <p:sp>
        <p:nvSpPr>
          <p:cNvPr id="6" name="Footer Placeholder 4">
            <a:extLst>
              <a:ext uri="{FF2B5EF4-FFF2-40B4-BE49-F238E27FC236}">
                <a16:creationId xmlns:a16="http://schemas.microsoft.com/office/drawing/2014/main" id="{9D297192-9F0E-46B2-96AB-5ED7FFB9F7DC}"/>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DD825FC5-3685-4A47-A641-2ECE794F3856}"/>
              </a:ext>
            </a:extLst>
          </p:cNvPr>
          <p:cNvSpPr>
            <a:spLocks noGrp="1"/>
          </p:cNvSpPr>
          <p:nvPr>
            <p:ph type="sldNum" sz="quarter" idx="12"/>
          </p:nvPr>
        </p:nvSpPr>
        <p:spPr/>
        <p:txBody>
          <a:bodyPr/>
          <a:lstStyle>
            <a:lvl1pPr>
              <a:defRPr/>
            </a:lvl1pPr>
          </a:lstStyle>
          <a:p>
            <a:pPr>
              <a:defRPr/>
            </a:pPr>
            <a:fld id="{A625C3F6-1761-4476-BC8D-4624571B6DFB}" type="slidenum">
              <a:rPr lang="en-ZA" altLang="en-US"/>
              <a:pPr>
                <a:defRPr/>
              </a:pPr>
              <a:t>‹#›</a:t>
            </a:fld>
            <a:endParaRPr lang="en-ZA" altLang="en-US"/>
          </a:p>
        </p:txBody>
      </p:sp>
    </p:spTree>
    <p:extLst>
      <p:ext uri="{BB962C8B-B14F-4D97-AF65-F5344CB8AC3E}">
        <p14:creationId xmlns:p14="http://schemas.microsoft.com/office/powerpoint/2010/main" val="331129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1" y="1615778"/>
            <a:ext cx="4040188"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289157"/>
            <a:ext cx="4040188"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615778"/>
            <a:ext cx="4041775"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289157"/>
            <a:ext cx="4041775"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6ECFF3E3-CD77-4333-8505-661B696851D3}"/>
              </a:ext>
            </a:extLst>
          </p:cNvPr>
          <p:cNvSpPr>
            <a:spLocks noGrp="1"/>
          </p:cNvSpPr>
          <p:nvPr>
            <p:ph type="dt" sz="half" idx="10"/>
          </p:nvPr>
        </p:nvSpPr>
        <p:spPr/>
        <p:txBody>
          <a:bodyPr/>
          <a:lstStyle>
            <a:lvl1pPr>
              <a:defRPr/>
            </a:lvl1pPr>
          </a:lstStyle>
          <a:p>
            <a:pPr>
              <a:defRPr/>
            </a:pPr>
            <a:fld id="{03CC5645-948A-412B-B31B-3F589B7FAF45}" type="datetime1">
              <a:rPr lang="en-ZA" smtClean="0"/>
              <a:t>2022/02/14</a:t>
            </a:fld>
            <a:endParaRPr lang="en-ZA"/>
          </a:p>
        </p:txBody>
      </p:sp>
      <p:sp>
        <p:nvSpPr>
          <p:cNvPr id="8" name="Footer Placeholder 4">
            <a:extLst>
              <a:ext uri="{FF2B5EF4-FFF2-40B4-BE49-F238E27FC236}">
                <a16:creationId xmlns:a16="http://schemas.microsoft.com/office/drawing/2014/main" id="{9161776C-9665-4D77-8E7C-80F62819BCF6}"/>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CA78E670-1051-48F8-9827-C4EF64DE84CC}"/>
              </a:ext>
            </a:extLst>
          </p:cNvPr>
          <p:cNvSpPr>
            <a:spLocks noGrp="1"/>
          </p:cNvSpPr>
          <p:nvPr>
            <p:ph type="sldNum" sz="quarter" idx="12"/>
          </p:nvPr>
        </p:nvSpPr>
        <p:spPr/>
        <p:txBody>
          <a:bodyPr/>
          <a:lstStyle>
            <a:lvl1pPr>
              <a:defRPr/>
            </a:lvl1pPr>
          </a:lstStyle>
          <a:p>
            <a:pPr>
              <a:defRPr/>
            </a:pPr>
            <a:fld id="{DC7D8500-2241-494A-BC45-23B489442050}" type="slidenum">
              <a:rPr lang="en-ZA" altLang="en-US"/>
              <a:pPr>
                <a:defRPr/>
              </a:pPr>
              <a:t>‹#›</a:t>
            </a:fld>
            <a:endParaRPr lang="en-ZA" altLang="en-US"/>
          </a:p>
        </p:txBody>
      </p:sp>
    </p:spTree>
    <p:extLst>
      <p:ext uri="{BB962C8B-B14F-4D97-AF65-F5344CB8AC3E}">
        <p14:creationId xmlns:p14="http://schemas.microsoft.com/office/powerpoint/2010/main" val="1765587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64051C4A-56DB-42BF-8873-0D6BF86D521E}"/>
              </a:ext>
            </a:extLst>
          </p:cNvPr>
          <p:cNvSpPr>
            <a:spLocks noGrp="1"/>
          </p:cNvSpPr>
          <p:nvPr>
            <p:ph type="dt" sz="half" idx="10"/>
          </p:nvPr>
        </p:nvSpPr>
        <p:spPr/>
        <p:txBody>
          <a:bodyPr/>
          <a:lstStyle>
            <a:lvl1pPr>
              <a:defRPr/>
            </a:lvl1pPr>
          </a:lstStyle>
          <a:p>
            <a:pPr>
              <a:defRPr/>
            </a:pPr>
            <a:fld id="{2CF216B9-7B38-46EE-B841-7827F80D3544}" type="datetime1">
              <a:rPr lang="en-ZA" smtClean="0"/>
              <a:t>2022/02/14</a:t>
            </a:fld>
            <a:endParaRPr lang="en-ZA"/>
          </a:p>
        </p:txBody>
      </p:sp>
      <p:sp>
        <p:nvSpPr>
          <p:cNvPr id="4" name="Footer Placeholder 4">
            <a:extLst>
              <a:ext uri="{FF2B5EF4-FFF2-40B4-BE49-F238E27FC236}">
                <a16:creationId xmlns:a16="http://schemas.microsoft.com/office/drawing/2014/main" id="{5CDEBE6C-CF08-4C63-ACD8-FABE57849065}"/>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F1691BD1-0D32-435F-8EEA-83338A2ADD2C}"/>
              </a:ext>
            </a:extLst>
          </p:cNvPr>
          <p:cNvSpPr>
            <a:spLocks noGrp="1"/>
          </p:cNvSpPr>
          <p:nvPr>
            <p:ph type="sldNum" sz="quarter" idx="12"/>
          </p:nvPr>
        </p:nvSpPr>
        <p:spPr/>
        <p:txBody>
          <a:bodyPr/>
          <a:lstStyle>
            <a:lvl1pPr>
              <a:defRPr/>
            </a:lvl1pPr>
          </a:lstStyle>
          <a:p>
            <a:pPr>
              <a:defRPr/>
            </a:pPr>
            <a:fld id="{1E5DC3CF-C6D8-40DF-BF9E-1C73B889F625}" type="slidenum">
              <a:rPr lang="en-ZA" altLang="en-US"/>
              <a:pPr>
                <a:defRPr/>
              </a:pPr>
              <a:t>‹#›</a:t>
            </a:fld>
            <a:endParaRPr lang="en-ZA" altLang="en-US"/>
          </a:p>
        </p:txBody>
      </p:sp>
    </p:spTree>
    <p:extLst>
      <p:ext uri="{BB962C8B-B14F-4D97-AF65-F5344CB8AC3E}">
        <p14:creationId xmlns:p14="http://schemas.microsoft.com/office/powerpoint/2010/main" val="768306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E048FB-DCCF-4996-A944-452FC00D890E}"/>
              </a:ext>
            </a:extLst>
          </p:cNvPr>
          <p:cNvSpPr>
            <a:spLocks noGrp="1"/>
          </p:cNvSpPr>
          <p:nvPr>
            <p:ph type="dt" sz="half" idx="10"/>
          </p:nvPr>
        </p:nvSpPr>
        <p:spPr/>
        <p:txBody>
          <a:bodyPr/>
          <a:lstStyle>
            <a:lvl1pPr>
              <a:defRPr/>
            </a:lvl1pPr>
          </a:lstStyle>
          <a:p>
            <a:pPr>
              <a:defRPr/>
            </a:pPr>
            <a:fld id="{C31C23B8-899D-4836-B356-A531BC2A8BB6}" type="datetime1">
              <a:rPr lang="en-ZA" smtClean="0"/>
              <a:t>2022/02/14</a:t>
            </a:fld>
            <a:endParaRPr lang="en-ZA"/>
          </a:p>
        </p:txBody>
      </p:sp>
      <p:sp>
        <p:nvSpPr>
          <p:cNvPr id="3" name="Footer Placeholder 4">
            <a:extLst>
              <a:ext uri="{FF2B5EF4-FFF2-40B4-BE49-F238E27FC236}">
                <a16:creationId xmlns:a16="http://schemas.microsoft.com/office/drawing/2014/main" id="{2B3DA1FE-D69F-4B7F-9DBF-A17875ADB7FC}"/>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F58BEB1D-1D44-432A-87EF-247727B38926}"/>
              </a:ext>
            </a:extLst>
          </p:cNvPr>
          <p:cNvSpPr>
            <a:spLocks noGrp="1"/>
          </p:cNvSpPr>
          <p:nvPr>
            <p:ph type="sldNum" sz="quarter" idx="12"/>
          </p:nvPr>
        </p:nvSpPr>
        <p:spPr/>
        <p:txBody>
          <a:bodyPr/>
          <a:lstStyle>
            <a:lvl1pPr>
              <a:defRPr/>
            </a:lvl1pPr>
          </a:lstStyle>
          <a:p>
            <a:pPr>
              <a:defRPr/>
            </a:pPr>
            <a:fld id="{249B13D9-EE8C-407E-8F82-0E63939E7E2D}" type="slidenum">
              <a:rPr lang="en-ZA" altLang="en-US"/>
              <a:pPr>
                <a:defRPr/>
              </a:pPr>
              <a:t>‹#›</a:t>
            </a:fld>
            <a:endParaRPr lang="en-ZA" altLang="en-US"/>
          </a:p>
        </p:txBody>
      </p:sp>
    </p:spTree>
    <p:extLst>
      <p:ext uri="{BB962C8B-B14F-4D97-AF65-F5344CB8AC3E}">
        <p14:creationId xmlns:p14="http://schemas.microsoft.com/office/powerpoint/2010/main" val="65537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87398"/>
            <a:ext cx="3008313" cy="1223112"/>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87400"/>
            <a:ext cx="5111750" cy="6160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510510"/>
            <a:ext cx="3008313" cy="49375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6ADEE6AD-69EC-47B7-9306-5373C55A953D}"/>
              </a:ext>
            </a:extLst>
          </p:cNvPr>
          <p:cNvSpPr>
            <a:spLocks noGrp="1"/>
          </p:cNvSpPr>
          <p:nvPr>
            <p:ph type="dt" sz="half" idx="10"/>
          </p:nvPr>
        </p:nvSpPr>
        <p:spPr/>
        <p:txBody>
          <a:bodyPr/>
          <a:lstStyle>
            <a:lvl1pPr>
              <a:defRPr/>
            </a:lvl1pPr>
          </a:lstStyle>
          <a:p>
            <a:pPr>
              <a:defRPr/>
            </a:pPr>
            <a:fld id="{F02B4603-3674-4B10-B873-DA9D77262DC6}" type="datetime1">
              <a:rPr lang="en-ZA" smtClean="0"/>
              <a:t>2022/02/14</a:t>
            </a:fld>
            <a:endParaRPr lang="en-ZA"/>
          </a:p>
        </p:txBody>
      </p:sp>
      <p:sp>
        <p:nvSpPr>
          <p:cNvPr id="6" name="Footer Placeholder 4">
            <a:extLst>
              <a:ext uri="{FF2B5EF4-FFF2-40B4-BE49-F238E27FC236}">
                <a16:creationId xmlns:a16="http://schemas.microsoft.com/office/drawing/2014/main" id="{5AF9FF23-2DF8-4B19-99D3-2189950E37E9}"/>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14F7B1F0-FB78-4A5E-9040-75BAE6B6BAB0}"/>
              </a:ext>
            </a:extLst>
          </p:cNvPr>
          <p:cNvSpPr>
            <a:spLocks noGrp="1"/>
          </p:cNvSpPr>
          <p:nvPr>
            <p:ph type="sldNum" sz="quarter" idx="12"/>
          </p:nvPr>
        </p:nvSpPr>
        <p:spPr/>
        <p:txBody>
          <a:bodyPr/>
          <a:lstStyle>
            <a:lvl1pPr>
              <a:defRPr/>
            </a:lvl1pPr>
          </a:lstStyle>
          <a:p>
            <a:pPr>
              <a:defRPr/>
            </a:pPr>
            <a:fld id="{67929990-A635-4E71-ACA4-0374BC0A1ECB}" type="slidenum">
              <a:rPr lang="en-ZA" altLang="en-US"/>
              <a:pPr>
                <a:defRPr/>
              </a:pPr>
              <a:t>‹#›</a:t>
            </a:fld>
            <a:endParaRPr lang="en-ZA" altLang="en-US"/>
          </a:p>
        </p:txBody>
      </p:sp>
    </p:spTree>
    <p:extLst>
      <p:ext uri="{BB962C8B-B14F-4D97-AF65-F5344CB8AC3E}">
        <p14:creationId xmlns:p14="http://schemas.microsoft.com/office/powerpoint/2010/main" val="253056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EA9E022-B94C-4AA2-AE63-79F49BE5AA7A}"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871089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2854"/>
            <a:ext cx="5486400" cy="59651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44974"/>
            <a:ext cx="5486400" cy="433101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649374"/>
            <a:ext cx="5486400" cy="847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5742C8D-35B8-40E1-B22F-C95482710E89}"/>
              </a:ext>
            </a:extLst>
          </p:cNvPr>
          <p:cNvSpPr>
            <a:spLocks noGrp="1"/>
          </p:cNvSpPr>
          <p:nvPr>
            <p:ph type="dt" sz="half" idx="10"/>
          </p:nvPr>
        </p:nvSpPr>
        <p:spPr/>
        <p:txBody>
          <a:bodyPr/>
          <a:lstStyle>
            <a:lvl1pPr>
              <a:defRPr/>
            </a:lvl1pPr>
          </a:lstStyle>
          <a:p>
            <a:pPr>
              <a:defRPr/>
            </a:pPr>
            <a:fld id="{ECEC45DB-080D-4E73-A986-1ABC478CC508}" type="datetime1">
              <a:rPr lang="en-ZA" smtClean="0"/>
              <a:t>2022/02/14</a:t>
            </a:fld>
            <a:endParaRPr lang="en-ZA"/>
          </a:p>
        </p:txBody>
      </p:sp>
      <p:sp>
        <p:nvSpPr>
          <p:cNvPr id="6" name="Footer Placeholder 4">
            <a:extLst>
              <a:ext uri="{FF2B5EF4-FFF2-40B4-BE49-F238E27FC236}">
                <a16:creationId xmlns:a16="http://schemas.microsoft.com/office/drawing/2014/main" id="{815BF853-ABE9-4202-8A2E-2548F1096F71}"/>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60A64396-34C2-426A-A5FD-85FEAC52A2F8}"/>
              </a:ext>
            </a:extLst>
          </p:cNvPr>
          <p:cNvSpPr>
            <a:spLocks noGrp="1"/>
          </p:cNvSpPr>
          <p:nvPr>
            <p:ph type="sldNum" sz="quarter" idx="12"/>
          </p:nvPr>
        </p:nvSpPr>
        <p:spPr/>
        <p:txBody>
          <a:bodyPr/>
          <a:lstStyle>
            <a:lvl1pPr>
              <a:defRPr/>
            </a:lvl1pPr>
          </a:lstStyle>
          <a:p>
            <a:pPr>
              <a:defRPr/>
            </a:pPr>
            <a:fld id="{A30E843E-B185-4B8E-A1E3-DB57B0BDE79C}" type="slidenum">
              <a:rPr lang="en-ZA" altLang="en-US"/>
              <a:pPr>
                <a:defRPr/>
              </a:pPr>
              <a:t>‹#›</a:t>
            </a:fld>
            <a:endParaRPr lang="en-ZA" altLang="en-US"/>
          </a:p>
        </p:txBody>
      </p:sp>
    </p:spTree>
    <p:extLst>
      <p:ext uri="{BB962C8B-B14F-4D97-AF65-F5344CB8AC3E}">
        <p14:creationId xmlns:p14="http://schemas.microsoft.com/office/powerpoint/2010/main" val="383075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EA12B65-0EAD-41CD-9B56-FD47515361D8}"/>
              </a:ext>
            </a:extLst>
          </p:cNvPr>
          <p:cNvSpPr>
            <a:spLocks noGrp="1"/>
          </p:cNvSpPr>
          <p:nvPr>
            <p:ph type="dt" sz="half" idx="10"/>
          </p:nvPr>
        </p:nvSpPr>
        <p:spPr/>
        <p:txBody>
          <a:bodyPr/>
          <a:lstStyle>
            <a:lvl1pPr>
              <a:defRPr/>
            </a:lvl1pPr>
          </a:lstStyle>
          <a:p>
            <a:pPr>
              <a:defRPr/>
            </a:pPr>
            <a:fld id="{A3A2C12B-5F7B-4201-92EA-23EA154B8F6F}" type="datetime1">
              <a:rPr lang="en-ZA" smtClean="0"/>
              <a:t>2022/02/14</a:t>
            </a:fld>
            <a:endParaRPr lang="en-ZA"/>
          </a:p>
        </p:txBody>
      </p:sp>
      <p:sp>
        <p:nvSpPr>
          <p:cNvPr id="5" name="Footer Placeholder 4">
            <a:extLst>
              <a:ext uri="{FF2B5EF4-FFF2-40B4-BE49-F238E27FC236}">
                <a16:creationId xmlns:a16="http://schemas.microsoft.com/office/drawing/2014/main" id="{B147BDAC-2112-4B9B-911D-788EEE05A29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ED552339-A454-40D5-9C49-C102B8D0607F}"/>
              </a:ext>
            </a:extLst>
          </p:cNvPr>
          <p:cNvSpPr>
            <a:spLocks noGrp="1"/>
          </p:cNvSpPr>
          <p:nvPr>
            <p:ph type="sldNum" sz="quarter" idx="12"/>
          </p:nvPr>
        </p:nvSpPr>
        <p:spPr/>
        <p:txBody>
          <a:bodyPr/>
          <a:lstStyle>
            <a:lvl1pPr>
              <a:defRPr/>
            </a:lvl1pPr>
          </a:lstStyle>
          <a:p>
            <a:pPr>
              <a:defRPr/>
            </a:pPr>
            <a:fld id="{F0BA5467-D290-4CB9-8E48-C7EDB86C08E7}" type="slidenum">
              <a:rPr lang="en-ZA" altLang="en-US"/>
              <a:pPr>
                <a:defRPr/>
              </a:pPr>
              <a:t>‹#›</a:t>
            </a:fld>
            <a:endParaRPr lang="en-ZA" altLang="en-US"/>
          </a:p>
        </p:txBody>
      </p:sp>
    </p:spTree>
    <p:extLst>
      <p:ext uri="{BB962C8B-B14F-4D97-AF65-F5344CB8AC3E}">
        <p14:creationId xmlns:p14="http://schemas.microsoft.com/office/powerpoint/2010/main" val="290059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9072"/>
            <a:ext cx="2057400"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1" y="289072"/>
            <a:ext cx="6019800"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2E212AA-4935-4BC2-9ECA-CA7015C74450}"/>
              </a:ext>
            </a:extLst>
          </p:cNvPr>
          <p:cNvSpPr>
            <a:spLocks noGrp="1"/>
          </p:cNvSpPr>
          <p:nvPr>
            <p:ph type="dt" sz="half" idx="10"/>
          </p:nvPr>
        </p:nvSpPr>
        <p:spPr/>
        <p:txBody>
          <a:bodyPr/>
          <a:lstStyle>
            <a:lvl1pPr>
              <a:defRPr/>
            </a:lvl1pPr>
          </a:lstStyle>
          <a:p>
            <a:pPr>
              <a:defRPr/>
            </a:pPr>
            <a:fld id="{745D6192-C365-481F-9D73-D37914260955}" type="datetime1">
              <a:rPr lang="en-ZA" smtClean="0"/>
              <a:t>2022/02/14</a:t>
            </a:fld>
            <a:endParaRPr lang="en-ZA"/>
          </a:p>
        </p:txBody>
      </p:sp>
      <p:sp>
        <p:nvSpPr>
          <p:cNvPr id="5" name="Footer Placeholder 4">
            <a:extLst>
              <a:ext uri="{FF2B5EF4-FFF2-40B4-BE49-F238E27FC236}">
                <a16:creationId xmlns:a16="http://schemas.microsoft.com/office/drawing/2014/main" id="{48726F89-B96E-4A89-9827-06A7411785D6}"/>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972B773F-60E6-4946-934C-67E6B7AE9F0C}"/>
              </a:ext>
            </a:extLst>
          </p:cNvPr>
          <p:cNvSpPr>
            <a:spLocks noGrp="1"/>
          </p:cNvSpPr>
          <p:nvPr>
            <p:ph type="sldNum" sz="quarter" idx="12"/>
          </p:nvPr>
        </p:nvSpPr>
        <p:spPr/>
        <p:txBody>
          <a:bodyPr/>
          <a:lstStyle>
            <a:lvl1pPr>
              <a:defRPr/>
            </a:lvl1pPr>
          </a:lstStyle>
          <a:p>
            <a:pPr>
              <a:defRPr/>
            </a:pPr>
            <a:fld id="{A4A8399E-65C1-4545-900A-E845865201D9}" type="slidenum">
              <a:rPr lang="en-ZA" altLang="en-US"/>
              <a:pPr>
                <a:defRPr/>
              </a:pPr>
              <a:t>‹#›</a:t>
            </a:fld>
            <a:endParaRPr lang="en-ZA" altLang="en-US"/>
          </a:p>
        </p:txBody>
      </p:sp>
    </p:spTree>
    <p:extLst>
      <p:ext uri="{BB962C8B-B14F-4D97-AF65-F5344CB8AC3E}">
        <p14:creationId xmlns:p14="http://schemas.microsoft.com/office/powerpoint/2010/main" val="1005675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2374"/>
            <a:ext cx="7772400" cy="1547269"/>
          </a:xfrm>
        </p:spPr>
        <p:txBody>
          <a:bodyPr/>
          <a:lstStyle/>
          <a:p>
            <a:r>
              <a:rPr lang="en-US"/>
              <a:t>Click to edit Master title style</a:t>
            </a:r>
            <a:endParaRPr lang="en-ZA"/>
          </a:p>
        </p:txBody>
      </p:sp>
      <p:sp>
        <p:nvSpPr>
          <p:cNvPr id="3" name="Subtitle 2"/>
          <p:cNvSpPr>
            <a:spLocks noGrp="1"/>
          </p:cNvSpPr>
          <p:nvPr>
            <p:ph type="subTitle" idx="1"/>
          </p:nvPr>
        </p:nvSpPr>
        <p:spPr>
          <a:xfrm>
            <a:off x="1371600" y="4090408"/>
            <a:ext cx="6400800" cy="184469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DB0FEDE-3C0D-4A64-A197-7D23CF8A3F6B}"/>
              </a:ext>
            </a:extLst>
          </p:cNvPr>
          <p:cNvSpPr>
            <a:spLocks noGrp="1"/>
          </p:cNvSpPr>
          <p:nvPr>
            <p:ph type="dt" sz="half" idx="10"/>
          </p:nvPr>
        </p:nvSpPr>
        <p:spPr/>
        <p:txBody>
          <a:bodyPr/>
          <a:lstStyle>
            <a:lvl1pPr>
              <a:defRPr/>
            </a:lvl1pPr>
          </a:lstStyle>
          <a:p>
            <a:pPr>
              <a:defRPr/>
            </a:pPr>
            <a:fld id="{11264AE2-90FF-40DD-A3E1-77CEAE301C31}" type="datetimeFigureOut">
              <a:rPr lang="en-ZA"/>
              <a:pPr>
                <a:defRPr/>
              </a:pPr>
              <a:t>2022/02/14</a:t>
            </a:fld>
            <a:endParaRPr lang="en-ZA"/>
          </a:p>
        </p:txBody>
      </p:sp>
      <p:sp>
        <p:nvSpPr>
          <p:cNvPr id="5" name="Footer Placeholder 4">
            <a:extLst>
              <a:ext uri="{FF2B5EF4-FFF2-40B4-BE49-F238E27FC236}">
                <a16:creationId xmlns:a16="http://schemas.microsoft.com/office/drawing/2014/main" id="{A293A6C2-4BC3-4863-B80A-E713C98B1AB9}"/>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355BBDE0-BC7B-4590-882B-570B383F8C4E}"/>
              </a:ext>
            </a:extLst>
          </p:cNvPr>
          <p:cNvSpPr>
            <a:spLocks noGrp="1"/>
          </p:cNvSpPr>
          <p:nvPr>
            <p:ph type="sldNum" sz="quarter" idx="12"/>
          </p:nvPr>
        </p:nvSpPr>
        <p:spPr/>
        <p:txBody>
          <a:bodyPr/>
          <a:lstStyle>
            <a:lvl1pPr>
              <a:defRPr/>
            </a:lvl1pPr>
          </a:lstStyle>
          <a:p>
            <a:pPr>
              <a:defRPr/>
            </a:pPr>
            <a:fld id="{05092EE5-7D39-406A-B36D-2B7BA428CE99}" type="slidenum">
              <a:rPr lang="en-ZA" altLang="en-US"/>
              <a:pPr>
                <a:defRPr/>
              </a:pPr>
              <a:t>‹#›</a:t>
            </a:fld>
            <a:endParaRPr lang="en-ZA" altLang="en-US"/>
          </a:p>
        </p:txBody>
      </p:sp>
    </p:spTree>
    <p:extLst>
      <p:ext uri="{BB962C8B-B14F-4D97-AF65-F5344CB8AC3E}">
        <p14:creationId xmlns:p14="http://schemas.microsoft.com/office/powerpoint/2010/main" val="308893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DE387D8-D53E-42D6-8F4E-832876D32FB1}"/>
              </a:ext>
            </a:extLst>
          </p:cNvPr>
          <p:cNvSpPr>
            <a:spLocks noGrp="1"/>
          </p:cNvSpPr>
          <p:nvPr>
            <p:ph type="dt" sz="half" idx="10"/>
          </p:nvPr>
        </p:nvSpPr>
        <p:spPr/>
        <p:txBody>
          <a:bodyPr/>
          <a:lstStyle>
            <a:lvl1pPr>
              <a:defRPr/>
            </a:lvl1pPr>
          </a:lstStyle>
          <a:p>
            <a:pPr>
              <a:defRPr/>
            </a:pPr>
            <a:fld id="{23841443-3CA1-403B-9BC6-D84271710187}" type="datetimeFigureOut">
              <a:rPr lang="en-ZA"/>
              <a:pPr>
                <a:defRPr/>
              </a:pPr>
              <a:t>2022/02/14</a:t>
            </a:fld>
            <a:endParaRPr lang="en-ZA"/>
          </a:p>
        </p:txBody>
      </p:sp>
      <p:sp>
        <p:nvSpPr>
          <p:cNvPr id="5" name="Footer Placeholder 4">
            <a:extLst>
              <a:ext uri="{FF2B5EF4-FFF2-40B4-BE49-F238E27FC236}">
                <a16:creationId xmlns:a16="http://schemas.microsoft.com/office/drawing/2014/main" id="{0B8C01A1-3A0F-4E58-8BE2-2FDD6971AE0F}"/>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B799C705-2AB1-4415-831D-4ED335F6616E}"/>
              </a:ext>
            </a:extLst>
          </p:cNvPr>
          <p:cNvSpPr>
            <a:spLocks noGrp="1"/>
          </p:cNvSpPr>
          <p:nvPr>
            <p:ph type="sldNum" sz="quarter" idx="12"/>
          </p:nvPr>
        </p:nvSpPr>
        <p:spPr/>
        <p:txBody>
          <a:bodyPr/>
          <a:lstStyle>
            <a:lvl1pPr>
              <a:defRPr/>
            </a:lvl1pPr>
          </a:lstStyle>
          <a:p>
            <a:pPr>
              <a:defRPr/>
            </a:pPr>
            <a:fld id="{A753658E-FF1E-4BC1-9791-A6B1576F85F1}" type="slidenum">
              <a:rPr lang="en-ZA" altLang="en-US"/>
              <a:pPr>
                <a:defRPr/>
              </a:pPr>
              <a:t>‹#›</a:t>
            </a:fld>
            <a:endParaRPr lang="en-ZA" altLang="en-US"/>
          </a:p>
        </p:txBody>
      </p:sp>
    </p:spTree>
    <p:extLst>
      <p:ext uri="{BB962C8B-B14F-4D97-AF65-F5344CB8AC3E}">
        <p14:creationId xmlns:p14="http://schemas.microsoft.com/office/powerpoint/2010/main" val="3055984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638469"/>
            <a:ext cx="7772400" cy="1433647"/>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4" y="3059451"/>
            <a:ext cx="7772400" cy="15790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E7FAC1-E396-43EF-9CD2-E7858288A531}"/>
              </a:ext>
            </a:extLst>
          </p:cNvPr>
          <p:cNvSpPr>
            <a:spLocks noGrp="1"/>
          </p:cNvSpPr>
          <p:nvPr>
            <p:ph type="dt" sz="half" idx="10"/>
          </p:nvPr>
        </p:nvSpPr>
        <p:spPr/>
        <p:txBody>
          <a:bodyPr/>
          <a:lstStyle>
            <a:lvl1pPr>
              <a:defRPr/>
            </a:lvl1pPr>
          </a:lstStyle>
          <a:p>
            <a:pPr>
              <a:defRPr/>
            </a:pPr>
            <a:fld id="{FEB99CA6-E6A8-40D8-8EEA-238BA57520E4}" type="datetimeFigureOut">
              <a:rPr lang="en-ZA"/>
              <a:pPr>
                <a:defRPr/>
              </a:pPr>
              <a:t>2022/02/14</a:t>
            </a:fld>
            <a:endParaRPr lang="en-ZA"/>
          </a:p>
        </p:txBody>
      </p:sp>
      <p:sp>
        <p:nvSpPr>
          <p:cNvPr id="5" name="Footer Placeholder 4">
            <a:extLst>
              <a:ext uri="{FF2B5EF4-FFF2-40B4-BE49-F238E27FC236}">
                <a16:creationId xmlns:a16="http://schemas.microsoft.com/office/drawing/2014/main" id="{C2A9D6BF-80AC-43D0-9625-2C27B6AFC50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CF561CC-409F-40ED-A952-F35BC8BABF33}"/>
              </a:ext>
            </a:extLst>
          </p:cNvPr>
          <p:cNvSpPr>
            <a:spLocks noGrp="1"/>
          </p:cNvSpPr>
          <p:nvPr>
            <p:ph type="sldNum" sz="quarter" idx="12"/>
          </p:nvPr>
        </p:nvSpPr>
        <p:spPr/>
        <p:txBody>
          <a:bodyPr/>
          <a:lstStyle>
            <a:lvl1pPr>
              <a:defRPr/>
            </a:lvl1pPr>
          </a:lstStyle>
          <a:p>
            <a:pPr>
              <a:defRPr/>
            </a:pPr>
            <a:fld id="{6DB4D43D-6922-47E6-BC05-E977939B27B3}" type="slidenum">
              <a:rPr lang="en-ZA" altLang="en-US"/>
              <a:pPr>
                <a:defRPr/>
              </a:pPr>
              <a:t>‹#›</a:t>
            </a:fld>
            <a:endParaRPr lang="en-ZA" altLang="en-US"/>
          </a:p>
        </p:txBody>
      </p:sp>
    </p:spTree>
    <p:extLst>
      <p:ext uri="{BB962C8B-B14F-4D97-AF65-F5344CB8AC3E}">
        <p14:creationId xmlns:p14="http://schemas.microsoft.com/office/powerpoint/2010/main" val="3311902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1"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CAF3F778-7C89-409C-A075-B37DDE6FDC41}"/>
              </a:ext>
            </a:extLst>
          </p:cNvPr>
          <p:cNvSpPr>
            <a:spLocks noGrp="1"/>
          </p:cNvSpPr>
          <p:nvPr>
            <p:ph type="dt" sz="half" idx="10"/>
          </p:nvPr>
        </p:nvSpPr>
        <p:spPr/>
        <p:txBody>
          <a:bodyPr/>
          <a:lstStyle>
            <a:lvl1pPr>
              <a:defRPr/>
            </a:lvl1pPr>
          </a:lstStyle>
          <a:p>
            <a:pPr>
              <a:defRPr/>
            </a:pPr>
            <a:fld id="{1FD995FD-D4EB-4240-9228-D7FE3E54E527}" type="datetimeFigureOut">
              <a:rPr lang="en-ZA"/>
              <a:pPr>
                <a:defRPr/>
              </a:pPr>
              <a:t>2022/02/14</a:t>
            </a:fld>
            <a:endParaRPr lang="en-ZA"/>
          </a:p>
        </p:txBody>
      </p:sp>
      <p:sp>
        <p:nvSpPr>
          <p:cNvPr id="6" name="Footer Placeholder 4">
            <a:extLst>
              <a:ext uri="{FF2B5EF4-FFF2-40B4-BE49-F238E27FC236}">
                <a16:creationId xmlns:a16="http://schemas.microsoft.com/office/drawing/2014/main" id="{9D297192-9F0E-46B2-96AB-5ED7FFB9F7DC}"/>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DD825FC5-3685-4A47-A641-2ECE794F3856}"/>
              </a:ext>
            </a:extLst>
          </p:cNvPr>
          <p:cNvSpPr>
            <a:spLocks noGrp="1"/>
          </p:cNvSpPr>
          <p:nvPr>
            <p:ph type="sldNum" sz="quarter" idx="12"/>
          </p:nvPr>
        </p:nvSpPr>
        <p:spPr/>
        <p:txBody>
          <a:bodyPr/>
          <a:lstStyle>
            <a:lvl1pPr>
              <a:defRPr/>
            </a:lvl1pPr>
          </a:lstStyle>
          <a:p>
            <a:pPr>
              <a:defRPr/>
            </a:pPr>
            <a:fld id="{A625C3F6-1761-4476-BC8D-4624571B6DFB}" type="slidenum">
              <a:rPr lang="en-ZA" altLang="en-US"/>
              <a:pPr>
                <a:defRPr/>
              </a:pPr>
              <a:t>‹#›</a:t>
            </a:fld>
            <a:endParaRPr lang="en-ZA" altLang="en-US"/>
          </a:p>
        </p:txBody>
      </p:sp>
    </p:spTree>
    <p:extLst>
      <p:ext uri="{BB962C8B-B14F-4D97-AF65-F5344CB8AC3E}">
        <p14:creationId xmlns:p14="http://schemas.microsoft.com/office/powerpoint/2010/main" val="2570245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1" y="1615778"/>
            <a:ext cx="4040188"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1" y="2289157"/>
            <a:ext cx="4040188"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615778"/>
            <a:ext cx="4041775"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289157"/>
            <a:ext cx="4041775"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6ECFF3E3-CD77-4333-8505-661B696851D3}"/>
              </a:ext>
            </a:extLst>
          </p:cNvPr>
          <p:cNvSpPr>
            <a:spLocks noGrp="1"/>
          </p:cNvSpPr>
          <p:nvPr>
            <p:ph type="dt" sz="half" idx="10"/>
          </p:nvPr>
        </p:nvSpPr>
        <p:spPr/>
        <p:txBody>
          <a:bodyPr/>
          <a:lstStyle>
            <a:lvl1pPr>
              <a:defRPr/>
            </a:lvl1pPr>
          </a:lstStyle>
          <a:p>
            <a:pPr>
              <a:defRPr/>
            </a:pPr>
            <a:fld id="{3A4D6DE1-98B5-4910-AE85-8B306026534D}" type="datetimeFigureOut">
              <a:rPr lang="en-ZA"/>
              <a:pPr>
                <a:defRPr/>
              </a:pPr>
              <a:t>2022/02/14</a:t>
            </a:fld>
            <a:endParaRPr lang="en-ZA"/>
          </a:p>
        </p:txBody>
      </p:sp>
      <p:sp>
        <p:nvSpPr>
          <p:cNvPr id="8" name="Footer Placeholder 4">
            <a:extLst>
              <a:ext uri="{FF2B5EF4-FFF2-40B4-BE49-F238E27FC236}">
                <a16:creationId xmlns:a16="http://schemas.microsoft.com/office/drawing/2014/main" id="{9161776C-9665-4D77-8E7C-80F62819BCF6}"/>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CA78E670-1051-48F8-9827-C4EF64DE84CC}"/>
              </a:ext>
            </a:extLst>
          </p:cNvPr>
          <p:cNvSpPr>
            <a:spLocks noGrp="1"/>
          </p:cNvSpPr>
          <p:nvPr>
            <p:ph type="sldNum" sz="quarter" idx="12"/>
          </p:nvPr>
        </p:nvSpPr>
        <p:spPr/>
        <p:txBody>
          <a:bodyPr/>
          <a:lstStyle>
            <a:lvl1pPr>
              <a:defRPr/>
            </a:lvl1pPr>
          </a:lstStyle>
          <a:p>
            <a:pPr>
              <a:defRPr/>
            </a:pPr>
            <a:fld id="{DC7D8500-2241-494A-BC45-23B489442050}" type="slidenum">
              <a:rPr lang="en-ZA" altLang="en-US"/>
              <a:pPr>
                <a:defRPr/>
              </a:pPr>
              <a:t>‹#›</a:t>
            </a:fld>
            <a:endParaRPr lang="en-ZA" altLang="en-US"/>
          </a:p>
        </p:txBody>
      </p:sp>
    </p:spTree>
    <p:extLst>
      <p:ext uri="{BB962C8B-B14F-4D97-AF65-F5344CB8AC3E}">
        <p14:creationId xmlns:p14="http://schemas.microsoft.com/office/powerpoint/2010/main" val="3973126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64051C4A-56DB-42BF-8873-0D6BF86D521E}"/>
              </a:ext>
            </a:extLst>
          </p:cNvPr>
          <p:cNvSpPr>
            <a:spLocks noGrp="1"/>
          </p:cNvSpPr>
          <p:nvPr>
            <p:ph type="dt" sz="half" idx="10"/>
          </p:nvPr>
        </p:nvSpPr>
        <p:spPr/>
        <p:txBody>
          <a:bodyPr/>
          <a:lstStyle>
            <a:lvl1pPr>
              <a:defRPr/>
            </a:lvl1pPr>
          </a:lstStyle>
          <a:p>
            <a:pPr>
              <a:defRPr/>
            </a:pPr>
            <a:fld id="{319533E5-5A3D-46FE-A67B-EE93AFDD2938}" type="datetimeFigureOut">
              <a:rPr lang="en-ZA"/>
              <a:pPr>
                <a:defRPr/>
              </a:pPr>
              <a:t>2022/02/14</a:t>
            </a:fld>
            <a:endParaRPr lang="en-ZA"/>
          </a:p>
        </p:txBody>
      </p:sp>
      <p:sp>
        <p:nvSpPr>
          <p:cNvPr id="4" name="Footer Placeholder 4">
            <a:extLst>
              <a:ext uri="{FF2B5EF4-FFF2-40B4-BE49-F238E27FC236}">
                <a16:creationId xmlns:a16="http://schemas.microsoft.com/office/drawing/2014/main" id="{5CDEBE6C-CF08-4C63-ACD8-FABE57849065}"/>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F1691BD1-0D32-435F-8EEA-83338A2ADD2C}"/>
              </a:ext>
            </a:extLst>
          </p:cNvPr>
          <p:cNvSpPr>
            <a:spLocks noGrp="1"/>
          </p:cNvSpPr>
          <p:nvPr>
            <p:ph type="sldNum" sz="quarter" idx="12"/>
          </p:nvPr>
        </p:nvSpPr>
        <p:spPr/>
        <p:txBody>
          <a:bodyPr/>
          <a:lstStyle>
            <a:lvl1pPr>
              <a:defRPr/>
            </a:lvl1pPr>
          </a:lstStyle>
          <a:p>
            <a:pPr>
              <a:defRPr/>
            </a:pPr>
            <a:fld id="{1E5DC3CF-C6D8-40DF-BF9E-1C73B889F625}" type="slidenum">
              <a:rPr lang="en-ZA" altLang="en-US"/>
              <a:pPr>
                <a:defRPr/>
              </a:pPr>
              <a:t>‹#›</a:t>
            </a:fld>
            <a:endParaRPr lang="en-ZA" altLang="en-US"/>
          </a:p>
        </p:txBody>
      </p:sp>
    </p:spTree>
    <p:extLst>
      <p:ext uri="{BB962C8B-B14F-4D97-AF65-F5344CB8AC3E}">
        <p14:creationId xmlns:p14="http://schemas.microsoft.com/office/powerpoint/2010/main" val="422512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E048FB-DCCF-4996-A944-452FC00D890E}"/>
              </a:ext>
            </a:extLst>
          </p:cNvPr>
          <p:cNvSpPr>
            <a:spLocks noGrp="1"/>
          </p:cNvSpPr>
          <p:nvPr>
            <p:ph type="dt" sz="half" idx="10"/>
          </p:nvPr>
        </p:nvSpPr>
        <p:spPr/>
        <p:txBody>
          <a:bodyPr/>
          <a:lstStyle>
            <a:lvl1pPr>
              <a:defRPr/>
            </a:lvl1pPr>
          </a:lstStyle>
          <a:p>
            <a:pPr>
              <a:defRPr/>
            </a:pPr>
            <a:fld id="{481E0D9E-C1EE-4AC4-8B5E-4A4909BDA42C}" type="datetimeFigureOut">
              <a:rPr lang="en-ZA"/>
              <a:pPr>
                <a:defRPr/>
              </a:pPr>
              <a:t>2022/02/14</a:t>
            </a:fld>
            <a:endParaRPr lang="en-ZA"/>
          </a:p>
        </p:txBody>
      </p:sp>
      <p:sp>
        <p:nvSpPr>
          <p:cNvPr id="3" name="Footer Placeholder 4">
            <a:extLst>
              <a:ext uri="{FF2B5EF4-FFF2-40B4-BE49-F238E27FC236}">
                <a16:creationId xmlns:a16="http://schemas.microsoft.com/office/drawing/2014/main" id="{2B3DA1FE-D69F-4B7F-9DBF-A17875ADB7FC}"/>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F58BEB1D-1D44-432A-87EF-247727B38926}"/>
              </a:ext>
            </a:extLst>
          </p:cNvPr>
          <p:cNvSpPr>
            <a:spLocks noGrp="1"/>
          </p:cNvSpPr>
          <p:nvPr>
            <p:ph type="sldNum" sz="quarter" idx="12"/>
          </p:nvPr>
        </p:nvSpPr>
        <p:spPr/>
        <p:txBody>
          <a:bodyPr/>
          <a:lstStyle>
            <a:lvl1pPr>
              <a:defRPr/>
            </a:lvl1pPr>
          </a:lstStyle>
          <a:p>
            <a:pPr>
              <a:defRPr/>
            </a:pPr>
            <a:fld id="{249B13D9-EE8C-407E-8F82-0E63939E7E2D}" type="slidenum">
              <a:rPr lang="en-ZA" altLang="en-US"/>
              <a:pPr>
                <a:defRPr/>
              </a:pPr>
              <a:t>‹#›</a:t>
            </a:fld>
            <a:endParaRPr lang="en-ZA" altLang="en-US"/>
          </a:p>
        </p:txBody>
      </p:sp>
    </p:spTree>
    <p:extLst>
      <p:ext uri="{BB962C8B-B14F-4D97-AF65-F5344CB8AC3E}">
        <p14:creationId xmlns:p14="http://schemas.microsoft.com/office/powerpoint/2010/main" val="305052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38467"/>
            <a:ext cx="7772400" cy="1433647"/>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3059451"/>
            <a:ext cx="7772400" cy="15790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91B477-B9A4-43C9-B169-37E4228A7BAF}"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05416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87398"/>
            <a:ext cx="3008313" cy="1223112"/>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87400"/>
            <a:ext cx="5111750" cy="6160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510510"/>
            <a:ext cx="3008313" cy="49375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6ADEE6AD-69EC-47B7-9306-5373C55A953D}"/>
              </a:ext>
            </a:extLst>
          </p:cNvPr>
          <p:cNvSpPr>
            <a:spLocks noGrp="1"/>
          </p:cNvSpPr>
          <p:nvPr>
            <p:ph type="dt" sz="half" idx="10"/>
          </p:nvPr>
        </p:nvSpPr>
        <p:spPr/>
        <p:txBody>
          <a:bodyPr/>
          <a:lstStyle>
            <a:lvl1pPr>
              <a:defRPr/>
            </a:lvl1pPr>
          </a:lstStyle>
          <a:p>
            <a:pPr>
              <a:defRPr/>
            </a:pPr>
            <a:fld id="{52EFB6B6-1167-457E-AB09-B8A235D2F465}" type="datetimeFigureOut">
              <a:rPr lang="en-ZA"/>
              <a:pPr>
                <a:defRPr/>
              </a:pPr>
              <a:t>2022/02/14</a:t>
            </a:fld>
            <a:endParaRPr lang="en-ZA"/>
          </a:p>
        </p:txBody>
      </p:sp>
      <p:sp>
        <p:nvSpPr>
          <p:cNvPr id="6" name="Footer Placeholder 4">
            <a:extLst>
              <a:ext uri="{FF2B5EF4-FFF2-40B4-BE49-F238E27FC236}">
                <a16:creationId xmlns:a16="http://schemas.microsoft.com/office/drawing/2014/main" id="{5AF9FF23-2DF8-4B19-99D3-2189950E37E9}"/>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14F7B1F0-FB78-4A5E-9040-75BAE6B6BAB0}"/>
              </a:ext>
            </a:extLst>
          </p:cNvPr>
          <p:cNvSpPr>
            <a:spLocks noGrp="1"/>
          </p:cNvSpPr>
          <p:nvPr>
            <p:ph type="sldNum" sz="quarter" idx="12"/>
          </p:nvPr>
        </p:nvSpPr>
        <p:spPr/>
        <p:txBody>
          <a:bodyPr/>
          <a:lstStyle>
            <a:lvl1pPr>
              <a:defRPr/>
            </a:lvl1pPr>
          </a:lstStyle>
          <a:p>
            <a:pPr>
              <a:defRPr/>
            </a:pPr>
            <a:fld id="{67929990-A635-4E71-ACA4-0374BC0A1ECB}" type="slidenum">
              <a:rPr lang="en-ZA" altLang="en-US"/>
              <a:pPr>
                <a:defRPr/>
              </a:pPr>
              <a:t>‹#›</a:t>
            </a:fld>
            <a:endParaRPr lang="en-ZA" altLang="en-US"/>
          </a:p>
        </p:txBody>
      </p:sp>
    </p:spTree>
    <p:extLst>
      <p:ext uri="{BB962C8B-B14F-4D97-AF65-F5344CB8AC3E}">
        <p14:creationId xmlns:p14="http://schemas.microsoft.com/office/powerpoint/2010/main" val="3939818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2854"/>
            <a:ext cx="5486400" cy="59651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44974"/>
            <a:ext cx="5486400" cy="433101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649374"/>
            <a:ext cx="5486400" cy="847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5742C8D-35B8-40E1-B22F-C95482710E89}"/>
              </a:ext>
            </a:extLst>
          </p:cNvPr>
          <p:cNvSpPr>
            <a:spLocks noGrp="1"/>
          </p:cNvSpPr>
          <p:nvPr>
            <p:ph type="dt" sz="half" idx="10"/>
          </p:nvPr>
        </p:nvSpPr>
        <p:spPr/>
        <p:txBody>
          <a:bodyPr/>
          <a:lstStyle>
            <a:lvl1pPr>
              <a:defRPr/>
            </a:lvl1pPr>
          </a:lstStyle>
          <a:p>
            <a:pPr>
              <a:defRPr/>
            </a:pPr>
            <a:fld id="{D452D35C-6C38-47E1-B9AA-D5DC31072DEA}" type="datetimeFigureOut">
              <a:rPr lang="en-ZA"/>
              <a:pPr>
                <a:defRPr/>
              </a:pPr>
              <a:t>2022/02/14</a:t>
            </a:fld>
            <a:endParaRPr lang="en-ZA"/>
          </a:p>
        </p:txBody>
      </p:sp>
      <p:sp>
        <p:nvSpPr>
          <p:cNvPr id="6" name="Footer Placeholder 4">
            <a:extLst>
              <a:ext uri="{FF2B5EF4-FFF2-40B4-BE49-F238E27FC236}">
                <a16:creationId xmlns:a16="http://schemas.microsoft.com/office/drawing/2014/main" id="{815BF853-ABE9-4202-8A2E-2548F1096F71}"/>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60A64396-34C2-426A-A5FD-85FEAC52A2F8}"/>
              </a:ext>
            </a:extLst>
          </p:cNvPr>
          <p:cNvSpPr>
            <a:spLocks noGrp="1"/>
          </p:cNvSpPr>
          <p:nvPr>
            <p:ph type="sldNum" sz="quarter" idx="12"/>
          </p:nvPr>
        </p:nvSpPr>
        <p:spPr/>
        <p:txBody>
          <a:bodyPr/>
          <a:lstStyle>
            <a:lvl1pPr>
              <a:defRPr/>
            </a:lvl1pPr>
          </a:lstStyle>
          <a:p>
            <a:pPr>
              <a:defRPr/>
            </a:pPr>
            <a:fld id="{A30E843E-B185-4B8E-A1E3-DB57B0BDE79C}" type="slidenum">
              <a:rPr lang="en-ZA" altLang="en-US"/>
              <a:pPr>
                <a:defRPr/>
              </a:pPr>
              <a:t>‹#›</a:t>
            </a:fld>
            <a:endParaRPr lang="en-ZA" altLang="en-US"/>
          </a:p>
        </p:txBody>
      </p:sp>
    </p:spTree>
    <p:extLst>
      <p:ext uri="{BB962C8B-B14F-4D97-AF65-F5344CB8AC3E}">
        <p14:creationId xmlns:p14="http://schemas.microsoft.com/office/powerpoint/2010/main" val="1424769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EA12B65-0EAD-41CD-9B56-FD47515361D8}"/>
              </a:ext>
            </a:extLst>
          </p:cNvPr>
          <p:cNvSpPr>
            <a:spLocks noGrp="1"/>
          </p:cNvSpPr>
          <p:nvPr>
            <p:ph type="dt" sz="half" idx="10"/>
          </p:nvPr>
        </p:nvSpPr>
        <p:spPr/>
        <p:txBody>
          <a:bodyPr/>
          <a:lstStyle>
            <a:lvl1pPr>
              <a:defRPr/>
            </a:lvl1pPr>
          </a:lstStyle>
          <a:p>
            <a:pPr>
              <a:defRPr/>
            </a:pPr>
            <a:fld id="{D608FAB5-AC0F-4979-A4D7-87382891DF40}" type="datetimeFigureOut">
              <a:rPr lang="en-ZA"/>
              <a:pPr>
                <a:defRPr/>
              </a:pPr>
              <a:t>2022/02/14</a:t>
            </a:fld>
            <a:endParaRPr lang="en-ZA"/>
          </a:p>
        </p:txBody>
      </p:sp>
      <p:sp>
        <p:nvSpPr>
          <p:cNvPr id="5" name="Footer Placeholder 4">
            <a:extLst>
              <a:ext uri="{FF2B5EF4-FFF2-40B4-BE49-F238E27FC236}">
                <a16:creationId xmlns:a16="http://schemas.microsoft.com/office/drawing/2014/main" id="{B147BDAC-2112-4B9B-911D-788EEE05A29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ED552339-A454-40D5-9C49-C102B8D0607F}"/>
              </a:ext>
            </a:extLst>
          </p:cNvPr>
          <p:cNvSpPr>
            <a:spLocks noGrp="1"/>
          </p:cNvSpPr>
          <p:nvPr>
            <p:ph type="sldNum" sz="quarter" idx="12"/>
          </p:nvPr>
        </p:nvSpPr>
        <p:spPr/>
        <p:txBody>
          <a:bodyPr/>
          <a:lstStyle>
            <a:lvl1pPr>
              <a:defRPr/>
            </a:lvl1pPr>
          </a:lstStyle>
          <a:p>
            <a:pPr>
              <a:defRPr/>
            </a:pPr>
            <a:fld id="{F0BA5467-D290-4CB9-8E48-C7EDB86C08E7}" type="slidenum">
              <a:rPr lang="en-ZA" altLang="en-US"/>
              <a:pPr>
                <a:defRPr/>
              </a:pPr>
              <a:t>‹#›</a:t>
            </a:fld>
            <a:endParaRPr lang="en-ZA" altLang="en-US"/>
          </a:p>
        </p:txBody>
      </p:sp>
    </p:spTree>
    <p:extLst>
      <p:ext uri="{BB962C8B-B14F-4D97-AF65-F5344CB8AC3E}">
        <p14:creationId xmlns:p14="http://schemas.microsoft.com/office/powerpoint/2010/main" val="3077862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9072"/>
            <a:ext cx="2057400"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1" y="289072"/>
            <a:ext cx="6019800"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2E212AA-4935-4BC2-9ECA-CA7015C74450}"/>
              </a:ext>
            </a:extLst>
          </p:cNvPr>
          <p:cNvSpPr>
            <a:spLocks noGrp="1"/>
          </p:cNvSpPr>
          <p:nvPr>
            <p:ph type="dt" sz="half" idx="10"/>
          </p:nvPr>
        </p:nvSpPr>
        <p:spPr/>
        <p:txBody>
          <a:bodyPr/>
          <a:lstStyle>
            <a:lvl1pPr>
              <a:defRPr/>
            </a:lvl1pPr>
          </a:lstStyle>
          <a:p>
            <a:pPr>
              <a:defRPr/>
            </a:pPr>
            <a:fld id="{CB33AA89-A1DE-466A-A261-D1AD182F7F77}" type="datetimeFigureOut">
              <a:rPr lang="en-ZA"/>
              <a:pPr>
                <a:defRPr/>
              </a:pPr>
              <a:t>2022/02/14</a:t>
            </a:fld>
            <a:endParaRPr lang="en-ZA"/>
          </a:p>
        </p:txBody>
      </p:sp>
      <p:sp>
        <p:nvSpPr>
          <p:cNvPr id="5" name="Footer Placeholder 4">
            <a:extLst>
              <a:ext uri="{FF2B5EF4-FFF2-40B4-BE49-F238E27FC236}">
                <a16:creationId xmlns:a16="http://schemas.microsoft.com/office/drawing/2014/main" id="{48726F89-B96E-4A89-9827-06A7411785D6}"/>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972B773F-60E6-4946-934C-67E6B7AE9F0C}"/>
              </a:ext>
            </a:extLst>
          </p:cNvPr>
          <p:cNvSpPr>
            <a:spLocks noGrp="1"/>
          </p:cNvSpPr>
          <p:nvPr>
            <p:ph type="sldNum" sz="quarter" idx="12"/>
          </p:nvPr>
        </p:nvSpPr>
        <p:spPr/>
        <p:txBody>
          <a:bodyPr/>
          <a:lstStyle>
            <a:lvl1pPr>
              <a:defRPr/>
            </a:lvl1pPr>
          </a:lstStyle>
          <a:p>
            <a:pPr>
              <a:defRPr/>
            </a:pPr>
            <a:fld id="{A4A8399E-65C1-4545-900A-E845865201D9}" type="slidenum">
              <a:rPr lang="en-ZA" altLang="en-US"/>
              <a:pPr>
                <a:defRPr/>
              </a:pPr>
              <a:t>‹#›</a:t>
            </a:fld>
            <a:endParaRPr lang="en-ZA" altLang="en-US"/>
          </a:p>
        </p:txBody>
      </p:sp>
    </p:spTree>
    <p:extLst>
      <p:ext uri="{BB962C8B-B14F-4D97-AF65-F5344CB8AC3E}">
        <p14:creationId xmlns:p14="http://schemas.microsoft.com/office/powerpoint/2010/main" val="1764106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2372"/>
            <a:ext cx="7772400" cy="1547269"/>
          </a:xfrm>
        </p:spPr>
        <p:txBody>
          <a:bodyPr/>
          <a:lstStyle/>
          <a:p>
            <a:r>
              <a:rPr lang="en-US"/>
              <a:t>Click to edit Master title style</a:t>
            </a:r>
            <a:endParaRPr lang="en-ZA"/>
          </a:p>
        </p:txBody>
      </p:sp>
      <p:sp>
        <p:nvSpPr>
          <p:cNvPr id="3" name="Subtitle 2"/>
          <p:cNvSpPr>
            <a:spLocks noGrp="1"/>
          </p:cNvSpPr>
          <p:nvPr>
            <p:ph type="subTitle" idx="1"/>
          </p:nvPr>
        </p:nvSpPr>
        <p:spPr>
          <a:xfrm>
            <a:off x="1371600" y="4090406"/>
            <a:ext cx="6400800" cy="184469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0297582-C4AE-4AD4-9E1F-8FDE74777187}"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100396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3E2302-3158-4E36-B529-022BA4DC202E}"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74922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38467"/>
            <a:ext cx="7772400" cy="1433647"/>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3059451"/>
            <a:ext cx="7772400" cy="15790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D0B16D-45AE-4C17-AC59-58827C236A7F}"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280164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AB735CF-EF1F-4C9A-AB00-6D7B043D5736}"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644155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615778"/>
            <a:ext cx="4040188"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89157"/>
            <a:ext cx="4040188"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615778"/>
            <a:ext cx="4041775"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289157"/>
            <a:ext cx="4041775"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AE7C52A-B28B-4989-9BE0-C39A42A1ADF8}" type="datetime1">
              <a:rPr lang="en-ZA" smtClean="0"/>
              <a:t>2022/02/14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48159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E785D4A-ED43-48F6-964A-96C751C5AE10}" type="datetime1">
              <a:rPr lang="en-ZA" smtClean="0"/>
              <a:t>2022/02/14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27114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84285"/>
            <a:ext cx="4038600"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3C6C051-F45D-498D-9B4B-F346B873FC3B}"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15719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48B45-367E-403C-8EBB-6A1240C1E564}" type="datetime1">
              <a:rPr lang="en-ZA" smtClean="0"/>
              <a:t>2022/02/14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781279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87398"/>
            <a:ext cx="3008313" cy="1223112"/>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87398"/>
            <a:ext cx="5111750" cy="6160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510510"/>
            <a:ext cx="3008313" cy="49375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E27BFE-F8D6-4ABB-B50E-4C9EB99D886D}"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060241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2854"/>
            <a:ext cx="5486400" cy="59651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44974"/>
            <a:ext cx="5486400" cy="4331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649372"/>
            <a:ext cx="5486400" cy="847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496EEE-DEAE-4F51-A441-638FD8D55BBF}"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27902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27DC8CC-0173-4F04-A4C9-0A2AA8C2F96A}"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140190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9070"/>
            <a:ext cx="2057400"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89070"/>
            <a:ext cx="6019800"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739382B-54F9-4019-BE5B-0795E10D3B80}"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347756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2373"/>
            <a:ext cx="7772400" cy="1547269"/>
          </a:xfrm>
        </p:spPr>
        <p:txBody>
          <a:bodyPr/>
          <a:lstStyle/>
          <a:p>
            <a:r>
              <a:rPr lang="en-US"/>
              <a:t>Click to edit Master title style</a:t>
            </a:r>
            <a:endParaRPr lang="en-ZA"/>
          </a:p>
        </p:txBody>
      </p:sp>
      <p:sp>
        <p:nvSpPr>
          <p:cNvPr id="3" name="Subtitle 2"/>
          <p:cNvSpPr>
            <a:spLocks noGrp="1"/>
          </p:cNvSpPr>
          <p:nvPr>
            <p:ph type="subTitle" idx="1"/>
          </p:nvPr>
        </p:nvSpPr>
        <p:spPr>
          <a:xfrm>
            <a:off x="1371600" y="4090407"/>
            <a:ext cx="6400800" cy="1844693"/>
          </a:xfrm>
        </p:spPr>
        <p:txBody>
          <a:bodyPr/>
          <a:lstStyle>
            <a:lvl1pPr marL="0" indent="0" algn="ctr">
              <a:buNone/>
              <a:defRPr>
                <a:solidFill>
                  <a:schemeClr val="tx1">
                    <a:tint val="75000"/>
                  </a:schemeClr>
                </a:solidFill>
              </a:defRPr>
            </a:lvl1pPr>
            <a:lvl2pPr marL="325790" indent="0" algn="ctr">
              <a:buNone/>
              <a:defRPr>
                <a:solidFill>
                  <a:schemeClr val="tx1">
                    <a:tint val="75000"/>
                  </a:schemeClr>
                </a:solidFill>
              </a:defRPr>
            </a:lvl2pPr>
            <a:lvl3pPr marL="651578" indent="0" algn="ctr">
              <a:buNone/>
              <a:defRPr>
                <a:solidFill>
                  <a:schemeClr val="tx1">
                    <a:tint val="75000"/>
                  </a:schemeClr>
                </a:solidFill>
              </a:defRPr>
            </a:lvl3pPr>
            <a:lvl4pPr marL="977368" indent="0" algn="ctr">
              <a:buNone/>
              <a:defRPr>
                <a:solidFill>
                  <a:schemeClr val="tx1">
                    <a:tint val="75000"/>
                  </a:schemeClr>
                </a:solidFill>
              </a:defRPr>
            </a:lvl4pPr>
            <a:lvl5pPr marL="1303157" indent="0" algn="ctr">
              <a:buNone/>
              <a:defRPr>
                <a:solidFill>
                  <a:schemeClr val="tx1">
                    <a:tint val="75000"/>
                  </a:schemeClr>
                </a:solidFill>
              </a:defRPr>
            </a:lvl5pPr>
            <a:lvl6pPr marL="1628947" indent="0" algn="ctr">
              <a:buNone/>
              <a:defRPr>
                <a:solidFill>
                  <a:schemeClr val="tx1">
                    <a:tint val="75000"/>
                  </a:schemeClr>
                </a:solidFill>
              </a:defRPr>
            </a:lvl6pPr>
            <a:lvl7pPr marL="1954736" indent="0" algn="ctr">
              <a:buNone/>
              <a:defRPr>
                <a:solidFill>
                  <a:schemeClr val="tx1">
                    <a:tint val="75000"/>
                  </a:schemeClr>
                </a:solidFill>
              </a:defRPr>
            </a:lvl7pPr>
            <a:lvl8pPr marL="2280525" indent="0" algn="ctr">
              <a:buNone/>
              <a:defRPr>
                <a:solidFill>
                  <a:schemeClr val="tx1">
                    <a:tint val="75000"/>
                  </a:schemeClr>
                </a:solidFill>
              </a:defRPr>
            </a:lvl8pPr>
            <a:lvl9pPr marL="2606315"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0297582-C4AE-4AD4-9E1F-8FDE74777187}"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715583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93E2302-3158-4E36-B529-022BA4DC202E}"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095773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38468"/>
            <a:ext cx="7772400" cy="1433647"/>
          </a:xfrm>
        </p:spPr>
        <p:txBody>
          <a:bodyPr anchor="t"/>
          <a:lstStyle>
            <a:lvl1pPr algn="l">
              <a:defRPr sz="2850" b="1" cap="all"/>
            </a:lvl1pPr>
          </a:lstStyle>
          <a:p>
            <a:r>
              <a:rPr lang="en-US"/>
              <a:t>Click to edit Master title style</a:t>
            </a:r>
            <a:endParaRPr lang="en-ZA"/>
          </a:p>
        </p:txBody>
      </p:sp>
      <p:sp>
        <p:nvSpPr>
          <p:cNvPr id="3" name="Text Placeholder 2"/>
          <p:cNvSpPr>
            <a:spLocks noGrp="1"/>
          </p:cNvSpPr>
          <p:nvPr>
            <p:ph type="body" idx="1"/>
          </p:nvPr>
        </p:nvSpPr>
        <p:spPr>
          <a:xfrm>
            <a:off x="722313" y="3059452"/>
            <a:ext cx="7772400" cy="1579016"/>
          </a:xfrm>
        </p:spPr>
        <p:txBody>
          <a:bodyPr anchor="b"/>
          <a:lstStyle>
            <a:lvl1pPr marL="0" indent="0">
              <a:buNone/>
              <a:defRPr sz="1425">
                <a:solidFill>
                  <a:schemeClr val="tx1">
                    <a:tint val="75000"/>
                  </a:schemeClr>
                </a:solidFill>
              </a:defRPr>
            </a:lvl1pPr>
            <a:lvl2pPr marL="325790" indent="0">
              <a:buNone/>
              <a:defRPr sz="1283">
                <a:solidFill>
                  <a:schemeClr val="tx1">
                    <a:tint val="75000"/>
                  </a:schemeClr>
                </a:solidFill>
              </a:defRPr>
            </a:lvl2pPr>
            <a:lvl3pPr marL="651578" indent="0">
              <a:buNone/>
              <a:defRPr sz="1140">
                <a:solidFill>
                  <a:schemeClr val="tx1">
                    <a:tint val="75000"/>
                  </a:schemeClr>
                </a:solidFill>
              </a:defRPr>
            </a:lvl3pPr>
            <a:lvl4pPr marL="977368" indent="0">
              <a:buNone/>
              <a:defRPr sz="998">
                <a:solidFill>
                  <a:schemeClr val="tx1">
                    <a:tint val="75000"/>
                  </a:schemeClr>
                </a:solidFill>
              </a:defRPr>
            </a:lvl4pPr>
            <a:lvl5pPr marL="1303157" indent="0">
              <a:buNone/>
              <a:defRPr sz="998">
                <a:solidFill>
                  <a:schemeClr val="tx1">
                    <a:tint val="75000"/>
                  </a:schemeClr>
                </a:solidFill>
              </a:defRPr>
            </a:lvl5pPr>
            <a:lvl6pPr marL="1628947" indent="0">
              <a:buNone/>
              <a:defRPr sz="998">
                <a:solidFill>
                  <a:schemeClr val="tx1">
                    <a:tint val="75000"/>
                  </a:schemeClr>
                </a:solidFill>
              </a:defRPr>
            </a:lvl6pPr>
            <a:lvl7pPr marL="1954736" indent="0">
              <a:buNone/>
              <a:defRPr sz="998">
                <a:solidFill>
                  <a:schemeClr val="tx1">
                    <a:tint val="75000"/>
                  </a:schemeClr>
                </a:solidFill>
              </a:defRPr>
            </a:lvl7pPr>
            <a:lvl8pPr marL="2280525" indent="0">
              <a:buNone/>
              <a:defRPr sz="998">
                <a:solidFill>
                  <a:schemeClr val="tx1">
                    <a:tint val="75000"/>
                  </a:schemeClr>
                </a:solidFill>
              </a:defRPr>
            </a:lvl8pPr>
            <a:lvl9pPr marL="2606315" indent="0">
              <a:buNone/>
              <a:defRPr sz="9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D0B16D-45AE-4C17-AC59-58827C236A7F}"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4077347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84285"/>
            <a:ext cx="4038600" cy="4763786"/>
          </a:xfrm>
        </p:spPr>
        <p:txBody>
          <a:bodyPr/>
          <a:lstStyle>
            <a:lvl1pPr>
              <a:defRPr sz="1995"/>
            </a:lvl1pPr>
            <a:lvl2pPr>
              <a:defRPr sz="1710"/>
            </a:lvl2pPr>
            <a:lvl3pPr>
              <a:defRPr sz="1425"/>
            </a:lvl3pPr>
            <a:lvl4pPr>
              <a:defRPr sz="1283"/>
            </a:lvl4pPr>
            <a:lvl5pPr>
              <a:defRPr sz="1283"/>
            </a:lvl5pPr>
            <a:lvl6pPr>
              <a:defRPr sz="1283"/>
            </a:lvl6pPr>
            <a:lvl7pPr>
              <a:defRPr sz="1283"/>
            </a:lvl7pPr>
            <a:lvl8pPr>
              <a:defRPr sz="1283"/>
            </a:lvl8pPr>
            <a:lvl9pPr>
              <a:defRPr sz="128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84285"/>
            <a:ext cx="4038600" cy="4763786"/>
          </a:xfrm>
        </p:spPr>
        <p:txBody>
          <a:bodyPr/>
          <a:lstStyle>
            <a:lvl1pPr>
              <a:defRPr sz="1995"/>
            </a:lvl1pPr>
            <a:lvl2pPr>
              <a:defRPr sz="1710"/>
            </a:lvl2pPr>
            <a:lvl3pPr>
              <a:defRPr sz="1425"/>
            </a:lvl3pPr>
            <a:lvl4pPr>
              <a:defRPr sz="1283"/>
            </a:lvl4pPr>
            <a:lvl5pPr>
              <a:defRPr sz="1283"/>
            </a:lvl5pPr>
            <a:lvl6pPr>
              <a:defRPr sz="1283"/>
            </a:lvl6pPr>
            <a:lvl7pPr>
              <a:defRPr sz="1283"/>
            </a:lvl7pPr>
            <a:lvl8pPr>
              <a:defRPr sz="1283"/>
            </a:lvl8pPr>
            <a:lvl9pPr>
              <a:defRPr sz="128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AB735CF-EF1F-4C9A-AB00-6D7B043D5736}"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5050738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615779"/>
            <a:ext cx="4040188" cy="673379"/>
          </a:xfrm>
        </p:spPr>
        <p:txBody>
          <a:bodyPr anchor="b"/>
          <a:lstStyle>
            <a:lvl1pPr marL="0" indent="0">
              <a:buNone/>
              <a:defRPr sz="1710" b="1"/>
            </a:lvl1pPr>
            <a:lvl2pPr marL="325790" indent="0">
              <a:buNone/>
              <a:defRPr sz="1425" b="1"/>
            </a:lvl2pPr>
            <a:lvl3pPr marL="651578" indent="0">
              <a:buNone/>
              <a:defRPr sz="1283" b="1"/>
            </a:lvl3pPr>
            <a:lvl4pPr marL="977368" indent="0">
              <a:buNone/>
              <a:defRPr sz="1140" b="1"/>
            </a:lvl4pPr>
            <a:lvl5pPr marL="1303157" indent="0">
              <a:buNone/>
              <a:defRPr sz="1140" b="1"/>
            </a:lvl5pPr>
            <a:lvl6pPr marL="1628947" indent="0">
              <a:buNone/>
              <a:defRPr sz="1140" b="1"/>
            </a:lvl6pPr>
            <a:lvl7pPr marL="1954736" indent="0">
              <a:buNone/>
              <a:defRPr sz="1140" b="1"/>
            </a:lvl7pPr>
            <a:lvl8pPr marL="2280525" indent="0">
              <a:buNone/>
              <a:defRPr sz="1140" b="1"/>
            </a:lvl8pPr>
            <a:lvl9pPr marL="2606315" indent="0">
              <a:buNone/>
              <a:defRPr sz="1140" b="1"/>
            </a:lvl9pPr>
          </a:lstStyle>
          <a:p>
            <a:pPr lvl="0"/>
            <a:r>
              <a:rPr lang="en-US"/>
              <a:t>Edit Master text styles</a:t>
            </a:r>
          </a:p>
        </p:txBody>
      </p:sp>
      <p:sp>
        <p:nvSpPr>
          <p:cNvPr id="4" name="Content Placeholder 3"/>
          <p:cNvSpPr>
            <a:spLocks noGrp="1"/>
          </p:cNvSpPr>
          <p:nvPr>
            <p:ph sz="half" idx="2"/>
          </p:nvPr>
        </p:nvSpPr>
        <p:spPr>
          <a:xfrm>
            <a:off x="457200" y="2289157"/>
            <a:ext cx="4040188" cy="4158914"/>
          </a:xfrm>
        </p:spPr>
        <p:txBody>
          <a:bodyPr/>
          <a:lstStyle>
            <a:lvl1pPr>
              <a:defRPr sz="1710"/>
            </a:lvl1pPr>
            <a:lvl2pPr>
              <a:defRPr sz="1425"/>
            </a:lvl2pPr>
            <a:lvl3pPr>
              <a:defRPr sz="1283"/>
            </a:lvl3pPr>
            <a:lvl4pPr>
              <a:defRPr sz="1140"/>
            </a:lvl4pPr>
            <a:lvl5pPr>
              <a:defRPr sz="1140"/>
            </a:lvl5pPr>
            <a:lvl6pPr>
              <a:defRPr sz="1140"/>
            </a:lvl6pPr>
            <a:lvl7pPr>
              <a:defRPr sz="1140"/>
            </a:lvl7pPr>
            <a:lvl8pPr>
              <a:defRPr sz="1140"/>
            </a:lvl8pPr>
            <a:lvl9pPr>
              <a:defRPr sz="11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615779"/>
            <a:ext cx="4041775" cy="673379"/>
          </a:xfrm>
        </p:spPr>
        <p:txBody>
          <a:bodyPr anchor="b"/>
          <a:lstStyle>
            <a:lvl1pPr marL="0" indent="0">
              <a:buNone/>
              <a:defRPr sz="1710" b="1"/>
            </a:lvl1pPr>
            <a:lvl2pPr marL="325790" indent="0">
              <a:buNone/>
              <a:defRPr sz="1425" b="1"/>
            </a:lvl2pPr>
            <a:lvl3pPr marL="651578" indent="0">
              <a:buNone/>
              <a:defRPr sz="1283" b="1"/>
            </a:lvl3pPr>
            <a:lvl4pPr marL="977368" indent="0">
              <a:buNone/>
              <a:defRPr sz="1140" b="1"/>
            </a:lvl4pPr>
            <a:lvl5pPr marL="1303157" indent="0">
              <a:buNone/>
              <a:defRPr sz="1140" b="1"/>
            </a:lvl5pPr>
            <a:lvl6pPr marL="1628947" indent="0">
              <a:buNone/>
              <a:defRPr sz="1140" b="1"/>
            </a:lvl6pPr>
            <a:lvl7pPr marL="1954736" indent="0">
              <a:buNone/>
              <a:defRPr sz="1140" b="1"/>
            </a:lvl7pPr>
            <a:lvl8pPr marL="2280525" indent="0">
              <a:buNone/>
              <a:defRPr sz="1140" b="1"/>
            </a:lvl8pPr>
            <a:lvl9pPr marL="2606315" indent="0">
              <a:buNone/>
              <a:defRPr sz="1140" b="1"/>
            </a:lvl9pPr>
          </a:lstStyle>
          <a:p>
            <a:pPr lvl="0"/>
            <a:r>
              <a:rPr lang="en-US"/>
              <a:t>Edit Master text styles</a:t>
            </a:r>
          </a:p>
        </p:txBody>
      </p:sp>
      <p:sp>
        <p:nvSpPr>
          <p:cNvPr id="6" name="Content Placeholder 5"/>
          <p:cNvSpPr>
            <a:spLocks noGrp="1"/>
          </p:cNvSpPr>
          <p:nvPr>
            <p:ph sz="quarter" idx="4"/>
          </p:nvPr>
        </p:nvSpPr>
        <p:spPr>
          <a:xfrm>
            <a:off x="4645027" y="2289157"/>
            <a:ext cx="4041775" cy="4158914"/>
          </a:xfrm>
        </p:spPr>
        <p:txBody>
          <a:bodyPr/>
          <a:lstStyle>
            <a:lvl1pPr>
              <a:defRPr sz="1710"/>
            </a:lvl1pPr>
            <a:lvl2pPr>
              <a:defRPr sz="1425"/>
            </a:lvl2pPr>
            <a:lvl3pPr>
              <a:defRPr sz="1283"/>
            </a:lvl3pPr>
            <a:lvl4pPr>
              <a:defRPr sz="1140"/>
            </a:lvl4pPr>
            <a:lvl5pPr>
              <a:defRPr sz="1140"/>
            </a:lvl5pPr>
            <a:lvl6pPr>
              <a:defRPr sz="1140"/>
            </a:lvl6pPr>
            <a:lvl7pPr>
              <a:defRPr sz="1140"/>
            </a:lvl7pPr>
            <a:lvl8pPr>
              <a:defRPr sz="1140"/>
            </a:lvl8pPr>
            <a:lvl9pPr>
              <a:defRPr sz="11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AE7C52A-B28B-4989-9BE0-C39A42A1ADF8}" type="datetime1">
              <a:rPr lang="en-ZA" smtClean="0"/>
              <a:t>2022/02/14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24864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615778"/>
            <a:ext cx="4040188"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89157"/>
            <a:ext cx="4040188"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615778"/>
            <a:ext cx="4041775" cy="6733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289157"/>
            <a:ext cx="4041775"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BE103EB-004E-42A6-9849-02F5ACE8B601}" type="datetime1">
              <a:rPr lang="en-ZA" smtClean="0"/>
              <a:t>2022/02/14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739845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E785D4A-ED43-48F6-964A-96C751C5AE10}" type="datetime1">
              <a:rPr lang="en-ZA" smtClean="0"/>
              <a:t>2022/02/14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475978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48B45-367E-403C-8EBB-6A1240C1E564}" type="datetime1">
              <a:rPr lang="en-ZA" smtClean="0"/>
              <a:t>2022/02/14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887659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87398"/>
            <a:ext cx="3008313" cy="1223112"/>
          </a:xfrm>
        </p:spPr>
        <p:txBody>
          <a:bodyPr anchor="b"/>
          <a:lstStyle>
            <a:lvl1pPr algn="l">
              <a:defRPr sz="1425" b="1"/>
            </a:lvl1pPr>
          </a:lstStyle>
          <a:p>
            <a:r>
              <a:rPr lang="en-US"/>
              <a:t>Click to edit Master title style</a:t>
            </a:r>
            <a:endParaRPr lang="en-ZA"/>
          </a:p>
        </p:txBody>
      </p:sp>
      <p:sp>
        <p:nvSpPr>
          <p:cNvPr id="3" name="Content Placeholder 2"/>
          <p:cNvSpPr>
            <a:spLocks noGrp="1"/>
          </p:cNvSpPr>
          <p:nvPr>
            <p:ph idx="1"/>
          </p:nvPr>
        </p:nvSpPr>
        <p:spPr>
          <a:xfrm>
            <a:off x="3575050" y="287399"/>
            <a:ext cx="5111750" cy="6160673"/>
          </a:xfrm>
        </p:spPr>
        <p:txBody>
          <a:bodyPr/>
          <a:lstStyle>
            <a:lvl1pPr>
              <a:defRPr sz="2280"/>
            </a:lvl1pPr>
            <a:lvl2pPr>
              <a:defRPr sz="1995"/>
            </a:lvl2pPr>
            <a:lvl3pPr>
              <a:defRPr sz="1710"/>
            </a:lvl3pPr>
            <a:lvl4pPr>
              <a:defRPr sz="1425"/>
            </a:lvl4pPr>
            <a:lvl5pPr>
              <a:defRPr sz="14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510511"/>
            <a:ext cx="3008313" cy="4937561"/>
          </a:xfrm>
        </p:spPr>
        <p:txBody>
          <a:bodyPr/>
          <a:lstStyle>
            <a:lvl1pPr marL="0" indent="0">
              <a:buNone/>
              <a:defRPr sz="998"/>
            </a:lvl1pPr>
            <a:lvl2pPr marL="325790" indent="0">
              <a:buNone/>
              <a:defRPr sz="855"/>
            </a:lvl2pPr>
            <a:lvl3pPr marL="651578" indent="0">
              <a:buNone/>
              <a:defRPr sz="713"/>
            </a:lvl3pPr>
            <a:lvl4pPr marL="977368" indent="0">
              <a:buNone/>
              <a:defRPr sz="641"/>
            </a:lvl4pPr>
            <a:lvl5pPr marL="1303157" indent="0">
              <a:buNone/>
              <a:defRPr sz="641"/>
            </a:lvl5pPr>
            <a:lvl6pPr marL="1628947" indent="0">
              <a:buNone/>
              <a:defRPr sz="641"/>
            </a:lvl6pPr>
            <a:lvl7pPr marL="1954736" indent="0">
              <a:buNone/>
              <a:defRPr sz="641"/>
            </a:lvl7pPr>
            <a:lvl8pPr marL="2280525" indent="0">
              <a:buNone/>
              <a:defRPr sz="641"/>
            </a:lvl8pPr>
            <a:lvl9pPr marL="2606315" indent="0">
              <a:buNone/>
              <a:defRPr sz="641"/>
            </a:lvl9pPr>
          </a:lstStyle>
          <a:p>
            <a:pPr lvl="0"/>
            <a:r>
              <a:rPr lang="en-US"/>
              <a:t>Edit Master text styles</a:t>
            </a:r>
          </a:p>
        </p:txBody>
      </p:sp>
      <p:sp>
        <p:nvSpPr>
          <p:cNvPr id="5" name="Date Placeholder 4"/>
          <p:cNvSpPr>
            <a:spLocks noGrp="1"/>
          </p:cNvSpPr>
          <p:nvPr>
            <p:ph type="dt" sz="half" idx="10"/>
          </p:nvPr>
        </p:nvSpPr>
        <p:spPr/>
        <p:txBody>
          <a:bodyPr/>
          <a:lstStyle/>
          <a:p>
            <a:fld id="{9EE27BFE-F8D6-4ABB-B50E-4C9EB99D886D}"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653605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2854"/>
            <a:ext cx="5486400" cy="596518"/>
          </a:xfrm>
        </p:spPr>
        <p:txBody>
          <a:bodyPr anchor="b"/>
          <a:lstStyle>
            <a:lvl1pPr algn="l">
              <a:defRPr sz="1425" b="1"/>
            </a:lvl1pPr>
          </a:lstStyle>
          <a:p>
            <a:r>
              <a:rPr lang="en-US"/>
              <a:t>Click to edit Master title style</a:t>
            </a:r>
            <a:endParaRPr lang="en-ZA"/>
          </a:p>
        </p:txBody>
      </p:sp>
      <p:sp>
        <p:nvSpPr>
          <p:cNvPr id="3" name="Picture Placeholder 2"/>
          <p:cNvSpPr>
            <a:spLocks noGrp="1"/>
          </p:cNvSpPr>
          <p:nvPr>
            <p:ph type="pic" idx="1"/>
          </p:nvPr>
        </p:nvSpPr>
        <p:spPr>
          <a:xfrm>
            <a:off x="1792288" y="644974"/>
            <a:ext cx="5486400" cy="4331018"/>
          </a:xfrm>
        </p:spPr>
        <p:txBody>
          <a:bodyPr/>
          <a:lstStyle>
            <a:lvl1pPr marL="0" indent="0">
              <a:buNone/>
              <a:defRPr sz="2280"/>
            </a:lvl1pPr>
            <a:lvl2pPr marL="325790" indent="0">
              <a:buNone/>
              <a:defRPr sz="1995"/>
            </a:lvl2pPr>
            <a:lvl3pPr marL="651578" indent="0">
              <a:buNone/>
              <a:defRPr sz="1710"/>
            </a:lvl3pPr>
            <a:lvl4pPr marL="977368" indent="0">
              <a:buNone/>
              <a:defRPr sz="1425"/>
            </a:lvl4pPr>
            <a:lvl5pPr marL="1303157" indent="0">
              <a:buNone/>
              <a:defRPr sz="1425"/>
            </a:lvl5pPr>
            <a:lvl6pPr marL="1628947" indent="0">
              <a:buNone/>
              <a:defRPr sz="1425"/>
            </a:lvl6pPr>
            <a:lvl7pPr marL="1954736" indent="0">
              <a:buNone/>
              <a:defRPr sz="1425"/>
            </a:lvl7pPr>
            <a:lvl8pPr marL="2280525" indent="0">
              <a:buNone/>
              <a:defRPr sz="1425"/>
            </a:lvl8pPr>
            <a:lvl9pPr marL="2606315" indent="0">
              <a:buNone/>
              <a:defRPr sz="1425"/>
            </a:lvl9pPr>
          </a:lstStyle>
          <a:p>
            <a:r>
              <a:rPr lang="en-US"/>
              <a:t>Click icon to add picture</a:t>
            </a:r>
            <a:endParaRPr lang="en-ZA"/>
          </a:p>
        </p:txBody>
      </p:sp>
      <p:sp>
        <p:nvSpPr>
          <p:cNvPr id="4" name="Text Placeholder 3"/>
          <p:cNvSpPr>
            <a:spLocks noGrp="1"/>
          </p:cNvSpPr>
          <p:nvPr>
            <p:ph type="body" sz="half" idx="2"/>
          </p:nvPr>
        </p:nvSpPr>
        <p:spPr>
          <a:xfrm>
            <a:off x="1792288" y="5649373"/>
            <a:ext cx="5486400" cy="847155"/>
          </a:xfrm>
        </p:spPr>
        <p:txBody>
          <a:bodyPr/>
          <a:lstStyle>
            <a:lvl1pPr marL="0" indent="0">
              <a:buNone/>
              <a:defRPr sz="998"/>
            </a:lvl1pPr>
            <a:lvl2pPr marL="325790" indent="0">
              <a:buNone/>
              <a:defRPr sz="855"/>
            </a:lvl2pPr>
            <a:lvl3pPr marL="651578" indent="0">
              <a:buNone/>
              <a:defRPr sz="713"/>
            </a:lvl3pPr>
            <a:lvl4pPr marL="977368" indent="0">
              <a:buNone/>
              <a:defRPr sz="641"/>
            </a:lvl4pPr>
            <a:lvl5pPr marL="1303157" indent="0">
              <a:buNone/>
              <a:defRPr sz="641"/>
            </a:lvl5pPr>
            <a:lvl6pPr marL="1628947" indent="0">
              <a:buNone/>
              <a:defRPr sz="641"/>
            </a:lvl6pPr>
            <a:lvl7pPr marL="1954736" indent="0">
              <a:buNone/>
              <a:defRPr sz="641"/>
            </a:lvl7pPr>
            <a:lvl8pPr marL="2280525" indent="0">
              <a:buNone/>
              <a:defRPr sz="641"/>
            </a:lvl8pPr>
            <a:lvl9pPr marL="2606315" indent="0">
              <a:buNone/>
              <a:defRPr sz="641"/>
            </a:lvl9pPr>
          </a:lstStyle>
          <a:p>
            <a:pPr lvl="0"/>
            <a:r>
              <a:rPr lang="en-US"/>
              <a:t>Edit Master text styles</a:t>
            </a:r>
          </a:p>
        </p:txBody>
      </p:sp>
      <p:sp>
        <p:nvSpPr>
          <p:cNvPr id="5" name="Date Placeholder 4"/>
          <p:cNvSpPr>
            <a:spLocks noGrp="1"/>
          </p:cNvSpPr>
          <p:nvPr>
            <p:ph type="dt" sz="half" idx="10"/>
          </p:nvPr>
        </p:nvSpPr>
        <p:spPr/>
        <p:txBody>
          <a:bodyPr/>
          <a:lstStyle/>
          <a:p>
            <a:fld id="{B8496EEE-DEAE-4F51-A441-638FD8D55BBF}"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553864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27DC8CC-0173-4F04-A4C9-0A2AA8C2F96A}"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6669879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89071"/>
            <a:ext cx="2057400"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89071"/>
            <a:ext cx="6019800"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739382B-54F9-4019-BE5B-0795E10D3B80}" type="datetime1">
              <a:rPr lang="en-ZA" smtClean="0"/>
              <a:t>2022/02/14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562375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1AE1BC9-7FD4-4A13-98A1-900F58FCF4C2}" type="datetime1">
              <a:rPr lang="en-ZA" smtClean="0"/>
              <a:t>2022/02/14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54310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9E53C-2848-46C4-A545-63E4191081E2}" type="datetime1">
              <a:rPr lang="en-ZA" smtClean="0"/>
              <a:t>2022/02/14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153524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87398"/>
            <a:ext cx="3008313" cy="1223112"/>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87398"/>
            <a:ext cx="5111750" cy="6160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510510"/>
            <a:ext cx="3008313" cy="49375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5E68E4C-8DC3-4222-8EBB-AA3C1D91F8E8}"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26415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2854"/>
            <a:ext cx="5486400" cy="59651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44974"/>
            <a:ext cx="5486400" cy="4331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649372"/>
            <a:ext cx="5486400" cy="8471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F25E73-6B58-41A5-B988-A5367318820D}" type="datetime1">
              <a:rPr lang="en-ZA" smtClean="0"/>
              <a:t>2022/02/14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t>‹#›</a:t>
            </a:fld>
            <a:endParaRPr lang="en-ZA"/>
          </a:p>
        </p:txBody>
      </p:sp>
    </p:spTree>
    <p:extLst>
      <p:ext uri="{BB962C8B-B14F-4D97-AF65-F5344CB8AC3E}">
        <p14:creationId xmlns:p14="http://schemas.microsoft.com/office/powerpoint/2010/main" val="368896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9069"/>
            <a:ext cx="8229600" cy="1203061"/>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84285"/>
            <a:ext cx="8229600" cy="47637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690354"/>
            <a:ext cx="2133600" cy="384311"/>
          </a:xfrm>
          <a:prstGeom prst="rect">
            <a:avLst/>
          </a:prstGeom>
        </p:spPr>
        <p:txBody>
          <a:bodyPr vert="horz" lIns="91440" tIns="45720" rIns="91440" bIns="45720" rtlCol="0" anchor="ctr"/>
          <a:lstStyle>
            <a:lvl1pPr algn="l">
              <a:defRPr sz="1200">
                <a:solidFill>
                  <a:schemeClr val="tx1">
                    <a:tint val="75000"/>
                  </a:schemeClr>
                </a:solidFill>
              </a:defRPr>
            </a:lvl1pPr>
          </a:lstStyle>
          <a:p>
            <a:fld id="{78C3C232-243C-4FDB-BD58-D8219D186106}" type="datetime1">
              <a:rPr lang="en-ZA" smtClean="0"/>
              <a:t>2022/02/14</a:t>
            </a:fld>
            <a:endParaRPr lang="en-ZA"/>
          </a:p>
        </p:txBody>
      </p:sp>
      <p:sp>
        <p:nvSpPr>
          <p:cNvPr id="5" name="Footer Placeholder 4"/>
          <p:cNvSpPr>
            <a:spLocks noGrp="1"/>
          </p:cNvSpPr>
          <p:nvPr>
            <p:ph type="ftr" sz="quarter" idx="3"/>
          </p:nvPr>
        </p:nvSpPr>
        <p:spPr>
          <a:xfrm>
            <a:off x="3124200" y="6690354"/>
            <a:ext cx="2895600" cy="3843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690354"/>
            <a:ext cx="2133600" cy="384311"/>
          </a:xfrm>
          <a:prstGeom prst="rect">
            <a:avLst/>
          </a:prstGeom>
        </p:spPr>
        <p:txBody>
          <a:bodyPr vert="horz" lIns="91440" tIns="45720" rIns="91440" bIns="45720" rtlCol="0" anchor="ctr"/>
          <a:lstStyle>
            <a:lvl1pPr algn="r">
              <a:defRPr sz="1200">
                <a:solidFill>
                  <a:schemeClr val="tx1">
                    <a:tint val="75000"/>
                  </a:schemeClr>
                </a:solidFill>
              </a:defRPr>
            </a:lvl1pPr>
          </a:lstStyle>
          <a:p>
            <a:fld id="{480C018F-9127-4D43-B1E6-A6981D16A09C}" type="slidenum">
              <a:rPr lang="en-ZA" smtClean="0"/>
              <a:t>‹#›</a:t>
            </a:fld>
            <a:endParaRPr lang="en-ZA"/>
          </a:p>
        </p:txBody>
      </p:sp>
    </p:spTree>
    <p:extLst>
      <p:ext uri="{BB962C8B-B14F-4D97-AF65-F5344CB8AC3E}">
        <p14:creationId xmlns:p14="http://schemas.microsoft.com/office/powerpoint/2010/main" val="155168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A6A1F9A-51AA-4D71-BF15-5C3CECF58B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2353056"/>
          </a:xfrm>
          <a:prstGeom prst="rect">
            <a:avLst/>
          </a:prstGeom>
        </p:spPr>
      </p:pic>
      <p:sp>
        <p:nvSpPr>
          <p:cNvPr id="2050" name="Title Placeholder 1">
            <a:extLst>
              <a:ext uri="{FF2B5EF4-FFF2-40B4-BE49-F238E27FC236}">
                <a16:creationId xmlns:a16="http://schemas.microsoft.com/office/drawing/2014/main" id="{FF56BA72-3F5E-47DF-AF6F-64C379F9D51D}"/>
              </a:ext>
            </a:extLst>
          </p:cNvPr>
          <p:cNvSpPr>
            <a:spLocks noGrp="1" noChangeArrowheads="1"/>
          </p:cNvSpPr>
          <p:nvPr>
            <p:ph type="title"/>
          </p:nvPr>
        </p:nvSpPr>
        <p:spPr bwMode="auto">
          <a:xfrm>
            <a:off x="457200" y="288925"/>
            <a:ext cx="8229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2051" name="Text Placeholder 2">
            <a:extLst>
              <a:ext uri="{FF2B5EF4-FFF2-40B4-BE49-F238E27FC236}">
                <a16:creationId xmlns:a16="http://schemas.microsoft.com/office/drawing/2014/main" id="{F43DDEDF-89A1-406B-9EB4-0715D5DE3D24}"/>
              </a:ext>
            </a:extLst>
          </p:cNvPr>
          <p:cNvSpPr>
            <a:spLocks noGrp="1" noChangeArrowheads="1"/>
          </p:cNvSpPr>
          <p:nvPr>
            <p:ph type="body" idx="1"/>
          </p:nvPr>
        </p:nvSpPr>
        <p:spPr bwMode="auto">
          <a:xfrm>
            <a:off x="457200" y="1684338"/>
            <a:ext cx="82296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20C52EE1-E821-4FE7-8FCF-6E6F7D13C2F0}"/>
              </a:ext>
            </a:extLst>
          </p:cNvPr>
          <p:cNvSpPr>
            <a:spLocks noGrp="1"/>
          </p:cNvSpPr>
          <p:nvPr>
            <p:ph type="dt" sz="half" idx="2"/>
          </p:nvPr>
        </p:nvSpPr>
        <p:spPr>
          <a:xfrm>
            <a:off x="457200" y="6689725"/>
            <a:ext cx="2133600" cy="3841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CA864EC-71CB-4780-8039-B254E78E1B04}" type="datetime1">
              <a:rPr lang="en-ZA" smtClean="0"/>
              <a:t>2022/02/14</a:t>
            </a:fld>
            <a:endParaRPr lang="en-ZA"/>
          </a:p>
        </p:txBody>
      </p:sp>
      <p:sp>
        <p:nvSpPr>
          <p:cNvPr id="5" name="Footer Placeholder 4">
            <a:extLst>
              <a:ext uri="{FF2B5EF4-FFF2-40B4-BE49-F238E27FC236}">
                <a16:creationId xmlns:a16="http://schemas.microsoft.com/office/drawing/2014/main" id="{694D9DCE-12F3-4E7F-883B-32638CCC302B}"/>
              </a:ext>
            </a:extLst>
          </p:cNvPr>
          <p:cNvSpPr>
            <a:spLocks noGrp="1"/>
          </p:cNvSpPr>
          <p:nvPr>
            <p:ph type="ftr" sz="quarter" idx="3"/>
          </p:nvPr>
        </p:nvSpPr>
        <p:spPr>
          <a:xfrm>
            <a:off x="3124200" y="6689725"/>
            <a:ext cx="2895600" cy="3841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C6E4735E-4C87-4F3F-A1E7-222BE9315103}"/>
              </a:ext>
            </a:extLst>
          </p:cNvPr>
          <p:cNvSpPr>
            <a:spLocks noGrp="1"/>
          </p:cNvSpPr>
          <p:nvPr>
            <p:ph type="sldNum" sz="quarter" idx="4"/>
          </p:nvPr>
        </p:nvSpPr>
        <p:spPr>
          <a:xfrm>
            <a:off x="6553200" y="6689725"/>
            <a:ext cx="2133600" cy="384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C4A31F6-D3B8-46D8-8079-D6504CB71B01}" type="slidenum">
              <a:rPr lang="en-ZA" altLang="en-US"/>
              <a:pPr>
                <a:defRPr/>
              </a:pPr>
              <a:t>‹#›</a:t>
            </a:fld>
            <a:endParaRPr lang="en-ZA" altLang="en-US"/>
          </a:p>
        </p:txBody>
      </p:sp>
      <p:pic>
        <p:nvPicPr>
          <p:cNvPr id="7" name="Picture 6" descr="Logo, company name&#10;&#10;Description automatically generated">
            <a:extLst>
              <a:ext uri="{FF2B5EF4-FFF2-40B4-BE49-F238E27FC236}">
                <a16:creationId xmlns:a16="http://schemas.microsoft.com/office/drawing/2014/main" id="{DFF49847-B01E-4F1E-87E3-78900AB5656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55976" y="6154301"/>
            <a:ext cx="983272" cy="983272"/>
          </a:xfrm>
          <a:prstGeom prst="rect">
            <a:avLst/>
          </a:prstGeom>
        </p:spPr>
      </p:pic>
      <p:pic>
        <p:nvPicPr>
          <p:cNvPr id="8" name="Picture 7" descr="Text&#10;&#10;Description automatically generated">
            <a:extLst>
              <a:ext uri="{FF2B5EF4-FFF2-40B4-BE49-F238E27FC236}">
                <a16:creationId xmlns:a16="http://schemas.microsoft.com/office/drawing/2014/main" id="{AB8F42B2-8563-4E1C-8CFC-740C68DD85D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504" y="6129461"/>
            <a:ext cx="3155807" cy="944439"/>
          </a:xfrm>
          <a:prstGeom prst="rect">
            <a:avLst/>
          </a:prstGeom>
        </p:spPr>
      </p:pic>
      <p:pic>
        <p:nvPicPr>
          <p:cNvPr id="9" name="Picture 8" descr="Logo, company name&#10;&#10;Description automatically generated">
            <a:extLst>
              <a:ext uri="{FF2B5EF4-FFF2-40B4-BE49-F238E27FC236}">
                <a16:creationId xmlns:a16="http://schemas.microsoft.com/office/drawing/2014/main" id="{6E943D79-5F73-45CD-992D-3C6753D579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8767" t="10844" r="6182" b="14084"/>
          <a:stretch/>
        </p:blipFill>
        <p:spPr>
          <a:xfrm>
            <a:off x="7129964" y="6045847"/>
            <a:ext cx="1849076" cy="1153933"/>
          </a:xfrm>
          <a:prstGeom prst="rect">
            <a:avLst/>
          </a:prstGeom>
        </p:spPr>
      </p:pic>
      <p:pic>
        <p:nvPicPr>
          <p:cNvPr id="10" name="Picture 9" descr="Shape, rectangle&#10;&#10;Description automatically generated">
            <a:extLst>
              <a:ext uri="{FF2B5EF4-FFF2-40B4-BE49-F238E27FC236}">
                <a16:creationId xmlns:a16="http://schemas.microsoft.com/office/drawing/2014/main" id="{EC20AEA1-7FF1-44A5-A855-41C27FE1A16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4826400"/>
            <a:ext cx="9144000" cy="1519085"/>
          </a:xfrm>
          <a:prstGeom prst="rect">
            <a:avLst/>
          </a:prstGeom>
        </p:spPr>
      </p:pic>
    </p:spTree>
    <p:extLst>
      <p:ext uri="{BB962C8B-B14F-4D97-AF65-F5344CB8AC3E}">
        <p14:creationId xmlns:p14="http://schemas.microsoft.com/office/powerpoint/2010/main" val="12030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A6A1F9A-51AA-4D71-BF15-5C3CECF58B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2353056"/>
          </a:xfrm>
          <a:prstGeom prst="rect">
            <a:avLst/>
          </a:prstGeom>
        </p:spPr>
      </p:pic>
      <p:sp>
        <p:nvSpPr>
          <p:cNvPr id="2050" name="Title Placeholder 1">
            <a:extLst>
              <a:ext uri="{FF2B5EF4-FFF2-40B4-BE49-F238E27FC236}">
                <a16:creationId xmlns:a16="http://schemas.microsoft.com/office/drawing/2014/main" id="{FF56BA72-3F5E-47DF-AF6F-64C379F9D51D}"/>
              </a:ext>
            </a:extLst>
          </p:cNvPr>
          <p:cNvSpPr>
            <a:spLocks noGrp="1" noChangeArrowheads="1"/>
          </p:cNvSpPr>
          <p:nvPr>
            <p:ph type="title"/>
          </p:nvPr>
        </p:nvSpPr>
        <p:spPr bwMode="auto">
          <a:xfrm>
            <a:off x="457200" y="288925"/>
            <a:ext cx="82296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2051" name="Text Placeholder 2">
            <a:extLst>
              <a:ext uri="{FF2B5EF4-FFF2-40B4-BE49-F238E27FC236}">
                <a16:creationId xmlns:a16="http://schemas.microsoft.com/office/drawing/2014/main" id="{F43DDEDF-89A1-406B-9EB4-0715D5DE3D24}"/>
              </a:ext>
            </a:extLst>
          </p:cNvPr>
          <p:cNvSpPr>
            <a:spLocks noGrp="1" noChangeArrowheads="1"/>
          </p:cNvSpPr>
          <p:nvPr>
            <p:ph type="body" idx="1"/>
          </p:nvPr>
        </p:nvSpPr>
        <p:spPr bwMode="auto">
          <a:xfrm>
            <a:off x="457200" y="1684338"/>
            <a:ext cx="8229600"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20C52EE1-E821-4FE7-8FCF-6E6F7D13C2F0}"/>
              </a:ext>
            </a:extLst>
          </p:cNvPr>
          <p:cNvSpPr>
            <a:spLocks noGrp="1"/>
          </p:cNvSpPr>
          <p:nvPr>
            <p:ph type="dt" sz="half" idx="2"/>
          </p:nvPr>
        </p:nvSpPr>
        <p:spPr>
          <a:xfrm>
            <a:off x="457200" y="6689725"/>
            <a:ext cx="2133600" cy="3841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8ECB67D-71C7-4597-8525-AAE123007340}" type="datetimeFigureOut">
              <a:rPr lang="en-ZA"/>
              <a:pPr>
                <a:defRPr/>
              </a:pPr>
              <a:t>2022/02/14</a:t>
            </a:fld>
            <a:endParaRPr lang="en-ZA"/>
          </a:p>
        </p:txBody>
      </p:sp>
      <p:sp>
        <p:nvSpPr>
          <p:cNvPr id="5" name="Footer Placeholder 4">
            <a:extLst>
              <a:ext uri="{FF2B5EF4-FFF2-40B4-BE49-F238E27FC236}">
                <a16:creationId xmlns:a16="http://schemas.microsoft.com/office/drawing/2014/main" id="{694D9DCE-12F3-4E7F-883B-32638CCC302B}"/>
              </a:ext>
            </a:extLst>
          </p:cNvPr>
          <p:cNvSpPr>
            <a:spLocks noGrp="1"/>
          </p:cNvSpPr>
          <p:nvPr>
            <p:ph type="ftr" sz="quarter" idx="3"/>
          </p:nvPr>
        </p:nvSpPr>
        <p:spPr>
          <a:xfrm>
            <a:off x="3124200" y="6689725"/>
            <a:ext cx="2895600" cy="3841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C6E4735E-4C87-4F3F-A1E7-222BE9315103}"/>
              </a:ext>
            </a:extLst>
          </p:cNvPr>
          <p:cNvSpPr>
            <a:spLocks noGrp="1"/>
          </p:cNvSpPr>
          <p:nvPr>
            <p:ph type="sldNum" sz="quarter" idx="4"/>
          </p:nvPr>
        </p:nvSpPr>
        <p:spPr>
          <a:xfrm>
            <a:off x="6553200" y="6689725"/>
            <a:ext cx="2133600" cy="384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C4A31F6-D3B8-46D8-8079-D6504CB71B01}" type="slidenum">
              <a:rPr lang="en-ZA" altLang="en-US"/>
              <a:pPr>
                <a:defRPr/>
              </a:pPr>
              <a:t>‹#›</a:t>
            </a:fld>
            <a:endParaRPr lang="en-ZA" altLang="en-US"/>
          </a:p>
        </p:txBody>
      </p:sp>
      <p:pic>
        <p:nvPicPr>
          <p:cNvPr id="7" name="Picture 6" descr="Logo, company name&#10;&#10;Description automatically generated">
            <a:extLst>
              <a:ext uri="{FF2B5EF4-FFF2-40B4-BE49-F238E27FC236}">
                <a16:creationId xmlns:a16="http://schemas.microsoft.com/office/drawing/2014/main" id="{DFF49847-B01E-4F1E-87E3-78900AB5656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55976" y="6154301"/>
            <a:ext cx="983272" cy="983272"/>
          </a:xfrm>
          <a:prstGeom prst="rect">
            <a:avLst/>
          </a:prstGeom>
        </p:spPr>
      </p:pic>
      <p:pic>
        <p:nvPicPr>
          <p:cNvPr id="8" name="Picture 7" descr="Text&#10;&#10;Description automatically generated">
            <a:extLst>
              <a:ext uri="{FF2B5EF4-FFF2-40B4-BE49-F238E27FC236}">
                <a16:creationId xmlns:a16="http://schemas.microsoft.com/office/drawing/2014/main" id="{AB8F42B2-8563-4E1C-8CFC-740C68DD85D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504" y="6129461"/>
            <a:ext cx="3155807" cy="944439"/>
          </a:xfrm>
          <a:prstGeom prst="rect">
            <a:avLst/>
          </a:prstGeom>
        </p:spPr>
      </p:pic>
      <p:pic>
        <p:nvPicPr>
          <p:cNvPr id="9" name="Picture 8" descr="Logo, company name&#10;&#10;Description automatically generated">
            <a:extLst>
              <a:ext uri="{FF2B5EF4-FFF2-40B4-BE49-F238E27FC236}">
                <a16:creationId xmlns:a16="http://schemas.microsoft.com/office/drawing/2014/main" id="{6E943D79-5F73-45CD-992D-3C6753D579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8767" t="10844" r="6182" b="14084"/>
          <a:stretch/>
        </p:blipFill>
        <p:spPr>
          <a:xfrm>
            <a:off x="7129964" y="6045847"/>
            <a:ext cx="1849076" cy="1153933"/>
          </a:xfrm>
          <a:prstGeom prst="rect">
            <a:avLst/>
          </a:prstGeom>
        </p:spPr>
      </p:pic>
      <p:pic>
        <p:nvPicPr>
          <p:cNvPr id="10" name="Picture 9" descr="Shape, rectangle&#10;&#10;Description automatically generated">
            <a:extLst>
              <a:ext uri="{FF2B5EF4-FFF2-40B4-BE49-F238E27FC236}">
                <a16:creationId xmlns:a16="http://schemas.microsoft.com/office/drawing/2014/main" id="{EC20AEA1-7FF1-44A5-A855-41C27FE1A16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4826400"/>
            <a:ext cx="9144000" cy="1519085"/>
          </a:xfrm>
          <a:prstGeom prst="rect">
            <a:avLst/>
          </a:prstGeom>
        </p:spPr>
      </p:pic>
    </p:spTree>
    <p:extLst>
      <p:ext uri="{BB962C8B-B14F-4D97-AF65-F5344CB8AC3E}">
        <p14:creationId xmlns:p14="http://schemas.microsoft.com/office/powerpoint/2010/main" val="900969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9069"/>
            <a:ext cx="8229600" cy="1203061"/>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84285"/>
            <a:ext cx="8229600" cy="47637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690354"/>
            <a:ext cx="2133600" cy="384311"/>
          </a:xfrm>
          <a:prstGeom prst="rect">
            <a:avLst/>
          </a:prstGeom>
        </p:spPr>
        <p:txBody>
          <a:bodyPr vert="horz" lIns="91440" tIns="45720" rIns="91440" bIns="45720" rtlCol="0" anchor="ctr"/>
          <a:lstStyle>
            <a:lvl1pPr algn="l">
              <a:defRPr sz="1200">
                <a:solidFill>
                  <a:schemeClr val="tx1">
                    <a:tint val="75000"/>
                  </a:schemeClr>
                </a:solidFill>
              </a:defRPr>
            </a:lvl1pPr>
          </a:lstStyle>
          <a:p>
            <a:fld id="{D3596BC9-5F3D-4EB8-9A88-2179CD9EF391}" type="datetime1">
              <a:rPr lang="en-ZA" smtClean="0"/>
              <a:t>2022/02/14</a:t>
            </a:fld>
            <a:endParaRPr lang="en-ZA"/>
          </a:p>
        </p:txBody>
      </p:sp>
      <p:sp>
        <p:nvSpPr>
          <p:cNvPr id="5" name="Footer Placeholder 4"/>
          <p:cNvSpPr>
            <a:spLocks noGrp="1"/>
          </p:cNvSpPr>
          <p:nvPr>
            <p:ph type="ftr" sz="quarter" idx="3"/>
          </p:nvPr>
        </p:nvSpPr>
        <p:spPr>
          <a:xfrm>
            <a:off x="3124200" y="6690354"/>
            <a:ext cx="2895600" cy="3843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690354"/>
            <a:ext cx="2133600" cy="384311"/>
          </a:xfrm>
          <a:prstGeom prst="rect">
            <a:avLst/>
          </a:prstGeom>
        </p:spPr>
        <p:txBody>
          <a:bodyPr vert="horz" lIns="91440" tIns="45720" rIns="91440" bIns="45720" rtlCol="0" anchor="ctr"/>
          <a:lstStyle>
            <a:lvl1pPr algn="r">
              <a:defRPr sz="1200">
                <a:solidFill>
                  <a:schemeClr val="tx1">
                    <a:tint val="75000"/>
                  </a:schemeClr>
                </a:solidFill>
              </a:defRPr>
            </a:lvl1pPr>
          </a:lstStyle>
          <a:p>
            <a:fld id="{480C018F-9127-4D43-B1E6-A6981D16A09C}" type="slidenum">
              <a:rPr lang="en-ZA" smtClean="0"/>
              <a:t>‹#›</a:t>
            </a:fld>
            <a:endParaRPr lang="en-ZA"/>
          </a:p>
        </p:txBody>
      </p:sp>
    </p:spTree>
    <p:extLst>
      <p:ext uri="{BB962C8B-B14F-4D97-AF65-F5344CB8AC3E}">
        <p14:creationId xmlns:p14="http://schemas.microsoft.com/office/powerpoint/2010/main" val="10992925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9069"/>
            <a:ext cx="8229600" cy="1203061"/>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84285"/>
            <a:ext cx="8229600" cy="47637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690355"/>
            <a:ext cx="2133600" cy="384311"/>
          </a:xfrm>
          <a:prstGeom prst="rect">
            <a:avLst/>
          </a:prstGeom>
        </p:spPr>
        <p:txBody>
          <a:bodyPr vert="horz" lIns="91440" tIns="45720" rIns="91440" bIns="45720" rtlCol="0" anchor="ctr"/>
          <a:lstStyle>
            <a:lvl1pPr algn="l">
              <a:defRPr sz="855">
                <a:solidFill>
                  <a:schemeClr val="tx1">
                    <a:tint val="75000"/>
                  </a:schemeClr>
                </a:solidFill>
              </a:defRPr>
            </a:lvl1pPr>
          </a:lstStyle>
          <a:p>
            <a:fld id="{D3596BC9-5F3D-4EB8-9A88-2179CD9EF391}" type="datetime1">
              <a:rPr lang="en-ZA" smtClean="0"/>
              <a:t>2022/02/14</a:t>
            </a:fld>
            <a:endParaRPr lang="en-ZA"/>
          </a:p>
        </p:txBody>
      </p:sp>
      <p:sp>
        <p:nvSpPr>
          <p:cNvPr id="5" name="Footer Placeholder 4"/>
          <p:cNvSpPr>
            <a:spLocks noGrp="1"/>
          </p:cNvSpPr>
          <p:nvPr>
            <p:ph type="ftr" sz="quarter" idx="3"/>
          </p:nvPr>
        </p:nvSpPr>
        <p:spPr>
          <a:xfrm>
            <a:off x="3124200" y="6690355"/>
            <a:ext cx="2895600" cy="384311"/>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690355"/>
            <a:ext cx="2133600" cy="384311"/>
          </a:xfrm>
          <a:prstGeom prst="rect">
            <a:avLst/>
          </a:prstGeom>
        </p:spPr>
        <p:txBody>
          <a:bodyPr vert="horz" lIns="91440" tIns="45720" rIns="91440" bIns="45720" rtlCol="0" anchor="ctr"/>
          <a:lstStyle>
            <a:lvl1pPr algn="r">
              <a:defRPr sz="855">
                <a:solidFill>
                  <a:schemeClr val="tx1">
                    <a:tint val="75000"/>
                  </a:schemeClr>
                </a:solidFill>
              </a:defRPr>
            </a:lvl1pPr>
          </a:lstStyle>
          <a:p>
            <a:fld id="{480C018F-9127-4D43-B1E6-A6981D16A09C}" type="slidenum">
              <a:rPr lang="en-ZA" smtClean="0"/>
              <a:t>‹#›</a:t>
            </a:fld>
            <a:endParaRPr lang="en-ZA"/>
          </a:p>
        </p:txBody>
      </p:sp>
    </p:spTree>
    <p:extLst>
      <p:ext uri="{BB962C8B-B14F-4D97-AF65-F5344CB8AC3E}">
        <p14:creationId xmlns:p14="http://schemas.microsoft.com/office/powerpoint/2010/main" val="41714208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651578" rtl="0" eaLnBrk="1" latinLnBrk="0" hangingPunct="1">
        <a:spcBef>
          <a:spcPct val="0"/>
        </a:spcBef>
        <a:buNone/>
        <a:defRPr sz="3135" kern="1200">
          <a:solidFill>
            <a:schemeClr val="tx1"/>
          </a:solidFill>
          <a:latin typeface="+mj-lt"/>
          <a:ea typeface="+mj-ea"/>
          <a:cs typeface="+mj-cs"/>
        </a:defRPr>
      </a:lvl1pPr>
    </p:titleStyle>
    <p:bodyStyle>
      <a:lvl1pPr marL="244342" indent="-244342" algn="l" defTabSz="651578" rtl="0" eaLnBrk="1" latinLnBrk="0" hangingPunct="1">
        <a:spcBef>
          <a:spcPct val="20000"/>
        </a:spcBef>
        <a:buFont typeface="Arial" pitchFamily="34" charset="0"/>
        <a:buChar char="•"/>
        <a:defRPr sz="2280" kern="1200">
          <a:solidFill>
            <a:schemeClr val="tx1"/>
          </a:solidFill>
          <a:latin typeface="+mn-lt"/>
          <a:ea typeface="+mn-ea"/>
          <a:cs typeface="+mn-cs"/>
        </a:defRPr>
      </a:lvl1pPr>
      <a:lvl2pPr marL="529408" indent="-203618" algn="l" defTabSz="651578" rtl="0" eaLnBrk="1" latinLnBrk="0" hangingPunct="1">
        <a:spcBef>
          <a:spcPct val="20000"/>
        </a:spcBef>
        <a:buFont typeface="Arial" pitchFamily="34" charset="0"/>
        <a:buChar char="–"/>
        <a:defRPr sz="1995" kern="1200">
          <a:solidFill>
            <a:schemeClr val="tx1"/>
          </a:solidFill>
          <a:latin typeface="+mn-lt"/>
          <a:ea typeface="+mn-ea"/>
          <a:cs typeface="+mn-cs"/>
        </a:defRPr>
      </a:lvl2pPr>
      <a:lvl3pPr marL="814473" indent="-162895" algn="l" defTabSz="651578" rtl="0" eaLnBrk="1" latinLnBrk="0" hangingPunct="1">
        <a:spcBef>
          <a:spcPct val="20000"/>
        </a:spcBef>
        <a:buFont typeface="Arial" pitchFamily="34" charset="0"/>
        <a:buChar char="•"/>
        <a:defRPr sz="1710" kern="1200">
          <a:solidFill>
            <a:schemeClr val="tx1"/>
          </a:solidFill>
          <a:latin typeface="+mn-lt"/>
          <a:ea typeface="+mn-ea"/>
          <a:cs typeface="+mn-cs"/>
        </a:defRPr>
      </a:lvl3pPr>
      <a:lvl4pPr marL="1140263" indent="-162895" algn="l" defTabSz="651578" rtl="0" eaLnBrk="1" latinLnBrk="0" hangingPunct="1">
        <a:spcBef>
          <a:spcPct val="20000"/>
        </a:spcBef>
        <a:buFont typeface="Arial" pitchFamily="34" charset="0"/>
        <a:buChar char="–"/>
        <a:defRPr sz="1425" kern="1200">
          <a:solidFill>
            <a:schemeClr val="tx1"/>
          </a:solidFill>
          <a:latin typeface="+mn-lt"/>
          <a:ea typeface="+mn-ea"/>
          <a:cs typeface="+mn-cs"/>
        </a:defRPr>
      </a:lvl4pPr>
      <a:lvl5pPr marL="1466052" indent="-162895" algn="l" defTabSz="651578" rtl="0" eaLnBrk="1" latinLnBrk="0" hangingPunct="1">
        <a:spcBef>
          <a:spcPct val="20000"/>
        </a:spcBef>
        <a:buFont typeface="Arial" pitchFamily="34" charset="0"/>
        <a:buChar char="»"/>
        <a:defRPr sz="1425" kern="1200">
          <a:solidFill>
            <a:schemeClr val="tx1"/>
          </a:solidFill>
          <a:latin typeface="+mn-lt"/>
          <a:ea typeface="+mn-ea"/>
          <a:cs typeface="+mn-cs"/>
        </a:defRPr>
      </a:lvl5pPr>
      <a:lvl6pPr marL="1791841" indent="-162895" algn="l" defTabSz="651578"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117630" indent="-162895" algn="l" defTabSz="651578"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443420" indent="-162895" algn="l" defTabSz="651578"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769209" indent="-162895" algn="l" defTabSz="651578" rtl="0" eaLnBrk="1" latinLnBrk="0" hangingPunct="1">
        <a:spcBef>
          <a:spcPct val="20000"/>
        </a:spcBef>
        <a:buFont typeface="Arial" pitchFamily="34" charset="0"/>
        <a:buChar char="•"/>
        <a:defRPr sz="1425" kern="1200">
          <a:solidFill>
            <a:schemeClr val="tx1"/>
          </a:solidFill>
          <a:latin typeface="+mn-lt"/>
          <a:ea typeface="+mn-ea"/>
          <a:cs typeface="+mn-cs"/>
        </a:defRPr>
      </a:lvl9pPr>
    </p:bodyStyle>
    <p:otherStyle>
      <a:defPPr>
        <a:defRPr lang="en-US"/>
      </a:defPPr>
      <a:lvl1pPr marL="0" algn="l" defTabSz="651578" rtl="0" eaLnBrk="1" latinLnBrk="0" hangingPunct="1">
        <a:defRPr sz="1283" kern="1200">
          <a:solidFill>
            <a:schemeClr val="tx1"/>
          </a:solidFill>
          <a:latin typeface="+mn-lt"/>
          <a:ea typeface="+mn-ea"/>
          <a:cs typeface="+mn-cs"/>
        </a:defRPr>
      </a:lvl1pPr>
      <a:lvl2pPr marL="325790" algn="l" defTabSz="651578" rtl="0" eaLnBrk="1" latinLnBrk="0" hangingPunct="1">
        <a:defRPr sz="1283" kern="1200">
          <a:solidFill>
            <a:schemeClr val="tx1"/>
          </a:solidFill>
          <a:latin typeface="+mn-lt"/>
          <a:ea typeface="+mn-ea"/>
          <a:cs typeface="+mn-cs"/>
        </a:defRPr>
      </a:lvl2pPr>
      <a:lvl3pPr marL="651578" algn="l" defTabSz="651578" rtl="0" eaLnBrk="1" latinLnBrk="0" hangingPunct="1">
        <a:defRPr sz="1283" kern="1200">
          <a:solidFill>
            <a:schemeClr val="tx1"/>
          </a:solidFill>
          <a:latin typeface="+mn-lt"/>
          <a:ea typeface="+mn-ea"/>
          <a:cs typeface="+mn-cs"/>
        </a:defRPr>
      </a:lvl3pPr>
      <a:lvl4pPr marL="977368" algn="l" defTabSz="651578" rtl="0" eaLnBrk="1" latinLnBrk="0" hangingPunct="1">
        <a:defRPr sz="1283" kern="1200">
          <a:solidFill>
            <a:schemeClr val="tx1"/>
          </a:solidFill>
          <a:latin typeface="+mn-lt"/>
          <a:ea typeface="+mn-ea"/>
          <a:cs typeface="+mn-cs"/>
        </a:defRPr>
      </a:lvl4pPr>
      <a:lvl5pPr marL="1303157" algn="l" defTabSz="651578" rtl="0" eaLnBrk="1" latinLnBrk="0" hangingPunct="1">
        <a:defRPr sz="1283" kern="1200">
          <a:solidFill>
            <a:schemeClr val="tx1"/>
          </a:solidFill>
          <a:latin typeface="+mn-lt"/>
          <a:ea typeface="+mn-ea"/>
          <a:cs typeface="+mn-cs"/>
        </a:defRPr>
      </a:lvl5pPr>
      <a:lvl6pPr marL="1628947" algn="l" defTabSz="651578" rtl="0" eaLnBrk="1" latinLnBrk="0" hangingPunct="1">
        <a:defRPr sz="1283" kern="1200">
          <a:solidFill>
            <a:schemeClr val="tx1"/>
          </a:solidFill>
          <a:latin typeface="+mn-lt"/>
          <a:ea typeface="+mn-ea"/>
          <a:cs typeface="+mn-cs"/>
        </a:defRPr>
      </a:lvl6pPr>
      <a:lvl7pPr marL="1954736" algn="l" defTabSz="651578" rtl="0" eaLnBrk="1" latinLnBrk="0" hangingPunct="1">
        <a:defRPr sz="1283" kern="1200">
          <a:solidFill>
            <a:schemeClr val="tx1"/>
          </a:solidFill>
          <a:latin typeface="+mn-lt"/>
          <a:ea typeface="+mn-ea"/>
          <a:cs typeface="+mn-cs"/>
        </a:defRPr>
      </a:lvl7pPr>
      <a:lvl8pPr marL="2280525" algn="l" defTabSz="651578" rtl="0" eaLnBrk="1" latinLnBrk="0" hangingPunct="1">
        <a:defRPr sz="1283" kern="1200">
          <a:solidFill>
            <a:schemeClr val="tx1"/>
          </a:solidFill>
          <a:latin typeface="+mn-lt"/>
          <a:ea typeface="+mn-ea"/>
          <a:cs typeface="+mn-cs"/>
        </a:defRPr>
      </a:lvl8pPr>
      <a:lvl9pPr marL="2606315" algn="l" defTabSz="651578" rtl="0" eaLnBrk="1" latinLnBrk="0" hangingPunct="1">
        <a:defRPr sz="12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B88C73-3BF8-594A-A0A8-E2804D2EF895}"/>
              </a:ext>
            </a:extLst>
          </p:cNvPr>
          <p:cNvSpPr txBox="1"/>
          <p:nvPr/>
        </p:nvSpPr>
        <p:spPr>
          <a:xfrm>
            <a:off x="683568" y="1664965"/>
            <a:ext cx="7776864" cy="3862596"/>
          </a:xfrm>
          <a:prstGeom prst="rect">
            <a:avLst/>
          </a:prstGeom>
          <a:noFill/>
        </p:spPr>
        <p:txBody>
          <a:bodyPr wrap="square" rtlCol="0">
            <a:spAutoFit/>
          </a:bodyPr>
          <a:lstStyle/>
          <a:p>
            <a:pPr algn="ctr"/>
            <a:r>
              <a:rPr lang="en-US" sz="3300" b="1" dirty="0">
                <a:latin typeface="Arial" panose="020B0604020202020204" pitchFamily="34" charset="0"/>
                <a:cs typeface="Arial" panose="020B0604020202020204" pitchFamily="34" charset="0"/>
              </a:rPr>
              <a:t>DALRRD </a:t>
            </a:r>
            <a:r>
              <a:rPr lang="en-US" sz="3300" b="1" dirty="0" smtClean="0">
                <a:latin typeface="Arial" panose="020B0604020202020204" pitchFamily="34" charset="0"/>
                <a:cs typeface="Arial" panose="020B0604020202020204" pitchFamily="34" charset="0"/>
              </a:rPr>
              <a:t>CONSOLIDATED Q1-Q3  </a:t>
            </a:r>
            <a:r>
              <a:rPr lang="en-US" sz="3300" b="1" dirty="0">
                <a:latin typeface="Arial" panose="020B0604020202020204" pitchFamily="34" charset="0"/>
                <a:cs typeface="Arial" panose="020B0604020202020204" pitchFamily="34" charset="0"/>
              </a:rPr>
              <a:t>PERFORMANCE REPORT </a:t>
            </a:r>
          </a:p>
          <a:p>
            <a:pPr algn="ctr"/>
            <a:r>
              <a:rPr lang="en-US" sz="3300" b="1" dirty="0" smtClean="0">
                <a:latin typeface="Arial" panose="020B0604020202020204" pitchFamily="34" charset="0"/>
                <a:cs typeface="Arial" panose="020B0604020202020204" pitchFamily="34" charset="0"/>
              </a:rPr>
              <a:t>2021/22 </a:t>
            </a:r>
            <a:r>
              <a:rPr lang="en-US" sz="3300" b="1" dirty="0">
                <a:latin typeface="Arial" panose="020B0604020202020204" pitchFamily="34" charset="0"/>
                <a:cs typeface="Arial" panose="020B0604020202020204" pitchFamily="34" charset="0"/>
              </a:rPr>
              <a:t>FINANCIAL YEAR</a:t>
            </a:r>
          </a:p>
          <a:p>
            <a:pPr algn="ctr"/>
            <a:endParaRPr lang="en-US" sz="3300" b="1" dirty="0">
              <a:latin typeface="Arial" panose="020B0604020202020204" pitchFamily="34" charset="0"/>
              <a:cs typeface="Arial" panose="020B0604020202020204" pitchFamily="34" charset="0"/>
            </a:endParaRPr>
          </a:p>
          <a:p>
            <a:pPr algn="ctr"/>
            <a:r>
              <a:rPr lang="en-US" sz="3300" b="1" dirty="0">
                <a:latin typeface="Arial" panose="020B0604020202020204" pitchFamily="34" charset="0"/>
                <a:cs typeface="Arial" panose="020B0604020202020204" pitchFamily="34" charset="0"/>
              </a:rPr>
              <a:t>PORTFOLIO COMMITTEE</a:t>
            </a:r>
          </a:p>
          <a:p>
            <a:pPr algn="ctr"/>
            <a:r>
              <a:rPr lang="en-US" sz="4000" b="1" dirty="0" smtClean="0">
                <a:latin typeface="Arial" panose="020B0604020202020204" pitchFamily="34" charset="0"/>
                <a:cs typeface="Arial" panose="020B0604020202020204" pitchFamily="34" charset="0"/>
              </a:rPr>
              <a:t>15 FEBRUARY 2022</a:t>
            </a: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774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table">
            <a:extLst>
              <a:ext uri="{FF2B5EF4-FFF2-40B4-BE49-F238E27FC236}">
                <a16:creationId xmlns:a16="http://schemas.microsoft.com/office/drawing/2014/main" id="{0F754398-3A88-4BA6-B04B-ACE40E3DB483}"/>
              </a:ext>
            </a:extLst>
          </p:cNvPr>
          <p:cNvPicPr>
            <a:picLocks noChangeAspect="1"/>
          </p:cNvPicPr>
          <p:nvPr/>
        </p:nvPicPr>
        <p:blipFill>
          <a:blip r:embed="rId2"/>
          <a:stretch>
            <a:fillRect/>
          </a:stretch>
        </p:blipFill>
        <p:spPr>
          <a:xfrm>
            <a:off x="928226" y="1785306"/>
            <a:ext cx="7924800" cy="1203176"/>
          </a:xfrm>
          <a:prstGeom prst="rect">
            <a:avLst/>
          </a:prstGeom>
        </p:spPr>
      </p:pic>
    </p:spTree>
    <p:extLst>
      <p:ext uri="{BB962C8B-B14F-4D97-AF65-F5344CB8AC3E}">
        <p14:creationId xmlns:p14="http://schemas.microsoft.com/office/powerpoint/2010/main" val="53183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Table 6">
            <a:extLst>
              <a:ext uri="{FF2B5EF4-FFF2-40B4-BE49-F238E27FC236}">
                <a16:creationId xmlns:a16="http://schemas.microsoft.com/office/drawing/2014/main" id="{8620A620-6565-4E25-9AD3-C05A9D260FE5}"/>
              </a:ext>
            </a:extLst>
          </p:cNvPr>
          <p:cNvGraphicFramePr>
            <a:graphicFrameLocks noGrp="1"/>
          </p:cNvGraphicFramePr>
          <p:nvPr>
            <p:extLst>
              <p:ext uri="{D42A27DB-BD31-4B8C-83A1-F6EECF244321}">
                <p14:modId xmlns:p14="http://schemas.microsoft.com/office/powerpoint/2010/main" val="304493830"/>
              </p:ext>
            </p:extLst>
          </p:nvPr>
        </p:nvGraphicFramePr>
        <p:xfrm>
          <a:off x="323528" y="156241"/>
          <a:ext cx="8668076" cy="370840"/>
        </p:xfrm>
        <a:graphic>
          <a:graphicData uri="http://schemas.openxmlformats.org/drawingml/2006/table">
            <a:tbl>
              <a:tblPr firstRow="1" bandRow="1"/>
              <a:tblGrid>
                <a:gridCol w="8668076">
                  <a:extLst>
                    <a:ext uri="{9D8B030D-6E8A-4147-A177-3AD203B41FA5}">
                      <a16:colId xmlns:a16="http://schemas.microsoft.com/office/drawing/2014/main" val="2919882028"/>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Q1 PERFORMANCE</a:t>
                      </a:r>
                      <a:r>
                        <a:rPr lang="en-ZA" baseline="0" dirty="0" smtClean="0">
                          <a:latin typeface="Arial" panose="020B0604020202020204" pitchFamily="34" charset="0"/>
                          <a:cs typeface="Arial" panose="020B0604020202020204" pitchFamily="34" charset="0"/>
                        </a:rPr>
                        <a:t> </a:t>
                      </a:r>
                      <a:r>
                        <a:rPr lang="en-ZA" baseline="0" dirty="0">
                          <a:latin typeface="Arial" panose="020B0604020202020204" pitchFamily="34" charset="0"/>
                          <a:cs typeface="Arial" panose="020B0604020202020204" pitchFamily="34" charset="0"/>
                        </a:rPr>
                        <a:t>SCORECARD</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59963760"/>
                  </a:ext>
                </a:extLst>
              </a:tr>
            </a:tbl>
          </a:graphicData>
        </a:graphic>
      </p:graphicFrame>
      <p:graphicFrame>
        <p:nvGraphicFramePr>
          <p:cNvPr id="9" name="Table 8">
            <a:extLst>
              <a:ext uri="{FF2B5EF4-FFF2-40B4-BE49-F238E27FC236}">
                <a16:creationId xmlns:a16="http://schemas.microsoft.com/office/drawing/2014/main" id="{C334E144-476F-4480-96BF-11391337104E}"/>
              </a:ext>
            </a:extLst>
          </p:cNvPr>
          <p:cNvGraphicFramePr>
            <a:graphicFrameLocks noGrp="1"/>
          </p:cNvGraphicFramePr>
          <p:nvPr>
            <p:extLst>
              <p:ext uri="{D42A27DB-BD31-4B8C-83A1-F6EECF244321}">
                <p14:modId xmlns:p14="http://schemas.microsoft.com/office/powerpoint/2010/main" val="3911994115"/>
              </p:ext>
            </p:extLst>
          </p:nvPr>
        </p:nvGraphicFramePr>
        <p:xfrm>
          <a:off x="2981717" y="858039"/>
          <a:ext cx="6009886" cy="4400757"/>
        </p:xfrm>
        <a:graphic>
          <a:graphicData uri="http://schemas.openxmlformats.org/drawingml/2006/table">
            <a:tbl>
              <a:tblPr firstRow="1" bandRow="1">
                <a:tableStyleId>{5C22544A-7EE6-4342-B048-85BDC9FD1C3A}</a:tableStyleId>
              </a:tblPr>
              <a:tblGrid>
                <a:gridCol w="1502472">
                  <a:extLst>
                    <a:ext uri="{9D8B030D-6E8A-4147-A177-3AD203B41FA5}">
                      <a16:colId xmlns:a16="http://schemas.microsoft.com/office/drawing/2014/main" val="20000"/>
                    </a:ext>
                  </a:extLst>
                </a:gridCol>
                <a:gridCol w="1502472">
                  <a:extLst>
                    <a:ext uri="{9D8B030D-6E8A-4147-A177-3AD203B41FA5}">
                      <a16:colId xmlns:a16="http://schemas.microsoft.com/office/drawing/2014/main" val="20001"/>
                    </a:ext>
                  </a:extLst>
                </a:gridCol>
                <a:gridCol w="1287715">
                  <a:extLst>
                    <a:ext uri="{9D8B030D-6E8A-4147-A177-3AD203B41FA5}">
                      <a16:colId xmlns:a16="http://schemas.microsoft.com/office/drawing/2014/main" val="20002"/>
                    </a:ext>
                  </a:extLst>
                </a:gridCol>
                <a:gridCol w="1717227">
                  <a:extLst>
                    <a:ext uri="{9D8B030D-6E8A-4147-A177-3AD203B41FA5}">
                      <a16:colId xmlns:a16="http://schemas.microsoft.com/office/drawing/2014/main" val="20003"/>
                    </a:ext>
                  </a:extLst>
                </a:gridCol>
              </a:tblGrid>
              <a:tr h="545165">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Programme</a:t>
                      </a: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Q1 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21/22</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Q1 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achieved</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 Achievement </a:t>
                      </a:r>
                    </a:p>
                  </a:txBody>
                  <a:tcPr marL="0" marR="0" marT="0" marB="0" anchor="ctr">
                    <a:solidFill>
                      <a:srgbClr val="92D050"/>
                    </a:solidFill>
                  </a:tcPr>
                </a:tc>
                <a:extLst>
                  <a:ext uri="{0D108BD9-81ED-4DB2-BD59-A6C34878D82A}">
                    <a16:rowId xmlns:a16="http://schemas.microsoft.com/office/drawing/2014/main" val="10000"/>
                  </a:ext>
                </a:extLst>
              </a:tr>
              <a:tr h="545165">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Administration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1</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0</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0%</a:t>
                      </a: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545165">
                <a:tc>
                  <a:txBody>
                    <a:bodyPr/>
                    <a:lstStyle/>
                    <a:p>
                      <a:pPr algn="ctr" rtl="0" fontAlgn="ctr"/>
                      <a:r>
                        <a:rPr lang="en-US" sz="1200" b="1" u="none" strike="noStrike" dirty="0">
                          <a:effectLst/>
                          <a:latin typeface="Arial" panose="020B0604020202020204" pitchFamily="34" charset="0"/>
                          <a:cs typeface="Arial" panose="020B0604020202020204" pitchFamily="34" charset="0"/>
                        </a:rPr>
                        <a:t>APB&amp;NRM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1" kern="1200" dirty="0">
                          <a:solidFill>
                            <a:schemeClr val="dk1"/>
                          </a:solidFill>
                          <a:latin typeface="Arial" panose="020B0604020202020204" pitchFamily="34" charset="0"/>
                          <a:ea typeface="+mn-ea"/>
                          <a:cs typeface="Arial" panose="020B0604020202020204" pitchFamily="34" charset="0"/>
                        </a:rPr>
                        <a:t>9</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1" kern="1200" dirty="0">
                          <a:solidFill>
                            <a:schemeClr val="dk1"/>
                          </a:solidFill>
                          <a:latin typeface="Arial" panose="020B0604020202020204" pitchFamily="34" charset="0"/>
                          <a:ea typeface="+mn-ea"/>
                          <a:cs typeface="Arial" panose="020B0604020202020204" pitchFamily="34" charset="0"/>
                        </a:rPr>
                        <a:t>8</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1" kern="1200" dirty="0">
                          <a:solidFill>
                            <a:schemeClr val="dk1"/>
                          </a:solidFill>
                          <a:latin typeface="Arial" panose="020B0604020202020204" pitchFamily="34" charset="0"/>
                          <a:ea typeface="+mn-ea"/>
                          <a:cs typeface="Arial" panose="020B0604020202020204" pitchFamily="34" charset="0"/>
                        </a:rPr>
                        <a:t>89%</a:t>
                      </a:r>
                    </a:p>
                  </a:txBody>
                  <a:tcPr marL="0" marR="0" marT="0" marB="0" anchor="ctr">
                    <a:solidFill>
                      <a:schemeClr val="accent1">
                        <a:lumMod val="20000"/>
                        <a:lumOff val="80000"/>
                      </a:schemeClr>
                    </a:solidFill>
                  </a:tcPr>
                </a:tc>
                <a:extLst>
                  <a:ext uri="{0D108BD9-81ED-4DB2-BD59-A6C34878D82A}">
                    <a16:rowId xmlns:a16="http://schemas.microsoft.com/office/drawing/2014/main" val="10002"/>
                  </a:ext>
                </a:extLst>
              </a:tr>
              <a:tr h="584602">
                <a:tc>
                  <a:txBody>
                    <a:bodyPr/>
                    <a:lstStyle/>
                    <a:p>
                      <a:r>
                        <a:rPr lang="en-ZA" sz="1200" b="1" dirty="0">
                          <a:solidFill>
                            <a:schemeClr val="tx1"/>
                          </a:solidFill>
                          <a:latin typeface="Arial" panose="020B0604020202020204" pitchFamily="34" charset="0"/>
                          <a:cs typeface="Arial" panose="020B0604020202020204" pitchFamily="34" charset="0"/>
                        </a:rPr>
                        <a:t>Food Security Land Reform &amp; Restitution</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1" kern="1200" dirty="0">
                          <a:solidFill>
                            <a:schemeClr val="tx1"/>
                          </a:solidFill>
                          <a:latin typeface="Arial" panose="020B0604020202020204" pitchFamily="34" charset="0"/>
                          <a:ea typeface="+mn-ea"/>
                          <a:cs typeface="Arial" panose="020B0604020202020204" pitchFamily="34" charset="0"/>
                        </a:rPr>
                        <a:t>8</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1" kern="1200" dirty="0">
                          <a:solidFill>
                            <a:schemeClr val="tx1"/>
                          </a:solidFill>
                          <a:latin typeface="Arial" panose="020B0604020202020204" pitchFamily="34" charset="0"/>
                          <a:ea typeface="+mn-ea"/>
                          <a:cs typeface="Arial" panose="020B0604020202020204" pitchFamily="34" charset="0"/>
                        </a:rPr>
                        <a:t>3</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1" kern="1200" dirty="0">
                          <a:solidFill>
                            <a:schemeClr val="tx1"/>
                          </a:solidFill>
                          <a:latin typeface="Arial" panose="020B0604020202020204" pitchFamily="34" charset="0"/>
                          <a:ea typeface="+mn-ea"/>
                          <a:cs typeface="Arial" panose="020B0604020202020204" pitchFamily="34" charset="0"/>
                        </a:rPr>
                        <a:t>38%</a:t>
                      </a:r>
                    </a:p>
                  </a:txBody>
                  <a:tcPr marL="0" marR="0" marT="0" marB="0" anchor="ctr">
                    <a:solidFill>
                      <a:schemeClr val="accent1">
                        <a:lumMod val="20000"/>
                        <a:lumOff val="80000"/>
                      </a:schemeClr>
                    </a:solidFill>
                  </a:tcPr>
                </a:tc>
                <a:extLst>
                  <a:ext uri="{0D108BD9-81ED-4DB2-BD59-A6C34878D82A}">
                    <a16:rowId xmlns:a16="http://schemas.microsoft.com/office/drawing/2014/main" val="10003"/>
                  </a:ext>
                </a:extLst>
              </a:tr>
              <a:tr h="545165">
                <a:tc>
                  <a:txBody>
                    <a:bodyPr/>
                    <a:lstStyle/>
                    <a:p>
                      <a:r>
                        <a:rPr lang="en-ZA" sz="1200" b="1" dirty="0">
                          <a:solidFill>
                            <a:schemeClr val="tx1"/>
                          </a:solidFill>
                          <a:latin typeface="Arial" panose="020B0604020202020204" pitchFamily="34" charset="0"/>
                          <a:cs typeface="Arial" panose="020B0604020202020204" pitchFamily="34" charset="0"/>
                        </a:rPr>
                        <a:t>Rural</a:t>
                      </a:r>
                      <a:r>
                        <a:rPr lang="en-ZA" sz="1200" b="1" baseline="0" dirty="0">
                          <a:solidFill>
                            <a:schemeClr val="tx1"/>
                          </a:solidFill>
                          <a:latin typeface="Arial" panose="020B0604020202020204" pitchFamily="34" charset="0"/>
                          <a:cs typeface="Arial" panose="020B0604020202020204" pitchFamily="34" charset="0"/>
                        </a:rPr>
                        <a:t> Development</a:t>
                      </a:r>
                      <a:endParaRPr lang="en-ZA" sz="1200" b="1"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a:r>
                        <a:rPr lang="en-ZA" sz="1200" b="1" dirty="0">
                          <a:solidFill>
                            <a:schemeClr val="tx1"/>
                          </a:solidFill>
                          <a:latin typeface="Arial" panose="020B0604020202020204" pitchFamily="34" charset="0"/>
                          <a:cs typeface="Arial" panose="020B0604020202020204" pitchFamily="34" charset="0"/>
                        </a:rPr>
                        <a:t>4</a:t>
                      </a:r>
                    </a:p>
                  </a:txBody>
                  <a:tcPr marL="0" marR="0" marT="0" marB="0" anchor="ctr">
                    <a:solidFill>
                      <a:schemeClr val="accent1">
                        <a:lumMod val="20000"/>
                        <a:lumOff val="80000"/>
                      </a:schemeClr>
                    </a:solidFill>
                  </a:tcPr>
                </a:tc>
                <a:tc>
                  <a:txBody>
                    <a:bodyPr/>
                    <a:lstStyle/>
                    <a:p>
                      <a:pPr algn="ctr"/>
                      <a:r>
                        <a:rPr lang="en-ZA" sz="1200" b="1" dirty="0">
                          <a:solidFill>
                            <a:schemeClr val="tx1"/>
                          </a:solidFill>
                          <a:latin typeface="Arial" panose="020B0604020202020204" pitchFamily="34" charset="0"/>
                          <a:cs typeface="Arial" panose="020B0604020202020204" pitchFamily="34" charset="0"/>
                        </a:rPr>
                        <a:t>4</a:t>
                      </a:r>
                    </a:p>
                  </a:txBody>
                  <a:tcPr marL="0" marR="0" marT="0" marB="0" anchor="ctr">
                    <a:solidFill>
                      <a:schemeClr val="accent1">
                        <a:lumMod val="20000"/>
                        <a:lumOff val="80000"/>
                      </a:schemeClr>
                    </a:solidFill>
                  </a:tcPr>
                </a:tc>
                <a:tc>
                  <a:txBody>
                    <a:bodyPr/>
                    <a:lstStyle/>
                    <a:p>
                      <a:pPr algn="ctr"/>
                      <a:r>
                        <a:rPr lang="en-ZA" sz="1200" b="1" dirty="0">
                          <a:solidFill>
                            <a:schemeClr val="tx1"/>
                          </a:solidFill>
                          <a:latin typeface="Arial" panose="020B0604020202020204" pitchFamily="34" charset="0"/>
                          <a:cs typeface="Arial" panose="020B0604020202020204" pitchFamily="34" charset="0"/>
                        </a:rPr>
                        <a:t>100%</a:t>
                      </a:r>
                    </a:p>
                  </a:txBody>
                  <a:tcPr marL="0" marR="0" marT="0" marB="0" anchor="ctr">
                    <a:solidFill>
                      <a:schemeClr val="accent1">
                        <a:lumMod val="20000"/>
                        <a:lumOff val="80000"/>
                      </a:schemeClr>
                    </a:solidFill>
                  </a:tcPr>
                </a:tc>
                <a:extLst>
                  <a:ext uri="{0D108BD9-81ED-4DB2-BD59-A6C34878D82A}">
                    <a16:rowId xmlns:a16="http://schemas.microsoft.com/office/drawing/2014/main" val="3302962210"/>
                  </a:ext>
                </a:extLst>
              </a:tr>
              <a:tr h="545165">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Economic Dev, Trade &amp; Marketing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6</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4</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67%</a:t>
                      </a:r>
                    </a:p>
                  </a:txBody>
                  <a:tcPr marL="0" marR="0" marT="0" marB="0" anchor="ctr">
                    <a:solidFill>
                      <a:schemeClr val="accent1">
                        <a:lumMod val="20000"/>
                        <a:lumOff val="80000"/>
                      </a:schemeClr>
                    </a:solidFill>
                  </a:tcPr>
                </a:tc>
                <a:extLst>
                  <a:ext uri="{0D108BD9-81ED-4DB2-BD59-A6C34878D82A}">
                    <a16:rowId xmlns:a16="http://schemas.microsoft.com/office/drawing/2014/main" val="10005"/>
                  </a:ext>
                </a:extLst>
              </a:tr>
              <a:tr h="545165">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Land Administration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1" i="0" u="none" strike="noStrike" dirty="0">
                          <a:solidFill>
                            <a:schemeClr val="tx1"/>
                          </a:solidFill>
                          <a:effectLst/>
                          <a:latin typeface="Arial" panose="020B0604020202020204" pitchFamily="34" charset="0"/>
                          <a:cs typeface="Arial" panose="020B0604020202020204" pitchFamily="34" charset="0"/>
                        </a:rPr>
                        <a:t>4</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200" b="1" i="0" u="none" strike="noStrike" dirty="0" smtClean="0">
                          <a:solidFill>
                            <a:schemeClr val="tx1"/>
                          </a:solidFill>
                          <a:effectLst/>
                          <a:latin typeface="Arial" panose="020B0604020202020204" pitchFamily="34" charset="0"/>
                          <a:cs typeface="Arial" panose="020B0604020202020204" pitchFamily="34" charset="0"/>
                        </a:rPr>
                        <a:t>4</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100%</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6"/>
                  </a:ext>
                </a:extLst>
              </a:tr>
              <a:tr h="545165">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Total</a:t>
                      </a:r>
                    </a:p>
                  </a:txBody>
                  <a:tcPr marL="0" marR="0" marT="0" marB="0" anchor="ctr">
                    <a:solidFill>
                      <a:srgbClr val="0070C0"/>
                    </a:solidFill>
                  </a:tcPr>
                </a:tc>
                <a:tc>
                  <a:txBody>
                    <a:bodyPr/>
                    <a:lstStyle/>
                    <a:p>
                      <a:pPr algn="ctr" rtl="0" fontAlgn="ctr"/>
                      <a:r>
                        <a:rPr lang="en-ZA" sz="1200" b="1" i="0" u="none" strike="noStrike" dirty="0">
                          <a:solidFill>
                            <a:schemeClr val="tx1"/>
                          </a:solidFill>
                          <a:effectLst/>
                          <a:latin typeface="Arial" panose="020B0604020202020204" pitchFamily="34" charset="0"/>
                          <a:cs typeface="Arial" panose="020B0604020202020204" pitchFamily="34" charset="0"/>
                        </a:rPr>
                        <a:t>32</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23</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72%</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extLst>
                  <a:ext uri="{0D108BD9-81ED-4DB2-BD59-A6C34878D82A}">
                    <a16:rowId xmlns:a16="http://schemas.microsoft.com/office/drawing/2014/main" val="3649914554"/>
                  </a:ext>
                </a:extLst>
              </a:tr>
            </a:tbl>
          </a:graphicData>
        </a:graphic>
      </p:graphicFrame>
      <p:graphicFrame>
        <p:nvGraphicFramePr>
          <p:cNvPr id="10" name="Chart 9">
            <a:extLst>
              <a:ext uri="{FF2B5EF4-FFF2-40B4-BE49-F238E27FC236}">
                <a16:creationId xmlns:a16="http://schemas.microsoft.com/office/drawing/2014/main" id="{98410179-9B39-4A0E-8838-C67EF0BDF1E5}"/>
              </a:ext>
            </a:extLst>
          </p:cNvPr>
          <p:cNvGraphicFramePr>
            <a:graphicFrameLocks/>
          </p:cNvGraphicFramePr>
          <p:nvPr>
            <p:extLst>
              <p:ext uri="{D42A27DB-BD31-4B8C-83A1-F6EECF244321}">
                <p14:modId xmlns:p14="http://schemas.microsoft.com/office/powerpoint/2010/main" val="1501624379"/>
              </p:ext>
            </p:extLst>
          </p:nvPr>
        </p:nvGraphicFramePr>
        <p:xfrm>
          <a:off x="349747" y="858039"/>
          <a:ext cx="2609793" cy="4707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354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8" name="Table 6">
            <a:extLst>
              <a:ext uri="{FF2B5EF4-FFF2-40B4-BE49-F238E27FC236}">
                <a16:creationId xmlns:a16="http://schemas.microsoft.com/office/drawing/2014/main" id="{8620A620-6565-4E25-9AD3-C05A9D260FE5}"/>
              </a:ext>
            </a:extLst>
          </p:cNvPr>
          <p:cNvGraphicFramePr>
            <a:graphicFrameLocks noGrp="1"/>
          </p:cNvGraphicFramePr>
          <p:nvPr>
            <p:extLst>
              <p:ext uri="{D42A27DB-BD31-4B8C-83A1-F6EECF244321}">
                <p14:modId xmlns:p14="http://schemas.microsoft.com/office/powerpoint/2010/main" val="2721266026"/>
              </p:ext>
            </p:extLst>
          </p:nvPr>
        </p:nvGraphicFramePr>
        <p:xfrm>
          <a:off x="323528" y="156241"/>
          <a:ext cx="8668076" cy="370840"/>
        </p:xfrm>
        <a:graphic>
          <a:graphicData uri="http://schemas.openxmlformats.org/drawingml/2006/table">
            <a:tbl>
              <a:tblPr firstRow="1" bandRow="1"/>
              <a:tblGrid>
                <a:gridCol w="8668076">
                  <a:extLst>
                    <a:ext uri="{9D8B030D-6E8A-4147-A177-3AD203B41FA5}">
                      <a16:colId xmlns:a16="http://schemas.microsoft.com/office/drawing/2014/main" val="2919882028"/>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Q2 PERFORMANCE</a:t>
                      </a:r>
                      <a:r>
                        <a:rPr lang="en-ZA" baseline="0" dirty="0" smtClean="0">
                          <a:latin typeface="Arial" panose="020B0604020202020204" pitchFamily="34" charset="0"/>
                          <a:cs typeface="Arial" panose="020B0604020202020204" pitchFamily="34" charset="0"/>
                        </a:rPr>
                        <a:t> </a:t>
                      </a:r>
                      <a:r>
                        <a:rPr lang="en-ZA" baseline="0" dirty="0">
                          <a:latin typeface="Arial" panose="020B0604020202020204" pitchFamily="34" charset="0"/>
                          <a:cs typeface="Arial" panose="020B0604020202020204" pitchFamily="34" charset="0"/>
                        </a:rPr>
                        <a:t>SCORECARD</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59963760"/>
                  </a:ext>
                </a:extLst>
              </a:tr>
            </a:tbl>
          </a:graphicData>
        </a:graphic>
      </p:graphicFrame>
      <p:graphicFrame>
        <p:nvGraphicFramePr>
          <p:cNvPr id="11" name="Table 10">
            <a:extLst>
              <a:ext uri="{FF2B5EF4-FFF2-40B4-BE49-F238E27FC236}">
                <a16:creationId xmlns:a16="http://schemas.microsoft.com/office/drawing/2014/main" id="{C334E144-476F-4480-96BF-11391337104E}"/>
              </a:ext>
            </a:extLst>
          </p:cNvPr>
          <p:cNvGraphicFramePr>
            <a:graphicFrameLocks noGrp="1"/>
          </p:cNvGraphicFramePr>
          <p:nvPr>
            <p:extLst>
              <p:ext uri="{D42A27DB-BD31-4B8C-83A1-F6EECF244321}">
                <p14:modId xmlns:p14="http://schemas.microsoft.com/office/powerpoint/2010/main" val="3004968348"/>
              </p:ext>
            </p:extLst>
          </p:nvPr>
        </p:nvGraphicFramePr>
        <p:xfrm>
          <a:off x="2971801" y="914400"/>
          <a:ext cx="6019803" cy="4130043"/>
        </p:xfrm>
        <a:graphic>
          <a:graphicData uri="http://schemas.openxmlformats.org/drawingml/2006/table">
            <a:tbl>
              <a:tblPr firstRow="1" bandRow="1">
                <a:tableStyleId>{5C22544A-7EE6-4342-B048-85BDC9FD1C3A}</a:tableStyleId>
              </a:tblPr>
              <a:tblGrid>
                <a:gridCol w="1504951">
                  <a:extLst>
                    <a:ext uri="{9D8B030D-6E8A-4147-A177-3AD203B41FA5}">
                      <a16:colId xmlns:a16="http://schemas.microsoft.com/office/drawing/2014/main" val="20000"/>
                    </a:ext>
                  </a:extLst>
                </a:gridCol>
                <a:gridCol w="1504951">
                  <a:extLst>
                    <a:ext uri="{9D8B030D-6E8A-4147-A177-3AD203B41FA5}">
                      <a16:colId xmlns:a16="http://schemas.microsoft.com/office/drawing/2014/main" val="20001"/>
                    </a:ext>
                  </a:extLst>
                </a:gridCol>
                <a:gridCol w="1289840">
                  <a:extLst>
                    <a:ext uri="{9D8B030D-6E8A-4147-A177-3AD203B41FA5}">
                      <a16:colId xmlns:a16="http://schemas.microsoft.com/office/drawing/2014/main" val="20002"/>
                    </a:ext>
                  </a:extLst>
                </a:gridCol>
                <a:gridCol w="1720061">
                  <a:extLst>
                    <a:ext uri="{9D8B030D-6E8A-4147-A177-3AD203B41FA5}">
                      <a16:colId xmlns:a16="http://schemas.microsoft.com/office/drawing/2014/main" val="20003"/>
                    </a:ext>
                  </a:extLst>
                </a:gridCol>
              </a:tblGrid>
              <a:tr h="511629">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Programme</a:t>
                      </a: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Q2 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21/22</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Q2 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achieved</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 Achievement </a:t>
                      </a:r>
                    </a:p>
                  </a:txBody>
                  <a:tcPr marL="0" marR="0" marT="0" marB="0" anchor="ctr">
                    <a:solidFill>
                      <a:srgbClr val="92D050"/>
                    </a:solidFill>
                  </a:tcPr>
                </a:tc>
                <a:extLst>
                  <a:ext uri="{0D108BD9-81ED-4DB2-BD59-A6C34878D82A}">
                    <a16:rowId xmlns:a16="http://schemas.microsoft.com/office/drawing/2014/main" val="10000"/>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Administration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2</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50%</a:t>
                      </a: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511629">
                <a:tc>
                  <a:txBody>
                    <a:bodyPr/>
                    <a:lstStyle/>
                    <a:p>
                      <a:pPr algn="ctr" rtl="0" fontAlgn="ctr"/>
                      <a:r>
                        <a:rPr lang="en-US" sz="1200" b="1" u="none" strike="noStrike" dirty="0">
                          <a:effectLst/>
                          <a:latin typeface="Arial" panose="020B0604020202020204" pitchFamily="34" charset="0"/>
                          <a:cs typeface="Arial" panose="020B0604020202020204" pitchFamily="34" charset="0"/>
                        </a:rPr>
                        <a:t>APB&amp;NRM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0" kern="1200" dirty="0">
                          <a:solidFill>
                            <a:schemeClr val="tx1"/>
                          </a:solidFill>
                          <a:latin typeface="Arial" panose="020B0604020202020204" pitchFamily="34" charset="0"/>
                          <a:ea typeface="+mn-ea"/>
                          <a:cs typeface="Arial" panose="020B0604020202020204" pitchFamily="34" charset="0"/>
                        </a:rPr>
                        <a:t>11</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0" kern="1200" dirty="0" smtClean="0">
                          <a:solidFill>
                            <a:schemeClr val="tx1"/>
                          </a:solidFill>
                          <a:latin typeface="Arial" panose="020B0604020202020204" pitchFamily="34" charset="0"/>
                          <a:ea typeface="+mn-ea"/>
                          <a:cs typeface="Arial" panose="020B0604020202020204" pitchFamily="34" charset="0"/>
                        </a:rPr>
                        <a:t>10</a:t>
                      </a:r>
                      <a:endParaRPr lang="is-IS"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1" kern="1200" dirty="0" smtClean="0">
                          <a:solidFill>
                            <a:schemeClr val="tx1"/>
                          </a:solidFill>
                          <a:latin typeface="Arial" panose="020B0604020202020204" pitchFamily="34" charset="0"/>
                          <a:ea typeface="+mn-ea"/>
                          <a:cs typeface="Arial" panose="020B0604020202020204" pitchFamily="34" charset="0"/>
                        </a:rPr>
                        <a:t>91%</a:t>
                      </a:r>
                      <a:endParaRPr lang="is-IS"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2"/>
                  </a:ext>
                </a:extLst>
              </a:tr>
              <a:tr h="511629">
                <a:tc>
                  <a:txBody>
                    <a:bodyPr/>
                    <a:lstStyle/>
                    <a:p>
                      <a:r>
                        <a:rPr lang="en-ZA" sz="1200" b="1" dirty="0">
                          <a:solidFill>
                            <a:schemeClr val="tx1"/>
                          </a:solidFill>
                          <a:latin typeface="Arial" panose="020B0604020202020204" pitchFamily="34" charset="0"/>
                          <a:cs typeface="Arial" panose="020B0604020202020204" pitchFamily="34" charset="0"/>
                        </a:rPr>
                        <a:t>Food Security Land Reform &amp; Restitution</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0" kern="1200" dirty="0">
                          <a:solidFill>
                            <a:schemeClr val="tx1"/>
                          </a:solidFill>
                          <a:latin typeface="Arial" panose="020B0604020202020204" pitchFamily="34" charset="0"/>
                          <a:ea typeface="+mn-ea"/>
                          <a:cs typeface="Arial" panose="020B0604020202020204" pitchFamily="34" charset="0"/>
                        </a:rPr>
                        <a:t>12</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1" kern="1200" dirty="0">
                          <a:solidFill>
                            <a:schemeClr val="tx1"/>
                          </a:solidFill>
                          <a:latin typeface="Arial" panose="020B0604020202020204" pitchFamily="34" charset="0"/>
                          <a:ea typeface="+mn-ea"/>
                          <a:cs typeface="Arial" panose="020B0604020202020204" pitchFamily="34" charset="0"/>
                        </a:rPr>
                        <a:t>25%</a:t>
                      </a:r>
                    </a:p>
                  </a:txBody>
                  <a:tcPr marL="0" marR="0" marT="0" marB="0" anchor="ctr">
                    <a:solidFill>
                      <a:schemeClr val="accent1">
                        <a:lumMod val="20000"/>
                        <a:lumOff val="80000"/>
                      </a:schemeClr>
                    </a:solidFill>
                  </a:tcPr>
                </a:tc>
                <a:extLst>
                  <a:ext uri="{0D108BD9-81ED-4DB2-BD59-A6C34878D82A}">
                    <a16:rowId xmlns:a16="http://schemas.microsoft.com/office/drawing/2014/main" val="10003"/>
                  </a:ext>
                </a:extLst>
              </a:tr>
              <a:tr h="511629">
                <a:tc>
                  <a:txBody>
                    <a:bodyPr/>
                    <a:lstStyle/>
                    <a:p>
                      <a:r>
                        <a:rPr lang="en-ZA" sz="1200" b="1" dirty="0">
                          <a:solidFill>
                            <a:schemeClr val="tx1"/>
                          </a:solidFill>
                          <a:latin typeface="Arial" panose="020B0604020202020204" pitchFamily="34" charset="0"/>
                          <a:cs typeface="Arial" panose="020B0604020202020204" pitchFamily="34" charset="0"/>
                        </a:rPr>
                        <a:t>Rural</a:t>
                      </a:r>
                      <a:r>
                        <a:rPr lang="en-ZA" sz="1200" b="1" baseline="0" dirty="0">
                          <a:solidFill>
                            <a:schemeClr val="tx1"/>
                          </a:solidFill>
                          <a:latin typeface="Arial" panose="020B0604020202020204" pitchFamily="34" charset="0"/>
                          <a:cs typeface="Arial" panose="020B0604020202020204" pitchFamily="34" charset="0"/>
                        </a:rPr>
                        <a:t> Development</a:t>
                      </a:r>
                      <a:endParaRPr lang="en-ZA" sz="1200" b="1"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a:r>
                        <a:rPr lang="en-ZA" sz="1200" b="0" dirty="0">
                          <a:solidFill>
                            <a:schemeClr val="tx1"/>
                          </a:solidFill>
                          <a:latin typeface="Arial" panose="020B0604020202020204" pitchFamily="34" charset="0"/>
                          <a:cs typeface="Arial" panose="020B0604020202020204" pitchFamily="34" charset="0"/>
                        </a:rPr>
                        <a:t>4</a:t>
                      </a:r>
                    </a:p>
                  </a:txBody>
                  <a:tcPr marL="0" marR="0" marT="0" marB="0" anchor="ctr">
                    <a:solidFill>
                      <a:schemeClr val="accent1">
                        <a:lumMod val="20000"/>
                        <a:lumOff val="80000"/>
                      </a:schemeClr>
                    </a:solidFill>
                  </a:tcPr>
                </a:tc>
                <a:tc>
                  <a:txBody>
                    <a:bodyPr/>
                    <a:lstStyle/>
                    <a:p>
                      <a:pPr algn="ctr"/>
                      <a:r>
                        <a:rPr lang="en-ZA" sz="1200" b="0" dirty="0">
                          <a:solidFill>
                            <a:schemeClr val="tx1"/>
                          </a:solidFill>
                          <a:latin typeface="Arial" panose="020B0604020202020204" pitchFamily="34" charset="0"/>
                          <a:cs typeface="Arial" panose="020B0604020202020204" pitchFamily="34" charset="0"/>
                        </a:rPr>
                        <a:t>2</a:t>
                      </a:r>
                    </a:p>
                  </a:txBody>
                  <a:tcPr marL="0" marR="0" marT="0" marB="0" anchor="ctr">
                    <a:solidFill>
                      <a:schemeClr val="accent1">
                        <a:lumMod val="20000"/>
                        <a:lumOff val="80000"/>
                      </a:schemeClr>
                    </a:solidFill>
                  </a:tcPr>
                </a:tc>
                <a:tc>
                  <a:txBody>
                    <a:bodyPr/>
                    <a:lstStyle/>
                    <a:p>
                      <a:pPr algn="ctr"/>
                      <a:r>
                        <a:rPr lang="en-ZA" sz="1200" b="1" dirty="0">
                          <a:solidFill>
                            <a:schemeClr val="tx1"/>
                          </a:solidFill>
                          <a:latin typeface="Arial" panose="020B0604020202020204" pitchFamily="34" charset="0"/>
                          <a:cs typeface="Arial" panose="020B0604020202020204" pitchFamily="34" charset="0"/>
                        </a:rPr>
                        <a:t>50%</a:t>
                      </a:r>
                    </a:p>
                  </a:txBody>
                  <a:tcPr marL="0" marR="0" marT="0" marB="0" anchor="ctr">
                    <a:solidFill>
                      <a:schemeClr val="accent1">
                        <a:lumMod val="20000"/>
                        <a:lumOff val="80000"/>
                      </a:schemeClr>
                    </a:solidFill>
                  </a:tcPr>
                </a:tc>
                <a:extLst>
                  <a:ext uri="{0D108BD9-81ED-4DB2-BD59-A6C34878D82A}">
                    <a16:rowId xmlns:a16="http://schemas.microsoft.com/office/drawing/2014/main" val="3302962210"/>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Economic Dev, Trade &amp; Marketing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8</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4</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50%</a:t>
                      </a:r>
                    </a:p>
                  </a:txBody>
                  <a:tcPr marL="0" marR="0" marT="0" marB="0" anchor="ctr">
                    <a:solidFill>
                      <a:schemeClr val="accent1">
                        <a:lumMod val="20000"/>
                        <a:lumOff val="80000"/>
                      </a:schemeClr>
                    </a:solidFill>
                  </a:tcPr>
                </a:tc>
                <a:extLst>
                  <a:ext uri="{0D108BD9-81ED-4DB2-BD59-A6C34878D82A}">
                    <a16:rowId xmlns:a16="http://schemas.microsoft.com/office/drawing/2014/main" val="10005"/>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Land Administration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0" i="0" u="none" strike="noStrike" dirty="0">
                          <a:solidFill>
                            <a:schemeClr val="tx1"/>
                          </a:solidFill>
                          <a:effectLst/>
                          <a:latin typeface="Arial" panose="020B0604020202020204" pitchFamily="34" charset="0"/>
                          <a:cs typeface="Arial" panose="020B0604020202020204" pitchFamily="34" charset="0"/>
                        </a:rPr>
                        <a:t>3</a:t>
                      </a:r>
                      <a:endParaRPr lang="cs-CZ"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0" i="0" u="none" strike="noStrike" dirty="0">
                          <a:solidFill>
                            <a:schemeClr val="tx1"/>
                          </a:solidFill>
                          <a:effectLst/>
                          <a:latin typeface="Arial" panose="020B0604020202020204" pitchFamily="34" charset="0"/>
                          <a:cs typeface="Arial" panose="020B0604020202020204" pitchFamily="34" charset="0"/>
                        </a:rPr>
                        <a:t>2</a:t>
                      </a:r>
                      <a:endParaRPr lang="cs-CZ"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1" i="0" u="none" strike="noStrike" dirty="0">
                          <a:solidFill>
                            <a:schemeClr val="tx1"/>
                          </a:solidFill>
                          <a:effectLst/>
                          <a:latin typeface="Arial" panose="020B0604020202020204" pitchFamily="34" charset="0"/>
                          <a:cs typeface="Arial" panose="020B0604020202020204" pitchFamily="34" charset="0"/>
                        </a:rPr>
                        <a:t>67%</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6"/>
                  </a:ext>
                </a:extLst>
              </a:tr>
              <a:tr h="511629">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Total</a:t>
                      </a:r>
                    </a:p>
                  </a:txBody>
                  <a:tcPr marL="0" marR="0" marT="0" marB="0" anchor="ctr">
                    <a:solidFill>
                      <a:srgbClr val="0070C0"/>
                    </a:solidFill>
                  </a:tcPr>
                </a:tc>
                <a:tc>
                  <a:txBody>
                    <a:bodyPr/>
                    <a:lstStyle/>
                    <a:p>
                      <a:pPr algn="ctr" rtl="0" fontAlgn="ctr"/>
                      <a:r>
                        <a:rPr lang="en-ZA" sz="1200" b="1" i="0" u="none" strike="noStrike" dirty="0">
                          <a:solidFill>
                            <a:schemeClr val="tx1"/>
                          </a:solidFill>
                          <a:effectLst/>
                          <a:latin typeface="Arial" panose="020B0604020202020204" pitchFamily="34" charset="0"/>
                          <a:cs typeface="Arial" panose="020B0604020202020204" pitchFamily="34" charset="0"/>
                        </a:rPr>
                        <a:t>40</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22</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55%</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extLst>
                  <a:ext uri="{0D108BD9-81ED-4DB2-BD59-A6C34878D82A}">
                    <a16:rowId xmlns:a16="http://schemas.microsoft.com/office/drawing/2014/main" val="3649914554"/>
                  </a:ext>
                </a:extLst>
              </a:tr>
            </a:tbl>
          </a:graphicData>
        </a:graphic>
      </p:graphicFrame>
      <p:graphicFrame>
        <p:nvGraphicFramePr>
          <p:cNvPr id="12" name="Chart 11">
            <a:extLst>
              <a:ext uri="{FF2B5EF4-FFF2-40B4-BE49-F238E27FC236}">
                <a16:creationId xmlns:a16="http://schemas.microsoft.com/office/drawing/2014/main" id="{98410179-9B39-4A0E-8838-C67EF0BDF1E5}"/>
              </a:ext>
            </a:extLst>
          </p:cNvPr>
          <p:cNvGraphicFramePr>
            <a:graphicFrameLocks/>
          </p:cNvGraphicFramePr>
          <p:nvPr>
            <p:extLst>
              <p:ext uri="{D42A27DB-BD31-4B8C-83A1-F6EECF244321}">
                <p14:modId xmlns:p14="http://schemas.microsoft.com/office/powerpoint/2010/main" val="90770095"/>
              </p:ext>
            </p:extLst>
          </p:nvPr>
        </p:nvGraphicFramePr>
        <p:xfrm>
          <a:off x="296108" y="914400"/>
          <a:ext cx="2870446" cy="44183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7344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C334E144-476F-4480-96BF-11391337104E}"/>
              </a:ext>
            </a:extLst>
          </p:cNvPr>
          <p:cNvGraphicFramePr>
            <a:graphicFrameLocks noGrp="1"/>
          </p:cNvGraphicFramePr>
          <p:nvPr>
            <p:extLst/>
          </p:nvPr>
        </p:nvGraphicFramePr>
        <p:xfrm>
          <a:off x="2971801" y="914400"/>
          <a:ext cx="6019803" cy="4130043"/>
        </p:xfrm>
        <a:graphic>
          <a:graphicData uri="http://schemas.openxmlformats.org/drawingml/2006/table">
            <a:tbl>
              <a:tblPr firstRow="1" bandRow="1">
                <a:tableStyleId>{5C22544A-7EE6-4342-B048-85BDC9FD1C3A}</a:tableStyleId>
              </a:tblPr>
              <a:tblGrid>
                <a:gridCol w="1504951">
                  <a:extLst>
                    <a:ext uri="{9D8B030D-6E8A-4147-A177-3AD203B41FA5}">
                      <a16:colId xmlns:a16="http://schemas.microsoft.com/office/drawing/2014/main" val="20000"/>
                    </a:ext>
                  </a:extLst>
                </a:gridCol>
                <a:gridCol w="1504951">
                  <a:extLst>
                    <a:ext uri="{9D8B030D-6E8A-4147-A177-3AD203B41FA5}">
                      <a16:colId xmlns:a16="http://schemas.microsoft.com/office/drawing/2014/main" val="20001"/>
                    </a:ext>
                  </a:extLst>
                </a:gridCol>
                <a:gridCol w="1289840">
                  <a:extLst>
                    <a:ext uri="{9D8B030D-6E8A-4147-A177-3AD203B41FA5}">
                      <a16:colId xmlns:a16="http://schemas.microsoft.com/office/drawing/2014/main" val="20002"/>
                    </a:ext>
                  </a:extLst>
                </a:gridCol>
                <a:gridCol w="1720061">
                  <a:extLst>
                    <a:ext uri="{9D8B030D-6E8A-4147-A177-3AD203B41FA5}">
                      <a16:colId xmlns:a16="http://schemas.microsoft.com/office/drawing/2014/main" val="20003"/>
                    </a:ext>
                  </a:extLst>
                </a:gridCol>
              </a:tblGrid>
              <a:tr h="511629">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Programme</a:t>
                      </a: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Q3 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21/22</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Q3 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achieved</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 Achievement </a:t>
                      </a:r>
                    </a:p>
                  </a:txBody>
                  <a:tcPr marL="0" marR="0" marT="0" marB="0" anchor="ctr">
                    <a:solidFill>
                      <a:srgbClr val="92D050"/>
                    </a:solidFill>
                  </a:tcPr>
                </a:tc>
                <a:extLst>
                  <a:ext uri="{0D108BD9-81ED-4DB2-BD59-A6C34878D82A}">
                    <a16:rowId xmlns:a16="http://schemas.microsoft.com/office/drawing/2014/main" val="10000"/>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Administration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0</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0%</a:t>
                      </a: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511629">
                <a:tc>
                  <a:txBody>
                    <a:bodyPr/>
                    <a:lstStyle/>
                    <a:p>
                      <a:pPr algn="ctr" rtl="0" fontAlgn="ctr"/>
                      <a:r>
                        <a:rPr lang="en-US" sz="1200" b="1" u="none" strike="noStrike" dirty="0">
                          <a:effectLst/>
                          <a:latin typeface="Arial" panose="020B0604020202020204" pitchFamily="34" charset="0"/>
                          <a:cs typeface="Arial" panose="020B0604020202020204" pitchFamily="34" charset="0"/>
                        </a:rPr>
                        <a:t>APB&amp;NRM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0" kern="1200" dirty="0">
                          <a:solidFill>
                            <a:schemeClr val="tx1"/>
                          </a:solidFill>
                          <a:latin typeface="Arial" panose="020B0604020202020204" pitchFamily="34" charset="0"/>
                          <a:ea typeface="+mn-ea"/>
                          <a:cs typeface="Arial" panose="020B0604020202020204" pitchFamily="34" charset="0"/>
                        </a:rPr>
                        <a:t>9</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0" kern="1200" dirty="0" smtClean="0">
                          <a:solidFill>
                            <a:schemeClr val="tx1"/>
                          </a:solidFill>
                          <a:latin typeface="Arial" panose="020B0604020202020204" pitchFamily="34" charset="0"/>
                          <a:ea typeface="+mn-ea"/>
                          <a:cs typeface="Arial" panose="020B0604020202020204" pitchFamily="34" charset="0"/>
                        </a:rPr>
                        <a:t>7</a:t>
                      </a:r>
                      <a:endParaRPr lang="is-IS"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200" b="1" kern="1200" dirty="0" smtClean="0">
                          <a:solidFill>
                            <a:schemeClr val="tx1"/>
                          </a:solidFill>
                          <a:latin typeface="Arial" panose="020B0604020202020204" pitchFamily="34" charset="0"/>
                          <a:ea typeface="+mn-ea"/>
                          <a:cs typeface="Arial" panose="020B0604020202020204" pitchFamily="34" charset="0"/>
                        </a:rPr>
                        <a:t>78%</a:t>
                      </a:r>
                      <a:endParaRPr lang="is-IS"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2"/>
                  </a:ext>
                </a:extLst>
              </a:tr>
              <a:tr h="511629">
                <a:tc>
                  <a:txBody>
                    <a:bodyPr/>
                    <a:lstStyle/>
                    <a:p>
                      <a:r>
                        <a:rPr lang="en-ZA" sz="1200" b="1" dirty="0">
                          <a:solidFill>
                            <a:schemeClr val="tx1"/>
                          </a:solidFill>
                          <a:latin typeface="Arial" panose="020B0604020202020204" pitchFamily="34" charset="0"/>
                          <a:cs typeface="Arial" panose="020B0604020202020204" pitchFamily="34" charset="0"/>
                        </a:rPr>
                        <a:t>Food Security Land Reform &amp; Restitution</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0" kern="1200" dirty="0">
                          <a:solidFill>
                            <a:schemeClr val="tx1"/>
                          </a:solidFill>
                          <a:latin typeface="Arial" panose="020B0604020202020204" pitchFamily="34" charset="0"/>
                          <a:ea typeface="+mn-ea"/>
                          <a:cs typeface="Arial" panose="020B0604020202020204" pitchFamily="34" charset="0"/>
                        </a:rPr>
                        <a:t>11</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1" kern="1200" dirty="0">
                          <a:solidFill>
                            <a:schemeClr val="tx1"/>
                          </a:solidFill>
                          <a:latin typeface="Arial" panose="020B0604020202020204" pitchFamily="34" charset="0"/>
                          <a:ea typeface="+mn-ea"/>
                          <a:cs typeface="Arial" panose="020B0604020202020204" pitchFamily="34" charset="0"/>
                        </a:rPr>
                        <a:t>9%</a:t>
                      </a:r>
                    </a:p>
                  </a:txBody>
                  <a:tcPr marL="0" marR="0" marT="0" marB="0" anchor="ctr">
                    <a:solidFill>
                      <a:schemeClr val="accent1">
                        <a:lumMod val="20000"/>
                        <a:lumOff val="80000"/>
                      </a:schemeClr>
                    </a:solidFill>
                  </a:tcPr>
                </a:tc>
                <a:extLst>
                  <a:ext uri="{0D108BD9-81ED-4DB2-BD59-A6C34878D82A}">
                    <a16:rowId xmlns:a16="http://schemas.microsoft.com/office/drawing/2014/main" val="10003"/>
                  </a:ext>
                </a:extLst>
              </a:tr>
              <a:tr h="511629">
                <a:tc>
                  <a:txBody>
                    <a:bodyPr/>
                    <a:lstStyle/>
                    <a:p>
                      <a:r>
                        <a:rPr lang="en-ZA" sz="1200" b="1" dirty="0">
                          <a:solidFill>
                            <a:schemeClr val="tx1"/>
                          </a:solidFill>
                          <a:latin typeface="Arial" panose="020B0604020202020204" pitchFamily="34" charset="0"/>
                          <a:cs typeface="Arial" panose="020B0604020202020204" pitchFamily="34" charset="0"/>
                        </a:rPr>
                        <a:t>Rural</a:t>
                      </a:r>
                      <a:r>
                        <a:rPr lang="en-ZA" sz="1200" b="1" baseline="0" dirty="0">
                          <a:solidFill>
                            <a:schemeClr val="tx1"/>
                          </a:solidFill>
                          <a:latin typeface="Arial" panose="020B0604020202020204" pitchFamily="34" charset="0"/>
                          <a:cs typeface="Arial" panose="020B0604020202020204" pitchFamily="34" charset="0"/>
                        </a:rPr>
                        <a:t> Development</a:t>
                      </a:r>
                      <a:endParaRPr lang="en-ZA" sz="1200" b="1"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a:r>
                        <a:rPr lang="en-ZA" sz="1200" b="0" dirty="0">
                          <a:solidFill>
                            <a:schemeClr val="tx1"/>
                          </a:solidFill>
                          <a:latin typeface="Arial" panose="020B0604020202020204" pitchFamily="34" charset="0"/>
                          <a:cs typeface="Arial" panose="020B0604020202020204" pitchFamily="34" charset="0"/>
                        </a:rPr>
                        <a:t>5</a:t>
                      </a:r>
                    </a:p>
                  </a:txBody>
                  <a:tcPr marL="0" marR="0" marT="0" marB="0" anchor="ctr">
                    <a:solidFill>
                      <a:schemeClr val="accent1">
                        <a:lumMod val="20000"/>
                        <a:lumOff val="80000"/>
                      </a:schemeClr>
                    </a:solidFill>
                  </a:tcPr>
                </a:tc>
                <a:tc>
                  <a:txBody>
                    <a:bodyPr/>
                    <a:lstStyle/>
                    <a:p>
                      <a:pPr algn="ctr"/>
                      <a:r>
                        <a:rPr lang="en-ZA" sz="1200" b="0" dirty="0">
                          <a:solidFill>
                            <a:schemeClr val="tx1"/>
                          </a:solidFill>
                          <a:latin typeface="Arial" panose="020B0604020202020204" pitchFamily="34" charset="0"/>
                          <a:cs typeface="Arial" panose="020B0604020202020204" pitchFamily="34" charset="0"/>
                        </a:rPr>
                        <a:t>1</a:t>
                      </a:r>
                    </a:p>
                  </a:txBody>
                  <a:tcPr marL="0" marR="0" marT="0" marB="0" anchor="ctr">
                    <a:solidFill>
                      <a:schemeClr val="accent1">
                        <a:lumMod val="20000"/>
                        <a:lumOff val="80000"/>
                      </a:schemeClr>
                    </a:solidFill>
                  </a:tcPr>
                </a:tc>
                <a:tc>
                  <a:txBody>
                    <a:bodyPr/>
                    <a:lstStyle/>
                    <a:p>
                      <a:pPr algn="ctr"/>
                      <a:r>
                        <a:rPr lang="en-ZA" sz="1200" b="1" dirty="0">
                          <a:solidFill>
                            <a:schemeClr val="tx1"/>
                          </a:solidFill>
                          <a:latin typeface="Arial" panose="020B0604020202020204" pitchFamily="34" charset="0"/>
                          <a:cs typeface="Arial" panose="020B0604020202020204" pitchFamily="34" charset="0"/>
                        </a:rPr>
                        <a:t>20%</a:t>
                      </a:r>
                    </a:p>
                  </a:txBody>
                  <a:tcPr marL="0" marR="0" marT="0" marB="0" anchor="ctr">
                    <a:solidFill>
                      <a:schemeClr val="accent1">
                        <a:lumMod val="20000"/>
                        <a:lumOff val="80000"/>
                      </a:schemeClr>
                    </a:solidFill>
                  </a:tcPr>
                </a:tc>
                <a:extLst>
                  <a:ext uri="{0D108BD9-81ED-4DB2-BD59-A6C34878D82A}">
                    <a16:rowId xmlns:a16="http://schemas.microsoft.com/office/drawing/2014/main" val="3302962210"/>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Economic Dev, Trade &amp; Marketing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8</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a:solidFill>
                            <a:schemeClr val="tx1"/>
                          </a:solidFill>
                          <a:latin typeface="Arial" panose="020B0604020202020204" pitchFamily="34" charset="0"/>
                          <a:ea typeface="+mn-ea"/>
                          <a:cs typeface="Arial" panose="020B0604020202020204" pitchFamily="34" charset="0"/>
                        </a:rPr>
                        <a:t>38%</a:t>
                      </a:r>
                    </a:p>
                  </a:txBody>
                  <a:tcPr marL="0" marR="0" marT="0" marB="0" anchor="ctr">
                    <a:solidFill>
                      <a:schemeClr val="accent1">
                        <a:lumMod val="20000"/>
                        <a:lumOff val="80000"/>
                      </a:schemeClr>
                    </a:solidFill>
                  </a:tcPr>
                </a:tc>
                <a:extLst>
                  <a:ext uri="{0D108BD9-81ED-4DB2-BD59-A6C34878D82A}">
                    <a16:rowId xmlns:a16="http://schemas.microsoft.com/office/drawing/2014/main" val="10005"/>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Land Administration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0" i="0" u="none" strike="noStrike" dirty="0">
                          <a:solidFill>
                            <a:schemeClr val="tx1"/>
                          </a:solidFill>
                          <a:effectLst/>
                          <a:latin typeface="Arial" panose="020B0604020202020204" pitchFamily="34" charset="0"/>
                          <a:cs typeface="Arial" panose="020B0604020202020204" pitchFamily="34" charset="0"/>
                        </a:rPr>
                        <a:t>4</a:t>
                      </a:r>
                      <a:endParaRPr lang="cs-CZ"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1</a:t>
                      </a:r>
                      <a:endParaRPr lang="cs-CZ"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25%</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6"/>
                  </a:ext>
                </a:extLst>
              </a:tr>
              <a:tr h="511629">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Total</a:t>
                      </a:r>
                    </a:p>
                  </a:txBody>
                  <a:tcPr marL="0" marR="0" marT="0" marB="0" anchor="ctr">
                    <a:solidFill>
                      <a:srgbClr val="0070C0"/>
                    </a:solidFill>
                  </a:tcPr>
                </a:tc>
                <a:tc>
                  <a:txBody>
                    <a:bodyPr/>
                    <a:lstStyle/>
                    <a:p>
                      <a:pPr algn="ctr" rtl="0" fontAlgn="ctr"/>
                      <a:r>
                        <a:rPr lang="en-ZA" sz="1200" b="1" i="0" u="none" strike="noStrike" dirty="0">
                          <a:solidFill>
                            <a:schemeClr val="tx1"/>
                          </a:solidFill>
                          <a:effectLst/>
                          <a:latin typeface="Arial" panose="020B0604020202020204" pitchFamily="34" charset="0"/>
                          <a:cs typeface="Arial" panose="020B0604020202020204" pitchFamily="34" charset="0"/>
                        </a:rPr>
                        <a:t>38</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US" sz="1200" b="1" i="0" u="none" strike="noStrike" dirty="0" smtClean="0">
                          <a:solidFill>
                            <a:schemeClr val="tx1"/>
                          </a:solidFill>
                          <a:effectLst/>
                          <a:latin typeface="Arial" panose="020B0604020202020204" pitchFamily="34" charset="0"/>
                          <a:cs typeface="Arial" panose="020B0604020202020204" pitchFamily="34" charset="0"/>
                        </a:rPr>
                        <a:t>13</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US" sz="1200" b="1" i="0" u="none" strike="noStrike" dirty="0" smtClean="0">
                          <a:solidFill>
                            <a:schemeClr val="tx1"/>
                          </a:solidFill>
                          <a:effectLst/>
                          <a:latin typeface="Arial" panose="020B0604020202020204" pitchFamily="34" charset="0"/>
                          <a:cs typeface="Arial" panose="020B0604020202020204" pitchFamily="34" charset="0"/>
                        </a:rPr>
                        <a:t>34%</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extLst>
                  <a:ext uri="{0D108BD9-81ED-4DB2-BD59-A6C34878D82A}">
                    <a16:rowId xmlns:a16="http://schemas.microsoft.com/office/drawing/2014/main" val="3649914554"/>
                  </a:ext>
                </a:extLst>
              </a:tr>
            </a:tbl>
          </a:graphicData>
        </a:graphic>
      </p:graphicFrame>
      <p:graphicFrame>
        <p:nvGraphicFramePr>
          <p:cNvPr id="7" name="Chart 6">
            <a:extLst>
              <a:ext uri="{FF2B5EF4-FFF2-40B4-BE49-F238E27FC236}">
                <a16:creationId xmlns:a16="http://schemas.microsoft.com/office/drawing/2014/main" id="{98410179-9B39-4A0E-8838-C67EF0BDF1E5}"/>
              </a:ext>
            </a:extLst>
          </p:cNvPr>
          <p:cNvGraphicFramePr>
            <a:graphicFrameLocks/>
          </p:cNvGraphicFramePr>
          <p:nvPr>
            <p:extLst>
              <p:ext uri="{D42A27DB-BD31-4B8C-83A1-F6EECF244321}">
                <p14:modId xmlns:p14="http://schemas.microsoft.com/office/powerpoint/2010/main" val="3799356590"/>
              </p:ext>
            </p:extLst>
          </p:nvPr>
        </p:nvGraphicFramePr>
        <p:xfrm>
          <a:off x="279278" y="890599"/>
          <a:ext cx="2870446" cy="4418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6">
            <a:extLst>
              <a:ext uri="{FF2B5EF4-FFF2-40B4-BE49-F238E27FC236}">
                <a16:creationId xmlns:a16="http://schemas.microsoft.com/office/drawing/2014/main" id="{8620A620-6565-4E25-9AD3-C05A9D260FE5}"/>
              </a:ext>
            </a:extLst>
          </p:cNvPr>
          <p:cNvGraphicFramePr>
            <a:graphicFrameLocks noGrp="1"/>
          </p:cNvGraphicFramePr>
          <p:nvPr>
            <p:extLst>
              <p:ext uri="{D42A27DB-BD31-4B8C-83A1-F6EECF244321}">
                <p14:modId xmlns:p14="http://schemas.microsoft.com/office/powerpoint/2010/main" val="2516069064"/>
              </p:ext>
            </p:extLst>
          </p:nvPr>
        </p:nvGraphicFramePr>
        <p:xfrm>
          <a:off x="323528" y="156241"/>
          <a:ext cx="8668076" cy="370840"/>
        </p:xfrm>
        <a:graphic>
          <a:graphicData uri="http://schemas.openxmlformats.org/drawingml/2006/table">
            <a:tbl>
              <a:tblPr firstRow="1" bandRow="1"/>
              <a:tblGrid>
                <a:gridCol w="8668076">
                  <a:extLst>
                    <a:ext uri="{9D8B030D-6E8A-4147-A177-3AD203B41FA5}">
                      <a16:colId xmlns:a16="http://schemas.microsoft.com/office/drawing/2014/main" val="2919882028"/>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Q3 PERFORMANCE</a:t>
                      </a:r>
                      <a:r>
                        <a:rPr lang="en-ZA" baseline="0" dirty="0" smtClean="0">
                          <a:latin typeface="Arial" panose="020B0604020202020204" pitchFamily="34" charset="0"/>
                          <a:cs typeface="Arial" panose="020B0604020202020204" pitchFamily="34" charset="0"/>
                        </a:rPr>
                        <a:t> </a:t>
                      </a:r>
                      <a:r>
                        <a:rPr lang="en-ZA" baseline="0" dirty="0">
                          <a:latin typeface="Arial" panose="020B0604020202020204" pitchFamily="34" charset="0"/>
                          <a:cs typeface="Arial" panose="020B0604020202020204" pitchFamily="34" charset="0"/>
                        </a:rPr>
                        <a:t>SCORECARD</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59963760"/>
                  </a:ext>
                </a:extLst>
              </a:tr>
            </a:tbl>
          </a:graphicData>
        </a:graphic>
      </p:graphicFrame>
    </p:spTree>
    <p:extLst>
      <p:ext uri="{BB962C8B-B14F-4D97-AF65-F5344CB8AC3E}">
        <p14:creationId xmlns:p14="http://schemas.microsoft.com/office/powerpoint/2010/main" val="218708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C334E144-476F-4480-96BF-11391337104E}"/>
              </a:ext>
            </a:extLst>
          </p:cNvPr>
          <p:cNvGraphicFramePr>
            <a:graphicFrameLocks noGrp="1"/>
          </p:cNvGraphicFramePr>
          <p:nvPr>
            <p:extLst>
              <p:ext uri="{D42A27DB-BD31-4B8C-83A1-F6EECF244321}">
                <p14:modId xmlns:p14="http://schemas.microsoft.com/office/powerpoint/2010/main" val="1928546626"/>
              </p:ext>
            </p:extLst>
          </p:nvPr>
        </p:nvGraphicFramePr>
        <p:xfrm>
          <a:off x="2971801" y="914400"/>
          <a:ext cx="6019803" cy="4130043"/>
        </p:xfrm>
        <a:graphic>
          <a:graphicData uri="http://schemas.openxmlformats.org/drawingml/2006/table">
            <a:tbl>
              <a:tblPr firstRow="1" bandRow="1">
                <a:tableStyleId>{5C22544A-7EE6-4342-B048-85BDC9FD1C3A}</a:tableStyleId>
              </a:tblPr>
              <a:tblGrid>
                <a:gridCol w="1504951">
                  <a:extLst>
                    <a:ext uri="{9D8B030D-6E8A-4147-A177-3AD203B41FA5}">
                      <a16:colId xmlns:a16="http://schemas.microsoft.com/office/drawing/2014/main" val="20000"/>
                    </a:ext>
                  </a:extLst>
                </a:gridCol>
                <a:gridCol w="1504951">
                  <a:extLst>
                    <a:ext uri="{9D8B030D-6E8A-4147-A177-3AD203B41FA5}">
                      <a16:colId xmlns:a16="http://schemas.microsoft.com/office/drawing/2014/main" val="20001"/>
                    </a:ext>
                  </a:extLst>
                </a:gridCol>
                <a:gridCol w="1289840">
                  <a:extLst>
                    <a:ext uri="{9D8B030D-6E8A-4147-A177-3AD203B41FA5}">
                      <a16:colId xmlns:a16="http://schemas.microsoft.com/office/drawing/2014/main" val="20002"/>
                    </a:ext>
                  </a:extLst>
                </a:gridCol>
                <a:gridCol w="1720061">
                  <a:extLst>
                    <a:ext uri="{9D8B030D-6E8A-4147-A177-3AD203B41FA5}">
                      <a16:colId xmlns:a16="http://schemas.microsoft.com/office/drawing/2014/main" val="20003"/>
                    </a:ext>
                  </a:extLst>
                </a:gridCol>
              </a:tblGrid>
              <a:tr h="511629">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Programme</a:t>
                      </a:r>
                    </a:p>
                  </a:txBody>
                  <a:tcPr marL="0" marR="0" marT="0" marB="0" anchor="ctr">
                    <a:solidFill>
                      <a:srgbClr val="92D050"/>
                    </a:solidFill>
                  </a:tcPr>
                </a:tc>
                <a:tc>
                  <a:txBody>
                    <a:bodyPr/>
                    <a:lstStyle/>
                    <a:p>
                      <a:pPr algn="ctr" rtl="0" fontAlgn="ctr"/>
                      <a:r>
                        <a:rPr lang="en-US" sz="1200" b="1" kern="1200" dirty="0" smtClean="0">
                          <a:solidFill>
                            <a:schemeClr val="dk1"/>
                          </a:solidFill>
                          <a:effectLst/>
                          <a:latin typeface="Arial" panose="020B0604020202020204" pitchFamily="34" charset="0"/>
                          <a:ea typeface="Calibri"/>
                          <a:cs typeface="Arial" panose="020B0604020202020204" pitchFamily="34" charset="0"/>
                        </a:rPr>
                        <a:t>Q1-Q3 </a:t>
                      </a:r>
                      <a:r>
                        <a:rPr lang="en-US" sz="1200" b="1" kern="1200" dirty="0">
                          <a:solidFill>
                            <a:schemeClr val="dk1"/>
                          </a:solidFill>
                          <a:effectLst/>
                          <a:latin typeface="Arial" panose="020B0604020202020204" pitchFamily="34" charset="0"/>
                          <a:ea typeface="Calibri"/>
                          <a:cs typeface="Arial" panose="020B0604020202020204" pitchFamily="34" charset="0"/>
                        </a:rPr>
                        <a:t>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21/22</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smtClean="0">
                          <a:solidFill>
                            <a:schemeClr val="dk1"/>
                          </a:solidFill>
                          <a:effectLst/>
                          <a:latin typeface="Arial" panose="020B0604020202020204" pitchFamily="34" charset="0"/>
                          <a:ea typeface="Calibri"/>
                          <a:cs typeface="Arial" panose="020B0604020202020204" pitchFamily="34" charset="0"/>
                        </a:rPr>
                        <a:t>Q1-Q3 </a:t>
                      </a:r>
                      <a:r>
                        <a:rPr lang="en-US" sz="1200" b="1" kern="1200" dirty="0">
                          <a:solidFill>
                            <a:schemeClr val="dk1"/>
                          </a:solidFill>
                          <a:effectLst/>
                          <a:latin typeface="Arial" panose="020B0604020202020204" pitchFamily="34" charset="0"/>
                          <a:ea typeface="Calibri"/>
                          <a:cs typeface="Arial" panose="020B0604020202020204" pitchFamily="34" charset="0"/>
                        </a:rPr>
                        <a:t>Targets</a:t>
                      </a:r>
                      <a:r>
                        <a:rPr lang="en-US" sz="1200" b="1" kern="1200" baseline="0" dirty="0">
                          <a:solidFill>
                            <a:schemeClr val="dk1"/>
                          </a:solidFill>
                          <a:effectLst/>
                          <a:latin typeface="Arial" panose="020B0604020202020204" pitchFamily="34" charset="0"/>
                          <a:ea typeface="Calibri"/>
                          <a:cs typeface="Arial" panose="020B0604020202020204" pitchFamily="34" charset="0"/>
                        </a:rPr>
                        <a:t> achieved</a:t>
                      </a:r>
                      <a:endParaRPr lang="en-US" sz="1200" b="1" kern="1200" dirty="0">
                        <a:solidFill>
                          <a:schemeClr val="dk1"/>
                        </a:solidFill>
                        <a:effectLst/>
                        <a:latin typeface="Arial" panose="020B0604020202020204" pitchFamily="34" charset="0"/>
                        <a:ea typeface="Calibri"/>
                        <a:cs typeface="Arial" panose="020B0604020202020204" pitchFamily="34" charset="0"/>
                      </a:endParaRPr>
                    </a:p>
                  </a:txBody>
                  <a:tcPr marL="0" marR="0" marT="0" marB="0" anchor="ctr">
                    <a:solidFill>
                      <a:srgbClr val="92D050"/>
                    </a:solidFill>
                  </a:tcPr>
                </a:tc>
                <a:tc>
                  <a:txBody>
                    <a:bodyPr/>
                    <a:lstStyle/>
                    <a:p>
                      <a:pPr algn="ctr" rtl="0" fontAlgn="ctr"/>
                      <a:r>
                        <a:rPr lang="en-US" sz="1200" b="1" kern="1200" dirty="0">
                          <a:solidFill>
                            <a:schemeClr val="dk1"/>
                          </a:solidFill>
                          <a:effectLst/>
                          <a:latin typeface="Arial" panose="020B0604020202020204" pitchFamily="34" charset="0"/>
                          <a:ea typeface="Calibri"/>
                          <a:cs typeface="Arial" panose="020B0604020202020204" pitchFamily="34" charset="0"/>
                        </a:rPr>
                        <a:t>% Achievement </a:t>
                      </a:r>
                    </a:p>
                  </a:txBody>
                  <a:tcPr marL="0" marR="0" marT="0" marB="0" anchor="ctr">
                    <a:solidFill>
                      <a:srgbClr val="92D050"/>
                    </a:solidFill>
                  </a:tcPr>
                </a:tc>
                <a:extLst>
                  <a:ext uri="{0D108BD9-81ED-4DB2-BD59-A6C34878D82A}">
                    <a16:rowId xmlns:a16="http://schemas.microsoft.com/office/drawing/2014/main" val="10000"/>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Administration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smtClean="0">
                          <a:solidFill>
                            <a:schemeClr val="tx1"/>
                          </a:solidFill>
                          <a:latin typeface="Arial" panose="020B0604020202020204" pitchFamily="34" charset="0"/>
                          <a:ea typeface="+mn-ea"/>
                          <a:cs typeface="Arial" panose="020B0604020202020204" pitchFamily="34" charset="0"/>
                        </a:rPr>
                        <a:t>4</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smtClean="0">
                          <a:solidFill>
                            <a:schemeClr val="tx1"/>
                          </a:solidFill>
                          <a:latin typeface="Arial" panose="020B0604020202020204" pitchFamily="34" charset="0"/>
                          <a:ea typeface="+mn-ea"/>
                          <a:cs typeface="Arial" panose="020B0604020202020204" pitchFamily="34" charset="0"/>
                        </a:rPr>
                        <a:t>1</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smtClean="0">
                          <a:solidFill>
                            <a:schemeClr val="tx1"/>
                          </a:solidFill>
                          <a:latin typeface="Arial" panose="020B0604020202020204" pitchFamily="34" charset="0"/>
                          <a:ea typeface="+mn-ea"/>
                          <a:cs typeface="Arial" panose="020B0604020202020204" pitchFamily="34" charset="0"/>
                        </a:rPr>
                        <a:t>25%</a:t>
                      </a:r>
                      <a:endParaRPr lang="en-US"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511629">
                <a:tc>
                  <a:txBody>
                    <a:bodyPr/>
                    <a:lstStyle/>
                    <a:p>
                      <a:pPr algn="ctr" rtl="0" fontAlgn="ctr"/>
                      <a:r>
                        <a:rPr lang="en-US" sz="1200" b="1" u="none" strike="noStrike" dirty="0">
                          <a:effectLst/>
                          <a:latin typeface="Arial" panose="020B0604020202020204" pitchFamily="34" charset="0"/>
                          <a:cs typeface="Arial" panose="020B0604020202020204" pitchFamily="34" charset="0"/>
                        </a:rPr>
                        <a:t>APB&amp;NRM</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100" b="0" kern="1200" dirty="0" smtClean="0">
                          <a:solidFill>
                            <a:schemeClr val="tx1"/>
                          </a:solidFill>
                          <a:latin typeface="Arial" panose="020B0604020202020204" pitchFamily="34" charset="0"/>
                          <a:ea typeface="+mn-ea"/>
                          <a:cs typeface="Arial" panose="020B0604020202020204" pitchFamily="34" charset="0"/>
                        </a:rPr>
                        <a:t>29</a:t>
                      </a:r>
                      <a:endParaRPr lang="is-IS" sz="11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100" b="0" kern="1200" dirty="0" smtClean="0">
                          <a:solidFill>
                            <a:schemeClr val="tx1"/>
                          </a:solidFill>
                          <a:latin typeface="Arial" panose="020B0604020202020204" pitchFamily="34" charset="0"/>
                          <a:ea typeface="+mn-ea"/>
                          <a:cs typeface="Arial" panose="020B0604020202020204" pitchFamily="34" charset="0"/>
                        </a:rPr>
                        <a:t>25</a:t>
                      </a:r>
                      <a:endParaRPr lang="is-IS" sz="11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is-IS" sz="1100" b="1" kern="1200" dirty="0" smtClean="0">
                          <a:solidFill>
                            <a:schemeClr val="tx1"/>
                          </a:solidFill>
                          <a:latin typeface="Arial" panose="020B0604020202020204" pitchFamily="34" charset="0"/>
                          <a:ea typeface="+mn-ea"/>
                          <a:cs typeface="Arial" panose="020B0604020202020204" pitchFamily="34" charset="0"/>
                        </a:rPr>
                        <a:t>90%</a:t>
                      </a:r>
                      <a:endParaRPr lang="is-IS" sz="11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2"/>
                  </a:ext>
                </a:extLst>
              </a:tr>
              <a:tr h="511629">
                <a:tc>
                  <a:txBody>
                    <a:bodyPr/>
                    <a:lstStyle/>
                    <a:p>
                      <a:r>
                        <a:rPr lang="en-ZA" sz="1200" b="1" dirty="0">
                          <a:solidFill>
                            <a:schemeClr val="tx1"/>
                          </a:solidFill>
                          <a:latin typeface="Arial" panose="020B0604020202020204" pitchFamily="34" charset="0"/>
                          <a:cs typeface="Arial" panose="020B0604020202020204" pitchFamily="34" charset="0"/>
                        </a:rPr>
                        <a:t>Food Security Land Reform &amp; Restitution</a:t>
                      </a: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0" kern="1200" dirty="0" smtClean="0">
                          <a:solidFill>
                            <a:schemeClr val="tx1"/>
                          </a:solidFill>
                          <a:latin typeface="Arial" panose="020B0604020202020204" pitchFamily="34" charset="0"/>
                          <a:ea typeface="+mn-ea"/>
                          <a:cs typeface="Arial" panose="020B0604020202020204" pitchFamily="34" charset="0"/>
                        </a:rPr>
                        <a:t>31</a:t>
                      </a:r>
                      <a:endParaRPr lang="en-ZA"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0" kern="1200" dirty="0" smtClean="0">
                          <a:solidFill>
                            <a:schemeClr val="tx1"/>
                          </a:solidFill>
                          <a:latin typeface="Arial" panose="020B0604020202020204" pitchFamily="34" charset="0"/>
                          <a:ea typeface="+mn-ea"/>
                          <a:cs typeface="Arial" panose="020B0604020202020204" pitchFamily="34" charset="0"/>
                        </a:rPr>
                        <a:t>7</a:t>
                      </a:r>
                      <a:endParaRPr lang="en-ZA"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latinLnBrk="0" hangingPunct="1"/>
                      <a:r>
                        <a:rPr lang="en-ZA" sz="1200" b="1" kern="1200" dirty="0" smtClean="0">
                          <a:solidFill>
                            <a:schemeClr val="tx1"/>
                          </a:solidFill>
                          <a:latin typeface="Arial" panose="020B0604020202020204" pitchFamily="34" charset="0"/>
                          <a:ea typeface="+mn-ea"/>
                          <a:cs typeface="Arial" panose="020B0604020202020204" pitchFamily="34" charset="0"/>
                        </a:rPr>
                        <a:t>23%</a:t>
                      </a:r>
                      <a:endParaRPr lang="en-ZA"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3"/>
                  </a:ext>
                </a:extLst>
              </a:tr>
              <a:tr h="511629">
                <a:tc>
                  <a:txBody>
                    <a:bodyPr/>
                    <a:lstStyle/>
                    <a:p>
                      <a:r>
                        <a:rPr lang="en-ZA" sz="1200" b="1" dirty="0">
                          <a:solidFill>
                            <a:schemeClr val="tx1"/>
                          </a:solidFill>
                          <a:latin typeface="Arial" panose="020B0604020202020204" pitchFamily="34" charset="0"/>
                          <a:cs typeface="Arial" panose="020B0604020202020204" pitchFamily="34" charset="0"/>
                        </a:rPr>
                        <a:t>Rural</a:t>
                      </a:r>
                      <a:r>
                        <a:rPr lang="en-ZA" sz="1200" b="1" baseline="0" dirty="0">
                          <a:solidFill>
                            <a:schemeClr val="tx1"/>
                          </a:solidFill>
                          <a:latin typeface="Arial" panose="020B0604020202020204" pitchFamily="34" charset="0"/>
                          <a:cs typeface="Arial" panose="020B0604020202020204" pitchFamily="34" charset="0"/>
                        </a:rPr>
                        <a:t> Development</a:t>
                      </a:r>
                      <a:endParaRPr lang="en-ZA" sz="1200" b="1"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a:r>
                        <a:rPr lang="en-ZA" sz="1200" b="0" dirty="0">
                          <a:solidFill>
                            <a:schemeClr val="tx1"/>
                          </a:solidFill>
                          <a:latin typeface="Arial" panose="020B0604020202020204" pitchFamily="34" charset="0"/>
                          <a:cs typeface="Arial" panose="020B0604020202020204" pitchFamily="34" charset="0"/>
                        </a:rPr>
                        <a:t>13</a:t>
                      </a:r>
                    </a:p>
                  </a:txBody>
                  <a:tcPr marL="0" marR="0" marT="0" marB="0" anchor="ctr">
                    <a:solidFill>
                      <a:schemeClr val="accent1">
                        <a:lumMod val="20000"/>
                        <a:lumOff val="80000"/>
                      </a:schemeClr>
                    </a:solidFill>
                  </a:tcPr>
                </a:tc>
                <a:tc>
                  <a:txBody>
                    <a:bodyPr/>
                    <a:lstStyle/>
                    <a:p>
                      <a:pPr algn="ctr"/>
                      <a:r>
                        <a:rPr lang="en-ZA" sz="1200" b="0" dirty="0">
                          <a:solidFill>
                            <a:schemeClr val="tx1"/>
                          </a:solidFill>
                          <a:latin typeface="Arial" panose="020B0604020202020204" pitchFamily="34" charset="0"/>
                          <a:cs typeface="Arial" panose="020B0604020202020204" pitchFamily="34" charset="0"/>
                        </a:rPr>
                        <a:t>7</a:t>
                      </a:r>
                    </a:p>
                  </a:txBody>
                  <a:tcPr marL="0" marR="0" marT="0" marB="0" anchor="ctr">
                    <a:solidFill>
                      <a:schemeClr val="accent1">
                        <a:lumMod val="20000"/>
                        <a:lumOff val="80000"/>
                      </a:schemeClr>
                    </a:solidFill>
                  </a:tcPr>
                </a:tc>
                <a:tc>
                  <a:txBody>
                    <a:bodyPr/>
                    <a:lstStyle/>
                    <a:p>
                      <a:pPr algn="ctr"/>
                      <a:r>
                        <a:rPr lang="en-ZA" sz="1200" b="1" dirty="0">
                          <a:solidFill>
                            <a:schemeClr val="tx1"/>
                          </a:solidFill>
                          <a:latin typeface="Arial" panose="020B0604020202020204" pitchFamily="34" charset="0"/>
                          <a:cs typeface="Arial" panose="020B0604020202020204" pitchFamily="34" charset="0"/>
                        </a:rPr>
                        <a:t>54%</a:t>
                      </a:r>
                    </a:p>
                  </a:txBody>
                  <a:tcPr marL="0" marR="0" marT="0" marB="0" anchor="ctr">
                    <a:solidFill>
                      <a:schemeClr val="accent1">
                        <a:lumMod val="20000"/>
                        <a:lumOff val="80000"/>
                      </a:schemeClr>
                    </a:solidFill>
                  </a:tcPr>
                </a:tc>
                <a:extLst>
                  <a:ext uri="{0D108BD9-81ED-4DB2-BD59-A6C34878D82A}">
                    <a16:rowId xmlns:a16="http://schemas.microsoft.com/office/drawing/2014/main" val="3302962210"/>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Economic Dev, Trade &amp; Marketing </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smtClean="0">
                          <a:solidFill>
                            <a:schemeClr val="tx1"/>
                          </a:solidFill>
                          <a:latin typeface="Arial" panose="020B0604020202020204" pitchFamily="34" charset="0"/>
                          <a:ea typeface="+mn-ea"/>
                          <a:cs typeface="Arial" panose="020B0604020202020204" pitchFamily="34" charset="0"/>
                        </a:rPr>
                        <a:t>22</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0" kern="1200" dirty="0" smtClean="0">
                          <a:solidFill>
                            <a:schemeClr val="tx1"/>
                          </a:solidFill>
                          <a:latin typeface="Arial" panose="020B0604020202020204" pitchFamily="34" charset="0"/>
                          <a:ea typeface="+mn-ea"/>
                          <a:cs typeface="Arial" panose="020B0604020202020204" pitchFamily="34" charset="0"/>
                        </a:rPr>
                        <a:t>11</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tc>
                  <a:txBody>
                    <a:bodyPr/>
                    <a:lstStyle/>
                    <a:p>
                      <a:pPr marL="0" algn="ctr" defTabSz="457200" rtl="0" eaLnBrk="1" fontAlgn="ctr" latinLnBrk="0" hangingPunct="1"/>
                      <a:r>
                        <a:rPr lang="en-US" sz="1200" b="1" kern="1200" dirty="0" smtClean="0">
                          <a:solidFill>
                            <a:schemeClr val="tx1"/>
                          </a:solidFill>
                          <a:latin typeface="Arial" panose="020B0604020202020204" pitchFamily="34" charset="0"/>
                          <a:ea typeface="+mn-ea"/>
                          <a:cs typeface="Arial" panose="020B0604020202020204" pitchFamily="34" charset="0"/>
                        </a:rPr>
                        <a:t>50%</a:t>
                      </a:r>
                      <a:endParaRPr lang="en-US"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5"/>
                  </a:ext>
                </a:extLst>
              </a:tr>
              <a:tr h="511629">
                <a:tc>
                  <a:txBody>
                    <a:bodyPr/>
                    <a:lstStyle/>
                    <a:p>
                      <a:pPr algn="ctr" rtl="0" fontAlgn="ctr"/>
                      <a:r>
                        <a:rPr lang="en-US" sz="1200" b="1" u="none" strike="noStrike" dirty="0">
                          <a:solidFill>
                            <a:schemeClr val="tx1"/>
                          </a:solidFill>
                          <a:effectLst/>
                          <a:latin typeface="Arial" panose="020B0604020202020204" pitchFamily="34" charset="0"/>
                          <a:cs typeface="Arial" panose="020B0604020202020204" pitchFamily="34" charset="0"/>
                        </a:rPr>
                        <a:t>Land Administration</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0" i="0" u="none" strike="noStrike" dirty="0">
                          <a:solidFill>
                            <a:schemeClr val="tx1"/>
                          </a:solidFill>
                          <a:effectLst/>
                          <a:latin typeface="Arial" panose="020B0604020202020204" pitchFamily="34" charset="0"/>
                          <a:cs typeface="Arial" panose="020B0604020202020204" pitchFamily="34" charset="0"/>
                        </a:rPr>
                        <a:t>11</a:t>
                      </a:r>
                      <a:endParaRPr lang="cs-CZ"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US" sz="1200" b="0" i="0" u="none" strike="noStrike" dirty="0">
                          <a:solidFill>
                            <a:schemeClr val="tx1"/>
                          </a:solidFill>
                          <a:effectLst/>
                          <a:latin typeface="Arial" panose="020B0604020202020204" pitchFamily="34" charset="0"/>
                          <a:cs typeface="Arial" panose="020B0604020202020204" pitchFamily="34" charset="0"/>
                        </a:rPr>
                        <a:t>7</a:t>
                      </a:r>
                      <a:endParaRPr lang="cs-CZ" sz="12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tc>
                  <a:txBody>
                    <a:bodyPr/>
                    <a:lstStyle/>
                    <a:p>
                      <a:pPr algn="ctr" rtl="0" fontAlgn="ctr"/>
                      <a:r>
                        <a:rPr lang="en-ZA" sz="1200" b="1" i="0" u="none" strike="noStrike" dirty="0">
                          <a:solidFill>
                            <a:schemeClr val="tx1"/>
                          </a:solidFill>
                          <a:effectLst/>
                          <a:latin typeface="Arial" panose="020B0604020202020204" pitchFamily="34" charset="0"/>
                          <a:cs typeface="Arial" panose="020B0604020202020204" pitchFamily="34" charset="0"/>
                        </a:rPr>
                        <a:t>64%</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6"/>
                  </a:ext>
                </a:extLst>
              </a:tr>
              <a:tr h="511629">
                <a:tc>
                  <a:txBody>
                    <a:bodyPr/>
                    <a:lstStyle/>
                    <a:p>
                      <a:pPr algn="ctr" rtl="0" fontAlgn="ctr"/>
                      <a:r>
                        <a:rPr lang="en-US" sz="1200" b="1" i="0" u="none" strike="noStrike" dirty="0">
                          <a:solidFill>
                            <a:schemeClr val="tx1"/>
                          </a:solidFill>
                          <a:effectLst/>
                          <a:latin typeface="Arial" panose="020B0604020202020204" pitchFamily="34" charset="0"/>
                          <a:cs typeface="Arial" panose="020B0604020202020204" pitchFamily="34" charset="0"/>
                        </a:rPr>
                        <a:t>Total</a:t>
                      </a: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110</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58</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tc>
                  <a:txBody>
                    <a:bodyPr/>
                    <a:lstStyle/>
                    <a:p>
                      <a:pPr algn="ctr" rtl="0" fontAlgn="ctr"/>
                      <a:r>
                        <a:rPr lang="en-ZA" sz="1200" b="1" i="0" u="none" strike="noStrike" dirty="0" smtClean="0">
                          <a:solidFill>
                            <a:schemeClr val="tx1"/>
                          </a:solidFill>
                          <a:effectLst/>
                          <a:latin typeface="Arial" panose="020B0604020202020204" pitchFamily="34" charset="0"/>
                          <a:cs typeface="Arial" panose="020B0604020202020204" pitchFamily="34" charset="0"/>
                        </a:rPr>
                        <a:t>53%</a:t>
                      </a:r>
                      <a:endParaRPr lang="cs-CZ" sz="12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rgbClr val="0070C0"/>
                    </a:solidFill>
                  </a:tcPr>
                </a:tc>
                <a:extLst>
                  <a:ext uri="{0D108BD9-81ED-4DB2-BD59-A6C34878D82A}">
                    <a16:rowId xmlns:a16="http://schemas.microsoft.com/office/drawing/2014/main" val="3649914554"/>
                  </a:ext>
                </a:extLst>
              </a:tr>
            </a:tbl>
          </a:graphicData>
        </a:graphic>
      </p:graphicFrame>
      <p:graphicFrame>
        <p:nvGraphicFramePr>
          <p:cNvPr id="7" name="Chart 6">
            <a:extLst>
              <a:ext uri="{FF2B5EF4-FFF2-40B4-BE49-F238E27FC236}">
                <a16:creationId xmlns:a16="http://schemas.microsoft.com/office/drawing/2014/main" id="{98410179-9B39-4A0E-8838-C67EF0BDF1E5}"/>
              </a:ext>
            </a:extLst>
          </p:cNvPr>
          <p:cNvGraphicFramePr>
            <a:graphicFrameLocks/>
          </p:cNvGraphicFramePr>
          <p:nvPr>
            <p:extLst>
              <p:ext uri="{D42A27DB-BD31-4B8C-83A1-F6EECF244321}">
                <p14:modId xmlns:p14="http://schemas.microsoft.com/office/powerpoint/2010/main" val="3149770892"/>
              </p:ext>
            </p:extLst>
          </p:nvPr>
        </p:nvGraphicFramePr>
        <p:xfrm>
          <a:off x="279278" y="890599"/>
          <a:ext cx="2870446" cy="4418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6">
            <a:extLst>
              <a:ext uri="{FF2B5EF4-FFF2-40B4-BE49-F238E27FC236}">
                <a16:creationId xmlns:a16="http://schemas.microsoft.com/office/drawing/2014/main" id="{8620A620-6565-4E25-9AD3-C05A9D260FE5}"/>
              </a:ext>
            </a:extLst>
          </p:cNvPr>
          <p:cNvGraphicFramePr>
            <a:graphicFrameLocks noGrp="1"/>
          </p:cNvGraphicFramePr>
          <p:nvPr>
            <p:extLst>
              <p:ext uri="{D42A27DB-BD31-4B8C-83A1-F6EECF244321}">
                <p14:modId xmlns:p14="http://schemas.microsoft.com/office/powerpoint/2010/main" val="2603229236"/>
              </p:ext>
            </p:extLst>
          </p:nvPr>
        </p:nvGraphicFramePr>
        <p:xfrm>
          <a:off x="323528" y="156241"/>
          <a:ext cx="8668076" cy="370840"/>
        </p:xfrm>
        <a:graphic>
          <a:graphicData uri="http://schemas.openxmlformats.org/drawingml/2006/table">
            <a:tbl>
              <a:tblPr firstRow="1" bandRow="1"/>
              <a:tblGrid>
                <a:gridCol w="8668076">
                  <a:extLst>
                    <a:ext uri="{9D8B030D-6E8A-4147-A177-3AD203B41FA5}">
                      <a16:colId xmlns:a16="http://schemas.microsoft.com/office/drawing/2014/main" val="2919882028"/>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dirty="0" smtClean="0">
                          <a:latin typeface="Arial" panose="020B0604020202020204" pitchFamily="34" charset="0"/>
                          <a:cs typeface="Arial" panose="020B0604020202020204" pitchFamily="34" charset="0"/>
                        </a:rPr>
                        <a:t>CONSOLIDATED Q1-Q3 PERFORMANCE</a:t>
                      </a:r>
                      <a:r>
                        <a:rPr lang="en-ZA" baseline="0" dirty="0" smtClean="0">
                          <a:latin typeface="Arial" panose="020B0604020202020204" pitchFamily="34" charset="0"/>
                          <a:cs typeface="Arial" panose="020B0604020202020204" pitchFamily="34" charset="0"/>
                        </a:rPr>
                        <a:t> </a:t>
                      </a:r>
                      <a:r>
                        <a:rPr lang="en-ZA" baseline="0" dirty="0">
                          <a:latin typeface="Arial" panose="020B0604020202020204" pitchFamily="34" charset="0"/>
                          <a:cs typeface="Arial" panose="020B0604020202020204" pitchFamily="34" charset="0"/>
                        </a:rPr>
                        <a:t>SCORECARD</a:t>
                      </a:r>
                      <a:endParaRPr lang="en-ZA"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59963760"/>
                  </a:ext>
                </a:extLst>
              </a:tr>
            </a:tbl>
          </a:graphicData>
        </a:graphic>
      </p:graphicFrame>
    </p:spTree>
    <p:extLst>
      <p:ext uri="{BB962C8B-B14F-4D97-AF65-F5344CB8AC3E}">
        <p14:creationId xmlns:p14="http://schemas.microsoft.com/office/powerpoint/2010/main" val="150364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326C7AF7-0DC1-40A2-9D0A-98F034ADC60D}"/>
              </a:ext>
            </a:extLst>
          </p:cNvPr>
          <p:cNvSpPr txBox="1">
            <a:spLocks/>
          </p:cNvSpPr>
          <p:nvPr/>
        </p:nvSpPr>
        <p:spPr>
          <a:xfrm>
            <a:off x="1059656" y="2529061"/>
            <a:ext cx="7024688" cy="745232"/>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spcBef>
                <a:spcPts val="0"/>
              </a:spcBef>
              <a:defRPr/>
            </a:pPr>
            <a:r>
              <a:rPr lang="it-IT" sz="1800" b="1" dirty="0" smtClean="0">
                <a:solidFill>
                  <a:srgbClr val="94C600"/>
                </a:solidFill>
                <a:latin typeface="Arial" panose="020B0604020202020204" pitchFamily="34" charset="0"/>
                <a:cs typeface="Arial" panose="020B0604020202020204" pitchFamily="34" charset="0"/>
              </a:rPr>
              <a:t>2021/22 </a:t>
            </a:r>
            <a:r>
              <a:rPr lang="it-IT" sz="1800" b="1" dirty="0">
                <a:solidFill>
                  <a:srgbClr val="94C600"/>
                </a:solidFill>
                <a:latin typeface="Arial" panose="020B0604020202020204" pitchFamily="34" charset="0"/>
                <a:cs typeface="Arial" panose="020B0604020202020204" pitchFamily="34" charset="0"/>
              </a:rPr>
              <a:t>CONSOLIDATED </a:t>
            </a:r>
            <a:r>
              <a:rPr lang="it-IT" sz="1800" b="1" dirty="0" smtClean="0">
                <a:solidFill>
                  <a:srgbClr val="94C600"/>
                </a:solidFill>
                <a:latin typeface="Arial" panose="020B0604020202020204" pitchFamily="34" charset="0"/>
                <a:cs typeface="Arial" panose="020B0604020202020204" pitchFamily="34" charset="0"/>
              </a:rPr>
              <a:t>Q1-Q3 </a:t>
            </a:r>
            <a:r>
              <a:rPr lang="it-IT" sz="1800" b="1" dirty="0">
                <a:solidFill>
                  <a:srgbClr val="94C600"/>
                </a:solidFill>
                <a:latin typeface="Arial" panose="020B0604020202020204" pitchFamily="34" charset="0"/>
                <a:cs typeface="Arial" panose="020B0604020202020204" pitchFamily="34" charset="0"/>
              </a:rPr>
              <a:t>PERFORMANCE PER PROGRAMME</a:t>
            </a:r>
          </a:p>
        </p:txBody>
      </p:sp>
    </p:spTree>
    <p:extLst>
      <p:ext uri="{BB962C8B-B14F-4D97-AF65-F5344CB8AC3E}">
        <p14:creationId xmlns:p14="http://schemas.microsoft.com/office/powerpoint/2010/main" val="3927414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290385AE-7FBF-46E8-9F96-40E10EB47568}"/>
              </a:ext>
            </a:extLst>
          </p:cNvPr>
          <p:cNvSpPr txBox="1">
            <a:spLocks/>
          </p:cNvSpPr>
          <p:nvPr/>
        </p:nvSpPr>
        <p:spPr>
          <a:xfrm>
            <a:off x="152400" y="457200"/>
            <a:ext cx="8763000" cy="52578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1: ADMINISTRATION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Purpose: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Provide strategic leadership, management and support services to the department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Programme Structure: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Ministry</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Department Management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Internal Audit</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Financial Management Services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Corporate Support Services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Provincial Operations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Office Administration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Strategic Objectives:</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1: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Improved governance and service excellence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Tree>
    <p:extLst>
      <p:ext uri="{BB962C8B-B14F-4D97-AF65-F5344CB8AC3E}">
        <p14:creationId xmlns:p14="http://schemas.microsoft.com/office/powerpoint/2010/main" val="96911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1: ADMINISTRATION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323439"/>
          </a:xfrm>
          <a:prstGeom prst="rect">
            <a:avLst/>
          </a:prstGeom>
          <a:noFill/>
        </p:spPr>
        <p:txBody>
          <a:bodyPr wrap="square" rtlCol="0">
            <a:spAutoFit/>
          </a:bodyPr>
          <a:lstStyle/>
          <a:p>
            <a:pPr lvl="0">
              <a:defRPr/>
            </a:pPr>
            <a:r>
              <a:rPr lang="en-ZA" sz="1600" b="1" dirty="0">
                <a:solidFill>
                  <a:prstClr val="black"/>
                </a:solidFill>
                <a:latin typeface="Arial" panose="020B0604020202020204" pitchFamily="34" charset="0"/>
                <a:cs typeface="Arial" panose="020B0604020202020204" pitchFamily="34" charset="0"/>
              </a:rPr>
              <a:t>Performance indicator: 1.1.1 Unqualified audit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a:t>
            </a:r>
            <a:r>
              <a:rPr lang="en-ZA" sz="1600" b="1" dirty="0">
                <a:solidFill>
                  <a:srgbClr val="00B0F0"/>
                </a:solidFill>
                <a:latin typeface="Arial" panose="020B0604020202020204" pitchFamily="34" charset="0"/>
                <a:cs typeface="Arial" panose="020B0604020202020204" pitchFamily="34" charset="0"/>
              </a:rPr>
              <a:t>Unqualified audit opinion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1250918642"/>
              </p:ext>
            </p:extLst>
          </p:nvPr>
        </p:nvGraphicFramePr>
        <p:xfrm>
          <a:off x="392082" y="2103458"/>
          <a:ext cx="6916222" cy="164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457200" y="3842664"/>
            <a:ext cx="813123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119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1: ADMINISTRATION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of valid invoices paid within 30 days upon receipt by the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835715254"/>
              </p:ext>
            </p:extLst>
          </p:nvPr>
        </p:nvGraphicFramePr>
        <p:xfrm>
          <a:off x="392082" y="2177930"/>
          <a:ext cx="7913718" cy="164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421560" y="3825205"/>
            <a:ext cx="813123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 providers not registered on Basic Accounting System (BAS</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causing delays in processing..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Continuous consultation with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service providers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1450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290385AE-7FBF-46E8-9F96-40E10EB47568}"/>
              </a:ext>
            </a:extLst>
          </p:cNvPr>
          <p:cNvSpPr txBox="1">
            <a:spLocks/>
          </p:cNvSpPr>
          <p:nvPr/>
        </p:nvSpPr>
        <p:spPr>
          <a:xfrm>
            <a:off x="315036" y="872877"/>
            <a:ext cx="8763000" cy="6408712"/>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 NATURAL 		            RESOURCES MANAGEMENT</a:t>
            </a:r>
            <a:endParaRPr kumimoji="0" lang="en-ZA" sz="2000" b="1" i="0" u="none" strike="noStrike" kern="1200" cap="none" spc="0" normalizeH="0" baseline="0" noProof="0" dirty="0">
              <a:ln>
                <a:noFill/>
              </a:ln>
              <a:solidFill>
                <a:srgbClr val="94C600"/>
              </a:solidFill>
              <a:effectLst/>
              <a:uLnTx/>
              <a:uFillTx/>
              <a:latin typeface="Century Gothic"/>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Purpose: </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Oversee livestock production, game farming, animal and plant health, natural resources and disaster management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Programme Structure: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Inspection and Quarantine Services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Plant Production and Health</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Animal production and Health</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Natural Resources and Disaster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Management</a:t>
            </a:r>
          </a:p>
          <a:p>
            <a:pPr marL="285750" lvl="0" indent="-285750">
              <a:buFont typeface="Arial" panose="020B0604020202020204" pitchFamily="34" charset="0"/>
              <a:buChar char="•"/>
              <a:defRPr/>
            </a:pPr>
            <a:r>
              <a:rPr lang="en-ZA" sz="1600" dirty="0" smtClean="0">
                <a:solidFill>
                  <a:prstClr val="black"/>
                </a:solidFill>
                <a:latin typeface="Arial" panose="020B0604020202020204" pitchFamily="34" charset="0"/>
                <a:cs typeface="Arial" panose="020B0604020202020204" pitchFamily="34" charset="0"/>
              </a:rPr>
              <a:t>Biosecurity</a:t>
            </a:r>
          </a:p>
          <a:p>
            <a:pPr marL="285750" lvl="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Agricultural Research </a:t>
            </a:r>
            <a:r>
              <a:rPr lang="en-ZA" sz="1600" dirty="0" smtClean="0">
                <a:solidFill>
                  <a:prstClr val="black"/>
                </a:solidFill>
                <a:latin typeface="Arial" panose="020B0604020202020204" pitchFamily="34" charset="0"/>
                <a:cs typeface="Arial" panose="020B0604020202020204" pitchFamily="34" charset="0"/>
              </a:rPr>
              <a:t>Council</a:t>
            </a:r>
          </a:p>
          <a:p>
            <a:pPr marL="285750" lvl="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Onderstepoort Biological </a:t>
            </a:r>
            <a:r>
              <a:rPr lang="en-ZA" sz="1600" dirty="0" smtClean="0">
                <a:solidFill>
                  <a:prstClr val="black"/>
                </a:solidFill>
                <a:latin typeface="Arial" panose="020B0604020202020204" pitchFamily="34" charset="0"/>
                <a:cs typeface="Arial" panose="020B0604020202020204" pitchFamily="34" charset="0"/>
              </a:rPr>
              <a:t>Products</a:t>
            </a:r>
          </a:p>
          <a:p>
            <a:pPr marL="285750" lvl="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Perishable Products Export Board</a:t>
            </a:r>
            <a:endParaRPr lang="en-ZA" sz="1600"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Strategic Objectives:</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4: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Increased production in the agricultural sector</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7: Enhanced biosecurity and effective disaster risk reduction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Tree>
    <p:extLst>
      <p:ext uri="{BB962C8B-B14F-4D97-AF65-F5344CB8AC3E}">
        <p14:creationId xmlns:p14="http://schemas.microsoft.com/office/powerpoint/2010/main" val="223660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625F8F15-6768-C646-AF72-4E99E958AFDB}"/>
              </a:ext>
            </a:extLst>
          </p:cNvPr>
          <p:cNvSpPr txBox="1"/>
          <p:nvPr/>
        </p:nvSpPr>
        <p:spPr>
          <a:xfrm>
            <a:off x="827584" y="440829"/>
            <a:ext cx="777686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graphicFrame>
        <p:nvGraphicFramePr>
          <p:cNvPr id="8" name="Table 2">
            <a:extLst>
              <a:ext uri="{FF2B5EF4-FFF2-40B4-BE49-F238E27FC236}">
                <a16:creationId xmlns:a16="http://schemas.microsoft.com/office/drawing/2014/main" id="{693360DF-A29E-4942-8CDE-A2D1F74FC878}"/>
              </a:ext>
            </a:extLst>
          </p:cNvPr>
          <p:cNvGraphicFramePr>
            <a:graphicFrameLocks noGrp="1"/>
          </p:cNvGraphicFramePr>
          <p:nvPr>
            <p:extLst/>
          </p:nvPr>
        </p:nvGraphicFramePr>
        <p:xfrm>
          <a:off x="1524000" y="532048"/>
          <a:ext cx="7162800" cy="396240"/>
        </p:xfrm>
        <a:graphic>
          <a:graphicData uri="http://schemas.openxmlformats.org/drawingml/2006/table">
            <a:tbl>
              <a:tblPr firstRow="1" bandRow="1">
                <a:tableStyleId>{5C22544A-7EE6-4342-B048-85BDC9FD1C3A}</a:tableStyleId>
              </a:tblPr>
              <a:tblGrid>
                <a:gridCol w="7162800">
                  <a:extLst>
                    <a:ext uri="{9D8B030D-6E8A-4147-A177-3AD203B41FA5}">
                      <a16:colId xmlns:a16="http://schemas.microsoft.com/office/drawing/2014/main" val="3957845520"/>
                    </a:ext>
                  </a:extLst>
                </a:gridCol>
              </a:tblGrid>
              <a:tr h="370840">
                <a:tc>
                  <a:txBody>
                    <a:bodyPr/>
                    <a:lstStyle/>
                    <a:p>
                      <a:pPr algn="ctr"/>
                      <a:r>
                        <a:rPr lang="en-ZA" sz="2000" dirty="0"/>
                        <a:t>OUTLINE </a:t>
                      </a:r>
                    </a:p>
                  </a:txBody>
                  <a:tcPr>
                    <a:solidFill>
                      <a:srgbClr val="92D050"/>
                    </a:solidFill>
                  </a:tcPr>
                </a:tc>
                <a:extLst>
                  <a:ext uri="{0D108BD9-81ED-4DB2-BD59-A6C34878D82A}">
                    <a16:rowId xmlns:a16="http://schemas.microsoft.com/office/drawing/2014/main" val="2703069153"/>
                  </a:ext>
                </a:extLst>
              </a:tr>
            </a:tbl>
          </a:graphicData>
        </a:graphic>
      </p:graphicFrame>
      <p:graphicFrame>
        <p:nvGraphicFramePr>
          <p:cNvPr id="9" name="Content Placeholder 5">
            <a:extLst>
              <a:ext uri="{FF2B5EF4-FFF2-40B4-BE49-F238E27FC236}">
                <a16:creationId xmlns:a16="http://schemas.microsoft.com/office/drawing/2014/main" id="{F234B7F1-A070-4E2A-9EEF-3BF084D895F7}"/>
              </a:ext>
            </a:extLst>
          </p:cNvPr>
          <p:cNvGraphicFramePr>
            <a:graphicFrameLocks/>
          </p:cNvGraphicFramePr>
          <p:nvPr>
            <p:extLst>
              <p:ext uri="{D42A27DB-BD31-4B8C-83A1-F6EECF244321}">
                <p14:modId xmlns:p14="http://schemas.microsoft.com/office/powerpoint/2010/main" val="3445005858"/>
              </p:ext>
            </p:extLst>
          </p:nvPr>
        </p:nvGraphicFramePr>
        <p:xfrm>
          <a:off x="1042988" y="1019507"/>
          <a:ext cx="7796212" cy="481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188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1066800"/>
            <a:ext cx="7848600" cy="1569660"/>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2.2.1 Number of animal improvement schemes for prioritised value chain commodities implemented</a:t>
            </a:r>
            <a:endParaRPr lang="en-ZA" sz="1600" b="1" dirty="0">
              <a:solidFill>
                <a:prstClr val="black"/>
              </a:solidFill>
              <a:latin typeface="Arial" panose="020B0604020202020204" pitchFamily="34" charset="0"/>
              <a:cs typeface="Arial" panose="020B0604020202020204" pitchFamily="34" charset="0"/>
            </a:endParaRPr>
          </a:p>
          <a:p>
            <a:endParaRPr lang="en-ZA" sz="1600" b="1" dirty="0" smtClean="0">
              <a:solidFill>
                <a:srgbClr val="00B0F0"/>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2 animal improvement schemes for prioritised value chain commodities (KyD and poultry) implemented</a:t>
            </a:r>
          </a:p>
          <a:p>
            <a:endParaRPr lang="en-US" sz="1600" b="1" dirty="0">
              <a:solidFill>
                <a:srgbClr val="00B0F0"/>
              </a:solidFill>
              <a:latin typeface="Arial" panose="020B0604020202020204" pitchFamily="34" charset="0"/>
              <a:cs typeface="Arial" panose="020B0604020202020204" pitchFamily="34" charset="0"/>
            </a:endParaRPr>
          </a:p>
        </p:txBody>
      </p:sp>
      <p:graphicFrame>
        <p:nvGraphicFramePr>
          <p:cNvPr id="12" name="Diagram 11"/>
          <p:cNvGraphicFramePr/>
          <p:nvPr>
            <p:extLst>
              <p:ext uri="{D42A27DB-BD31-4B8C-83A1-F6EECF244321}">
                <p14:modId xmlns:p14="http://schemas.microsoft.com/office/powerpoint/2010/main" val="3038715511"/>
              </p:ext>
            </p:extLst>
          </p:nvPr>
        </p:nvGraphicFramePr>
        <p:xfrm>
          <a:off x="457200" y="2364234"/>
          <a:ext cx="8240682" cy="1965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485189" y="4184556"/>
            <a:ext cx="8147248" cy="1446550"/>
          </a:xfrm>
          <a:prstGeom prst="rect">
            <a:avLst/>
          </a:prstGeom>
          <a:noFill/>
        </p:spPr>
        <p:txBody>
          <a:bodyPr wrap="square" rtlCol="0">
            <a:spAutoFit/>
          </a:bodyPr>
          <a:lstStyle/>
          <a:p>
            <a:pPr lvl="0"/>
            <a:r>
              <a:rPr lang="en-ZA" sz="1100" b="1" dirty="0">
                <a:latin typeface="Arial" panose="020B0604020202020204" pitchFamily="34" charset="0"/>
                <a:cs typeface="Arial" panose="020B0604020202020204" pitchFamily="34" charset="0"/>
              </a:rPr>
              <a:t>Reason for deviation</a:t>
            </a:r>
            <a:endParaRPr lang="en-US" sz="1100" dirty="0">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TID requirements in particular on analysing data collected through physical mobilization of farmers for KYD has shown not to be more ideal than data that can be obtained from ARC, this has led to non fulfillment of TID and affecting performance though the actual participation by farmers do happen and ARC reports do confirm this.</a:t>
            </a:r>
          </a:p>
          <a:p>
            <a:pPr lvl="0"/>
            <a:endParaRPr lang="en-ZA" sz="1100" b="1" dirty="0">
              <a:latin typeface="Arial" panose="020B0604020202020204" pitchFamily="34" charset="0"/>
              <a:cs typeface="Arial" panose="020B0604020202020204" pitchFamily="34" charset="0"/>
            </a:endParaRPr>
          </a:p>
          <a:p>
            <a:pPr lvl="0"/>
            <a:r>
              <a:rPr lang="en-ZA" sz="1100" b="1" dirty="0">
                <a:latin typeface="Arial" panose="020B0604020202020204" pitchFamily="34" charset="0"/>
                <a:cs typeface="Arial" panose="020B0604020202020204" pitchFamily="34" charset="0"/>
              </a:rPr>
              <a:t>Planned intervention </a:t>
            </a:r>
            <a:endParaRPr lang="en-ZA" sz="1100" b="1" dirty="0">
              <a:solidFill>
                <a:srgbClr val="FF0000"/>
              </a:solidFill>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Review of the target to enable DALRRD to focus on strengthening oversight and reporting by ARC so as not to duplicate what need to be reported.</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02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0" name="TextBox 9"/>
          <p:cNvSpPr txBox="1"/>
          <p:nvPr/>
        </p:nvSpPr>
        <p:spPr>
          <a:xfrm>
            <a:off x="457200" y="1066800"/>
            <a:ext cx="7848600" cy="1077218"/>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2.3.1 Cannabis Master Plan </a:t>
            </a:r>
            <a:r>
              <a:rPr lang="en-US" sz="1600" b="1" dirty="0" smtClean="0">
                <a:solidFill>
                  <a:prstClr val="black"/>
                </a:solidFill>
                <a:latin typeface="Arial" panose="020B0604020202020204" pitchFamily="34" charset="0"/>
                <a:cs typeface="Arial" panose="020B0604020202020204" pitchFamily="34" charset="0"/>
              </a:rPr>
              <a:t>implemented</a:t>
            </a:r>
          </a:p>
          <a:p>
            <a:endParaRPr lang="en-ZA" sz="1600" b="1" dirty="0" smtClean="0">
              <a:solidFill>
                <a:srgbClr val="00B0F0"/>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Annual report on implementation of Cannabis Masterplan developed</a:t>
            </a:r>
          </a:p>
        </p:txBody>
      </p:sp>
      <p:graphicFrame>
        <p:nvGraphicFramePr>
          <p:cNvPr id="11" name="Diagram 10"/>
          <p:cNvGraphicFramePr/>
          <p:nvPr>
            <p:extLst>
              <p:ext uri="{D42A27DB-BD31-4B8C-83A1-F6EECF244321}">
                <p14:modId xmlns:p14="http://schemas.microsoft.com/office/powerpoint/2010/main" val="2489213248"/>
              </p:ext>
            </p:extLst>
          </p:nvPr>
        </p:nvGraphicFramePr>
        <p:xfrm>
          <a:off x="392082" y="1981200"/>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79366" y="4114800"/>
            <a:ext cx="8131233" cy="938719"/>
          </a:xfrm>
          <a:prstGeom prst="rect">
            <a:avLst/>
          </a:prstGeom>
          <a:noFill/>
        </p:spPr>
        <p:txBody>
          <a:bodyPr wrap="square" rtlCol="0">
            <a:spAutoFit/>
          </a:bodyPr>
          <a:lstStyle/>
          <a:p>
            <a:pPr lvl="0"/>
            <a:r>
              <a:rPr lang="en-ZA" sz="1100" b="1" dirty="0">
                <a:solidFill>
                  <a:prstClr val="black"/>
                </a:solidFill>
                <a:latin typeface="Arial" panose="020B0604020202020204" pitchFamily="34" charset="0"/>
                <a:cs typeface="Arial" panose="020B0604020202020204" pitchFamily="34" charset="0"/>
              </a:rPr>
              <a:t>Reason for deviation</a:t>
            </a:r>
            <a:endParaRPr lang="en-US" sz="1100" dirty="0">
              <a:solidFill>
                <a:prstClr val="black"/>
              </a:solidFill>
              <a:latin typeface="Arial" panose="020B0604020202020204" pitchFamily="34" charset="0"/>
              <a:ea typeface="Calibri" panose="020F0502020204030204" pitchFamily="34" charset="0"/>
              <a:cs typeface="Arial" panose="020B0604020202020204" pitchFamily="34" charset="0"/>
            </a:endParaRPr>
          </a:p>
          <a:p>
            <a:r>
              <a:rPr lang="en-US" sz="1100" dirty="0" smtClean="0">
                <a:solidFill>
                  <a:prstClr val="black"/>
                </a:solidFill>
                <a:latin typeface="Arial" panose="020B0604020202020204" pitchFamily="34" charset="0"/>
                <a:ea typeface="Calibri" panose="020F0502020204030204" pitchFamily="34" charset="0"/>
                <a:cs typeface="Arial" panose="020B0604020202020204" pitchFamily="34" charset="0"/>
              </a:rPr>
              <a:t>N/A</a:t>
            </a:r>
            <a:endParaRPr lang="en-US" sz="1100" dirty="0" smtClean="0">
              <a:latin typeface="Arial" panose="020B0604020202020204" pitchFamily="34" charset="0"/>
              <a:ea typeface="Century Gothic" charset="0"/>
              <a:cs typeface="Arial" panose="020B0604020202020204" pitchFamily="34" charset="0"/>
            </a:endParaRPr>
          </a:p>
          <a:p>
            <a:endParaRPr lang="en-US" sz="1100" dirty="0">
              <a:latin typeface="Arial" panose="020B0604020202020204" pitchFamily="34" charset="0"/>
              <a:ea typeface="Century Gothic" charset="0"/>
              <a:cs typeface="Arial" panose="020B0604020202020204" pitchFamily="34" charset="0"/>
            </a:endParaRPr>
          </a:p>
          <a:p>
            <a:pPr lvl="0"/>
            <a:r>
              <a:rPr lang="en-ZA" sz="1100" b="1" dirty="0" smtClean="0">
                <a:solidFill>
                  <a:prstClr val="black"/>
                </a:solidFill>
                <a:latin typeface="Arial" panose="020B0604020202020204" pitchFamily="34" charset="0"/>
                <a:cs typeface="Arial" panose="020B0604020202020204" pitchFamily="34" charset="0"/>
              </a:rPr>
              <a:t>Planned </a:t>
            </a:r>
            <a:r>
              <a:rPr lang="en-ZA" sz="1100" b="1" dirty="0">
                <a:solidFill>
                  <a:prstClr val="black"/>
                </a:solidFill>
                <a:latin typeface="Arial" panose="020B0604020202020204" pitchFamily="34" charset="0"/>
                <a:cs typeface="Arial" panose="020B0604020202020204" pitchFamily="34" charset="0"/>
              </a:rPr>
              <a:t>intervention </a:t>
            </a:r>
            <a:endParaRPr lang="en-ZA" sz="1100" b="1" dirty="0">
              <a:solidFill>
                <a:srgbClr val="FF0000"/>
              </a:solidFill>
              <a:latin typeface="Arial" panose="020B0604020202020204" pitchFamily="34" charset="0"/>
              <a:cs typeface="Arial" panose="020B0604020202020204" pitchFamily="34" charset="0"/>
            </a:endParaRPr>
          </a:p>
          <a:p>
            <a:r>
              <a:rPr lang="en-US" sz="1100" dirty="0" smtClean="0">
                <a:solidFill>
                  <a:prstClr val="black"/>
                </a:solidFill>
                <a:latin typeface="Arial" panose="020B0604020202020204" pitchFamily="34" charset="0"/>
                <a:ea typeface="Calibri" panose="020F0502020204030204" pitchFamily="34" charset="0"/>
                <a:cs typeface="Arial" panose="020B0604020202020204" pitchFamily="34" charset="0"/>
              </a:rPr>
              <a:t>N/A</a:t>
            </a:r>
            <a:endParaRPr lang="en-US" sz="1100" dirty="0">
              <a:solidFill>
                <a:prstClr val="black"/>
              </a:solidFill>
              <a:latin typeface="Arial" panose="020B0604020202020204" pitchFamily="34" charset="0"/>
              <a:ea typeface="Century Gothic" charset="0"/>
              <a:cs typeface="Arial" panose="020B0604020202020204" pitchFamily="34" charset="0"/>
            </a:endParaRPr>
          </a:p>
        </p:txBody>
      </p:sp>
    </p:spTree>
    <p:extLst>
      <p:ext uri="{BB962C8B-B14F-4D97-AF65-F5344CB8AC3E}">
        <p14:creationId xmlns:p14="http://schemas.microsoft.com/office/powerpoint/2010/main" val="4099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1066800"/>
            <a:ext cx="7848600" cy="1077218"/>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2.4.1 Number of provinces with delineated protected agricultural </a:t>
            </a:r>
            <a:r>
              <a:rPr lang="en-US" sz="1600" b="1" dirty="0" smtClean="0">
                <a:solidFill>
                  <a:prstClr val="black"/>
                </a:solidFill>
                <a:latin typeface="Arial" panose="020B0604020202020204" pitchFamily="34" charset="0"/>
                <a:cs typeface="Arial" panose="020B0604020202020204" pitchFamily="34" charset="0"/>
              </a:rPr>
              <a:t>areas</a:t>
            </a:r>
          </a:p>
          <a:p>
            <a:endParaRPr lang="en-ZA" sz="1600" b="1" dirty="0" smtClean="0">
              <a:solidFill>
                <a:srgbClr val="00B0F0"/>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3 provinces with delineated protected agricultural areas</a:t>
            </a:r>
          </a:p>
        </p:txBody>
      </p:sp>
      <p:graphicFrame>
        <p:nvGraphicFramePr>
          <p:cNvPr id="12" name="Diagram 11"/>
          <p:cNvGraphicFramePr/>
          <p:nvPr>
            <p:extLst>
              <p:ext uri="{D42A27DB-BD31-4B8C-83A1-F6EECF244321}">
                <p14:modId xmlns:p14="http://schemas.microsoft.com/office/powerpoint/2010/main" val="3256128319"/>
              </p:ext>
            </p:extLst>
          </p:nvPr>
        </p:nvGraphicFramePr>
        <p:xfrm>
          <a:off x="392082" y="1981200"/>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479366" y="4165937"/>
            <a:ext cx="8131233" cy="1015663"/>
          </a:xfrm>
          <a:prstGeom prst="rect">
            <a:avLst/>
          </a:prstGeom>
          <a:noFill/>
        </p:spPr>
        <p:txBody>
          <a:bodyPr wrap="square" rtlCol="0">
            <a:spAutoFit/>
          </a:bodyPr>
          <a:lstStyle/>
          <a:p>
            <a:pPr lvl="0"/>
            <a:r>
              <a:rPr lang="en-ZA" sz="1200" b="1" dirty="0">
                <a:solidFill>
                  <a:prstClr val="black"/>
                </a:solidFill>
                <a:latin typeface="Arial" panose="020B0604020202020204" pitchFamily="34" charset="0"/>
                <a:cs typeface="Arial" panose="020B0604020202020204" pitchFamily="34" charset="0"/>
              </a:rPr>
              <a:t>Reason for deviation</a:t>
            </a:r>
            <a:endParaRPr lang="en-US" sz="1200" dirty="0">
              <a:solidFill>
                <a:prstClr val="black"/>
              </a:solidFill>
              <a:latin typeface="Arial" panose="020B0604020202020204" pitchFamily="34" charset="0"/>
              <a:cs typeface="Arial" panose="020B0604020202020204" pitchFamily="34" charset="0"/>
            </a:endParaRPr>
          </a:p>
          <a:p>
            <a:pPr lvl="0"/>
            <a:r>
              <a:rPr lang="en-US" sz="1200" dirty="0" smtClean="0">
                <a:solidFill>
                  <a:prstClr val="black"/>
                </a:solidFill>
                <a:latin typeface="Arial" panose="020B0604020202020204" pitchFamily="34" charset="0"/>
                <a:cs typeface="Arial" panose="020B0604020202020204" pitchFamily="34" charset="0"/>
              </a:rPr>
              <a:t>N/A</a:t>
            </a:r>
          </a:p>
          <a:p>
            <a:pPr lvl="0"/>
            <a:endParaRPr lang="en-US" sz="1200" b="1" dirty="0">
              <a:solidFill>
                <a:prstClr val="black"/>
              </a:solidFill>
              <a:latin typeface="Arial" panose="020B0604020202020204" pitchFamily="34" charset="0"/>
              <a:cs typeface="Arial" panose="020B0604020202020204" pitchFamily="34" charset="0"/>
            </a:endParaRPr>
          </a:p>
          <a:p>
            <a:pPr lvl="0"/>
            <a:r>
              <a:rPr lang="en-ZA" sz="1200" b="1" dirty="0" smtClean="0">
                <a:solidFill>
                  <a:prstClr val="black"/>
                </a:solidFill>
                <a:latin typeface="Arial" panose="020B0604020202020204" pitchFamily="34" charset="0"/>
                <a:cs typeface="Arial" panose="020B0604020202020204" pitchFamily="34" charset="0"/>
              </a:rPr>
              <a:t>Planned </a:t>
            </a:r>
            <a:r>
              <a:rPr lang="en-ZA" sz="1200" b="1" dirty="0">
                <a:solidFill>
                  <a:prstClr val="black"/>
                </a:solidFill>
                <a:latin typeface="Arial" panose="020B0604020202020204" pitchFamily="34" charset="0"/>
                <a:cs typeface="Arial" panose="020B0604020202020204" pitchFamily="34" charset="0"/>
              </a:rPr>
              <a:t>intervention </a:t>
            </a:r>
            <a:endParaRPr lang="en-ZA" sz="1200" b="1" dirty="0">
              <a:solidFill>
                <a:srgbClr val="FF0000"/>
              </a:solidFill>
              <a:latin typeface="Arial" panose="020B0604020202020204" pitchFamily="34" charset="0"/>
              <a:cs typeface="Arial" panose="020B0604020202020204" pitchFamily="34" charset="0"/>
            </a:endParaRPr>
          </a:p>
          <a:p>
            <a:pPr lvl="0"/>
            <a:r>
              <a:rPr lang="en-US" sz="1200" dirty="0" smtClean="0">
                <a:solidFill>
                  <a:prstClr val="black"/>
                </a:solidFill>
                <a:latin typeface="Arial" panose="020B0604020202020204" pitchFamily="34" charset="0"/>
                <a:cs typeface="Arial" panose="020B0604020202020204" pitchFamily="34" charset="0"/>
              </a:rPr>
              <a:t>N/A</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43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0" name="TextBox 9"/>
          <p:cNvSpPr txBox="1"/>
          <p:nvPr/>
        </p:nvSpPr>
        <p:spPr>
          <a:xfrm>
            <a:off x="457200" y="1066800"/>
            <a:ext cx="7848600" cy="1077218"/>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3.1.1 Number of plant pest risk surveillances </a:t>
            </a:r>
            <a:r>
              <a:rPr lang="en-US" sz="1600" b="1" dirty="0" smtClean="0">
                <a:solidFill>
                  <a:prstClr val="black"/>
                </a:solidFill>
                <a:latin typeface="Arial" panose="020B0604020202020204" pitchFamily="34" charset="0"/>
                <a:cs typeface="Arial" panose="020B0604020202020204" pitchFamily="34" charset="0"/>
              </a:rPr>
              <a:t>conducted</a:t>
            </a: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3 plant pest risk surveillances conducted (Exotic fruit fly; Citrus greening survey; Banana bunchy top virus)</a:t>
            </a:r>
          </a:p>
        </p:txBody>
      </p:sp>
      <p:graphicFrame>
        <p:nvGraphicFramePr>
          <p:cNvPr id="11" name="Diagram 10"/>
          <p:cNvGraphicFramePr/>
          <p:nvPr>
            <p:extLst>
              <p:ext uri="{D42A27DB-BD31-4B8C-83A1-F6EECF244321}">
                <p14:modId xmlns:p14="http://schemas.microsoft.com/office/powerpoint/2010/main" val="3254291859"/>
              </p:ext>
            </p:extLst>
          </p:nvPr>
        </p:nvGraphicFramePr>
        <p:xfrm>
          <a:off x="392082" y="1981200"/>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79365" y="4166205"/>
            <a:ext cx="8131233" cy="1107996"/>
          </a:xfrm>
          <a:prstGeom prst="rect">
            <a:avLst/>
          </a:prstGeom>
          <a:noFill/>
        </p:spPr>
        <p:txBody>
          <a:bodyPr wrap="square" rtlCol="0">
            <a:spAutoFit/>
          </a:bodyPr>
          <a:lstStyle/>
          <a:p>
            <a:pPr lvl="0"/>
            <a:r>
              <a:rPr lang="en-ZA" sz="1100" b="1" dirty="0">
                <a:latin typeface="Arial" panose="020B0604020202020204" pitchFamily="34" charset="0"/>
                <a:cs typeface="Arial" panose="020B0604020202020204" pitchFamily="34" charset="0"/>
              </a:rPr>
              <a:t>Reason for deviation</a:t>
            </a:r>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ea typeface="Century Gothic" charset="0"/>
                <a:cs typeface="Arial" panose="020B0604020202020204" pitchFamily="34" charset="0"/>
              </a:rPr>
              <a:t>N/A</a:t>
            </a:r>
            <a:endParaRPr lang="en-US" sz="1100" dirty="0">
              <a:latin typeface="Arial" panose="020B0604020202020204" pitchFamily="34" charset="0"/>
              <a:ea typeface="Century Gothic" charset="0"/>
              <a:cs typeface="Arial" panose="020B0604020202020204" pitchFamily="34" charset="0"/>
            </a:endParaRPr>
          </a:p>
          <a:p>
            <a:endParaRPr lang="en-US" sz="1100" dirty="0">
              <a:latin typeface="Arial" panose="020B0604020202020204" pitchFamily="34" charset="0"/>
              <a:ea typeface="Century Gothic" charset="0"/>
              <a:cs typeface="Arial" panose="020B0604020202020204" pitchFamily="34" charset="0"/>
            </a:endParaRPr>
          </a:p>
          <a:p>
            <a:pPr lvl="0"/>
            <a:endParaRPr lang="en-ZA" sz="1100" b="1" dirty="0">
              <a:latin typeface="Arial" panose="020B0604020202020204" pitchFamily="34" charset="0"/>
              <a:cs typeface="Arial" panose="020B0604020202020204" pitchFamily="34" charset="0"/>
            </a:endParaRPr>
          </a:p>
          <a:p>
            <a:pPr lvl="0"/>
            <a:r>
              <a:rPr lang="en-ZA" sz="1100" b="1" dirty="0">
                <a:latin typeface="Arial" panose="020B0604020202020204" pitchFamily="34" charset="0"/>
                <a:cs typeface="Arial" panose="020B0604020202020204" pitchFamily="34" charset="0"/>
              </a:rPr>
              <a:t>Planned intervention </a:t>
            </a:r>
            <a:endParaRPr lang="en-ZA" sz="1100" b="1" dirty="0">
              <a:solidFill>
                <a:srgbClr val="FF0000"/>
              </a:solidFill>
              <a:latin typeface="Arial" panose="020B0604020202020204" pitchFamily="34" charset="0"/>
              <a:cs typeface="Arial" panose="020B0604020202020204" pitchFamily="34" charset="0"/>
            </a:endParaRPr>
          </a:p>
          <a:p>
            <a:r>
              <a:rPr lang="en-US" sz="1100" dirty="0" smtClean="0">
                <a:solidFill>
                  <a:prstClr val="black"/>
                </a:solidFill>
                <a:latin typeface="Arial" panose="020B0604020202020204" pitchFamily="34" charset="0"/>
                <a:ea typeface="Calibri" panose="020F0502020204030204" pitchFamily="34" charset="0"/>
              </a:rPr>
              <a:t>N/A</a:t>
            </a:r>
            <a:endParaRPr lang="en-US" sz="1100" dirty="0">
              <a:solidFill>
                <a:prstClr val="black"/>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3377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1066800"/>
            <a:ext cx="7848600" cy="1323439"/>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3.1.2 Number of animal disease risk surveillances </a:t>
            </a:r>
            <a:r>
              <a:rPr lang="en-US" sz="1600" b="1" dirty="0" smtClean="0">
                <a:solidFill>
                  <a:prstClr val="black"/>
                </a:solidFill>
                <a:latin typeface="Arial" panose="020B0604020202020204" pitchFamily="34" charset="0"/>
                <a:cs typeface="Arial" panose="020B0604020202020204" pitchFamily="34" charset="0"/>
              </a:rPr>
              <a:t>conducted</a:t>
            </a:r>
          </a:p>
          <a:p>
            <a:endParaRPr lang="en-US" sz="1600" b="1" dirty="0" smtClean="0">
              <a:solidFill>
                <a:prstClr val="black"/>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3 animal disease risk surveillances conducted (CBPP; PPR; FMD)</a:t>
            </a:r>
          </a:p>
        </p:txBody>
      </p:sp>
      <p:graphicFrame>
        <p:nvGraphicFramePr>
          <p:cNvPr id="12" name="Diagram 11"/>
          <p:cNvGraphicFramePr/>
          <p:nvPr>
            <p:extLst>
              <p:ext uri="{D42A27DB-BD31-4B8C-83A1-F6EECF244321}">
                <p14:modId xmlns:p14="http://schemas.microsoft.com/office/powerpoint/2010/main" val="530847264"/>
              </p:ext>
            </p:extLst>
          </p:nvPr>
        </p:nvGraphicFramePr>
        <p:xfrm>
          <a:off x="457200" y="2448370"/>
          <a:ext cx="8240682" cy="1938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457200" y="4463544"/>
            <a:ext cx="8153399" cy="938719"/>
          </a:xfrm>
          <a:prstGeom prst="rect">
            <a:avLst/>
          </a:prstGeom>
          <a:noFill/>
        </p:spPr>
        <p:txBody>
          <a:bodyPr wrap="square" rtlCol="0">
            <a:spAutoFit/>
          </a:bodyPr>
          <a:lstStyle/>
          <a:p>
            <a:pPr lvl="0"/>
            <a:r>
              <a:rPr lang="en-ZA" sz="1100" b="1" dirty="0">
                <a:solidFill>
                  <a:prstClr val="black"/>
                </a:solidFill>
                <a:latin typeface="Arial" panose="020B0604020202020204" pitchFamily="34" charset="0"/>
                <a:cs typeface="Arial" panose="020B0604020202020204" pitchFamily="34" charset="0"/>
              </a:rPr>
              <a:t>Reason for deviation</a:t>
            </a:r>
            <a:endParaRPr lang="en-US" sz="1100" dirty="0">
              <a:solidFill>
                <a:prstClr val="black"/>
              </a:solidFill>
              <a:latin typeface="Arial" panose="020B0604020202020204" pitchFamily="34" charset="0"/>
              <a:cs typeface="Arial" panose="020B0604020202020204" pitchFamily="34" charset="0"/>
            </a:endParaRPr>
          </a:p>
          <a:p>
            <a:pPr lvl="0"/>
            <a:r>
              <a:rPr lang="en-US" sz="1100" dirty="0" smtClean="0">
                <a:solidFill>
                  <a:prstClr val="black"/>
                </a:solidFill>
                <a:latin typeface="Arial" panose="020B0604020202020204" pitchFamily="34" charset="0"/>
                <a:cs typeface="Arial" panose="020B0604020202020204" pitchFamily="34" charset="0"/>
              </a:rPr>
              <a:t>N/A</a:t>
            </a:r>
            <a:endParaRPr lang="en-US" sz="1100" dirty="0">
              <a:solidFill>
                <a:prstClr val="black"/>
              </a:solidFill>
              <a:latin typeface="Arial" panose="020B0604020202020204" pitchFamily="34" charset="0"/>
              <a:cs typeface="Arial" panose="020B0604020202020204" pitchFamily="34" charset="0"/>
            </a:endParaRPr>
          </a:p>
          <a:p>
            <a:pPr lvl="0"/>
            <a:endParaRPr lang="en-ZA" sz="1100" b="1" dirty="0">
              <a:solidFill>
                <a:prstClr val="black"/>
              </a:solidFill>
              <a:latin typeface="Arial" panose="020B0604020202020204" pitchFamily="34" charset="0"/>
              <a:cs typeface="Arial" panose="020B0604020202020204" pitchFamily="34" charset="0"/>
            </a:endParaRPr>
          </a:p>
          <a:p>
            <a:pPr lvl="0"/>
            <a:r>
              <a:rPr lang="en-ZA" sz="1100" b="1" dirty="0">
                <a:solidFill>
                  <a:prstClr val="black"/>
                </a:solidFill>
                <a:latin typeface="Arial" panose="020B0604020202020204" pitchFamily="34" charset="0"/>
                <a:cs typeface="Arial" panose="020B0604020202020204" pitchFamily="34" charset="0"/>
              </a:rPr>
              <a:t>Planned intervention </a:t>
            </a:r>
            <a:endParaRPr lang="en-ZA" sz="1100" b="1" dirty="0">
              <a:solidFill>
                <a:srgbClr val="FF0000"/>
              </a:solidFill>
              <a:latin typeface="Arial" panose="020B0604020202020204" pitchFamily="34" charset="0"/>
              <a:cs typeface="Arial" panose="020B0604020202020204" pitchFamily="34" charset="0"/>
            </a:endParaRPr>
          </a:p>
          <a:p>
            <a:pPr lvl="0"/>
            <a:r>
              <a:rPr lang="en-US" sz="1100" dirty="0" smtClean="0">
                <a:solidFill>
                  <a:prstClr val="black"/>
                </a:solidFill>
                <a:latin typeface="Arial" panose="020B0604020202020204" pitchFamily="34" charset="0"/>
                <a:cs typeface="Arial" panose="020B0604020202020204" pitchFamily="34" charset="0"/>
              </a:rPr>
              <a:t>N/A</a:t>
            </a:r>
            <a:endParaRPr lang="en-US"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82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8" name="TextBox 7"/>
          <p:cNvSpPr txBox="1"/>
          <p:nvPr/>
        </p:nvSpPr>
        <p:spPr>
          <a:xfrm>
            <a:off x="457200" y="1066800"/>
            <a:ext cx="7848600" cy="830997"/>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3.3.1 Number of agricultural inputs products </a:t>
            </a:r>
            <a:r>
              <a:rPr lang="en-US" sz="1600" b="1" dirty="0" smtClean="0">
                <a:solidFill>
                  <a:prstClr val="black"/>
                </a:solidFill>
                <a:latin typeface="Arial" panose="020B0604020202020204" pitchFamily="34" charset="0"/>
                <a:cs typeface="Arial" panose="020B0604020202020204" pitchFamily="34" charset="0"/>
              </a:rPr>
              <a:t>evaluated</a:t>
            </a:r>
          </a:p>
          <a:p>
            <a:endParaRPr lang="en-ZA" sz="1600" b="1" dirty="0" smtClean="0">
              <a:solidFill>
                <a:srgbClr val="00B0F0"/>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4 500</a:t>
            </a:r>
          </a:p>
        </p:txBody>
      </p:sp>
      <p:graphicFrame>
        <p:nvGraphicFramePr>
          <p:cNvPr id="10" name="Diagram 9"/>
          <p:cNvGraphicFramePr/>
          <p:nvPr>
            <p:extLst>
              <p:ext uri="{D42A27DB-BD31-4B8C-83A1-F6EECF244321}">
                <p14:modId xmlns:p14="http://schemas.microsoft.com/office/powerpoint/2010/main" val="607298868"/>
              </p:ext>
            </p:extLst>
          </p:nvPr>
        </p:nvGraphicFramePr>
        <p:xfrm>
          <a:off x="392082" y="1981200"/>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92775" y="4119154"/>
            <a:ext cx="8131233" cy="938719"/>
          </a:xfrm>
          <a:prstGeom prst="rect">
            <a:avLst/>
          </a:prstGeom>
          <a:noFill/>
        </p:spPr>
        <p:txBody>
          <a:bodyPr wrap="square" rtlCol="0">
            <a:spAutoFit/>
          </a:bodyPr>
          <a:lstStyle/>
          <a:p>
            <a:pPr lvl="0"/>
            <a:r>
              <a:rPr lang="en-ZA" sz="1100" b="1" dirty="0">
                <a:latin typeface="Arial" panose="020B0604020202020204" pitchFamily="34" charset="0"/>
                <a:cs typeface="Arial" panose="020B0604020202020204" pitchFamily="34" charset="0"/>
              </a:rPr>
              <a:t>Reason for deviation</a:t>
            </a:r>
            <a:endParaRPr lang="en-US" sz="1100" dirty="0">
              <a:latin typeface="Arial" panose="020B0604020202020204" pitchFamily="34" charset="0"/>
              <a:cs typeface="Arial" panose="020B0604020202020204" pitchFamily="34" charset="0"/>
            </a:endParaRPr>
          </a:p>
          <a:p>
            <a:pPr lvl="0"/>
            <a:r>
              <a:rPr lang="en-US" sz="1100" dirty="0">
                <a:solidFill>
                  <a:prstClr val="black"/>
                </a:solidFill>
                <a:latin typeface="Arial" panose="020B0604020202020204" pitchFamily="34" charset="0"/>
                <a:cs typeface="Arial" panose="020B0604020202020204" pitchFamily="34" charset="0"/>
              </a:rPr>
              <a:t>Working overtime to increase productivity on the processing of the registration applications</a:t>
            </a:r>
            <a:endParaRPr lang="en-US" sz="1100" dirty="0" smtClean="0">
              <a:latin typeface="Arial" panose="020B0604020202020204" pitchFamily="34" charset="0"/>
              <a:cs typeface="Arial" panose="020B0604020202020204" pitchFamily="34" charset="0"/>
            </a:endParaRPr>
          </a:p>
          <a:p>
            <a:pPr lvl="0"/>
            <a:endParaRPr lang="en-ZA" sz="1100" b="1" dirty="0">
              <a:latin typeface="Arial" panose="020B0604020202020204" pitchFamily="34" charset="0"/>
              <a:cs typeface="Arial" panose="020B0604020202020204" pitchFamily="34" charset="0"/>
            </a:endParaRPr>
          </a:p>
          <a:p>
            <a:pPr lvl="0"/>
            <a:r>
              <a:rPr lang="en-ZA" sz="1100" b="1" dirty="0">
                <a:latin typeface="Arial" panose="020B0604020202020204" pitchFamily="34" charset="0"/>
                <a:cs typeface="Arial" panose="020B0604020202020204" pitchFamily="34" charset="0"/>
              </a:rPr>
              <a:t>Planned intervention </a:t>
            </a:r>
            <a:endParaRPr lang="en-ZA" sz="1100" b="1" dirty="0" smtClean="0">
              <a:latin typeface="Arial" panose="020B0604020202020204" pitchFamily="34" charset="0"/>
              <a:cs typeface="Arial" panose="020B0604020202020204" pitchFamily="34" charset="0"/>
            </a:endParaRPr>
          </a:p>
          <a:p>
            <a:pPr lvl="0"/>
            <a:r>
              <a:rPr lang="en-ZA" sz="1100" dirty="0" smtClean="0">
                <a:latin typeface="Arial" panose="020B0604020202020204" pitchFamily="34" charset="0"/>
                <a:cs typeface="Arial" panose="020B0604020202020204" pitchFamily="34" charset="0"/>
              </a:rPr>
              <a:t>N/A</a:t>
            </a:r>
            <a:endParaRPr lang="en-Z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29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1066800"/>
            <a:ext cx="7848600" cy="1323439"/>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3.3.2 Number of agricultural provincial biosecurity coordinating structures </a:t>
            </a:r>
            <a:r>
              <a:rPr lang="en-US" sz="1600" b="1" dirty="0" smtClean="0">
                <a:solidFill>
                  <a:prstClr val="black"/>
                </a:solidFill>
                <a:latin typeface="Arial" panose="020B0604020202020204" pitchFamily="34" charset="0"/>
                <a:cs typeface="Arial" panose="020B0604020202020204" pitchFamily="34" charset="0"/>
              </a:rPr>
              <a:t>established</a:t>
            </a:r>
          </a:p>
          <a:p>
            <a:endParaRPr lang="en-US" sz="1600" b="1" dirty="0" smtClean="0">
              <a:solidFill>
                <a:prstClr val="black"/>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4 provincial agricultural biosecurity coordinating structures consulted</a:t>
            </a:r>
          </a:p>
        </p:txBody>
      </p:sp>
      <p:graphicFrame>
        <p:nvGraphicFramePr>
          <p:cNvPr id="12" name="Diagram 11"/>
          <p:cNvGraphicFramePr/>
          <p:nvPr>
            <p:extLst>
              <p:ext uri="{D42A27DB-BD31-4B8C-83A1-F6EECF244321}">
                <p14:modId xmlns:p14="http://schemas.microsoft.com/office/powerpoint/2010/main" val="2210208257"/>
              </p:ext>
            </p:extLst>
          </p:nvPr>
        </p:nvGraphicFramePr>
        <p:xfrm>
          <a:off x="253970" y="2331855"/>
          <a:ext cx="7913718" cy="1997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57200" y="4522500"/>
            <a:ext cx="8064000" cy="938719"/>
          </a:xfrm>
          <a:prstGeom prst="rect">
            <a:avLst/>
          </a:prstGeom>
          <a:noFill/>
        </p:spPr>
        <p:txBody>
          <a:bodyPr wrap="square" rtlCol="0">
            <a:spAutoFit/>
          </a:bodyPr>
          <a:lstStyle/>
          <a:p>
            <a:pPr lvl="0"/>
            <a:r>
              <a:rPr lang="en-ZA" sz="1100" b="1" dirty="0">
                <a:latin typeface="Arial" panose="020B0604020202020204" pitchFamily="34" charset="0"/>
                <a:cs typeface="Arial" panose="020B0604020202020204" pitchFamily="34" charset="0"/>
              </a:rPr>
              <a:t>Reason for deviation</a:t>
            </a:r>
            <a:endParaRPr lang="en-US" sz="1100" dirty="0">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N/A</a:t>
            </a:r>
            <a:endParaRPr lang="en-US" sz="1100" dirty="0">
              <a:latin typeface="Arial" panose="020B0604020202020204" pitchFamily="34" charset="0"/>
              <a:cs typeface="Arial" panose="020B0604020202020204" pitchFamily="34" charset="0"/>
            </a:endParaRPr>
          </a:p>
          <a:p>
            <a:pPr lvl="0"/>
            <a:endParaRPr lang="en-ZA" sz="1100" b="1" dirty="0">
              <a:latin typeface="Arial" panose="020B0604020202020204" pitchFamily="34" charset="0"/>
              <a:cs typeface="Arial" panose="020B0604020202020204" pitchFamily="34" charset="0"/>
            </a:endParaRPr>
          </a:p>
          <a:p>
            <a:pPr lvl="0"/>
            <a:r>
              <a:rPr lang="en-ZA" sz="1100" b="1" dirty="0">
                <a:latin typeface="Arial" panose="020B0604020202020204" pitchFamily="34" charset="0"/>
                <a:cs typeface="Arial" panose="020B0604020202020204" pitchFamily="34" charset="0"/>
              </a:rPr>
              <a:t>Planned intervention </a:t>
            </a:r>
            <a:endParaRPr lang="en-ZA" sz="1100" b="1" dirty="0">
              <a:solidFill>
                <a:srgbClr val="FF0000"/>
              </a:solidFill>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N/A</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23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8" name="TextBox 7"/>
          <p:cNvSpPr txBox="1"/>
          <p:nvPr/>
        </p:nvSpPr>
        <p:spPr>
          <a:xfrm>
            <a:off x="457200" y="1066800"/>
            <a:ext cx="7848600" cy="584775"/>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3.3.3 Number of laboratories accredited</a:t>
            </a:r>
          </a:p>
          <a:p>
            <a:r>
              <a:rPr lang="en-ZA" sz="1600" b="1" dirty="0">
                <a:solidFill>
                  <a:srgbClr val="00B0F0"/>
                </a:solidFill>
                <a:latin typeface="Arial" panose="020B0604020202020204" pitchFamily="34" charset="0"/>
                <a:cs typeface="Arial" panose="020B0604020202020204" pitchFamily="34" charset="0"/>
              </a:rPr>
              <a:t>Annual Target: </a:t>
            </a:r>
            <a:r>
              <a:rPr lang="en-US" sz="1600" b="1" dirty="0">
                <a:solidFill>
                  <a:srgbClr val="00B0F0"/>
                </a:solidFill>
                <a:latin typeface="Arial" panose="020B0604020202020204" pitchFamily="34" charset="0"/>
                <a:cs typeface="Arial" panose="020B0604020202020204" pitchFamily="34" charset="0"/>
              </a:rPr>
              <a:t>1 laboratory accredited in Pretoria</a:t>
            </a:r>
          </a:p>
        </p:txBody>
      </p:sp>
      <p:graphicFrame>
        <p:nvGraphicFramePr>
          <p:cNvPr id="10" name="Diagram 9"/>
          <p:cNvGraphicFramePr/>
          <p:nvPr>
            <p:extLst>
              <p:ext uri="{D42A27DB-BD31-4B8C-83A1-F6EECF244321}">
                <p14:modId xmlns:p14="http://schemas.microsoft.com/office/powerpoint/2010/main" val="3069257659"/>
              </p:ext>
            </p:extLst>
          </p:nvPr>
        </p:nvGraphicFramePr>
        <p:xfrm>
          <a:off x="392082" y="1981200"/>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479366" y="4114800"/>
            <a:ext cx="8131233" cy="938719"/>
          </a:xfrm>
          <a:prstGeom prst="rect">
            <a:avLst/>
          </a:prstGeom>
          <a:noFill/>
        </p:spPr>
        <p:txBody>
          <a:bodyPr wrap="square" rtlCol="0">
            <a:spAutoFit/>
          </a:bodyPr>
          <a:lstStyle/>
          <a:p>
            <a:pPr lvl="0"/>
            <a:r>
              <a:rPr lang="en-ZA" sz="1100" b="1" dirty="0">
                <a:solidFill>
                  <a:prstClr val="black"/>
                </a:solidFill>
                <a:latin typeface="Arial" panose="020B0604020202020204" pitchFamily="34" charset="0"/>
                <a:cs typeface="Arial" panose="020B0604020202020204" pitchFamily="34" charset="0"/>
              </a:rPr>
              <a:t>Reason for deviation</a:t>
            </a:r>
            <a:endParaRPr lang="en-US" sz="1100" dirty="0">
              <a:solidFill>
                <a:prstClr val="black"/>
              </a:solidFill>
              <a:latin typeface="Arial" panose="020B0604020202020204" pitchFamily="34" charset="0"/>
              <a:cs typeface="Arial" panose="020B0604020202020204" pitchFamily="34" charset="0"/>
            </a:endParaRPr>
          </a:p>
          <a:p>
            <a:r>
              <a:rPr lang="en-US" sz="1100" dirty="0" smtClean="0">
                <a:solidFill>
                  <a:prstClr val="black"/>
                </a:solidFill>
                <a:latin typeface="Arial" panose="020B0604020202020204" pitchFamily="34" charset="0"/>
                <a:cs typeface="Arial" panose="020B0604020202020204" pitchFamily="34" charset="0"/>
              </a:rPr>
              <a:t>N/A</a:t>
            </a:r>
            <a:endParaRPr lang="en-US" sz="1100" dirty="0">
              <a:solidFill>
                <a:prstClr val="black"/>
              </a:solidFill>
              <a:latin typeface="Arial" panose="020B0604020202020204" pitchFamily="34" charset="0"/>
              <a:cs typeface="Arial" panose="020B0604020202020204" pitchFamily="34" charset="0"/>
            </a:endParaRPr>
          </a:p>
          <a:p>
            <a:endParaRPr lang="en-ZA" sz="1100" b="1" dirty="0">
              <a:solidFill>
                <a:prstClr val="black"/>
              </a:solidFill>
              <a:latin typeface="Arial" panose="020B0604020202020204" pitchFamily="34" charset="0"/>
              <a:cs typeface="Arial" panose="020B0604020202020204" pitchFamily="34" charset="0"/>
            </a:endParaRPr>
          </a:p>
          <a:p>
            <a:pPr lvl="0"/>
            <a:r>
              <a:rPr lang="en-ZA" sz="1100" b="1" dirty="0">
                <a:solidFill>
                  <a:prstClr val="black"/>
                </a:solidFill>
                <a:latin typeface="Arial" panose="020B0604020202020204" pitchFamily="34" charset="0"/>
                <a:cs typeface="Arial" panose="020B0604020202020204" pitchFamily="34" charset="0"/>
              </a:rPr>
              <a:t>Planned intervention </a:t>
            </a:r>
            <a:endParaRPr lang="en-ZA" sz="1100" b="1" dirty="0">
              <a:solidFill>
                <a:srgbClr val="FF0000"/>
              </a:solidFill>
              <a:latin typeface="Arial" panose="020B0604020202020204" pitchFamily="34" charset="0"/>
              <a:cs typeface="Arial" panose="020B0604020202020204" pitchFamily="34" charset="0"/>
            </a:endParaRPr>
          </a:p>
          <a:p>
            <a:pPr lvl="0"/>
            <a:r>
              <a:rPr lang="en-US" sz="1100" dirty="0" smtClean="0">
                <a:solidFill>
                  <a:prstClr val="black"/>
                </a:solidFill>
                <a:latin typeface="Arial" panose="020B0604020202020204" pitchFamily="34" charset="0"/>
                <a:cs typeface="Arial" panose="020B0604020202020204" pitchFamily="34" charset="0"/>
              </a:rPr>
              <a:t>N/A</a:t>
            </a:r>
            <a:endParaRPr lang="en-US"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64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1066800"/>
            <a:ext cx="7848600" cy="1323439"/>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a:solidFill>
                  <a:prstClr val="black"/>
                </a:solidFill>
                <a:latin typeface="Arial" panose="020B0604020202020204" pitchFamily="34" charset="0"/>
                <a:cs typeface="Arial" panose="020B0604020202020204" pitchFamily="34" charset="0"/>
              </a:rPr>
              <a:t>3.3.4 Percentage of export protocols for </a:t>
            </a:r>
            <a:r>
              <a:rPr lang="en-US" sz="1600" b="1" dirty="0" err="1">
                <a:solidFill>
                  <a:prstClr val="black"/>
                </a:solidFill>
                <a:latin typeface="Arial" panose="020B0604020202020204" pitchFamily="34" charset="0"/>
                <a:cs typeface="Arial" panose="020B0604020202020204" pitchFamily="34" charset="0"/>
              </a:rPr>
              <a:t>phytosanitary</a:t>
            </a:r>
            <a:r>
              <a:rPr lang="en-US" sz="1600" b="1" dirty="0">
                <a:solidFill>
                  <a:prstClr val="black"/>
                </a:solidFill>
                <a:latin typeface="Arial" panose="020B0604020202020204" pitchFamily="34" charset="0"/>
                <a:cs typeface="Arial" panose="020B0604020202020204" pitchFamily="34" charset="0"/>
              </a:rPr>
              <a:t> requirements </a:t>
            </a:r>
            <a:r>
              <a:rPr lang="en-US" sz="1600" b="1" dirty="0" smtClean="0">
                <a:solidFill>
                  <a:prstClr val="black"/>
                </a:solidFill>
                <a:latin typeface="Arial" panose="020B0604020202020204" pitchFamily="34" charset="0"/>
                <a:cs typeface="Arial" panose="020B0604020202020204" pitchFamily="34" charset="0"/>
              </a:rPr>
              <a:t>implemented</a:t>
            </a:r>
          </a:p>
          <a:p>
            <a:endParaRPr lang="en-US" sz="1600" b="1" dirty="0" smtClean="0">
              <a:solidFill>
                <a:prstClr val="black"/>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 </a:t>
            </a:r>
            <a:r>
              <a:rPr lang="en-US" sz="1600" b="1" dirty="0">
                <a:solidFill>
                  <a:srgbClr val="00B0F0"/>
                </a:solidFill>
                <a:latin typeface="Arial" panose="020B0604020202020204" pitchFamily="34" charset="0"/>
                <a:cs typeface="Arial" panose="020B0604020202020204" pitchFamily="34" charset="0"/>
              </a:rPr>
              <a:t>100% export protocols for </a:t>
            </a:r>
            <a:r>
              <a:rPr lang="en-US" sz="1600" b="1" dirty="0" err="1">
                <a:solidFill>
                  <a:srgbClr val="00B0F0"/>
                </a:solidFill>
                <a:latin typeface="Arial" panose="020B0604020202020204" pitchFamily="34" charset="0"/>
                <a:cs typeface="Arial" panose="020B0604020202020204" pitchFamily="34" charset="0"/>
              </a:rPr>
              <a:t>phytosanitary</a:t>
            </a:r>
            <a:r>
              <a:rPr lang="en-US" sz="1600" b="1" dirty="0">
                <a:solidFill>
                  <a:srgbClr val="00B0F0"/>
                </a:solidFill>
                <a:latin typeface="Arial" panose="020B0604020202020204" pitchFamily="34" charset="0"/>
                <a:cs typeface="Arial" panose="020B0604020202020204" pitchFamily="34" charset="0"/>
              </a:rPr>
              <a:t> requirements implemented</a:t>
            </a:r>
          </a:p>
        </p:txBody>
      </p:sp>
      <p:graphicFrame>
        <p:nvGraphicFramePr>
          <p:cNvPr id="12" name="Diagram 11"/>
          <p:cNvGraphicFramePr/>
          <p:nvPr>
            <p:extLst>
              <p:ext uri="{D42A27DB-BD31-4B8C-83A1-F6EECF244321}">
                <p14:modId xmlns:p14="http://schemas.microsoft.com/office/powerpoint/2010/main" val="2667735217"/>
              </p:ext>
            </p:extLst>
          </p:nvPr>
        </p:nvGraphicFramePr>
        <p:xfrm>
          <a:off x="392082" y="2385044"/>
          <a:ext cx="8305800" cy="1729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391609" y="4292426"/>
            <a:ext cx="8131233" cy="1107996"/>
          </a:xfrm>
          <a:prstGeom prst="rect">
            <a:avLst/>
          </a:prstGeom>
          <a:noFill/>
        </p:spPr>
        <p:txBody>
          <a:bodyPr wrap="square" rtlCol="0">
            <a:spAutoFit/>
          </a:bodyPr>
          <a:lstStyle/>
          <a:p>
            <a:pPr lvl="0"/>
            <a:r>
              <a:rPr lang="en-ZA" sz="1100" b="1" dirty="0">
                <a:latin typeface="Arial" panose="020B0604020202020204" pitchFamily="34" charset="0"/>
                <a:cs typeface="Arial" panose="020B0604020202020204" pitchFamily="34" charset="0"/>
              </a:rPr>
              <a:t>Reason for </a:t>
            </a:r>
            <a:r>
              <a:rPr lang="en-ZA" sz="1100" b="1" dirty="0" smtClean="0">
                <a:latin typeface="Arial" panose="020B0604020202020204" pitchFamily="34" charset="0"/>
                <a:cs typeface="Arial" panose="020B0604020202020204" pitchFamily="34" charset="0"/>
              </a:rPr>
              <a:t>deviation</a:t>
            </a:r>
            <a:endParaRPr lang="en-US" sz="1100" dirty="0">
              <a:latin typeface="Arial" panose="020B0604020202020204" pitchFamily="34" charset="0"/>
              <a:cs typeface="Arial" panose="020B0604020202020204" pitchFamily="34" charset="0"/>
            </a:endParaRPr>
          </a:p>
          <a:p>
            <a:pPr lvl="0"/>
            <a:r>
              <a:rPr lang="en-US" sz="1100" dirty="0" smtClean="0">
                <a:latin typeface="Arial" panose="020B0604020202020204" pitchFamily="34" charset="0"/>
                <a:cs typeface="Arial" panose="020B0604020202020204" pitchFamily="34" charset="0"/>
              </a:rPr>
              <a:t>N/A</a:t>
            </a:r>
          </a:p>
          <a:p>
            <a:pPr lvl="0"/>
            <a:endParaRPr lang="en-US" sz="1100" dirty="0">
              <a:latin typeface="Arial" panose="020B0604020202020204" pitchFamily="34" charset="0"/>
              <a:cs typeface="Arial" panose="020B0604020202020204" pitchFamily="34" charset="0"/>
            </a:endParaRPr>
          </a:p>
          <a:p>
            <a:pPr lvl="0"/>
            <a:endParaRPr lang="en-ZA" sz="1100" b="1" dirty="0">
              <a:latin typeface="Arial" panose="020B0604020202020204" pitchFamily="34" charset="0"/>
              <a:cs typeface="Arial" panose="020B0604020202020204" pitchFamily="34" charset="0"/>
            </a:endParaRPr>
          </a:p>
          <a:p>
            <a:pPr lvl="0"/>
            <a:r>
              <a:rPr lang="en-ZA" sz="1100" b="1" dirty="0">
                <a:latin typeface="Arial" panose="020B0604020202020204" pitchFamily="34" charset="0"/>
                <a:cs typeface="Arial" panose="020B0604020202020204" pitchFamily="34" charset="0"/>
              </a:rPr>
              <a:t>Planned intervention </a:t>
            </a:r>
            <a:endParaRPr lang="en-ZA" sz="1100" b="1"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N/A</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48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8" name="TextBox 7"/>
          <p:cNvSpPr txBox="1"/>
          <p:nvPr/>
        </p:nvSpPr>
        <p:spPr>
          <a:xfrm>
            <a:off x="621141" y="946292"/>
            <a:ext cx="7848600" cy="1815882"/>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smtClean="0">
                <a:solidFill>
                  <a:prstClr val="black"/>
                </a:solidFill>
                <a:latin typeface="Arial" panose="020B0604020202020204" pitchFamily="34" charset="0"/>
                <a:cs typeface="Arial" panose="020B0604020202020204" pitchFamily="34" charset="0"/>
              </a:rPr>
              <a:t>3.4.1 Climate Change Adaptation and mitigation plan (CCAMP) Implemented</a:t>
            </a:r>
          </a:p>
          <a:p>
            <a:endParaRPr lang="en-US" sz="1600" b="1" dirty="0" smtClean="0">
              <a:solidFill>
                <a:prstClr val="black"/>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a:t>
            </a:r>
            <a:r>
              <a:rPr lang="en-ZA" sz="1600" b="1" dirty="0" smtClean="0">
                <a:solidFill>
                  <a:srgbClr val="00B0F0"/>
                </a:solidFill>
                <a:latin typeface="Arial" panose="020B0604020202020204" pitchFamily="34" charset="0"/>
                <a:cs typeface="Arial" panose="020B0604020202020204" pitchFamily="34" charset="0"/>
              </a:rPr>
              <a:t>: </a:t>
            </a:r>
            <a:r>
              <a:rPr lang="en-US" sz="1600" b="1" dirty="0">
                <a:solidFill>
                  <a:srgbClr val="00B0F0"/>
                </a:solidFill>
                <a:latin typeface="Arial" panose="020B0604020202020204" pitchFamily="34" charset="0"/>
                <a:cs typeface="Arial" panose="020B0604020202020204" pitchFamily="34" charset="0"/>
              </a:rPr>
              <a:t>Report on evaluation of climate change variables on performance of sorghum grown under variable agronomic practices and agro-ecological zones in four provinces compiled </a:t>
            </a:r>
            <a:r>
              <a:rPr lang="en-US" sz="1600" dirty="0">
                <a:solidFill>
                  <a:srgbClr val="000000"/>
                </a:solidFill>
                <a:latin typeface="Arial" panose="020B0604020202020204" pitchFamily="34" charset="0"/>
              </a:rPr>
              <a:t>	</a:t>
            </a:r>
          </a:p>
          <a:p>
            <a:endParaRPr lang="en-US" sz="1600" b="1" dirty="0">
              <a:solidFill>
                <a:srgbClr val="00B0F0"/>
              </a:solidFill>
              <a:latin typeface="Arial" panose="020B0604020202020204" pitchFamily="34" charset="0"/>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2772150850"/>
              </p:ext>
            </p:extLst>
          </p:nvPr>
        </p:nvGraphicFramePr>
        <p:xfrm>
          <a:off x="556023" y="2470292"/>
          <a:ext cx="83058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163482" y="4430124"/>
            <a:ext cx="8306259" cy="1846659"/>
          </a:xfrm>
          <a:prstGeom prst="rect">
            <a:avLst/>
          </a:prstGeom>
          <a:noFill/>
        </p:spPr>
        <p:txBody>
          <a:bodyPr wrap="square" rtlCol="0">
            <a:spAutoFit/>
          </a:bodyPr>
          <a:lstStyle/>
          <a:p>
            <a:pPr lvl="0"/>
            <a:endParaRPr lang="en-ZA" sz="1100" b="1" dirty="0" smtClean="0">
              <a:latin typeface="Arial" panose="020B0604020202020204" pitchFamily="34" charset="0"/>
              <a:cs typeface="Arial" panose="020B0604020202020204" pitchFamily="34" charset="0"/>
            </a:endParaRPr>
          </a:p>
          <a:p>
            <a:pPr lvl="0"/>
            <a:r>
              <a:rPr lang="en-ZA" sz="1100" b="1" dirty="0" smtClean="0">
                <a:latin typeface="Arial" panose="020B0604020202020204" pitchFamily="34" charset="0"/>
                <a:cs typeface="Arial" panose="020B0604020202020204" pitchFamily="34" charset="0"/>
              </a:rPr>
              <a:t>Reason </a:t>
            </a:r>
            <a:r>
              <a:rPr lang="en-ZA" sz="1100" b="1" dirty="0">
                <a:latin typeface="Arial" panose="020B0604020202020204" pitchFamily="34" charset="0"/>
                <a:cs typeface="Arial" panose="020B0604020202020204" pitchFamily="34" charset="0"/>
              </a:rPr>
              <a:t>for </a:t>
            </a:r>
            <a:r>
              <a:rPr lang="en-ZA" sz="1100" b="1" dirty="0" smtClean="0">
                <a:latin typeface="Arial" panose="020B0604020202020204" pitchFamily="34" charset="0"/>
                <a:cs typeface="Arial" panose="020B0604020202020204" pitchFamily="34" charset="0"/>
              </a:rPr>
              <a:t>deviation</a:t>
            </a:r>
            <a:endParaRPr lang="en-US" sz="1100" dirty="0">
              <a:latin typeface="Arial" panose="020B0604020202020204" pitchFamily="34" charset="0"/>
              <a:cs typeface="Arial" panose="020B0604020202020204" pitchFamily="34" charset="0"/>
            </a:endParaRPr>
          </a:p>
          <a:p>
            <a:pPr lvl="0"/>
            <a:r>
              <a:rPr lang="en-US" sz="1100" dirty="0" smtClean="0">
                <a:solidFill>
                  <a:prstClr val="black"/>
                </a:solidFill>
                <a:latin typeface="Arial" panose="020B0604020202020204" pitchFamily="34" charset="0"/>
                <a:ea typeface="Calibri" panose="020F0502020204030204" pitchFamily="34" charset="0"/>
                <a:cs typeface="Arial" panose="020B0604020202020204" pitchFamily="34" charset="0"/>
              </a:rPr>
              <a:t>N/A</a:t>
            </a:r>
            <a:endParaRPr lang="en-US" sz="1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endParaRPr lang="en-ZA" sz="1100" dirty="0" smtClean="0">
              <a:latin typeface="Arial" panose="020B0604020202020204" pitchFamily="34" charset="0"/>
              <a:cs typeface="Arial" panose="020B0604020202020204" pitchFamily="34" charset="0"/>
            </a:endParaRPr>
          </a:p>
          <a:p>
            <a:pPr lvl="0"/>
            <a:r>
              <a:rPr lang="en-ZA" sz="1100" b="1" dirty="0" smtClean="0">
                <a:latin typeface="Arial" panose="020B0604020202020204" pitchFamily="34" charset="0"/>
                <a:cs typeface="Arial" panose="020B0604020202020204" pitchFamily="34" charset="0"/>
              </a:rPr>
              <a:t>Planned </a:t>
            </a:r>
            <a:r>
              <a:rPr lang="en-ZA" sz="1100" b="1" dirty="0">
                <a:latin typeface="Arial" panose="020B0604020202020204" pitchFamily="34" charset="0"/>
                <a:cs typeface="Arial" panose="020B0604020202020204" pitchFamily="34" charset="0"/>
              </a:rPr>
              <a:t>intervention </a:t>
            </a:r>
            <a:endParaRPr lang="en-ZA" sz="1100" b="1" dirty="0" smtClean="0">
              <a:latin typeface="Arial" panose="020B0604020202020204" pitchFamily="34" charset="0"/>
              <a:cs typeface="Arial" panose="020B0604020202020204" pitchFamily="34" charset="0"/>
            </a:endParaRPr>
          </a:p>
          <a:p>
            <a:r>
              <a:rPr lang="en-US" sz="1100" dirty="0" smtClean="0">
                <a:solidFill>
                  <a:prstClr val="black"/>
                </a:solidFill>
                <a:latin typeface="Arial" panose="020B0604020202020204" pitchFamily="34" charset="0"/>
                <a:ea typeface="Calibri" panose="020F0502020204030204" pitchFamily="34" charset="0"/>
                <a:cs typeface="Arial" panose="020B0604020202020204" pitchFamily="34" charset="0"/>
              </a:rPr>
              <a:t>N/A</a:t>
            </a:r>
            <a:endParaRPr lang="en-US" sz="1100" dirty="0">
              <a:solidFill>
                <a:prstClr val="black"/>
              </a:solidFill>
              <a:latin typeface="Arial" panose="020B0604020202020204" pitchFamily="34" charset="0"/>
              <a:ea typeface="Century Gothic"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02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1211288" y="152483"/>
            <a:ext cx="6408712" cy="369332"/>
          </a:xfrm>
          <a:prstGeom prst="rect">
            <a:avLst/>
          </a:prstGeom>
          <a:noFill/>
        </p:spPr>
        <p:txBody>
          <a:bodyPr wrap="square" rtlCol="0">
            <a:spAutoFit/>
          </a:bodyPr>
          <a:lstStyle/>
          <a:p>
            <a:pPr lvl="0"/>
            <a:r>
              <a:rPr lang="en-GB" b="1" dirty="0">
                <a:solidFill>
                  <a:schemeClr val="bg1"/>
                </a:solidFill>
              </a:rPr>
              <a:t>           </a:t>
            </a:r>
            <a:r>
              <a:rPr lang="en-GB" b="1" dirty="0" smtClean="0">
                <a:solidFill>
                  <a:schemeClr val="bg1"/>
                </a:solidFill>
                <a:latin typeface="Arial" panose="020B0604020202020204" pitchFamily="34" charset="0"/>
                <a:cs typeface="Arial" panose="020B0604020202020204" pitchFamily="34" charset="0"/>
              </a:rPr>
              <a:t>INTRODUCTION</a:t>
            </a:r>
            <a:endParaRPr lang="en-ZA"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087241"/>
            <a:ext cx="8229600" cy="2529923"/>
          </a:xfrm>
          <a:prstGeom prst="rect">
            <a:avLst/>
          </a:prstGeom>
          <a:noFill/>
        </p:spPr>
        <p:txBody>
          <a:bodyPr wrap="square" rtlCol="0">
            <a:spAutoFit/>
          </a:bodyPr>
          <a:lstStyle/>
          <a:p>
            <a:pPr marL="342900" lvl="0" indent="-342900" algn="just" fontAlgn="base">
              <a:lnSpc>
                <a:spcPct val="140000"/>
              </a:lnSpc>
              <a:spcBef>
                <a:spcPts val="0"/>
              </a:spcBef>
              <a:spcAft>
                <a:spcPct val="0"/>
              </a:spcAft>
              <a:buFont typeface="Wingdings" panose="05000000000000000000" pitchFamily="2" charset="2"/>
              <a:buChar char=""/>
              <a:tabLst>
                <a:tab pos="457200" algn="l"/>
              </a:tabLst>
              <a:defRPr/>
            </a:pPr>
            <a:r>
              <a:rPr lang="en-GB" dirty="0">
                <a:solidFill>
                  <a:prstClr val="black"/>
                </a:solidFill>
                <a:latin typeface="Arial" panose="020B0604020202020204" pitchFamily="34" charset="0"/>
                <a:cs typeface="Arial" panose="020B0604020202020204" pitchFamily="34" charset="0"/>
              </a:rPr>
              <a:t>This report gives a reflection of performance against targets planned to be achieved from Q1-Q3.</a:t>
            </a:r>
          </a:p>
          <a:p>
            <a:pPr marL="285750" indent="-285750" algn="just">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Catch up plans are already being implemented for targets which have not been achieved.</a:t>
            </a:r>
          </a:p>
          <a:p>
            <a:pPr marL="285750" indent="-285750" algn="just">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Improvements to some planning challenges are being introduced to have effect on APP planning g process for 2022/23.</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4812357"/>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4695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63482" y="29686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2: AGRICULTURAL PRODUCTION, BIOSECURITY AND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 NATURAL RESOURCES MANAGEMENT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9" name="TextBox 8"/>
          <p:cNvSpPr txBox="1"/>
          <p:nvPr/>
        </p:nvSpPr>
        <p:spPr>
          <a:xfrm>
            <a:off x="457200" y="1066800"/>
            <a:ext cx="7848600" cy="1077218"/>
          </a:xfrm>
          <a:prstGeom prst="rect">
            <a:avLst/>
          </a:prstGeom>
          <a:noFill/>
        </p:spPr>
        <p:txBody>
          <a:bodyPr wrap="square" rtlCol="0">
            <a:spAutoFit/>
          </a:bodyPr>
          <a:lstStyle/>
          <a:p>
            <a:r>
              <a:rPr lang="en-ZA" sz="1600" b="1" dirty="0">
                <a:solidFill>
                  <a:prstClr val="black"/>
                </a:solidFill>
                <a:latin typeface="Arial" panose="020B0604020202020204" pitchFamily="34" charset="0"/>
                <a:cs typeface="Arial" panose="020B0604020202020204" pitchFamily="34" charset="0"/>
              </a:rPr>
              <a:t>Performance indicator:  </a:t>
            </a:r>
            <a:r>
              <a:rPr lang="en-US" sz="1600" b="1" dirty="0" smtClean="0">
                <a:solidFill>
                  <a:prstClr val="black"/>
                </a:solidFill>
                <a:latin typeface="Arial" panose="020B0604020202020204" pitchFamily="34" charset="0"/>
                <a:cs typeface="Arial" panose="020B0604020202020204" pitchFamily="34" charset="0"/>
              </a:rPr>
              <a:t>3.4.2 Number of smallholder producers capacitated on crop suitability to climate change </a:t>
            </a:r>
            <a:r>
              <a:rPr lang="en-US" sz="1600" b="1" dirty="0" err="1" smtClean="0">
                <a:solidFill>
                  <a:prstClr val="black"/>
                </a:solidFill>
                <a:latin typeface="Arial" panose="020B0604020202020204" pitchFamily="34" charset="0"/>
                <a:cs typeface="Arial" panose="020B0604020202020204" pitchFamily="34" charset="0"/>
              </a:rPr>
              <a:t>programme</a:t>
            </a:r>
            <a:endParaRPr lang="en-US" sz="1600" b="1" dirty="0" smtClean="0">
              <a:solidFill>
                <a:prstClr val="black"/>
              </a:solidFill>
              <a:latin typeface="Arial" panose="020B0604020202020204" pitchFamily="34" charset="0"/>
              <a:cs typeface="Arial" panose="020B0604020202020204" pitchFamily="34" charset="0"/>
            </a:endParaRPr>
          </a:p>
          <a:p>
            <a:endParaRPr lang="en-US" sz="1600" b="1" dirty="0" smtClean="0">
              <a:solidFill>
                <a:prstClr val="black"/>
              </a:solidFill>
              <a:latin typeface="Arial" panose="020B0604020202020204" pitchFamily="34" charset="0"/>
              <a:cs typeface="Arial" panose="020B0604020202020204" pitchFamily="34" charset="0"/>
            </a:endParaRPr>
          </a:p>
          <a:p>
            <a:r>
              <a:rPr lang="en-ZA" sz="1600" b="1" dirty="0" smtClean="0">
                <a:solidFill>
                  <a:srgbClr val="00B0F0"/>
                </a:solidFill>
                <a:latin typeface="Arial" panose="020B0604020202020204" pitchFamily="34" charset="0"/>
                <a:cs typeface="Arial" panose="020B0604020202020204" pitchFamily="34" charset="0"/>
              </a:rPr>
              <a:t>Annual </a:t>
            </a:r>
            <a:r>
              <a:rPr lang="en-ZA" sz="1600" b="1" dirty="0">
                <a:solidFill>
                  <a:srgbClr val="00B0F0"/>
                </a:solidFill>
                <a:latin typeface="Arial" panose="020B0604020202020204" pitchFamily="34" charset="0"/>
                <a:cs typeface="Arial" panose="020B0604020202020204" pitchFamily="34" charset="0"/>
              </a:rPr>
              <a:t>Target</a:t>
            </a:r>
            <a:r>
              <a:rPr lang="en-ZA" sz="1600" b="1" dirty="0" smtClean="0">
                <a:solidFill>
                  <a:srgbClr val="00B0F0"/>
                </a:solidFill>
                <a:latin typeface="Arial" panose="020B0604020202020204" pitchFamily="34" charset="0"/>
                <a:cs typeface="Arial" panose="020B0604020202020204" pitchFamily="34" charset="0"/>
              </a:rPr>
              <a:t>: 140 Smallholder capacitated on crop suitability to climate</a:t>
            </a:r>
            <a:endParaRPr lang="en-US" sz="1600" b="1" dirty="0">
              <a:solidFill>
                <a:srgbClr val="00B0F0"/>
              </a:solidFill>
              <a:latin typeface="Arial" panose="020B0604020202020204" pitchFamily="34" charset="0"/>
              <a:cs typeface="Arial" panose="020B0604020202020204" pitchFamily="34" charset="0"/>
            </a:endParaRPr>
          </a:p>
        </p:txBody>
      </p:sp>
      <p:graphicFrame>
        <p:nvGraphicFramePr>
          <p:cNvPr id="12" name="Diagram 11"/>
          <p:cNvGraphicFramePr/>
          <p:nvPr>
            <p:extLst>
              <p:ext uri="{D42A27DB-BD31-4B8C-83A1-F6EECF244321}">
                <p14:modId xmlns:p14="http://schemas.microsoft.com/office/powerpoint/2010/main" val="4203808510"/>
              </p:ext>
            </p:extLst>
          </p:nvPr>
        </p:nvGraphicFramePr>
        <p:xfrm>
          <a:off x="392082" y="2313037"/>
          <a:ext cx="8305800" cy="166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63482" y="4000052"/>
            <a:ext cx="8127078" cy="2200602"/>
          </a:xfrm>
          <a:prstGeom prst="rect">
            <a:avLst/>
          </a:prstGeom>
          <a:noFill/>
        </p:spPr>
        <p:txBody>
          <a:bodyPr wrap="square" rtlCol="0">
            <a:spAutoFit/>
          </a:bodyPr>
          <a:lstStyle/>
          <a:p>
            <a:pPr lvl="0"/>
            <a:endParaRPr lang="en-ZA" sz="1200" b="1" dirty="0" smtClean="0">
              <a:latin typeface="Arial" panose="020B0604020202020204" pitchFamily="34" charset="0"/>
              <a:cs typeface="Arial" panose="020B0604020202020204" pitchFamily="34" charset="0"/>
            </a:endParaRPr>
          </a:p>
          <a:p>
            <a:pPr lvl="0"/>
            <a:r>
              <a:rPr lang="en-ZA" sz="1100" b="1" dirty="0" smtClean="0">
                <a:latin typeface="Arial" panose="020B0604020202020204" pitchFamily="34" charset="0"/>
                <a:cs typeface="Arial" panose="020B0604020202020204" pitchFamily="34" charset="0"/>
              </a:rPr>
              <a:t>Reason </a:t>
            </a:r>
            <a:r>
              <a:rPr lang="en-ZA" sz="1100" b="1" dirty="0">
                <a:latin typeface="Arial" panose="020B0604020202020204" pitchFamily="34" charset="0"/>
                <a:cs typeface="Arial" panose="020B0604020202020204" pitchFamily="34" charset="0"/>
              </a:rPr>
              <a:t>for </a:t>
            </a:r>
            <a:r>
              <a:rPr lang="en-ZA" sz="1100" b="1" dirty="0" smtClean="0">
                <a:latin typeface="Arial" panose="020B0604020202020204" pitchFamily="34" charset="0"/>
                <a:cs typeface="Arial" panose="020B0604020202020204" pitchFamily="34" charset="0"/>
              </a:rPr>
              <a:t>deviation</a:t>
            </a:r>
            <a:endParaRPr lang="en-US" sz="1100" dirty="0">
              <a:latin typeface="Arial" panose="020B0604020202020204" pitchFamily="34" charset="0"/>
              <a:cs typeface="Arial" panose="020B0604020202020204" pitchFamily="34" charset="0"/>
            </a:endParaRPr>
          </a:p>
          <a:p>
            <a:pPr lvl="0" defTabSz="914400">
              <a:defRPr/>
            </a:pPr>
            <a:r>
              <a:rPr lang="en-US" sz="1100" dirty="0">
                <a:solidFill>
                  <a:prstClr val="black"/>
                </a:solidFill>
                <a:latin typeface="Arial" panose="020B0604020202020204" pitchFamily="34" charset="0"/>
                <a:cs typeface="Arial" panose="020B0604020202020204" pitchFamily="34" charset="0"/>
              </a:rPr>
              <a:t>There was a low turn out of farmers due to farmers unable to access the venue because of extreme weather conditions (heavy rain fall made it difficult for farmers to travel</a:t>
            </a:r>
            <a:r>
              <a:rPr lang="en-US" sz="1100" dirty="0" smtClean="0">
                <a:solidFill>
                  <a:prstClr val="black"/>
                </a:solidFill>
                <a:latin typeface="Arial" panose="020B0604020202020204" pitchFamily="34" charset="0"/>
                <a:cs typeface="Arial" panose="020B0604020202020204" pitchFamily="34" charset="0"/>
              </a:rPr>
              <a:t>).</a:t>
            </a:r>
            <a:endParaRPr lang="en-US" sz="1100" dirty="0">
              <a:solidFill>
                <a:prstClr val="black"/>
              </a:solidFill>
              <a:latin typeface="Arial" panose="020B0604020202020204" pitchFamily="34" charset="0"/>
              <a:cs typeface="Arial" panose="020B0604020202020204" pitchFamily="34" charset="0"/>
            </a:endParaRPr>
          </a:p>
          <a:p>
            <a:pPr lvl="0"/>
            <a:endParaRPr lang="en-ZA" sz="1100" dirty="0" smtClean="0">
              <a:latin typeface="Arial" panose="020B0604020202020204" pitchFamily="34" charset="0"/>
              <a:cs typeface="Arial" panose="020B0604020202020204" pitchFamily="34" charset="0"/>
            </a:endParaRPr>
          </a:p>
          <a:p>
            <a:pPr lvl="0"/>
            <a:r>
              <a:rPr lang="en-ZA" sz="1100" b="1" dirty="0" smtClean="0">
                <a:latin typeface="Arial" panose="020B0604020202020204" pitchFamily="34" charset="0"/>
                <a:cs typeface="Arial" panose="020B0604020202020204" pitchFamily="34" charset="0"/>
              </a:rPr>
              <a:t>Planned </a:t>
            </a:r>
            <a:r>
              <a:rPr lang="en-ZA" sz="1100" b="1" dirty="0">
                <a:latin typeface="Arial" panose="020B0604020202020204" pitchFamily="34" charset="0"/>
                <a:cs typeface="Arial" panose="020B0604020202020204" pitchFamily="34" charset="0"/>
              </a:rPr>
              <a:t>intervention </a:t>
            </a:r>
            <a:endParaRPr lang="en-ZA" sz="1100" b="1" dirty="0" smtClean="0">
              <a:latin typeface="Arial" panose="020B0604020202020204" pitchFamily="34" charset="0"/>
              <a:cs typeface="Arial" panose="020B0604020202020204" pitchFamily="34" charset="0"/>
            </a:endParaRPr>
          </a:p>
          <a:p>
            <a:pPr lvl="0" defTabSz="914400">
              <a:defRPr/>
            </a:pPr>
            <a:r>
              <a:rPr lang="en-US" sz="1100" dirty="0">
                <a:solidFill>
                  <a:prstClr val="black"/>
                </a:solidFill>
                <a:latin typeface="Arial" panose="020B0604020202020204" pitchFamily="34" charset="0"/>
                <a:cs typeface="Arial" panose="020B0604020202020204" pitchFamily="34" charset="0"/>
              </a:rPr>
              <a:t>A training session has been arranged  for the 24</a:t>
            </a:r>
            <a:r>
              <a:rPr lang="en-US" sz="1100" baseline="30000" dirty="0">
                <a:solidFill>
                  <a:prstClr val="black"/>
                </a:solidFill>
                <a:latin typeface="Arial" panose="020B0604020202020204" pitchFamily="34" charset="0"/>
                <a:cs typeface="Arial" panose="020B0604020202020204" pitchFamily="34" charset="0"/>
              </a:rPr>
              <a:t>th</a:t>
            </a:r>
            <a:r>
              <a:rPr lang="en-US" sz="1100" dirty="0">
                <a:solidFill>
                  <a:prstClr val="black"/>
                </a:solidFill>
                <a:latin typeface="Arial" panose="020B0604020202020204" pitchFamily="34" charset="0"/>
                <a:cs typeface="Arial" panose="020B0604020202020204" pitchFamily="34" charset="0"/>
              </a:rPr>
              <a:t> and 25</a:t>
            </a:r>
            <a:r>
              <a:rPr lang="en-US" sz="1100" baseline="30000" dirty="0">
                <a:solidFill>
                  <a:prstClr val="black"/>
                </a:solidFill>
                <a:latin typeface="Arial" panose="020B0604020202020204" pitchFamily="34" charset="0"/>
                <a:cs typeface="Arial" panose="020B0604020202020204" pitchFamily="34" charset="0"/>
              </a:rPr>
              <a:t>th</a:t>
            </a:r>
            <a:r>
              <a:rPr lang="en-US" sz="1100" dirty="0">
                <a:solidFill>
                  <a:prstClr val="black"/>
                </a:solidFill>
                <a:latin typeface="Arial" panose="020B0604020202020204" pitchFamily="34" charset="0"/>
                <a:cs typeface="Arial" panose="020B0604020202020204" pitchFamily="34" charset="0"/>
              </a:rPr>
              <a:t> February 2022. A venue close to the farmers will be sourced to mitigate risk of inability to access venue due to heavy </a:t>
            </a:r>
            <a:r>
              <a:rPr lang="en-US" sz="1100" dirty="0" smtClean="0">
                <a:solidFill>
                  <a:prstClr val="black"/>
                </a:solidFill>
                <a:latin typeface="Arial" panose="020B0604020202020204" pitchFamily="34" charset="0"/>
                <a:cs typeface="Arial" panose="020B0604020202020204" pitchFamily="34" charset="0"/>
              </a:rPr>
              <a:t>rains.</a:t>
            </a:r>
            <a:endParaRPr lang="en-ZA" sz="1100" dirty="0">
              <a:solidFill>
                <a:prstClr val="black"/>
              </a:solidFill>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789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290385AE-7FBF-46E8-9F96-40E10EB47568}"/>
              </a:ext>
            </a:extLst>
          </p:cNvPr>
          <p:cNvSpPr txBox="1">
            <a:spLocks/>
          </p:cNvSpPr>
          <p:nvPr/>
        </p:nvSpPr>
        <p:spPr>
          <a:xfrm>
            <a:off x="190500" y="970942"/>
            <a:ext cx="8763000" cy="612068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3: </a:t>
            </a: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FOOD SECURITY, LAND REFORM AND RESTITUTION </a:t>
            </a: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Purpose: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Acquire and distribute land, and promote food security and agrarian reform programmes.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Programme Structure: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Food Security</a:t>
            </a:r>
          </a:p>
          <a:p>
            <a:pPr marL="285750" lvl="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Land Redistribution and Tenure </a:t>
            </a:r>
            <a:r>
              <a:rPr lang="en-ZA" sz="1600" dirty="0" smtClean="0">
                <a:solidFill>
                  <a:prstClr val="black"/>
                </a:solidFill>
                <a:latin typeface="Arial" panose="020B0604020202020204" pitchFamily="34" charset="0"/>
                <a:cs typeface="Arial" panose="020B0604020202020204" pitchFamily="34" charset="0"/>
              </a:rPr>
              <a:t>Reform</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National Extension Services and Sector Capacity Development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Farmer Support and Development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Restitution</a:t>
            </a:r>
          </a:p>
          <a:p>
            <a:pPr marL="285750" lvl="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Agricultural Land Holdings Account (ALHA</a:t>
            </a:r>
            <a:r>
              <a:rPr lang="en-ZA" sz="1600" dirty="0" smtClean="0">
                <a:solidFill>
                  <a:prstClr val="black"/>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defRPr/>
            </a:pPr>
            <a:r>
              <a:rPr lang="en-US" sz="1600" dirty="0" err="1">
                <a:solidFill>
                  <a:prstClr val="black"/>
                </a:solidFill>
                <a:latin typeface="Arial" panose="020B0604020202020204" pitchFamily="34" charset="0"/>
                <a:cs typeface="Arial" panose="020B0604020202020204" pitchFamily="34" charset="0"/>
              </a:rPr>
              <a:t>Ingonyama</a:t>
            </a:r>
            <a:r>
              <a:rPr lang="en-US" sz="1600" dirty="0">
                <a:solidFill>
                  <a:prstClr val="black"/>
                </a:solidFill>
                <a:latin typeface="Arial" panose="020B0604020202020204" pitchFamily="34" charset="0"/>
                <a:cs typeface="Arial" panose="020B0604020202020204" pitchFamily="34" charset="0"/>
              </a:rPr>
              <a:t> Trust Board (ITB</a:t>
            </a:r>
            <a:r>
              <a:rPr lang="en-US" sz="1600" dirty="0" smtClean="0">
                <a:solidFill>
                  <a:prstClr val="black"/>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defRPr/>
            </a:pPr>
            <a:r>
              <a:rPr lang="en-ZA" sz="1600" dirty="0">
                <a:solidFill>
                  <a:prstClr val="black"/>
                </a:solidFill>
                <a:latin typeface="Arial" panose="020B0604020202020204" pitchFamily="34" charset="0"/>
                <a:cs typeface="Arial" panose="020B0604020202020204" pitchFamily="34" charset="0"/>
              </a:rPr>
              <a:t>Office of the </a:t>
            </a:r>
            <a:r>
              <a:rPr lang="en-ZA" sz="1600" dirty="0" err="1">
                <a:solidFill>
                  <a:prstClr val="black"/>
                </a:solidFill>
                <a:latin typeface="Arial" panose="020B0604020202020204" pitchFamily="34" charset="0"/>
                <a:cs typeface="Arial" panose="020B0604020202020204" pitchFamily="34" charset="0"/>
              </a:rPr>
              <a:t>Valuer</a:t>
            </a:r>
            <a:r>
              <a:rPr lang="en-ZA" sz="1600" dirty="0">
                <a:solidFill>
                  <a:prstClr val="black"/>
                </a:solidFill>
                <a:latin typeface="Arial" panose="020B0604020202020204" pitchFamily="34" charset="0"/>
                <a:cs typeface="Arial" panose="020B0604020202020204" pitchFamily="34" charset="0"/>
              </a:rPr>
              <a:t>-General (OVG)</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Strategic Objectives:</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3: Redress and equitable access to land and producer support.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 </a:t>
            </a: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1326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3: FOOD SECURITY, LAND REFORM AND RESTITUTION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515450" y="702839"/>
            <a:ext cx="8382000" cy="1077218"/>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4.4.1 Number of CPA supported to be compliant with </a:t>
            </a: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legislation</a:t>
            </a:r>
          </a:p>
          <a:p>
            <a:pPr marL="0" marR="0" lvl="0" indent="0" algn="l" defTabSz="913403"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rPr>
              <a:t>Annual </a:t>
            </a: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Target: 577</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0" name="Rounded Rectangle 4">
            <a:extLst>
              <a:ext uri="{FF2B5EF4-FFF2-40B4-BE49-F238E27FC236}">
                <a16:creationId xmlns:a16="http://schemas.microsoft.com/office/drawing/2014/main" id="{46707732-E533-40E6-911C-8E333BB0847A}"/>
              </a:ext>
            </a:extLst>
          </p:cNvPr>
          <p:cNvSpPr txBox="1"/>
          <p:nvPr/>
        </p:nvSpPr>
        <p:spPr>
          <a:xfrm>
            <a:off x="515450" y="1969204"/>
            <a:ext cx="7872974" cy="1452502"/>
          </a:xfrm>
          <a:prstGeom prst="rect">
            <a:avLst/>
          </a:prstGeom>
          <a:solidFill>
            <a:srgbClr val="FF0000"/>
          </a:solidFill>
          <a:ln>
            <a:solidFill>
              <a:srgbClr val="FF0000"/>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450</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Output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420</a:t>
            </a:r>
            <a:endPar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achieved</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415272" y="3620468"/>
            <a:ext cx="7752416" cy="954107"/>
          </a:xfrm>
          <a:prstGeom prst="rect">
            <a:avLst/>
          </a:prstGeom>
        </p:spPr>
        <p:txBody>
          <a:bodyPr wrap="square">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training could not take place as planned due to conflicts in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CPAs</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 is resolving these conflicts and training have resumed in some of these provinces</a:t>
            </a:r>
            <a:r>
              <a:rPr kumimoji="0" lang="en-US" sz="1200" b="0" i="0" u="none" strike="noStrike" kern="1200" cap="none" spc="0" normalizeH="0" baseline="0" noProof="0" dirty="0">
                <a:ln>
                  <a:noFill/>
                </a:ln>
                <a:solidFill>
                  <a:prstClr val="black"/>
                </a:solidFill>
                <a:effectLst/>
                <a:uLnTx/>
                <a:uFillTx/>
                <a:latin typeface="Calibri"/>
                <a:ea typeface="+mn-ea"/>
                <a:cs typeface="+mn-cs"/>
              </a:rPr>
              <a:t>.</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592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3: FOOD SECURITY, LAND REFORM AND RESTITUTION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TextBox 10"/>
          <p:cNvSpPr txBox="1"/>
          <p:nvPr/>
        </p:nvSpPr>
        <p:spPr>
          <a:xfrm>
            <a:off x="395536" y="913608"/>
            <a:ext cx="79102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5.1.1 Employment of extension practitioners in the sector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Draft report on em</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ployment of extension practitioners compiled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457200" y="4550434"/>
            <a:ext cx="8131233" cy="1308050"/>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2217849218"/>
              </p:ext>
            </p:extLst>
          </p:nvPr>
        </p:nvGraphicFramePr>
        <p:xfrm>
          <a:off x="755576" y="2116933"/>
          <a:ext cx="7931224" cy="2140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631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5.3.1 Number of hectares of strategically located land acquired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33 720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14800"/>
            <a:ext cx="8131233" cy="1312860"/>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273050" algn="l"/>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There is a delay in transfer of properties due to prolonged administrative processes involving bond cancellation by banks, acceptance of guarantee as well as settling of the municipal rates and taxes by the sellers. These are some of the factors that affect the turnaround time for the acquisition of land.</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Planned </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The Department is engaging banks and municipalities to find solution to deal with these bottlenecks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872552208"/>
              </p:ext>
            </p:extLst>
          </p:nvPr>
        </p:nvGraphicFramePr>
        <p:xfrm>
          <a:off x="755576" y="2025004"/>
          <a:ext cx="7942306"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7670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5.3.2 Number of hectares acquired for farm dwellers and/or labour tenants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6 150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14800"/>
            <a:ext cx="8131233" cy="1446550"/>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Delays in the completion of the subdivisions. Issues with Municipality in the implementation of SPLUMA.</a:t>
            </a:r>
          </a:p>
          <a:p>
            <a:pPr marL="0" marR="0" lvl="0" indent="0" algn="just"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a delay in transfer of properties due to prolonged administrative processes involving bond cancellation by banks, acceptance of guarantee as well as settling of the municipal rates and taxes by the sellers. These are some of the factors that affect the turnaround time for the acquisition of land</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 is engaging banks and municipalities to find solution to deal with these bottlenecks</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591852108"/>
              </p:ext>
            </p:extLst>
          </p:nvPr>
        </p:nvGraphicFramePr>
        <p:xfrm>
          <a:off x="755576" y="2025004"/>
          <a:ext cx="7942306"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74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5.4.1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of hectares allocated to women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50%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81177"/>
            <a:ext cx="8131233" cy="1123384"/>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Acquisition of land was low in the period under review</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Once the challenges of acquisitions are resolved, allocation will improve.</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314804966"/>
              </p:ext>
            </p:extLst>
          </p:nvPr>
        </p:nvGraphicFramePr>
        <p:xfrm>
          <a:off x="392082" y="1981200"/>
          <a:ext cx="8305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553200" y="6753262"/>
            <a:ext cx="2133600" cy="3843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1340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5.4.2 Percentage of hectares of allocated to youth </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40%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14800"/>
            <a:ext cx="8131233" cy="1308050"/>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Few applications are being received from youth</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644302344"/>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6553200" y="6753262"/>
            <a:ext cx="2133600" cy="3843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9476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5.4.3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Percentage of hectares of allocated to people with disability </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10%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14800"/>
            <a:ext cx="8131233" cy="1107996"/>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application were received from People with disability</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Adverts for farm allocations will be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rPr>
              <a:t>tailor-made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for disabled people so that they do not have to compete with other prioritized groups, and once the challenges of acquisitions are resolved, allocation will improve.</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992394920"/>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28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5.5.1 Number of TRANCRAA areas transferred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11</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14800"/>
            <a:ext cx="8131233" cy="1661993"/>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Transfer of land to the affected communities is delayed due to conflicts and disputes amongst the members of the communities.</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Department is resolving these conflicts and disputes to enable transfer of land and some of the areas are to be transferred in the current quarter</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254958179"/>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32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326C7AF7-0DC1-40A2-9D0A-98F034ADC60D}"/>
              </a:ext>
            </a:extLst>
          </p:cNvPr>
          <p:cNvSpPr txBox="1">
            <a:spLocks/>
          </p:cNvSpPr>
          <p:nvPr/>
        </p:nvSpPr>
        <p:spPr>
          <a:xfrm>
            <a:off x="990600" y="28194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800" b="1" i="0" u="none" strike="noStrike" kern="1200" cap="none" spc="0" normalizeH="0" baseline="0" noProof="0" dirty="0" smtClean="0">
                <a:ln>
                  <a:noFill/>
                </a:ln>
                <a:solidFill>
                  <a:srgbClr val="94C600"/>
                </a:solidFill>
                <a:effectLst/>
                <a:uLnTx/>
                <a:uFillTx/>
                <a:latin typeface="Arial" panose="020B0604020202020204" pitchFamily="34" charset="0"/>
                <a:ea typeface="+mj-ea"/>
                <a:cs typeface="Arial" panose="020B0604020202020204" pitchFamily="34" charset="0"/>
              </a:rPr>
              <a:t>OPERATIONAL ENVIRONMENT </a:t>
            </a:r>
            <a:endParaRPr kumimoji="0" lang="en-ZA" sz="18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03266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5.6.1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Number</a:t>
            </a:r>
            <a:r>
              <a:rPr kumimoji="0" lang="en-US" sz="16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of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labour</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tenants’ applications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finalised</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1000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79366" y="4114800"/>
            <a:ext cx="8131233" cy="1015663"/>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Delays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due to prolonged facilitation and negotiations have affected the finalization of applications..</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department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looking at mechanisms to deal with the prolonged facilitation and negotiation</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358750560"/>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838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378416" y="273293"/>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600493"/>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3: FOOD SECURITY, LAND REFORM AND RESTITUTION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464344" y="690439"/>
            <a:ext cx="8382000" cy="584775"/>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5.7.1 Number of land claims settled</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240</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6736" y="1306866"/>
            <a:ext cx="8610600" cy="1093519"/>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00B05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181</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146</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Achieved</a:t>
              </a:r>
            </a:p>
          </p:txBody>
        </p:sp>
      </p:grpSp>
      <p:graphicFrame>
        <p:nvGraphicFramePr>
          <p:cNvPr id="11" name="Table 10">
            <a:extLst>
              <a:ext uri="{FF2B5EF4-FFF2-40B4-BE49-F238E27FC236}">
                <a16:creationId xmlns:a16="http://schemas.microsoft.com/office/drawing/2014/main" id="{26A13BF2-9DE2-41B0-94FD-DBC34F665E85}"/>
              </a:ext>
            </a:extLst>
          </p:cNvPr>
          <p:cNvGraphicFramePr>
            <a:graphicFrameLocks noGrp="1"/>
          </p:cNvGraphicFramePr>
          <p:nvPr>
            <p:extLst>
              <p:ext uri="{D42A27DB-BD31-4B8C-83A1-F6EECF244321}">
                <p14:modId xmlns:p14="http://schemas.microsoft.com/office/powerpoint/2010/main" val="1256282122"/>
              </p:ext>
            </p:extLst>
          </p:nvPr>
        </p:nvGraphicFramePr>
        <p:xfrm>
          <a:off x="154736" y="2506398"/>
          <a:ext cx="8760664" cy="171450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5379">
                  <a:extLst>
                    <a:ext uri="{9D8B030D-6E8A-4147-A177-3AD203B41FA5}">
                      <a16:colId xmlns:a16="http://schemas.microsoft.com/office/drawing/2014/main" val="20000"/>
                    </a:ext>
                  </a:extLst>
                </a:gridCol>
                <a:gridCol w="733194">
                  <a:extLst>
                    <a:ext uri="{9D8B030D-6E8A-4147-A177-3AD203B41FA5}">
                      <a16:colId xmlns:a16="http://schemas.microsoft.com/office/drawing/2014/main" val="20002"/>
                    </a:ext>
                  </a:extLst>
                </a:gridCol>
                <a:gridCol w="671047">
                  <a:extLst>
                    <a:ext uri="{9D8B030D-6E8A-4147-A177-3AD203B41FA5}">
                      <a16:colId xmlns:a16="http://schemas.microsoft.com/office/drawing/2014/main" val="20003"/>
                    </a:ext>
                  </a:extLst>
                </a:gridCol>
                <a:gridCol w="745605">
                  <a:extLst>
                    <a:ext uri="{9D8B030D-6E8A-4147-A177-3AD203B41FA5}">
                      <a16:colId xmlns:a16="http://schemas.microsoft.com/office/drawing/2014/main" val="20004"/>
                    </a:ext>
                  </a:extLst>
                </a:gridCol>
                <a:gridCol w="671047">
                  <a:extLst>
                    <a:ext uri="{9D8B030D-6E8A-4147-A177-3AD203B41FA5}">
                      <a16:colId xmlns:a16="http://schemas.microsoft.com/office/drawing/2014/main" val="20005"/>
                    </a:ext>
                  </a:extLst>
                </a:gridCol>
                <a:gridCol w="745605">
                  <a:extLst>
                    <a:ext uri="{9D8B030D-6E8A-4147-A177-3AD203B41FA5}">
                      <a16:colId xmlns:a16="http://schemas.microsoft.com/office/drawing/2014/main" val="20006"/>
                    </a:ext>
                  </a:extLst>
                </a:gridCol>
                <a:gridCol w="745605">
                  <a:extLst>
                    <a:ext uri="{9D8B030D-6E8A-4147-A177-3AD203B41FA5}">
                      <a16:colId xmlns:a16="http://schemas.microsoft.com/office/drawing/2014/main" val="20007"/>
                    </a:ext>
                  </a:extLst>
                </a:gridCol>
                <a:gridCol w="745605">
                  <a:extLst>
                    <a:ext uri="{9D8B030D-6E8A-4147-A177-3AD203B41FA5}">
                      <a16:colId xmlns:a16="http://schemas.microsoft.com/office/drawing/2014/main" val="20008"/>
                    </a:ext>
                  </a:extLst>
                </a:gridCol>
                <a:gridCol w="745605">
                  <a:extLst>
                    <a:ext uri="{9D8B030D-6E8A-4147-A177-3AD203B41FA5}">
                      <a16:colId xmlns:a16="http://schemas.microsoft.com/office/drawing/2014/main" val="20009"/>
                    </a:ext>
                  </a:extLst>
                </a:gridCol>
                <a:gridCol w="820166">
                  <a:extLst>
                    <a:ext uri="{9D8B030D-6E8A-4147-A177-3AD203B41FA5}">
                      <a16:colId xmlns:a16="http://schemas.microsoft.com/office/drawing/2014/main" val="20010"/>
                    </a:ext>
                  </a:extLst>
                </a:gridCol>
                <a:gridCol w="931806">
                  <a:extLst>
                    <a:ext uri="{9D8B030D-6E8A-4147-A177-3AD203B41FA5}">
                      <a16:colId xmlns:a16="http://schemas.microsoft.com/office/drawing/2014/main" val="20011"/>
                    </a:ext>
                  </a:extLst>
                </a:gridCol>
              </a:tblGrid>
              <a:tr h="397461">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746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240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746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181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767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a:solidFill>
                            <a:srgbClr val="000000"/>
                          </a:solidFill>
                          <a:effectLst/>
                          <a:latin typeface="Calibri" panose="020F0502020204030204" pitchFamily="34" charset="0"/>
                        </a:rPr>
                        <a:t>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a:solidFill>
                            <a:srgbClr val="000000"/>
                          </a:solidFill>
                          <a:effectLst/>
                          <a:latin typeface="Calibri" panose="020F0502020204030204" pitchFamily="34" charset="0"/>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a:solidFill>
                            <a:srgbClr val="000000"/>
                          </a:solidFill>
                          <a:effectLst/>
                          <a:latin typeface="Calibri" panose="020F050202020403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B4D8D5E8-E142-483C-AD69-0D52598F563E}"/>
              </a:ext>
            </a:extLst>
          </p:cNvPr>
          <p:cNvSpPr txBox="1"/>
          <p:nvPr/>
        </p:nvSpPr>
        <p:spPr>
          <a:xfrm>
            <a:off x="100846" y="4310146"/>
            <a:ext cx="8784739" cy="954107"/>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Delays in getting offers signed/accepted by the claimants </a:t>
            </a:r>
            <a:r>
              <a:rPr lang="en-US" sz="1100" dirty="0">
                <a:solidFill>
                  <a:prstClr val="black"/>
                </a:solidFill>
                <a:latin typeface="Arial" panose="020B0604020202020204" pitchFamily="34" charset="0"/>
                <a:cs typeface="Arial" panose="020B0604020202020204" pitchFamily="34" charset="0"/>
              </a:rPr>
              <a:t> </a:t>
            </a:r>
            <a:r>
              <a:rPr lang="en-US" sz="1100" dirty="0" smtClean="0">
                <a:solidFill>
                  <a:prstClr val="black"/>
                </a:solidFill>
                <a:latin typeface="Arial" panose="020B0604020202020204" pitchFamily="34" charset="0"/>
                <a:cs typeface="Arial" panose="020B0604020202020204" pitchFamily="34" charset="0"/>
              </a:rPr>
              <a:t>and d</a:t>
            </a:r>
            <a:r>
              <a:rPr kumimoji="0" lang="en-US"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elays</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by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 Providers doing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valuations.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Priorities settlements in Quarter 4 as per recovery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3887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395288" y="289069"/>
            <a:ext cx="8291512" cy="7333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3: FOOD SECURITY, LAND REFORM AND RESTITUTION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464344" y="754047"/>
            <a:ext cx="8382000" cy="584775"/>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5.7.2 Number of land claims finalised</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316</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0" y="1306369"/>
            <a:ext cx="9036496" cy="885872"/>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6"/>
              <a:ext cx="6783647" cy="1206620"/>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267</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249</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Not Achieved</a:t>
              </a:r>
            </a:p>
          </p:txBody>
        </p:sp>
      </p:grpSp>
      <p:graphicFrame>
        <p:nvGraphicFramePr>
          <p:cNvPr id="11" name="Table 10">
            <a:extLst>
              <a:ext uri="{FF2B5EF4-FFF2-40B4-BE49-F238E27FC236}">
                <a16:creationId xmlns:a16="http://schemas.microsoft.com/office/drawing/2014/main" id="{26A13BF2-9DE2-41B0-94FD-DBC34F665E85}"/>
              </a:ext>
            </a:extLst>
          </p:cNvPr>
          <p:cNvGraphicFramePr>
            <a:graphicFrameLocks noGrp="1"/>
          </p:cNvGraphicFramePr>
          <p:nvPr>
            <p:extLst>
              <p:ext uri="{D42A27DB-BD31-4B8C-83A1-F6EECF244321}">
                <p14:modId xmlns:p14="http://schemas.microsoft.com/office/powerpoint/2010/main" val="433586768"/>
              </p:ext>
            </p:extLst>
          </p:nvPr>
        </p:nvGraphicFramePr>
        <p:xfrm>
          <a:off x="31304" y="2169021"/>
          <a:ext cx="9005191" cy="178022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39024">
                  <a:extLst>
                    <a:ext uri="{9D8B030D-6E8A-4147-A177-3AD203B41FA5}">
                      <a16:colId xmlns:a16="http://schemas.microsoft.com/office/drawing/2014/main" val="20000"/>
                    </a:ext>
                  </a:extLst>
                </a:gridCol>
                <a:gridCol w="753659">
                  <a:extLst>
                    <a:ext uri="{9D8B030D-6E8A-4147-A177-3AD203B41FA5}">
                      <a16:colId xmlns:a16="http://schemas.microsoft.com/office/drawing/2014/main" val="20002"/>
                    </a:ext>
                  </a:extLst>
                </a:gridCol>
                <a:gridCol w="689777">
                  <a:extLst>
                    <a:ext uri="{9D8B030D-6E8A-4147-A177-3AD203B41FA5}">
                      <a16:colId xmlns:a16="http://schemas.microsoft.com/office/drawing/2014/main" val="20003"/>
                    </a:ext>
                  </a:extLst>
                </a:gridCol>
                <a:gridCol w="568762">
                  <a:extLst>
                    <a:ext uri="{9D8B030D-6E8A-4147-A177-3AD203B41FA5}">
                      <a16:colId xmlns:a16="http://schemas.microsoft.com/office/drawing/2014/main" val="20004"/>
                    </a:ext>
                  </a:extLst>
                </a:gridCol>
                <a:gridCol w="887431">
                  <a:extLst>
                    <a:ext uri="{9D8B030D-6E8A-4147-A177-3AD203B41FA5}">
                      <a16:colId xmlns:a16="http://schemas.microsoft.com/office/drawing/2014/main" val="20005"/>
                    </a:ext>
                  </a:extLst>
                </a:gridCol>
                <a:gridCol w="766416">
                  <a:extLst>
                    <a:ext uri="{9D8B030D-6E8A-4147-A177-3AD203B41FA5}">
                      <a16:colId xmlns:a16="http://schemas.microsoft.com/office/drawing/2014/main" val="20006"/>
                    </a:ext>
                  </a:extLst>
                </a:gridCol>
                <a:gridCol w="766416">
                  <a:extLst>
                    <a:ext uri="{9D8B030D-6E8A-4147-A177-3AD203B41FA5}">
                      <a16:colId xmlns:a16="http://schemas.microsoft.com/office/drawing/2014/main" val="20007"/>
                    </a:ext>
                  </a:extLst>
                </a:gridCol>
                <a:gridCol w="766416">
                  <a:extLst>
                    <a:ext uri="{9D8B030D-6E8A-4147-A177-3AD203B41FA5}">
                      <a16:colId xmlns:a16="http://schemas.microsoft.com/office/drawing/2014/main" val="20008"/>
                    </a:ext>
                  </a:extLst>
                </a:gridCol>
                <a:gridCol w="766416">
                  <a:extLst>
                    <a:ext uri="{9D8B030D-6E8A-4147-A177-3AD203B41FA5}">
                      <a16:colId xmlns:a16="http://schemas.microsoft.com/office/drawing/2014/main" val="20009"/>
                    </a:ext>
                  </a:extLst>
                </a:gridCol>
                <a:gridCol w="843059">
                  <a:extLst>
                    <a:ext uri="{9D8B030D-6E8A-4147-A177-3AD203B41FA5}">
                      <a16:colId xmlns:a16="http://schemas.microsoft.com/office/drawing/2014/main" val="20010"/>
                    </a:ext>
                  </a:extLst>
                </a:gridCol>
                <a:gridCol w="957815">
                  <a:extLst>
                    <a:ext uri="{9D8B030D-6E8A-4147-A177-3AD203B41FA5}">
                      <a16:colId xmlns:a16="http://schemas.microsoft.com/office/drawing/2014/main" val="20011"/>
                    </a:ext>
                  </a:extLst>
                </a:gridCol>
              </a:tblGrid>
              <a:tr h="37596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282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316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282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dirty="0">
                          <a:solidFill>
                            <a:srgbClr val="000000"/>
                          </a:solidFill>
                          <a:effectLst/>
                          <a:latin typeface="Calibri" panose="020F0502020204030204" pitchFamily="34" charset="0"/>
                        </a:rPr>
                        <a:t>267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005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8C087257-1458-413F-A6E2-3D9E33A4251A}"/>
              </a:ext>
            </a:extLst>
          </p:cNvPr>
          <p:cNvSpPr txBox="1"/>
          <p:nvPr/>
        </p:nvSpPr>
        <p:spPr>
          <a:xfrm>
            <a:off x="0" y="4066706"/>
            <a:ext cx="8571937" cy="1277273"/>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100" noProof="0" dirty="0" smtClean="0">
                <a:solidFill>
                  <a:prstClr val="black"/>
                </a:solidFill>
                <a:latin typeface="Arial" panose="020B0604020202020204" pitchFamily="34" charset="0"/>
                <a:cs typeface="Arial" panose="020B0604020202020204" pitchFamily="34" charset="0"/>
              </a:rPr>
              <a:t>Lack of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cooperation</a:t>
            </a:r>
            <a:r>
              <a:rPr kumimoji="0" lang="en-US"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by family representatives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they have received their share of the award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Untraceable beneficiaries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a:t>
            </a:r>
            <a:r>
              <a:rPr kumimoji="0" lang="en-US"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outstanding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Occupation Certificates </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Planned </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Targeting family claims with small outstanding balances. Declarations to be drafted for untraceable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beneficiaries</a:t>
            </a:r>
            <a:r>
              <a:rPr kumimoji="0" lang="en-US"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1100" dirty="0" smtClean="0">
                <a:solidFill>
                  <a:prstClr val="black"/>
                </a:solidFill>
                <a:latin typeface="Arial" panose="020B0604020202020204" pitchFamily="34" charset="0"/>
                <a:cs typeface="Arial" panose="020B0604020202020204" pitchFamily="34" charset="0"/>
              </a:rPr>
              <a:t>e</a:t>
            </a:r>
            <a:r>
              <a:rPr kumimoji="0" lang="en-US" sz="11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ngage</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intensively regarding Occupation Certificates</a:t>
            </a:r>
            <a:r>
              <a:rPr kumimoji="0" lang="en-US"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including escalation if need arise.</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8109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3: FOOD SECURITY, LAND REFORM AND RESTITUTION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5.8.1 Number of farms supported through the Land Development Support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146</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74567" y="4008671"/>
            <a:ext cx="8131233" cy="1200329"/>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Delays in procurement processes affecting projects  approval. </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Planned </a:t>
            </a: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a:t>
            </a:r>
            <a:endPar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Strategies are been formulated to fast track approval processes and to mainly focus on setting target for farms to be supported  after  granting of approvals.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4166215550"/>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9550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152797"/>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4741522"/>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4: RURAL DEVELOPMENT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Arial" pitchFamily="34" charset="0"/>
            </a:endParaRPr>
          </a:p>
          <a:p>
            <a:pPr marL="0" marR="0" lvl="0" indent="0" algn="just" defTabSz="913403" rtl="0" eaLnBrk="1" fontAlgn="auto" latinLnBrk="0" hangingPunct="1">
              <a:lnSpc>
                <a:spcPct val="115000"/>
              </a:lnSpc>
              <a:spcBef>
                <a:spcPct val="2000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Programme 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Initiate, facilitate, coordinate and act as a catalyst for the implementation of a comprehensive rural development programme leading to sustainable and vibrant rural communities.</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just" defTabSz="913403" rtl="0" eaLnBrk="1" fontAlgn="auto" latinLnBrk="0" hangingPunct="1">
              <a:lnSpc>
                <a:spcPct val="115000"/>
              </a:lnSpc>
              <a:spcBef>
                <a:spcPct val="2000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just" defTabSz="913403" rtl="0" eaLnBrk="1" fontAlgn="auto" latinLnBrk="0" hangingPunct="1">
              <a:lnSpc>
                <a:spcPct val="115000"/>
              </a:lnSpc>
              <a:spcBef>
                <a:spcPct val="2000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Sub-programme: </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529" marR="0" lvl="0" indent="-342529" algn="just" defTabSz="913403" rtl="0" eaLnBrk="1" fontAlgn="auto" latinLnBrk="0" hangingPunct="1">
              <a:lnSpc>
                <a:spcPct val="115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National Rural Youth Service Corps (NARYSEC)</a:t>
            </a:r>
          </a:p>
          <a:p>
            <a:pPr marL="342529" lvl="0" indent="-342529" algn="just" defTabSz="913403">
              <a:lnSpc>
                <a:spcPct val="115000"/>
              </a:lnSpc>
              <a:spcBef>
                <a:spcPct val="20000"/>
              </a:spcBef>
              <a:buFont typeface="Arial" panose="020B0604020202020204" pitchFamily="34" charset="0"/>
              <a:buChar char="•"/>
              <a:defRPr/>
            </a:pPr>
            <a:r>
              <a:rPr lang="en-ZA" sz="1600" dirty="0">
                <a:solidFill>
                  <a:prstClr val="black"/>
                </a:solidFill>
                <a:latin typeface="Arial" panose="020B0604020202020204" pitchFamily="34" charset="0"/>
                <a:ea typeface="Calibri"/>
                <a:cs typeface="Arial" panose="020B0604020202020204" pitchFamily="34" charset="0"/>
              </a:rPr>
              <a:t>Rural Infrastructure </a:t>
            </a:r>
            <a:r>
              <a:rPr lang="en-ZA" sz="1600" dirty="0" smtClean="0">
                <a:solidFill>
                  <a:prstClr val="black"/>
                </a:solidFill>
                <a:latin typeface="Arial" panose="020B0604020202020204" pitchFamily="34" charset="0"/>
                <a:ea typeface="Calibri"/>
                <a:cs typeface="Arial" panose="020B0604020202020204" pitchFamily="34" charset="0"/>
              </a:rPr>
              <a:t>Development</a:t>
            </a:r>
          </a:p>
          <a:p>
            <a:pPr marL="342529" lvl="0" indent="-342529" algn="just" defTabSz="913403">
              <a:lnSpc>
                <a:spcPct val="115000"/>
              </a:lnSpc>
              <a:spcBef>
                <a:spcPct val="20000"/>
              </a:spcBef>
              <a:buFont typeface="Arial" panose="020B0604020202020204" pitchFamily="34" charset="0"/>
              <a:buChar char="•"/>
              <a:defRPr/>
            </a:pPr>
            <a:r>
              <a:rPr lang="en-ZA" sz="1600" dirty="0" smtClean="0">
                <a:solidFill>
                  <a:prstClr val="black"/>
                </a:solidFill>
                <a:latin typeface="Arial" panose="020B0604020202020204" pitchFamily="34" charset="0"/>
                <a:ea typeface="Calibri"/>
                <a:cs typeface="Arial" panose="020B0604020202020204" pitchFamily="34" charset="0"/>
              </a:rPr>
              <a:t>Technology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Research and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rPr>
              <a:t>Development</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just" defTabSz="913403" rtl="0" eaLnBrk="1" fontAlgn="auto" latinLnBrk="0" hangingPunct="1">
              <a:lnSpc>
                <a:spcPct val="115000"/>
              </a:lnSpc>
              <a:spcBef>
                <a:spcPct val="2000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just" defTabSz="913403" rtl="0" eaLnBrk="1" fontAlgn="auto" latinLnBrk="0" hangingPunct="1">
              <a:lnSpc>
                <a:spcPct val="115000"/>
              </a:lnSpc>
              <a:spcBef>
                <a:spcPct val="2000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Strategic Objectives: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342529" marR="0" lvl="0" indent="-342529" algn="just" defTabSz="913403"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6: Integrated and inclusive rural economy. </a:t>
            </a: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2678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70648" y="160173"/>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4: RURAL DEVELOPMENT </a:t>
            </a:r>
          </a:p>
        </p:txBody>
      </p:sp>
      <p:sp>
        <p:nvSpPr>
          <p:cNvPr id="7" name="TextBox 6">
            <a:extLst>
              <a:ext uri="{FF2B5EF4-FFF2-40B4-BE49-F238E27FC236}">
                <a16:creationId xmlns:a16="http://schemas.microsoft.com/office/drawing/2014/main" id="{F91EB010-B9D2-4DF0-B7F7-D70E6F593B12}"/>
              </a:ext>
            </a:extLst>
          </p:cNvPr>
          <p:cNvSpPr txBox="1"/>
          <p:nvPr/>
        </p:nvSpPr>
        <p:spPr>
          <a:xfrm>
            <a:off x="532218" y="822469"/>
            <a:ext cx="8382000" cy="830997"/>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6.1.1 Number of NARYSEC youth trained</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rPr>
              <a:t>Annual </a:t>
            </a: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Target: 1 409</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36563" y="1604252"/>
            <a:ext cx="8610600" cy="1093519"/>
            <a:chOff x="456985" y="344503"/>
            <a:chExt cx="6926871" cy="1466986"/>
          </a:xfrm>
          <a:solidFill>
            <a:srgbClr val="00B05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solidFill>
              <a:srgbClr val="00B050"/>
            </a:solidFill>
            <a:ln>
              <a:solidFill>
                <a:srgbClr val="00B05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solidFill>
              <a:srgbClr val="00B050"/>
            </a:solidFill>
            <a:ln>
              <a:solidFill>
                <a:srgbClr val="00B05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752</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1 089</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Achieved</a:t>
              </a:r>
            </a:p>
          </p:txBody>
        </p:sp>
      </p:grpSp>
      <p:graphicFrame>
        <p:nvGraphicFramePr>
          <p:cNvPr id="11" name="Table 10">
            <a:extLst>
              <a:ext uri="{FF2B5EF4-FFF2-40B4-BE49-F238E27FC236}">
                <a16:creationId xmlns:a16="http://schemas.microsoft.com/office/drawing/2014/main" id="{26A13BF2-9DE2-41B0-94FD-DBC34F665E85}"/>
              </a:ext>
            </a:extLst>
          </p:cNvPr>
          <p:cNvGraphicFramePr>
            <a:graphicFrameLocks noGrp="1"/>
          </p:cNvGraphicFramePr>
          <p:nvPr>
            <p:extLst>
              <p:ext uri="{D42A27DB-BD31-4B8C-83A1-F6EECF244321}">
                <p14:modId xmlns:p14="http://schemas.microsoft.com/office/powerpoint/2010/main" val="348427415"/>
              </p:ext>
            </p:extLst>
          </p:nvPr>
        </p:nvGraphicFramePr>
        <p:xfrm>
          <a:off x="152400" y="2817093"/>
          <a:ext cx="8596064" cy="185362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5379">
                  <a:extLst>
                    <a:ext uri="{9D8B030D-6E8A-4147-A177-3AD203B41FA5}">
                      <a16:colId xmlns:a16="http://schemas.microsoft.com/office/drawing/2014/main" val="20000"/>
                    </a:ext>
                  </a:extLst>
                </a:gridCol>
                <a:gridCol w="733194">
                  <a:extLst>
                    <a:ext uri="{9D8B030D-6E8A-4147-A177-3AD203B41FA5}">
                      <a16:colId xmlns:a16="http://schemas.microsoft.com/office/drawing/2014/main" val="20002"/>
                    </a:ext>
                  </a:extLst>
                </a:gridCol>
                <a:gridCol w="671047">
                  <a:extLst>
                    <a:ext uri="{9D8B030D-6E8A-4147-A177-3AD203B41FA5}">
                      <a16:colId xmlns:a16="http://schemas.microsoft.com/office/drawing/2014/main" val="20003"/>
                    </a:ext>
                  </a:extLst>
                </a:gridCol>
                <a:gridCol w="745605">
                  <a:extLst>
                    <a:ext uri="{9D8B030D-6E8A-4147-A177-3AD203B41FA5}">
                      <a16:colId xmlns:a16="http://schemas.microsoft.com/office/drawing/2014/main" val="20004"/>
                    </a:ext>
                  </a:extLst>
                </a:gridCol>
                <a:gridCol w="671047">
                  <a:extLst>
                    <a:ext uri="{9D8B030D-6E8A-4147-A177-3AD203B41FA5}">
                      <a16:colId xmlns:a16="http://schemas.microsoft.com/office/drawing/2014/main" val="20005"/>
                    </a:ext>
                  </a:extLst>
                </a:gridCol>
                <a:gridCol w="745605">
                  <a:extLst>
                    <a:ext uri="{9D8B030D-6E8A-4147-A177-3AD203B41FA5}">
                      <a16:colId xmlns:a16="http://schemas.microsoft.com/office/drawing/2014/main" val="20006"/>
                    </a:ext>
                  </a:extLst>
                </a:gridCol>
                <a:gridCol w="745605">
                  <a:extLst>
                    <a:ext uri="{9D8B030D-6E8A-4147-A177-3AD203B41FA5}">
                      <a16:colId xmlns:a16="http://schemas.microsoft.com/office/drawing/2014/main" val="20007"/>
                    </a:ext>
                  </a:extLst>
                </a:gridCol>
                <a:gridCol w="745605">
                  <a:extLst>
                    <a:ext uri="{9D8B030D-6E8A-4147-A177-3AD203B41FA5}">
                      <a16:colId xmlns:a16="http://schemas.microsoft.com/office/drawing/2014/main" val="20008"/>
                    </a:ext>
                  </a:extLst>
                </a:gridCol>
                <a:gridCol w="745605">
                  <a:extLst>
                    <a:ext uri="{9D8B030D-6E8A-4147-A177-3AD203B41FA5}">
                      <a16:colId xmlns:a16="http://schemas.microsoft.com/office/drawing/2014/main" val="20009"/>
                    </a:ext>
                  </a:extLst>
                </a:gridCol>
                <a:gridCol w="820166">
                  <a:extLst>
                    <a:ext uri="{9D8B030D-6E8A-4147-A177-3AD203B41FA5}">
                      <a16:colId xmlns:a16="http://schemas.microsoft.com/office/drawing/2014/main" val="20010"/>
                    </a:ext>
                  </a:extLst>
                </a:gridCol>
                <a:gridCol w="767206">
                  <a:extLst>
                    <a:ext uri="{9D8B030D-6E8A-4147-A177-3AD203B41FA5}">
                      <a16:colId xmlns:a16="http://schemas.microsoft.com/office/drawing/2014/main" val="20011"/>
                    </a:ext>
                  </a:extLst>
                </a:gridCol>
              </a:tblGrid>
              <a:tr h="31621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008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1 409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9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165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10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128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349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389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110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1 089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TextBox 11">
            <a:extLst>
              <a:ext uri="{FF2B5EF4-FFF2-40B4-BE49-F238E27FC236}">
                <a16:creationId xmlns:a16="http://schemas.microsoft.com/office/drawing/2014/main" id="{46B99DEE-F98D-40E9-92F0-ED92A22143CA}"/>
              </a:ext>
            </a:extLst>
          </p:cNvPr>
          <p:cNvSpPr txBox="1"/>
          <p:nvPr/>
        </p:nvSpPr>
        <p:spPr>
          <a:xfrm>
            <a:off x="100509" y="4846457"/>
            <a:ext cx="8773483" cy="112338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certificates were received in Q1 and Q2 than anticipated resulting in overachievement in those quarters.</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None </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2418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4: RURAL DEVELOPMENT </a:t>
            </a:r>
          </a:p>
        </p:txBody>
      </p:sp>
      <p:sp>
        <p:nvSpPr>
          <p:cNvPr id="7" name="TextBox 6">
            <a:extLst>
              <a:ext uri="{FF2B5EF4-FFF2-40B4-BE49-F238E27FC236}">
                <a16:creationId xmlns:a16="http://schemas.microsoft.com/office/drawing/2014/main" id="{F91EB010-B9D2-4DF0-B7F7-D70E6F593B12}"/>
              </a:ext>
            </a:extLst>
          </p:cNvPr>
          <p:cNvSpPr txBox="1"/>
          <p:nvPr/>
        </p:nvSpPr>
        <p:spPr>
          <a:xfrm>
            <a:off x="491992" y="914399"/>
            <a:ext cx="8382000" cy="584775"/>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6.1.2 Number of jobs created in rural development initiatives</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450</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2400" y="1499173"/>
            <a:ext cx="8610600" cy="1093519"/>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00B05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290</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211</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Achieved</a:t>
              </a:r>
            </a:p>
          </p:txBody>
        </p:sp>
      </p:grpSp>
      <p:graphicFrame>
        <p:nvGraphicFramePr>
          <p:cNvPr id="11" name="Table 10">
            <a:extLst>
              <a:ext uri="{FF2B5EF4-FFF2-40B4-BE49-F238E27FC236}">
                <a16:creationId xmlns:a16="http://schemas.microsoft.com/office/drawing/2014/main" id="{26A13BF2-9DE2-41B0-94FD-DBC34F665E85}"/>
              </a:ext>
            </a:extLst>
          </p:cNvPr>
          <p:cNvGraphicFramePr>
            <a:graphicFrameLocks noGrp="1"/>
          </p:cNvGraphicFramePr>
          <p:nvPr>
            <p:extLst/>
          </p:nvPr>
        </p:nvGraphicFramePr>
        <p:xfrm>
          <a:off x="152400" y="2622348"/>
          <a:ext cx="8760664" cy="185362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5379">
                  <a:extLst>
                    <a:ext uri="{9D8B030D-6E8A-4147-A177-3AD203B41FA5}">
                      <a16:colId xmlns:a16="http://schemas.microsoft.com/office/drawing/2014/main" val="20000"/>
                    </a:ext>
                  </a:extLst>
                </a:gridCol>
                <a:gridCol w="733194">
                  <a:extLst>
                    <a:ext uri="{9D8B030D-6E8A-4147-A177-3AD203B41FA5}">
                      <a16:colId xmlns:a16="http://schemas.microsoft.com/office/drawing/2014/main" val="20002"/>
                    </a:ext>
                  </a:extLst>
                </a:gridCol>
                <a:gridCol w="671047">
                  <a:extLst>
                    <a:ext uri="{9D8B030D-6E8A-4147-A177-3AD203B41FA5}">
                      <a16:colId xmlns:a16="http://schemas.microsoft.com/office/drawing/2014/main" val="20003"/>
                    </a:ext>
                  </a:extLst>
                </a:gridCol>
                <a:gridCol w="745605">
                  <a:extLst>
                    <a:ext uri="{9D8B030D-6E8A-4147-A177-3AD203B41FA5}">
                      <a16:colId xmlns:a16="http://schemas.microsoft.com/office/drawing/2014/main" val="20004"/>
                    </a:ext>
                  </a:extLst>
                </a:gridCol>
                <a:gridCol w="671047">
                  <a:extLst>
                    <a:ext uri="{9D8B030D-6E8A-4147-A177-3AD203B41FA5}">
                      <a16:colId xmlns:a16="http://schemas.microsoft.com/office/drawing/2014/main" val="20005"/>
                    </a:ext>
                  </a:extLst>
                </a:gridCol>
                <a:gridCol w="745605">
                  <a:extLst>
                    <a:ext uri="{9D8B030D-6E8A-4147-A177-3AD203B41FA5}">
                      <a16:colId xmlns:a16="http://schemas.microsoft.com/office/drawing/2014/main" val="20006"/>
                    </a:ext>
                  </a:extLst>
                </a:gridCol>
                <a:gridCol w="745605">
                  <a:extLst>
                    <a:ext uri="{9D8B030D-6E8A-4147-A177-3AD203B41FA5}">
                      <a16:colId xmlns:a16="http://schemas.microsoft.com/office/drawing/2014/main" val="20007"/>
                    </a:ext>
                  </a:extLst>
                </a:gridCol>
                <a:gridCol w="745605">
                  <a:extLst>
                    <a:ext uri="{9D8B030D-6E8A-4147-A177-3AD203B41FA5}">
                      <a16:colId xmlns:a16="http://schemas.microsoft.com/office/drawing/2014/main" val="20008"/>
                    </a:ext>
                  </a:extLst>
                </a:gridCol>
                <a:gridCol w="745605">
                  <a:extLst>
                    <a:ext uri="{9D8B030D-6E8A-4147-A177-3AD203B41FA5}">
                      <a16:colId xmlns:a16="http://schemas.microsoft.com/office/drawing/2014/main" val="20009"/>
                    </a:ext>
                  </a:extLst>
                </a:gridCol>
                <a:gridCol w="820166">
                  <a:extLst>
                    <a:ext uri="{9D8B030D-6E8A-4147-A177-3AD203B41FA5}">
                      <a16:colId xmlns:a16="http://schemas.microsoft.com/office/drawing/2014/main" val="20010"/>
                    </a:ext>
                  </a:extLst>
                </a:gridCol>
                <a:gridCol w="931806">
                  <a:extLst>
                    <a:ext uri="{9D8B030D-6E8A-4147-A177-3AD203B41FA5}">
                      <a16:colId xmlns:a16="http://schemas.microsoft.com/office/drawing/2014/main" val="20011"/>
                    </a:ext>
                  </a:extLst>
                </a:gridCol>
              </a:tblGrid>
              <a:tr h="31621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008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450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9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290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10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211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TextBox 11">
            <a:extLst>
              <a:ext uri="{FF2B5EF4-FFF2-40B4-BE49-F238E27FC236}">
                <a16:creationId xmlns:a16="http://schemas.microsoft.com/office/drawing/2014/main" id="{C5D604CD-7C20-48AC-BF3D-4D87AC0E956A}"/>
              </a:ext>
            </a:extLst>
          </p:cNvPr>
          <p:cNvSpPr txBox="1"/>
          <p:nvPr/>
        </p:nvSpPr>
        <p:spPr>
          <a:xfrm>
            <a:off x="77368" y="4617293"/>
            <a:ext cx="8760664" cy="11541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Delays on the appointments of contractors on the new projects.</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Tenders  were advertised, Service Providers have been appointed and sites handed over for implementation and more jobs will be created. </a:t>
            </a:r>
          </a:p>
        </p:txBody>
      </p:sp>
    </p:spTree>
    <p:extLst>
      <p:ext uri="{BB962C8B-B14F-4D97-AF65-F5344CB8AC3E}">
        <p14:creationId xmlns:p14="http://schemas.microsoft.com/office/powerpoint/2010/main" val="1654656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4: RURAL DEVELOPMENT </a:t>
            </a:r>
          </a:p>
        </p:txBody>
      </p:sp>
      <p:sp>
        <p:nvSpPr>
          <p:cNvPr id="7" name="TextBox 6">
            <a:extLst>
              <a:ext uri="{FF2B5EF4-FFF2-40B4-BE49-F238E27FC236}">
                <a16:creationId xmlns:a16="http://schemas.microsoft.com/office/drawing/2014/main" id="{F91EB010-B9D2-4DF0-B7F7-D70E6F593B12}"/>
              </a:ext>
            </a:extLst>
          </p:cNvPr>
          <p:cNvSpPr txBox="1"/>
          <p:nvPr/>
        </p:nvSpPr>
        <p:spPr>
          <a:xfrm>
            <a:off x="433328" y="776408"/>
            <a:ext cx="8382000" cy="830997"/>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6.2.1 Number of infrastructure projects completed to support FPSUs</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25</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2400" y="1621813"/>
            <a:ext cx="8610600" cy="1093519"/>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14</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Achieved</a:t>
              </a:r>
            </a:p>
          </p:txBody>
        </p:sp>
      </p:grpSp>
      <p:graphicFrame>
        <p:nvGraphicFramePr>
          <p:cNvPr id="11" name="Table 10">
            <a:extLst>
              <a:ext uri="{FF2B5EF4-FFF2-40B4-BE49-F238E27FC236}">
                <a16:creationId xmlns:a16="http://schemas.microsoft.com/office/drawing/2014/main" id="{26A13BF2-9DE2-41B0-94FD-DBC34F665E85}"/>
              </a:ext>
            </a:extLst>
          </p:cNvPr>
          <p:cNvGraphicFramePr>
            <a:graphicFrameLocks noGrp="1"/>
          </p:cNvGraphicFramePr>
          <p:nvPr>
            <p:extLst/>
          </p:nvPr>
        </p:nvGraphicFramePr>
        <p:xfrm>
          <a:off x="152403" y="2743200"/>
          <a:ext cx="8760664" cy="185362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5379">
                  <a:extLst>
                    <a:ext uri="{9D8B030D-6E8A-4147-A177-3AD203B41FA5}">
                      <a16:colId xmlns:a16="http://schemas.microsoft.com/office/drawing/2014/main" val="20000"/>
                    </a:ext>
                  </a:extLst>
                </a:gridCol>
                <a:gridCol w="733194">
                  <a:extLst>
                    <a:ext uri="{9D8B030D-6E8A-4147-A177-3AD203B41FA5}">
                      <a16:colId xmlns:a16="http://schemas.microsoft.com/office/drawing/2014/main" val="20002"/>
                    </a:ext>
                  </a:extLst>
                </a:gridCol>
                <a:gridCol w="671047">
                  <a:extLst>
                    <a:ext uri="{9D8B030D-6E8A-4147-A177-3AD203B41FA5}">
                      <a16:colId xmlns:a16="http://schemas.microsoft.com/office/drawing/2014/main" val="20003"/>
                    </a:ext>
                  </a:extLst>
                </a:gridCol>
                <a:gridCol w="745605">
                  <a:extLst>
                    <a:ext uri="{9D8B030D-6E8A-4147-A177-3AD203B41FA5}">
                      <a16:colId xmlns:a16="http://schemas.microsoft.com/office/drawing/2014/main" val="20004"/>
                    </a:ext>
                  </a:extLst>
                </a:gridCol>
                <a:gridCol w="671047">
                  <a:extLst>
                    <a:ext uri="{9D8B030D-6E8A-4147-A177-3AD203B41FA5}">
                      <a16:colId xmlns:a16="http://schemas.microsoft.com/office/drawing/2014/main" val="20005"/>
                    </a:ext>
                  </a:extLst>
                </a:gridCol>
                <a:gridCol w="745605">
                  <a:extLst>
                    <a:ext uri="{9D8B030D-6E8A-4147-A177-3AD203B41FA5}">
                      <a16:colId xmlns:a16="http://schemas.microsoft.com/office/drawing/2014/main" val="20006"/>
                    </a:ext>
                  </a:extLst>
                </a:gridCol>
                <a:gridCol w="745605">
                  <a:extLst>
                    <a:ext uri="{9D8B030D-6E8A-4147-A177-3AD203B41FA5}">
                      <a16:colId xmlns:a16="http://schemas.microsoft.com/office/drawing/2014/main" val="20007"/>
                    </a:ext>
                  </a:extLst>
                </a:gridCol>
                <a:gridCol w="745605">
                  <a:extLst>
                    <a:ext uri="{9D8B030D-6E8A-4147-A177-3AD203B41FA5}">
                      <a16:colId xmlns:a16="http://schemas.microsoft.com/office/drawing/2014/main" val="20008"/>
                    </a:ext>
                  </a:extLst>
                </a:gridCol>
                <a:gridCol w="745605">
                  <a:extLst>
                    <a:ext uri="{9D8B030D-6E8A-4147-A177-3AD203B41FA5}">
                      <a16:colId xmlns:a16="http://schemas.microsoft.com/office/drawing/2014/main" val="20009"/>
                    </a:ext>
                  </a:extLst>
                </a:gridCol>
                <a:gridCol w="820166">
                  <a:extLst>
                    <a:ext uri="{9D8B030D-6E8A-4147-A177-3AD203B41FA5}">
                      <a16:colId xmlns:a16="http://schemas.microsoft.com/office/drawing/2014/main" val="20010"/>
                    </a:ext>
                  </a:extLst>
                </a:gridCol>
                <a:gridCol w="931806">
                  <a:extLst>
                    <a:ext uri="{9D8B030D-6E8A-4147-A177-3AD203B41FA5}">
                      <a16:colId xmlns:a16="http://schemas.microsoft.com/office/drawing/2014/main" val="20011"/>
                    </a:ext>
                  </a:extLst>
                </a:gridCol>
              </a:tblGrid>
              <a:tr h="31621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008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9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10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BD607D39-E837-4BC2-86E1-1517C6C63993}"/>
              </a:ext>
            </a:extLst>
          </p:cNvPr>
          <p:cNvSpPr txBox="1"/>
          <p:nvPr/>
        </p:nvSpPr>
        <p:spPr>
          <a:xfrm>
            <a:off x="152400" y="4681479"/>
            <a:ext cx="8760664" cy="1123384"/>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 2 FPSU projects planned to be achieved are in a process of termination due to Contractor breaching the contract (failing to perform and abandoning construction site) NW: Non-Response on quotation from Service Providers </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 Terminate the Contractor and appoint new Contractor after all SCM processes have been followed. NW: Re-Submit request for quotations to Service Providers</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150066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4: RURAL DEVELOPMENT </a:t>
            </a:r>
          </a:p>
        </p:txBody>
      </p:sp>
      <p:sp>
        <p:nvSpPr>
          <p:cNvPr id="7" name="TextBox 6">
            <a:extLst>
              <a:ext uri="{FF2B5EF4-FFF2-40B4-BE49-F238E27FC236}">
                <a16:creationId xmlns:a16="http://schemas.microsoft.com/office/drawing/2014/main" id="{F91EB010-B9D2-4DF0-B7F7-D70E6F593B12}"/>
              </a:ext>
            </a:extLst>
          </p:cNvPr>
          <p:cNvSpPr txBox="1"/>
          <p:nvPr/>
        </p:nvSpPr>
        <p:spPr>
          <a:xfrm>
            <a:off x="490731" y="712302"/>
            <a:ext cx="8382000" cy="830997"/>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6.2.2 Number of infrastructure projects completed to support production (AVMP and RVCP)</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50</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2400" y="1499173"/>
            <a:ext cx="8610600" cy="1093519"/>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30</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29</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Achieved</a:t>
              </a:r>
            </a:p>
          </p:txBody>
        </p:sp>
      </p:grpSp>
      <p:graphicFrame>
        <p:nvGraphicFramePr>
          <p:cNvPr id="11" name="Table 10">
            <a:extLst>
              <a:ext uri="{FF2B5EF4-FFF2-40B4-BE49-F238E27FC236}">
                <a16:creationId xmlns:a16="http://schemas.microsoft.com/office/drawing/2014/main" id="{26A13BF2-9DE2-41B0-94FD-DBC34F665E85}"/>
              </a:ext>
            </a:extLst>
          </p:cNvPr>
          <p:cNvGraphicFramePr>
            <a:graphicFrameLocks noGrp="1"/>
          </p:cNvGraphicFramePr>
          <p:nvPr>
            <p:extLst/>
          </p:nvPr>
        </p:nvGraphicFramePr>
        <p:xfrm>
          <a:off x="152403" y="2743200"/>
          <a:ext cx="8760664" cy="185362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5379">
                  <a:extLst>
                    <a:ext uri="{9D8B030D-6E8A-4147-A177-3AD203B41FA5}">
                      <a16:colId xmlns:a16="http://schemas.microsoft.com/office/drawing/2014/main" val="20000"/>
                    </a:ext>
                  </a:extLst>
                </a:gridCol>
                <a:gridCol w="733194">
                  <a:extLst>
                    <a:ext uri="{9D8B030D-6E8A-4147-A177-3AD203B41FA5}">
                      <a16:colId xmlns:a16="http://schemas.microsoft.com/office/drawing/2014/main" val="20002"/>
                    </a:ext>
                  </a:extLst>
                </a:gridCol>
                <a:gridCol w="671047">
                  <a:extLst>
                    <a:ext uri="{9D8B030D-6E8A-4147-A177-3AD203B41FA5}">
                      <a16:colId xmlns:a16="http://schemas.microsoft.com/office/drawing/2014/main" val="20003"/>
                    </a:ext>
                  </a:extLst>
                </a:gridCol>
                <a:gridCol w="745605">
                  <a:extLst>
                    <a:ext uri="{9D8B030D-6E8A-4147-A177-3AD203B41FA5}">
                      <a16:colId xmlns:a16="http://schemas.microsoft.com/office/drawing/2014/main" val="20004"/>
                    </a:ext>
                  </a:extLst>
                </a:gridCol>
                <a:gridCol w="671047">
                  <a:extLst>
                    <a:ext uri="{9D8B030D-6E8A-4147-A177-3AD203B41FA5}">
                      <a16:colId xmlns:a16="http://schemas.microsoft.com/office/drawing/2014/main" val="20005"/>
                    </a:ext>
                  </a:extLst>
                </a:gridCol>
                <a:gridCol w="745605">
                  <a:extLst>
                    <a:ext uri="{9D8B030D-6E8A-4147-A177-3AD203B41FA5}">
                      <a16:colId xmlns:a16="http://schemas.microsoft.com/office/drawing/2014/main" val="20006"/>
                    </a:ext>
                  </a:extLst>
                </a:gridCol>
                <a:gridCol w="745605">
                  <a:extLst>
                    <a:ext uri="{9D8B030D-6E8A-4147-A177-3AD203B41FA5}">
                      <a16:colId xmlns:a16="http://schemas.microsoft.com/office/drawing/2014/main" val="20007"/>
                    </a:ext>
                  </a:extLst>
                </a:gridCol>
                <a:gridCol w="745605">
                  <a:extLst>
                    <a:ext uri="{9D8B030D-6E8A-4147-A177-3AD203B41FA5}">
                      <a16:colId xmlns:a16="http://schemas.microsoft.com/office/drawing/2014/main" val="20008"/>
                    </a:ext>
                  </a:extLst>
                </a:gridCol>
                <a:gridCol w="745605">
                  <a:extLst>
                    <a:ext uri="{9D8B030D-6E8A-4147-A177-3AD203B41FA5}">
                      <a16:colId xmlns:a16="http://schemas.microsoft.com/office/drawing/2014/main" val="20009"/>
                    </a:ext>
                  </a:extLst>
                </a:gridCol>
                <a:gridCol w="820166">
                  <a:extLst>
                    <a:ext uri="{9D8B030D-6E8A-4147-A177-3AD203B41FA5}">
                      <a16:colId xmlns:a16="http://schemas.microsoft.com/office/drawing/2014/main" val="20010"/>
                    </a:ext>
                  </a:extLst>
                </a:gridCol>
                <a:gridCol w="931806">
                  <a:extLst>
                    <a:ext uri="{9D8B030D-6E8A-4147-A177-3AD203B41FA5}">
                      <a16:colId xmlns:a16="http://schemas.microsoft.com/office/drawing/2014/main" val="20011"/>
                    </a:ext>
                  </a:extLst>
                </a:gridCol>
              </a:tblGrid>
              <a:tr h="31621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008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9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 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0"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10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Q1-Q3</a:t>
                      </a: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100" b="1" i="0" u="none" strike="noStrike" dirty="0">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100" b="1" i="0" u="none" strike="noStrike">
                          <a:solidFill>
                            <a:srgbClr val="000000"/>
                          </a:solidFill>
                          <a:effectLst/>
                          <a:latin typeface="Calibri" panose="020F0502020204030204" pitchFamily="34"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100" b="1" i="0" u="none" strike="noStrike" dirty="0">
                          <a:solidFill>
                            <a:srgbClr val="000000"/>
                          </a:solidFill>
                          <a:effectLst/>
                          <a:latin typeface="Calibri" panose="020F0502020204030204" pitchFamily="34" charset="0"/>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TextBox 11">
            <a:extLst>
              <a:ext uri="{FF2B5EF4-FFF2-40B4-BE49-F238E27FC236}">
                <a16:creationId xmlns:a16="http://schemas.microsoft.com/office/drawing/2014/main" id="{0007A1E8-B848-419D-BAA6-0E36FE67FF7C}"/>
              </a:ext>
            </a:extLst>
          </p:cNvPr>
          <p:cNvSpPr txBox="1"/>
          <p:nvPr/>
        </p:nvSpPr>
        <p:spPr>
          <a:xfrm>
            <a:off x="139581" y="4685096"/>
            <a:ext cx="8534400"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Procurement period taking longer than anticipated and affecting approval of projects</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New dates proposed to speed up the processes on all delays.  </a:t>
            </a:r>
          </a:p>
        </p:txBody>
      </p:sp>
    </p:spTree>
    <p:extLst>
      <p:ext uri="{BB962C8B-B14F-4D97-AF65-F5344CB8AC3E}">
        <p14:creationId xmlns:p14="http://schemas.microsoft.com/office/powerpoint/2010/main" val="2277174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4: RURAL DEVELOPMENT </a:t>
            </a:r>
          </a:p>
        </p:txBody>
      </p:sp>
      <p:sp>
        <p:nvSpPr>
          <p:cNvPr id="7" name="TextBox 6">
            <a:extLst>
              <a:ext uri="{FF2B5EF4-FFF2-40B4-BE49-F238E27FC236}">
                <a16:creationId xmlns:a16="http://schemas.microsoft.com/office/drawing/2014/main" id="{F91EB010-B9D2-4DF0-B7F7-D70E6F593B12}"/>
              </a:ext>
            </a:extLst>
          </p:cNvPr>
          <p:cNvSpPr txBox="1"/>
          <p:nvPr/>
        </p:nvSpPr>
        <p:spPr>
          <a:xfrm>
            <a:off x="414779" y="976896"/>
            <a:ext cx="8382000" cy="830997"/>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6.2.3 Number of technology research projects completed</a:t>
            </a:r>
          </a:p>
          <a:p>
            <a:pPr marL="0" marR="0" lvl="0" indent="0" algn="l" defTabSz="913403"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B0F0"/>
                </a:solidFill>
                <a:effectLst/>
                <a:uLnTx/>
                <a:uFillTx/>
                <a:latin typeface="Arial" panose="020B0604020202020204" pitchFamily="34" charset="0"/>
                <a:ea typeface="+mn-ea"/>
                <a:cs typeface="Arial" panose="020B0604020202020204" pitchFamily="34" charset="0"/>
              </a:rPr>
              <a:t>Annual </a:t>
            </a: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Target: 5</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18054" y="1980569"/>
            <a:ext cx="8610600" cy="1093519"/>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Achieved</a:t>
              </a:r>
            </a:p>
          </p:txBody>
        </p:sp>
      </p:grpSp>
      <p:sp>
        <p:nvSpPr>
          <p:cNvPr id="12" name="TextBox 11">
            <a:extLst>
              <a:ext uri="{FF2B5EF4-FFF2-40B4-BE49-F238E27FC236}">
                <a16:creationId xmlns:a16="http://schemas.microsoft.com/office/drawing/2014/main" id="{0007A1E8-B848-419D-BAA6-0E36FE67FF7C}"/>
              </a:ext>
            </a:extLst>
          </p:cNvPr>
          <p:cNvSpPr txBox="1"/>
          <p:nvPr/>
        </p:nvSpPr>
        <p:spPr>
          <a:xfrm>
            <a:off x="21932" y="3348330"/>
            <a:ext cx="8893468" cy="1446550"/>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deviation</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delayed due to an Animal Ethics Clearance. The service provider (CSIR) is not able to complete the projects due to various challenges experienced in the project, such as obtaining Animal Ethics Clearance. Damage caused by heavy rains in Thaba-Nchu college, Delays in approval of projects. Deviation memo not approved for Green Tea project.</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 intervention has been solicited (to have the project remedied by CSIR or to terminate the project).A request was advanced to SCM for the sourcing of the preferred supplier for the project. A response is still awaited. A catch-up plan has been developed.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965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E3325BC-F2AA-4A40-8468-EB7837BDF93C}"/>
              </a:ext>
            </a:extLst>
          </p:cNvPr>
          <p:cNvGraphicFramePr>
            <a:graphicFrameLocks noGrp="1"/>
          </p:cNvGraphicFramePr>
          <p:nvPr>
            <p:extLst/>
          </p:nvPr>
        </p:nvGraphicFramePr>
        <p:xfrm>
          <a:off x="107504" y="66186"/>
          <a:ext cx="8784976" cy="37084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919882028"/>
                    </a:ext>
                  </a:extLst>
                </a:gridCol>
              </a:tblGrid>
              <a:tr h="370840">
                <a:tc>
                  <a:txBody>
                    <a:bodyPr/>
                    <a:lstStyle/>
                    <a:p>
                      <a:pPr algn="ctr"/>
                      <a:r>
                        <a:rPr lang="en-US" dirty="0" smtClean="0">
                          <a:latin typeface="Arial" panose="020B0604020202020204" pitchFamily="34" charset="0"/>
                          <a:cs typeface="Arial" panose="020B0604020202020204" pitchFamily="34" charset="0"/>
                        </a:rPr>
                        <a:t>VISION, MISSION</a:t>
                      </a:r>
                      <a:r>
                        <a:rPr lang="en-US" baseline="0" dirty="0" smtClean="0">
                          <a:latin typeface="Arial" panose="020B0604020202020204" pitchFamily="34" charset="0"/>
                          <a:cs typeface="Arial" panose="020B0604020202020204" pitchFamily="34" charset="0"/>
                        </a:rPr>
                        <a:t> AND STRATEGIC OUTCOMES</a:t>
                      </a:r>
                      <a:endParaRPr lang="en-ZA" dirty="0">
                        <a:latin typeface="Arial" panose="020B0604020202020204" pitchFamily="34" charset="0"/>
                        <a:cs typeface="Arial" panose="020B0604020202020204" pitchFamily="34" charset="0"/>
                      </a:endParaRPr>
                    </a:p>
                  </a:txBody>
                  <a:tcPr>
                    <a:solidFill>
                      <a:srgbClr val="669900"/>
                    </a:solidFill>
                  </a:tcPr>
                </a:tc>
                <a:extLst>
                  <a:ext uri="{0D108BD9-81ED-4DB2-BD59-A6C34878D82A}">
                    <a16:rowId xmlns:a16="http://schemas.microsoft.com/office/drawing/2014/main" val="2859963760"/>
                  </a:ext>
                </a:extLst>
              </a:tr>
            </a:tbl>
          </a:graphicData>
        </a:graphic>
      </p:graphicFrame>
      <p:sp>
        <p:nvSpPr>
          <p:cNvPr id="2" name="Rectangle 1"/>
          <p:cNvSpPr/>
          <p:nvPr/>
        </p:nvSpPr>
        <p:spPr>
          <a:xfrm>
            <a:off x="107504" y="656853"/>
            <a:ext cx="8579296" cy="45089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VISION:</a:t>
            </a:r>
            <a:r>
              <a:rPr kumimoji="0" lang="en-ZA" altLang="en-US" sz="3200" b="0" i="0" u="none" strike="noStrike" kern="1200" cap="none" spc="0" normalizeH="0" baseline="0" noProof="0" dirty="0" smtClean="0">
                <a:ln>
                  <a:noFill/>
                </a:ln>
                <a:solidFill>
                  <a:srgbClr val="000000"/>
                </a:solidFill>
                <a:effectLst/>
                <a:uLnTx/>
                <a:uFillTx/>
                <a:latin typeface="Helvetica" panose="020B0604020202020204" pitchFamily="34" charset="0"/>
                <a:ea typeface="+mn-ea"/>
                <a:cs typeface="+mn-cs"/>
              </a:rPr>
              <a:t> </a:t>
            </a:r>
            <a:r>
              <a:rPr kumimoji="0" lang="en-ZA" sz="18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Equitable </a:t>
            </a:r>
            <a:r>
              <a:rPr kumimoji="0" lang="en-ZA"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access to land, integrated rural development, </a:t>
            </a:r>
            <a:r>
              <a:rPr kumimoji="0" lang="en-ZA" sz="18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700" b="1" i="0" u="none" strike="noStrike" kern="1200" cap="none" spc="0" normalizeH="0" baseline="0" noProof="0" dirty="0">
                <a:ln>
                  <a:noFill/>
                </a:ln>
                <a:solidFill>
                  <a:prstClr val="black"/>
                </a:solidFill>
                <a:effectLst/>
                <a:uLnTx/>
                <a:uFillTx/>
                <a:latin typeface="Helvetica" panose="020B0604020202020204" pitchFamily="34" charset="0"/>
                <a:ea typeface="+mn-ea"/>
                <a:cs typeface="Arial" pitchFamily="34" charset="0"/>
              </a:rPr>
              <a:t> </a:t>
            </a:r>
            <a:r>
              <a:rPr kumimoji="0" lang="en-ZA" altLang="en-US" sz="1700" b="1"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Arial" pitchFamily="34" charset="0"/>
              </a:rPr>
              <a:t>              </a:t>
            </a:r>
            <a:r>
              <a:rPr kumimoji="0" lang="en-ZA" altLang="en-US" sz="17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Arial" pitchFamily="34" charset="0"/>
              </a:rPr>
              <a:t>agriculture and food security for all</a:t>
            </a:r>
            <a:endPar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1050654" rtl="0" eaLnBrk="0" fontAlgn="base" latinLnBrk="0" hangingPunct="0">
              <a:lnSpc>
                <a:spcPct val="100000"/>
              </a:lnSpc>
              <a:spcBef>
                <a:spcPct val="20000"/>
              </a:spcBef>
              <a:spcAft>
                <a:spcPct val="0"/>
              </a:spcAft>
              <a:buClrTx/>
              <a:buSzTx/>
              <a:buFontTx/>
              <a:buNone/>
              <a:tabLst/>
              <a:defRPr/>
            </a:pPr>
            <a:endParaRPr kumimoji="0" lang="en-US"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0" marR="0" lvl="0" indent="0" algn="just" defTabSz="1050654" rtl="0" eaLnBrk="0" fontAlgn="base" latinLnBrk="0" hangingPunct="0">
              <a:lnSpc>
                <a:spcPct val="100000"/>
              </a:lnSpc>
              <a:spcBef>
                <a:spcPct val="20000"/>
              </a:spcBef>
              <a:spcAft>
                <a:spcPct val="0"/>
              </a:spcAft>
              <a:buClrTx/>
              <a:buSzTx/>
              <a:buFontTx/>
              <a:buNone/>
              <a:tabLst/>
              <a:defRPr/>
            </a:pPr>
            <a:r>
              <a:rPr kumimoji="0" lang="en-US"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MISSION:</a:t>
            </a:r>
            <a:r>
              <a:rPr kumimoji="0" lang="en-ZA"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To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accelerate land reform, catalyse rural development and improve </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agricultural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production to stimulate economic </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development and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food </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security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through</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0" marR="0" lvl="0" indent="0" algn="just" defTabSz="1050654" rtl="0" eaLnBrk="0" fontAlgn="base" latinLnBrk="0" hangingPunct="0">
              <a:lnSpc>
                <a:spcPct val="100000"/>
              </a:lnSpc>
              <a:spcBef>
                <a:spcPct val="20000"/>
              </a:spcBef>
              <a:spcAft>
                <a:spcPct val="0"/>
              </a:spcAft>
              <a:buClrTx/>
              <a:buSzTx/>
              <a:buFontTx/>
              <a:buNone/>
              <a:tabLst/>
              <a:defRPr/>
            </a:pPr>
            <a:endPar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transformed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land ownership patterns;</a:t>
            </a: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agrarian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reform;</a:t>
            </a: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implementation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an effective land administration system;</a:t>
            </a: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sustainable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livelihoods</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t>
            </a: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innovative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sustainable agriculture;</a:t>
            </a: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promotion </a:t>
            </a:r>
            <a:r>
              <a:rPr kumimoji="0" lang="en-ZA" altLang="en-US" sz="17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of access to opportunities for youth, women and other </a:t>
            </a: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vulnerable groups;</a:t>
            </a:r>
          </a:p>
          <a:p>
            <a:pPr marL="285750" marR="0" lvl="0" indent="-285750" algn="just" defTabSz="1050654"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integrated rural development.</a:t>
            </a:r>
            <a:endParaRPr kumimoji="0" lang="en-US" altLang="en-US" sz="17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32474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290385AE-7FBF-46E8-9F96-40E10EB47568}"/>
              </a:ext>
            </a:extLst>
          </p:cNvPr>
          <p:cNvSpPr txBox="1">
            <a:spLocks/>
          </p:cNvSpPr>
          <p:nvPr/>
        </p:nvSpPr>
        <p:spPr>
          <a:xfrm>
            <a:off x="152400" y="457200"/>
            <a:ext cx="8763000" cy="52578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5: ECONOMIC DEVELOPMENT, TRADE AND MARKETING</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Purpose: </a:t>
            </a: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j-ea"/>
                <a:cs typeface="+mj-cs"/>
              </a:rPr>
              <a:t>Promotes economic development, trade and market access for agriculture products and foster international relations for the sector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Sub-programmes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International Relations and Trade</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Cooperatives and Development</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Agro</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-processing, Marketing and Industrial Development</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Development Finance</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National Agricultural Marketing Council (NAMC)</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5: Increased market access and maintenance of existing markets.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1493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7.1.1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agricultural cooperatives trained</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90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468283" y="4110580"/>
            <a:ext cx="8131233" cy="1261884"/>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3666">
              <a:defRPr/>
            </a:pPr>
            <a:r>
              <a:rPr lang="en-ZA" sz="1100" dirty="0">
                <a:solidFill>
                  <a:prstClr val="black"/>
                </a:solidFill>
                <a:latin typeface="Arial" panose="020B0604020202020204" pitchFamily="34" charset="0"/>
                <a:cs typeface="Arial" panose="020B0604020202020204" pitchFamily="34" charset="0"/>
              </a:rPr>
              <a:t>The Farmer Production Support Unit (FPSU) in North West (NW) to which coops trained are affiliated has 6 coops in total. It was therefore logical to train all 6 instead of the initial targeted 5 </a:t>
            </a:r>
            <a:endParaRPr lang="en-ZA" sz="1100" b="1" dirty="0">
              <a:solidFill>
                <a:prstClr val="black"/>
              </a:solidFill>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499545521"/>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521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341254" y="908095"/>
            <a:ext cx="78264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7.3.1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FPSUs supported towards functionality</a:t>
            </a: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35</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33961" y="4707971"/>
            <a:ext cx="8754730" cy="1415772"/>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Delayed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approvals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water and electricity challenges  are the main contributors that negatively affected the achievement of set target.</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Planned </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Constant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 ups with supply chain and appointed service provider to fastrack the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delivery</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1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engagement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with relevant authorities to address water and electricity connectivity</a:t>
            </a: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2581314356"/>
              </p:ext>
            </p:extLst>
          </p:nvPr>
        </p:nvGraphicFramePr>
        <p:xfrm>
          <a:off x="323528" y="1831776"/>
          <a:ext cx="7427168" cy="1038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26A13BF2-9DE2-41B0-94FD-DBC34F665E85}"/>
              </a:ext>
            </a:extLst>
          </p:cNvPr>
          <p:cNvGraphicFramePr>
            <a:graphicFrameLocks noGrp="1"/>
          </p:cNvGraphicFramePr>
          <p:nvPr>
            <p:extLst>
              <p:ext uri="{D42A27DB-BD31-4B8C-83A1-F6EECF244321}">
                <p14:modId xmlns:p14="http://schemas.microsoft.com/office/powerpoint/2010/main" val="2528242971"/>
              </p:ext>
            </p:extLst>
          </p:nvPr>
        </p:nvGraphicFramePr>
        <p:xfrm>
          <a:off x="152399" y="3033116"/>
          <a:ext cx="8322472" cy="151216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45088">
                  <a:extLst>
                    <a:ext uri="{9D8B030D-6E8A-4147-A177-3AD203B41FA5}">
                      <a16:colId xmlns:a16="http://schemas.microsoft.com/office/drawing/2014/main" val="20000"/>
                    </a:ext>
                  </a:extLst>
                </a:gridCol>
                <a:gridCol w="696520">
                  <a:extLst>
                    <a:ext uri="{9D8B030D-6E8A-4147-A177-3AD203B41FA5}">
                      <a16:colId xmlns:a16="http://schemas.microsoft.com/office/drawing/2014/main" val="20002"/>
                    </a:ext>
                  </a:extLst>
                </a:gridCol>
                <a:gridCol w="637483">
                  <a:extLst>
                    <a:ext uri="{9D8B030D-6E8A-4147-A177-3AD203B41FA5}">
                      <a16:colId xmlns:a16="http://schemas.microsoft.com/office/drawing/2014/main" val="20003"/>
                    </a:ext>
                  </a:extLst>
                </a:gridCol>
                <a:gridCol w="708311">
                  <a:extLst>
                    <a:ext uri="{9D8B030D-6E8A-4147-A177-3AD203B41FA5}">
                      <a16:colId xmlns:a16="http://schemas.microsoft.com/office/drawing/2014/main" val="20004"/>
                    </a:ext>
                  </a:extLst>
                </a:gridCol>
                <a:gridCol w="637483">
                  <a:extLst>
                    <a:ext uri="{9D8B030D-6E8A-4147-A177-3AD203B41FA5}">
                      <a16:colId xmlns:a16="http://schemas.microsoft.com/office/drawing/2014/main" val="20005"/>
                    </a:ext>
                  </a:extLst>
                </a:gridCol>
                <a:gridCol w="578871">
                  <a:extLst>
                    <a:ext uri="{9D8B030D-6E8A-4147-A177-3AD203B41FA5}">
                      <a16:colId xmlns:a16="http://schemas.microsoft.com/office/drawing/2014/main" val="20006"/>
                    </a:ext>
                  </a:extLst>
                </a:gridCol>
                <a:gridCol w="615657">
                  <a:extLst>
                    <a:ext uri="{9D8B030D-6E8A-4147-A177-3AD203B41FA5}">
                      <a16:colId xmlns:a16="http://schemas.microsoft.com/office/drawing/2014/main" val="20007"/>
                    </a:ext>
                  </a:extLst>
                </a:gridCol>
                <a:gridCol w="615657">
                  <a:extLst>
                    <a:ext uri="{9D8B030D-6E8A-4147-A177-3AD203B41FA5}">
                      <a16:colId xmlns:a16="http://schemas.microsoft.com/office/drawing/2014/main" val="20008"/>
                    </a:ext>
                  </a:extLst>
                </a:gridCol>
                <a:gridCol w="752469">
                  <a:extLst>
                    <a:ext uri="{9D8B030D-6E8A-4147-A177-3AD203B41FA5}">
                      <a16:colId xmlns:a16="http://schemas.microsoft.com/office/drawing/2014/main" val="20009"/>
                    </a:ext>
                  </a:extLst>
                </a:gridCol>
                <a:gridCol w="752469">
                  <a:extLst>
                    <a:ext uri="{9D8B030D-6E8A-4147-A177-3AD203B41FA5}">
                      <a16:colId xmlns:a16="http://schemas.microsoft.com/office/drawing/2014/main" val="20010"/>
                    </a:ext>
                  </a:extLst>
                </a:gridCol>
                <a:gridCol w="1182464">
                  <a:extLst>
                    <a:ext uri="{9D8B030D-6E8A-4147-A177-3AD203B41FA5}">
                      <a16:colId xmlns:a16="http://schemas.microsoft.com/office/drawing/2014/main" val="20011"/>
                    </a:ext>
                  </a:extLst>
                </a:gridCol>
              </a:tblGrid>
              <a:tr h="515075">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128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10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Arial" panose="020B0604020202020204" pitchFamily="34" charset="0"/>
                          <a:ea typeface="Calibri"/>
                          <a:cs typeface="Arial" panose="020B0604020202020204" pitchFamily="34" charset="0"/>
                        </a:rPr>
                        <a:t>Q1-Q3 Target</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dirty="0">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dirty="0">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3</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2</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b"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entury Gothic" charset="0"/>
                          <a:cs typeface="Arial" panose="020B0604020202020204" pitchFamily="34" charset="0"/>
                        </a:rPr>
                        <a:t>16</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entury Gothic"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8701">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Arial" panose="020B0604020202020204" pitchFamily="34" charset="0"/>
                          <a:ea typeface="Calibri"/>
                          <a:cs typeface="Arial" panose="020B0604020202020204" pitchFamily="34" charset="0"/>
                        </a:rPr>
                        <a:t>Q1-Q3</a:t>
                      </a:r>
                      <a:r>
                        <a:rPr lang="en-ZA" sz="1000" b="1" kern="1200" baseline="0" dirty="0" smtClean="0">
                          <a:solidFill>
                            <a:schemeClr val="dk1"/>
                          </a:solidFill>
                          <a:effectLst/>
                          <a:latin typeface="Arial" panose="020B0604020202020204" pitchFamily="34" charset="0"/>
                          <a:ea typeface="Calibri"/>
                          <a:cs typeface="Arial" panose="020B0604020202020204" pitchFamily="34" charset="0"/>
                        </a:rPr>
                        <a:t> </a:t>
                      </a:r>
                      <a:r>
                        <a:rPr lang="en-ZA" sz="1000" b="1" kern="1200" dirty="0" smtClean="0">
                          <a:solidFill>
                            <a:schemeClr val="dk1"/>
                          </a:solidFill>
                          <a:effectLst/>
                          <a:latin typeface="Arial" panose="020B0604020202020204" pitchFamily="34" charset="0"/>
                          <a:ea typeface="Calibri"/>
                          <a:cs typeface="Arial" panose="020B0604020202020204" pitchFamily="34" charset="0"/>
                        </a:rPr>
                        <a:t>Achievement </a:t>
                      </a: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1" i="0" u="none" strike="noStrike" dirty="0" smtClean="0">
                          <a:solidFill>
                            <a:srgbClr val="000000"/>
                          </a:solidFill>
                          <a:effectLst/>
                          <a:latin typeface="Arial" panose="020B0604020202020204" pitchFamily="34" charset="0"/>
                          <a:cs typeface="Arial" panose="020B0604020202020204" pitchFamily="34" charset="0"/>
                        </a:rPr>
                        <a:t>0</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6553200" y="7113438"/>
            <a:ext cx="2133600" cy="3841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4070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512404" y="481200"/>
            <a:ext cx="7948028" cy="338554"/>
          </a:xfrm>
          <a:prstGeom prst="rect">
            <a:avLst/>
          </a:prstGeom>
          <a:noFill/>
        </p:spPr>
        <p:txBody>
          <a:bodyPr wrap="square" rtlCol="0">
            <a:spAutoFit/>
          </a:bodyPr>
          <a:lstStyle/>
          <a:p>
            <a:pPr marL="0" marR="0" lvl="0" indent="0" algn="ctr" defTabSz="65157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422780" y="1308917"/>
            <a:ext cx="6244144" cy="3637892"/>
          </a:xfrm>
          <a:prstGeom prst="rect">
            <a:avLst/>
          </a:prstGeom>
        </p:spPr>
        <p:txBody>
          <a:bodyPr vert="horz" lIns="65156" tIns="32579" rIns="65156" bIns="32579"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51578" rtl="0" eaLnBrk="1" fontAlgn="auto" latinLnBrk="0" hangingPunct="1">
              <a:lnSpc>
                <a:spcPct val="100000"/>
              </a:lnSpc>
              <a:spcBef>
                <a:spcPct val="0"/>
              </a:spcBef>
              <a:spcAft>
                <a:spcPts val="0"/>
              </a:spcAft>
              <a:buClrTx/>
              <a:buSzTx/>
              <a:buFontTx/>
              <a:buNone/>
              <a:tabLst/>
              <a:defRPr/>
            </a:pPr>
            <a:r>
              <a:rPr kumimoji="0" lang="en-ZA" sz="1425"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2128639" y="1200322"/>
            <a:ext cx="5005496" cy="664324"/>
          </a:xfrm>
          <a:prstGeom prst="rect">
            <a:avLst/>
          </a:prstGeom>
        </p:spPr>
        <p:txBody>
          <a:bodyPr vert="horz" lIns="65156" tIns="32579" rIns="65156" bIns="32579"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651578" rtl="0" eaLnBrk="1" fontAlgn="auto" latinLnBrk="0" hangingPunct="1">
              <a:lnSpc>
                <a:spcPct val="100000"/>
              </a:lnSpc>
              <a:spcBef>
                <a:spcPct val="0"/>
              </a:spcBef>
              <a:spcAft>
                <a:spcPts val="0"/>
              </a:spcAft>
              <a:buClrTx/>
              <a:buSzTx/>
              <a:buFontTx/>
              <a:buNone/>
              <a:tabLst/>
              <a:defRPr/>
            </a:pPr>
            <a:endParaRPr kumimoji="0" lang="en-ZA" sz="114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598940" y="1144565"/>
            <a:ext cx="7717476" cy="830997"/>
          </a:xfrm>
          <a:prstGeom prst="rect">
            <a:avLst/>
          </a:prstGeom>
          <a:noFill/>
        </p:spPr>
        <p:txBody>
          <a:bodyPr wrap="square" rtlCol="0">
            <a:spAutoFit/>
          </a:bodyPr>
          <a:lstStyle/>
          <a:p>
            <a:pPr marL="0" marR="0" lvl="0" indent="0" algn="l" defTabSz="651578"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7.4.1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new agricultural enterprises supported </a:t>
            </a:r>
          </a:p>
          <a:p>
            <a:pPr marL="0" marR="0" lvl="0" indent="0" algn="l" defTabSz="651578"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71</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251520" y="4719975"/>
            <a:ext cx="8064896" cy="1217706"/>
          </a:xfrm>
          <a:prstGeom prst="rect">
            <a:avLst/>
          </a:prstGeom>
          <a:noFill/>
        </p:spPr>
        <p:txBody>
          <a:bodyPr wrap="square" rtlCol="0">
            <a:spAutoFit/>
          </a:bodyPr>
          <a:lstStyle/>
          <a:p>
            <a:pPr marL="0" marR="0" lvl="0" indent="0" algn="l" defTabSz="65105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5105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Delays  in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procurement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processes</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1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 slower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delivery of production inputs by appointed service</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Have major impact of non achievement of this target.</a:t>
            </a:r>
          </a:p>
          <a:p>
            <a:pPr marL="0" marR="0" lvl="0" indent="0" algn="l" defTabSz="65105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5105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65105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Constant follow-up and intensify monitoring  of the work by appointed Service providers.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651056" rtl="0" eaLnBrk="1" fontAlgn="auto" latinLnBrk="0" hangingPunct="1">
              <a:lnSpc>
                <a:spcPct val="100000"/>
              </a:lnSpc>
              <a:spcBef>
                <a:spcPts val="0"/>
              </a:spcBef>
              <a:spcAft>
                <a:spcPts val="0"/>
              </a:spcAft>
              <a:buClrTx/>
              <a:buSzTx/>
              <a:buFontTx/>
              <a:buNone/>
              <a:tabLst/>
              <a:defRPr/>
            </a:pPr>
            <a:endParaRPr kumimoji="0" lang="en-ZA" sz="71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720953075"/>
              </p:ext>
            </p:extLst>
          </p:nvPr>
        </p:nvGraphicFramePr>
        <p:xfrm>
          <a:off x="512404" y="1973241"/>
          <a:ext cx="8064896" cy="10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5983720" y="5849521"/>
            <a:ext cx="1520313" cy="273844"/>
          </a:xfrm>
        </p:spPr>
        <p:txBody>
          <a:bodyPr/>
          <a:lstStyle/>
          <a:p>
            <a:pPr marL="0" marR="0" lvl="0" indent="0" algn="r" defTabSz="651578"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51578" rtl="0" eaLnBrk="1" fontAlgn="auto" latinLnBrk="0" hangingPunct="1">
                <a:lnSpc>
                  <a:spcPct val="100000"/>
                </a:lnSpc>
                <a:spcBef>
                  <a:spcPts val="0"/>
                </a:spcBef>
                <a:spcAft>
                  <a:spcPts val="0"/>
                </a:spcAft>
                <a:buClrTx/>
                <a:buSzTx/>
                <a:buFontTx/>
                <a:buNone/>
                <a:tabLst/>
                <a:defRPr/>
              </a:pPr>
              <a:t>53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26A13BF2-9DE2-41B0-94FD-DBC34F665E85}"/>
              </a:ext>
            </a:extLst>
          </p:cNvPr>
          <p:cNvGraphicFramePr>
            <a:graphicFrameLocks noGrp="1"/>
          </p:cNvGraphicFramePr>
          <p:nvPr>
            <p:extLst>
              <p:ext uri="{D42A27DB-BD31-4B8C-83A1-F6EECF244321}">
                <p14:modId xmlns:p14="http://schemas.microsoft.com/office/powerpoint/2010/main" val="771392778"/>
              </p:ext>
            </p:extLst>
          </p:nvPr>
        </p:nvGraphicFramePr>
        <p:xfrm>
          <a:off x="512404" y="3120587"/>
          <a:ext cx="8149522" cy="155574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21292">
                  <a:extLst>
                    <a:ext uri="{9D8B030D-6E8A-4147-A177-3AD203B41FA5}">
                      <a16:colId xmlns:a16="http://schemas.microsoft.com/office/drawing/2014/main" val="20000"/>
                    </a:ext>
                  </a:extLst>
                </a:gridCol>
                <a:gridCol w="682047">
                  <a:extLst>
                    <a:ext uri="{9D8B030D-6E8A-4147-A177-3AD203B41FA5}">
                      <a16:colId xmlns:a16="http://schemas.microsoft.com/office/drawing/2014/main" val="20002"/>
                    </a:ext>
                  </a:extLst>
                </a:gridCol>
                <a:gridCol w="624235">
                  <a:extLst>
                    <a:ext uri="{9D8B030D-6E8A-4147-A177-3AD203B41FA5}">
                      <a16:colId xmlns:a16="http://schemas.microsoft.com/office/drawing/2014/main" val="20003"/>
                    </a:ext>
                  </a:extLst>
                </a:gridCol>
                <a:gridCol w="693591">
                  <a:extLst>
                    <a:ext uri="{9D8B030D-6E8A-4147-A177-3AD203B41FA5}">
                      <a16:colId xmlns:a16="http://schemas.microsoft.com/office/drawing/2014/main" val="20004"/>
                    </a:ext>
                  </a:extLst>
                </a:gridCol>
                <a:gridCol w="624235">
                  <a:extLst>
                    <a:ext uri="{9D8B030D-6E8A-4147-A177-3AD203B41FA5}">
                      <a16:colId xmlns:a16="http://schemas.microsoft.com/office/drawing/2014/main" val="20005"/>
                    </a:ext>
                  </a:extLst>
                </a:gridCol>
                <a:gridCol w="693591">
                  <a:extLst>
                    <a:ext uri="{9D8B030D-6E8A-4147-A177-3AD203B41FA5}">
                      <a16:colId xmlns:a16="http://schemas.microsoft.com/office/drawing/2014/main" val="20006"/>
                    </a:ext>
                  </a:extLst>
                </a:gridCol>
                <a:gridCol w="693591">
                  <a:extLst>
                    <a:ext uri="{9D8B030D-6E8A-4147-A177-3AD203B41FA5}">
                      <a16:colId xmlns:a16="http://schemas.microsoft.com/office/drawing/2014/main" val="20007"/>
                    </a:ext>
                  </a:extLst>
                </a:gridCol>
                <a:gridCol w="720307">
                  <a:extLst>
                    <a:ext uri="{9D8B030D-6E8A-4147-A177-3AD203B41FA5}">
                      <a16:colId xmlns:a16="http://schemas.microsoft.com/office/drawing/2014/main" val="20008"/>
                    </a:ext>
                  </a:extLst>
                </a:gridCol>
                <a:gridCol w="666878">
                  <a:extLst>
                    <a:ext uri="{9D8B030D-6E8A-4147-A177-3AD203B41FA5}">
                      <a16:colId xmlns:a16="http://schemas.microsoft.com/office/drawing/2014/main" val="20009"/>
                    </a:ext>
                  </a:extLst>
                </a:gridCol>
                <a:gridCol w="762952">
                  <a:extLst>
                    <a:ext uri="{9D8B030D-6E8A-4147-A177-3AD203B41FA5}">
                      <a16:colId xmlns:a16="http://schemas.microsoft.com/office/drawing/2014/main" val="20010"/>
                    </a:ext>
                  </a:extLst>
                </a:gridCol>
                <a:gridCol w="866803">
                  <a:extLst>
                    <a:ext uri="{9D8B030D-6E8A-4147-A177-3AD203B41FA5}">
                      <a16:colId xmlns:a16="http://schemas.microsoft.com/office/drawing/2014/main" val="20011"/>
                    </a:ext>
                  </a:extLst>
                </a:gridCol>
              </a:tblGrid>
              <a:tr h="38130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968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16</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7</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8</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8</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25</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4</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71</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618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Arial" panose="020B0604020202020204" pitchFamily="34" charset="0"/>
                          <a:ea typeface="Calibri"/>
                          <a:cs typeface="Arial" panose="020B0604020202020204" pitchFamily="34" charset="0"/>
                        </a:rPr>
                        <a:t>Q1-Q3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dirty="0">
                          <a:latin typeface="Arial" panose="020B0604020202020204" pitchFamily="34" charset="0"/>
                          <a:cs typeface="Arial" panose="020B0604020202020204" pitchFamily="34" charset="0"/>
                        </a:rPr>
                        <a:t>0</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dirty="0" smtClean="0">
                          <a:latin typeface="Arial" panose="020B0604020202020204" pitchFamily="34" charset="0"/>
                          <a:cs typeface="Arial" panose="020B0604020202020204" pitchFamily="34" charset="0"/>
                        </a:rPr>
                        <a:t>16</a:t>
                      </a:r>
                      <a:endParaRPr lang="en-ZA" sz="1000" dirty="0">
                        <a:latin typeface="Arial" panose="020B0604020202020204" pitchFamily="34" charset="0"/>
                        <a:cs typeface="Arial" panose="020B0604020202020204"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6</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7</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8</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25</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2</a:t>
                      </a: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3403" rtl="0" eaLnBrk="1" fontAlgn="b"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entury Gothic" charset="0"/>
                          <a:cs typeface="Arial" panose="020B0604020202020204" pitchFamily="34" charset="0"/>
                        </a:rPr>
                        <a:t>64</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entury Gothic" charset="0"/>
                        <a:cs typeface="Arial" panose="020B0604020202020204" pitchFamily="34" charset="0"/>
                      </a:endParaRPr>
                    </a:p>
                  </a:txBody>
                  <a:tcPr marL="5430" marR="5430" marT="5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5676">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Arial" panose="020B0604020202020204" pitchFamily="34" charset="0"/>
                          <a:ea typeface="Calibri"/>
                          <a:cs typeface="Arial" panose="020B0604020202020204" pitchFamily="34" charset="0"/>
                        </a:rPr>
                        <a:t>Q1-Q3</a:t>
                      </a: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6787" marR="6787" marT="67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smtClean="0">
                          <a:solidFill>
                            <a:srgbClr val="000000"/>
                          </a:solidFill>
                          <a:effectLst/>
                          <a:latin typeface="Arial" panose="020B0604020202020204" pitchFamily="34" charset="0"/>
                          <a:cs typeface="Arial" panose="020B0604020202020204" pitchFamily="34" charset="0"/>
                        </a:rPr>
                        <a:t>0</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13000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79366" y="800870"/>
            <a:ext cx="78264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7.4.2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new non-agricultural enterprises supported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15</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52400" y="4833317"/>
            <a:ext cx="8666353" cy="938719"/>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Arial" panose="020B0604020202020204" pitchFamily="34" charset="0"/>
                <a:cs typeface="Arial" panose="020B0604020202020204" pitchFamily="34" charset="0"/>
              </a:rPr>
              <a:t>Delayed in supply chain processes that affected pace of service delivery.</a:t>
            </a:r>
            <a:endParaRPr lang="en-ZA" sz="1100" dirty="0">
              <a:solidFill>
                <a:prstClr val="black"/>
              </a:solidFill>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Constant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follow ups with supply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chain and  </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appointed service provider to fastrack the delivery. </a:t>
            </a:r>
          </a:p>
        </p:txBody>
      </p:sp>
      <p:graphicFrame>
        <p:nvGraphicFramePr>
          <p:cNvPr id="8" name="Diagram 7"/>
          <p:cNvGraphicFramePr/>
          <p:nvPr>
            <p:extLst>
              <p:ext uri="{D42A27DB-BD31-4B8C-83A1-F6EECF244321}">
                <p14:modId xmlns:p14="http://schemas.microsoft.com/office/powerpoint/2010/main" val="3633346220"/>
              </p:ext>
            </p:extLst>
          </p:nvPr>
        </p:nvGraphicFramePr>
        <p:xfrm>
          <a:off x="443338" y="1703875"/>
          <a:ext cx="7427168" cy="1041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26A13BF2-9DE2-41B0-94FD-DBC34F665E85}"/>
              </a:ext>
            </a:extLst>
          </p:cNvPr>
          <p:cNvGraphicFramePr>
            <a:graphicFrameLocks noGrp="1"/>
          </p:cNvGraphicFramePr>
          <p:nvPr>
            <p:extLst>
              <p:ext uri="{D42A27DB-BD31-4B8C-83A1-F6EECF244321}">
                <p14:modId xmlns:p14="http://schemas.microsoft.com/office/powerpoint/2010/main" val="840524152"/>
              </p:ext>
            </p:extLst>
          </p:nvPr>
        </p:nvGraphicFramePr>
        <p:xfrm>
          <a:off x="152403" y="2909023"/>
          <a:ext cx="8760664" cy="185228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05379">
                  <a:extLst>
                    <a:ext uri="{9D8B030D-6E8A-4147-A177-3AD203B41FA5}">
                      <a16:colId xmlns:a16="http://schemas.microsoft.com/office/drawing/2014/main" val="20000"/>
                    </a:ext>
                  </a:extLst>
                </a:gridCol>
                <a:gridCol w="733194">
                  <a:extLst>
                    <a:ext uri="{9D8B030D-6E8A-4147-A177-3AD203B41FA5}">
                      <a16:colId xmlns:a16="http://schemas.microsoft.com/office/drawing/2014/main" val="20002"/>
                    </a:ext>
                  </a:extLst>
                </a:gridCol>
                <a:gridCol w="671047">
                  <a:extLst>
                    <a:ext uri="{9D8B030D-6E8A-4147-A177-3AD203B41FA5}">
                      <a16:colId xmlns:a16="http://schemas.microsoft.com/office/drawing/2014/main" val="20003"/>
                    </a:ext>
                  </a:extLst>
                </a:gridCol>
                <a:gridCol w="745605">
                  <a:extLst>
                    <a:ext uri="{9D8B030D-6E8A-4147-A177-3AD203B41FA5}">
                      <a16:colId xmlns:a16="http://schemas.microsoft.com/office/drawing/2014/main" val="20004"/>
                    </a:ext>
                  </a:extLst>
                </a:gridCol>
                <a:gridCol w="671047">
                  <a:extLst>
                    <a:ext uri="{9D8B030D-6E8A-4147-A177-3AD203B41FA5}">
                      <a16:colId xmlns:a16="http://schemas.microsoft.com/office/drawing/2014/main" val="20005"/>
                    </a:ext>
                  </a:extLst>
                </a:gridCol>
                <a:gridCol w="745605">
                  <a:extLst>
                    <a:ext uri="{9D8B030D-6E8A-4147-A177-3AD203B41FA5}">
                      <a16:colId xmlns:a16="http://schemas.microsoft.com/office/drawing/2014/main" val="20006"/>
                    </a:ext>
                  </a:extLst>
                </a:gridCol>
                <a:gridCol w="745605">
                  <a:extLst>
                    <a:ext uri="{9D8B030D-6E8A-4147-A177-3AD203B41FA5}">
                      <a16:colId xmlns:a16="http://schemas.microsoft.com/office/drawing/2014/main" val="20007"/>
                    </a:ext>
                  </a:extLst>
                </a:gridCol>
                <a:gridCol w="745605">
                  <a:extLst>
                    <a:ext uri="{9D8B030D-6E8A-4147-A177-3AD203B41FA5}">
                      <a16:colId xmlns:a16="http://schemas.microsoft.com/office/drawing/2014/main" val="20008"/>
                    </a:ext>
                  </a:extLst>
                </a:gridCol>
                <a:gridCol w="745605">
                  <a:extLst>
                    <a:ext uri="{9D8B030D-6E8A-4147-A177-3AD203B41FA5}">
                      <a16:colId xmlns:a16="http://schemas.microsoft.com/office/drawing/2014/main" val="20009"/>
                    </a:ext>
                  </a:extLst>
                </a:gridCol>
                <a:gridCol w="820166">
                  <a:extLst>
                    <a:ext uri="{9D8B030D-6E8A-4147-A177-3AD203B41FA5}">
                      <a16:colId xmlns:a16="http://schemas.microsoft.com/office/drawing/2014/main" val="20010"/>
                    </a:ext>
                  </a:extLst>
                </a:gridCol>
                <a:gridCol w="931806">
                  <a:extLst>
                    <a:ext uri="{9D8B030D-6E8A-4147-A177-3AD203B41FA5}">
                      <a16:colId xmlns:a16="http://schemas.microsoft.com/office/drawing/2014/main" val="20011"/>
                    </a:ext>
                  </a:extLst>
                </a:gridCol>
              </a:tblGrid>
              <a:tr h="490412">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Provinces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EC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FS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GP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KZN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LP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MP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NW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WC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Total</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041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Annual</a:t>
                      </a:r>
                      <a:r>
                        <a:rPr lang="en-ZA" sz="1000" b="1" kern="1200" baseline="0" dirty="0">
                          <a:solidFill>
                            <a:schemeClr val="dk1"/>
                          </a:solidFill>
                          <a:effectLst/>
                          <a:latin typeface="Arial" panose="020B0604020202020204" pitchFamily="34" charset="0"/>
                          <a:ea typeface="Calibri"/>
                          <a:cs typeface="Arial" panose="020B0604020202020204" pitchFamily="34" charset="0"/>
                        </a:rPr>
                        <a:t>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chemeClr val="tx1"/>
                          </a:solidFill>
                          <a:effectLst/>
                          <a:latin typeface="Arial" panose="020B0604020202020204" pitchFamily="34" charset="0"/>
                          <a:cs typeface="Arial" panose="020B060402020202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041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Arial" panose="020B0604020202020204" pitchFamily="34" charset="0"/>
                          <a:ea typeface="Calibri"/>
                          <a:cs typeface="Arial" panose="020B0604020202020204" pitchFamily="34" charset="0"/>
                        </a:rPr>
                        <a:t>Q1-Q3 </a:t>
                      </a:r>
                      <a:r>
                        <a:rPr lang="en-ZA" sz="1000" b="1" kern="1200" dirty="0">
                          <a:solidFill>
                            <a:schemeClr val="dk1"/>
                          </a:solidFill>
                          <a:effectLst/>
                          <a:latin typeface="Arial" panose="020B0604020202020204" pitchFamily="34" charset="0"/>
                          <a:ea typeface="Calibri"/>
                          <a:cs typeface="Arial" panose="020B0604020202020204" pitchFamily="34" charset="0"/>
                        </a:rPr>
                        <a:t>Target</a:t>
                      </a: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lvl="0" indent="0" algn="ctr" defTabSz="457200" rtl="0" eaLnBrk="1" fontAlgn="b" latinLnBrk="0" hangingPunct="1">
                        <a:lnSpc>
                          <a:spcPct val="100000"/>
                        </a:lnSpc>
                        <a:spcBef>
                          <a:spcPts val="0"/>
                        </a:spcBef>
                        <a:spcAft>
                          <a:spcPts val="0"/>
                        </a:spcAft>
                        <a:buClrTx/>
                        <a:buSzTx/>
                        <a:buFontTx/>
                        <a:buNone/>
                        <a:tabLst/>
                        <a:defRPr/>
                      </a:pPr>
                      <a:endParaRPr lang="en-ZA" sz="1000" b="1" kern="1200" dirty="0">
                        <a:solidFill>
                          <a:schemeClr val="dk1"/>
                        </a:solidFill>
                        <a:effectLst/>
                        <a:latin typeface="Arial" panose="020B0604020202020204" pitchFamily="34" charset="0"/>
                        <a:ea typeface="Calibri"/>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dirty="0">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000" dirty="0">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3</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chemeClr val="tx1"/>
                          </a:solidFill>
                          <a:effectLst/>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0" i="0" u="none" strike="noStrike" dirty="0" smtClean="0">
                          <a:solidFill>
                            <a:schemeClr val="tx1"/>
                          </a:solidFill>
                          <a:effectLst/>
                          <a:latin typeface="Arial" panose="020B0604020202020204" pitchFamily="34" charset="0"/>
                          <a:cs typeface="Arial" panose="020B0604020202020204" pitchFamily="34" charset="0"/>
                        </a:rPr>
                        <a:t>2</a:t>
                      </a:r>
                      <a:endParaRPr lang="en-ZA" sz="10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3403" rtl="0" eaLnBrk="1" fontAlgn="b"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smtClean="0">
                          <a:ln>
                            <a:noFill/>
                          </a:ln>
                          <a:solidFill>
                            <a:srgbClr val="000000"/>
                          </a:solidFill>
                          <a:effectLst/>
                          <a:uLnTx/>
                          <a:uFillTx/>
                          <a:latin typeface="Arial" panose="020B0604020202020204" pitchFamily="34" charset="0"/>
                          <a:ea typeface="Century Gothic" charset="0"/>
                          <a:cs typeface="Arial" panose="020B0604020202020204" pitchFamily="34" charset="0"/>
                        </a:rPr>
                        <a:t>6</a:t>
                      </a:r>
                      <a:endPar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Century Gothic"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04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smtClean="0">
                          <a:solidFill>
                            <a:schemeClr val="dk1"/>
                          </a:solidFill>
                          <a:effectLst/>
                          <a:latin typeface="Arial" panose="020B0604020202020204" pitchFamily="34" charset="0"/>
                          <a:ea typeface="Calibri"/>
                          <a:cs typeface="Arial" panose="020B0604020202020204" pitchFamily="34" charset="0"/>
                        </a:rPr>
                        <a:t>Q1-Q3</a:t>
                      </a:r>
                      <a:endParaRPr lang="en-ZA" sz="1000" b="1" kern="1200" dirty="0">
                        <a:solidFill>
                          <a:schemeClr val="dk1"/>
                        </a:solidFill>
                        <a:effectLst/>
                        <a:latin typeface="Arial" panose="020B0604020202020204" pitchFamily="34" charset="0"/>
                        <a:ea typeface="Calibri"/>
                        <a:cs typeface="Arial" panose="020B0604020202020204"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000" b="1" kern="1200" dirty="0">
                          <a:solidFill>
                            <a:schemeClr val="dk1"/>
                          </a:solidFill>
                          <a:effectLst/>
                          <a:latin typeface="Arial" panose="020B0604020202020204" pitchFamily="34" charset="0"/>
                          <a:ea typeface="Calibri"/>
                          <a:cs typeface="Arial" panose="020B0604020202020204" pitchFamily="34" charset="0"/>
                        </a:rPr>
                        <a:t>Achievement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ZA" sz="10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1000" b="1" i="0" u="none" strike="noStrike" dirty="0" smtClean="0">
                          <a:solidFill>
                            <a:srgbClr val="000000"/>
                          </a:solidFill>
                          <a:effectLst/>
                          <a:latin typeface="Arial" panose="020B0604020202020204" pitchFamily="34" charset="0"/>
                          <a:cs typeface="Arial" panose="020B0604020202020204" pitchFamily="34" charset="0"/>
                        </a:rPr>
                        <a:t>0</a:t>
                      </a:r>
                      <a:endParaRPr lang="en-ZA" sz="1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3403" rtl="0" eaLnBrk="1" fontAlgn="t" latinLnBrk="0" hangingPunct="1">
                        <a:lnSpc>
                          <a:spcPct val="100000"/>
                        </a:lnSpc>
                        <a:spcBef>
                          <a:spcPts val="0"/>
                        </a:spcBef>
                        <a:spcAft>
                          <a:spcPts val="0"/>
                        </a:spcAft>
                        <a:buClrTx/>
                        <a:buSzTx/>
                        <a:buFontTx/>
                        <a:buNone/>
                        <a:tabLst/>
                        <a:defRPr/>
                      </a:pPr>
                      <a:r>
                        <a:rPr kumimoji="0" lang="nn-NO" sz="1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a:t>
                      </a:r>
                      <a:endParaRPr kumimoji="0" lang="nn-NO"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1968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7.5.1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smallholder producers accessing MAFISA loan</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150</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92082" y="4006476"/>
            <a:ext cx="8131233" cy="1677382"/>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target is demand driven. </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lang="en-US" sz="1000" dirty="0" smtClean="0">
                <a:solidFill>
                  <a:prstClr val="black"/>
                </a:solidFill>
                <a:latin typeface="Arial" panose="020B0604020202020204" pitchFamily="34" charset="0"/>
                <a:cs typeface="Arial" panose="020B0604020202020204" pitchFamily="34" charset="0"/>
              </a:rPr>
              <a:t>Continue to evaluate ways in which target setting can be set taking into account demand driven  for this service</a:t>
            </a: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768907841"/>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3791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26306" y="701565"/>
            <a:ext cx="7848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7.6.1 Marketing of Agricultural Products Act reviewed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Public consultation on Marketing of Agricultural Products Amendment Bill </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92083" y="4271251"/>
            <a:ext cx="8328878" cy="1107996"/>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consultations on the Marketing of Agricultural Products (MAP) Bill was not done due to comments from the OCSLA that  took longer than anticipated  to be obtained. </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OCSLA’s comments are  been incorporated onto the revised MAP Bill and public consultation will commence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soon.</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497999198"/>
              </p:ext>
            </p:extLst>
          </p:nvPr>
        </p:nvGraphicFramePr>
        <p:xfrm>
          <a:off x="392082" y="2025004"/>
          <a:ext cx="7420278" cy="2160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8851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7.8.2 Bilateral agreements implemented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Status report on bilateral engagements (South-South and North-South)</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92082" y="4154703"/>
            <a:ext cx="8153399" cy="938719"/>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p:txBody>
      </p:sp>
      <p:graphicFrame>
        <p:nvGraphicFramePr>
          <p:cNvPr id="8" name="Diagram 7"/>
          <p:cNvGraphicFramePr/>
          <p:nvPr>
            <p:extLst>
              <p:ext uri="{D42A27DB-BD31-4B8C-83A1-F6EECF244321}">
                <p14:modId xmlns:p14="http://schemas.microsoft.com/office/powerpoint/2010/main" val="368450829"/>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5471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4C600"/>
                </a:solidFill>
                <a:effectLst/>
                <a:uLnTx/>
                <a:uFillTx/>
                <a:latin typeface="Arial" panose="020B0604020202020204" pitchFamily="34" charset="0"/>
                <a:ea typeface="+mn-ea"/>
                <a:cs typeface="Arial" panose="020B0604020202020204" pitchFamily="34" charset="0"/>
              </a:rPr>
              <a:t>PROGRAMME 5: ECONOMIC DEVELOPMENT, TRADE AND MARKETING </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599"/>
            <a:ext cx="7024688" cy="932309"/>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p:txBody>
      </p:sp>
      <p:sp>
        <p:nvSpPr>
          <p:cNvPr id="11" name="TextBox 10"/>
          <p:cNvSpPr txBox="1"/>
          <p:nvPr/>
        </p:nvSpPr>
        <p:spPr>
          <a:xfrm>
            <a:off x="457200" y="1066800"/>
            <a:ext cx="78486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7.8.2 Bilateral agreements implemented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Status report on bilateral engagements (Africa continent)</a:t>
            </a:r>
            <a:endPar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92082" y="4206730"/>
            <a:ext cx="8153399" cy="938719"/>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 </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p:txBody>
      </p:sp>
      <p:graphicFrame>
        <p:nvGraphicFramePr>
          <p:cNvPr id="8" name="Diagram 7"/>
          <p:cNvGraphicFramePr/>
          <p:nvPr>
            <p:extLst>
              <p:ext uri="{D42A27DB-BD31-4B8C-83A1-F6EECF244321}">
                <p14:modId xmlns:p14="http://schemas.microsoft.com/office/powerpoint/2010/main" val="666737912"/>
              </p:ext>
            </p:extLst>
          </p:nvPr>
        </p:nvGraphicFramePr>
        <p:xfrm>
          <a:off x="392082" y="2025004"/>
          <a:ext cx="8305800" cy="208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48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a:extLst>
              <a:ext uri="{FF2B5EF4-FFF2-40B4-BE49-F238E27FC236}">
                <a16:creationId xmlns:a16="http://schemas.microsoft.com/office/drawing/2014/main" id="{25D67994-3C7C-45A5-B459-F4105B187A4F}"/>
              </a:ext>
            </a:extLst>
          </p:cNvPr>
          <p:cNvSpPr txBox="1">
            <a:spLocks/>
          </p:cNvSpPr>
          <p:nvPr/>
        </p:nvSpPr>
        <p:spPr>
          <a:xfrm>
            <a:off x="152400" y="289069"/>
            <a:ext cx="8382000" cy="5654531"/>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6: LAND ADMINISTRATION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Programme 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Provide geospatial information, cadastral surveys, deeds registration and spatial planning, as well as technical services in support of sustainable land development.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Sub-programmes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National Geomatics Management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Services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Spatial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Planning and Land Use </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Deeds </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Registration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South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African Council of Planners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South African Geomatics </a:t>
            </a: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Council</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Integrated Land Administration</a:t>
            </a:r>
            <a:endPar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Outcome 2: Spatial transformation and effective and efficient land administration.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490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E3325BC-F2AA-4A40-8468-EB7837BDF93C}"/>
              </a:ext>
            </a:extLst>
          </p:cNvPr>
          <p:cNvGraphicFramePr>
            <a:graphicFrameLocks noGrp="1"/>
          </p:cNvGraphicFramePr>
          <p:nvPr>
            <p:extLst/>
          </p:nvPr>
        </p:nvGraphicFramePr>
        <p:xfrm>
          <a:off x="107504" y="66186"/>
          <a:ext cx="8784976" cy="37084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919882028"/>
                    </a:ext>
                  </a:extLst>
                </a:gridCol>
              </a:tblGrid>
              <a:tr h="370840">
                <a:tc>
                  <a:txBody>
                    <a:bodyPr/>
                    <a:lstStyle/>
                    <a:p>
                      <a:pPr algn="ctr"/>
                      <a:r>
                        <a:rPr lang="en-US" dirty="0" smtClean="0">
                          <a:latin typeface="Arial" panose="020B0604020202020204" pitchFamily="34" charset="0"/>
                          <a:cs typeface="Arial" panose="020B0604020202020204" pitchFamily="34" charset="0"/>
                        </a:rPr>
                        <a:t>VISION, MISSION</a:t>
                      </a:r>
                      <a:r>
                        <a:rPr lang="en-US" baseline="0" dirty="0" smtClean="0">
                          <a:latin typeface="Arial" panose="020B0604020202020204" pitchFamily="34" charset="0"/>
                          <a:cs typeface="Arial" panose="020B0604020202020204" pitchFamily="34" charset="0"/>
                        </a:rPr>
                        <a:t> AND STRATEGIC OUTCOMES</a:t>
                      </a:r>
                      <a:endParaRPr lang="en-ZA" dirty="0">
                        <a:latin typeface="Arial" panose="020B0604020202020204" pitchFamily="34" charset="0"/>
                        <a:cs typeface="Arial" panose="020B0604020202020204" pitchFamily="34" charset="0"/>
                      </a:endParaRPr>
                    </a:p>
                  </a:txBody>
                  <a:tcPr>
                    <a:solidFill>
                      <a:srgbClr val="669900"/>
                    </a:solidFill>
                  </a:tcPr>
                </a:tc>
                <a:extLst>
                  <a:ext uri="{0D108BD9-81ED-4DB2-BD59-A6C34878D82A}">
                    <a16:rowId xmlns:a16="http://schemas.microsoft.com/office/drawing/2014/main" val="2859963760"/>
                  </a:ext>
                </a:extLst>
              </a:tr>
            </a:tbl>
          </a:graphicData>
        </a:graphic>
      </p:graphicFrame>
      <p:grpSp>
        <p:nvGrpSpPr>
          <p:cNvPr id="8" name="Group 5">
            <a:extLst>
              <a:ext uri="{FF2B5EF4-FFF2-40B4-BE49-F238E27FC236}">
                <a16:creationId xmlns:a16="http://schemas.microsoft.com/office/drawing/2014/main" id="{D0F56DA6-801C-4E5F-87E9-4192BD99C354}"/>
              </a:ext>
            </a:extLst>
          </p:cNvPr>
          <p:cNvGrpSpPr>
            <a:grpSpLocks noChangeAspect="1"/>
          </p:cNvGrpSpPr>
          <p:nvPr/>
        </p:nvGrpSpPr>
        <p:grpSpPr bwMode="auto">
          <a:xfrm>
            <a:off x="330200" y="800869"/>
            <a:ext cx="8426450" cy="4896543"/>
            <a:chOff x="2055373" y="2136819"/>
            <a:chExt cx="7663352" cy="3823674"/>
          </a:xfrm>
        </p:grpSpPr>
        <p:cxnSp>
          <p:nvCxnSpPr>
            <p:cNvPr id="9" name="Straight Arrow Connector 8">
              <a:extLst>
                <a:ext uri="{FF2B5EF4-FFF2-40B4-BE49-F238E27FC236}">
                  <a16:creationId xmlns:a16="http://schemas.microsoft.com/office/drawing/2014/main" id="{31F4B392-D00B-468C-85F8-16B2A2B520E8}"/>
                </a:ext>
              </a:extLst>
            </p:cNvPr>
            <p:cNvCxnSpPr>
              <a:cxnSpLocks/>
              <a:stCxn id="60" idx="3"/>
            </p:cNvCxnSpPr>
            <p:nvPr/>
          </p:nvCxnSpPr>
          <p:spPr>
            <a:xfrm>
              <a:off x="2627093" y="4073056"/>
              <a:ext cx="0" cy="465323"/>
            </a:xfrm>
            <a:prstGeom prst="straightConnector1">
              <a:avLst/>
            </a:prstGeom>
            <a:ln>
              <a:solidFill>
                <a:srgbClr val="438C3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C6ED7AC-31AC-4651-9CEC-E0537ACD350C}"/>
                </a:ext>
              </a:extLst>
            </p:cNvPr>
            <p:cNvCxnSpPr/>
            <p:nvPr/>
          </p:nvCxnSpPr>
          <p:spPr>
            <a:xfrm flipH="1" flipV="1">
              <a:off x="3926455" y="3327143"/>
              <a:ext cx="0" cy="465323"/>
            </a:xfrm>
            <a:prstGeom prst="straightConnector1">
              <a:avLst/>
            </a:prstGeom>
            <a:ln>
              <a:solidFill>
                <a:srgbClr val="B8960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73A1F96-03E7-4F88-A568-41A506EF59DA}"/>
                </a:ext>
              </a:extLst>
            </p:cNvPr>
            <p:cNvCxnSpPr>
              <a:stCxn id="56" idx="3"/>
            </p:cNvCxnSpPr>
            <p:nvPr/>
          </p:nvCxnSpPr>
          <p:spPr>
            <a:xfrm flipH="1">
              <a:off x="5225818" y="4073056"/>
              <a:ext cx="0" cy="465323"/>
            </a:xfrm>
            <a:prstGeom prst="straightConnector1">
              <a:avLst/>
            </a:prstGeom>
            <a:ln>
              <a:solidFill>
                <a:srgbClr val="438C3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02A864-CAA7-47EB-A5F4-E59240E27916}"/>
                </a:ext>
              </a:extLst>
            </p:cNvPr>
            <p:cNvCxnSpPr>
              <a:stCxn id="52" idx="3"/>
            </p:cNvCxnSpPr>
            <p:nvPr/>
          </p:nvCxnSpPr>
          <p:spPr>
            <a:xfrm flipH="1">
              <a:off x="7824543" y="4073056"/>
              <a:ext cx="0" cy="465323"/>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0E7051-7BAB-4968-BCF4-2A61A2E54AD3}"/>
                </a:ext>
              </a:extLst>
            </p:cNvPr>
            <p:cNvCxnSpPr/>
            <p:nvPr/>
          </p:nvCxnSpPr>
          <p:spPr>
            <a:xfrm flipH="1" flipV="1">
              <a:off x="6525180" y="3327143"/>
              <a:ext cx="0" cy="465323"/>
            </a:xfrm>
            <a:prstGeom prst="straightConnector1">
              <a:avLst/>
            </a:prstGeom>
            <a:ln>
              <a:solidFill>
                <a:srgbClr val="B8960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4C9CCE-A7C8-41CB-90B8-823BCDF7C9C1}"/>
                </a:ext>
              </a:extLst>
            </p:cNvPr>
            <p:cNvCxnSpPr>
              <a:cxnSpLocks/>
            </p:cNvCxnSpPr>
            <p:nvPr/>
          </p:nvCxnSpPr>
          <p:spPr>
            <a:xfrm flipH="1" flipV="1">
              <a:off x="9123906" y="3327143"/>
              <a:ext cx="0" cy="465323"/>
            </a:xfrm>
            <a:prstGeom prst="straightConnector1">
              <a:avLst/>
            </a:prstGeom>
            <a:ln>
              <a:solidFill>
                <a:srgbClr val="B89604"/>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F40070B-2037-4895-BF35-5B51DB900136}"/>
                </a:ext>
              </a:extLst>
            </p:cNvPr>
            <p:cNvGrpSpPr/>
            <p:nvPr/>
          </p:nvGrpSpPr>
          <p:grpSpPr>
            <a:xfrm>
              <a:off x="2055373" y="2859136"/>
              <a:ext cx="1144680" cy="1327828"/>
              <a:chOff x="3149698" y="2927926"/>
              <a:chExt cx="1348318" cy="1564049"/>
            </a:xfrm>
            <a:solidFill>
              <a:srgbClr val="589D40"/>
            </a:solidFill>
          </p:grpSpPr>
          <p:sp>
            <p:nvSpPr>
              <p:cNvPr id="59" name="Hexagon 58">
                <a:extLst>
                  <a:ext uri="{FF2B5EF4-FFF2-40B4-BE49-F238E27FC236}">
                    <a16:creationId xmlns:a16="http://schemas.microsoft.com/office/drawing/2014/main" id="{5DB6A354-EC04-4281-85C0-D789BB7E3550}"/>
                  </a:ext>
                </a:extLst>
              </p:cNvPr>
              <p:cNvSpPr/>
              <p:nvPr/>
            </p:nvSpPr>
            <p:spPr>
              <a:xfrm rot="16200000">
                <a:off x="3041832" y="3035792"/>
                <a:ext cx="1564049" cy="13483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60" name="Hexagon 59">
                <a:extLst>
                  <a:ext uri="{FF2B5EF4-FFF2-40B4-BE49-F238E27FC236}">
                    <a16:creationId xmlns:a16="http://schemas.microsoft.com/office/drawing/2014/main" id="{A55BBF49-0F37-4317-8C6A-B65F9A6D4B5E}"/>
                  </a:ext>
                </a:extLst>
              </p:cNvPr>
              <p:cNvSpPr/>
              <p:nvPr/>
            </p:nvSpPr>
            <p:spPr>
              <a:xfrm rot="16200000">
                <a:off x="3175646" y="3151150"/>
                <a:ext cx="1296420" cy="1117603"/>
              </a:xfrm>
              <a:prstGeom prst="hexagon">
                <a:avLst/>
              </a:prstGeom>
              <a:solidFill>
                <a:schemeClr val="bg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74702E5D-5C7D-4491-A713-F8F62F323549}"/>
                </a:ext>
              </a:extLst>
            </p:cNvPr>
            <p:cNvGrpSpPr/>
            <p:nvPr/>
          </p:nvGrpSpPr>
          <p:grpSpPr>
            <a:xfrm>
              <a:off x="3354643" y="3678730"/>
              <a:ext cx="1144680" cy="1327828"/>
              <a:chOff x="3149698" y="2927926"/>
              <a:chExt cx="1348318" cy="1564049"/>
            </a:xfrm>
            <a:solidFill>
              <a:srgbClr val="B89604"/>
            </a:solidFill>
          </p:grpSpPr>
          <p:sp>
            <p:nvSpPr>
              <p:cNvPr id="57" name="Hexagon 56">
                <a:extLst>
                  <a:ext uri="{FF2B5EF4-FFF2-40B4-BE49-F238E27FC236}">
                    <a16:creationId xmlns:a16="http://schemas.microsoft.com/office/drawing/2014/main" id="{833369F0-001D-46F8-8374-AD02D04A639C}"/>
                  </a:ext>
                </a:extLst>
              </p:cNvPr>
              <p:cNvSpPr/>
              <p:nvPr/>
            </p:nvSpPr>
            <p:spPr>
              <a:xfrm rot="16200000">
                <a:off x="3041832" y="3035792"/>
                <a:ext cx="1564049" cy="13483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58" name="Hexagon 57">
                <a:extLst>
                  <a:ext uri="{FF2B5EF4-FFF2-40B4-BE49-F238E27FC236}">
                    <a16:creationId xmlns:a16="http://schemas.microsoft.com/office/drawing/2014/main" id="{0846A449-65BD-45A4-97ED-262817325C1F}"/>
                  </a:ext>
                </a:extLst>
              </p:cNvPr>
              <p:cNvSpPr/>
              <p:nvPr/>
            </p:nvSpPr>
            <p:spPr>
              <a:xfrm rot="16200000">
                <a:off x="3175646" y="3151150"/>
                <a:ext cx="1296420" cy="1117603"/>
              </a:xfrm>
              <a:prstGeom prst="hexagon">
                <a:avLst/>
              </a:prstGeom>
              <a:solidFill>
                <a:schemeClr val="bg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7" name="Group 16">
              <a:extLst>
                <a:ext uri="{FF2B5EF4-FFF2-40B4-BE49-F238E27FC236}">
                  <a16:creationId xmlns:a16="http://schemas.microsoft.com/office/drawing/2014/main" id="{EE03D9C4-0327-4492-8010-5B3D436BB739}"/>
                </a:ext>
              </a:extLst>
            </p:cNvPr>
            <p:cNvGrpSpPr/>
            <p:nvPr/>
          </p:nvGrpSpPr>
          <p:grpSpPr>
            <a:xfrm>
              <a:off x="4653912" y="2859137"/>
              <a:ext cx="1144680" cy="1327828"/>
              <a:chOff x="3149698" y="2927926"/>
              <a:chExt cx="1348318" cy="1564049"/>
            </a:xfrm>
            <a:solidFill>
              <a:srgbClr val="589D40"/>
            </a:solidFill>
          </p:grpSpPr>
          <p:sp>
            <p:nvSpPr>
              <p:cNvPr id="55" name="Hexagon 54">
                <a:extLst>
                  <a:ext uri="{FF2B5EF4-FFF2-40B4-BE49-F238E27FC236}">
                    <a16:creationId xmlns:a16="http://schemas.microsoft.com/office/drawing/2014/main" id="{E568F034-7A79-4EB2-A94F-F19804E78311}"/>
                  </a:ext>
                </a:extLst>
              </p:cNvPr>
              <p:cNvSpPr/>
              <p:nvPr/>
            </p:nvSpPr>
            <p:spPr>
              <a:xfrm rot="16200000">
                <a:off x="3041832" y="3035792"/>
                <a:ext cx="1564049" cy="13483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Hexagon 55">
                <a:extLst>
                  <a:ext uri="{FF2B5EF4-FFF2-40B4-BE49-F238E27FC236}">
                    <a16:creationId xmlns:a16="http://schemas.microsoft.com/office/drawing/2014/main" id="{1B273F86-0B08-4304-A831-918A78326997}"/>
                  </a:ext>
                </a:extLst>
              </p:cNvPr>
              <p:cNvSpPr/>
              <p:nvPr/>
            </p:nvSpPr>
            <p:spPr>
              <a:xfrm rot="16200000">
                <a:off x="3175646" y="3151150"/>
                <a:ext cx="1296420" cy="1117603"/>
              </a:xfrm>
              <a:prstGeom prst="hexagon">
                <a:avLst/>
              </a:prstGeom>
              <a:solidFill>
                <a:schemeClr val="bg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3B61622D-16DD-4FFE-A247-713FDBBDE49E}"/>
                </a:ext>
              </a:extLst>
            </p:cNvPr>
            <p:cNvGrpSpPr/>
            <p:nvPr/>
          </p:nvGrpSpPr>
          <p:grpSpPr>
            <a:xfrm>
              <a:off x="5953182" y="3678731"/>
              <a:ext cx="1144680" cy="1327828"/>
              <a:chOff x="3149698" y="2927926"/>
              <a:chExt cx="1348318" cy="1564049"/>
            </a:xfrm>
            <a:solidFill>
              <a:srgbClr val="B89604"/>
            </a:solidFill>
          </p:grpSpPr>
          <p:sp>
            <p:nvSpPr>
              <p:cNvPr id="53" name="Hexagon 52">
                <a:extLst>
                  <a:ext uri="{FF2B5EF4-FFF2-40B4-BE49-F238E27FC236}">
                    <a16:creationId xmlns:a16="http://schemas.microsoft.com/office/drawing/2014/main" id="{F100A1E2-B409-4399-A23F-6FAAE42D1C46}"/>
                  </a:ext>
                </a:extLst>
              </p:cNvPr>
              <p:cNvSpPr/>
              <p:nvPr/>
            </p:nvSpPr>
            <p:spPr>
              <a:xfrm rot="16200000">
                <a:off x="3041832" y="3035792"/>
                <a:ext cx="1564049" cy="13483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54" name="Hexagon 53">
                <a:extLst>
                  <a:ext uri="{FF2B5EF4-FFF2-40B4-BE49-F238E27FC236}">
                    <a16:creationId xmlns:a16="http://schemas.microsoft.com/office/drawing/2014/main" id="{137FD479-4982-4DEA-97EA-4334CD506620}"/>
                  </a:ext>
                </a:extLst>
              </p:cNvPr>
              <p:cNvSpPr/>
              <p:nvPr/>
            </p:nvSpPr>
            <p:spPr>
              <a:xfrm rot="16200000">
                <a:off x="3175646" y="3151150"/>
                <a:ext cx="1296420" cy="1117603"/>
              </a:xfrm>
              <a:prstGeom prst="hexagon">
                <a:avLst/>
              </a:prstGeom>
              <a:solidFill>
                <a:schemeClr val="bg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A66CE69A-D02D-42FB-B68A-4D12D300EFD5}"/>
                </a:ext>
              </a:extLst>
            </p:cNvPr>
            <p:cNvGrpSpPr/>
            <p:nvPr/>
          </p:nvGrpSpPr>
          <p:grpSpPr>
            <a:xfrm>
              <a:off x="7252450" y="2859136"/>
              <a:ext cx="1144680" cy="1327828"/>
              <a:chOff x="3149698" y="2927926"/>
              <a:chExt cx="1348318" cy="1564049"/>
            </a:xfrm>
            <a:solidFill>
              <a:srgbClr val="589D40"/>
            </a:solidFill>
          </p:grpSpPr>
          <p:sp>
            <p:nvSpPr>
              <p:cNvPr id="51" name="Hexagon 50">
                <a:extLst>
                  <a:ext uri="{FF2B5EF4-FFF2-40B4-BE49-F238E27FC236}">
                    <a16:creationId xmlns:a16="http://schemas.microsoft.com/office/drawing/2014/main" id="{932B8F3E-6AD0-482C-992D-101C98B938F3}"/>
                  </a:ext>
                </a:extLst>
              </p:cNvPr>
              <p:cNvSpPr/>
              <p:nvPr/>
            </p:nvSpPr>
            <p:spPr>
              <a:xfrm rot="16200000">
                <a:off x="3041832" y="3035792"/>
                <a:ext cx="1564049" cy="13483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52" name="Hexagon 51">
                <a:extLst>
                  <a:ext uri="{FF2B5EF4-FFF2-40B4-BE49-F238E27FC236}">
                    <a16:creationId xmlns:a16="http://schemas.microsoft.com/office/drawing/2014/main" id="{1AFAE23B-688B-47FD-BBFA-D76CDB3845AA}"/>
                  </a:ext>
                </a:extLst>
              </p:cNvPr>
              <p:cNvSpPr/>
              <p:nvPr/>
            </p:nvSpPr>
            <p:spPr>
              <a:xfrm rot="16200000">
                <a:off x="3175646" y="3151150"/>
                <a:ext cx="1296420" cy="1117603"/>
              </a:xfrm>
              <a:prstGeom prst="hexagon">
                <a:avLst/>
              </a:prstGeom>
              <a:solidFill>
                <a:schemeClr val="bg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50D64C01-90D4-4170-A363-1C73B221436B}"/>
                </a:ext>
              </a:extLst>
            </p:cNvPr>
            <p:cNvGrpSpPr/>
            <p:nvPr/>
          </p:nvGrpSpPr>
          <p:grpSpPr>
            <a:xfrm>
              <a:off x="8551720" y="3678730"/>
              <a:ext cx="1144680" cy="1327828"/>
              <a:chOff x="3149698" y="2927926"/>
              <a:chExt cx="1348318" cy="1564049"/>
            </a:xfrm>
            <a:solidFill>
              <a:srgbClr val="B89604"/>
            </a:solidFill>
          </p:grpSpPr>
          <p:sp>
            <p:nvSpPr>
              <p:cNvPr id="49" name="Hexagon 48">
                <a:extLst>
                  <a:ext uri="{FF2B5EF4-FFF2-40B4-BE49-F238E27FC236}">
                    <a16:creationId xmlns:a16="http://schemas.microsoft.com/office/drawing/2014/main" id="{88100AFB-8898-45D4-9DB8-FF0F5BF5F10B}"/>
                  </a:ext>
                </a:extLst>
              </p:cNvPr>
              <p:cNvSpPr/>
              <p:nvPr/>
            </p:nvSpPr>
            <p:spPr>
              <a:xfrm rot="16200000">
                <a:off x="3041832" y="3035792"/>
                <a:ext cx="1564049" cy="1348318"/>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a:ea typeface="+mn-ea"/>
                  <a:cs typeface="+mn-cs"/>
                </a:endParaRPr>
              </a:p>
            </p:txBody>
          </p:sp>
          <p:sp>
            <p:nvSpPr>
              <p:cNvPr id="50" name="Hexagon 49">
                <a:extLst>
                  <a:ext uri="{FF2B5EF4-FFF2-40B4-BE49-F238E27FC236}">
                    <a16:creationId xmlns:a16="http://schemas.microsoft.com/office/drawing/2014/main" id="{35793CD5-7654-4D92-B5D2-811984B1007B}"/>
                  </a:ext>
                </a:extLst>
              </p:cNvPr>
              <p:cNvSpPr/>
              <p:nvPr/>
            </p:nvSpPr>
            <p:spPr>
              <a:xfrm rot="16200000">
                <a:off x="3175646" y="3151150"/>
                <a:ext cx="1296420" cy="1117603"/>
              </a:xfrm>
              <a:prstGeom prst="hexagon">
                <a:avLst/>
              </a:prstGeom>
              <a:solidFill>
                <a:schemeClr val="bg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Group 19">
              <a:extLst>
                <a:ext uri="{FF2B5EF4-FFF2-40B4-BE49-F238E27FC236}">
                  <a16:creationId xmlns:a16="http://schemas.microsoft.com/office/drawing/2014/main" id="{4DFE40EA-269A-4880-8755-2AAAF4FB3970}"/>
                </a:ext>
              </a:extLst>
            </p:cNvPr>
            <p:cNvGrpSpPr>
              <a:grpSpLocks/>
            </p:cNvGrpSpPr>
            <p:nvPr/>
          </p:nvGrpSpPr>
          <p:grpSpPr bwMode="auto">
            <a:xfrm>
              <a:off x="2055373" y="4615602"/>
              <a:ext cx="1144680" cy="1081020"/>
              <a:chOff x="398334" y="3006615"/>
              <a:chExt cx="2937087" cy="1273335"/>
            </a:xfrm>
          </p:grpSpPr>
          <p:sp>
            <p:nvSpPr>
              <p:cNvPr id="47" name="TextBox 46">
                <a:extLst>
                  <a:ext uri="{FF2B5EF4-FFF2-40B4-BE49-F238E27FC236}">
                    <a16:creationId xmlns:a16="http://schemas.microsoft.com/office/drawing/2014/main" id="{91C80DF5-F09A-4BE6-81AD-F6B6F4562633}"/>
                  </a:ext>
                </a:extLst>
              </p:cNvPr>
              <p:cNvSpPr txBox="1"/>
              <p:nvPr/>
            </p:nvSpPr>
            <p:spPr>
              <a:xfrm>
                <a:off x="398334" y="3005979"/>
                <a:ext cx="2937610" cy="268922"/>
              </a:xfrm>
              <a:prstGeom prst="rect">
                <a:avLst/>
              </a:prstGeom>
              <a:noFill/>
            </p:spPr>
            <p:txBody>
              <a:bodyPr lIns="0" tIns="0" r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OUTCOME 1</a:t>
                </a:r>
              </a:p>
            </p:txBody>
          </p:sp>
          <p:sp>
            <p:nvSpPr>
              <p:cNvPr id="48" name="TextBox 47">
                <a:extLst>
                  <a:ext uri="{FF2B5EF4-FFF2-40B4-BE49-F238E27FC236}">
                    <a16:creationId xmlns:a16="http://schemas.microsoft.com/office/drawing/2014/main" id="{D29E8C47-AB2D-44CA-904A-43683C690266}"/>
                  </a:ext>
                </a:extLst>
              </p:cNvPr>
              <p:cNvSpPr txBox="1"/>
              <p:nvPr/>
            </p:nvSpPr>
            <p:spPr>
              <a:xfrm>
                <a:off x="402040" y="3301587"/>
                <a:ext cx="2930199" cy="979201"/>
              </a:xfrm>
              <a:prstGeom prst="rect">
                <a:avLst/>
              </a:prstGeom>
              <a:solidFill>
                <a:srgbClr val="E8E6DA"/>
              </a:solidFill>
            </p:spPr>
            <p:txBody>
              <a:bodyPr lIns="0" rIns="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Improved governance and service excellence </a:t>
                </a:r>
              </a:p>
            </p:txBody>
          </p:sp>
        </p:grpSp>
        <p:grpSp>
          <p:nvGrpSpPr>
            <p:cNvPr id="22" name="Group 20">
              <a:extLst>
                <a:ext uri="{FF2B5EF4-FFF2-40B4-BE49-F238E27FC236}">
                  <a16:creationId xmlns:a16="http://schemas.microsoft.com/office/drawing/2014/main" id="{2CBBABE8-FDD3-48B0-9056-D6BFC8231324}"/>
                </a:ext>
              </a:extLst>
            </p:cNvPr>
            <p:cNvGrpSpPr>
              <a:grpSpLocks/>
            </p:cNvGrpSpPr>
            <p:nvPr/>
          </p:nvGrpSpPr>
          <p:grpSpPr bwMode="auto">
            <a:xfrm>
              <a:off x="4653911" y="4615601"/>
              <a:ext cx="1244042" cy="1130464"/>
              <a:chOff x="398334" y="2948384"/>
              <a:chExt cx="3192035" cy="1331577"/>
            </a:xfrm>
          </p:grpSpPr>
          <p:sp>
            <p:nvSpPr>
              <p:cNvPr id="45" name="TextBox 44">
                <a:extLst>
                  <a:ext uri="{FF2B5EF4-FFF2-40B4-BE49-F238E27FC236}">
                    <a16:creationId xmlns:a16="http://schemas.microsoft.com/office/drawing/2014/main" id="{A9A96822-2850-4366-8AB6-67B9B43DA945}"/>
                  </a:ext>
                </a:extLst>
              </p:cNvPr>
              <p:cNvSpPr txBox="1"/>
              <p:nvPr/>
            </p:nvSpPr>
            <p:spPr>
              <a:xfrm>
                <a:off x="398815" y="2947749"/>
                <a:ext cx="2937607" cy="268922"/>
              </a:xfrm>
              <a:prstGeom prst="rect">
                <a:avLst/>
              </a:prstGeom>
              <a:noFill/>
            </p:spPr>
            <p:txBody>
              <a:bodyPr lIns="0" tIns="0" r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OUTCOME 3</a:t>
                </a:r>
              </a:p>
            </p:txBody>
          </p:sp>
          <p:sp>
            <p:nvSpPr>
              <p:cNvPr id="46" name="TextBox 40">
                <a:extLst>
                  <a:ext uri="{FF2B5EF4-FFF2-40B4-BE49-F238E27FC236}">
                    <a16:creationId xmlns:a16="http://schemas.microsoft.com/office/drawing/2014/main" id="{D38E734E-D53D-4916-8F57-19065B664158}"/>
                  </a:ext>
                </a:extLst>
              </p:cNvPr>
              <p:cNvSpPr txBox="1">
                <a:spLocks noChangeArrowheads="1"/>
              </p:cNvSpPr>
              <p:nvPr/>
            </p:nvSpPr>
            <p:spPr bwMode="auto">
              <a:xfrm>
                <a:off x="402520" y="3243357"/>
                <a:ext cx="3189505" cy="1036682"/>
              </a:xfrm>
              <a:prstGeom prst="rect">
                <a:avLst/>
              </a:prstGeom>
              <a:solidFill>
                <a:srgbClr val="E8E6D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defTabSz="684213">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Arial" panose="020B0604020202020204" pitchFamily="34" charset="0"/>
                    <a:cs typeface="Arial" panose="020B0604020202020204" pitchFamily="34" charset="0"/>
                  </a:defRPr>
                </a:lvl2pPr>
                <a:lvl3pPr marL="1143000" indent="-228600" defTabSz="684213">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9pPr>
              </a:lstStyle>
              <a:p>
                <a:pPr marL="0" marR="0" lvl="0" indent="0" algn="ctr" defTabSz="684213"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Redress and equitable access to land and</a:t>
                </a:r>
                <a:r>
                  <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alt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producer support</a:t>
                </a:r>
              </a:p>
              <a:p>
                <a:pPr marL="0" marR="0" lvl="0" indent="0" algn="ctr" defTabSz="684213" rtl="0" eaLnBrk="1" fontAlgn="auto" latinLnBrk="0" hangingPunct="1">
                  <a:lnSpc>
                    <a:spcPct val="100000"/>
                  </a:lnSpc>
                  <a:spcBef>
                    <a:spcPct val="0"/>
                  </a:spcBef>
                  <a:spcAft>
                    <a:spcPts val="0"/>
                  </a:spcAft>
                  <a:buClrTx/>
                  <a:buSzTx/>
                  <a:buFontTx/>
                  <a:buNone/>
                  <a:tabLst/>
                  <a:defRPr/>
                </a:pPr>
                <a:endParaRPr kumimoji="0" lang="en-US" alt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23" name="Group 21">
              <a:extLst>
                <a:ext uri="{FF2B5EF4-FFF2-40B4-BE49-F238E27FC236}">
                  <a16:creationId xmlns:a16="http://schemas.microsoft.com/office/drawing/2014/main" id="{B1BEC01E-91C4-497D-AA78-A74594C0419E}"/>
                </a:ext>
              </a:extLst>
            </p:cNvPr>
            <p:cNvGrpSpPr>
              <a:grpSpLocks/>
            </p:cNvGrpSpPr>
            <p:nvPr/>
          </p:nvGrpSpPr>
          <p:grpSpPr bwMode="auto">
            <a:xfrm>
              <a:off x="7252450" y="4615602"/>
              <a:ext cx="1144680" cy="1344891"/>
              <a:chOff x="398334" y="2948375"/>
              <a:chExt cx="2937087" cy="1584147"/>
            </a:xfrm>
          </p:grpSpPr>
          <p:sp>
            <p:nvSpPr>
              <p:cNvPr id="43" name="TextBox 42">
                <a:extLst>
                  <a:ext uri="{FF2B5EF4-FFF2-40B4-BE49-F238E27FC236}">
                    <a16:creationId xmlns:a16="http://schemas.microsoft.com/office/drawing/2014/main" id="{83C56DBF-50DC-4783-A36B-11C9E31BCF4C}"/>
                  </a:ext>
                </a:extLst>
              </p:cNvPr>
              <p:cNvSpPr txBox="1"/>
              <p:nvPr/>
            </p:nvSpPr>
            <p:spPr>
              <a:xfrm>
                <a:off x="399293" y="2947739"/>
                <a:ext cx="2937610" cy="268921"/>
              </a:xfrm>
              <a:prstGeom prst="rect">
                <a:avLst/>
              </a:prstGeom>
              <a:noFill/>
            </p:spPr>
            <p:txBody>
              <a:bodyPr lIns="0" tIns="0" r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OUTCOME 5</a:t>
                </a:r>
              </a:p>
            </p:txBody>
          </p:sp>
          <p:sp>
            <p:nvSpPr>
              <p:cNvPr id="44" name="TextBox 43">
                <a:extLst>
                  <a:ext uri="{FF2B5EF4-FFF2-40B4-BE49-F238E27FC236}">
                    <a16:creationId xmlns:a16="http://schemas.microsoft.com/office/drawing/2014/main" id="{0752C86C-028C-4E01-B1E2-F3349DDA6BB1}"/>
                  </a:ext>
                </a:extLst>
              </p:cNvPr>
              <p:cNvSpPr txBox="1"/>
              <p:nvPr/>
            </p:nvSpPr>
            <p:spPr>
              <a:xfrm>
                <a:off x="402999" y="3243346"/>
                <a:ext cx="2933904" cy="1289176"/>
              </a:xfrm>
              <a:prstGeom prst="rect">
                <a:avLst/>
              </a:prstGeom>
              <a:solidFill>
                <a:srgbClr val="E8E6DA"/>
              </a:solidFill>
            </p:spPr>
            <p:txBody>
              <a:bodyPr lIns="0" rIns="0"/>
              <a:lstStyle/>
              <a:p>
                <a:pPr marL="0" marR="0" lvl="0" indent="0" algn="ctr" defTabSz="685250" rtl="0" eaLnBrk="1" fontAlgn="auto" latinLnBrk="0" hangingPunct="1">
                  <a:lnSpc>
                    <a:spcPct val="100000"/>
                  </a:lnSpc>
                  <a:spcBef>
                    <a:spcPts val="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Calibri"/>
                    <a:ea typeface="+mn-ea"/>
                    <a:cs typeface="+mn-cs"/>
                  </a:rPr>
                  <a:t>Increased market access and maintenance of existing markets</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8525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4" name="Group 22">
              <a:extLst>
                <a:ext uri="{FF2B5EF4-FFF2-40B4-BE49-F238E27FC236}">
                  <a16:creationId xmlns:a16="http://schemas.microsoft.com/office/drawing/2014/main" id="{FF28583A-01A0-4086-AB0B-6C80CAB4BF28}"/>
                </a:ext>
              </a:extLst>
            </p:cNvPr>
            <p:cNvGrpSpPr>
              <a:grpSpLocks/>
            </p:cNvGrpSpPr>
            <p:nvPr/>
          </p:nvGrpSpPr>
          <p:grpSpPr bwMode="auto">
            <a:xfrm>
              <a:off x="3344069" y="2136819"/>
              <a:ext cx="1144680" cy="1081025"/>
              <a:chOff x="398334" y="2773993"/>
              <a:chExt cx="2937087" cy="1273337"/>
            </a:xfrm>
          </p:grpSpPr>
          <p:sp>
            <p:nvSpPr>
              <p:cNvPr id="41" name="TextBox 40">
                <a:extLst>
                  <a:ext uri="{FF2B5EF4-FFF2-40B4-BE49-F238E27FC236}">
                    <a16:creationId xmlns:a16="http://schemas.microsoft.com/office/drawing/2014/main" id="{49BCA2F6-814D-4F75-BA07-A95D28D68312}"/>
                  </a:ext>
                </a:extLst>
              </p:cNvPr>
              <p:cNvSpPr txBox="1"/>
              <p:nvPr/>
            </p:nvSpPr>
            <p:spPr>
              <a:xfrm>
                <a:off x="399774" y="2773993"/>
                <a:ext cx="2933904" cy="268921"/>
              </a:xfrm>
              <a:prstGeom prst="rect">
                <a:avLst/>
              </a:prstGeom>
              <a:noFill/>
            </p:spPr>
            <p:txBody>
              <a:bodyPr lIns="0" tIns="0" r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OUTCOME 2</a:t>
                </a:r>
              </a:p>
            </p:txBody>
          </p:sp>
          <p:sp>
            <p:nvSpPr>
              <p:cNvPr id="42" name="TextBox 41">
                <a:extLst>
                  <a:ext uri="{FF2B5EF4-FFF2-40B4-BE49-F238E27FC236}">
                    <a16:creationId xmlns:a16="http://schemas.microsoft.com/office/drawing/2014/main" id="{59401E86-A2F3-4913-A3EC-08DD2FE0357E}"/>
                  </a:ext>
                </a:extLst>
              </p:cNvPr>
              <p:cNvSpPr txBox="1"/>
              <p:nvPr/>
            </p:nvSpPr>
            <p:spPr>
              <a:xfrm>
                <a:off x="403477" y="3067548"/>
                <a:ext cx="2926495" cy="979197"/>
              </a:xfrm>
              <a:prstGeom prst="rect">
                <a:avLst/>
              </a:prstGeom>
              <a:solidFill>
                <a:srgbClr val="E8E6DA"/>
              </a:solidFill>
            </p:spPr>
            <p:txBody>
              <a:bodyPr lIns="0" rIns="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Spatial transformation and effective land administration</a:t>
                </a:r>
              </a:p>
            </p:txBody>
          </p:sp>
        </p:grpSp>
        <p:grpSp>
          <p:nvGrpSpPr>
            <p:cNvPr id="25" name="Group 23">
              <a:extLst>
                <a:ext uri="{FF2B5EF4-FFF2-40B4-BE49-F238E27FC236}">
                  <a16:creationId xmlns:a16="http://schemas.microsoft.com/office/drawing/2014/main" id="{E7C4DF0D-F689-46A9-8A1E-0660F2E162CB}"/>
                </a:ext>
              </a:extLst>
            </p:cNvPr>
            <p:cNvGrpSpPr>
              <a:grpSpLocks/>
            </p:cNvGrpSpPr>
            <p:nvPr/>
          </p:nvGrpSpPr>
          <p:grpSpPr bwMode="auto">
            <a:xfrm>
              <a:off x="5774722" y="2158949"/>
              <a:ext cx="1465950" cy="1058898"/>
              <a:chOff x="334908" y="3343879"/>
              <a:chExt cx="2937087" cy="1501234"/>
            </a:xfrm>
          </p:grpSpPr>
          <p:sp>
            <p:nvSpPr>
              <p:cNvPr id="39" name="TextBox 38">
                <a:extLst>
                  <a:ext uri="{FF2B5EF4-FFF2-40B4-BE49-F238E27FC236}">
                    <a16:creationId xmlns:a16="http://schemas.microsoft.com/office/drawing/2014/main" id="{0542228B-A9D3-461C-891B-59EDED7A63D9}"/>
                  </a:ext>
                </a:extLst>
              </p:cNvPr>
              <p:cNvSpPr txBox="1"/>
              <p:nvPr/>
            </p:nvSpPr>
            <p:spPr>
              <a:xfrm>
                <a:off x="334338" y="3344626"/>
                <a:ext cx="2938862" cy="323675"/>
              </a:xfrm>
              <a:prstGeom prst="rect">
                <a:avLst/>
              </a:prstGeom>
              <a:noFill/>
            </p:spPr>
            <p:txBody>
              <a:bodyPr lIns="0" tIns="0" r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OUTCOME 4</a:t>
                </a:r>
              </a:p>
            </p:txBody>
          </p:sp>
          <p:sp>
            <p:nvSpPr>
              <p:cNvPr id="40" name="TextBox 39">
                <a:extLst>
                  <a:ext uri="{FF2B5EF4-FFF2-40B4-BE49-F238E27FC236}">
                    <a16:creationId xmlns:a16="http://schemas.microsoft.com/office/drawing/2014/main" id="{7D65B6DD-2BD2-4E68-B133-BD140D9D1842}"/>
                  </a:ext>
                </a:extLst>
              </p:cNvPr>
              <p:cNvSpPr txBox="1"/>
              <p:nvPr/>
            </p:nvSpPr>
            <p:spPr>
              <a:xfrm>
                <a:off x="661200" y="3665831"/>
                <a:ext cx="2285139" cy="1178573"/>
              </a:xfrm>
              <a:prstGeom prst="rect">
                <a:avLst/>
              </a:prstGeom>
              <a:solidFill>
                <a:srgbClr val="E8E6DA"/>
              </a:solidFill>
            </p:spPr>
            <p:txBody>
              <a:bodyPr lIns="0" rIns="0"/>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solidFill>
                      <a:prstClr val="black"/>
                    </a:solidFill>
                    <a:effectLst/>
                    <a:uLnTx/>
                    <a:uFillTx/>
                    <a:latin typeface="Calibri"/>
                  </a:defRPr>
                </a:lvl1pPr>
              </a:lstStyle>
              <a:p>
                <a:pPr marL="0" marR="0" lvl="0" indent="0" algn="ctr" defTabSz="68525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Increased production in the agricultural sector</a:t>
                </a:r>
              </a:p>
            </p:txBody>
          </p:sp>
        </p:grpSp>
        <p:grpSp>
          <p:nvGrpSpPr>
            <p:cNvPr id="26" name="Group 24">
              <a:extLst>
                <a:ext uri="{FF2B5EF4-FFF2-40B4-BE49-F238E27FC236}">
                  <a16:creationId xmlns:a16="http://schemas.microsoft.com/office/drawing/2014/main" id="{24CF31BB-A271-4791-A606-EFDAEF0BE1E8}"/>
                </a:ext>
              </a:extLst>
            </p:cNvPr>
            <p:cNvGrpSpPr>
              <a:grpSpLocks/>
            </p:cNvGrpSpPr>
            <p:nvPr/>
          </p:nvGrpSpPr>
          <p:grpSpPr bwMode="auto">
            <a:xfrm>
              <a:off x="8574045" y="2136820"/>
              <a:ext cx="1144680" cy="1081029"/>
              <a:chOff x="455617" y="2991512"/>
              <a:chExt cx="2937087" cy="1273343"/>
            </a:xfrm>
          </p:grpSpPr>
          <p:sp>
            <p:nvSpPr>
              <p:cNvPr id="37" name="TextBox 36">
                <a:extLst>
                  <a:ext uri="{FF2B5EF4-FFF2-40B4-BE49-F238E27FC236}">
                    <a16:creationId xmlns:a16="http://schemas.microsoft.com/office/drawing/2014/main" id="{680E1FC2-4FA5-40BE-B217-9C83FE2B9E44}"/>
                  </a:ext>
                </a:extLst>
              </p:cNvPr>
              <p:cNvSpPr txBox="1"/>
              <p:nvPr/>
            </p:nvSpPr>
            <p:spPr>
              <a:xfrm>
                <a:off x="455097" y="2991511"/>
                <a:ext cx="2937607" cy="268921"/>
              </a:xfrm>
              <a:prstGeom prst="rect">
                <a:avLst/>
              </a:prstGeom>
              <a:noFill/>
            </p:spPr>
            <p:txBody>
              <a:bodyPr lIns="0" tIns="0" r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OUTCOME 6</a:t>
                </a:r>
              </a:p>
            </p:txBody>
          </p:sp>
          <p:sp>
            <p:nvSpPr>
              <p:cNvPr id="38" name="TextBox 37">
                <a:extLst>
                  <a:ext uri="{FF2B5EF4-FFF2-40B4-BE49-F238E27FC236}">
                    <a16:creationId xmlns:a16="http://schemas.microsoft.com/office/drawing/2014/main" id="{8540850E-BD94-49AD-A868-BCB7AA0763A0}"/>
                  </a:ext>
                </a:extLst>
              </p:cNvPr>
              <p:cNvSpPr txBox="1"/>
              <p:nvPr/>
            </p:nvSpPr>
            <p:spPr>
              <a:xfrm>
                <a:off x="458800" y="3285065"/>
                <a:ext cx="2930201" cy="979197"/>
              </a:xfrm>
              <a:prstGeom prst="rect">
                <a:avLst/>
              </a:prstGeom>
              <a:solidFill>
                <a:srgbClr val="E8E6DA"/>
              </a:solidFill>
            </p:spPr>
            <p:txBody>
              <a:bodyPr lIns="0" rIns="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Integrated and inclusive rural economy </a:t>
                </a:r>
              </a:p>
            </p:txBody>
          </p:sp>
        </p:grpSp>
        <p:pic>
          <p:nvPicPr>
            <p:cNvPr id="27" name="Graphic 107" descr="Plant">
              <a:extLst>
                <a:ext uri="{FF2B5EF4-FFF2-40B4-BE49-F238E27FC236}">
                  <a16:creationId xmlns:a16="http://schemas.microsoft.com/office/drawing/2014/main" id="{8E248554-56AA-4BCA-844C-D5F4752EF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839" y="397025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Graphic 109" descr="Seeds">
              <a:extLst>
                <a:ext uri="{FF2B5EF4-FFF2-40B4-BE49-F238E27FC236}">
                  <a16:creationId xmlns:a16="http://schemas.microsoft.com/office/drawing/2014/main" id="{0E6CB96D-FB1E-419F-A941-C00D40749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184" y="3122712"/>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Graphic 113" descr="Store">
              <a:extLst>
                <a:ext uri="{FF2B5EF4-FFF2-40B4-BE49-F238E27FC236}">
                  <a16:creationId xmlns:a16="http://schemas.microsoft.com/office/drawing/2014/main" id="{14301855-5124-407C-8A59-7603B73C5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336" y="3970259"/>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21">
              <a:extLst>
                <a:ext uri="{FF2B5EF4-FFF2-40B4-BE49-F238E27FC236}">
                  <a16:creationId xmlns:a16="http://schemas.microsoft.com/office/drawing/2014/main" id="{42A46267-846A-4127-A491-F5F5CD0C8B27}"/>
                </a:ext>
              </a:extLst>
            </p:cNvPr>
            <p:cNvGrpSpPr>
              <a:grpSpLocks/>
            </p:cNvGrpSpPr>
            <p:nvPr/>
          </p:nvGrpSpPr>
          <p:grpSpPr bwMode="auto">
            <a:xfrm>
              <a:off x="3513067" y="3954601"/>
              <a:ext cx="791944" cy="720080"/>
              <a:chOff x="1271528" y="3140968"/>
              <a:chExt cx="791944" cy="720080"/>
            </a:xfrm>
          </p:grpSpPr>
          <p:grpSp>
            <p:nvGrpSpPr>
              <p:cNvPr id="33" name="Group 120">
                <a:extLst>
                  <a:ext uri="{FF2B5EF4-FFF2-40B4-BE49-F238E27FC236}">
                    <a16:creationId xmlns:a16="http://schemas.microsoft.com/office/drawing/2014/main" id="{23E7F411-1A6E-4077-A9CE-1F485C713825}"/>
                  </a:ext>
                </a:extLst>
              </p:cNvPr>
              <p:cNvGrpSpPr>
                <a:grpSpLocks/>
              </p:cNvGrpSpPr>
              <p:nvPr/>
            </p:nvGrpSpPr>
            <p:grpSpPr bwMode="auto">
              <a:xfrm>
                <a:off x="1343472" y="3140968"/>
                <a:ext cx="720000" cy="720000"/>
                <a:chOff x="1343472" y="3140968"/>
                <a:chExt cx="720000" cy="720000"/>
              </a:xfrm>
            </p:grpSpPr>
            <p:pic>
              <p:nvPicPr>
                <p:cNvPr id="35" name="Graphic 91" descr="Hill scene">
                  <a:extLst>
                    <a:ext uri="{FF2B5EF4-FFF2-40B4-BE49-F238E27FC236}">
                      <a16:creationId xmlns:a16="http://schemas.microsoft.com/office/drawing/2014/main" id="{E2819D14-C40E-4DD9-9EAC-AC5E2A7BB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472" y="314096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8B5EBD37-251B-48CF-8A7E-FDC5401C2C93}"/>
                    </a:ext>
                  </a:extLst>
                </p:cNvPr>
                <p:cNvSpPr/>
                <p:nvPr/>
              </p:nvSpPr>
              <p:spPr>
                <a:xfrm>
                  <a:off x="1344194" y="3140913"/>
                  <a:ext cx="359491" cy="64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ZA" sz="13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4" name="Graphic 116" descr="Checklist RTL">
                <a:extLst>
                  <a:ext uri="{FF2B5EF4-FFF2-40B4-BE49-F238E27FC236}">
                    <a16:creationId xmlns:a16="http://schemas.microsoft.com/office/drawing/2014/main" id="{02E16F14-0EF0-469D-928B-B94CCF0B3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28" y="3169782"/>
                <a:ext cx="576000" cy="69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 name="Graphic 118" descr="Group">
              <a:extLst>
                <a:ext uri="{FF2B5EF4-FFF2-40B4-BE49-F238E27FC236}">
                  <a16:creationId xmlns:a16="http://schemas.microsoft.com/office/drawing/2014/main" id="{EF525546-B7A4-41DF-B6BF-75FF73FCA2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159" y="3174488"/>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phic 78" descr="Scales of justice">
              <a:extLst>
                <a:ext uri="{FF2B5EF4-FFF2-40B4-BE49-F238E27FC236}">
                  <a16:creationId xmlns:a16="http://schemas.microsoft.com/office/drawing/2014/main" id="{12060F8E-8A9F-47A2-88A4-901E7FF54A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863" y="3122712"/>
              <a:ext cx="734315" cy="70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7520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6: LAND ADMINISTRATION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490731" y="712302"/>
            <a:ext cx="8382000" cy="584775"/>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8.1.1 e-DRS phases completed</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a:t>
            </a:r>
            <a:r>
              <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e-DRS phase 1 – 75% completed</a:t>
            </a: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2400" y="1628378"/>
            <a:ext cx="8610600" cy="2387631"/>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572366"/>
              <a:ext cx="6783647" cy="1167510"/>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noProof="0" dirty="0" smtClean="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eDRS phase </a:t>
              </a:r>
              <a:r>
                <a:rPr kumimoji="0" lang="en-US" sz="160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1- 45</a:t>
              </a:r>
              <a:r>
                <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completed, Web-based software product for e-DRS portal with UAM functionality and Acceptance </a:t>
              </a:r>
              <a:r>
                <a:rPr kumimoji="0" lang="en-US" sz="160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certificate for </a:t>
              </a:r>
              <a:r>
                <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e-DRS and UAM modules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Completion of </a:t>
              </a:r>
              <a:r>
                <a:rPr kumimoji="0" lang="en-ZA" sz="16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eDRDS</a:t>
              </a:r>
              <a:r>
                <a:rPr kumimoji="0" lang="en-ZA"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was not realised, w</a:t>
              </a:r>
              <a:r>
                <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eb-based software product for e-DRS portal with UAM functionality was not done  and Acceptance certificate for e-DRS and UAM modules was not received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Achieved</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2" name="TextBox 11">
            <a:extLst>
              <a:ext uri="{FF2B5EF4-FFF2-40B4-BE49-F238E27FC236}">
                <a16:creationId xmlns:a16="http://schemas.microsoft.com/office/drawing/2014/main" id="{CB16980D-023E-4B41-8CFB-A827F10863CE}"/>
              </a:ext>
            </a:extLst>
          </p:cNvPr>
          <p:cNvSpPr txBox="1"/>
          <p:nvPr/>
        </p:nvSpPr>
        <p:spPr>
          <a:xfrm>
            <a:off x="152400" y="4211063"/>
            <a:ext cx="8648700" cy="938719"/>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p>
          <a:p>
            <a:pPr defTabSz="913666">
              <a:defRPr/>
            </a:pPr>
            <a:r>
              <a:rPr lang="en-US" sz="1100" dirty="0">
                <a:solidFill>
                  <a:prstClr val="black"/>
                </a:solidFill>
                <a:latin typeface="Arial" panose="020B0604020202020204" pitchFamily="34" charset="0"/>
                <a:cs typeface="Arial" panose="020B0604020202020204" pitchFamily="34" charset="0"/>
              </a:rPr>
              <a:t>Delayed Procurement due to SITA interest in Developing EDRS. </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intervention</a:t>
            </a:r>
          </a:p>
          <a:p>
            <a:pPr marR="0" lvl="0" indent="0" defTabSz="913666" fontAlgn="auto">
              <a:lnSpc>
                <a:spcPct val="100000"/>
              </a:lnSpc>
              <a:spcBef>
                <a:spcPts val="0"/>
              </a:spcBef>
              <a:spcAft>
                <a:spcPts val="0"/>
              </a:spcAft>
              <a:buClrTx/>
              <a:buSzTx/>
              <a:buFontTx/>
              <a:buNone/>
              <a:tabLst/>
              <a:defRPr/>
            </a:pPr>
            <a:r>
              <a:rPr lang="en-US" sz="1100" dirty="0">
                <a:solidFill>
                  <a:prstClr val="black"/>
                </a:solidFill>
                <a:latin typeface="Arial" panose="020B0604020202020204" pitchFamily="34" charset="0"/>
                <a:cs typeface="Arial" panose="020B0604020202020204" pitchFamily="34" charset="0"/>
              </a:rPr>
              <a:t>Speed up the development process by ensuring that other modules are developed in parallel as soon as the solution partner is on board.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1936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6: LAND ADMINISTRATION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464344" y="804232"/>
            <a:ext cx="8382000" cy="1569660"/>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8.2.1 Deeds Registries Amendment Bill and Cabinet Memorandum to be submitted to the minister for submission to Cabinet for promulgation purposes </a:t>
            </a:r>
          </a:p>
          <a:p>
            <a:pPr marL="0" marR="0" lvl="0" indent="0" algn="l" defTabSz="913403"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a:t>
            </a:r>
            <a:r>
              <a:rPr kumimoji="0" 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Submission of Bill and Cabinet Memorandum to the minister for submission to Cabinet for promulgation purposes </a:t>
            </a: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2400" y="2373892"/>
            <a:ext cx="8661607" cy="2051521"/>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661151" y="539012"/>
              <a:ext cx="6651093" cy="1200866"/>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Submission of Bill to the Office of Chief State Law Advisor for final certification</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 and Object Memorandum submitted to OCSLA on 26 October 2021.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Bill presented at 1st NEDLAC meeting on 18 Nov 2021.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Achieved</a:t>
              </a:r>
            </a:p>
          </p:txBody>
        </p:sp>
      </p:grpSp>
      <p:sp>
        <p:nvSpPr>
          <p:cNvPr id="11" name="TextBox 10">
            <a:extLst>
              <a:ext uri="{FF2B5EF4-FFF2-40B4-BE49-F238E27FC236}">
                <a16:creationId xmlns:a16="http://schemas.microsoft.com/office/drawing/2014/main" id="{EB70F372-A7CA-4360-9949-633C276AD5D2}"/>
              </a:ext>
            </a:extLst>
          </p:cNvPr>
          <p:cNvSpPr txBox="1"/>
          <p:nvPr/>
        </p:nvSpPr>
        <p:spPr>
          <a:xfrm>
            <a:off x="152400" y="4438227"/>
            <a:ext cx="8705224" cy="954107"/>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 for deviation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OCSLA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advised that final certification of Bill is premature and can only be issued after adoption of the Bill by NEDLAC. </a:t>
            </a: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Planned intervention</a:t>
            </a: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Attending further NEDLAC meetings for purpose of adoption of Bill. Next meeting scheduled for 26 January 2022</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1875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143000" y="228600"/>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6: LAND ADMINISTRATION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152400" y="989870"/>
            <a:ext cx="8720331" cy="1323439"/>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8.4.1 Average number of working days taken to process cadastral documents, from date of lodgment to date of dispatch</a:t>
            </a:r>
          </a:p>
          <a:p>
            <a:pPr marL="0" marR="0" lvl="0" indent="0" algn="l" defTabSz="913403"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15 Days</a:t>
            </a:r>
            <a:endParaRPr kumimoji="0" 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52400" y="2330478"/>
            <a:ext cx="8610600" cy="1821976"/>
            <a:chOff x="456985" y="344503"/>
            <a:chExt cx="6926871" cy="1466986"/>
          </a:xfrm>
          <a:solidFill>
            <a:srgbClr val="00B05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solidFill>
              <a:srgbClr val="00B050"/>
            </a:solidFill>
            <a:ln>
              <a:solidFill>
                <a:srgbClr val="00B05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solidFill>
              <a:srgbClr val="00B050"/>
            </a:solidFill>
            <a:ln>
              <a:solidFill>
                <a:srgbClr val="00B05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lang="en-ZA" sz="1600" b="1"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 days</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Output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 days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Achieved</a:t>
              </a:r>
            </a:p>
          </p:txBody>
        </p:sp>
      </p:grpSp>
      <p:sp>
        <p:nvSpPr>
          <p:cNvPr id="11" name="TextBox 10">
            <a:extLst>
              <a:ext uri="{FF2B5EF4-FFF2-40B4-BE49-F238E27FC236}">
                <a16:creationId xmlns:a16="http://schemas.microsoft.com/office/drawing/2014/main" id="{EB70F372-A7CA-4360-9949-633C276AD5D2}"/>
              </a:ext>
            </a:extLst>
          </p:cNvPr>
          <p:cNvSpPr txBox="1"/>
          <p:nvPr/>
        </p:nvSpPr>
        <p:spPr>
          <a:xfrm>
            <a:off x="80784" y="4284757"/>
            <a:ext cx="8906232" cy="938719"/>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prstClr val="black"/>
                </a:solidFill>
                <a:latin typeface="Arial" panose="020B0604020202020204" pitchFamily="34" charset="0"/>
                <a:cs typeface="Arial" panose="020B0604020202020204" pitchFamily="34" charset="0"/>
              </a:rPr>
              <a:t>N/A</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prstClr val="black"/>
                </a:solidFill>
                <a:latin typeface="Arial" panose="020B0604020202020204" pitchFamily="34" charset="0"/>
                <a:cs typeface="Arial" panose="020B0604020202020204" pitchFamily="34" charset="0"/>
              </a:rPr>
              <a:t>N/A</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1051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236153" y="-10516"/>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Title 1">
            <a:extLst>
              <a:ext uri="{FF2B5EF4-FFF2-40B4-BE49-F238E27FC236}">
                <a16:creationId xmlns:a16="http://schemas.microsoft.com/office/drawing/2014/main" id="{865AAAA2-E1F9-4759-B881-23A221DD72BD}"/>
              </a:ext>
            </a:extLst>
          </p:cNvPr>
          <p:cNvSpPr txBox="1">
            <a:spLocks/>
          </p:cNvSpPr>
          <p:nvPr/>
        </p:nvSpPr>
        <p:spPr>
          <a:xfrm>
            <a:off x="1059656" y="-18252"/>
            <a:ext cx="7024688"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16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PROGRAMME 6: LAND ADMINISTRATION </a:t>
            </a:r>
          </a:p>
        </p:txBody>
      </p:sp>
      <p:sp>
        <p:nvSpPr>
          <p:cNvPr id="7" name="TextBox 6">
            <a:extLst>
              <a:ext uri="{FF2B5EF4-FFF2-40B4-BE49-F238E27FC236}">
                <a16:creationId xmlns:a16="http://schemas.microsoft.com/office/drawing/2014/main" id="{F91EB010-B9D2-4DF0-B7F7-D70E6F593B12}"/>
              </a:ext>
            </a:extLst>
          </p:cNvPr>
          <p:cNvSpPr txBox="1"/>
          <p:nvPr/>
        </p:nvSpPr>
        <p:spPr>
          <a:xfrm>
            <a:off x="297247" y="512837"/>
            <a:ext cx="8610600" cy="1569660"/>
          </a:xfrm>
          <a:prstGeom prst="rect">
            <a:avLst/>
          </a:prstGeom>
          <a:noFill/>
        </p:spPr>
        <p:txBody>
          <a:bodyPr wrap="square" rtlCol="0">
            <a:spAutoFit/>
          </a:bodyPr>
          <a:lstStyle/>
          <a:p>
            <a:pPr marL="0" marR="0" lvl="0" indent="0" algn="l" defTabSz="913403"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indicator: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8.3.1 Monitoring Framework for National Spatial Development Framework (NSDF) spatial action areas implementation plans developed</a:t>
            </a:r>
          </a:p>
          <a:p>
            <a:pPr marL="0" marR="0" lvl="0" indent="0" algn="l" defTabSz="913403"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Annual Target: </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Monitoring Framework for NSDF Spatial Action Areas Implementation Plan developed</a:t>
            </a:r>
            <a:endParaRPr kumimoji="0" lang="en-US"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DBC0070E-D89F-4A54-82F8-452522AFB6BD}"/>
              </a:ext>
            </a:extLst>
          </p:cNvPr>
          <p:cNvGrpSpPr/>
          <p:nvPr/>
        </p:nvGrpSpPr>
        <p:grpSpPr>
          <a:xfrm>
            <a:off x="132864" y="1887589"/>
            <a:ext cx="8610600" cy="1426988"/>
            <a:chOff x="456985" y="344503"/>
            <a:chExt cx="6926871" cy="1466986"/>
          </a:xfrm>
          <a:solidFill>
            <a:srgbClr val="FF0000"/>
          </a:solidFill>
          <a:scene3d>
            <a:camera prst="orthographicFront"/>
            <a:lightRig rig="flat" dir="t"/>
          </a:scene3d>
        </p:grpSpPr>
        <p:sp>
          <p:nvSpPr>
            <p:cNvPr id="9" name="Rounded Rectangle 13">
              <a:extLst>
                <a:ext uri="{FF2B5EF4-FFF2-40B4-BE49-F238E27FC236}">
                  <a16:creationId xmlns:a16="http://schemas.microsoft.com/office/drawing/2014/main" id="{E9201778-5658-4A49-BBC7-9F0485119697}"/>
                </a:ext>
              </a:extLst>
            </p:cNvPr>
            <p:cNvSpPr/>
            <p:nvPr/>
          </p:nvSpPr>
          <p:spPr>
            <a:xfrm>
              <a:off x="456985" y="344503"/>
              <a:ext cx="6926871" cy="1466986"/>
            </a:xfrm>
            <a:prstGeom prst="roundRect">
              <a:avLst/>
            </a:prstGeom>
            <a:grpFill/>
            <a:ln>
              <a:solidFill>
                <a:srgbClr val="FF0000"/>
              </a:solidFill>
            </a:ln>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
          <p:nvSpPr>
            <p:cNvPr id="10" name="Rounded Rectangle 4">
              <a:extLst>
                <a:ext uri="{FF2B5EF4-FFF2-40B4-BE49-F238E27FC236}">
                  <a16:creationId xmlns:a16="http://schemas.microsoft.com/office/drawing/2014/main" id="{46707732-E533-40E6-911C-8E333BB0847A}"/>
                </a:ext>
              </a:extLst>
            </p:cNvPr>
            <p:cNvSpPr txBox="1"/>
            <p:nvPr/>
          </p:nvSpPr>
          <p:spPr>
            <a:xfrm>
              <a:off x="528597" y="416115"/>
              <a:ext cx="6783647" cy="1323762"/>
            </a:xfrm>
            <a:prstGeom prst="rect">
              <a:avLst/>
            </a:prstGeom>
            <a:grpFill/>
            <a:ln>
              <a:solidFill>
                <a:srgbClr val="FF0000"/>
              </a:solidFill>
            </a:ln>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a:t>
              </a:r>
              <a:r>
                <a:rPr lang="en-ZA" sz="1600" b="1" noProof="0" dirty="0">
                  <a:solidFill>
                    <a:prstClr val="white"/>
                  </a:solidFill>
                  <a:latin typeface="Arial" panose="020B0604020202020204" pitchFamily="34" charset="0"/>
                  <a:cs typeface="Arial" panose="020B0604020202020204" pitchFamily="34" charset="0"/>
                </a:rPr>
                <a:t>T</a:t>
              </a:r>
              <a:r>
                <a:rPr kumimoji="0" lang="en-ZA" sz="1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arget</a:t>
              </a: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Develop NSDF Partnership Implementation Protocol</a:t>
              </a:r>
              <a:endPar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Output: </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Final NSDF </a:t>
              </a:r>
              <a:r>
                <a:rPr kumimoji="0" lang="fr-FR" sz="1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Implementation</a:t>
              </a:r>
              <a:r>
                <a:rPr kumimoji="0" lang="fr-F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Protocol Avalable</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
              </a:r>
              <a:r>
                <a:rPr kumimoji="0" lang="en-ZA"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ot</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Achieved</a:t>
              </a:r>
            </a:p>
          </p:txBody>
        </p:sp>
      </p:grpSp>
      <p:sp>
        <p:nvSpPr>
          <p:cNvPr id="11" name="TextBox 10">
            <a:extLst>
              <a:ext uri="{FF2B5EF4-FFF2-40B4-BE49-F238E27FC236}">
                <a16:creationId xmlns:a16="http://schemas.microsoft.com/office/drawing/2014/main" id="{EB70F372-A7CA-4360-9949-633C276AD5D2}"/>
              </a:ext>
            </a:extLst>
          </p:cNvPr>
          <p:cNvSpPr txBox="1"/>
          <p:nvPr/>
        </p:nvSpPr>
        <p:spPr>
          <a:xfrm>
            <a:off x="228600" y="3413692"/>
            <a:ext cx="8534400" cy="1800493"/>
          </a:xfrm>
          <a:prstGeom prst="rect">
            <a:avLst/>
          </a:prstGeom>
          <a:noFill/>
        </p:spPr>
        <p:txBody>
          <a:bodyPr wrap="square" rtlCol="0">
            <a:spAutoFit/>
          </a:bodyPr>
          <a:lstStyle/>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Reason for deviation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NSDF is currently a DRAFT. The Department is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 the process of processing the Draft NSDF through Cabinet Clusters, there has been delays in some Clusters. Approval received from DG Governance and Administrative Cluster, awaiting presentation to Governance and Administration Cluster. Approval granted by Social Protection and Community Development and International,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International Cooperation, Trade and Security clusters. Follow up presentation to Economic Sectors and Employment Clusters is outstanding. The Department has also developed an Implementation Charter and Draft Monitoring Framework. Draft Implementation Protocols have been developed</a:t>
            </a:r>
            <a:r>
              <a:rPr kumimoji="0" lang="en-US" sz="1100" b="0" i="0" u="none" strike="noStrike" kern="1200" cap="none" spc="0" normalizeH="0" baseline="0" noProof="0" dirty="0">
                <a:ln>
                  <a:noFill/>
                </a:ln>
                <a:solidFill>
                  <a:srgbClr val="FF0000"/>
                </a:solidFill>
                <a:effectLst/>
                <a:uLnTx/>
                <a:uFillTx/>
                <a:latin typeface="Arial" panose="020B0604020202020204" pitchFamily="34" charset="0"/>
                <a:ea typeface="MS Mincho" panose="02020609040205080304" pitchFamily="49" charset="-128"/>
                <a:cs typeface="Arial" panose="020B0604020202020204" pitchFamily="34" charset="0"/>
              </a:rPr>
              <a:t>.</a:t>
            </a:r>
            <a:endParaRPr kumimoji="0" lang="en-US" sz="11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3666"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Planned intervention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NSDF is anticipated to be approved by March 2022. Protocols will be signed after the Approval of the NSDF by Cabinet</a:t>
            </a:r>
            <a:r>
              <a:rPr kumimoji="0" lang="en-US"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en-ZA"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a:xfrm>
            <a:off x="6553200" y="6753262"/>
            <a:ext cx="2133600" cy="38431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004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1619672" y="364789"/>
            <a:ext cx="6408712" cy="369332"/>
          </a:xfrm>
          <a:prstGeom prst="rect">
            <a:avLst/>
          </a:prstGeom>
          <a:noFill/>
        </p:spPr>
        <p:txBody>
          <a:bodyPr wrap="square" rtlCol="0">
            <a:spAutoFit/>
          </a:bodyPr>
          <a:lstStyle/>
          <a:p>
            <a:pPr lvl="0"/>
            <a:r>
              <a:rPr lang="en-GB" b="1" dirty="0">
                <a:solidFill>
                  <a:schemeClr val="bg1"/>
                </a:solidFill>
              </a:rPr>
              <a:t>           </a:t>
            </a:r>
            <a:r>
              <a:rPr lang="en-GB" b="1" dirty="0" smtClean="0">
                <a:solidFill>
                  <a:schemeClr val="bg1"/>
                </a:solidFill>
                <a:latin typeface="Arial" panose="020B0604020202020204" pitchFamily="34" charset="0"/>
                <a:cs typeface="Arial" panose="020B0604020202020204" pitchFamily="34" charset="0"/>
              </a:rPr>
              <a:t>CONCLUSION</a:t>
            </a:r>
            <a:endParaRPr lang="en-ZA"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087241"/>
            <a:ext cx="8229600"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Quality of APP planned targets has been identified as an area that require urgent improvement going into 2022/23 planning.</a:t>
            </a:r>
          </a:p>
          <a:p>
            <a:pPr marL="285750" indent="-285750" algn="just">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Department </a:t>
            </a:r>
            <a:r>
              <a:rPr lang="en-US" dirty="0">
                <a:latin typeface="Arial" panose="020B0604020202020204" pitchFamily="34" charset="0"/>
                <a:cs typeface="Arial" panose="020B0604020202020204" pitchFamily="34" charset="0"/>
              </a:rPr>
              <a:t>is subjecting all planned targets for 2022/23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assessment tool been </a:t>
            </a:r>
            <a:r>
              <a:rPr lang="en-US" dirty="0" smtClean="0">
                <a:latin typeface="Arial" panose="020B0604020202020204" pitchFamily="34" charset="0"/>
                <a:cs typeface="Arial" panose="020B0604020202020204" pitchFamily="34" charset="0"/>
              </a:rPr>
              <a:t>developed to ascertain their suitability.</a:t>
            </a:r>
          </a:p>
          <a:p>
            <a:pPr marL="285750" indent="-285750" algn="just">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tool intend to minimise risky targets causing uncertainties during reporting. </a:t>
            </a:r>
            <a:endParaRPr lang="en-US"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n-US" dirty="0" smtClean="0">
                <a:latin typeface="Arial" panose="020B0604020202020204" pitchFamily="34" charset="0"/>
                <a:cs typeface="Arial" panose="020B0604020202020204" pitchFamily="34" charset="0"/>
              </a:rPr>
              <a:t>Amongst others it is hoped that the tool will assist with reasonable targets setting, formulation of TID to reflect only what is key to prof the execution of intended interventions, strengthening of controls and improve quality of reporting and quality assurance processes.</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4812357"/>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7335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087241"/>
            <a:ext cx="822960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APB&amp;NRM	: Agricultural Production, Biosecurity and Natural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AVMP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Animal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Veld Management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CED		: Cooperative and Rural Enterprise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COVID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Coronavirus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CPA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Communal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Property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CBPP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Contagious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Bovine Pleuropneumonia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CSIR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Council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Scientific and Industrial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DALRRD	: Department of Agriculture, Land Reform and Rural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DBSC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District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Beneficiary Selection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		: Eastern 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e-DRS		: Electronic Deeds Registration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FMD		: Foot-and-Mouth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FPSU		: Farmer Production Support Unit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FS		: Free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		: Gauteng Province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4812357"/>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ACRONYMS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868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19100" y="584845"/>
            <a:ext cx="822960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KZN		: KwaZulu-Natal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KYD		: Kaonafatso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Dikgomo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LP		: Limpopo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MP		: Mpumalanga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 Non-applicable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NLAACC	: National Land Acquisition and Allocation Control Committee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NARYSEC	: </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National Rural Youth Service Corps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NEDLAC	: National Economic Development and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Labour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Council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		: Northern 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NDSF		: National Spatial Development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Nov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November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NW		: North 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OCSLA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Office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 Chief State Law Advisor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PBAC		:</a:t>
            </a: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Programme, Budget and Administration Committee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Portfolio of Evidence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PPR		: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Peste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Petits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Ruminants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PTC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Provincial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Technical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Q1		: Quarter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Q2		: Quarter 2</a:t>
            </a: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ACRONYMS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4624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087241"/>
            <a:ext cx="82296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Q3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Quarter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RID		: Rural Infrastructure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RVCP		: River Valley Catalytic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SCM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Supply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Chain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SITA		: State Information Technology 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Service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TRANCRAA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Transformation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Certain Rural Area 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WC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Western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WCDARD	: Western Cape Department of Agriculture and Rural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Development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2705B7BF-D59C-42F6-A814-D7E29DAB754D}"/>
              </a:ext>
            </a:extLst>
          </p:cNvPr>
          <p:cNvSpPr txBox="1">
            <a:spLocks/>
          </p:cNvSpPr>
          <p:nvPr/>
        </p:nvSpPr>
        <p:spPr>
          <a:xfrm>
            <a:off x="152400" y="381000"/>
            <a:ext cx="8763000" cy="510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Arial" panose="020B0604020202020204" pitchFamily="34" charset="0"/>
                <a:ea typeface="+mj-ea"/>
                <a:cs typeface="Arial" panose="020B0604020202020204" pitchFamily="34" charset="0"/>
              </a:rPr>
              <a:t>ACRONYMS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ZA" sz="2000" b="1" i="0" u="none" strike="noStrike" kern="1200" cap="none" spc="0" normalizeH="0" baseline="0" noProof="0" dirty="0">
              <a:ln>
                <a:noFill/>
              </a:ln>
              <a:solidFill>
                <a:srgbClr val="94C600"/>
              </a:solidFill>
              <a:effectLst/>
              <a:uLnTx/>
              <a:uFillTx/>
              <a:latin typeface="Century Gothic"/>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2000" b="1" i="0" u="none" strike="noStrike" kern="1200" cap="none" spc="0" normalizeH="0" baseline="0" noProof="0" dirty="0">
                <a:ln>
                  <a:noFill/>
                </a:ln>
                <a:solidFill>
                  <a:srgbClr val="94C600"/>
                </a:solidFill>
                <a:effectLst/>
                <a:uLnTx/>
                <a:uFillTx/>
                <a:latin typeface="Century Gothic"/>
                <a:ea typeface="+mj-ea"/>
                <a:cs typeface="+mj-cs"/>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0C018F-9127-4D43-B1E6-A6981D16A09C}"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748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defTabSz="651578">
              <a:defRPr/>
            </a:pPr>
            <a:fld id="{480C018F-9127-4D43-B1E6-A6981D16A09C}" type="slidenum">
              <a:rPr lang="en-ZA">
                <a:solidFill>
                  <a:prstClr val="black">
                    <a:tint val="75000"/>
                  </a:prstClr>
                </a:solidFill>
                <a:latin typeface="Calibri"/>
              </a:rPr>
              <a:pPr defTabSz="651578">
                <a:defRPr/>
              </a:pPr>
              <a:t>68</a:t>
            </a:fld>
            <a:endParaRPr lang="en-ZA">
              <a:solidFill>
                <a:prstClr val="black">
                  <a:tint val="75000"/>
                </a:prstClr>
              </a:solidFill>
              <a:latin typeface="Calibri"/>
            </a:endParaRPr>
          </a:p>
        </p:txBody>
      </p:sp>
      <p:sp>
        <p:nvSpPr>
          <p:cNvPr id="5" name="Title 1">
            <a:extLst>
              <a:ext uri="{FF2B5EF4-FFF2-40B4-BE49-F238E27FC236}">
                <a16:creationId xmlns:a16="http://schemas.microsoft.com/office/drawing/2014/main" id="{326C7AF7-0DC1-40A2-9D0A-98F034ADC60D}"/>
              </a:ext>
            </a:extLst>
          </p:cNvPr>
          <p:cNvSpPr txBox="1">
            <a:spLocks/>
          </p:cNvSpPr>
          <p:nvPr/>
        </p:nvSpPr>
        <p:spPr>
          <a:xfrm>
            <a:off x="742950" y="3151981"/>
            <a:ext cx="6734175" cy="342900"/>
          </a:xfrm>
          <a:prstGeom prst="rect">
            <a:avLst/>
          </a:prstGeom>
        </p:spPr>
        <p:txBody>
          <a:bodyPr vert="horz" lIns="68580" tIns="34290" rIns="68580" bIns="3429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800">
              <a:defRPr/>
            </a:pPr>
            <a:endParaRPr lang="en-ZA" sz="1350" b="1" dirty="0">
              <a:solidFill>
                <a:srgbClr val="94C600"/>
              </a:solidFill>
              <a:latin typeface="Arial" panose="020B0604020202020204" pitchFamily="34" charset="0"/>
              <a:cs typeface="Arial" panose="020B0604020202020204" pitchFamily="34" charset="0"/>
            </a:endParaRPr>
          </a:p>
        </p:txBody>
      </p:sp>
      <p:pic>
        <p:nvPicPr>
          <p:cNvPr id="1026" name="Picture 2" descr="Thank you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4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57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E3325BC-F2AA-4A40-8468-EB7837BDF93C}"/>
              </a:ext>
            </a:extLst>
          </p:cNvPr>
          <p:cNvGraphicFramePr>
            <a:graphicFrameLocks noGrp="1"/>
          </p:cNvGraphicFramePr>
          <p:nvPr>
            <p:extLst/>
          </p:nvPr>
        </p:nvGraphicFramePr>
        <p:xfrm>
          <a:off x="107504" y="66186"/>
          <a:ext cx="8784976" cy="37084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919882028"/>
                    </a:ext>
                  </a:extLst>
                </a:gridCol>
              </a:tblGrid>
              <a:tr h="370840">
                <a:tc>
                  <a:txBody>
                    <a:bodyPr/>
                    <a:lstStyle/>
                    <a:p>
                      <a:pPr algn="ctr"/>
                      <a:r>
                        <a:rPr lang="en-US" dirty="0" smtClean="0">
                          <a:latin typeface="Arial" panose="020B0604020202020204" pitchFamily="34" charset="0"/>
                          <a:cs typeface="Arial" panose="020B0604020202020204" pitchFamily="34" charset="0"/>
                        </a:rPr>
                        <a:t>STRUCTURAL ARRANGEMENTS</a:t>
                      </a:r>
                      <a:endParaRPr lang="en-ZA" dirty="0">
                        <a:latin typeface="Arial" panose="020B0604020202020204" pitchFamily="34" charset="0"/>
                        <a:cs typeface="Arial" panose="020B0604020202020204" pitchFamily="34" charset="0"/>
                      </a:endParaRPr>
                    </a:p>
                  </a:txBody>
                  <a:tcPr>
                    <a:solidFill>
                      <a:srgbClr val="669900"/>
                    </a:solidFill>
                  </a:tcPr>
                </a:tc>
                <a:extLst>
                  <a:ext uri="{0D108BD9-81ED-4DB2-BD59-A6C34878D82A}">
                    <a16:rowId xmlns:a16="http://schemas.microsoft.com/office/drawing/2014/main" val="2859963760"/>
                  </a:ext>
                </a:extLst>
              </a:tr>
            </a:tbl>
          </a:graphicData>
        </a:graphic>
      </p:graphicFrame>
      <p:sp>
        <p:nvSpPr>
          <p:cNvPr id="2" name="Rectangle 1"/>
          <p:cNvSpPr/>
          <p:nvPr/>
        </p:nvSpPr>
        <p:spPr>
          <a:xfrm>
            <a:off x="107504" y="656853"/>
            <a:ext cx="8579296"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DALRRD </a:t>
            </a:r>
            <a:r>
              <a:rPr kumimoji="0" lang="en-US" altLang="en-US" sz="1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has six </a:t>
            </a:r>
            <a:r>
              <a:rPr kumimoji="0" lang="en-US"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programmes</a:t>
            </a:r>
          </a:p>
        </p:txBody>
      </p:sp>
      <p:sp>
        <p:nvSpPr>
          <p:cNvPr id="3" name="Rectangle 2"/>
          <p:cNvSpPr/>
          <p:nvPr/>
        </p:nvSpPr>
        <p:spPr>
          <a:xfrm>
            <a:off x="215516" y="1230623"/>
            <a:ext cx="3780420" cy="19465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1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Administration)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solidFill>
                  <a:prstClr val="black"/>
                </a:solidFill>
                <a:latin typeface="Arial" panose="020B0604020202020204" pitchFamily="34" charset="0"/>
                <a:cs typeface="Arial" panose="020B0604020202020204" pitchFamily="34" charset="0"/>
              </a:rPr>
              <a:t>Ministry</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solidFill>
                  <a:prstClr val="black"/>
                </a:solidFill>
                <a:latin typeface="Arial" panose="020B0604020202020204" pitchFamily="34" charset="0"/>
                <a:cs typeface="Arial" panose="020B0604020202020204" pitchFamily="34" charset="0"/>
              </a:rPr>
              <a:t>Sub-programme: Department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a:t>
            </a:r>
            <a:r>
              <a:rPr kumimoji="0" lang="en-ZA"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Internal Audit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Financial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Management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solidFill>
                  <a:prstClr val="black"/>
                </a:solidFill>
                <a:latin typeface="Arial" panose="020B0604020202020204" pitchFamily="34" charset="0"/>
                <a:cs typeface="Arial" panose="020B0604020202020204" pitchFamily="34" charset="0"/>
              </a:rPr>
              <a:t>Sub-programme: Corporate Support Services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Provincial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solidFill>
                  <a:prstClr val="black"/>
                </a:solidFill>
                <a:latin typeface="Arial" panose="020B0604020202020204" pitchFamily="34" charset="0"/>
                <a:cs typeface="Arial" panose="020B0604020202020204" pitchFamily="34" charset="0"/>
              </a:rPr>
              <a:t>Sub-programme: Office Administration</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4397152" y="1235633"/>
            <a:ext cx="3888432" cy="19415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(Agricultural Production, Biosecurity, Natural Resources and Disaster Management)</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Plant Production and Health</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Animal Production and Health</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Inspection and Quarantine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 Natural Resources and Disaster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solidFill>
                  <a:prstClr val="black"/>
                </a:solidFill>
                <a:latin typeface="Arial" panose="020B0604020202020204" pitchFamily="34" charset="0"/>
                <a:cs typeface="Arial" panose="020B0604020202020204" pitchFamily="34" charset="0"/>
              </a:rPr>
              <a:t>Sub-programme: Biosecurity</a:t>
            </a:r>
          </a:p>
          <a:p>
            <a:pPr marL="171450" lvl="0" indent="-171450">
              <a:buFont typeface="Arial" panose="020B0604020202020204" pitchFamily="34" charset="0"/>
              <a:buChar char="•"/>
            </a:pPr>
            <a:r>
              <a:rPr lang="en-ZA" sz="1100" dirty="0" smtClean="0">
                <a:solidFill>
                  <a:prstClr val="black"/>
                </a:solidFill>
                <a:latin typeface="Arial" panose="020B0604020202020204" pitchFamily="34" charset="0"/>
                <a:cs typeface="Arial" panose="020B0604020202020204" pitchFamily="34" charset="0"/>
              </a:rPr>
              <a:t>Agricultural </a:t>
            </a:r>
            <a:r>
              <a:rPr lang="en-ZA" sz="1100" dirty="0">
                <a:solidFill>
                  <a:prstClr val="black"/>
                </a:solidFill>
                <a:latin typeface="Arial" panose="020B0604020202020204" pitchFamily="34" charset="0"/>
                <a:cs typeface="Arial" panose="020B0604020202020204" pitchFamily="34" charset="0"/>
              </a:rPr>
              <a:t>Research </a:t>
            </a:r>
            <a:r>
              <a:rPr lang="en-ZA" sz="1100" dirty="0" smtClean="0">
                <a:solidFill>
                  <a:prstClr val="black"/>
                </a:solidFill>
                <a:latin typeface="Arial" panose="020B0604020202020204" pitchFamily="34" charset="0"/>
                <a:cs typeface="Arial" panose="020B0604020202020204" pitchFamily="34" charset="0"/>
              </a:rPr>
              <a:t>Council (ARC)</a:t>
            </a:r>
          </a:p>
          <a:p>
            <a:pPr marL="171450" lvl="0" indent="-171450">
              <a:buFont typeface="Arial" panose="020B0604020202020204" pitchFamily="34" charset="0"/>
              <a:buChar char="•"/>
            </a:pPr>
            <a:r>
              <a:rPr lang="en-ZA" sz="1100" dirty="0" err="1">
                <a:solidFill>
                  <a:prstClr val="black"/>
                </a:solidFill>
                <a:latin typeface="Arial" panose="020B0604020202020204" pitchFamily="34" charset="0"/>
                <a:cs typeface="Arial" panose="020B0604020202020204" pitchFamily="34" charset="0"/>
              </a:rPr>
              <a:t>Onderstepoort</a:t>
            </a:r>
            <a:r>
              <a:rPr lang="en-ZA" sz="1100" dirty="0">
                <a:solidFill>
                  <a:prstClr val="black"/>
                </a:solidFill>
                <a:latin typeface="Arial" panose="020B0604020202020204" pitchFamily="34" charset="0"/>
                <a:cs typeface="Arial" panose="020B0604020202020204" pitchFamily="34" charset="0"/>
              </a:rPr>
              <a:t> Biological </a:t>
            </a:r>
            <a:r>
              <a:rPr lang="en-ZA" sz="1100" dirty="0" smtClean="0">
                <a:solidFill>
                  <a:prstClr val="black"/>
                </a:solidFill>
                <a:latin typeface="Arial" panose="020B0604020202020204" pitchFamily="34" charset="0"/>
                <a:cs typeface="Arial" panose="020B0604020202020204" pitchFamily="34" charset="0"/>
              </a:rPr>
              <a:t>Products (OBP)</a:t>
            </a:r>
          </a:p>
          <a:p>
            <a:pPr marL="171450" lvl="0" indent="-171450">
              <a:buFont typeface="Arial" panose="020B0604020202020204" pitchFamily="34" charset="0"/>
              <a:buChar char="•"/>
            </a:pPr>
            <a:r>
              <a:rPr lang="en-ZA" sz="1100" dirty="0">
                <a:solidFill>
                  <a:prstClr val="black"/>
                </a:solidFill>
                <a:latin typeface="Arial" panose="020B0604020202020204" pitchFamily="34" charset="0"/>
                <a:cs typeface="Arial" panose="020B0604020202020204" pitchFamily="34" charset="0"/>
              </a:rPr>
              <a:t>Perishable Products Export Control </a:t>
            </a:r>
            <a:r>
              <a:rPr lang="en-ZA" sz="1100" dirty="0" smtClean="0">
                <a:solidFill>
                  <a:prstClr val="black"/>
                </a:solidFill>
                <a:latin typeface="Arial" panose="020B0604020202020204" pitchFamily="34" charset="0"/>
                <a:cs typeface="Arial" panose="020B0604020202020204" pitchFamily="34" charset="0"/>
              </a:rPr>
              <a:t>Board (PPECB)</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215516" y="3321149"/>
            <a:ext cx="3780420"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(Food Security, Land Reform and Restitution)</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Food Security and Agrarian Reform</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Land  Redistribution and Tenure Reform</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a:t>
            </a: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Extension Services and Sector Capacity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smtClean="0">
                <a:solidFill>
                  <a:prstClr val="black"/>
                </a:solidFill>
                <a:latin typeface="Arial" panose="020B0604020202020204" pitchFamily="34" charset="0"/>
                <a:cs typeface="Arial" panose="020B0604020202020204" pitchFamily="34" charset="0"/>
              </a:rPr>
              <a:t>Sub-programme: Land Development and Post Settlement Support</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 Restitution</a:t>
            </a:r>
          </a:p>
          <a:p>
            <a:pPr marL="171450" lvl="0" indent="-171450">
              <a:buFont typeface="Arial" panose="020B0604020202020204" pitchFamily="34" charset="0"/>
              <a:buChar char="•"/>
            </a:pPr>
            <a:r>
              <a:rPr lang="en-ZA" sz="1100" dirty="0">
                <a:solidFill>
                  <a:prstClr val="black"/>
                </a:solidFill>
                <a:latin typeface="Arial" panose="020B0604020202020204" pitchFamily="34" charset="0"/>
                <a:cs typeface="Arial" panose="020B0604020202020204" pitchFamily="34" charset="0"/>
              </a:rPr>
              <a:t>Commission on Restitution of Land Rights </a:t>
            </a:r>
            <a:endParaRPr lang="en-ZA" sz="1100" dirty="0" smtClean="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100" dirty="0">
                <a:solidFill>
                  <a:prstClr val="black"/>
                </a:solidFill>
                <a:latin typeface="Arial" panose="020B0604020202020204" pitchFamily="34" charset="0"/>
                <a:cs typeface="Arial" panose="020B0604020202020204" pitchFamily="34" charset="0"/>
              </a:rPr>
              <a:t>Agricultural Land Holdings Account </a:t>
            </a:r>
            <a:endParaRPr lang="en-ZA" sz="1100" dirty="0" smtClean="0">
              <a:solidFill>
                <a:prstClr val="black"/>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100" dirty="0" err="1">
                <a:solidFill>
                  <a:prstClr val="black"/>
                </a:solidFill>
                <a:latin typeface="Arial" panose="020B0604020202020204" pitchFamily="34" charset="0"/>
                <a:cs typeface="Arial" panose="020B0604020202020204" pitchFamily="34" charset="0"/>
              </a:rPr>
              <a:t>Ingonyama</a:t>
            </a:r>
            <a:r>
              <a:rPr lang="en-ZA" sz="1100" dirty="0">
                <a:solidFill>
                  <a:prstClr val="black"/>
                </a:solidFill>
                <a:latin typeface="Arial" panose="020B0604020202020204" pitchFamily="34" charset="0"/>
                <a:cs typeface="Arial" panose="020B0604020202020204" pitchFamily="34" charset="0"/>
              </a:rPr>
              <a:t> Trust Board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ZA" sz="1100" dirty="0">
                <a:solidFill>
                  <a:prstClr val="black"/>
                </a:solidFill>
                <a:latin typeface="Arial" panose="020B0604020202020204" pitchFamily="34" charset="0"/>
                <a:cs typeface="Arial" panose="020B0604020202020204" pitchFamily="34" charset="0"/>
              </a:rPr>
              <a:t>Office of the </a:t>
            </a:r>
            <a:r>
              <a:rPr lang="en-ZA" sz="1100" dirty="0" err="1">
                <a:solidFill>
                  <a:prstClr val="black"/>
                </a:solidFill>
                <a:latin typeface="Arial" panose="020B0604020202020204" pitchFamily="34" charset="0"/>
                <a:cs typeface="Arial" panose="020B0604020202020204" pitchFamily="34" charset="0"/>
              </a:rPr>
              <a:t>Valuer</a:t>
            </a:r>
            <a:r>
              <a:rPr lang="en-ZA" sz="1100" dirty="0">
                <a:solidFill>
                  <a:prstClr val="black"/>
                </a:solidFill>
                <a:latin typeface="Arial" panose="020B0604020202020204" pitchFamily="34" charset="0"/>
                <a:cs typeface="Arial" panose="020B0604020202020204" pitchFamily="34" charset="0"/>
              </a:rPr>
              <a:t>-General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4397152" y="3321149"/>
            <a:ext cx="3991272" cy="24482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Programme </a:t>
            </a: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(Rural Development)</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Rural Youth Service Corps (NARYSEC)</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Rural Infrastructure Development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Technology Research and</a:t>
            </a:r>
            <a:r>
              <a:rPr kumimoji="0" lang="en-ZA"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Development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solidFill>
                <a:prstClr val="black"/>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2586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E3325BC-F2AA-4A40-8468-EB7837BDF93C}"/>
              </a:ext>
            </a:extLst>
          </p:cNvPr>
          <p:cNvGraphicFramePr>
            <a:graphicFrameLocks noGrp="1"/>
          </p:cNvGraphicFramePr>
          <p:nvPr>
            <p:extLst/>
          </p:nvPr>
        </p:nvGraphicFramePr>
        <p:xfrm>
          <a:off x="107504" y="66186"/>
          <a:ext cx="8784976" cy="37084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919882028"/>
                    </a:ext>
                  </a:extLst>
                </a:gridCol>
              </a:tblGrid>
              <a:tr h="370840">
                <a:tc>
                  <a:txBody>
                    <a:bodyPr/>
                    <a:lstStyle/>
                    <a:p>
                      <a:pPr algn="ctr"/>
                      <a:r>
                        <a:rPr lang="en-US" dirty="0" smtClean="0">
                          <a:latin typeface="Arial" panose="020B0604020202020204" pitchFamily="34" charset="0"/>
                          <a:cs typeface="Arial" panose="020B0604020202020204" pitchFamily="34" charset="0"/>
                        </a:rPr>
                        <a:t>STRUCTURAL ARRANGEMENTS </a:t>
                      </a:r>
                      <a:r>
                        <a:rPr lang="en-US" i="1" dirty="0" smtClean="0">
                          <a:latin typeface="Arial" panose="020B0604020202020204" pitchFamily="34" charset="0"/>
                          <a:cs typeface="Arial" panose="020B0604020202020204" pitchFamily="34" charset="0"/>
                        </a:rPr>
                        <a:t>Cont</a:t>
                      </a:r>
                      <a:r>
                        <a:rPr lang="en-US"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txBody>
                  <a:tcPr>
                    <a:solidFill>
                      <a:srgbClr val="669900"/>
                    </a:solidFill>
                  </a:tcPr>
                </a:tc>
                <a:extLst>
                  <a:ext uri="{0D108BD9-81ED-4DB2-BD59-A6C34878D82A}">
                    <a16:rowId xmlns:a16="http://schemas.microsoft.com/office/drawing/2014/main" val="2859963760"/>
                  </a:ext>
                </a:extLst>
              </a:tr>
            </a:tbl>
          </a:graphicData>
        </a:graphic>
      </p:graphicFrame>
      <p:sp>
        <p:nvSpPr>
          <p:cNvPr id="2" name="Rectangle 1"/>
          <p:cNvSpPr/>
          <p:nvPr/>
        </p:nvSpPr>
        <p:spPr>
          <a:xfrm>
            <a:off x="107504" y="656853"/>
            <a:ext cx="8579296"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DALRRD </a:t>
            </a:r>
            <a:r>
              <a:rPr kumimoji="0" lang="en-US" altLang="en-US" sz="17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has six </a:t>
            </a:r>
            <a:r>
              <a:rPr kumimoji="0" lang="en-US" altLang="en-US" sz="17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programmes</a:t>
            </a:r>
          </a:p>
        </p:txBody>
      </p:sp>
      <p:sp>
        <p:nvSpPr>
          <p:cNvPr id="10" name="Rectangle 9"/>
          <p:cNvSpPr/>
          <p:nvPr/>
        </p:nvSpPr>
        <p:spPr>
          <a:xfrm>
            <a:off x="107773" y="1230623"/>
            <a:ext cx="3780420" cy="1874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Programme 5</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(Economic Development, Trade and Marketing)</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International Relations and Trade</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Cooperatives and Development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Agro-processing, Marketing and Industrial Development</a:t>
            </a:r>
          </a:p>
          <a:p>
            <a:pPr marL="171450" lvl="0" indent="-171450">
              <a:buFont typeface="Arial" panose="020B0604020202020204" pitchFamily="34" charset="0"/>
              <a:buChar char="•"/>
              <a:defRPr/>
            </a:pPr>
            <a:r>
              <a:rPr lang="en-ZA" sz="1100" dirty="0">
                <a:solidFill>
                  <a:prstClr val="black"/>
                </a:solidFill>
                <a:latin typeface="Arial" panose="020B0604020202020204" pitchFamily="34" charset="0"/>
                <a:cs typeface="Arial" panose="020B0604020202020204" pitchFamily="34" charset="0"/>
              </a:rPr>
              <a:t>National Agricultural Marketing Council (NAMC)</a:t>
            </a:r>
          </a:p>
          <a:p>
            <a:pPr marR="0" lvl="0" algn="l" defTabSz="914400" rtl="0" eaLnBrk="1" fontAlgn="auto" latinLnBrk="0" hangingPunct="1">
              <a:lnSpc>
                <a:spcPct val="100000"/>
              </a:lnSpc>
              <a:spcBef>
                <a:spcPts val="0"/>
              </a:spcBef>
              <a:spcAft>
                <a:spcPts val="0"/>
              </a:spcAft>
              <a:buClrTx/>
              <a:buSzTx/>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Rectangle 13"/>
          <p:cNvSpPr/>
          <p:nvPr/>
        </p:nvSpPr>
        <p:spPr>
          <a:xfrm>
            <a:off x="4499992" y="1230623"/>
            <a:ext cx="3780420" cy="1874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Programme 6 (Land Administration)</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National Geomatics Management Services</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Sub-programme: </a:t>
            </a: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Spatial Planning and Land Use Management</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Sub-programme: Deeds Registration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South African Council for Planners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South African Geomatics Council</a:t>
            </a:r>
          </a:p>
          <a:p>
            <a:pPr marL="171450" lvl="0" indent="-171450">
              <a:buFont typeface="Arial" panose="020B0604020202020204" pitchFamily="34" charset="0"/>
              <a:buChar char="•"/>
              <a:defRPr/>
            </a:pPr>
            <a:r>
              <a:rPr lang="en-US" sz="1100" dirty="0">
                <a:latin typeface="Arial" panose="020B0604020202020204" pitchFamily="34" charset="0"/>
                <a:ea typeface="Calibri" panose="020F0502020204030204" pitchFamily="34" charset="0"/>
              </a:rPr>
              <a:t>Integrated Land Administration</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ZA" sz="11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756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01516-385F-9A45-8C98-43C8CED549E0}"/>
              </a:ext>
            </a:extLst>
          </p:cNvPr>
          <p:cNvSpPr txBox="1"/>
          <p:nvPr/>
        </p:nvSpPr>
        <p:spPr>
          <a:xfrm>
            <a:off x="457200" y="289069"/>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73BDC492-A3D2-1246-BB1C-8CA0220FBD80}"/>
              </a:ext>
            </a:extLst>
          </p:cNvPr>
          <p:cNvSpPr txBox="1"/>
          <p:nvPr/>
        </p:nvSpPr>
        <p:spPr>
          <a:xfrm>
            <a:off x="457200" y="1720000"/>
            <a:ext cx="8229600" cy="12030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a:extLst>
              <a:ext uri="{FF2B5EF4-FFF2-40B4-BE49-F238E27FC236}">
                <a16:creationId xmlns:a16="http://schemas.microsoft.com/office/drawing/2014/main" id="{326C7AF7-0DC1-40A2-9D0A-98F034ADC60D}"/>
              </a:ext>
            </a:extLst>
          </p:cNvPr>
          <p:cNvSpPr txBox="1">
            <a:spLocks/>
          </p:cNvSpPr>
          <p:nvPr/>
        </p:nvSpPr>
        <p:spPr>
          <a:xfrm>
            <a:off x="990600" y="2819400"/>
            <a:ext cx="7024688" cy="457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spcBef>
                <a:spcPts val="0"/>
              </a:spcBef>
              <a:defRPr/>
            </a:pPr>
            <a:r>
              <a:rPr lang="en-US" sz="1800" b="1" dirty="0" smtClean="0">
                <a:solidFill>
                  <a:srgbClr val="94C600"/>
                </a:solidFill>
                <a:latin typeface="Arial" panose="020B0604020202020204" pitchFamily="34" charset="0"/>
                <a:ea typeface="+mn-ea"/>
                <a:cs typeface="Arial" panose="020B0604020202020204" pitchFamily="34" charset="0"/>
              </a:rPr>
              <a:t>Q1-Q3  </a:t>
            </a:r>
            <a:r>
              <a:rPr lang="en-US" sz="1800" b="1" dirty="0">
                <a:solidFill>
                  <a:srgbClr val="94C600"/>
                </a:solidFill>
                <a:latin typeface="Arial" panose="020B0604020202020204" pitchFamily="34" charset="0"/>
                <a:ea typeface="+mn-ea"/>
                <a:cs typeface="Arial" panose="020B0604020202020204" pitchFamily="34" charset="0"/>
              </a:rPr>
              <a:t>PERFORMANCE SCORECARD</a:t>
            </a:r>
            <a:endParaRPr lang="en-ZA" sz="1800" b="1" dirty="0">
              <a:solidFill>
                <a:srgbClr val="94C6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7316497"/>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1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5.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5.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YBER SECURITY ALERT JUNE 2020" id="{6CB580E4-DC11-F94E-B96D-80417D90ECC4}" vid="{3DCF33D9-F8A3-CB46-9EDE-CD051C1F9597}"/>
    </a:ext>
  </a:extLst>
</a:theme>
</file>

<file path=ppt/theme/theme2.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B5B1B7EC-6D2D-874C-9A0F-20A77F02C9C0}" vid="{D29FE6B4-9610-0744-9EBC-E880961F776B}"/>
    </a:ext>
  </a:extLst>
</a:theme>
</file>

<file path=ppt/theme/theme3.xml><?xml version="1.0" encoding="utf-8"?>
<a:theme xmlns:a="http://schemas.openxmlformats.org/drawingml/2006/main" name="1_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B5B1B7EC-6D2D-874C-9A0F-20A77F02C9C0}" vid="{D29FE6B4-9610-0744-9EBC-E880961F776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YBER SECURITY ALERT JUNE 2020" id="{6CB580E4-DC11-F94E-B96D-80417D90ECC4}" vid="{3DCF33D9-F8A3-CB46-9EDE-CD051C1F9597}"/>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YBER SECURITY ALERT JUNE 2020" id="{6CB580E4-DC11-F94E-B96D-80417D90ECC4}" vid="{3DCF33D9-F8A3-CB46-9EDE-CD051C1F959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3.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4.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5334</TotalTime>
  <Words>5741</Words>
  <Application>Microsoft Office PowerPoint</Application>
  <PresentationFormat>Custom</PresentationFormat>
  <Paragraphs>1588</Paragraphs>
  <Slides>68</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68</vt:i4>
      </vt:variant>
    </vt:vector>
  </HeadingPairs>
  <TitlesOfParts>
    <vt:vector size="80" baseType="lpstr">
      <vt:lpstr>Arial</vt:lpstr>
      <vt:lpstr>Calibri</vt:lpstr>
      <vt:lpstr>Century Gothic</vt:lpstr>
      <vt:lpstr>Helvetica</vt:lpstr>
      <vt:lpstr>MS Mincho</vt:lpstr>
      <vt:lpstr>Times New Roman</vt:lpstr>
      <vt:lpstr>Wingdings</vt:lpstr>
      <vt:lpstr>Office Theme</vt:lpstr>
      <vt:lpstr>Theme4</vt:lpstr>
      <vt:lpstr>1_Theme4</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Lehlogonolo Ledwaba</dc:creator>
  <cp:lastModifiedBy>Doctor Phuthi</cp:lastModifiedBy>
  <cp:revision>567</cp:revision>
  <cp:lastPrinted>2021-04-21T10:23:45Z</cp:lastPrinted>
  <dcterms:created xsi:type="dcterms:W3CDTF">2020-06-30T11:34:27Z</dcterms:created>
  <dcterms:modified xsi:type="dcterms:W3CDTF">2022-02-14T18:28:07Z</dcterms:modified>
</cp:coreProperties>
</file>