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charts/style2.xml" ContentType="application/vnd.ms-office.chart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charts/colors2.xml" ContentType="application/vnd.ms-office.chartcolorstyl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charts/style3.xml" ContentType="application/vnd.ms-office.chartstyl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771" r:id="rId2"/>
  </p:sldMasterIdLst>
  <p:notesMasterIdLst>
    <p:notesMasterId r:id="rId53"/>
  </p:notesMasterIdLst>
  <p:handoutMasterIdLst>
    <p:handoutMasterId r:id="rId54"/>
  </p:handoutMasterIdLst>
  <p:sldIdLst>
    <p:sldId id="256" r:id="rId3"/>
    <p:sldId id="257" r:id="rId4"/>
    <p:sldId id="299" r:id="rId5"/>
    <p:sldId id="365" r:id="rId6"/>
    <p:sldId id="366" r:id="rId7"/>
    <p:sldId id="367" r:id="rId8"/>
    <p:sldId id="368" r:id="rId9"/>
    <p:sldId id="372" r:id="rId10"/>
    <p:sldId id="422" r:id="rId11"/>
    <p:sldId id="423" r:id="rId12"/>
    <p:sldId id="424" r:id="rId13"/>
    <p:sldId id="425" r:id="rId14"/>
    <p:sldId id="426" r:id="rId15"/>
    <p:sldId id="427" r:id="rId16"/>
    <p:sldId id="440" r:id="rId17"/>
    <p:sldId id="439" r:id="rId18"/>
    <p:sldId id="428" r:id="rId19"/>
    <p:sldId id="429" r:id="rId20"/>
    <p:sldId id="430" r:id="rId21"/>
    <p:sldId id="431" r:id="rId22"/>
    <p:sldId id="432" r:id="rId23"/>
    <p:sldId id="433" r:id="rId24"/>
    <p:sldId id="434" r:id="rId25"/>
    <p:sldId id="435" r:id="rId26"/>
    <p:sldId id="436" r:id="rId27"/>
    <p:sldId id="437" r:id="rId28"/>
    <p:sldId id="438" r:id="rId29"/>
    <p:sldId id="442" r:id="rId30"/>
    <p:sldId id="448" r:id="rId31"/>
    <p:sldId id="445" r:id="rId32"/>
    <p:sldId id="446" r:id="rId33"/>
    <p:sldId id="447" r:id="rId34"/>
    <p:sldId id="449" r:id="rId35"/>
    <p:sldId id="450" r:id="rId36"/>
    <p:sldId id="451" r:id="rId37"/>
    <p:sldId id="452" r:id="rId38"/>
    <p:sldId id="453" r:id="rId39"/>
    <p:sldId id="454" r:id="rId40"/>
    <p:sldId id="455" r:id="rId41"/>
    <p:sldId id="456" r:id="rId42"/>
    <p:sldId id="457" r:id="rId43"/>
    <p:sldId id="458" r:id="rId44"/>
    <p:sldId id="459" r:id="rId45"/>
    <p:sldId id="460" r:id="rId46"/>
    <p:sldId id="461" r:id="rId47"/>
    <p:sldId id="462" r:id="rId48"/>
    <p:sldId id="463" r:id="rId49"/>
    <p:sldId id="464" r:id="rId50"/>
    <p:sldId id="465" r:id="rId51"/>
    <p:sldId id="466" r:id="rId52"/>
  </p:sldIdLst>
  <p:sldSz cx="9144000" cy="6858000" type="screen4x3"/>
  <p:notesSz cx="6858000" cy="9144000"/>
  <p:defaultTextStyle>
    <a:defPPr>
      <a:defRPr lang="en-US"/>
    </a:defPPr>
    <a:lvl1pPr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97816"/>
    <a:srgbClr val="00592B"/>
    <a:srgbClr val="CFB8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1"/>
  </p:normalViewPr>
  <p:slideViewPr>
    <p:cSldViewPr snapToObjects="1">
      <p:cViewPr varScale="1">
        <p:scale>
          <a:sx n="71" d="100"/>
          <a:sy n="71" d="100"/>
        </p:scale>
        <p:origin x="-1380" y="-96"/>
      </p:cViewPr>
      <p:guideLst>
        <p:guide orient="horz" pos="2160"/>
        <p:guide pos="2880"/>
      </p:guideLst>
    </p:cSldViewPr>
  </p:slideViewPr>
  <p:notesTextViewPr>
    <p:cViewPr>
      <p:scale>
        <a:sx n="100" d="100"/>
        <a:sy n="100" d="100"/>
      </p:scale>
      <p:origin x="0" y="0"/>
    </p:cViewPr>
  </p:notesTextViewPr>
  <p:notesViewPr>
    <p:cSldViewPr snapToObjects="1">
      <p:cViewPr varScale="1">
        <p:scale>
          <a:sx n="170" d="100"/>
          <a:sy n="170" d="100"/>
        </p:scale>
        <p:origin x="5376" y="200"/>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 Id="rId4" Type="http://schemas.microsoft.com/office/2011/relationships/chartStyle" Target="style2.xml"/></Relationships>
</file>

<file path=ppt/charts/_rels/chart2.xml.rels><?xml version="1.0" encoding="UTF-8" standalone="yes"?>
<Relationships xmlns="http://schemas.openxmlformats.org/package/2006/relationships"><Relationship Id="rId3" Type="http://schemas.microsoft.com/office/2011/relationships/chartColorStyle" Target="colors3.xml"/><Relationship Id="rId2" Type="http://schemas.openxmlformats.org/officeDocument/2006/relationships/package" Target="../embeddings/Microsoft_Office_Excel_Worksheet2.xlsx"/><Relationship Id="rId1" Type="http://schemas.openxmlformats.org/officeDocument/2006/relationships/themeOverride" Target="../theme/themeOverride2.xml"/><Relationship Id="rId4"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spPr>
            <a:solidFill>
              <a:srgbClr val="00B050"/>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'Quarterly Trend'!$B$2:$B$5</c:f>
              <c:strCache>
                <c:ptCount val="2"/>
                <c:pt idx="0">
                  <c:v>Quarter 1</c:v>
                </c:pt>
                <c:pt idx="1">
                  <c:v>Quarter 2</c:v>
                </c:pt>
              </c:strCache>
            </c:strRef>
          </c:cat>
          <c:val>
            <c:numRef>
              <c:f>'Quarterly Trend'!$C$2:$C$5</c:f>
              <c:numCache>
                <c:formatCode>General</c:formatCode>
                <c:ptCount val="4"/>
                <c:pt idx="0">
                  <c:v>52</c:v>
                </c:pt>
                <c:pt idx="1">
                  <c:v>37</c:v>
                </c:pt>
              </c:numCache>
            </c:numRef>
          </c:val>
          <c:extLst xmlns:c16r2="http://schemas.microsoft.com/office/drawing/2015/06/chart">
            <c:ext xmlns:c16="http://schemas.microsoft.com/office/drawing/2014/chart" uri="{C3380CC4-5D6E-409C-BE32-E72D297353CC}">
              <c16:uniqueId val="{00000000-798C-419A-929D-C61211C17205}"/>
            </c:ext>
          </c:extLst>
        </c:ser>
        <c:dLbls/>
        <c:gapWidth val="219"/>
        <c:overlap val="-27"/>
        <c:axId val="118766592"/>
        <c:axId val="118987776"/>
      </c:barChart>
      <c:catAx>
        <c:axId val="118766592"/>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118987776"/>
        <c:crosses val="autoZero"/>
        <c:auto val="1"/>
        <c:lblAlgn val="ctr"/>
        <c:lblOffset val="100"/>
      </c:catAx>
      <c:valAx>
        <c:axId val="118987776"/>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18766592"/>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ZA" b="1"/>
              <a:t>Consolidated Performance</a:t>
            </a:r>
          </a:p>
        </c:rich>
      </c:tx>
      <c:spPr>
        <a:noFill/>
        <a:ln>
          <a:noFill/>
        </a:ln>
        <a:effectLst/>
      </c:spPr>
    </c:title>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bar3DChart>
        <c:barDir val="col"/>
        <c:grouping val="clustered"/>
        <c:ser>
          <c:idx val="0"/>
          <c:order val="0"/>
          <c:tx>
            <c:strRef>
              <c:f>Sheet2!$B$2</c:f>
              <c:strCache>
                <c:ptCount val="1"/>
                <c:pt idx="0">
                  <c:v>Achieved</c:v>
                </c:pt>
              </c:strCache>
            </c:strRef>
          </c:tx>
          <c:spPr>
            <a:solidFill>
              <a:srgbClr val="00B050"/>
            </a:solidFill>
            <a:ln>
              <a:noFill/>
            </a:ln>
            <a:effectLst/>
            <a:sp3d/>
          </c:spP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Sheet2!$A$3:$A$7</c:f>
              <c:strCache>
                <c:ptCount val="5"/>
                <c:pt idx="0">
                  <c:v>Programme 1: Administration</c:v>
                </c:pt>
                <c:pt idx="1">
                  <c:v>Programme 2: Integrated Human Settlements Planning and Development </c:v>
                </c:pt>
                <c:pt idx="2">
                  <c:v>Programme 3: Informal Settlements Upgrading </c:v>
                </c:pt>
                <c:pt idx="3">
                  <c:v>Programme 4: Rental and Social Housing </c:v>
                </c:pt>
                <c:pt idx="4">
                  <c:v>Programme 5: Affordable Housing </c:v>
                </c:pt>
              </c:strCache>
            </c:strRef>
          </c:cat>
          <c:val>
            <c:numRef>
              <c:f>Sheet2!$B$3:$B$7</c:f>
              <c:numCache>
                <c:formatCode>0</c:formatCode>
                <c:ptCount val="5"/>
                <c:pt idx="0">
                  <c:v>50</c:v>
                </c:pt>
                <c:pt idx="1">
                  <c:v>31.578947368421048</c:v>
                </c:pt>
                <c:pt idx="2">
                  <c:v>22.222222222222214</c:v>
                </c:pt>
                <c:pt idx="3">
                  <c:v>60</c:v>
                </c:pt>
                <c:pt idx="4">
                  <c:v>40</c:v>
                </c:pt>
              </c:numCache>
            </c:numRef>
          </c:val>
          <c:extLst xmlns:c16r2="http://schemas.microsoft.com/office/drawing/2015/06/chart">
            <c:ext xmlns:c16="http://schemas.microsoft.com/office/drawing/2014/chart" uri="{C3380CC4-5D6E-409C-BE32-E72D297353CC}">
              <c16:uniqueId val="{00000000-E280-483C-9347-B6079A7D9C61}"/>
            </c:ext>
          </c:extLst>
        </c:ser>
        <c:ser>
          <c:idx val="1"/>
          <c:order val="1"/>
          <c:tx>
            <c:strRef>
              <c:f>Sheet2!$C$2</c:f>
              <c:strCache>
                <c:ptCount val="1"/>
                <c:pt idx="0">
                  <c:v>Partially achieved</c:v>
                </c:pt>
              </c:strCache>
            </c:strRef>
          </c:tx>
          <c:spPr>
            <a:solidFill>
              <a:srgbClr val="FFC000"/>
            </a:solidFill>
            <a:ln>
              <a:noFill/>
            </a:ln>
            <a:effectLst/>
            <a:sp3d/>
          </c:spPr>
          <c:dLbls>
            <c:spPr>
              <a:noFill/>
              <a:ln>
                <a:noFill/>
              </a:ln>
              <a:effectLst/>
            </c:spPr>
            <c:txPr>
              <a:bodyPr rot="0" spcFirstLastPara="1" vertOverflow="ellipsis" vert="horz" wrap="square" lIns="38100" tIns="19050" rIns="38100" bIns="19050" anchor="ctr" anchorCtr="0">
                <a:spAutoFit/>
              </a:bodyPr>
              <a:lstStyle/>
              <a:p>
                <a:pPr algn="ctr">
                  <a:defRPr lang="en-ZA" sz="1200" b="1"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Sheet2!$A$3:$A$7</c:f>
              <c:strCache>
                <c:ptCount val="5"/>
                <c:pt idx="0">
                  <c:v>Programme 1: Administration</c:v>
                </c:pt>
                <c:pt idx="1">
                  <c:v>Programme 2: Integrated Human Settlements Planning and Development </c:v>
                </c:pt>
                <c:pt idx="2">
                  <c:v>Programme 3: Informal Settlements Upgrading </c:v>
                </c:pt>
                <c:pt idx="3">
                  <c:v>Programme 4: Rental and Social Housing </c:v>
                </c:pt>
                <c:pt idx="4">
                  <c:v>Programme 5: Affordable Housing </c:v>
                </c:pt>
              </c:strCache>
            </c:strRef>
          </c:cat>
          <c:val>
            <c:numRef>
              <c:f>Sheet2!$C$3:$C$7</c:f>
              <c:numCache>
                <c:formatCode>0</c:formatCode>
                <c:ptCount val="5"/>
                <c:pt idx="0">
                  <c:v>50</c:v>
                </c:pt>
                <c:pt idx="1">
                  <c:v>26.315789473684209</c:v>
                </c:pt>
                <c:pt idx="2">
                  <c:v>22.222222222222214</c:v>
                </c:pt>
                <c:pt idx="3">
                  <c:v>0</c:v>
                </c:pt>
                <c:pt idx="4">
                  <c:v>40</c:v>
                </c:pt>
              </c:numCache>
            </c:numRef>
          </c:val>
          <c:extLst xmlns:c16r2="http://schemas.microsoft.com/office/drawing/2015/06/chart">
            <c:ext xmlns:c16="http://schemas.microsoft.com/office/drawing/2014/chart" uri="{C3380CC4-5D6E-409C-BE32-E72D297353CC}">
              <c16:uniqueId val="{00000001-E280-483C-9347-B6079A7D9C61}"/>
            </c:ext>
          </c:extLst>
        </c:ser>
        <c:ser>
          <c:idx val="2"/>
          <c:order val="2"/>
          <c:tx>
            <c:strRef>
              <c:f>Sheet2!$D$2</c:f>
              <c:strCache>
                <c:ptCount val="1"/>
                <c:pt idx="0">
                  <c:v>Not achieved</c:v>
                </c:pt>
              </c:strCache>
            </c:strRef>
          </c:tx>
          <c:spPr>
            <a:solidFill>
              <a:srgbClr val="FF0000"/>
            </a:solidFill>
            <a:ln>
              <a:noFill/>
            </a:ln>
            <a:effectLst/>
            <a:sp3d/>
          </c:spPr>
          <c:dLbls>
            <c:spPr>
              <a:noFill/>
              <a:ln>
                <a:noFill/>
              </a:ln>
              <a:effectLst/>
            </c:spPr>
            <c:txPr>
              <a:bodyPr rot="0" spcFirstLastPara="1" vertOverflow="ellipsis" vert="horz" wrap="square" lIns="38100" tIns="19050" rIns="38100" bIns="19050" anchor="ctr" anchorCtr="0">
                <a:spAutoFit/>
              </a:bodyPr>
              <a:lstStyle/>
              <a:p>
                <a:pPr algn="ctr">
                  <a:defRPr lang="en-ZA" sz="1200" b="1"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Sheet2!$A$3:$A$7</c:f>
              <c:strCache>
                <c:ptCount val="5"/>
                <c:pt idx="0">
                  <c:v>Programme 1: Administration</c:v>
                </c:pt>
                <c:pt idx="1">
                  <c:v>Programme 2: Integrated Human Settlements Planning and Development </c:v>
                </c:pt>
                <c:pt idx="2">
                  <c:v>Programme 3: Informal Settlements Upgrading </c:v>
                </c:pt>
                <c:pt idx="3">
                  <c:v>Programme 4: Rental and Social Housing </c:v>
                </c:pt>
                <c:pt idx="4">
                  <c:v>Programme 5: Affordable Housing </c:v>
                </c:pt>
              </c:strCache>
            </c:strRef>
          </c:cat>
          <c:val>
            <c:numRef>
              <c:f>Sheet2!$D$3:$D$7</c:f>
              <c:numCache>
                <c:formatCode>0</c:formatCode>
                <c:ptCount val="5"/>
                <c:pt idx="0">
                  <c:v>0</c:v>
                </c:pt>
                <c:pt idx="1">
                  <c:v>42.105263157894726</c:v>
                </c:pt>
                <c:pt idx="2">
                  <c:v>55.555555555555557</c:v>
                </c:pt>
                <c:pt idx="3">
                  <c:v>40</c:v>
                </c:pt>
                <c:pt idx="4">
                  <c:v>20</c:v>
                </c:pt>
              </c:numCache>
            </c:numRef>
          </c:val>
          <c:extLst xmlns:c16r2="http://schemas.microsoft.com/office/drawing/2015/06/chart">
            <c:ext xmlns:c16="http://schemas.microsoft.com/office/drawing/2014/chart" uri="{C3380CC4-5D6E-409C-BE32-E72D297353CC}">
              <c16:uniqueId val="{00000002-E280-483C-9347-B6079A7D9C61}"/>
            </c:ext>
          </c:extLst>
        </c:ser>
        <c:dLbls/>
        <c:shape val="box"/>
        <c:axId val="87301504"/>
        <c:axId val="119702656"/>
        <c:axId val="0"/>
      </c:bar3DChart>
      <c:catAx>
        <c:axId val="87301504"/>
        <c:scaling>
          <c:orientation val="minMax"/>
        </c:scaling>
        <c:axPos val="b"/>
        <c:numFmt formatCode="General" sourceLinked="1"/>
        <c:maj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19702656"/>
        <c:crosses val="autoZero"/>
        <c:auto val="1"/>
        <c:lblAlgn val="ctr"/>
        <c:lblOffset val="100"/>
      </c:catAx>
      <c:valAx>
        <c:axId val="119702656"/>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87301504"/>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2"/>
</c:chartSpac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B524D89E-A4DC-C04C-812F-F670913B6120}"/>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dirty="0">
                <a:latin typeface="Arial"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xmlns="" id="{08208C2D-9445-BE48-BCBD-07EDE55CC2F0}"/>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3AA52B7F-A532-7442-B205-C0BBF8A92186}" type="datetime1">
              <a:rPr lang="en-US" altLang="en-US"/>
              <a:pPr>
                <a:defRPr/>
              </a:pPr>
              <a:t>2/23/2022</a:t>
            </a:fld>
            <a:endParaRPr lang="en-US" altLang="en-US" dirty="0"/>
          </a:p>
        </p:txBody>
      </p:sp>
      <p:sp>
        <p:nvSpPr>
          <p:cNvPr id="4" name="Footer Placeholder 3">
            <a:extLst>
              <a:ext uri="{FF2B5EF4-FFF2-40B4-BE49-F238E27FC236}">
                <a16:creationId xmlns:a16="http://schemas.microsoft.com/office/drawing/2014/main" xmlns="" id="{D947FEED-F01B-9E46-9798-433AF4C7D400}"/>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ＭＳ Ｐゴシック" charset="0"/>
                <a:cs typeface="ＭＳ Ｐゴシック" charset="0"/>
              </a:defRPr>
            </a:lvl1pPr>
          </a:lstStyle>
          <a:p>
            <a:pPr>
              <a:defRPr/>
            </a:pPr>
            <a:endParaRPr lang="en-US" dirty="0"/>
          </a:p>
        </p:txBody>
      </p:sp>
      <p:sp>
        <p:nvSpPr>
          <p:cNvPr id="5" name="Slide Number Placeholder 4">
            <a:extLst>
              <a:ext uri="{FF2B5EF4-FFF2-40B4-BE49-F238E27FC236}">
                <a16:creationId xmlns:a16="http://schemas.microsoft.com/office/drawing/2014/main" xmlns="" id="{F57ECE93-E41F-E543-9812-2C8983C073DC}"/>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ABF872AB-C0EF-B448-AE73-5493797FE43E}" type="slidenum">
              <a:rPr lang="en-US" altLang="en-US"/>
              <a:pPr>
                <a:defRPr/>
              </a:pPr>
              <a:t>‹#›</a:t>
            </a:fld>
            <a:endParaRPr lang="en-US" altLang="en-US" dirty="0"/>
          </a:p>
        </p:txBody>
      </p:sp>
    </p:spTree>
    <p:extLst>
      <p:ext uri="{BB962C8B-B14F-4D97-AF65-F5344CB8AC3E}">
        <p14:creationId xmlns:p14="http://schemas.microsoft.com/office/powerpoint/2010/main" xmlns="" val="14148343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6D1195A9-33CF-AE4A-B05E-C1B553C8378E}"/>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xmlns="" id="{2026A272-4D08-5449-A267-699579EB64F3}"/>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95BB3A6F-B45B-DE43-A999-893A47C8EDBE}" type="datetime1">
              <a:rPr lang="en-US" altLang="en-US"/>
              <a:pPr>
                <a:defRPr/>
              </a:pPr>
              <a:t>2/23/2022</a:t>
            </a:fld>
            <a:endParaRPr lang="en-US" altLang="en-US" dirty="0"/>
          </a:p>
        </p:txBody>
      </p:sp>
      <p:sp>
        <p:nvSpPr>
          <p:cNvPr id="4" name="Slide Image Placeholder 3">
            <a:extLst>
              <a:ext uri="{FF2B5EF4-FFF2-40B4-BE49-F238E27FC236}">
                <a16:creationId xmlns:a16="http://schemas.microsoft.com/office/drawing/2014/main" xmlns="" id="{4F790AD8-5741-F845-8726-B9BA88C4DA5C}"/>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xmlns="" id="{317544CE-6322-B342-8660-89EB934442AE}"/>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x-none" noProof="0"/>
              <a:t>Click to edit Master text styles</a:t>
            </a:r>
          </a:p>
          <a:p>
            <a:pPr lvl="1"/>
            <a:r>
              <a:rPr lang="x-none" noProof="0"/>
              <a:t>Second level</a:t>
            </a:r>
          </a:p>
          <a:p>
            <a:pPr lvl="2"/>
            <a:r>
              <a:rPr lang="x-none" noProof="0"/>
              <a:t>Third level</a:t>
            </a:r>
          </a:p>
          <a:p>
            <a:pPr lvl="3"/>
            <a:r>
              <a:rPr lang="x-none" noProof="0"/>
              <a:t>Fourth level</a:t>
            </a:r>
          </a:p>
          <a:p>
            <a:pPr lvl="4"/>
            <a:r>
              <a:rPr lang="x-none" noProof="0"/>
              <a:t>Fifth level</a:t>
            </a:r>
            <a:endParaRPr lang="en-US" noProof="0"/>
          </a:p>
        </p:txBody>
      </p:sp>
      <p:sp>
        <p:nvSpPr>
          <p:cNvPr id="6" name="Footer Placeholder 5">
            <a:extLst>
              <a:ext uri="{FF2B5EF4-FFF2-40B4-BE49-F238E27FC236}">
                <a16:creationId xmlns:a16="http://schemas.microsoft.com/office/drawing/2014/main" xmlns="" id="{2193F975-8D44-DB4D-8A6F-AF41F070CD96}"/>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ＭＳ Ｐゴシック" charset="0"/>
                <a:cs typeface="ＭＳ Ｐゴシック" charset="0"/>
              </a:defRPr>
            </a:lvl1pPr>
          </a:lstStyle>
          <a:p>
            <a:pPr>
              <a:defRPr/>
            </a:pPr>
            <a:endParaRPr lang="en-US" dirty="0"/>
          </a:p>
        </p:txBody>
      </p:sp>
      <p:sp>
        <p:nvSpPr>
          <p:cNvPr id="7" name="Slide Number Placeholder 6">
            <a:extLst>
              <a:ext uri="{FF2B5EF4-FFF2-40B4-BE49-F238E27FC236}">
                <a16:creationId xmlns:a16="http://schemas.microsoft.com/office/drawing/2014/main" xmlns="" id="{138E663D-E361-6D48-ABAB-BCB06E3B0106}"/>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50541374-ADD4-E04C-A573-F0809AD93710}" type="slidenum">
              <a:rPr lang="en-US" altLang="en-US"/>
              <a:pPr>
                <a:defRPr/>
              </a:pPr>
              <a:t>‹#›</a:t>
            </a:fld>
            <a:endParaRPr lang="en-US" altLang="en-US" dirty="0"/>
          </a:p>
        </p:txBody>
      </p:sp>
    </p:spTree>
    <p:extLst>
      <p:ext uri="{BB962C8B-B14F-4D97-AF65-F5344CB8AC3E}">
        <p14:creationId xmlns:p14="http://schemas.microsoft.com/office/powerpoint/2010/main" xmlns="" val="3452497904"/>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CCB120D1-FF7B-B949-B01E-15D9A6B55DA3}" type="slidenum">
              <a:rPr lang="en-US" altLang="en-US">
                <a:solidFill>
                  <a:prstClr val="black"/>
                </a:solidFill>
              </a:rPr>
              <a:pPr>
                <a:defRPr/>
              </a:pPr>
              <a:t>46</a:t>
            </a:fld>
            <a:endParaRPr lang="en-US" altLang="en-US" dirty="0">
              <a:solidFill>
                <a:prstClr val="black"/>
              </a:solidFill>
            </a:endParaRPr>
          </a:p>
        </p:txBody>
      </p:sp>
    </p:spTree>
    <p:extLst>
      <p:ext uri="{BB962C8B-B14F-4D97-AF65-F5344CB8AC3E}">
        <p14:creationId xmlns:p14="http://schemas.microsoft.com/office/powerpoint/2010/main" xmlns="" val="40867636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NTERING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136C452F-0466-BF45-AABD-8C6B986E142C}"/>
              </a:ext>
            </a:extLst>
          </p:cNvPr>
          <p:cNvPicPr>
            <a:picLocks noChangeAspect="1"/>
          </p:cNvPicPr>
          <p:nvPr userDrawn="1"/>
        </p:nvPicPr>
        <p:blipFill>
          <a:blip r:embed="rId2" cstate="email">
            <a:alphaModFix amt="61000"/>
            <a:extLst>
              <a:ext uri="{28A0092B-C50C-407E-A947-70E740481C1C}">
                <a14:useLocalDpi xmlns:a14="http://schemas.microsoft.com/office/drawing/2010/main" xmlns=""/>
              </a:ext>
            </a:extLst>
          </a:blip>
          <a:stretch>
            <a:fillRect/>
          </a:stretch>
        </p:blipFill>
        <p:spPr>
          <a:xfrm rot="20675068">
            <a:off x="5261429" y="810495"/>
            <a:ext cx="6743046" cy="4764979"/>
          </a:xfrm>
          <a:prstGeom prst="rect">
            <a:avLst/>
          </a:prstGeom>
        </p:spPr>
      </p:pic>
      <p:sp>
        <p:nvSpPr>
          <p:cNvPr id="6" name="Rounded Rectangle 5">
            <a:extLst>
              <a:ext uri="{FF2B5EF4-FFF2-40B4-BE49-F238E27FC236}">
                <a16:creationId xmlns:a16="http://schemas.microsoft.com/office/drawing/2014/main" xmlns="" id="{CDEF047D-868F-EA45-BE9D-224645CEB79A}"/>
              </a:ext>
            </a:extLst>
          </p:cNvPr>
          <p:cNvSpPr/>
          <p:nvPr userDrawn="1"/>
        </p:nvSpPr>
        <p:spPr>
          <a:xfrm rot="1837372">
            <a:off x="5243981" y="2493553"/>
            <a:ext cx="2104187" cy="2533650"/>
          </a:xfrm>
          <a:prstGeom prst="roundRect">
            <a:avLst>
              <a:gd name="adj" fmla="val 0"/>
            </a:avLst>
          </a:prstGeom>
          <a:solidFill>
            <a:srgbClr val="CFB866"/>
          </a:solidFill>
          <a:ln w="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8" name="Rounded Rectangle 7">
            <a:extLst>
              <a:ext uri="{FF2B5EF4-FFF2-40B4-BE49-F238E27FC236}">
                <a16:creationId xmlns:a16="http://schemas.microsoft.com/office/drawing/2014/main" xmlns="" id="{B3E9546B-5E50-CB44-916D-A579A103C1DE}"/>
              </a:ext>
            </a:extLst>
          </p:cNvPr>
          <p:cNvSpPr/>
          <p:nvPr userDrawn="1"/>
        </p:nvSpPr>
        <p:spPr>
          <a:xfrm rot="1800000">
            <a:off x="5299879" y="-1448358"/>
            <a:ext cx="2963842" cy="6302860"/>
          </a:xfrm>
          <a:prstGeom prst="roundRect">
            <a:avLst>
              <a:gd name="adj" fmla="val 0"/>
            </a:avLst>
          </a:prstGeom>
          <a:blipFill dpi="0" rotWithShape="0">
            <a:blip r:embed="rId3" cstate="email">
              <a:extLst>
                <a:ext uri="{28A0092B-C50C-407E-A947-70E740481C1C}">
                  <a14:useLocalDpi xmlns:a14="http://schemas.microsoft.com/office/drawing/2010/main" xmlns=""/>
                </a:ext>
              </a:extLst>
            </a:blip>
            <a:srcRect/>
            <a:stretch>
              <a:fillRect t="3000"/>
            </a:stretch>
          </a:blip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9" name="Rounded Rectangle 8">
            <a:extLst>
              <a:ext uri="{FF2B5EF4-FFF2-40B4-BE49-F238E27FC236}">
                <a16:creationId xmlns:a16="http://schemas.microsoft.com/office/drawing/2014/main" xmlns="" id="{95BD2D4D-B90E-6742-A304-468A56FEDCD7}"/>
              </a:ext>
            </a:extLst>
          </p:cNvPr>
          <p:cNvSpPr/>
          <p:nvPr userDrawn="1"/>
        </p:nvSpPr>
        <p:spPr>
          <a:xfrm rot="1800000">
            <a:off x="6323148" y="2611535"/>
            <a:ext cx="2435921" cy="2475693"/>
          </a:xfrm>
          <a:prstGeom prst="roundRect">
            <a:avLst>
              <a:gd name="adj" fmla="val 0"/>
            </a:avLst>
          </a:prstGeom>
          <a:blipFill dpi="0" rotWithShape="0">
            <a:blip r:embed="rId4" cstate="email">
              <a:extLst>
                <a:ext uri="{28A0092B-C50C-407E-A947-70E740481C1C}">
                  <a14:useLocalDpi xmlns:a14="http://schemas.microsoft.com/office/drawing/2010/main" xmlns=""/>
                </a:ext>
              </a:extLst>
            </a:blip>
            <a:srcRect/>
            <a:stretch>
              <a:fillRect t="3000"/>
            </a:stretch>
          </a:blip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0" name="TextBox 14">
            <a:extLst>
              <a:ext uri="{FF2B5EF4-FFF2-40B4-BE49-F238E27FC236}">
                <a16:creationId xmlns:a16="http://schemas.microsoft.com/office/drawing/2014/main" xmlns="" id="{AB2DA2FC-D21F-C548-8311-AA730F84B90C}"/>
              </a:ext>
            </a:extLst>
          </p:cNvPr>
          <p:cNvSpPr txBox="1">
            <a:spLocks noChangeArrowheads="1"/>
          </p:cNvSpPr>
          <p:nvPr userDrawn="1"/>
        </p:nvSpPr>
        <p:spPr bwMode="auto">
          <a:xfrm>
            <a:off x="982663" y="6292850"/>
            <a:ext cx="18573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dirty="0"/>
          </a:p>
        </p:txBody>
      </p:sp>
      <p:sp>
        <p:nvSpPr>
          <p:cNvPr id="3" name="Subtitle 2"/>
          <p:cNvSpPr>
            <a:spLocks noGrp="1"/>
          </p:cNvSpPr>
          <p:nvPr>
            <p:ph type="subTitle" idx="1"/>
          </p:nvPr>
        </p:nvSpPr>
        <p:spPr>
          <a:xfrm>
            <a:off x="618145" y="2286000"/>
            <a:ext cx="2734656" cy="685800"/>
          </a:xfrm>
        </p:spPr>
        <p:txBody>
          <a:bodyPr/>
          <a:lstStyle>
            <a:lvl1pPr marL="0" indent="0" algn="l">
              <a:buNone/>
              <a:defRPr sz="1800" baseline="0">
                <a:solidFill>
                  <a:srgbClr val="E9781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9599" y="1220804"/>
            <a:ext cx="3886201" cy="1065196"/>
          </a:xfrm>
        </p:spPr>
        <p:txBody>
          <a:bodyPr/>
          <a:lstStyle>
            <a:lvl1pPr algn="l">
              <a:defRPr sz="2600" b="1" i="0" cap="all" baseline="0">
                <a:solidFill>
                  <a:srgbClr val="00592B"/>
                </a:solidFill>
              </a:defRPr>
            </a:lvl1pPr>
          </a:lstStyle>
          <a:p>
            <a:r>
              <a:rPr lang="en-US" smtClean="0"/>
              <a:t>Click to edit Master title style</a:t>
            </a:r>
            <a:endParaRPr lang="en-US" dirty="0"/>
          </a:p>
        </p:txBody>
      </p:sp>
    </p:spTree>
    <p:extLst>
      <p:ext uri="{BB962C8B-B14F-4D97-AF65-F5344CB8AC3E}">
        <p14:creationId xmlns:p14="http://schemas.microsoft.com/office/powerpoint/2010/main" xmlns="" val="4001247806"/>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1">
            <a:extLst>
              <a:ext uri="{FF2B5EF4-FFF2-40B4-BE49-F238E27FC236}">
                <a16:creationId xmlns:a16="http://schemas.microsoft.com/office/drawing/2014/main" xmlns="" id="{062BB24B-4822-9948-A8EB-B591B9157672}"/>
              </a:ext>
            </a:extLst>
          </p:cNvPr>
          <p:cNvSpPr>
            <a:spLocks noGrp="1"/>
          </p:cNvSpPr>
          <p:nvPr>
            <p:ph type="sldNum" sz="quarter" idx="10"/>
          </p:nvPr>
        </p:nvSpPr>
        <p:spPr/>
        <p:txBody>
          <a:bodyPr/>
          <a:lstStyle>
            <a:lvl1pPr>
              <a:defRPr/>
            </a:lvl1pPr>
          </a:lstStyle>
          <a:p>
            <a:pPr>
              <a:defRPr/>
            </a:pPr>
            <a:fld id="{C177964D-3CDF-2F46-9E7D-3AB8485A2693}" type="slidenum">
              <a:rPr lang="en-US" altLang="en-US"/>
              <a:pPr>
                <a:defRPr/>
              </a:pPr>
              <a:t>‹#›</a:t>
            </a:fld>
            <a:endParaRPr lang="en-US" altLang="en-US" dirty="0"/>
          </a:p>
        </p:txBody>
      </p:sp>
      <p:sp>
        <p:nvSpPr>
          <p:cNvPr id="5" name="Footer Placeholder 2">
            <a:extLst>
              <a:ext uri="{FF2B5EF4-FFF2-40B4-BE49-F238E27FC236}">
                <a16:creationId xmlns:a16="http://schemas.microsoft.com/office/drawing/2014/main" xmlns="" id="{46F0ED8C-2D2F-F747-93CD-7AB6BF7E3119}"/>
              </a:ext>
            </a:extLst>
          </p:cNvPr>
          <p:cNvSpPr>
            <a:spLocks noGrp="1"/>
          </p:cNvSpPr>
          <p:nvPr>
            <p:ph type="ftr" sz="quarter" idx="11"/>
          </p:nvPr>
        </p:nvSpPr>
        <p:spPr/>
        <p:txBody>
          <a:bodyPr/>
          <a:lstStyle>
            <a:lvl1pPr>
              <a:defRPr/>
            </a:lvl1pPr>
          </a:lstStyle>
          <a:p>
            <a:pPr>
              <a:defRPr/>
            </a:pPr>
            <a:endParaRPr lang="en-US" dirty="0"/>
          </a:p>
        </p:txBody>
      </p:sp>
      <p:sp>
        <p:nvSpPr>
          <p:cNvPr id="6" name="Date Placeholder 3">
            <a:extLst>
              <a:ext uri="{FF2B5EF4-FFF2-40B4-BE49-F238E27FC236}">
                <a16:creationId xmlns:a16="http://schemas.microsoft.com/office/drawing/2014/main" xmlns="" id="{2EA454DC-B33A-A142-A3CC-F3A6EEF97128}"/>
              </a:ext>
            </a:extLst>
          </p:cNvPr>
          <p:cNvSpPr>
            <a:spLocks noGrp="1"/>
          </p:cNvSpPr>
          <p:nvPr>
            <p:ph type="dt" sz="half" idx="12"/>
          </p:nvPr>
        </p:nvSpPr>
        <p:spPr/>
        <p:txBody>
          <a:bodyPr/>
          <a:lstStyle>
            <a:lvl1pPr>
              <a:defRPr/>
            </a:lvl1pPr>
          </a:lstStyle>
          <a:p>
            <a:pPr>
              <a:defRPr/>
            </a:pPr>
            <a:fld id="{04BCFF81-8853-7543-8BA2-A647B471C165}" type="datetime1">
              <a:rPr lang="en-US" altLang="en-US"/>
              <a:pPr>
                <a:defRPr/>
              </a:pPr>
              <a:t>2/23/2022</a:t>
            </a:fld>
            <a:endParaRPr lang="en-US" altLang="en-US" dirty="0"/>
          </a:p>
        </p:txBody>
      </p:sp>
    </p:spTree>
    <p:extLst>
      <p:ext uri="{BB962C8B-B14F-4D97-AF65-F5344CB8AC3E}">
        <p14:creationId xmlns:p14="http://schemas.microsoft.com/office/powerpoint/2010/main" xmlns="" val="1126551873"/>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SLID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9144000" cy="5867400"/>
          </a:xfrm>
        </p:spPr>
        <p:txBody>
          <a:bodyPr/>
          <a:lstStyle>
            <a:lvl1pPr marL="0" indent="0">
              <a:buNone/>
              <a:defRPr sz="3200"/>
            </a:lvl1pPr>
          </a:lstStyle>
          <a:p>
            <a:pPr lvl="0"/>
            <a:r>
              <a:rPr lang="en-US" noProof="0" dirty="0" smtClean="0"/>
              <a:t>Click icon to add picture</a:t>
            </a:r>
            <a:endParaRPr lang="en-US" noProof="0" dirty="0"/>
          </a:p>
        </p:txBody>
      </p:sp>
      <p:sp>
        <p:nvSpPr>
          <p:cNvPr id="7" name="Title 6"/>
          <p:cNvSpPr>
            <a:spLocks noGrp="1"/>
          </p:cNvSpPr>
          <p:nvPr>
            <p:ph type="title"/>
          </p:nvPr>
        </p:nvSpPr>
        <p:spPr>
          <a:xfrm>
            <a:off x="733872" y="3429000"/>
            <a:ext cx="3990528" cy="1219200"/>
          </a:xfrm>
          <a:solidFill>
            <a:srgbClr val="216331"/>
          </a:solidFill>
        </p:spPr>
        <p:txBody>
          <a:bodyPr/>
          <a:lstStyle>
            <a:lvl1pPr algn="l">
              <a:defRPr sz="2800" cap="all"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33872" y="4648200"/>
            <a:ext cx="3990528" cy="381000"/>
          </a:xfrm>
          <a:solidFill>
            <a:srgbClr val="216331"/>
          </a:solidFill>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Slide Number Placeholder 1">
            <a:extLst>
              <a:ext uri="{FF2B5EF4-FFF2-40B4-BE49-F238E27FC236}">
                <a16:creationId xmlns:a16="http://schemas.microsoft.com/office/drawing/2014/main" xmlns="" id="{E91659F4-7912-4840-A3EE-B14947DCAFB5}"/>
              </a:ext>
            </a:extLst>
          </p:cNvPr>
          <p:cNvSpPr>
            <a:spLocks noGrp="1"/>
          </p:cNvSpPr>
          <p:nvPr>
            <p:ph type="sldNum" sz="quarter" idx="11"/>
          </p:nvPr>
        </p:nvSpPr>
        <p:spPr/>
        <p:txBody>
          <a:bodyPr/>
          <a:lstStyle>
            <a:lvl1pPr>
              <a:defRPr/>
            </a:lvl1pPr>
          </a:lstStyle>
          <a:p>
            <a:pPr>
              <a:defRPr/>
            </a:pPr>
            <a:fld id="{DF883F16-8CCA-DB47-92B4-117A2CE70723}" type="slidenum">
              <a:rPr lang="en-US" altLang="en-US"/>
              <a:pPr>
                <a:defRPr/>
              </a:pPr>
              <a:t>‹#›</a:t>
            </a:fld>
            <a:endParaRPr lang="en-US" altLang="en-US" dirty="0"/>
          </a:p>
        </p:txBody>
      </p:sp>
      <p:sp>
        <p:nvSpPr>
          <p:cNvPr id="8" name="Footer Placeholder 2">
            <a:extLst>
              <a:ext uri="{FF2B5EF4-FFF2-40B4-BE49-F238E27FC236}">
                <a16:creationId xmlns:a16="http://schemas.microsoft.com/office/drawing/2014/main" xmlns="" id="{65949009-5964-0348-BF2F-303C0FFE9B07}"/>
              </a:ext>
            </a:extLst>
          </p:cNvPr>
          <p:cNvSpPr>
            <a:spLocks noGrp="1"/>
          </p:cNvSpPr>
          <p:nvPr>
            <p:ph type="ftr" sz="quarter" idx="12"/>
          </p:nvPr>
        </p:nvSpPr>
        <p:spPr/>
        <p:txBody>
          <a:bodyPr/>
          <a:lstStyle>
            <a:lvl1pPr>
              <a:defRPr/>
            </a:lvl1pPr>
          </a:lstStyle>
          <a:p>
            <a:pPr>
              <a:defRPr/>
            </a:pPr>
            <a:endParaRPr lang="en-US" dirty="0"/>
          </a:p>
        </p:txBody>
      </p:sp>
      <p:sp>
        <p:nvSpPr>
          <p:cNvPr id="9" name="Date Placeholder 3">
            <a:extLst>
              <a:ext uri="{FF2B5EF4-FFF2-40B4-BE49-F238E27FC236}">
                <a16:creationId xmlns:a16="http://schemas.microsoft.com/office/drawing/2014/main" xmlns="" id="{25E528CC-4D1B-B440-9E4C-2F96A0E77920}"/>
              </a:ext>
            </a:extLst>
          </p:cNvPr>
          <p:cNvSpPr>
            <a:spLocks noGrp="1"/>
          </p:cNvSpPr>
          <p:nvPr>
            <p:ph type="dt" sz="half" idx="13"/>
          </p:nvPr>
        </p:nvSpPr>
        <p:spPr/>
        <p:txBody>
          <a:bodyPr/>
          <a:lstStyle>
            <a:lvl1pPr>
              <a:defRPr/>
            </a:lvl1pPr>
          </a:lstStyle>
          <a:p>
            <a:pPr>
              <a:defRPr/>
            </a:pPr>
            <a:fld id="{A40F7C84-7243-4D43-9211-CFAAA30278C9}" type="datetime1">
              <a:rPr lang="en-US" altLang="en-US"/>
              <a:pPr>
                <a:defRPr/>
              </a:pPr>
              <a:t>2/23/2022</a:t>
            </a:fld>
            <a:endParaRPr lang="en-US" altLang="en-US" dirty="0"/>
          </a:p>
        </p:txBody>
      </p:sp>
    </p:spTree>
    <p:extLst>
      <p:ext uri="{BB962C8B-B14F-4D97-AF65-F5344CB8AC3E}">
        <p14:creationId xmlns:p14="http://schemas.microsoft.com/office/powerpoint/2010/main" xmlns="" val="167098125"/>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6E352D6A-33DC-7F48-8A51-B1CB07F518B1}"/>
              </a:ext>
            </a:extLst>
          </p:cNvPr>
          <p:cNvSpPr>
            <a:spLocks noGrp="1"/>
          </p:cNvSpPr>
          <p:nvPr>
            <p:ph type="sldNum" sz="quarter" idx="10"/>
          </p:nvPr>
        </p:nvSpPr>
        <p:spPr/>
        <p:txBody>
          <a:bodyPr/>
          <a:lstStyle>
            <a:lvl1pPr>
              <a:defRPr/>
            </a:lvl1pPr>
          </a:lstStyle>
          <a:p>
            <a:pPr>
              <a:defRPr/>
            </a:pPr>
            <a:fld id="{843CDFA0-23A4-5E44-A822-2723168A6284}" type="slidenum">
              <a:rPr lang="en-US" altLang="en-US"/>
              <a:pPr>
                <a:defRPr/>
              </a:pPr>
              <a:t>‹#›</a:t>
            </a:fld>
            <a:endParaRPr lang="en-US" altLang="en-US" dirty="0"/>
          </a:p>
        </p:txBody>
      </p:sp>
      <p:sp>
        <p:nvSpPr>
          <p:cNvPr id="3" name="Footer Placeholder 2">
            <a:extLst>
              <a:ext uri="{FF2B5EF4-FFF2-40B4-BE49-F238E27FC236}">
                <a16:creationId xmlns:a16="http://schemas.microsoft.com/office/drawing/2014/main" xmlns="" id="{F4770352-DE10-EE4F-893E-262BB3A6458D}"/>
              </a:ext>
            </a:extLst>
          </p:cNvPr>
          <p:cNvSpPr>
            <a:spLocks noGrp="1"/>
          </p:cNvSpPr>
          <p:nvPr>
            <p:ph type="ftr" sz="quarter" idx="11"/>
          </p:nvPr>
        </p:nvSpPr>
        <p:spPr/>
        <p:txBody>
          <a:bodyPr/>
          <a:lstStyle>
            <a:lvl1pPr>
              <a:defRPr/>
            </a:lvl1pPr>
          </a:lstStyle>
          <a:p>
            <a:pPr>
              <a:defRPr/>
            </a:pPr>
            <a:endParaRPr lang="en-US" dirty="0"/>
          </a:p>
        </p:txBody>
      </p:sp>
      <p:sp>
        <p:nvSpPr>
          <p:cNvPr id="4" name="Date Placeholder 3">
            <a:extLst>
              <a:ext uri="{FF2B5EF4-FFF2-40B4-BE49-F238E27FC236}">
                <a16:creationId xmlns:a16="http://schemas.microsoft.com/office/drawing/2014/main" xmlns="" id="{78AD66A9-19A2-5548-9EBB-05D5A4EFEBF8}"/>
              </a:ext>
            </a:extLst>
          </p:cNvPr>
          <p:cNvSpPr>
            <a:spLocks noGrp="1"/>
          </p:cNvSpPr>
          <p:nvPr>
            <p:ph type="dt" sz="half" idx="12"/>
          </p:nvPr>
        </p:nvSpPr>
        <p:spPr/>
        <p:txBody>
          <a:bodyPr/>
          <a:lstStyle>
            <a:lvl1pPr>
              <a:defRPr/>
            </a:lvl1pPr>
          </a:lstStyle>
          <a:p>
            <a:pPr>
              <a:defRPr/>
            </a:pPr>
            <a:fld id="{13AE7829-D188-4A44-9E05-23CFEC035087}" type="datetime1">
              <a:rPr lang="en-US" altLang="en-US"/>
              <a:pPr>
                <a:defRPr/>
              </a:pPr>
              <a:t>2/23/2022</a:t>
            </a:fld>
            <a:endParaRPr lang="en-US" altLang="en-US" dirty="0"/>
          </a:p>
        </p:txBody>
      </p:sp>
    </p:spTree>
    <p:extLst>
      <p:ext uri="{BB962C8B-B14F-4D97-AF65-F5344CB8AC3E}">
        <p14:creationId xmlns:p14="http://schemas.microsoft.com/office/powerpoint/2010/main" xmlns="" val="3781714621"/>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TERING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136C452F-0466-BF45-AABD-8C6B986E142C}"/>
              </a:ext>
            </a:extLst>
          </p:cNvPr>
          <p:cNvPicPr>
            <a:picLocks noChangeAspect="1"/>
          </p:cNvPicPr>
          <p:nvPr userDrawn="1"/>
        </p:nvPicPr>
        <p:blipFill>
          <a:blip r:embed="rId2" cstate="email">
            <a:alphaModFix amt="61000"/>
            <a:extLst>
              <a:ext uri="{28A0092B-C50C-407E-A947-70E740481C1C}">
                <a14:useLocalDpi xmlns:a14="http://schemas.microsoft.com/office/drawing/2010/main" xmlns=""/>
              </a:ext>
            </a:extLst>
          </a:blip>
          <a:stretch>
            <a:fillRect/>
          </a:stretch>
        </p:blipFill>
        <p:spPr>
          <a:xfrm rot="20675068">
            <a:off x="5261429" y="810495"/>
            <a:ext cx="6743046" cy="4764979"/>
          </a:xfrm>
          <a:prstGeom prst="rect">
            <a:avLst/>
          </a:prstGeom>
        </p:spPr>
      </p:pic>
      <p:sp>
        <p:nvSpPr>
          <p:cNvPr id="6" name="Rounded Rectangle 5">
            <a:extLst>
              <a:ext uri="{FF2B5EF4-FFF2-40B4-BE49-F238E27FC236}">
                <a16:creationId xmlns:a16="http://schemas.microsoft.com/office/drawing/2014/main" xmlns="" id="{CDEF047D-868F-EA45-BE9D-224645CEB79A}"/>
              </a:ext>
            </a:extLst>
          </p:cNvPr>
          <p:cNvSpPr/>
          <p:nvPr userDrawn="1"/>
        </p:nvSpPr>
        <p:spPr>
          <a:xfrm rot="1837372">
            <a:off x="5243981" y="2493553"/>
            <a:ext cx="2104187" cy="2533650"/>
          </a:xfrm>
          <a:prstGeom prst="roundRect">
            <a:avLst>
              <a:gd name="adj" fmla="val 0"/>
            </a:avLst>
          </a:prstGeom>
          <a:solidFill>
            <a:srgbClr val="CFB866"/>
          </a:solidFill>
          <a:ln w="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8" name="Rounded Rectangle 7">
            <a:extLst>
              <a:ext uri="{FF2B5EF4-FFF2-40B4-BE49-F238E27FC236}">
                <a16:creationId xmlns:a16="http://schemas.microsoft.com/office/drawing/2014/main" xmlns="" id="{B3E9546B-5E50-CB44-916D-A579A103C1DE}"/>
              </a:ext>
            </a:extLst>
          </p:cNvPr>
          <p:cNvSpPr/>
          <p:nvPr userDrawn="1"/>
        </p:nvSpPr>
        <p:spPr>
          <a:xfrm rot="1800000">
            <a:off x="5299879" y="-1448358"/>
            <a:ext cx="2963842" cy="6302860"/>
          </a:xfrm>
          <a:prstGeom prst="roundRect">
            <a:avLst>
              <a:gd name="adj" fmla="val 0"/>
            </a:avLst>
          </a:prstGeom>
          <a:blipFill dpi="0" rotWithShape="0">
            <a:blip r:embed="rId3" cstate="email">
              <a:extLst>
                <a:ext uri="{28A0092B-C50C-407E-A947-70E740481C1C}">
                  <a14:useLocalDpi xmlns:a14="http://schemas.microsoft.com/office/drawing/2010/main" xmlns=""/>
                </a:ext>
              </a:extLst>
            </a:blip>
            <a:srcRect/>
            <a:stretch>
              <a:fillRect t="3000"/>
            </a:stretch>
          </a:blip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9" name="Rounded Rectangle 8">
            <a:extLst>
              <a:ext uri="{FF2B5EF4-FFF2-40B4-BE49-F238E27FC236}">
                <a16:creationId xmlns:a16="http://schemas.microsoft.com/office/drawing/2014/main" xmlns="" id="{95BD2D4D-B90E-6742-A304-468A56FEDCD7}"/>
              </a:ext>
            </a:extLst>
          </p:cNvPr>
          <p:cNvSpPr/>
          <p:nvPr userDrawn="1"/>
        </p:nvSpPr>
        <p:spPr>
          <a:xfrm rot="1800000">
            <a:off x="6323148" y="2611535"/>
            <a:ext cx="2435921" cy="2475693"/>
          </a:xfrm>
          <a:prstGeom prst="roundRect">
            <a:avLst>
              <a:gd name="adj" fmla="val 0"/>
            </a:avLst>
          </a:prstGeom>
          <a:blipFill dpi="0" rotWithShape="0">
            <a:blip r:embed="rId4" cstate="email">
              <a:extLst>
                <a:ext uri="{28A0092B-C50C-407E-A947-70E740481C1C}">
                  <a14:useLocalDpi xmlns:a14="http://schemas.microsoft.com/office/drawing/2010/main" xmlns=""/>
                </a:ext>
              </a:extLst>
            </a:blip>
            <a:srcRect/>
            <a:stretch>
              <a:fillRect t="3000"/>
            </a:stretch>
          </a:blip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10" name="TextBox 14">
            <a:extLst>
              <a:ext uri="{FF2B5EF4-FFF2-40B4-BE49-F238E27FC236}">
                <a16:creationId xmlns:a16="http://schemas.microsoft.com/office/drawing/2014/main" xmlns="" id="{AB2DA2FC-D21F-C548-8311-AA730F84B90C}"/>
              </a:ext>
            </a:extLst>
          </p:cNvPr>
          <p:cNvSpPr txBox="1">
            <a:spLocks noChangeArrowheads="1"/>
          </p:cNvSpPr>
          <p:nvPr userDrawn="1"/>
        </p:nvSpPr>
        <p:spPr bwMode="auto">
          <a:xfrm>
            <a:off x="982663" y="6292850"/>
            <a:ext cx="18573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dirty="0">
              <a:solidFill>
                <a:srgbClr val="000000"/>
              </a:solidFill>
            </a:endParaRPr>
          </a:p>
        </p:txBody>
      </p:sp>
      <p:sp>
        <p:nvSpPr>
          <p:cNvPr id="3" name="Subtitle 2"/>
          <p:cNvSpPr>
            <a:spLocks noGrp="1"/>
          </p:cNvSpPr>
          <p:nvPr>
            <p:ph type="subTitle" idx="1"/>
          </p:nvPr>
        </p:nvSpPr>
        <p:spPr>
          <a:xfrm>
            <a:off x="618145" y="2286000"/>
            <a:ext cx="2734656" cy="685800"/>
          </a:xfrm>
        </p:spPr>
        <p:txBody>
          <a:bodyPr/>
          <a:lstStyle>
            <a:lvl1pPr marL="0" indent="0" algn="l">
              <a:buNone/>
              <a:defRPr sz="1800" baseline="0">
                <a:solidFill>
                  <a:srgbClr val="E9781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9599" y="1220804"/>
            <a:ext cx="3886201" cy="1065196"/>
          </a:xfrm>
        </p:spPr>
        <p:txBody>
          <a:bodyPr/>
          <a:lstStyle>
            <a:lvl1pPr algn="l">
              <a:defRPr sz="2600" b="1" i="0" cap="all" baseline="0">
                <a:solidFill>
                  <a:srgbClr val="00592B"/>
                </a:solidFill>
              </a:defRPr>
            </a:lvl1pPr>
          </a:lstStyle>
          <a:p>
            <a:r>
              <a:rPr lang="en-US" smtClean="0"/>
              <a:t>Click to edit Master title style</a:t>
            </a:r>
            <a:endParaRPr lang="en-US" dirty="0"/>
          </a:p>
        </p:txBody>
      </p:sp>
    </p:spTree>
    <p:extLst>
      <p:ext uri="{BB962C8B-B14F-4D97-AF65-F5344CB8AC3E}">
        <p14:creationId xmlns:p14="http://schemas.microsoft.com/office/powerpoint/2010/main" xmlns="" val="1445306838"/>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1">
            <a:extLst>
              <a:ext uri="{FF2B5EF4-FFF2-40B4-BE49-F238E27FC236}">
                <a16:creationId xmlns:a16="http://schemas.microsoft.com/office/drawing/2014/main" xmlns="" id="{062BB24B-4822-9948-A8EB-B591B9157672}"/>
              </a:ext>
            </a:extLst>
          </p:cNvPr>
          <p:cNvSpPr>
            <a:spLocks noGrp="1"/>
          </p:cNvSpPr>
          <p:nvPr>
            <p:ph type="sldNum" sz="quarter" idx="10"/>
          </p:nvPr>
        </p:nvSpPr>
        <p:spPr/>
        <p:txBody>
          <a:bodyPr/>
          <a:lstStyle>
            <a:lvl1pPr>
              <a:defRPr/>
            </a:lvl1pPr>
          </a:lstStyle>
          <a:p>
            <a:pPr>
              <a:defRPr/>
            </a:pPr>
            <a:fld id="{C177964D-3CDF-2F46-9E7D-3AB8485A2693}" type="slidenum">
              <a:rPr lang="en-US" altLang="en-US"/>
              <a:pPr>
                <a:defRPr/>
              </a:pPr>
              <a:t>‹#›</a:t>
            </a:fld>
            <a:endParaRPr lang="en-US" altLang="en-US" dirty="0"/>
          </a:p>
        </p:txBody>
      </p:sp>
      <p:sp>
        <p:nvSpPr>
          <p:cNvPr id="5" name="Footer Placeholder 2">
            <a:extLst>
              <a:ext uri="{FF2B5EF4-FFF2-40B4-BE49-F238E27FC236}">
                <a16:creationId xmlns:a16="http://schemas.microsoft.com/office/drawing/2014/main" xmlns="" id="{46F0ED8C-2D2F-F747-93CD-7AB6BF7E3119}"/>
              </a:ext>
            </a:extLst>
          </p:cNvPr>
          <p:cNvSpPr>
            <a:spLocks noGrp="1"/>
          </p:cNvSpPr>
          <p:nvPr>
            <p:ph type="ftr" sz="quarter" idx="11"/>
          </p:nvPr>
        </p:nvSpPr>
        <p:spPr/>
        <p:txBody>
          <a:bodyPr/>
          <a:lstStyle>
            <a:lvl1pPr>
              <a:defRPr/>
            </a:lvl1pPr>
          </a:lstStyle>
          <a:p>
            <a:pPr>
              <a:defRPr/>
            </a:pPr>
            <a:endParaRPr lang="en-US" dirty="0">
              <a:solidFill>
                <a:srgbClr val="000000">
                  <a:tint val="75000"/>
                </a:srgbClr>
              </a:solidFill>
            </a:endParaRPr>
          </a:p>
        </p:txBody>
      </p:sp>
      <p:sp>
        <p:nvSpPr>
          <p:cNvPr id="6" name="Date Placeholder 3">
            <a:extLst>
              <a:ext uri="{FF2B5EF4-FFF2-40B4-BE49-F238E27FC236}">
                <a16:creationId xmlns:a16="http://schemas.microsoft.com/office/drawing/2014/main" xmlns="" id="{2EA454DC-B33A-A142-A3CC-F3A6EEF97128}"/>
              </a:ext>
            </a:extLst>
          </p:cNvPr>
          <p:cNvSpPr>
            <a:spLocks noGrp="1"/>
          </p:cNvSpPr>
          <p:nvPr>
            <p:ph type="dt" sz="half" idx="12"/>
          </p:nvPr>
        </p:nvSpPr>
        <p:spPr/>
        <p:txBody>
          <a:bodyPr/>
          <a:lstStyle>
            <a:lvl1pPr>
              <a:defRPr/>
            </a:lvl1pPr>
          </a:lstStyle>
          <a:p>
            <a:pPr>
              <a:defRPr/>
            </a:pPr>
            <a:fld id="{04BCFF81-8853-7543-8BA2-A647B471C165}" type="datetime1">
              <a:rPr lang="en-US" altLang="en-US"/>
              <a:pPr>
                <a:defRPr/>
              </a:pPr>
              <a:t>2/23/2022</a:t>
            </a:fld>
            <a:endParaRPr lang="en-US" altLang="en-US" dirty="0"/>
          </a:p>
        </p:txBody>
      </p:sp>
    </p:spTree>
    <p:extLst>
      <p:ext uri="{BB962C8B-B14F-4D97-AF65-F5344CB8AC3E}">
        <p14:creationId xmlns:p14="http://schemas.microsoft.com/office/powerpoint/2010/main" xmlns="" val="2245680296"/>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SLID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9144000" cy="5867400"/>
          </a:xfrm>
        </p:spPr>
        <p:txBody>
          <a:bodyPr/>
          <a:lstStyle>
            <a:lvl1pPr marL="0" indent="0">
              <a:buNone/>
              <a:defRPr sz="3200"/>
            </a:lvl1pPr>
          </a:lstStyle>
          <a:p>
            <a:pPr lvl="0"/>
            <a:r>
              <a:rPr lang="en-US" noProof="0" dirty="0" smtClean="0"/>
              <a:t>Click icon to add picture</a:t>
            </a:r>
            <a:endParaRPr lang="en-US" noProof="0" dirty="0"/>
          </a:p>
        </p:txBody>
      </p:sp>
      <p:sp>
        <p:nvSpPr>
          <p:cNvPr id="7" name="Title 6"/>
          <p:cNvSpPr>
            <a:spLocks noGrp="1"/>
          </p:cNvSpPr>
          <p:nvPr>
            <p:ph type="title"/>
          </p:nvPr>
        </p:nvSpPr>
        <p:spPr>
          <a:xfrm>
            <a:off x="733872" y="3429000"/>
            <a:ext cx="3990528" cy="1219200"/>
          </a:xfrm>
          <a:solidFill>
            <a:srgbClr val="216331"/>
          </a:solidFill>
        </p:spPr>
        <p:txBody>
          <a:bodyPr/>
          <a:lstStyle>
            <a:lvl1pPr algn="l">
              <a:defRPr sz="2800" cap="all"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33872" y="4648200"/>
            <a:ext cx="3990528" cy="381000"/>
          </a:xfrm>
          <a:solidFill>
            <a:srgbClr val="216331"/>
          </a:solidFill>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Slide Number Placeholder 1">
            <a:extLst>
              <a:ext uri="{FF2B5EF4-FFF2-40B4-BE49-F238E27FC236}">
                <a16:creationId xmlns:a16="http://schemas.microsoft.com/office/drawing/2014/main" xmlns="" id="{E91659F4-7912-4840-A3EE-B14947DCAFB5}"/>
              </a:ext>
            </a:extLst>
          </p:cNvPr>
          <p:cNvSpPr>
            <a:spLocks noGrp="1"/>
          </p:cNvSpPr>
          <p:nvPr>
            <p:ph type="sldNum" sz="quarter" idx="11"/>
          </p:nvPr>
        </p:nvSpPr>
        <p:spPr/>
        <p:txBody>
          <a:bodyPr/>
          <a:lstStyle>
            <a:lvl1pPr>
              <a:defRPr/>
            </a:lvl1pPr>
          </a:lstStyle>
          <a:p>
            <a:pPr>
              <a:defRPr/>
            </a:pPr>
            <a:fld id="{DF883F16-8CCA-DB47-92B4-117A2CE70723}" type="slidenum">
              <a:rPr lang="en-US" altLang="en-US"/>
              <a:pPr>
                <a:defRPr/>
              </a:pPr>
              <a:t>‹#›</a:t>
            </a:fld>
            <a:endParaRPr lang="en-US" altLang="en-US" dirty="0"/>
          </a:p>
        </p:txBody>
      </p:sp>
      <p:sp>
        <p:nvSpPr>
          <p:cNvPr id="8" name="Footer Placeholder 2">
            <a:extLst>
              <a:ext uri="{FF2B5EF4-FFF2-40B4-BE49-F238E27FC236}">
                <a16:creationId xmlns:a16="http://schemas.microsoft.com/office/drawing/2014/main" xmlns="" id="{65949009-5964-0348-BF2F-303C0FFE9B07}"/>
              </a:ext>
            </a:extLst>
          </p:cNvPr>
          <p:cNvSpPr>
            <a:spLocks noGrp="1"/>
          </p:cNvSpPr>
          <p:nvPr>
            <p:ph type="ftr" sz="quarter" idx="12"/>
          </p:nvPr>
        </p:nvSpPr>
        <p:spPr/>
        <p:txBody>
          <a:bodyPr/>
          <a:lstStyle>
            <a:lvl1pPr>
              <a:defRPr/>
            </a:lvl1pPr>
          </a:lstStyle>
          <a:p>
            <a:pPr>
              <a:defRPr/>
            </a:pPr>
            <a:endParaRPr lang="en-US" dirty="0">
              <a:solidFill>
                <a:srgbClr val="000000">
                  <a:tint val="75000"/>
                </a:srgbClr>
              </a:solidFill>
            </a:endParaRPr>
          </a:p>
        </p:txBody>
      </p:sp>
      <p:sp>
        <p:nvSpPr>
          <p:cNvPr id="9" name="Date Placeholder 3">
            <a:extLst>
              <a:ext uri="{FF2B5EF4-FFF2-40B4-BE49-F238E27FC236}">
                <a16:creationId xmlns:a16="http://schemas.microsoft.com/office/drawing/2014/main" xmlns="" id="{25E528CC-4D1B-B440-9E4C-2F96A0E77920}"/>
              </a:ext>
            </a:extLst>
          </p:cNvPr>
          <p:cNvSpPr>
            <a:spLocks noGrp="1"/>
          </p:cNvSpPr>
          <p:nvPr>
            <p:ph type="dt" sz="half" idx="13"/>
          </p:nvPr>
        </p:nvSpPr>
        <p:spPr/>
        <p:txBody>
          <a:bodyPr/>
          <a:lstStyle>
            <a:lvl1pPr>
              <a:defRPr/>
            </a:lvl1pPr>
          </a:lstStyle>
          <a:p>
            <a:pPr>
              <a:defRPr/>
            </a:pPr>
            <a:fld id="{A40F7C84-7243-4D43-9211-CFAAA30278C9}" type="datetime1">
              <a:rPr lang="en-US" altLang="en-US"/>
              <a:pPr>
                <a:defRPr/>
              </a:pPr>
              <a:t>2/23/2022</a:t>
            </a:fld>
            <a:endParaRPr lang="en-US" altLang="en-US" dirty="0"/>
          </a:p>
        </p:txBody>
      </p:sp>
    </p:spTree>
    <p:extLst>
      <p:ext uri="{BB962C8B-B14F-4D97-AF65-F5344CB8AC3E}">
        <p14:creationId xmlns:p14="http://schemas.microsoft.com/office/powerpoint/2010/main" xmlns="" val="3934655530"/>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6E352D6A-33DC-7F48-8A51-B1CB07F518B1}"/>
              </a:ext>
            </a:extLst>
          </p:cNvPr>
          <p:cNvSpPr>
            <a:spLocks noGrp="1"/>
          </p:cNvSpPr>
          <p:nvPr>
            <p:ph type="sldNum" sz="quarter" idx="10"/>
          </p:nvPr>
        </p:nvSpPr>
        <p:spPr/>
        <p:txBody>
          <a:bodyPr/>
          <a:lstStyle>
            <a:lvl1pPr>
              <a:defRPr/>
            </a:lvl1pPr>
          </a:lstStyle>
          <a:p>
            <a:pPr>
              <a:defRPr/>
            </a:pPr>
            <a:fld id="{843CDFA0-23A4-5E44-A822-2723168A6284}" type="slidenum">
              <a:rPr lang="en-US" altLang="en-US"/>
              <a:pPr>
                <a:defRPr/>
              </a:pPr>
              <a:t>‹#›</a:t>
            </a:fld>
            <a:endParaRPr lang="en-US" altLang="en-US" dirty="0"/>
          </a:p>
        </p:txBody>
      </p:sp>
      <p:sp>
        <p:nvSpPr>
          <p:cNvPr id="3" name="Footer Placeholder 2">
            <a:extLst>
              <a:ext uri="{FF2B5EF4-FFF2-40B4-BE49-F238E27FC236}">
                <a16:creationId xmlns:a16="http://schemas.microsoft.com/office/drawing/2014/main" xmlns="" id="{F4770352-DE10-EE4F-893E-262BB3A6458D}"/>
              </a:ext>
            </a:extLst>
          </p:cNvPr>
          <p:cNvSpPr>
            <a:spLocks noGrp="1"/>
          </p:cNvSpPr>
          <p:nvPr>
            <p:ph type="ftr" sz="quarter" idx="11"/>
          </p:nvPr>
        </p:nvSpPr>
        <p:spPr/>
        <p:txBody>
          <a:bodyPr/>
          <a:lstStyle>
            <a:lvl1pPr>
              <a:defRPr/>
            </a:lvl1pPr>
          </a:lstStyle>
          <a:p>
            <a:pPr>
              <a:defRPr/>
            </a:pPr>
            <a:endParaRPr lang="en-US" dirty="0">
              <a:solidFill>
                <a:srgbClr val="000000">
                  <a:tint val="75000"/>
                </a:srgbClr>
              </a:solidFill>
            </a:endParaRPr>
          </a:p>
        </p:txBody>
      </p:sp>
      <p:sp>
        <p:nvSpPr>
          <p:cNvPr id="4" name="Date Placeholder 3">
            <a:extLst>
              <a:ext uri="{FF2B5EF4-FFF2-40B4-BE49-F238E27FC236}">
                <a16:creationId xmlns:a16="http://schemas.microsoft.com/office/drawing/2014/main" xmlns="" id="{78AD66A9-19A2-5548-9EBB-05D5A4EFEBF8}"/>
              </a:ext>
            </a:extLst>
          </p:cNvPr>
          <p:cNvSpPr>
            <a:spLocks noGrp="1"/>
          </p:cNvSpPr>
          <p:nvPr>
            <p:ph type="dt" sz="half" idx="12"/>
          </p:nvPr>
        </p:nvSpPr>
        <p:spPr/>
        <p:txBody>
          <a:bodyPr/>
          <a:lstStyle>
            <a:lvl1pPr>
              <a:defRPr/>
            </a:lvl1pPr>
          </a:lstStyle>
          <a:p>
            <a:pPr>
              <a:defRPr/>
            </a:pPr>
            <a:fld id="{13AE7829-D188-4A44-9E05-23CFEC035087}" type="datetime1">
              <a:rPr lang="en-US" altLang="en-US"/>
              <a:pPr>
                <a:defRPr/>
              </a:pPr>
              <a:t>2/23/2022</a:t>
            </a:fld>
            <a:endParaRPr lang="en-US" altLang="en-US" dirty="0"/>
          </a:p>
        </p:txBody>
      </p:sp>
    </p:spTree>
    <p:extLst>
      <p:ext uri="{BB962C8B-B14F-4D97-AF65-F5344CB8AC3E}">
        <p14:creationId xmlns:p14="http://schemas.microsoft.com/office/powerpoint/2010/main" xmlns="" val="1552251677"/>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emf"/><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A9BB7054-05AC-3F4E-B234-09D425DA36FA}"/>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a:p>
        </p:txBody>
      </p:sp>
      <p:sp>
        <p:nvSpPr>
          <p:cNvPr id="1027" name="Text Placeholder 2">
            <a:extLst>
              <a:ext uri="{FF2B5EF4-FFF2-40B4-BE49-F238E27FC236}">
                <a16:creationId xmlns:a16="http://schemas.microsoft.com/office/drawing/2014/main" xmlns="" id="{C079519B-4111-064B-94D6-4F86ECD4F9BE}"/>
              </a:ext>
            </a:extLst>
          </p:cNvPr>
          <p:cNvSpPr>
            <a:spLocks noGrp="1"/>
          </p:cNvSpPr>
          <p:nvPr>
            <p:ph type="body" idx="1"/>
          </p:nvPr>
        </p:nvSpPr>
        <p:spPr bwMode="auto">
          <a:xfrm>
            <a:off x="457200" y="1600200"/>
            <a:ext cx="82296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a:p>
        </p:txBody>
      </p:sp>
      <p:sp>
        <p:nvSpPr>
          <p:cNvPr id="2" name="Slide Number Placeholder 1">
            <a:extLst>
              <a:ext uri="{FF2B5EF4-FFF2-40B4-BE49-F238E27FC236}">
                <a16:creationId xmlns:a16="http://schemas.microsoft.com/office/drawing/2014/main" xmlns="" id="{E43F7B22-6779-9F4D-815B-9FCEF898CCAD}"/>
              </a:ext>
            </a:extLst>
          </p:cNvPr>
          <p:cNvSpPr>
            <a:spLocks noGrp="1"/>
          </p:cNvSpPr>
          <p:nvPr>
            <p:ph type="sldNum" sz="quarter" idx="4"/>
          </p:nvPr>
        </p:nvSpPr>
        <p:spPr>
          <a:xfrm>
            <a:off x="6781800" y="6569075"/>
            <a:ext cx="1939925"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800" smtClean="0">
                <a:solidFill>
                  <a:srgbClr val="898989"/>
                </a:solidFill>
              </a:defRPr>
            </a:lvl1pPr>
          </a:lstStyle>
          <a:p>
            <a:pPr>
              <a:defRPr/>
            </a:pPr>
            <a:fld id="{9DFABB01-A938-1D4A-B56E-297ED95A89C6}" type="slidenum">
              <a:rPr lang="en-US" altLang="en-US"/>
              <a:pPr>
                <a:defRPr/>
              </a:pPr>
              <a:t>‹#›</a:t>
            </a:fld>
            <a:endParaRPr lang="en-US" altLang="en-US" dirty="0"/>
          </a:p>
        </p:txBody>
      </p:sp>
      <p:sp>
        <p:nvSpPr>
          <p:cNvPr id="3" name="Footer Placeholder 2">
            <a:extLst>
              <a:ext uri="{FF2B5EF4-FFF2-40B4-BE49-F238E27FC236}">
                <a16:creationId xmlns:a16="http://schemas.microsoft.com/office/drawing/2014/main" xmlns="" id="{94E8ECC4-A080-D14F-BC84-3160CEA4AE01}"/>
              </a:ext>
            </a:extLst>
          </p:cNvPr>
          <p:cNvSpPr>
            <a:spLocks noGrp="1"/>
          </p:cNvSpPr>
          <p:nvPr>
            <p:ph type="ftr" sz="quarter" idx="3"/>
          </p:nvPr>
        </p:nvSpPr>
        <p:spPr>
          <a:xfrm>
            <a:off x="3581400" y="6569075"/>
            <a:ext cx="2895600" cy="365125"/>
          </a:xfrm>
          <a:prstGeom prst="rect">
            <a:avLst/>
          </a:prstGeom>
        </p:spPr>
        <p:txBody>
          <a:bodyPr vert="horz" lIns="91440" tIns="45720" rIns="91440" bIns="45720" rtlCol="0" anchor="ctr"/>
          <a:lstStyle>
            <a:lvl1pPr algn="ctr" eaLnBrk="1" hangingPunct="1">
              <a:defRPr sz="800" dirty="0">
                <a:solidFill>
                  <a:schemeClr val="tx1">
                    <a:tint val="75000"/>
                  </a:schemeClr>
                </a:solidFill>
                <a:latin typeface="Arial" charset="0"/>
                <a:ea typeface="ＭＳ Ｐゴシック" charset="0"/>
                <a:cs typeface="ＭＳ Ｐゴシック" charset="0"/>
              </a:defRPr>
            </a:lvl1pPr>
          </a:lstStyle>
          <a:p>
            <a:pPr>
              <a:defRPr/>
            </a:pPr>
            <a:endParaRPr lang="en-US" dirty="0"/>
          </a:p>
        </p:txBody>
      </p:sp>
      <p:sp>
        <p:nvSpPr>
          <p:cNvPr id="4" name="Date Placeholder 3">
            <a:extLst>
              <a:ext uri="{FF2B5EF4-FFF2-40B4-BE49-F238E27FC236}">
                <a16:creationId xmlns:a16="http://schemas.microsoft.com/office/drawing/2014/main" xmlns="" id="{D13A9FC8-1B21-FD44-9D97-93E6C3AF7DEC}"/>
              </a:ext>
            </a:extLst>
          </p:cNvPr>
          <p:cNvSpPr>
            <a:spLocks noGrp="1"/>
          </p:cNvSpPr>
          <p:nvPr>
            <p:ph type="dt" sz="half" idx="2"/>
          </p:nvPr>
        </p:nvSpPr>
        <p:spPr>
          <a:xfrm>
            <a:off x="838200" y="655320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800" smtClean="0">
                <a:solidFill>
                  <a:srgbClr val="898989"/>
                </a:solidFill>
              </a:defRPr>
            </a:lvl1pPr>
          </a:lstStyle>
          <a:p>
            <a:pPr>
              <a:defRPr/>
            </a:pPr>
            <a:fld id="{EC5FDF8F-25F4-5948-8A40-1671016CDAD9}" type="datetime1">
              <a:rPr lang="en-US" altLang="en-US"/>
              <a:pPr>
                <a:defRPr/>
              </a:pPr>
              <a:t>2/23/2022</a:t>
            </a:fld>
            <a:endParaRPr lang="en-US" altLang="en-US" dirty="0"/>
          </a:p>
        </p:txBody>
      </p:sp>
      <p:sp>
        <p:nvSpPr>
          <p:cNvPr id="1031" name="TextBox 4">
            <a:extLst>
              <a:ext uri="{FF2B5EF4-FFF2-40B4-BE49-F238E27FC236}">
                <a16:creationId xmlns:a16="http://schemas.microsoft.com/office/drawing/2014/main" xmlns="" id="{2FDAB3B4-3A8F-D64C-9679-E0BFEB0C2F1B}"/>
              </a:ext>
            </a:extLst>
          </p:cNvPr>
          <p:cNvSpPr txBox="1">
            <a:spLocks noChangeArrowheads="1"/>
          </p:cNvSpPr>
          <p:nvPr userDrawn="1"/>
        </p:nvSpPr>
        <p:spPr bwMode="auto">
          <a:xfrm>
            <a:off x="639763" y="6326188"/>
            <a:ext cx="185737"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dirty="0"/>
          </a:p>
        </p:txBody>
      </p:sp>
      <p:pic>
        <p:nvPicPr>
          <p:cNvPr id="1032" name="Picture 6">
            <a:extLst>
              <a:ext uri="{FF2B5EF4-FFF2-40B4-BE49-F238E27FC236}">
                <a16:creationId xmlns:a16="http://schemas.microsoft.com/office/drawing/2014/main" xmlns="" id="{BDE30EF0-FAA1-BA4A-9CA6-AA256D53687A}"/>
              </a:ext>
            </a:extLst>
          </p:cNvPr>
          <p:cNvPicPr>
            <a:picLocks noChangeAspect="1" noChangeArrowheads="1"/>
          </p:cNvPicPr>
          <p:nvPr userDrawn="1"/>
        </p:nvPicPr>
        <p:blipFill>
          <a:blip r:embed="rId6" cstate="email">
            <a:extLst>
              <a:ext uri="{28A0092B-C50C-407E-A947-70E740481C1C}">
                <a14:useLocalDpi xmlns:a14="http://schemas.microsoft.com/office/drawing/2010/main" xmlns=""/>
              </a:ext>
            </a:extLst>
          </a:blip>
          <a:srcRect/>
          <a:stretch>
            <a:fillRect/>
          </a:stretch>
        </p:blipFill>
        <p:spPr bwMode="auto">
          <a:xfrm>
            <a:off x="0" y="5862638"/>
            <a:ext cx="9144000" cy="690562"/>
          </a:xfrm>
          <a:prstGeom prst="rect">
            <a:avLst/>
          </a:prstGeom>
          <a:blipFill dpi="0" rotWithShape="0">
            <a:blip r:embed="rId7"/>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70" r:id="rId1"/>
    <p:sldLayoutId id="2147483767" r:id="rId2"/>
    <p:sldLayoutId id="2147483768" r:id="rId3"/>
    <p:sldLayoutId id="2147483769" r:id="rId4"/>
  </p:sldLayoutIdLst>
  <p:transition spd="med">
    <p:fade/>
  </p:transition>
  <p:hf hdr="0"/>
  <p:txStyles>
    <p:titleStyle>
      <a:lvl1pPr algn="ctr" defTabSz="457200" rtl="0" eaLnBrk="1" fontAlgn="base" hangingPunct="1">
        <a:spcBef>
          <a:spcPct val="0"/>
        </a:spcBef>
        <a:spcAft>
          <a:spcPct val="0"/>
        </a:spcAft>
        <a:defRPr sz="2800" kern="1200">
          <a:solidFill>
            <a:schemeClr val="tx1"/>
          </a:solidFill>
          <a:latin typeface="Arial"/>
          <a:ea typeface="ＭＳ Ｐゴシック" pitchFamily="-108" charset="-128"/>
          <a:cs typeface="ＭＳ Ｐゴシック" pitchFamily="-108" charset="-128"/>
        </a:defRPr>
      </a:lvl1pPr>
      <a:lvl2pPr algn="ctr" defTabSz="457200" rtl="0" eaLnBrk="1" fontAlgn="base" hangingPunct="1">
        <a:spcBef>
          <a:spcPct val="0"/>
        </a:spcBef>
        <a:spcAft>
          <a:spcPct val="0"/>
        </a:spcAft>
        <a:defRPr sz="2800">
          <a:solidFill>
            <a:schemeClr val="tx1"/>
          </a:solidFill>
          <a:latin typeface="Arial" charset="0"/>
          <a:ea typeface="ＭＳ Ｐゴシック" pitchFamily="-108" charset="-128"/>
          <a:cs typeface="ＭＳ Ｐゴシック" pitchFamily="-108" charset="-128"/>
        </a:defRPr>
      </a:lvl2pPr>
      <a:lvl3pPr algn="ctr" defTabSz="457200" rtl="0" eaLnBrk="1" fontAlgn="base" hangingPunct="1">
        <a:spcBef>
          <a:spcPct val="0"/>
        </a:spcBef>
        <a:spcAft>
          <a:spcPct val="0"/>
        </a:spcAft>
        <a:defRPr sz="2800">
          <a:solidFill>
            <a:schemeClr val="tx1"/>
          </a:solidFill>
          <a:latin typeface="Arial" charset="0"/>
          <a:ea typeface="ＭＳ Ｐゴシック" pitchFamily="-108" charset="-128"/>
          <a:cs typeface="ＭＳ Ｐゴシック" pitchFamily="-108" charset="-128"/>
        </a:defRPr>
      </a:lvl3pPr>
      <a:lvl4pPr algn="ctr" defTabSz="457200" rtl="0" eaLnBrk="1" fontAlgn="base" hangingPunct="1">
        <a:spcBef>
          <a:spcPct val="0"/>
        </a:spcBef>
        <a:spcAft>
          <a:spcPct val="0"/>
        </a:spcAft>
        <a:defRPr sz="2800">
          <a:solidFill>
            <a:schemeClr val="tx1"/>
          </a:solidFill>
          <a:latin typeface="Arial" charset="0"/>
          <a:ea typeface="ＭＳ Ｐゴシック" pitchFamily="-108" charset="-128"/>
          <a:cs typeface="ＭＳ Ｐゴシック" pitchFamily="-108" charset="-128"/>
        </a:defRPr>
      </a:lvl4pPr>
      <a:lvl5pPr algn="ctr" defTabSz="457200" rtl="0" eaLnBrk="1" fontAlgn="base" hangingPunct="1">
        <a:spcBef>
          <a:spcPct val="0"/>
        </a:spcBef>
        <a:spcAft>
          <a:spcPct val="0"/>
        </a:spcAft>
        <a:defRPr sz="2800">
          <a:solidFill>
            <a:schemeClr val="tx1"/>
          </a:solidFill>
          <a:latin typeface="Arial" charset="0"/>
          <a:ea typeface="ＭＳ Ｐゴシック" pitchFamily="-108"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Arial"/>
          <a:ea typeface="ＭＳ Ｐゴシック" pitchFamily="-108" charset="-128"/>
          <a:cs typeface="ＭＳ Ｐゴシック" pitchFamily="-108" charset="-128"/>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Arial"/>
          <a:ea typeface="ＭＳ Ｐゴシック" pitchFamily="-108"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Arial"/>
          <a:ea typeface="ＭＳ Ｐゴシック" pitchFamily="-108" charset="-128"/>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Arial"/>
          <a:ea typeface="ＭＳ Ｐゴシック" pitchFamily="-108"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Arial"/>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A9BB7054-05AC-3F4E-B234-09D425DA36FA}"/>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a:p>
        </p:txBody>
      </p:sp>
      <p:sp>
        <p:nvSpPr>
          <p:cNvPr id="1027" name="Text Placeholder 2">
            <a:extLst>
              <a:ext uri="{FF2B5EF4-FFF2-40B4-BE49-F238E27FC236}">
                <a16:creationId xmlns:a16="http://schemas.microsoft.com/office/drawing/2014/main" xmlns="" id="{C079519B-4111-064B-94D6-4F86ECD4F9BE}"/>
              </a:ext>
            </a:extLst>
          </p:cNvPr>
          <p:cNvSpPr>
            <a:spLocks noGrp="1"/>
          </p:cNvSpPr>
          <p:nvPr>
            <p:ph type="body" idx="1"/>
          </p:nvPr>
        </p:nvSpPr>
        <p:spPr bwMode="auto">
          <a:xfrm>
            <a:off x="457200" y="1600200"/>
            <a:ext cx="82296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a:p>
        </p:txBody>
      </p:sp>
      <p:sp>
        <p:nvSpPr>
          <p:cNvPr id="2" name="Slide Number Placeholder 1">
            <a:extLst>
              <a:ext uri="{FF2B5EF4-FFF2-40B4-BE49-F238E27FC236}">
                <a16:creationId xmlns:a16="http://schemas.microsoft.com/office/drawing/2014/main" xmlns="" id="{E43F7B22-6779-9F4D-815B-9FCEF898CCAD}"/>
              </a:ext>
            </a:extLst>
          </p:cNvPr>
          <p:cNvSpPr>
            <a:spLocks noGrp="1"/>
          </p:cNvSpPr>
          <p:nvPr>
            <p:ph type="sldNum" sz="quarter" idx="4"/>
          </p:nvPr>
        </p:nvSpPr>
        <p:spPr>
          <a:xfrm>
            <a:off x="6781800" y="6569075"/>
            <a:ext cx="1939925"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800" smtClean="0">
                <a:solidFill>
                  <a:srgbClr val="898989"/>
                </a:solidFill>
              </a:defRPr>
            </a:lvl1pPr>
          </a:lstStyle>
          <a:p>
            <a:pPr>
              <a:defRPr/>
            </a:pPr>
            <a:fld id="{9DFABB01-A938-1D4A-B56E-297ED95A89C6}" type="slidenum">
              <a:rPr lang="en-US" altLang="en-US"/>
              <a:pPr>
                <a:defRPr/>
              </a:pPr>
              <a:t>‹#›</a:t>
            </a:fld>
            <a:endParaRPr lang="en-US" altLang="en-US" dirty="0"/>
          </a:p>
        </p:txBody>
      </p:sp>
      <p:sp>
        <p:nvSpPr>
          <p:cNvPr id="3" name="Footer Placeholder 2">
            <a:extLst>
              <a:ext uri="{FF2B5EF4-FFF2-40B4-BE49-F238E27FC236}">
                <a16:creationId xmlns:a16="http://schemas.microsoft.com/office/drawing/2014/main" xmlns="" id="{94E8ECC4-A080-D14F-BC84-3160CEA4AE01}"/>
              </a:ext>
            </a:extLst>
          </p:cNvPr>
          <p:cNvSpPr>
            <a:spLocks noGrp="1"/>
          </p:cNvSpPr>
          <p:nvPr>
            <p:ph type="ftr" sz="quarter" idx="3"/>
          </p:nvPr>
        </p:nvSpPr>
        <p:spPr>
          <a:xfrm>
            <a:off x="3581400" y="6569075"/>
            <a:ext cx="2895600" cy="365125"/>
          </a:xfrm>
          <a:prstGeom prst="rect">
            <a:avLst/>
          </a:prstGeom>
        </p:spPr>
        <p:txBody>
          <a:bodyPr vert="horz" lIns="91440" tIns="45720" rIns="91440" bIns="45720" rtlCol="0" anchor="ctr"/>
          <a:lstStyle>
            <a:lvl1pPr algn="ctr" eaLnBrk="1" hangingPunct="1">
              <a:defRPr sz="800" dirty="0">
                <a:solidFill>
                  <a:schemeClr val="tx1">
                    <a:tint val="75000"/>
                  </a:schemeClr>
                </a:solidFill>
                <a:latin typeface="Arial" charset="0"/>
                <a:ea typeface="ＭＳ Ｐゴシック" charset="0"/>
                <a:cs typeface="ＭＳ Ｐゴシック" charset="0"/>
              </a:defRPr>
            </a:lvl1pPr>
          </a:lstStyle>
          <a:p>
            <a:pPr>
              <a:defRPr/>
            </a:pPr>
            <a:endParaRPr lang="en-US" dirty="0">
              <a:solidFill>
                <a:srgbClr val="000000">
                  <a:tint val="75000"/>
                </a:srgbClr>
              </a:solidFill>
            </a:endParaRPr>
          </a:p>
        </p:txBody>
      </p:sp>
      <p:sp>
        <p:nvSpPr>
          <p:cNvPr id="4" name="Date Placeholder 3">
            <a:extLst>
              <a:ext uri="{FF2B5EF4-FFF2-40B4-BE49-F238E27FC236}">
                <a16:creationId xmlns:a16="http://schemas.microsoft.com/office/drawing/2014/main" xmlns="" id="{D13A9FC8-1B21-FD44-9D97-93E6C3AF7DEC}"/>
              </a:ext>
            </a:extLst>
          </p:cNvPr>
          <p:cNvSpPr>
            <a:spLocks noGrp="1"/>
          </p:cNvSpPr>
          <p:nvPr>
            <p:ph type="dt" sz="half" idx="2"/>
          </p:nvPr>
        </p:nvSpPr>
        <p:spPr>
          <a:xfrm>
            <a:off x="838200" y="655320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800" smtClean="0">
                <a:solidFill>
                  <a:srgbClr val="898989"/>
                </a:solidFill>
              </a:defRPr>
            </a:lvl1pPr>
          </a:lstStyle>
          <a:p>
            <a:pPr>
              <a:defRPr/>
            </a:pPr>
            <a:fld id="{EC5FDF8F-25F4-5948-8A40-1671016CDAD9}" type="datetime1">
              <a:rPr lang="en-US" altLang="en-US"/>
              <a:pPr>
                <a:defRPr/>
              </a:pPr>
              <a:t>2/23/2022</a:t>
            </a:fld>
            <a:endParaRPr lang="en-US" altLang="en-US" dirty="0"/>
          </a:p>
        </p:txBody>
      </p:sp>
      <p:sp>
        <p:nvSpPr>
          <p:cNvPr id="1031" name="TextBox 4">
            <a:extLst>
              <a:ext uri="{FF2B5EF4-FFF2-40B4-BE49-F238E27FC236}">
                <a16:creationId xmlns:a16="http://schemas.microsoft.com/office/drawing/2014/main" xmlns="" id="{2FDAB3B4-3A8F-D64C-9679-E0BFEB0C2F1B}"/>
              </a:ext>
            </a:extLst>
          </p:cNvPr>
          <p:cNvSpPr txBox="1">
            <a:spLocks noChangeArrowheads="1"/>
          </p:cNvSpPr>
          <p:nvPr userDrawn="1"/>
        </p:nvSpPr>
        <p:spPr bwMode="auto">
          <a:xfrm>
            <a:off x="639763" y="6326188"/>
            <a:ext cx="185737"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dirty="0">
              <a:solidFill>
                <a:srgbClr val="000000"/>
              </a:solidFill>
            </a:endParaRPr>
          </a:p>
        </p:txBody>
      </p:sp>
      <p:pic>
        <p:nvPicPr>
          <p:cNvPr id="1032" name="Picture 6">
            <a:extLst>
              <a:ext uri="{FF2B5EF4-FFF2-40B4-BE49-F238E27FC236}">
                <a16:creationId xmlns:a16="http://schemas.microsoft.com/office/drawing/2014/main" xmlns="" id="{BDE30EF0-FAA1-BA4A-9CA6-AA256D53687A}"/>
              </a:ext>
            </a:extLst>
          </p:cNvPr>
          <p:cNvPicPr>
            <a:picLocks noChangeAspect="1" noChangeArrowheads="1"/>
          </p:cNvPicPr>
          <p:nvPr userDrawn="1"/>
        </p:nvPicPr>
        <p:blipFill>
          <a:blip r:embed="rId6" cstate="email">
            <a:extLst>
              <a:ext uri="{28A0092B-C50C-407E-A947-70E740481C1C}">
                <a14:useLocalDpi xmlns:a14="http://schemas.microsoft.com/office/drawing/2010/main" xmlns=""/>
              </a:ext>
            </a:extLst>
          </a:blip>
          <a:srcRect/>
          <a:stretch>
            <a:fillRect/>
          </a:stretch>
        </p:blipFill>
        <p:spPr bwMode="auto">
          <a:xfrm>
            <a:off x="0" y="5862638"/>
            <a:ext cx="9144000" cy="690562"/>
          </a:xfrm>
          <a:prstGeom prst="rect">
            <a:avLst/>
          </a:prstGeom>
          <a:blipFill dpi="0" rotWithShape="0">
            <a:blip r:embed="rId7"/>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867265471"/>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Lst>
  <p:transition spd="med">
    <p:fade/>
  </p:transition>
  <p:hf hdr="0"/>
  <p:txStyles>
    <p:titleStyle>
      <a:lvl1pPr algn="ctr" defTabSz="457200" rtl="0" eaLnBrk="1" fontAlgn="base" hangingPunct="1">
        <a:spcBef>
          <a:spcPct val="0"/>
        </a:spcBef>
        <a:spcAft>
          <a:spcPct val="0"/>
        </a:spcAft>
        <a:defRPr sz="2800" kern="1200">
          <a:solidFill>
            <a:schemeClr val="tx1"/>
          </a:solidFill>
          <a:latin typeface="Arial"/>
          <a:ea typeface="ＭＳ Ｐゴシック" pitchFamily="-108" charset="-128"/>
          <a:cs typeface="ＭＳ Ｐゴシック" pitchFamily="-108" charset="-128"/>
        </a:defRPr>
      </a:lvl1pPr>
      <a:lvl2pPr algn="ctr" defTabSz="457200" rtl="0" eaLnBrk="1" fontAlgn="base" hangingPunct="1">
        <a:spcBef>
          <a:spcPct val="0"/>
        </a:spcBef>
        <a:spcAft>
          <a:spcPct val="0"/>
        </a:spcAft>
        <a:defRPr sz="2800">
          <a:solidFill>
            <a:schemeClr val="tx1"/>
          </a:solidFill>
          <a:latin typeface="Arial" charset="0"/>
          <a:ea typeface="ＭＳ Ｐゴシック" pitchFamily="-108" charset="-128"/>
          <a:cs typeface="ＭＳ Ｐゴシック" pitchFamily="-108" charset="-128"/>
        </a:defRPr>
      </a:lvl2pPr>
      <a:lvl3pPr algn="ctr" defTabSz="457200" rtl="0" eaLnBrk="1" fontAlgn="base" hangingPunct="1">
        <a:spcBef>
          <a:spcPct val="0"/>
        </a:spcBef>
        <a:spcAft>
          <a:spcPct val="0"/>
        </a:spcAft>
        <a:defRPr sz="2800">
          <a:solidFill>
            <a:schemeClr val="tx1"/>
          </a:solidFill>
          <a:latin typeface="Arial" charset="0"/>
          <a:ea typeface="ＭＳ Ｐゴシック" pitchFamily="-108" charset="-128"/>
          <a:cs typeface="ＭＳ Ｐゴシック" pitchFamily="-108" charset="-128"/>
        </a:defRPr>
      </a:lvl3pPr>
      <a:lvl4pPr algn="ctr" defTabSz="457200" rtl="0" eaLnBrk="1" fontAlgn="base" hangingPunct="1">
        <a:spcBef>
          <a:spcPct val="0"/>
        </a:spcBef>
        <a:spcAft>
          <a:spcPct val="0"/>
        </a:spcAft>
        <a:defRPr sz="2800">
          <a:solidFill>
            <a:schemeClr val="tx1"/>
          </a:solidFill>
          <a:latin typeface="Arial" charset="0"/>
          <a:ea typeface="ＭＳ Ｐゴシック" pitchFamily="-108" charset="-128"/>
          <a:cs typeface="ＭＳ Ｐゴシック" pitchFamily="-108" charset="-128"/>
        </a:defRPr>
      </a:lvl4pPr>
      <a:lvl5pPr algn="ctr" defTabSz="457200" rtl="0" eaLnBrk="1" fontAlgn="base" hangingPunct="1">
        <a:spcBef>
          <a:spcPct val="0"/>
        </a:spcBef>
        <a:spcAft>
          <a:spcPct val="0"/>
        </a:spcAft>
        <a:defRPr sz="2800">
          <a:solidFill>
            <a:schemeClr val="tx1"/>
          </a:solidFill>
          <a:latin typeface="Arial" charset="0"/>
          <a:ea typeface="ＭＳ Ｐゴシック" pitchFamily="-108"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Arial"/>
          <a:ea typeface="ＭＳ Ｐゴシック" pitchFamily="-108" charset="-128"/>
          <a:cs typeface="ＭＳ Ｐゴシック" pitchFamily="-108" charset="-128"/>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Arial"/>
          <a:ea typeface="ＭＳ Ｐゴシック" pitchFamily="-108"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Arial"/>
          <a:ea typeface="ＭＳ Ｐゴシック" pitchFamily="-108" charset="-128"/>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Arial"/>
          <a:ea typeface="ＭＳ Ｐゴシック" pitchFamily="-108"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Arial"/>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xmlns="" id="{5EC6ADDC-E623-CB4D-9E61-6C1A12225FD7}"/>
              </a:ext>
            </a:extLst>
          </p:cNvPr>
          <p:cNvSpPr>
            <a:spLocks noGrp="1"/>
          </p:cNvSpPr>
          <p:nvPr>
            <p:ph type="ctrTitle"/>
          </p:nvPr>
        </p:nvSpPr>
        <p:spPr>
          <a:xfrm>
            <a:off x="801688" y="685800"/>
            <a:ext cx="4227512" cy="1600200"/>
          </a:xfrm>
        </p:spPr>
        <p:txBody>
          <a:bodyPr/>
          <a:lstStyle/>
          <a:p>
            <a:pPr>
              <a:defRPr/>
            </a:pPr>
            <a:r>
              <a:rPr lang="en-US" sz="1800" dirty="0" smtClean="0">
                <a:latin typeface="Arial Bold" charset="0"/>
                <a:ea typeface="ＭＳ Ｐゴシック" charset="0"/>
                <a:cs typeface="Arial Bold" charset="0"/>
              </a:rPr>
              <a:t/>
            </a:r>
            <a:br>
              <a:rPr lang="en-US" sz="1800" dirty="0" smtClean="0">
                <a:latin typeface="Arial Bold" charset="0"/>
                <a:ea typeface="ＭＳ Ｐゴシック" charset="0"/>
                <a:cs typeface="Arial Bold" charset="0"/>
              </a:rPr>
            </a:br>
            <a:r>
              <a:rPr lang="en-US" sz="1800" dirty="0">
                <a:latin typeface="Arial Bold" charset="0"/>
                <a:ea typeface="ＭＳ Ｐゴシック" charset="0"/>
                <a:cs typeface="Arial Bold" charset="0"/>
              </a:rPr>
              <a:t/>
            </a:r>
            <a:br>
              <a:rPr lang="en-US" sz="1800" dirty="0">
                <a:latin typeface="Arial Bold" charset="0"/>
                <a:ea typeface="ＭＳ Ｐゴシック" charset="0"/>
                <a:cs typeface="Arial Bold" charset="0"/>
              </a:rPr>
            </a:br>
            <a:r>
              <a:rPr lang="en-US" sz="1800" dirty="0">
                <a:latin typeface="Arial Bold" charset="0"/>
                <a:ea typeface="ＭＳ Ｐゴシック" charset="0"/>
                <a:cs typeface="Arial Bold" charset="0"/>
              </a:rPr>
              <a:t>DEPARTMENTAL PERFORMANCE REPORT </a:t>
            </a:r>
            <a:r>
              <a:rPr lang="en-US" sz="1800" dirty="0" smtClean="0">
                <a:latin typeface="Arial Bold" charset="0"/>
                <a:ea typeface="ＭＳ Ｐゴシック" charset="0"/>
                <a:cs typeface="Arial Bold" charset="0"/>
              </a:rPr>
              <a:t>FOR QUARTER </a:t>
            </a:r>
            <a:r>
              <a:rPr lang="en-US" sz="1800" dirty="0">
                <a:latin typeface="Arial Bold" charset="0"/>
                <a:ea typeface="ＭＳ Ｐゴシック" charset="0"/>
                <a:cs typeface="Arial Bold" charset="0"/>
              </a:rPr>
              <a:t>ENDING 31 </a:t>
            </a:r>
            <a:r>
              <a:rPr lang="en-US" sz="1800" dirty="0" smtClean="0">
                <a:latin typeface="Arial Bold" charset="0"/>
                <a:ea typeface="ＭＳ Ｐゴシック" charset="0"/>
                <a:cs typeface="Arial Bold" charset="0"/>
              </a:rPr>
              <a:t>SEPTEMBER 2021</a:t>
            </a:r>
            <a:r>
              <a:rPr lang="en-US" sz="1800" dirty="0">
                <a:latin typeface="Arial Bold" charset="0"/>
                <a:ea typeface="ＭＳ Ｐゴシック" charset="0"/>
                <a:cs typeface="Arial Bold" charset="0"/>
              </a:rPr>
              <a:t/>
            </a:r>
            <a:br>
              <a:rPr lang="en-US" sz="1800" dirty="0">
                <a:latin typeface="Arial Bold" charset="0"/>
                <a:ea typeface="ＭＳ Ｐゴシック" charset="0"/>
                <a:cs typeface="Arial Bold" charset="0"/>
              </a:rPr>
            </a:br>
            <a:r>
              <a:rPr lang="en-US" sz="1800" dirty="0">
                <a:latin typeface="Arial Bold" charset="0"/>
                <a:ea typeface="ＭＳ Ｐゴシック" charset="0"/>
                <a:cs typeface="Arial Bold" charset="0"/>
              </a:rPr>
              <a:t>PORTFOLIO COMMITTEE ON HUMAN </a:t>
            </a:r>
            <a:r>
              <a:rPr lang="en-US" sz="1800" dirty="0" smtClean="0">
                <a:latin typeface="Arial Bold" charset="0"/>
                <a:ea typeface="ＭＳ Ｐゴシック" charset="0"/>
                <a:cs typeface="Arial Bold" charset="0"/>
              </a:rPr>
              <a:t>SETTLEMENTS </a:t>
            </a:r>
            <a:r>
              <a:rPr lang="en-US" sz="1800" dirty="0">
                <a:latin typeface="Arial Bold" charset="0"/>
                <a:ea typeface="ＭＳ Ｐゴシック" charset="0"/>
                <a:cs typeface="Arial Bold" charset="0"/>
              </a:rPr>
              <a:t/>
            </a:r>
            <a:br>
              <a:rPr lang="en-US" sz="1800" dirty="0">
                <a:latin typeface="Arial Bold" charset="0"/>
                <a:ea typeface="ＭＳ Ｐゴシック" charset="0"/>
                <a:cs typeface="Arial Bold" charset="0"/>
              </a:rPr>
            </a:br>
            <a:r>
              <a:rPr lang="en-US" sz="1800" dirty="0" smtClean="0">
                <a:latin typeface="Arial Bold" charset="0"/>
                <a:ea typeface="ＭＳ Ｐゴシック" charset="0"/>
                <a:cs typeface="Arial Bold" charset="0"/>
              </a:rPr>
              <a:t/>
            </a:r>
            <a:br>
              <a:rPr lang="en-US" sz="1800" dirty="0" smtClean="0">
                <a:latin typeface="Arial Bold" charset="0"/>
                <a:ea typeface="ＭＳ Ｐゴシック" charset="0"/>
                <a:cs typeface="Arial Bold" charset="0"/>
              </a:rPr>
            </a:br>
            <a:r>
              <a:rPr lang="en-US" sz="1800" dirty="0" smtClean="0">
                <a:latin typeface="Arial Bold" charset="0"/>
                <a:ea typeface="ＭＳ Ｐゴシック" charset="0"/>
                <a:cs typeface="Arial Bold" charset="0"/>
              </a:rPr>
              <a:t>DATE</a:t>
            </a:r>
            <a:r>
              <a:rPr lang="en-US" sz="1800" smtClean="0">
                <a:latin typeface="Arial Bold" charset="0"/>
                <a:ea typeface="ＭＳ Ｐゴシック" charset="0"/>
                <a:cs typeface="Arial Bold" charset="0"/>
              </a:rPr>
              <a:t>: 23 FEBRUARY </a:t>
            </a:r>
            <a:r>
              <a:rPr lang="en-US" sz="1800" dirty="0" smtClean="0">
                <a:latin typeface="Arial Bold" charset="0"/>
                <a:ea typeface="ＭＳ Ｐゴシック" charset="0"/>
                <a:cs typeface="Arial Bold" charset="0"/>
              </a:rPr>
              <a:t>2022</a:t>
            </a:r>
            <a:br>
              <a:rPr lang="en-US" sz="1800" dirty="0" smtClean="0">
                <a:latin typeface="Arial Bold" charset="0"/>
                <a:ea typeface="ＭＳ Ｐゴシック" charset="0"/>
                <a:cs typeface="Arial Bold" charset="0"/>
              </a:rPr>
            </a:br>
            <a:r>
              <a:rPr lang="en-US" sz="1800" dirty="0">
                <a:latin typeface="Arial Bold" charset="0"/>
                <a:ea typeface="ＭＳ Ｐゴシック" charset="0"/>
                <a:cs typeface="Arial Bold" charset="0"/>
              </a:rPr>
              <a:t/>
            </a:r>
            <a:br>
              <a:rPr lang="en-US" sz="1800" dirty="0">
                <a:latin typeface="Arial Bold" charset="0"/>
                <a:ea typeface="ＭＳ Ｐゴシック" charset="0"/>
                <a:cs typeface="Arial Bold" charset="0"/>
              </a:rPr>
            </a:br>
            <a:r>
              <a:rPr lang="en-US" sz="1800" dirty="0">
                <a:latin typeface="Arial Bold" charset="0"/>
                <a:ea typeface="ＭＳ Ｐゴシック" charset="0"/>
                <a:cs typeface="Arial Bold" charset="0"/>
              </a:rPr>
              <a:t>DIRECTOR – GENERAL: </a:t>
            </a:r>
            <a:r>
              <a:rPr lang="en-US" sz="1800" dirty="0" smtClean="0">
                <a:latin typeface="Arial Bold" charset="0"/>
                <a:ea typeface="ＭＳ Ｐゴシック" charset="0"/>
                <a:cs typeface="Arial Bold" charset="0"/>
              </a:rPr>
              <a:t/>
            </a:r>
            <a:br>
              <a:rPr lang="en-US" sz="1800" dirty="0" smtClean="0">
                <a:latin typeface="Arial Bold" charset="0"/>
                <a:ea typeface="ＭＳ Ｐゴシック" charset="0"/>
                <a:cs typeface="Arial Bold" charset="0"/>
              </a:rPr>
            </a:br>
            <a:r>
              <a:rPr lang="en-US" sz="1800" dirty="0" smtClean="0">
                <a:latin typeface="Arial Bold" charset="0"/>
                <a:ea typeface="ＭＳ Ｐゴシック" charset="0"/>
                <a:cs typeface="Arial Bold" charset="0"/>
              </a:rPr>
              <a:t>MS </a:t>
            </a:r>
            <a:r>
              <a:rPr lang="en-US" sz="1800" dirty="0">
                <a:latin typeface="Arial Bold" charset="0"/>
                <a:ea typeface="ＭＳ Ｐゴシック" charset="0"/>
                <a:cs typeface="Arial Bold" charset="0"/>
              </a:rPr>
              <a:t>TSHANGANA</a:t>
            </a:r>
            <a:br>
              <a:rPr lang="en-US" sz="1800" dirty="0">
                <a:latin typeface="Arial Bold" charset="0"/>
                <a:ea typeface="ＭＳ Ｐゴシック" charset="0"/>
                <a:cs typeface="Arial Bold" charset="0"/>
              </a:rPr>
            </a:br>
            <a:r>
              <a:rPr lang="en-US" sz="1800" dirty="0" smtClean="0">
                <a:latin typeface="Arial Bold" charset="0"/>
                <a:ea typeface="ＭＳ Ｐゴシック" charset="0"/>
                <a:cs typeface="Arial Bold" charset="0"/>
              </a:rPr>
              <a:t/>
            </a:r>
            <a:br>
              <a:rPr lang="en-US" sz="1800" dirty="0" smtClean="0">
                <a:latin typeface="Arial Bold" charset="0"/>
                <a:ea typeface="ＭＳ Ｐゴシック" charset="0"/>
                <a:cs typeface="Arial Bold" charset="0"/>
              </a:rPr>
            </a:br>
            <a:endParaRPr lang="en-US" sz="1800" dirty="0">
              <a:latin typeface="Arial Bold" charset="0"/>
              <a:ea typeface="ＭＳ Ｐゴシック" charset="0"/>
              <a:cs typeface="Arial Bold" charset="0"/>
            </a:endParaRPr>
          </a:p>
        </p:txBody>
      </p:sp>
      <p:sp>
        <p:nvSpPr>
          <p:cNvPr id="8196" name="TextBox 1">
            <a:extLst>
              <a:ext uri="{FF2B5EF4-FFF2-40B4-BE49-F238E27FC236}">
                <a16:creationId xmlns:a16="http://schemas.microsoft.com/office/drawing/2014/main" xmlns="" id="{293B9E8B-F82B-8346-9E59-EE12058401C4}"/>
              </a:ext>
            </a:extLst>
          </p:cNvPr>
          <p:cNvSpPr txBox="1">
            <a:spLocks noChangeArrowheads="1"/>
          </p:cNvSpPr>
          <p:nvPr/>
        </p:nvSpPr>
        <p:spPr bwMode="auto">
          <a:xfrm>
            <a:off x="1787525" y="6380163"/>
            <a:ext cx="18415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dirty="0"/>
          </a:p>
        </p:txBody>
      </p:sp>
      <p:sp>
        <p:nvSpPr>
          <p:cNvPr id="8197" name="TextBox 2">
            <a:extLst>
              <a:ext uri="{FF2B5EF4-FFF2-40B4-BE49-F238E27FC236}">
                <a16:creationId xmlns:a16="http://schemas.microsoft.com/office/drawing/2014/main" xmlns="" id="{C5C775C4-7418-CA4D-815C-1FA061359D11}"/>
              </a:ext>
            </a:extLst>
          </p:cNvPr>
          <p:cNvSpPr txBox="1">
            <a:spLocks noChangeArrowheads="1"/>
          </p:cNvSpPr>
          <p:nvPr/>
        </p:nvSpPr>
        <p:spPr bwMode="auto">
          <a:xfrm>
            <a:off x="615950" y="6081713"/>
            <a:ext cx="185738"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dirty="0"/>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177964D-3CDF-2F46-9E7D-3AB8485A2693}" type="slidenum">
              <a:rPr lang="en-US" altLang="en-US" smtClean="0"/>
              <a:pPr>
                <a:defRPr/>
              </a:pPr>
              <a:t>10</a:t>
            </a:fld>
            <a:endParaRPr lang="en-US" altLang="en-US" dirty="0"/>
          </a:p>
        </p:txBody>
      </p:sp>
      <p:sp>
        <p:nvSpPr>
          <p:cNvPr id="5" name="Footer Placeholder 4"/>
          <p:cNvSpPr>
            <a:spLocks noGrp="1"/>
          </p:cNvSpPr>
          <p:nvPr>
            <p:ph type="ftr" sz="quarter" idx="11"/>
          </p:nvPr>
        </p:nvSpPr>
        <p:spPr/>
        <p:txBody>
          <a:bodyPr/>
          <a:lstStyle/>
          <a:p>
            <a:pPr>
              <a:defRPr/>
            </a:pPr>
            <a:endParaRPr lang="en-US" dirty="0">
              <a:solidFill>
                <a:srgbClr val="000000">
                  <a:tint val="75000"/>
                </a:srgbClr>
              </a:solidFill>
            </a:endParaRPr>
          </a:p>
        </p:txBody>
      </p:sp>
      <p:sp>
        <p:nvSpPr>
          <p:cNvPr id="6" name="Date Placeholder 5"/>
          <p:cNvSpPr>
            <a:spLocks noGrp="1"/>
          </p:cNvSpPr>
          <p:nvPr>
            <p:ph type="dt" sz="half" idx="12"/>
          </p:nvPr>
        </p:nvSpPr>
        <p:spPr/>
        <p:txBody>
          <a:bodyPr/>
          <a:lstStyle/>
          <a:p>
            <a:pPr>
              <a:defRPr/>
            </a:pPr>
            <a:fld id="{04BCFF81-8853-7543-8BA2-A647B471C165}" type="datetime1">
              <a:rPr lang="en-US" altLang="en-US" smtClean="0"/>
              <a:pPr>
                <a:defRPr/>
              </a:pPr>
              <a:t>2/23/2022</a:t>
            </a:fld>
            <a:endParaRPr lang="en-US" altLang="en-US" dirty="0"/>
          </a:p>
        </p:txBody>
      </p:sp>
      <p:sp>
        <p:nvSpPr>
          <p:cNvPr id="7" name="Rectangle 6"/>
          <p:cNvSpPr/>
          <p:nvPr/>
        </p:nvSpPr>
        <p:spPr>
          <a:xfrm>
            <a:off x="305447" y="260648"/>
            <a:ext cx="8533105" cy="369332"/>
          </a:xfrm>
          <a:prstGeom prst="rect">
            <a:avLst/>
          </a:prstGeom>
          <a:solidFill>
            <a:srgbClr val="1F497D">
              <a:lumMod val="40000"/>
              <a:lumOff val="60000"/>
            </a:srgbClr>
          </a:solidFill>
          <a:ln>
            <a:solidFill>
              <a:srgbClr val="0070C0"/>
            </a:solidFill>
          </a:ln>
        </p:spPr>
        <p:txBody>
          <a:bodyPr wrap="square">
            <a:spAutoFit/>
          </a:bodyPr>
          <a:lstStyle/>
          <a:p>
            <a:pPr algn="ctr" defTabSz="914400" eaLnBrk="1" fontAlgn="auto" hangingPunct="1">
              <a:spcBef>
                <a:spcPts val="0"/>
              </a:spcBef>
              <a:spcAft>
                <a:spcPts val="0"/>
              </a:spcAft>
              <a:defRPr/>
            </a:pPr>
            <a:r>
              <a:rPr lang="en-US" sz="1800" b="1" kern="0" dirty="0">
                <a:solidFill>
                  <a:prstClr val="black"/>
                </a:solidFill>
              </a:rPr>
              <a:t>2020/21 </a:t>
            </a:r>
            <a:r>
              <a:rPr lang="en-US" sz="1800" b="1" kern="0" dirty="0" smtClean="0">
                <a:solidFill>
                  <a:prstClr val="black"/>
                </a:solidFill>
              </a:rPr>
              <a:t>QUARTERLY PERFORMANCE </a:t>
            </a:r>
            <a:r>
              <a:rPr lang="en-US" sz="1800" b="1" kern="0" dirty="0">
                <a:solidFill>
                  <a:prstClr val="black"/>
                </a:solidFill>
              </a:rPr>
              <a:t>(PERCENT</a:t>
            </a:r>
            <a:r>
              <a:rPr lang="en-US" sz="1800" b="1" kern="0" dirty="0" smtClean="0">
                <a:solidFill>
                  <a:prstClr val="black"/>
                </a:solidFill>
              </a:rPr>
              <a:t>) </a:t>
            </a:r>
            <a:endParaRPr lang="en-US" sz="1800" b="1" kern="0" dirty="0">
              <a:solidFill>
                <a:srgbClr val="FF0000"/>
              </a:solidFill>
            </a:endParaRPr>
          </a:p>
        </p:txBody>
      </p:sp>
      <p:sp>
        <p:nvSpPr>
          <p:cNvPr id="9" name="Rounded Rectangle 8"/>
          <p:cNvSpPr/>
          <p:nvPr/>
        </p:nvSpPr>
        <p:spPr>
          <a:xfrm>
            <a:off x="251519" y="5229200"/>
            <a:ext cx="8587033" cy="504056"/>
          </a:xfrm>
          <a:prstGeom prst="roundRect">
            <a:avLst/>
          </a:prstGeom>
          <a:solidFill>
            <a:srgbClr val="00B050"/>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algn="just" defTabSz="914400" eaLnBrk="1" fontAlgn="auto" hangingPunct="1">
              <a:spcBef>
                <a:spcPts val="0"/>
              </a:spcBef>
              <a:spcAft>
                <a:spcPts val="0"/>
              </a:spcAft>
              <a:defRPr/>
            </a:pPr>
            <a:r>
              <a:rPr lang="en-US" sz="1800" kern="0" dirty="0">
                <a:solidFill>
                  <a:prstClr val="white"/>
                </a:solidFill>
                <a:latin typeface="Calibri"/>
              </a:rPr>
              <a:t>The Departmental Performance </a:t>
            </a:r>
            <a:r>
              <a:rPr lang="en-US" sz="1800" kern="0" dirty="0" smtClean="0">
                <a:solidFill>
                  <a:prstClr val="white"/>
                </a:solidFill>
                <a:latin typeface="Calibri"/>
              </a:rPr>
              <a:t>decreased </a:t>
            </a:r>
            <a:r>
              <a:rPr lang="en-US" sz="1800" kern="0" dirty="0">
                <a:solidFill>
                  <a:prstClr val="white"/>
                </a:solidFill>
                <a:latin typeface="Calibri"/>
              </a:rPr>
              <a:t>by</a:t>
            </a:r>
            <a:r>
              <a:rPr lang="en-US" sz="1800" b="1" kern="0" dirty="0">
                <a:solidFill>
                  <a:prstClr val="white"/>
                </a:solidFill>
                <a:latin typeface="Calibri"/>
              </a:rPr>
              <a:t> </a:t>
            </a:r>
            <a:r>
              <a:rPr lang="en-US" sz="1800" b="1" kern="0" dirty="0" smtClean="0">
                <a:solidFill>
                  <a:prstClr val="white"/>
                </a:solidFill>
                <a:latin typeface="Calibri"/>
              </a:rPr>
              <a:t>15% </a:t>
            </a:r>
            <a:r>
              <a:rPr lang="en-US" sz="1800" kern="0" dirty="0">
                <a:solidFill>
                  <a:prstClr val="white"/>
                </a:solidFill>
                <a:latin typeface="Calibri"/>
              </a:rPr>
              <a:t>in quarter 2 compared to the first  </a:t>
            </a:r>
            <a:r>
              <a:rPr lang="en-US" sz="1800" kern="0" dirty="0" smtClean="0">
                <a:solidFill>
                  <a:prstClr val="white"/>
                </a:solidFill>
                <a:latin typeface="Calibri"/>
              </a:rPr>
              <a:t>quarter</a:t>
            </a:r>
            <a:endParaRPr lang="en-ZA" sz="1800" kern="0" dirty="0">
              <a:solidFill>
                <a:prstClr val="white"/>
              </a:solidFill>
              <a:latin typeface="Calibri"/>
            </a:endParaRPr>
          </a:p>
        </p:txBody>
      </p:sp>
      <p:graphicFrame>
        <p:nvGraphicFramePr>
          <p:cNvPr id="10" name="Content Placeholder 6"/>
          <p:cNvGraphicFramePr>
            <a:graphicFrameLocks noGrp="1"/>
          </p:cNvGraphicFramePr>
          <p:nvPr>
            <p:ph idx="1"/>
            <p:extLst/>
          </p:nvPr>
        </p:nvGraphicFramePr>
        <p:xfrm>
          <a:off x="506437" y="704428"/>
          <a:ext cx="8229600" cy="411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529311481"/>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z="2100" b="1" dirty="0">
                <a:solidFill>
                  <a:prstClr val="black"/>
                </a:solidFill>
                <a:ea typeface="MS PGothic" panose="020B0600070205080204" pitchFamily="34" charset="-128"/>
              </a:rPr>
              <a:t>2021/22 QUARTER </a:t>
            </a:r>
            <a:r>
              <a:rPr lang="it-IT" sz="2100" b="1" dirty="0" smtClean="0">
                <a:solidFill>
                  <a:prstClr val="black"/>
                </a:solidFill>
                <a:ea typeface="MS PGothic" panose="020B0600070205080204" pitchFamily="34" charset="-128"/>
              </a:rPr>
              <a:t>2 </a:t>
            </a:r>
            <a:r>
              <a:rPr lang="it-IT" sz="2100" b="1" dirty="0">
                <a:solidFill>
                  <a:prstClr val="black"/>
                </a:solidFill>
                <a:ea typeface="MS PGothic" panose="020B0600070205080204" pitchFamily="34" charset="-128"/>
              </a:rPr>
              <a:t>PERFORMANCE PER PROGRAMME</a:t>
            </a:r>
            <a:endParaRPr lang="en-ZA" dirty="0"/>
          </a:p>
        </p:txBody>
      </p:sp>
      <p:sp>
        <p:nvSpPr>
          <p:cNvPr id="4" name="Slide Number Placeholder 3"/>
          <p:cNvSpPr>
            <a:spLocks noGrp="1"/>
          </p:cNvSpPr>
          <p:nvPr>
            <p:ph type="sldNum" sz="quarter" idx="10"/>
          </p:nvPr>
        </p:nvSpPr>
        <p:spPr/>
        <p:txBody>
          <a:bodyPr/>
          <a:lstStyle/>
          <a:p>
            <a:pPr>
              <a:defRPr/>
            </a:pPr>
            <a:fld id="{C177964D-3CDF-2F46-9E7D-3AB8485A2693}" type="slidenum">
              <a:rPr lang="en-US" altLang="en-US" smtClean="0"/>
              <a:pPr>
                <a:defRPr/>
              </a:pPr>
              <a:t>11</a:t>
            </a:fld>
            <a:endParaRPr lang="en-US" altLang="en-US" dirty="0"/>
          </a:p>
        </p:txBody>
      </p:sp>
      <p:sp>
        <p:nvSpPr>
          <p:cNvPr id="5" name="Footer Placeholder 4"/>
          <p:cNvSpPr>
            <a:spLocks noGrp="1"/>
          </p:cNvSpPr>
          <p:nvPr>
            <p:ph type="ftr" sz="quarter" idx="11"/>
          </p:nvPr>
        </p:nvSpPr>
        <p:spPr/>
        <p:txBody>
          <a:bodyPr/>
          <a:lstStyle/>
          <a:p>
            <a:pPr>
              <a:defRPr/>
            </a:pPr>
            <a:endParaRPr lang="en-US" dirty="0">
              <a:solidFill>
                <a:srgbClr val="000000">
                  <a:tint val="75000"/>
                </a:srgbClr>
              </a:solidFill>
            </a:endParaRPr>
          </a:p>
        </p:txBody>
      </p:sp>
      <p:sp>
        <p:nvSpPr>
          <p:cNvPr id="6" name="Date Placeholder 5"/>
          <p:cNvSpPr>
            <a:spLocks noGrp="1"/>
          </p:cNvSpPr>
          <p:nvPr>
            <p:ph type="dt" sz="half" idx="12"/>
          </p:nvPr>
        </p:nvSpPr>
        <p:spPr/>
        <p:txBody>
          <a:bodyPr/>
          <a:lstStyle/>
          <a:p>
            <a:pPr>
              <a:defRPr/>
            </a:pPr>
            <a:fld id="{04BCFF81-8853-7543-8BA2-A647B471C165}" type="datetime1">
              <a:rPr lang="en-US" altLang="en-US" smtClean="0"/>
              <a:pPr>
                <a:defRPr/>
              </a:pPr>
              <a:t>2/23/2022</a:t>
            </a:fld>
            <a:endParaRPr lang="en-US" altLang="en-US" dirty="0"/>
          </a:p>
        </p:txBody>
      </p:sp>
      <p:graphicFrame>
        <p:nvGraphicFramePr>
          <p:cNvPr id="8" name="Chart 7"/>
          <p:cNvGraphicFramePr>
            <a:graphicFrameLocks/>
          </p:cNvGraphicFramePr>
          <p:nvPr>
            <p:extLst>
              <p:ext uri="{D42A27DB-BD31-4B8C-83A1-F6EECF244321}">
                <p14:modId xmlns:p14="http://schemas.microsoft.com/office/powerpoint/2010/main" xmlns="" val="1200702153"/>
              </p:ext>
            </p:extLst>
          </p:nvPr>
        </p:nvGraphicFramePr>
        <p:xfrm>
          <a:off x="323528" y="1124744"/>
          <a:ext cx="8398197" cy="460851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597858676"/>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177964D-3CDF-2F46-9E7D-3AB8485A2693}" type="slidenum">
              <a:rPr lang="en-US" altLang="en-US" smtClean="0"/>
              <a:pPr>
                <a:defRPr/>
              </a:pPr>
              <a:t>12</a:t>
            </a:fld>
            <a:endParaRPr lang="en-US" altLang="en-US" dirty="0"/>
          </a:p>
        </p:txBody>
      </p:sp>
      <p:sp>
        <p:nvSpPr>
          <p:cNvPr id="5" name="Footer Placeholder 4"/>
          <p:cNvSpPr>
            <a:spLocks noGrp="1"/>
          </p:cNvSpPr>
          <p:nvPr>
            <p:ph type="ftr" sz="quarter" idx="11"/>
          </p:nvPr>
        </p:nvSpPr>
        <p:spPr/>
        <p:txBody>
          <a:bodyPr/>
          <a:lstStyle/>
          <a:p>
            <a:pPr>
              <a:defRPr/>
            </a:pPr>
            <a:endParaRPr lang="en-US" dirty="0">
              <a:solidFill>
                <a:srgbClr val="000000">
                  <a:tint val="75000"/>
                </a:srgbClr>
              </a:solidFill>
            </a:endParaRPr>
          </a:p>
        </p:txBody>
      </p:sp>
      <p:sp>
        <p:nvSpPr>
          <p:cNvPr id="6" name="Date Placeholder 5"/>
          <p:cNvSpPr>
            <a:spLocks noGrp="1"/>
          </p:cNvSpPr>
          <p:nvPr>
            <p:ph type="dt" sz="half" idx="12"/>
          </p:nvPr>
        </p:nvSpPr>
        <p:spPr/>
        <p:txBody>
          <a:bodyPr/>
          <a:lstStyle/>
          <a:p>
            <a:pPr>
              <a:defRPr/>
            </a:pPr>
            <a:fld id="{04BCFF81-8853-7543-8BA2-A647B471C165}" type="datetime1">
              <a:rPr lang="en-US" altLang="en-US" smtClean="0"/>
              <a:pPr>
                <a:defRPr/>
              </a:pPr>
              <a:t>2/23/2022</a:t>
            </a:fld>
            <a:endParaRPr lang="en-US" altLang="en-US" dirty="0"/>
          </a:p>
        </p:txBody>
      </p:sp>
      <p:sp>
        <p:nvSpPr>
          <p:cNvPr id="9" name="Title 7"/>
          <p:cNvSpPr txBox="1">
            <a:spLocks/>
          </p:cNvSpPr>
          <p:nvPr/>
        </p:nvSpPr>
        <p:spPr bwMode="auto">
          <a:xfrm>
            <a:off x="0" y="0"/>
            <a:ext cx="9143999" cy="915109"/>
          </a:xfrm>
          <a:prstGeom prst="rect">
            <a:avLst/>
          </a:prstGeom>
          <a:solidFill>
            <a:schemeClr val="tx2">
              <a:lumMod val="90000"/>
              <a:lumOff val="10000"/>
            </a:schemeClr>
          </a:solidFill>
          <a:ln>
            <a:noFill/>
          </a:ln>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800" kern="1200" cap="all" baseline="0">
                <a:solidFill>
                  <a:schemeClr val="bg1"/>
                </a:solidFill>
                <a:latin typeface="Arial"/>
                <a:ea typeface="MS PGothic" panose="020B0600070205080204" pitchFamily="34"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pPr algn="ctr">
              <a:defRPr/>
            </a:pPr>
            <a:r>
              <a:rPr lang="en-US" sz="2400" b="1" cap="none" dirty="0" smtClean="0">
                <a:solidFill>
                  <a:srgbClr val="FFFFFF"/>
                </a:solidFill>
                <a:ea typeface="ＭＳ Ｐゴシック" pitchFamily="-108" charset="-128"/>
              </a:rPr>
              <a:t>3.1 ADMINISTRATION </a:t>
            </a:r>
            <a:endParaRPr lang="en-US" sz="2400" b="1" cap="none" dirty="0">
              <a:solidFill>
                <a:srgbClr val="FFFFFF"/>
              </a:solidFill>
              <a:ea typeface="ＭＳ Ｐゴシック" pitchFamily="-108" charset="-128"/>
            </a:endParaRPr>
          </a:p>
        </p:txBody>
      </p:sp>
      <p:sp>
        <p:nvSpPr>
          <p:cNvPr id="11" name="Content Placeholder 2"/>
          <p:cNvSpPr>
            <a:spLocks noGrp="1"/>
          </p:cNvSpPr>
          <p:nvPr>
            <p:ph idx="1"/>
          </p:nvPr>
        </p:nvSpPr>
        <p:spPr>
          <a:xfrm>
            <a:off x="47329" y="1196753"/>
            <a:ext cx="9108503" cy="4608512"/>
          </a:xfrm>
        </p:spPr>
        <p:txBody>
          <a:bodyPr/>
          <a:lstStyle/>
          <a:p>
            <a:pPr marL="0" lvl="0" indent="0" algn="just">
              <a:spcBef>
                <a:spcPct val="0"/>
              </a:spcBef>
              <a:buNone/>
              <a:defRPr/>
            </a:pPr>
            <a:r>
              <a:rPr lang="en-US" sz="1500" b="1" dirty="0">
                <a:latin typeface="Arial" pitchFamily="34" charset="0"/>
                <a:ea typeface="ＭＳ Ｐゴシック" pitchFamily="34" charset="-128"/>
              </a:rPr>
              <a:t>Target: </a:t>
            </a:r>
            <a:r>
              <a:rPr lang="en-US" sz="1500" dirty="0">
                <a:latin typeface="Arial" pitchFamily="34" charset="0"/>
                <a:ea typeface="ＭＳ Ｐゴシック" pitchFamily="34" charset="-128"/>
              </a:rPr>
              <a:t>2020/21 unqualified audit opinion with no material findings </a:t>
            </a:r>
            <a:endParaRPr lang="en-US" sz="1500" b="1" dirty="0">
              <a:latin typeface="Arial" pitchFamily="34" charset="0"/>
              <a:ea typeface="ＭＳ Ｐゴシック" pitchFamily="34" charset="-128"/>
            </a:endParaRPr>
          </a:p>
          <a:p>
            <a:pPr marL="0" lvl="0" indent="0" algn="just">
              <a:spcBef>
                <a:spcPct val="0"/>
              </a:spcBef>
              <a:buNone/>
              <a:defRPr/>
            </a:pPr>
            <a:r>
              <a:rPr lang="en-US" sz="1500" b="1" dirty="0">
                <a:latin typeface="Arial" pitchFamily="34" charset="0"/>
                <a:ea typeface="ＭＳ Ｐゴシック" pitchFamily="34" charset="-128"/>
              </a:rPr>
              <a:t>Performance</a:t>
            </a:r>
            <a:r>
              <a:rPr lang="en-US" sz="1500" dirty="0">
                <a:latin typeface="Arial" pitchFamily="34" charset="0"/>
                <a:ea typeface="ＭＳ Ｐゴシック" pitchFamily="34" charset="-128"/>
              </a:rPr>
              <a:t>: 2020/21 unqualified audit opinion with no material </a:t>
            </a:r>
            <a:r>
              <a:rPr lang="en-US" sz="1500" dirty="0" smtClean="0">
                <a:latin typeface="Arial" pitchFamily="34" charset="0"/>
                <a:ea typeface="ＭＳ Ｐゴシック" pitchFamily="34" charset="-128"/>
              </a:rPr>
              <a:t>findings</a:t>
            </a:r>
            <a:endParaRPr lang="en-US" sz="1500" dirty="0">
              <a:latin typeface="Arial" pitchFamily="34" charset="0"/>
              <a:ea typeface="ＭＳ Ｐゴシック" pitchFamily="34" charset="-128"/>
            </a:endParaRPr>
          </a:p>
          <a:p>
            <a:pPr marL="0" lvl="0" indent="0" algn="just">
              <a:spcBef>
                <a:spcPct val="0"/>
              </a:spcBef>
              <a:buNone/>
              <a:defRPr/>
            </a:pPr>
            <a:endParaRPr lang="en-US" sz="1500" b="1" dirty="0">
              <a:solidFill>
                <a:srgbClr val="FF0000"/>
              </a:solidFill>
              <a:latin typeface="Arial" pitchFamily="34" charset="0"/>
              <a:ea typeface="ＭＳ Ｐゴシック" pitchFamily="34" charset="-128"/>
            </a:endParaRPr>
          </a:p>
          <a:p>
            <a:pPr marL="0" lvl="0" indent="0" algn="just">
              <a:spcBef>
                <a:spcPct val="0"/>
              </a:spcBef>
              <a:buNone/>
              <a:defRPr/>
            </a:pPr>
            <a:r>
              <a:rPr lang="en-US" sz="1500" b="1" dirty="0" smtClean="0">
                <a:latin typeface="Arial" pitchFamily="34" charset="0"/>
                <a:ea typeface="ＭＳ Ｐゴシック" pitchFamily="34" charset="-128"/>
              </a:rPr>
              <a:t>Target: </a:t>
            </a:r>
            <a:r>
              <a:rPr lang="en-US" sz="1500" dirty="0" smtClean="0">
                <a:latin typeface="Arial" pitchFamily="34" charset="0"/>
                <a:ea typeface="ＭＳ Ｐゴシック" pitchFamily="34" charset="-128"/>
              </a:rPr>
              <a:t>100% compliance with statutory prescripts</a:t>
            </a:r>
          </a:p>
          <a:p>
            <a:pPr marL="0" lvl="0" indent="0" algn="just">
              <a:spcBef>
                <a:spcPct val="0"/>
              </a:spcBef>
              <a:buNone/>
              <a:defRPr/>
            </a:pPr>
            <a:r>
              <a:rPr lang="en-US" sz="1500" b="1" dirty="0" smtClean="0">
                <a:latin typeface="Arial" pitchFamily="34" charset="0"/>
                <a:ea typeface="ＭＳ Ｐゴシック" pitchFamily="34" charset="-128"/>
              </a:rPr>
              <a:t>Performance</a:t>
            </a:r>
            <a:r>
              <a:rPr lang="en-US" sz="1500" dirty="0">
                <a:latin typeface="Arial" pitchFamily="34" charset="0"/>
                <a:ea typeface="ＭＳ Ｐゴシック" pitchFamily="34" charset="-128"/>
              </a:rPr>
              <a:t>: 60%  compliance with statutory </a:t>
            </a:r>
            <a:r>
              <a:rPr lang="en-US" sz="1500" dirty="0" smtClean="0">
                <a:latin typeface="Arial" pitchFamily="34" charset="0"/>
                <a:ea typeface="ＭＳ Ｐゴシック" pitchFamily="34" charset="-128"/>
              </a:rPr>
              <a:t>prescripts</a:t>
            </a:r>
          </a:p>
          <a:p>
            <a:pPr marL="285750" lvl="0" indent="-285750" algn="just">
              <a:spcBef>
                <a:spcPct val="0"/>
              </a:spcBef>
              <a:buFont typeface="Wingdings" panose="05000000000000000000" pitchFamily="2" charset="2"/>
              <a:buChar char="§"/>
              <a:defRPr/>
            </a:pPr>
            <a:r>
              <a:rPr lang="en-US" sz="1500" dirty="0" smtClean="0">
                <a:latin typeface="Arial" pitchFamily="34" charset="0"/>
                <a:ea typeface="ＭＳ Ｐゴシック" pitchFamily="34" charset="-128"/>
              </a:rPr>
              <a:t>3 </a:t>
            </a:r>
            <a:r>
              <a:rPr lang="en-US" sz="1500" dirty="0">
                <a:latin typeface="Arial" pitchFamily="34" charset="0"/>
                <a:ea typeface="ＭＳ Ｐゴシック" pitchFamily="34" charset="-128"/>
              </a:rPr>
              <a:t>out of 5 activities were complied with in terms of compliance with statutory prescripts</a:t>
            </a:r>
          </a:p>
          <a:p>
            <a:pPr marL="457200" lvl="1" indent="0" algn="just">
              <a:spcBef>
                <a:spcPct val="0"/>
              </a:spcBef>
              <a:buNone/>
              <a:defRPr/>
            </a:pPr>
            <a:endParaRPr lang="en-US" sz="1500" b="1" dirty="0">
              <a:solidFill>
                <a:srgbClr val="FF0000"/>
              </a:solidFill>
              <a:latin typeface="Arial" pitchFamily="34" charset="0"/>
              <a:ea typeface="ＭＳ Ｐゴシック" pitchFamily="34" charset="-128"/>
            </a:endParaRPr>
          </a:p>
          <a:p>
            <a:pPr marL="457200" lvl="1" indent="0" algn="just">
              <a:spcBef>
                <a:spcPct val="0"/>
              </a:spcBef>
              <a:buNone/>
              <a:defRPr/>
            </a:pPr>
            <a:r>
              <a:rPr lang="en-US" sz="1500" b="1" dirty="0">
                <a:latin typeface="Arial" pitchFamily="34" charset="0"/>
                <a:ea typeface="ＭＳ Ｐゴシック" pitchFamily="34" charset="-128"/>
              </a:rPr>
              <a:t>The following activities were achieved</a:t>
            </a:r>
          </a:p>
          <a:p>
            <a:pPr lvl="1" algn="just">
              <a:spcBef>
                <a:spcPct val="0"/>
              </a:spcBef>
              <a:buFont typeface="Arial" panose="020B0604020202020204" pitchFamily="34" charset="0"/>
              <a:buChar char="•"/>
              <a:defRPr/>
            </a:pPr>
            <a:r>
              <a:rPr lang="en-US" sz="1500" dirty="0" smtClean="0">
                <a:latin typeface="Arial" pitchFamily="34" charset="0"/>
                <a:ea typeface="ＭＳ Ｐゴシック" pitchFamily="34" charset="-128"/>
              </a:rPr>
              <a:t>Departmental </a:t>
            </a:r>
            <a:r>
              <a:rPr lang="en-US" sz="1500" dirty="0">
                <a:latin typeface="Arial" pitchFamily="34" charset="0"/>
                <a:ea typeface="ＭＳ Ｐゴシック" pitchFamily="34" charset="-128"/>
              </a:rPr>
              <a:t>Annual Report </a:t>
            </a:r>
          </a:p>
          <a:p>
            <a:pPr lvl="1" algn="just">
              <a:spcBef>
                <a:spcPct val="0"/>
              </a:spcBef>
              <a:buFont typeface="Arial" panose="020B0604020202020204" pitchFamily="34" charset="0"/>
              <a:buChar char="•"/>
              <a:defRPr/>
            </a:pPr>
            <a:r>
              <a:rPr lang="en-US" sz="1500" dirty="0" smtClean="0">
                <a:latin typeface="Arial" pitchFamily="34" charset="0"/>
                <a:ea typeface="ＭＳ Ｐゴシック" pitchFamily="34" charset="-128"/>
              </a:rPr>
              <a:t>Quarterly </a:t>
            </a:r>
            <a:r>
              <a:rPr lang="en-US" sz="1500" dirty="0">
                <a:latin typeface="Arial" pitchFamily="34" charset="0"/>
                <a:ea typeface="ＭＳ Ｐゴシック" pitchFamily="34" charset="-128"/>
              </a:rPr>
              <a:t>departmental performance reports </a:t>
            </a:r>
          </a:p>
          <a:p>
            <a:pPr lvl="1" algn="just">
              <a:spcBef>
                <a:spcPct val="0"/>
              </a:spcBef>
              <a:buFont typeface="Arial" panose="020B0604020202020204" pitchFamily="34" charset="0"/>
              <a:buChar char="•"/>
              <a:defRPr/>
            </a:pPr>
            <a:r>
              <a:rPr lang="en-US" sz="1500" dirty="0" smtClean="0">
                <a:latin typeface="Arial" pitchFamily="34" charset="0"/>
                <a:ea typeface="ＭＳ Ｐゴシック" pitchFamily="34" charset="-128"/>
              </a:rPr>
              <a:t>Quarterly </a:t>
            </a:r>
            <a:r>
              <a:rPr lang="en-US" sz="1500" dirty="0">
                <a:latin typeface="Arial" pitchFamily="34" charset="0"/>
                <a:ea typeface="ＭＳ Ｐゴシック" pitchFamily="34" charset="-128"/>
              </a:rPr>
              <a:t>report on meetings </a:t>
            </a:r>
            <a:r>
              <a:rPr lang="en-US" sz="1500" dirty="0" smtClean="0">
                <a:latin typeface="Arial" pitchFamily="34" charset="0"/>
                <a:ea typeface="ＭＳ Ｐゴシック" pitchFamily="34" charset="-128"/>
              </a:rPr>
              <a:t>serviced in the office of the Accounting Officer</a:t>
            </a:r>
            <a:endParaRPr lang="en-US" sz="1500" dirty="0">
              <a:latin typeface="Arial" pitchFamily="34" charset="0"/>
              <a:ea typeface="ＭＳ Ｐゴシック" pitchFamily="34" charset="-128"/>
            </a:endParaRPr>
          </a:p>
          <a:p>
            <a:pPr lvl="1" algn="just">
              <a:spcBef>
                <a:spcPct val="0"/>
              </a:spcBef>
              <a:buFont typeface="Arial" panose="020B0604020202020204" pitchFamily="34" charset="0"/>
              <a:buChar char="•"/>
              <a:defRPr/>
            </a:pPr>
            <a:endParaRPr lang="en-US" sz="1500" dirty="0">
              <a:solidFill>
                <a:srgbClr val="FF0000"/>
              </a:solidFill>
              <a:latin typeface="Arial" pitchFamily="34" charset="0"/>
              <a:ea typeface="ＭＳ Ｐゴシック" pitchFamily="34" charset="-128"/>
            </a:endParaRPr>
          </a:p>
          <a:p>
            <a:pPr marL="457200" lvl="1" indent="0" algn="just">
              <a:spcBef>
                <a:spcPct val="0"/>
              </a:spcBef>
              <a:buNone/>
              <a:defRPr/>
            </a:pPr>
            <a:r>
              <a:rPr lang="en-US" sz="1500" b="1" dirty="0">
                <a:latin typeface="Arial" pitchFamily="34" charset="0"/>
                <a:ea typeface="ＭＳ Ｐゴシック" pitchFamily="34" charset="-128"/>
              </a:rPr>
              <a:t>The following activities were not  achieved</a:t>
            </a:r>
          </a:p>
          <a:p>
            <a:pPr lvl="1" algn="just">
              <a:spcBef>
                <a:spcPct val="0"/>
              </a:spcBef>
              <a:buFont typeface="Arial" panose="020B0604020202020204" pitchFamily="34" charset="0"/>
              <a:buChar char="•"/>
              <a:defRPr/>
            </a:pPr>
            <a:r>
              <a:rPr lang="en-US" sz="1500" dirty="0" smtClean="0">
                <a:latin typeface="Arial" pitchFamily="34" charset="0"/>
                <a:ea typeface="ＭＳ Ｐゴシック" pitchFamily="34" charset="-128"/>
              </a:rPr>
              <a:t>Five out of nine Parliamentary </a:t>
            </a:r>
            <a:r>
              <a:rPr lang="en-US" sz="1500" dirty="0">
                <a:latin typeface="Arial" pitchFamily="34" charset="0"/>
                <a:ea typeface="ＭＳ Ｐゴシック" pitchFamily="34" charset="-128"/>
              </a:rPr>
              <a:t>questions </a:t>
            </a:r>
            <a:r>
              <a:rPr lang="en-US" sz="1500" dirty="0" smtClean="0">
                <a:latin typeface="Arial" pitchFamily="34" charset="0"/>
                <a:ea typeface="ＭＳ Ｐゴシック" pitchFamily="34" charset="-128"/>
              </a:rPr>
              <a:t>were responded to within </a:t>
            </a:r>
            <a:r>
              <a:rPr lang="en-US" sz="1500" dirty="0">
                <a:latin typeface="Arial" pitchFamily="34" charset="0"/>
                <a:ea typeface="ＭＳ Ｐゴシック" pitchFamily="34" charset="-128"/>
              </a:rPr>
              <a:t>the 2 weeks turnaround </a:t>
            </a:r>
            <a:r>
              <a:rPr lang="en-US" sz="1500" dirty="0" smtClean="0">
                <a:latin typeface="Arial" pitchFamily="34" charset="0"/>
                <a:ea typeface="ＭＳ Ｐゴシック" pitchFamily="34" charset="-128"/>
              </a:rPr>
              <a:t>time.</a:t>
            </a:r>
          </a:p>
          <a:p>
            <a:pPr lvl="1" algn="just">
              <a:spcBef>
                <a:spcPct val="0"/>
              </a:spcBef>
              <a:buFont typeface="Arial" panose="020B0604020202020204" pitchFamily="34" charset="0"/>
              <a:buChar char="•"/>
              <a:defRPr/>
            </a:pPr>
            <a:r>
              <a:rPr lang="en-US" sz="1500" dirty="0" smtClean="0">
                <a:latin typeface="Arial" pitchFamily="34" charset="0"/>
                <a:ea typeface="ＭＳ Ｐゴシック" pitchFamily="34" charset="-128"/>
              </a:rPr>
              <a:t>Seven out of 1 255 invoices were </a:t>
            </a:r>
            <a:r>
              <a:rPr lang="en-US" sz="1500" dirty="0">
                <a:latin typeface="Arial" pitchFamily="34" charset="0"/>
                <a:ea typeface="ＭＳ Ｐゴシック" pitchFamily="34" charset="-128"/>
              </a:rPr>
              <a:t>paid after 30 </a:t>
            </a:r>
            <a:r>
              <a:rPr lang="en-US" sz="1500" dirty="0" smtClean="0">
                <a:latin typeface="Arial" pitchFamily="34" charset="0"/>
                <a:ea typeface="ＭＳ Ｐゴシック" pitchFamily="34" charset="-128"/>
              </a:rPr>
              <a:t>days turnaround time </a:t>
            </a:r>
            <a:endParaRPr lang="en-US" sz="1500" dirty="0">
              <a:latin typeface="Arial" pitchFamily="34" charset="0"/>
              <a:ea typeface="ＭＳ Ｐゴシック" pitchFamily="34" charset="-128"/>
            </a:endParaRPr>
          </a:p>
        </p:txBody>
      </p:sp>
    </p:spTree>
    <p:extLst>
      <p:ext uri="{BB962C8B-B14F-4D97-AF65-F5344CB8AC3E}">
        <p14:creationId xmlns:p14="http://schemas.microsoft.com/office/powerpoint/2010/main" xmlns="" val="3946579214"/>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177964D-3CDF-2F46-9E7D-3AB8485A2693}" type="slidenum">
              <a:rPr lang="en-US" altLang="en-US" smtClean="0"/>
              <a:pPr>
                <a:defRPr/>
              </a:pPr>
              <a:t>13</a:t>
            </a:fld>
            <a:endParaRPr lang="en-US" altLang="en-US" dirty="0"/>
          </a:p>
        </p:txBody>
      </p:sp>
      <p:sp>
        <p:nvSpPr>
          <p:cNvPr id="5" name="Footer Placeholder 4"/>
          <p:cNvSpPr>
            <a:spLocks noGrp="1"/>
          </p:cNvSpPr>
          <p:nvPr>
            <p:ph type="ftr" sz="quarter" idx="11"/>
          </p:nvPr>
        </p:nvSpPr>
        <p:spPr/>
        <p:txBody>
          <a:bodyPr/>
          <a:lstStyle/>
          <a:p>
            <a:pPr>
              <a:defRPr/>
            </a:pPr>
            <a:endParaRPr lang="en-US" dirty="0">
              <a:solidFill>
                <a:srgbClr val="000000">
                  <a:tint val="75000"/>
                </a:srgbClr>
              </a:solidFill>
            </a:endParaRPr>
          </a:p>
        </p:txBody>
      </p:sp>
      <p:sp>
        <p:nvSpPr>
          <p:cNvPr id="6" name="Date Placeholder 5"/>
          <p:cNvSpPr>
            <a:spLocks noGrp="1"/>
          </p:cNvSpPr>
          <p:nvPr>
            <p:ph type="dt" sz="half" idx="12"/>
          </p:nvPr>
        </p:nvSpPr>
        <p:spPr/>
        <p:txBody>
          <a:bodyPr/>
          <a:lstStyle/>
          <a:p>
            <a:pPr>
              <a:defRPr/>
            </a:pPr>
            <a:fld id="{04BCFF81-8853-7543-8BA2-A647B471C165}" type="datetime1">
              <a:rPr lang="en-US" altLang="en-US" smtClean="0"/>
              <a:pPr>
                <a:defRPr/>
              </a:pPr>
              <a:t>2/23/2022</a:t>
            </a:fld>
            <a:endParaRPr lang="en-US" altLang="en-US" dirty="0"/>
          </a:p>
        </p:txBody>
      </p:sp>
      <p:sp>
        <p:nvSpPr>
          <p:cNvPr id="9" name="Title 7"/>
          <p:cNvSpPr txBox="1">
            <a:spLocks/>
          </p:cNvSpPr>
          <p:nvPr/>
        </p:nvSpPr>
        <p:spPr bwMode="auto">
          <a:xfrm>
            <a:off x="0" y="0"/>
            <a:ext cx="9144000" cy="915109"/>
          </a:xfrm>
          <a:prstGeom prst="rect">
            <a:avLst/>
          </a:prstGeom>
          <a:solidFill>
            <a:schemeClr val="tx2">
              <a:lumMod val="90000"/>
              <a:lumOff val="10000"/>
            </a:schemeClr>
          </a:solidFill>
          <a:ln>
            <a:noFill/>
          </a:ln>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800" kern="1200" cap="all" baseline="0">
                <a:solidFill>
                  <a:schemeClr val="bg1"/>
                </a:solidFill>
                <a:latin typeface="Arial"/>
                <a:ea typeface="MS PGothic" panose="020B0600070205080204" pitchFamily="34"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pPr algn="ctr">
              <a:defRPr/>
            </a:pPr>
            <a:r>
              <a:rPr lang="en-US" sz="2400" b="1" cap="none" dirty="0" smtClean="0">
                <a:solidFill>
                  <a:srgbClr val="FFFFFF"/>
                </a:solidFill>
                <a:ea typeface="ＭＳ Ｐゴシック" pitchFamily="-108" charset="-128"/>
              </a:rPr>
              <a:t>ADMINISTRATION </a:t>
            </a:r>
            <a:endParaRPr lang="en-US" sz="2400" b="1" cap="none" dirty="0">
              <a:solidFill>
                <a:srgbClr val="FFFFFF"/>
              </a:solidFill>
              <a:ea typeface="ＭＳ Ｐゴシック" pitchFamily="-108" charset="-128"/>
            </a:endParaRPr>
          </a:p>
        </p:txBody>
      </p:sp>
      <p:sp>
        <p:nvSpPr>
          <p:cNvPr id="11" name="Content Placeholder 2"/>
          <p:cNvSpPr>
            <a:spLocks noGrp="1"/>
          </p:cNvSpPr>
          <p:nvPr>
            <p:ph idx="1"/>
          </p:nvPr>
        </p:nvSpPr>
        <p:spPr>
          <a:xfrm>
            <a:off x="156895" y="980728"/>
            <a:ext cx="8866777" cy="4799891"/>
          </a:xfrm>
        </p:spPr>
        <p:txBody>
          <a:bodyPr/>
          <a:lstStyle/>
          <a:p>
            <a:pPr marL="0" lvl="0" indent="0" algn="just">
              <a:spcBef>
                <a:spcPct val="0"/>
              </a:spcBef>
              <a:buNone/>
              <a:defRPr/>
            </a:pPr>
            <a:r>
              <a:rPr lang="en-US" sz="1500" b="1" dirty="0" smtClean="0">
                <a:latin typeface="Arial" pitchFamily="34" charset="0"/>
                <a:ea typeface="ＭＳ Ｐゴシック" pitchFamily="34" charset="-128"/>
              </a:rPr>
              <a:t>Targe</a:t>
            </a:r>
            <a:r>
              <a:rPr lang="en-US" sz="1500" b="1" dirty="0">
                <a:latin typeface="Arial" pitchFamily="34" charset="0"/>
                <a:ea typeface="ＭＳ Ｐゴシック" pitchFamily="34" charset="-128"/>
              </a:rPr>
              <a:t>t</a:t>
            </a:r>
            <a:r>
              <a:rPr lang="en-US" sz="1500" b="1" dirty="0" smtClean="0">
                <a:latin typeface="Arial" pitchFamily="34" charset="0"/>
                <a:ea typeface="ＭＳ Ｐゴシック" pitchFamily="34" charset="-128"/>
              </a:rPr>
              <a:t>: </a:t>
            </a:r>
            <a:r>
              <a:rPr lang="en-US" sz="1500" dirty="0" smtClean="0">
                <a:latin typeface="Arial" pitchFamily="34" charset="0"/>
                <a:ea typeface="Calibri" panose="020F0502020204030204" pitchFamily="34" charset="0"/>
              </a:rPr>
              <a:t>35</a:t>
            </a:r>
            <a:r>
              <a:rPr lang="en-US" sz="1500" dirty="0">
                <a:latin typeface="Arial" pitchFamily="34" charset="0"/>
                <a:ea typeface="Calibri" panose="020F0502020204030204" pitchFamily="34" charset="0"/>
              </a:rPr>
              <a:t>% implementation of the approved internal audit </a:t>
            </a:r>
            <a:r>
              <a:rPr lang="en-US" sz="1500" dirty="0" smtClean="0">
                <a:latin typeface="Arial" pitchFamily="34" charset="0"/>
                <a:ea typeface="Calibri" panose="020F0502020204030204" pitchFamily="34" charset="0"/>
              </a:rPr>
              <a:t>plan</a:t>
            </a:r>
          </a:p>
          <a:p>
            <a:pPr marL="0" lvl="0" indent="0" algn="just">
              <a:spcBef>
                <a:spcPct val="0"/>
              </a:spcBef>
              <a:buNone/>
              <a:defRPr/>
            </a:pPr>
            <a:r>
              <a:rPr lang="en-US" sz="1500" b="1" dirty="0" smtClean="0">
                <a:latin typeface="Arial" pitchFamily="34" charset="0"/>
                <a:ea typeface="ＭＳ Ｐゴシック" pitchFamily="34" charset="-128"/>
              </a:rPr>
              <a:t>Performance</a:t>
            </a:r>
            <a:r>
              <a:rPr lang="en-US" sz="1500" b="1" dirty="0">
                <a:latin typeface="Arial" pitchFamily="34" charset="0"/>
                <a:ea typeface="ＭＳ Ｐゴシック" pitchFamily="34" charset="-128"/>
              </a:rPr>
              <a:t>: </a:t>
            </a:r>
            <a:r>
              <a:rPr lang="en-US" sz="1500" dirty="0">
                <a:latin typeface="Arial" pitchFamily="34" charset="0"/>
                <a:ea typeface="ＭＳ Ｐゴシック" pitchFamily="34" charset="-128"/>
              </a:rPr>
              <a:t>25% implementation of the approved internal audit plan </a:t>
            </a:r>
            <a:endParaRPr lang="en-US" sz="1500" dirty="0" smtClean="0">
              <a:latin typeface="Arial" pitchFamily="34" charset="0"/>
              <a:ea typeface="ＭＳ Ｐゴシック" pitchFamily="34" charset="-128"/>
            </a:endParaRPr>
          </a:p>
          <a:p>
            <a:pPr lvl="0" algn="just">
              <a:spcBef>
                <a:spcPct val="0"/>
              </a:spcBef>
              <a:buFont typeface="Wingdings" panose="05000000000000000000" pitchFamily="2" charset="2"/>
              <a:buChar char="§"/>
              <a:defRPr/>
            </a:pPr>
            <a:r>
              <a:rPr lang="en-US" sz="1500" dirty="0" smtClean="0">
                <a:latin typeface="Arial" pitchFamily="34" charset="0"/>
                <a:ea typeface="ＭＳ Ｐゴシック" pitchFamily="34" charset="-128"/>
              </a:rPr>
              <a:t>The department has completed  7 ( Q1: 5, Q2: 2)  </a:t>
            </a:r>
            <a:r>
              <a:rPr lang="en-US" sz="1500" dirty="0">
                <a:latin typeface="Arial" pitchFamily="34" charset="0"/>
                <a:ea typeface="ＭＳ Ｐゴシック" pitchFamily="34" charset="-128"/>
              </a:rPr>
              <a:t>out of 28 activities </a:t>
            </a:r>
            <a:r>
              <a:rPr lang="en-US" sz="1500" dirty="0" smtClean="0">
                <a:latin typeface="Arial" pitchFamily="34" charset="0"/>
                <a:ea typeface="ＭＳ Ｐゴシック" pitchFamily="34" charset="-128"/>
              </a:rPr>
              <a:t> </a:t>
            </a:r>
            <a:r>
              <a:rPr lang="en-US" sz="1500" dirty="0">
                <a:latin typeface="Arial" pitchFamily="34" charset="0"/>
                <a:ea typeface="ＭＳ Ｐゴシック" pitchFamily="34" charset="-128"/>
              </a:rPr>
              <a:t>which translates to 25</a:t>
            </a:r>
            <a:r>
              <a:rPr lang="en-US" sz="1500" dirty="0" smtClean="0">
                <a:latin typeface="Arial" pitchFamily="34" charset="0"/>
                <a:ea typeface="ＭＳ Ｐゴシック" pitchFamily="34" charset="-128"/>
              </a:rPr>
              <a:t>%. </a:t>
            </a:r>
            <a:r>
              <a:rPr lang="en-GB" sz="1500" dirty="0">
                <a:latin typeface="Arial" pitchFamily="34" charset="0"/>
                <a:ea typeface="ＭＳ Ｐゴシック" pitchFamily="34" charset="-128"/>
              </a:rPr>
              <a:t>The audit plan was amended due to unforeseen </a:t>
            </a:r>
            <a:r>
              <a:rPr lang="en-GB" sz="1500" dirty="0" smtClean="0">
                <a:latin typeface="Arial" pitchFamily="34" charset="0"/>
                <a:ea typeface="ＭＳ Ｐゴシック" pitchFamily="34" charset="-128"/>
              </a:rPr>
              <a:t>circumstances. </a:t>
            </a:r>
            <a:r>
              <a:rPr lang="en-GB" sz="1500" dirty="0">
                <a:latin typeface="Arial" pitchFamily="34" charset="0"/>
                <a:ea typeface="ＭＳ Ｐゴシック" pitchFamily="34" charset="-128"/>
              </a:rPr>
              <a:t>Finalisation of those </a:t>
            </a:r>
            <a:r>
              <a:rPr lang="en-GB" sz="1500" dirty="0" smtClean="0">
                <a:latin typeface="Arial" pitchFamily="34" charset="0"/>
                <a:ea typeface="ＭＳ Ｐゴシック" pitchFamily="34" charset="-128"/>
              </a:rPr>
              <a:t>audits were  </a:t>
            </a:r>
            <a:r>
              <a:rPr lang="en-GB" sz="1500" dirty="0">
                <a:latin typeface="Arial" pitchFamily="34" charset="0"/>
                <a:ea typeface="ＭＳ Ｐゴシック" pitchFamily="34" charset="-128"/>
              </a:rPr>
              <a:t>deferred to Quarter 3</a:t>
            </a:r>
            <a:endParaRPr lang="en-US" sz="1500" dirty="0" smtClean="0">
              <a:latin typeface="Arial" pitchFamily="34" charset="0"/>
              <a:ea typeface="ＭＳ Ｐゴシック" pitchFamily="34" charset="-128"/>
            </a:endParaRPr>
          </a:p>
          <a:p>
            <a:pPr lvl="0" algn="just">
              <a:spcBef>
                <a:spcPct val="0"/>
              </a:spcBef>
              <a:buFont typeface="Wingdings" panose="05000000000000000000" pitchFamily="2" charset="2"/>
              <a:buChar char="§"/>
              <a:defRPr/>
            </a:pPr>
            <a:endParaRPr lang="en-US" altLang="en-US" sz="1500" dirty="0">
              <a:latin typeface="Arial" pitchFamily="34" charset="0"/>
              <a:ea typeface="ＭＳ Ｐゴシック" pitchFamily="34" charset="-128"/>
            </a:endParaRPr>
          </a:p>
          <a:p>
            <a:pPr marL="0" lvl="0" indent="0" algn="just">
              <a:spcBef>
                <a:spcPct val="0"/>
              </a:spcBef>
              <a:buNone/>
              <a:defRPr/>
            </a:pPr>
            <a:r>
              <a:rPr lang="en-US" sz="1400" b="1" dirty="0">
                <a:latin typeface="Arial" pitchFamily="34" charset="0"/>
                <a:ea typeface="ＭＳ Ｐゴシック" pitchFamily="34" charset="-128"/>
              </a:rPr>
              <a:t>Target: </a:t>
            </a:r>
            <a:r>
              <a:rPr lang="en-US" sz="1400" dirty="0">
                <a:latin typeface="Arial" pitchFamily="34" charset="0"/>
                <a:ea typeface="ＭＳ Ｐゴシック" pitchFamily="34" charset="-128"/>
              </a:rPr>
              <a:t>100% execution of the approved anti-fraud and corruption implementation </a:t>
            </a:r>
            <a:r>
              <a:rPr lang="en-US" sz="1400" dirty="0" smtClean="0">
                <a:latin typeface="Arial" pitchFamily="34" charset="0"/>
                <a:ea typeface="ＭＳ Ｐゴシック" pitchFamily="34" charset="-128"/>
              </a:rPr>
              <a:t>plan</a:t>
            </a:r>
          </a:p>
          <a:p>
            <a:pPr marL="0" lvl="0" indent="0" algn="just">
              <a:spcBef>
                <a:spcPct val="0"/>
              </a:spcBef>
              <a:buNone/>
              <a:defRPr/>
            </a:pPr>
            <a:r>
              <a:rPr lang="en-US" sz="1400" b="1" dirty="0" smtClean="0">
                <a:latin typeface="Arial" pitchFamily="34" charset="0"/>
                <a:ea typeface="ＭＳ Ｐゴシック" pitchFamily="34" charset="-128"/>
              </a:rPr>
              <a:t>Performance</a:t>
            </a:r>
            <a:r>
              <a:rPr lang="en-US" sz="1400" dirty="0">
                <a:latin typeface="Arial" pitchFamily="34" charset="0"/>
                <a:ea typeface="ＭＳ Ｐゴシック" pitchFamily="34" charset="-128"/>
              </a:rPr>
              <a:t>: 100% execution of the approved anti-fraud and corruption implementation plan</a:t>
            </a:r>
            <a:r>
              <a:rPr lang="en-US" sz="1400" dirty="0" smtClean="0">
                <a:latin typeface="Arial" pitchFamily="34" charset="0"/>
                <a:ea typeface="ＭＳ Ｐゴシック" pitchFamily="34" charset="-128"/>
              </a:rPr>
              <a:t>.</a:t>
            </a:r>
          </a:p>
          <a:p>
            <a:pPr marL="0" indent="0">
              <a:spcAft>
                <a:spcPts val="0"/>
              </a:spcAft>
              <a:buNone/>
            </a:pPr>
            <a:r>
              <a:rPr lang="en-GB" sz="1400" dirty="0">
                <a:solidFill>
                  <a:srgbClr val="000000"/>
                </a:solidFill>
                <a:latin typeface="Arial" panose="020B0604020202020204" pitchFamily="34" charset="0"/>
                <a:ea typeface="Times New Roman" panose="02020603050405020304" pitchFamily="18" charset="0"/>
              </a:rPr>
              <a:t>All </a:t>
            </a:r>
            <a:r>
              <a:rPr lang="en-GB" sz="1400" dirty="0" smtClean="0">
                <a:solidFill>
                  <a:srgbClr val="000000"/>
                </a:solidFill>
                <a:latin typeface="Arial" panose="020B0604020202020204" pitchFamily="34" charset="0"/>
                <a:ea typeface="Times New Roman" panose="02020603050405020304" pitchFamily="18" charset="0"/>
              </a:rPr>
              <a:t>9 Implementation Plan activities </a:t>
            </a:r>
            <a:r>
              <a:rPr lang="en-GB" sz="1400" dirty="0">
                <a:solidFill>
                  <a:srgbClr val="000000"/>
                </a:solidFill>
                <a:latin typeface="Arial" panose="020B0604020202020204" pitchFamily="34" charset="0"/>
                <a:ea typeface="Times New Roman" panose="02020603050405020304" pitchFamily="18" charset="0"/>
              </a:rPr>
              <a:t>were achieved</a:t>
            </a:r>
            <a:endParaRPr lang="en-ZA" sz="2000" dirty="0">
              <a:solidFill>
                <a:srgbClr val="000000"/>
              </a:solidFill>
              <a:latin typeface="Arial" panose="020B0604020202020204" pitchFamily="34" charset="0"/>
              <a:ea typeface="Calibri" panose="020F0502020204030204" pitchFamily="34" charset="0"/>
            </a:endParaRPr>
          </a:p>
          <a:p>
            <a:pPr>
              <a:spcAft>
                <a:spcPts val="0"/>
              </a:spcAft>
            </a:pPr>
            <a:r>
              <a:rPr lang="en-GB" sz="1400" dirty="0" smtClean="0">
                <a:solidFill>
                  <a:srgbClr val="000000"/>
                </a:solidFill>
                <a:latin typeface="Arial" panose="020B0604020202020204" pitchFamily="34" charset="0"/>
                <a:ea typeface="Times New Roman" panose="02020603050405020304" pitchFamily="18" charset="0"/>
              </a:rPr>
              <a:t>Reviewed the </a:t>
            </a:r>
            <a:r>
              <a:rPr lang="en-GB" sz="1400" dirty="0">
                <a:solidFill>
                  <a:srgbClr val="000000"/>
                </a:solidFill>
                <a:latin typeface="Arial" panose="020B0604020202020204" pitchFamily="34" charset="0"/>
                <a:ea typeface="Times New Roman" panose="02020603050405020304" pitchFamily="18" charset="0"/>
              </a:rPr>
              <a:t>policies and </a:t>
            </a:r>
            <a:r>
              <a:rPr lang="en-GB" sz="1400" dirty="0" smtClean="0">
                <a:solidFill>
                  <a:srgbClr val="000000"/>
                </a:solidFill>
                <a:latin typeface="Arial" panose="020B0604020202020204" pitchFamily="34" charset="0"/>
                <a:ea typeface="Times New Roman" panose="02020603050405020304" pitchFamily="18" charset="0"/>
              </a:rPr>
              <a:t>strategy (Anti-fraud </a:t>
            </a:r>
            <a:r>
              <a:rPr lang="en-GB" sz="1400" dirty="0">
                <a:solidFill>
                  <a:srgbClr val="000000"/>
                </a:solidFill>
                <a:latin typeface="Arial" panose="020B0604020202020204" pitchFamily="34" charset="0"/>
                <a:ea typeface="Times New Roman" panose="02020603050405020304" pitchFamily="18" charset="0"/>
              </a:rPr>
              <a:t>and corruption </a:t>
            </a:r>
            <a:r>
              <a:rPr lang="en-GB" sz="1400" dirty="0" smtClean="0">
                <a:solidFill>
                  <a:srgbClr val="000000"/>
                </a:solidFill>
                <a:latin typeface="Arial" panose="020B0604020202020204" pitchFamily="34" charset="0"/>
                <a:ea typeface="Times New Roman" panose="02020603050405020304" pitchFamily="18" charset="0"/>
              </a:rPr>
              <a:t>strategy): Whistle Blowing Policy and Anti-Fraud </a:t>
            </a:r>
            <a:r>
              <a:rPr lang="en-GB" sz="1400" dirty="0">
                <a:solidFill>
                  <a:srgbClr val="000000"/>
                </a:solidFill>
                <a:latin typeface="Arial" panose="020B0604020202020204" pitchFamily="34" charset="0"/>
                <a:ea typeface="Times New Roman" panose="02020603050405020304" pitchFamily="18" charset="0"/>
              </a:rPr>
              <a:t>and Corruption </a:t>
            </a:r>
            <a:r>
              <a:rPr lang="en-GB" sz="1400" dirty="0" smtClean="0">
                <a:solidFill>
                  <a:srgbClr val="000000"/>
                </a:solidFill>
                <a:latin typeface="Arial" panose="020B0604020202020204" pitchFamily="34" charset="0"/>
                <a:ea typeface="Times New Roman" panose="02020603050405020304" pitchFamily="18" charset="0"/>
              </a:rPr>
              <a:t>Prevention Policy</a:t>
            </a:r>
            <a:endParaRPr lang="en-ZA" sz="2000" dirty="0">
              <a:solidFill>
                <a:srgbClr val="000000"/>
              </a:solidFill>
              <a:latin typeface="Arial" panose="020B0604020202020204" pitchFamily="34" charset="0"/>
              <a:ea typeface="Calibri" panose="020F0502020204030204" pitchFamily="34" charset="0"/>
            </a:endParaRPr>
          </a:p>
          <a:p>
            <a:pPr>
              <a:spcAft>
                <a:spcPts val="0"/>
              </a:spcAft>
            </a:pPr>
            <a:r>
              <a:rPr lang="en-GB" sz="1400" dirty="0" smtClean="0">
                <a:solidFill>
                  <a:srgbClr val="000000"/>
                </a:solidFill>
                <a:latin typeface="Arial" panose="020B0604020202020204" pitchFamily="34" charset="0"/>
                <a:ea typeface="Times New Roman" panose="02020603050405020304" pitchFamily="18" charset="0"/>
              </a:rPr>
              <a:t>Consultation </a:t>
            </a:r>
            <a:r>
              <a:rPr lang="en-GB" sz="1400" dirty="0">
                <a:solidFill>
                  <a:srgbClr val="000000"/>
                </a:solidFill>
                <a:latin typeface="Arial" panose="020B0604020202020204" pitchFamily="34" charset="0"/>
                <a:ea typeface="Times New Roman" panose="02020603050405020304" pitchFamily="18" charset="0"/>
              </a:rPr>
              <a:t>on the strategy and policies</a:t>
            </a:r>
            <a:endParaRPr lang="en-ZA" sz="2000" dirty="0">
              <a:solidFill>
                <a:srgbClr val="000000"/>
              </a:solidFill>
              <a:latin typeface="Arial" panose="020B0604020202020204" pitchFamily="34" charset="0"/>
              <a:ea typeface="Calibri" panose="020F0502020204030204" pitchFamily="34" charset="0"/>
            </a:endParaRPr>
          </a:p>
          <a:p>
            <a:pPr>
              <a:spcAft>
                <a:spcPts val="0"/>
              </a:spcAft>
            </a:pPr>
            <a:r>
              <a:rPr lang="en-GB" sz="1400" dirty="0" smtClean="0">
                <a:solidFill>
                  <a:srgbClr val="000000"/>
                </a:solidFill>
                <a:latin typeface="Arial" panose="020B0604020202020204" pitchFamily="34" charset="0"/>
                <a:ea typeface="Times New Roman" panose="02020603050405020304" pitchFamily="18" charset="0"/>
              </a:rPr>
              <a:t>Financial </a:t>
            </a:r>
            <a:r>
              <a:rPr lang="en-GB" sz="1400" dirty="0">
                <a:solidFill>
                  <a:srgbClr val="000000"/>
                </a:solidFill>
                <a:latin typeface="Arial" panose="020B0604020202020204" pitchFamily="34" charset="0"/>
                <a:ea typeface="Times New Roman" panose="02020603050405020304" pitchFamily="18" charset="0"/>
              </a:rPr>
              <a:t>Disclosures by the other </a:t>
            </a:r>
            <a:r>
              <a:rPr lang="en-GB" sz="1400" dirty="0" smtClean="0">
                <a:solidFill>
                  <a:srgbClr val="000000"/>
                </a:solidFill>
                <a:latin typeface="Arial" panose="020B0604020202020204" pitchFamily="34" charset="0"/>
                <a:ea typeface="Times New Roman" panose="02020603050405020304" pitchFamily="18" charset="0"/>
              </a:rPr>
              <a:t>categories </a:t>
            </a:r>
            <a:r>
              <a:rPr lang="en-GB" sz="1400" dirty="0">
                <a:solidFill>
                  <a:srgbClr val="000000"/>
                </a:solidFill>
                <a:latin typeface="Arial" panose="020B0604020202020204" pitchFamily="34" charset="0"/>
                <a:ea typeface="Times New Roman" panose="02020603050405020304" pitchFamily="18" charset="0"/>
              </a:rPr>
              <a:t>of </a:t>
            </a:r>
            <a:r>
              <a:rPr lang="en-GB" sz="1400" dirty="0" smtClean="0">
                <a:solidFill>
                  <a:srgbClr val="000000"/>
                </a:solidFill>
                <a:latin typeface="Arial" panose="020B0604020202020204" pitchFamily="34" charset="0"/>
                <a:ea typeface="Times New Roman" panose="02020603050405020304" pitchFamily="18" charset="0"/>
              </a:rPr>
              <a:t>employees, that is, </a:t>
            </a:r>
            <a:r>
              <a:rPr lang="en-GB" sz="1400" dirty="0">
                <a:solidFill>
                  <a:srgbClr val="000000"/>
                </a:solidFill>
                <a:latin typeface="Arial" panose="020B0604020202020204" pitchFamily="34" charset="0"/>
                <a:ea typeface="Times New Roman" panose="02020603050405020304" pitchFamily="18" charset="0"/>
              </a:rPr>
              <a:t> </a:t>
            </a:r>
            <a:r>
              <a:rPr lang="en-GB" sz="1400" dirty="0" smtClean="0">
                <a:solidFill>
                  <a:srgbClr val="000000"/>
                </a:solidFill>
                <a:latin typeface="Arial" panose="020B0604020202020204" pitchFamily="34" charset="0"/>
                <a:ea typeface="Times New Roman" panose="02020603050405020304" pitchFamily="18" charset="0"/>
              </a:rPr>
              <a:t>levels </a:t>
            </a:r>
            <a:r>
              <a:rPr lang="en-GB" sz="1400" dirty="0">
                <a:solidFill>
                  <a:srgbClr val="000000"/>
                </a:solidFill>
                <a:latin typeface="Arial" panose="020B0604020202020204" pitchFamily="34" charset="0"/>
                <a:ea typeface="Times New Roman" panose="02020603050405020304" pitchFamily="18" charset="0"/>
              </a:rPr>
              <a:t>2- 12, OSD, Officials from SCM and Finance   </a:t>
            </a:r>
            <a:endParaRPr lang="en-ZA" sz="2000" dirty="0">
              <a:solidFill>
                <a:srgbClr val="000000"/>
              </a:solidFill>
              <a:latin typeface="Arial" panose="020B0604020202020204" pitchFamily="34" charset="0"/>
              <a:ea typeface="Calibri" panose="020F0502020204030204" pitchFamily="34" charset="0"/>
            </a:endParaRPr>
          </a:p>
          <a:p>
            <a:pPr>
              <a:spcAft>
                <a:spcPts val="0"/>
              </a:spcAft>
            </a:pPr>
            <a:r>
              <a:rPr lang="en-GB" sz="1400" dirty="0" smtClean="0">
                <a:solidFill>
                  <a:srgbClr val="000000"/>
                </a:solidFill>
                <a:latin typeface="Arial" panose="020B0604020202020204" pitchFamily="34" charset="0"/>
                <a:ea typeface="Times New Roman" panose="02020603050405020304" pitchFamily="18" charset="0"/>
              </a:rPr>
              <a:t>Verification </a:t>
            </a:r>
            <a:r>
              <a:rPr lang="en-GB" sz="1400" dirty="0">
                <a:solidFill>
                  <a:srgbClr val="000000"/>
                </a:solidFill>
                <a:latin typeface="Arial" panose="020B0604020202020204" pitchFamily="34" charset="0"/>
                <a:ea typeface="Times New Roman" panose="02020603050405020304" pitchFamily="18" charset="0"/>
              </a:rPr>
              <a:t>of Financial Disclosures by other </a:t>
            </a:r>
            <a:r>
              <a:rPr lang="en-GB" sz="1400" dirty="0" smtClean="0">
                <a:solidFill>
                  <a:srgbClr val="000000"/>
                </a:solidFill>
                <a:latin typeface="Arial" panose="020B0604020202020204" pitchFamily="34" charset="0"/>
                <a:ea typeface="Times New Roman" panose="02020603050405020304" pitchFamily="18" charset="0"/>
              </a:rPr>
              <a:t>categories </a:t>
            </a:r>
            <a:r>
              <a:rPr lang="en-GB" sz="1400" dirty="0">
                <a:solidFill>
                  <a:srgbClr val="000000"/>
                </a:solidFill>
                <a:latin typeface="Arial" panose="020B0604020202020204" pitchFamily="34" charset="0"/>
                <a:ea typeface="Times New Roman" panose="02020603050405020304" pitchFamily="18" charset="0"/>
              </a:rPr>
              <a:t>of employees </a:t>
            </a:r>
            <a:endParaRPr lang="en-ZA" sz="2000" dirty="0">
              <a:solidFill>
                <a:srgbClr val="000000"/>
              </a:solidFill>
              <a:latin typeface="Arial" panose="020B0604020202020204" pitchFamily="34" charset="0"/>
              <a:ea typeface="Calibri" panose="020F0502020204030204" pitchFamily="34" charset="0"/>
            </a:endParaRPr>
          </a:p>
          <a:p>
            <a:pPr>
              <a:spcAft>
                <a:spcPts val="0"/>
              </a:spcAft>
            </a:pPr>
            <a:r>
              <a:rPr lang="en-GB" sz="1400" dirty="0" smtClean="0">
                <a:solidFill>
                  <a:srgbClr val="000000"/>
                </a:solidFill>
                <a:latin typeface="Arial" panose="020B0604020202020204" pitchFamily="34" charset="0"/>
                <a:ea typeface="Times New Roman" panose="02020603050405020304" pitchFamily="18" charset="0"/>
              </a:rPr>
              <a:t>Promotion </a:t>
            </a:r>
            <a:r>
              <a:rPr lang="en-GB" sz="1400" dirty="0">
                <a:solidFill>
                  <a:srgbClr val="000000"/>
                </a:solidFill>
                <a:latin typeface="Arial" panose="020B0604020202020204" pitchFamily="34" charset="0"/>
                <a:ea typeface="Times New Roman" panose="02020603050405020304" pitchFamily="18" charset="0"/>
              </a:rPr>
              <a:t>of the Anti-Fraud and Corruption Awareness </a:t>
            </a:r>
            <a:endParaRPr lang="en-ZA" sz="2000" dirty="0">
              <a:solidFill>
                <a:srgbClr val="000000"/>
              </a:solidFill>
              <a:latin typeface="Arial" panose="020B0604020202020204" pitchFamily="34" charset="0"/>
              <a:ea typeface="Calibri" panose="020F0502020204030204" pitchFamily="34" charset="0"/>
            </a:endParaRPr>
          </a:p>
          <a:p>
            <a:pPr>
              <a:spcAft>
                <a:spcPts val="0"/>
              </a:spcAft>
            </a:pPr>
            <a:r>
              <a:rPr lang="en-GB" sz="1400" dirty="0">
                <a:solidFill>
                  <a:srgbClr val="000000"/>
                </a:solidFill>
                <a:latin typeface="Arial" panose="020B0604020202020204" pitchFamily="34" charset="0"/>
                <a:ea typeface="Times New Roman" panose="02020603050405020304" pitchFamily="18" charset="0"/>
              </a:rPr>
              <a:t>T</a:t>
            </a:r>
            <a:r>
              <a:rPr lang="en-GB" sz="1400" dirty="0" smtClean="0">
                <a:solidFill>
                  <a:srgbClr val="000000"/>
                </a:solidFill>
                <a:latin typeface="Arial" panose="020B0604020202020204" pitchFamily="34" charset="0"/>
                <a:ea typeface="Times New Roman" panose="02020603050405020304" pitchFamily="18" charset="0"/>
              </a:rPr>
              <a:t>he </a:t>
            </a:r>
            <a:r>
              <a:rPr lang="en-GB" sz="1400" dirty="0">
                <a:solidFill>
                  <a:srgbClr val="000000"/>
                </a:solidFill>
                <a:latin typeface="Arial" panose="020B0604020202020204" pitchFamily="34" charset="0"/>
                <a:ea typeface="Times New Roman" panose="02020603050405020304" pitchFamily="18" charset="0"/>
              </a:rPr>
              <a:t>Quarter 1 Ethics and Fraud Risk Monitoring tool </a:t>
            </a:r>
            <a:r>
              <a:rPr lang="en-GB" sz="1400" dirty="0" smtClean="0">
                <a:solidFill>
                  <a:srgbClr val="000000"/>
                </a:solidFill>
                <a:latin typeface="Arial" panose="020B0604020202020204" pitchFamily="34" charset="0"/>
                <a:ea typeface="Times New Roman" panose="02020603050405020304" pitchFamily="18" charset="0"/>
              </a:rPr>
              <a:t> updated</a:t>
            </a:r>
            <a:endParaRPr lang="en-ZA" sz="2000" dirty="0">
              <a:solidFill>
                <a:srgbClr val="000000"/>
              </a:solidFill>
              <a:latin typeface="Arial" panose="020B0604020202020204" pitchFamily="34" charset="0"/>
              <a:ea typeface="Calibri" panose="020F0502020204030204" pitchFamily="34" charset="0"/>
            </a:endParaRPr>
          </a:p>
          <a:p>
            <a:pPr>
              <a:spcAft>
                <a:spcPts val="0"/>
              </a:spcAft>
            </a:pPr>
            <a:r>
              <a:rPr lang="en-GB" sz="1400" dirty="0" smtClean="0">
                <a:solidFill>
                  <a:srgbClr val="000000"/>
                </a:solidFill>
                <a:latin typeface="Arial" panose="020B0604020202020204" pitchFamily="34" charset="0"/>
                <a:ea typeface="Times New Roman" panose="02020603050405020304" pitchFamily="18" charset="0"/>
              </a:rPr>
              <a:t>Analysed </a:t>
            </a:r>
            <a:r>
              <a:rPr lang="en-GB" sz="1400" dirty="0">
                <a:solidFill>
                  <a:srgbClr val="000000"/>
                </a:solidFill>
                <a:latin typeface="Arial" panose="020B0604020202020204" pitchFamily="34" charset="0"/>
                <a:ea typeface="Times New Roman" panose="02020603050405020304" pitchFamily="18" charset="0"/>
              </a:rPr>
              <a:t>reported cases and capture the cases on the Case Management Register </a:t>
            </a:r>
            <a:endParaRPr lang="en-ZA" sz="2000" dirty="0">
              <a:solidFill>
                <a:srgbClr val="000000"/>
              </a:solidFill>
              <a:latin typeface="Arial" panose="020B0604020202020204" pitchFamily="34" charset="0"/>
              <a:ea typeface="Calibri" panose="020F0502020204030204" pitchFamily="34" charset="0"/>
            </a:endParaRPr>
          </a:p>
          <a:p>
            <a:pPr>
              <a:spcAft>
                <a:spcPts val="0"/>
              </a:spcAft>
            </a:pPr>
            <a:r>
              <a:rPr lang="en-GB" sz="1400" dirty="0" smtClean="0">
                <a:solidFill>
                  <a:srgbClr val="000000"/>
                </a:solidFill>
                <a:latin typeface="Arial" panose="020B0604020202020204" pitchFamily="34" charset="0"/>
                <a:ea typeface="Times New Roman" panose="02020603050405020304" pitchFamily="18" charset="0"/>
              </a:rPr>
              <a:t>Conducted </a:t>
            </a:r>
            <a:r>
              <a:rPr lang="en-GB" sz="1400" dirty="0">
                <a:solidFill>
                  <a:srgbClr val="000000"/>
                </a:solidFill>
                <a:latin typeface="Arial" panose="020B0604020202020204" pitchFamily="34" charset="0"/>
                <a:ea typeface="Times New Roman" panose="02020603050405020304" pitchFamily="18" charset="0"/>
              </a:rPr>
              <a:t>p</a:t>
            </a:r>
            <a:r>
              <a:rPr lang="en-GB" sz="1400" dirty="0" smtClean="0">
                <a:solidFill>
                  <a:srgbClr val="000000"/>
                </a:solidFill>
                <a:latin typeface="Arial" panose="020B0604020202020204" pitchFamily="34" charset="0"/>
                <a:ea typeface="Times New Roman" panose="02020603050405020304" pitchFamily="18" charset="0"/>
              </a:rPr>
              <a:t>reliminary investigations on the reported cases</a:t>
            </a:r>
            <a:endParaRPr lang="en-ZA" sz="2000" dirty="0">
              <a:solidFill>
                <a:srgbClr val="000000"/>
              </a:solidFill>
              <a:latin typeface="Arial" panose="020B0604020202020204" pitchFamily="34" charset="0"/>
              <a:ea typeface="Calibri" panose="020F0502020204030204" pitchFamily="34" charset="0"/>
            </a:endParaRPr>
          </a:p>
          <a:p>
            <a:pPr>
              <a:spcAft>
                <a:spcPts val="0"/>
              </a:spcAft>
            </a:pPr>
            <a:r>
              <a:rPr lang="en-GB" sz="1400" dirty="0" smtClean="0">
                <a:solidFill>
                  <a:srgbClr val="000000"/>
                </a:solidFill>
                <a:latin typeface="Arial" panose="020B0604020202020204" pitchFamily="34" charset="0"/>
                <a:ea typeface="Times New Roman" panose="02020603050405020304" pitchFamily="18" charset="0"/>
              </a:rPr>
              <a:t>Draft </a:t>
            </a:r>
            <a:r>
              <a:rPr lang="en-GB" sz="1400" dirty="0">
                <a:solidFill>
                  <a:srgbClr val="000000"/>
                </a:solidFill>
                <a:latin typeface="Arial" panose="020B0604020202020204" pitchFamily="34" charset="0"/>
                <a:ea typeface="Times New Roman" panose="02020603050405020304" pitchFamily="18" charset="0"/>
              </a:rPr>
              <a:t>investigation reports </a:t>
            </a:r>
            <a:endParaRPr lang="en-ZA" sz="2000" dirty="0" smtClean="0">
              <a:solidFill>
                <a:srgbClr val="000000"/>
              </a:solidFill>
              <a:latin typeface="Arial" panose="020B0604020202020204" pitchFamily="34" charset="0"/>
              <a:ea typeface="Times New Roman" panose="02020603050405020304" pitchFamily="18" charset="0"/>
            </a:endParaRPr>
          </a:p>
          <a:p>
            <a:pPr marL="0" indent="0">
              <a:spcAft>
                <a:spcPts val="0"/>
              </a:spcAft>
              <a:buNone/>
            </a:pPr>
            <a:endParaRPr lang="en-US" sz="1400" dirty="0">
              <a:latin typeface="Arial" pitchFamily="34" charset="0"/>
              <a:ea typeface="ＭＳ Ｐゴシック" pitchFamily="34" charset="-128"/>
            </a:endParaRPr>
          </a:p>
          <a:p>
            <a:pPr marL="0" lvl="0" indent="0" algn="just">
              <a:spcBef>
                <a:spcPct val="0"/>
              </a:spcBef>
              <a:buNone/>
              <a:defRPr/>
            </a:pPr>
            <a:endParaRPr lang="en-US" altLang="en-US" sz="2000" dirty="0" smtClean="0">
              <a:solidFill>
                <a:srgbClr val="FF0000"/>
              </a:solidFill>
              <a:latin typeface="Arial" pitchFamily="34" charset="0"/>
              <a:ea typeface="MS PGothic" panose="020B0600070205080204" pitchFamily="34" charset="-128"/>
            </a:endParaRPr>
          </a:p>
        </p:txBody>
      </p:sp>
    </p:spTree>
    <p:extLst>
      <p:ext uri="{BB962C8B-B14F-4D97-AF65-F5344CB8AC3E}">
        <p14:creationId xmlns:p14="http://schemas.microsoft.com/office/powerpoint/2010/main" xmlns="" val="3464144425"/>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177964D-3CDF-2F46-9E7D-3AB8485A2693}" type="slidenum">
              <a:rPr lang="en-US" altLang="en-US" smtClean="0"/>
              <a:pPr>
                <a:defRPr/>
              </a:pPr>
              <a:t>14</a:t>
            </a:fld>
            <a:endParaRPr lang="en-US" altLang="en-US" dirty="0"/>
          </a:p>
        </p:txBody>
      </p:sp>
      <p:sp>
        <p:nvSpPr>
          <p:cNvPr id="5" name="Footer Placeholder 4"/>
          <p:cNvSpPr>
            <a:spLocks noGrp="1"/>
          </p:cNvSpPr>
          <p:nvPr>
            <p:ph type="ftr" sz="quarter" idx="11"/>
          </p:nvPr>
        </p:nvSpPr>
        <p:spPr/>
        <p:txBody>
          <a:bodyPr/>
          <a:lstStyle/>
          <a:p>
            <a:pPr>
              <a:defRPr/>
            </a:pPr>
            <a:endParaRPr lang="en-US" dirty="0">
              <a:solidFill>
                <a:srgbClr val="000000">
                  <a:tint val="75000"/>
                </a:srgbClr>
              </a:solidFill>
            </a:endParaRPr>
          </a:p>
        </p:txBody>
      </p:sp>
      <p:sp>
        <p:nvSpPr>
          <p:cNvPr id="6" name="Date Placeholder 5"/>
          <p:cNvSpPr>
            <a:spLocks noGrp="1"/>
          </p:cNvSpPr>
          <p:nvPr>
            <p:ph type="dt" sz="half" idx="12"/>
          </p:nvPr>
        </p:nvSpPr>
        <p:spPr/>
        <p:txBody>
          <a:bodyPr/>
          <a:lstStyle/>
          <a:p>
            <a:pPr>
              <a:defRPr/>
            </a:pPr>
            <a:fld id="{04BCFF81-8853-7543-8BA2-A647B471C165}" type="datetime1">
              <a:rPr lang="en-US" altLang="en-US" smtClean="0"/>
              <a:pPr>
                <a:defRPr/>
              </a:pPr>
              <a:t>2/23/2022</a:t>
            </a:fld>
            <a:endParaRPr lang="en-US" altLang="en-US" dirty="0"/>
          </a:p>
        </p:txBody>
      </p:sp>
      <p:sp>
        <p:nvSpPr>
          <p:cNvPr id="9" name="Title 7"/>
          <p:cNvSpPr txBox="1">
            <a:spLocks/>
          </p:cNvSpPr>
          <p:nvPr/>
        </p:nvSpPr>
        <p:spPr bwMode="auto">
          <a:xfrm>
            <a:off x="0" y="1"/>
            <a:ext cx="9144000" cy="260647"/>
          </a:xfrm>
          <a:prstGeom prst="rect">
            <a:avLst/>
          </a:prstGeom>
          <a:solidFill>
            <a:schemeClr val="tx2">
              <a:lumMod val="90000"/>
              <a:lumOff val="10000"/>
            </a:schemeClr>
          </a:solidFill>
          <a:ln>
            <a:noFill/>
          </a:ln>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800" kern="1200" cap="all" baseline="0">
                <a:solidFill>
                  <a:schemeClr val="bg1"/>
                </a:solidFill>
                <a:latin typeface="Arial"/>
                <a:ea typeface="MS PGothic" panose="020B0600070205080204" pitchFamily="34"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pPr algn="ctr">
              <a:defRPr/>
            </a:pPr>
            <a:r>
              <a:rPr lang="en-US" sz="2400" b="1" cap="none" dirty="0" smtClean="0">
                <a:solidFill>
                  <a:srgbClr val="FFFFFF"/>
                </a:solidFill>
                <a:ea typeface="ＭＳ Ｐゴシック" pitchFamily="-108" charset="-128"/>
              </a:rPr>
              <a:t>ADMINISTRATION </a:t>
            </a:r>
            <a:endParaRPr lang="en-US" sz="2400" b="1" cap="none" dirty="0">
              <a:solidFill>
                <a:srgbClr val="FFFFFF"/>
              </a:solidFill>
              <a:ea typeface="ＭＳ Ｐゴシック" pitchFamily="-108" charset="-128"/>
            </a:endParaRPr>
          </a:p>
        </p:txBody>
      </p:sp>
      <p:sp>
        <p:nvSpPr>
          <p:cNvPr id="11" name="Content Placeholder 2"/>
          <p:cNvSpPr>
            <a:spLocks noGrp="1"/>
          </p:cNvSpPr>
          <p:nvPr>
            <p:ph idx="1"/>
          </p:nvPr>
        </p:nvSpPr>
        <p:spPr>
          <a:xfrm>
            <a:off x="174468" y="252718"/>
            <a:ext cx="8866777" cy="6164410"/>
          </a:xfrm>
        </p:spPr>
        <p:txBody>
          <a:bodyPr/>
          <a:lstStyle/>
          <a:p>
            <a:pPr marL="0" lvl="0" indent="0" algn="just">
              <a:spcBef>
                <a:spcPct val="0"/>
              </a:spcBef>
              <a:buNone/>
              <a:defRPr/>
            </a:pPr>
            <a:r>
              <a:rPr lang="en-US" sz="1400" b="1" dirty="0" smtClean="0">
                <a:solidFill>
                  <a:srgbClr val="000000"/>
                </a:solidFill>
                <a:latin typeface="Arial" pitchFamily="34" charset="0"/>
                <a:ea typeface="ＭＳ Ｐゴシック" pitchFamily="34" charset="-128"/>
              </a:rPr>
              <a:t>Target</a:t>
            </a:r>
            <a:r>
              <a:rPr lang="en-US" sz="1400" b="1" dirty="0">
                <a:solidFill>
                  <a:srgbClr val="000000"/>
                </a:solidFill>
                <a:latin typeface="Arial" pitchFamily="34" charset="0"/>
                <a:ea typeface="ＭＳ Ｐゴシック" pitchFamily="34" charset="-128"/>
              </a:rPr>
              <a:t>: </a:t>
            </a:r>
            <a:r>
              <a:rPr lang="en-US" sz="1400" dirty="0">
                <a:solidFill>
                  <a:srgbClr val="000000"/>
                </a:solidFill>
                <a:latin typeface="Arial" pitchFamily="34" charset="0"/>
                <a:ea typeface="ＭＳ Ｐゴシック" pitchFamily="34" charset="-128"/>
              </a:rPr>
              <a:t>45% implementation of the approved annual ICT plan</a:t>
            </a:r>
          </a:p>
          <a:p>
            <a:pPr marL="0" lvl="0" indent="0" algn="just">
              <a:spcBef>
                <a:spcPct val="0"/>
              </a:spcBef>
              <a:buNone/>
              <a:defRPr/>
            </a:pPr>
            <a:r>
              <a:rPr lang="en-US" sz="1400" b="1" dirty="0" smtClean="0">
                <a:solidFill>
                  <a:srgbClr val="000000"/>
                </a:solidFill>
                <a:latin typeface="Arial" pitchFamily="34" charset="0"/>
                <a:ea typeface="ＭＳ Ｐゴシック" pitchFamily="34" charset="-128"/>
              </a:rPr>
              <a:t>Performance</a:t>
            </a:r>
            <a:r>
              <a:rPr lang="en-US" sz="1400" dirty="0">
                <a:solidFill>
                  <a:srgbClr val="000000"/>
                </a:solidFill>
                <a:latin typeface="Arial" pitchFamily="34" charset="0"/>
                <a:ea typeface="ＭＳ Ｐゴシック" pitchFamily="34" charset="-128"/>
              </a:rPr>
              <a:t>: 51% implementation of the approved annual ICT plan</a:t>
            </a:r>
          </a:p>
          <a:p>
            <a:pPr marL="285750" lvl="0" indent="-285750" algn="just">
              <a:spcBef>
                <a:spcPct val="0"/>
              </a:spcBef>
              <a:buFont typeface="Wingdings" panose="05000000000000000000" pitchFamily="2" charset="2"/>
              <a:buChar char="§"/>
              <a:defRPr/>
            </a:pPr>
            <a:r>
              <a:rPr lang="en-US" sz="1400" dirty="0">
                <a:solidFill>
                  <a:srgbClr val="000000"/>
                </a:solidFill>
                <a:latin typeface="Arial" pitchFamily="34" charset="0"/>
                <a:ea typeface="ＭＳ Ｐゴシック" pitchFamily="34" charset="-128"/>
              </a:rPr>
              <a:t>In terms </a:t>
            </a:r>
            <a:r>
              <a:rPr lang="en-US" sz="1400" dirty="0" smtClean="0">
                <a:solidFill>
                  <a:srgbClr val="000000"/>
                </a:solidFill>
                <a:latin typeface="Arial" pitchFamily="34" charset="0"/>
                <a:ea typeface="ＭＳ Ｐゴシック" pitchFamily="34" charset="-128"/>
              </a:rPr>
              <a:t>of the </a:t>
            </a:r>
            <a:r>
              <a:rPr lang="en-US" sz="1400" dirty="0">
                <a:solidFill>
                  <a:srgbClr val="000000"/>
                </a:solidFill>
                <a:latin typeface="Arial" pitchFamily="34" charset="0"/>
                <a:ea typeface="ＭＳ Ｐゴシック" pitchFamily="34" charset="-128"/>
              </a:rPr>
              <a:t>ICT plan, 22 out of 43 deliverables </a:t>
            </a:r>
            <a:r>
              <a:rPr lang="en-US" sz="1400" dirty="0" smtClean="0">
                <a:solidFill>
                  <a:srgbClr val="000000"/>
                </a:solidFill>
                <a:latin typeface="Arial" pitchFamily="34" charset="0"/>
                <a:ea typeface="ＭＳ Ｐゴシック" pitchFamily="34" charset="-128"/>
              </a:rPr>
              <a:t>were achieved </a:t>
            </a:r>
            <a:r>
              <a:rPr lang="en-US" sz="1400" dirty="0">
                <a:solidFill>
                  <a:srgbClr val="000000"/>
                </a:solidFill>
                <a:latin typeface="Arial" pitchFamily="34" charset="0"/>
                <a:ea typeface="ＭＳ Ｐゴシック" pitchFamily="34" charset="-128"/>
              </a:rPr>
              <a:t>which translates to 51</a:t>
            </a:r>
            <a:r>
              <a:rPr lang="en-US" sz="1400" dirty="0" smtClean="0">
                <a:solidFill>
                  <a:srgbClr val="000000"/>
                </a:solidFill>
                <a:latin typeface="Arial" pitchFamily="34" charset="0"/>
                <a:ea typeface="ＭＳ Ｐゴシック" pitchFamily="34" charset="-128"/>
              </a:rPr>
              <a:t>% </a:t>
            </a:r>
          </a:p>
          <a:p>
            <a:pPr marL="285750" lvl="0" indent="-285750" algn="just">
              <a:spcBef>
                <a:spcPct val="0"/>
              </a:spcBef>
              <a:buFont typeface="Wingdings" panose="05000000000000000000" pitchFamily="2" charset="2"/>
              <a:buChar char="§"/>
              <a:defRPr/>
            </a:pPr>
            <a:r>
              <a:rPr lang="en-US" sz="1400" dirty="0">
                <a:solidFill>
                  <a:srgbClr val="000000"/>
                </a:solidFill>
                <a:latin typeface="Arial" pitchFamily="34" charset="0"/>
                <a:ea typeface="ＭＳ Ｐゴシック" pitchFamily="34" charset="-128"/>
              </a:rPr>
              <a:t>Below are some of the deliverable for the period under review:</a:t>
            </a:r>
          </a:p>
          <a:p>
            <a:pPr lvl="1" algn="just">
              <a:lnSpc>
                <a:spcPct val="107000"/>
              </a:lnSpc>
              <a:spcBef>
                <a:spcPct val="0"/>
              </a:spcBef>
              <a:buFont typeface="Arial" panose="020B0604020202020204" pitchFamily="34" charset="0"/>
              <a:buChar char="•"/>
              <a:defRPr/>
            </a:pPr>
            <a:r>
              <a:rPr lang="en-ZA" sz="1400" dirty="0">
                <a:solidFill>
                  <a:srgbClr val="000000"/>
                </a:solidFill>
                <a:latin typeface="Arial" pitchFamily="34" charset="0"/>
                <a:ea typeface="ＭＳ Ｐゴシック" pitchFamily="34" charset="-128"/>
                <a:cs typeface="ＭＳ Ｐゴシック" pitchFamily="-108" charset="-128"/>
              </a:rPr>
              <a:t>Front end management of HSS user rights</a:t>
            </a:r>
          </a:p>
          <a:p>
            <a:pPr lvl="1" algn="just">
              <a:lnSpc>
                <a:spcPct val="107000"/>
              </a:lnSpc>
              <a:spcBef>
                <a:spcPct val="0"/>
              </a:spcBef>
              <a:buFont typeface="Arial" panose="020B0604020202020204" pitchFamily="34" charset="0"/>
              <a:buChar char="•"/>
              <a:defRPr/>
            </a:pPr>
            <a:r>
              <a:rPr lang="en-ZA" sz="1400" dirty="0" smtClean="0">
                <a:solidFill>
                  <a:srgbClr val="000000"/>
                </a:solidFill>
                <a:latin typeface="Arial" pitchFamily="34" charset="0"/>
                <a:ea typeface="ＭＳ Ｐゴシック" pitchFamily="34" charset="-128"/>
              </a:rPr>
              <a:t>Removal of </a:t>
            </a:r>
            <a:r>
              <a:rPr lang="en-ZA" sz="1400" dirty="0">
                <a:solidFill>
                  <a:srgbClr val="000000"/>
                </a:solidFill>
                <a:latin typeface="Arial" pitchFamily="34" charset="0"/>
                <a:ea typeface="ＭＳ Ｐゴシック" pitchFamily="34" charset="-128"/>
              </a:rPr>
              <a:t>user roles on HSS</a:t>
            </a:r>
          </a:p>
          <a:p>
            <a:pPr lvl="1" algn="just">
              <a:lnSpc>
                <a:spcPct val="107000"/>
              </a:lnSpc>
              <a:spcBef>
                <a:spcPct val="0"/>
              </a:spcBef>
              <a:buFont typeface="Arial" panose="020B0604020202020204" pitchFamily="34" charset="0"/>
              <a:buChar char="•"/>
              <a:defRPr/>
            </a:pPr>
            <a:r>
              <a:rPr lang="en-ZA" sz="1400" dirty="0">
                <a:solidFill>
                  <a:srgbClr val="000000"/>
                </a:solidFill>
                <a:latin typeface="Arial" pitchFamily="34" charset="0"/>
                <a:ea typeface="ＭＳ Ｐゴシック" pitchFamily="34" charset="-128"/>
              </a:rPr>
              <a:t>Management of user functions</a:t>
            </a:r>
          </a:p>
          <a:p>
            <a:pPr lvl="1" algn="just">
              <a:lnSpc>
                <a:spcPct val="107000"/>
              </a:lnSpc>
              <a:spcBef>
                <a:spcPct val="0"/>
              </a:spcBef>
              <a:buFont typeface="Arial" panose="020B0604020202020204" pitchFamily="34" charset="0"/>
              <a:buChar char="•"/>
              <a:defRPr/>
            </a:pPr>
            <a:r>
              <a:rPr lang="en-ZA" sz="1400" dirty="0">
                <a:solidFill>
                  <a:srgbClr val="000000"/>
                </a:solidFill>
                <a:latin typeface="Arial" pitchFamily="34" charset="0"/>
                <a:ea typeface="ＭＳ Ｐゴシック" pitchFamily="34" charset="-128"/>
              </a:rPr>
              <a:t>Financial Intervention Project Types- Setup instrument</a:t>
            </a:r>
          </a:p>
          <a:p>
            <a:pPr lvl="1" algn="just">
              <a:lnSpc>
                <a:spcPct val="107000"/>
              </a:lnSpc>
              <a:spcBef>
                <a:spcPct val="0"/>
              </a:spcBef>
              <a:buFont typeface="Arial" panose="020B0604020202020204" pitchFamily="34" charset="0"/>
              <a:buChar char="•"/>
              <a:defRPr/>
            </a:pPr>
            <a:r>
              <a:rPr lang="en-ZA" sz="1400" dirty="0">
                <a:solidFill>
                  <a:srgbClr val="000000"/>
                </a:solidFill>
                <a:latin typeface="Arial" pitchFamily="34" charset="0"/>
                <a:ea typeface="ＭＳ Ｐゴシック" pitchFamily="34" charset="-128"/>
              </a:rPr>
              <a:t>HSS online user permission audit trail report</a:t>
            </a:r>
          </a:p>
          <a:p>
            <a:pPr lvl="1" algn="just">
              <a:lnSpc>
                <a:spcPct val="107000"/>
              </a:lnSpc>
              <a:spcBef>
                <a:spcPct val="0"/>
              </a:spcBef>
              <a:buFont typeface="Arial" panose="020B0604020202020204" pitchFamily="34" charset="0"/>
              <a:buChar char="•"/>
              <a:defRPr/>
            </a:pPr>
            <a:r>
              <a:rPr lang="en-ZA" sz="1400" dirty="0" smtClean="0">
                <a:solidFill>
                  <a:srgbClr val="000000"/>
                </a:solidFill>
                <a:latin typeface="Arial" pitchFamily="34" charset="0"/>
                <a:ea typeface="ＭＳ Ｐゴシック" pitchFamily="34" charset="-128"/>
              </a:rPr>
              <a:t>Update on </a:t>
            </a:r>
            <a:r>
              <a:rPr lang="en-ZA" sz="1400" dirty="0">
                <a:solidFill>
                  <a:srgbClr val="000000"/>
                </a:solidFill>
                <a:latin typeface="Arial" pitchFamily="34" charset="0"/>
                <a:ea typeface="ＭＳ Ｐゴシック" pitchFamily="34" charset="-128"/>
              </a:rPr>
              <a:t>payments per site </a:t>
            </a:r>
            <a:r>
              <a:rPr lang="en-ZA" sz="1400" dirty="0" smtClean="0">
                <a:solidFill>
                  <a:srgbClr val="000000"/>
                </a:solidFill>
                <a:latin typeface="Arial" pitchFamily="34" charset="0"/>
                <a:ea typeface="ＭＳ Ｐゴシック" pitchFamily="34" charset="-128"/>
              </a:rPr>
              <a:t>report was done</a:t>
            </a:r>
            <a:endParaRPr lang="en-ZA" sz="1400" dirty="0">
              <a:solidFill>
                <a:srgbClr val="000000"/>
              </a:solidFill>
              <a:latin typeface="Arial" pitchFamily="34" charset="0"/>
              <a:ea typeface="ＭＳ Ｐゴシック" pitchFamily="34" charset="-128"/>
            </a:endParaRPr>
          </a:p>
          <a:p>
            <a:pPr lvl="1" algn="just">
              <a:lnSpc>
                <a:spcPct val="107000"/>
              </a:lnSpc>
              <a:spcBef>
                <a:spcPct val="0"/>
              </a:spcBef>
              <a:buFont typeface="Arial" panose="020B0604020202020204" pitchFamily="34" charset="0"/>
              <a:buChar char="•"/>
              <a:defRPr/>
            </a:pPr>
            <a:r>
              <a:rPr lang="en-ZA" sz="1400" dirty="0">
                <a:solidFill>
                  <a:srgbClr val="000000"/>
                </a:solidFill>
                <a:latin typeface="Arial" pitchFamily="34" charset="0"/>
                <a:ea typeface="ＭＳ Ｐゴシック" pitchFamily="34" charset="-128"/>
              </a:rPr>
              <a:t>P</a:t>
            </a:r>
            <a:r>
              <a:rPr lang="en-ZA" sz="1400" dirty="0" smtClean="0">
                <a:solidFill>
                  <a:srgbClr val="000000"/>
                </a:solidFill>
                <a:latin typeface="Arial" pitchFamily="34" charset="0"/>
                <a:ea typeface="ＭＳ Ｐゴシック" pitchFamily="34" charset="-128"/>
              </a:rPr>
              <a:t>ayment details were added on </a:t>
            </a:r>
            <a:r>
              <a:rPr lang="en-ZA" sz="1400" dirty="0">
                <a:solidFill>
                  <a:srgbClr val="000000"/>
                </a:solidFill>
                <a:latin typeface="Arial" pitchFamily="34" charset="0"/>
                <a:ea typeface="ＭＳ Ｐゴシック" pitchFamily="34" charset="-128"/>
              </a:rPr>
              <a:t>the project summary report</a:t>
            </a:r>
          </a:p>
          <a:p>
            <a:pPr lvl="1" algn="just">
              <a:lnSpc>
                <a:spcPct val="107000"/>
              </a:lnSpc>
              <a:spcBef>
                <a:spcPct val="0"/>
              </a:spcBef>
              <a:buFont typeface="Arial" panose="020B0604020202020204" pitchFamily="34" charset="0"/>
              <a:buChar char="•"/>
              <a:defRPr/>
            </a:pPr>
            <a:r>
              <a:rPr lang="en-ZA" sz="1400" dirty="0">
                <a:solidFill>
                  <a:srgbClr val="000000"/>
                </a:solidFill>
                <a:latin typeface="Arial" pitchFamily="34" charset="0"/>
                <a:ea typeface="ＭＳ Ｐゴシック" pitchFamily="34" charset="-128"/>
              </a:rPr>
              <a:t>P</a:t>
            </a:r>
            <a:r>
              <a:rPr lang="en-ZA" sz="1400" dirty="0" smtClean="0">
                <a:solidFill>
                  <a:srgbClr val="000000"/>
                </a:solidFill>
                <a:latin typeface="Arial" pitchFamily="34" charset="0"/>
                <a:ea typeface="ＭＳ Ｐゴシック" pitchFamily="34" charset="-128"/>
              </a:rPr>
              <a:t>roject </a:t>
            </a:r>
            <a:r>
              <a:rPr lang="en-ZA" sz="1400" dirty="0">
                <a:solidFill>
                  <a:srgbClr val="000000"/>
                </a:solidFill>
                <a:latin typeface="Arial" pitchFamily="34" charset="0"/>
                <a:ea typeface="ＭＳ Ｐゴシック" pitchFamily="34" charset="-128"/>
              </a:rPr>
              <a:t>cash flow </a:t>
            </a:r>
            <a:r>
              <a:rPr lang="en-ZA" sz="1400" dirty="0" smtClean="0">
                <a:solidFill>
                  <a:srgbClr val="000000"/>
                </a:solidFill>
                <a:latin typeface="Arial" pitchFamily="34" charset="0"/>
                <a:ea typeface="ＭＳ Ｐゴシック" pitchFamily="34" charset="-128"/>
              </a:rPr>
              <a:t>report was updated</a:t>
            </a:r>
            <a:endParaRPr lang="en-ZA" sz="1400" dirty="0">
              <a:solidFill>
                <a:srgbClr val="000000"/>
              </a:solidFill>
              <a:latin typeface="Arial" pitchFamily="34" charset="0"/>
              <a:ea typeface="ＭＳ Ｐゴシック" pitchFamily="34" charset="-128"/>
            </a:endParaRPr>
          </a:p>
          <a:p>
            <a:pPr lvl="1" algn="just">
              <a:lnSpc>
                <a:spcPct val="107000"/>
              </a:lnSpc>
              <a:spcBef>
                <a:spcPct val="0"/>
              </a:spcBef>
              <a:buFont typeface="Arial" panose="020B0604020202020204" pitchFamily="34" charset="0"/>
              <a:buChar char="•"/>
              <a:defRPr/>
            </a:pPr>
            <a:r>
              <a:rPr lang="en-ZA" sz="1400" dirty="0">
                <a:solidFill>
                  <a:srgbClr val="000000"/>
                </a:solidFill>
                <a:latin typeface="Arial" pitchFamily="34" charset="0"/>
                <a:ea typeface="ＭＳ Ｐゴシック" pitchFamily="34" charset="-128"/>
              </a:rPr>
              <a:t>90% availability of secured ICT infrastructure</a:t>
            </a:r>
          </a:p>
          <a:p>
            <a:pPr lvl="1" algn="just">
              <a:lnSpc>
                <a:spcPct val="107000"/>
              </a:lnSpc>
              <a:spcBef>
                <a:spcPct val="0"/>
              </a:spcBef>
              <a:buFont typeface="Arial" panose="020B0604020202020204" pitchFamily="34" charset="0"/>
              <a:buChar char="•"/>
              <a:defRPr/>
            </a:pPr>
            <a:r>
              <a:rPr lang="en-ZA" sz="1400" dirty="0">
                <a:solidFill>
                  <a:srgbClr val="000000"/>
                </a:solidFill>
                <a:latin typeface="Arial" pitchFamily="34" charset="0"/>
                <a:ea typeface="ＭＳ Ｐゴシック" pitchFamily="34" charset="-128"/>
              </a:rPr>
              <a:t>Quarterly ICT security newsletters circulated through email</a:t>
            </a:r>
          </a:p>
          <a:p>
            <a:pPr lvl="1" algn="just">
              <a:lnSpc>
                <a:spcPct val="107000"/>
              </a:lnSpc>
              <a:spcBef>
                <a:spcPct val="0"/>
              </a:spcBef>
              <a:buFont typeface="Arial" panose="020B0604020202020204" pitchFamily="34" charset="0"/>
              <a:buChar char="•"/>
              <a:defRPr/>
            </a:pPr>
            <a:r>
              <a:rPr lang="en-ZA" sz="1400" dirty="0">
                <a:solidFill>
                  <a:srgbClr val="000000"/>
                </a:solidFill>
                <a:latin typeface="Arial" pitchFamily="34" charset="0"/>
                <a:ea typeface="ＭＳ Ｐゴシック" pitchFamily="34" charset="-128"/>
              </a:rPr>
              <a:t>Disaster recovery tests </a:t>
            </a:r>
          </a:p>
          <a:p>
            <a:pPr lvl="1" algn="just">
              <a:lnSpc>
                <a:spcPct val="107000"/>
              </a:lnSpc>
              <a:spcBef>
                <a:spcPct val="0"/>
              </a:spcBef>
              <a:buFont typeface="Arial" panose="020B0604020202020204" pitchFamily="34" charset="0"/>
              <a:buChar char="•"/>
              <a:defRPr/>
            </a:pPr>
            <a:r>
              <a:rPr lang="en-ZA" sz="1400" dirty="0" smtClean="0">
                <a:solidFill>
                  <a:srgbClr val="000000"/>
                </a:solidFill>
                <a:latin typeface="Arial" pitchFamily="34" charset="0"/>
                <a:ea typeface="ＭＳ Ｐゴシック" pitchFamily="34" charset="-128"/>
              </a:rPr>
              <a:t>Reviewed </a:t>
            </a:r>
            <a:r>
              <a:rPr lang="en-ZA" sz="1400" dirty="0">
                <a:solidFill>
                  <a:srgbClr val="000000"/>
                </a:solidFill>
                <a:latin typeface="Arial" pitchFamily="34" charset="0"/>
                <a:ea typeface="ＭＳ Ｐゴシック" pitchFamily="34" charset="-128"/>
              </a:rPr>
              <a:t>and </a:t>
            </a:r>
            <a:r>
              <a:rPr lang="en-ZA" sz="1400" dirty="0" smtClean="0">
                <a:solidFill>
                  <a:srgbClr val="000000"/>
                </a:solidFill>
                <a:latin typeface="Arial" pitchFamily="34" charset="0"/>
                <a:ea typeface="ＭＳ Ｐゴシック" pitchFamily="34" charset="-128"/>
              </a:rPr>
              <a:t>facilitated on </a:t>
            </a:r>
            <a:r>
              <a:rPr lang="en-ZA" sz="1400" dirty="0">
                <a:solidFill>
                  <a:srgbClr val="000000"/>
                </a:solidFill>
                <a:latin typeface="Arial" pitchFamily="34" charset="0"/>
                <a:ea typeface="ＭＳ Ｐゴシック" pitchFamily="34" charset="-128"/>
              </a:rPr>
              <a:t>approval for the ICT </a:t>
            </a:r>
            <a:r>
              <a:rPr lang="en-ZA" sz="1400" dirty="0" smtClean="0">
                <a:solidFill>
                  <a:srgbClr val="000000"/>
                </a:solidFill>
                <a:latin typeface="Arial" pitchFamily="34" charset="0"/>
                <a:ea typeface="ＭＳ Ｐゴシック" pitchFamily="34" charset="-128"/>
              </a:rPr>
              <a:t>Wi-Fi </a:t>
            </a:r>
            <a:endParaRPr lang="en-ZA" sz="1400" dirty="0">
              <a:solidFill>
                <a:srgbClr val="000000"/>
              </a:solidFill>
              <a:latin typeface="Arial" pitchFamily="34" charset="0"/>
              <a:ea typeface="ＭＳ Ｐゴシック" pitchFamily="34" charset="-128"/>
            </a:endParaRPr>
          </a:p>
          <a:p>
            <a:pPr lvl="1" algn="just">
              <a:lnSpc>
                <a:spcPct val="107000"/>
              </a:lnSpc>
              <a:spcBef>
                <a:spcPct val="0"/>
              </a:spcBef>
              <a:buFont typeface="Arial" panose="020B0604020202020204" pitchFamily="34" charset="0"/>
              <a:buChar char="•"/>
              <a:defRPr/>
            </a:pPr>
            <a:r>
              <a:rPr lang="en-ZA" sz="1400" dirty="0">
                <a:solidFill>
                  <a:srgbClr val="000000"/>
                </a:solidFill>
                <a:latin typeface="Arial" pitchFamily="34" charset="0"/>
                <a:ea typeface="ＭＳ Ｐゴシック" pitchFamily="34" charset="-128"/>
              </a:rPr>
              <a:t>Facilitated ICT operational committee meetings</a:t>
            </a:r>
          </a:p>
          <a:p>
            <a:pPr lvl="1" algn="just">
              <a:lnSpc>
                <a:spcPct val="107000"/>
              </a:lnSpc>
              <a:spcBef>
                <a:spcPct val="0"/>
              </a:spcBef>
              <a:buFont typeface="Arial" panose="020B0604020202020204" pitchFamily="34" charset="0"/>
              <a:buChar char="•"/>
              <a:defRPr/>
            </a:pPr>
            <a:r>
              <a:rPr lang="en-ZA" sz="1400" dirty="0">
                <a:solidFill>
                  <a:srgbClr val="000000"/>
                </a:solidFill>
                <a:latin typeface="Arial" pitchFamily="34" charset="0"/>
                <a:ea typeface="ＭＳ Ｐゴシック" pitchFamily="34" charset="-128"/>
              </a:rPr>
              <a:t>ICT quarterly risk monitoring </a:t>
            </a:r>
            <a:r>
              <a:rPr lang="en-ZA" sz="1400" dirty="0" smtClean="0">
                <a:solidFill>
                  <a:srgbClr val="000000"/>
                </a:solidFill>
                <a:latin typeface="Arial" pitchFamily="34" charset="0"/>
                <a:ea typeface="ＭＳ Ｐゴシック" pitchFamily="34" charset="-128"/>
              </a:rPr>
              <a:t>tools</a:t>
            </a:r>
          </a:p>
          <a:p>
            <a:pPr lvl="1" algn="just">
              <a:lnSpc>
                <a:spcPct val="107000"/>
              </a:lnSpc>
              <a:spcBef>
                <a:spcPct val="0"/>
              </a:spcBef>
              <a:buFont typeface="Arial" panose="020B0604020202020204" pitchFamily="34" charset="0"/>
              <a:buChar char="•"/>
              <a:defRPr/>
            </a:pPr>
            <a:r>
              <a:rPr lang="en-GB" sz="1400" dirty="0" smtClean="0">
                <a:solidFill>
                  <a:srgbClr val="000000"/>
                </a:solidFill>
                <a:latin typeface="Arial" pitchFamily="34" charset="0"/>
                <a:ea typeface="ＭＳ Ｐゴシック" pitchFamily="34" charset="-128"/>
              </a:rPr>
              <a:t>Updated </a:t>
            </a:r>
            <a:r>
              <a:rPr lang="en-GB" sz="1400" dirty="0">
                <a:solidFill>
                  <a:srgbClr val="000000"/>
                </a:solidFill>
                <a:latin typeface="Arial" pitchFamily="34" charset="0"/>
                <a:ea typeface="ＭＳ Ｐゴシック" pitchFamily="34" charset="-128"/>
              </a:rPr>
              <a:t>project status description</a:t>
            </a:r>
          </a:p>
          <a:p>
            <a:pPr lvl="1" algn="just">
              <a:lnSpc>
                <a:spcPct val="107000"/>
              </a:lnSpc>
              <a:spcBef>
                <a:spcPct val="0"/>
              </a:spcBef>
              <a:buFont typeface="Arial" panose="020B0604020202020204" pitchFamily="34" charset="0"/>
              <a:buChar char="•"/>
              <a:defRPr/>
            </a:pPr>
            <a:r>
              <a:rPr lang="en-GB" sz="1400" dirty="0" smtClean="0">
                <a:solidFill>
                  <a:srgbClr val="000000"/>
                </a:solidFill>
                <a:latin typeface="Arial" pitchFamily="34" charset="0"/>
                <a:ea typeface="ＭＳ Ｐゴシック" pitchFamily="34" charset="-128"/>
              </a:rPr>
              <a:t>Created </a:t>
            </a:r>
            <a:r>
              <a:rPr lang="en-GB" sz="1400" dirty="0">
                <a:solidFill>
                  <a:srgbClr val="000000"/>
                </a:solidFill>
                <a:latin typeface="Arial" pitchFamily="34" charset="0"/>
                <a:ea typeface="ＭＳ Ｐゴシック" pitchFamily="34" charset="-128"/>
              </a:rPr>
              <a:t>Instrument Upgrading Informal Settlement</a:t>
            </a:r>
          </a:p>
          <a:p>
            <a:pPr lvl="1" algn="just">
              <a:lnSpc>
                <a:spcPct val="107000"/>
              </a:lnSpc>
              <a:spcBef>
                <a:spcPct val="0"/>
              </a:spcBef>
              <a:buFont typeface="Arial" panose="020B0604020202020204" pitchFamily="34" charset="0"/>
              <a:buChar char="•"/>
              <a:defRPr/>
            </a:pPr>
            <a:r>
              <a:rPr lang="en-GB" sz="1400" dirty="0" smtClean="0">
                <a:solidFill>
                  <a:srgbClr val="000000"/>
                </a:solidFill>
                <a:latin typeface="Arial" pitchFamily="34" charset="0"/>
                <a:ea typeface="ＭＳ Ｐゴシック" pitchFamily="34" charset="-128"/>
              </a:rPr>
              <a:t>Updated </a:t>
            </a:r>
            <a:r>
              <a:rPr lang="en-GB" sz="1400" dirty="0">
                <a:solidFill>
                  <a:srgbClr val="000000"/>
                </a:solidFill>
                <a:latin typeface="Arial" pitchFamily="34" charset="0"/>
                <a:ea typeface="ＭＳ Ｐゴシック" pitchFamily="34" charset="-128"/>
              </a:rPr>
              <a:t>Project Classification Table</a:t>
            </a:r>
          </a:p>
          <a:p>
            <a:pPr lvl="1" algn="just">
              <a:lnSpc>
                <a:spcPct val="107000"/>
              </a:lnSpc>
              <a:spcBef>
                <a:spcPct val="0"/>
              </a:spcBef>
              <a:buFont typeface="Arial" panose="020B0604020202020204" pitchFamily="34" charset="0"/>
              <a:buChar char="•"/>
              <a:defRPr/>
            </a:pPr>
            <a:r>
              <a:rPr lang="en-GB" sz="1400" dirty="0" smtClean="0">
                <a:solidFill>
                  <a:srgbClr val="000000"/>
                </a:solidFill>
                <a:latin typeface="Arial" pitchFamily="34" charset="0"/>
                <a:ea typeface="ＭＳ Ｐゴシック" pitchFamily="34" charset="-128"/>
              </a:rPr>
              <a:t>Updated </a:t>
            </a:r>
            <a:r>
              <a:rPr lang="en-GB" sz="1400" dirty="0">
                <a:solidFill>
                  <a:srgbClr val="000000"/>
                </a:solidFill>
                <a:latin typeface="Arial" pitchFamily="34" charset="0"/>
                <a:ea typeface="ＭＳ Ｐゴシック" pitchFamily="34" charset="-128"/>
              </a:rPr>
              <a:t>Project Cash Flow Table</a:t>
            </a:r>
          </a:p>
          <a:p>
            <a:pPr lvl="1" algn="just">
              <a:lnSpc>
                <a:spcPct val="107000"/>
              </a:lnSpc>
              <a:spcBef>
                <a:spcPct val="0"/>
              </a:spcBef>
              <a:buFont typeface="Arial" panose="020B0604020202020204" pitchFamily="34" charset="0"/>
              <a:buChar char="•"/>
              <a:defRPr/>
            </a:pPr>
            <a:r>
              <a:rPr lang="en-GB" sz="1400" dirty="0" smtClean="0">
                <a:solidFill>
                  <a:srgbClr val="000000"/>
                </a:solidFill>
                <a:latin typeface="Arial" pitchFamily="34" charset="0"/>
                <a:ea typeface="ＭＳ Ｐゴシック" pitchFamily="34" charset="-128"/>
              </a:rPr>
              <a:t>90</a:t>
            </a:r>
            <a:r>
              <a:rPr lang="en-GB" sz="1400" dirty="0">
                <a:solidFill>
                  <a:srgbClr val="000000"/>
                </a:solidFill>
                <a:latin typeface="Arial" pitchFamily="34" charset="0"/>
                <a:ea typeface="ＭＳ Ｐゴシック" pitchFamily="34" charset="-128"/>
              </a:rPr>
              <a:t>% percentage availability of secured ICT Infrastructure</a:t>
            </a:r>
          </a:p>
          <a:p>
            <a:pPr lvl="1" algn="just">
              <a:lnSpc>
                <a:spcPct val="107000"/>
              </a:lnSpc>
              <a:spcBef>
                <a:spcPct val="0"/>
              </a:spcBef>
              <a:buFont typeface="Arial" panose="020B0604020202020204" pitchFamily="34" charset="0"/>
              <a:buChar char="•"/>
              <a:defRPr/>
            </a:pPr>
            <a:r>
              <a:rPr lang="en-GB" sz="1400" dirty="0" smtClean="0">
                <a:solidFill>
                  <a:srgbClr val="000000"/>
                </a:solidFill>
                <a:latin typeface="Arial" pitchFamily="34" charset="0"/>
                <a:ea typeface="ＭＳ Ｐゴシック" pitchFamily="34" charset="-128"/>
              </a:rPr>
              <a:t>Quarterly </a:t>
            </a:r>
            <a:r>
              <a:rPr lang="en-GB" sz="1400" dirty="0">
                <a:solidFill>
                  <a:srgbClr val="000000"/>
                </a:solidFill>
                <a:latin typeface="Arial" pitchFamily="34" charset="0"/>
                <a:ea typeface="ＭＳ Ｐゴシック" pitchFamily="34" charset="-128"/>
              </a:rPr>
              <a:t>ICT security newsletters circulated through emails</a:t>
            </a:r>
          </a:p>
          <a:p>
            <a:pPr lvl="1" algn="just">
              <a:lnSpc>
                <a:spcPct val="107000"/>
              </a:lnSpc>
              <a:spcBef>
                <a:spcPct val="0"/>
              </a:spcBef>
              <a:buFont typeface="Arial" panose="020B0604020202020204" pitchFamily="34" charset="0"/>
              <a:buChar char="•"/>
              <a:defRPr/>
            </a:pPr>
            <a:r>
              <a:rPr lang="en-GB" sz="1400" dirty="0" smtClean="0">
                <a:solidFill>
                  <a:srgbClr val="000000"/>
                </a:solidFill>
                <a:latin typeface="Arial" pitchFamily="34" charset="0"/>
                <a:ea typeface="ＭＳ Ｐゴシック" pitchFamily="34" charset="-128"/>
              </a:rPr>
              <a:t>Facilitated </a:t>
            </a:r>
            <a:r>
              <a:rPr lang="en-GB" sz="1400" dirty="0">
                <a:solidFill>
                  <a:srgbClr val="000000"/>
                </a:solidFill>
                <a:latin typeface="Arial" pitchFamily="34" charset="0"/>
                <a:ea typeface="ＭＳ Ｐゴシック" pitchFamily="34" charset="-128"/>
              </a:rPr>
              <a:t>ICT operational Committee meetings</a:t>
            </a:r>
          </a:p>
          <a:p>
            <a:pPr lvl="1" algn="just">
              <a:lnSpc>
                <a:spcPct val="107000"/>
              </a:lnSpc>
              <a:spcBef>
                <a:spcPct val="0"/>
              </a:spcBef>
              <a:buFont typeface="Arial" panose="020B0604020202020204" pitchFamily="34" charset="0"/>
              <a:buChar char="•"/>
              <a:defRPr/>
            </a:pPr>
            <a:r>
              <a:rPr lang="en-GB" sz="1400" dirty="0" smtClean="0">
                <a:solidFill>
                  <a:srgbClr val="000000"/>
                </a:solidFill>
                <a:latin typeface="Arial" pitchFamily="34" charset="0"/>
                <a:ea typeface="ＭＳ Ｐゴシック" pitchFamily="34" charset="-128"/>
              </a:rPr>
              <a:t>ICT </a:t>
            </a:r>
            <a:r>
              <a:rPr lang="en-GB" sz="1400" dirty="0">
                <a:solidFill>
                  <a:srgbClr val="000000"/>
                </a:solidFill>
                <a:latin typeface="Arial" pitchFamily="34" charset="0"/>
                <a:ea typeface="ＭＳ Ｐゴシック" pitchFamily="34" charset="-128"/>
              </a:rPr>
              <a:t>quarterly Risk monitoring tools</a:t>
            </a:r>
          </a:p>
          <a:p>
            <a:pPr lvl="1" algn="just">
              <a:lnSpc>
                <a:spcPct val="107000"/>
              </a:lnSpc>
              <a:spcBef>
                <a:spcPct val="0"/>
              </a:spcBef>
              <a:buFont typeface="Arial" panose="020B0604020202020204" pitchFamily="34" charset="0"/>
              <a:buChar char="•"/>
              <a:defRPr/>
            </a:pPr>
            <a:endParaRPr lang="en-ZA" sz="1400" dirty="0">
              <a:solidFill>
                <a:srgbClr val="000000"/>
              </a:solidFill>
              <a:latin typeface="Arial" pitchFamily="34" charset="0"/>
              <a:ea typeface="ＭＳ Ｐゴシック" pitchFamily="34" charset="-128"/>
            </a:endParaRPr>
          </a:p>
          <a:p>
            <a:pPr marL="0" lvl="0" indent="0" algn="just">
              <a:spcBef>
                <a:spcPct val="0"/>
              </a:spcBef>
              <a:buNone/>
              <a:defRPr/>
            </a:pPr>
            <a:endParaRPr lang="en-US" sz="1400" dirty="0">
              <a:solidFill>
                <a:srgbClr val="FF0000"/>
              </a:solidFill>
              <a:latin typeface="Arial" pitchFamily="34" charset="0"/>
              <a:ea typeface="ＭＳ Ｐゴシック" pitchFamily="34" charset="-128"/>
            </a:endParaRPr>
          </a:p>
          <a:p>
            <a:pPr marL="457200" lvl="1" indent="0" algn="just">
              <a:spcBef>
                <a:spcPct val="0"/>
              </a:spcBef>
              <a:buNone/>
              <a:defRPr/>
            </a:pPr>
            <a:endParaRPr lang="en-US" sz="1400" dirty="0">
              <a:solidFill>
                <a:srgbClr val="FF0000"/>
              </a:solidFill>
              <a:latin typeface="Arial" pitchFamily="34" charset="0"/>
              <a:ea typeface="ＭＳ Ｐゴシック" pitchFamily="34" charset="-128"/>
            </a:endParaRPr>
          </a:p>
          <a:p>
            <a:pPr marL="0" lvl="0" indent="0" algn="just">
              <a:spcBef>
                <a:spcPct val="0"/>
              </a:spcBef>
              <a:buNone/>
              <a:defRPr/>
            </a:pPr>
            <a:endParaRPr lang="en-US" altLang="en-US" sz="1400" dirty="0" smtClean="0">
              <a:solidFill>
                <a:srgbClr val="FF0000"/>
              </a:solidFill>
              <a:latin typeface="Arial" pitchFamily="34" charset="0"/>
              <a:ea typeface="MS PGothic" panose="020B0600070205080204" pitchFamily="34" charset="-128"/>
            </a:endParaRPr>
          </a:p>
        </p:txBody>
      </p:sp>
    </p:spTree>
    <p:extLst>
      <p:ext uri="{BB962C8B-B14F-4D97-AF65-F5344CB8AC3E}">
        <p14:creationId xmlns:p14="http://schemas.microsoft.com/office/powerpoint/2010/main" xmlns="" val="3732219797"/>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177964D-3CDF-2F46-9E7D-3AB8485A2693}" type="slidenum">
              <a:rPr lang="en-US" altLang="en-US" smtClean="0"/>
              <a:pPr>
                <a:defRPr/>
              </a:pPr>
              <a:t>15</a:t>
            </a:fld>
            <a:endParaRPr lang="en-US" altLang="en-US" dirty="0"/>
          </a:p>
        </p:txBody>
      </p:sp>
      <p:sp>
        <p:nvSpPr>
          <p:cNvPr id="5" name="Footer Placeholder 4"/>
          <p:cNvSpPr>
            <a:spLocks noGrp="1"/>
          </p:cNvSpPr>
          <p:nvPr>
            <p:ph type="ftr" sz="quarter" idx="11"/>
          </p:nvPr>
        </p:nvSpPr>
        <p:spPr/>
        <p:txBody>
          <a:bodyPr/>
          <a:lstStyle/>
          <a:p>
            <a:pPr>
              <a:defRPr/>
            </a:pPr>
            <a:endParaRPr lang="en-US" dirty="0">
              <a:solidFill>
                <a:srgbClr val="000000">
                  <a:tint val="75000"/>
                </a:srgbClr>
              </a:solidFill>
            </a:endParaRPr>
          </a:p>
        </p:txBody>
      </p:sp>
      <p:sp>
        <p:nvSpPr>
          <p:cNvPr id="6" name="Date Placeholder 5"/>
          <p:cNvSpPr>
            <a:spLocks noGrp="1"/>
          </p:cNvSpPr>
          <p:nvPr>
            <p:ph type="dt" sz="half" idx="12"/>
          </p:nvPr>
        </p:nvSpPr>
        <p:spPr/>
        <p:txBody>
          <a:bodyPr/>
          <a:lstStyle/>
          <a:p>
            <a:pPr>
              <a:defRPr/>
            </a:pPr>
            <a:fld id="{04BCFF81-8853-7543-8BA2-A647B471C165}" type="datetime1">
              <a:rPr lang="en-US" altLang="en-US" smtClean="0"/>
              <a:pPr>
                <a:defRPr/>
              </a:pPr>
              <a:t>2/23/2022</a:t>
            </a:fld>
            <a:endParaRPr lang="en-US" altLang="en-US" dirty="0"/>
          </a:p>
        </p:txBody>
      </p:sp>
      <p:sp>
        <p:nvSpPr>
          <p:cNvPr id="9" name="Title 7"/>
          <p:cNvSpPr txBox="1">
            <a:spLocks/>
          </p:cNvSpPr>
          <p:nvPr/>
        </p:nvSpPr>
        <p:spPr bwMode="auto">
          <a:xfrm>
            <a:off x="0" y="1"/>
            <a:ext cx="9144000" cy="404664"/>
          </a:xfrm>
          <a:prstGeom prst="rect">
            <a:avLst/>
          </a:prstGeom>
          <a:solidFill>
            <a:schemeClr val="tx2">
              <a:lumMod val="90000"/>
              <a:lumOff val="10000"/>
            </a:schemeClr>
          </a:solidFill>
          <a:ln>
            <a:noFill/>
          </a:ln>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800" kern="1200" cap="all" baseline="0">
                <a:solidFill>
                  <a:schemeClr val="bg1"/>
                </a:solidFill>
                <a:latin typeface="Arial"/>
                <a:ea typeface="MS PGothic" panose="020B0600070205080204" pitchFamily="34"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pPr algn="ctr">
              <a:defRPr/>
            </a:pPr>
            <a:r>
              <a:rPr lang="en-US" sz="2400" b="1" cap="none" dirty="0" smtClean="0">
                <a:solidFill>
                  <a:srgbClr val="FFFFFF"/>
                </a:solidFill>
                <a:ea typeface="ＭＳ Ｐゴシック" pitchFamily="-108" charset="-128"/>
              </a:rPr>
              <a:t>ADMINISTRATION </a:t>
            </a:r>
            <a:endParaRPr lang="en-US" sz="2400" b="1" cap="none" dirty="0">
              <a:solidFill>
                <a:srgbClr val="FFFFFF"/>
              </a:solidFill>
              <a:ea typeface="ＭＳ Ｐゴシック" pitchFamily="-108" charset="-128"/>
            </a:endParaRPr>
          </a:p>
        </p:txBody>
      </p:sp>
      <p:sp>
        <p:nvSpPr>
          <p:cNvPr id="11" name="Content Placeholder 2"/>
          <p:cNvSpPr>
            <a:spLocks noGrp="1"/>
          </p:cNvSpPr>
          <p:nvPr>
            <p:ph idx="1"/>
          </p:nvPr>
        </p:nvSpPr>
        <p:spPr>
          <a:xfrm>
            <a:off x="169719" y="404665"/>
            <a:ext cx="8866777" cy="5832647"/>
          </a:xfrm>
        </p:spPr>
        <p:txBody>
          <a:bodyPr/>
          <a:lstStyle/>
          <a:p>
            <a:pPr marL="0" lvl="0" indent="0" algn="just">
              <a:spcBef>
                <a:spcPct val="0"/>
              </a:spcBef>
              <a:buNone/>
              <a:defRPr/>
            </a:pPr>
            <a:r>
              <a:rPr lang="en-US" sz="1400" b="1" dirty="0" smtClean="0">
                <a:latin typeface="Arial" pitchFamily="34" charset="0"/>
                <a:ea typeface="ＭＳ Ｐゴシック" pitchFamily="34" charset="-128"/>
              </a:rPr>
              <a:t>Target: </a:t>
            </a:r>
            <a:r>
              <a:rPr lang="en-US" sz="1400" dirty="0" smtClean="0">
                <a:latin typeface="Arial" pitchFamily="34" charset="0"/>
                <a:ea typeface="Calibri" panose="020F0502020204030204" pitchFamily="34" charset="0"/>
              </a:rPr>
              <a:t>58</a:t>
            </a:r>
            <a:r>
              <a:rPr lang="en-US" sz="1400" dirty="0">
                <a:latin typeface="Arial" pitchFamily="34" charset="0"/>
                <a:ea typeface="Calibri" panose="020F0502020204030204" pitchFamily="34" charset="0"/>
              </a:rPr>
              <a:t>% </a:t>
            </a:r>
            <a:r>
              <a:rPr lang="en-US" sz="1400" dirty="0" smtClean="0">
                <a:latin typeface="Arial" pitchFamily="34" charset="0"/>
                <a:ea typeface="Calibri" panose="020F0502020204030204" pitchFamily="34" charset="0"/>
              </a:rPr>
              <a:t>implementation </a:t>
            </a:r>
            <a:r>
              <a:rPr lang="en-US" sz="1400" dirty="0">
                <a:latin typeface="Arial" pitchFamily="34" charset="0"/>
                <a:ea typeface="Calibri" panose="020F0502020204030204" pitchFamily="34" charset="0"/>
              </a:rPr>
              <a:t>of the approved Risk Management Implementation </a:t>
            </a:r>
            <a:r>
              <a:rPr lang="en-US" sz="1400" dirty="0" smtClean="0">
                <a:latin typeface="Arial" pitchFamily="34" charset="0"/>
                <a:ea typeface="Calibri" panose="020F0502020204030204" pitchFamily="34" charset="0"/>
              </a:rPr>
              <a:t>Plan</a:t>
            </a:r>
          </a:p>
          <a:p>
            <a:pPr marL="0" lvl="0" indent="0" algn="just">
              <a:spcBef>
                <a:spcPct val="0"/>
              </a:spcBef>
              <a:buNone/>
              <a:defRPr/>
            </a:pPr>
            <a:r>
              <a:rPr lang="en-US" sz="1400" b="1" dirty="0" smtClean="0">
                <a:latin typeface="Arial" pitchFamily="34" charset="0"/>
                <a:ea typeface="ＭＳ Ｐゴシック" pitchFamily="34" charset="-128"/>
              </a:rPr>
              <a:t>Performance</a:t>
            </a:r>
            <a:r>
              <a:rPr lang="en-US" sz="1400" b="1" dirty="0">
                <a:latin typeface="Arial" pitchFamily="34" charset="0"/>
                <a:ea typeface="ＭＳ Ｐゴシック" pitchFamily="34" charset="-128"/>
              </a:rPr>
              <a:t>: </a:t>
            </a:r>
            <a:r>
              <a:rPr lang="en-US" sz="1400" dirty="0">
                <a:latin typeface="Arial" pitchFamily="34" charset="0"/>
                <a:ea typeface="ＭＳ Ｐゴシック" pitchFamily="34" charset="-128"/>
              </a:rPr>
              <a:t>47% implementation of the approved Risk Management Implementation </a:t>
            </a:r>
            <a:r>
              <a:rPr lang="en-US" sz="1400" dirty="0" smtClean="0">
                <a:latin typeface="Arial" pitchFamily="34" charset="0"/>
                <a:ea typeface="ＭＳ Ｐゴシック" pitchFamily="34" charset="-128"/>
              </a:rPr>
              <a:t>Plan. Under performance is due to </a:t>
            </a:r>
            <a:r>
              <a:rPr lang="en-GB" sz="1400" dirty="0" smtClean="0">
                <a:latin typeface="Arial" pitchFamily="34" charset="0"/>
                <a:ea typeface="ＭＳ Ｐゴシック" pitchFamily="34" charset="-128"/>
              </a:rPr>
              <a:t>misalignment </a:t>
            </a:r>
            <a:r>
              <a:rPr lang="en-GB" sz="1400" dirty="0">
                <a:latin typeface="Arial" pitchFamily="34" charset="0"/>
                <a:ea typeface="ＭＳ Ｐゴシック" pitchFamily="34" charset="-128"/>
              </a:rPr>
              <a:t>between </a:t>
            </a:r>
            <a:r>
              <a:rPr lang="en-GB" sz="1400" dirty="0" smtClean="0">
                <a:latin typeface="Arial" pitchFamily="34" charset="0"/>
                <a:ea typeface="ＭＳ Ｐゴシック" pitchFamily="34" charset="-128"/>
              </a:rPr>
              <a:t>the APP </a:t>
            </a:r>
            <a:r>
              <a:rPr lang="en-GB" sz="1400" dirty="0">
                <a:latin typeface="Arial" pitchFamily="34" charset="0"/>
                <a:ea typeface="ＭＳ Ｐゴシック" pitchFamily="34" charset="-128"/>
              </a:rPr>
              <a:t>and </a:t>
            </a:r>
            <a:r>
              <a:rPr lang="en-GB" sz="1400" dirty="0" smtClean="0">
                <a:latin typeface="Arial" pitchFamily="34" charset="0"/>
                <a:ea typeface="ＭＳ Ｐゴシック" pitchFamily="34" charset="-128"/>
              </a:rPr>
              <a:t>the </a:t>
            </a:r>
            <a:r>
              <a:rPr lang="en-US" sz="1400" dirty="0">
                <a:latin typeface="Arial" pitchFamily="34" charset="0"/>
                <a:ea typeface="Calibri" panose="020F0502020204030204" pitchFamily="34" charset="0"/>
              </a:rPr>
              <a:t>Risk Management</a:t>
            </a:r>
            <a:r>
              <a:rPr lang="en-GB" sz="1400" dirty="0" smtClean="0">
                <a:latin typeface="Arial" pitchFamily="34" charset="0"/>
                <a:ea typeface="ＭＳ Ｐゴシック" pitchFamily="34" charset="-128"/>
              </a:rPr>
              <a:t> Implementation Plan. </a:t>
            </a:r>
            <a:endParaRPr lang="en-US" sz="1400" dirty="0" smtClean="0">
              <a:latin typeface="Arial" pitchFamily="34" charset="0"/>
              <a:ea typeface="ＭＳ Ｐゴシック" pitchFamily="34" charset="-128"/>
            </a:endParaRPr>
          </a:p>
          <a:p>
            <a:pPr marL="0" lvl="0" indent="0" algn="just">
              <a:spcBef>
                <a:spcPct val="0"/>
              </a:spcBef>
              <a:buNone/>
              <a:defRPr/>
            </a:pPr>
            <a:r>
              <a:rPr lang="en-US" sz="1400" dirty="0" smtClean="0">
                <a:latin typeface="Arial" pitchFamily="34" charset="0"/>
                <a:ea typeface="ＭＳ Ｐゴシック" pitchFamily="34" charset="-128"/>
              </a:rPr>
              <a:t>Eight  (Q1: 5, Q2:3)  </a:t>
            </a:r>
            <a:r>
              <a:rPr lang="en-US" sz="1400" dirty="0">
                <a:latin typeface="Arial" pitchFamily="34" charset="0"/>
                <a:ea typeface="ＭＳ Ｐゴシック" pitchFamily="34" charset="-128"/>
              </a:rPr>
              <a:t>out of </a:t>
            </a:r>
            <a:r>
              <a:rPr lang="en-US" sz="1400" dirty="0" smtClean="0">
                <a:latin typeface="Arial" pitchFamily="34" charset="0"/>
                <a:ea typeface="ＭＳ Ｐゴシック" pitchFamily="34" charset="-128"/>
              </a:rPr>
              <a:t>seventeen </a:t>
            </a:r>
            <a:r>
              <a:rPr lang="en-US" sz="1400" dirty="0">
                <a:latin typeface="Arial" pitchFamily="34" charset="0"/>
                <a:ea typeface="ＭＳ Ｐゴシック" pitchFamily="34" charset="-128"/>
              </a:rPr>
              <a:t>activities were achieved which translates to 47</a:t>
            </a:r>
            <a:r>
              <a:rPr lang="en-US" sz="1400" dirty="0" smtClean="0">
                <a:latin typeface="Arial" pitchFamily="34" charset="0"/>
                <a:ea typeface="ＭＳ Ｐゴシック" pitchFamily="34" charset="-128"/>
              </a:rPr>
              <a:t>%</a:t>
            </a:r>
            <a:endParaRPr lang="en-US" sz="1400" b="1" dirty="0" smtClean="0">
              <a:solidFill>
                <a:srgbClr val="000000"/>
              </a:solidFill>
              <a:latin typeface="Arial" pitchFamily="34" charset="0"/>
              <a:ea typeface="ＭＳ Ｐゴシック" pitchFamily="34" charset="-128"/>
            </a:endParaRPr>
          </a:p>
          <a:p>
            <a:pPr marL="457200" lvl="1" indent="0" algn="just">
              <a:spcBef>
                <a:spcPct val="0"/>
              </a:spcBef>
              <a:buNone/>
              <a:defRPr/>
            </a:pPr>
            <a:r>
              <a:rPr lang="en-US" sz="1400" b="1" dirty="0" smtClean="0">
                <a:solidFill>
                  <a:srgbClr val="000000"/>
                </a:solidFill>
                <a:latin typeface="Arial" pitchFamily="34" charset="0"/>
                <a:ea typeface="ＭＳ Ｐゴシック" pitchFamily="34" charset="-128"/>
              </a:rPr>
              <a:t>The </a:t>
            </a:r>
            <a:r>
              <a:rPr lang="en-US" sz="1400" b="1" dirty="0">
                <a:solidFill>
                  <a:srgbClr val="000000"/>
                </a:solidFill>
                <a:latin typeface="Arial" pitchFamily="34" charset="0"/>
                <a:ea typeface="ＭＳ Ｐゴシック" pitchFamily="34" charset="-128"/>
              </a:rPr>
              <a:t>following activities were achieved</a:t>
            </a:r>
          </a:p>
          <a:p>
            <a:pPr marL="457200" lvl="1" indent="0" algn="just">
              <a:spcBef>
                <a:spcPct val="0"/>
              </a:spcBef>
              <a:buNone/>
              <a:defRPr/>
            </a:pPr>
            <a:r>
              <a:rPr lang="en-US" sz="1400" dirty="0">
                <a:solidFill>
                  <a:srgbClr val="000000"/>
                </a:solidFill>
                <a:latin typeface="Arial" pitchFamily="34" charset="0"/>
                <a:ea typeface="ＭＳ Ｐゴシック" pitchFamily="34" charset="-128"/>
              </a:rPr>
              <a:t>•  Facilitation of the Enterprise Wide Risks assessment - Q1</a:t>
            </a:r>
          </a:p>
          <a:p>
            <a:pPr marL="457200" lvl="1" indent="0" algn="just">
              <a:spcBef>
                <a:spcPct val="0"/>
              </a:spcBef>
              <a:buNone/>
              <a:defRPr/>
            </a:pPr>
            <a:r>
              <a:rPr lang="en-US" sz="1400" dirty="0">
                <a:solidFill>
                  <a:srgbClr val="000000"/>
                </a:solidFill>
                <a:latin typeface="Arial" pitchFamily="34" charset="0"/>
                <a:ea typeface="ＭＳ Ｐゴシック" pitchFamily="34" charset="-128"/>
              </a:rPr>
              <a:t>•  Facilitation of the Operational Risks assessments - Q1</a:t>
            </a:r>
          </a:p>
          <a:p>
            <a:pPr marL="457200" lvl="1" indent="0" algn="just">
              <a:spcBef>
                <a:spcPct val="0"/>
              </a:spcBef>
              <a:buNone/>
              <a:defRPr/>
            </a:pPr>
            <a:r>
              <a:rPr lang="en-US" sz="1400" dirty="0">
                <a:solidFill>
                  <a:srgbClr val="000000"/>
                </a:solidFill>
                <a:latin typeface="Arial" pitchFamily="34" charset="0"/>
                <a:ea typeface="ＭＳ Ｐゴシック" pitchFamily="34" charset="-128"/>
              </a:rPr>
              <a:t>•  Monitoring of </a:t>
            </a:r>
            <a:r>
              <a:rPr lang="en-US" sz="1400" dirty="0" smtClean="0">
                <a:solidFill>
                  <a:srgbClr val="000000"/>
                </a:solidFill>
                <a:latin typeface="Arial" pitchFamily="34" charset="0"/>
                <a:ea typeface="ＭＳ Ｐゴシック" pitchFamily="34" charset="-128"/>
              </a:rPr>
              <a:t>the Enterprise Wide Risks Strategic assessment – Q1 and Q 2</a:t>
            </a:r>
          </a:p>
          <a:p>
            <a:pPr marL="457200" lvl="1" indent="0" algn="just">
              <a:spcBef>
                <a:spcPct val="0"/>
              </a:spcBef>
              <a:buNone/>
              <a:defRPr/>
            </a:pPr>
            <a:r>
              <a:rPr lang="en-US" sz="1400" dirty="0" smtClean="0">
                <a:solidFill>
                  <a:srgbClr val="000000"/>
                </a:solidFill>
                <a:latin typeface="Arial" pitchFamily="34" charset="0"/>
                <a:ea typeface="ＭＳ Ｐゴシック" pitchFamily="34" charset="-128"/>
              </a:rPr>
              <a:t>•  Monitoring of the Operational Risks assessments - Q1 and Q2</a:t>
            </a:r>
          </a:p>
          <a:p>
            <a:pPr marL="457200" lvl="1" indent="0" algn="just">
              <a:spcBef>
                <a:spcPct val="0"/>
              </a:spcBef>
              <a:buNone/>
              <a:defRPr/>
            </a:pPr>
            <a:r>
              <a:rPr lang="en-US" sz="1400" dirty="0" smtClean="0">
                <a:solidFill>
                  <a:srgbClr val="000000"/>
                </a:solidFill>
                <a:latin typeface="Arial" pitchFamily="34" charset="0"/>
                <a:ea typeface="ＭＳ Ｐゴシック" pitchFamily="34" charset="-128"/>
              </a:rPr>
              <a:t>•  Reporting to RMC – Q1 and Q2</a:t>
            </a:r>
            <a:endParaRPr lang="en-US" sz="1400" dirty="0">
              <a:solidFill>
                <a:srgbClr val="FF0000"/>
              </a:solidFill>
              <a:latin typeface="Arial" pitchFamily="34" charset="0"/>
              <a:ea typeface="ＭＳ Ｐゴシック" pitchFamily="34" charset="-128"/>
            </a:endParaRPr>
          </a:p>
          <a:p>
            <a:pPr marL="457200" lvl="1" indent="0" algn="just">
              <a:spcBef>
                <a:spcPct val="0"/>
              </a:spcBef>
              <a:buNone/>
              <a:defRPr/>
            </a:pPr>
            <a:endParaRPr lang="en-US" sz="1400" dirty="0">
              <a:solidFill>
                <a:srgbClr val="FF0000"/>
              </a:solidFill>
              <a:latin typeface="Arial" pitchFamily="34" charset="0"/>
              <a:ea typeface="ＭＳ Ｐゴシック" pitchFamily="34" charset="-128"/>
            </a:endParaRPr>
          </a:p>
          <a:p>
            <a:pPr marL="0" lvl="0" indent="0" algn="just">
              <a:spcBef>
                <a:spcPct val="0"/>
              </a:spcBef>
              <a:buNone/>
              <a:defRPr/>
            </a:pPr>
            <a:r>
              <a:rPr lang="en-US" sz="1400" b="1" dirty="0">
                <a:solidFill>
                  <a:srgbClr val="000000"/>
                </a:solidFill>
                <a:latin typeface="Arial" pitchFamily="34" charset="0"/>
                <a:ea typeface="ＭＳ Ｐゴシック" pitchFamily="34" charset="-128"/>
              </a:rPr>
              <a:t>Target: </a:t>
            </a:r>
            <a:r>
              <a:rPr lang="en-US" sz="1400" dirty="0">
                <a:solidFill>
                  <a:srgbClr val="000000"/>
                </a:solidFill>
                <a:latin typeface="Arial" pitchFamily="34" charset="0"/>
                <a:ea typeface="ＭＳ Ｐゴシック" pitchFamily="34" charset="-128"/>
              </a:rPr>
              <a:t>50% implementation of the approved communication strategy</a:t>
            </a:r>
          </a:p>
          <a:p>
            <a:pPr marL="0" lvl="0" indent="0" algn="just">
              <a:spcBef>
                <a:spcPct val="0"/>
              </a:spcBef>
              <a:buNone/>
              <a:defRPr/>
            </a:pPr>
            <a:r>
              <a:rPr lang="en-US" sz="1400" b="1" dirty="0" smtClean="0">
                <a:solidFill>
                  <a:srgbClr val="000000"/>
                </a:solidFill>
                <a:latin typeface="Arial" pitchFamily="34" charset="0"/>
                <a:ea typeface="ＭＳ Ｐゴシック" pitchFamily="34" charset="-128"/>
              </a:rPr>
              <a:t>Performance</a:t>
            </a:r>
            <a:r>
              <a:rPr lang="en-US" sz="1400" dirty="0">
                <a:solidFill>
                  <a:srgbClr val="000000"/>
                </a:solidFill>
                <a:latin typeface="Arial" pitchFamily="34" charset="0"/>
                <a:ea typeface="ＭＳ Ｐゴシック" pitchFamily="34" charset="-128"/>
              </a:rPr>
              <a:t>: 55% implementation of the approved communication strategy</a:t>
            </a:r>
          </a:p>
          <a:p>
            <a:pPr marL="457200" lvl="1" indent="0" algn="just">
              <a:spcBef>
                <a:spcPct val="0"/>
              </a:spcBef>
              <a:buNone/>
              <a:defRPr/>
            </a:pPr>
            <a:r>
              <a:rPr lang="en-US" sz="1400" dirty="0">
                <a:solidFill>
                  <a:srgbClr val="000000"/>
                </a:solidFill>
                <a:latin typeface="Arial" pitchFamily="34" charset="0"/>
                <a:ea typeface="ＭＳ Ｐゴシック" pitchFamily="34" charset="-128"/>
              </a:rPr>
              <a:t>In terms of the draft implementation plan, 11 out of 20 </a:t>
            </a:r>
            <a:r>
              <a:rPr lang="en-US" sz="1400" dirty="0" smtClean="0">
                <a:solidFill>
                  <a:srgbClr val="000000"/>
                </a:solidFill>
                <a:latin typeface="Arial" pitchFamily="34" charset="0"/>
                <a:ea typeface="ＭＳ Ｐゴシック" pitchFamily="34" charset="-128"/>
              </a:rPr>
              <a:t>deliverables were </a:t>
            </a:r>
            <a:r>
              <a:rPr lang="en-US" sz="1400" dirty="0">
                <a:solidFill>
                  <a:srgbClr val="000000"/>
                </a:solidFill>
                <a:latin typeface="Arial" pitchFamily="34" charset="0"/>
                <a:ea typeface="ＭＳ Ｐゴシック" pitchFamily="34" charset="-128"/>
              </a:rPr>
              <a:t>achieved which translates to 55</a:t>
            </a:r>
            <a:r>
              <a:rPr lang="en-US" sz="1400" dirty="0" smtClean="0">
                <a:solidFill>
                  <a:srgbClr val="000000"/>
                </a:solidFill>
                <a:latin typeface="Arial" pitchFamily="34" charset="0"/>
                <a:ea typeface="ＭＳ Ｐゴシック" pitchFamily="34" charset="-128"/>
              </a:rPr>
              <a:t>%. </a:t>
            </a:r>
            <a:r>
              <a:rPr lang="en-US" sz="1400" b="1" dirty="0">
                <a:solidFill>
                  <a:srgbClr val="000000"/>
                </a:solidFill>
                <a:latin typeface="Arial" pitchFamily="34" charset="0"/>
                <a:ea typeface="ＭＳ Ｐゴシック" pitchFamily="34" charset="-128"/>
              </a:rPr>
              <a:t>The following activities were </a:t>
            </a:r>
            <a:r>
              <a:rPr lang="en-US" sz="1400" b="1" dirty="0" smtClean="0">
                <a:solidFill>
                  <a:srgbClr val="000000"/>
                </a:solidFill>
                <a:latin typeface="Arial" pitchFamily="34" charset="0"/>
                <a:ea typeface="ＭＳ Ｐゴシック" pitchFamily="34" charset="-128"/>
              </a:rPr>
              <a:t>achieved</a:t>
            </a:r>
            <a:endParaRPr lang="en-US" sz="1400" b="1" dirty="0">
              <a:solidFill>
                <a:srgbClr val="000000"/>
              </a:solidFill>
              <a:latin typeface="Arial" pitchFamily="34" charset="0"/>
              <a:ea typeface="ＭＳ Ｐゴシック" pitchFamily="34" charset="-128"/>
            </a:endParaRPr>
          </a:p>
          <a:p>
            <a:pPr lvl="1" algn="just">
              <a:spcBef>
                <a:spcPct val="0"/>
              </a:spcBef>
              <a:buFont typeface="Arial" panose="020B0604020202020204" pitchFamily="34" charset="0"/>
              <a:buChar char="•"/>
              <a:defRPr/>
            </a:pPr>
            <a:r>
              <a:rPr lang="en-GB" altLang="en-US" sz="1400" dirty="0">
                <a:solidFill>
                  <a:srgbClr val="000000"/>
                </a:solidFill>
                <a:latin typeface="Arial" pitchFamily="34" charset="0"/>
                <a:ea typeface="ＭＳ Ｐゴシック" pitchFamily="34" charset="-128"/>
              </a:rPr>
              <a:t>Media monitoring  and monthly </a:t>
            </a:r>
            <a:r>
              <a:rPr lang="en-GB" altLang="en-US" sz="1400" dirty="0" smtClean="0">
                <a:solidFill>
                  <a:srgbClr val="000000"/>
                </a:solidFill>
                <a:latin typeface="Arial" pitchFamily="34" charset="0"/>
                <a:ea typeface="ＭＳ Ｐゴシック" pitchFamily="34" charset="-128"/>
              </a:rPr>
              <a:t>analysis done in (Quarter 1 and 2)</a:t>
            </a:r>
            <a:endParaRPr lang="en-GB" altLang="en-US" sz="1400" dirty="0">
              <a:solidFill>
                <a:srgbClr val="000000"/>
              </a:solidFill>
              <a:latin typeface="Arial" pitchFamily="34" charset="0"/>
              <a:ea typeface="ＭＳ Ｐゴシック" pitchFamily="34" charset="-128"/>
            </a:endParaRPr>
          </a:p>
          <a:p>
            <a:pPr lvl="1" algn="just">
              <a:spcBef>
                <a:spcPct val="0"/>
              </a:spcBef>
              <a:buFont typeface="Arial" panose="020B0604020202020204" pitchFamily="34" charset="0"/>
              <a:buChar char="•"/>
              <a:defRPr/>
            </a:pPr>
            <a:r>
              <a:rPr lang="en-GB" altLang="en-US" sz="1400" dirty="0">
                <a:solidFill>
                  <a:srgbClr val="000000"/>
                </a:solidFill>
                <a:latin typeface="Arial" pitchFamily="34" charset="0"/>
                <a:ea typeface="ＭＳ Ｐゴシック" pitchFamily="34" charset="-128"/>
              </a:rPr>
              <a:t>Media </a:t>
            </a:r>
            <a:r>
              <a:rPr lang="en-GB" altLang="en-US" sz="1400" dirty="0" smtClean="0">
                <a:solidFill>
                  <a:srgbClr val="000000"/>
                </a:solidFill>
                <a:latin typeface="Arial" pitchFamily="34" charset="0"/>
                <a:ea typeface="ＭＳ Ｐゴシック" pitchFamily="34" charset="-128"/>
              </a:rPr>
              <a:t>campaigns held </a:t>
            </a:r>
            <a:r>
              <a:rPr lang="en-GB" altLang="en-US" sz="1400" dirty="0">
                <a:solidFill>
                  <a:srgbClr val="000000"/>
                </a:solidFill>
                <a:latin typeface="Arial" pitchFamily="34" charset="0"/>
                <a:ea typeface="ＭＳ Ｐゴシック" pitchFamily="34" charset="-128"/>
              </a:rPr>
              <a:t>in two </a:t>
            </a:r>
            <a:r>
              <a:rPr lang="en-GB" altLang="en-US" sz="1400" dirty="0" smtClean="0">
                <a:solidFill>
                  <a:srgbClr val="000000"/>
                </a:solidFill>
                <a:latin typeface="Arial" pitchFamily="34" charset="0"/>
                <a:ea typeface="ＭＳ Ｐゴシック" pitchFamily="34" charset="-128"/>
              </a:rPr>
              <a:t>provinces </a:t>
            </a:r>
            <a:r>
              <a:rPr lang="en-GB" altLang="en-US" sz="1400" dirty="0">
                <a:solidFill>
                  <a:srgbClr val="000000"/>
                </a:solidFill>
                <a:latin typeface="Arial" pitchFamily="34" charset="0"/>
                <a:ea typeface="ＭＳ Ｐゴシック" pitchFamily="34" charset="-128"/>
              </a:rPr>
              <a:t>(Quarter 1 and 2</a:t>
            </a:r>
            <a:r>
              <a:rPr lang="en-GB" altLang="en-US" sz="1400" dirty="0" smtClean="0">
                <a:solidFill>
                  <a:srgbClr val="000000"/>
                </a:solidFill>
                <a:latin typeface="Arial" pitchFamily="34" charset="0"/>
                <a:ea typeface="ＭＳ Ｐゴシック" pitchFamily="34" charset="-128"/>
              </a:rPr>
              <a:t>)</a:t>
            </a:r>
            <a:endParaRPr lang="en-GB" altLang="en-US" sz="1400" dirty="0">
              <a:solidFill>
                <a:srgbClr val="000000"/>
              </a:solidFill>
              <a:latin typeface="Arial" pitchFamily="34" charset="0"/>
              <a:ea typeface="ＭＳ Ｐゴシック" pitchFamily="34" charset="-128"/>
            </a:endParaRPr>
          </a:p>
          <a:p>
            <a:pPr lvl="1" algn="just">
              <a:spcBef>
                <a:spcPct val="0"/>
              </a:spcBef>
              <a:buFont typeface="Arial" panose="020B0604020202020204" pitchFamily="34" charset="0"/>
              <a:buChar char="•"/>
              <a:defRPr/>
            </a:pPr>
            <a:r>
              <a:rPr lang="en-GB" altLang="en-US" sz="1400" dirty="0" smtClean="0">
                <a:solidFill>
                  <a:srgbClr val="000000"/>
                </a:solidFill>
                <a:latin typeface="Arial" pitchFamily="34" charset="0"/>
                <a:ea typeface="ＭＳ Ｐゴシック" pitchFamily="34" charset="-128"/>
              </a:rPr>
              <a:t>Traditional </a:t>
            </a:r>
            <a:r>
              <a:rPr lang="en-GB" altLang="en-US" sz="1400" dirty="0">
                <a:solidFill>
                  <a:srgbClr val="000000"/>
                </a:solidFill>
                <a:latin typeface="Arial" pitchFamily="34" charset="0"/>
                <a:ea typeface="ＭＳ Ｐゴシック" pitchFamily="34" charset="-128"/>
              </a:rPr>
              <a:t>and </a:t>
            </a:r>
            <a:r>
              <a:rPr lang="en-GB" altLang="en-US" sz="1400" dirty="0" smtClean="0">
                <a:solidFill>
                  <a:srgbClr val="000000"/>
                </a:solidFill>
                <a:latin typeface="Arial" pitchFamily="34" charset="0"/>
                <a:ea typeface="ＭＳ Ｐゴシック" pitchFamily="34" charset="-128"/>
              </a:rPr>
              <a:t>digital </a:t>
            </a:r>
            <a:r>
              <a:rPr lang="en-GB" altLang="en-US" sz="1400" dirty="0">
                <a:solidFill>
                  <a:srgbClr val="000000"/>
                </a:solidFill>
                <a:latin typeface="Arial" pitchFamily="34" charset="0"/>
                <a:ea typeface="ＭＳ Ｐゴシック" pitchFamily="34" charset="-128"/>
              </a:rPr>
              <a:t>marketing </a:t>
            </a:r>
            <a:r>
              <a:rPr lang="en-GB" altLang="en-US" sz="1400" dirty="0" smtClean="0">
                <a:solidFill>
                  <a:srgbClr val="000000"/>
                </a:solidFill>
                <a:latin typeface="Arial" pitchFamily="34" charset="0"/>
                <a:ea typeface="ＭＳ Ｐゴシック" pitchFamily="34" charset="-128"/>
              </a:rPr>
              <a:t>campaigns held on departmental programmes</a:t>
            </a:r>
            <a:endParaRPr lang="en-GB" altLang="en-US" sz="1400" dirty="0">
              <a:solidFill>
                <a:srgbClr val="000000"/>
              </a:solidFill>
              <a:latin typeface="Arial" pitchFamily="34" charset="0"/>
              <a:ea typeface="ＭＳ Ｐゴシック" pitchFamily="34" charset="-128"/>
            </a:endParaRPr>
          </a:p>
          <a:p>
            <a:pPr lvl="1" algn="just">
              <a:spcBef>
                <a:spcPct val="0"/>
              </a:spcBef>
              <a:buFont typeface="Arial" panose="020B0604020202020204" pitchFamily="34" charset="0"/>
              <a:buChar char="•"/>
              <a:defRPr/>
            </a:pPr>
            <a:r>
              <a:rPr lang="en-GB" altLang="en-US" sz="1400" dirty="0">
                <a:solidFill>
                  <a:srgbClr val="000000"/>
                </a:solidFill>
                <a:latin typeface="Arial" pitchFamily="34" charset="0"/>
                <a:ea typeface="ＭＳ Ｐゴシック" pitchFamily="34" charset="-128"/>
              </a:rPr>
              <a:t>Implementation of </a:t>
            </a:r>
            <a:r>
              <a:rPr lang="en-GB" altLang="en-US" sz="1400" dirty="0" smtClean="0">
                <a:solidFill>
                  <a:srgbClr val="000000"/>
                </a:solidFill>
                <a:latin typeface="Arial" pitchFamily="34" charset="0"/>
                <a:ea typeface="ＭＳ Ｐゴシック" pitchFamily="34" charset="-128"/>
              </a:rPr>
              <a:t>corporate communication </a:t>
            </a:r>
            <a:r>
              <a:rPr lang="en-GB" altLang="en-US" sz="1400" dirty="0">
                <a:solidFill>
                  <a:srgbClr val="000000"/>
                </a:solidFill>
                <a:latin typeface="Arial" pitchFamily="34" charset="0"/>
                <a:ea typeface="ＭＳ Ｐゴシック" pitchFamily="34" charset="-128"/>
              </a:rPr>
              <a:t>and </a:t>
            </a:r>
            <a:r>
              <a:rPr lang="en-GB" altLang="en-US" sz="1400" dirty="0" smtClean="0">
                <a:solidFill>
                  <a:srgbClr val="000000"/>
                </a:solidFill>
                <a:latin typeface="Arial" pitchFamily="34" charset="0"/>
                <a:ea typeface="ＭＳ Ｐゴシック" pitchFamily="34" charset="-128"/>
              </a:rPr>
              <a:t>language </a:t>
            </a:r>
            <a:r>
              <a:rPr lang="en-GB" altLang="en-US" sz="1400" dirty="0">
                <a:solidFill>
                  <a:srgbClr val="000000"/>
                </a:solidFill>
                <a:latin typeface="Arial" pitchFamily="34" charset="0"/>
                <a:ea typeface="ＭＳ Ｐゴシック" pitchFamily="34" charset="-128"/>
              </a:rPr>
              <a:t>services </a:t>
            </a:r>
            <a:r>
              <a:rPr lang="en-GB" altLang="en-US" sz="1400" dirty="0" smtClean="0">
                <a:solidFill>
                  <a:srgbClr val="000000"/>
                </a:solidFill>
                <a:latin typeface="Arial" pitchFamily="34" charset="0"/>
                <a:ea typeface="ＭＳ Ｐゴシック" pitchFamily="34" charset="-128"/>
              </a:rPr>
              <a:t>functions</a:t>
            </a:r>
          </a:p>
          <a:p>
            <a:pPr lvl="1" algn="just">
              <a:spcBef>
                <a:spcPct val="0"/>
              </a:spcBef>
              <a:buFont typeface="Arial" panose="020B0604020202020204" pitchFamily="34" charset="0"/>
              <a:buChar char="•"/>
              <a:defRPr/>
            </a:pPr>
            <a:r>
              <a:rPr lang="en-GB" altLang="en-US" sz="1400" dirty="0" smtClean="0">
                <a:solidFill>
                  <a:srgbClr val="000000"/>
                </a:solidFill>
                <a:latin typeface="Arial" pitchFamily="34" charset="0"/>
                <a:ea typeface="ＭＳ Ｐゴシック" pitchFamily="34" charset="-128"/>
              </a:rPr>
              <a:t>Consumer </a:t>
            </a:r>
            <a:r>
              <a:rPr lang="en-GB" altLang="en-US" sz="1400" dirty="0">
                <a:solidFill>
                  <a:srgbClr val="000000"/>
                </a:solidFill>
                <a:latin typeface="Arial" pitchFamily="34" charset="0"/>
                <a:ea typeface="ＭＳ Ｐゴシック" pitchFamily="34" charset="-128"/>
              </a:rPr>
              <a:t>education sessions in two provinces (Quarter 1 and 2</a:t>
            </a:r>
            <a:r>
              <a:rPr lang="en-GB" altLang="en-US" sz="1400" dirty="0" smtClean="0">
                <a:solidFill>
                  <a:srgbClr val="000000"/>
                </a:solidFill>
                <a:latin typeface="Arial" pitchFamily="34" charset="0"/>
                <a:ea typeface="ＭＳ Ｐゴシック" pitchFamily="34" charset="-128"/>
              </a:rPr>
              <a:t>)</a:t>
            </a:r>
            <a:endParaRPr lang="en-GB" altLang="en-US" sz="1400" dirty="0">
              <a:solidFill>
                <a:srgbClr val="000000"/>
              </a:solidFill>
              <a:latin typeface="Arial" pitchFamily="34" charset="0"/>
              <a:ea typeface="ＭＳ Ｐゴシック" pitchFamily="34" charset="-128"/>
            </a:endParaRPr>
          </a:p>
          <a:p>
            <a:pPr lvl="1" algn="just">
              <a:spcBef>
                <a:spcPct val="0"/>
              </a:spcBef>
              <a:buFont typeface="Arial" panose="020B0604020202020204" pitchFamily="34" charset="0"/>
              <a:buChar char="•"/>
              <a:defRPr/>
            </a:pPr>
            <a:r>
              <a:rPr lang="en-GB" altLang="en-US" sz="1400" dirty="0" smtClean="0">
                <a:solidFill>
                  <a:srgbClr val="000000"/>
                </a:solidFill>
                <a:latin typeface="Arial" pitchFamily="34" charset="0"/>
                <a:ea typeface="ＭＳ Ｐゴシック" pitchFamily="34" charset="-128"/>
              </a:rPr>
              <a:t>Finalisation </a:t>
            </a:r>
            <a:r>
              <a:rPr lang="en-GB" altLang="en-US" sz="1400" dirty="0">
                <a:solidFill>
                  <a:srgbClr val="000000"/>
                </a:solidFill>
                <a:latin typeface="Arial" pitchFamily="34" charset="0"/>
                <a:ea typeface="ＭＳ Ｐゴシック" pitchFamily="34" charset="-128"/>
              </a:rPr>
              <a:t>of  Season 6 and close out report</a:t>
            </a:r>
          </a:p>
          <a:p>
            <a:pPr lvl="1" algn="just">
              <a:spcBef>
                <a:spcPct val="0"/>
              </a:spcBef>
              <a:buFont typeface="Arial" panose="020B0604020202020204" pitchFamily="34" charset="0"/>
              <a:buChar char="•"/>
              <a:defRPr/>
            </a:pPr>
            <a:r>
              <a:rPr lang="en-GB" altLang="en-US" sz="1400" dirty="0">
                <a:solidFill>
                  <a:srgbClr val="000000"/>
                </a:solidFill>
                <a:latin typeface="Arial" pitchFamily="34" charset="0"/>
                <a:ea typeface="ＭＳ Ｐゴシック" pitchFamily="34" charset="-128"/>
              </a:rPr>
              <a:t>C</a:t>
            </a:r>
            <a:r>
              <a:rPr lang="en-GB" altLang="en-US" sz="1400" dirty="0" smtClean="0">
                <a:solidFill>
                  <a:srgbClr val="000000"/>
                </a:solidFill>
                <a:latin typeface="Arial" pitchFamily="34" charset="0"/>
                <a:ea typeface="ＭＳ Ｐゴシック" pitchFamily="34" charset="-128"/>
              </a:rPr>
              <a:t>ontent </a:t>
            </a:r>
            <a:r>
              <a:rPr lang="en-GB" altLang="en-US" sz="1400" dirty="0">
                <a:solidFill>
                  <a:srgbClr val="000000"/>
                </a:solidFill>
                <a:latin typeface="Arial" pitchFamily="34" charset="0"/>
                <a:ea typeface="ＭＳ Ｐゴシック" pitchFamily="34" charset="-128"/>
              </a:rPr>
              <a:t>for DHS online platforms </a:t>
            </a:r>
            <a:r>
              <a:rPr lang="en-GB" altLang="en-US" sz="1400" dirty="0" smtClean="0">
                <a:solidFill>
                  <a:srgbClr val="000000"/>
                </a:solidFill>
                <a:latin typeface="Arial" pitchFamily="34" charset="0"/>
                <a:ea typeface="ＭＳ Ｐゴシック" pitchFamily="34" charset="-128"/>
              </a:rPr>
              <a:t>generated</a:t>
            </a:r>
            <a:endParaRPr lang="en-GB" altLang="en-US" sz="1400" dirty="0">
              <a:solidFill>
                <a:srgbClr val="000000"/>
              </a:solidFill>
              <a:latin typeface="Arial" pitchFamily="34" charset="0"/>
              <a:ea typeface="ＭＳ Ｐゴシック" pitchFamily="34" charset="-128"/>
            </a:endParaRPr>
          </a:p>
          <a:p>
            <a:pPr lvl="1" algn="just">
              <a:spcBef>
                <a:spcPct val="0"/>
              </a:spcBef>
              <a:buFont typeface="Arial" panose="020B0604020202020204" pitchFamily="34" charset="0"/>
              <a:buChar char="•"/>
              <a:defRPr/>
            </a:pPr>
            <a:r>
              <a:rPr lang="en-GB" altLang="en-US" sz="1400" dirty="0">
                <a:solidFill>
                  <a:srgbClr val="000000"/>
                </a:solidFill>
                <a:latin typeface="Arial" pitchFamily="34" charset="0"/>
                <a:ea typeface="ＭＳ Ｐゴシック" pitchFamily="34" charset="-128"/>
              </a:rPr>
              <a:t>Implementation of corporate communication functions</a:t>
            </a:r>
          </a:p>
          <a:p>
            <a:pPr lvl="1" algn="just">
              <a:spcBef>
                <a:spcPct val="0"/>
              </a:spcBef>
              <a:buFont typeface="Arial" panose="020B0604020202020204" pitchFamily="34" charset="0"/>
              <a:buChar char="•"/>
              <a:defRPr/>
            </a:pPr>
            <a:endParaRPr lang="en-GB" altLang="en-US" sz="1400" dirty="0">
              <a:solidFill>
                <a:srgbClr val="000000"/>
              </a:solidFill>
              <a:latin typeface="Arial" pitchFamily="34" charset="0"/>
              <a:ea typeface="ＭＳ Ｐゴシック" pitchFamily="34" charset="-128"/>
            </a:endParaRPr>
          </a:p>
          <a:p>
            <a:pPr marL="0" lvl="0" indent="0" algn="just">
              <a:spcBef>
                <a:spcPct val="0"/>
              </a:spcBef>
              <a:buNone/>
              <a:defRPr/>
            </a:pPr>
            <a:r>
              <a:rPr lang="en-US" altLang="en-US" sz="1400" dirty="0">
                <a:solidFill>
                  <a:srgbClr val="000000"/>
                </a:solidFill>
                <a:latin typeface="Arial" pitchFamily="34" charset="0"/>
                <a:ea typeface="ＭＳ Ｐゴシック" pitchFamily="34" charset="-128"/>
                <a:cs typeface="+mn-cs"/>
              </a:rPr>
              <a:t>Whilst the </a:t>
            </a:r>
            <a:r>
              <a:rPr lang="en-ZA" sz="1400" dirty="0">
                <a:solidFill>
                  <a:srgbClr val="000000"/>
                </a:solidFill>
                <a:latin typeface="Arial" pitchFamily="34" charset="0"/>
                <a:ea typeface="ＭＳ Ｐゴシック" pitchFamily="34" charset="-128"/>
                <a:cs typeface="+mn-cs"/>
              </a:rPr>
              <a:t>Marketing campaigns on two departmental programmes was not achieved</a:t>
            </a:r>
            <a:endParaRPr lang="en-US" altLang="en-US" sz="1400" dirty="0">
              <a:solidFill>
                <a:srgbClr val="000000"/>
              </a:solidFill>
              <a:latin typeface="Arial" pitchFamily="34" charset="0"/>
              <a:ea typeface="ＭＳ Ｐゴシック" pitchFamily="34" charset="-128"/>
              <a:cs typeface="+mn-cs"/>
            </a:endParaRPr>
          </a:p>
        </p:txBody>
      </p:sp>
    </p:spTree>
    <p:extLst>
      <p:ext uri="{BB962C8B-B14F-4D97-AF65-F5344CB8AC3E}">
        <p14:creationId xmlns:p14="http://schemas.microsoft.com/office/powerpoint/2010/main" xmlns="" val="3366107523"/>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177964D-3CDF-2F46-9E7D-3AB8485A2693}" type="slidenum">
              <a:rPr lang="en-US" altLang="en-US" smtClean="0"/>
              <a:pPr>
                <a:defRPr/>
              </a:pPr>
              <a:t>16</a:t>
            </a:fld>
            <a:endParaRPr lang="en-US" altLang="en-US" dirty="0"/>
          </a:p>
        </p:txBody>
      </p:sp>
      <p:sp>
        <p:nvSpPr>
          <p:cNvPr id="5" name="Footer Placeholder 4"/>
          <p:cNvSpPr>
            <a:spLocks noGrp="1"/>
          </p:cNvSpPr>
          <p:nvPr>
            <p:ph type="ftr" sz="quarter" idx="11"/>
          </p:nvPr>
        </p:nvSpPr>
        <p:spPr/>
        <p:txBody>
          <a:bodyPr/>
          <a:lstStyle/>
          <a:p>
            <a:pPr>
              <a:defRPr/>
            </a:pPr>
            <a:endParaRPr lang="en-US" dirty="0">
              <a:solidFill>
                <a:srgbClr val="000000">
                  <a:tint val="75000"/>
                </a:srgbClr>
              </a:solidFill>
            </a:endParaRPr>
          </a:p>
        </p:txBody>
      </p:sp>
      <p:sp>
        <p:nvSpPr>
          <p:cNvPr id="6" name="Date Placeholder 5"/>
          <p:cNvSpPr>
            <a:spLocks noGrp="1"/>
          </p:cNvSpPr>
          <p:nvPr>
            <p:ph type="dt" sz="half" idx="12"/>
          </p:nvPr>
        </p:nvSpPr>
        <p:spPr/>
        <p:txBody>
          <a:bodyPr/>
          <a:lstStyle/>
          <a:p>
            <a:pPr>
              <a:defRPr/>
            </a:pPr>
            <a:fld id="{04BCFF81-8853-7543-8BA2-A647B471C165}" type="datetime1">
              <a:rPr lang="en-US" altLang="en-US" smtClean="0"/>
              <a:pPr>
                <a:defRPr/>
              </a:pPr>
              <a:t>2/23/2022</a:t>
            </a:fld>
            <a:endParaRPr lang="en-US" altLang="en-US" dirty="0"/>
          </a:p>
        </p:txBody>
      </p:sp>
      <p:sp>
        <p:nvSpPr>
          <p:cNvPr id="9" name="Title 7"/>
          <p:cNvSpPr txBox="1">
            <a:spLocks/>
          </p:cNvSpPr>
          <p:nvPr/>
        </p:nvSpPr>
        <p:spPr bwMode="auto">
          <a:xfrm>
            <a:off x="0" y="1"/>
            <a:ext cx="9144000" cy="476672"/>
          </a:xfrm>
          <a:prstGeom prst="rect">
            <a:avLst/>
          </a:prstGeom>
          <a:solidFill>
            <a:schemeClr val="tx2">
              <a:lumMod val="90000"/>
              <a:lumOff val="10000"/>
            </a:schemeClr>
          </a:solidFill>
          <a:ln>
            <a:noFill/>
          </a:ln>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800" kern="1200" cap="all" baseline="0">
                <a:solidFill>
                  <a:schemeClr val="bg1"/>
                </a:solidFill>
                <a:latin typeface="Arial"/>
                <a:ea typeface="MS PGothic" panose="020B0600070205080204" pitchFamily="34"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pPr algn="ctr">
              <a:defRPr/>
            </a:pPr>
            <a:r>
              <a:rPr lang="en-US" sz="2400" b="1" cap="none" dirty="0" smtClean="0">
                <a:solidFill>
                  <a:srgbClr val="FFFFFF"/>
                </a:solidFill>
                <a:ea typeface="ＭＳ Ｐゴシック" pitchFamily="-108" charset="-128"/>
              </a:rPr>
              <a:t>ADMINISTRATION </a:t>
            </a:r>
            <a:endParaRPr lang="en-US" sz="2400" b="1" cap="none" dirty="0">
              <a:solidFill>
                <a:srgbClr val="FFFFFF"/>
              </a:solidFill>
              <a:ea typeface="ＭＳ Ｐゴシック" pitchFamily="-108" charset="-128"/>
            </a:endParaRPr>
          </a:p>
        </p:txBody>
      </p:sp>
      <p:sp>
        <p:nvSpPr>
          <p:cNvPr id="11" name="Content Placeholder 2"/>
          <p:cNvSpPr>
            <a:spLocks noGrp="1"/>
          </p:cNvSpPr>
          <p:nvPr>
            <p:ph idx="1"/>
          </p:nvPr>
        </p:nvSpPr>
        <p:spPr>
          <a:xfrm>
            <a:off x="150266" y="476673"/>
            <a:ext cx="8866777" cy="5256583"/>
          </a:xfrm>
        </p:spPr>
        <p:txBody>
          <a:bodyPr/>
          <a:lstStyle/>
          <a:p>
            <a:pPr marL="0" lvl="0" indent="0" algn="just">
              <a:spcBef>
                <a:spcPct val="0"/>
              </a:spcBef>
              <a:buNone/>
              <a:defRPr/>
            </a:pPr>
            <a:r>
              <a:rPr lang="en-US" sz="1400" b="1" dirty="0" smtClean="0">
                <a:solidFill>
                  <a:srgbClr val="000000"/>
                </a:solidFill>
                <a:latin typeface="Arial" pitchFamily="34" charset="0"/>
                <a:ea typeface="ＭＳ Ｐゴシック" pitchFamily="34" charset="-128"/>
              </a:rPr>
              <a:t>Target</a:t>
            </a:r>
            <a:r>
              <a:rPr lang="en-US" sz="1400" b="1" dirty="0">
                <a:solidFill>
                  <a:srgbClr val="000000"/>
                </a:solidFill>
                <a:latin typeface="Arial" pitchFamily="34" charset="0"/>
                <a:ea typeface="ＭＳ Ｐゴシック" pitchFamily="34" charset="-128"/>
              </a:rPr>
              <a:t>: </a:t>
            </a:r>
            <a:r>
              <a:rPr lang="en-US" sz="1400" dirty="0">
                <a:solidFill>
                  <a:srgbClr val="000000"/>
                </a:solidFill>
                <a:latin typeface="Arial" pitchFamily="34" charset="0"/>
                <a:ea typeface="ＭＳ Ｐゴシック" pitchFamily="34" charset="-128"/>
              </a:rPr>
              <a:t>100% implementation of the Annual Human Resource Implementation Plan.</a:t>
            </a:r>
          </a:p>
          <a:p>
            <a:pPr marL="0" lvl="0" indent="0" algn="just">
              <a:spcBef>
                <a:spcPct val="0"/>
              </a:spcBef>
              <a:buNone/>
              <a:defRPr/>
            </a:pPr>
            <a:r>
              <a:rPr lang="en-US" sz="1400" b="1" dirty="0" smtClean="0">
                <a:solidFill>
                  <a:srgbClr val="000000"/>
                </a:solidFill>
                <a:latin typeface="Arial" pitchFamily="34" charset="0"/>
                <a:ea typeface="ＭＳ Ｐゴシック" pitchFamily="34" charset="-128"/>
              </a:rPr>
              <a:t>Performance</a:t>
            </a:r>
            <a:r>
              <a:rPr lang="en-US" sz="1400" dirty="0">
                <a:solidFill>
                  <a:srgbClr val="000000"/>
                </a:solidFill>
                <a:latin typeface="Arial" pitchFamily="34" charset="0"/>
                <a:ea typeface="ＭＳ Ｐゴシック" pitchFamily="34" charset="-128"/>
              </a:rPr>
              <a:t>: 64% implementation of the Annual Human Resource Implementation Plan.</a:t>
            </a:r>
          </a:p>
          <a:p>
            <a:pPr marL="285750" lvl="0" indent="-285750" algn="just">
              <a:spcBef>
                <a:spcPct val="0"/>
              </a:spcBef>
              <a:buFont typeface="Wingdings" panose="05000000000000000000" pitchFamily="2" charset="2"/>
              <a:buChar char="§"/>
              <a:defRPr/>
            </a:pPr>
            <a:r>
              <a:rPr lang="en-US" sz="1400" dirty="0">
                <a:solidFill>
                  <a:srgbClr val="000000"/>
                </a:solidFill>
                <a:latin typeface="Arial" pitchFamily="34" charset="0"/>
                <a:ea typeface="ＭＳ Ｐゴシック" pitchFamily="34" charset="-128"/>
              </a:rPr>
              <a:t>In line with HR Plan, 9 out of 14 activities which were planned for quarter 2 were achieved which translates to 64% </a:t>
            </a:r>
            <a:endParaRPr lang="en-US" sz="1400" dirty="0" smtClean="0">
              <a:solidFill>
                <a:srgbClr val="000000"/>
              </a:solidFill>
              <a:latin typeface="Arial" pitchFamily="34" charset="0"/>
              <a:ea typeface="ＭＳ Ｐゴシック" pitchFamily="34" charset="-128"/>
            </a:endParaRPr>
          </a:p>
          <a:p>
            <a:pPr marL="285750" indent="-285750" algn="just">
              <a:spcBef>
                <a:spcPct val="0"/>
              </a:spcBef>
              <a:buFont typeface="Wingdings" panose="05000000000000000000" pitchFamily="2" charset="2"/>
              <a:buChar char="§"/>
              <a:defRPr/>
            </a:pPr>
            <a:r>
              <a:rPr lang="en-US" sz="1400" dirty="0">
                <a:solidFill>
                  <a:srgbClr val="000000"/>
                </a:solidFill>
                <a:latin typeface="Arial" pitchFamily="34" charset="0"/>
                <a:ea typeface="ＭＳ Ｐゴシック" pitchFamily="34" charset="-128"/>
              </a:rPr>
              <a:t>Below are the achieved </a:t>
            </a:r>
            <a:r>
              <a:rPr lang="en-US" sz="1400" dirty="0" smtClean="0">
                <a:solidFill>
                  <a:srgbClr val="000000"/>
                </a:solidFill>
                <a:latin typeface="Arial" pitchFamily="34" charset="0"/>
                <a:ea typeface="ＭＳ Ｐゴシック" pitchFamily="34" charset="-128"/>
              </a:rPr>
              <a:t>activities:</a:t>
            </a:r>
            <a:endParaRPr lang="en-US" sz="1400" dirty="0">
              <a:solidFill>
                <a:srgbClr val="000000"/>
              </a:solidFill>
              <a:latin typeface="Arial" pitchFamily="34" charset="0"/>
              <a:ea typeface="ＭＳ Ｐゴシック" pitchFamily="34" charset="-128"/>
            </a:endParaRPr>
          </a:p>
          <a:p>
            <a:pPr marL="685800" lvl="1" algn="just">
              <a:lnSpc>
                <a:spcPct val="107000"/>
              </a:lnSpc>
              <a:spcBef>
                <a:spcPct val="0"/>
              </a:spcBef>
              <a:buFont typeface="Wingdings" panose="05000000000000000000" pitchFamily="2" charset="2"/>
              <a:buChar char="§"/>
              <a:defRPr/>
            </a:pPr>
            <a:r>
              <a:rPr lang="en-ZA" sz="1400" dirty="0">
                <a:solidFill>
                  <a:srgbClr val="000000"/>
                </a:solidFill>
                <a:latin typeface="Arial" pitchFamily="34" charset="0"/>
                <a:ea typeface="ＭＳ Ｐゴシック" pitchFamily="34" charset="-128"/>
              </a:rPr>
              <a:t>Analysis &amp; recommendation of staff placement as per Audit outcomes </a:t>
            </a:r>
          </a:p>
          <a:p>
            <a:pPr marL="685800" lvl="1" algn="just">
              <a:lnSpc>
                <a:spcPct val="107000"/>
              </a:lnSpc>
              <a:spcBef>
                <a:spcPct val="0"/>
              </a:spcBef>
              <a:buFont typeface="Wingdings" panose="05000000000000000000" pitchFamily="2" charset="2"/>
              <a:buChar char="§"/>
              <a:defRPr/>
            </a:pPr>
            <a:r>
              <a:rPr lang="en-ZA" sz="1400" dirty="0">
                <a:solidFill>
                  <a:srgbClr val="000000"/>
                </a:solidFill>
                <a:latin typeface="Arial" pitchFamily="34" charset="0"/>
                <a:ea typeface="ＭＳ Ｐゴシック" pitchFamily="34" charset="-128"/>
              </a:rPr>
              <a:t>Solicit of stakeholder buy-in to organisational structure revisions was done</a:t>
            </a:r>
          </a:p>
          <a:p>
            <a:pPr marL="685800" lvl="1" algn="just">
              <a:lnSpc>
                <a:spcPct val="107000"/>
              </a:lnSpc>
              <a:spcBef>
                <a:spcPct val="0"/>
              </a:spcBef>
              <a:buFont typeface="Wingdings" panose="05000000000000000000" pitchFamily="2" charset="2"/>
              <a:buChar char="§"/>
              <a:defRPr/>
            </a:pPr>
            <a:r>
              <a:rPr lang="en-ZA" sz="1400" dirty="0">
                <a:solidFill>
                  <a:srgbClr val="000000"/>
                </a:solidFill>
                <a:latin typeface="Arial" pitchFamily="34" charset="0"/>
                <a:ea typeface="ＭＳ Ｐゴシック" pitchFamily="34" charset="-128"/>
              </a:rPr>
              <a:t>Development of Job descriptions for all newly created/redesigned jobs</a:t>
            </a:r>
          </a:p>
          <a:p>
            <a:pPr marL="685800" lvl="1" algn="just">
              <a:lnSpc>
                <a:spcPct val="107000"/>
              </a:lnSpc>
              <a:spcBef>
                <a:spcPct val="0"/>
              </a:spcBef>
              <a:buFont typeface="Wingdings" panose="05000000000000000000" pitchFamily="2" charset="2"/>
              <a:buChar char="§"/>
              <a:defRPr/>
            </a:pPr>
            <a:r>
              <a:rPr lang="en-ZA" sz="1400" dirty="0">
                <a:solidFill>
                  <a:srgbClr val="000000"/>
                </a:solidFill>
                <a:latin typeface="Arial" pitchFamily="34" charset="0"/>
                <a:ea typeface="ＭＳ Ｐゴシック" pitchFamily="34" charset="-128"/>
              </a:rPr>
              <a:t>100% Implementation of EPMDS prescript requirements</a:t>
            </a:r>
          </a:p>
          <a:p>
            <a:pPr marL="685800" lvl="1" algn="just">
              <a:lnSpc>
                <a:spcPct val="107000"/>
              </a:lnSpc>
              <a:spcBef>
                <a:spcPct val="0"/>
              </a:spcBef>
              <a:buFont typeface="Wingdings" panose="05000000000000000000" pitchFamily="2" charset="2"/>
              <a:buChar char="§"/>
              <a:defRPr/>
            </a:pPr>
            <a:r>
              <a:rPr lang="en-ZA" sz="1400" dirty="0">
                <a:solidFill>
                  <a:srgbClr val="000000"/>
                </a:solidFill>
                <a:latin typeface="Arial" pitchFamily="34" charset="0"/>
                <a:ea typeface="ＭＳ Ｐゴシック" pitchFamily="34" charset="-128"/>
              </a:rPr>
              <a:t>Awareness on Workplace Diversity was done</a:t>
            </a:r>
          </a:p>
          <a:p>
            <a:pPr marL="685800" lvl="1" algn="just">
              <a:lnSpc>
                <a:spcPct val="107000"/>
              </a:lnSpc>
              <a:spcBef>
                <a:spcPct val="0"/>
              </a:spcBef>
              <a:buFont typeface="Wingdings" panose="05000000000000000000" pitchFamily="2" charset="2"/>
              <a:buChar char="§"/>
              <a:defRPr/>
            </a:pPr>
            <a:r>
              <a:rPr lang="en-ZA" sz="1400" dirty="0">
                <a:solidFill>
                  <a:srgbClr val="000000"/>
                </a:solidFill>
                <a:latin typeface="Arial" pitchFamily="34" charset="0"/>
                <a:ea typeface="ＭＳ Ｐゴシック" pitchFamily="34" charset="-128"/>
              </a:rPr>
              <a:t>100% planned quarterly health promotion interventions conducted</a:t>
            </a:r>
          </a:p>
          <a:p>
            <a:pPr marL="685800" lvl="1" algn="just">
              <a:lnSpc>
                <a:spcPct val="107000"/>
              </a:lnSpc>
              <a:spcBef>
                <a:spcPct val="0"/>
              </a:spcBef>
              <a:buFont typeface="Wingdings" panose="05000000000000000000" pitchFamily="2" charset="2"/>
              <a:buChar char="§"/>
              <a:defRPr/>
            </a:pPr>
            <a:r>
              <a:rPr lang="en-ZA" sz="1400" dirty="0">
                <a:solidFill>
                  <a:srgbClr val="000000"/>
                </a:solidFill>
                <a:latin typeface="Arial" pitchFamily="34" charset="0"/>
                <a:ea typeface="ＭＳ Ｐゴシック" pitchFamily="34" charset="-128"/>
              </a:rPr>
              <a:t>100% </a:t>
            </a:r>
            <a:r>
              <a:rPr lang="en-ZA" sz="1400" dirty="0" err="1">
                <a:solidFill>
                  <a:srgbClr val="000000"/>
                </a:solidFill>
                <a:latin typeface="Arial" pitchFamily="34" charset="0"/>
                <a:ea typeface="ＭＳ Ｐゴシック" pitchFamily="34" charset="-128"/>
              </a:rPr>
              <a:t>counseling</a:t>
            </a:r>
            <a:r>
              <a:rPr lang="en-ZA" sz="1400" dirty="0">
                <a:solidFill>
                  <a:srgbClr val="000000"/>
                </a:solidFill>
                <a:latin typeface="Arial" pitchFamily="34" charset="0"/>
                <a:ea typeface="ＭＳ Ｐゴシック" pitchFamily="34" charset="-128"/>
              </a:rPr>
              <a:t> and referral services provided as required</a:t>
            </a:r>
          </a:p>
          <a:p>
            <a:pPr marL="685800" lvl="1" algn="just">
              <a:lnSpc>
                <a:spcPct val="107000"/>
              </a:lnSpc>
              <a:spcBef>
                <a:spcPct val="0"/>
              </a:spcBef>
              <a:buFont typeface="Wingdings" panose="05000000000000000000" pitchFamily="2" charset="2"/>
              <a:buChar char="§"/>
              <a:defRPr/>
            </a:pPr>
            <a:r>
              <a:rPr lang="en-ZA" sz="1400" dirty="0">
                <a:solidFill>
                  <a:srgbClr val="000000"/>
                </a:solidFill>
                <a:latin typeface="Arial" pitchFamily="34" charset="0"/>
                <a:ea typeface="ＭＳ Ｐゴシック" pitchFamily="34" charset="-128"/>
              </a:rPr>
              <a:t>Facilitation of internal processes for the resolution of all received grievances, disputes, misconducts, and appeals cases</a:t>
            </a:r>
          </a:p>
          <a:p>
            <a:pPr marL="685800" lvl="1" algn="just">
              <a:lnSpc>
                <a:spcPct val="107000"/>
              </a:lnSpc>
              <a:spcBef>
                <a:spcPct val="0"/>
              </a:spcBef>
              <a:buFont typeface="Wingdings" panose="05000000000000000000" pitchFamily="2" charset="2"/>
              <a:buChar char="§"/>
              <a:defRPr/>
            </a:pPr>
            <a:r>
              <a:rPr lang="en-ZA" sz="1400" dirty="0">
                <a:solidFill>
                  <a:srgbClr val="000000"/>
                </a:solidFill>
                <a:latin typeface="Arial" pitchFamily="34" charset="0"/>
                <a:ea typeface="ＭＳ Ｐゴシック" pitchFamily="34" charset="-128"/>
              </a:rPr>
              <a:t>Facilitation of 1 Departmental Bargaining Chamber (DBC) </a:t>
            </a:r>
            <a:r>
              <a:rPr lang="en-ZA" sz="1400" dirty="0" smtClean="0">
                <a:solidFill>
                  <a:srgbClr val="000000"/>
                </a:solidFill>
                <a:latin typeface="Arial" pitchFamily="34" charset="0"/>
                <a:ea typeface="ＭＳ Ｐゴシック" pitchFamily="34" charset="-128"/>
              </a:rPr>
              <a:t>meeting</a:t>
            </a:r>
          </a:p>
          <a:p>
            <a:pPr marL="400050" lvl="1" indent="0" algn="just">
              <a:lnSpc>
                <a:spcPct val="107000"/>
              </a:lnSpc>
              <a:spcBef>
                <a:spcPct val="0"/>
              </a:spcBef>
              <a:buNone/>
              <a:defRPr/>
            </a:pPr>
            <a:endParaRPr lang="en-ZA" sz="1400" dirty="0">
              <a:solidFill>
                <a:srgbClr val="000000"/>
              </a:solidFill>
              <a:latin typeface="Arial" pitchFamily="34" charset="0"/>
              <a:ea typeface="ＭＳ Ｐゴシック" pitchFamily="34" charset="-128"/>
            </a:endParaRPr>
          </a:p>
          <a:p>
            <a:pPr marL="285750" lvl="0" indent="-285750" algn="just">
              <a:spcBef>
                <a:spcPct val="0"/>
              </a:spcBef>
              <a:buFont typeface="Wingdings" panose="05000000000000000000" pitchFamily="2" charset="2"/>
              <a:buChar char="§"/>
              <a:defRPr/>
            </a:pPr>
            <a:r>
              <a:rPr lang="en-US" sz="1400" dirty="0" smtClean="0">
                <a:solidFill>
                  <a:srgbClr val="000000"/>
                </a:solidFill>
                <a:latin typeface="Arial" pitchFamily="34" charset="0"/>
                <a:ea typeface="ＭＳ Ｐゴシック" pitchFamily="34" charset="-128"/>
              </a:rPr>
              <a:t>Whilst below </a:t>
            </a:r>
            <a:r>
              <a:rPr lang="en-US" sz="1400" dirty="0">
                <a:solidFill>
                  <a:srgbClr val="000000"/>
                </a:solidFill>
                <a:latin typeface="Arial" pitchFamily="34" charset="0"/>
                <a:ea typeface="ＭＳ Ｐゴシック" pitchFamily="34" charset="-128"/>
              </a:rPr>
              <a:t>are the </a:t>
            </a:r>
            <a:r>
              <a:rPr lang="en-US" sz="1400" dirty="0" smtClean="0">
                <a:solidFill>
                  <a:srgbClr val="000000"/>
                </a:solidFill>
                <a:latin typeface="Arial" pitchFamily="34" charset="0"/>
                <a:ea typeface="ＭＳ Ｐゴシック" pitchFamily="34" charset="-128"/>
              </a:rPr>
              <a:t>activities that were not achieved:</a:t>
            </a:r>
          </a:p>
          <a:p>
            <a:pPr marL="685800" lvl="1" algn="just">
              <a:lnSpc>
                <a:spcPct val="107000"/>
              </a:lnSpc>
              <a:spcBef>
                <a:spcPct val="0"/>
              </a:spcBef>
              <a:buFont typeface="Wingdings" panose="05000000000000000000" pitchFamily="2" charset="2"/>
              <a:buChar char="§"/>
              <a:defRPr/>
            </a:pPr>
            <a:r>
              <a:rPr lang="en-GB" sz="1400" dirty="0">
                <a:solidFill>
                  <a:srgbClr val="000000"/>
                </a:solidFill>
                <a:latin typeface="Arial" pitchFamily="34" charset="0"/>
                <a:ea typeface="ＭＳ Ｐゴシック" pitchFamily="34" charset="-128"/>
              </a:rPr>
              <a:t>100% Implementation of Human Resource Development programmes</a:t>
            </a:r>
            <a:endParaRPr lang="en-US" sz="1400" dirty="0">
              <a:solidFill>
                <a:srgbClr val="000000"/>
              </a:solidFill>
              <a:latin typeface="Arial" pitchFamily="34" charset="0"/>
              <a:ea typeface="ＭＳ Ｐゴシック" pitchFamily="34" charset="-128"/>
            </a:endParaRPr>
          </a:p>
          <a:p>
            <a:pPr marL="685800" lvl="1" algn="just">
              <a:lnSpc>
                <a:spcPct val="107000"/>
              </a:lnSpc>
              <a:spcBef>
                <a:spcPct val="0"/>
              </a:spcBef>
              <a:buFont typeface="Wingdings" panose="05000000000000000000" pitchFamily="2" charset="2"/>
              <a:buChar char="§"/>
              <a:defRPr/>
            </a:pPr>
            <a:r>
              <a:rPr lang="en-ZA" sz="1400" dirty="0">
                <a:solidFill>
                  <a:srgbClr val="000000"/>
                </a:solidFill>
                <a:latin typeface="Arial" pitchFamily="34" charset="0"/>
                <a:ea typeface="ＭＳ Ｐゴシック" pitchFamily="34" charset="-128"/>
              </a:rPr>
              <a:t>1% reduction of vacancy rate through conducting recruitment processes for approved, prioritised, vacant and funded posts</a:t>
            </a:r>
          </a:p>
          <a:p>
            <a:pPr marL="685800" lvl="1" algn="just">
              <a:lnSpc>
                <a:spcPct val="107000"/>
              </a:lnSpc>
              <a:spcBef>
                <a:spcPct val="0"/>
              </a:spcBef>
              <a:buFont typeface="Wingdings" panose="05000000000000000000" pitchFamily="2" charset="2"/>
              <a:buChar char="§"/>
              <a:defRPr/>
            </a:pPr>
            <a:r>
              <a:rPr lang="en-ZA" sz="1400" dirty="0">
                <a:solidFill>
                  <a:srgbClr val="000000"/>
                </a:solidFill>
                <a:latin typeface="Arial" pitchFamily="34" charset="0"/>
                <a:ea typeface="ＭＳ Ｐゴシック" pitchFamily="34" charset="-128"/>
              </a:rPr>
              <a:t>100% implementation of prescribed HRA conditions of service, benefits &amp; leave administration</a:t>
            </a:r>
          </a:p>
          <a:p>
            <a:pPr marL="685800" lvl="1" algn="just">
              <a:lnSpc>
                <a:spcPct val="107000"/>
              </a:lnSpc>
              <a:spcBef>
                <a:spcPct val="0"/>
              </a:spcBef>
              <a:buFont typeface="Wingdings" panose="05000000000000000000" pitchFamily="2" charset="2"/>
              <a:buChar char="§"/>
              <a:defRPr/>
            </a:pPr>
            <a:r>
              <a:rPr lang="en-ZA" sz="1400" dirty="0">
                <a:solidFill>
                  <a:srgbClr val="000000"/>
                </a:solidFill>
                <a:latin typeface="Arial" pitchFamily="34" charset="0"/>
                <a:ea typeface="ＭＳ Ｐゴシック" pitchFamily="34" charset="-128"/>
              </a:rPr>
              <a:t>A</a:t>
            </a:r>
            <a:r>
              <a:rPr lang="en-ZA" sz="1400" dirty="0" smtClean="0">
                <a:solidFill>
                  <a:srgbClr val="000000"/>
                </a:solidFill>
                <a:latin typeface="Arial" pitchFamily="34" charset="0"/>
                <a:ea typeface="ＭＳ Ｐゴシック" pitchFamily="34" charset="-128"/>
              </a:rPr>
              <a:t>wareness </a:t>
            </a:r>
            <a:r>
              <a:rPr lang="en-ZA" sz="1400" dirty="0">
                <a:solidFill>
                  <a:srgbClr val="000000"/>
                </a:solidFill>
                <a:latin typeface="Arial" pitchFamily="34" charset="0"/>
                <a:ea typeface="ＭＳ Ｐゴシック" pitchFamily="34" charset="-128"/>
              </a:rPr>
              <a:t>on </a:t>
            </a:r>
            <a:r>
              <a:rPr lang="en-ZA" sz="1400" dirty="0" err="1">
                <a:solidFill>
                  <a:srgbClr val="000000"/>
                </a:solidFill>
                <a:latin typeface="Arial" pitchFamily="34" charset="0"/>
                <a:ea typeface="ＭＳ Ｐゴシック" pitchFamily="34" charset="-128"/>
              </a:rPr>
              <a:t>Batho</a:t>
            </a:r>
            <a:r>
              <a:rPr lang="en-ZA" sz="1400" dirty="0">
                <a:solidFill>
                  <a:srgbClr val="000000"/>
                </a:solidFill>
                <a:latin typeface="Arial" pitchFamily="34" charset="0"/>
                <a:ea typeface="ＭＳ Ｐゴシック" pitchFamily="34" charset="-128"/>
              </a:rPr>
              <a:t> Pele principles and Public </a:t>
            </a:r>
            <a:r>
              <a:rPr lang="en-ZA" sz="1400" dirty="0" smtClean="0">
                <a:solidFill>
                  <a:srgbClr val="000000"/>
                </a:solidFill>
                <a:latin typeface="Arial" pitchFamily="34" charset="0"/>
                <a:ea typeface="ＭＳ Ｐゴシック" pitchFamily="34" charset="-128"/>
              </a:rPr>
              <a:t>Service Month was not done</a:t>
            </a:r>
            <a:endParaRPr lang="en-ZA" sz="1400" dirty="0">
              <a:solidFill>
                <a:srgbClr val="000000"/>
              </a:solidFill>
              <a:latin typeface="Arial" pitchFamily="34" charset="0"/>
              <a:ea typeface="ＭＳ Ｐゴシック" pitchFamily="34" charset="-128"/>
            </a:endParaRPr>
          </a:p>
          <a:p>
            <a:pPr marL="685800" lvl="1" algn="just">
              <a:lnSpc>
                <a:spcPct val="107000"/>
              </a:lnSpc>
              <a:spcBef>
                <a:spcPct val="0"/>
              </a:spcBef>
              <a:buFont typeface="Wingdings" panose="05000000000000000000" pitchFamily="2" charset="2"/>
              <a:buChar char="§"/>
              <a:defRPr/>
            </a:pPr>
            <a:r>
              <a:rPr lang="en-ZA" sz="1400" dirty="0">
                <a:solidFill>
                  <a:srgbClr val="000000"/>
                </a:solidFill>
                <a:latin typeface="Arial" pitchFamily="34" charset="0"/>
                <a:ea typeface="ＭＳ Ｐゴシック" pitchFamily="34" charset="-128"/>
              </a:rPr>
              <a:t>1 HR Outreach session on sound labour relations </a:t>
            </a:r>
            <a:r>
              <a:rPr lang="en-ZA" sz="1400" dirty="0" smtClean="0">
                <a:solidFill>
                  <a:srgbClr val="000000"/>
                </a:solidFill>
                <a:latin typeface="Arial" pitchFamily="34" charset="0"/>
                <a:ea typeface="ＭＳ Ｐゴシック" pitchFamily="34" charset="-128"/>
              </a:rPr>
              <a:t>practices was not </a:t>
            </a:r>
            <a:r>
              <a:rPr lang="en-ZA" sz="1400" dirty="0">
                <a:solidFill>
                  <a:srgbClr val="000000"/>
                </a:solidFill>
                <a:latin typeface="Arial" pitchFamily="34" charset="0"/>
                <a:ea typeface="ＭＳ Ｐゴシック" pitchFamily="34" charset="-128"/>
              </a:rPr>
              <a:t>convened</a:t>
            </a:r>
          </a:p>
          <a:p>
            <a:pPr marL="0" lvl="0" indent="0" algn="just">
              <a:spcBef>
                <a:spcPct val="0"/>
              </a:spcBef>
              <a:buNone/>
              <a:defRPr/>
            </a:pPr>
            <a:endParaRPr lang="en-US" altLang="en-US" sz="1400" dirty="0" smtClean="0">
              <a:solidFill>
                <a:srgbClr val="FF0000"/>
              </a:solidFill>
              <a:latin typeface="Arial" pitchFamily="34" charset="0"/>
              <a:ea typeface="MS PGothic" panose="020B0600070205080204" pitchFamily="34" charset="-128"/>
            </a:endParaRPr>
          </a:p>
        </p:txBody>
      </p:sp>
    </p:spTree>
    <p:extLst>
      <p:ext uri="{BB962C8B-B14F-4D97-AF65-F5344CB8AC3E}">
        <p14:creationId xmlns:p14="http://schemas.microsoft.com/office/powerpoint/2010/main" xmlns="" val="2538779931"/>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124744"/>
            <a:ext cx="8928992" cy="4752528"/>
          </a:xfrm>
        </p:spPr>
        <p:txBody>
          <a:bodyPr/>
          <a:lstStyle/>
          <a:p>
            <a:pPr marL="0" lvl="0" indent="0">
              <a:spcBef>
                <a:spcPts val="0"/>
              </a:spcBef>
              <a:spcAft>
                <a:spcPts val="0"/>
              </a:spcAft>
              <a:buNone/>
            </a:pPr>
            <a:r>
              <a:rPr lang="en-GB" sz="1400" b="1" dirty="0">
                <a:solidFill>
                  <a:prstClr val="black"/>
                </a:solidFill>
                <a:latin typeface="+mj-lt"/>
                <a:cs typeface="Arial" panose="020B0604020202020204" pitchFamily="34" charset="0"/>
              </a:rPr>
              <a:t>Target</a:t>
            </a:r>
            <a:r>
              <a:rPr lang="en-ZA" sz="1400" b="1" dirty="0">
                <a:solidFill>
                  <a:prstClr val="black"/>
                </a:solidFill>
                <a:latin typeface="+mj-lt"/>
                <a:cs typeface="Arial" panose="020B0604020202020204" pitchFamily="34" charset="0"/>
              </a:rPr>
              <a:t>:</a:t>
            </a:r>
            <a:r>
              <a:rPr lang="en-ZA" sz="1400" dirty="0">
                <a:solidFill>
                  <a:prstClr val="black"/>
                </a:solidFill>
                <a:latin typeface="+mj-lt"/>
                <a:cs typeface="Arial" panose="020B0604020202020204" pitchFamily="34" charset="0"/>
              </a:rPr>
              <a:t> </a:t>
            </a:r>
            <a:r>
              <a:rPr lang="en-US" sz="1400" dirty="0">
                <a:solidFill>
                  <a:prstClr val="black"/>
                </a:solidFill>
                <a:latin typeface="+mj-lt"/>
                <a:cs typeface="Arial" panose="020B0604020202020204" pitchFamily="34" charset="0"/>
              </a:rPr>
              <a:t>16 integrated implementation programmes for </a:t>
            </a:r>
            <a:r>
              <a:rPr lang="en-US" sz="1400" dirty="0" smtClean="0">
                <a:solidFill>
                  <a:prstClr val="black"/>
                </a:solidFill>
                <a:latin typeface="+mj-lt"/>
                <a:cs typeface="Arial" panose="020B0604020202020204" pitchFamily="34" charset="0"/>
              </a:rPr>
              <a:t>PDAs prepared</a:t>
            </a:r>
            <a:endParaRPr lang="en-GB" sz="1400" b="1" dirty="0" smtClean="0">
              <a:solidFill>
                <a:prstClr val="black"/>
              </a:solidFill>
              <a:latin typeface="+mj-lt"/>
              <a:cs typeface="Arial" panose="020B0604020202020204" pitchFamily="34" charset="0"/>
            </a:endParaRPr>
          </a:p>
          <a:p>
            <a:pPr marL="0" lvl="0" indent="0">
              <a:spcBef>
                <a:spcPts val="0"/>
              </a:spcBef>
              <a:spcAft>
                <a:spcPts val="0"/>
              </a:spcAft>
              <a:buNone/>
            </a:pPr>
            <a:r>
              <a:rPr lang="en-GB" sz="1400" b="1" dirty="0" smtClean="0">
                <a:solidFill>
                  <a:prstClr val="black"/>
                </a:solidFill>
                <a:latin typeface="+mj-lt"/>
                <a:cs typeface="Arial" panose="020B0604020202020204" pitchFamily="34" charset="0"/>
              </a:rPr>
              <a:t>Performance</a:t>
            </a:r>
            <a:r>
              <a:rPr lang="en-GB" sz="1400" b="1" dirty="0">
                <a:solidFill>
                  <a:prstClr val="black"/>
                </a:solidFill>
                <a:latin typeface="+mj-lt"/>
                <a:cs typeface="Arial" panose="020B0604020202020204" pitchFamily="34" charset="0"/>
              </a:rPr>
              <a:t>: </a:t>
            </a:r>
            <a:r>
              <a:rPr lang="en-US" sz="1400" dirty="0">
                <a:solidFill>
                  <a:prstClr val="black"/>
                </a:solidFill>
                <a:latin typeface="+mj-lt"/>
                <a:cs typeface="Arial" panose="020B0604020202020204" pitchFamily="34" charset="0"/>
              </a:rPr>
              <a:t>0 integrated implementation programmes for </a:t>
            </a:r>
            <a:r>
              <a:rPr lang="en-US" sz="1400" dirty="0" smtClean="0">
                <a:solidFill>
                  <a:prstClr val="black"/>
                </a:solidFill>
                <a:latin typeface="+mj-lt"/>
                <a:cs typeface="Arial" panose="020B0604020202020204" pitchFamily="34" charset="0"/>
              </a:rPr>
              <a:t>PDAs </a:t>
            </a:r>
            <a:r>
              <a:rPr lang="en-US" sz="1400" dirty="0">
                <a:solidFill>
                  <a:prstClr val="black"/>
                </a:solidFill>
                <a:latin typeface="+mj-lt"/>
                <a:cs typeface="Arial" panose="020B0604020202020204" pitchFamily="34" charset="0"/>
              </a:rPr>
              <a:t>prepared</a:t>
            </a:r>
          </a:p>
          <a:p>
            <a:pPr lvl="0">
              <a:spcBef>
                <a:spcPts val="0"/>
              </a:spcBef>
              <a:spcAft>
                <a:spcPts val="0"/>
              </a:spcAft>
              <a:buFont typeface="Wingdings" panose="05000000000000000000" pitchFamily="2" charset="2"/>
              <a:buChar char="§"/>
            </a:pPr>
            <a:r>
              <a:rPr lang="en-US" sz="1400" dirty="0">
                <a:solidFill>
                  <a:prstClr val="black"/>
                </a:solidFill>
                <a:latin typeface="+mj-lt"/>
              </a:rPr>
              <a:t>Draft development plans were prepared and the draft situational analysis of development plans were delivered</a:t>
            </a:r>
            <a:r>
              <a:rPr lang="en-US" sz="1400" dirty="0" smtClean="0">
                <a:solidFill>
                  <a:prstClr val="black"/>
                </a:solidFill>
                <a:latin typeface="+mj-lt"/>
              </a:rPr>
              <a:t>. </a:t>
            </a:r>
            <a:r>
              <a:rPr lang="en-GB" sz="1400" dirty="0" smtClean="0">
                <a:latin typeface="+mj-lt"/>
                <a:ea typeface="Times New Roman" panose="02020603050405020304" pitchFamily="18" charset="0"/>
                <a:cs typeface="Times New Roman" panose="02020603050405020304" pitchFamily="18" charset="0"/>
              </a:rPr>
              <a:t>Funding </a:t>
            </a:r>
            <a:r>
              <a:rPr lang="en-GB" sz="1400" dirty="0">
                <a:latin typeface="+mj-lt"/>
                <a:ea typeface="Times New Roman" panose="02020603050405020304" pitchFamily="18" charset="0"/>
                <a:cs typeface="Times New Roman" panose="02020603050405020304" pitchFamily="18" charset="0"/>
              </a:rPr>
              <a:t>hampers the development of the </a:t>
            </a:r>
            <a:r>
              <a:rPr lang="en-GB" sz="1400" dirty="0" smtClean="0">
                <a:latin typeface="+mj-lt"/>
                <a:ea typeface="Times New Roman" panose="02020603050405020304" pitchFamily="18" charset="0"/>
                <a:cs typeface="Times New Roman" panose="02020603050405020304" pitchFamily="18" charset="0"/>
              </a:rPr>
              <a:t>plans. </a:t>
            </a:r>
            <a:r>
              <a:rPr lang="en-GB" sz="1400" dirty="0">
                <a:latin typeface="+mj-lt"/>
                <a:ea typeface="Times New Roman" panose="02020603050405020304" pitchFamily="18" charset="0"/>
                <a:cs typeface="Times New Roman" panose="02020603050405020304" pitchFamily="18" charset="0"/>
              </a:rPr>
              <a:t>The Department will monitor </a:t>
            </a:r>
            <a:r>
              <a:rPr lang="en-GB" sz="1400" dirty="0" smtClean="0">
                <a:latin typeface="+mj-lt"/>
                <a:ea typeface="Times New Roman" panose="02020603050405020304" pitchFamily="18" charset="0"/>
                <a:cs typeface="Times New Roman" panose="02020603050405020304" pitchFamily="18" charset="0"/>
              </a:rPr>
              <a:t>progress on the </a:t>
            </a:r>
            <a:r>
              <a:rPr lang="en-GB" sz="1400" dirty="0">
                <a:latin typeface="+mj-lt"/>
                <a:ea typeface="Times New Roman" panose="02020603050405020304" pitchFamily="18" charset="0"/>
                <a:cs typeface="Times New Roman" panose="02020603050405020304" pitchFamily="18" charset="0"/>
              </a:rPr>
              <a:t>development </a:t>
            </a:r>
            <a:r>
              <a:rPr lang="en-GB" sz="1400" dirty="0" smtClean="0">
                <a:latin typeface="+mj-lt"/>
                <a:ea typeface="Times New Roman" panose="02020603050405020304" pitchFamily="18" charset="0"/>
                <a:cs typeface="Times New Roman" panose="02020603050405020304" pitchFamily="18" charset="0"/>
              </a:rPr>
              <a:t>of </a:t>
            </a:r>
            <a:r>
              <a:rPr lang="en-GB" sz="1400" dirty="0">
                <a:latin typeface="+mj-lt"/>
                <a:ea typeface="Times New Roman" panose="02020603050405020304" pitchFamily="18" charset="0"/>
                <a:cs typeface="Times New Roman" panose="02020603050405020304" pitchFamily="18" charset="0"/>
              </a:rPr>
              <a:t>plans through the Spatial Planning Forum meetings</a:t>
            </a:r>
            <a:endParaRPr lang="en-US" sz="1400" dirty="0" smtClean="0">
              <a:solidFill>
                <a:prstClr val="black"/>
              </a:solidFill>
              <a:latin typeface="+mj-lt"/>
            </a:endParaRPr>
          </a:p>
          <a:p>
            <a:pPr lvl="0">
              <a:spcBef>
                <a:spcPts val="0"/>
              </a:spcBef>
              <a:spcAft>
                <a:spcPts val="0"/>
              </a:spcAft>
              <a:buFont typeface="Wingdings" panose="05000000000000000000" pitchFamily="2" charset="2"/>
              <a:buChar char="§"/>
            </a:pPr>
            <a:endParaRPr lang="en-GB" sz="1400" b="1" dirty="0" smtClean="0">
              <a:solidFill>
                <a:prstClr val="black"/>
              </a:solidFill>
              <a:latin typeface="+mj-lt"/>
              <a:cs typeface="Arial" panose="020B0604020202020204" pitchFamily="34" charset="0"/>
            </a:endParaRPr>
          </a:p>
          <a:p>
            <a:pPr marL="0" lvl="0" indent="0">
              <a:spcBef>
                <a:spcPts val="0"/>
              </a:spcBef>
              <a:spcAft>
                <a:spcPts val="0"/>
              </a:spcAft>
              <a:buNone/>
            </a:pPr>
            <a:r>
              <a:rPr lang="en-GB" sz="1400" b="1" dirty="0" smtClean="0">
                <a:solidFill>
                  <a:prstClr val="black"/>
                </a:solidFill>
                <a:latin typeface="+mj-lt"/>
                <a:cs typeface="Arial" panose="020B0604020202020204" pitchFamily="34" charset="0"/>
              </a:rPr>
              <a:t>Target</a:t>
            </a:r>
            <a:r>
              <a:rPr lang="en-ZA" sz="1400" b="1" dirty="0">
                <a:solidFill>
                  <a:prstClr val="black"/>
                </a:solidFill>
                <a:latin typeface="+mj-lt"/>
                <a:cs typeface="Arial" panose="020B0604020202020204" pitchFamily="34" charset="0"/>
              </a:rPr>
              <a:t>:</a:t>
            </a:r>
            <a:r>
              <a:rPr lang="en-ZA" sz="1400" dirty="0">
                <a:solidFill>
                  <a:prstClr val="black"/>
                </a:solidFill>
                <a:latin typeface="+mj-lt"/>
                <a:cs typeface="Arial" panose="020B0604020202020204" pitchFamily="34" charset="0"/>
              </a:rPr>
              <a:t> </a:t>
            </a:r>
            <a:r>
              <a:rPr lang="en-US" sz="1400" dirty="0">
                <a:solidFill>
                  <a:prstClr val="black"/>
                </a:solidFill>
                <a:latin typeface="+mj-lt"/>
                <a:cs typeface="Arial" panose="020B0604020202020204" pitchFamily="34" charset="0"/>
              </a:rPr>
              <a:t>10% of land acquired within the PDA’s </a:t>
            </a:r>
            <a:r>
              <a:rPr lang="en-US" sz="1400" dirty="0" smtClean="0">
                <a:solidFill>
                  <a:prstClr val="black"/>
                </a:solidFill>
                <a:latin typeface="+mj-lt"/>
                <a:cs typeface="Arial" panose="020B0604020202020204" pitchFamily="34" charset="0"/>
              </a:rPr>
              <a:t>re-zoned</a:t>
            </a:r>
          </a:p>
          <a:p>
            <a:pPr marL="0" lvl="0" indent="0">
              <a:spcBef>
                <a:spcPts val="0"/>
              </a:spcBef>
              <a:spcAft>
                <a:spcPts val="0"/>
              </a:spcAft>
              <a:buNone/>
            </a:pPr>
            <a:endParaRPr lang="en-GB" sz="1400" b="1" dirty="0">
              <a:solidFill>
                <a:prstClr val="black"/>
              </a:solidFill>
              <a:latin typeface="+mj-lt"/>
              <a:cs typeface="Arial" panose="020B0604020202020204" pitchFamily="34" charset="0"/>
            </a:endParaRPr>
          </a:p>
          <a:p>
            <a:pPr marL="0" lvl="0" indent="0">
              <a:spcBef>
                <a:spcPts val="0"/>
              </a:spcBef>
              <a:spcAft>
                <a:spcPts val="0"/>
              </a:spcAft>
              <a:buNone/>
            </a:pPr>
            <a:r>
              <a:rPr lang="en-GB" sz="1400" b="1" dirty="0">
                <a:solidFill>
                  <a:prstClr val="black"/>
                </a:solidFill>
                <a:latin typeface="+mj-lt"/>
                <a:cs typeface="Arial" panose="020B0604020202020204" pitchFamily="34" charset="0"/>
              </a:rPr>
              <a:t>Performance: </a:t>
            </a:r>
            <a:r>
              <a:rPr lang="en-US" sz="1400" dirty="0">
                <a:solidFill>
                  <a:prstClr val="black"/>
                </a:solidFill>
                <a:latin typeface="+mj-lt"/>
                <a:cs typeface="Arial" panose="020B0604020202020204" pitchFamily="34" charset="0"/>
              </a:rPr>
              <a:t>0% of land acquired within the PDA’s </a:t>
            </a:r>
            <a:r>
              <a:rPr lang="en-US" sz="1400" dirty="0" smtClean="0">
                <a:solidFill>
                  <a:prstClr val="black"/>
                </a:solidFill>
                <a:latin typeface="+mj-lt"/>
                <a:cs typeface="Arial" panose="020B0604020202020204" pitchFamily="34" charset="0"/>
              </a:rPr>
              <a:t>re-zoned</a:t>
            </a:r>
          </a:p>
          <a:p>
            <a:pPr lvl="0">
              <a:spcBef>
                <a:spcPts val="0"/>
              </a:spcBef>
              <a:spcAft>
                <a:spcPts val="0"/>
              </a:spcAft>
              <a:buFont typeface="Wingdings" panose="05000000000000000000" pitchFamily="2" charset="2"/>
              <a:buChar char="§"/>
            </a:pPr>
            <a:r>
              <a:rPr lang="en-US" sz="1400" dirty="0">
                <a:solidFill>
                  <a:prstClr val="black"/>
                </a:solidFill>
                <a:latin typeface="+mj-lt"/>
              </a:rPr>
              <a:t>Rezoning applications were submitted but the municipality requested for amendments in the </a:t>
            </a:r>
            <a:r>
              <a:rPr lang="en-US" sz="1400" dirty="0" smtClean="0">
                <a:solidFill>
                  <a:prstClr val="black"/>
                </a:solidFill>
                <a:latin typeface="+mj-lt"/>
              </a:rPr>
              <a:t>application. </a:t>
            </a:r>
            <a:r>
              <a:rPr lang="en-US" sz="1400" dirty="0">
                <a:solidFill>
                  <a:prstClr val="black"/>
                </a:solidFill>
                <a:latin typeface="+mj-lt"/>
              </a:rPr>
              <a:t>Applications </a:t>
            </a:r>
            <a:r>
              <a:rPr lang="en-US" sz="1400" dirty="0" smtClean="0">
                <a:solidFill>
                  <a:prstClr val="black"/>
                </a:solidFill>
                <a:latin typeface="+mj-lt"/>
              </a:rPr>
              <a:t>were </a:t>
            </a:r>
            <a:r>
              <a:rPr lang="en-US" sz="1400" dirty="0">
                <a:solidFill>
                  <a:prstClr val="black"/>
                </a:solidFill>
                <a:latin typeface="+mj-lt"/>
              </a:rPr>
              <a:t>submitted for City of Tshwane, Emfuleni Municipality</a:t>
            </a:r>
          </a:p>
          <a:p>
            <a:pPr marL="0" lvl="0" indent="0">
              <a:spcBef>
                <a:spcPts val="0"/>
              </a:spcBef>
              <a:spcAft>
                <a:spcPts val="0"/>
              </a:spcAft>
              <a:buNone/>
            </a:pPr>
            <a:endParaRPr lang="en-US" sz="1400" dirty="0">
              <a:solidFill>
                <a:prstClr val="black"/>
              </a:solidFill>
              <a:latin typeface="+mj-lt"/>
            </a:endParaRPr>
          </a:p>
          <a:p>
            <a:pPr marL="0" lvl="0" indent="0">
              <a:spcBef>
                <a:spcPts val="0"/>
              </a:spcBef>
              <a:spcAft>
                <a:spcPts val="0"/>
              </a:spcAft>
              <a:buNone/>
            </a:pPr>
            <a:r>
              <a:rPr lang="en-GB" sz="1400" b="1" dirty="0">
                <a:solidFill>
                  <a:prstClr val="black"/>
                </a:solidFill>
                <a:latin typeface="+mj-lt"/>
                <a:cs typeface="Arial" panose="020B0604020202020204" pitchFamily="34" charset="0"/>
              </a:rPr>
              <a:t>Target</a:t>
            </a:r>
            <a:r>
              <a:rPr lang="en-ZA" sz="1400" b="1" dirty="0">
                <a:solidFill>
                  <a:prstClr val="black"/>
                </a:solidFill>
                <a:latin typeface="+mj-lt"/>
                <a:cs typeface="Arial" panose="020B0604020202020204" pitchFamily="34" charset="0"/>
              </a:rPr>
              <a:t>:</a:t>
            </a:r>
            <a:r>
              <a:rPr lang="en-ZA" sz="1400" dirty="0">
                <a:solidFill>
                  <a:prstClr val="black"/>
                </a:solidFill>
                <a:latin typeface="+mj-lt"/>
                <a:cs typeface="Arial" panose="020B0604020202020204" pitchFamily="34" charset="0"/>
              </a:rPr>
              <a:t> </a:t>
            </a:r>
            <a:r>
              <a:rPr lang="en-US" sz="1400" dirty="0">
                <a:solidFill>
                  <a:prstClr val="black"/>
                </a:solidFill>
                <a:latin typeface="+mj-lt"/>
                <a:cs typeface="Arial" panose="020B0604020202020204" pitchFamily="34" charset="0"/>
              </a:rPr>
              <a:t>1st Draft 2022/23 National Human Settlements Development Plan </a:t>
            </a:r>
            <a:r>
              <a:rPr lang="en-US" sz="1400" dirty="0" smtClean="0">
                <a:solidFill>
                  <a:prstClr val="black"/>
                </a:solidFill>
                <a:latin typeface="+mj-lt"/>
                <a:cs typeface="Arial" panose="020B0604020202020204" pitchFamily="34" charset="0"/>
              </a:rPr>
              <a:t>developed</a:t>
            </a:r>
            <a:endParaRPr lang="en-GB" sz="1400" b="1" dirty="0">
              <a:solidFill>
                <a:prstClr val="black"/>
              </a:solidFill>
              <a:latin typeface="+mj-lt"/>
              <a:cs typeface="Arial" panose="020B0604020202020204" pitchFamily="34" charset="0"/>
            </a:endParaRPr>
          </a:p>
          <a:p>
            <a:pPr marL="0" lvl="0" indent="0">
              <a:spcBef>
                <a:spcPts val="0"/>
              </a:spcBef>
              <a:spcAft>
                <a:spcPts val="0"/>
              </a:spcAft>
              <a:buNone/>
            </a:pPr>
            <a:r>
              <a:rPr lang="en-GB" sz="1400" b="1" dirty="0">
                <a:solidFill>
                  <a:prstClr val="black"/>
                </a:solidFill>
                <a:latin typeface="+mj-lt"/>
                <a:cs typeface="Arial" panose="020B0604020202020204" pitchFamily="34" charset="0"/>
              </a:rPr>
              <a:t>Performance: </a:t>
            </a:r>
            <a:r>
              <a:rPr lang="en-US" sz="1400" dirty="0">
                <a:solidFill>
                  <a:prstClr val="black"/>
                </a:solidFill>
                <a:latin typeface="+mj-lt"/>
                <a:cs typeface="Arial" panose="020B0604020202020204" pitchFamily="34" charset="0"/>
              </a:rPr>
              <a:t>1st Draft 2022/23 National Human Settlements Development Plan </a:t>
            </a:r>
            <a:r>
              <a:rPr lang="en-US" sz="1400" dirty="0" smtClean="0">
                <a:solidFill>
                  <a:prstClr val="black"/>
                </a:solidFill>
                <a:latin typeface="+mj-lt"/>
                <a:cs typeface="Arial" panose="020B0604020202020204" pitchFamily="34" charset="0"/>
              </a:rPr>
              <a:t>developed</a:t>
            </a:r>
          </a:p>
          <a:p>
            <a:pPr marL="0" lvl="0" indent="0">
              <a:spcBef>
                <a:spcPts val="0"/>
              </a:spcBef>
              <a:spcAft>
                <a:spcPts val="0"/>
              </a:spcAft>
              <a:buNone/>
            </a:pPr>
            <a:endParaRPr lang="en-US" sz="1400" dirty="0" smtClean="0">
              <a:solidFill>
                <a:prstClr val="black"/>
              </a:solidFill>
              <a:latin typeface="+mj-lt"/>
            </a:endParaRPr>
          </a:p>
          <a:p>
            <a:pPr marL="0" lvl="0" indent="0">
              <a:spcBef>
                <a:spcPts val="0"/>
              </a:spcBef>
              <a:spcAft>
                <a:spcPts val="0"/>
              </a:spcAft>
              <a:buNone/>
            </a:pPr>
            <a:r>
              <a:rPr lang="en-GB" sz="1400" b="1" dirty="0" smtClean="0">
                <a:solidFill>
                  <a:prstClr val="black"/>
                </a:solidFill>
                <a:latin typeface="+mj-lt"/>
                <a:cs typeface="Arial" panose="020B0604020202020204" pitchFamily="34" charset="0"/>
              </a:rPr>
              <a:t>Target</a:t>
            </a:r>
            <a:r>
              <a:rPr lang="en-ZA" sz="1400" b="1" dirty="0" smtClean="0">
                <a:solidFill>
                  <a:prstClr val="black"/>
                </a:solidFill>
                <a:latin typeface="+mj-lt"/>
                <a:cs typeface="Arial" panose="020B0604020202020204" pitchFamily="34" charset="0"/>
              </a:rPr>
              <a:t>:</a:t>
            </a:r>
            <a:r>
              <a:rPr lang="en-ZA" sz="1400" dirty="0" smtClean="0">
                <a:solidFill>
                  <a:prstClr val="black"/>
                </a:solidFill>
                <a:latin typeface="+mj-lt"/>
                <a:cs typeface="Arial" panose="020B0604020202020204" pitchFamily="34" charset="0"/>
              </a:rPr>
              <a:t> </a:t>
            </a:r>
            <a:r>
              <a:rPr lang="en-US" sz="1400" dirty="0" smtClean="0">
                <a:solidFill>
                  <a:prstClr val="black"/>
                </a:solidFill>
                <a:latin typeface="+mj-lt"/>
                <a:cs typeface="Arial" panose="020B0604020202020204" pitchFamily="34" charset="0"/>
              </a:rPr>
              <a:t>Programme for Revitalisation of Distressed Mining Communities implemented in 6 provinces</a:t>
            </a:r>
            <a:endParaRPr lang="en-GB" sz="1400" b="1" dirty="0" smtClean="0">
              <a:solidFill>
                <a:prstClr val="black"/>
              </a:solidFill>
              <a:latin typeface="+mj-lt"/>
              <a:cs typeface="Arial" panose="020B0604020202020204" pitchFamily="34" charset="0"/>
            </a:endParaRPr>
          </a:p>
          <a:p>
            <a:pPr marL="0" lvl="0" indent="0">
              <a:spcBef>
                <a:spcPts val="0"/>
              </a:spcBef>
              <a:spcAft>
                <a:spcPts val="0"/>
              </a:spcAft>
              <a:buNone/>
            </a:pPr>
            <a:r>
              <a:rPr lang="en-GB" sz="1400" b="1" dirty="0" smtClean="0">
                <a:solidFill>
                  <a:prstClr val="black"/>
                </a:solidFill>
                <a:latin typeface="+mj-lt"/>
                <a:cs typeface="Arial" panose="020B0604020202020204" pitchFamily="34" charset="0"/>
              </a:rPr>
              <a:t>Performance</a:t>
            </a:r>
            <a:r>
              <a:rPr lang="en-GB" sz="1400" b="1" dirty="0">
                <a:solidFill>
                  <a:prstClr val="black"/>
                </a:solidFill>
                <a:latin typeface="+mj-lt"/>
                <a:cs typeface="Arial" panose="020B0604020202020204" pitchFamily="34" charset="0"/>
              </a:rPr>
              <a:t>: </a:t>
            </a:r>
            <a:r>
              <a:rPr lang="en-US" sz="1400" dirty="0">
                <a:solidFill>
                  <a:prstClr val="black"/>
                </a:solidFill>
                <a:latin typeface="+mj-lt"/>
                <a:cs typeface="Arial" panose="020B0604020202020204" pitchFamily="34" charset="0"/>
              </a:rPr>
              <a:t>Programme for Revitalisation of Distressed Mining Communities implemented in 6 provinces</a:t>
            </a:r>
            <a:endParaRPr lang="en-GB" sz="1400" dirty="0">
              <a:solidFill>
                <a:prstClr val="black"/>
              </a:solidFill>
              <a:latin typeface="+mj-lt"/>
              <a:ea typeface="Calibri" panose="020F0502020204030204" pitchFamily="34" charset="0"/>
              <a:cs typeface="Arial" panose="020B0604020202020204" pitchFamily="34" charset="0"/>
            </a:endParaRPr>
          </a:p>
          <a:p>
            <a:pPr lvl="0" algn="just">
              <a:spcBef>
                <a:spcPts val="0"/>
              </a:spcBef>
              <a:spcAft>
                <a:spcPts val="0"/>
              </a:spcAft>
              <a:buFont typeface="Wingdings" panose="05000000000000000000" pitchFamily="2" charset="2"/>
              <a:buChar char="§"/>
            </a:pPr>
            <a:r>
              <a:rPr lang="en-US" sz="1400" dirty="0">
                <a:solidFill>
                  <a:prstClr val="black"/>
                </a:solidFill>
                <a:latin typeface="+mj-lt"/>
                <a:cs typeface="Arial" panose="020B0604020202020204" pitchFamily="34" charset="0"/>
              </a:rPr>
              <a:t>T</a:t>
            </a:r>
            <a:r>
              <a:rPr lang="en-US" sz="1400" dirty="0" smtClean="0">
                <a:solidFill>
                  <a:prstClr val="black"/>
                </a:solidFill>
                <a:latin typeface="+mj-lt"/>
                <a:cs typeface="Arial" panose="020B0604020202020204" pitchFamily="34" charset="0"/>
              </a:rPr>
              <a:t>wenty-three </a:t>
            </a:r>
            <a:r>
              <a:rPr lang="en-US" sz="1400" dirty="0">
                <a:solidFill>
                  <a:prstClr val="black"/>
                </a:solidFill>
                <a:latin typeface="+mj-lt"/>
                <a:cs typeface="Arial" panose="020B0604020202020204" pitchFamily="34" charset="0"/>
              </a:rPr>
              <a:t>(23) municipalities were supported </a:t>
            </a:r>
            <a:r>
              <a:rPr lang="en-US" sz="1400" dirty="0" smtClean="0">
                <a:solidFill>
                  <a:prstClr val="black"/>
                </a:solidFill>
                <a:latin typeface="+mj-lt"/>
                <a:cs typeface="Arial" panose="020B0604020202020204" pitchFamily="34" charset="0"/>
              </a:rPr>
              <a:t>to </a:t>
            </a:r>
            <a:r>
              <a:rPr lang="en-US" sz="1400" dirty="0">
                <a:solidFill>
                  <a:prstClr val="black"/>
                </a:solidFill>
                <a:latin typeface="+mj-lt"/>
                <a:cs typeface="Arial" panose="020B0604020202020204" pitchFamily="34" charset="0"/>
              </a:rPr>
              <a:t>implement the approved business plans</a:t>
            </a:r>
            <a:endParaRPr lang="en-ZA" sz="1400" dirty="0">
              <a:solidFill>
                <a:prstClr val="black"/>
              </a:solidFill>
              <a:latin typeface="+mj-lt"/>
              <a:cs typeface="Arial" panose="020B0604020202020204" pitchFamily="34" charset="0"/>
            </a:endParaRPr>
          </a:p>
          <a:p>
            <a:pPr marL="0" lvl="0" indent="0" algn="just">
              <a:spcBef>
                <a:spcPct val="0"/>
              </a:spcBef>
              <a:buNone/>
              <a:defRPr/>
            </a:pPr>
            <a:endParaRPr lang="en-ZA" sz="1800" dirty="0">
              <a:solidFill>
                <a:prstClr val="black"/>
              </a:solidFill>
              <a:latin typeface="Arial" pitchFamily="34" charset="0"/>
              <a:ea typeface="MS PGothic" panose="020B0600070205080204" pitchFamily="34" charset="-128"/>
            </a:endParaRPr>
          </a:p>
        </p:txBody>
      </p:sp>
      <p:sp>
        <p:nvSpPr>
          <p:cNvPr id="4" name="Slide Number Placeholder 3"/>
          <p:cNvSpPr>
            <a:spLocks noGrp="1"/>
          </p:cNvSpPr>
          <p:nvPr>
            <p:ph type="sldNum" sz="quarter" idx="10"/>
          </p:nvPr>
        </p:nvSpPr>
        <p:spPr/>
        <p:txBody>
          <a:bodyPr/>
          <a:lstStyle/>
          <a:p>
            <a:pPr>
              <a:defRPr/>
            </a:pPr>
            <a:fld id="{C177964D-3CDF-2F46-9E7D-3AB8485A2693}" type="slidenum">
              <a:rPr lang="en-US" altLang="en-US" smtClean="0"/>
              <a:pPr>
                <a:defRPr/>
              </a:pPr>
              <a:t>17</a:t>
            </a:fld>
            <a:endParaRPr lang="en-US" altLang="en-US" dirty="0"/>
          </a:p>
        </p:txBody>
      </p:sp>
      <p:sp>
        <p:nvSpPr>
          <p:cNvPr id="5" name="Footer Placeholder 4"/>
          <p:cNvSpPr>
            <a:spLocks noGrp="1"/>
          </p:cNvSpPr>
          <p:nvPr>
            <p:ph type="ftr" sz="quarter" idx="11"/>
          </p:nvPr>
        </p:nvSpPr>
        <p:spPr/>
        <p:txBody>
          <a:bodyPr/>
          <a:lstStyle/>
          <a:p>
            <a:pPr>
              <a:defRPr/>
            </a:pPr>
            <a:endParaRPr lang="en-US" dirty="0">
              <a:solidFill>
                <a:srgbClr val="000000">
                  <a:tint val="75000"/>
                </a:srgbClr>
              </a:solidFill>
            </a:endParaRPr>
          </a:p>
        </p:txBody>
      </p:sp>
      <p:sp>
        <p:nvSpPr>
          <p:cNvPr id="6" name="Date Placeholder 5"/>
          <p:cNvSpPr>
            <a:spLocks noGrp="1"/>
          </p:cNvSpPr>
          <p:nvPr>
            <p:ph type="dt" sz="half" idx="12"/>
          </p:nvPr>
        </p:nvSpPr>
        <p:spPr/>
        <p:txBody>
          <a:bodyPr/>
          <a:lstStyle/>
          <a:p>
            <a:pPr>
              <a:defRPr/>
            </a:pPr>
            <a:fld id="{04BCFF81-8853-7543-8BA2-A647B471C165}" type="datetime1">
              <a:rPr lang="en-US" altLang="en-US" smtClean="0"/>
              <a:pPr>
                <a:defRPr/>
              </a:pPr>
              <a:t>2/23/2022</a:t>
            </a:fld>
            <a:endParaRPr lang="en-US" altLang="en-US" dirty="0"/>
          </a:p>
        </p:txBody>
      </p:sp>
      <p:sp>
        <p:nvSpPr>
          <p:cNvPr id="7" name="Title 7"/>
          <p:cNvSpPr txBox="1">
            <a:spLocks noGrp="1"/>
          </p:cNvSpPr>
          <p:nvPr>
            <p:ph type="title"/>
          </p:nvPr>
        </p:nvSpPr>
        <p:spPr bwMode="auto">
          <a:xfrm>
            <a:off x="0" y="0"/>
            <a:ext cx="9144000" cy="1124744"/>
          </a:xfrm>
          <a:prstGeom prst="rect">
            <a:avLst/>
          </a:prstGeom>
          <a:solidFill>
            <a:schemeClr val="tx2">
              <a:lumMod val="90000"/>
              <a:lumOff val="10000"/>
            </a:schemeClr>
          </a:solidFill>
          <a:ln>
            <a:noFill/>
          </a:ln>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800" kern="1200" cap="all" baseline="0">
                <a:solidFill>
                  <a:schemeClr val="bg1"/>
                </a:solidFill>
                <a:latin typeface="Arial"/>
                <a:ea typeface="MS PGothic" panose="020B0600070205080204" pitchFamily="34"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pPr algn="ctr">
              <a:defRPr/>
            </a:pPr>
            <a:r>
              <a:rPr lang="en-US" sz="1800" b="1" cap="none" dirty="0" smtClean="0">
                <a:ea typeface="ＭＳ Ｐゴシック" pitchFamily="-108" charset="-128"/>
              </a:rPr>
              <a:t>3.2 </a:t>
            </a:r>
            <a:r>
              <a:rPr lang="en-US" sz="1800" b="1" cap="none" dirty="0">
                <a:ea typeface="ＭＳ Ｐゴシック" pitchFamily="-108" charset="-128"/>
              </a:rPr>
              <a:t>INTEGRATED HUMAN SETTLEMENTS PLANNING AND DEVELOPMENT PROGRAMME</a:t>
            </a:r>
          </a:p>
        </p:txBody>
      </p:sp>
    </p:spTree>
    <p:extLst>
      <p:ext uri="{BB962C8B-B14F-4D97-AF65-F5344CB8AC3E}">
        <p14:creationId xmlns:p14="http://schemas.microsoft.com/office/powerpoint/2010/main" xmlns="" val="1896762520"/>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268760"/>
            <a:ext cx="8928992" cy="4248472"/>
          </a:xfrm>
        </p:spPr>
        <p:txBody>
          <a:bodyPr/>
          <a:lstStyle/>
          <a:p>
            <a:pPr marL="0" lvl="0" indent="0">
              <a:spcBef>
                <a:spcPts val="0"/>
              </a:spcBef>
              <a:spcAft>
                <a:spcPts val="0"/>
              </a:spcAft>
              <a:buNone/>
            </a:pPr>
            <a:r>
              <a:rPr lang="en-GB" sz="1400" b="1" dirty="0">
                <a:solidFill>
                  <a:prstClr val="black"/>
                </a:solidFill>
                <a:latin typeface="Arial" panose="020B0604020202020204" pitchFamily="34" charset="0"/>
                <a:cs typeface="Arial" panose="020B0604020202020204" pitchFamily="34" charset="0"/>
              </a:rPr>
              <a:t>Target</a:t>
            </a:r>
            <a:r>
              <a:rPr lang="en-ZA" sz="1400" b="1" dirty="0">
                <a:solidFill>
                  <a:prstClr val="black"/>
                </a:solidFill>
                <a:latin typeface="Arial" panose="020B0604020202020204" pitchFamily="34" charset="0"/>
                <a:cs typeface="Arial" panose="020B0604020202020204" pitchFamily="34" charset="0"/>
              </a:rPr>
              <a:t>:</a:t>
            </a:r>
            <a:r>
              <a:rPr lang="en-ZA" sz="1400" dirty="0">
                <a:solidFill>
                  <a:prstClr val="black"/>
                </a:solidFill>
                <a:latin typeface="Arial" panose="020B0604020202020204" pitchFamily="34" charset="0"/>
                <a:cs typeface="Arial" panose="020B0604020202020204" pitchFamily="34" charset="0"/>
              </a:rPr>
              <a:t> </a:t>
            </a:r>
            <a:r>
              <a:rPr lang="en-US" sz="1400" dirty="0">
                <a:solidFill>
                  <a:prstClr val="black"/>
                </a:solidFill>
                <a:latin typeface="Arial" panose="020B0604020202020204" pitchFamily="34" charset="0"/>
                <a:cs typeface="Arial" panose="020B0604020202020204" pitchFamily="34" charset="0"/>
              </a:rPr>
              <a:t>9 Provinces supported to eradicate the title </a:t>
            </a:r>
            <a:r>
              <a:rPr lang="en-US" sz="1400" dirty="0" smtClean="0">
                <a:solidFill>
                  <a:prstClr val="black"/>
                </a:solidFill>
                <a:latin typeface="Arial" panose="020B0604020202020204" pitchFamily="34" charset="0"/>
                <a:cs typeface="Arial" panose="020B0604020202020204" pitchFamily="34" charset="0"/>
              </a:rPr>
              <a:t>deeds </a:t>
            </a:r>
            <a:r>
              <a:rPr lang="en-US" sz="1400" dirty="0">
                <a:solidFill>
                  <a:prstClr val="black"/>
                </a:solidFill>
                <a:latin typeface="Arial" panose="020B0604020202020204" pitchFamily="34" charset="0"/>
                <a:cs typeface="Arial" panose="020B0604020202020204" pitchFamily="34" charset="0"/>
              </a:rPr>
              <a:t>backlog</a:t>
            </a:r>
          </a:p>
          <a:p>
            <a:pPr marL="0" indent="0">
              <a:spcAft>
                <a:spcPts val="0"/>
              </a:spcAft>
              <a:buNone/>
            </a:pPr>
            <a:r>
              <a:rPr lang="en-GB" sz="1400" b="1" dirty="0">
                <a:solidFill>
                  <a:prstClr val="black"/>
                </a:solidFill>
                <a:latin typeface="Arial" panose="020B0604020202020204" pitchFamily="34" charset="0"/>
                <a:cs typeface="Arial" panose="020B0604020202020204" pitchFamily="34" charset="0"/>
              </a:rPr>
              <a:t>Performance: </a:t>
            </a:r>
            <a:r>
              <a:rPr lang="en-US" sz="1400" dirty="0">
                <a:solidFill>
                  <a:prstClr val="black"/>
                </a:solidFill>
                <a:latin typeface="Arial" panose="020B0604020202020204" pitchFamily="34" charset="0"/>
                <a:cs typeface="Arial" panose="020B0604020202020204" pitchFamily="34" charset="0"/>
              </a:rPr>
              <a:t>Support to 9 provinces to eradicate </a:t>
            </a:r>
            <a:r>
              <a:rPr lang="en-US" sz="1400" dirty="0" smtClean="0">
                <a:solidFill>
                  <a:prstClr val="black"/>
                </a:solidFill>
                <a:latin typeface="Arial" panose="020B0604020202020204" pitchFamily="34" charset="0"/>
                <a:cs typeface="Arial" panose="020B0604020202020204" pitchFamily="34" charset="0"/>
              </a:rPr>
              <a:t>title deeds </a:t>
            </a:r>
            <a:r>
              <a:rPr lang="en-US" sz="1400" dirty="0">
                <a:solidFill>
                  <a:prstClr val="black"/>
                </a:solidFill>
                <a:latin typeface="Arial" panose="020B0604020202020204" pitchFamily="34" charset="0"/>
                <a:cs typeface="Arial" panose="020B0604020202020204" pitchFamily="34" charset="0"/>
              </a:rPr>
              <a:t>backlog was partially </a:t>
            </a:r>
            <a:r>
              <a:rPr lang="en-US" sz="1400" dirty="0" smtClean="0">
                <a:solidFill>
                  <a:prstClr val="black"/>
                </a:solidFill>
                <a:latin typeface="Arial" panose="020B0604020202020204" pitchFamily="34" charset="0"/>
                <a:cs typeface="Arial" panose="020B0604020202020204" pitchFamily="34" charset="0"/>
              </a:rPr>
              <a:t>done. </a:t>
            </a:r>
            <a:r>
              <a:rPr lang="en-US" sz="1400" dirty="0" smtClean="0">
                <a:latin typeface="Arial" panose="020B0604020202020204" pitchFamily="34" charset="0"/>
                <a:cs typeface="Arial" panose="020B0604020202020204" pitchFamily="34" charset="0"/>
              </a:rPr>
              <a:t>Two</a:t>
            </a:r>
            <a:r>
              <a:rPr lang="en-US" sz="1400" dirty="0" smtClean="0">
                <a:latin typeface="Arial" panose="020B0604020202020204" pitchFamily="34" charset="0"/>
                <a:ea typeface="Calibri" panose="020F0502020204030204" pitchFamily="34" charset="0"/>
              </a:rPr>
              <a:t> Programme Delivery Facilitators (PDF)  for Limpopo and Mpumalanga </a:t>
            </a:r>
            <a:r>
              <a:rPr lang="en-US" sz="1400" dirty="0">
                <a:solidFill>
                  <a:srgbClr val="000000"/>
                </a:solidFill>
                <a:latin typeface="Arial" panose="020B0604020202020204" pitchFamily="34" charset="0"/>
                <a:ea typeface="Calibri" panose="020F0502020204030204" pitchFamily="34" charset="0"/>
              </a:rPr>
              <a:t>withdrew at the beginning </a:t>
            </a:r>
            <a:r>
              <a:rPr lang="en-US" sz="1400" dirty="0" smtClean="0">
                <a:solidFill>
                  <a:srgbClr val="000000"/>
                </a:solidFill>
                <a:latin typeface="Arial" panose="020B0604020202020204" pitchFamily="34" charset="0"/>
                <a:ea typeface="Calibri" panose="020F0502020204030204" pitchFamily="34" charset="0"/>
              </a:rPr>
              <a:t>of </a:t>
            </a:r>
            <a:r>
              <a:rPr lang="en-US" sz="1400" dirty="0">
                <a:solidFill>
                  <a:srgbClr val="000000"/>
                </a:solidFill>
                <a:latin typeface="Arial" panose="020B0604020202020204" pitchFamily="34" charset="0"/>
                <a:ea typeface="Calibri" panose="020F0502020204030204" pitchFamily="34" charset="0"/>
              </a:rPr>
              <a:t>last financial year</a:t>
            </a:r>
            <a:r>
              <a:rPr lang="en-US" sz="1400" dirty="0" smtClean="0">
                <a:solidFill>
                  <a:srgbClr val="000000"/>
                </a:solidFill>
                <a:latin typeface="Arial" panose="020B0604020202020204" pitchFamily="34" charset="0"/>
                <a:ea typeface="Calibri" panose="020F0502020204030204" pitchFamily="34" charset="0"/>
              </a:rPr>
              <a:t>.</a:t>
            </a:r>
            <a:endParaRPr lang="en-US" sz="1400" dirty="0">
              <a:solidFill>
                <a:prstClr val="black"/>
              </a:solidFill>
              <a:latin typeface="Arial" panose="020B0604020202020204" pitchFamily="34" charset="0"/>
              <a:cs typeface="Arial" panose="020B0604020202020204" pitchFamily="34" charset="0"/>
            </a:endParaRPr>
          </a:p>
          <a:p>
            <a:pPr marL="0" lvl="0" indent="0">
              <a:spcBef>
                <a:spcPts val="0"/>
              </a:spcBef>
              <a:spcAft>
                <a:spcPts val="0"/>
              </a:spcAft>
              <a:buNone/>
            </a:pPr>
            <a:endParaRPr lang="en-US" sz="1400" dirty="0">
              <a:solidFill>
                <a:prstClr val="black"/>
              </a:solidFill>
            </a:endParaRPr>
          </a:p>
          <a:p>
            <a:pPr marL="0" lvl="0" indent="0">
              <a:spcBef>
                <a:spcPts val="0"/>
              </a:spcBef>
              <a:spcAft>
                <a:spcPts val="0"/>
              </a:spcAft>
              <a:buNone/>
            </a:pPr>
            <a:r>
              <a:rPr lang="en-GB" sz="1400" b="1" dirty="0">
                <a:solidFill>
                  <a:prstClr val="black"/>
                </a:solidFill>
                <a:latin typeface="Arial" panose="020B0604020202020204" pitchFamily="34" charset="0"/>
                <a:cs typeface="Arial" panose="020B0604020202020204" pitchFamily="34" charset="0"/>
              </a:rPr>
              <a:t>Target</a:t>
            </a:r>
            <a:r>
              <a:rPr lang="en-ZA" sz="1400" b="1" dirty="0">
                <a:solidFill>
                  <a:prstClr val="black"/>
                </a:solidFill>
                <a:latin typeface="Arial" panose="020B0604020202020204" pitchFamily="34" charset="0"/>
                <a:cs typeface="Arial" panose="020B0604020202020204" pitchFamily="34" charset="0"/>
              </a:rPr>
              <a:t>:</a:t>
            </a:r>
            <a:r>
              <a:rPr lang="en-ZA" sz="1400" dirty="0">
                <a:solidFill>
                  <a:prstClr val="black"/>
                </a:solidFill>
                <a:latin typeface="Arial" panose="020B0604020202020204" pitchFamily="34" charset="0"/>
                <a:cs typeface="Arial" panose="020B0604020202020204" pitchFamily="34" charset="0"/>
              </a:rPr>
              <a:t> </a:t>
            </a:r>
            <a:r>
              <a:rPr lang="en-US" sz="1400" dirty="0">
                <a:solidFill>
                  <a:prstClr val="black"/>
                </a:solidFill>
                <a:latin typeface="Arial" panose="020B0604020202020204" pitchFamily="34" charset="0"/>
                <a:cs typeface="Arial" panose="020B0604020202020204" pitchFamily="34" charset="0"/>
              </a:rPr>
              <a:t>Progress  reported on </a:t>
            </a:r>
            <a:r>
              <a:rPr lang="en-US" sz="1400" b="1" dirty="0" smtClean="0">
                <a:solidFill>
                  <a:prstClr val="black"/>
                </a:solidFill>
                <a:latin typeface="Arial" panose="020B0604020202020204" pitchFamily="34" charset="0"/>
                <a:cs typeface="Arial" panose="020B0604020202020204" pitchFamily="34" charset="0"/>
              </a:rPr>
              <a:t>1 </a:t>
            </a:r>
            <a:r>
              <a:rPr lang="en-US" sz="1400" b="1" dirty="0">
                <a:solidFill>
                  <a:prstClr val="black"/>
                </a:solidFill>
                <a:latin typeface="Arial" panose="020B0604020202020204" pitchFamily="34" charset="0"/>
                <a:cs typeface="Arial" panose="020B0604020202020204" pitchFamily="34" charset="0"/>
              </a:rPr>
              <a:t>200 </a:t>
            </a:r>
            <a:r>
              <a:rPr lang="en-US" sz="1400" dirty="0">
                <a:solidFill>
                  <a:prstClr val="black"/>
                </a:solidFill>
                <a:latin typeface="Arial" panose="020B0604020202020204" pitchFamily="34" charset="0"/>
                <a:cs typeface="Arial" panose="020B0604020202020204" pitchFamily="34" charset="0"/>
              </a:rPr>
              <a:t>pre-1994 title deeds registered </a:t>
            </a:r>
          </a:p>
          <a:p>
            <a:pPr marL="0" lvl="0" indent="0">
              <a:spcBef>
                <a:spcPts val="0"/>
              </a:spcBef>
              <a:spcAft>
                <a:spcPts val="0"/>
              </a:spcAft>
              <a:buNone/>
            </a:pPr>
            <a:r>
              <a:rPr lang="en-GB" sz="1400" b="1" dirty="0" smtClean="0">
                <a:solidFill>
                  <a:prstClr val="black"/>
                </a:solidFill>
                <a:latin typeface="Arial" panose="020B0604020202020204" pitchFamily="34" charset="0"/>
                <a:cs typeface="Arial" panose="020B0604020202020204" pitchFamily="34" charset="0"/>
              </a:rPr>
              <a:t>Performance</a:t>
            </a:r>
            <a:r>
              <a:rPr lang="en-GB" sz="1400" b="1" dirty="0">
                <a:solidFill>
                  <a:prstClr val="black"/>
                </a:solidFill>
                <a:latin typeface="Arial" panose="020B0604020202020204" pitchFamily="34" charset="0"/>
                <a:cs typeface="Arial" panose="020B0604020202020204" pitchFamily="34" charset="0"/>
              </a:rPr>
              <a:t>: </a:t>
            </a:r>
            <a:r>
              <a:rPr lang="en-US" sz="1400" dirty="0">
                <a:solidFill>
                  <a:prstClr val="black"/>
                </a:solidFill>
                <a:latin typeface="Arial" panose="020B0604020202020204" pitchFamily="34" charset="0"/>
                <a:cs typeface="Arial" panose="020B0604020202020204" pitchFamily="34" charset="0"/>
              </a:rPr>
              <a:t>Progress </a:t>
            </a:r>
            <a:r>
              <a:rPr lang="en-US" sz="1400" dirty="0" smtClean="0">
                <a:solidFill>
                  <a:prstClr val="black"/>
                </a:solidFill>
                <a:latin typeface="Arial" panose="020B0604020202020204" pitchFamily="34" charset="0"/>
                <a:cs typeface="Arial" panose="020B0604020202020204" pitchFamily="34" charset="0"/>
              </a:rPr>
              <a:t>reported </a:t>
            </a:r>
            <a:r>
              <a:rPr lang="en-US" sz="1400" dirty="0">
                <a:solidFill>
                  <a:prstClr val="black"/>
                </a:solidFill>
                <a:latin typeface="Arial" panose="020B0604020202020204" pitchFamily="34" charset="0"/>
                <a:cs typeface="Arial" panose="020B0604020202020204" pitchFamily="34" charset="0"/>
              </a:rPr>
              <a:t>on </a:t>
            </a:r>
            <a:r>
              <a:rPr lang="en-US" sz="1400" dirty="0" smtClean="0">
                <a:solidFill>
                  <a:prstClr val="black"/>
                </a:solidFill>
                <a:latin typeface="Arial" panose="020B0604020202020204" pitchFamily="34" charset="0"/>
                <a:cs typeface="Arial" panose="020B0604020202020204" pitchFamily="34" charset="0"/>
              </a:rPr>
              <a:t>registration of </a:t>
            </a:r>
            <a:r>
              <a:rPr lang="en-US" sz="1400" b="1" dirty="0" smtClean="0">
                <a:solidFill>
                  <a:prstClr val="black"/>
                </a:solidFill>
                <a:latin typeface="Arial" panose="020B0604020202020204" pitchFamily="34" charset="0"/>
                <a:cs typeface="Arial" panose="020B0604020202020204" pitchFamily="34" charset="0"/>
              </a:rPr>
              <a:t>0</a:t>
            </a:r>
            <a:r>
              <a:rPr lang="en-US" sz="1400" dirty="0" smtClean="0">
                <a:solidFill>
                  <a:prstClr val="black"/>
                </a:solidFill>
                <a:latin typeface="Arial" panose="020B0604020202020204" pitchFamily="34" charset="0"/>
                <a:cs typeface="Arial" panose="020B0604020202020204" pitchFamily="34" charset="0"/>
              </a:rPr>
              <a:t> </a:t>
            </a:r>
            <a:r>
              <a:rPr lang="en-US" sz="1400" dirty="0">
                <a:solidFill>
                  <a:prstClr val="black"/>
                </a:solidFill>
                <a:latin typeface="Arial" panose="020B0604020202020204" pitchFamily="34" charset="0"/>
                <a:cs typeface="Arial" panose="020B0604020202020204" pitchFamily="34" charset="0"/>
              </a:rPr>
              <a:t>pre-1994 title </a:t>
            </a:r>
            <a:r>
              <a:rPr lang="en-US" sz="1400" dirty="0" smtClean="0">
                <a:solidFill>
                  <a:prstClr val="black"/>
                </a:solidFill>
                <a:latin typeface="Arial" panose="020B0604020202020204" pitchFamily="34" charset="0"/>
                <a:cs typeface="Arial" panose="020B0604020202020204" pitchFamily="34" charset="0"/>
              </a:rPr>
              <a:t>deeds. </a:t>
            </a:r>
            <a:r>
              <a:rPr lang="en-US" sz="1400" dirty="0" smtClean="0">
                <a:latin typeface="Arial" panose="020B0604020202020204" pitchFamily="34" charset="0"/>
                <a:cs typeface="Arial" panose="020B0604020202020204" pitchFamily="34" charset="0"/>
              </a:rPr>
              <a:t>Reported unverified delivery is </a:t>
            </a:r>
            <a:r>
              <a:rPr lang="en-US" sz="1400" b="1" dirty="0" smtClean="0">
                <a:latin typeface="Arial" panose="020B0604020202020204" pitchFamily="34" charset="0"/>
                <a:cs typeface="Arial" panose="020B0604020202020204" pitchFamily="34" charset="0"/>
              </a:rPr>
              <a:t>1 921</a:t>
            </a:r>
            <a:endParaRPr lang="en-US" sz="1400" b="1" dirty="0">
              <a:latin typeface="Arial" panose="020B0604020202020204" pitchFamily="34" charset="0"/>
              <a:cs typeface="Arial" panose="020B0604020202020204" pitchFamily="34" charset="0"/>
            </a:endParaRPr>
          </a:p>
          <a:p>
            <a:pPr marL="0" lvl="0" indent="0">
              <a:spcBef>
                <a:spcPts val="0"/>
              </a:spcBef>
              <a:spcAft>
                <a:spcPts val="0"/>
              </a:spcAft>
              <a:buNone/>
            </a:pPr>
            <a:endParaRPr lang="en-US" sz="1400" dirty="0">
              <a:solidFill>
                <a:prstClr val="black"/>
              </a:solidFill>
              <a:latin typeface="Arial" panose="020B0604020202020204" pitchFamily="34" charset="0"/>
              <a:cs typeface="Arial" panose="020B0604020202020204" pitchFamily="34" charset="0"/>
            </a:endParaRPr>
          </a:p>
          <a:p>
            <a:pPr marL="0" lvl="0" indent="0">
              <a:spcBef>
                <a:spcPts val="0"/>
              </a:spcBef>
              <a:spcAft>
                <a:spcPts val="0"/>
              </a:spcAft>
              <a:buNone/>
            </a:pPr>
            <a:r>
              <a:rPr lang="en-GB" sz="1400" b="1" dirty="0">
                <a:solidFill>
                  <a:prstClr val="black"/>
                </a:solidFill>
                <a:latin typeface="Arial" panose="020B0604020202020204" pitchFamily="34" charset="0"/>
                <a:cs typeface="Arial" panose="020B0604020202020204" pitchFamily="34" charset="0"/>
              </a:rPr>
              <a:t>Target</a:t>
            </a:r>
            <a:r>
              <a:rPr lang="en-ZA" sz="1400" b="1" dirty="0">
                <a:solidFill>
                  <a:prstClr val="black"/>
                </a:solidFill>
                <a:latin typeface="Arial" panose="020B0604020202020204" pitchFamily="34" charset="0"/>
                <a:cs typeface="Arial" panose="020B0604020202020204" pitchFamily="34" charset="0"/>
              </a:rPr>
              <a:t>:</a:t>
            </a:r>
            <a:r>
              <a:rPr lang="en-ZA" sz="1400" dirty="0">
                <a:solidFill>
                  <a:prstClr val="black"/>
                </a:solidFill>
                <a:latin typeface="Arial" panose="020B0604020202020204" pitchFamily="34" charset="0"/>
                <a:cs typeface="Arial" panose="020B0604020202020204" pitchFamily="34" charset="0"/>
              </a:rPr>
              <a:t> </a:t>
            </a:r>
            <a:r>
              <a:rPr lang="en-US" sz="1400" dirty="0">
                <a:solidFill>
                  <a:prstClr val="black"/>
                </a:solidFill>
              </a:rPr>
              <a:t>Progress  reported on </a:t>
            </a:r>
            <a:r>
              <a:rPr lang="en-US" sz="1400" b="1" dirty="0">
                <a:solidFill>
                  <a:prstClr val="black"/>
                </a:solidFill>
              </a:rPr>
              <a:t>5 400  </a:t>
            </a:r>
            <a:r>
              <a:rPr lang="en-US" sz="1400" dirty="0">
                <a:solidFill>
                  <a:prstClr val="black"/>
                </a:solidFill>
              </a:rPr>
              <a:t>post-1994 title deeds registered </a:t>
            </a:r>
            <a:endParaRPr lang="en-US" sz="1400" dirty="0" smtClean="0">
              <a:solidFill>
                <a:prstClr val="black"/>
              </a:solidFill>
            </a:endParaRPr>
          </a:p>
          <a:p>
            <a:pPr marL="0" lvl="0" indent="0">
              <a:spcBef>
                <a:spcPts val="0"/>
              </a:spcBef>
              <a:spcAft>
                <a:spcPts val="0"/>
              </a:spcAft>
              <a:buNone/>
            </a:pPr>
            <a:r>
              <a:rPr lang="en-GB" sz="1400" b="1" dirty="0" smtClean="0">
                <a:solidFill>
                  <a:prstClr val="black"/>
                </a:solidFill>
                <a:latin typeface="Arial" panose="020B0604020202020204" pitchFamily="34" charset="0"/>
                <a:cs typeface="Arial" panose="020B0604020202020204" pitchFamily="34" charset="0"/>
              </a:rPr>
              <a:t>Performance</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rPr>
              <a:t>Progress  reported </a:t>
            </a:r>
            <a:r>
              <a:rPr lang="en-GB" sz="1400" dirty="0" smtClean="0">
                <a:solidFill>
                  <a:prstClr val="black"/>
                </a:solidFill>
              </a:rPr>
              <a:t>on registration of</a:t>
            </a:r>
            <a:r>
              <a:rPr lang="en-GB" sz="1400" b="1" dirty="0" smtClean="0">
                <a:solidFill>
                  <a:prstClr val="black"/>
                </a:solidFill>
              </a:rPr>
              <a:t> 0  </a:t>
            </a:r>
            <a:r>
              <a:rPr lang="en-GB" sz="1400" dirty="0">
                <a:solidFill>
                  <a:prstClr val="black"/>
                </a:solidFill>
              </a:rPr>
              <a:t>post-1994 title </a:t>
            </a:r>
            <a:r>
              <a:rPr lang="en-GB" sz="1400" dirty="0" smtClean="0">
                <a:solidFill>
                  <a:prstClr val="black"/>
                </a:solidFill>
              </a:rPr>
              <a:t>deeds. </a:t>
            </a:r>
            <a:r>
              <a:rPr lang="en-US" sz="1400" dirty="0">
                <a:latin typeface="Arial" panose="020B0604020202020204" pitchFamily="34" charset="0"/>
                <a:cs typeface="Arial" panose="020B0604020202020204" pitchFamily="34" charset="0"/>
              </a:rPr>
              <a:t>Reported </a:t>
            </a:r>
            <a:r>
              <a:rPr lang="en-US" sz="1400" dirty="0" smtClean="0">
                <a:latin typeface="Arial" panose="020B0604020202020204" pitchFamily="34" charset="0"/>
                <a:cs typeface="Arial" panose="020B0604020202020204" pitchFamily="34" charset="0"/>
              </a:rPr>
              <a:t>unverified delivery </a:t>
            </a:r>
            <a:r>
              <a:rPr lang="en-US" sz="1400" dirty="0">
                <a:latin typeface="Arial" panose="020B0604020202020204" pitchFamily="34" charset="0"/>
                <a:cs typeface="Arial" panose="020B0604020202020204" pitchFamily="34" charset="0"/>
              </a:rPr>
              <a:t>is </a:t>
            </a:r>
            <a:r>
              <a:rPr lang="en-US" sz="1400" b="1" dirty="0" smtClean="0">
                <a:latin typeface="Arial" panose="020B0604020202020204" pitchFamily="34" charset="0"/>
                <a:cs typeface="Arial" panose="020B0604020202020204" pitchFamily="34" charset="0"/>
              </a:rPr>
              <a:t>4 926</a:t>
            </a:r>
            <a:endParaRPr lang="en-ZA" altLang="en-US" sz="1400" b="1" dirty="0">
              <a:latin typeface="Arial" panose="020B0604020202020204" pitchFamily="34" charset="0"/>
              <a:cs typeface="Arial" panose="020B0604020202020204" pitchFamily="34" charset="0"/>
            </a:endParaRPr>
          </a:p>
          <a:p>
            <a:pPr marL="0" lvl="0" indent="0" algn="just">
              <a:spcBef>
                <a:spcPts val="0"/>
              </a:spcBef>
              <a:spcAft>
                <a:spcPts val="0"/>
              </a:spcAft>
              <a:buNone/>
            </a:pPr>
            <a:endParaRPr lang="en-US" altLang="en-US" sz="1400" b="1" dirty="0">
              <a:solidFill>
                <a:prstClr val="black"/>
              </a:solidFill>
              <a:latin typeface="Arial" panose="020B0604020202020204" pitchFamily="34" charset="0"/>
              <a:cs typeface="Arial" panose="020B0604020202020204" pitchFamily="34" charset="0"/>
            </a:endParaRPr>
          </a:p>
          <a:p>
            <a:pPr marL="0" lvl="0" indent="0">
              <a:spcBef>
                <a:spcPts val="0"/>
              </a:spcBef>
              <a:spcAft>
                <a:spcPts val="0"/>
              </a:spcAft>
              <a:buNone/>
            </a:pPr>
            <a:r>
              <a:rPr lang="en-GB" sz="1400" b="1" dirty="0">
                <a:solidFill>
                  <a:prstClr val="black"/>
                </a:solidFill>
                <a:latin typeface="Arial" panose="020B0604020202020204" pitchFamily="34" charset="0"/>
                <a:cs typeface="Arial" panose="020B0604020202020204" pitchFamily="34" charset="0"/>
              </a:rPr>
              <a:t>Target</a:t>
            </a:r>
            <a:r>
              <a:rPr lang="en-ZA" sz="1400" b="1" dirty="0">
                <a:solidFill>
                  <a:prstClr val="black"/>
                </a:solidFill>
                <a:latin typeface="Arial" panose="020B0604020202020204" pitchFamily="34" charset="0"/>
                <a:cs typeface="Arial" panose="020B0604020202020204" pitchFamily="34" charset="0"/>
              </a:rPr>
              <a:t>:</a:t>
            </a:r>
            <a:r>
              <a:rPr lang="en-ZA" sz="1400" dirty="0">
                <a:solidFill>
                  <a:prstClr val="black"/>
                </a:solidFill>
                <a:latin typeface="Arial" panose="020B0604020202020204" pitchFamily="34" charset="0"/>
                <a:cs typeface="Arial" panose="020B0604020202020204" pitchFamily="34" charset="0"/>
              </a:rPr>
              <a:t> </a:t>
            </a:r>
            <a:r>
              <a:rPr lang="en-US" sz="1400" dirty="0">
                <a:solidFill>
                  <a:prstClr val="black"/>
                </a:solidFill>
              </a:rPr>
              <a:t>Progress  reported on </a:t>
            </a:r>
            <a:r>
              <a:rPr lang="en-US" sz="1400" b="1" dirty="0">
                <a:solidFill>
                  <a:prstClr val="black"/>
                </a:solidFill>
              </a:rPr>
              <a:t>1 200 </a:t>
            </a:r>
            <a:r>
              <a:rPr lang="en-US" sz="1400" dirty="0">
                <a:solidFill>
                  <a:prstClr val="black"/>
                </a:solidFill>
              </a:rPr>
              <a:t>post-2014 title deeds </a:t>
            </a:r>
            <a:r>
              <a:rPr lang="en-US" sz="1400" dirty="0" smtClean="0">
                <a:solidFill>
                  <a:prstClr val="black"/>
                </a:solidFill>
              </a:rPr>
              <a:t>registered</a:t>
            </a:r>
          </a:p>
          <a:p>
            <a:pPr marL="0" lvl="0" indent="0">
              <a:spcBef>
                <a:spcPts val="0"/>
              </a:spcBef>
              <a:spcAft>
                <a:spcPts val="0"/>
              </a:spcAft>
              <a:buNone/>
            </a:pPr>
            <a:r>
              <a:rPr lang="en-GB" sz="1400" b="1" dirty="0" smtClean="0">
                <a:solidFill>
                  <a:prstClr val="black"/>
                </a:solidFill>
                <a:latin typeface="Arial" panose="020B0604020202020204" pitchFamily="34" charset="0"/>
                <a:cs typeface="Arial" panose="020B0604020202020204" pitchFamily="34" charset="0"/>
              </a:rPr>
              <a:t>Performance</a:t>
            </a:r>
            <a:r>
              <a:rPr lang="en-GB" sz="1400" b="1" dirty="0">
                <a:solidFill>
                  <a:prstClr val="black"/>
                </a:solidFill>
                <a:latin typeface="Arial" panose="020B0604020202020204" pitchFamily="34" charset="0"/>
                <a:cs typeface="Arial" panose="020B0604020202020204" pitchFamily="34" charset="0"/>
              </a:rPr>
              <a:t>: </a:t>
            </a:r>
            <a:r>
              <a:rPr lang="en-US" sz="1400" dirty="0">
                <a:solidFill>
                  <a:prstClr val="black"/>
                </a:solidFill>
              </a:rPr>
              <a:t>Progress  reported </a:t>
            </a:r>
            <a:r>
              <a:rPr lang="en-US" sz="1400" dirty="0" smtClean="0">
                <a:solidFill>
                  <a:prstClr val="black"/>
                </a:solidFill>
              </a:rPr>
              <a:t>on registration of </a:t>
            </a:r>
            <a:r>
              <a:rPr lang="en-US" sz="1400" b="1" dirty="0">
                <a:solidFill>
                  <a:prstClr val="black"/>
                </a:solidFill>
              </a:rPr>
              <a:t>0</a:t>
            </a:r>
            <a:r>
              <a:rPr lang="en-US" sz="1400" dirty="0">
                <a:solidFill>
                  <a:prstClr val="black"/>
                </a:solidFill>
              </a:rPr>
              <a:t> post-2014 title </a:t>
            </a:r>
            <a:r>
              <a:rPr lang="en-US" sz="1400" dirty="0" smtClean="0">
                <a:solidFill>
                  <a:prstClr val="black"/>
                </a:solidFill>
              </a:rPr>
              <a:t>deeds. </a:t>
            </a:r>
            <a:r>
              <a:rPr lang="en-US" sz="1400" dirty="0">
                <a:latin typeface="Arial" panose="020B0604020202020204" pitchFamily="34" charset="0"/>
                <a:cs typeface="Arial" panose="020B0604020202020204" pitchFamily="34" charset="0"/>
              </a:rPr>
              <a:t>Reported </a:t>
            </a:r>
            <a:r>
              <a:rPr lang="en-US" sz="1400" dirty="0" smtClean="0">
                <a:latin typeface="Arial" panose="020B0604020202020204" pitchFamily="34" charset="0"/>
                <a:cs typeface="Arial" panose="020B0604020202020204" pitchFamily="34" charset="0"/>
              </a:rPr>
              <a:t>unverified delivery </a:t>
            </a:r>
            <a:r>
              <a:rPr lang="en-US" sz="1400" dirty="0">
                <a:latin typeface="Arial" panose="020B0604020202020204" pitchFamily="34" charset="0"/>
                <a:cs typeface="Arial" panose="020B0604020202020204" pitchFamily="34" charset="0"/>
              </a:rPr>
              <a:t>is</a:t>
            </a:r>
            <a:r>
              <a:rPr lang="en-US" sz="1400" b="1" dirty="0">
                <a:latin typeface="Arial" panose="020B0604020202020204" pitchFamily="34" charset="0"/>
                <a:cs typeface="Arial" panose="020B0604020202020204" pitchFamily="34" charset="0"/>
              </a:rPr>
              <a:t> </a:t>
            </a:r>
            <a:r>
              <a:rPr lang="en-US" sz="1400" b="1" dirty="0" smtClean="0">
                <a:latin typeface="Arial" panose="020B0604020202020204" pitchFamily="34" charset="0"/>
                <a:cs typeface="Arial" panose="020B0604020202020204" pitchFamily="34" charset="0"/>
              </a:rPr>
              <a:t>2 974</a:t>
            </a:r>
            <a:endParaRPr lang="en-US" sz="1400" b="1" dirty="0"/>
          </a:p>
          <a:p>
            <a:pPr marL="0" lvl="0" indent="0">
              <a:spcBef>
                <a:spcPts val="0"/>
              </a:spcBef>
              <a:spcAft>
                <a:spcPts val="0"/>
              </a:spcAft>
              <a:buNone/>
            </a:pPr>
            <a:endParaRPr lang="en-US" altLang="en-US" sz="1400" b="1" dirty="0">
              <a:solidFill>
                <a:prstClr val="black"/>
              </a:solidFill>
              <a:latin typeface="Arial" panose="020B0604020202020204" pitchFamily="34" charset="0"/>
              <a:cs typeface="Arial" panose="020B0604020202020204" pitchFamily="34" charset="0"/>
            </a:endParaRPr>
          </a:p>
          <a:p>
            <a:pPr marL="0" lvl="0" indent="0">
              <a:spcBef>
                <a:spcPts val="0"/>
              </a:spcBef>
              <a:spcAft>
                <a:spcPts val="0"/>
              </a:spcAft>
              <a:buNone/>
            </a:pPr>
            <a:r>
              <a:rPr lang="en-GB" sz="1400" b="1" dirty="0">
                <a:solidFill>
                  <a:prstClr val="black"/>
                </a:solidFill>
                <a:latin typeface="Arial" panose="020B0604020202020204" pitchFamily="34" charset="0"/>
                <a:cs typeface="Arial" panose="020B0604020202020204" pitchFamily="34" charset="0"/>
              </a:rPr>
              <a:t>Target</a:t>
            </a:r>
            <a:r>
              <a:rPr lang="en-ZA" sz="1400" b="1" dirty="0">
                <a:solidFill>
                  <a:prstClr val="black"/>
                </a:solidFill>
                <a:latin typeface="Arial" panose="020B0604020202020204" pitchFamily="34" charset="0"/>
                <a:cs typeface="Arial" panose="020B0604020202020204" pitchFamily="34" charset="0"/>
              </a:rPr>
              <a:t>:</a:t>
            </a:r>
            <a:r>
              <a:rPr lang="en-ZA" sz="1400" dirty="0">
                <a:solidFill>
                  <a:prstClr val="black"/>
                </a:solidFill>
                <a:latin typeface="Arial" panose="020B0604020202020204" pitchFamily="34" charset="0"/>
                <a:cs typeface="Arial" panose="020B0604020202020204" pitchFamily="34" charset="0"/>
              </a:rPr>
              <a:t> </a:t>
            </a:r>
            <a:r>
              <a:rPr lang="en-US" sz="1400" dirty="0">
                <a:solidFill>
                  <a:prstClr val="black"/>
                </a:solidFill>
              </a:rPr>
              <a:t>Progress  reported on </a:t>
            </a:r>
            <a:r>
              <a:rPr lang="en-US" sz="1400" b="1" dirty="0">
                <a:solidFill>
                  <a:prstClr val="black"/>
                </a:solidFill>
              </a:rPr>
              <a:t>1 800 </a:t>
            </a:r>
            <a:r>
              <a:rPr lang="en-US" sz="1400" dirty="0">
                <a:solidFill>
                  <a:prstClr val="black"/>
                </a:solidFill>
              </a:rPr>
              <a:t>new title deeds registered </a:t>
            </a:r>
            <a:endParaRPr lang="en-US" sz="1400" dirty="0" smtClean="0">
              <a:solidFill>
                <a:prstClr val="black"/>
              </a:solidFill>
            </a:endParaRPr>
          </a:p>
          <a:p>
            <a:pPr marL="0" lvl="0" indent="0">
              <a:spcBef>
                <a:spcPts val="0"/>
              </a:spcBef>
              <a:spcAft>
                <a:spcPts val="0"/>
              </a:spcAft>
              <a:buNone/>
            </a:pPr>
            <a:r>
              <a:rPr lang="en-GB" sz="1400" b="1" dirty="0" smtClean="0">
                <a:solidFill>
                  <a:prstClr val="black"/>
                </a:solidFill>
                <a:latin typeface="Arial" panose="020B0604020202020204" pitchFamily="34" charset="0"/>
                <a:cs typeface="Arial" panose="020B0604020202020204" pitchFamily="34" charset="0"/>
              </a:rPr>
              <a:t>Performance</a:t>
            </a:r>
            <a:r>
              <a:rPr lang="en-GB" sz="1400" b="1" dirty="0">
                <a:solidFill>
                  <a:prstClr val="black"/>
                </a:solidFill>
                <a:latin typeface="Arial" panose="020B0604020202020204" pitchFamily="34" charset="0"/>
                <a:cs typeface="Arial" panose="020B0604020202020204" pitchFamily="34" charset="0"/>
              </a:rPr>
              <a:t>: </a:t>
            </a:r>
            <a:r>
              <a:rPr lang="en-US" sz="1400" dirty="0">
                <a:solidFill>
                  <a:prstClr val="black"/>
                </a:solidFill>
              </a:rPr>
              <a:t>Progress </a:t>
            </a:r>
            <a:r>
              <a:rPr lang="en-US" sz="1400" dirty="0" smtClean="0">
                <a:solidFill>
                  <a:prstClr val="black"/>
                </a:solidFill>
              </a:rPr>
              <a:t>reported on registration of </a:t>
            </a:r>
            <a:r>
              <a:rPr lang="en-US" sz="1400" b="1" dirty="0">
                <a:solidFill>
                  <a:prstClr val="black"/>
                </a:solidFill>
              </a:rPr>
              <a:t>0</a:t>
            </a:r>
            <a:r>
              <a:rPr lang="en-US" sz="1400" dirty="0">
                <a:solidFill>
                  <a:prstClr val="black"/>
                </a:solidFill>
              </a:rPr>
              <a:t>  new title </a:t>
            </a:r>
            <a:r>
              <a:rPr lang="en-US" sz="1400" dirty="0" smtClean="0">
                <a:solidFill>
                  <a:prstClr val="black"/>
                </a:solidFill>
              </a:rPr>
              <a:t>deeds. </a:t>
            </a:r>
            <a:r>
              <a:rPr lang="en-US" sz="1400" dirty="0">
                <a:latin typeface="Arial" panose="020B0604020202020204" pitchFamily="34" charset="0"/>
                <a:cs typeface="Arial" panose="020B0604020202020204" pitchFamily="34" charset="0"/>
              </a:rPr>
              <a:t>Reported </a:t>
            </a:r>
            <a:r>
              <a:rPr lang="en-US" sz="1400" dirty="0" smtClean="0">
                <a:latin typeface="Arial" panose="020B0604020202020204" pitchFamily="34" charset="0"/>
                <a:cs typeface="Arial" panose="020B0604020202020204" pitchFamily="34" charset="0"/>
              </a:rPr>
              <a:t>unverified delivery </a:t>
            </a:r>
            <a:r>
              <a:rPr lang="en-US" sz="1400" dirty="0">
                <a:latin typeface="Arial" panose="020B0604020202020204" pitchFamily="34" charset="0"/>
                <a:cs typeface="Arial" panose="020B0604020202020204" pitchFamily="34" charset="0"/>
              </a:rPr>
              <a:t>is </a:t>
            </a:r>
            <a:r>
              <a:rPr lang="en-US" sz="1400" b="1" dirty="0" smtClean="0">
                <a:latin typeface="Arial" panose="020B0604020202020204" pitchFamily="34" charset="0"/>
                <a:cs typeface="Arial" panose="020B0604020202020204" pitchFamily="34" charset="0"/>
              </a:rPr>
              <a:t>8</a:t>
            </a:r>
            <a:endParaRPr lang="en-US" altLang="en-US" sz="1400" b="1" dirty="0">
              <a:latin typeface="Arial" panose="020B0604020202020204" pitchFamily="34" charset="0"/>
              <a:cs typeface="Arial" panose="020B0604020202020204" pitchFamily="34" charset="0"/>
            </a:endParaRPr>
          </a:p>
          <a:p>
            <a:pPr marL="0" lvl="0" indent="0" algn="just">
              <a:spcBef>
                <a:spcPts val="0"/>
              </a:spcBef>
              <a:spcAft>
                <a:spcPts val="0"/>
              </a:spcAft>
              <a:buNone/>
            </a:pPr>
            <a:endParaRPr lang="en-US" altLang="en-US" sz="1400" b="1" dirty="0" smtClean="0">
              <a:solidFill>
                <a:prstClr val="black"/>
              </a:solidFill>
              <a:latin typeface="Arial" panose="020B0604020202020204" pitchFamily="34" charset="0"/>
              <a:cs typeface="Arial" panose="020B0604020202020204" pitchFamily="34" charset="0"/>
            </a:endParaRPr>
          </a:p>
          <a:p>
            <a:pPr marL="0" lvl="0" indent="0" algn="just">
              <a:spcBef>
                <a:spcPts val="0"/>
              </a:spcBef>
              <a:spcAft>
                <a:spcPts val="0"/>
              </a:spcAft>
              <a:buNone/>
            </a:pPr>
            <a:r>
              <a:rPr lang="en-US" altLang="en-US" sz="1400" b="1" dirty="0" smtClean="0">
                <a:solidFill>
                  <a:prstClr val="black"/>
                </a:solidFill>
                <a:latin typeface="Arial" panose="020B0604020202020204" pitchFamily="34" charset="0"/>
                <a:cs typeface="Arial" panose="020B0604020202020204" pitchFamily="34" charset="0"/>
              </a:rPr>
              <a:t>NB</a:t>
            </a:r>
            <a:r>
              <a:rPr lang="en-US" altLang="en-US" sz="1400" b="1" dirty="0">
                <a:solidFill>
                  <a:prstClr val="black"/>
                </a:solidFill>
                <a:latin typeface="Arial" panose="020B0604020202020204" pitchFamily="34" charset="0"/>
                <a:cs typeface="Arial" panose="020B0604020202020204" pitchFamily="34" charset="0"/>
              </a:rPr>
              <a:t>: </a:t>
            </a:r>
            <a:r>
              <a:rPr lang="en-US" altLang="en-US" sz="1400" b="1" dirty="0" smtClean="0">
                <a:solidFill>
                  <a:prstClr val="black"/>
                </a:solidFill>
                <a:latin typeface="Arial" panose="020B0604020202020204" pitchFamily="34" charset="0"/>
                <a:cs typeface="Arial" panose="020B0604020202020204" pitchFamily="34" charset="0"/>
              </a:rPr>
              <a:t>The provinces have submitted progress reports with delivery figures which are pending verification due to lack of supporting evidence </a:t>
            </a:r>
            <a:endParaRPr lang="en-US" altLang="en-US" sz="1400" b="1" dirty="0">
              <a:solidFill>
                <a:prstClr val="black"/>
              </a:solidFill>
              <a:latin typeface="Arial" panose="020B0604020202020204" pitchFamily="34" charset="0"/>
              <a:cs typeface="Arial" panose="020B0604020202020204" pitchFamily="34" charset="0"/>
            </a:endParaRPr>
          </a:p>
          <a:p>
            <a:pPr marL="0" lvl="0" indent="0" algn="just">
              <a:spcBef>
                <a:spcPct val="0"/>
              </a:spcBef>
              <a:buNone/>
              <a:defRPr/>
            </a:pPr>
            <a:endParaRPr lang="en-ZA" sz="1800" dirty="0">
              <a:solidFill>
                <a:prstClr val="black"/>
              </a:solidFill>
              <a:latin typeface="Arial" pitchFamily="34" charset="0"/>
              <a:ea typeface="MS PGothic" panose="020B0600070205080204" pitchFamily="34" charset="-128"/>
            </a:endParaRPr>
          </a:p>
        </p:txBody>
      </p:sp>
      <p:sp>
        <p:nvSpPr>
          <p:cNvPr id="4" name="Slide Number Placeholder 3"/>
          <p:cNvSpPr>
            <a:spLocks noGrp="1"/>
          </p:cNvSpPr>
          <p:nvPr>
            <p:ph type="sldNum" sz="quarter" idx="10"/>
          </p:nvPr>
        </p:nvSpPr>
        <p:spPr/>
        <p:txBody>
          <a:bodyPr/>
          <a:lstStyle/>
          <a:p>
            <a:pPr>
              <a:defRPr/>
            </a:pPr>
            <a:fld id="{C177964D-3CDF-2F46-9E7D-3AB8485A2693}" type="slidenum">
              <a:rPr lang="en-US" altLang="en-US" smtClean="0"/>
              <a:pPr>
                <a:defRPr/>
              </a:pPr>
              <a:t>18</a:t>
            </a:fld>
            <a:endParaRPr lang="en-US" altLang="en-US" dirty="0"/>
          </a:p>
        </p:txBody>
      </p:sp>
      <p:sp>
        <p:nvSpPr>
          <p:cNvPr id="5" name="Footer Placeholder 4"/>
          <p:cNvSpPr>
            <a:spLocks noGrp="1"/>
          </p:cNvSpPr>
          <p:nvPr>
            <p:ph type="ftr" sz="quarter" idx="11"/>
          </p:nvPr>
        </p:nvSpPr>
        <p:spPr/>
        <p:txBody>
          <a:bodyPr/>
          <a:lstStyle/>
          <a:p>
            <a:pPr>
              <a:defRPr/>
            </a:pPr>
            <a:endParaRPr lang="en-US" dirty="0">
              <a:solidFill>
                <a:srgbClr val="000000">
                  <a:tint val="75000"/>
                </a:srgbClr>
              </a:solidFill>
            </a:endParaRPr>
          </a:p>
        </p:txBody>
      </p:sp>
      <p:sp>
        <p:nvSpPr>
          <p:cNvPr id="6" name="Date Placeholder 5"/>
          <p:cNvSpPr>
            <a:spLocks noGrp="1"/>
          </p:cNvSpPr>
          <p:nvPr>
            <p:ph type="dt" sz="half" idx="12"/>
          </p:nvPr>
        </p:nvSpPr>
        <p:spPr/>
        <p:txBody>
          <a:bodyPr/>
          <a:lstStyle/>
          <a:p>
            <a:pPr>
              <a:defRPr/>
            </a:pPr>
            <a:fld id="{04BCFF81-8853-7543-8BA2-A647B471C165}" type="datetime1">
              <a:rPr lang="en-US" altLang="en-US" smtClean="0"/>
              <a:pPr>
                <a:defRPr/>
              </a:pPr>
              <a:t>2/23/2022</a:t>
            </a:fld>
            <a:endParaRPr lang="en-US" altLang="en-US" dirty="0"/>
          </a:p>
        </p:txBody>
      </p:sp>
      <p:sp>
        <p:nvSpPr>
          <p:cNvPr id="7" name="Title 7"/>
          <p:cNvSpPr txBox="1">
            <a:spLocks noGrp="1"/>
          </p:cNvSpPr>
          <p:nvPr>
            <p:ph type="title"/>
          </p:nvPr>
        </p:nvSpPr>
        <p:spPr bwMode="auto">
          <a:xfrm>
            <a:off x="0" y="0"/>
            <a:ext cx="9144000" cy="1124744"/>
          </a:xfrm>
          <a:prstGeom prst="rect">
            <a:avLst/>
          </a:prstGeom>
          <a:solidFill>
            <a:schemeClr val="tx2">
              <a:lumMod val="90000"/>
              <a:lumOff val="10000"/>
            </a:schemeClr>
          </a:solidFill>
          <a:ln>
            <a:noFill/>
          </a:ln>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800" kern="1200" cap="all" baseline="0">
                <a:solidFill>
                  <a:schemeClr val="bg1"/>
                </a:solidFill>
                <a:latin typeface="Arial"/>
                <a:ea typeface="MS PGothic" panose="020B0600070205080204" pitchFamily="34"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pPr algn="ctr">
              <a:defRPr/>
            </a:pPr>
            <a:r>
              <a:rPr lang="en-US" sz="1800" b="1" cap="none" dirty="0" smtClean="0">
                <a:ea typeface="ＭＳ Ｐゴシック" pitchFamily="-108" charset="-128"/>
              </a:rPr>
              <a:t> </a:t>
            </a:r>
            <a:r>
              <a:rPr lang="en-US" sz="1800" b="1" cap="none" dirty="0">
                <a:ea typeface="ＭＳ Ｐゴシック" pitchFamily="-108" charset="-128"/>
              </a:rPr>
              <a:t>INTEGRATED HUMAN SETTLEMENTS PLANNING AND DEVELOPMENT PROGRAMME</a:t>
            </a:r>
          </a:p>
        </p:txBody>
      </p:sp>
    </p:spTree>
    <p:extLst>
      <p:ext uri="{BB962C8B-B14F-4D97-AF65-F5344CB8AC3E}">
        <p14:creationId xmlns:p14="http://schemas.microsoft.com/office/powerpoint/2010/main" xmlns="" val="3133151710"/>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710000"/>
            <a:ext cx="8928992" cy="4896544"/>
          </a:xfrm>
        </p:spPr>
        <p:txBody>
          <a:bodyPr/>
          <a:lstStyle/>
          <a:p>
            <a:pPr marL="0" lvl="0" indent="0">
              <a:spcBef>
                <a:spcPts val="0"/>
              </a:spcBef>
              <a:spcAft>
                <a:spcPts val="0"/>
              </a:spcAft>
              <a:buNone/>
            </a:pPr>
            <a:r>
              <a:rPr lang="en-GB" sz="1500" b="1" dirty="0">
                <a:solidFill>
                  <a:prstClr val="black"/>
                </a:solidFill>
                <a:latin typeface="Arial" panose="020B0604020202020204" pitchFamily="34" charset="0"/>
                <a:cs typeface="Arial" panose="020B0604020202020204" pitchFamily="34" charset="0"/>
              </a:rPr>
              <a:t>Target</a:t>
            </a:r>
            <a:r>
              <a:rPr lang="en-ZA" sz="1500" b="1" dirty="0">
                <a:solidFill>
                  <a:prstClr val="black"/>
                </a:solidFill>
                <a:latin typeface="Arial" panose="020B0604020202020204" pitchFamily="34" charset="0"/>
                <a:cs typeface="Arial" panose="020B0604020202020204" pitchFamily="34" charset="0"/>
              </a:rPr>
              <a:t>: </a:t>
            </a:r>
            <a:r>
              <a:rPr lang="en-US" sz="1500" dirty="0">
                <a:solidFill>
                  <a:prstClr val="black"/>
                </a:solidFill>
                <a:latin typeface="Arial" panose="020B0604020202020204" pitchFamily="34" charset="0"/>
                <a:cs typeface="Arial" panose="020B0604020202020204" pitchFamily="34" charset="0"/>
              </a:rPr>
              <a:t>Verified 13 </a:t>
            </a:r>
            <a:r>
              <a:rPr lang="en-US" sz="1500" dirty="0" smtClean="0">
                <a:solidFill>
                  <a:prstClr val="black"/>
                </a:solidFill>
                <a:latin typeface="Arial" panose="020B0604020202020204" pitchFamily="34" charset="0"/>
                <a:cs typeface="Arial" panose="020B0604020202020204" pitchFamily="34" charset="0"/>
              </a:rPr>
              <a:t>101 </a:t>
            </a:r>
            <a:r>
              <a:rPr lang="en-US" sz="1500" dirty="0">
                <a:solidFill>
                  <a:prstClr val="black"/>
                </a:solidFill>
                <a:latin typeface="Arial" panose="020B0604020202020204" pitchFamily="34" charset="0"/>
                <a:cs typeface="Arial" panose="020B0604020202020204" pitchFamily="34" charset="0"/>
              </a:rPr>
              <a:t>BNG houses </a:t>
            </a:r>
            <a:r>
              <a:rPr lang="en-US" sz="1500" dirty="0" smtClean="0">
                <a:solidFill>
                  <a:prstClr val="black"/>
                </a:solidFill>
                <a:latin typeface="Arial" panose="020B0604020202020204" pitchFamily="34" charset="0"/>
                <a:cs typeface="Arial" panose="020B0604020202020204" pitchFamily="34" charset="0"/>
              </a:rPr>
              <a:t>delivered</a:t>
            </a:r>
          </a:p>
          <a:p>
            <a:pPr marL="0" lvl="0" indent="0">
              <a:spcBef>
                <a:spcPts val="0"/>
              </a:spcBef>
              <a:spcAft>
                <a:spcPts val="0"/>
              </a:spcAft>
              <a:buNone/>
            </a:pPr>
            <a:r>
              <a:rPr lang="en-GB" sz="1500" b="1" dirty="0" smtClean="0">
                <a:solidFill>
                  <a:prstClr val="black"/>
                </a:solidFill>
                <a:latin typeface="Arial" panose="020B0604020202020204" pitchFamily="34" charset="0"/>
                <a:cs typeface="Arial" panose="020B0604020202020204" pitchFamily="34" charset="0"/>
              </a:rPr>
              <a:t>Performance</a:t>
            </a:r>
            <a:r>
              <a:rPr lang="en-GB" sz="1500" b="1" dirty="0">
                <a:solidFill>
                  <a:prstClr val="black"/>
                </a:solidFill>
                <a:latin typeface="Arial" panose="020B0604020202020204" pitchFamily="34" charset="0"/>
                <a:cs typeface="Arial" panose="020B0604020202020204" pitchFamily="34" charset="0"/>
              </a:rPr>
              <a:t>: </a:t>
            </a:r>
            <a:r>
              <a:rPr lang="en-US" sz="1500" dirty="0">
                <a:solidFill>
                  <a:prstClr val="black"/>
                </a:solidFill>
                <a:latin typeface="Arial" panose="020B0604020202020204" pitchFamily="34" charset="0"/>
                <a:cs typeface="Arial" panose="020B0604020202020204" pitchFamily="34" charset="0"/>
              </a:rPr>
              <a:t>0 BNG houses </a:t>
            </a:r>
            <a:r>
              <a:rPr lang="en-US" sz="1500" dirty="0" smtClean="0">
                <a:solidFill>
                  <a:prstClr val="black"/>
                </a:solidFill>
                <a:latin typeface="Arial" panose="020B0604020202020204" pitchFamily="34" charset="0"/>
                <a:cs typeface="Arial" panose="020B0604020202020204" pitchFamily="34" charset="0"/>
              </a:rPr>
              <a:t>delivered. The reported unverified preliminary </a:t>
            </a:r>
            <a:r>
              <a:rPr lang="en-US" sz="1500" dirty="0">
                <a:solidFill>
                  <a:prstClr val="black"/>
                </a:solidFill>
                <a:latin typeface="Arial" panose="020B0604020202020204" pitchFamily="34" charset="0"/>
                <a:cs typeface="Arial" panose="020B0604020202020204" pitchFamily="34" charset="0"/>
              </a:rPr>
              <a:t>figure </a:t>
            </a:r>
            <a:r>
              <a:rPr lang="en-US" sz="1500" dirty="0" smtClean="0">
                <a:solidFill>
                  <a:prstClr val="black"/>
                </a:solidFill>
                <a:latin typeface="Arial" panose="020B0604020202020204" pitchFamily="34" charset="0"/>
                <a:cs typeface="Arial" panose="020B0604020202020204" pitchFamily="34" charset="0"/>
              </a:rPr>
              <a:t>is 11 850.</a:t>
            </a:r>
            <a:endParaRPr lang="en-US" sz="1500" dirty="0">
              <a:solidFill>
                <a:prstClr val="black"/>
              </a:solidFill>
              <a:latin typeface="Arial" panose="020B0604020202020204" pitchFamily="34" charset="0"/>
              <a:cs typeface="Arial" panose="020B0604020202020204" pitchFamily="34" charset="0"/>
            </a:endParaRPr>
          </a:p>
          <a:p>
            <a:pPr marL="0" lvl="0" indent="0">
              <a:spcBef>
                <a:spcPts val="0"/>
              </a:spcBef>
              <a:spcAft>
                <a:spcPts val="0"/>
              </a:spcAft>
              <a:buNone/>
            </a:pPr>
            <a:endParaRPr lang="en-US" sz="1500" dirty="0">
              <a:solidFill>
                <a:prstClr val="black"/>
              </a:solidFill>
            </a:endParaRPr>
          </a:p>
          <a:p>
            <a:pPr marL="0" lvl="0" indent="0">
              <a:spcBef>
                <a:spcPts val="0"/>
              </a:spcBef>
              <a:spcAft>
                <a:spcPts val="0"/>
              </a:spcAft>
              <a:buNone/>
            </a:pPr>
            <a:r>
              <a:rPr lang="en-GB" sz="1500" b="1" dirty="0">
                <a:solidFill>
                  <a:prstClr val="black"/>
                </a:solidFill>
                <a:latin typeface="Arial" panose="020B0604020202020204" pitchFamily="34" charset="0"/>
                <a:cs typeface="Arial" panose="020B0604020202020204" pitchFamily="34" charset="0"/>
              </a:rPr>
              <a:t>Target</a:t>
            </a:r>
            <a:r>
              <a:rPr lang="en-ZA" sz="1500" b="1" dirty="0">
                <a:solidFill>
                  <a:prstClr val="black"/>
                </a:solidFill>
                <a:latin typeface="Arial" panose="020B0604020202020204" pitchFamily="34" charset="0"/>
                <a:cs typeface="Arial" panose="020B0604020202020204" pitchFamily="34" charset="0"/>
              </a:rPr>
              <a:t>:</a:t>
            </a:r>
            <a:r>
              <a:rPr lang="en-ZA" sz="1500" dirty="0">
                <a:solidFill>
                  <a:prstClr val="black"/>
                </a:solidFill>
                <a:latin typeface="Arial" panose="020B0604020202020204" pitchFamily="34" charset="0"/>
                <a:cs typeface="Arial" panose="020B0604020202020204" pitchFamily="34" charset="0"/>
              </a:rPr>
              <a:t> </a:t>
            </a:r>
            <a:r>
              <a:rPr lang="en-US" sz="1500" dirty="0">
                <a:solidFill>
                  <a:prstClr val="black"/>
                </a:solidFill>
                <a:latin typeface="Arial" panose="020B0604020202020204" pitchFamily="34" charset="0"/>
                <a:cs typeface="Arial" panose="020B0604020202020204" pitchFamily="34" charset="0"/>
              </a:rPr>
              <a:t>9 916 serviced sites completed (HSDG)</a:t>
            </a:r>
          </a:p>
          <a:p>
            <a:pPr marL="0" lvl="0" indent="0">
              <a:spcBef>
                <a:spcPts val="0"/>
              </a:spcBef>
              <a:spcAft>
                <a:spcPts val="0"/>
              </a:spcAft>
              <a:buNone/>
            </a:pPr>
            <a:r>
              <a:rPr lang="en-GB" sz="1500" b="1" dirty="0">
                <a:solidFill>
                  <a:prstClr val="black"/>
                </a:solidFill>
                <a:latin typeface="Arial" panose="020B0604020202020204" pitchFamily="34" charset="0"/>
                <a:cs typeface="Arial" panose="020B0604020202020204" pitchFamily="34" charset="0"/>
              </a:rPr>
              <a:t>Performance: </a:t>
            </a:r>
            <a:r>
              <a:rPr lang="en-US" sz="1500" dirty="0">
                <a:solidFill>
                  <a:prstClr val="black"/>
                </a:solidFill>
                <a:latin typeface="Arial" panose="020B0604020202020204" pitchFamily="34" charset="0"/>
                <a:cs typeface="Arial" panose="020B0604020202020204" pitchFamily="34" charset="0"/>
              </a:rPr>
              <a:t>0 serviced sites completed (USDG). </a:t>
            </a:r>
            <a:r>
              <a:rPr lang="en-US" sz="1500" dirty="0" smtClean="0">
                <a:solidFill>
                  <a:prstClr val="black"/>
                </a:solidFill>
                <a:latin typeface="Arial" panose="020B0604020202020204" pitchFamily="34" charset="0"/>
                <a:cs typeface="Arial" panose="020B0604020202020204" pitchFamily="34" charset="0"/>
              </a:rPr>
              <a:t>The reported unverified </a:t>
            </a:r>
            <a:r>
              <a:rPr lang="en-GB" sz="1500" dirty="0" smtClean="0">
                <a:solidFill>
                  <a:prstClr val="black"/>
                </a:solidFill>
                <a:latin typeface="Arial" panose="020B0604020202020204" pitchFamily="34" charset="0"/>
                <a:cs typeface="Arial" panose="020B0604020202020204" pitchFamily="34" charset="0"/>
              </a:rPr>
              <a:t>preliminary </a:t>
            </a:r>
            <a:r>
              <a:rPr lang="en-GB" sz="1500" dirty="0">
                <a:solidFill>
                  <a:prstClr val="black"/>
                </a:solidFill>
                <a:latin typeface="Arial" panose="020B0604020202020204" pitchFamily="34" charset="0"/>
                <a:cs typeface="Arial" panose="020B0604020202020204" pitchFamily="34" charset="0"/>
              </a:rPr>
              <a:t>figure </a:t>
            </a:r>
            <a:r>
              <a:rPr lang="en-GB" sz="1500" dirty="0" smtClean="0">
                <a:solidFill>
                  <a:prstClr val="black"/>
                </a:solidFill>
                <a:latin typeface="Arial" panose="020B0604020202020204" pitchFamily="34" charset="0"/>
                <a:cs typeface="Arial" panose="020B0604020202020204" pitchFamily="34" charset="0"/>
              </a:rPr>
              <a:t>is 9 916.</a:t>
            </a:r>
            <a:endParaRPr lang="en-GB" sz="1500" dirty="0">
              <a:solidFill>
                <a:prstClr val="black"/>
              </a:solidFill>
              <a:latin typeface="Arial" panose="020B0604020202020204" pitchFamily="34" charset="0"/>
              <a:cs typeface="Arial" panose="020B0604020202020204" pitchFamily="34" charset="0"/>
            </a:endParaRPr>
          </a:p>
          <a:p>
            <a:pPr marL="0" lvl="0" indent="0">
              <a:spcBef>
                <a:spcPts val="0"/>
              </a:spcBef>
              <a:spcAft>
                <a:spcPts val="0"/>
              </a:spcAft>
              <a:buNone/>
            </a:pPr>
            <a:endParaRPr lang="en-US" sz="1500" dirty="0">
              <a:solidFill>
                <a:prstClr val="black"/>
              </a:solidFill>
              <a:latin typeface="Arial" panose="020B0604020202020204" pitchFamily="34" charset="0"/>
              <a:cs typeface="Arial" panose="020B0604020202020204" pitchFamily="34" charset="0"/>
            </a:endParaRPr>
          </a:p>
          <a:p>
            <a:pPr marL="0" lvl="0" indent="0">
              <a:spcBef>
                <a:spcPts val="0"/>
              </a:spcBef>
              <a:spcAft>
                <a:spcPts val="0"/>
              </a:spcAft>
              <a:buNone/>
            </a:pPr>
            <a:r>
              <a:rPr lang="en-GB" sz="1500" b="1" dirty="0">
                <a:solidFill>
                  <a:prstClr val="black"/>
                </a:solidFill>
                <a:latin typeface="Arial" panose="020B0604020202020204" pitchFamily="34" charset="0"/>
                <a:cs typeface="Arial" panose="020B0604020202020204" pitchFamily="34" charset="0"/>
              </a:rPr>
              <a:t>Target</a:t>
            </a:r>
            <a:r>
              <a:rPr lang="en-ZA" sz="1500" b="1" dirty="0">
                <a:solidFill>
                  <a:prstClr val="black"/>
                </a:solidFill>
                <a:latin typeface="Arial" panose="020B0604020202020204" pitchFamily="34" charset="0"/>
                <a:cs typeface="Arial" panose="020B0604020202020204" pitchFamily="34" charset="0"/>
              </a:rPr>
              <a:t>:</a:t>
            </a:r>
            <a:r>
              <a:rPr lang="en-ZA" sz="1500" dirty="0">
                <a:solidFill>
                  <a:prstClr val="black"/>
                </a:solidFill>
                <a:latin typeface="Arial" panose="020B0604020202020204" pitchFamily="34" charset="0"/>
                <a:cs typeface="Arial" panose="020B0604020202020204" pitchFamily="34" charset="0"/>
              </a:rPr>
              <a:t> </a:t>
            </a:r>
            <a:r>
              <a:rPr lang="en-US" sz="1500" dirty="0">
                <a:solidFill>
                  <a:prstClr val="black"/>
                </a:solidFill>
                <a:cs typeface="Arial" panose="020B0604020202020204" pitchFamily="34" charset="0"/>
              </a:rPr>
              <a:t>13 750</a:t>
            </a:r>
            <a:r>
              <a:rPr lang="en-US" sz="1500" dirty="0">
                <a:solidFill>
                  <a:prstClr val="black"/>
                </a:solidFill>
              </a:rPr>
              <a:t>  serviced sites delivered (USDG) </a:t>
            </a:r>
          </a:p>
          <a:p>
            <a:pPr marL="0" lvl="0" indent="0">
              <a:spcBef>
                <a:spcPts val="0"/>
              </a:spcBef>
              <a:spcAft>
                <a:spcPts val="0"/>
              </a:spcAft>
              <a:buNone/>
            </a:pPr>
            <a:r>
              <a:rPr lang="en-US" sz="1500" b="1" dirty="0">
                <a:solidFill>
                  <a:prstClr val="black"/>
                </a:solidFill>
                <a:latin typeface="Arial" panose="020B0604020202020204" pitchFamily="34" charset="0"/>
                <a:cs typeface="Arial" panose="020B0604020202020204" pitchFamily="34" charset="0"/>
              </a:rPr>
              <a:t>Performance: </a:t>
            </a:r>
            <a:r>
              <a:rPr lang="en-US" sz="1500" dirty="0">
                <a:solidFill>
                  <a:prstClr val="black"/>
                </a:solidFill>
              </a:rPr>
              <a:t>0  serviced sites delivered (USDG</a:t>
            </a:r>
            <a:r>
              <a:rPr lang="en-US" sz="1500" dirty="0" smtClean="0">
                <a:solidFill>
                  <a:prstClr val="black"/>
                </a:solidFill>
              </a:rPr>
              <a:t>).  The reported unverified </a:t>
            </a:r>
            <a:r>
              <a:rPr lang="en-GB" sz="1500" dirty="0" smtClean="0">
                <a:solidFill>
                  <a:prstClr val="black"/>
                </a:solidFill>
              </a:rPr>
              <a:t>preliminary </a:t>
            </a:r>
            <a:r>
              <a:rPr lang="en-GB" sz="1500" dirty="0">
                <a:solidFill>
                  <a:prstClr val="black"/>
                </a:solidFill>
              </a:rPr>
              <a:t>figure </a:t>
            </a:r>
            <a:r>
              <a:rPr lang="en-GB" sz="1500" dirty="0" smtClean="0">
                <a:solidFill>
                  <a:prstClr val="black"/>
                </a:solidFill>
              </a:rPr>
              <a:t>is 7 740.</a:t>
            </a:r>
          </a:p>
          <a:p>
            <a:pPr marL="0" lvl="0" indent="0">
              <a:spcBef>
                <a:spcPts val="0"/>
              </a:spcBef>
              <a:spcAft>
                <a:spcPts val="0"/>
              </a:spcAft>
              <a:buNone/>
            </a:pPr>
            <a:endParaRPr lang="en-GB" sz="1500" dirty="0">
              <a:solidFill>
                <a:prstClr val="black"/>
              </a:solidFill>
            </a:endParaRPr>
          </a:p>
          <a:p>
            <a:pPr marL="0" indent="0" algn="just">
              <a:spcBef>
                <a:spcPts val="0"/>
              </a:spcBef>
              <a:spcAft>
                <a:spcPts val="0"/>
              </a:spcAft>
              <a:buNone/>
            </a:pPr>
            <a:r>
              <a:rPr lang="en-US" altLang="en-US" sz="1600" b="1" dirty="0">
                <a:solidFill>
                  <a:prstClr val="black"/>
                </a:solidFill>
                <a:latin typeface="Arial" panose="020B0604020202020204" pitchFamily="34" charset="0"/>
                <a:cs typeface="Arial" panose="020B0604020202020204" pitchFamily="34" charset="0"/>
              </a:rPr>
              <a:t>The provinces have submitted progress reports with delivery figures which are pending verification due to</a:t>
            </a:r>
            <a:r>
              <a:rPr lang="en-GB" altLang="en-US" sz="1600" b="1" dirty="0">
                <a:solidFill>
                  <a:prstClr val="black"/>
                </a:solidFill>
                <a:latin typeface="Arial" panose="020B0604020202020204" pitchFamily="34" charset="0"/>
                <a:cs typeface="Arial" panose="020B0604020202020204" pitchFamily="34" charset="0"/>
              </a:rPr>
              <a:t> </a:t>
            </a:r>
            <a:r>
              <a:rPr lang="en-GB" sz="1600" b="1" dirty="0">
                <a:solidFill>
                  <a:prstClr val="black"/>
                </a:solidFill>
                <a:latin typeface="Arial" panose="020B0604020202020204" pitchFamily="34" charset="0"/>
                <a:cs typeface="Arial" panose="020B0604020202020204" pitchFamily="34" charset="0"/>
              </a:rPr>
              <a:t>delays in collating </a:t>
            </a:r>
            <a:r>
              <a:rPr lang="en-GB" sz="1600" b="1" dirty="0" smtClean="0">
                <a:solidFill>
                  <a:prstClr val="black"/>
                </a:solidFill>
                <a:latin typeface="Arial" panose="020B0604020202020204" pitchFamily="34" charset="0"/>
                <a:cs typeface="Arial" panose="020B0604020202020204" pitchFamily="34" charset="0"/>
              </a:rPr>
              <a:t>information.</a:t>
            </a:r>
            <a:endParaRPr lang="en-GB" sz="1600" b="1" dirty="0">
              <a:solidFill>
                <a:prstClr val="black"/>
              </a:solidFill>
              <a:latin typeface="Arial" panose="020B0604020202020204" pitchFamily="34" charset="0"/>
              <a:cs typeface="Arial" panose="020B0604020202020204" pitchFamily="34" charset="0"/>
            </a:endParaRPr>
          </a:p>
          <a:p>
            <a:pPr marL="0" lvl="0" indent="0" algn="just">
              <a:spcBef>
                <a:spcPts val="0"/>
              </a:spcBef>
              <a:spcAft>
                <a:spcPts val="0"/>
              </a:spcAft>
              <a:buNone/>
            </a:pPr>
            <a:endParaRPr lang="en-ZA" sz="1600" b="1" dirty="0">
              <a:solidFill>
                <a:prstClr val="black"/>
              </a:solidFill>
              <a:latin typeface="Arial" panose="020B0604020202020204" pitchFamily="34" charset="0"/>
              <a:cs typeface="Arial" panose="020B0604020202020204" pitchFamily="34" charset="0"/>
            </a:endParaRPr>
          </a:p>
          <a:p>
            <a:pPr marL="0" lvl="0" indent="0">
              <a:spcBef>
                <a:spcPts val="0"/>
              </a:spcBef>
              <a:spcAft>
                <a:spcPts val="0"/>
              </a:spcAft>
              <a:buNone/>
            </a:pPr>
            <a:r>
              <a:rPr lang="en-GB" sz="1500" b="1" dirty="0" smtClean="0">
                <a:solidFill>
                  <a:prstClr val="black"/>
                </a:solidFill>
                <a:latin typeface="Arial" panose="020B0604020202020204" pitchFamily="34" charset="0"/>
                <a:cs typeface="Arial" panose="020B0604020202020204" pitchFamily="34" charset="0"/>
              </a:rPr>
              <a:t>Target</a:t>
            </a:r>
            <a:r>
              <a:rPr lang="en-ZA" sz="1500" b="1" dirty="0">
                <a:solidFill>
                  <a:prstClr val="black"/>
                </a:solidFill>
                <a:latin typeface="Arial" panose="020B0604020202020204" pitchFamily="34" charset="0"/>
                <a:cs typeface="Arial" panose="020B0604020202020204" pitchFamily="34" charset="0"/>
              </a:rPr>
              <a:t>:</a:t>
            </a:r>
            <a:r>
              <a:rPr lang="en-ZA" sz="1500" dirty="0">
                <a:solidFill>
                  <a:prstClr val="black"/>
                </a:solidFill>
                <a:latin typeface="Arial" panose="020B0604020202020204" pitchFamily="34" charset="0"/>
                <a:cs typeface="Arial" panose="020B0604020202020204" pitchFamily="34" charset="0"/>
              </a:rPr>
              <a:t> </a:t>
            </a:r>
            <a:r>
              <a:rPr lang="en-US" sz="1500" dirty="0">
                <a:solidFill>
                  <a:prstClr val="black"/>
                </a:solidFill>
              </a:rPr>
              <a:t>35 of 50 National Priority projects implemented</a:t>
            </a:r>
          </a:p>
          <a:p>
            <a:pPr marL="0" lvl="0" indent="0">
              <a:spcBef>
                <a:spcPts val="0"/>
              </a:spcBef>
              <a:spcAft>
                <a:spcPts val="0"/>
              </a:spcAft>
              <a:buNone/>
            </a:pPr>
            <a:r>
              <a:rPr lang="en-GB" sz="1500" b="1" dirty="0">
                <a:solidFill>
                  <a:prstClr val="black"/>
                </a:solidFill>
                <a:latin typeface="Arial" panose="020B0604020202020204" pitchFamily="34" charset="0"/>
                <a:cs typeface="Arial" panose="020B0604020202020204" pitchFamily="34" charset="0"/>
              </a:rPr>
              <a:t>Performance: </a:t>
            </a:r>
            <a:r>
              <a:rPr lang="en-US" sz="1500" dirty="0">
                <a:solidFill>
                  <a:prstClr val="black"/>
                </a:solidFill>
              </a:rPr>
              <a:t>35 of 50 National Priority projects were partially implemented</a:t>
            </a:r>
            <a:endParaRPr lang="en-US" altLang="en-US" sz="1500" b="1" dirty="0">
              <a:solidFill>
                <a:prstClr val="black"/>
              </a:solidFill>
              <a:latin typeface="Arial" panose="020B0604020202020204" pitchFamily="34" charset="0"/>
              <a:cs typeface="Arial" panose="020B0604020202020204" pitchFamily="34" charset="0"/>
            </a:endParaRPr>
          </a:p>
          <a:p>
            <a:pPr lvl="0" algn="just">
              <a:spcBef>
                <a:spcPts val="0"/>
              </a:spcBef>
              <a:spcAft>
                <a:spcPts val="0"/>
              </a:spcAft>
              <a:buFont typeface="Wingdings" panose="05000000000000000000" pitchFamily="2" charset="2"/>
              <a:buChar char="§"/>
            </a:pPr>
            <a:r>
              <a:rPr lang="en-US" altLang="en-US" sz="1500" dirty="0">
                <a:solidFill>
                  <a:prstClr val="black"/>
                </a:solidFill>
              </a:rPr>
              <a:t>Provincial Steering Committee </a:t>
            </a:r>
            <a:r>
              <a:rPr lang="en-US" altLang="en-US" sz="1500" dirty="0" smtClean="0">
                <a:solidFill>
                  <a:prstClr val="black"/>
                </a:solidFill>
              </a:rPr>
              <a:t>meetings </a:t>
            </a:r>
            <a:r>
              <a:rPr lang="en-US" altLang="en-US" sz="1500" dirty="0">
                <a:solidFill>
                  <a:prstClr val="black"/>
                </a:solidFill>
              </a:rPr>
              <a:t>and site </a:t>
            </a:r>
            <a:r>
              <a:rPr lang="en-US" altLang="en-US" sz="1500" dirty="0" smtClean="0">
                <a:solidFill>
                  <a:prstClr val="black"/>
                </a:solidFill>
              </a:rPr>
              <a:t>visits </a:t>
            </a:r>
            <a:r>
              <a:rPr lang="en-US" altLang="en-US" sz="1500" dirty="0">
                <a:solidFill>
                  <a:prstClr val="black"/>
                </a:solidFill>
              </a:rPr>
              <a:t>were not held for all projects </a:t>
            </a:r>
            <a:r>
              <a:rPr lang="en-US" altLang="en-US" sz="1500" dirty="0" smtClean="0">
                <a:solidFill>
                  <a:prstClr val="black"/>
                </a:solidFill>
              </a:rPr>
              <a:t>due to lack </a:t>
            </a:r>
            <a:r>
              <a:rPr lang="en-US" altLang="en-US" sz="1500" dirty="0">
                <a:solidFill>
                  <a:prstClr val="black"/>
                </a:solidFill>
              </a:rPr>
              <a:t>of capacity (personnel, especially at the HDA) to </a:t>
            </a:r>
            <a:r>
              <a:rPr lang="en-US" altLang="en-US" sz="1500" dirty="0" smtClean="0">
                <a:solidFill>
                  <a:prstClr val="black"/>
                </a:solidFill>
              </a:rPr>
              <a:t>can visit all the </a:t>
            </a:r>
            <a:r>
              <a:rPr lang="en-US" altLang="en-US" sz="1500" dirty="0">
                <a:solidFill>
                  <a:prstClr val="black"/>
                </a:solidFill>
              </a:rPr>
              <a:t>projects during the </a:t>
            </a:r>
            <a:r>
              <a:rPr lang="en-US" altLang="en-US" sz="1500" dirty="0" smtClean="0">
                <a:solidFill>
                  <a:prstClr val="black"/>
                </a:solidFill>
              </a:rPr>
              <a:t>quarter. There were other commitments to attend to.</a:t>
            </a:r>
            <a:endParaRPr lang="en-US" altLang="en-US" sz="1500" dirty="0">
              <a:solidFill>
                <a:prstClr val="black"/>
              </a:solidFill>
            </a:endParaRPr>
          </a:p>
          <a:p>
            <a:pPr marL="0" lvl="0" indent="0">
              <a:spcBef>
                <a:spcPts val="0"/>
              </a:spcBef>
              <a:spcAft>
                <a:spcPts val="0"/>
              </a:spcAft>
              <a:buNone/>
            </a:pPr>
            <a:endParaRPr lang="en-GB" sz="1400" b="1" dirty="0" smtClean="0">
              <a:solidFill>
                <a:prstClr val="black"/>
              </a:solidFill>
              <a:latin typeface="Arial" panose="020B0604020202020204" pitchFamily="34" charset="0"/>
              <a:cs typeface="Arial" panose="020B0604020202020204" pitchFamily="34" charset="0"/>
            </a:endParaRPr>
          </a:p>
          <a:p>
            <a:pPr marL="0" lvl="0" indent="0">
              <a:spcBef>
                <a:spcPts val="0"/>
              </a:spcBef>
              <a:spcAft>
                <a:spcPts val="0"/>
              </a:spcAft>
              <a:buNone/>
            </a:pPr>
            <a:r>
              <a:rPr lang="en-GB" sz="1400" b="1" dirty="0" smtClean="0">
                <a:solidFill>
                  <a:prstClr val="black"/>
                </a:solidFill>
                <a:latin typeface="Arial" panose="020B0604020202020204" pitchFamily="34" charset="0"/>
                <a:cs typeface="Arial" panose="020B0604020202020204" pitchFamily="34" charset="0"/>
              </a:rPr>
              <a:t>Target</a:t>
            </a:r>
            <a:r>
              <a:rPr lang="en-ZA" sz="1400" b="1" dirty="0">
                <a:solidFill>
                  <a:prstClr val="black"/>
                </a:solidFill>
                <a:latin typeface="Arial" panose="020B0604020202020204" pitchFamily="34" charset="0"/>
                <a:cs typeface="Arial" panose="020B0604020202020204" pitchFamily="34" charset="0"/>
              </a:rPr>
              <a:t>:</a:t>
            </a:r>
            <a:r>
              <a:rPr lang="en-ZA" sz="1400" dirty="0">
                <a:solidFill>
                  <a:prstClr val="black"/>
                </a:solidFill>
                <a:latin typeface="Arial" panose="020B0604020202020204" pitchFamily="34" charset="0"/>
                <a:cs typeface="Arial" panose="020B0604020202020204" pitchFamily="34" charset="0"/>
              </a:rPr>
              <a:t> </a:t>
            </a:r>
            <a:r>
              <a:rPr lang="en-US" sz="1400" dirty="0">
                <a:solidFill>
                  <a:prstClr val="black"/>
                </a:solidFill>
                <a:latin typeface="Arial" panose="020B0604020202020204" pitchFamily="34" charset="0"/>
                <a:cs typeface="Arial" panose="020B0604020202020204" pitchFamily="34" charset="0"/>
              </a:rPr>
              <a:t>100% of entities programme performance monitored </a:t>
            </a:r>
          </a:p>
          <a:p>
            <a:pPr marL="0" lvl="0" indent="0">
              <a:spcBef>
                <a:spcPts val="0"/>
              </a:spcBef>
              <a:spcAft>
                <a:spcPts val="0"/>
              </a:spcAft>
              <a:buNone/>
            </a:pPr>
            <a:r>
              <a:rPr lang="en-GB" sz="1400" b="1" dirty="0">
                <a:solidFill>
                  <a:prstClr val="black"/>
                </a:solidFill>
                <a:latin typeface="Arial" panose="020B0604020202020204" pitchFamily="34" charset="0"/>
                <a:cs typeface="Arial" panose="020B0604020202020204" pitchFamily="34" charset="0"/>
              </a:rPr>
              <a:t>Performance: </a:t>
            </a:r>
            <a:r>
              <a:rPr lang="en-US" sz="1400" dirty="0">
                <a:solidFill>
                  <a:prstClr val="black"/>
                </a:solidFill>
                <a:latin typeface="Arial" panose="020B0604020202020204" pitchFamily="34" charset="0"/>
                <a:cs typeface="Arial" panose="020B0604020202020204" pitchFamily="34" charset="0"/>
              </a:rPr>
              <a:t>100% of entities programme performance monitored </a:t>
            </a:r>
          </a:p>
          <a:p>
            <a:pPr marL="342900" lvl="1" indent="-342900">
              <a:spcBef>
                <a:spcPts val="0"/>
              </a:spcBef>
              <a:spcAft>
                <a:spcPts val="0"/>
              </a:spcAft>
              <a:buFont typeface="Wingdings" panose="05000000000000000000" pitchFamily="2" charset="2"/>
              <a:buChar char="§"/>
            </a:pPr>
            <a:r>
              <a:rPr lang="en-US" sz="1400" dirty="0">
                <a:solidFill>
                  <a:prstClr val="black"/>
                </a:solidFill>
                <a:cs typeface="ＭＳ Ｐゴシック" pitchFamily="-108" charset="-128"/>
              </a:rPr>
              <a:t>Performance on contribution by  the HDA, CSOS, EAAB and NHBRC to the Integrated Human Settlements Planning and Development Programme was monitored.</a:t>
            </a:r>
          </a:p>
          <a:p>
            <a:pPr marL="0" lvl="0" indent="0" algn="just">
              <a:spcBef>
                <a:spcPct val="0"/>
              </a:spcBef>
              <a:buNone/>
              <a:defRPr/>
            </a:pPr>
            <a:endParaRPr lang="en-ZA" sz="1800" dirty="0">
              <a:solidFill>
                <a:prstClr val="black"/>
              </a:solidFill>
              <a:latin typeface="Arial" pitchFamily="34" charset="0"/>
              <a:ea typeface="MS PGothic" panose="020B0600070205080204" pitchFamily="34" charset="-128"/>
            </a:endParaRPr>
          </a:p>
        </p:txBody>
      </p:sp>
      <p:sp>
        <p:nvSpPr>
          <p:cNvPr id="4" name="Slide Number Placeholder 3"/>
          <p:cNvSpPr>
            <a:spLocks noGrp="1"/>
          </p:cNvSpPr>
          <p:nvPr>
            <p:ph type="sldNum" sz="quarter" idx="10"/>
          </p:nvPr>
        </p:nvSpPr>
        <p:spPr/>
        <p:txBody>
          <a:bodyPr/>
          <a:lstStyle/>
          <a:p>
            <a:pPr>
              <a:defRPr/>
            </a:pPr>
            <a:fld id="{C177964D-3CDF-2F46-9E7D-3AB8485A2693}" type="slidenum">
              <a:rPr lang="en-US" altLang="en-US" smtClean="0"/>
              <a:pPr>
                <a:defRPr/>
              </a:pPr>
              <a:t>19</a:t>
            </a:fld>
            <a:endParaRPr lang="en-US" altLang="en-US" dirty="0"/>
          </a:p>
        </p:txBody>
      </p:sp>
      <p:sp>
        <p:nvSpPr>
          <p:cNvPr id="5" name="Footer Placeholder 4"/>
          <p:cNvSpPr>
            <a:spLocks noGrp="1"/>
          </p:cNvSpPr>
          <p:nvPr>
            <p:ph type="ftr" sz="quarter" idx="11"/>
          </p:nvPr>
        </p:nvSpPr>
        <p:spPr/>
        <p:txBody>
          <a:bodyPr/>
          <a:lstStyle/>
          <a:p>
            <a:pPr>
              <a:defRPr/>
            </a:pPr>
            <a:endParaRPr lang="en-US" dirty="0">
              <a:solidFill>
                <a:srgbClr val="000000">
                  <a:tint val="75000"/>
                </a:srgbClr>
              </a:solidFill>
            </a:endParaRPr>
          </a:p>
        </p:txBody>
      </p:sp>
      <p:sp>
        <p:nvSpPr>
          <p:cNvPr id="6" name="Date Placeholder 5"/>
          <p:cNvSpPr>
            <a:spLocks noGrp="1"/>
          </p:cNvSpPr>
          <p:nvPr>
            <p:ph type="dt" sz="half" idx="12"/>
          </p:nvPr>
        </p:nvSpPr>
        <p:spPr/>
        <p:txBody>
          <a:bodyPr/>
          <a:lstStyle/>
          <a:p>
            <a:pPr>
              <a:defRPr/>
            </a:pPr>
            <a:fld id="{04BCFF81-8853-7543-8BA2-A647B471C165}" type="datetime1">
              <a:rPr lang="en-US" altLang="en-US" smtClean="0"/>
              <a:pPr>
                <a:defRPr/>
              </a:pPr>
              <a:t>2/23/2022</a:t>
            </a:fld>
            <a:endParaRPr lang="en-US" altLang="en-US" dirty="0"/>
          </a:p>
        </p:txBody>
      </p:sp>
      <p:sp>
        <p:nvSpPr>
          <p:cNvPr id="7" name="Title 7"/>
          <p:cNvSpPr txBox="1">
            <a:spLocks noGrp="1"/>
          </p:cNvSpPr>
          <p:nvPr>
            <p:ph type="title"/>
          </p:nvPr>
        </p:nvSpPr>
        <p:spPr bwMode="auto">
          <a:xfrm>
            <a:off x="0" y="0"/>
            <a:ext cx="9144000" cy="692696"/>
          </a:xfrm>
          <a:prstGeom prst="rect">
            <a:avLst/>
          </a:prstGeom>
          <a:solidFill>
            <a:schemeClr val="tx2">
              <a:lumMod val="90000"/>
              <a:lumOff val="10000"/>
            </a:schemeClr>
          </a:solidFill>
          <a:ln>
            <a:noFill/>
          </a:ln>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800" kern="1200" cap="all" baseline="0">
                <a:solidFill>
                  <a:schemeClr val="bg1"/>
                </a:solidFill>
                <a:latin typeface="Arial"/>
                <a:ea typeface="MS PGothic" panose="020B0600070205080204" pitchFamily="34"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pPr algn="ctr">
              <a:defRPr/>
            </a:pPr>
            <a:r>
              <a:rPr lang="en-US" sz="1800" b="1" cap="none" dirty="0" smtClean="0">
                <a:ea typeface="ＭＳ Ｐゴシック" pitchFamily="-108" charset="-128"/>
              </a:rPr>
              <a:t>INTEGRATED </a:t>
            </a:r>
            <a:r>
              <a:rPr lang="en-US" sz="1800" b="1" cap="none" dirty="0">
                <a:ea typeface="ＭＳ Ｐゴシック" pitchFamily="-108" charset="-128"/>
              </a:rPr>
              <a:t>HUMAN SETTLEMENTS PLANNING AND DEVELOPMENT PROGRAMME</a:t>
            </a:r>
          </a:p>
        </p:txBody>
      </p:sp>
    </p:spTree>
    <p:extLst>
      <p:ext uri="{BB962C8B-B14F-4D97-AF65-F5344CB8AC3E}">
        <p14:creationId xmlns:p14="http://schemas.microsoft.com/office/powerpoint/2010/main" xmlns="" val="213261489"/>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a:extLst>
              <a:ext uri="{FF2B5EF4-FFF2-40B4-BE49-F238E27FC236}">
                <a16:creationId xmlns:a16="http://schemas.microsoft.com/office/drawing/2014/main" xmlns="" id="{191AC62E-33AB-1047-945E-E41FE1E8335F}"/>
              </a:ext>
            </a:extLst>
          </p:cNvPr>
          <p:cNvSpPr>
            <a:spLocks noGrp="1"/>
          </p:cNvSpPr>
          <p:nvPr>
            <p:ph type="title"/>
          </p:nvPr>
        </p:nvSpPr>
        <p:spPr>
          <a:xfrm>
            <a:off x="0" y="0"/>
            <a:ext cx="9144000" cy="1143000"/>
          </a:xfrm>
          <a:solidFill>
            <a:schemeClr val="tx2">
              <a:lumMod val="90000"/>
              <a:lumOff val="10000"/>
            </a:schemeClr>
          </a:solidFill>
        </p:spPr>
        <p:txBody>
          <a:bodyPr/>
          <a:lstStyle/>
          <a:p>
            <a:r>
              <a:rPr lang="en-ZA" sz="2400" b="1" dirty="0">
                <a:solidFill>
                  <a:schemeClr val="bg1"/>
                </a:solidFill>
                <a:latin typeface="Arial" pitchFamily="34" charset="0"/>
                <a:ea typeface="ＭＳ Ｐゴシック" pitchFamily="34" charset="-128"/>
              </a:rPr>
              <a:t>PRESENTATION OUTLINE</a:t>
            </a:r>
            <a:endParaRPr lang="en-US" altLang="en-US" sz="3600" dirty="0">
              <a:solidFill>
                <a:schemeClr val="bg1"/>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9218" name="Content Placeholder 2">
            <a:extLst>
              <a:ext uri="{FF2B5EF4-FFF2-40B4-BE49-F238E27FC236}">
                <a16:creationId xmlns:a16="http://schemas.microsoft.com/office/drawing/2014/main" xmlns="" id="{06C0B6E8-64AF-C448-BADA-B6F963466D22}"/>
              </a:ext>
            </a:extLst>
          </p:cNvPr>
          <p:cNvSpPr>
            <a:spLocks noGrp="1"/>
          </p:cNvSpPr>
          <p:nvPr>
            <p:ph idx="1"/>
          </p:nvPr>
        </p:nvSpPr>
        <p:spPr>
          <a:xfrm>
            <a:off x="457200" y="1560909"/>
            <a:ext cx="8229600" cy="4172347"/>
          </a:xfrm>
        </p:spPr>
        <p:txBody>
          <a:bodyPr/>
          <a:lstStyle/>
          <a:p>
            <a:pPr marL="457200" lvl="0" indent="-457200" algn="just" eaLnBrk="0" hangingPunct="0">
              <a:spcBef>
                <a:spcPts val="0"/>
              </a:spcBef>
              <a:buAutoNum type="arabicPeriod"/>
              <a:defRPr/>
            </a:pPr>
            <a:r>
              <a:rPr lang="en-US" altLang="en-US" sz="1800" dirty="0">
                <a:ea typeface="MS PGothic" panose="020B0600070205080204" pitchFamily="34" charset="-128"/>
                <a:cs typeface="Arial" pitchFamily="34" charset="0"/>
              </a:rPr>
              <a:t>Purpose </a:t>
            </a:r>
          </a:p>
          <a:p>
            <a:pPr marL="457200" lvl="0" indent="-457200" algn="just" eaLnBrk="0" hangingPunct="0">
              <a:spcBef>
                <a:spcPts val="0"/>
              </a:spcBef>
              <a:buAutoNum type="arabicPeriod"/>
              <a:defRPr/>
            </a:pPr>
            <a:endParaRPr lang="en-US" altLang="en-US" sz="1800" dirty="0">
              <a:ea typeface="MS PGothic" panose="020B0600070205080204" pitchFamily="34" charset="-128"/>
              <a:cs typeface="Arial" pitchFamily="34" charset="0"/>
            </a:endParaRPr>
          </a:p>
          <a:p>
            <a:pPr marL="457200" lvl="0" indent="-457200" algn="just" eaLnBrk="0" hangingPunct="0">
              <a:spcBef>
                <a:spcPts val="0"/>
              </a:spcBef>
              <a:buAutoNum type="arabicPeriod"/>
              <a:defRPr/>
            </a:pPr>
            <a:r>
              <a:rPr lang="en-US" altLang="en-US" sz="1800" dirty="0">
                <a:ea typeface="MS PGothic" panose="020B0600070205080204" pitchFamily="34" charset="-128"/>
                <a:cs typeface="Arial" pitchFamily="34" charset="0"/>
              </a:rPr>
              <a:t>Departmental Budget Structure</a:t>
            </a:r>
          </a:p>
          <a:p>
            <a:pPr marL="457200" lvl="0" indent="-457200" algn="just" eaLnBrk="0" hangingPunct="0">
              <a:spcBef>
                <a:spcPts val="0"/>
              </a:spcBef>
              <a:buAutoNum type="arabicPeriod"/>
              <a:defRPr/>
            </a:pPr>
            <a:endParaRPr lang="en-US" altLang="en-US" sz="1800" dirty="0">
              <a:ea typeface="MS PGothic" panose="020B0600070205080204" pitchFamily="34" charset="-128"/>
              <a:cs typeface="Arial" pitchFamily="34" charset="0"/>
            </a:endParaRPr>
          </a:p>
          <a:p>
            <a:pPr marL="457200" lvl="0" indent="-457200" algn="just" eaLnBrk="0" hangingPunct="0">
              <a:spcBef>
                <a:spcPts val="0"/>
              </a:spcBef>
              <a:buAutoNum type="arabicPeriod"/>
              <a:defRPr/>
            </a:pPr>
            <a:r>
              <a:rPr lang="en-US" altLang="en-US" sz="1800" dirty="0">
                <a:ea typeface="MS PGothic" panose="020B0600070205080204" pitchFamily="34" charset="-128"/>
                <a:cs typeface="Arial" pitchFamily="34" charset="0"/>
              </a:rPr>
              <a:t>Departmental Quarter </a:t>
            </a:r>
            <a:r>
              <a:rPr lang="en-US" altLang="en-US" sz="1800" dirty="0" smtClean="0">
                <a:ea typeface="MS PGothic" panose="020B0600070205080204" pitchFamily="34" charset="-128"/>
                <a:cs typeface="Arial" pitchFamily="34" charset="0"/>
              </a:rPr>
              <a:t>2 </a:t>
            </a:r>
            <a:r>
              <a:rPr lang="en-US" altLang="en-US" sz="1800" dirty="0">
                <a:ea typeface="MS PGothic" panose="020B0600070205080204" pitchFamily="34" charset="-128"/>
                <a:cs typeface="Arial" pitchFamily="34" charset="0"/>
              </a:rPr>
              <a:t>Performance as per approved Annual Performance Plan </a:t>
            </a:r>
            <a:r>
              <a:rPr lang="en-US" altLang="en-US" sz="1800" dirty="0" smtClean="0">
                <a:ea typeface="MS PGothic" panose="020B0600070205080204" pitchFamily="34" charset="-128"/>
                <a:cs typeface="Arial" pitchFamily="34" charset="0"/>
              </a:rPr>
              <a:t>2021/2022</a:t>
            </a:r>
          </a:p>
          <a:p>
            <a:pPr marL="457200" lvl="0" indent="-457200" algn="just" eaLnBrk="0" hangingPunct="0">
              <a:spcBef>
                <a:spcPts val="0"/>
              </a:spcBef>
              <a:buAutoNum type="arabicPeriod"/>
              <a:defRPr/>
            </a:pPr>
            <a:endParaRPr lang="en-US" altLang="en-US" sz="1800" dirty="0" smtClean="0">
              <a:ea typeface="MS PGothic" panose="020B0600070205080204" pitchFamily="34" charset="-128"/>
              <a:cs typeface="Arial" pitchFamily="34" charset="0"/>
            </a:endParaRPr>
          </a:p>
          <a:p>
            <a:pPr marL="457200" lvl="0" indent="-457200" algn="just" eaLnBrk="0" hangingPunct="0">
              <a:spcBef>
                <a:spcPts val="0"/>
              </a:spcBef>
              <a:buAutoNum type="arabicPeriod"/>
              <a:defRPr/>
            </a:pPr>
            <a:r>
              <a:rPr lang="en-US" altLang="en-US" sz="1800" dirty="0" smtClean="0">
                <a:ea typeface="MS PGothic" panose="020B0600070205080204" pitchFamily="34" charset="-128"/>
                <a:cs typeface="Arial" pitchFamily="34" charset="0"/>
              </a:rPr>
              <a:t>Recovery Plans</a:t>
            </a:r>
            <a:endParaRPr lang="en-US" altLang="en-US" sz="1800" dirty="0">
              <a:ea typeface="MS PGothic" panose="020B0600070205080204" pitchFamily="34" charset="-128"/>
              <a:cs typeface="Arial" pitchFamily="34" charset="0"/>
            </a:endParaRPr>
          </a:p>
          <a:p>
            <a:pPr marL="457200" lvl="0" indent="-457200" algn="just" eaLnBrk="0" hangingPunct="0">
              <a:spcBef>
                <a:spcPts val="0"/>
              </a:spcBef>
              <a:buAutoNum type="arabicPeriod"/>
              <a:defRPr/>
            </a:pPr>
            <a:endParaRPr lang="en-US" altLang="en-US" sz="1800" dirty="0">
              <a:ea typeface="MS PGothic" panose="020B0600070205080204" pitchFamily="34" charset="-128"/>
              <a:cs typeface="Arial" pitchFamily="34" charset="0"/>
            </a:endParaRPr>
          </a:p>
          <a:p>
            <a:pPr marL="457200" lvl="0" indent="-457200" algn="just" eaLnBrk="0" hangingPunct="0">
              <a:spcBef>
                <a:spcPts val="0"/>
              </a:spcBef>
              <a:buAutoNum type="arabicPeriod"/>
              <a:defRPr/>
            </a:pPr>
            <a:r>
              <a:rPr lang="en-US" altLang="en-US" sz="1800" dirty="0" smtClean="0">
                <a:ea typeface="MS PGothic" panose="020B0600070205080204" pitchFamily="34" charset="-128"/>
                <a:cs typeface="Arial" pitchFamily="34" charset="0"/>
              </a:rPr>
              <a:t>An </a:t>
            </a:r>
            <a:r>
              <a:rPr lang="en-US" altLang="en-US" sz="1800" dirty="0">
                <a:ea typeface="MS PGothic" panose="020B0600070205080204" pitchFamily="34" charset="-128"/>
                <a:cs typeface="Arial" pitchFamily="34" charset="0"/>
              </a:rPr>
              <a:t>Overview of Financial Performance</a:t>
            </a:r>
          </a:p>
          <a:p>
            <a:pPr marL="457200" lvl="0" indent="-457200" algn="just" eaLnBrk="0" hangingPunct="0">
              <a:spcBef>
                <a:spcPts val="0"/>
              </a:spcBef>
              <a:buAutoNum type="arabicPeriod"/>
              <a:defRPr/>
            </a:pPr>
            <a:endParaRPr lang="en-US" altLang="en-US" sz="1800" dirty="0">
              <a:ea typeface="MS PGothic" panose="020B0600070205080204" pitchFamily="34" charset="-128"/>
              <a:cs typeface="Arial" pitchFamily="34" charset="0"/>
            </a:endParaRPr>
          </a:p>
          <a:p>
            <a:pPr marL="457200" lvl="0" indent="-457200" algn="just" eaLnBrk="0" hangingPunct="0">
              <a:spcBef>
                <a:spcPts val="0"/>
              </a:spcBef>
              <a:buAutoNum type="arabicPeriod"/>
              <a:defRPr/>
            </a:pPr>
            <a:r>
              <a:rPr lang="en-US" altLang="en-US" sz="1800" dirty="0">
                <a:ea typeface="MS PGothic" panose="020B0600070205080204" pitchFamily="34" charset="-128"/>
                <a:cs typeface="Arial" pitchFamily="34" charset="0"/>
              </a:rPr>
              <a:t>Human Settlements </a:t>
            </a:r>
            <a:r>
              <a:rPr lang="en-US" altLang="en-US" sz="1800" dirty="0" smtClean="0">
                <a:ea typeface="MS PGothic" panose="020B0600070205080204" pitchFamily="34" charset="-128"/>
                <a:cs typeface="Arial" pitchFamily="34" charset="0"/>
              </a:rPr>
              <a:t>Grants</a:t>
            </a:r>
          </a:p>
          <a:p>
            <a:pPr marL="457200" lvl="0" indent="-457200" algn="just" eaLnBrk="0" hangingPunct="0">
              <a:spcBef>
                <a:spcPts val="0"/>
              </a:spcBef>
              <a:buAutoNum type="arabicPeriod"/>
              <a:defRPr/>
            </a:pPr>
            <a:endParaRPr lang="en-US" altLang="en-US" sz="1800" dirty="0">
              <a:ea typeface="MS PGothic" panose="020B0600070205080204" pitchFamily="34" charset="-128"/>
              <a:cs typeface="Arial" pitchFamily="34" charset="0"/>
            </a:endParaRPr>
          </a:p>
          <a:p>
            <a:pPr marL="457200" lvl="0" indent="-457200" algn="just" eaLnBrk="0" hangingPunct="0">
              <a:spcBef>
                <a:spcPts val="0"/>
              </a:spcBef>
              <a:buAutoNum type="arabicPeriod"/>
              <a:defRPr/>
            </a:pPr>
            <a:r>
              <a:rPr lang="en-US" altLang="en-US" sz="1800" dirty="0" smtClean="0">
                <a:ea typeface="MS PGothic" panose="020B0600070205080204" pitchFamily="34" charset="-128"/>
                <a:cs typeface="Arial" pitchFamily="34" charset="0"/>
              </a:rPr>
              <a:t>Recommendations</a:t>
            </a:r>
            <a:endParaRPr lang="en-US" altLang="en-US" sz="1800" dirty="0">
              <a:ea typeface="MS PGothic" panose="020B0600070205080204" pitchFamily="34" charset="-128"/>
              <a:cs typeface="Arial" pitchFamily="34" charset="0"/>
            </a:endParaRPr>
          </a:p>
          <a:p>
            <a:pPr marL="542925" lvl="0" indent="-542925" algn="just" eaLnBrk="0" hangingPunct="0">
              <a:spcBef>
                <a:spcPts val="0"/>
              </a:spcBef>
              <a:buFont typeface="Arial" panose="020B0604020202020204" pitchFamily="34" charset="0"/>
              <a:buAutoNum type="arabicPeriod" startAt="5"/>
              <a:defRPr/>
            </a:pPr>
            <a:endParaRPr lang="en-US" altLang="en-US" sz="2000" dirty="0" smtClean="0">
              <a:solidFill>
                <a:srgbClr val="FF0000"/>
              </a:solidFill>
              <a:ea typeface="MS PGothic" panose="020B0600070205080204" pitchFamily="34" charset="-128"/>
              <a:cs typeface="Arial" pitchFamily="34" charset="0"/>
            </a:endParaRPr>
          </a:p>
          <a:p>
            <a:pPr marL="542925" lvl="0" indent="-542925" algn="just" eaLnBrk="0" hangingPunct="0">
              <a:spcBef>
                <a:spcPts val="0"/>
              </a:spcBef>
              <a:buFont typeface="Arial" panose="020B0604020202020204" pitchFamily="34" charset="0"/>
              <a:buAutoNum type="arabicPeriod" startAt="5"/>
              <a:defRPr/>
            </a:pPr>
            <a:endParaRPr lang="en-US" altLang="en-US" sz="2000" dirty="0" smtClean="0">
              <a:solidFill>
                <a:prstClr val="black"/>
              </a:solidFill>
              <a:ea typeface="MS PGothic" panose="020B0600070205080204" pitchFamily="34" charset="-128"/>
              <a:cs typeface="Arial" pitchFamily="34" charset="0"/>
            </a:endParaRPr>
          </a:p>
          <a:p>
            <a:pPr marL="0" lvl="0" indent="0" algn="just" eaLnBrk="0" hangingPunct="0">
              <a:spcBef>
                <a:spcPts val="0"/>
              </a:spcBef>
              <a:buNone/>
              <a:defRPr/>
            </a:pPr>
            <a:endParaRPr lang="en-US" altLang="en-US" sz="2000" dirty="0">
              <a:solidFill>
                <a:prstClr val="black"/>
              </a:solidFill>
              <a:ea typeface="MS PGothic" panose="020B0600070205080204" pitchFamily="34" charset="-128"/>
              <a:cs typeface="Arial" pitchFamily="34" charset="0"/>
            </a:endParaRPr>
          </a:p>
        </p:txBody>
      </p:sp>
      <p:sp>
        <p:nvSpPr>
          <p:cNvPr id="9219" name="Slide Number Placeholder 4">
            <a:extLst>
              <a:ext uri="{FF2B5EF4-FFF2-40B4-BE49-F238E27FC236}">
                <a16:creationId xmlns:a16="http://schemas.microsoft.com/office/drawing/2014/main" xmlns="" id="{196D1AC6-B15A-7E48-B0EB-274EA6466125}"/>
              </a:ext>
            </a:extLst>
          </p:cNvPr>
          <p:cNvSpPr>
            <a:spLocks noGrp="1" noChangeArrowheads="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1E032CC4-6D98-0F43-8AEB-6F2538FC1423}" type="slidenum">
              <a:rPr lang="en-US" altLang="en-US" sz="800">
                <a:solidFill>
                  <a:srgbClr val="898989"/>
                </a:solidFill>
              </a:rPr>
              <a:pPr>
                <a:spcBef>
                  <a:spcPct val="0"/>
                </a:spcBef>
                <a:buFontTx/>
                <a:buNone/>
              </a:pPr>
              <a:t>2</a:t>
            </a:fld>
            <a:endParaRPr lang="en-US" altLang="en-US" sz="800" dirty="0">
              <a:solidFill>
                <a:srgbClr val="898989"/>
              </a:solidFill>
            </a:endParaRPr>
          </a:p>
        </p:txBody>
      </p:sp>
      <p:sp>
        <p:nvSpPr>
          <p:cNvPr id="4" name="Footer Placeholder 3">
            <a:extLst>
              <a:ext uri="{FF2B5EF4-FFF2-40B4-BE49-F238E27FC236}">
                <a16:creationId xmlns:a16="http://schemas.microsoft.com/office/drawing/2014/main" xmlns="" id="{B7A71873-8EC6-7042-BD02-937328BD923A}"/>
              </a:ext>
            </a:extLst>
          </p:cNvPr>
          <p:cNvSpPr>
            <a:spLocks noGrp="1"/>
          </p:cNvSpPr>
          <p:nvPr>
            <p:ph type="ftr" sz="quarter" idx="11"/>
          </p:nvPr>
        </p:nvSpPr>
        <p:spPr/>
        <p:txBody>
          <a:bodyPr/>
          <a:lstStyle/>
          <a:p>
            <a:pPr>
              <a:defRPr/>
            </a:pPr>
            <a:endParaRPr lang="en-US" dirty="0"/>
          </a:p>
        </p:txBody>
      </p:sp>
      <p:sp>
        <p:nvSpPr>
          <p:cNvPr id="9221" name="Date Placeholder 2">
            <a:extLst>
              <a:ext uri="{FF2B5EF4-FFF2-40B4-BE49-F238E27FC236}">
                <a16:creationId xmlns:a16="http://schemas.microsoft.com/office/drawing/2014/main" xmlns="" id="{CEEDD308-5AE0-A343-972D-82516128B5C8}"/>
              </a:ext>
            </a:extLst>
          </p:cNvPr>
          <p:cNvSpPr>
            <a:spLocks noGrp="1" noChangeArrowheads="1"/>
          </p:cNvSpPr>
          <p:nvPr>
            <p:ph type="dt"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F0AEE0DC-66FA-4445-B5F5-C041F434EDA9}" type="datetime1">
              <a:rPr lang="en-US" altLang="en-US" sz="800">
                <a:solidFill>
                  <a:srgbClr val="898989"/>
                </a:solidFill>
              </a:rPr>
              <a:pPr>
                <a:spcBef>
                  <a:spcPct val="0"/>
                </a:spcBef>
                <a:buFontTx/>
                <a:buNone/>
              </a:pPr>
              <a:t>2/23/2022</a:t>
            </a:fld>
            <a:endParaRPr lang="en-US" altLang="en-US" sz="800" dirty="0">
              <a:solidFill>
                <a:srgbClr val="898989"/>
              </a:solidFill>
            </a:endParaRP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548680"/>
            <a:ext cx="9036496" cy="5400600"/>
          </a:xfrm>
        </p:spPr>
        <p:txBody>
          <a:bodyPr/>
          <a:lstStyle/>
          <a:p>
            <a:pPr marL="0" lvl="0" indent="0" defTabSz="685800" fontAlgn="auto">
              <a:lnSpc>
                <a:spcPct val="90000"/>
              </a:lnSpc>
              <a:spcBef>
                <a:spcPts val="0"/>
              </a:spcBef>
              <a:spcAft>
                <a:spcPts val="0"/>
              </a:spcAft>
              <a:buNone/>
            </a:pPr>
            <a:r>
              <a:rPr lang="en-GB" sz="1400" b="1" dirty="0">
                <a:solidFill>
                  <a:prstClr val="black"/>
                </a:solidFill>
                <a:latin typeface="Arial" panose="020B0604020202020204" pitchFamily="34" charset="0"/>
                <a:ea typeface="+mn-ea"/>
                <a:cs typeface="Arial" panose="020B0604020202020204" pitchFamily="34" charset="0"/>
              </a:rPr>
              <a:t>Target</a:t>
            </a:r>
            <a:r>
              <a:rPr lang="en-ZA" sz="1400" b="1" dirty="0">
                <a:solidFill>
                  <a:prstClr val="black"/>
                </a:solidFill>
                <a:latin typeface="Arial" panose="020B0604020202020204" pitchFamily="34" charset="0"/>
                <a:ea typeface="+mn-ea"/>
                <a:cs typeface="Arial" panose="020B0604020202020204" pitchFamily="34" charset="0"/>
              </a:rPr>
              <a:t>: </a:t>
            </a:r>
            <a:r>
              <a:rPr lang="en-US" sz="1400" dirty="0">
                <a:solidFill>
                  <a:prstClr val="black"/>
                </a:solidFill>
                <a:latin typeface="Arial" panose="020B0604020202020204" pitchFamily="34" charset="0"/>
                <a:ea typeface="+mn-ea"/>
                <a:cs typeface="Arial" panose="020B0604020202020204" pitchFamily="34" charset="0"/>
              </a:rPr>
              <a:t>40% of budget allocated to entities owned by the designated groups monitored</a:t>
            </a:r>
          </a:p>
          <a:p>
            <a:pPr marL="0" lvl="0" indent="0" defTabSz="685800" fontAlgn="auto">
              <a:lnSpc>
                <a:spcPct val="90000"/>
              </a:lnSpc>
              <a:spcBef>
                <a:spcPts val="0"/>
              </a:spcBef>
              <a:spcAft>
                <a:spcPts val="0"/>
              </a:spcAft>
              <a:buNone/>
            </a:pPr>
            <a:r>
              <a:rPr lang="en-GB" sz="1400" b="1" dirty="0">
                <a:solidFill>
                  <a:prstClr val="black"/>
                </a:solidFill>
                <a:latin typeface="Arial" panose="020B0604020202020204" pitchFamily="34" charset="0"/>
                <a:ea typeface="+mn-ea"/>
                <a:cs typeface="Arial" panose="020B0604020202020204" pitchFamily="34" charset="0"/>
              </a:rPr>
              <a:t>Performance: </a:t>
            </a:r>
            <a:r>
              <a:rPr lang="en-US" sz="1400" dirty="0">
                <a:solidFill>
                  <a:prstClr val="black"/>
                </a:solidFill>
                <a:latin typeface="Arial" panose="020B0604020202020204" pitchFamily="34" charset="0"/>
                <a:ea typeface="+mn-ea"/>
                <a:cs typeface="Arial" panose="020B0604020202020204" pitchFamily="34" charset="0"/>
              </a:rPr>
              <a:t>40% of budget allocated to entities owned by the designated group not monitored</a:t>
            </a:r>
          </a:p>
          <a:p>
            <a:pPr marL="171450" lvl="0" indent="-171450" defTabSz="685800" fontAlgn="auto">
              <a:lnSpc>
                <a:spcPct val="90000"/>
              </a:lnSpc>
              <a:spcBef>
                <a:spcPts val="0"/>
              </a:spcBef>
              <a:spcAft>
                <a:spcPts val="0"/>
              </a:spcAft>
              <a:buFont typeface="Wingdings" panose="05000000000000000000" pitchFamily="2" charset="2"/>
              <a:buChar char="§"/>
            </a:pPr>
            <a:r>
              <a:rPr lang="en-US" sz="1400" dirty="0">
                <a:solidFill>
                  <a:prstClr val="black"/>
                </a:solidFill>
                <a:latin typeface="Arial" panose="020B0604020202020204" pitchFamily="34" charset="0"/>
                <a:ea typeface="+mn-ea"/>
                <a:cs typeface="Arial" panose="020B0604020202020204" pitchFamily="34" charset="0"/>
              </a:rPr>
              <a:t>Below are Provinces that were not monitored under </a:t>
            </a:r>
            <a:r>
              <a:rPr lang="en-US" sz="1400" b="1" dirty="0">
                <a:solidFill>
                  <a:prstClr val="black"/>
                </a:solidFill>
                <a:latin typeface="Arial" panose="020B0604020202020204" pitchFamily="34" charset="0"/>
                <a:ea typeface="+mn-ea"/>
                <a:cs typeface="Arial" panose="020B0604020202020204" pitchFamily="34" charset="0"/>
              </a:rPr>
              <a:t>HSDG</a:t>
            </a:r>
          </a:p>
          <a:p>
            <a:pPr marL="514350" lvl="1" indent="-171450" defTabSz="685800" fontAlgn="auto">
              <a:lnSpc>
                <a:spcPct val="90000"/>
              </a:lnSpc>
              <a:spcBef>
                <a:spcPts val="0"/>
              </a:spcBef>
              <a:spcAft>
                <a:spcPts val="0"/>
              </a:spcAft>
              <a:buFont typeface="Wingdings" panose="05000000000000000000" pitchFamily="2" charset="2"/>
              <a:buChar char="§"/>
            </a:pPr>
            <a:r>
              <a:rPr lang="en-US" sz="1400" b="1" dirty="0">
                <a:solidFill>
                  <a:prstClr val="black"/>
                </a:solidFill>
                <a:latin typeface="Arial" panose="020B0604020202020204" pitchFamily="34" charset="0"/>
                <a:ea typeface="+mn-ea"/>
                <a:cs typeface="Arial" panose="020B0604020202020204" pitchFamily="34" charset="0"/>
              </a:rPr>
              <a:t>Wome</a:t>
            </a:r>
            <a:r>
              <a:rPr lang="en-US" sz="1400" dirty="0">
                <a:solidFill>
                  <a:prstClr val="black"/>
                </a:solidFill>
                <a:latin typeface="Arial" panose="020B0604020202020204" pitchFamily="34" charset="0"/>
                <a:ea typeface="+mn-ea"/>
                <a:cs typeface="Arial" panose="020B0604020202020204" pitchFamily="34" charset="0"/>
              </a:rPr>
              <a:t>n</a:t>
            </a:r>
            <a:r>
              <a:rPr lang="en-US" sz="1400" dirty="0">
                <a:solidFill>
                  <a:srgbClr val="FF0000"/>
                </a:solidFill>
                <a:latin typeface="Arial" panose="020B0604020202020204" pitchFamily="34" charset="0"/>
                <a:ea typeface="+mn-ea"/>
                <a:cs typeface="Arial" panose="020B0604020202020204" pitchFamily="34" charset="0"/>
              </a:rPr>
              <a:t> </a:t>
            </a:r>
            <a:r>
              <a:rPr lang="en-US" sz="1400" dirty="0">
                <a:solidFill>
                  <a:prstClr val="black"/>
                </a:solidFill>
                <a:latin typeface="Arial" panose="020B0604020202020204" pitchFamily="34" charset="0"/>
                <a:ea typeface="Times New Roman" panose="02020603050405020304" pitchFamily="18" charset="0"/>
              </a:rPr>
              <a:t>(Eastern Cape and Limpopo)</a:t>
            </a:r>
          </a:p>
          <a:p>
            <a:pPr marL="514350" lvl="1" indent="-171450" defTabSz="685800" fontAlgn="auto">
              <a:lnSpc>
                <a:spcPct val="90000"/>
              </a:lnSpc>
              <a:spcBef>
                <a:spcPts val="0"/>
              </a:spcBef>
              <a:spcAft>
                <a:spcPts val="0"/>
              </a:spcAft>
              <a:buFont typeface="Wingdings" panose="05000000000000000000" pitchFamily="2" charset="2"/>
              <a:buChar char="§"/>
            </a:pPr>
            <a:r>
              <a:rPr lang="en-ZA" sz="1400" b="1" dirty="0">
                <a:solidFill>
                  <a:prstClr val="black"/>
                </a:solidFill>
                <a:latin typeface="Arial" panose="020B0604020202020204" pitchFamily="34" charset="0"/>
                <a:ea typeface="Times New Roman" panose="02020603050405020304" pitchFamily="18" charset="0"/>
              </a:rPr>
              <a:t>Youth</a:t>
            </a:r>
            <a:r>
              <a:rPr lang="en-ZA" sz="1400" dirty="0">
                <a:solidFill>
                  <a:prstClr val="black"/>
                </a:solidFill>
                <a:latin typeface="Arial" panose="020B0604020202020204" pitchFamily="34" charset="0"/>
                <a:ea typeface="Times New Roman" panose="02020603050405020304" pitchFamily="18" charset="0"/>
              </a:rPr>
              <a:t> (Gauteng, North West,</a:t>
            </a:r>
            <a:r>
              <a:rPr lang="en-US" sz="1400" dirty="0">
                <a:solidFill>
                  <a:prstClr val="black"/>
                </a:solidFill>
                <a:latin typeface="Arial" panose="020B0604020202020204" pitchFamily="34" charset="0"/>
                <a:ea typeface="Times New Roman" panose="02020603050405020304" pitchFamily="18" charset="0"/>
              </a:rPr>
              <a:t> Eastern Cape and Limpopo</a:t>
            </a:r>
            <a:r>
              <a:rPr lang="en-ZA" sz="1400" dirty="0">
                <a:solidFill>
                  <a:prstClr val="black"/>
                </a:solidFill>
                <a:latin typeface="Arial" panose="020B0604020202020204" pitchFamily="34" charset="0"/>
                <a:ea typeface="Times New Roman" panose="02020603050405020304" pitchFamily="18" charset="0"/>
              </a:rPr>
              <a:t>)</a:t>
            </a:r>
          </a:p>
          <a:p>
            <a:pPr marL="171450" lvl="0" indent="-171450" defTabSz="685800" fontAlgn="auto">
              <a:lnSpc>
                <a:spcPct val="90000"/>
              </a:lnSpc>
              <a:spcBef>
                <a:spcPts val="0"/>
              </a:spcBef>
              <a:spcAft>
                <a:spcPts val="0"/>
              </a:spcAft>
              <a:buFont typeface="Wingdings" panose="05000000000000000000" pitchFamily="2" charset="2"/>
              <a:buChar char="§"/>
            </a:pPr>
            <a:r>
              <a:rPr lang="en-US" sz="1400" dirty="0">
                <a:solidFill>
                  <a:prstClr val="black"/>
                </a:solidFill>
                <a:latin typeface="Arial" panose="020B0604020202020204" pitchFamily="34" charset="0"/>
                <a:ea typeface="+mn-ea"/>
                <a:cs typeface="Arial" panose="020B0604020202020204" pitchFamily="34" charset="0"/>
              </a:rPr>
              <a:t>Below are Provinces that were not monitored under </a:t>
            </a:r>
            <a:r>
              <a:rPr lang="en-US" sz="1400" b="1" dirty="0">
                <a:solidFill>
                  <a:prstClr val="black"/>
                </a:solidFill>
                <a:latin typeface="Arial" panose="020B0604020202020204" pitchFamily="34" charset="0"/>
                <a:ea typeface="+mn-ea"/>
                <a:cs typeface="Arial" panose="020B0604020202020204" pitchFamily="34" charset="0"/>
              </a:rPr>
              <a:t>USDG</a:t>
            </a:r>
          </a:p>
          <a:p>
            <a:pPr marL="171450" lvl="0" indent="-171450" defTabSz="685800" fontAlgn="auto">
              <a:lnSpc>
                <a:spcPct val="90000"/>
              </a:lnSpc>
              <a:spcBef>
                <a:spcPts val="0"/>
              </a:spcBef>
              <a:spcAft>
                <a:spcPts val="0"/>
              </a:spcAft>
              <a:buFont typeface="Wingdings" panose="05000000000000000000" pitchFamily="2" charset="2"/>
              <a:buChar char="§"/>
            </a:pPr>
            <a:r>
              <a:rPr lang="en-US" sz="1400" b="1" dirty="0">
                <a:solidFill>
                  <a:prstClr val="black"/>
                </a:solidFill>
                <a:latin typeface="Arial" panose="020B0604020202020204" pitchFamily="34" charset="0"/>
                <a:ea typeface="Times New Roman" panose="02020603050405020304" pitchFamily="18" charset="0"/>
                <a:cs typeface="+mn-cs"/>
              </a:rPr>
              <a:t>Women and Youth </a:t>
            </a:r>
            <a:r>
              <a:rPr lang="en-US" sz="1400" dirty="0">
                <a:solidFill>
                  <a:prstClr val="black"/>
                </a:solidFill>
                <a:latin typeface="Arial" panose="020B0604020202020204" pitchFamily="34" charset="0"/>
                <a:ea typeface="Times New Roman" panose="02020603050405020304" pitchFamily="18" charset="0"/>
                <a:cs typeface="+mn-cs"/>
              </a:rPr>
              <a:t>(Buffalo City, Ekurhuleni, City of </a:t>
            </a:r>
            <a:r>
              <a:rPr lang="en-US" sz="1400" dirty="0" err="1">
                <a:solidFill>
                  <a:prstClr val="black"/>
                </a:solidFill>
                <a:latin typeface="Arial" panose="020B0604020202020204" pitchFamily="34" charset="0"/>
                <a:ea typeface="Times New Roman" panose="02020603050405020304" pitchFamily="18" charset="0"/>
                <a:cs typeface="+mn-cs"/>
              </a:rPr>
              <a:t>Joburg</a:t>
            </a:r>
            <a:r>
              <a:rPr lang="en-US" sz="1400" dirty="0">
                <a:solidFill>
                  <a:prstClr val="black"/>
                </a:solidFill>
                <a:latin typeface="Arial" panose="020B0604020202020204" pitchFamily="34" charset="0"/>
                <a:ea typeface="Times New Roman" panose="02020603050405020304" pitchFamily="18" charset="0"/>
                <a:cs typeface="+mn-cs"/>
              </a:rPr>
              <a:t>, City of Tshwane and City of Cape town). Only Nelson Mandela Bay, </a:t>
            </a:r>
            <a:r>
              <a:rPr lang="en-US" sz="1400" dirty="0" err="1">
                <a:solidFill>
                  <a:prstClr val="black"/>
                </a:solidFill>
                <a:latin typeface="Arial" panose="020B0604020202020204" pitchFamily="34" charset="0"/>
                <a:ea typeface="Times New Roman" panose="02020603050405020304" pitchFamily="18" charset="0"/>
                <a:cs typeface="+mn-cs"/>
              </a:rPr>
              <a:t>Mangaung</a:t>
            </a:r>
            <a:r>
              <a:rPr lang="en-US" sz="1400" dirty="0">
                <a:solidFill>
                  <a:prstClr val="black"/>
                </a:solidFill>
                <a:latin typeface="Arial" panose="020B0604020202020204" pitchFamily="34" charset="0"/>
                <a:ea typeface="Times New Roman" panose="02020603050405020304" pitchFamily="18" charset="0"/>
                <a:cs typeface="+mn-cs"/>
              </a:rPr>
              <a:t> and </a:t>
            </a:r>
            <a:r>
              <a:rPr lang="en-US" sz="1400" dirty="0" err="1">
                <a:solidFill>
                  <a:prstClr val="black"/>
                </a:solidFill>
                <a:latin typeface="Arial" panose="020B0604020202020204" pitchFamily="34" charset="0"/>
                <a:ea typeface="Times New Roman" panose="02020603050405020304" pitchFamily="18" charset="0"/>
                <a:cs typeface="+mn-cs"/>
              </a:rPr>
              <a:t>Ethekwini</a:t>
            </a:r>
            <a:r>
              <a:rPr lang="en-US" sz="1400" dirty="0">
                <a:solidFill>
                  <a:prstClr val="black"/>
                </a:solidFill>
                <a:latin typeface="Arial" panose="020B0604020202020204" pitchFamily="34" charset="0"/>
                <a:ea typeface="Times New Roman" panose="02020603050405020304" pitchFamily="18" charset="0"/>
                <a:cs typeface="+mn-cs"/>
              </a:rPr>
              <a:t> were monitored</a:t>
            </a:r>
            <a:endParaRPr lang="en-ZA" sz="1400" dirty="0">
              <a:solidFill>
                <a:prstClr val="black"/>
              </a:solidFill>
              <a:latin typeface="Arial" panose="020B0604020202020204" pitchFamily="34" charset="0"/>
              <a:ea typeface="Times New Roman" panose="02020603050405020304" pitchFamily="18" charset="0"/>
              <a:cs typeface="+mn-cs"/>
            </a:endParaRPr>
          </a:p>
          <a:p>
            <a:pPr marL="0" lvl="0" indent="0" defTabSz="685800" fontAlgn="auto">
              <a:lnSpc>
                <a:spcPct val="90000"/>
              </a:lnSpc>
              <a:spcBef>
                <a:spcPts val="0"/>
              </a:spcBef>
              <a:spcAft>
                <a:spcPts val="0"/>
              </a:spcAft>
              <a:buNone/>
            </a:pPr>
            <a:r>
              <a:rPr lang="en-ZA" sz="1400" b="1" dirty="0">
                <a:solidFill>
                  <a:prstClr val="black"/>
                </a:solidFill>
                <a:latin typeface="Arial" panose="020B0604020202020204" pitchFamily="34" charset="0"/>
                <a:ea typeface="Times New Roman" panose="02020603050405020304" pitchFamily="18" charset="0"/>
                <a:cs typeface="+mn-cs"/>
              </a:rPr>
              <a:t>NB: Persons with Disability (No allocation)</a:t>
            </a:r>
          </a:p>
          <a:p>
            <a:pPr marL="0" lvl="0" indent="0">
              <a:spcBef>
                <a:spcPts val="0"/>
              </a:spcBef>
              <a:spcAft>
                <a:spcPts val="0"/>
              </a:spcAft>
              <a:buNone/>
            </a:pPr>
            <a:endParaRPr lang="en-GB" sz="1400" b="1" dirty="0">
              <a:solidFill>
                <a:prstClr val="black"/>
              </a:solidFill>
              <a:latin typeface="Arial" panose="020B0604020202020204" pitchFamily="34" charset="0"/>
              <a:cs typeface="Arial" panose="020B0604020202020204" pitchFamily="34" charset="0"/>
            </a:endParaRPr>
          </a:p>
          <a:p>
            <a:pPr marL="0" lvl="0" indent="0">
              <a:spcBef>
                <a:spcPts val="0"/>
              </a:spcBef>
              <a:spcAft>
                <a:spcPts val="0"/>
              </a:spcAft>
              <a:buNone/>
            </a:pPr>
            <a:r>
              <a:rPr lang="en-GB" sz="1400" b="1" dirty="0" smtClean="0">
                <a:latin typeface="Arial" panose="020B0604020202020204" pitchFamily="34" charset="0"/>
                <a:cs typeface="Arial" panose="020B0604020202020204" pitchFamily="34" charset="0"/>
              </a:rPr>
              <a:t>Target</a:t>
            </a:r>
            <a:r>
              <a:rPr lang="en-ZA" sz="1400" b="1"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100% of projects under implementation </a:t>
            </a:r>
            <a:r>
              <a:rPr lang="en-US" sz="1400" dirty="0" smtClean="0">
                <a:latin typeface="Arial" panose="020B0604020202020204" pitchFamily="34" charset="0"/>
                <a:cs typeface="Arial" panose="020B0604020202020204" pitchFamily="34" charset="0"/>
              </a:rPr>
              <a:t>monitored </a:t>
            </a:r>
            <a:r>
              <a:rPr lang="en-US" sz="1400" dirty="0">
                <a:latin typeface="Arial" panose="020B0604020202020204" pitchFamily="34" charset="0"/>
                <a:cs typeface="Arial" panose="020B0604020202020204" pitchFamily="34" charset="0"/>
              </a:rPr>
              <a:t>(</a:t>
            </a:r>
            <a:r>
              <a:rPr lang="en-US" sz="1400" dirty="0" smtClean="0">
                <a:latin typeface="Arial" panose="020B0604020202020204" pitchFamily="34" charset="0"/>
                <a:cs typeface="Arial" panose="020B0604020202020204" pitchFamily="34" charset="0"/>
              </a:rPr>
              <a:t>HSDG and USDG</a:t>
            </a:r>
            <a:r>
              <a:rPr lang="en-US" sz="1400" dirty="0">
                <a:latin typeface="Arial" panose="020B0604020202020204" pitchFamily="34" charset="0"/>
                <a:cs typeface="Arial" panose="020B0604020202020204" pitchFamily="34" charset="0"/>
              </a:rPr>
              <a:t>)</a:t>
            </a:r>
          </a:p>
          <a:p>
            <a:pPr marL="0" lvl="0" indent="0">
              <a:spcBef>
                <a:spcPts val="0"/>
              </a:spcBef>
              <a:spcAft>
                <a:spcPts val="0"/>
              </a:spcAft>
              <a:buNone/>
            </a:pPr>
            <a:r>
              <a:rPr lang="en-GB" sz="1400" b="1" dirty="0">
                <a:latin typeface="Arial" panose="020B0604020202020204" pitchFamily="34" charset="0"/>
                <a:cs typeface="Arial" panose="020B0604020202020204" pitchFamily="34" charset="0"/>
              </a:rPr>
              <a:t>Performance: </a:t>
            </a:r>
            <a:r>
              <a:rPr lang="en-US" sz="1400" dirty="0">
                <a:latin typeface="Arial" panose="020B0604020202020204" pitchFamily="34" charset="0"/>
                <a:cs typeface="Arial" panose="020B0604020202020204" pitchFamily="34" charset="0"/>
              </a:rPr>
              <a:t>100% of projects under implementation monitored (</a:t>
            </a:r>
            <a:r>
              <a:rPr lang="en-US" sz="1400" dirty="0" smtClean="0">
                <a:latin typeface="Arial" panose="020B0604020202020204" pitchFamily="34" charset="0"/>
                <a:cs typeface="Arial" panose="020B0604020202020204" pitchFamily="34" charset="0"/>
              </a:rPr>
              <a:t>HSDG and USDG</a:t>
            </a:r>
            <a:r>
              <a:rPr lang="en-US" sz="1400" dirty="0">
                <a:latin typeface="Arial" panose="020B0604020202020204" pitchFamily="34" charset="0"/>
                <a:cs typeface="Arial" panose="020B0604020202020204" pitchFamily="34" charset="0"/>
              </a:rPr>
              <a:t>)</a:t>
            </a:r>
          </a:p>
          <a:p>
            <a:pPr lvl="0">
              <a:spcBef>
                <a:spcPts val="0"/>
              </a:spcBef>
              <a:spcAft>
                <a:spcPts val="0"/>
              </a:spcAft>
              <a:buFont typeface="Wingdings" panose="05000000000000000000" pitchFamily="2" charset="2"/>
              <a:buChar char="§"/>
            </a:pPr>
            <a:r>
              <a:rPr lang="en-US" sz="1400" dirty="0" smtClean="0"/>
              <a:t>Number </a:t>
            </a:r>
            <a:r>
              <a:rPr lang="en-US" sz="1400" dirty="0"/>
              <a:t>of projects incurred expenditure and monitored (HSDG) = </a:t>
            </a:r>
            <a:r>
              <a:rPr lang="en-US" sz="1400" dirty="0" smtClean="0"/>
              <a:t>888, </a:t>
            </a:r>
            <a:r>
              <a:rPr lang="en-US" sz="1400" dirty="0"/>
              <a:t>(USDG) = </a:t>
            </a:r>
            <a:r>
              <a:rPr lang="en-US" sz="1400" dirty="0" smtClean="0"/>
              <a:t>792</a:t>
            </a:r>
            <a:endParaRPr lang="en-US" sz="1400" dirty="0"/>
          </a:p>
          <a:p>
            <a:pPr lvl="0">
              <a:spcBef>
                <a:spcPts val="0"/>
              </a:spcBef>
              <a:spcAft>
                <a:spcPts val="0"/>
              </a:spcAft>
              <a:buFont typeface="Wingdings" panose="05000000000000000000" pitchFamily="2" charset="2"/>
              <a:buChar char="§"/>
            </a:pPr>
            <a:r>
              <a:rPr lang="en-US" sz="1400" dirty="0"/>
              <a:t>Planned sites: 8 837Actual sites: </a:t>
            </a:r>
            <a:r>
              <a:rPr lang="en-US" sz="1400" dirty="0" smtClean="0"/>
              <a:t>5 396 translated to 61%</a:t>
            </a:r>
            <a:endParaRPr lang="en-US" sz="1400" dirty="0"/>
          </a:p>
          <a:p>
            <a:pPr lvl="0">
              <a:spcBef>
                <a:spcPts val="0"/>
              </a:spcBef>
              <a:spcAft>
                <a:spcPts val="0"/>
              </a:spcAft>
              <a:buFont typeface="Wingdings" panose="05000000000000000000" pitchFamily="2" charset="2"/>
              <a:buChar char="§"/>
            </a:pPr>
            <a:r>
              <a:rPr lang="en-US" sz="1400" dirty="0"/>
              <a:t>Planned units: 12 </a:t>
            </a:r>
            <a:r>
              <a:rPr lang="en-US" sz="1400" dirty="0" smtClean="0"/>
              <a:t>458 actual </a:t>
            </a:r>
            <a:r>
              <a:rPr lang="en-US" sz="1400" dirty="0"/>
              <a:t>units: 9 591 translated to </a:t>
            </a:r>
            <a:r>
              <a:rPr lang="en-US" sz="1400" dirty="0" smtClean="0"/>
              <a:t>77%</a:t>
            </a:r>
            <a:endParaRPr lang="en-US" sz="1400" dirty="0"/>
          </a:p>
          <a:p>
            <a:pPr marL="0" lvl="0" indent="0">
              <a:spcBef>
                <a:spcPts val="0"/>
              </a:spcBef>
              <a:spcAft>
                <a:spcPts val="0"/>
              </a:spcAft>
              <a:buNone/>
            </a:pPr>
            <a:endParaRPr lang="en-US" sz="1400" dirty="0">
              <a:solidFill>
                <a:prstClr val="black"/>
              </a:solidFill>
            </a:endParaRPr>
          </a:p>
          <a:p>
            <a:pPr marL="0" lvl="0" indent="0">
              <a:spcBef>
                <a:spcPts val="0"/>
              </a:spcBef>
              <a:spcAft>
                <a:spcPts val="0"/>
              </a:spcAft>
              <a:buNone/>
            </a:pPr>
            <a:r>
              <a:rPr lang="en-GB" sz="1400" b="1" dirty="0" smtClean="0">
                <a:solidFill>
                  <a:prstClr val="black"/>
                </a:solidFill>
                <a:latin typeface="Arial" panose="020B0604020202020204" pitchFamily="34" charset="0"/>
                <a:cs typeface="Arial" panose="020B0604020202020204" pitchFamily="34" charset="0"/>
              </a:rPr>
              <a:t>Target</a:t>
            </a:r>
            <a:r>
              <a:rPr lang="en-ZA" sz="1400" b="1" dirty="0">
                <a:solidFill>
                  <a:prstClr val="black"/>
                </a:solidFill>
                <a:latin typeface="Arial" panose="020B0604020202020204" pitchFamily="34" charset="0"/>
                <a:cs typeface="Arial" panose="020B0604020202020204" pitchFamily="34" charset="0"/>
              </a:rPr>
              <a:t>:</a:t>
            </a:r>
            <a:r>
              <a:rPr lang="en-ZA" sz="1400" dirty="0">
                <a:solidFill>
                  <a:prstClr val="black"/>
                </a:solidFill>
                <a:latin typeface="Arial" panose="020B0604020202020204" pitchFamily="34" charset="0"/>
                <a:cs typeface="Arial" panose="020B0604020202020204" pitchFamily="34" charset="0"/>
              </a:rPr>
              <a:t> </a:t>
            </a:r>
            <a:r>
              <a:rPr lang="en-US" sz="1400" dirty="0">
                <a:solidFill>
                  <a:prstClr val="black"/>
                </a:solidFill>
              </a:rPr>
              <a:t>1 (</a:t>
            </a:r>
            <a:r>
              <a:rPr lang="en-US" sz="1400" dirty="0" smtClean="0">
                <a:solidFill>
                  <a:prstClr val="black"/>
                </a:solidFill>
              </a:rPr>
              <a:t>1x1st  </a:t>
            </a:r>
            <a:r>
              <a:rPr lang="en-US" sz="1400" dirty="0">
                <a:solidFill>
                  <a:prstClr val="black"/>
                </a:solidFill>
              </a:rPr>
              <a:t>quarter) quarterly assessment conducted on Human Settlements </a:t>
            </a:r>
            <a:r>
              <a:rPr lang="en-US" sz="1400" dirty="0" smtClean="0">
                <a:solidFill>
                  <a:prstClr val="black"/>
                </a:solidFill>
              </a:rPr>
              <a:t>Grant </a:t>
            </a:r>
            <a:r>
              <a:rPr lang="en-US" sz="1400" dirty="0">
                <a:solidFill>
                  <a:prstClr val="black"/>
                </a:solidFill>
              </a:rPr>
              <a:t>(</a:t>
            </a:r>
            <a:r>
              <a:rPr lang="en-US" sz="1400" dirty="0" smtClean="0">
                <a:solidFill>
                  <a:prstClr val="black"/>
                </a:solidFill>
              </a:rPr>
              <a:t>HSDG and USDG)</a:t>
            </a:r>
          </a:p>
          <a:p>
            <a:pPr marL="0" lvl="0" indent="0">
              <a:spcBef>
                <a:spcPts val="0"/>
              </a:spcBef>
              <a:spcAft>
                <a:spcPts val="0"/>
              </a:spcAft>
              <a:buNone/>
            </a:pPr>
            <a:r>
              <a:rPr lang="en-US" sz="1400" b="1" dirty="0" smtClean="0">
                <a:solidFill>
                  <a:prstClr val="black"/>
                </a:solidFill>
                <a:latin typeface="Arial" panose="020B0604020202020204" pitchFamily="34" charset="0"/>
                <a:cs typeface="Arial" panose="020B0604020202020204" pitchFamily="34" charset="0"/>
              </a:rPr>
              <a:t>Performance</a:t>
            </a:r>
            <a:r>
              <a:rPr lang="en-US" sz="1400" b="1" dirty="0">
                <a:solidFill>
                  <a:prstClr val="black"/>
                </a:solidFill>
                <a:latin typeface="Arial" panose="020B0604020202020204" pitchFamily="34" charset="0"/>
                <a:cs typeface="Arial" panose="020B0604020202020204" pitchFamily="34" charset="0"/>
              </a:rPr>
              <a:t>: </a:t>
            </a:r>
            <a:r>
              <a:rPr lang="en-US" sz="1400" dirty="0">
                <a:solidFill>
                  <a:prstClr val="black"/>
                </a:solidFill>
              </a:rPr>
              <a:t>1 (</a:t>
            </a:r>
            <a:r>
              <a:rPr lang="en-US" sz="1400" dirty="0" smtClean="0">
                <a:solidFill>
                  <a:prstClr val="black"/>
                </a:solidFill>
              </a:rPr>
              <a:t>1x1st  </a:t>
            </a:r>
            <a:r>
              <a:rPr lang="en-US" sz="1400" dirty="0">
                <a:solidFill>
                  <a:prstClr val="black"/>
                </a:solidFill>
              </a:rPr>
              <a:t>quarter) quarterly assessment conducted on Human Settlements </a:t>
            </a:r>
            <a:r>
              <a:rPr lang="en-US" sz="1400" dirty="0" smtClean="0">
                <a:solidFill>
                  <a:prstClr val="black"/>
                </a:solidFill>
              </a:rPr>
              <a:t>Grant </a:t>
            </a:r>
            <a:r>
              <a:rPr lang="en-US" sz="1400" dirty="0">
                <a:solidFill>
                  <a:prstClr val="black"/>
                </a:solidFill>
              </a:rPr>
              <a:t>(</a:t>
            </a:r>
            <a:r>
              <a:rPr lang="en-US" sz="1400" dirty="0" smtClean="0">
                <a:solidFill>
                  <a:prstClr val="black"/>
                </a:solidFill>
              </a:rPr>
              <a:t>HSDG and USDG)</a:t>
            </a:r>
            <a:endParaRPr lang="en-US" sz="1400" b="1" dirty="0">
              <a:solidFill>
                <a:prstClr val="black"/>
              </a:solidFill>
              <a:latin typeface="Arial" panose="020B0604020202020204" pitchFamily="34" charset="0"/>
              <a:cs typeface="Arial" panose="020B0604020202020204" pitchFamily="34" charset="0"/>
            </a:endParaRPr>
          </a:p>
          <a:p>
            <a:pPr marL="0" lvl="0" indent="0">
              <a:spcBef>
                <a:spcPts val="0"/>
              </a:spcBef>
              <a:spcAft>
                <a:spcPts val="0"/>
              </a:spcAft>
              <a:buNone/>
            </a:pPr>
            <a:endParaRPr lang="en-US" sz="1400" b="1" dirty="0">
              <a:solidFill>
                <a:prstClr val="black"/>
              </a:solidFill>
              <a:latin typeface="Arial" panose="020B0604020202020204" pitchFamily="34" charset="0"/>
              <a:cs typeface="Arial" panose="020B0604020202020204" pitchFamily="34" charset="0"/>
            </a:endParaRPr>
          </a:p>
          <a:p>
            <a:pPr marL="0" lvl="0" indent="0" algn="just">
              <a:spcBef>
                <a:spcPct val="0"/>
              </a:spcBef>
              <a:buNone/>
              <a:defRPr/>
            </a:pPr>
            <a:r>
              <a:rPr lang="en-GB" sz="1400" b="1" dirty="0">
                <a:solidFill>
                  <a:prstClr val="black"/>
                </a:solidFill>
                <a:latin typeface="Arial" panose="020B0604020202020204" pitchFamily="34" charset="0"/>
                <a:cs typeface="Arial" panose="020B0604020202020204" pitchFamily="34" charset="0"/>
              </a:rPr>
              <a:t>Target</a:t>
            </a:r>
            <a:r>
              <a:rPr lang="en-ZA" sz="1400" b="1" dirty="0">
                <a:solidFill>
                  <a:prstClr val="black"/>
                </a:solidFill>
                <a:latin typeface="Arial" panose="020B0604020202020204" pitchFamily="34" charset="0"/>
                <a:cs typeface="Arial" panose="020B0604020202020204" pitchFamily="34" charset="0"/>
              </a:rPr>
              <a:t>:</a:t>
            </a:r>
            <a:r>
              <a:rPr lang="en-ZA" sz="1400" dirty="0">
                <a:solidFill>
                  <a:prstClr val="black"/>
                </a:solidFill>
                <a:latin typeface="Arial" panose="020B0604020202020204" pitchFamily="34" charset="0"/>
                <a:cs typeface="Arial" panose="020B0604020202020204" pitchFamily="34" charset="0"/>
              </a:rPr>
              <a:t> :</a:t>
            </a:r>
            <a:r>
              <a:rPr lang="en-US" sz="1400" dirty="0">
                <a:solidFill>
                  <a:prstClr val="black"/>
                </a:solidFill>
                <a:latin typeface="Arial" pitchFamily="34" charset="0"/>
                <a:ea typeface="MS PGothic" panose="020B0600070205080204" pitchFamily="34" charset="-128"/>
              </a:rPr>
              <a:t>100% implementation of the Human Settlements Capacity Assembly </a:t>
            </a:r>
            <a:r>
              <a:rPr lang="en-US" sz="1400" dirty="0" smtClean="0">
                <a:solidFill>
                  <a:prstClr val="black"/>
                </a:solidFill>
                <a:latin typeface="Arial" pitchFamily="34" charset="0"/>
                <a:ea typeface="MS PGothic" panose="020B0600070205080204" pitchFamily="34" charset="-128"/>
              </a:rPr>
              <a:t>Programme </a:t>
            </a:r>
            <a:r>
              <a:rPr lang="en-US" sz="1400" dirty="0">
                <a:solidFill>
                  <a:prstClr val="black"/>
                </a:solidFill>
                <a:latin typeface="Arial" pitchFamily="34" charset="0"/>
                <a:ea typeface="MS PGothic" panose="020B0600070205080204" pitchFamily="34" charset="-128"/>
              </a:rPr>
              <a:t>(IHSPDP)</a:t>
            </a:r>
          </a:p>
          <a:p>
            <a:pPr marL="0" lvl="0" indent="0" algn="just">
              <a:spcBef>
                <a:spcPct val="0"/>
              </a:spcBef>
              <a:buNone/>
              <a:defRPr/>
            </a:pPr>
            <a:r>
              <a:rPr lang="en-US" sz="1400" b="1" dirty="0">
                <a:solidFill>
                  <a:prstClr val="black"/>
                </a:solidFill>
                <a:latin typeface="Arial" panose="020B0604020202020204" pitchFamily="34" charset="0"/>
                <a:cs typeface="Arial" panose="020B0604020202020204" pitchFamily="34" charset="0"/>
              </a:rPr>
              <a:t>Performance: </a:t>
            </a:r>
            <a:r>
              <a:rPr lang="en-US" sz="1400" dirty="0">
                <a:solidFill>
                  <a:prstClr val="black"/>
                </a:solidFill>
                <a:latin typeface="Arial" panose="020B0604020202020204" pitchFamily="34" charset="0"/>
                <a:cs typeface="Arial" panose="020B0604020202020204" pitchFamily="34" charset="0"/>
              </a:rPr>
              <a:t>0% </a:t>
            </a:r>
            <a:r>
              <a:rPr lang="en-US" sz="1400" dirty="0" smtClean="0">
                <a:solidFill>
                  <a:prstClr val="black"/>
                </a:solidFill>
                <a:latin typeface="Arial" panose="020B0604020202020204" pitchFamily="34" charset="0"/>
                <a:cs typeface="Arial" panose="020B0604020202020204" pitchFamily="34" charset="0"/>
              </a:rPr>
              <a:t>implementation of </a:t>
            </a:r>
            <a:r>
              <a:rPr lang="en-US" sz="1400" dirty="0">
                <a:solidFill>
                  <a:prstClr val="black"/>
                </a:solidFill>
                <a:latin typeface="Arial" panose="020B0604020202020204" pitchFamily="34" charset="0"/>
                <a:cs typeface="Arial" panose="020B0604020202020204" pitchFamily="34" charset="0"/>
              </a:rPr>
              <a:t>the Human Settlements Capacity Assembly </a:t>
            </a:r>
            <a:r>
              <a:rPr lang="en-US" sz="1400" dirty="0" smtClean="0">
                <a:solidFill>
                  <a:prstClr val="black"/>
                </a:solidFill>
                <a:latin typeface="Arial" panose="020B0604020202020204" pitchFamily="34" charset="0"/>
                <a:cs typeface="Arial" panose="020B0604020202020204" pitchFamily="34" charset="0"/>
              </a:rPr>
              <a:t>Programme </a:t>
            </a:r>
            <a:r>
              <a:rPr lang="en-US" sz="1400" dirty="0">
                <a:solidFill>
                  <a:prstClr val="black"/>
                </a:solidFill>
                <a:latin typeface="Arial" panose="020B0604020202020204" pitchFamily="34" charset="0"/>
                <a:cs typeface="Arial" panose="020B0604020202020204" pitchFamily="34" charset="0"/>
              </a:rPr>
              <a:t>(IHSPDP</a:t>
            </a:r>
            <a:r>
              <a:rPr lang="en-US" sz="1400" dirty="0" smtClean="0">
                <a:solidFill>
                  <a:prstClr val="black"/>
                </a:solidFill>
                <a:latin typeface="Arial" panose="020B0604020202020204" pitchFamily="34" charset="0"/>
                <a:cs typeface="Arial" panose="020B0604020202020204" pitchFamily="34" charset="0"/>
              </a:rPr>
              <a:t>). There was one (1) activity in line with the implementation plan and it was not achieved.</a:t>
            </a:r>
            <a:endParaRPr lang="en-US" sz="1400" dirty="0">
              <a:solidFill>
                <a:prstClr val="black"/>
              </a:solidFill>
              <a:latin typeface="Arial" panose="020B0604020202020204" pitchFamily="34" charset="0"/>
              <a:cs typeface="Arial" panose="020B0604020202020204" pitchFamily="34" charset="0"/>
            </a:endParaRPr>
          </a:p>
          <a:p>
            <a:pPr lvl="0" algn="just">
              <a:spcBef>
                <a:spcPct val="0"/>
              </a:spcBef>
              <a:buFont typeface="Wingdings" panose="05000000000000000000" pitchFamily="2" charset="2"/>
              <a:buChar char="§"/>
              <a:defRPr/>
            </a:pPr>
            <a:r>
              <a:rPr lang="en-US" sz="1400" dirty="0">
                <a:solidFill>
                  <a:prstClr val="black"/>
                </a:solidFill>
                <a:latin typeface="Arial" pitchFamily="34" charset="0"/>
                <a:ea typeface="MS PGothic" panose="020B0600070205080204" pitchFamily="34" charset="-128"/>
              </a:rPr>
              <a:t>The conclusion of the facilitation process was delayed due to unavailability of nominated Bid </a:t>
            </a:r>
            <a:r>
              <a:rPr lang="en-US" sz="1400" dirty="0" smtClean="0">
                <a:solidFill>
                  <a:prstClr val="black"/>
                </a:solidFill>
                <a:latin typeface="Arial" pitchFamily="34" charset="0"/>
                <a:ea typeface="MS PGothic" panose="020B0600070205080204" pitchFamily="34" charset="-128"/>
              </a:rPr>
              <a:t>Evaluation Committee </a:t>
            </a:r>
            <a:r>
              <a:rPr lang="en-US" sz="1400" dirty="0">
                <a:solidFill>
                  <a:prstClr val="black"/>
                </a:solidFill>
                <a:latin typeface="Arial" pitchFamily="34" charset="0"/>
                <a:ea typeface="MS PGothic" panose="020B0600070205080204" pitchFamily="34" charset="-128"/>
              </a:rPr>
              <a:t>members to evaluate the 153 </a:t>
            </a:r>
            <a:r>
              <a:rPr lang="en-US" sz="1400" dirty="0" smtClean="0">
                <a:solidFill>
                  <a:prstClr val="black"/>
                </a:solidFill>
                <a:latin typeface="Arial" pitchFamily="34" charset="0"/>
                <a:ea typeface="MS PGothic" panose="020B0600070205080204" pitchFamily="34" charset="-128"/>
              </a:rPr>
              <a:t>bids which were </a:t>
            </a:r>
            <a:r>
              <a:rPr lang="en-US" sz="1400" dirty="0">
                <a:solidFill>
                  <a:prstClr val="black"/>
                </a:solidFill>
                <a:latin typeface="Arial" pitchFamily="34" charset="0"/>
                <a:ea typeface="MS PGothic" panose="020B0600070205080204" pitchFamily="34" charset="-128"/>
              </a:rPr>
              <a:t>received </a:t>
            </a:r>
            <a:endParaRPr lang="en-ZA" sz="1400" dirty="0">
              <a:solidFill>
                <a:prstClr val="black"/>
              </a:solidFill>
              <a:latin typeface="Arial" pitchFamily="34" charset="0"/>
              <a:ea typeface="MS PGothic" panose="020B0600070205080204" pitchFamily="34" charset="-128"/>
            </a:endParaRPr>
          </a:p>
          <a:p>
            <a:pPr marL="0" lvl="0" indent="0" algn="just">
              <a:spcBef>
                <a:spcPct val="0"/>
              </a:spcBef>
              <a:buNone/>
              <a:defRPr/>
            </a:pPr>
            <a:endParaRPr lang="en-ZA" sz="1400" dirty="0">
              <a:solidFill>
                <a:prstClr val="black"/>
              </a:solidFill>
              <a:latin typeface="Arial" pitchFamily="34" charset="0"/>
              <a:ea typeface="MS PGothic" panose="020B0600070205080204" pitchFamily="34" charset="-128"/>
            </a:endParaRPr>
          </a:p>
        </p:txBody>
      </p:sp>
      <p:sp>
        <p:nvSpPr>
          <p:cNvPr id="4" name="Slide Number Placeholder 3"/>
          <p:cNvSpPr>
            <a:spLocks noGrp="1"/>
          </p:cNvSpPr>
          <p:nvPr>
            <p:ph type="sldNum" sz="quarter" idx="10"/>
          </p:nvPr>
        </p:nvSpPr>
        <p:spPr/>
        <p:txBody>
          <a:bodyPr/>
          <a:lstStyle/>
          <a:p>
            <a:pPr>
              <a:defRPr/>
            </a:pPr>
            <a:fld id="{C177964D-3CDF-2F46-9E7D-3AB8485A2693}" type="slidenum">
              <a:rPr lang="en-US" altLang="en-US" smtClean="0"/>
              <a:pPr>
                <a:defRPr/>
              </a:pPr>
              <a:t>20</a:t>
            </a:fld>
            <a:endParaRPr lang="en-US" altLang="en-US" dirty="0"/>
          </a:p>
        </p:txBody>
      </p:sp>
      <p:sp>
        <p:nvSpPr>
          <p:cNvPr id="5" name="Footer Placeholder 4"/>
          <p:cNvSpPr>
            <a:spLocks noGrp="1"/>
          </p:cNvSpPr>
          <p:nvPr>
            <p:ph type="ftr" sz="quarter" idx="11"/>
          </p:nvPr>
        </p:nvSpPr>
        <p:spPr/>
        <p:txBody>
          <a:bodyPr/>
          <a:lstStyle/>
          <a:p>
            <a:pPr>
              <a:defRPr/>
            </a:pPr>
            <a:endParaRPr lang="en-US" dirty="0">
              <a:solidFill>
                <a:srgbClr val="000000">
                  <a:tint val="75000"/>
                </a:srgbClr>
              </a:solidFill>
            </a:endParaRPr>
          </a:p>
        </p:txBody>
      </p:sp>
      <p:sp>
        <p:nvSpPr>
          <p:cNvPr id="6" name="Date Placeholder 5"/>
          <p:cNvSpPr>
            <a:spLocks noGrp="1"/>
          </p:cNvSpPr>
          <p:nvPr>
            <p:ph type="dt" sz="half" idx="12"/>
          </p:nvPr>
        </p:nvSpPr>
        <p:spPr/>
        <p:txBody>
          <a:bodyPr/>
          <a:lstStyle/>
          <a:p>
            <a:pPr>
              <a:defRPr/>
            </a:pPr>
            <a:fld id="{04BCFF81-8853-7543-8BA2-A647B471C165}" type="datetime1">
              <a:rPr lang="en-US" altLang="en-US" smtClean="0"/>
              <a:pPr>
                <a:defRPr/>
              </a:pPr>
              <a:t>2/23/2022</a:t>
            </a:fld>
            <a:endParaRPr lang="en-US" altLang="en-US" dirty="0"/>
          </a:p>
        </p:txBody>
      </p:sp>
      <p:sp>
        <p:nvSpPr>
          <p:cNvPr id="7" name="Title 7"/>
          <p:cNvSpPr txBox="1">
            <a:spLocks noGrp="1"/>
          </p:cNvSpPr>
          <p:nvPr>
            <p:ph type="title"/>
          </p:nvPr>
        </p:nvSpPr>
        <p:spPr bwMode="auto">
          <a:xfrm>
            <a:off x="0" y="0"/>
            <a:ext cx="9144000" cy="548680"/>
          </a:xfrm>
          <a:prstGeom prst="rect">
            <a:avLst/>
          </a:prstGeom>
          <a:solidFill>
            <a:schemeClr val="tx2">
              <a:lumMod val="90000"/>
              <a:lumOff val="10000"/>
            </a:schemeClr>
          </a:solidFill>
          <a:ln>
            <a:noFill/>
          </a:ln>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800" kern="1200" cap="all" baseline="0">
                <a:solidFill>
                  <a:schemeClr val="bg1"/>
                </a:solidFill>
                <a:latin typeface="Arial"/>
                <a:ea typeface="MS PGothic" panose="020B0600070205080204" pitchFamily="34"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pPr algn="ctr">
              <a:defRPr/>
            </a:pPr>
            <a:r>
              <a:rPr lang="en-US" sz="1800" b="1" cap="none" dirty="0" smtClean="0">
                <a:ea typeface="ＭＳ Ｐゴシック" pitchFamily="-108" charset="-128"/>
              </a:rPr>
              <a:t>INTEGRATED </a:t>
            </a:r>
            <a:r>
              <a:rPr lang="en-US" sz="1800" b="1" cap="none" dirty="0">
                <a:ea typeface="ＭＳ Ｐゴシック" pitchFamily="-108" charset="-128"/>
              </a:rPr>
              <a:t>HUMAN SETTLEMENTS PLANNING AND DEVELOPMENT PROGRAMME</a:t>
            </a:r>
          </a:p>
        </p:txBody>
      </p:sp>
    </p:spTree>
    <p:extLst>
      <p:ext uri="{BB962C8B-B14F-4D97-AF65-F5344CB8AC3E}">
        <p14:creationId xmlns:p14="http://schemas.microsoft.com/office/powerpoint/2010/main" xmlns="" val="1210020022"/>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479088"/>
            <a:ext cx="8928992" cy="4182160"/>
          </a:xfrm>
        </p:spPr>
        <p:txBody>
          <a:bodyPr/>
          <a:lstStyle/>
          <a:p>
            <a:pPr marL="0" lvl="0" indent="0">
              <a:spcBef>
                <a:spcPts val="0"/>
              </a:spcBef>
              <a:spcAft>
                <a:spcPts val="0"/>
              </a:spcAft>
              <a:buNone/>
            </a:pPr>
            <a:r>
              <a:rPr lang="en-GB" sz="1600" b="1" dirty="0">
                <a:solidFill>
                  <a:prstClr val="black"/>
                </a:solidFill>
                <a:latin typeface="Arial" panose="020B0604020202020204" pitchFamily="34" charset="0"/>
                <a:cs typeface="Arial" panose="020B0604020202020204" pitchFamily="34" charset="0"/>
              </a:rPr>
              <a:t>Target</a:t>
            </a:r>
            <a:r>
              <a:rPr lang="en-ZA" sz="1600" b="1" dirty="0">
                <a:solidFill>
                  <a:prstClr val="black"/>
                </a:solidFill>
                <a:latin typeface="Arial" panose="020B0604020202020204" pitchFamily="34" charset="0"/>
                <a:cs typeface="Arial" panose="020B0604020202020204" pitchFamily="34" charset="0"/>
              </a:rPr>
              <a:t>: </a:t>
            </a:r>
            <a:r>
              <a:rPr lang="en-US" sz="1600" dirty="0">
                <a:solidFill>
                  <a:prstClr val="black"/>
                </a:solidFill>
                <a:latin typeface="Arial" panose="020B0604020202020204" pitchFamily="34" charset="0"/>
                <a:cs typeface="Arial" panose="020B0604020202020204" pitchFamily="34" charset="0"/>
              </a:rPr>
              <a:t>SEIAS </a:t>
            </a:r>
            <a:r>
              <a:rPr lang="en-US" sz="1600" dirty="0" smtClean="0">
                <a:solidFill>
                  <a:prstClr val="black"/>
                </a:solidFill>
                <a:latin typeface="Arial" panose="020B0604020202020204" pitchFamily="34" charset="0"/>
                <a:cs typeface="Arial" panose="020B0604020202020204" pitchFamily="34" charset="0"/>
              </a:rPr>
              <a:t>Report: Policy </a:t>
            </a:r>
            <a:r>
              <a:rPr lang="en-US" sz="1600" dirty="0">
                <a:solidFill>
                  <a:prstClr val="black"/>
                </a:solidFill>
                <a:latin typeface="Arial" panose="020B0604020202020204" pitchFamily="34" charset="0"/>
                <a:cs typeface="Arial" panose="020B0604020202020204" pitchFamily="34" charset="0"/>
              </a:rPr>
              <a:t>on Social Facilitation developed</a:t>
            </a:r>
          </a:p>
          <a:p>
            <a:pPr marL="0" lvl="0" indent="0">
              <a:spcBef>
                <a:spcPts val="0"/>
              </a:spcBef>
              <a:spcAft>
                <a:spcPts val="0"/>
              </a:spcAft>
              <a:buNone/>
            </a:pPr>
            <a:r>
              <a:rPr lang="en-GB" sz="1600" b="1" dirty="0" smtClean="0">
                <a:solidFill>
                  <a:prstClr val="black"/>
                </a:solidFill>
                <a:latin typeface="Arial" panose="020B0604020202020204" pitchFamily="34" charset="0"/>
                <a:cs typeface="Arial" panose="020B0604020202020204" pitchFamily="34" charset="0"/>
              </a:rPr>
              <a:t>Performance</a:t>
            </a:r>
            <a:r>
              <a:rPr lang="en-GB" sz="1600" b="1" dirty="0">
                <a:solidFill>
                  <a:prstClr val="black"/>
                </a:solidFill>
                <a:latin typeface="Arial" panose="020B0604020202020204" pitchFamily="34" charset="0"/>
                <a:cs typeface="Arial" panose="020B0604020202020204" pitchFamily="34" charset="0"/>
              </a:rPr>
              <a:t>: </a:t>
            </a:r>
            <a:r>
              <a:rPr lang="en-US" sz="1600" dirty="0">
                <a:solidFill>
                  <a:prstClr val="black"/>
                </a:solidFill>
                <a:latin typeface="Arial" panose="020B0604020202020204" pitchFamily="34" charset="0"/>
                <a:cs typeface="Arial" panose="020B0604020202020204" pitchFamily="34" charset="0"/>
              </a:rPr>
              <a:t>SEIAS </a:t>
            </a:r>
            <a:r>
              <a:rPr lang="en-US" sz="1600" dirty="0" smtClean="0">
                <a:solidFill>
                  <a:prstClr val="black"/>
                </a:solidFill>
                <a:latin typeface="Arial" panose="020B0604020202020204" pitchFamily="34" charset="0"/>
                <a:cs typeface="Arial" panose="020B0604020202020204" pitchFamily="34" charset="0"/>
              </a:rPr>
              <a:t>Report: Policy </a:t>
            </a:r>
            <a:r>
              <a:rPr lang="en-US" sz="1600" dirty="0">
                <a:solidFill>
                  <a:prstClr val="black"/>
                </a:solidFill>
                <a:latin typeface="Arial" panose="020B0604020202020204" pitchFamily="34" charset="0"/>
                <a:cs typeface="Arial" panose="020B0604020202020204" pitchFamily="34" charset="0"/>
              </a:rPr>
              <a:t>on Social Facilitation </a:t>
            </a:r>
            <a:r>
              <a:rPr lang="en-US" sz="1600" dirty="0" smtClean="0">
                <a:solidFill>
                  <a:prstClr val="black"/>
                </a:solidFill>
                <a:latin typeface="Arial" panose="020B0604020202020204" pitchFamily="34" charset="0"/>
                <a:cs typeface="Arial" panose="020B0604020202020204" pitchFamily="34" charset="0"/>
              </a:rPr>
              <a:t>was not </a:t>
            </a:r>
            <a:r>
              <a:rPr lang="en-US" sz="1600" dirty="0">
                <a:solidFill>
                  <a:prstClr val="black"/>
                </a:solidFill>
                <a:latin typeface="Arial" panose="020B0604020202020204" pitchFamily="34" charset="0"/>
                <a:cs typeface="Arial" panose="020B0604020202020204" pitchFamily="34" charset="0"/>
              </a:rPr>
              <a:t>developed </a:t>
            </a:r>
          </a:p>
          <a:p>
            <a:pPr lvl="0">
              <a:spcBef>
                <a:spcPts val="0"/>
              </a:spcBef>
              <a:spcAft>
                <a:spcPts val="0"/>
              </a:spcAft>
              <a:buFont typeface="Wingdings" panose="05000000000000000000" pitchFamily="2" charset="2"/>
              <a:buChar char="§"/>
            </a:pPr>
            <a:r>
              <a:rPr lang="en-US" sz="1600" dirty="0">
                <a:solidFill>
                  <a:prstClr val="black"/>
                </a:solidFill>
              </a:rPr>
              <a:t>Although the SEIAS draft reports were produced the SEIAS process </a:t>
            </a:r>
            <a:r>
              <a:rPr lang="en-US" sz="1600" dirty="0" smtClean="0">
                <a:solidFill>
                  <a:prstClr val="black"/>
                </a:solidFill>
              </a:rPr>
              <a:t>was </a:t>
            </a:r>
            <a:r>
              <a:rPr lang="en-US" sz="1600" dirty="0">
                <a:solidFill>
                  <a:prstClr val="black"/>
                </a:solidFill>
              </a:rPr>
              <a:t>not </a:t>
            </a:r>
            <a:r>
              <a:rPr lang="en-US" sz="1600" dirty="0" smtClean="0">
                <a:solidFill>
                  <a:prstClr val="black"/>
                </a:solidFill>
              </a:rPr>
              <a:t>yet </a:t>
            </a:r>
            <a:r>
              <a:rPr lang="en-US" sz="1600" dirty="0">
                <a:solidFill>
                  <a:prstClr val="black"/>
                </a:solidFill>
              </a:rPr>
              <a:t>concluded. </a:t>
            </a:r>
            <a:endParaRPr lang="en-US" sz="1600" dirty="0" smtClean="0">
              <a:solidFill>
                <a:prstClr val="black"/>
              </a:solidFill>
            </a:endParaRPr>
          </a:p>
          <a:p>
            <a:pPr marL="0" lvl="0" indent="0">
              <a:spcBef>
                <a:spcPts val="0"/>
              </a:spcBef>
              <a:spcAft>
                <a:spcPts val="0"/>
              </a:spcAft>
              <a:buNone/>
            </a:pPr>
            <a:endParaRPr lang="en-US" sz="1600" dirty="0">
              <a:solidFill>
                <a:prstClr val="black"/>
              </a:solidFill>
            </a:endParaRPr>
          </a:p>
          <a:p>
            <a:pPr marL="0" lvl="0" indent="0">
              <a:spcBef>
                <a:spcPts val="0"/>
              </a:spcBef>
              <a:spcAft>
                <a:spcPts val="0"/>
              </a:spcAft>
              <a:buNone/>
            </a:pPr>
            <a:r>
              <a:rPr lang="en-GB" sz="1600" b="1" dirty="0">
                <a:solidFill>
                  <a:prstClr val="black"/>
                </a:solidFill>
                <a:latin typeface="Arial" panose="020B0604020202020204" pitchFamily="34" charset="0"/>
                <a:cs typeface="Arial" panose="020B0604020202020204" pitchFamily="34" charset="0"/>
              </a:rPr>
              <a:t>Target</a:t>
            </a:r>
            <a:r>
              <a:rPr lang="en-ZA" sz="1600" b="1" dirty="0">
                <a:solidFill>
                  <a:prstClr val="black"/>
                </a:solidFill>
                <a:latin typeface="Arial" panose="020B0604020202020204" pitchFamily="34" charset="0"/>
                <a:cs typeface="Arial" panose="020B0604020202020204" pitchFamily="34" charset="0"/>
              </a:rPr>
              <a:t>:</a:t>
            </a:r>
            <a:r>
              <a:rPr lang="en-ZA" sz="1600" dirty="0">
                <a:solidFill>
                  <a:prstClr val="black"/>
                </a:solidFill>
                <a:latin typeface="Arial" panose="020B0604020202020204" pitchFamily="34" charset="0"/>
                <a:cs typeface="Arial" panose="020B0604020202020204" pitchFamily="34" charset="0"/>
              </a:rPr>
              <a:t> </a:t>
            </a:r>
            <a:r>
              <a:rPr lang="en-US" sz="1600" dirty="0">
                <a:solidFill>
                  <a:prstClr val="black"/>
                </a:solidFill>
                <a:latin typeface="Arial" panose="020B0604020202020204" pitchFamily="34" charset="0"/>
                <a:cs typeface="Arial" panose="020B0604020202020204" pitchFamily="34" charset="0"/>
              </a:rPr>
              <a:t>SEIAS </a:t>
            </a:r>
            <a:r>
              <a:rPr lang="en-US" sz="1600" dirty="0" smtClean="0">
                <a:solidFill>
                  <a:prstClr val="black"/>
                </a:solidFill>
                <a:latin typeface="Arial" panose="020B0604020202020204" pitchFamily="34" charset="0"/>
                <a:cs typeface="Arial" panose="020B0604020202020204" pitchFamily="34" charset="0"/>
              </a:rPr>
              <a:t>Report: Policy </a:t>
            </a:r>
            <a:r>
              <a:rPr lang="en-US" sz="1600" dirty="0">
                <a:solidFill>
                  <a:prstClr val="black"/>
                </a:solidFill>
                <a:latin typeface="Arial" panose="020B0604020202020204" pitchFamily="34" charset="0"/>
                <a:cs typeface="Arial" panose="020B0604020202020204" pitchFamily="34" charset="0"/>
              </a:rPr>
              <a:t>on Empowerment of designated groups developed </a:t>
            </a:r>
          </a:p>
          <a:p>
            <a:pPr marL="0" lvl="0" indent="0">
              <a:spcBef>
                <a:spcPts val="0"/>
              </a:spcBef>
              <a:spcAft>
                <a:spcPts val="0"/>
              </a:spcAft>
              <a:buNone/>
            </a:pPr>
            <a:r>
              <a:rPr lang="en-GB" sz="1600" b="1" dirty="0" smtClean="0">
                <a:solidFill>
                  <a:prstClr val="black"/>
                </a:solidFill>
                <a:latin typeface="Arial" panose="020B0604020202020204" pitchFamily="34" charset="0"/>
                <a:cs typeface="Arial" panose="020B0604020202020204" pitchFamily="34" charset="0"/>
              </a:rPr>
              <a:t>Performance</a:t>
            </a:r>
            <a:r>
              <a:rPr lang="en-GB" sz="1600" b="1" dirty="0">
                <a:solidFill>
                  <a:prstClr val="black"/>
                </a:solidFill>
                <a:latin typeface="Arial" panose="020B0604020202020204" pitchFamily="34" charset="0"/>
                <a:cs typeface="Arial" panose="020B0604020202020204" pitchFamily="34" charset="0"/>
              </a:rPr>
              <a:t>: </a:t>
            </a:r>
            <a:r>
              <a:rPr lang="en-US" sz="1600" dirty="0">
                <a:solidFill>
                  <a:prstClr val="black"/>
                </a:solidFill>
                <a:latin typeface="Arial" panose="020B0604020202020204" pitchFamily="34" charset="0"/>
                <a:cs typeface="Arial" panose="020B0604020202020204" pitchFamily="34" charset="0"/>
              </a:rPr>
              <a:t>SEIAS </a:t>
            </a:r>
            <a:r>
              <a:rPr lang="en-US" sz="1600" dirty="0" smtClean="0">
                <a:solidFill>
                  <a:prstClr val="black"/>
                </a:solidFill>
                <a:latin typeface="Arial" panose="020B0604020202020204" pitchFamily="34" charset="0"/>
                <a:cs typeface="Arial" panose="020B0604020202020204" pitchFamily="34" charset="0"/>
              </a:rPr>
              <a:t>Report: Policy </a:t>
            </a:r>
            <a:r>
              <a:rPr lang="en-US" sz="1600" dirty="0">
                <a:solidFill>
                  <a:prstClr val="black"/>
                </a:solidFill>
                <a:latin typeface="Arial" panose="020B0604020202020204" pitchFamily="34" charset="0"/>
                <a:cs typeface="Arial" panose="020B0604020202020204" pitchFamily="34" charset="0"/>
              </a:rPr>
              <a:t>on Empowerment of designated groups </a:t>
            </a:r>
            <a:r>
              <a:rPr lang="en-US" sz="1600" dirty="0" smtClean="0">
                <a:solidFill>
                  <a:prstClr val="black"/>
                </a:solidFill>
                <a:latin typeface="Arial" panose="020B0604020202020204" pitchFamily="34" charset="0"/>
                <a:cs typeface="Arial" panose="020B0604020202020204" pitchFamily="34" charset="0"/>
              </a:rPr>
              <a:t>was not </a:t>
            </a:r>
            <a:r>
              <a:rPr lang="en-US" sz="1600" dirty="0">
                <a:solidFill>
                  <a:prstClr val="black"/>
                </a:solidFill>
                <a:latin typeface="Arial" panose="020B0604020202020204" pitchFamily="34" charset="0"/>
                <a:cs typeface="Arial" panose="020B0604020202020204" pitchFamily="34" charset="0"/>
              </a:rPr>
              <a:t>developed </a:t>
            </a:r>
          </a:p>
          <a:p>
            <a:pPr lvl="0">
              <a:spcBef>
                <a:spcPts val="0"/>
              </a:spcBef>
              <a:spcAft>
                <a:spcPts val="0"/>
              </a:spcAft>
              <a:buFont typeface="Wingdings" panose="05000000000000000000" pitchFamily="2" charset="2"/>
              <a:buChar char="§"/>
            </a:pPr>
            <a:r>
              <a:rPr lang="en-US" sz="1600" dirty="0">
                <a:solidFill>
                  <a:prstClr val="black"/>
                </a:solidFill>
                <a:latin typeface="Arial" panose="020B0604020202020204" pitchFamily="34" charset="0"/>
                <a:cs typeface="Arial" panose="020B0604020202020204" pitchFamily="34" charset="0"/>
              </a:rPr>
              <a:t>Although the SEIAS draft reports were produced the SEIAS process </a:t>
            </a:r>
            <a:r>
              <a:rPr lang="en-US" sz="1600" dirty="0" smtClean="0">
                <a:solidFill>
                  <a:prstClr val="black"/>
                </a:solidFill>
                <a:latin typeface="Arial" panose="020B0604020202020204" pitchFamily="34" charset="0"/>
                <a:cs typeface="Arial" panose="020B0604020202020204" pitchFamily="34" charset="0"/>
              </a:rPr>
              <a:t>was </a:t>
            </a:r>
            <a:r>
              <a:rPr lang="en-US" sz="1600" dirty="0">
                <a:solidFill>
                  <a:prstClr val="black"/>
                </a:solidFill>
                <a:latin typeface="Arial" panose="020B0604020202020204" pitchFamily="34" charset="0"/>
                <a:cs typeface="Arial" panose="020B0604020202020204" pitchFamily="34" charset="0"/>
              </a:rPr>
              <a:t>not yet </a:t>
            </a:r>
            <a:r>
              <a:rPr lang="en-US" sz="1600" dirty="0" smtClean="0">
                <a:solidFill>
                  <a:prstClr val="black"/>
                </a:solidFill>
                <a:latin typeface="Arial" panose="020B0604020202020204" pitchFamily="34" charset="0"/>
                <a:cs typeface="Arial" panose="020B0604020202020204" pitchFamily="34" charset="0"/>
              </a:rPr>
              <a:t>concluded</a:t>
            </a:r>
            <a:r>
              <a:rPr lang="en-US" sz="1600" b="1" dirty="0">
                <a:solidFill>
                  <a:prstClr val="black"/>
                </a:solidFill>
                <a:latin typeface="Arial" panose="020B0604020202020204" pitchFamily="34" charset="0"/>
                <a:cs typeface="Arial" panose="020B0604020202020204" pitchFamily="34" charset="0"/>
              </a:rPr>
              <a:t>. </a:t>
            </a:r>
            <a:endParaRPr lang="en-US" sz="1600" b="1" dirty="0" smtClean="0">
              <a:solidFill>
                <a:prstClr val="black"/>
              </a:solidFill>
              <a:latin typeface="Arial" panose="020B0604020202020204" pitchFamily="34" charset="0"/>
              <a:cs typeface="Arial" panose="020B0604020202020204" pitchFamily="34" charset="0"/>
            </a:endParaRPr>
          </a:p>
          <a:p>
            <a:pPr lvl="0">
              <a:spcBef>
                <a:spcPts val="0"/>
              </a:spcBef>
              <a:spcAft>
                <a:spcPts val="0"/>
              </a:spcAft>
              <a:buFont typeface="Wingdings" panose="05000000000000000000" pitchFamily="2" charset="2"/>
              <a:buChar char="§"/>
            </a:pPr>
            <a:endParaRPr lang="en-GB" sz="1600" b="1" dirty="0" smtClean="0">
              <a:solidFill>
                <a:prstClr val="black"/>
              </a:solidFill>
              <a:latin typeface="Arial" panose="020B0604020202020204" pitchFamily="34" charset="0"/>
              <a:cs typeface="Arial" panose="020B0604020202020204" pitchFamily="34" charset="0"/>
            </a:endParaRPr>
          </a:p>
          <a:p>
            <a:pPr marL="0" lvl="0" indent="0">
              <a:spcBef>
                <a:spcPts val="0"/>
              </a:spcBef>
              <a:spcAft>
                <a:spcPts val="0"/>
              </a:spcAft>
              <a:buNone/>
            </a:pPr>
            <a:r>
              <a:rPr lang="en-GB" sz="1600" b="1" dirty="0" smtClean="0">
                <a:solidFill>
                  <a:prstClr val="black"/>
                </a:solidFill>
                <a:latin typeface="Arial" panose="020B0604020202020204" pitchFamily="34" charset="0"/>
                <a:cs typeface="Arial" panose="020B0604020202020204" pitchFamily="34" charset="0"/>
              </a:rPr>
              <a:t>Target</a:t>
            </a:r>
            <a:r>
              <a:rPr lang="en-ZA" sz="1600" b="1" dirty="0">
                <a:solidFill>
                  <a:prstClr val="black"/>
                </a:solidFill>
                <a:latin typeface="Arial" panose="020B0604020202020204" pitchFamily="34" charset="0"/>
                <a:cs typeface="Arial" panose="020B0604020202020204" pitchFamily="34" charset="0"/>
              </a:rPr>
              <a:t>:</a:t>
            </a:r>
            <a:r>
              <a:rPr lang="en-ZA" sz="1600" dirty="0">
                <a:solidFill>
                  <a:prstClr val="black"/>
                </a:solidFill>
                <a:latin typeface="Arial" panose="020B0604020202020204" pitchFamily="34" charset="0"/>
                <a:cs typeface="Arial" panose="020B0604020202020204" pitchFamily="34" charset="0"/>
              </a:rPr>
              <a:t> </a:t>
            </a:r>
            <a:r>
              <a:rPr lang="en-US" sz="1600" dirty="0">
                <a:solidFill>
                  <a:prstClr val="black"/>
                </a:solidFill>
              </a:rPr>
              <a:t>40% of the budget allocated to entities owned by a designated group </a:t>
            </a:r>
            <a:r>
              <a:rPr lang="en-US" sz="1600" dirty="0" smtClean="0">
                <a:solidFill>
                  <a:prstClr val="black"/>
                </a:solidFill>
              </a:rPr>
              <a:t>monitored</a:t>
            </a:r>
          </a:p>
          <a:p>
            <a:pPr marL="0" lvl="0" indent="0">
              <a:spcBef>
                <a:spcPts val="0"/>
              </a:spcBef>
              <a:spcAft>
                <a:spcPts val="0"/>
              </a:spcAft>
              <a:buNone/>
            </a:pPr>
            <a:r>
              <a:rPr lang="en-US" sz="1600" b="1" dirty="0" smtClean="0">
                <a:solidFill>
                  <a:prstClr val="black"/>
                </a:solidFill>
                <a:latin typeface="Arial" panose="020B0604020202020204" pitchFamily="34" charset="0"/>
                <a:cs typeface="Arial" panose="020B0604020202020204" pitchFamily="34" charset="0"/>
              </a:rPr>
              <a:t>Performance</a:t>
            </a:r>
            <a:r>
              <a:rPr lang="en-US" sz="1600" b="1" dirty="0">
                <a:solidFill>
                  <a:prstClr val="black"/>
                </a:solidFill>
                <a:latin typeface="Arial" panose="020B0604020202020204" pitchFamily="34" charset="0"/>
                <a:cs typeface="Arial" panose="020B0604020202020204" pitchFamily="34" charset="0"/>
              </a:rPr>
              <a:t>: </a:t>
            </a:r>
            <a:r>
              <a:rPr lang="en-US" sz="1600" dirty="0">
                <a:solidFill>
                  <a:prstClr val="black"/>
                </a:solidFill>
              </a:rPr>
              <a:t>40% of the budget allocated to entities owned by a designated group </a:t>
            </a:r>
            <a:r>
              <a:rPr lang="en-US" sz="1600" dirty="0" smtClean="0">
                <a:solidFill>
                  <a:prstClr val="black"/>
                </a:solidFill>
              </a:rPr>
              <a:t>was not monitored</a:t>
            </a:r>
          </a:p>
          <a:p>
            <a:pPr lvl="0">
              <a:spcBef>
                <a:spcPts val="0"/>
              </a:spcBef>
              <a:spcAft>
                <a:spcPts val="0"/>
              </a:spcAft>
              <a:buFont typeface="Wingdings" panose="05000000000000000000" pitchFamily="2" charset="2"/>
              <a:buChar char="§"/>
            </a:pPr>
            <a:r>
              <a:rPr lang="en-US" sz="1600" dirty="0" smtClean="0">
                <a:solidFill>
                  <a:prstClr val="black"/>
                </a:solidFill>
              </a:rPr>
              <a:t>There was no </a:t>
            </a:r>
            <a:r>
              <a:rPr lang="en-US" sz="1600" dirty="0">
                <a:solidFill>
                  <a:prstClr val="black"/>
                </a:solidFill>
              </a:rPr>
              <a:t>disaggregated </a:t>
            </a:r>
            <a:r>
              <a:rPr lang="en-US" sz="1600" dirty="0" smtClean="0">
                <a:solidFill>
                  <a:prstClr val="black"/>
                </a:solidFill>
              </a:rPr>
              <a:t>data </a:t>
            </a:r>
            <a:r>
              <a:rPr lang="en-US" sz="1600" dirty="0">
                <a:solidFill>
                  <a:prstClr val="black"/>
                </a:solidFill>
              </a:rPr>
              <a:t>on budget allocated to entities owned by designated groups </a:t>
            </a:r>
            <a:r>
              <a:rPr lang="en-US" sz="1600" dirty="0" smtClean="0">
                <a:solidFill>
                  <a:prstClr val="black"/>
                </a:solidFill>
              </a:rPr>
              <a:t>(Women</a:t>
            </a:r>
            <a:r>
              <a:rPr lang="en-US" sz="1600" dirty="0">
                <a:solidFill>
                  <a:prstClr val="black"/>
                </a:solidFill>
              </a:rPr>
              <a:t>, </a:t>
            </a:r>
            <a:r>
              <a:rPr lang="en-US" sz="1600" dirty="0" smtClean="0">
                <a:solidFill>
                  <a:prstClr val="black"/>
                </a:solidFill>
              </a:rPr>
              <a:t>Youth </a:t>
            </a:r>
            <a:r>
              <a:rPr lang="en-US" sz="1600" dirty="0">
                <a:solidFill>
                  <a:prstClr val="black"/>
                </a:solidFill>
              </a:rPr>
              <a:t>and PWDS) </a:t>
            </a:r>
            <a:r>
              <a:rPr lang="en-US" sz="1600" dirty="0" smtClean="0">
                <a:solidFill>
                  <a:prstClr val="black"/>
                </a:solidFill>
              </a:rPr>
              <a:t>.</a:t>
            </a:r>
          </a:p>
        </p:txBody>
      </p:sp>
      <p:sp>
        <p:nvSpPr>
          <p:cNvPr id="4" name="Slide Number Placeholder 3"/>
          <p:cNvSpPr>
            <a:spLocks noGrp="1"/>
          </p:cNvSpPr>
          <p:nvPr>
            <p:ph type="sldNum" sz="quarter" idx="10"/>
          </p:nvPr>
        </p:nvSpPr>
        <p:spPr/>
        <p:txBody>
          <a:bodyPr/>
          <a:lstStyle/>
          <a:p>
            <a:pPr>
              <a:defRPr/>
            </a:pPr>
            <a:fld id="{C177964D-3CDF-2F46-9E7D-3AB8485A2693}" type="slidenum">
              <a:rPr lang="en-US" altLang="en-US" smtClean="0"/>
              <a:pPr>
                <a:defRPr/>
              </a:pPr>
              <a:t>21</a:t>
            </a:fld>
            <a:endParaRPr lang="en-US" altLang="en-US" dirty="0"/>
          </a:p>
        </p:txBody>
      </p:sp>
      <p:sp>
        <p:nvSpPr>
          <p:cNvPr id="5" name="Footer Placeholder 4"/>
          <p:cNvSpPr>
            <a:spLocks noGrp="1"/>
          </p:cNvSpPr>
          <p:nvPr>
            <p:ph type="ftr" sz="quarter" idx="11"/>
          </p:nvPr>
        </p:nvSpPr>
        <p:spPr/>
        <p:txBody>
          <a:bodyPr/>
          <a:lstStyle/>
          <a:p>
            <a:pPr>
              <a:defRPr/>
            </a:pPr>
            <a:endParaRPr lang="en-US" dirty="0">
              <a:solidFill>
                <a:srgbClr val="000000">
                  <a:tint val="75000"/>
                </a:srgbClr>
              </a:solidFill>
            </a:endParaRPr>
          </a:p>
        </p:txBody>
      </p:sp>
      <p:sp>
        <p:nvSpPr>
          <p:cNvPr id="6" name="Date Placeholder 5"/>
          <p:cNvSpPr>
            <a:spLocks noGrp="1"/>
          </p:cNvSpPr>
          <p:nvPr>
            <p:ph type="dt" sz="half" idx="12"/>
          </p:nvPr>
        </p:nvSpPr>
        <p:spPr/>
        <p:txBody>
          <a:bodyPr/>
          <a:lstStyle/>
          <a:p>
            <a:pPr>
              <a:defRPr/>
            </a:pPr>
            <a:fld id="{04BCFF81-8853-7543-8BA2-A647B471C165}" type="datetime1">
              <a:rPr lang="en-US" altLang="en-US" smtClean="0"/>
              <a:pPr>
                <a:defRPr/>
              </a:pPr>
              <a:t>2/23/2022</a:t>
            </a:fld>
            <a:endParaRPr lang="en-US" altLang="en-US" dirty="0"/>
          </a:p>
        </p:txBody>
      </p:sp>
      <p:sp>
        <p:nvSpPr>
          <p:cNvPr id="7" name="Title 7"/>
          <p:cNvSpPr txBox="1">
            <a:spLocks noGrp="1"/>
          </p:cNvSpPr>
          <p:nvPr>
            <p:ph type="title"/>
          </p:nvPr>
        </p:nvSpPr>
        <p:spPr bwMode="auto">
          <a:xfrm>
            <a:off x="0" y="0"/>
            <a:ext cx="9144000" cy="1124744"/>
          </a:xfrm>
          <a:prstGeom prst="rect">
            <a:avLst/>
          </a:prstGeom>
          <a:solidFill>
            <a:schemeClr val="tx2">
              <a:lumMod val="90000"/>
              <a:lumOff val="10000"/>
            </a:schemeClr>
          </a:solidFill>
          <a:ln>
            <a:noFill/>
          </a:ln>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800" kern="1200" cap="all" baseline="0">
                <a:solidFill>
                  <a:schemeClr val="bg1"/>
                </a:solidFill>
                <a:latin typeface="Arial"/>
                <a:ea typeface="MS PGothic" panose="020B0600070205080204" pitchFamily="34"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pPr algn="ctr">
              <a:defRPr/>
            </a:pPr>
            <a:r>
              <a:rPr lang="en-US" sz="1800" b="1" cap="none" dirty="0" smtClean="0">
                <a:ea typeface="ＭＳ Ｐゴシック" pitchFamily="-108" charset="-128"/>
              </a:rPr>
              <a:t>3.3 </a:t>
            </a:r>
            <a:r>
              <a:rPr lang="en-US" sz="1800" b="1" cap="none" dirty="0">
                <a:ea typeface="ＭＳ Ｐゴシック" pitchFamily="-108" charset="-128"/>
              </a:rPr>
              <a:t>INFORMAL SETTLEMENTS PROGRAMME</a:t>
            </a:r>
          </a:p>
        </p:txBody>
      </p:sp>
    </p:spTree>
    <p:extLst>
      <p:ext uri="{BB962C8B-B14F-4D97-AF65-F5344CB8AC3E}">
        <p14:creationId xmlns:p14="http://schemas.microsoft.com/office/powerpoint/2010/main" xmlns="" val="3156717583"/>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268760"/>
            <a:ext cx="8928992" cy="4752528"/>
          </a:xfrm>
        </p:spPr>
        <p:txBody>
          <a:bodyPr/>
          <a:lstStyle/>
          <a:p>
            <a:pPr marL="0" lvl="0" indent="0">
              <a:spcBef>
                <a:spcPts val="0"/>
              </a:spcBef>
              <a:spcAft>
                <a:spcPts val="0"/>
              </a:spcAft>
              <a:buNone/>
            </a:pPr>
            <a:r>
              <a:rPr lang="en-GB" sz="1600" b="1" dirty="0">
                <a:solidFill>
                  <a:prstClr val="black"/>
                </a:solidFill>
                <a:latin typeface="Arial" panose="020B0604020202020204" pitchFamily="34" charset="0"/>
                <a:cs typeface="Arial" panose="020B0604020202020204" pitchFamily="34" charset="0"/>
              </a:rPr>
              <a:t>Target</a:t>
            </a:r>
            <a:r>
              <a:rPr lang="en-ZA" sz="1600" b="1" dirty="0">
                <a:solidFill>
                  <a:prstClr val="black"/>
                </a:solidFill>
                <a:latin typeface="Arial" panose="020B0604020202020204" pitchFamily="34" charset="0"/>
                <a:cs typeface="Arial" panose="020B0604020202020204" pitchFamily="34" charset="0"/>
              </a:rPr>
              <a:t>: </a:t>
            </a:r>
            <a:r>
              <a:rPr lang="en-US" sz="1600" dirty="0">
                <a:solidFill>
                  <a:prstClr val="black"/>
                </a:solidFill>
                <a:latin typeface="Arial" panose="020B0604020202020204" pitchFamily="34" charset="0"/>
                <a:cs typeface="Arial" panose="020B0604020202020204" pitchFamily="34" charset="0"/>
              </a:rPr>
              <a:t>100% of </a:t>
            </a:r>
            <a:r>
              <a:rPr lang="en-US" sz="1600" dirty="0" smtClean="0">
                <a:solidFill>
                  <a:prstClr val="black"/>
                </a:solidFill>
                <a:latin typeface="Arial" panose="020B0604020202020204" pitchFamily="34" charset="0"/>
                <a:cs typeface="Arial" panose="020B0604020202020204" pitchFamily="34" charset="0"/>
              </a:rPr>
              <a:t>projects </a:t>
            </a:r>
            <a:r>
              <a:rPr lang="en-US" sz="1600" dirty="0">
                <a:solidFill>
                  <a:prstClr val="black"/>
                </a:solidFill>
                <a:latin typeface="Arial" panose="020B0604020202020204" pitchFamily="34" charset="0"/>
                <a:cs typeface="Arial" panose="020B0604020202020204" pitchFamily="34" charset="0"/>
              </a:rPr>
              <a:t>under implementation monitored  (UISP</a:t>
            </a:r>
            <a:r>
              <a:rPr lang="en-US" sz="1600" dirty="0" smtClean="0">
                <a:solidFill>
                  <a:prstClr val="black"/>
                </a:solidFill>
                <a:latin typeface="Arial" panose="020B0604020202020204" pitchFamily="34" charset="0"/>
                <a:cs typeface="Arial" panose="020B0604020202020204" pitchFamily="34" charset="0"/>
              </a:rPr>
              <a:t>)</a:t>
            </a:r>
          </a:p>
          <a:p>
            <a:pPr marL="0" lvl="0" indent="0">
              <a:spcBef>
                <a:spcPts val="0"/>
              </a:spcBef>
              <a:spcAft>
                <a:spcPts val="0"/>
              </a:spcAft>
              <a:buNone/>
            </a:pPr>
            <a:r>
              <a:rPr lang="en-GB" sz="1600" b="1" dirty="0" smtClean="0">
                <a:solidFill>
                  <a:prstClr val="black"/>
                </a:solidFill>
                <a:latin typeface="Arial" panose="020B0604020202020204" pitchFamily="34" charset="0"/>
                <a:cs typeface="Arial" panose="020B0604020202020204" pitchFamily="34" charset="0"/>
              </a:rPr>
              <a:t>Performance</a:t>
            </a:r>
            <a:r>
              <a:rPr lang="en-GB" sz="1600" b="1" dirty="0">
                <a:solidFill>
                  <a:prstClr val="black"/>
                </a:solidFill>
                <a:latin typeface="Arial" panose="020B0604020202020204" pitchFamily="34" charset="0"/>
                <a:cs typeface="Arial" panose="020B0604020202020204" pitchFamily="34" charset="0"/>
              </a:rPr>
              <a:t>: </a:t>
            </a:r>
            <a:r>
              <a:rPr lang="en-US" sz="1600" dirty="0">
                <a:solidFill>
                  <a:prstClr val="black"/>
                </a:solidFill>
                <a:latin typeface="Arial" panose="020B0604020202020204" pitchFamily="34" charset="0"/>
                <a:cs typeface="Arial" panose="020B0604020202020204" pitchFamily="34" charset="0"/>
              </a:rPr>
              <a:t>0% of 0 projects under implementation monitored  (UISP) </a:t>
            </a:r>
            <a:endParaRPr lang="en-US" sz="1600" dirty="0" smtClean="0">
              <a:solidFill>
                <a:prstClr val="black"/>
              </a:solidFill>
              <a:latin typeface="Arial" panose="020B0604020202020204" pitchFamily="34" charset="0"/>
              <a:cs typeface="Arial" panose="020B0604020202020204" pitchFamily="34" charset="0"/>
            </a:endParaRPr>
          </a:p>
          <a:p>
            <a:pPr lvl="0">
              <a:spcBef>
                <a:spcPts val="0"/>
              </a:spcBef>
              <a:spcAft>
                <a:spcPts val="0"/>
              </a:spcAft>
              <a:buFont typeface="Wingdings" panose="05000000000000000000" pitchFamily="2" charset="2"/>
              <a:buChar char="§"/>
            </a:pPr>
            <a:r>
              <a:rPr lang="en-US" sz="1600" dirty="0">
                <a:solidFill>
                  <a:prstClr val="black"/>
                </a:solidFill>
                <a:latin typeface="Arial" panose="020B0604020202020204" pitchFamily="34" charset="0"/>
                <a:cs typeface="Arial" panose="020B0604020202020204" pitchFamily="34" charset="0"/>
              </a:rPr>
              <a:t>No monitoring was conducted during the quarter under review as there was no expenditure incurred. </a:t>
            </a:r>
            <a:r>
              <a:rPr lang="en-US" sz="1600" dirty="0" smtClean="0">
                <a:solidFill>
                  <a:prstClr val="black"/>
                </a:solidFill>
                <a:latin typeface="Arial" panose="020B0604020202020204" pitchFamily="34" charset="0"/>
                <a:cs typeface="Arial" panose="020B0604020202020204" pitchFamily="34" charset="0"/>
              </a:rPr>
              <a:t>The grant was transferred in July.</a:t>
            </a:r>
          </a:p>
          <a:p>
            <a:pPr marL="0" lvl="0" indent="0">
              <a:spcBef>
                <a:spcPts val="0"/>
              </a:spcBef>
              <a:spcAft>
                <a:spcPts val="0"/>
              </a:spcAft>
              <a:buNone/>
            </a:pPr>
            <a:endParaRPr lang="en-US" sz="1600" dirty="0">
              <a:solidFill>
                <a:prstClr val="black"/>
              </a:solidFill>
            </a:endParaRPr>
          </a:p>
          <a:p>
            <a:pPr marL="0" lvl="0" indent="0">
              <a:spcBef>
                <a:spcPts val="0"/>
              </a:spcBef>
              <a:spcAft>
                <a:spcPts val="0"/>
              </a:spcAft>
              <a:buNone/>
            </a:pPr>
            <a:r>
              <a:rPr lang="en-GB" sz="1600" b="1" dirty="0">
                <a:solidFill>
                  <a:prstClr val="black"/>
                </a:solidFill>
                <a:latin typeface="Arial" panose="020B0604020202020204" pitchFamily="34" charset="0"/>
                <a:cs typeface="Arial" panose="020B0604020202020204" pitchFamily="34" charset="0"/>
              </a:rPr>
              <a:t>Target</a:t>
            </a:r>
            <a:r>
              <a:rPr lang="en-ZA" sz="1600" b="1" dirty="0">
                <a:solidFill>
                  <a:prstClr val="black"/>
                </a:solidFill>
                <a:latin typeface="Arial" panose="020B0604020202020204" pitchFamily="34" charset="0"/>
                <a:cs typeface="Arial" panose="020B0604020202020204" pitchFamily="34" charset="0"/>
              </a:rPr>
              <a:t>:</a:t>
            </a:r>
            <a:r>
              <a:rPr lang="en-ZA" sz="1600" dirty="0">
                <a:solidFill>
                  <a:prstClr val="black"/>
                </a:solidFill>
                <a:latin typeface="Arial" panose="020B0604020202020204" pitchFamily="34" charset="0"/>
                <a:cs typeface="Arial" panose="020B0604020202020204" pitchFamily="34" charset="0"/>
              </a:rPr>
              <a:t> </a:t>
            </a:r>
            <a:r>
              <a:rPr lang="en-US" sz="1600" dirty="0">
                <a:solidFill>
                  <a:prstClr val="black"/>
                </a:solidFill>
                <a:latin typeface="Arial" panose="020B0604020202020204" pitchFamily="34" charset="0"/>
                <a:cs typeface="Arial" panose="020B0604020202020204" pitchFamily="34" charset="0"/>
              </a:rPr>
              <a:t>UISP finalised and published a report </a:t>
            </a:r>
            <a:endParaRPr lang="en-US" sz="1600" dirty="0" smtClean="0">
              <a:solidFill>
                <a:prstClr val="black"/>
              </a:solidFill>
              <a:latin typeface="Arial" panose="020B0604020202020204" pitchFamily="34" charset="0"/>
              <a:cs typeface="Arial" panose="020B0604020202020204" pitchFamily="34" charset="0"/>
            </a:endParaRPr>
          </a:p>
          <a:p>
            <a:pPr marL="0" lvl="0" indent="0">
              <a:spcBef>
                <a:spcPts val="0"/>
              </a:spcBef>
              <a:spcAft>
                <a:spcPts val="0"/>
              </a:spcAft>
              <a:buNone/>
            </a:pPr>
            <a:r>
              <a:rPr lang="en-GB" sz="1600" b="1" dirty="0" smtClean="0">
                <a:solidFill>
                  <a:prstClr val="black"/>
                </a:solidFill>
                <a:latin typeface="Arial" panose="020B0604020202020204" pitchFamily="34" charset="0"/>
                <a:cs typeface="Arial" panose="020B0604020202020204" pitchFamily="34" charset="0"/>
              </a:rPr>
              <a:t>Performance</a:t>
            </a:r>
            <a:r>
              <a:rPr lang="en-GB" sz="1600" b="1" dirty="0">
                <a:solidFill>
                  <a:prstClr val="black"/>
                </a:solidFill>
                <a:latin typeface="Arial" panose="020B0604020202020204" pitchFamily="34" charset="0"/>
                <a:cs typeface="Arial" panose="020B0604020202020204" pitchFamily="34" charset="0"/>
              </a:rPr>
              <a:t>: </a:t>
            </a:r>
            <a:r>
              <a:rPr lang="en-US" sz="1600" dirty="0">
                <a:solidFill>
                  <a:prstClr val="black"/>
                </a:solidFill>
                <a:latin typeface="Arial" panose="020B0604020202020204" pitchFamily="34" charset="0"/>
                <a:cs typeface="Arial" panose="020B0604020202020204" pitchFamily="34" charset="0"/>
              </a:rPr>
              <a:t>UISP </a:t>
            </a:r>
            <a:r>
              <a:rPr lang="en-US" sz="1600" dirty="0" smtClean="0">
                <a:solidFill>
                  <a:prstClr val="black"/>
                </a:solidFill>
                <a:latin typeface="Arial" panose="020B0604020202020204" pitchFamily="34" charset="0"/>
                <a:cs typeface="Arial" panose="020B0604020202020204" pitchFamily="34" charset="0"/>
              </a:rPr>
              <a:t>report finalised, but not </a:t>
            </a:r>
            <a:r>
              <a:rPr lang="en-US" sz="1600" dirty="0">
                <a:solidFill>
                  <a:prstClr val="black"/>
                </a:solidFill>
                <a:latin typeface="Arial" panose="020B0604020202020204" pitchFamily="34" charset="0"/>
                <a:cs typeface="Arial" panose="020B0604020202020204" pitchFamily="34" charset="0"/>
              </a:rPr>
              <a:t>yet </a:t>
            </a:r>
            <a:r>
              <a:rPr lang="en-US" sz="1600" dirty="0" smtClean="0">
                <a:solidFill>
                  <a:prstClr val="black"/>
                </a:solidFill>
                <a:latin typeface="Arial" panose="020B0604020202020204" pitchFamily="34" charset="0"/>
                <a:cs typeface="Arial" panose="020B0604020202020204" pitchFamily="34" charset="0"/>
              </a:rPr>
              <a:t>published</a:t>
            </a:r>
          </a:p>
          <a:p>
            <a:pPr lvl="0">
              <a:spcBef>
                <a:spcPts val="0"/>
              </a:spcBef>
              <a:spcAft>
                <a:spcPts val="0"/>
              </a:spcAft>
              <a:buFont typeface="Wingdings" panose="05000000000000000000" pitchFamily="2" charset="2"/>
              <a:buChar char="§"/>
            </a:pPr>
            <a:r>
              <a:rPr lang="en-US" sz="1600" dirty="0">
                <a:solidFill>
                  <a:prstClr val="black"/>
                </a:solidFill>
                <a:latin typeface="Arial" panose="020B0604020202020204" pitchFamily="34" charset="0"/>
                <a:cs typeface="Arial" panose="020B0604020202020204" pitchFamily="34" charset="0"/>
              </a:rPr>
              <a:t>Publishing process </a:t>
            </a:r>
            <a:r>
              <a:rPr lang="en-US" sz="1600" dirty="0" smtClean="0">
                <a:solidFill>
                  <a:prstClr val="black"/>
                </a:solidFill>
                <a:latin typeface="Arial" panose="020B0604020202020204" pitchFamily="34" charset="0"/>
                <a:cs typeface="Arial" panose="020B0604020202020204" pitchFamily="34" charset="0"/>
              </a:rPr>
              <a:t>for the UISP Baseline Evaluation study was not </a:t>
            </a:r>
            <a:r>
              <a:rPr lang="en-US" sz="1600" dirty="0">
                <a:solidFill>
                  <a:prstClr val="black"/>
                </a:solidFill>
                <a:latin typeface="Arial" panose="020B0604020202020204" pitchFamily="34" charset="0"/>
                <a:cs typeface="Arial" panose="020B0604020202020204" pitchFamily="34" charset="0"/>
              </a:rPr>
              <a:t>concluded because the report was completed close to the end of the </a:t>
            </a:r>
            <a:r>
              <a:rPr lang="en-US" sz="1600" dirty="0" smtClean="0">
                <a:solidFill>
                  <a:prstClr val="black"/>
                </a:solidFill>
                <a:latin typeface="Arial" panose="020B0604020202020204" pitchFamily="34" charset="0"/>
                <a:cs typeface="Arial" panose="020B0604020202020204" pitchFamily="34" charset="0"/>
              </a:rPr>
              <a:t>quarter and will be finalised in the next quarter</a:t>
            </a:r>
          </a:p>
          <a:p>
            <a:pPr marL="0" lvl="0" indent="0">
              <a:spcBef>
                <a:spcPts val="0"/>
              </a:spcBef>
              <a:spcAft>
                <a:spcPts val="0"/>
              </a:spcAft>
              <a:buNone/>
            </a:pPr>
            <a:endParaRPr lang="en-US" sz="1600" dirty="0">
              <a:solidFill>
                <a:prstClr val="black"/>
              </a:solidFill>
              <a:latin typeface="Arial" panose="020B0604020202020204" pitchFamily="34" charset="0"/>
              <a:cs typeface="Arial" panose="020B0604020202020204" pitchFamily="34" charset="0"/>
            </a:endParaRPr>
          </a:p>
          <a:p>
            <a:pPr marL="0" lvl="0" indent="0">
              <a:spcBef>
                <a:spcPts val="0"/>
              </a:spcBef>
              <a:spcAft>
                <a:spcPts val="0"/>
              </a:spcAft>
              <a:buNone/>
            </a:pPr>
            <a:r>
              <a:rPr lang="en-GB" sz="1600" b="1" dirty="0">
                <a:solidFill>
                  <a:prstClr val="black"/>
                </a:solidFill>
                <a:latin typeface="Arial" panose="020B0604020202020204" pitchFamily="34" charset="0"/>
                <a:cs typeface="Arial" panose="020B0604020202020204" pitchFamily="34" charset="0"/>
              </a:rPr>
              <a:t>Target</a:t>
            </a:r>
            <a:r>
              <a:rPr lang="en-ZA" sz="1600" b="1" dirty="0">
                <a:solidFill>
                  <a:prstClr val="black"/>
                </a:solidFill>
                <a:latin typeface="Arial" panose="020B0604020202020204" pitchFamily="34" charset="0"/>
                <a:cs typeface="Arial" panose="020B0604020202020204" pitchFamily="34" charset="0"/>
              </a:rPr>
              <a:t>:</a:t>
            </a:r>
            <a:r>
              <a:rPr lang="en-ZA" sz="1600" dirty="0">
                <a:solidFill>
                  <a:prstClr val="black"/>
                </a:solidFill>
                <a:latin typeface="Arial" panose="020B0604020202020204" pitchFamily="34" charset="0"/>
                <a:cs typeface="Arial" panose="020B0604020202020204" pitchFamily="34" charset="0"/>
              </a:rPr>
              <a:t> </a:t>
            </a:r>
            <a:r>
              <a:rPr lang="en-US" sz="1600" dirty="0">
                <a:solidFill>
                  <a:prstClr val="black"/>
                </a:solidFill>
              </a:rPr>
              <a:t>1 (1x1st  quarter) quarterly financial performance analysis conducted on ISUPG for Provinces</a:t>
            </a:r>
            <a:r>
              <a:rPr lang="en-US" sz="1600" dirty="0" smtClean="0">
                <a:solidFill>
                  <a:prstClr val="black"/>
                </a:solidFill>
              </a:rPr>
              <a:t>)</a:t>
            </a:r>
          </a:p>
          <a:p>
            <a:pPr marL="0" lvl="0" indent="0">
              <a:spcBef>
                <a:spcPts val="0"/>
              </a:spcBef>
              <a:spcAft>
                <a:spcPts val="0"/>
              </a:spcAft>
              <a:buNone/>
            </a:pPr>
            <a:r>
              <a:rPr lang="en-US" sz="1600" b="1" dirty="0" smtClean="0">
                <a:solidFill>
                  <a:prstClr val="black"/>
                </a:solidFill>
                <a:latin typeface="Arial" panose="020B0604020202020204" pitchFamily="34" charset="0"/>
                <a:cs typeface="Arial" panose="020B0604020202020204" pitchFamily="34" charset="0"/>
              </a:rPr>
              <a:t>Performance</a:t>
            </a:r>
            <a:r>
              <a:rPr lang="en-US" sz="1600" b="1" dirty="0">
                <a:solidFill>
                  <a:prstClr val="black"/>
                </a:solidFill>
                <a:latin typeface="Arial" panose="020B0604020202020204" pitchFamily="34" charset="0"/>
                <a:cs typeface="Arial" panose="020B0604020202020204" pitchFamily="34" charset="0"/>
              </a:rPr>
              <a:t>: </a:t>
            </a:r>
            <a:r>
              <a:rPr lang="en-US" sz="1600" dirty="0">
                <a:solidFill>
                  <a:prstClr val="black"/>
                </a:solidFill>
              </a:rPr>
              <a:t>1 (1x1st  quarter) quarterly financial performance analysis conducted on ISUPG for Provinces) </a:t>
            </a:r>
            <a:endParaRPr lang="en-US" sz="1600" dirty="0" smtClean="0">
              <a:solidFill>
                <a:prstClr val="black"/>
              </a:solidFill>
            </a:endParaRPr>
          </a:p>
          <a:p>
            <a:pPr marL="0" lvl="0" indent="0">
              <a:spcBef>
                <a:spcPts val="0"/>
              </a:spcBef>
              <a:spcAft>
                <a:spcPts val="0"/>
              </a:spcAft>
              <a:buNone/>
            </a:pPr>
            <a:endParaRPr lang="en-US" sz="1600" b="1" dirty="0">
              <a:solidFill>
                <a:prstClr val="black"/>
              </a:solidFill>
              <a:latin typeface="Arial" panose="020B0604020202020204" pitchFamily="34" charset="0"/>
              <a:cs typeface="Arial" panose="020B0604020202020204" pitchFamily="34" charset="0"/>
            </a:endParaRPr>
          </a:p>
          <a:p>
            <a:pPr marL="0" lvl="0" indent="0">
              <a:spcBef>
                <a:spcPts val="0"/>
              </a:spcBef>
              <a:spcAft>
                <a:spcPts val="0"/>
              </a:spcAft>
              <a:buNone/>
            </a:pPr>
            <a:r>
              <a:rPr lang="en-GB" sz="1600" b="1" dirty="0">
                <a:solidFill>
                  <a:prstClr val="black"/>
                </a:solidFill>
                <a:latin typeface="Arial" panose="020B0604020202020204" pitchFamily="34" charset="0"/>
                <a:cs typeface="Arial" panose="020B0604020202020204" pitchFamily="34" charset="0"/>
              </a:rPr>
              <a:t>Target</a:t>
            </a:r>
            <a:r>
              <a:rPr lang="en-ZA" sz="1600" b="1" dirty="0">
                <a:solidFill>
                  <a:prstClr val="black"/>
                </a:solidFill>
                <a:latin typeface="Arial" panose="020B0604020202020204" pitchFamily="34" charset="0"/>
                <a:cs typeface="Arial" panose="020B0604020202020204" pitchFamily="34" charset="0"/>
              </a:rPr>
              <a:t>:</a:t>
            </a:r>
            <a:r>
              <a:rPr lang="en-ZA" sz="1600" dirty="0">
                <a:solidFill>
                  <a:prstClr val="black"/>
                </a:solidFill>
                <a:latin typeface="Arial" panose="020B0604020202020204" pitchFamily="34" charset="0"/>
                <a:cs typeface="Arial" panose="020B0604020202020204" pitchFamily="34" charset="0"/>
              </a:rPr>
              <a:t> </a:t>
            </a:r>
            <a:r>
              <a:rPr lang="en-US" sz="1600" dirty="0">
                <a:solidFill>
                  <a:prstClr val="black"/>
                </a:solidFill>
              </a:rPr>
              <a:t>1 (1x1st  quarter) quarterly financial performance analysis conducted on ISUPG </a:t>
            </a:r>
          </a:p>
          <a:p>
            <a:pPr marL="0" lvl="0" indent="0">
              <a:spcBef>
                <a:spcPts val="0"/>
              </a:spcBef>
              <a:spcAft>
                <a:spcPts val="0"/>
              </a:spcAft>
              <a:buNone/>
            </a:pPr>
            <a:r>
              <a:rPr lang="en-US" sz="1600" b="1" dirty="0" smtClean="0">
                <a:solidFill>
                  <a:prstClr val="black"/>
                </a:solidFill>
                <a:latin typeface="Arial" panose="020B0604020202020204" pitchFamily="34" charset="0"/>
                <a:cs typeface="Arial" panose="020B0604020202020204" pitchFamily="34" charset="0"/>
              </a:rPr>
              <a:t>Performance</a:t>
            </a:r>
            <a:r>
              <a:rPr lang="en-US" sz="1600" b="1" dirty="0">
                <a:solidFill>
                  <a:prstClr val="black"/>
                </a:solidFill>
                <a:latin typeface="Arial" panose="020B0604020202020204" pitchFamily="34" charset="0"/>
                <a:cs typeface="Arial" panose="020B0604020202020204" pitchFamily="34" charset="0"/>
              </a:rPr>
              <a:t>: </a:t>
            </a:r>
            <a:r>
              <a:rPr lang="en-US" sz="1600" dirty="0">
                <a:solidFill>
                  <a:prstClr val="black"/>
                </a:solidFill>
              </a:rPr>
              <a:t>1 (1x 4th   quarter) quarterly financial performance analysis conducted on ISUPG for Metros  (UISP Component)</a:t>
            </a:r>
            <a:endParaRPr lang="en-US" sz="1600" dirty="0" smtClean="0">
              <a:solidFill>
                <a:prstClr val="black"/>
              </a:solidFill>
              <a:latin typeface="Arial" pitchFamily="34" charset="0"/>
              <a:ea typeface="MS PGothic" panose="020B0600070205080204" pitchFamily="34" charset="-128"/>
            </a:endParaRPr>
          </a:p>
        </p:txBody>
      </p:sp>
      <p:sp>
        <p:nvSpPr>
          <p:cNvPr id="4" name="Slide Number Placeholder 3"/>
          <p:cNvSpPr>
            <a:spLocks noGrp="1"/>
          </p:cNvSpPr>
          <p:nvPr>
            <p:ph type="sldNum" sz="quarter" idx="10"/>
          </p:nvPr>
        </p:nvSpPr>
        <p:spPr/>
        <p:txBody>
          <a:bodyPr/>
          <a:lstStyle/>
          <a:p>
            <a:pPr>
              <a:defRPr/>
            </a:pPr>
            <a:fld id="{C177964D-3CDF-2F46-9E7D-3AB8485A2693}" type="slidenum">
              <a:rPr lang="en-US" altLang="en-US" smtClean="0"/>
              <a:pPr>
                <a:defRPr/>
              </a:pPr>
              <a:t>22</a:t>
            </a:fld>
            <a:endParaRPr lang="en-US" altLang="en-US" dirty="0"/>
          </a:p>
        </p:txBody>
      </p:sp>
      <p:sp>
        <p:nvSpPr>
          <p:cNvPr id="5" name="Footer Placeholder 4"/>
          <p:cNvSpPr>
            <a:spLocks noGrp="1"/>
          </p:cNvSpPr>
          <p:nvPr>
            <p:ph type="ftr" sz="quarter" idx="11"/>
          </p:nvPr>
        </p:nvSpPr>
        <p:spPr/>
        <p:txBody>
          <a:bodyPr/>
          <a:lstStyle/>
          <a:p>
            <a:pPr>
              <a:defRPr/>
            </a:pPr>
            <a:endParaRPr lang="en-US" dirty="0">
              <a:solidFill>
                <a:srgbClr val="000000">
                  <a:tint val="75000"/>
                </a:srgbClr>
              </a:solidFill>
            </a:endParaRPr>
          </a:p>
        </p:txBody>
      </p:sp>
      <p:sp>
        <p:nvSpPr>
          <p:cNvPr id="6" name="Date Placeholder 5"/>
          <p:cNvSpPr>
            <a:spLocks noGrp="1"/>
          </p:cNvSpPr>
          <p:nvPr>
            <p:ph type="dt" sz="half" idx="12"/>
          </p:nvPr>
        </p:nvSpPr>
        <p:spPr/>
        <p:txBody>
          <a:bodyPr/>
          <a:lstStyle/>
          <a:p>
            <a:pPr>
              <a:defRPr/>
            </a:pPr>
            <a:fld id="{04BCFF81-8853-7543-8BA2-A647B471C165}" type="datetime1">
              <a:rPr lang="en-US" altLang="en-US" smtClean="0"/>
              <a:pPr>
                <a:defRPr/>
              </a:pPr>
              <a:t>2/23/2022</a:t>
            </a:fld>
            <a:endParaRPr lang="en-US" altLang="en-US" dirty="0"/>
          </a:p>
        </p:txBody>
      </p:sp>
      <p:sp>
        <p:nvSpPr>
          <p:cNvPr id="7" name="Title 7"/>
          <p:cNvSpPr txBox="1">
            <a:spLocks noGrp="1"/>
          </p:cNvSpPr>
          <p:nvPr>
            <p:ph type="title"/>
          </p:nvPr>
        </p:nvSpPr>
        <p:spPr bwMode="auto">
          <a:xfrm>
            <a:off x="0" y="0"/>
            <a:ext cx="9144000" cy="1124744"/>
          </a:xfrm>
          <a:prstGeom prst="rect">
            <a:avLst/>
          </a:prstGeom>
          <a:solidFill>
            <a:schemeClr val="tx2">
              <a:lumMod val="90000"/>
              <a:lumOff val="10000"/>
            </a:schemeClr>
          </a:solidFill>
          <a:ln>
            <a:noFill/>
          </a:ln>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800" kern="1200" cap="all" baseline="0">
                <a:solidFill>
                  <a:schemeClr val="bg1"/>
                </a:solidFill>
                <a:latin typeface="Arial"/>
                <a:ea typeface="MS PGothic" panose="020B0600070205080204" pitchFamily="34"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pPr algn="ctr">
              <a:defRPr/>
            </a:pPr>
            <a:r>
              <a:rPr lang="en-US" sz="1800" b="1" cap="none" dirty="0" smtClean="0">
                <a:ea typeface="ＭＳ Ｐゴシック" pitchFamily="-108" charset="-128"/>
              </a:rPr>
              <a:t>INFORMAL </a:t>
            </a:r>
            <a:r>
              <a:rPr lang="en-US" sz="1800" b="1" cap="none" dirty="0">
                <a:ea typeface="ＭＳ Ｐゴシック" pitchFamily="-108" charset="-128"/>
              </a:rPr>
              <a:t>SETTLEMENTS PROGRAMME</a:t>
            </a:r>
          </a:p>
        </p:txBody>
      </p:sp>
    </p:spTree>
    <p:extLst>
      <p:ext uri="{BB962C8B-B14F-4D97-AF65-F5344CB8AC3E}">
        <p14:creationId xmlns:p14="http://schemas.microsoft.com/office/powerpoint/2010/main" xmlns="" val="2660151633"/>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556792"/>
            <a:ext cx="8928992" cy="4248472"/>
          </a:xfrm>
        </p:spPr>
        <p:txBody>
          <a:bodyPr/>
          <a:lstStyle/>
          <a:p>
            <a:pPr marL="0" lvl="0" indent="0">
              <a:spcBef>
                <a:spcPts val="0"/>
              </a:spcBef>
              <a:spcAft>
                <a:spcPts val="0"/>
              </a:spcAft>
              <a:buNone/>
            </a:pPr>
            <a:r>
              <a:rPr lang="en-GB" sz="1800" b="1" dirty="0">
                <a:solidFill>
                  <a:prstClr val="black"/>
                </a:solidFill>
                <a:latin typeface="Arial" panose="020B0604020202020204" pitchFamily="34" charset="0"/>
                <a:cs typeface="Arial" panose="020B0604020202020204" pitchFamily="34" charset="0"/>
              </a:rPr>
              <a:t>Target</a:t>
            </a:r>
            <a:r>
              <a:rPr lang="en-ZA" sz="1800" b="1" dirty="0">
                <a:solidFill>
                  <a:prstClr val="black"/>
                </a:solidFill>
                <a:latin typeface="Arial" panose="020B0604020202020204" pitchFamily="34" charset="0"/>
                <a:cs typeface="Arial" panose="020B0604020202020204" pitchFamily="34" charset="0"/>
              </a:rPr>
              <a:t>: </a:t>
            </a:r>
            <a:r>
              <a:rPr lang="en-US" sz="1800" dirty="0">
                <a:solidFill>
                  <a:prstClr val="black"/>
                </a:solidFill>
                <a:latin typeface="Arial" panose="020B0604020202020204" pitchFamily="34" charset="0"/>
                <a:cs typeface="Arial" panose="020B0604020202020204" pitchFamily="34" charset="0"/>
              </a:rPr>
              <a:t>100% implementation of the UISP Capacity Assembly </a:t>
            </a:r>
            <a:r>
              <a:rPr lang="en-US" sz="1800" dirty="0" smtClean="0">
                <a:solidFill>
                  <a:prstClr val="black"/>
                </a:solidFill>
                <a:latin typeface="Arial" panose="020B0604020202020204" pitchFamily="34" charset="0"/>
                <a:cs typeface="Arial" panose="020B0604020202020204" pitchFamily="34" charset="0"/>
              </a:rPr>
              <a:t>Programme</a:t>
            </a:r>
          </a:p>
          <a:p>
            <a:pPr marL="0" lvl="0" indent="0" algn="just">
              <a:spcBef>
                <a:spcPct val="0"/>
              </a:spcBef>
              <a:buNone/>
              <a:defRPr/>
            </a:pPr>
            <a:r>
              <a:rPr lang="en-GB" sz="1800" b="1" dirty="0" smtClean="0">
                <a:solidFill>
                  <a:prstClr val="black"/>
                </a:solidFill>
                <a:latin typeface="Arial" panose="020B0604020202020204" pitchFamily="34" charset="0"/>
                <a:cs typeface="Arial" panose="020B0604020202020204" pitchFamily="34" charset="0"/>
              </a:rPr>
              <a:t>Performance</a:t>
            </a:r>
            <a:r>
              <a:rPr lang="en-GB" sz="1800" b="1" dirty="0">
                <a:solidFill>
                  <a:prstClr val="black"/>
                </a:solidFill>
                <a:latin typeface="Arial" panose="020B0604020202020204" pitchFamily="34" charset="0"/>
                <a:cs typeface="Arial" panose="020B0604020202020204" pitchFamily="34" charset="0"/>
              </a:rPr>
              <a:t>: </a:t>
            </a:r>
            <a:r>
              <a:rPr lang="en-US" sz="1800" dirty="0">
                <a:solidFill>
                  <a:prstClr val="black"/>
                </a:solidFill>
                <a:latin typeface="Arial" panose="020B0604020202020204" pitchFamily="34" charset="0"/>
                <a:cs typeface="Arial" panose="020B0604020202020204" pitchFamily="34" charset="0"/>
              </a:rPr>
              <a:t>0% </a:t>
            </a:r>
            <a:r>
              <a:rPr lang="en-US" sz="1800" dirty="0" smtClean="0">
                <a:solidFill>
                  <a:prstClr val="black"/>
                </a:solidFill>
                <a:latin typeface="Arial" panose="020B0604020202020204" pitchFamily="34" charset="0"/>
                <a:cs typeface="Arial" panose="020B0604020202020204" pitchFamily="34" charset="0"/>
              </a:rPr>
              <a:t>implementation of </a:t>
            </a:r>
            <a:r>
              <a:rPr lang="en-US" sz="1800" dirty="0">
                <a:solidFill>
                  <a:prstClr val="black"/>
                </a:solidFill>
                <a:latin typeface="Arial" panose="020B0604020202020204" pitchFamily="34" charset="0"/>
                <a:cs typeface="Arial" panose="020B0604020202020204" pitchFamily="34" charset="0"/>
              </a:rPr>
              <a:t>the </a:t>
            </a:r>
            <a:r>
              <a:rPr lang="en-US" sz="1800" dirty="0" smtClean="0">
                <a:solidFill>
                  <a:prstClr val="black"/>
                </a:solidFill>
                <a:latin typeface="Arial" panose="020B0604020202020204" pitchFamily="34" charset="0"/>
                <a:cs typeface="Arial" panose="020B0604020202020204" pitchFamily="34" charset="0"/>
              </a:rPr>
              <a:t>UISP Human </a:t>
            </a:r>
            <a:r>
              <a:rPr lang="en-US" sz="1800" dirty="0">
                <a:solidFill>
                  <a:prstClr val="black"/>
                </a:solidFill>
                <a:latin typeface="Arial" panose="020B0604020202020204" pitchFamily="34" charset="0"/>
                <a:cs typeface="Arial" panose="020B0604020202020204" pitchFamily="34" charset="0"/>
              </a:rPr>
              <a:t>Settlements Capacity Assembly </a:t>
            </a:r>
            <a:r>
              <a:rPr lang="en-US" sz="1800" dirty="0" smtClean="0">
                <a:solidFill>
                  <a:prstClr val="black"/>
                </a:solidFill>
                <a:latin typeface="Arial" panose="020B0604020202020204" pitchFamily="34" charset="0"/>
                <a:cs typeface="Arial" panose="020B0604020202020204" pitchFamily="34" charset="0"/>
              </a:rPr>
              <a:t>Programme. </a:t>
            </a:r>
            <a:r>
              <a:rPr lang="en-US" sz="1800" dirty="0">
                <a:solidFill>
                  <a:prstClr val="black"/>
                </a:solidFill>
                <a:latin typeface="Arial" panose="020B0604020202020204" pitchFamily="34" charset="0"/>
                <a:cs typeface="Arial" panose="020B0604020202020204" pitchFamily="34" charset="0"/>
              </a:rPr>
              <a:t>There was one (1) activity in line with the implementation plan and it was not achieved.</a:t>
            </a:r>
          </a:p>
          <a:p>
            <a:pPr>
              <a:spcBef>
                <a:spcPts val="0"/>
              </a:spcBef>
              <a:spcAft>
                <a:spcPts val="0"/>
              </a:spcAft>
              <a:buFont typeface="Wingdings" panose="05000000000000000000" pitchFamily="2" charset="2"/>
              <a:buChar char="§"/>
              <a:defRPr/>
            </a:pPr>
            <a:r>
              <a:rPr lang="en-US" sz="1800" dirty="0">
                <a:solidFill>
                  <a:prstClr val="black"/>
                </a:solidFill>
                <a:latin typeface="Arial" panose="020B0604020202020204" pitchFamily="34" charset="0"/>
                <a:cs typeface="Arial" panose="020B0604020202020204" pitchFamily="34" charset="0"/>
              </a:rPr>
              <a:t>The conclusion of the facilitation process was delayed due to unavailability of nominated Bid Evaluation </a:t>
            </a:r>
            <a:r>
              <a:rPr lang="en-US" sz="1800" dirty="0" smtClean="0">
                <a:solidFill>
                  <a:prstClr val="black"/>
                </a:solidFill>
                <a:latin typeface="Arial" panose="020B0604020202020204" pitchFamily="34" charset="0"/>
                <a:cs typeface="Arial" panose="020B0604020202020204" pitchFamily="34" charset="0"/>
              </a:rPr>
              <a:t>Committee members </a:t>
            </a:r>
            <a:r>
              <a:rPr lang="en-US" sz="1800" dirty="0">
                <a:solidFill>
                  <a:prstClr val="black"/>
                </a:solidFill>
                <a:latin typeface="Arial" panose="020B0604020202020204" pitchFamily="34" charset="0"/>
                <a:cs typeface="Arial" panose="020B0604020202020204" pitchFamily="34" charset="0"/>
              </a:rPr>
              <a:t>to evaluate the 153 bids received </a:t>
            </a:r>
            <a:endParaRPr lang="en-ZA" sz="1800" dirty="0">
              <a:solidFill>
                <a:prstClr val="black"/>
              </a:solidFill>
              <a:latin typeface="Arial" panose="020B0604020202020204" pitchFamily="34" charset="0"/>
              <a:cs typeface="Arial" panose="020B0604020202020204" pitchFamily="34" charset="0"/>
            </a:endParaRPr>
          </a:p>
          <a:p>
            <a:pPr marL="0" lvl="0" indent="0">
              <a:spcBef>
                <a:spcPts val="0"/>
              </a:spcBef>
              <a:spcAft>
                <a:spcPts val="0"/>
              </a:spcAft>
              <a:buNone/>
            </a:pPr>
            <a:endParaRPr lang="en-US" sz="1800" dirty="0">
              <a:solidFill>
                <a:prstClr val="black"/>
              </a:solidFill>
            </a:endParaRPr>
          </a:p>
          <a:p>
            <a:pPr marL="0" lvl="0" indent="0">
              <a:spcBef>
                <a:spcPts val="0"/>
              </a:spcBef>
              <a:spcAft>
                <a:spcPts val="0"/>
              </a:spcAft>
              <a:buNone/>
            </a:pPr>
            <a:r>
              <a:rPr lang="en-GB" sz="1800" b="1" dirty="0">
                <a:solidFill>
                  <a:prstClr val="black"/>
                </a:solidFill>
                <a:latin typeface="Arial" panose="020B0604020202020204" pitchFamily="34" charset="0"/>
                <a:cs typeface="Arial" panose="020B0604020202020204" pitchFamily="34" charset="0"/>
              </a:rPr>
              <a:t>Target</a:t>
            </a:r>
            <a:r>
              <a:rPr lang="en-ZA" sz="1800" b="1" dirty="0">
                <a:solidFill>
                  <a:prstClr val="black"/>
                </a:solidFill>
                <a:latin typeface="Arial" panose="020B0604020202020204" pitchFamily="34" charset="0"/>
                <a:cs typeface="Arial" panose="020B0604020202020204" pitchFamily="34" charset="0"/>
              </a:rPr>
              <a:t>:</a:t>
            </a:r>
            <a:r>
              <a:rPr lang="en-ZA" sz="1800" dirty="0">
                <a:solidFill>
                  <a:prstClr val="black"/>
                </a:solidFill>
                <a:latin typeface="Arial" panose="020B0604020202020204" pitchFamily="34" charset="0"/>
                <a:cs typeface="Arial" panose="020B0604020202020204" pitchFamily="34" charset="0"/>
              </a:rPr>
              <a:t> </a:t>
            </a:r>
            <a:r>
              <a:rPr lang="en-US" sz="1800" dirty="0">
                <a:solidFill>
                  <a:prstClr val="black"/>
                </a:solidFill>
                <a:latin typeface="Arial" panose="020B0604020202020204" pitchFamily="34" charset="0"/>
                <a:cs typeface="Arial" panose="020B0604020202020204" pitchFamily="34" charset="0"/>
              </a:rPr>
              <a:t>Manage 32 informal settlements to be upgraded to Phase 3 of UISP</a:t>
            </a:r>
          </a:p>
          <a:p>
            <a:pPr marL="0" lvl="0" indent="0">
              <a:spcBef>
                <a:spcPts val="0"/>
              </a:spcBef>
              <a:spcAft>
                <a:spcPts val="0"/>
              </a:spcAft>
              <a:buNone/>
            </a:pPr>
            <a:r>
              <a:rPr lang="en-GB" sz="1800" b="1" dirty="0">
                <a:solidFill>
                  <a:prstClr val="black"/>
                </a:solidFill>
                <a:latin typeface="Arial" panose="020B0604020202020204" pitchFamily="34" charset="0"/>
                <a:cs typeface="Arial" panose="020B0604020202020204" pitchFamily="34" charset="0"/>
              </a:rPr>
              <a:t>Performance: </a:t>
            </a:r>
            <a:r>
              <a:rPr lang="en-US" sz="1800" dirty="0">
                <a:solidFill>
                  <a:prstClr val="black"/>
                </a:solidFill>
                <a:latin typeface="Arial" panose="020B0604020202020204" pitchFamily="34" charset="0"/>
                <a:cs typeface="Arial" panose="020B0604020202020204" pitchFamily="34" charset="0"/>
              </a:rPr>
              <a:t>Management of informal settlements was done however, 32 informal settlements were not upgraded to Phase 3 of UISP as it takes longer than anticipated to upgrade informal settlement to Phase 3 of UISP.</a:t>
            </a:r>
          </a:p>
          <a:p>
            <a:pPr marL="0" lvl="0" indent="0">
              <a:spcBef>
                <a:spcPts val="0"/>
              </a:spcBef>
              <a:spcAft>
                <a:spcPts val="0"/>
              </a:spcAft>
              <a:buNone/>
            </a:pPr>
            <a:endParaRPr lang="en-US" sz="1350" dirty="0">
              <a:solidFill>
                <a:prstClr val="black"/>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C177964D-3CDF-2F46-9E7D-3AB8485A2693}" type="slidenum">
              <a:rPr lang="en-US" altLang="en-US" smtClean="0"/>
              <a:pPr>
                <a:defRPr/>
              </a:pPr>
              <a:t>23</a:t>
            </a:fld>
            <a:endParaRPr lang="en-US" altLang="en-US" dirty="0"/>
          </a:p>
        </p:txBody>
      </p:sp>
      <p:sp>
        <p:nvSpPr>
          <p:cNvPr id="5" name="Footer Placeholder 4"/>
          <p:cNvSpPr>
            <a:spLocks noGrp="1"/>
          </p:cNvSpPr>
          <p:nvPr>
            <p:ph type="ftr" sz="quarter" idx="11"/>
          </p:nvPr>
        </p:nvSpPr>
        <p:spPr/>
        <p:txBody>
          <a:bodyPr/>
          <a:lstStyle/>
          <a:p>
            <a:pPr>
              <a:defRPr/>
            </a:pPr>
            <a:endParaRPr lang="en-US" dirty="0">
              <a:solidFill>
                <a:srgbClr val="000000">
                  <a:tint val="75000"/>
                </a:srgbClr>
              </a:solidFill>
            </a:endParaRPr>
          </a:p>
        </p:txBody>
      </p:sp>
      <p:sp>
        <p:nvSpPr>
          <p:cNvPr id="6" name="Date Placeholder 5"/>
          <p:cNvSpPr>
            <a:spLocks noGrp="1"/>
          </p:cNvSpPr>
          <p:nvPr>
            <p:ph type="dt" sz="half" idx="12"/>
          </p:nvPr>
        </p:nvSpPr>
        <p:spPr/>
        <p:txBody>
          <a:bodyPr/>
          <a:lstStyle/>
          <a:p>
            <a:pPr>
              <a:defRPr/>
            </a:pPr>
            <a:fld id="{04BCFF81-8853-7543-8BA2-A647B471C165}" type="datetime1">
              <a:rPr lang="en-US" altLang="en-US" smtClean="0"/>
              <a:pPr>
                <a:defRPr/>
              </a:pPr>
              <a:t>2/23/2022</a:t>
            </a:fld>
            <a:endParaRPr lang="en-US" altLang="en-US" dirty="0"/>
          </a:p>
        </p:txBody>
      </p:sp>
      <p:sp>
        <p:nvSpPr>
          <p:cNvPr id="7" name="Title 7"/>
          <p:cNvSpPr txBox="1">
            <a:spLocks noGrp="1"/>
          </p:cNvSpPr>
          <p:nvPr>
            <p:ph type="title"/>
          </p:nvPr>
        </p:nvSpPr>
        <p:spPr bwMode="auto">
          <a:xfrm>
            <a:off x="0" y="0"/>
            <a:ext cx="9144000" cy="1124744"/>
          </a:xfrm>
          <a:prstGeom prst="rect">
            <a:avLst/>
          </a:prstGeom>
          <a:solidFill>
            <a:schemeClr val="tx2">
              <a:lumMod val="90000"/>
              <a:lumOff val="10000"/>
            </a:schemeClr>
          </a:solidFill>
          <a:ln>
            <a:noFill/>
          </a:ln>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800" kern="1200" cap="all" baseline="0">
                <a:solidFill>
                  <a:schemeClr val="bg1"/>
                </a:solidFill>
                <a:latin typeface="Arial"/>
                <a:ea typeface="MS PGothic" panose="020B0600070205080204" pitchFamily="34"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pPr algn="ctr">
              <a:defRPr/>
            </a:pPr>
            <a:r>
              <a:rPr lang="en-US" sz="1800" b="1" cap="none" dirty="0" smtClean="0">
                <a:ea typeface="ＭＳ Ｐゴシック" pitchFamily="-108" charset="-128"/>
              </a:rPr>
              <a:t>INFORMAL </a:t>
            </a:r>
            <a:r>
              <a:rPr lang="en-US" sz="1800" b="1" cap="none" dirty="0">
                <a:ea typeface="ＭＳ Ｐゴシック" pitchFamily="-108" charset="-128"/>
              </a:rPr>
              <a:t>SETTLEMENTS PROGRAMME</a:t>
            </a:r>
          </a:p>
        </p:txBody>
      </p:sp>
    </p:spTree>
    <p:extLst>
      <p:ext uri="{BB962C8B-B14F-4D97-AF65-F5344CB8AC3E}">
        <p14:creationId xmlns:p14="http://schemas.microsoft.com/office/powerpoint/2010/main" xmlns="" val="4215469368"/>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268760"/>
            <a:ext cx="8928992" cy="4752528"/>
          </a:xfrm>
        </p:spPr>
        <p:txBody>
          <a:bodyPr/>
          <a:lstStyle/>
          <a:p>
            <a:pPr marL="0" lvl="0" indent="0">
              <a:spcBef>
                <a:spcPts val="0"/>
              </a:spcBef>
              <a:spcAft>
                <a:spcPts val="0"/>
              </a:spcAft>
              <a:buNone/>
            </a:pPr>
            <a:r>
              <a:rPr lang="en-GB" sz="1600" b="1" dirty="0">
                <a:solidFill>
                  <a:prstClr val="black"/>
                </a:solidFill>
                <a:latin typeface="Arial" panose="020B0604020202020204" pitchFamily="34" charset="0"/>
                <a:cs typeface="Arial" panose="020B0604020202020204" pitchFamily="34" charset="0"/>
              </a:rPr>
              <a:t>Target</a:t>
            </a:r>
            <a:r>
              <a:rPr lang="en-ZA" sz="1600" b="1" dirty="0">
                <a:solidFill>
                  <a:prstClr val="black"/>
                </a:solidFill>
                <a:latin typeface="Arial" panose="020B0604020202020204" pitchFamily="34" charset="0"/>
                <a:cs typeface="Arial" panose="020B0604020202020204" pitchFamily="34" charset="0"/>
              </a:rPr>
              <a:t>: </a:t>
            </a:r>
            <a:r>
              <a:rPr lang="en-US" sz="1600" dirty="0">
                <a:solidFill>
                  <a:prstClr val="black"/>
                </a:solidFill>
                <a:latin typeface="Arial" panose="020B0604020202020204" pitchFamily="34" charset="0"/>
                <a:cs typeface="Arial" panose="020B0604020202020204" pitchFamily="34" charset="0"/>
              </a:rPr>
              <a:t>40% of the budget allocated to entities owned by designated </a:t>
            </a:r>
            <a:r>
              <a:rPr lang="en-US" sz="1600" dirty="0" smtClean="0">
                <a:solidFill>
                  <a:prstClr val="black"/>
                </a:solidFill>
                <a:latin typeface="Arial" panose="020B0604020202020204" pitchFamily="34" charset="0"/>
                <a:cs typeface="Arial" panose="020B0604020202020204" pitchFamily="34" charset="0"/>
              </a:rPr>
              <a:t>groups monitored</a:t>
            </a:r>
          </a:p>
          <a:p>
            <a:pPr marL="0" lvl="0" indent="0">
              <a:spcBef>
                <a:spcPts val="0"/>
              </a:spcBef>
              <a:spcAft>
                <a:spcPts val="0"/>
              </a:spcAft>
              <a:buNone/>
            </a:pPr>
            <a:r>
              <a:rPr lang="en-GB" sz="1600" b="1" dirty="0" smtClean="0">
                <a:solidFill>
                  <a:prstClr val="black"/>
                </a:solidFill>
                <a:latin typeface="Arial" panose="020B0604020202020204" pitchFamily="34" charset="0"/>
                <a:cs typeface="Arial" panose="020B0604020202020204" pitchFamily="34" charset="0"/>
              </a:rPr>
              <a:t>Performance</a:t>
            </a:r>
            <a:r>
              <a:rPr lang="en-GB" sz="1600" b="1" dirty="0">
                <a:solidFill>
                  <a:prstClr val="black"/>
                </a:solidFill>
                <a:latin typeface="Arial" panose="020B0604020202020204" pitchFamily="34" charset="0"/>
                <a:cs typeface="Arial" panose="020B0604020202020204" pitchFamily="34" charset="0"/>
              </a:rPr>
              <a:t>: </a:t>
            </a:r>
            <a:r>
              <a:rPr lang="en-US" sz="1600" dirty="0">
                <a:solidFill>
                  <a:prstClr val="black"/>
                </a:solidFill>
                <a:latin typeface="Arial" panose="020B0604020202020204" pitchFamily="34" charset="0"/>
                <a:cs typeface="Arial" panose="020B0604020202020204" pitchFamily="34" charset="0"/>
              </a:rPr>
              <a:t>40% of the budget allocated to entities owned by designated group not </a:t>
            </a:r>
            <a:r>
              <a:rPr lang="en-US" sz="1600" dirty="0" smtClean="0">
                <a:solidFill>
                  <a:prstClr val="black"/>
                </a:solidFill>
                <a:latin typeface="Arial" panose="020B0604020202020204" pitchFamily="34" charset="0"/>
                <a:cs typeface="Arial" panose="020B0604020202020204" pitchFamily="34" charset="0"/>
              </a:rPr>
              <a:t>monitored</a:t>
            </a:r>
          </a:p>
          <a:p>
            <a:pPr lvl="0">
              <a:spcBef>
                <a:spcPts val="0"/>
              </a:spcBef>
              <a:spcAft>
                <a:spcPts val="0"/>
              </a:spcAft>
              <a:buFont typeface="Wingdings" panose="05000000000000000000" pitchFamily="2" charset="2"/>
              <a:buChar char="§"/>
            </a:pPr>
            <a:r>
              <a:rPr lang="en-US" sz="1600" dirty="0" smtClean="0">
                <a:solidFill>
                  <a:prstClr val="black"/>
                </a:solidFill>
                <a:latin typeface="Arial" panose="020B0604020202020204" pitchFamily="34" charset="0"/>
                <a:cs typeface="Arial" panose="020B0604020202020204" pitchFamily="34" charset="0"/>
              </a:rPr>
              <a:t>There was no monitoring of the 40% allocation under the Rental and Social Housing programme due to lack of  </a:t>
            </a:r>
            <a:r>
              <a:rPr lang="en-US" sz="1600" dirty="0">
                <a:solidFill>
                  <a:prstClr val="black"/>
                </a:solidFill>
                <a:latin typeface="Arial" panose="020B0604020202020204" pitchFamily="34" charset="0"/>
                <a:cs typeface="Arial" panose="020B0604020202020204" pitchFamily="34" charset="0"/>
              </a:rPr>
              <a:t>disaggregated data from SHRA on budget allocated to entities owned by designated groups </a:t>
            </a:r>
            <a:r>
              <a:rPr lang="en-US" sz="1600" dirty="0" smtClean="0">
                <a:solidFill>
                  <a:prstClr val="black"/>
                </a:solidFill>
                <a:latin typeface="Arial" panose="020B0604020202020204" pitchFamily="34" charset="0"/>
                <a:cs typeface="Arial" panose="020B0604020202020204" pitchFamily="34" charset="0"/>
              </a:rPr>
              <a:t>(Women</a:t>
            </a:r>
            <a:r>
              <a:rPr lang="en-US" sz="1600" dirty="0">
                <a:solidFill>
                  <a:prstClr val="black"/>
                </a:solidFill>
                <a:latin typeface="Arial" panose="020B0604020202020204" pitchFamily="34" charset="0"/>
                <a:cs typeface="Arial" panose="020B0604020202020204" pitchFamily="34" charset="0"/>
              </a:rPr>
              <a:t>, </a:t>
            </a:r>
            <a:r>
              <a:rPr lang="en-US" sz="1600" dirty="0" smtClean="0">
                <a:solidFill>
                  <a:prstClr val="black"/>
                </a:solidFill>
                <a:latin typeface="Arial" panose="020B0604020202020204" pitchFamily="34" charset="0"/>
                <a:cs typeface="Arial" panose="020B0604020202020204" pitchFamily="34" charset="0"/>
              </a:rPr>
              <a:t>Youth </a:t>
            </a:r>
            <a:r>
              <a:rPr lang="en-US" sz="1600" dirty="0">
                <a:solidFill>
                  <a:prstClr val="black"/>
                </a:solidFill>
                <a:latin typeface="Arial" panose="020B0604020202020204" pitchFamily="34" charset="0"/>
                <a:cs typeface="Arial" panose="020B0604020202020204" pitchFamily="34" charset="0"/>
              </a:rPr>
              <a:t>and PWDS) </a:t>
            </a:r>
          </a:p>
          <a:p>
            <a:pPr marL="0" lvl="0" indent="0">
              <a:spcBef>
                <a:spcPts val="0"/>
              </a:spcBef>
              <a:spcAft>
                <a:spcPts val="0"/>
              </a:spcAft>
              <a:buNone/>
            </a:pPr>
            <a:endParaRPr lang="en-US" sz="1600" dirty="0">
              <a:solidFill>
                <a:prstClr val="black"/>
              </a:solidFill>
            </a:endParaRPr>
          </a:p>
          <a:p>
            <a:pPr marL="0" lvl="0" indent="0">
              <a:spcBef>
                <a:spcPts val="0"/>
              </a:spcBef>
              <a:spcAft>
                <a:spcPts val="0"/>
              </a:spcAft>
              <a:buNone/>
            </a:pPr>
            <a:r>
              <a:rPr lang="en-GB" sz="1600" b="1" dirty="0" smtClean="0">
                <a:solidFill>
                  <a:prstClr val="black"/>
                </a:solidFill>
                <a:latin typeface="Arial" panose="020B0604020202020204" pitchFamily="34" charset="0"/>
                <a:cs typeface="Arial" panose="020B0604020202020204" pitchFamily="34" charset="0"/>
              </a:rPr>
              <a:t>Target</a:t>
            </a:r>
            <a:r>
              <a:rPr lang="en-ZA" sz="1600" b="1" dirty="0">
                <a:solidFill>
                  <a:prstClr val="black"/>
                </a:solidFill>
                <a:latin typeface="Arial" panose="020B0604020202020204" pitchFamily="34" charset="0"/>
                <a:cs typeface="Arial" panose="020B0604020202020204" pitchFamily="34" charset="0"/>
              </a:rPr>
              <a:t>: </a:t>
            </a:r>
            <a:r>
              <a:rPr lang="en-US" sz="1600" dirty="0">
                <a:solidFill>
                  <a:prstClr val="black"/>
                </a:solidFill>
                <a:latin typeface="Arial" panose="020B0604020202020204" pitchFamily="34" charset="0"/>
                <a:cs typeface="Arial" panose="020B0604020202020204" pitchFamily="34" charset="0"/>
              </a:rPr>
              <a:t>100% of projects under implementation monitored in the Rental Housing Programme </a:t>
            </a:r>
          </a:p>
          <a:p>
            <a:pPr marL="0" lvl="0" indent="0">
              <a:spcBef>
                <a:spcPts val="0"/>
              </a:spcBef>
              <a:spcAft>
                <a:spcPts val="0"/>
              </a:spcAft>
              <a:buNone/>
            </a:pPr>
            <a:r>
              <a:rPr lang="en-GB" sz="1600" b="1" dirty="0" smtClean="0">
                <a:solidFill>
                  <a:prstClr val="black"/>
                </a:solidFill>
                <a:latin typeface="Arial" panose="020B0604020202020204" pitchFamily="34" charset="0"/>
                <a:cs typeface="Arial" panose="020B0604020202020204" pitchFamily="34" charset="0"/>
              </a:rPr>
              <a:t>Performance: </a:t>
            </a:r>
            <a:r>
              <a:rPr lang="en-US" sz="1600" dirty="0" smtClean="0">
                <a:solidFill>
                  <a:prstClr val="black"/>
                </a:solidFill>
                <a:latin typeface="Arial" panose="020B0604020202020204" pitchFamily="34" charset="0"/>
                <a:cs typeface="Arial" panose="020B0604020202020204" pitchFamily="34" charset="0"/>
              </a:rPr>
              <a:t>100</a:t>
            </a:r>
            <a:r>
              <a:rPr lang="en-US" sz="1600" dirty="0">
                <a:solidFill>
                  <a:prstClr val="black"/>
                </a:solidFill>
                <a:latin typeface="Arial" panose="020B0604020202020204" pitchFamily="34" charset="0"/>
                <a:cs typeface="Arial" panose="020B0604020202020204" pitchFamily="34" charset="0"/>
              </a:rPr>
              <a:t>% of projects under implementation monitored in the Rental Housing </a:t>
            </a:r>
            <a:r>
              <a:rPr lang="en-US" sz="1600" dirty="0" smtClean="0">
                <a:solidFill>
                  <a:prstClr val="black"/>
                </a:solidFill>
                <a:latin typeface="Arial" panose="020B0604020202020204" pitchFamily="34" charset="0"/>
                <a:cs typeface="Arial" panose="020B0604020202020204" pitchFamily="34" charset="0"/>
              </a:rPr>
              <a:t>Programme</a:t>
            </a:r>
            <a:endParaRPr lang="en-US" sz="1600" dirty="0">
              <a:solidFill>
                <a:prstClr val="black"/>
              </a:solidFill>
              <a:latin typeface="Arial" panose="020B0604020202020204" pitchFamily="34" charset="0"/>
              <a:cs typeface="Arial" panose="020B0604020202020204" pitchFamily="34" charset="0"/>
            </a:endParaRPr>
          </a:p>
          <a:p>
            <a:pPr marL="0" lvl="0" indent="0">
              <a:spcBef>
                <a:spcPts val="0"/>
              </a:spcBef>
              <a:spcAft>
                <a:spcPts val="0"/>
              </a:spcAft>
              <a:buNone/>
            </a:pPr>
            <a:r>
              <a:rPr lang="en-US" sz="1600" dirty="0" smtClean="0">
                <a:solidFill>
                  <a:prstClr val="black"/>
                </a:solidFill>
                <a:latin typeface="Arial" panose="020B0604020202020204" pitchFamily="34" charset="0"/>
                <a:cs typeface="Arial" panose="020B0604020202020204" pitchFamily="34" charset="0"/>
              </a:rPr>
              <a:t>  </a:t>
            </a:r>
          </a:p>
          <a:p>
            <a:pPr lvl="0">
              <a:spcBef>
                <a:spcPts val="0"/>
              </a:spcBef>
              <a:spcAft>
                <a:spcPts val="0"/>
              </a:spcAft>
              <a:buFont typeface="Wingdings" panose="05000000000000000000" pitchFamily="2" charset="2"/>
              <a:buChar char="§"/>
            </a:pPr>
            <a:r>
              <a:rPr lang="en-US" sz="1600" dirty="0" smtClean="0">
                <a:solidFill>
                  <a:prstClr val="black"/>
                </a:solidFill>
                <a:latin typeface="Arial" panose="020B0604020202020204" pitchFamily="34" charset="0"/>
                <a:cs typeface="Arial" panose="020B0604020202020204" pitchFamily="34" charset="0"/>
              </a:rPr>
              <a:t>Number of </a:t>
            </a:r>
            <a:r>
              <a:rPr lang="en-US" sz="1600" dirty="0">
                <a:solidFill>
                  <a:prstClr val="black"/>
                </a:solidFill>
                <a:latin typeface="Arial" panose="020B0604020202020204" pitchFamily="34" charset="0"/>
                <a:cs typeface="Arial" panose="020B0604020202020204" pitchFamily="34" charset="0"/>
              </a:rPr>
              <a:t>projects incurred expenditure and monitored = </a:t>
            </a:r>
            <a:r>
              <a:rPr lang="en-US" sz="1600" dirty="0" smtClean="0">
                <a:solidFill>
                  <a:prstClr val="black"/>
                </a:solidFill>
                <a:latin typeface="Arial" panose="020B0604020202020204" pitchFamily="34" charset="0"/>
                <a:cs typeface="Arial" panose="020B0604020202020204" pitchFamily="34" charset="0"/>
              </a:rPr>
              <a:t>19</a:t>
            </a:r>
            <a:endParaRPr lang="en-US" sz="1600" dirty="0">
              <a:solidFill>
                <a:prstClr val="black"/>
              </a:solidFill>
              <a:latin typeface="Arial" panose="020B0604020202020204" pitchFamily="34" charset="0"/>
              <a:cs typeface="Arial" panose="020B0604020202020204" pitchFamily="34" charset="0"/>
            </a:endParaRPr>
          </a:p>
          <a:p>
            <a:pPr lvl="0">
              <a:spcBef>
                <a:spcPts val="0"/>
              </a:spcBef>
              <a:spcAft>
                <a:spcPts val="0"/>
              </a:spcAft>
              <a:buFont typeface="Wingdings" panose="05000000000000000000" pitchFamily="2" charset="2"/>
              <a:buChar char="§"/>
            </a:pPr>
            <a:r>
              <a:rPr lang="en-US" sz="1600" b="1" dirty="0" smtClean="0">
                <a:solidFill>
                  <a:prstClr val="black"/>
                </a:solidFill>
                <a:latin typeface="Arial" panose="020B0604020202020204" pitchFamily="34" charset="0"/>
                <a:cs typeface="Arial" panose="020B0604020202020204" pitchFamily="34" charset="0"/>
              </a:rPr>
              <a:t>CRUs </a:t>
            </a:r>
            <a:endParaRPr lang="en-US" sz="1600" b="1" dirty="0">
              <a:solidFill>
                <a:prstClr val="black"/>
              </a:solidFill>
              <a:latin typeface="Arial" panose="020B0604020202020204" pitchFamily="34" charset="0"/>
              <a:cs typeface="Arial" panose="020B0604020202020204" pitchFamily="34" charset="0"/>
            </a:endParaRPr>
          </a:p>
          <a:p>
            <a:pPr lvl="0">
              <a:spcBef>
                <a:spcPts val="0"/>
              </a:spcBef>
              <a:spcAft>
                <a:spcPts val="0"/>
              </a:spcAft>
              <a:buFont typeface="Wingdings" panose="05000000000000000000" pitchFamily="2" charset="2"/>
              <a:buChar char="ü"/>
            </a:pPr>
            <a:r>
              <a:rPr lang="en-US" sz="1600" dirty="0" smtClean="0">
                <a:solidFill>
                  <a:prstClr val="black"/>
                </a:solidFill>
                <a:latin typeface="Arial" panose="020B0604020202020204" pitchFamily="34" charset="0"/>
                <a:cs typeface="Arial" panose="020B0604020202020204" pitchFamily="34" charset="0"/>
              </a:rPr>
              <a:t>Planned </a:t>
            </a:r>
            <a:r>
              <a:rPr lang="en-US" sz="1600" dirty="0">
                <a:solidFill>
                  <a:prstClr val="black"/>
                </a:solidFill>
                <a:latin typeface="Arial" panose="020B0604020202020204" pitchFamily="34" charset="0"/>
                <a:cs typeface="Arial" panose="020B0604020202020204" pitchFamily="34" charset="0"/>
              </a:rPr>
              <a:t>units: 68</a:t>
            </a:r>
          </a:p>
          <a:p>
            <a:pPr lvl="0">
              <a:spcBef>
                <a:spcPts val="0"/>
              </a:spcBef>
              <a:spcAft>
                <a:spcPts val="0"/>
              </a:spcAft>
              <a:buFont typeface="Wingdings" panose="05000000000000000000" pitchFamily="2" charset="2"/>
              <a:buChar char="ü"/>
            </a:pPr>
            <a:r>
              <a:rPr lang="en-US" sz="1600" dirty="0">
                <a:solidFill>
                  <a:prstClr val="black"/>
                </a:solidFill>
                <a:latin typeface="Arial" panose="020B0604020202020204" pitchFamily="34" charset="0"/>
                <a:cs typeface="Arial" panose="020B0604020202020204" pitchFamily="34" charset="0"/>
              </a:rPr>
              <a:t>Actual units: 0</a:t>
            </a:r>
          </a:p>
          <a:p>
            <a:pPr lvl="0">
              <a:spcBef>
                <a:spcPts val="0"/>
              </a:spcBef>
              <a:spcAft>
                <a:spcPts val="0"/>
              </a:spcAft>
              <a:buFont typeface="Wingdings" panose="05000000000000000000" pitchFamily="2" charset="2"/>
              <a:buChar char="§"/>
            </a:pPr>
            <a:endParaRPr lang="en-US" sz="1600" dirty="0">
              <a:solidFill>
                <a:prstClr val="black"/>
              </a:solidFill>
              <a:latin typeface="Arial" panose="020B0604020202020204" pitchFamily="34" charset="0"/>
              <a:cs typeface="Arial" panose="020B0604020202020204" pitchFamily="34" charset="0"/>
            </a:endParaRPr>
          </a:p>
          <a:p>
            <a:pPr lvl="0">
              <a:spcBef>
                <a:spcPts val="0"/>
              </a:spcBef>
              <a:spcAft>
                <a:spcPts val="0"/>
              </a:spcAft>
              <a:buFont typeface="Wingdings" panose="05000000000000000000" pitchFamily="2" charset="2"/>
              <a:buChar char="§"/>
            </a:pPr>
            <a:r>
              <a:rPr lang="en-US" sz="1600" b="1" dirty="0">
                <a:solidFill>
                  <a:prstClr val="black"/>
                </a:solidFill>
                <a:latin typeface="Arial" panose="020B0604020202020204" pitchFamily="34" charset="0"/>
                <a:cs typeface="Arial" panose="020B0604020202020204" pitchFamily="34" charset="0"/>
              </a:rPr>
              <a:t>Social and Rental</a:t>
            </a:r>
          </a:p>
          <a:p>
            <a:pPr lvl="0">
              <a:spcBef>
                <a:spcPts val="0"/>
              </a:spcBef>
              <a:spcAft>
                <a:spcPts val="0"/>
              </a:spcAft>
              <a:buFont typeface="Wingdings" panose="05000000000000000000" pitchFamily="2" charset="2"/>
              <a:buChar char="ü"/>
            </a:pPr>
            <a:r>
              <a:rPr lang="en-US" sz="1600" dirty="0">
                <a:solidFill>
                  <a:prstClr val="black"/>
                </a:solidFill>
                <a:latin typeface="Arial" panose="020B0604020202020204" pitchFamily="34" charset="0"/>
                <a:cs typeface="Arial" panose="020B0604020202020204" pitchFamily="34" charset="0"/>
              </a:rPr>
              <a:t>Planned units: 608</a:t>
            </a:r>
          </a:p>
          <a:p>
            <a:pPr lvl="0">
              <a:spcBef>
                <a:spcPts val="0"/>
              </a:spcBef>
              <a:spcAft>
                <a:spcPts val="0"/>
              </a:spcAft>
              <a:buFont typeface="Wingdings" panose="05000000000000000000" pitchFamily="2" charset="2"/>
              <a:buChar char="ü"/>
            </a:pPr>
            <a:r>
              <a:rPr lang="en-US" sz="1600" dirty="0">
                <a:solidFill>
                  <a:prstClr val="black"/>
                </a:solidFill>
                <a:latin typeface="Arial" panose="020B0604020202020204" pitchFamily="34" charset="0"/>
                <a:cs typeface="Arial" panose="020B0604020202020204" pitchFamily="34" charset="0"/>
              </a:rPr>
              <a:t>Actual units 648</a:t>
            </a:r>
          </a:p>
          <a:p>
            <a:pPr marL="0" lvl="0" indent="0" algn="just">
              <a:spcBef>
                <a:spcPct val="0"/>
              </a:spcBef>
              <a:buNone/>
              <a:defRPr/>
            </a:pPr>
            <a:endParaRPr lang="en-US" sz="1700" dirty="0" smtClean="0">
              <a:solidFill>
                <a:prstClr val="black"/>
              </a:solidFill>
              <a:latin typeface="Arial" pitchFamily="34" charset="0"/>
              <a:ea typeface="MS PGothic" panose="020B0600070205080204" pitchFamily="34" charset="-128"/>
            </a:endParaRPr>
          </a:p>
        </p:txBody>
      </p:sp>
      <p:sp>
        <p:nvSpPr>
          <p:cNvPr id="4" name="Slide Number Placeholder 3"/>
          <p:cNvSpPr>
            <a:spLocks noGrp="1"/>
          </p:cNvSpPr>
          <p:nvPr>
            <p:ph type="sldNum" sz="quarter" idx="10"/>
          </p:nvPr>
        </p:nvSpPr>
        <p:spPr/>
        <p:txBody>
          <a:bodyPr/>
          <a:lstStyle/>
          <a:p>
            <a:pPr>
              <a:defRPr/>
            </a:pPr>
            <a:fld id="{C177964D-3CDF-2F46-9E7D-3AB8485A2693}" type="slidenum">
              <a:rPr lang="en-US" altLang="en-US" smtClean="0"/>
              <a:pPr>
                <a:defRPr/>
              </a:pPr>
              <a:t>24</a:t>
            </a:fld>
            <a:endParaRPr lang="en-US" altLang="en-US" dirty="0"/>
          </a:p>
        </p:txBody>
      </p:sp>
      <p:sp>
        <p:nvSpPr>
          <p:cNvPr id="5" name="Footer Placeholder 4"/>
          <p:cNvSpPr>
            <a:spLocks noGrp="1"/>
          </p:cNvSpPr>
          <p:nvPr>
            <p:ph type="ftr" sz="quarter" idx="11"/>
          </p:nvPr>
        </p:nvSpPr>
        <p:spPr/>
        <p:txBody>
          <a:bodyPr/>
          <a:lstStyle/>
          <a:p>
            <a:pPr>
              <a:defRPr/>
            </a:pPr>
            <a:endParaRPr lang="en-US" dirty="0">
              <a:solidFill>
                <a:srgbClr val="000000">
                  <a:tint val="75000"/>
                </a:srgbClr>
              </a:solidFill>
            </a:endParaRPr>
          </a:p>
        </p:txBody>
      </p:sp>
      <p:sp>
        <p:nvSpPr>
          <p:cNvPr id="6" name="Date Placeholder 5"/>
          <p:cNvSpPr>
            <a:spLocks noGrp="1"/>
          </p:cNvSpPr>
          <p:nvPr>
            <p:ph type="dt" sz="half" idx="12"/>
          </p:nvPr>
        </p:nvSpPr>
        <p:spPr/>
        <p:txBody>
          <a:bodyPr/>
          <a:lstStyle/>
          <a:p>
            <a:pPr>
              <a:defRPr/>
            </a:pPr>
            <a:fld id="{04BCFF81-8853-7543-8BA2-A647B471C165}" type="datetime1">
              <a:rPr lang="en-US" altLang="en-US" smtClean="0"/>
              <a:pPr>
                <a:defRPr/>
              </a:pPr>
              <a:t>2/23/2022</a:t>
            </a:fld>
            <a:endParaRPr lang="en-US" altLang="en-US" dirty="0"/>
          </a:p>
        </p:txBody>
      </p:sp>
      <p:sp>
        <p:nvSpPr>
          <p:cNvPr id="7" name="Title 7"/>
          <p:cNvSpPr txBox="1">
            <a:spLocks noGrp="1"/>
          </p:cNvSpPr>
          <p:nvPr>
            <p:ph type="title"/>
          </p:nvPr>
        </p:nvSpPr>
        <p:spPr bwMode="auto">
          <a:xfrm>
            <a:off x="0" y="0"/>
            <a:ext cx="9144000" cy="1124744"/>
          </a:xfrm>
          <a:prstGeom prst="rect">
            <a:avLst/>
          </a:prstGeom>
          <a:solidFill>
            <a:schemeClr val="tx2">
              <a:lumMod val="90000"/>
              <a:lumOff val="10000"/>
            </a:schemeClr>
          </a:solidFill>
          <a:ln>
            <a:noFill/>
          </a:ln>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800" kern="1200" cap="all" baseline="0">
                <a:solidFill>
                  <a:schemeClr val="bg1"/>
                </a:solidFill>
                <a:latin typeface="Arial"/>
                <a:ea typeface="MS PGothic" panose="020B0600070205080204" pitchFamily="34"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pPr algn="ctr">
              <a:defRPr/>
            </a:pPr>
            <a:r>
              <a:rPr lang="en-US" sz="1800" b="1" cap="none" dirty="0" smtClean="0">
                <a:ea typeface="ＭＳ Ｐゴシック" pitchFamily="-108" charset="-128"/>
              </a:rPr>
              <a:t>3.4 </a:t>
            </a:r>
            <a:r>
              <a:rPr lang="en-US" sz="1800" b="1" cap="none" dirty="0">
                <a:ea typeface="ＭＳ Ｐゴシック" pitchFamily="-108" charset="-128"/>
              </a:rPr>
              <a:t>RENTAL AND SOCIAL HOUSING PROGRAMME</a:t>
            </a:r>
          </a:p>
        </p:txBody>
      </p:sp>
    </p:spTree>
    <p:extLst>
      <p:ext uri="{BB962C8B-B14F-4D97-AF65-F5344CB8AC3E}">
        <p14:creationId xmlns:p14="http://schemas.microsoft.com/office/powerpoint/2010/main" xmlns="" val="1257689995"/>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40768"/>
            <a:ext cx="8928992" cy="4392488"/>
          </a:xfrm>
        </p:spPr>
        <p:txBody>
          <a:bodyPr/>
          <a:lstStyle/>
          <a:p>
            <a:pPr marL="0" lvl="0" indent="0">
              <a:spcBef>
                <a:spcPts val="0"/>
              </a:spcBef>
              <a:spcAft>
                <a:spcPts val="0"/>
              </a:spcAft>
              <a:buNone/>
            </a:pPr>
            <a:r>
              <a:rPr lang="en-GB" sz="1700" b="1" dirty="0">
                <a:solidFill>
                  <a:prstClr val="black"/>
                </a:solidFill>
                <a:latin typeface="Arial" panose="020B0604020202020204" pitchFamily="34" charset="0"/>
                <a:cs typeface="Arial" panose="020B0604020202020204" pitchFamily="34" charset="0"/>
              </a:rPr>
              <a:t>Target</a:t>
            </a:r>
            <a:r>
              <a:rPr lang="en-ZA" sz="1700" b="1" dirty="0">
                <a:solidFill>
                  <a:prstClr val="black"/>
                </a:solidFill>
                <a:latin typeface="Arial" panose="020B0604020202020204" pitchFamily="34" charset="0"/>
                <a:cs typeface="Arial" panose="020B0604020202020204" pitchFamily="34" charset="0"/>
              </a:rPr>
              <a:t>: </a:t>
            </a:r>
            <a:r>
              <a:rPr lang="en-US" sz="1700" dirty="0">
                <a:solidFill>
                  <a:prstClr val="black"/>
                </a:solidFill>
                <a:latin typeface="Arial" panose="020B0604020202020204" pitchFamily="34" charset="0"/>
                <a:cs typeface="Arial" panose="020B0604020202020204" pitchFamily="34" charset="0"/>
              </a:rPr>
              <a:t>Literature review report on evaluation study (Rental Housing </a:t>
            </a:r>
            <a:r>
              <a:rPr lang="en-US" sz="1700" dirty="0" smtClean="0">
                <a:solidFill>
                  <a:prstClr val="black"/>
                </a:solidFill>
                <a:latin typeface="Arial" panose="020B0604020202020204" pitchFamily="34" charset="0"/>
                <a:cs typeface="Arial" panose="020B0604020202020204" pitchFamily="34" charset="0"/>
              </a:rPr>
              <a:t>Tribunal)</a:t>
            </a:r>
            <a:endParaRPr lang="en-US" sz="1700" dirty="0">
              <a:solidFill>
                <a:prstClr val="black"/>
              </a:solidFill>
              <a:latin typeface="Arial" panose="020B0604020202020204" pitchFamily="34" charset="0"/>
              <a:cs typeface="Arial" panose="020B0604020202020204" pitchFamily="34" charset="0"/>
            </a:endParaRPr>
          </a:p>
          <a:p>
            <a:pPr marL="0" indent="0">
              <a:spcBef>
                <a:spcPts val="0"/>
              </a:spcBef>
              <a:spcAft>
                <a:spcPts val="0"/>
              </a:spcAft>
              <a:buNone/>
            </a:pPr>
            <a:r>
              <a:rPr lang="en-US" sz="1700" b="1" dirty="0" smtClean="0">
                <a:solidFill>
                  <a:prstClr val="black"/>
                </a:solidFill>
                <a:latin typeface="Arial" panose="020B0604020202020204" pitchFamily="34" charset="0"/>
                <a:cs typeface="Arial" panose="020B0604020202020204" pitchFamily="34" charset="0"/>
              </a:rPr>
              <a:t>Performance</a:t>
            </a:r>
            <a:r>
              <a:rPr lang="en-US" sz="1700" b="1" dirty="0">
                <a:solidFill>
                  <a:prstClr val="black"/>
                </a:solidFill>
                <a:latin typeface="Arial" panose="020B0604020202020204" pitchFamily="34" charset="0"/>
                <a:cs typeface="Arial" panose="020B0604020202020204" pitchFamily="34" charset="0"/>
              </a:rPr>
              <a:t>: </a:t>
            </a:r>
            <a:r>
              <a:rPr lang="en-US" sz="1700" dirty="0">
                <a:solidFill>
                  <a:prstClr val="black"/>
                </a:solidFill>
              </a:rPr>
              <a:t>Literature review report on evaluation </a:t>
            </a:r>
            <a:r>
              <a:rPr lang="en-US" sz="1700" dirty="0" smtClean="0">
                <a:solidFill>
                  <a:prstClr val="black"/>
                </a:solidFill>
              </a:rPr>
              <a:t>study </a:t>
            </a:r>
            <a:r>
              <a:rPr lang="en-US" sz="1700" dirty="0" smtClean="0">
                <a:solidFill>
                  <a:prstClr val="black"/>
                </a:solidFill>
                <a:latin typeface="Arial" panose="020B0604020202020204" pitchFamily="34" charset="0"/>
                <a:cs typeface="Arial" panose="020B0604020202020204" pitchFamily="34" charset="0"/>
              </a:rPr>
              <a:t>(</a:t>
            </a:r>
            <a:r>
              <a:rPr lang="en-US" sz="1700" dirty="0">
                <a:solidFill>
                  <a:prstClr val="black"/>
                </a:solidFill>
                <a:latin typeface="Arial" panose="020B0604020202020204" pitchFamily="34" charset="0"/>
                <a:cs typeface="Arial" panose="020B0604020202020204" pitchFamily="34" charset="0"/>
              </a:rPr>
              <a:t>Rental Housing Tribunal</a:t>
            </a:r>
            <a:r>
              <a:rPr lang="en-US" sz="1700" dirty="0" smtClean="0">
                <a:solidFill>
                  <a:prstClr val="black"/>
                </a:solidFill>
                <a:latin typeface="Arial" panose="020B0604020202020204" pitchFamily="34" charset="0"/>
                <a:cs typeface="Arial" panose="020B0604020202020204" pitchFamily="34" charset="0"/>
              </a:rPr>
              <a:t>)</a:t>
            </a:r>
            <a:endParaRPr lang="en-US" sz="1700" dirty="0" smtClean="0">
              <a:solidFill>
                <a:prstClr val="black"/>
              </a:solidFill>
            </a:endParaRPr>
          </a:p>
          <a:p>
            <a:pPr>
              <a:spcBef>
                <a:spcPts val="0"/>
              </a:spcBef>
              <a:spcAft>
                <a:spcPts val="0"/>
              </a:spcAft>
              <a:buFont typeface="Wingdings" panose="05000000000000000000" pitchFamily="2" charset="2"/>
              <a:buChar char="§"/>
            </a:pPr>
            <a:r>
              <a:rPr lang="en-US" sz="1700" dirty="0">
                <a:solidFill>
                  <a:prstClr val="black"/>
                </a:solidFill>
                <a:latin typeface="Arial" panose="020B0604020202020204" pitchFamily="34" charset="0"/>
                <a:cs typeface="Arial" panose="020B0604020202020204" pitchFamily="34" charset="0"/>
              </a:rPr>
              <a:t>Literature review on </a:t>
            </a:r>
            <a:r>
              <a:rPr lang="en-US" sz="1700" dirty="0" smtClean="0">
                <a:solidFill>
                  <a:prstClr val="black"/>
                </a:solidFill>
                <a:latin typeface="Arial" panose="020B0604020202020204" pitchFamily="34" charset="0"/>
                <a:cs typeface="Arial" panose="020B0604020202020204" pitchFamily="34" charset="0"/>
              </a:rPr>
              <a:t>Rental </a:t>
            </a:r>
            <a:r>
              <a:rPr lang="en-US" sz="1700" dirty="0">
                <a:solidFill>
                  <a:prstClr val="black"/>
                </a:solidFill>
                <a:latin typeface="Arial" panose="020B0604020202020204" pitchFamily="34" charset="0"/>
                <a:cs typeface="Arial" panose="020B0604020202020204" pitchFamily="34" charset="0"/>
              </a:rPr>
              <a:t>Housing </a:t>
            </a:r>
            <a:r>
              <a:rPr lang="en-US" sz="1700" dirty="0" smtClean="0">
                <a:solidFill>
                  <a:prstClr val="black"/>
                </a:solidFill>
                <a:latin typeface="Arial" panose="020B0604020202020204" pitchFamily="34" charset="0"/>
                <a:cs typeface="Arial" panose="020B0604020202020204" pitchFamily="34" charset="0"/>
              </a:rPr>
              <a:t>Tribunal evaluation study was conducted and the report was concluded</a:t>
            </a:r>
            <a:endParaRPr lang="en-US" sz="1700" dirty="0">
              <a:solidFill>
                <a:prstClr val="black"/>
              </a:solidFill>
              <a:latin typeface="Arial" panose="020B0604020202020204" pitchFamily="34" charset="0"/>
              <a:cs typeface="Arial" panose="020B0604020202020204" pitchFamily="34" charset="0"/>
            </a:endParaRPr>
          </a:p>
          <a:p>
            <a:pPr marL="0" lvl="0" indent="0">
              <a:spcBef>
                <a:spcPts val="0"/>
              </a:spcBef>
              <a:spcAft>
                <a:spcPts val="0"/>
              </a:spcAft>
              <a:buNone/>
            </a:pPr>
            <a:endParaRPr lang="en-US" sz="1700" dirty="0">
              <a:solidFill>
                <a:prstClr val="black"/>
              </a:solidFill>
              <a:latin typeface="Arial" panose="020B0604020202020204" pitchFamily="34" charset="0"/>
              <a:cs typeface="Arial" panose="020B0604020202020204" pitchFamily="34" charset="0"/>
            </a:endParaRPr>
          </a:p>
          <a:p>
            <a:pPr marL="0" lvl="0" indent="0">
              <a:spcBef>
                <a:spcPts val="0"/>
              </a:spcBef>
              <a:spcAft>
                <a:spcPts val="0"/>
              </a:spcAft>
              <a:buNone/>
            </a:pPr>
            <a:r>
              <a:rPr lang="en-GB" sz="1700" b="1" dirty="0">
                <a:solidFill>
                  <a:prstClr val="black"/>
                </a:solidFill>
                <a:latin typeface="Arial" panose="020B0604020202020204" pitchFamily="34" charset="0"/>
                <a:cs typeface="Arial" panose="020B0604020202020204" pitchFamily="34" charset="0"/>
              </a:rPr>
              <a:t>Target</a:t>
            </a:r>
            <a:r>
              <a:rPr lang="en-ZA" sz="1700" b="1" dirty="0">
                <a:solidFill>
                  <a:prstClr val="black"/>
                </a:solidFill>
                <a:latin typeface="Arial" panose="020B0604020202020204" pitchFamily="34" charset="0"/>
                <a:cs typeface="Arial" panose="020B0604020202020204" pitchFamily="34" charset="0"/>
              </a:rPr>
              <a:t>: </a:t>
            </a:r>
            <a:r>
              <a:rPr lang="en-US" sz="1700" dirty="0">
                <a:solidFill>
                  <a:prstClr val="black"/>
                </a:solidFill>
                <a:latin typeface="Arial" panose="020B0604020202020204" pitchFamily="34" charset="0"/>
                <a:cs typeface="Arial" panose="020B0604020202020204" pitchFamily="34" charset="0"/>
              </a:rPr>
              <a:t>100% of entities programme performance </a:t>
            </a:r>
            <a:r>
              <a:rPr lang="en-US" sz="1700" dirty="0" smtClean="0">
                <a:solidFill>
                  <a:prstClr val="black"/>
                </a:solidFill>
                <a:latin typeface="Arial" panose="020B0604020202020204" pitchFamily="34" charset="0"/>
                <a:cs typeface="Arial" panose="020B0604020202020204" pitchFamily="34" charset="0"/>
              </a:rPr>
              <a:t>monitored</a:t>
            </a:r>
          </a:p>
          <a:p>
            <a:pPr marL="0" lvl="0" indent="0">
              <a:spcBef>
                <a:spcPts val="0"/>
              </a:spcBef>
              <a:spcAft>
                <a:spcPts val="0"/>
              </a:spcAft>
              <a:buNone/>
            </a:pPr>
            <a:r>
              <a:rPr lang="en-GB" sz="1700" b="1" dirty="0" smtClean="0">
                <a:solidFill>
                  <a:prstClr val="black"/>
                </a:solidFill>
                <a:latin typeface="Arial" panose="020B0604020202020204" pitchFamily="34" charset="0"/>
                <a:cs typeface="Arial" panose="020B0604020202020204" pitchFamily="34" charset="0"/>
              </a:rPr>
              <a:t>Performance</a:t>
            </a:r>
            <a:r>
              <a:rPr lang="en-GB" sz="1700" b="1" dirty="0">
                <a:solidFill>
                  <a:prstClr val="black"/>
                </a:solidFill>
                <a:latin typeface="Arial" panose="020B0604020202020204" pitchFamily="34" charset="0"/>
                <a:cs typeface="Arial" panose="020B0604020202020204" pitchFamily="34" charset="0"/>
              </a:rPr>
              <a:t>: </a:t>
            </a:r>
            <a:r>
              <a:rPr lang="en-US" sz="1700" dirty="0">
                <a:solidFill>
                  <a:prstClr val="black"/>
                </a:solidFill>
                <a:latin typeface="Arial" panose="020B0604020202020204" pitchFamily="34" charset="0"/>
                <a:cs typeface="Arial" panose="020B0604020202020204" pitchFamily="34" charset="0"/>
              </a:rPr>
              <a:t>100% of entities programme performance monitored</a:t>
            </a:r>
          </a:p>
          <a:p>
            <a:pPr>
              <a:spcBef>
                <a:spcPts val="0"/>
              </a:spcBef>
              <a:spcAft>
                <a:spcPts val="0"/>
              </a:spcAft>
              <a:buFont typeface="Wingdings" panose="05000000000000000000" pitchFamily="2" charset="2"/>
              <a:buChar char="§"/>
            </a:pPr>
            <a:r>
              <a:rPr lang="en-US" sz="1700" dirty="0">
                <a:solidFill>
                  <a:prstClr val="black"/>
                </a:solidFill>
                <a:latin typeface="Arial" panose="020B0604020202020204" pitchFamily="34" charset="0"/>
                <a:cs typeface="Arial" panose="020B0604020202020204" pitchFamily="34" charset="0"/>
              </a:rPr>
              <a:t>Performance on </a:t>
            </a:r>
            <a:r>
              <a:rPr lang="en-US" sz="1700" dirty="0" smtClean="0">
                <a:solidFill>
                  <a:prstClr val="black"/>
                </a:solidFill>
                <a:latin typeface="Arial" panose="020B0604020202020204" pitchFamily="34" charset="0"/>
                <a:cs typeface="Arial" panose="020B0604020202020204" pitchFamily="34" charset="0"/>
              </a:rPr>
              <a:t>contribution </a:t>
            </a:r>
            <a:r>
              <a:rPr lang="en-US" sz="1700" dirty="0">
                <a:solidFill>
                  <a:prstClr val="black"/>
                </a:solidFill>
                <a:latin typeface="Arial" panose="020B0604020202020204" pitchFamily="34" charset="0"/>
                <a:cs typeface="Arial" panose="020B0604020202020204" pitchFamily="34" charset="0"/>
              </a:rPr>
              <a:t>by </a:t>
            </a:r>
            <a:r>
              <a:rPr lang="en-US" sz="1700" dirty="0" smtClean="0">
                <a:solidFill>
                  <a:prstClr val="black"/>
                </a:solidFill>
                <a:latin typeface="Arial" panose="020B0604020202020204" pitchFamily="34" charset="0"/>
                <a:cs typeface="Arial" panose="020B0604020202020204" pitchFamily="34" charset="0"/>
              </a:rPr>
              <a:t>SHRA to Rental and Social Housing </a:t>
            </a:r>
            <a:r>
              <a:rPr lang="en-US" sz="1700" dirty="0">
                <a:solidFill>
                  <a:prstClr val="black"/>
                </a:solidFill>
                <a:latin typeface="Arial" panose="020B0604020202020204" pitchFamily="34" charset="0"/>
                <a:cs typeface="Arial" panose="020B0604020202020204" pitchFamily="34" charset="0"/>
              </a:rPr>
              <a:t>Programme was monitored.</a:t>
            </a:r>
          </a:p>
          <a:p>
            <a:pPr marL="0" lvl="0" indent="0" algn="just">
              <a:spcBef>
                <a:spcPct val="0"/>
              </a:spcBef>
              <a:buNone/>
              <a:defRPr/>
            </a:pPr>
            <a:endParaRPr lang="en-US" sz="1700" dirty="0" smtClean="0">
              <a:solidFill>
                <a:prstClr val="black"/>
              </a:solidFill>
              <a:latin typeface="Arial" pitchFamily="34" charset="0"/>
              <a:ea typeface="MS PGothic" panose="020B0600070205080204" pitchFamily="34" charset="-128"/>
            </a:endParaRPr>
          </a:p>
          <a:p>
            <a:pPr marL="0" lvl="0" indent="0">
              <a:spcBef>
                <a:spcPts val="0"/>
              </a:spcBef>
              <a:spcAft>
                <a:spcPts val="0"/>
              </a:spcAft>
              <a:buNone/>
            </a:pPr>
            <a:r>
              <a:rPr lang="en-GB" sz="1700" b="1" dirty="0">
                <a:solidFill>
                  <a:prstClr val="black"/>
                </a:solidFill>
                <a:latin typeface="Arial" panose="020B0604020202020204" pitchFamily="34" charset="0"/>
                <a:cs typeface="Arial" panose="020B0604020202020204" pitchFamily="34" charset="0"/>
              </a:rPr>
              <a:t>Target</a:t>
            </a:r>
            <a:r>
              <a:rPr lang="en-ZA" sz="1700" b="1" dirty="0">
                <a:solidFill>
                  <a:prstClr val="black"/>
                </a:solidFill>
                <a:latin typeface="Arial" panose="020B0604020202020204" pitchFamily="34" charset="0"/>
                <a:cs typeface="Arial" panose="020B0604020202020204" pitchFamily="34" charset="0"/>
              </a:rPr>
              <a:t>: </a:t>
            </a:r>
            <a:r>
              <a:rPr lang="en-US" sz="1700" dirty="0">
                <a:solidFill>
                  <a:prstClr val="black"/>
                </a:solidFill>
                <a:latin typeface="Arial" panose="020B0604020202020204" pitchFamily="34" charset="0"/>
                <a:cs typeface="Arial" panose="020B0604020202020204" pitchFamily="34" charset="0"/>
              </a:rPr>
              <a:t>100% implementation of the Human Settlements Capacity Assembly Programme (Rental and Social Housing Programme</a:t>
            </a:r>
            <a:r>
              <a:rPr lang="en-US" sz="1700" dirty="0" smtClean="0">
                <a:solidFill>
                  <a:prstClr val="black"/>
                </a:solidFill>
                <a:latin typeface="Arial" panose="020B0604020202020204" pitchFamily="34" charset="0"/>
                <a:cs typeface="Arial" panose="020B0604020202020204" pitchFamily="34" charset="0"/>
              </a:rPr>
              <a:t>)</a:t>
            </a:r>
          </a:p>
          <a:p>
            <a:pPr marL="0" lvl="0" indent="0" algn="just">
              <a:spcBef>
                <a:spcPct val="0"/>
              </a:spcBef>
              <a:buNone/>
              <a:defRPr/>
            </a:pPr>
            <a:r>
              <a:rPr lang="en-GB" sz="1700" b="1" dirty="0" smtClean="0">
                <a:solidFill>
                  <a:prstClr val="black"/>
                </a:solidFill>
                <a:latin typeface="Arial" panose="020B0604020202020204" pitchFamily="34" charset="0"/>
                <a:cs typeface="Arial" panose="020B0604020202020204" pitchFamily="34" charset="0"/>
              </a:rPr>
              <a:t>Performance</a:t>
            </a:r>
            <a:r>
              <a:rPr lang="en-GB" sz="1700" b="1" dirty="0">
                <a:solidFill>
                  <a:prstClr val="black"/>
                </a:solidFill>
                <a:latin typeface="Arial" panose="020B0604020202020204" pitchFamily="34" charset="0"/>
                <a:cs typeface="Arial" panose="020B0604020202020204" pitchFamily="34" charset="0"/>
              </a:rPr>
              <a:t>: </a:t>
            </a:r>
            <a:r>
              <a:rPr lang="en-US" sz="1700" dirty="0">
                <a:solidFill>
                  <a:prstClr val="black"/>
                </a:solidFill>
                <a:latin typeface="Arial" panose="020B0604020202020204" pitchFamily="34" charset="0"/>
                <a:cs typeface="Arial" panose="020B0604020202020204" pitchFamily="34" charset="0"/>
              </a:rPr>
              <a:t>0% </a:t>
            </a:r>
            <a:r>
              <a:rPr lang="en-US" sz="1700" dirty="0" smtClean="0">
                <a:solidFill>
                  <a:prstClr val="black"/>
                </a:solidFill>
                <a:latin typeface="Arial" panose="020B0604020202020204" pitchFamily="34" charset="0"/>
                <a:cs typeface="Arial" panose="020B0604020202020204" pitchFamily="34" charset="0"/>
              </a:rPr>
              <a:t>implementation of the </a:t>
            </a:r>
            <a:r>
              <a:rPr lang="en-US" sz="1700" dirty="0">
                <a:solidFill>
                  <a:prstClr val="black"/>
                </a:solidFill>
                <a:latin typeface="Arial" panose="020B0604020202020204" pitchFamily="34" charset="0"/>
                <a:cs typeface="Arial" panose="020B0604020202020204" pitchFamily="34" charset="0"/>
              </a:rPr>
              <a:t>Human Settlements Capacity Assembly Programme </a:t>
            </a:r>
            <a:r>
              <a:rPr lang="en-US" sz="1700" dirty="0" smtClean="0">
                <a:solidFill>
                  <a:prstClr val="black"/>
                </a:solidFill>
                <a:latin typeface="Arial" panose="020B0604020202020204" pitchFamily="34" charset="0"/>
                <a:cs typeface="Arial" panose="020B0604020202020204" pitchFamily="34" charset="0"/>
              </a:rPr>
              <a:t>(Rental </a:t>
            </a:r>
            <a:r>
              <a:rPr lang="en-US" sz="1700" dirty="0">
                <a:solidFill>
                  <a:prstClr val="black"/>
                </a:solidFill>
                <a:latin typeface="Arial" panose="020B0604020202020204" pitchFamily="34" charset="0"/>
                <a:cs typeface="Arial" panose="020B0604020202020204" pitchFamily="34" charset="0"/>
              </a:rPr>
              <a:t>&amp; Social Housing Programme</a:t>
            </a:r>
            <a:r>
              <a:rPr lang="en-US" sz="1700" dirty="0" smtClean="0">
                <a:solidFill>
                  <a:prstClr val="black"/>
                </a:solidFill>
                <a:latin typeface="Arial" panose="020B0604020202020204" pitchFamily="34" charset="0"/>
                <a:cs typeface="Arial" panose="020B0604020202020204" pitchFamily="34" charset="0"/>
              </a:rPr>
              <a:t>). </a:t>
            </a:r>
            <a:r>
              <a:rPr lang="en-US" sz="1700" dirty="0">
                <a:solidFill>
                  <a:prstClr val="black"/>
                </a:solidFill>
                <a:latin typeface="Arial" panose="020B0604020202020204" pitchFamily="34" charset="0"/>
                <a:cs typeface="Arial" panose="020B0604020202020204" pitchFamily="34" charset="0"/>
              </a:rPr>
              <a:t>There was one (1) activity in line with the implementation plan and it was not achieved.</a:t>
            </a:r>
          </a:p>
          <a:p>
            <a:pPr lvl="0">
              <a:spcBef>
                <a:spcPts val="0"/>
              </a:spcBef>
              <a:spcAft>
                <a:spcPts val="0"/>
              </a:spcAft>
              <a:buFont typeface="Wingdings" panose="05000000000000000000" pitchFamily="2" charset="2"/>
              <a:buChar char="§"/>
              <a:defRPr/>
            </a:pPr>
            <a:r>
              <a:rPr lang="en-US" sz="1700" dirty="0">
                <a:solidFill>
                  <a:prstClr val="black"/>
                </a:solidFill>
                <a:latin typeface="Arial" panose="020B0604020202020204" pitchFamily="34" charset="0"/>
                <a:cs typeface="Arial" panose="020B0604020202020204" pitchFamily="34" charset="0"/>
              </a:rPr>
              <a:t>The conclusion of the facilitation process was delayed due to unavailability of nominated Bid Evaluation </a:t>
            </a:r>
            <a:r>
              <a:rPr lang="en-US" sz="1700" dirty="0" smtClean="0">
                <a:solidFill>
                  <a:prstClr val="black"/>
                </a:solidFill>
                <a:latin typeface="Arial" panose="020B0604020202020204" pitchFamily="34" charset="0"/>
                <a:cs typeface="Arial" panose="020B0604020202020204" pitchFamily="34" charset="0"/>
              </a:rPr>
              <a:t>Committee members </a:t>
            </a:r>
            <a:r>
              <a:rPr lang="en-US" sz="1700" dirty="0">
                <a:solidFill>
                  <a:prstClr val="black"/>
                </a:solidFill>
                <a:latin typeface="Arial" panose="020B0604020202020204" pitchFamily="34" charset="0"/>
                <a:cs typeface="Arial" panose="020B0604020202020204" pitchFamily="34" charset="0"/>
              </a:rPr>
              <a:t>to evaluate the 153 bids received </a:t>
            </a:r>
            <a:endParaRPr lang="en-ZA" sz="1700" dirty="0">
              <a:solidFill>
                <a:prstClr val="black"/>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C177964D-3CDF-2F46-9E7D-3AB8485A2693}" type="slidenum">
              <a:rPr lang="en-US" altLang="en-US" smtClean="0"/>
              <a:pPr>
                <a:defRPr/>
              </a:pPr>
              <a:t>25</a:t>
            </a:fld>
            <a:endParaRPr lang="en-US" altLang="en-US" dirty="0"/>
          </a:p>
        </p:txBody>
      </p:sp>
      <p:sp>
        <p:nvSpPr>
          <p:cNvPr id="5" name="Footer Placeholder 4"/>
          <p:cNvSpPr>
            <a:spLocks noGrp="1"/>
          </p:cNvSpPr>
          <p:nvPr>
            <p:ph type="ftr" sz="quarter" idx="11"/>
          </p:nvPr>
        </p:nvSpPr>
        <p:spPr/>
        <p:txBody>
          <a:bodyPr/>
          <a:lstStyle/>
          <a:p>
            <a:pPr>
              <a:defRPr/>
            </a:pPr>
            <a:endParaRPr lang="en-US" dirty="0">
              <a:solidFill>
                <a:srgbClr val="000000">
                  <a:tint val="75000"/>
                </a:srgbClr>
              </a:solidFill>
            </a:endParaRPr>
          </a:p>
        </p:txBody>
      </p:sp>
      <p:sp>
        <p:nvSpPr>
          <p:cNvPr id="6" name="Date Placeholder 5"/>
          <p:cNvSpPr>
            <a:spLocks noGrp="1"/>
          </p:cNvSpPr>
          <p:nvPr>
            <p:ph type="dt" sz="half" idx="12"/>
          </p:nvPr>
        </p:nvSpPr>
        <p:spPr/>
        <p:txBody>
          <a:bodyPr/>
          <a:lstStyle/>
          <a:p>
            <a:pPr>
              <a:defRPr/>
            </a:pPr>
            <a:fld id="{04BCFF81-8853-7543-8BA2-A647B471C165}" type="datetime1">
              <a:rPr lang="en-US" altLang="en-US" smtClean="0"/>
              <a:pPr>
                <a:defRPr/>
              </a:pPr>
              <a:t>2/23/2022</a:t>
            </a:fld>
            <a:endParaRPr lang="en-US" altLang="en-US" dirty="0"/>
          </a:p>
        </p:txBody>
      </p:sp>
      <p:sp>
        <p:nvSpPr>
          <p:cNvPr id="7" name="Title 7"/>
          <p:cNvSpPr txBox="1">
            <a:spLocks noGrp="1"/>
          </p:cNvSpPr>
          <p:nvPr>
            <p:ph type="title"/>
          </p:nvPr>
        </p:nvSpPr>
        <p:spPr bwMode="auto">
          <a:xfrm>
            <a:off x="0" y="0"/>
            <a:ext cx="9144000" cy="1124744"/>
          </a:xfrm>
          <a:prstGeom prst="rect">
            <a:avLst/>
          </a:prstGeom>
          <a:solidFill>
            <a:schemeClr val="tx2">
              <a:lumMod val="90000"/>
              <a:lumOff val="10000"/>
            </a:schemeClr>
          </a:solidFill>
          <a:ln>
            <a:noFill/>
          </a:ln>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800" kern="1200" cap="all" baseline="0">
                <a:solidFill>
                  <a:schemeClr val="bg1"/>
                </a:solidFill>
                <a:latin typeface="Arial"/>
                <a:ea typeface="MS PGothic" panose="020B0600070205080204" pitchFamily="34"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pPr algn="ctr">
              <a:defRPr/>
            </a:pPr>
            <a:r>
              <a:rPr lang="en-US" sz="1800" b="1" cap="none" dirty="0" smtClean="0">
                <a:ea typeface="ＭＳ Ｐゴシック" pitchFamily="-108" charset="-128"/>
              </a:rPr>
              <a:t>RENTAL </a:t>
            </a:r>
            <a:r>
              <a:rPr lang="en-US" sz="1800" b="1" cap="none" dirty="0">
                <a:ea typeface="ＭＳ Ｐゴシック" pitchFamily="-108" charset="-128"/>
              </a:rPr>
              <a:t>AND SOCIAL HOUSING PROGRAMME</a:t>
            </a:r>
          </a:p>
        </p:txBody>
      </p:sp>
    </p:spTree>
    <p:extLst>
      <p:ext uri="{BB962C8B-B14F-4D97-AF65-F5344CB8AC3E}">
        <p14:creationId xmlns:p14="http://schemas.microsoft.com/office/powerpoint/2010/main" xmlns="" val="3040065340"/>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124744"/>
            <a:ext cx="8928992" cy="4752528"/>
          </a:xfrm>
        </p:spPr>
        <p:txBody>
          <a:bodyPr/>
          <a:lstStyle/>
          <a:p>
            <a:pPr marL="0" lvl="0" indent="0">
              <a:spcBef>
                <a:spcPts val="0"/>
              </a:spcBef>
              <a:spcAft>
                <a:spcPts val="0"/>
              </a:spcAft>
              <a:buNone/>
            </a:pPr>
            <a:r>
              <a:rPr lang="en-GB" sz="1700" b="1" dirty="0">
                <a:solidFill>
                  <a:prstClr val="black"/>
                </a:solidFill>
                <a:latin typeface="Arial" panose="020B0604020202020204" pitchFamily="34" charset="0"/>
                <a:cs typeface="Arial" panose="020B0604020202020204" pitchFamily="34" charset="0"/>
              </a:rPr>
              <a:t>Target</a:t>
            </a:r>
            <a:r>
              <a:rPr lang="en-ZA" sz="1700" b="1" dirty="0">
                <a:solidFill>
                  <a:prstClr val="black"/>
                </a:solidFill>
                <a:latin typeface="Arial" panose="020B0604020202020204" pitchFamily="34" charset="0"/>
                <a:cs typeface="Arial" panose="020B0604020202020204" pitchFamily="34" charset="0"/>
              </a:rPr>
              <a:t>: </a:t>
            </a:r>
            <a:r>
              <a:rPr lang="en-US" sz="1700" dirty="0">
                <a:solidFill>
                  <a:prstClr val="black"/>
                </a:solidFill>
                <a:latin typeface="Arial" panose="020B0604020202020204" pitchFamily="34" charset="0"/>
                <a:cs typeface="Arial" panose="020B0604020202020204" pitchFamily="34" charset="0"/>
              </a:rPr>
              <a:t>Draft policy (Affordable housing</a:t>
            </a:r>
            <a:r>
              <a:rPr lang="en-US" sz="1700" dirty="0" smtClean="0">
                <a:solidFill>
                  <a:prstClr val="black"/>
                </a:solidFill>
                <a:latin typeface="Arial" panose="020B0604020202020204" pitchFamily="34" charset="0"/>
                <a:cs typeface="Arial" panose="020B0604020202020204" pitchFamily="34" charset="0"/>
              </a:rPr>
              <a:t>)</a:t>
            </a:r>
            <a:endParaRPr lang="en-US" sz="1700" dirty="0" smtClean="0">
              <a:solidFill>
                <a:srgbClr val="FF0000"/>
              </a:solidFill>
              <a:latin typeface="Arial" panose="020B0604020202020204" pitchFamily="34" charset="0"/>
              <a:cs typeface="Arial" panose="020B0604020202020204" pitchFamily="34" charset="0"/>
            </a:endParaRPr>
          </a:p>
          <a:p>
            <a:pPr marL="0" lvl="0" indent="0">
              <a:spcBef>
                <a:spcPts val="0"/>
              </a:spcBef>
              <a:spcAft>
                <a:spcPts val="0"/>
              </a:spcAft>
              <a:buNone/>
            </a:pPr>
            <a:r>
              <a:rPr lang="en-GB" sz="1700" b="1" dirty="0" smtClean="0">
                <a:solidFill>
                  <a:prstClr val="black"/>
                </a:solidFill>
                <a:latin typeface="Arial" panose="020B0604020202020204" pitchFamily="34" charset="0"/>
                <a:cs typeface="Arial" panose="020B0604020202020204" pitchFamily="34" charset="0"/>
              </a:rPr>
              <a:t>Performance</a:t>
            </a:r>
            <a:r>
              <a:rPr lang="en-GB" sz="1700" b="1" dirty="0">
                <a:solidFill>
                  <a:prstClr val="black"/>
                </a:solidFill>
                <a:latin typeface="Arial" panose="020B0604020202020204" pitchFamily="34" charset="0"/>
                <a:cs typeface="Arial" panose="020B0604020202020204" pitchFamily="34" charset="0"/>
              </a:rPr>
              <a:t>: </a:t>
            </a:r>
            <a:r>
              <a:rPr lang="en-US" sz="1700" dirty="0">
                <a:solidFill>
                  <a:prstClr val="black"/>
                </a:solidFill>
                <a:latin typeface="Arial" panose="020B0604020202020204" pitchFamily="34" charset="0"/>
                <a:cs typeface="Arial" panose="020B0604020202020204" pitchFamily="34" charset="0"/>
              </a:rPr>
              <a:t>Draft policy partially </a:t>
            </a:r>
            <a:r>
              <a:rPr lang="en-US" sz="1700" dirty="0" smtClean="0">
                <a:solidFill>
                  <a:prstClr val="black"/>
                </a:solidFill>
                <a:latin typeface="Arial" panose="020B0604020202020204" pitchFamily="34" charset="0"/>
                <a:cs typeface="Arial" panose="020B0604020202020204" pitchFamily="34" charset="0"/>
              </a:rPr>
              <a:t>completed (Affordable housing)</a:t>
            </a:r>
          </a:p>
          <a:p>
            <a:pPr lvl="0">
              <a:spcBef>
                <a:spcPts val="0"/>
              </a:spcBef>
              <a:spcAft>
                <a:spcPts val="0"/>
              </a:spcAft>
              <a:buFont typeface="Wingdings" panose="05000000000000000000" pitchFamily="2" charset="2"/>
              <a:buChar char="§"/>
            </a:pPr>
            <a:r>
              <a:rPr lang="en-US" sz="1700" dirty="0">
                <a:solidFill>
                  <a:prstClr val="black"/>
                </a:solidFill>
              </a:rPr>
              <a:t>A draft document submitted however, proof of SEIAS phase 1 and </a:t>
            </a:r>
            <a:r>
              <a:rPr lang="en-US" sz="1700" dirty="0" smtClean="0">
                <a:solidFill>
                  <a:prstClr val="black"/>
                </a:solidFill>
              </a:rPr>
              <a:t>the policy framework were </a:t>
            </a:r>
            <a:r>
              <a:rPr lang="en-US" sz="1700" dirty="0">
                <a:solidFill>
                  <a:prstClr val="black"/>
                </a:solidFill>
              </a:rPr>
              <a:t>not </a:t>
            </a:r>
            <a:r>
              <a:rPr lang="en-US" sz="1700" dirty="0" smtClean="0">
                <a:solidFill>
                  <a:prstClr val="black"/>
                </a:solidFill>
              </a:rPr>
              <a:t>submitted</a:t>
            </a:r>
          </a:p>
          <a:p>
            <a:pPr lvl="0">
              <a:spcBef>
                <a:spcPts val="0"/>
              </a:spcBef>
              <a:spcAft>
                <a:spcPts val="0"/>
              </a:spcAft>
              <a:buFont typeface="Wingdings" panose="05000000000000000000" pitchFamily="2" charset="2"/>
              <a:buChar char="§"/>
            </a:pPr>
            <a:endParaRPr lang="en-US" sz="1700" dirty="0">
              <a:solidFill>
                <a:prstClr val="black"/>
              </a:solidFill>
            </a:endParaRPr>
          </a:p>
          <a:p>
            <a:pPr marL="0" lvl="0" indent="0">
              <a:spcBef>
                <a:spcPts val="0"/>
              </a:spcBef>
              <a:spcAft>
                <a:spcPts val="0"/>
              </a:spcAft>
              <a:buNone/>
            </a:pPr>
            <a:r>
              <a:rPr lang="en-GB" sz="1700" b="1" dirty="0">
                <a:solidFill>
                  <a:prstClr val="black"/>
                </a:solidFill>
                <a:latin typeface="Arial" panose="020B0604020202020204" pitchFamily="34" charset="0"/>
                <a:cs typeface="Arial" panose="020B0604020202020204" pitchFamily="34" charset="0"/>
              </a:rPr>
              <a:t>Target</a:t>
            </a:r>
            <a:r>
              <a:rPr lang="en-ZA" sz="1700" b="1" dirty="0" smtClean="0">
                <a:solidFill>
                  <a:prstClr val="black"/>
                </a:solidFill>
                <a:latin typeface="Arial" panose="020B0604020202020204" pitchFamily="34" charset="0"/>
                <a:cs typeface="Arial" panose="020B0604020202020204" pitchFamily="34" charset="0"/>
              </a:rPr>
              <a:t>: </a:t>
            </a:r>
            <a:r>
              <a:rPr lang="en-ZA" sz="1700" dirty="0">
                <a:solidFill>
                  <a:prstClr val="black"/>
                </a:solidFill>
                <a:latin typeface="Arial" panose="020B0604020202020204" pitchFamily="34" charset="0"/>
                <a:cs typeface="Arial" panose="020B0604020202020204" pitchFamily="34" charset="0"/>
              </a:rPr>
              <a:t>E</a:t>
            </a:r>
            <a:r>
              <a:rPr lang="en-US" sz="1700" dirty="0">
                <a:solidFill>
                  <a:prstClr val="black"/>
                </a:solidFill>
                <a:latin typeface="Arial" panose="020B0604020202020204" pitchFamily="34" charset="0"/>
                <a:cs typeface="Arial" panose="020B0604020202020204" pitchFamily="34" charset="0"/>
              </a:rPr>
              <a:t>valuation study</a:t>
            </a:r>
            <a:r>
              <a:rPr lang="en-ZA" sz="1700" dirty="0">
                <a:solidFill>
                  <a:prstClr val="black"/>
                </a:solidFill>
                <a:latin typeface="Arial" panose="020B0604020202020204" pitchFamily="34" charset="0"/>
                <a:cs typeface="Arial" panose="020B0604020202020204" pitchFamily="34" charset="0"/>
              </a:rPr>
              <a:t> </a:t>
            </a:r>
            <a:r>
              <a:rPr lang="en-US" sz="1700" dirty="0" smtClean="0">
                <a:latin typeface="Arial" panose="020B0604020202020204" pitchFamily="34" charset="0"/>
                <a:cs typeface="Arial" panose="020B0604020202020204" pitchFamily="34" charset="0"/>
              </a:rPr>
              <a:t>(</a:t>
            </a:r>
            <a:r>
              <a:rPr lang="en-US" sz="1700" dirty="0" smtClean="0">
                <a:solidFill>
                  <a:prstClr val="black"/>
                </a:solidFill>
                <a:latin typeface="Arial" panose="020B0604020202020204" pitchFamily="34" charset="0"/>
                <a:cs typeface="Arial" panose="020B0604020202020204" pitchFamily="34" charset="0"/>
              </a:rPr>
              <a:t>FLISP</a:t>
            </a:r>
            <a:r>
              <a:rPr lang="en-US" sz="1700" dirty="0" smtClean="0">
                <a:latin typeface="Arial" panose="020B0604020202020204" pitchFamily="34" charset="0"/>
                <a:cs typeface="Arial" panose="020B0604020202020204" pitchFamily="34" charset="0"/>
              </a:rPr>
              <a:t>) </a:t>
            </a:r>
            <a:r>
              <a:rPr lang="en-US" sz="1700" dirty="0" smtClean="0">
                <a:solidFill>
                  <a:prstClr val="black"/>
                </a:solidFill>
                <a:latin typeface="Arial" panose="020B0604020202020204" pitchFamily="34" charset="0"/>
                <a:cs typeface="Arial" panose="020B0604020202020204" pitchFamily="34" charset="0"/>
              </a:rPr>
              <a:t>finalised </a:t>
            </a:r>
            <a:r>
              <a:rPr lang="en-US" sz="1700" dirty="0">
                <a:solidFill>
                  <a:prstClr val="black"/>
                </a:solidFill>
                <a:latin typeface="Arial" panose="020B0604020202020204" pitchFamily="34" charset="0"/>
                <a:cs typeface="Arial" panose="020B0604020202020204" pitchFamily="34" charset="0"/>
              </a:rPr>
              <a:t>and published a report </a:t>
            </a:r>
            <a:endParaRPr lang="en-US" sz="1700" dirty="0" smtClean="0">
              <a:solidFill>
                <a:prstClr val="black"/>
              </a:solidFill>
              <a:latin typeface="Arial" panose="020B0604020202020204" pitchFamily="34" charset="0"/>
              <a:cs typeface="Arial" panose="020B0604020202020204" pitchFamily="34" charset="0"/>
            </a:endParaRPr>
          </a:p>
          <a:p>
            <a:pPr marL="0" lvl="0" indent="0">
              <a:spcBef>
                <a:spcPts val="0"/>
              </a:spcBef>
              <a:spcAft>
                <a:spcPts val="0"/>
              </a:spcAft>
              <a:buNone/>
            </a:pPr>
            <a:r>
              <a:rPr lang="en-GB" sz="1700" b="1" dirty="0" smtClean="0">
                <a:solidFill>
                  <a:prstClr val="black"/>
                </a:solidFill>
                <a:latin typeface="Arial" panose="020B0604020202020204" pitchFamily="34" charset="0"/>
                <a:cs typeface="Arial" panose="020B0604020202020204" pitchFamily="34" charset="0"/>
              </a:rPr>
              <a:t>Performance</a:t>
            </a:r>
            <a:r>
              <a:rPr lang="en-GB" sz="1700" b="1" dirty="0">
                <a:solidFill>
                  <a:prstClr val="black"/>
                </a:solidFill>
                <a:latin typeface="Arial" panose="020B0604020202020204" pitchFamily="34" charset="0"/>
                <a:cs typeface="Arial" panose="020B0604020202020204" pitchFamily="34" charset="0"/>
              </a:rPr>
              <a:t>: </a:t>
            </a:r>
            <a:r>
              <a:rPr lang="en-ZA" sz="1700" dirty="0">
                <a:solidFill>
                  <a:prstClr val="black"/>
                </a:solidFill>
                <a:latin typeface="Arial" panose="020B0604020202020204" pitchFamily="34" charset="0"/>
                <a:cs typeface="Arial" panose="020B0604020202020204" pitchFamily="34" charset="0"/>
              </a:rPr>
              <a:t>E</a:t>
            </a:r>
            <a:r>
              <a:rPr lang="en-US" sz="1700" dirty="0">
                <a:solidFill>
                  <a:prstClr val="black"/>
                </a:solidFill>
                <a:latin typeface="Arial" panose="020B0604020202020204" pitchFamily="34" charset="0"/>
                <a:cs typeface="Arial" panose="020B0604020202020204" pitchFamily="34" charset="0"/>
              </a:rPr>
              <a:t>valuation study</a:t>
            </a:r>
            <a:r>
              <a:rPr lang="en-ZA" sz="1700" dirty="0">
                <a:solidFill>
                  <a:prstClr val="black"/>
                </a:solidFill>
                <a:latin typeface="Arial" panose="020B0604020202020204" pitchFamily="34" charset="0"/>
                <a:cs typeface="Arial" panose="020B0604020202020204" pitchFamily="34" charset="0"/>
              </a:rPr>
              <a:t> </a:t>
            </a:r>
            <a:r>
              <a:rPr lang="en-ZA" sz="1700" dirty="0" smtClean="0">
                <a:solidFill>
                  <a:prstClr val="black"/>
                </a:solidFill>
                <a:latin typeface="Arial" panose="020B0604020202020204" pitchFamily="34" charset="0"/>
                <a:cs typeface="Arial" panose="020B0604020202020204" pitchFamily="34" charset="0"/>
              </a:rPr>
              <a:t>(</a:t>
            </a:r>
            <a:r>
              <a:rPr lang="en-US" sz="1700" dirty="0" smtClean="0">
                <a:solidFill>
                  <a:prstClr val="black"/>
                </a:solidFill>
                <a:latin typeface="Arial" panose="020B0604020202020204" pitchFamily="34" charset="0"/>
                <a:cs typeface="Arial" panose="020B0604020202020204" pitchFamily="34" charset="0"/>
              </a:rPr>
              <a:t>FLISP) report was finalised</a:t>
            </a:r>
            <a:r>
              <a:rPr lang="en-US" sz="1700" dirty="0">
                <a:solidFill>
                  <a:prstClr val="black"/>
                </a:solidFill>
                <a:latin typeface="Arial" panose="020B0604020202020204" pitchFamily="34" charset="0"/>
                <a:cs typeface="Arial" panose="020B0604020202020204" pitchFamily="34" charset="0"/>
              </a:rPr>
              <a:t>,</a:t>
            </a:r>
            <a:r>
              <a:rPr lang="en-US" sz="1700" dirty="0" smtClean="0">
                <a:solidFill>
                  <a:prstClr val="black"/>
                </a:solidFill>
                <a:latin typeface="Arial" panose="020B0604020202020204" pitchFamily="34" charset="0"/>
                <a:cs typeface="Arial" panose="020B0604020202020204" pitchFamily="34" charset="0"/>
              </a:rPr>
              <a:t> </a:t>
            </a:r>
            <a:r>
              <a:rPr lang="en-US" sz="1700" dirty="0">
                <a:solidFill>
                  <a:prstClr val="black"/>
                </a:solidFill>
                <a:latin typeface="Arial" panose="020B0604020202020204" pitchFamily="34" charset="0"/>
                <a:cs typeface="Arial" panose="020B0604020202020204" pitchFamily="34" charset="0"/>
              </a:rPr>
              <a:t>but not yet </a:t>
            </a:r>
            <a:r>
              <a:rPr lang="en-US" sz="1700" dirty="0" smtClean="0">
                <a:solidFill>
                  <a:prstClr val="black"/>
                </a:solidFill>
                <a:latin typeface="Arial" panose="020B0604020202020204" pitchFamily="34" charset="0"/>
                <a:cs typeface="Arial" panose="020B0604020202020204" pitchFamily="34" charset="0"/>
              </a:rPr>
              <a:t>published</a:t>
            </a:r>
          </a:p>
          <a:p>
            <a:pPr lvl="0">
              <a:spcBef>
                <a:spcPts val="0"/>
              </a:spcBef>
              <a:spcAft>
                <a:spcPts val="0"/>
              </a:spcAft>
              <a:buFont typeface="Wingdings" panose="05000000000000000000" pitchFamily="2" charset="2"/>
              <a:buChar char="§"/>
            </a:pPr>
            <a:r>
              <a:rPr lang="en-US" sz="1700" dirty="0" smtClean="0">
                <a:solidFill>
                  <a:prstClr val="black"/>
                </a:solidFill>
                <a:latin typeface="Arial" panose="020B0604020202020204" pitchFamily="34" charset="0"/>
                <a:cs typeface="Arial" panose="020B0604020202020204" pitchFamily="34" charset="0"/>
              </a:rPr>
              <a:t>The publication of the study on Implementation evaluation of FLISP  was not </a:t>
            </a:r>
            <a:r>
              <a:rPr lang="en-US" sz="1700" dirty="0">
                <a:solidFill>
                  <a:prstClr val="black"/>
                </a:solidFill>
                <a:latin typeface="Arial" panose="020B0604020202020204" pitchFamily="34" charset="0"/>
                <a:cs typeface="Arial" panose="020B0604020202020204" pitchFamily="34" charset="0"/>
              </a:rPr>
              <a:t>concluded </a:t>
            </a:r>
            <a:r>
              <a:rPr lang="en-US" sz="1700" dirty="0" smtClean="0">
                <a:solidFill>
                  <a:prstClr val="black"/>
                </a:solidFill>
                <a:latin typeface="Arial" panose="020B0604020202020204" pitchFamily="34" charset="0"/>
                <a:cs typeface="Arial" panose="020B0604020202020204" pitchFamily="34" charset="0"/>
              </a:rPr>
              <a:t>since </a:t>
            </a:r>
            <a:r>
              <a:rPr lang="en-US" sz="1700" dirty="0">
                <a:solidFill>
                  <a:prstClr val="black"/>
                </a:solidFill>
                <a:latin typeface="Arial" panose="020B0604020202020204" pitchFamily="34" charset="0"/>
                <a:cs typeface="Arial" panose="020B0604020202020204" pitchFamily="34" charset="0"/>
              </a:rPr>
              <a:t>the report was completed close to the end of the </a:t>
            </a:r>
            <a:r>
              <a:rPr lang="en-US" sz="1700" dirty="0" smtClean="0">
                <a:solidFill>
                  <a:prstClr val="black"/>
                </a:solidFill>
                <a:latin typeface="Arial" panose="020B0604020202020204" pitchFamily="34" charset="0"/>
                <a:cs typeface="Arial" panose="020B0604020202020204" pitchFamily="34" charset="0"/>
              </a:rPr>
              <a:t>quarter and it will be finalised in the next quarter</a:t>
            </a:r>
          </a:p>
          <a:p>
            <a:pPr marL="0" lvl="0" indent="0">
              <a:spcBef>
                <a:spcPts val="0"/>
              </a:spcBef>
              <a:spcAft>
                <a:spcPts val="0"/>
              </a:spcAft>
              <a:buNone/>
            </a:pPr>
            <a:endParaRPr lang="en-US" sz="1700" dirty="0">
              <a:solidFill>
                <a:prstClr val="black"/>
              </a:solidFill>
              <a:latin typeface="Arial" panose="020B0604020202020204" pitchFamily="34" charset="0"/>
              <a:cs typeface="Arial" panose="020B0604020202020204" pitchFamily="34" charset="0"/>
            </a:endParaRPr>
          </a:p>
          <a:p>
            <a:pPr marL="0" lvl="0" indent="0">
              <a:spcBef>
                <a:spcPts val="0"/>
              </a:spcBef>
              <a:spcAft>
                <a:spcPts val="0"/>
              </a:spcAft>
              <a:buNone/>
            </a:pPr>
            <a:r>
              <a:rPr lang="en-GB" sz="1700" b="1" dirty="0" smtClean="0">
                <a:solidFill>
                  <a:prstClr val="black"/>
                </a:solidFill>
                <a:latin typeface="Arial" panose="020B0604020202020204" pitchFamily="34" charset="0"/>
                <a:cs typeface="Arial" panose="020B0604020202020204" pitchFamily="34" charset="0"/>
              </a:rPr>
              <a:t>Target</a:t>
            </a:r>
            <a:r>
              <a:rPr lang="en-ZA" sz="1700" b="1" dirty="0">
                <a:solidFill>
                  <a:prstClr val="black"/>
                </a:solidFill>
                <a:latin typeface="Arial" panose="020B0604020202020204" pitchFamily="34" charset="0"/>
                <a:cs typeface="Arial" panose="020B0604020202020204" pitchFamily="34" charset="0"/>
              </a:rPr>
              <a:t>: </a:t>
            </a:r>
            <a:r>
              <a:rPr lang="en-US" sz="1700" dirty="0">
                <a:solidFill>
                  <a:prstClr val="black"/>
                </a:solidFill>
                <a:latin typeface="Arial" panose="020B0604020202020204" pitchFamily="34" charset="0"/>
                <a:cs typeface="Arial" panose="020B0604020202020204" pitchFamily="34" charset="0"/>
              </a:rPr>
              <a:t>100% of projects under implementation monitored in the Affordable Housing Programme </a:t>
            </a:r>
            <a:endParaRPr lang="en-US" sz="1700" dirty="0" smtClean="0">
              <a:solidFill>
                <a:prstClr val="black"/>
              </a:solidFill>
              <a:latin typeface="Arial" panose="020B0604020202020204" pitchFamily="34" charset="0"/>
              <a:cs typeface="Arial" panose="020B0604020202020204" pitchFamily="34" charset="0"/>
            </a:endParaRPr>
          </a:p>
          <a:p>
            <a:pPr marL="0" lvl="0" indent="0">
              <a:spcBef>
                <a:spcPts val="0"/>
              </a:spcBef>
              <a:spcAft>
                <a:spcPts val="0"/>
              </a:spcAft>
              <a:buNone/>
            </a:pPr>
            <a:r>
              <a:rPr lang="en-GB" sz="1700" b="1" dirty="0" smtClean="0">
                <a:solidFill>
                  <a:prstClr val="black"/>
                </a:solidFill>
                <a:latin typeface="Arial" panose="020B0604020202020204" pitchFamily="34" charset="0"/>
                <a:cs typeface="Arial" panose="020B0604020202020204" pitchFamily="34" charset="0"/>
              </a:rPr>
              <a:t>Performance</a:t>
            </a:r>
            <a:r>
              <a:rPr lang="en-GB" sz="1700" b="1" dirty="0">
                <a:solidFill>
                  <a:prstClr val="black"/>
                </a:solidFill>
                <a:latin typeface="Arial" panose="020B0604020202020204" pitchFamily="34" charset="0"/>
                <a:cs typeface="Arial" panose="020B0604020202020204" pitchFamily="34" charset="0"/>
              </a:rPr>
              <a:t>: </a:t>
            </a:r>
            <a:r>
              <a:rPr lang="en-US" sz="1700" dirty="0">
                <a:solidFill>
                  <a:prstClr val="black"/>
                </a:solidFill>
                <a:latin typeface="Arial" panose="020B0604020202020204" pitchFamily="34" charset="0"/>
                <a:cs typeface="Arial" panose="020B0604020202020204" pitchFamily="34" charset="0"/>
              </a:rPr>
              <a:t>100% of projects under implementation was monitored in the Affordable Housing Programme </a:t>
            </a:r>
          </a:p>
          <a:p>
            <a:pPr lvl="0">
              <a:spcBef>
                <a:spcPts val="0"/>
              </a:spcBef>
              <a:spcAft>
                <a:spcPts val="0"/>
              </a:spcAft>
              <a:buFont typeface="Wingdings" panose="05000000000000000000" pitchFamily="2" charset="2"/>
              <a:buChar char="§"/>
            </a:pPr>
            <a:r>
              <a:rPr lang="en-US" sz="1700" dirty="0">
                <a:solidFill>
                  <a:prstClr val="black"/>
                </a:solidFill>
                <a:latin typeface="Arial" panose="020B0604020202020204" pitchFamily="34" charset="0"/>
                <a:cs typeface="Arial" panose="020B0604020202020204" pitchFamily="34" charset="0"/>
              </a:rPr>
              <a:t>Number of subsidies that were approved through </a:t>
            </a:r>
            <a:r>
              <a:rPr lang="en-US" sz="1700" dirty="0" smtClean="0">
                <a:solidFill>
                  <a:prstClr val="black"/>
                </a:solidFill>
                <a:latin typeface="Arial" panose="020B0604020202020204" pitchFamily="34" charset="0"/>
                <a:cs typeface="Arial" panose="020B0604020202020204" pitchFamily="34" charset="0"/>
              </a:rPr>
              <a:t>FLISP  =  1 457:  </a:t>
            </a:r>
            <a:r>
              <a:rPr lang="en-US" sz="1700" dirty="0">
                <a:solidFill>
                  <a:prstClr val="black"/>
                </a:solidFill>
                <a:latin typeface="Arial" panose="020B0604020202020204" pitchFamily="34" charset="0"/>
                <a:cs typeface="Arial" panose="020B0604020202020204" pitchFamily="34" charset="0"/>
              </a:rPr>
              <a:t>Provinces </a:t>
            </a:r>
            <a:r>
              <a:rPr lang="en-US" sz="1700" dirty="0" smtClean="0">
                <a:solidFill>
                  <a:prstClr val="black"/>
                </a:solidFill>
                <a:latin typeface="Arial" panose="020B0604020202020204" pitchFamily="34" charset="0"/>
                <a:cs typeface="Arial" panose="020B0604020202020204" pitchFamily="34" charset="0"/>
              </a:rPr>
              <a:t>by 848 </a:t>
            </a:r>
            <a:r>
              <a:rPr lang="en-US" sz="1700" dirty="0">
                <a:solidFill>
                  <a:prstClr val="black"/>
                </a:solidFill>
                <a:latin typeface="Arial" panose="020B0604020202020204" pitchFamily="34" charset="0"/>
                <a:cs typeface="Arial" panose="020B0604020202020204" pitchFamily="34" charset="0"/>
              </a:rPr>
              <a:t>and NHFC </a:t>
            </a:r>
            <a:r>
              <a:rPr lang="en-US" sz="1700" dirty="0" smtClean="0">
                <a:solidFill>
                  <a:prstClr val="black"/>
                </a:solidFill>
                <a:latin typeface="Arial" panose="020B0604020202020204" pitchFamily="34" charset="0"/>
                <a:cs typeface="Arial" panose="020B0604020202020204" pitchFamily="34" charset="0"/>
              </a:rPr>
              <a:t>= 609</a:t>
            </a:r>
            <a:r>
              <a:rPr lang="en-US" sz="1700" dirty="0">
                <a:solidFill>
                  <a:prstClr val="black"/>
                </a:solidFill>
                <a:latin typeface="Arial" panose="020B0604020202020204" pitchFamily="34" charset="0"/>
                <a:cs typeface="Arial" panose="020B0604020202020204" pitchFamily="34" charset="0"/>
              </a:rPr>
              <a:t>.</a:t>
            </a:r>
          </a:p>
          <a:p>
            <a:pPr marL="0" lvl="0" indent="0" algn="just">
              <a:spcBef>
                <a:spcPct val="0"/>
              </a:spcBef>
              <a:buNone/>
              <a:defRPr/>
            </a:pPr>
            <a:endParaRPr lang="en-US" sz="1700" dirty="0" smtClean="0">
              <a:solidFill>
                <a:prstClr val="black"/>
              </a:solidFill>
              <a:latin typeface="Arial" pitchFamily="34" charset="0"/>
              <a:ea typeface="MS PGothic" panose="020B0600070205080204" pitchFamily="34" charset="-128"/>
            </a:endParaRPr>
          </a:p>
          <a:p>
            <a:pPr marL="0" lvl="0" indent="0">
              <a:spcBef>
                <a:spcPts val="0"/>
              </a:spcBef>
              <a:spcAft>
                <a:spcPts val="0"/>
              </a:spcAft>
              <a:buNone/>
            </a:pPr>
            <a:endParaRPr lang="en-GB" sz="1400" b="1" dirty="0">
              <a:solidFill>
                <a:prstClr val="black"/>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C177964D-3CDF-2F46-9E7D-3AB8485A2693}" type="slidenum">
              <a:rPr lang="en-US" altLang="en-US" smtClean="0"/>
              <a:pPr>
                <a:defRPr/>
              </a:pPr>
              <a:t>26</a:t>
            </a:fld>
            <a:endParaRPr lang="en-US" altLang="en-US" dirty="0"/>
          </a:p>
        </p:txBody>
      </p:sp>
      <p:sp>
        <p:nvSpPr>
          <p:cNvPr id="5" name="Footer Placeholder 4"/>
          <p:cNvSpPr>
            <a:spLocks noGrp="1"/>
          </p:cNvSpPr>
          <p:nvPr>
            <p:ph type="ftr" sz="quarter" idx="11"/>
          </p:nvPr>
        </p:nvSpPr>
        <p:spPr/>
        <p:txBody>
          <a:bodyPr/>
          <a:lstStyle/>
          <a:p>
            <a:pPr>
              <a:defRPr/>
            </a:pPr>
            <a:endParaRPr lang="en-US" dirty="0">
              <a:solidFill>
                <a:srgbClr val="000000">
                  <a:tint val="75000"/>
                </a:srgbClr>
              </a:solidFill>
            </a:endParaRPr>
          </a:p>
        </p:txBody>
      </p:sp>
      <p:sp>
        <p:nvSpPr>
          <p:cNvPr id="6" name="Date Placeholder 5"/>
          <p:cNvSpPr>
            <a:spLocks noGrp="1"/>
          </p:cNvSpPr>
          <p:nvPr>
            <p:ph type="dt" sz="half" idx="12"/>
          </p:nvPr>
        </p:nvSpPr>
        <p:spPr/>
        <p:txBody>
          <a:bodyPr/>
          <a:lstStyle/>
          <a:p>
            <a:pPr>
              <a:defRPr/>
            </a:pPr>
            <a:fld id="{04BCFF81-8853-7543-8BA2-A647B471C165}" type="datetime1">
              <a:rPr lang="en-US" altLang="en-US" smtClean="0"/>
              <a:pPr>
                <a:defRPr/>
              </a:pPr>
              <a:t>2/23/2022</a:t>
            </a:fld>
            <a:endParaRPr lang="en-US" altLang="en-US" dirty="0"/>
          </a:p>
        </p:txBody>
      </p:sp>
      <p:sp>
        <p:nvSpPr>
          <p:cNvPr id="7" name="Title 7"/>
          <p:cNvSpPr txBox="1">
            <a:spLocks noGrp="1"/>
          </p:cNvSpPr>
          <p:nvPr>
            <p:ph type="title"/>
          </p:nvPr>
        </p:nvSpPr>
        <p:spPr bwMode="auto">
          <a:xfrm>
            <a:off x="0" y="0"/>
            <a:ext cx="9144000" cy="1124744"/>
          </a:xfrm>
          <a:prstGeom prst="rect">
            <a:avLst/>
          </a:prstGeom>
          <a:solidFill>
            <a:schemeClr val="tx2">
              <a:lumMod val="90000"/>
              <a:lumOff val="10000"/>
            </a:schemeClr>
          </a:solidFill>
          <a:ln>
            <a:noFill/>
          </a:ln>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800" kern="1200" cap="all" baseline="0">
                <a:solidFill>
                  <a:schemeClr val="bg1"/>
                </a:solidFill>
                <a:latin typeface="Arial"/>
                <a:ea typeface="MS PGothic" panose="020B0600070205080204" pitchFamily="34"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pPr algn="ctr">
              <a:defRPr/>
            </a:pPr>
            <a:r>
              <a:rPr lang="en-US" sz="1800" b="1" cap="none" dirty="0" smtClean="0">
                <a:ea typeface="ＭＳ Ｐゴシック" pitchFamily="-108" charset="-128"/>
              </a:rPr>
              <a:t>3.5 </a:t>
            </a:r>
            <a:r>
              <a:rPr lang="en-US" sz="1800" b="1" cap="none" dirty="0">
                <a:ea typeface="ＭＳ Ｐゴシック" pitchFamily="-108" charset="-128"/>
              </a:rPr>
              <a:t>AFFORDABLE HOUSING PROGRAMME</a:t>
            </a:r>
          </a:p>
        </p:txBody>
      </p:sp>
    </p:spTree>
    <p:extLst>
      <p:ext uri="{BB962C8B-B14F-4D97-AF65-F5344CB8AC3E}">
        <p14:creationId xmlns:p14="http://schemas.microsoft.com/office/powerpoint/2010/main" xmlns="" val="2916269271"/>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124744"/>
            <a:ext cx="8928992" cy="4752528"/>
          </a:xfrm>
        </p:spPr>
        <p:txBody>
          <a:bodyPr/>
          <a:lstStyle/>
          <a:p>
            <a:pPr marL="0" lvl="0" indent="0">
              <a:spcBef>
                <a:spcPts val="0"/>
              </a:spcBef>
              <a:spcAft>
                <a:spcPts val="0"/>
              </a:spcAft>
              <a:buNone/>
            </a:pPr>
            <a:r>
              <a:rPr lang="en-GB" sz="1800" b="1" dirty="0" smtClean="0">
                <a:solidFill>
                  <a:prstClr val="black"/>
                </a:solidFill>
                <a:latin typeface="Arial" panose="020B0604020202020204" pitchFamily="34" charset="0"/>
                <a:cs typeface="Arial" panose="020B0604020202020204" pitchFamily="34" charset="0"/>
              </a:rPr>
              <a:t>Target</a:t>
            </a:r>
            <a:r>
              <a:rPr lang="en-ZA" sz="1800" b="1" dirty="0">
                <a:solidFill>
                  <a:prstClr val="black"/>
                </a:solidFill>
                <a:latin typeface="Arial" panose="020B0604020202020204" pitchFamily="34" charset="0"/>
                <a:cs typeface="Arial" panose="020B0604020202020204" pitchFamily="34" charset="0"/>
              </a:rPr>
              <a:t>: </a:t>
            </a:r>
            <a:r>
              <a:rPr lang="en-US" sz="1800" dirty="0">
                <a:solidFill>
                  <a:prstClr val="black"/>
                </a:solidFill>
                <a:latin typeface="Arial" panose="020B0604020202020204" pitchFamily="34" charset="0"/>
                <a:cs typeface="Arial" panose="020B0604020202020204" pitchFamily="34" charset="0"/>
              </a:rPr>
              <a:t>100% of entities programme performance monitored</a:t>
            </a:r>
          </a:p>
          <a:p>
            <a:pPr marL="0" lvl="0" indent="0">
              <a:spcBef>
                <a:spcPts val="0"/>
              </a:spcBef>
              <a:spcAft>
                <a:spcPts val="0"/>
              </a:spcAft>
              <a:buNone/>
            </a:pPr>
            <a:r>
              <a:rPr lang="en-GB" sz="1800" b="1" dirty="0" smtClean="0">
                <a:solidFill>
                  <a:prstClr val="black"/>
                </a:solidFill>
                <a:latin typeface="Arial" panose="020B0604020202020204" pitchFamily="34" charset="0"/>
                <a:cs typeface="Arial" panose="020B0604020202020204" pitchFamily="34" charset="0"/>
              </a:rPr>
              <a:t>Performance</a:t>
            </a:r>
            <a:r>
              <a:rPr lang="en-GB" sz="1800" b="1" dirty="0">
                <a:solidFill>
                  <a:prstClr val="black"/>
                </a:solidFill>
                <a:latin typeface="Arial" panose="020B0604020202020204" pitchFamily="34" charset="0"/>
                <a:cs typeface="Arial" panose="020B0604020202020204" pitchFamily="34" charset="0"/>
              </a:rPr>
              <a:t>: </a:t>
            </a:r>
            <a:r>
              <a:rPr lang="en-US" sz="1800" dirty="0">
                <a:solidFill>
                  <a:prstClr val="black"/>
                </a:solidFill>
                <a:latin typeface="Arial" panose="020B0604020202020204" pitchFamily="34" charset="0"/>
                <a:cs typeface="Arial" panose="020B0604020202020204" pitchFamily="34" charset="0"/>
              </a:rPr>
              <a:t>100% of entities programme performance </a:t>
            </a:r>
            <a:r>
              <a:rPr lang="en-US" sz="1800" dirty="0" smtClean="0">
                <a:solidFill>
                  <a:prstClr val="black"/>
                </a:solidFill>
                <a:latin typeface="Arial" panose="020B0604020202020204" pitchFamily="34" charset="0"/>
                <a:cs typeface="Arial" panose="020B0604020202020204" pitchFamily="34" charset="0"/>
              </a:rPr>
              <a:t>monitored</a:t>
            </a:r>
          </a:p>
          <a:p>
            <a:pPr lvl="0">
              <a:spcBef>
                <a:spcPts val="0"/>
              </a:spcBef>
              <a:spcAft>
                <a:spcPts val="0"/>
              </a:spcAft>
              <a:buFont typeface="Wingdings" panose="05000000000000000000" pitchFamily="2" charset="2"/>
              <a:buChar char="§"/>
            </a:pPr>
            <a:r>
              <a:rPr lang="en-US" sz="1700" dirty="0">
                <a:solidFill>
                  <a:prstClr val="black"/>
                </a:solidFill>
                <a:latin typeface="Arial" panose="020B0604020202020204" pitchFamily="34" charset="0"/>
                <a:cs typeface="Arial" panose="020B0604020202020204" pitchFamily="34" charset="0"/>
              </a:rPr>
              <a:t>Performance on </a:t>
            </a:r>
            <a:r>
              <a:rPr lang="en-US" sz="1700" dirty="0" smtClean="0">
                <a:solidFill>
                  <a:prstClr val="black"/>
                </a:solidFill>
                <a:latin typeface="Arial" panose="020B0604020202020204" pitchFamily="34" charset="0"/>
                <a:cs typeface="Arial" panose="020B0604020202020204" pitchFamily="34" charset="0"/>
              </a:rPr>
              <a:t>contribution </a:t>
            </a:r>
            <a:r>
              <a:rPr lang="en-US" sz="1700" dirty="0">
                <a:solidFill>
                  <a:prstClr val="black"/>
                </a:solidFill>
                <a:latin typeface="Arial" panose="020B0604020202020204" pitchFamily="34" charset="0"/>
                <a:cs typeface="Arial" panose="020B0604020202020204" pitchFamily="34" charset="0"/>
              </a:rPr>
              <a:t>by </a:t>
            </a:r>
            <a:r>
              <a:rPr lang="en-US" sz="1700" dirty="0" smtClean="0">
                <a:solidFill>
                  <a:prstClr val="black"/>
                </a:solidFill>
                <a:latin typeface="Arial" panose="020B0604020202020204" pitchFamily="34" charset="0"/>
                <a:cs typeface="Arial" panose="020B0604020202020204" pitchFamily="34" charset="0"/>
              </a:rPr>
              <a:t>the NHFC </a:t>
            </a:r>
            <a:r>
              <a:rPr lang="en-US" sz="1700" dirty="0">
                <a:solidFill>
                  <a:prstClr val="black"/>
                </a:solidFill>
                <a:latin typeface="Arial" panose="020B0604020202020204" pitchFamily="34" charset="0"/>
                <a:cs typeface="Arial" panose="020B0604020202020204" pitchFamily="34" charset="0"/>
              </a:rPr>
              <a:t>to </a:t>
            </a:r>
            <a:r>
              <a:rPr lang="en-US" sz="1700" dirty="0" smtClean="0">
                <a:solidFill>
                  <a:prstClr val="black"/>
                </a:solidFill>
                <a:latin typeface="Arial" panose="020B0604020202020204" pitchFamily="34" charset="0"/>
                <a:cs typeface="Arial" panose="020B0604020202020204" pitchFamily="34" charset="0"/>
              </a:rPr>
              <a:t>Affordable </a:t>
            </a:r>
            <a:r>
              <a:rPr lang="en-US" sz="1700" dirty="0">
                <a:solidFill>
                  <a:prstClr val="black"/>
                </a:solidFill>
                <a:latin typeface="Arial" panose="020B0604020202020204" pitchFamily="34" charset="0"/>
                <a:cs typeface="Arial" panose="020B0604020202020204" pitchFamily="34" charset="0"/>
              </a:rPr>
              <a:t>Housing Programme was monitored.</a:t>
            </a:r>
          </a:p>
          <a:p>
            <a:pPr marL="0" lvl="0" indent="0">
              <a:spcBef>
                <a:spcPts val="0"/>
              </a:spcBef>
              <a:spcAft>
                <a:spcPts val="0"/>
              </a:spcAft>
              <a:buNone/>
            </a:pPr>
            <a:endParaRPr lang="en-US" sz="1800" dirty="0">
              <a:solidFill>
                <a:prstClr val="black"/>
              </a:solidFill>
              <a:latin typeface="Arial" panose="020B0604020202020204" pitchFamily="34" charset="0"/>
              <a:cs typeface="Arial" panose="020B0604020202020204" pitchFamily="34" charset="0"/>
            </a:endParaRPr>
          </a:p>
          <a:p>
            <a:pPr marL="0" lvl="0" indent="0">
              <a:spcBef>
                <a:spcPts val="0"/>
              </a:spcBef>
              <a:spcAft>
                <a:spcPts val="0"/>
              </a:spcAft>
              <a:buNone/>
            </a:pPr>
            <a:r>
              <a:rPr lang="en-GB" sz="1800" b="1" dirty="0" smtClean="0">
                <a:solidFill>
                  <a:prstClr val="black"/>
                </a:solidFill>
                <a:latin typeface="Arial" panose="020B0604020202020204" pitchFamily="34" charset="0"/>
                <a:cs typeface="Arial" panose="020B0604020202020204" pitchFamily="34" charset="0"/>
              </a:rPr>
              <a:t>Target</a:t>
            </a:r>
            <a:r>
              <a:rPr lang="en-ZA" sz="1800" b="1" dirty="0">
                <a:solidFill>
                  <a:prstClr val="black"/>
                </a:solidFill>
                <a:latin typeface="Arial" panose="020B0604020202020204" pitchFamily="34" charset="0"/>
                <a:cs typeface="Arial" panose="020B0604020202020204" pitchFamily="34" charset="0"/>
              </a:rPr>
              <a:t>: </a:t>
            </a:r>
            <a:r>
              <a:rPr lang="en-US" sz="1800" dirty="0" smtClean="0">
                <a:solidFill>
                  <a:prstClr val="black"/>
                </a:solidFill>
                <a:latin typeface="Arial" panose="020B0604020202020204" pitchFamily="34" charset="0"/>
                <a:cs typeface="Arial" panose="020B0604020202020204" pitchFamily="34" charset="0"/>
              </a:rPr>
              <a:t>1x1st </a:t>
            </a:r>
            <a:r>
              <a:rPr lang="en-US" sz="1800" dirty="0">
                <a:solidFill>
                  <a:prstClr val="black"/>
                </a:solidFill>
                <a:latin typeface="Arial" panose="020B0604020202020204" pitchFamily="34" charset="0"/>
                <a:cs typeface="Arial" panose="020B0604020202020204" pitchFamily="34" charset="0"/>
              </a:rPr>
              <a:t>quarter performance assessments on FLISP subsidies disbursed </a:t>
            </a:r>
            <a:endParaRPr lang="en-US" sz="1800" dirty="0" smtClean="0">
              <a:solidFill>
                <a:prstClr val="black"/>
              </a:solidFill>
              <a:latin typeface="Arial" panose="020B0604020202020204" pitchFamily="34" charset="0"/>
              <a:cs typeface="Arial" panose="020B0604020202020204" pitchFamily="34" charset="0"/>
            </a:endParaRPr>
          </a:p>
          <a:p>
            <a:pPr marL="0" lvl="0" indent="0">
              <a:spcBef>
                <a:spcPts val="0"/>
              </a:spcBef>
              <a:spcAft>
                <a:spcPts val="0"/>
              </a:spcAft>
              <a:buNone/>
            </a:pPr>
            <a:r>
              <a:rPr lang="en-GB" sz="1800" b="1" dirty="0" smtClean="0">
                <a:solidFill>
                  <a:prstClr val="black"/>
                </a:solidFill>
                <a:latin typeface="Arial" panose="020B0604020202020204" pitchFamily="34" charset="0"/>
                <a:cs typeface="Arial" panose="020B0604020202020204" pitchFamily="34" charset="0"/>
              </a:rPr>
              <a:t>Performance</a:t>
            </a:r>
            <a:r>
              <a:rPr lang="en-GB" sz="1800" b="1" dirty="0">
                <a:solidFill>
                  <a:prstClr val="black"/>
                </a:solidFill>
                <a:latin typeface="Arial" panose="020B0604020202020204" pitchFamily="34" charset="0"/>
                <a:cs typeface="Arial" panose="020B0604020202020204" pitchFamily="34" charset="0"/>
              </a:rPr>
              <a:t>: </a:t>
            </a:r>
            <a:r>
              <a:rPr lang="en-GB" sz="1800" dirty="0">
                <a:solidFill>
                  <a:prstClr val="black"/>
                </a:solidFill>
                <a:latin typeface="Arial" panose="020B0604020202020204" pitchFamily="34" charset="0"/>
                <a:cs typeface="Arial" panose="020B0604020202020204" pitchFamily="34" charset="0"/>
              </a:rPr>
              <a:t>1x</a:t>
            </a:r>
            <a:r>
              <a:rPr lang="en-US" sz="1800" dirty="0">
                <a:solidFill>
                  <a:prstClr val="black"/>
                </a:solidFill>
                <a:latin typeface="Arial" panose="020B0604020202020204" pitchFamily="34" charset="0"/>
                <a:cs typeface="Arial" panose="020B0604020202020204" pitchFamily="34" charset="0"/>
              </a:rPr>
              <a:t>1st quarter performance assessments on FLISP subsidies </a:t>
            </a:r>
            <a:r>
              <a:rPr lang="en-US" sz="1800" dirty="0" smtClean="0">
                <a:solidFill>
                  <a:prstClr val="black"/>
                </a:solidFill>
                <a:latin typeface="Arial" panose="020B0604020202020204" pitchFamily="34" charset="0"/>
                <a:cs typeface="Arial" panose="020B0604020202020204" pitchFamily="34" charset="0"/>
              </a:rPr>
              <a:t>disbursed</a:t>
            </a:r>
          </a:p>
          <a:p>
            <a:pPr marL="0" lvl="0" indent="0">
              <a:spcBef>
                <a:spcPts val="0"/>
              </a:spcBef>
              <a:spcAft>
                <a:spcPts val="0"/>
              </a:spcAft>
              <a:buNone/>
            </a:pPr>
            <a:endParaRPr lang="en-US" sz="1800" dirty="0" smtClean="0">
              <a:solidFill>
                <a:prstClr val="black"/>
              </a:solidFill>
              <a:latin typeface="Arial" pitchFamily="34" charset="0"/>
              <a:ea typeface="MS PGothic" panose="020B0600070205080204" pitchFamily="34" charset="-128"/>
            </a:endParaRPr>
          </a:p>
          <a:p>
            <a:pPr marL="0" lvl="0" indent="0">
              <a:spcBef>
                <a:spcPts val="0"/>
              </a:spcBef>
              <a:spcAft>
                <a:spcPts val="0"/>
              </a:spcAft>
              <a:buNone/>
            </a:pPr>
            <a:r>
              <a:rPr lang="en-GB" sz="1800" b="1" dirty="0">
                <a:solidFill>
                  <a:prstClr val="black"/>
                </a:solidFill>
                <a:latin typeface="Arial" panose="020B0604020202020204" pitchFamily="34" charset="0"/>
                <a:cs typeface="Arial" panose="020B0604020202020204" pitchFamily="34" charset="0"/>
              </a:rPr>
              <a:t>Target</a:t>
            </a:r>
            <a:r>
              <a:rPr lang="en-ZA" sz="1800" b="1" dirty="0">
                <a:solidFill>
                  <a:prstClr val="black"/>
                </a:solidFill>
                <a:latin typeface="Arial" panose="020B0604020202020204" pitchFamily="34" charset="0"/>
                <a:cs typeface="Arial" panose="020B0604020202020204" pitchFamily="34" charset="0"/>
              </a:rPr>
              <a:t>: </a:t>
            </a:r>
            <a:r>
              <a:rPr lang="en-US" sz="1800" dirty="0">
                <a:solidFill>
                  <a:prstClr val="black"/>
                </a:solidFill>
                <a:latin typeface="Arial" panose="020B0604020202020204" pitchFamily="34" charset="0"/>
                <a:cs typeface="Arial" panose="020B0604020202020204" pitchFamily="34" charset="0"/>
              </a:rPr>
              <a:t>100% implementation of the Human Settlements Capacity Assembly Programme (Affordable Housing Programme)</a:t>
            </a:r>
            <a:endParaRPr lang="en-US" sz="1800" b="1" dirty="0">
              <a:solidFill>
                <a:prstClr val="black"/>
              </a:solidFill>
              <a:latin typeface="Arial" panose="020B0604020202020204" pitchFamily="34" charset="0"/>
              <a:cs typeface="Arial" panose="020B0604020202020204" pitchFamily="34" charset="0"/>
            </a:endParaRPr>
          </a:p>
          <a:p>
            <a:pPr marL="0" lvl="0" indent="0" algn="just">
              <a:spcBef>
                <a:spcPct val="0"/>
              </a:spcBef>
              <a:buNone/>
              <a:defRPr/>
            </a:pPr>
            <a:r>
              <a:rPr lang="en-GB" sz="1800" b="1" dirty="0">
                <a:solidFill>
                  <a:prstClr val="black"/>
                </a:solidFill>
                <a:latin typeface="Arial" panose="020B0604020202020204" pitchFamily="34" charset="0"/>
                <a:cs typeface="Arial" panose="020B0604020202020204" pitchFamily="34" charset="0"/>
              </a:rPr>
              <a:t>Performance: </a:t>
            </a:r>
            <a:r>
              <a:rPr lang="en-US" sz="1800" dirty="0">
                <a:solidFill>
                  <a:prstClr val="black"/>
                </a:solidFill>
                <a:latin typeface="Arial" panose="020B0604020202020204" pitchFamily="34" charset="0"/>
                <a:cs typeface="Arial" panose="020B0604020202020204" pitchFamily="34" charset="0"/>
              </a:rPr>
              <a:t>0% </a:t>
            </a:r>
            <a:r>
              <a:rPr lang="en-US" sz="1800" dirty="0" smtClean="0">
                <a:solidFill>
                  <a:prstClr val="black"/>
                </a:solidFill>
                <a:latin typeface="Arial" panose="020B0604020202020204" pitchFamily="34" charset="0"/>
                <a:cs typeface="Arial" panose="020B0604020202020204" pitchFamily="34" charset="0"/>
              </a:rPr>
              <a:t>implementation of </a:t>
            </a:r>
            <a:r>
              <a:rPr lang="en-US" sz="1800" dirty="0">
                <a:solidFill>
                  <a:prstClr val="black"/>
                </a:solidFill>
                <a:latin typeface="Arial" panose="020B0604020202020204" pitchFamily="34" charset="0"/>
                <a:cs typeface="Arial" panose="020B0604020202020204" pitchFamily="34" charset="0"/>
              </a:rPr>
              <a:t>the Human Settlements Capacity Assembly Programme implemented (Affordable Housing </a:t>
            </a:r>
            <a:r>
              <a:rPr lang="en-US" sz="1800" dirty="0" smtClean="0">
                <a:solidFill>
                  <a:prstClr val="black"/>
                </a:solidFill>
                <a:latin typeface="Arial" panose="020B0604020202020204" pitchFamily="34" charset="0"/>
                <a:cs typeface="Arial" panose="020B0604020202020204" pitchFamily="34" charset="0"/>
              </a:rPr>
              <a:t>Programme). There </a:t>
            </a:r>
            <a:r>
              <a:rPr lang="en-US" sz="1800" dirty="0">
                <a:solidFill>
                  <a:prstClr val="black"/>
                </a:solidFill>
                <a:latin typeface="Arial" panose="020B0604020202020204" pitchFamily="34" charset="0"/>
                <a:cs typeface="Arial" panose="020B0604020202020204" pitchFamily="34" charset="0"/>
              </a:rPr>
              <a:t>was one (1) activity in line with the implementation plan and it was not achieved.</a:t>
            </a:r>
          </a:p>
          <a:p>
            <a:pPr lvl="0">
              <a:spcBef>
                <a:spcPts val="0"/>
              </a:spcBef>
              <a:spcAft>
                <a:spcPts val="0"/>
              </a:spcAft>
              <a:buFont typeface="Wingdings" panose="05000000000000000000" pitchFamily="2" charset="2"/>
              <a:buChar char="§"/>
              <a:defRPr/>
            </a:pPr>
            <a:r>
              <a:rPr lang="en-US" sz="1800" dirty="0">
                <a:solidFill>
                  <a:prstClr val="black"/>
                </a:solidFill>
                <a:latin typeface="Arial" panose="020B0604020202020204" pitchFamily="34" charset="0"/>
                <a:cs typeface="Arial" panose="020B0604020202020204" pitchFamily="34" charset="0"/>
              </a:rPr>
              <a:t>The conclusion of the facilitation process was delayed due to unavailability of nominated Bid Evaluation </a:t>
            </a:r>
            <a:r>
              <a:rPr lang="en-US" sz="1800" dirty="0" smtClean="0">
                <a:solidFill>
                  <a:prstClr val="black"/>
                </a:solidFill>
                <a:latin typeface="Arial" panose="020B0604020202020204" pitchFamily="34" charset="0"/>
                <a:cs typeface="Arial" panose="020B0604020202020204" pitchFamily="34" charset="0"/>
              </a:rPr>
              <a:t>Committee members </a:t>
            </a:r>
            <a:r>
              <a:rPr lang="en-US" sz="1800" dirty="0">
                <a:solidFill>
                  <a:prstClr val="black"/>
                </a:solidFill>
                <a:latin typeface="Arial" panose="020B0604020202020204" pitchFamily="34" charset="0"/>
                <a:cs typeface="Arial" panose="020B0604020202020204" pitchFamily="34" charset="0"/>
              </a:rPr>
              <a:t>to evaluate the 153 bids received </a:t>
            </a:r>
            <a:endParaRPr lang="en-ZA" sz="1800" dirty="0">
              <a:solidFill>
                <a:prstClr val="black"/>
              </a:solidFill>
              <a:latin typeface="Arial" panose="020B0604020202020204" pitchFamily="34" charset="0"/>
              <a:cs typeface="Arial" panose="020B0604020202020204" pitchFamily="34" charset="0"/>
            </a:endParaRPr>
          </a:p>
          <a:p>
            <a:pPr marL="0" lvl="0" indent="0">
              <a:spcBef>
                <a:spcPts val="0"/>
              </a:spcBef>
              <a:spcAft>
                <a:spcPts val="0"/>
              </a:spcAft>
              <a:buNone/>
            </a:pPr>
            <a:endParaRPr lang="en-US" sz="1800" dirty="0" smtClean="0">
              <a:solidFill>
                <a:prstClr val="black"/>
              </a:solidFill>
              <a:latin typeface="Arial" pitchFamily="34" charset="0"/>
              <a:ea typeface="MS PGothic" panose="020B0600070205080204" pitchFamily="34" charset="-128"/>
            </a:endParaRPr>
          </a:p>
        </p:txBody>
      </p:sp>
      <p:sp>
        <p:nvSpPr>
          <p:cNvPr id="4" name="Slide Number Placeholder 3"/>
          <p:cNvSpPr>
            <a:spLocks noGrp="1"/>
          </p:cNvSpPr>
          <p:nvPr>
            <p:ph type="sldNum" sz="quarter" idx="10"/>
          </p:nvPr>
        </p:nvSpPr>
        <p:spPr/>
        <p:txBody>
          <a:bodyPr/>
          <a:lstStyle/>
          <a:p>
            <a:pPr>
              <a:defRPr/>
            </a:pPr>
            <a:fld id="{C177964D-3CDF-2F46-9E7D-3AB8485A2693}" type="slidenum">
              <a:rPr lang="en-US" altLang="en-US" smtClean="0"/>
              <a:pPr>
                <a:defRPr/>
              </a:pPr>
              <a:t>27</a:t>
            </a:fld>
            <a:endParaRPr lang="en-US" altLang="en-US" dirty="0"/>
          </a:p>
        </p:txBody>
      </p:sp>
      <p:sp>
        <p:nvSpPr>
          <p:cNvPr id="5" name="Footer Placeholder 4"/>
          <p:cNvSpPr>
            <a:spLocks noGrp="1"/>
          </p:cNvSpPr>
          <p:nvPr>
            <p:ph type="ftr" sz="quarter" idx="11"/>
          </p:nvPr>
        </p:nvSpPr>
        <p:spPr/>
        <p:txBody>
          <a:bodyPr/>
          <a:lstStyle/>
          <a:p>
            <a:pPr>
              <a:defRPr/>
            </a:pPr>
            <a:endParaRPr lang="en-US" dirty="0">
              <a:solidFill>
                <a:srgbClr val="000000">
                  <a:tint val="75000"/>
                </a:srgbClr>
              </a:solidFill>
            </a:endParaRPr>
          </a:p>
        </p:txBody>
      </p:sp>
      <p:sp>
        <p:nvSpPr>
          <p:cNvPr id="6" name="Date Placeholder 5"/>
          <p:cNvSpPr>
            <a:spLocks noGrp="1"/>
          </p:cNvSpPr>
          <p:nvPr>
            <p:ph type="dt" sz="half" idx="12"/>
          </p:nvPr>
        </p:nvSpPr>
        <p:spPr/>
        <p:txBody>
          <a:bodyPr/>
          <a:lstStyle/>
          <a:p>
            <a:pPr>
              <a:defRPr/>
            </a:pPr>
            <a:fld id="{04BCFF81-8853-7543-8BA2-A647B471C165}" type="datetime1">
              <a:rPr lang="en-US" altLang="en-US" smtClean="0"/>
              <a:pPr>
                <a:defRPr/>
              </a:pPr>
              <a:t>2/23/2022</a:t>
            </a:fld>
            <a:endParaRPr lang="en-US" altLang="en-US" dirty="0"/>
          </a:p>
        </p:txBody>
      </p:sp>
      <p:sp>
        <p:nvSpPr>
          <p:cNvPr id="7" name="Title 7"/>
          <p:cNvSpPr txBox="1">
            <a:spLocks noGrp="1"/>
          </p:cNvSpPr>
          <p:nvPr>
            <p:ph type="title"/>
          </p:nvPr>
        </p:nvSpPr>
        <p:spPr bwMode="auto">
          <a:xfrm>
            <a:off x="107504" y="0"/>
            <a:ext cx="9036496" cy="1124744"/>
          </a:xfrm>
          <a:prstGeom prst="rect">
            <a:avLst/>
          </a:prstGeom>
          <a:solidFill>
            <a:srgbClr val="21633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800" kern="1200" cap="all" baseline="0">
                <a:solidFill>
                  <a:schemeClr val="bg1"/>
                </a:solidFill>
                <a:latin typeface="Arial"/>
                <a:ea typeface="MS PGothic" panose="020B0600070205080204" pitchFamily="34"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pPr algn="ctr">
              <a:defRPr/>
            </a:pPr>
            <a:r>
              <a:rPr lang="en-US" sz="1800" b="1" cap="none" dirty="0" smtClean="0">
                <a:ea typeface="ＭＳ Ｐゴシック" pitchFamily="-108" charset="-128"/>
              </a:rPr>
              <a:t>AFFORDABLE </a:t>
            </a:r>
            <a:r>
              <a:rPr lang="en-US" sz="1800" b="1" cap="none" dirty="0">
                <a:ea typeface="ＭＳ Ｐゴシック" pitchFamily="-108" charset="-128"/>
              </a:rPr>
              <a:t>HOUSING PROGRAMME</a:t>
            </a:r>
          </a:p>
        </p:txBody>
      </p:sp>
    </p:spTree>
    <p:extLst>
      <p:ext uri="{BB962C8B-B14F-4D97-AF65-F5344CB8AC3E}">
        <p14:creationId xmlns:p14="http://schemas.microsoft.com/office/powerpoint/2010/main" xmlns="" val="500745028"/>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008" y="2420888"/>
            <a:ext cx="8928992" cy="1143000"/>
          </a:xfrm>
          <a:solidFill>
            <a:schemeClr val="tx2">
              <a:lumMod val="90000"/>
              <a:lumOff val="10000"/>
            </a:schemeClr>
          </a:solidFill>
        </p:spPr>
        <p:txBody>
          <a:bodyPr/>
          <a:lstStyle/>
          <a:p>
            <a:r>
              <a:rPr lang="en-US" sz="2400" b="1" dirty="0">
                <a:solidFill>
                  <a:schemeClr val="bg1"/>
                </a:solidFill>
              </a:rPr>
              <a:t>4</a:t>
            </a:r>
            <a:r>
              <a:rPr lang="en-US" sz="2400" b="1" dirty="0" smtClean="0">
                <a:solidFill>
                  <a:schemeClr val="bg1"/>
                </a:solidFill>
              </a:rPr>
              <a:t>. RECOVERY PLANS</a:t>
            </a:r>
            <a:endParaRPr lang="en-US" sz="2400" b="1" dirty="0">
              <a:solidFill>
                <a:schemeClr val="bg1"/>
              </a:solidFill>
            </a:endParaRPr>
          </a:p>
        </p:txBody>
      </p:sp>
      <p:sp>
        <p:nvSpPr>
          <p:cNvPr id="4" name="Slide Number Placeholder 3"/>
          <p:cNvSpPr>
            <a:spLocks noGrp="1"/>
          </p:cNvSpPr>
          <p:nvPr>
            <p:ph type="sldNum" sz="quarter" idx="10"/>
          </p:nvPr>
        </p:nvSpPr>
        <p:spPr/>
        <p:txBody>
          <a:bodyPr/>
          <a:lstStyle/>
          <a:p>
            <a:pPr>
              <a:defRPr/>
            </a:pPr>
            <a:fld id="{C177964D-3CDF-2F46-9E7D-3AB8485A2693}" type="slidenum">
              <a:rPr lang="en-US" altLang="en-US" smtClean="0"/>
              <a:pPr>
                <a:defRPr/>
              </a:pPr>
              <a:t>28</a:t>
            </a:fld>
            <a:endParaRPr lang="en-US" altLang="en-US" dirty="0"/>
          </a:p>
        </p:txBody>
      </p:sp>
      <p:sp>
        <p:nvSpPr>
          <p:cNvPr id="5" name="Footer Placeholder 4"/>
          <p:cNvSpPr>
            <a:spLocks noGrp="1"/>
          </p:cNvSpPr>
          <p:nvPr>
            <p:ph type="ftr" sz="quarter" idx="11"/>
          </p:nvPr>
        </p:nvSpPr>
        <p:spPr/>
        <p:txBody>
          <a:bodyPr/>
          <a:lstStyle/>
          <a:p>
            <a:pPr>
              <a:defRPr/>
            </a:pPr>
            <a:endParaRPr lang="en-US" dirty="0">
              <a:solidFill>
                <a:srgbClr val="000000">
                  <a:tint val="75000"/>
                </a:srgbClr>
              </a:solidFill>
            </a:endParaRPr>
          </a:p>
        </p:txBody>
      </p:sp>
      <p:sp>
        <p:nvSpPr>
          <p:cNvPr id="6" name="Date Placeholder 5"/>
          <p:cNvSpPr>
            <a:spLocks noGrp="1"/>
          </p:cNvSpPr>
          <p:nvPr>
            <p:ph type="dt" sz="half" idx="12"/>
          </p:nvPr>
        </p:nvSpPr>
        <p:spPr/>
        <p:txBody>
          <a:bodyPr/>
          <a:lstStyle/>
          <a:p>
            <a:pPr>
              <a:defRPr/>
            </a:pPr>
            <a:fld id="{04BCFF81-8853-7543-8BA2-A647B471C165}" type="datetime1">
              <a:rPr lang="en-US" altLang="en-US" smtClean="0"/>
              <a:pPr>
                <a:defRPr/>
              </a:pPr>
              <a:t>2/23/2022</a:t>
            </a:fld>
            <a:endParaRPr lang="en-US" altLang="en-US" dirty="0"/>
          </a:p>
        </p:txBody>
      </p:sp>
    </p:spTree>
    <p:extLst>
      <p:ext uri="{BB962C8B-B14F-4D97-AF65-F5344CB8AC3E}">
        <p14:creationId xmlns:p14="http://schemas.microsoft.com/office/powerpoint/2010/main" xmlns="" val="2019990336"/>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69985"/>
            <a:ext cx="9144000" cy="5695453"/>
          </a:xfrm>
        </p:spPr>
        <p:txBody>
          <a:bodyPr/>
          <a:lstStyle/>
          <a:p>
            <a:pPr marL="0" indent="0">
              <a:spcAft>
                <a:spcPts val="0"/>
              </a:spcAft>
              <a:buNone/>
            </a:pPr>
            <a:r>
              <a:rPr lang="en-GB" sz="1400" b="1" dirty="0">
                <a:solidFill>
                  <a:prstClr val="black"/>
                </a:solidFill>
                <a:latin typeface="Arial" panose="020B0604020202020204" pitchFamily="34" charset="0"/>
                <a:cs typeface="Arial" panose="020B0604020202020204" pitchFamily="34" charset="0"/>
              </a:rPr>
              <a:t>Target</a:t>
            </a:r>
            <a:r>
              <a:rPr lang="en-ZA" sz="1400" b="1" dirty="0" smtClean="0">
                <a:solidFill>
                  <a:prstClr val="black"/>
                </a:solidFill>
                <a:latin typeface="Arial" panose="020B0604020202020204" pitchFamily="34" charset="0"/>
                <a:cs typeface="Arial" panose="020B0604020202020204" pitchFamily="34" charset="0"/>
              </a:rPr>
              <a:t>: </a:t>
            </a:r>
            <a:r>
              <a:rPr lang="en-GB" sz="1400" dirty="0">
                <a:solidFill>
                  <a:srgbClr val="000000"/>
                </a:solidFill>
                <a:latin typeface="Arial" panose="020B0604020202020204" pitchFamily="34" charset="0"/>
                <a:ea typeface="Times New Roman" panose="02020603050405020304" pitchFamily="18" charset="0"/>
              </a:rPr>
              <a:t>SEIAS Report (Policy on Social Facilitation and Empowerment of designated groups developed)</a:t>
            </a:r>
            <a:endParaRPr lang="en-ZA" sz="1400" dirty="0">
              <a:solidFill>
                <a:srgbClr val="000000"/>
              </a:solidFill>
              <a:latin typeface="Arial" panose="020B0604020202020204" pitchFamily="34" charset="0"/>
              <a:ea typeface="Times New Roman" panose="02020603050405020304" pitchFamily="18" charset="0"/>
            </a:endParaRPr>
          </a:p>
          <a:p>
            <a:pPr marL="0" indent="0">
              <a:buNone/>
              <a:tabLst>
                <a:tab pos="457200" algn="l"/>
              </a:tabLst>
            </a:pPr>
            <a:r>
              <a:rPr lang="en-GB" sz="1400" b="1" dirty="0">
                <a:solidFill>
                  <a:prstClr val="black"/>
                </a:solidFill>
                <a:latin typeface="Arial" pitchFamily="34" charset="0"/>
                <a:ea typeface="MS PGothic" panose="020B0600070205080204" pitchFamily="34" charset="-128"/>
              </a:rPr>
              <a:t>Performance: </a:t>
            </a:r>
            <a:r>
              <a:rPr lang="en-GB" sz="1400" dirty="0">
                <a:solidFill>
                  <a:srgbClr val="000000"/>
                </a:solidFill>
                <a:latin typeface="Arial" panose="020B0604020202020204" pitchFamily="34" charset="0"/>
                <a:ea typeface="Times New Roman" panose="02020603050405020304" pitchFamily="18" charset="0"/>
              </a:rPr>
              <a:t>SEIAS </a:t>
            </a:r>
            <a:r>
              <a:rPr lang="en-GB" sz="1400" dirty="0" smtClean="0">
                <a:solidFill>
                  <a:srgbClr val="000000"/>
                </a:solidFill>
                <a:latin typeface="Arial" panose="020B0604020202020204" pitchFamily="34" charset="0"/>
                <a:ea typeface="Times New Roman" panose="02020603050405020304" pitchFamily="18" charset="0"/>
              </a:rPr>
              <a:t>Report not developed </a:t>
            </a:r>
            <a:r>
              <a:rPr lang="en-GB" sz="1400" dirty="0">
                <a:solidFill>
                  <a:srgbClr val="000000"/>
                </a:solidFill>
                <a:latin typeface="Arial" panose="020B0604020202020204" pitchFamily="34" charset="0"/>
                <a:ea typeface="Times New Roman" panose="02020603050405020304" pitchFamily="18" charset="0"/>
              </a:rPr>
              <a:t>(Policy on Social Facilitation and Empowerment of designated groups developed)</a:t>
            </a:r>
            <a:endParaRPr lang="en-ZA" sz="1400" b="1" dirty="0">
              <a:solidFill>
                <a:prstClr val="black"/>
              </a:solidFill>
              <a:latin typeface="Arial" pitchFamily="34" charset="0"/>
              <a:ea typeface="MS PGothic" panose="020B0600070205080204" pitchFamily="34" charset="-128"/>
            </a:endParaRPr>
          </a:p>
          <a:p>
            <a:pPr marL="0" lvl="0" indent="0">
              <a:buNone/>
              <a:tabLst>
                <a:tab pos="457200" algn="l"/>
              </a:tabLst>
            </a:pPr>
            <a:r>
              <a:rPr lang="en-US" sz="1400" b="1" dirty="0" smtClean="0">
                <a:solidFill>
                  <a:prstClr val="black"/>
                </a:solidFill>
                <a:latin typeface="Arial" pitchFamily="34" charset="0"/>
                <a:ea typeface="MS PGothic" panose="020B0600070205080204" pitchFamily="34" charset="-128"/>
              </a:rPr>
              <a:t>Recovery Plan</a:t>
            </a:r>
          </a:p>
          <a:p>
            <a:pPr marL="0" lvl="0" indent="0">
              <a:buNone/>
              <a:tabLst>
                <a:tab pos="457200" algn="l"/>
              </a:tabLst>
            </a:pPr>
            <a:r>
              <a:rPr lang="en-GB" sz="1400" dirty="0" smtClean="0">
                <a:latin typeface="Arial" panose="020B0604020202020204" pitchFamily="34" charset="0"/>
                <a:ea typeface="Calibri" panose="020F0502020204030204" pitchFamily="34" charset="0"/>
              </a:rPr>
              <a:t>There engagements with the presidency </a:t>
            </a:r>
            <a:r>
              <a:rPr lang="en-GB" sz="1400" dirty="0">
                <a:latin typeface="Arial" panose="020B0604020202020204" pitchFamily="34" charset="0"/>
                <a:ea typeface="Calibri" panose="020F0502020204030204" pitchFamily="34" charset="0"/>
              </a:rPr>
              <a:t>are based on the </a:t>
            </a:r>
            <a:r>
              <a:rPr lang="en-GB" sz="1400" dirty="0" smtClean="0">
                <a:latin typeface="Arial" panose="020B0604020202020204" pitchFamily="34" charset="0"/>
                <a:ea typeface="Calibri" panose="020F0502020204030204" pitchFamily="34" charset="0"/>
              </a:rPr>
              <a:t>SEIAS </a:t>
            </a:r>
            <a:r>
              <a:rPr lang="en-GB" sz="1400" dirty="0">
                <a:latin typeface="Arial" panose="020B0604020202020204" pitchFamily="34" charset="0"/>
                <a:ea typeface="Calibri" panose="020F0502020204030204" pitchFamily="34" charset="0"/>
              </a:rPr>
              <a:t>Unit’s primary prescripts and approved </a:t>
            </a:r>
            <a:r>
              <a:rPr lang="en-GB" sz="1400" dirty="0" smtClean="0">
                <a:latin typeface="Arial" panose="020B0604020202020204" pitchFamily="34" charset="0"/>
                <a:ea typeface="Calibri" panose="020F0502020204030204" pitchFamily="34" charset="0"/>
              </a:rPr>
              <a:t>SEIAS </a:t>
            </a:r>
            <a:r>
              <a:rPr lang="en-GB" sz="1400" dirty="0">
                <a:latin typeface="Arial" panose="020B0604020202020204" pitchFamily="34" charset="0"/>
                <a:ea typeface="Calibri" panose="020F0502020204030204" pitchFamily="34" charset="0"/>
              </a:rPr>
              <a:t>processes. </a:t>
            </a:r>
            <a:r>
              <a:rPr lang="en-GB" sz="1400" dirty="0" smtClean="0">
                <a:latin typeface="Arial" panose="020B0604020202020204" pitchFamily="34" charset="0"/>
                <a:ea typeface="Calibri" panose="020F0502020204030204" pitchFamily="34" charset="0"/>
              </a:rPr>
              <a:t>Further working </a:t>
            </a:r>
            <a:r>
              <a:rPr lang="en-GB" sz="1400" dirty="0">
                <a:latin typeface="Arial" panose="020B0604020202020204" pitchFamily="34" charset="0"/>
                <a:ea typeface="Calibri" panose="020F0502020204030204" pitchFamily="34" charset="0"/>
              </a:rPr>
              <a:t>sessions are planned for the Draft Policy </a:t>
            </a:r>
            <a:r>
              <a:rPr lang="en-GB" sz="1400" dirty="0" smtClean="0">
                <a:latin typeface="Arial" panose="020B0604020202020204" pitchFamily="34" charset="0"/>
                <a:ea typeface="Calibri" panose="020F0502020204030204" pitchFamily="34" charset="0"/>
              </a:rPr>
              <a:t>Instruments </a:t>
            </a:r>
            <a:r>
              <a:rPr lang="en-GB" sz="1400" dirty="0">
                <a:latin typeface="Arial" panose="020B0604020202020204" pitchFamily="34" charset="0"/>
                <a:ea typeface="Calibri" panose="020F0502020204030204" pitchFamily="34" charset="0"/>
              </a:rPr>
              <a:t>relating to, inter alia, Social Rental, </a:t>
            </a:r>
            <a:r>
              <a:rPr lang="en-GB" sz="1400" dirty="0" smtClean="0">
                <a:latin typeface="Arial" panose="020B0604020202020204" pitchFamily="34" charset="0"/>
                <a:ea typeface="Calibri" panose="020F0502020204030204" pitchFamily="34" charset="0"/>
              </a:rPr>
              <a:t>PTSC</a:t>
            </a:r>
            <a:r>
              <a:rPr lang="en-GB" sz="1400" dirty="0">
                <a:latin typeface="Arial" panose="020B0604020202020204" pitchFamily="34" charset="0"/>
                <a:ea typeface="Calibri" panose="020F0502020204030204" pitchFamily="34" charset="0"/>
              </a:rPr>
              <a:t>, Upgrading of Informal Settlements Macro </a:t>
            </a:r>
            <a:r>
              <a:rPr lang="en-GB" sz="1400" dirty="0" smtClean="0">
                <a:latin typeface="Arial" panose="020B0604020202020204" pitchFamily="34" charset="0"/>
                <a:ea typeface="Calibri" panose="020F0502020204030204" pitchFamily="34" charset="0"/>
              </a:rPr>
              <a:t>Policy </a:t>
            </a:r>
            <a:r>
              <a:rPr lang="en-GB" sz="1400" dirty="0">
                <a:latin typeface="Arial" panose="020B0604020202020204" pitchFamily="34" charset="0"/>
                <a:ea typeface="Calibri" panose="020F0502020204030204" pitchFamily="34" charset="0"/>
              </a:rPr>
              <a:t>Frameworks and others.</a:t>
            </a:r>
          </a:p>
          <a:p>
            <a:pPr marL="0" lvl="0" indent="0">
              <a:buNone/>
              <a:tabLst>
                <a:tab pos="457200" algn="l"/>
              </a:tabLst>
            </a:pPr>
            <a:endParaRPr lang="en-US" sz="1400" dirty="0" smtClean="0">
              <a:latin typeface="Arial" panose="020B0604020202020204" pitchFamily="34" charset="0"/>
              <a:ea typeface="Calibri" panose="020F0502020204030204" pitchFamily="34" charset="0"/>
            </a:endParaRPr>
          </a:p>
          <a:p>
            <a:pPr marL="0" lvl="0" indent="0">
              <a:lnSpc>
                <a:spcPct val="106000"/>
              </a:lnSpc>
              <a:spcAft>
                <a:spcPts val="0"/>
              </a:spcAft>
              <a:buNone/>
            </a:pPr>
            <a:r>
              <a:rPr lang="en-GB" sz="1400" b="1" dirty="0">
                <a:solidFill>
                  <a:prstClr val="black"/>
                </a:solidFill>
                <a:latin typeface="Arial" panose="020B0604020202020204" pitchFamily="34" charset="0"/>
                <a:cs typeface="Arial" panose="020B0604020202020204" pitchFamily="34" charset="0"/>
              </a:rPr>
              <a:t>Target</a:t>
            </a:r>
            <a:r>
              <a:rPr lang="en-ZA" sz="1400" b="1" dirty="0">
                <a:solidFill>
                  <a:prstClr val="black"/>
                </a:solidFill>
                <a:latin typeface="Arial" panose="020B0604020202020204" pitchFamily="34" charset="0"/>
                <a:cs typeface="Arial" panose="020B0604020202020204" pitchFamily="34" charset="0"/>
              </a:rPr>
              <a:t>: </a:t>
            </a:r>
            <a:r>
              <a:rPr lang="en-GB" sz="1400" dirty="0">
                <a:solidFill>
                  <a:srgbClr val="000000"/>
                </a:solidFill>
                <a:latin typeface="Arial" panose="020B0604020202020204" pitchFamily="34" charset="0"/>
                <a:ea typeface="Times New Roman" panose="02020603050405020304" pitchFamily="18" charset="0"/>
              </a:rPr>
              <a:t>Draft policy on Affordable Housing</a:t>
            </a:r>
            <a:endParaRPr lang="en-ZA" sz="1400" dirty="0">
              <a:solidFill>
                <a:srgbClr val="000000"/>
              </a:solidFill>
              <a:latin typeface="Arial" panose="020B0604020202020204" pitchFamily="34" charset="0"/>
              <a:ea typeface="Times New Roman" panose="02020603050405020304" pitchFamily="18" charset="0"/>
            </a:endParaRPr>
          </a:p>
          <a:p>
            <a:pPr marL="0" lvl="0" indent="0">
              <a:lnSpc>
                <a:spcPct val="106000"/>
              </a:lnSpc>
              <a:spcAft>
                <a:spcPts val="0"/>
              </a:spcAft>
              <a:buNone/>
            </a:pPr>
            <a:r>
              <a:rPr lang="en-GB" sz="1400" b="1" dirty="0" smtClean="0">
                <a:solidFill>
                  <a:prstClr val="black"/>
                </a:solidFill>
                <a:latin typeface="Arial" panose="020B0604020202020204" pitchFamily="34" charset="0"/>
                <a:cs typeface="Arial" panose="020B0604020202020204" pitchFamily="34" charset="0"/>
              </a:rPr>
              <a:t>Performance: </a:t>
            </a:r>
            <a:r>
              <a:rPr lang="en-GB" sz="1400" dirty="0">
                <a:solidFill>
                  <a:srgbClr val="000000"/>
                </a:solidFill>
                <a:latin typeface="Arial" panose="020B0604020202020204" pitchFamily="34" charset="0"/>
                <a:ea typeface="Times New Roman" panose="02020603050405020304" pitchFamily="18" charset="0"/>
              </a:rPr>
              <a:t>Draft policy on Affordable </a:t>
            </a:r>
            <a:r>
              <a:rPr lang="en-GB" sz="1400" dirty="0" smtClean="0">
                <a:solidFill>
                  <a:srgbClr val="000000"/>
                </a:solidFill>
                <a:latin typeface="Arial" panose="020B0604020202020204" pitchFamily="34" charset="0"/>
                <a:ea typeface="Times New Roman" panose="02020603050405020304" pitchFamily="18" charset="0"/>
              </a:rPr>
              <a:t>Housing not completed</a:t>
            </a:r>
            <a:endParaRPr lang="en-US" sz="1400" b="1" dirty="0">
              <a:solidFill>
                <a:prstClr val="black"/>
              </a:solidFill>
              <a:latin typeface="Arial" pitchFamily="34" charset="0"/>
              <a:ea typeface="MS PGothic" panose="020B0600070205080204" pitchFamily="34" charset="-128"/>
            </a:endParaRPr>
          </a:p>
          <a:p>
            <a:pPr marL="0" lvl="0" indent="0">
              <a:spcBef>
                <a:spcPts val="0"/>
              </a:spcBef>
              <a:spcAft>
                <a:spcPts val="0"/>
              </a:spcAft>
              <a:buNone/>
            </a:pPr>
            <a:r>
              <a:rPr lang="en-US" sz="1400" b="1" dirty="0" smtClean="0">
                <a:solidFill>
                  <a:prstClr val="black"/>
                </a:solidFill>
                <a:latin typeface="Arial" pitchFamily="34" charset="0"/>
                <a:ea typeface="MS PGothic" panose="020B0600070205080204" pitchFamily="34" charset="-128"/>
              </a:rPr>
              <a:t>Recovery Plan</a:t>
            </a:r>
          </a:p>
          <a:p>
            <a:pPr marL="0" indent="0">
              <a:buNone/>
              <a:tabLst>
                <a:tab pos="457200" algn="l"/>
              </a:tabLst>
            </a:pPr>
            <a:r>
              <a:rPr lang="en-GB" sz="1400" dirty="0" smtClean="0">
                <a:latin typeface="Arial" panose="020B0604020202020204" pitchFamily="34" charset="0"/>
                <a:ea typeface="Calibri" panose="020F0502020204030204" pitchFamily="34" charset="0"/>
              </a:rPr>
              <a:t>The department have </a:t>
            </a:r>
            <a:r>
              <a:rPr lang="en-GB" sz="1400" dirty="0">
                <a:latin typeface="Arial" panose="020B0604020202020204" pitchFamily="34" charset="0"/>
                <a:ea typeface="Calibri" panose="020F0502020204030204" pitchFamily="34" charset="0"/>
              </a:rPr>
              <a:t>since revised the </a:t>
            </a:r>
            <a:r>
              <a:rPr lang="en-GB" sz="1400" dirty="0" smtClean="0">
                <a:latin typeface="Arial" panose="020B0604020202020204" pitchFamily="34" charset="0"/>
                <a:ea typeface="Calibri" panose="020F0502020204030204" pitchFamily="34" charset="0"/>
              </a:rPr>
              <a:t>SOP to address the gaps in the process</a:t>
            </a:r>
            <a:endParaRPr lang="en-GB" sz="1400" dirty="0">
              <a:latin typeface="Arial" panose="020B0604020202020204" pitchFamily="34" charset="0"/>
              <a:ea typeface="Calibri" panose="020F0502020204030204" pitchFamily="34" charset="0"/>
            </a:endParaRPr>
          </a:p>
          <a:p>
            <a:pPr marL="0" lvl="0" indent="0">
              <a:spcBef>
                <a:spcPts val="0"/>
              </a:spcBef>
              <a:spcAft>
                <a:spcPts val="0"/>
              </a:spcAft>
              <a:buNone/>
            </a:pPr>
            <a:endParaRPr lang="en-US" sz="1400" b="1" dirty="0" smtClean="0">
              <a:solidFill>
                <a:prstClr val="black"/>
              </a:solidFill>
              <a:latin typeface="Arial" pitchFamily="34" charset="0"/>
              <a:ea typeface="MS PGothic" panose="020B0600070205080204" pitchFamily="34" charset="-128"/>
            </a:endParaRPr>
          </a:p>
          <a:p>
            <a:pPr marL="0" lvl="0" indent="0">
              <a:lnSpc>
                <a:spcPct val="106000"/>
              </a:lnSpc>
              <a:spcAft>
                <a:spcPts val="0"/>
              </a:spcAft>
              <a:buNone/>
            </a:pPr>
            <a:r>
              <a:rPr lang="en-GB" sz="1400" b="1" dirty="0">
                <a:solidFill>
                  <a:prstClr val="black"/>
                </a:solidFill>
                <a:latin typeface="Arial" panose="020B0604020202020204" pitchFamily="34" charset="0"/>
                <a:cs typeface="Arial" panose="020B0604020202020204" pitchFamily="34" charset="0"/>
              </a:rPr>
              <a:t>Target</a:t>
            </a:r>
            <a:r>
              <a:rPr lang="en-ZA" sz="1400" b="1" dirty="0">
                <a:solidFill>
                  <a:prstClr val="black"/>
                </a:solidFill>
                <a:latin typeface="Arial" panose="020B0604020202020204" pitchFamily="34" charset="0"/>
                <a:cs typeface="Arial" panose="020B0604020202020204" pitchFamily="34" charset="0"/>
              </a:rPr>
              <a:t>: </a:t>
            </a:r>
            <a:r>
              <a:rPr lang="en-ZA" sz="1400" dirty="0">
                <a:solidFill>
                  <a:prstClr val="black"/>
                </a:solidFill>
                <a:latin typeface="Arial" panose="020B0604020202020204" pitchFamily="34" charset="0"/>
                <a:cs typeface="Arial" panose="020B0604020202020204" pitchFamily="34" charset="0"/>
              </a:rPr>
              <a:t>16 integrated implementation programmes for PDA prepared</a:t>
            </a:r>
            <a:endParaRPr lang="en-GB" sz="1400" dirty="0">
              <a:solidFill>
                <a:srgbClr val="000000"/>
              </a:solidFill>
              <a:latin typeface="Arial" panose="020B0604020202020204" pitchFamily="34" charset="0"/>
              <a:cs typeface="Arial" panose="020B0604020202020204" pitchFamily="34" charset="0"/>
            </a:endParaRPr>
          </a:p>
          <a:p>
            <a:pPr marL="0" lvl="0" indent="0">
              <a:lnSpc>
                <a:spcPct val="106000"/>
              </a:lnSpc>
              <a:spcAft>
                <a:spcPts val="0"/>
              </a:spcAft>
              <a:buNone/>
            </a:pPr>
            <a:r>
              <a:rPr lang="en-GB" sz="1400" b="1" dirty="0" smtClean="0">
                <a:solidFill>
                  <a:prstClr val="black"/>
                </a:solidFill>
                <a:latin typeface="Arial" panose="020B0604020202020204" pitchFamily="34" charset="0"/>
                <a:cs typeface="Arial" panose="020B0604020202020204" pitchFamily="34" charset="0"/>
              </a:rPr>
              <a:t>Performance</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0% of land acquired within the PDA’s </a:t>
            </a:r>
            <a:r>
              <a:rPr lang="en-GB" sz="1400" dirty="0" smtClean="0">
                <a:solidFill>
                  <a:prstClr val="black"/>
                </a:solidFill>
                <a:latin typeface="Arial" panose="020B0604020202020204" pitchFamily="34" charset="0"/>
                <a:cs typeface="Arial" panose="020B0604020202020204" pitchFamily="34" charset="0"/>
              </a:rPr>
              <a:t>re-zoned</a:t>
            </a:r>
          </a:p>
          <a:p>
            <a:pPr marL="0" lvl="0" indent="0">
              <a:lnSpc>
                <a:spcPct val="106000"/>
              </a:lnSpc>
              <a:spcAft>
                <a:spcPts val="0"/>
              </a:spcAft>
              <a:buNone/>
            </a:pPr>
            <a:endParaRPr lang="en-GB" sz="1400" dirty="0">
              <a:solidFill>
                <a:prstClr val="black"/>
              </a:solidFill>
              <a:latin typeface="Arial" panose="020B0604020202020204" pitchFamily="34" charset="0"/>
              <a:cs typeface="Arial" panose="020B0604020202020204" pitchFamily="34" charset="0"/>
            </a:endParaRPr>
          </a:p>
          <a:p>
            <a:pPr marL="0" lvl="0" indent="0">
              <a:lnSpc>
                <a:spcPct val="106000"/>
              </a:lnSpc>
              <a:spcAft>
                <a:spcPts val="0"/>
              </a:spcAft>
              <a:buNone/>
            </a:pPr>
            <a:r>
              <a:rPr lang="en-GB" sz="1400" b="1" dirty="0">
                <a:solidFill>
                  <a:prstClr val="black"/>
                </a:solidFill>
                <a:latin typeface="Arial" panose="020B0604020202020204" pitchFamily="34" charset="0"/>
                <a:cs typeface="Arial" panose="020B0604020202020204" pitchFamily="34" charset="0"/>
              </a:rPr>
              <a:t>Target</a:t>
            </a:r>
            <a:r>
              <a:rPr lang="en-ZA" sz="1400" b="1" dirty="0">
                <a:solidFill>
                  <a:prstClr val="black"/>
                </a:solidFill>
                <a:latin typeface="Arial" panose="020B0604020202020204" pitchFamily="34" charset="0"/>
                <a:cs typeface="Arial" panose="020B0604020202020204" pitchFamily="34" charset="0"/>
              </a:rPr>
              <a:t>: </a:t>
            </a:r>
            <a:r>
              <a:rPr lang="en-GB" sz="1400" dirty="0" smtClean="0">
                <a:solidFill>
                  <a:prstClr val="black"/>
                </a:solidFill>
                <a:latin typeface="Arial" panose="020B0604020202020204" pitchFamily="34" charset="0"/>
                <a:cs typeface="Arial" panose="020B0604020202020204" pitchFamily="34" charset="0"/>
              </a:rPr>
              <a:t>10</a:t>
            </a:r>
            <a:r>
              <a:rPr lang="en-GB" sz="1400" dirty="0">
                <a:solidFill>
                  <a:prstClr val="black"/>
                </a:solidFill>
                <a:latin typeface="Arial" panose="020B0604020202020204" pitchFamily="34" charset="0"/>
                <a:cs typeface="Arial" panose="020B0604020202020204" pitchFamily="34" charset="0"/>
              </a:rPr>
              <a:t>% of land acquired within the PDA’s </a:t>
            </a:r>
            <a:r>
              <a:rPr lang="en-GB" sz="1400" dirty="0" smtClean="0">
                <a:solidFill>
                  <a:prstClr val="black"/>
                </a:solidFill>
                <a:latin typeface="Arial" panose="020B0604020202020204" pitchFamily="34" charset="0"/>
                <a:cs typeface="Arial" panose="020B0604020202020204" pitchFamily="34" charset="0"/>
              </a:rPr>
              <a:t>re-zoned</a:t>
            </a:r>
          </a:p>
          <a:p>
            <a:pPr marL="0" lvl="0" indent="0">
              <a:lnSpc>
                <a:spcPct val="106000"/>
              </a:lnSpc>
              <a:spcAft>
                <a:spcPts val="0"/>
              </a:spcAft>
              <a:buNone/>
            </a:pPr>
            <a:r>
              <a:rPr lang="en-GB" sz="1400" b="1" dirty="0" smtClean="0">
                <a:solidFill>
                  <a:prstClr val="black"/>
                </a:solidFill>
                <a:latin typeface="Arial" panose="020B0604020202020204" pitchFamily="34" charset="0"/>
                <a:cs typeface="Arial" panose="020B0604020202020204" pitchFamily="34" charset="0"/>
              </a:rPr>
              <a:t>Performance</a:t>
            </a:r>
            <a:r>
              <a:rPr lang="en-GB" sz="1400" dirty="0">
                <a:solidFill>
                  <a:prstClr val="black"/>
                </a:solidFill>
                <a:latin typeface="Arial" panose="020B0604020202020204" pitchFamily="34" charset="0"/>
                <a:cs typeface="Arial" panose="020B0604020202020204" pitchFamily="34" charset="0"/>
              </a:rPr>
              <a:t>: </a:t>
            </a:r>
            <a:r>
              <a:rPr lang="en-GB" sz="1400" dirty="0" smtClean="0">
                <a:solidFill>
                  <a:prstClr val="black"/>
                </a:solidFill>
                <a:latin typeface="Arial" panose="020B0604020202020204" pitchFamily="34" charset="0"/>
                <a:cs typeface="Arial" panose="020B0604020202020204" pitchFamily="34" charset="0"/>
              </a:rPr>
              <a:t>0</a:t>
            </a:r>
            <a:r>
              <a:rPr lang="en-GB" sz="1400" dirty="0">
                <a:solidFill>
                  <a:prstClr val="black"/>
                </a:solidFill>
                <a:latin typeface="Arial" panose="020B0604020202020204" pitchFamily="34" charset="0"/>
                <a:cs typeface="Arial" panose="020B0604020202020204" pitchFamily="34" charset="0"/>
              </a:rPr>
              <a:t>% of land acquired within the PDA’s re-zoned</a:t>
            </a:r>
          </a:p>
          <a:p>
            <a:pPr marL="0" lvl="0" indent="0">
              <a:lnSpc>
                <a:spcPct val="106000"/>
              </a:lnSpc>
              <a:spcAft>
                <a:spcPts val="0"/>
              </a:spcAft>
              <a:buNone/>
            </a:pPr>
            <a:r>
              <a:rPr lang="en-US" sz="1400" b="1" dirty="0" smtClean="0">
                <a:solidFill>
                  <a:prstClr val="black"/>
                </a:solidFill>
                <a:latin typeface="Arial" pitchFamily="34" charset="0"/>
                <a:ea typeface="MS PGothic" panose="020B0600070205080204" pitchFamily="34" charset="-128"/>
              </a:rPr>
              <a:t>Recovery </a:t>
            </a:r>
            <a:r>
              <a:rPr lang="en-US" sz="1400" b="1" dirty="0">
                <a:solidFill>
                  <a:prstClr val="black"/>
                </a:solidFill>
                <a:latin typeface="Arial" pitchFamily="34" charset="0"/>
                <a:ea typeface="MS PGothic" panose="020B0600070205080204" pitchFamily="34" charset="-128"/>
              </a:rPr>
              <a:t>Plan</a:t>
            </a:r>
          </a:p>
          <a:p>
            <a:pPr marL="0" indent="0">
              <a:lnSpc>
                <a:spcPct val="106000"/>
              </a:lnSpc>
              <a:spcAft>
                <a:spcPts val="0"/>
              </a:spcAft>
              <a:buNone/>
              <a:tabLst>
                <a:tab pos="457200" algn="l"/>
              </a:tabLst>
            </a:pPr>
            <a:r>
              <a:rPr lang="en-GB" sz="1400" dirty="0">
                <a:solidFill>
                  <a:prstClr val="black"/>
                </a:solidFill>
                <a:latin typeface="Arial" panose="020B0604020202020204" pitchFamily="34" charset="0"/>
                <a:cs typeface="Arial" panose="020B0604020202020204" pitchFamily="34" charset="0"/>
              </a:rPr>
              <a:t>H D A  to Submit Recovery </a:t>
            </a:r>
            <a:r>
              <a:rPr lang="en-GB" sz="1400" dirty="0" smtClean="0">
                <a:solidFill>
                  <a:prstClr val="black"/>
                </a:solidFill>
                <a:latin typeface="Arial" panose="020B0604020202020204" pitchFamily="34" charset="0"/>
                <a:cs typeface="Arial" panose="020B0604020202020204" pitchFamily="34" charset="0"/>
              </a:rPr>
              <a:t>Plan (PDAs and Land rezoning)</a:t>
            </a:r>
            <a:endParaRPr lang="en-US" sz="1400" dirty="0">
              <a:solidFill>
                <a:prstClr val="black"/>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C177964D-3CDF-2F46-9E7D-3AB8485A2693}" type="slidenum">
              <a:rPr lang="en-US" altLang="en-US" smtClean="0"/>
              <a:pPr>
                <a:defRPr/>
              </a:pPr>
              <a:t>29</a:t>
            </a:fld>
            <a:endParaRPr lang="en-US" altLang="en-US" dirty="0"/>
          </a:p>
        </p:txBody>
      </p:sp>
      <p:sp>
        <p:nvSpPr>
          <p:cNvPr id="5" name="Footer Placeholder 4"/>
          <p:cNvSpPr>
            <a:spLocks noGrp="1"/>
          </p:cNvSpPr>
          <p:nvPr>
            <p:ph type="ftr" sz="quarter" idx="11"/>
          </p:nvPr>
        </p:nvSpPr>
        <p:spPr/>
        <p:txBody>
          <a:bodyPr/>
          <a:lstStyle/>
          <a:p>
            <a:pPr>
              <a:defRPr/>
            </a:pPr>
            <a:endParaRPr lang="en-US" dirty="0">
              <a:solidFill>
                <a:srgbClr val="000000">
                  <a:tint val="75000"/>
                </a:srgbClr>
              </a:solidFill>
            </a:endParaRPr>
          </a:p>
        </p:txBody>
      </p:sp>
      <p:sp>
        <p:nvSpPr>
          <p:cNvPr id="6" name="Date Placeholder 5"/>
          <p:cNvSpPr>
            <a:spLocks noGrp="1"/>
          </p:cNvSpPr>
          <p:nvPr>
            <p:ph type="dt" sz="half" idx="12"/>
          </p:nvPr>
        </p:nvSpPr>
        <p:spPr/>
        <p:txBody>
          <a:bodyPr/>
          <a:lstStyle/>
          <a:p>
            <a:pPr>
              <a:defRPr/>
            </a:pPr>
            <a:fld id="{04BCFF81-8853-7543-8BA2-A647B471C165}" type="datetime1">
              <a:rPr lang="en-US" altLang="en-US" smtClean="0"/>
              <a:pPr>
                <a:defRPr/>
              </a:pPr>
              <a:t>2/23/2022</a:t>
            </a:fld>
            <a:endParaRPr lang="en-US" altLang="en-US" dirty="0"/>
          </a:p>
        </p:txBody>
      </p:sp>
      <p:sp>
        <p:nvSpPr>
          <p:cNvPr id="7" name="Title 7"/>
          <p:cNvSpPr txBox="1">
            <a:spLocks noGrp="1"/>
          </p:cNvSpPr>
          <p:nvPr>
            <p:ph type="title"/>
          </p:nvPr>
        </p:nvSpPr>
        <p:spPr bwMode="auto">
          <a:xfrm>
            <a:off x="107504" y="0"/>
            <a:ext cx="9036496" cy="369985"/>
          </a:xfrm>
          <a:prstGeom prst="rect">
            <a:avLst/>
          </a:prstGeom>
          <a:solidFill>
            <a:srgbClr val="21633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800" kern="1200" cap="all" baseline="0">
                <a:solidFill>
                  <a:schemeClr val="bg1"/>
                </a:solidFill>
                <a:latin typeface="Arial"/>
                <a:ea typeface="MS PGothic" panose="020B0600070205080204" pitchFamily="34"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pPr algn="ctr">
              <a:defRPr/>
            </a:pPr>
            <a:r>
              <a:rPr lang="en-GB" sz="1800" b="1" cap="none" dirty="0" smtClean="0">
                <a:ea typeface="ＭＳ Ｐゴシック" pitchFamily="-108" charset="-128"/>
              </a:rPr>
              <a:t>RESEARCH, POLICY, STRATEGY AND PLANNING</a:t>
            </a:r>
            <a:endParaRPr lang="en-US" sz="1800" b="1" cap="none" dirty="0">
              <a:ea typeface="ＭＳ Ｐゴシック" pitchFamily="-108" charset="-128"/>
            </a:endParaRPr>
          </a:p>
        </p:txBody>
      </p:sp>
    </p:spTree>
    <p:extLst>
      <p:ext uri="{BB962C8B-B14F-4D97-AF65-F5344CB8AC3E}">
        <p14:creationId xmlns:p14="http://schemas.microsoft.com/office/powerpoint/2010/main" xmlns="" val="1987373366"/>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177964D-3CDF-2F46-9E7D-3AB8485A2693}" type="slidenum">
              <a:rPr lang="en-US" altLang="en-US" smtClean="0"/>
              <a:pPr>
                <a:defRPr/>
              </a:pPr>
              <a:t>3</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Date Placeholder 5"/>
          <p:cNvSpPr>
            <a:spLocks noGrp="1"/>
          </p:cNvSpPr>
          <p:nvPr>
            <p:ph type="dt" sz="half" idx="12"/>
          </p:nvPr>
        </p:nvSpPr>
        <p:spPr/>
        <p:txBody>
          <a:bodyPr/>
          <a:lstStyle/>
          <a:p>
            <a:pPr>
              <a:defRPr/>
            </a:pPr>
            <a:fld id="{04BCFF81-8853-7543-8BA2-A647B471C165}" type="datetime1">
              <a:rPr lang="en-US" altLang="en-US" smtClean="0"/>
              <a:pPr>
                <a:defRPr/>
              </a:pPr>
              <a:t>2/23/2022</a:t>
            </a:fld>
            <a:endParaRPr lang="en-US" altLang="en-US" dirty="0"/>
          </a:p>
        </p:txBody>
      </p:sp>
      <p:sp>
        <p:nvSpPr>
          <p:cNvPr id="9" name="Title 7"/>
          <p:cNvSpPr txBox="1">
            <a:spLocks/>
          </p:cNvSpPr>
          <p:nvPr/>
        </p:nvSpPr>
        <p:spPr bwMode="auto">
          <a:xfrm>
            <a:off x="0" y="0"/>
            <a:ext cx="9144000" cy="1008494"/>
          </a:xfrm>
          <a:prstGeom prst="rect">
            <a:avLst/>
          </a:prstGeom>
          <a:solidFill>
            <a:schemeClr val="tx2">
              <a:lumMod val="90000"/>
              <a:lumOff val="10000"/>
            </a:schemeClr>
          </a:solidFill>
          <a:ln>
            <a:noFill/>
          </a:ln>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800" kern="1200" cap="all" baseline="0">
                <a:solidFill>
                  <a:schemeClr val="bg1"/>
                </a:solidFill>
                <a:latin typeface="Arial"/>
                <a:ea typeface="MS PGothic" panose="020B0600070205080204" pitchFamily="34"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pPr algn="ctr">
              <a:defRPr/>
            </a:pPr>
            <a:r>
              <a:rPr lang="en-US" sz="2400" b="1" cap="none" dirty="0" smtClean="0">
                <a:ea typeface="ＭＳ Ｐゴシック" pitchFamily="-108" charset="-128"/>
              </a:rPr>
              <a:t>1.  PURPOSE</a:t>
            </a:r>
            <a:endParaRPr lang="en-US" sz="2400" b="1" cap="none" dirty="0">
              <a:ea typeface="ＭＳ Ｐゴシック" pitchFamily="-108" charset="-128"/>
            </a:endParaRPr>
          </a:p>
        </p:txBody>
      </p:sp>
      <p:sp>
        <p:nvSpPr>
          <p:cNvPr id="11" name="Content Placeholder 2"/>
          <p:cNvSpPr>
            <a:spLocks noGrp="1"/>
          </p:cNvSpPr>
          <p:nvPr>
            <p:ph idx="1"/>
          </p:nvPr>
        </p:nvSpPr>
        <p:spPr>
          <a:xfrm>
            <a:off x="492125" y="2348880"/>
            <a:ext cx="8229600" cy="1108720"/>
          </a:xfrm>
        </p:spPr>
        <p:txBody>
          <a:bodyPr/>
          <a:lstStyle/>
          <a:p>
            <a:pPr marL="0" lvl="0" indent="0" algn="just">
              <a:spcBef>
                <a:spcPct val="0"/>
              </a:spcBef>
              <a:buNone/>
              <a:defRPr/>
            </a:pPr>
            <a:r>
              <a:rPr lang="en-US" altLang="en-US" sz="2000" dirty="0">
                <a:solidFill>
                  <a:prstClr val="black"/>
                </a:solidFill>
                <a:latin typeface="Arial" pitchFamily="34" charset="0"/>
                <a:ea typeface="MS PGothic" panose="020B0600070205080204" pitchFamily="34" charset="-128"/>
              </a:rPr>
              <a:t>To report to the Portfolio Committee on the Departmental performance for the quarter </a:t>
            </a:r>
            <a:r>
              <a:rPr lang="en-US" altLang="en-US" sz="2000">
                <a:solidFill>
                  <a:prstClr val="black"/>
                </a:solidFill>
                <a:latin typeface="Arial" pitchFamily="34" charset="0"/>
                <a:ea typeface="MS PGothic" panose="020B0600070205080204" pitchFamily="34" charset="-128"/>
              </a:rPr>
              <a:t>ended </a:t>
            </a:r>
            <a:r>
              <a:rPr lang="en-US" altLang="en-US" sz="2000" smtClean="0">
                <a:solidFill>
                  <a:prstClr val="black"/>
                </a:solidFill>
                <a:latin typeface="Arial" pitchFamily="34" charset="0"/>
                <a:ea typeface="MS PGothic" panose="020B0600070205080204" pitchFamily="34" charset="-128"/>
              </a:rPr>
              <a:t>30 </a:t>
            </a:r>
            <a:r>
              <a:rPr lang="en-US" altLang="en-US" sz="2000" dirty="0" smtClean="0">
                <a:solidFill>
                  <a:prstClr val="black"/>
                </a:solidFill>
                <a:latin typeface="Arial" pitchFamily="34" charset="0"/>
                <a:ea typeface="MS PGothic" panose="020B0600070205080204" pitchFamily="34" charset="-128"/>
              </a:rPr>
              <a:t>September  </a:t>
            </a:r>
            <a:r>
              <a:rPr lang="en-US" altLang="en-US" sz="2000" dirty="0">
                <a:solidFill>
                  <a:prstClr val="black"/>
                </a:solidFill>
                <a:latin typeface="Arial" pitchFamily="34" charset="0"/>
                <a:ea typeface="MS PGothic" panose="020B0600070205080204" pitchFamily="34" charset="-128"/>
              </a:rPr>
              <a:t>2021.</a:t>
            </a:r>
          </a:p>
          <a:p>
            <a:endParaRPr lang="en-ZA" dirty="0"/>
          </a:p>
        </p:txBody>
      </p:sp>
    </p:spTree>
    <p:extLst>
      <p:ext uri="{BB962C8B-B14F-4D97-AF65-F5344CB8AC3E}">
        <p14:creationId xmlns:p14="http://schemas.microsoft.com/office/powerpoint/2010/main" xmlns="" val="3023802808"/>
      </p:ext>
    </p:extLst>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369985"/>
            <a:ext cx="8928992" cy="5695453"/>
          </a:xfrm>
        </p:spPr>
        <p:txBody>
          <a:bodyPr/>
          <a:lstStyle/>
          <a:p>
            <a:pPr marL="0" lvl="0" indent="0">
              <a:spcBef>
                <a:spcPts val="0"/>
              </a:spcBef>
              <a:spcAft>
                <a:spcPts val="0"/>
              </a:spcAft>
              <a:buNone/>
            </a:pPr>
            <a:r>
              <a:rPr lang="en-GB" sz="1600" b="1" dirty="0">
                <a:solidFill>
                  <a:prstClr val="black"/>
                </a:solidFill>
                <a:latin typeface="Arial" panose="020B0604020202020204" pitchFamily="34" charset="0"/>
                <a:cs typeface="Arial" panose="020B0604020202020204" pitchFamily="34" charset="0"/>
              </a:rPr>
              <a:t>Target</a:t>
            </a:r>
            <a:r>
              <a:rPr lang="en-ZA" sz="1600" b="1" dirty="0" smtClean="0">
                <a:solidFill>
                  <a:prstClr val="black"/>
                </a:solidFill>
                <a:latin typeface="Arial" panose="020B0604020202020204" pitchFamily="34" charset="0"/>
                <a:cs typeface="Arial" panose="020B0604020202020204" pitchFamily="34" charset="0"/>
              </a:rPr>
              <a:t>: </a:t>
            </a:r>
            <a:r>
              <a:rPr lang="en-ZA" sz="1600" dirty="0">
                <a:latin typeface="Arial" panose="020B0604020202020204" pitchFamily="34" charset="0"/>
                <a:ea typeface="Calibri" panose="020F0502020204030204" pitchFamily="34" charset="0"/>
              </a:rPr>
              <a:t>100% implementation of the Annual HR Implementation Plan</a:t>
            </a:r>
            <a:endParaRPr lang="en-ZA" sz="1600" dirty="0" smtClean="0">
              <a:solidFill>
                <a:srgbClr val="000000"/>
              </a:solidFill>
              <a:latin typeface="Arial" panose="020B0604020202020204" pitchFamily="34" charset="0"/>
              <a:ea typeface="Calibri" panose="020F0502020204030204" pitchFamily="34" charset="0"/>
            </a:endParaRPr>
          </a:p>
          <a:p>
            <a:pPr marL="0" lvl="0" indent="0">
              <a:spcBef>
                <a:spcPts val="0"/>
              </a:spcBef>
              <a:spcAft>
                <a:spcPts val="0"/>
              </a:spcAft>
              <a:buNone/>
            </a:pPr>
            <a:r>
              <a:rPr lang="en-GB" sz="1600" b="1" dirty="0">
                <a:solidFill>
                  <a:prstClr val="black"/>
                </a:solidFill>
                <a:latin typeface="Arial" panose="020B0604020202020204" pitchFamily="34" charset="0"/>
                <a:cs typeface="Arial" panose="020B0604020202020204" pitchFamily="34" charset="0"/>
              </a:rPr>
              <a:t>Performance</a:t>
            </a:r>
            <a:r>
              <a:rPr lang="en-GB" sz="1600" b="1" dirty="0" smtClean="0">
                <a:solidFill>
                  <a:prstClr val="black"/>
                </a:solidFill>
                <a:latin typeface="Arial" panose="020B0604020202020204" pitchFamily="34" charset="0"/>
                <a:cs typeface="Arial" panose="020B0604020202020204" pitchFamily="34" charset="0"/>
              </a:rPr>
              <a:t>:</a:t>
            </a:r>
            <a:endParaRPr lang="en-US" sz="1600" b="1" dirty="0" smtClean="0">
              <a:solidFill>
                <a:prstClr val="black"/>
              </a:solidFill>
              <a:latin typeface="Arial" pitchFamily="34" charset="0"/>
              <a:ea typeface="MS PGothic" panose="020B0600070205080204" pitchFamily="34" charset="-128"/>
            </a:endParaRPr>
          </a:p>
          <a:p>
            <a:pPr marL="0" lvl="0" indent="0">
              <a:spcBef>
                <a:spcPts val="0"/>
              </a:spcBef>
              <a:spcAft>
                <a:spcPts val="0"/>
              </a:spcAft>
              <a:buNone/>
            </a:pPr>
            <a:endParaRPr lang="en-US" sz="1600" b="1" dirty="0" smtClean="0">
              <a:solidFill>
                <a:prstClr val="black"/>
              </a:solidFill>
              <a:latin typeface="Arial" pitchFamily="34" charset="0"/>
              <a:ea typeface="MS PGothic" panose="020B0600070205080204" pitchFamily="34" charset="-128"/>
            </a:endParaRPr>
          </a:p>
          <a:p>
            <a:pPr marL="0" lvl="0" indent="0">
              <a:spcBef>
                <a:spcPts val="0"/>
              </a:spcBef>
              <a:spcAft>
                <a:spcPts val="0"/>
              </a:spcAft>
              <a:buNone/>
            </a:pPr>
            <a:r>
              <a:rPr lang="en-US" sz="1600" b="1" dirty="0" smtClean="0">
                <a:solidFill>
                  <a:prstClr val="black"/>
                </a:solidFill>
                <a:latin typeface="Arial" pitchFamily="34" charset="0"/>
                <a:ea typeface="MS PGothic" panose="020B0600070205080204" pitchFamily="34" charset="-128"/>
              </a:rPr>
              <a:t>Recovery Plan: </a:t>
            </a:r>
            <a:r>
              <a:rPr lang="en-ZA" sz="1600" dirty="0" smtClean="0">
                <a:solidFill>
                  <a:srgbClr val="000000"/>
                </a:solidFill>
                <a:latin typeface="Arial" panose="020B0604020202020204" pitchFamily="34" charset="0"/>
                <a:ea typeface="Calibri" panose="020F0502020204030204" pitchFamily="34" charset="0"/>
              </a:rPr>
              <a:t>100</a:t>
            </a:r>
            <a:r>
              <a:rPr lang="en-ZA" sz="1600" dirty="0">
                <a:solidFill>
                  <a:srgbClr val="000000"/>
                </a:solidFill>
                <a:latin typeface="Arial" panose="020B0604020202020204" pitchFamily="34" charset="0"/>
                <a:ea typeface="Calibri" panose="020F0502020204030204" pitchFamily="34" charset="0"/>
              </a:rPr>
              <a:t>% implementation of the Annual HR Implementation Plan</a:t>
            </a:r>
          </a:p>
          <a:p>
            <a:pPr lvl="0">
              <a:lnSpc>
                <a:spcPct val="107000"/>
              </a:lnSpc>
              <a:spcAft>
                <a:spcPts val="800"/>
              </a:spcAft>
              <a:buFont typeface="Wingdings" panose="05000000000000000000" pitchFamily="2" charset="2"/>
              <a:buChar char=""/>
            </a:pPr>
            <a:r>
              <a:rPr lang="en-ZA" sz="1600" dirty="0">
                <a:latin typeface="Arial" panose="020B0604020202020204" pitchFamily="34" charset="0"/>
                <a:ea typeface="Calibri" panose="020F0502020204030204" pitchFamily="34" charset="0"/>
                <a:cs typeface="Times New Roman" panose="02020603050405020304" pitchFamily="18" charset="0"/>
              </a:rPr>
              <a:t>The 2021/23 annual mandatory PSWMW session will be held utilising management </a:t>
            </a:r>
            <a:r>
              <a:rPr lang="en-ZA" sz="1600" dirty="0" smtClean="0">
                <a:latin typeface="Arial" panose="020B0604020202020204" pitchFamily="34" charset="0"/>
                <a:ea typeface="Calibri" panose="020F0502020204030204" pitchFamily="34" charset="0"/>
                <a:cs typeface="Times New Roman" panose="02020603050405020304" pitchFamily="18" charset="0"/>
              </a:rPr>
              <a:t>structures</a:t>
            </a:r>
            <a:endParaRPr lang="en-ZA" sz="2000" dirty="0">
              <a:latin typeface="Calibri" panose="020F0502020204030204" pitchFamily="34" charset="0"/>
              <a:ea typeface="Calibri" panose="020F0502020204030204" pitchFamily="34" charset="0"/>
              <a:cs typeface="Times New Roman" panose="02020603050405020304" pitchFamily="18" charset="0"/>
            </a:endParaRPr>
          </a:p>
          <a:p>
            <a:r>
              <a:rPr lang="en-ZA" sz="1600" dirty="0">
                <a:latin typeface="Arial" panose="020B0604020202020204" pitchFamily="34" charset="0"/>
                <a:ea typeface="Calibri" panose="020F0502020204030204" pitchFamily="34" charset="0"/>
              </a:rPr>
              <a:t>The article on </a:t>
            </a:r>
            <a:r>
              <a:rPr lang="en-ZA" sz="1600" dirty="0" err="1">
                <a:latin typeface="Arial" panose="020B0604020202020204" pitchFamily="34" charset="0"/>
                <a:ea typeface="Calibri" panose="020F0502020204030204" pitchFamily="34" charset="0"/>
              </a:rPr>
              <a:t>Batho</a:t>
            </a:r>
            <a:r>
              <a:rPr lang="en-ZA" sz="1600" dirty="0">
                <a:latin typeface="Arial" panose="020B0604020202020204" pitchFamily="34" charset="0"/>
                <a:ea typeface="Calibri" panose="020F0502020204030204" pitchFamily="34" charset="0"/>
              </a:rPr>
              <a:t> Pele was disseminated to staff members in October 2021 (Q3)</a:t>
            </a:r>
            <a:endParaRPr lang="en-US" sz="1600" b="1" dirty="0" smtClean="0">
              <a:solidFill>
                <a:prstClr val="black"/>
              </a:solidFill>
              <a:latin typeface="Arial" pitchFamily="34" charset="0"/>
              <a:ea typeface="MS PGothic" panose="020B0600070205080204" pitchFamily="34" charset="-128"/>
            </a:endParaRPr>
          </a:p>
        </p:txBody>
      </p:sp>
      <p:sp>
        <p:nvSpPr>
          <p:cNvPr id="4" name="Slide Number Placeholder 3"/>
          <p:cNvSpPr>
            <a:spLocks noGrp="1"/>
          </p:cNvSpPr>
          <p:nvPr>
            <p:ph type="sldNum" sz="quarter" idx="10"/>
          </p:nvPr>
        </p:nvSpPr>
        <p:spPr/>
        <p:txBody>
          <a:bodyPr/>
          <a:lstStyle/>
          <a:p>
            <a:pPr>
              <a:defRPr/>
            </a:pPr>
            <a:fld id="{C177964D-3CDF-2F46-9E7D-3AB8485A2693}" type="slidenum">
              <a:rPr lang="en-US" altLang="en-US" smtClean="0"/>
              <a:pPr>
                <a:defRPr/>
              </a:pPr>
              <a:t>30</a:t>
            </a:fld>
            <a:endParaRPr lang="en-US" altLang="en-US" dirty="0"/>
          </a:p>
        </p:txBody>
      </p:sp>
      <p:sp>
        <p:nvSpPr>
          <p:cNvPr id="5" name="Footer Placeholder 4"/>
          <p:cNvSpPr>
            <a:spLocks noGrp="1"/>
          </p:cNvSpPr>
          <p:nvPr>
            <p:ph type="ftr" sz="quarter" idx="11"/>
          </p:nvPr>
        </p:nvSpPr>
        <p:spPr/>
        <p:txBody>
          <a:bodyPr/>
          <a:lstStyle/>
          <a:p>
            <a:pPr>
              <a:defRPr/>
            </a:pPr>
            <a:endParaRPr lang="en-US" dirty="0">
              <a:solidFill>
                <a:srgbClr val="000000">
                  <a:tint val="75000"/>
                </a:srgbClr>
              </a:solidFill>
            </a:endParaRPr>
          </a:p>
        </p:txBody>
      </p:sp>
      <p:sp>
        <p:nvSpPr>
          <p:cNvPr id="6" name="Date Placeholder 5"/>
          <p:cNvSpPr>
            <a:spLocks noGrp="1"/>
          </p:cNvSpPr>
          <p:nvPr>
            <p:ph type="dt" sz="half" idx="12"/>
          </p:nvPr>
        </p:nvSpPr>
        <p:spPr/>
        <p:txBody>
          <a:bodyPr/>
          <a:lstStyle/>
          <a:p>
            <a:pPr>
              <a:defRPr/>
            </a:pPr>
            <a:fld id="{04BCFF81-8853-7543-8BA2-A647B471C165}" type="datetime1">
              <a:rPr lang="en-US" altLang="en-US" smtClean="0"/>
              <a:pPr>
                <a:defRPr/>
              </a:pPr>
              <a:t>2/23/2022</a:t>
            </a:fld>
            <a:endParaRPr lang="en-US" altLang="en-US" dirty="0"/>
          </a:p>
        </p:txBody>
      </p:sp>
      <p:sp>
        <p:nvSpPr>
          <p:cNvPr id="7" name="Title 7"/>
          <p:cNvSpPr txBox="1">
            <a:spLocks noGrp="1"/>
          </p:cNvSpPr>
          <p:nvPr>
            <p:ph type="title"/>
          </p:nvPr>
        </p:nvSpPr>
        <p:spPr bwMode="auto">
          <a:xfrm>
            <a:off x="107504" y="0"/>
            <a:ext cx="9036496" cy="369985"/>
          </a:xfrm>
          <a:prstGeom prst="rect">
            <a:avLst/>
          </a:prstGeom>
          <a:solidFill>
            <a:srgbClr val="21633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800" kern="1200" cap="all" baseline="0">
                <a:solidFill>
                  <a:schemeClr val="bg1"/>
                </a:solidFill>
                <a:latin typeface="Arial"/>
                <a:ea typeface="MS PGothic" panose="020B0600070205080204" pitchFamily="34"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pPr algn="ctr">
              <a:defRPr/>
            </a:pPr>
            <a:r>
              <a:rPr lang="en-US" sz="1800" b="1" cap="none" dirty="0" smtClean="0">
                <a:ea typeface="ＭＳ Ｐゴシック" pitchFamily="-108" charset="-128"/>
              </a:rPr>
              <a:t>CORPORATE SERVICES</a:t>
            </a:r>
            <a:endParaRPr lang="en-US" sz="1800" b="1" cap="none" dirty="0">
              <a:ea typeface="ＭＳ Ｐゴシック" pitchFamily="-108" charset="-128"/>
            </a:endParaRPr>
          </a:p>
        </p:txBody>
      </p:sp>
    </p:spTree>
    <p:extLst>
      <p:ext uri="{BB962C8B-B14F-4D97-AF65-F5344CB8AC3E}">
        <p14:creationId xmlns:p14="http://schemas.microsoft.com/office/powerpoint/2010/main" xmlns="" val="2487442409"/>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69985"/>
            <a:ext cx="9144000" cy="5695453"/>
          </a:xfrm>
        </p:spPr>
        <p:txBody>
          <a:bodyPr/>
          <a:lstStyle/>
          <a:p>
            <a:pPr marL="0" indent="0">
              <a:spcBef>
                <a:spcPts val="0"/>
              </a:spcBef>
              <a:spcAft>
                <a:spcPts val="0"/>
              </a:spcAft>
              <a:buNone/>
            </a:pPr>
            <a:r>
              <a:rPr lang="en-GB" sz="1400" b="1" dirty="0">
                <a:solidFill>
                  <a:prstClr val="black"/>
                </a:solidFill>
                <a:latin typeface="Arial" panose="020B0604020202020204" pitchFamily="34" charset="0"/>
                <a:cs typeface="Arial" panose="020B0604020202020204" pitchFamily="34" charset="0"/>
              </a:rPr>
              <a:t>Target</a:t>
            </a:r>
            <a:r>
              <a:rPr lang="en-ZA" sz="1400" b="1" dirty="0" smtClean="0">
                <a:solidFill>
                  <a:prstClr val="black"/>
                </a:solidFill>
                <a:latin typeface="Arial" panose="020B0604020202020204" pitchFamily="34" charset="0"/>
                <a:cs typeface="Arial" panose="020B0604020202020204" pitchFamily="34" charset="0"/>
              </a:rPr>
              <a:t>: </a:t>
            </a:r>
            <a:r>
              <a:rPr lang="en-GB" sz="1400" dirty="0">
                <a:latin typeface="Arial" panose="020B0604020202020204" pitchFamily="34" charset="0"/>
                <a:ea typeface="Calibri" panose="020F0502020204030204" pitchFamily="34" charset="0"/>
              </a:rPr>
              <a:t>40% of budget allocated to entities owned by the designated group monitored</a:t>
            </a:r>
            <a:endParaRPr lang="en-ZA" sz="1400" dirty="0">
              <a:latin typeface="Arial" panose="020B0604020202020204" pitchFamily="34" charset="0"/>
              <a:ea typeface="Calibri" panose="020F0502020204030204" pitchFamily="34" charset="0"/>
            </a:endParaRPr>
          </a:p>
          <a:p>
            <a:pPr marL="0" lvl="0" indent="0">
              <a:spcBef>
                <a:spcPts val="0"/>
              </a:spcBef>
              <a:spcAft>
                <a:spcPts val="0"/>
              </a:spcAft>
              <a:buNone/>
            </a:pPr>
            <a:r>
              <a:rPr lang="en-GB" sz="1400" b="1" dirty="0">
                <a:solidFill>
                  <a:prstClr val="black"/>
                </a:solidFill>
                <a:latin typeface="Arial" panose="020B0604020202020204" pitchFamily="34" charset="0"/>
                <a:cs typeface="Arial" panose="020B0604020202020204" pitchFamily="34" charset="0"/>
              </a:rPr>
              <a:t>Performance</a:t>
            </a:r>
            <a:r>
              <a:rPr lang="en-GB" sz="1400" b="1" dirty="0" smtClean="0">
                <a:solidFill>
                  <a:prstClr val="black"/>
                </a:solidFill>
                <a:latin typeface="Arial" panose="020B0604020202020204" pitchFamily="34" charset="0"/>
                <a:cs typeface="Arial" panose="020B0604020202020204" pitchFamily="34" charset="0"/>
              </a:rPr>
              <a:t>: </a:t>
            </a:r>
            <a:r>
              <a:rPr lang="en-ZA" sz="1400" dirty="0">
                <a:latin typeface="Arial" panose="020B0604020202020204" pitchFamily="34" charset="0"/>
                <a:ea typeface="Calibri" panose="020F0502020204030204" pitchFamily="34" charset="0"/>
              </a:rPr>
              <a:t>40% of budget allocated to entities owned by the designated group not </a:t>
            </a:r>
            <a:r>
              <a:rPr lang="en-ZA" sz="1400" dirty="0" smtClean="0">
                <a:latin typeface="Arial" panose="020B0604020202020204" pitchFamily="34" charset="0"/>
                <a:ea typeface="Calibri" panose="020F0502020204030204" pitchFamily="34" charset="0"/>
              </a:rPr>
              <a:t>monitored</a:t>
            </a:r>
            <a:endParaRPr lang="en-US" sz="1400" b="1" dirty="0" smtClean="0">
              <a:solidFill>
                <a:prstClr val="black"/>
              </a:solidFill>
              <a:latin typeface="Arial" pitchFamily="34" charset="0"/>
              <a:ea typeface="MS PGothic" panose="020B0600070205080204" pitchFamily="34" charset="-128"/>
            </a:endParaRPr>
          </a:p>
          <a:p>
            <a:pPr marL="0" lvl="0" indent="0">
              <a:spcBef>
                <a:spcPts val="0"/>
              </a:spcBef>
              <a:spcAft>
                <a:spcPts val="0"/>
              </a:spcAft>
              <a:buNone/>
            </a:pPr>
            <a:r>
              <a:rPr lang="en-US" sz="1400" b="1" dirty="0" smtClean="0">
                <a:solidFill>
                  <a:prstClr val="black"/>
                </a:solidFill>
                <a:latin typeface="Arial" pitchFamily="34" charset="0"/>
                <a:ea typeface="MS PGothic" panose="020B0600070205080204" pitchFamily="34" charset="-128"/>
              </a:rPr>
              <a:t>Recovery Plan</a:t>
            </a:r>
          </a:p>
          <a:p>
            <a:pPr>
              <a:lnSpc>
                <a:spcPct val="107000"/>
              </a:lnSpc>
              <a:spcAft>
                <a:spcPts val="800"/>
              </a:spcAft>
            </a:pPr>
            <a:r>
              <a:rPr lang="en-ZA" sz="1400" dirty="0">
                <a:latin typeface="Arial" panose="020B0604020202020204" pitchFamily="34" charset="0"/>
                <a:ea typeface="Calibri" panose="020F0502020204030204" pitchFamily="34" charset="0"/>
                <a:cs typeface="Times New Roman" panose="02020603050405020304" pitchFamily="18" charset="0"/>
              </a:rPr>
              <a:t>The Department monitors budget allocation but does not have control on what the Sector is allocating based on their state of readiness.</a:t>
            </a:r>
            <a:endParaRPr lang="en-ZA" sz="14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en-ZA" sz="1400" dirty="0">
                <a:latin typeface="Arial" panose="020B0604020202020204" pitchFamily="34" charset="0"/>
                <a:ea typeface="Calibri" panose="020F0502020204030204" pitchFamily="34" charset="0"/>
                <a:cs typeface="Times New Roman" panose="02020603050405020304" pitchFamily="18" charset="0"/>
              </a:rPr>
              <a:t>The Department will continue to monitor the budget allocation in order to assist the Sector to comply and report accordingly.</a:t>
            </a:r>
          </a:p>
          <a:p>
            <a:pPr marL="0" lvl="0" indent="0">
              <a:spcBef>
                <a:spcPts val="0"/>
              </a:spcBef>
              <a:spcAft>
                <a:spcPts val="0"/>
              </a:spcAft>
              <a:buNone/>
            </a:pPr>
            <a:r>
              <a:rPr lang="en-GB" sz="1400" b="1" dirty="0" smtClean="0">
                <a:solidFill>
                  <a:prstClr val="black"/>
                </a:solidFill>
                <a:latin typeface="Arial" panose="020B0604020202020204" pitchFamily="34" charset="0"/>
                <a:cs typeface="Arial" panose="020B0604020202020204" pitchFamily="34" charset="0"/>
              </a:rPr>
              <a:t>Target</a:t>
            </a:r>
            <a:r>
              <a:rPr lang="en-ZA" sz="1400" b="1" dirty="0">
                <a:solidFill>
                  <a:prstClr val="black"/>
                </a:solidFill>
                <a:latin typeface="Arial" panose="020B0604020202020204" pitchFamily="34" charset="0"/>
                <a:cs typeface="Arial" panose="020B0604020202020204" pitchFamily="34" charset="0"/>
              </a:rPr>
              <a:t>: </a:t>
            </a:r>
            <a:r>
              <a:rPr lang="en-GB" sz="1400" dirty="0">
                <a:latin typeface="Arial" panose="020B0604020202020204" pitchFamily="34" charset="0"/>
                <a:ea typeface="Calibri" panose="020F0502020204030204" pitchFamily="34" charset="0"/>
                <a:cs typeface="Times New Roman" panose="02020603050405020304" pitchFamily="18" charset="0"/>
              </a:rPr>
              <a:t>100% implementation of the Human Settlements Capacity Assembly programme </a:t>
            </a:r>
            <a:r>
              <a:rPr lang="en-GB" sz="1400" dirty="0" smtClean="0">
                <a:latin typeface="Arial" panose="020B0604020202020204" pitchFamily="34" charset="0"/>
                <a:ea typeface="Calibri" panose="020F0502020204030204" pitchFamily="34" charset="0"/>
                <a:cs typeface="Times New Roman" panose="02020603050405020304" pitchFamily="18" charset="0"/>
              </a:rPr>
              <a:t>(Programme 2 to 5)</a:t>
            </a:r>
            <a:endParaRPr lang="en-ZA" sz="1400" dirty="0">
              <a:latin typeface="Arial" panose="020B0604020202020204" pitchFamily="34" charset="0"/>
              <a:ea typeface="Calibri" panose="020F0502020204030204" pitchFamily="34" charset="0"/>
              <a:cs typeface="Times New Roman" panose="02020603050405020304" pitchFamily="18" charset="0"/>
            </a:endParaRPr>
          </a:p>
          <a:p>
            <a:pPr marL="0" lvl="0" indent="0">
              <a:spcBef>
                <a:spcPts val="0"/>
              </a:spcBef>
              <a:spcAft>
                <a:spcPts val="0"/>
              </a:spcAft>
              <a:buNone/>
            </a:pPr>
            <a:r>
              <a:rPr lang="en-GB" sz="1400" b="1" dirty="0" smtClean="0">
                <a:solidFill>
                  <a:prstClr val="black"/>
                </a:solidFill>
                <a:latin typeface="Arial" panose="020B0604020202020204" pitchFamily="34" charset="0"/>
                <a:cs typeface="Arial" panose="020B0604020202020204" pitchFamily="34" charset="0"/>
              </a:rPr>
              <a:t>Performance</a:t>
            </a:r>
            <a:r>
              <a:rPr lang="en-GB" sz="1400" b="1" dirty="0">
                <a:solidFill>
                  <a:prstClr val="black"/>
                </a:solidFill>
                <a:latin typeface="Arial" panose="020B0604020202020204" pitchFamily="34" charset="0"/>
                <a:cs typeface="Arial" panose="020B0604020202020204" pitchFamily="34" charset="0"/>
              </a:rPr>
              <a:t>: </a:t>
            </a:r>
            <a:r>
              <a:rPr lang="en-GB" sz="1400" dirty="0" smtClean="0">
                <a:solidFill>
                  <a:srgbClr val="000000"/>
                </a:solidFill>
                <a:latin typeface="Arial" panose="020B0604020202020204" pitchFamily="34" charset="0"/>
                <a:ea typeface="Calibri" panose="020F0502020204030204" pitchFamily="34" charset="0"/>
              </a:rPr>
              <a:t>0</a:t>
            </a:r>
            <a:r>
              <a:rPr lang="en-GB" sz="1400" dirty="0">
                <a:solidFill>
                  <a:srgbClr val="000000"/>
                </a:solidFill>
                <a:latin typeface="Arial" panose="020B0604020202020204" pitchFamily="34" charset="0"/>
                <a:ea typeface="Calibri" panose="020F0502020204030204" pitchFamily="34" charset="0"/>
              </a:rPr>
              <a:t>% implementation of the Human Settlements Capacity Assembly programme </a:t>
            </a:r>
            <a:r>
              <a:rPr lang="en-GB" sz="1400" dirty="0">
                <a:solidFill>
                  <a:srgbClr val="000000"/>
                </a:solidFill>
                <a:latin typeface="Arial" panose="020B0604020202020204" pitchFamily="34" charset="0"/>
                <a:ea typeface="Calibri" panose="020F0502020204030204" pitchFamily="34" charset="0"/>
                <a:cs typeface="Times New Roman" panose="02020603050405020304" pitchFamily="18" charset="0"/>
              </a:rPr>
              <a:t>(Programme 2 to 5</a:t>
            </a:r>
            <a:r>
              <a:rPr lang="en-GB" sz="14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n-GB" sz="1400" dirty="0" smtClean="0">
              <a:solidFill>
                <a:srgbClr val="000000"/>
              </a:solidFill>
              <a:latin typeface="Arial" panose="020B0604020202020204" pitchFamily="34" charset="0"/>
              <a:ea typeface="Calibri" panose="020F0502020204030204" pitchFamily="34" charset="0"/>
            </a:endParaRPr>
          </a:p>
          <a:p>
            <a:pPr marL="0" lvl="0" indent="0">
              <a:spcBef>
                <a:spcPts val="0"/>
              </a:spcBef>
              <a:spcAft>
                <a:spcPts val="0"/>
              </a:spcAft>
              <a:buNone/>
            </a:pPr>
            <a:r>
              <a:rPr lang="en-US" sz="1400" b="1" dirty="0">
                <a:solidFill>
                  <a:prstClr val="black"/>
                </a:solidFill>
                <a:latin typeface="Arial" pitchFamily="34" charset="0"/>
                <a:ea typeface="MS PGothic" panose="020B0600070205080204" pitchFamily="34" charset="-128"/>
              </a:rPr>
              <a:t>Recovery Plan</a:t>
            </a:r>
          </a:p>
          <a:p>
            <a:pPr>
              <a:lnSpc>
                <a:spcPct val="107000"/>
              </a:lnSpc>
              <a:spcAft>
                <a:spcPts val="800"/>
              </a:spcAft>
            </a:pPr>
            <a:r>
              <a:rPr lang="en-ZA" sz="1400" dirty="0">
                <a:solidFill>
                  <a:srgbClr val="000000"/>
                </a:solidFill>
                <a:latin typeface="Arial" panose="020B0604020202020204" pitchFamily="34" charset="0"/>
                <a:ea typeface="Calibri" panose="020F0502020204030204" pitchFamily="34" charset="0"/>
                <a:cs typeface="Times New Roman" panose="02020603050405020304" pitchFamily="18" charset="0"/>
              </a:rPr>
              <a:t>Members of the Bid Evaluation Committee have since been changed and more available members have been appointed. </a:t>
            </a:r>
            <a:endParaRPr lang="en-ZA" sz="1400" dirty="0">
              <a:latin typeface="Calibri" panose="020F0502020204030204" pitchFamily="34" charset="0"/>
              <a:ea typeface="Calibri" panose="020F0502020204030204" pitchFamily="34" charset="0"/>
              <a:cs typeface="Times New Roman" panose="02020603050405020304" pitchFamily="18" charset="0"/>
            </a:endParaRPr>
          </a:p>
          <a:p>
            <a:r>
              <a:rPr lang="en-ZA" sz="1400" dirty="0">
                <a:solidFill>
                  <a:srgbClr val="000000"/>
                </a:solidFill>
                <a:latin typeface="Arial" panose="020B0604020202020204" pitchFamily="34" charset="0"/>
                <a:ea typeface="Calibri" panose="020F0502020204030204" pitchFamily="34" charset="0"/>
              </a:rPr>
              <a:t>Recent meetings of the newly appointed members have, however, had to be cancelled because some members tested positive with COVID-19 while others were in </a:t>
            </a:r>
            <a:r>
              <a:rPr lang="en-ZA" sz="1400" dirty="0" smtClean="0">
                <a:solidFill>
                  <a:srgbClr val="000000"/>
                </a:solidFill>
                <a:latin typeface="Arial" panose="020B0604020202020204" pitchFamily="34" charset="0"/>
                <a:ea typeface="Calibri" panose="020F0502020204030204" pitchFamily="34" charset="0"/>
              </a:rPr>
              <a:t>quarantine</a:t>
            </a:r>
            <a:endParaRPr lang="en-GB" sz="1400" dirty="0" smtClean="0">
              <a:solidFill>
                <a:srgbClr val="000000"/>
              </a:solidFill>
              <a:latin typeface="Arial" panose="020B0604020202020204" pitchFamily="34" charset="0"/>
              <a:ea typeface="Calibri" panose="020F0502020204030204" pitchFamily="34" charset="0"/>
            </a:endParaRPr>
          </a:p>
          <a:p>
            <a:endParaRPr lang="en-US" sz="1400" dirty="0" smtClean="0">
              <a:latin typeface="Arial" panose="020B0604020202020204" pitchFamily="34" charset="0"/>
              <a:ea typeface="Calibri" panose="020F0502020204030204" pitchFamily="34" charset="0"/>
              <a:cs typeface="Times New Roman" panose="02020603050405020304" pitchFamily="18" charset="0"/>
            </a:endParaRPr>
          </a:p>
          <a:p>
            <a:pPr marL="0" indent="0">
              <a:spcBef>
                <a:spcPts val="0"/>
              </a:spcBef>
              <a:spcAft>
                <a:spcPts val="0"/>
              </a:spcAft>
              <a:buNone/>
            </a:pPr>
            <a:r>
              <a:rPr lang="en-GB" sz="1400" b="1" dirty="0">
                <a:solidFill>
                  <a:prstClr val="black"/>
                </a:solidFill>
                <a:latin typeface="Arial" panose="020B0604020202020204" pitchFamily="34" charset="0"/>
                <a:cs typeface="Arial" panose="020B0604020202020204" pitchFamily="34" charset="0"/>
              </a:rPr>
              <a:t>Target</a:t>
            </a:r>
            <a:r>
              <a:rPr lang="en-ZA" sz="1400" b="1" dirty="0">
                <a:solidFill>
                  <a:prstClr val="black"/>
                </a:solidFill>
                <a:latin typeface="Arial" panose="020B0604020202020204" pitchFamily="34" charset="0"/>
                <a:cs typeface="Arial" panose="020B0604020202020204" pitchFamily="34" charset="0"/>
              </a:rPr>
              <a:t>: </a:t>
            </a:r>
            <a:r>
              <a:rPr lang="en-GB" sz="1400" dirty="0" smtClean="0">
                <a:latin typeface="Arial" panose="020B0604020202020204" pitchFamily="34" charset="0"/>
                <a:ea typeface="Calibri" panose="020F0502020204030204" pitchFamily="34" charset="0"/>
              </a:rPr>
              <a:t>UISP and FLISP  </a:t>
            </a:r>
            <a:r>
              <a:rPr lang="en-GB" sz="1400" dirty="0">
                <a:latin typeface="Arial" panose="020B0604020202020204" pitchFamily="34" charset="0"/>
                <a:ea typeface="Calibri" panose="020F0502020204030204" pitchFamily="34" charset="0"/>
              </a:rPr>
              <a:t>finalised and </a:t>
            </a:r>
            <a:r>
              <a:rPr lang="en-GB" sz="1400" dirty="0" smtClean="0">
                <a:latin typeface="Arial" panose="020B0604020202020204" pitchFamily="34" charset="0"/>
                <a:ea typeface="Calibri" panose="020F0502020204030204" pitchFamily="34" charset="0"/>
              </a:rPr>
              <a:t>published reports </a:t>
            </a:r>
            <a:endParaRPr lang="en-GB" sz="1400" dirty="0">
              <a:latin typeface="Arial" panose="020B0604020202020204" pitchFamily="34" charset="0"/>
              <a:ea typeface="Calibri" panose="020F0502020204030204" pitchFamily="34" charset="0"/>
            </a:endParaRPr>
          </a:p>
          <a:p>
            <a:pPr marL="0" lvl="0" indent="0">
              <a:spcBef>
                <a:spcPts val="0"/>
              </a:spcBef>
              <a:spcAft>
                <a:spcPts val="0"/>
              </a:spcAft>
              <a:buNone/>
            </a:pPr>
            <a:r>
              <a:rPr lang="en-GB" sz="1400" b="1" dirty="0" smtClean="0">
                <a:solidFill>
                  <a:prstClr val="black"/>
                </a:solidFill>
                <a:latin typeface="Arial" panose="020B0604020202020204" pitchFamily="34" charset="0"/>
                <a:cs typeface="Arial" panose="020B0604020202020204" pitchFamily="34" charset="0"/>
              </a:rPr>
              <a:t>Performance</a:t>
            </a:r>
            <a:r>
              <a:rPr lang="en-GB" sz="1400" b="1" dirty="0">
                <a:solidFill>
                  <a:prstClr val="black"/>
                </a:solidFill>
                <a:latin typeface="Arial" panose="020B0604020202020204" pitchFamily="34" charset="0"/>
                <a:cs typeface="Arial" panose="020B0604020202020204" pitchFamily="34" charset="0"/>
              </a:rPr>
              <a:t>: </a:t>
            </a:r>
            <a:r>
              <a:rPr lang="en-GB" sz="1400" dirty="0">
                <a:solidFill>
                  <a:srgbClr val="000000"/>
                </a:solidFill>
                <a:latin typeface="Arial" panose="020B0604020202020204" pitchFamily="34" charset="0"/>
                <a:ea typeface="Calibri" panose="020F0502020204030204" pitchFamily="34" charset="0"/>
              </a:rPr>
              <a:t>UISP and FLISP</a:t>
            </a:r>
            <a:r>
              <a:rPr lang="en-ZA" sz="1400" dirty="0" smtClean="0">
                <a:latin typeface="Arial" panose="020B0604020202020204" pitchFamily="34" charset="0"/>
                <a:ea typeface="Calibri" panose="020F0502020204030204" pitchFamily="34" charset="0"/>
              </a:rPr>
              <a:t> </a:t>
            </a:r>
            <a:r>
              <a:rPr lang="en-ZA" sz="1400" dirty="0">
                <a:latin typeface="Arial" panose="020B0604020202020204" pitchFamily="34" charset="0"/>
                <a:ea typeface="Calibri" panose="020F0502020204030204" pitchFamily="34" charset="0"/>
              </a:rPr>
              <a:t>finalised </a:t>
            </a:r>
            <a:r>
              <a:rPr lang="en-ZA" sz="1400" dirty="0" smtClean="0">
                <a:latin typeface="Arial" panose="020B0604020202020204" pitchFamily="34" charset="0"/>
                <a:ea typeface="Calibri" panose="020F0502020204030204" pitchFamily="34" charset="0"/>
              </a:rPr>
              <a:t>reports </a:t>
            </a:r>
            <a:r>
              <a:rPr lang="en-ZA" sz="1400" dirty="0">
                <a:latin typeface="Arial" panose="020B0604020202020204" pitchFamily="34" charset="0"/>
                <a:ea typeface="Calibri" panose="020F0502020204030204" pitchFamily="34" charset="0"/>
              </a:rPr>
              <a:t>but not yet published</a:t>
            </a:r>
            <a:endParaRPr lang="en-GB" sz="1400" b="1" dirty="0" smtClean="0">
              <a:solidFill>
                <a:prstClr val="black"/>
              </a:solidFill>
              <a:latin typeface="Arial" panose="020B0604020202020204" pitchFamily="34" charset="0"/>
              <a:cs typeface="Arial" panose="020B0604020202020204" pitchFamily="34" charset="0"/>
            </a:endParaRPr>
          </a:p>
          <a:p>
            <a:pPr marL="0" lvl="0" indent="0">
              <a:spcBef>
                <a:spcPts val="0"/>
              </a:spcBef>
              <a:spcAft>
                <a:spcPts val="0"/>
              </a:spcAft>
              <a:buNone/>
            </a:pPr>
            <a:r>
              <a:rPr lang="en-US" sz="1400" b="1" dirty="0" smtClean="0">
                <a:solidFill>
                  <a:prstClr val="black"/>
                </a:solidFill>
                <a:latin typeface="Arial" pitchFamily="34" charset="0"/>
                <a:ea typeface="MS PGothic" panose="020B0600070205080204" pitchFamily="34" charset="-128"/>
              </a:rPr>
              <a:t>Recovery </a:t>
            </a:r>
            <a:r>
              <a:rPr lang="en-US" sz="1400" b="1" dirty="0">
                <a:solidFill>
                  <a:prstClr val="black"/>
                </a:solidFill>
                <a:latin typeface="Arial" pitchFamily="34" charset="0"/>
                <a:ea typeface="MS PGothic" panose="020B0600070205080204" pitchFamily="34" charset="-128"/>
              </a:rPr>
              <a:t>Plan</a:t>
            </a:r>
          </a:p>
          <a:p>
            <a:pPr marL="0" lvl="0" indent="0">
              <a:lnSpc>
                <a:spcPct val="107000"/>
              </a:lnSpc>
              <a:spcAft>
                <a:spcPts val="800"/>
              </a:spcAft>
              <a:buNone/>
            </a:pPr>
            <a:r>
              <a:rPr lang="en-GB" sz="1400" dirty="0">
                <a:latin typeface="Calibri" panose="020F0502020204030204" pitchFamily="34" charset="0"/>
                <a:ea typeface="Times New Roman" panose="02020603050405020304" pitchFamily="18" charset="0"/>
                <a:cs typeface="Times New Roman" panose="02020603050405020304" pitchFamily="18" charset="0"/>
              </a:rPr>
              <a:t>The </a:t>
            </a:r>
            <a:r>
              <a:rPr lang="en-GB" sz="1400" dirty="0" smtClean="0">
                <a:latin typeface="Calibri" panose="020F0502020204030204" pitchFamily="34" charset="0"/>
                <a:ea typeface="Times New Roman" panose="02020603050405020304" pitchFamily="18" charset="0"/>
                <a:cs typeface="Times New Roman" panose="02020603050405020304" pitchFamily="18" charset="0"/>
              </a:rPr>
              <a:t>UISP</a:t>
            </a:r>
            <a:r>
              <a:rPr lang="en-GB" sz="1400" dirty="0">
                <a:solidFill>
                  <a:srgbClr val="000000"/>
                </a:solidFill>
                <a:latin typeface="Arial" panose="020B0604020202020204" pitchFamily="34" charset="0"/>
                <a:ea typeface="Calibri" panose="020F0502020204030204" pitchFamily="34" charset="0"/>
              </a:rPr>
              <a:t> and FLISP</a:t>
            </a:r>
            <a:r>
              <a:rPr lang="en-GB" sz="1400" dirty="0" smtClean="0">
                <a:latin typeface="Calibri" panose="020F0502020204030204" pitchFamily="34" charset="0"/>
                <a:ea typeface="Times New Roman" panose="02020603050405020304" pitchFamily="18" charset="0"/>
                <a:cs typeface="Times New Roman" panose="02020603050405020304" pitchFamily="18" charset="0"/>
              </a:rPr>
              <a:t> </a:t>
            </a:r>
            <a:r>
              <a:rPr lang="en-GB" sz="1400" dirty="0">
                <a:latin typeface="Calibri" panose="020F0502020204030204" pitchFamily="34" charset="0"/>
                <a:ea typeface="Times New Roman" panose="02020603050405020304" pitchFamily="18" charset="0"/>
                <a:cs typeface="Times New Roman" panose="02020603050405020304" pitchFamily="18" charset="0"/>
              </a:rPr>
              <a:t>report will be published </a:t>
            </a:r>
            <a:r>
              <a:rPr lang="en-GB" sz="1400" dirty="0" smtClean="0">
                <a:latin typeface="Calibri" panose="020F0502020204030204" pitchFamily="34" charset="0"/>
                <a:ea typeface="Times New Roman" panose="02020603050405020304" pitchFamily="18" charset="0"/>
                <a:cs typeface="Times New Roman" panose="02020603050405020304" pitchFamily="18" charset="0"/>
              </a:rPr>
              <a:t>before end of the financial year</a:t>
            </a:r>
            <a:endParaRPr lang="en-US" sz="1400" dirty="0">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C177964D-3CDF-2F46-9E7D-3AB8485A2693}" type="slidenum">
              <a:rPr lang="en-US" altLang="en-US" smtClean="0"/>
              <a:pPr>
                <a:defRPr/>
              </a:pPr>
              <a:t>31</a:t>
            </a:fld>
            <a:endParaRPr lang="en-US" altLang="en-US" dirty="0"/>
          </a:p>
        </p:txBody>
      </p:sp>
      <p:sp>
        <p:nvSpPr>
          <p:cNvPr id="5" name="Footer Placeholder 4"/>
          <p:cNvSpPr>
            <a:spLocks noGrp="1"/>
          </p:cNvSpPr>
          <p:nvPr>
            <p:ph type="ftr" sz="quarter" idx="11"/>
          </p:nvPr>
        </p:nvSpPr>
        <p:spPr/>
        <p:txBody>
          <a:bodyPr/>
          <a:lstStyle/>
          <a:p>
            <a:pPr>
              <a:defRPr/>
            </a:pPr>
            <a:endParaRPr lang="en-US" dirty="0">
              <a:solidFill>
                <a:srgbClr val="000000">
                  <a:tint val="75000"/>
                </a:srgbClr>
              </a:solidFill>
            </a:endParaRPr>
          </a:p>
        </p:txBody>
      </p:sp>
      <p:sp>
        <p:nvSpPr>
          <p:cNvPr id="6" name="Date Placeholder 5"/>
          <p:cNvSpPr>
            <a:spLocks noGrp="1"/>
          </p:cNvSpPr>
          <p:nvPr>
            <p:ph type="dt" sz="half" idx="12"/>
          </p:nvPr>
        </p:nvSpPr>
        <p:spPr/>
        <p:txBody>
          <a:bodyPr/>
          <a:lstStyle/>
          <a:p>
            <a:pPr>
              <a:defRPr/>
            </a:pPr>
            <a:fld id="{04BCFF81-8853-7543-8BA2-A647B471C165}" type="datetime1">
              <a:rPr lang="en-US" altLang="en-US" smtClean="0"/>
              <a:pPr>
                <a:defRPr/>
              </a:pPr>
              <a:t>2/23/2022</a:t>
            </a:fld>
            <a:endParaRPr lang="en-US" altLang="en-US" dirty="0"/>
          </a:p>
        </p:txBody>
      </p:sp>
      <p:sp>
        <p:nvSpPr>
          <p:cNvPr id="7" name="Title 7"/>
          <p:cNvSpPr txBox="1">
            <a:spLocks noGrp="1"/>
          </p:cNvSpPr>
          <p:nvPr>
            <p:ph type="title"/>
          </p:nvPr>
        </p:nvSpPr>
        <p:spPr bwMode="auto">
          <a:xfrm>
            <a:off x="107504" y="0"/>
            <a:ext cx="9036496" cy="369985"/>
          </a:xfrm>
          <a:prstGeom prst="rect">
            <a:avLst/>
          </a:prstGeom>
          <a:solidFill>
            <a:srgbClr val="21633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800" kern="1200" cap="all" baseline="0">
                <a:solidFill>
                  <a:schemeClr val="bg1"/>
                </a:solidFill>
                <a:latin typeface="Arial"/>
                <a:ea typeface="MS PGothic" panose="020B0600070205080204" pitchFamily="34"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pPr algn="ctr">
              <a:defRPr/>
            </a:pPr>
            <a:r>
              <a:rPr lang="en-US" sz="1800" b="1" cap="none" dirty="0" smtClean="0">
                <a:ea typeface="ＭＳ Ｐゴシック" pitchFamily="-108" charset="-128"/>
              </a:rPr>
              <a:t>ENTITIES OVERSIGHT, IGR AND M&amp;E</a:t>
            </a:r>
            <a:endParaRPr lang="en-US" sz="1800" b="1" cap="none" dirty="0">
              <a:ea typeface="ＭＳ Ｐゴシック" pitchFamily="-108" charset="-128"/>
            </a:endParaRPr>
          </a:p>
        </p:txBody>
      </p:sp>
    </p:spTree>
    <p:extLst>
      <p:ext uri="{BB962C8B-B14F-4D97-AF65-F5344CB8AC3E}">
        <p14:creationId xmlns:p14="http://schemas.microsoft.com/office/powerpoint/2010/main" xmlns="" val="1856242437"/>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69985"/>
            <a:ext cx="9144000" cy="5695453"/>
          </a:xfrm>
        </p:spPr>
        <p:txBody>
          <a:bodyPr/>
          <a:lstStyle/>
          <a:p>
            <a:pPr marL="0" indent="0">
              <a:lnSpc>
                <a:spcPct val="106000"/>
              </a:lnSpc>
              <a:spcAft>
                <a:spcPts val="0"/>
              </a:spcAft>
              <a:buNone/>
            </a:pPr>
            <a:r>
              <a:rPr lang="en-GB" sz="1400" b="1" dirty="0">
                <a:solidFill>
                  <a:prstClr val="black"/>
                </a:solidFill>
                <a:latin typeface="Arial" panose="020B0604020202020204" pitchFamily="34" charset="0"/>
                <a:cs typeface="Arial" panose="020B0604020202020204" pitchFamily="34" charset="0"/>
              </a:rPr>
              <a:t>Target</a:t>
            </a:r>
            <a:r>
              <a:rPr lang="en-ZA" sz="1400" b="1" dirty="0" smtClean="0">
                <a:solidFill>
                  <a:prstClr val="black"/>
                </a:solidFill>
                <a:latin typeface="Arial" panose="020B0604020202020204" pitchFamily="34" charset="0"/>
                <a:cs typeface="Arial" panose="020B0604020202020204" pitchFamily="34" charset="0"/>
              </a:rPr>
              <a:t>: </a:t>
            </a:r>
            <a:r>
              <a:rPr lang="en-ZA" sz="1400" dirty="0">
                <a:latin typeface="Arial" panose="020B0604020202020204" pitchFamily="34" charset="0"/>
                <a:ea typeface="Calibri" panose="020F0502020204030204" pitchFamily="34" charset="0"/>
              </a:rPr>
              <a:t>100% compliance with statutory </a:t>
            </a:r>
            <a:r>
              <a:rPr lang="en-ZA" sz="1400" dirty="0" smtClean="0">
                <a:latin typeface="Arial" panose="020B0604020202020204" pitchFamily="34" charset="0"/>
                <a:ea typeface="Calibri" panose="020F0502020204030204" pitchFamily="34" charset="0"/>
              </a:rPr>
              <a:t>prescripts</a:t>
            </a:r>
            <a:endParaRPr lang="en-ZA" sz="1400" b="1" dirty="0" smtClean="0">
              <a:solidFill>
                <a:prstClr val="black"/>
              </a:solidFill>
              <a:latin typeface="Arial" panose="020B0604020202020204" pitchFamily="34" charset="0"/>
              <a:cs typeface="Arial" panose="020B0604020202020204" pitchFamily="34" charset="0"/>
            </a:endParaRPr>
          </a:p>
          <a:p>
            <a:pPr marL="0" indent="0">
              <a:lnSpc>
                <a:spcPct val="106000"/>
              </a:lnSpc>
              <a:spcAft>
                <a:spcPts val="0"/>
              </a:spcAft>
              <a:buNone/>
            </a:pPr>
            <a:r>
              <a:rPr lang="en-GB" sz="1400" b="1" dirty="0" smtClean="0">
                <a:solidFill>
                  <a:prstClr val="black"/>
                </a:solidFill>
                <a:latin typeface="Arial" panose="020B0604020202020204" pitchFamily="34" charset="0"/>
                <a:cs typeface="Arial" panose="020B0604020202020204" pitchFamily="34" charset="0"/>
              </a:rPr>
              <a:t>Performance: </a:t>
            </a:r>
            <a:r>
              <a:rPr lang="en-ZA" sz="1400" dirty="0" smtClean="0">
                <a:latin typeface="Arial" panose="020B0604020202020204" pitchFamily="34" charset="0"/>
                <a:cs typeface="Arial" panose="020B0604020202020204" pitchFamily="34" charset="0"/>
              </a:rPr>
              <a:t>75</a:t>
            </a:r>
            <a:r>
              <a:rPr lang="en-ZA" sz="1400" dirty="0" smtClean="0">
                <a:latin typeface="Arial" panose="020B0604020202020204" pitchFamily="34" charset="0"/>
                <a:ea typeface="Calibri" panose="020F0502020204030204" pitchFamily="34" charset="0"/>
              </a:rPr>
              <a:t>% </a:t>
            </a:r>
            <a:r>
              <a:rPr lang="en-ZA" sz="1400" dirty="0">
                <a:latin typeface="Arial" panose="020B0604020202020204" pitchFamily="34" charset="0"/>
                <a:ea typeface="Calibri" panose="020F0502020204030204" pitchFamily="34" charset="0"/>
              </a:rPr>
              <a:t>compliance with statutory </a:t>
            </a:r>
            <a:r>
              <a:rPr lang="en-ZA" sz="1400" dirty="0" smtClean="0">
                <a:latin typeface="Arial" panose="020B0604020202020204" pitchFamily="34" charset="0"/>
                <a:ea typeface="Calibri" panose="020F0502020204030204" pitchFamily="34" charset="0"/>
              </a:rPr>
              <a:t>prescripts (Parliamentary Questions)</a:t>
            </a:r>
            <a:endParaRPr lang="en-US" sz="1400" b="1" dirty="0" smtClean="0">
              <a:solidFill>
                <a:prstClr val="black"/>
              </a:solidFill>
              <a:latin typeface="Arial" pitchFamily="34" charset="0"/>
              <a:ea typeface="MS PGothic" panose="020B0600070205080204" pitchFamily="34" charset="-128"/>
            </a:endParaRPr>
          </a:p>
          <a:p>
            <a:pPr marL="0" lvl="0" indent="0">
              <a:spcBef>
                <a:spcPts val="0"/>
              </a:spcBef>
              <a:spcAft>
                <a:spcPts val="0"/>
              </a:spcAft>
              <a:buNone/>
            </a:pPr>
            <a:r>
              <a:rPr lang="en-US" sz="1400" b="1" dirty="0" smtClean="0">
                <a:solidFill>
                  <a:prstClr val="black"/>
                </a:solidFill>
                <a:latin typeface="Arial" pitchFamily="34" charset="0"/>
                <a:ea typeface="MS PGothic" panose="020B0600070205080204" pitchFamily="34" charset="-128"/>
              </a:rPr>
              <a:t>Recovery Plan</a:t>
            </a:r>
          </a:p>
          <a:p>
            <a:pPr lvl="0">
              <a:tabLst>
                <a:tab pos="457200" algn="l"/>
              </a:tabLst>
            </a:pPr>
            <a:r>
              <a:rPr lang="en-ZA" sz="1400" dirty="0">
                <a:latin typeface="Arial" panose="020B0604020202020204" pitchFamily="34" charset="0"/>
                <a:ea typeface="Calibri" panose="020F0502020204030204" pitchFamily="34" charset="0"/>
              </a:rPr>
              <a:t>A Standard Operating Procedure (SOP) was developed and approved with the aim improving turn-around times</a:t>
            </a:r>
            <a:r>
              <a:rPr lang="en-ZA" sz="1400" dirty="0" smtClean="0">
                <a:latin typeface="Arial" panose="020B0604020202020204" pitchFamily="34" charset="0"/>
                <a:ea typeface="Calibri" panose="020F0502020204030204" pitchFamily="34" charset="0"/>
              </a:rPr>
              <a:t>.</a:t>
            </a:r>
            <a:endParaRPr lang="en-ZA" sz="1400" dirty="0">
              <a:latin typeface="Arial" panose="020B0604020202020204" pitchFamily="34" charset="0"/>
              <a:ea typeface="Calibri" panose="020F0502020204030204" pitchFamily="34" charset="0"/>
            </a:endParaRPr>
          </a:p>
          <a:p>
            <a:r>
              <a:rPr lang="en-ZA" sz="1400" dirty="0">
                <a:latin typeface="Arial" panose="020B0604020202020204" pitchFamily="34" charset="0"/>
                <a:ea typeface="Calibri" panose="020F0502020204030204" pitchFamily="34" charset="0"/>
              </a:rPr>
              <a:t>The Chief Directorate needs to be hand-on from now on in making sure that questions are sent to the correct branches with constant follow-ups according to the approved SOP</a:t>
            </a:r>
            <a:endParaRPr lang="en-ZA" sz="1400" b="1" dirty="0">
              <a:solidFill>
                <a:prstClr val="black"/>
              </a:solidFill>
              <a:latin typeface="Arial" panose="020B0604020202020204" pitchFamily="34" charset="0"/>
              <a:ea typeface="MS PGothic" panose="020B0600070205080204" pitchFamily="34" charset="-128"/>
            </a:endParaRPr>
          </a:p>
          <a:p>
            <a:pPr marL="0" lvl="0" indent="0">
              <a:buNone/>
              <a:tabLst>
                <a:tab pos="457200" algn="l"/>
              </a:tabLst>
            </a:pPr>
            <a:endParaRPr lang="en-GB" sz="1400" b="1" dirty="0" smtClean="0">
              <a:solidFill>
                <a:prstClr val="black"/>
              </a:solidFill>
              <a:latin typeface="Arial" panose="020B0604020202020204" pitchFamily="34" charset="0"/>
              <a:cs typeface="Arial" panose="020B0604020202020204" pitchFamily="34" charset="0"/>
            </a:endParaRPr>
          </a:p>
          <a:p>
            <a:pPr marL="0" lvl="0" indent="0">
              <a:buNone/>
              <a:tabLst>
                <a:tab pos="457200" algn="l"/>
              </a:tabLst>
            </a:pPr>
            <a:r>
              <a:rPr lang="en-GB" sz="1400" b="1" dirty="0" smtClean="0">
                <a:solidFill>
                  <a:prstClr val="black"/>
                </a:solidFill>
                <a:latin typeface="Arial" panose="020B0604020202020204" pitchFamily="34" charset="0"/>
                <a:cs typeface="Arial" panose="020B0604020202020204" pitchFamily="34" charset="0"/>
              </a:rPr>
              <a:t>Target</a:t>
            </a:r>
            <a:r>
              <a:rPr lang="en-ZA" sz="1400" b="1" dirty="0">
                <a:solidFill>
                  <a:prstClr val="black"/>
                </a:solidFill>
                <a:latin typeface="Arial" panose="020B0604020202020204" pitchFamily="34" charset="0"/>
                <a:cs typeface="Arial" panose="020B0604020202020204" pitchFamily="34" charset="0"/>
              </a:rPr>
              <a:t>: </a:t>
            </a:r>
            <a:r>
              <a:rPr lang="en-GB" sz="1400" dirty="0">
                <a:latin typeface="Arial" panose="020B0604020202020204" pitchFamily="34" charset="0"/>
              </a:rPr>
              <a:t>35% implementation of the approved internal audit </a:t>
            </a:r>
            <a:r>
              <a:rPr lang="en-GB" sz="1400" dirty="0" smtClean="0">
                <a:latin typeface="Arial" panose="020B0604020202020204" pitchFamily="34" charset="0"/>
              </a:rPr>
              <a:t>plan</a:t>
            </a:r>
          </a:p>
          <a:p>
            <a:pPr marL="0" lvl="0" indent="0">
              <a:buNone/>
              <a:tabLst>
                <a:tab pos="457200" algn="l"/>
              </a:tabLst>
            </a:pPr>
            <a:r>
              <a:rPr lang="en-GB" sz="1400" b="1" dirty="0" smtClean="0">
                <a:solidFill>
                  <a:prstClr val="black"/>
                </a:solidFill>
                <a:latin typeface="Arial" panose="020B0604020202020204" pitchFamily="34" charset="0"/>
                <a:cs typeface="Arial" panose="020B0604020202020204" pitchFamily="34" charset="0"/>
              </a:rPr>
              <a:t>Performance: </a:t>
            </a:r>
            <a:r>
              <a:rPr lang="en-GB" sz="1400" dirty="0" smtClean="0">
                <a:latin typeface="Arial" panose="020B0604020202020204" pitchFamily="34" charset="0"/>
                <a:cs typeface="Arial" panose="020B0604020202020204" pitchFamily="34" charset="0"/>
              </a:rPr>
              <a:t>25</a:t>
            </a:r>
            <a:r>
              <a:rPr lang="en-GB" sz="1400" dirty="0">
                <a:latin typeface="Arial" panose="020B0604020202020204" pitchFamily="34" charset="0"/>
                <a:cs typeface="Arial" panose="020B0604020202020204" pitchFamily="34" charset="0"/>
              </a:rPr>
              <a:t>% implementation of the approved internal audit plan</a:t>
            </a:r>
            <a:endParaRPr lang="en-US" sz="1400" b="1" dirty="0" smtClean="0">
              <a:solidFill>
                <a:prstClr val="black"/>
              </a:solidFill>
              <a:latin typeface="Arial" pitchFamily="34" charset="0"/>
              <a:ea typeface="MS PGothic" panose="020B0600070205080204" pitchFamily="34" charset="-128"/>
            </a:endParaRPr>
          </a:p>
          <a:p>
            <a:pPr marL="0" lvl="0" indent="0">
              <a:spcBef>
                <a:spcPts val="0"/>
              </a:spcBef>
              <a:spcAft>
                <a:spcPts val="0"/>
              </a:spcAft>
              <a:buNone/>
            </a:pPr>
            <a:r>
              <a:rPr lang="en-US" sz="1400" b="1" dirty="0">
                <a:solidFill>
                  <a:prstClr val="black"/>
                </a:solidFill>
                <a:latin typeface="Arial" pitchFamily="34" charset="0"/>
                <a:ea typeface="MS PGothic" panose="020B0600070205080204" pitchFamily="34" charset="-128"/>
              </a:rPr>
              <a:t>Recovery Plan</a:t>
            </a:r>
          </a:p>
          <a:p>
            <a:r>
              <a:rPr lang="en-GB" sz="1400" dirty="0">
                <a:latin typeface="Arial" panose="020B0604020202020204" pitchFamily="34" charset="0"/>
                <a:ea typeface="Calibri" panose="020F0502020204030204" pitchFamily="34" charset="0"/>
              </a:rPr>
              <a:t>Conclusion of the audits which were differed from quarter 2 as per adjusted internal audit plan.</a:t>
            </a:r>
            <a:endParaRPr lang="en-ZA" sz="1400" dirty="0">
              <a:latin typeface="Arial" panose="020B0604020202020204" pitchFamily="34" charset="0"/>
              <a:ea typeface="Calibri" panose="020F0502020204030204" pitchFamily="34" charset="0"/>
            </a:endParaRPr>
          </a:p>
          <a:p>
            <a:r>
              <a:rPr lang="en-GB" sz="1400" dirty="0">
                <a:latin typeface="Arial" panose="020B0604020202020204" pitchFamily="34" charset="0"/>
                <a:ea typeface="Calibri" panose="020F0502020204030204" pitchFamily="34" charset="0"/>
              </a:rPr>
              <a:t>Finalise service provider appointment for co-sourced / outsourced projects. Furthermore, the audit committee has approved adjustment of the internal audit plan where fraud and </a:t>
            </a:r>
            <a:r>
              <a:rPr lang="en-GB" sz="1400" dirty="0" smtClean="0">
                <a:latin typeface="Arial" panose="020B0604020202020204" pitchFamily="34" charset="0"/>
                <a:ea typeface="Calibri" panose="020F0502020204030204" pitchFamily="34" charset="0"/>
              </a:rPr>
              <a:t>investigations </a:t>
            </a:r>
            <a:r>
              <a:rPr lang="en-GB" sz="1400" dirty="0">
                <a:latin typeface="Arial" panose="020B0604020202020204" pitchFamily="34" charset="0"/>
                <a:ea typeface="Calibri" panose="020F0502020204030204" pitchFamily="34" charset="0"/>
              </a:rPr>
              <a:t>management review has been deferred </a:t>
            </a:r>
            <a:r>
              <a:rPr lang="en-GB" sz="1400" dirty="0" smtClean="0">
                <a:latin typeface="Arial" panose="020B0604020202020204" pitchFamily="34" charset="0"/>
                <a:ea typeface="Calibri" panose="020F0502020204030204" pitchFamily="34" charset="0"/>
              </a:rPr>
              <a:t>audit</a:t>
            </a:r>
          </a:p>
          <a:p>
            <a:endParaRPr lang="en-GB" sz="1400" dirty="0">
              <a:latin typeface="Arial" panose="020B0604020202020204" pitchFamily="34" charset="0"/>
              <a:ea typeface="Calibri" panose="020F0502020204030204" pitchFamily="34" charset="0"/>
            </a:endParaRPr>
          </a:p>
          <a:p>
            <a:pPr marL="0" lvl="0" indent="0">
              <a:buNone/>
              <a:tabLst>
                <a:tab pos="457200" algn="l"/>
              </a:tabLst>
            </a:pPr>
            <a:r>
              <a:rPr lang="en-GB" sz="1400" b="1" dirty="0">
                <a:solidFill>
                  <a:prstClr val="black"/>
                </a:solidFill>
                <a:latin typeface="Arial" panose="020B0604020202020204" pitchFamily="34" charset="0"/>
                <a:cs typeface="Arial" panose="020B0604020202020204" pitchFamily="34" charset="0"/>
              </a:rPr>
              <a:t>Target</a:t>
            </a:r>
            <a:r>
              <a:rPr lang="en-ZA"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58% implementation of the approved Risk Management Implementation Plan</a:t>
            </a:r>
            <a:endParaRPr lang="en-GB" sz="1400" dirty="0">
              <a:solidFill>
                <a:srgbClr val="000000"/>
              </a:solidFill>
              <a:latin typeface="Arial" panose="020B0604020202020204" pitchFamily="34" charset="0"/>
              <a:cs typeface="Arial" panose="020B0604020202020204" pitchFamily="34" charset="0"/>
            </a:endParaRPr>
          </a:p>
          <a:p>
            <a:pPr marL="0" lvl="0" indent="0">
              <a:buNone/>
              <a:tabLst>
                <a:tab pos="457200" algn="l"/>
              </a:tabLst>
            </a:pPr>
            <a:r>
              <a:rPr lang="en-GB" sz="1400" b="1" dirty="0" smtClean="0">
                <a:solidFill>
                  <a:prstClr val="black"/>
                </a:solidFill>
                <a:latin typeface="Arial" panose="020B0604020202020204" pitchFamily="34" charset="0"/>
                <a:cs typeface="Arial" panose="020B0604020202020204" pitchFamily="34" charset="0"/>
              </a:rPr>
              <a:t>Performance</a:t>
            </a:r>
            <a:r>
              <a:rPr lang="en-GB" sz="1400" b="1" dirty="0">
                <a:solidFill>
                  <a:prstClr val="black"/>
                </a:solidFill>
                <a:latin typeface="Arial" panose="020B0604020202020204" pitchFamily="34" charset="0"/>
                <a:cs typeface="Arial" panose="020B0604020202020204" pitchFamily="34" charset="0"/>
              </a:rPr>
              <a:t>: </a:t>
            </a:r>
            <a:r>
              <a:rPr lang="en-ZA" sz="1400" dirty="0">
                <a:latin typeface="Arial" panose="020B0604020202020204" pitchFamily="34" charset="0"/>
                <a:ea typeface="Calibri" panose="020F0502020204030204" pitchFamily="34" charset="0"/>
              </a:rPr>
              <a:t>47% implementation of the approved Risk Management Implementation Plan</a:t>
            </a:r>
            <a:endParaRPr lang="en-ZA" sz="1400" dirty="0" smtClean="0">
              <a:solidFill>
                <a:srgbClr val="000000"/>
              </a:solidFill>
              <a:latin typeface="Arial" panose="020B0604020202020204" pitchFamily="34" charset="0"/>
              <a:cs typeface="Arial" panose="020B0604020202020204" pitchFamily="34" charset="0"/>
            </a:endParaRPr>
          </a:p>
          <a:p>
            <a:pPr marL="0" lvl="0" indent="0">
              <a:spcBef>
                <a:spcPts val="0"/>
              </a:spcBef>
              <a:spcAft>
                <a:spcPts val="0"/>
              </a:spcAft>
              <a:buNone/>
            </a:pPr>
            <a:r>
              <a:rPr lang="en-US" sz="1400" b="1" dirty="0" smtClean="0">
                <a:solidFill>
                  <a:prstClr val="black"/>
                </a:solidFill>
                <a:latin typeface="Arial" pitchFamily="34" charset="0"/>
                <a:ea typeface="MS PGothic" panose="020B0600070205080204" pitchFamily="34" charset="-128"/>
              </a:rPr>
              <a:t>Recovery </a:t>
            </a:r>
            <a:r>
              <a:rPr lang="en-US" sz="1400" b="1" dirty="0">
                <a:solidFill>
                  <a:prstClr val="black"/>
                </a:solidFill>
                <a:latin typeface="Arial" pitchFamily="34" charset="0"/>
                <a:ea typeface="MS PGothic" panose="020B0600070205080204" pitchFamily="34" charset="-128"/>
              </a:rPr>
              <a:t>Plan</a:t>
            </a:r>
          </a:p>
          <a:p>
            <a:r>
              <a:rPr lang="en-GB" sz="1400" dirty="0">
                <a:latin typeface="Arial" panose="020B0604020202020204" pitchFamily="34" charset="0"/>
                <a:ea typeface="Calibri" panose="020F0502020204030204" pitchFamily="34" charset="0"/>
              </a:rPr>
              <a:t>The challenge is the misalignment with APP. As the calculation type is cumulative that will assist to close the gap of APP and approved RM Implementation Plan. The department planned to implement some activities of 4th Quarter in Q3 to avoid the inconsistencies of underperformance </a:t>
            </a:r>
            <a:endParaRPr lang="en-US" sz="1400" dirty="0">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C177964D-3CDF-2F46-9E7D-3AB8485A2693}" type="slidenum">
              <a:rPr lang="en-US" altLang="en-US" smtClean="0"/>
              <a:pPr>
                <a:defRPr/>
              </a:pPr>
              <a:t>32</a:t>
            </a:fld>
            <a:endParaRPr lang="en-US" altLang="en-US" dirty="0"/>
          </a:p>
        </p:txBody>
      </p:sp>
      <p:sp>
        <p:nvSpPr>
          <p:cNvPr id="5" name="Footer Placeholder 4"/>
          <p:cNvSpPr>
            <a:spLocks noGrp="1"/>
          </p:cNvSpPr>
          <p:nvPr>
            <p:ph type="ftr" sz="quarter" idx="11"/>
          </p:nvPr>
        </p:nvSpPr>
        <p:spPr/>
        <p:txBody>
          <a:bodyPr/>
          <a:lstStyle/>
          <a:p>
            <a:pPr>
              <a:defRPr/>
            </a:pPr>
            <a:endParaRPr lang="en-US" dirty="0">
              <a:solidFill>
                <a:srgbClr val="000000">
                  <a:tint val="75000"/>
                </a:srgbClr>
              </a:solidFill>
            </a:endParaRPr>
          </a:p>
        </p:txBody>
      </p:sp>
      <p:sp>
        <p:nvSpPr>
          <p:cNvPr id="6" name="Date Placeholder 5"/>
          <p:cNvSpPr>
            <a:spLocks noGrp="1"/>
          </p:cNvSpPr>
          <p:nvPr>
            <p:ph type="dt" sz="half" idx="12"/>
          </p:nvPr>
        </p:nvSpPr>
        <p:spPr/>
        <p:txBody>
          <a:bodyPr/>
          <a:lstStyle/>
          <a:p>
            <a:pPr>
              <a:defRPr/>
            </a:pPr>
            <a:fld id="{04BCFF81-8853-7543-8BA2-A647B471C165}" type="datetime1">
              <a:rPr lang="en-US" altLang="en-US" smtClean="0"/>
              <a:pPr>
                <a:defRPr/>
              </a:pPr>
              <a:t>2/23/2022</a:t>
            </a:fld>
            <a:endParaRPr lang="en-US" altLang="en-US" dirty="0"/>
          </a:p>
        </p:txBody>
      </p:sp>
      <p:sp>
        <p:nvSpPr>
          <p:cNvPr id="7" name="Title 7"/>
          <p:cNvSpPr txBox="1">
            <a:spLocks noGrp="1"/>
          </p:cNvSpPr>
          <p:nvPr>
            <p:ph type="title"/>
          </p:nvPr>
        </p:nvSpPr>
        <p:spPr bwMode="auto">
          <a:xfrm>
            <a:off x="107504" y="0"/>
            <a:ext cx="9036496" cy="369985"/>
          </a:xfrm>
          <a:prstGeom prst="rect">
            <a:avLst/>
          </a:prstGeom>
          <a:solidFill>
            <a:srgbClr val="21633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800" kern="1200" cap="all" baseline="0">
                <a:solidFill>
                  <a:schemeClr val="bg1"/>
                </a:solidFill>
                <a:latin typeface="Arial"/>
                <a:ea typeface="MS PGothic" panose="020B0600070205080204" pitchFamily="34"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pPr algn="ctr">
              <a:defRPr/>
            </a:pPr>
            <a:r>
              <a:rPr lang="en-US" sz="1800" b="1" cap="none" dirty="0" smtClean="0">
                <a:ea typeface="ＭＳ Ｐゴシック" pitchFamily="-108" charset="-128"/>
              </a:rPr>
              <a:t>EXECUTIVE SUPPORT</a:t>
            </a:r>
            <a:endParaRPr lang="en-US" sz="1800" b="1" cap="none" dirty="0">
              <a:ea typeface="ＭＳ Ｐゴシック" pitchFamily="-108" charset="-128"/>
            </a:endParaRPr>
          </a:p>
        </p:txBody>
      </p:sp>
    </p:spTree>
    <p:extLst>
      <p:ext uri="{BB962C8B-B14F-4D97-AF65-F5344CB8AC3E}">
        <p14:creationId xmlns:p14="http://schemas.microsoft.com/office/powerpoint/2010/main" xmlns="" val="2961721535"/>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36" y="2492896"/>
            <a:ext cx="8928992" cy="1143000"/>
          </a:xfrm>
          <a:solidFill>
            <a:schemeClr val="tx2">
              <a:lumMod val="90000"/>
              <a:lumOff val="10000"/>
            </a:schemeClr>
          </a:solidFill>
        </p:spPr>
        <p:txBody>
          <a:bodyPr/>
          <a:lstStyle/>
          <a:p>
            <a:r>
              <a:rPr lang="en-US" sz="2400" b="1" dirty="0">
                <a:solidFill>
                  <a:schemeClr val="bg1"/>
                </a:solidFill>
              </a:rPr>
              <a:t>5</a:t>
            </a:r>
            <a:r>
              <a:rPr lang="en-US" sz="2400" b="1" dirty="0" smtClean="0">
                <a:solidFill>
                  <a:schemeClr val="bg1"/>
                </a:solidFill>
              </a:rPr>
              <a:t>. AN OVERVIEW OF FINANCIAL PERFORMANCE</a:t>
            </a:r>
            <a:endParaRPr lang="en-US" sz="2400" b="1" dirty="0">
              <a:solidFill>
                <a:schemeClr val="bg1"/>
              </a:solidFill>
            </a:endParaRPr>
          </a:p>
        </p:txBody>
      </p:sp>
      <p:sp>
        <p:nvSpPr>
          <p:cNvPr id="4" name="Slide Number Placeholder 3"/>
          <p:cNvSpPr>
            <a:spLocks noGrp="1"/>
          </p:cNvSpPr>
          <p:nvPr>
            <p:ph type="sldNum" sz="quarter" idx="10"/>
          </p:nvPr>
        </p:nvSpPr>
        <p:spPr/>
        <p:txBody>
          <a:bodyPr/>
          <a:lstStyle/>
          <a:p>
            <a:pPr>
              <a:defRPr/>
            </a:pPr>
            <a:fld id="{C177964D-3CDF-2F46-9E7D-3AB8485A2693}" type="slidenum">
              <a:rPr lang="en-US" altLang="en-US" smtClean="0"/>
              <a:pPr>
                <a:defRPr/>
              </a:pPr>
              <a:t>33</a:t>
            </a:fld>
            <a:endParaRPr lang="en-US" altLang="en-US" dirty="0"/>
          </a:p>
        </p:txBody>
      </p:sp>
      <p:sp>
        <p:nvSpPr>
          <p:cNvPr id="5" name="Footer Placeholder 4"/>
          <p:cNvSpPr>
            <a:spLocks noGrp="1"/>
          </p:cNvSpPr>
          <p:nvPr>
            <p:ph type="ftr" sz="quarter" idx="11"/>
          </p:nvPr>
        </p:nvSpPr>
        <p:spPr/>
        <p:txBody>
          <a:bodyPr/>
          <a:lstStyle/>
          <a:p>
            <a:pPr>
              <a:defRPr/>
            </a:pPr>
            <a:endParaRPr lang="en-US" dirty="0">
              <a:solidFill>
                <a:srgbClr val="000000">
                  <a:tint val="75000"/>
                </a:srgbClr>
              </a:solidFill>
            </a:endParaRPr>
          </a:p>
        </p:txBody>
      </p:sp>
      <p:sp>
        <p:nvSpPr>
          <p:cNvPr id="6" name="Date Placeholder 5"/>
          <p:cNvSpPr>
            <a:spLocks noGrp="1"/>
          </p:cNvSpPr>
          <p:nvPr>
            <p:ph type="dt" sz="half" idx="12"/>
          </p:nvPr>
        </p:nvSpPr>
        <p:spPr/>
        <p:txBody>
          <a:bodyPr/>
          <a:lstStyle/>
          <a:p>
            <a:pPr>
              <a:defRPr/>
            </a:pPr>
            <a:fld id="{04BCFF81-8853-7543-8BA2-A647B471C165}" type="datetime1">
              <a:rPr lang="en-US" altLang="en-US" smtClean="0"/>
              <a:pPr>
                <a:defRPr/>
              </a:pPr>
              <a:t>2/23/2022</a:t>
            </a:fld>
            <a:endParaRPr lang="en-US" altLang="en-US" dirty="0"/>
          </a:p>
        </p:txBody>
      </p:sp>
    </p:spTree>
    <p:extLst>
      <p:ext uri="{BB962C8B-B14F-4D97-AF65-F5344CB8AC3E}">
        <p14:creationId xmlns:p14="http://schemas.microsoft.com/office/powerpoint/2010/main" xmlns="" val="1277781059"/>
      </p:ext>
    </p:extLst>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177964D-3CDF-2F46-9E7D-3AB8485A2693}" type="slidenum">
              <a:rPr lang="en-US" altLang="en-US" smtClean="0"/>
              <a:pPr>
                <a:defRPr/>
              </a:pPr>
              <a:t>34</a:t>
            </a:fld>
            <a:endParaRPr lang="en-US" altLang="en-US" dirty="0"/>
          </a:p>
        </p:txBody>
      </p:sp>
      <p:sp>
        <p:nvSpPr>
          <p:cNvPr id="5" name="Footer Placeholder 4"/>
          <p:cNvSpPr>
            <a:spLocks noGrp="1"/>
          </p:cNvSpPr>
          <p:nvPr>
            <p:ph type="ftr" sz="quarter" idx="11"/>
          </p:nvPr>
        </p:nvSpPr>
        <p:spPr/>
        <p:txBody>
          <a:bodyPr/>
          <a:lstStyle/>
          <a:p>
            <a:pPr>
              <a:defRPr/>
            </a:pPr>
            <a:endParaRPr lang="en-US" dirty="0">
              <a:solidFill>
                <a:srgbClr val="000000">
                  <a:tint val="75000"/>
                </a:srgbClr>
              </a:solidFill>
            </a:endParaRPr>
          </a:p>
        </p:txBody>
      </p:sp>
      <p:sp>
        <p:nvSpPr>
          <p:cNvPr id="6" name="Date Placeholder 5"/>
          <p:cNvSpPr>
            <a:spLocks noGrp="1"/>
          </p:cNvSpPr>
          <p:nvPr>
            <p:ph type="dt" sz="half" idx="12"/>
          </p:nvPr>
        </p:nvSpPr>
        <p:spPr/>
        <p:txBody>
          <a:bodyPr/>
          <a:lstStyle/>
          <a:p>
            <a:pPr>
              <a:defRPr/>
            </a:pPr>
            <a:fld id="{04BCFF81-8853-7543-8BA2-A647B471C165}" type="datetime1">
              <a:rPr lang="en-US" altLang="en-US" smtClean="0"/>
              <a:pPr>
                <a:defRPr/>
              </a:pPr>
              <a:t>2/23/2022</a:t>
            </a:fld>
            <a:endParaRPr lang="en-US" altLang="en-US" dirty="0"/>
          </a:p>
        </p:txBody>
      </p:sp>
      <p:graphicFrame>
        <p:nvGraphicFramePr>
          <p:cNvPr id="8" name="Table 7"/>
          <p:cNvGraphicFramePr>
            <a:graphicFrameLocks noGrp="1"/>
          </p:cNvGraphicFramePr>
          <p:nvPr>
            <p:extLst/>
          </p:nvPr>
        </p:nvGraphicFramePr>
        <p:xfrm>
          <a:off x="451471" y="980728"/>
          <a:ext cx="8229599" cy="1979630"/>
        </p:xfrm>
        <a:graphic>
          <a:graphicData uri="http://schemas.openxmlformats.org/drawingml/2006/table">
            <a:tbl>
              <a:tblPr/>
              <a:tblGrid>
                <a:gridCol w="3328441">
                  <a:extLst>
                    <a:ext uri="{9D8B030D-6E8A-4147-A177-3AD203B41FA5}">
                      <a16:colId xmlns:a16="http://schemas.microsoft.com/office/drawing/2014/main" xmlns="" val="3357730722"/>
                    </a:ext>
                  </a:extLst>
                </a:gridCol>
                <a:gridCol w="1080120">
                  <a:extLst>
                    <a:ext uri="{9D8B030D-6E8A-4147-A177-3AD203B41FA5}">
                      <a16:colId xmlns:a16="http://schemas.microsoft.com/office/drawing/2014/main" xmlns="" val="266395470"/>
                    </a:ext>
                  </a:extLst>
                </a:gridCol>
                <a:gridCol w="1086280">
                  <a:extLst>
                    <a:ext uri="{9D8B030D-6E8A-4147-A177-3AD203B41FA5}">
                      <a16:colId xmlns:a16="http://schemas.microsoft.com/office/drawing/2014/main" xmlns="" val="2764850558"/>
                    </a:ext>
                  </a:extLst>
                </a:gridCol>
                <a:gridCol w="911586">
                  <a:extLst>
                    <a:ext uri="{9D8B030D-6E8A-4147-A177-3AD203B41FA5}">
                      <a16:colId xmlns:a16="http://schemas.microsoft.com/office/drawing/2014/main" xmlns="" val="3106907922"/>
                    </a:ext>
                  </a:extLst>
                </a:gridCol>
                <a:gridCol w="1026470">
                  <a:extLst>
                    <a:ext uri="{9D8B030D-6E8A-4147-A177-3AD203B41FA5}">
                      <a16:colId xmlns:a16="http://schemas.microsoft.com/office/drawing/2014/main" xmlns="" val="2145403664"/>
                    </a:ext>
                  </a:extLst>
                </a:gridCol>
                <a:gridCol w="796702">
                  <a:extLst>
                    <a:ext uri="{9D8B030D-6E8A-4147-A177-3AD203B41FA5}">
                      <a16:colId xmlns:a16="http://schemas.microsoft.com/office/drawing/2014/main" xmlns="" val="4166744658"/>
                    </a:ext>
                  </a:extLst>
                </a:gridCol>
              </a:tblGrid>
              <a:tr h="288032">
                <a:tc>
                  <a:txBody>
                    <a:bodyPr/>
                    <a:lstStyle/>
                    <a:p>
                      <a:pPr algn="ctr" fontAlgn="ctr"/>
                      <a:r>
                        <a:rPr lang="en-ZA" sz="1200" b="1" i="0" u="none" strike="noStrike" dirty="0">
                          <a:solidFill>
                            <a:srgbClr val="000000"/>
                          </a:solidFill>
                          <a:effectLst/>
                          <a:latin typeface="Calibri" panose="020F0502020204030204" pitchFamily="34" charset="0"/>
                        </a:rPr>
                        <a:t>Programmes</a:t>
                      </a:r>
                    </a:p>
                  </a:txBody>
                  <a:tcPr marL="9496" marR="9496" marT="9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200" b="1" i="0" u="none" strike="noStrike" dirty="0">
                          <a:solidFill>
                            <a:srgbClr val="000000"/>
                          </a:solidFill>
                          <a:effectLst/>
                          <a:latin typeface="Calibri" panose="020F0502020204030204" pitchFamily="34" charset="0"/>
                        </a:rPr>
                        <a:t> Total Allocation </a:t>
                      </a:r>
                    </a:p>
                  </a:txBody>
                  <a:tcPr marL="9496" marR="9496" marT="9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200" b="1" i="0" u="none" strike="noStrike">
                          <a:solidFill>
                            <a:srgbClr val="000000"/>
                          </a:solidFill>
                          <a:effectLst/>
                          <a:latin typeface="Calibri" panose="020F0502020204030204" pitchFamily="34" charset="0"/>
                        </a:rPr>
                        <a:t> Commitments </a:t>
                      </a:r>
                    </a:p>
                  </a:txBody>
                  <a:tcPr marL="9496" marR="9496" marT="9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200" b="1" i="0" u="none" strike="noStrike">
                          <a:solidFill>
                            <a:srgbClr val="000000"/>
                          </a:solidFill>
                          <a:effectLst/>
                          <a:latin typeface="Calibri" panose="020F0502020204030204" pitchFamily="34" charset="0"/>
                        </a:rPr>
                        <a:t> Expenditure </a:t>
                      </a:r>
                    </a:p>
                  </a:txBody>
                  <a:tcPr marL="9496" marR="9496" marT="9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200" b="1" i="0" u="none" strike="noStrike">
                          <a:solidFill>
                            <a:srgbClr val="000000"/>
                          </a:solidFill>
                          <a:effectLst/>
                          <a:latin typeface="Calibri" panose="020F0502020204030204" pitchFamily="34" charset="0"/>
                        </a:rPr>
                        <a:t> Variance </a:t>
                      </a:r>
                    </a:p>
                  </a:txBody>
                  <a:tcPr marL="9496" marR="9496" marT="9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200" b="1" i="0" u="none" strike="noStrike">
                          <a:solidFill>
                            <a:srgbClr val="000000"/>
                          </a:solidFill>
                          <a:effectLst/>
                          <a:latin typeface="Calibri" panose="020F0502020204030204" pitchFamily="34" charset="0"/>
                        </a:rPr>
                        <a:t> % Spent </a:t>
                      </a:r>
                    </a:p>
                  </a:txBody>
                  <a:tcPr marL="9496" marR="9496" marT="9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xmlns="" val="1471973681"/>
                  </a:ext>
                </a:extLst>
              </a:tr>
              <a:tr h="243373">
                <a:tc>
                  <a:txBody>
                    <a:bodyPr/>
                    <a:lstStyle/>
                    <a:p>
                      <a:pPr algn="l" fontAlgn="ctr"/>
                      <a:r>
                        <a:rPr lang="en-ZA" sz="1200" b="0" i="0" u="none" strike="noStrike" dirty="0">
                          <a:solidFill>
                            <a:srgbClr val="000000"/>
                          </a:solidFill>
                          <a:effectLst/>
                          <a:latin typeface="Calibri" panose="020F0502020204030204" pitchFamily="34" charset="0"/>
                        </a:rPr>
                        <a:t> 1: Administration </a:t>
                      </a:r>
                    </a:p>
                  </a:txBody>
                  <a:tcPr marL="9496" marR="9496" marT="9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ZA" sz="1200" b="0" i="0" u="none" strike="noStrike">
                          <a:solidFill>
                            <a:srgbClr val="000000"/>
                          </a:solidFill>
                          <a:effectLst/>
                          <a:latin typeface="Calibri" panose="020F0502020204030204" pitchFamily="34" charset="0"/>
                        </a:rPr>
                        <a:t>R 495 613</a:t>
                      </a:r>
                    </a:p>
                  </a:txBody>
                  <a:tcPr marL="9496" marR="9496" marT="9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ZA" sz="1200" b="0" i="0" u="none" strike="noStrike">
                          <a:solidFill>
                            <a:srgbClr val="000000"/>
                          </a:solidFill>
                          <a:effectLst/>
                          <a:latin typeface="Calibri" panose="020F0502020204030204" pitchFamily="34" charset="0"/>
                        </a:rPr>
                        <a:t>R 27 004</a:t>
                      </a:r>
                    </a:p>
                  </a:txBody>
                  <a:tcPr marL="9496" marR="9496" marT="9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ZA" sz="1200" b="0" i="0" u="none" strike="noStrike">
                          <a:solidFill>
                            <a:srgbClr val="000000"/>
                          </a:solidFill>
                          <a:effectLst/>
                          <a:latin typeface="Calibri" panose="020F0502020204030204" pitchFamily="34" charset="0"/>
                        </a:rPr>
                        <a:t>R 193 775</a:t>
                      </a:r>
                    </a:p>
                  </a:txBody>
                  <a:tcPr marL="9496" marR="9496" marT="9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ZA" sz="1200" b="0" i="0" u="none" strike="noStrike">
                          <a:solidFill>
                            <a:srgbClr val="000000"/>
                          </a:solidFill>
                          <a:effectLst/>
                          <a:latin typeface="Calibri" panose="020F0502020204030204" pitchFamily="34" charset="0"/>
                        </a:rPr>
                        <a:t>R 301 838</a:t>
                      </a:r>
                    </a:p>
                  </a:txBody>
                  <a:tcPr marL="9496" marR="9496" marT="9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ZA" sz="1200" b="0" i="0" u="none" strike="noStrike">
                          <a:solidFill>
                            <a:srgbClr val="000000"/>
                          </a:solidFill>
                          <a:effectLst/>
                          <a:latin typeface="Calibri" panose="020F0502020204030204" pitchFamily="34" charset="0"/>
                        </a:rPr>
                        <a:t>39.1%</a:t>
                      </a:r>
                    </a:p>
                  </a:txBody>
                  <a:tcPr marL="9496" marR="9496" marT="9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3054424213"/>
                  </a:ext>
                </a:extLst>
              </a:tr>
              <a:tr h="474733">
                <a:tc>
                  <a:txBody>
                    <a:bodyPr/>
                    <a:lstStyle/>
                    <a:p>
                      <a:pPr algn="l" fontAlgn="ctr"/>
                      <a:r>
                        <a:rPr lang="en-US" sz="1200" b="0" i="0" u="none" strike="noStrike" dirty="0">
                          <a:solidFill>
                            <a:srgbClr val="000000"/>
                          </a:solidFill>
                          <a:effectLst/>
                          <a:latin typeface="Calibri" panose="020F0502020204030204" pitchFamily="34" charset="0"/>
                        </a:rPr>
                        <a:t> 2: Integrated human settlements planning and development </a:t>
                      </a:r>
                    </a:p>
                  </a:txBody>
                  <a:tcPr marL="9496" marR="9496" marT="9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R 21 235 777</a:t>
                      </a:r>
                    </a:p>
                  </a:txBody>
                  <a:tcPr marL="9496" marR="9496" marT="9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R 8 601</a:t>
                      </a:r>
                    </a:p>
                  </a:txBody>
                  <a:tcPr marL="9496" marR="9496" marT="9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R 9 086 296</a:t>
                      </a:r>
                    </a:p>
                  </a:txBody>
                  <a:tcPr marL="9496" marR="9496" marT="9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R 12 149 481</a:t>
                      </a:r>
                    </a:p>
                  </a:txBody>
                  <a:tcPr marL="9496" marR="9496" marT="9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42.8%</a:t>
                      </a:r>
                    </a:p>
                  </a:txBody>
                  <a:tcPr marL="9496" marR="9496" marT="9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3720898608"/>
                  </a:ext>
                </a:extLst>
              </a:tr>
              <a:tr h="243373">
                <a:tc>
                  <a:txBody>
                    <a:bodyPr/>
                    <a:lstStyle/>
                    <a:p>
                      <a:pPr algn="l" fontAlgn="ctr"/>
                      <a:r>
                        <a:rPr lang="en-ZA" sz="1200" b="0" i="0" u="none" strike="noStrike" dirty="0">
                          <a:solidFill>
                            <a:srgbClr val="000000"/>
                          </a:solidFill>
                          <a:effectLst/>
                          <a:latin typeface="Calibri" panose="020F0502020204030204" pitchFamily="34" charset="0"/>
                        </a:rPr>
                        <a:t> 3: Informal settlements </a:t>
                      </a:r>
                    </a:p>
                  </a:txBody>
                  <a:tcPr marL="9496" marR="9496" marT="9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R 8 422 805</a:t>
                      </a:r>
                    </a:p>
                  </a:txBody>
                  <a:tcPr marL="9496" marR="9496" marT="9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R 12 466</a:t>
                      </a:r>
                    </a:p>
                  </a:txBody>
                  <a:tcPr marL="9496" marR="9496" marT="9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R 2 975 855</a:t>
                      </a:r>
                    </a:p>
                  </a:txBody>
                  <a:tcPr marL="9496" marR="9496" marT="9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R 5 446 950</a:t>
                      </a:r>
                    </a:p>
                  </a:txBody>
                  <a:tcPr marL="9496" marR="9496" marT="9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35.3%</a:t>
                      </a:r>
                    </a:p>
                  </a:txBody>
                  <a:tcPr marL="9496" marR="9496" marT="9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53508791"/>
                  </a:ext>
                </a:extLst>
              </a:tr>
              <a:tr h="243373">
                <a:tc>
                  <a:txBody>
                    <a:bodyPr/>
                    <a:lstStyle/>
                    <a:p>
                      <a:pPr algn="l" fontAlgn="ctr"/>
                      <a:r>
                        <a:rPr lang="en-US" sz="1200" b="0" i="0" u="none" strike="noStrike" dirty="0">
                          <a:solidFill>
                            <a:srgbClr val="000000"/>
                          </a:solidFill>
                          <a:effectLst/>
                          <a:latin typeface="Calibri" panose="020F0502020204030204" pitchFamily="34" charset="0"/>
                        </a:rPr>
                        <a:t> 4: Rental and social housing </a:t>
                      </a:r>
                    </a:p>
                  </a:txBody>
                  <a:tcPr marL="9496" marR="9496" marT="9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R 936 763</a:t>
                      </a:r>
                    </a:p>
                  </a:txBody>
                  <a:tcPr marL="9496" marR="9496" marT="9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R 93</a:t>
                      </a:r>
                    </a:p>
                  </a:txBody>
                  <a:tcPr marL="9496" marR="9496" marT="9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R 326 258</a:t>
                      </a:r>
                    </a:p>
                  </a:txBody>
                  <a:tcPr marL="9496" marR="9496" marT="9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R 610 505</a:t>
                      </a:r>
                    </a:p>
                  </a:txBody>
                  <a:tcPr marL="9496" marR="9496" marT="9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34.8%</a:t>
                      </a:r>
                    </a:p>
                  </a:txBody>
                  <a:tcPr marL="9496" marR="9496" marT="9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677628638"/>
                  </a:ext>
                </a:extLst>
              </a:tr>
              <a:tr h="243373">
                <a:tc>
                  <a:txBody>
                    <a:bodyPr/>
                    <a:lstStyle/>
                    <a:p>
                      <a:pPr algn="l" fontAlgn="ctr"/>
                      <a:r>
                        <a:rPr lang="en-ZA" sz="1200" b="0" i="0" u="none" strike="noStrike" dirty="0">
                          <a:solidFill>
                            <a:srgbClr val="000000"/>
                          </a:solidFill>
                          <a:effectLst/>
                          <a:latin typeface="Calibri" panose="020F0502020204030204" pitchFamily="34" charset="0"/>
                        </a:rPr>
                        <a:t> 5: Affordable housing </a:t>
                      </a:r>
                    </a:p>
                  </a:txBody>
                  <a:tcPr marL="9496" marR="9496" marT="9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Calibri" panose="020F0502020204030204" pitchFamily="34" charset="0"/>
                        </a:rPr>
                        <a:t>R 588 829</a:t>
                      </a:r>
                    </a:p>
                  </a:txBody>
                  <a:tcPr marL="9496" marR="9496" marT="9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Calibri" panose="020F0502020204030204" pitchFamily="34" charset="0"/>
                        </a:rPr>
                        <a:t>R 939</a:t>
                      </a:r>
                    </a:p>
                  </a:txBody>
                  <a:tcPr marL="9496" marR="9496" marT="9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Calibri" panose="020F0502020204030204" pitchFamily="34" charset="0"/>
                        </a:rPr>
                        <a:t>R 276 779</a:t>
                      </a:r>
                    </a:p>
                  </a:txBody>
                  <a:tcPr marL="9496" marR="9496" marT="9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Calibri" panose="020F0502020204030204" pitchFamily="34" charset="0"/>
                        </a:rPr>
                        <a:t>R 312 050</a:t>
                      </a:r>
                    </a:p>
                  </a:txBody>
                  <a:tcPr marL="9496" marR="9496" marT="9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Calibri" panose="020F0502020204030204" pitchFamily="34" charset="0"/>
                        </a:rPr>
                        <a:t>47.0%</a:t>
                      </a:r>
                    </a:p>
                  </a:txBody>
                  <a:tcPr marL="9496" marR="9496" marT="9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86541872"/>
                  </a:ext>
                </a:extLst>
              </a:tr>
              <a:tr h="243373">
                <a:tc>
                  <a:txBody>
                    <a:bodyPr/>
                    <a:lstStyle/>
                    <a:p>
                      <a:pPr algn="l" fontAlgn="ctr"/>
                      <a:r>
                        <a:rPr lang="en-ZA" sz="1200" b="1" i="0" u="none" strike="noStrike" dirty="0">
                          <a:solidFill>
                            <a:srgbClr val="000000"/>
                          </a:solidFill>
                          <a:effectLst/>
                          <a:latin typeface="Calibri" panose="020F0502020204030204" pitchFamily="34" charset="0"/>
                        </a:rPr>
                        <a:t>Total</a:t>
                      </a:r>
                    </a:p>
                  </a:txBody>
                  <a:tcPr marL="9496" marR="9496" marT="9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ZA" sz="1200" b="1" i="0" u="none" strike="noStrike">
                          <a:solidFill>
                            <a:srgbClr val="000000"/>
                          </a:solidFill>
                          <a:effectLst/>
                          <a:latin typeface="Calibri" panose="020F0502020204030204" pitchFamily="34" charset="0"/>
                        </a:rPr>
                        <a:t>R 31 679 787</a:t>
                      </a:r>
                    </a:p>
                  </a:txBody>
                  <a:tcPr marL="9496" marR="9496" marT="9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ZA" sz="1200" b="1" i="0" u="none" strike="noStrike">
                          <a:solidFill>
                            <a:srgbClr val="000000"/>
                          </a:solidFill>
                          <a:effectLst/>
                          <a:latin typeface="Calibri" panose="020F0502020204030204" pitchFamily="34" charset="0"/>
                        </a:rPr>
                        <a:t>R 49 103</a:t>
                      </a:r>
                    </a:p>
                  </a:txBody>
                  <a:tcPr marL="9496" marR="9496" marT="9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ZA" sz="1200" b="1" i="0" u="none" strike="noStrike">
                          <a:solidFill>
                            <a:srgbClr val="000000"/>
                          </a:solidFill>
                          <a:effectLst/>
                          <a:latin typeface="Calibri" panose="020F0502020204030204" pitchFamily="34" charset="0"/>
                        </a:rPr>
                        <a:t>R 12 858 963</a:t>
                      </a:r>
                    </a:p>
                  </a:txBody>
                  <a:tcPr marL="9496" marR="9496" marT="9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ZA" sz="1200" b="1" i="0" u="none" strike="noStrike">
                          <a:solidFill>
                            <a:srgbClr val="000000"/>
                          </a:solidFill>
                          <a:effectLst/>
                          <a:latin typeface="Calibri" panose="020F0502020204030204" pitchFamily="34" charset="0"/>
                        </a:rPr>
                        <a:t>R 18 820 824</a:t>
                      </a:r>
                    </a:p>
                  </a:txBody>
                  <a:tcPr marL="9496" marR="9496" marT="9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ZA" sz="1200" b="1" i="0" u="none" strike="noStrike" dirty="0">
                          <a:solidFill>
                            <a:srgbClr val="000000"/>
                          </a:solidFill>
                          <a:effectLst/>
                          <a:latin typeface="Calibri" panose="020F0502020204030204" pitchFamily="34" charset="0"/>
                        </a:rPr>
                        <a:t>40.6%</a:t>
                      </a:r>
                    </a:p>
                  </a:txBody>
                  <a:tcPr marL="9496" marR="9496" marT="9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extLst>
                  <a:ext uri="{0D108BD9-81ED-4DB2-BD59-A6C34878D82A}">
                    <a16:rowId xmlns:a16="http://schemas.microsoft.com/office/drawing/2014/main" xmlns="" val="3072409023"/>
                  </a:ext>
                </a:extLst>
              </a:tr>
            </a:tbl>
          </a:graphicData>
        </a:graphic>
      </p:graphicFrame>
      <p:sp>
        <p:nvSpPr>
          <p:cNvPr id="9" name="Title 1">
            <a:extLst>
              <a:ext uri="{FF2B5EF4-FFF2-40B4-BE49-F238E27FC236}">
                <a16:creationId xmlns:a16="http://schemas.microsoft.com/office/drawing/2014/main" xmlns="" id="{DD3AFC29-71D0-F64C-AB67-4997AF02918C}"/>
              </a:ext>
            </a:extLst>
          </p:cNvPr>
          <p:cNvSpPr txBox="1">
            <a:spLocks/>
          </p:cNvSpPr>
          <p:nvPr/>
        </p:nvSpPr>
        <p:spPr>
          <a:xfrm>
            <a:off x="457200" y="274638"/>
            <a:ext cx="8229600" cy="562074"/>
          </a:xfrm>
          <a:prstGeom prst="rect">
            <a:avLst/>
          </a:prstGeom>
          <a:solidFill>
            <a:srgbClr val="21633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defRPr sz="1800" b="1" cap="none" baseline="0">
                <a:solidFill>
                  <a:schemeClr val="bg1"/>
                </a:solidFill>
                <a:latin typeface="Arial"/>
                <a:ea typeface="ＭＳ Ｐゴシック" pitchFamily="-108" charset="-128"/>
                <a:cs typeface="ＭＳ Ｐゴシック" pitchFamily="-108" charset="-128"/>
              </a:defRPr>
            </a:lvl1pPr>
            <a:lvl2pPr algn="ctr">
              <a:defRPr sz="4400">
                <a:latin typeface="Arial" charset="0"/>
                <a:ea typeface="MS PGothic" panose="020B0600070205080204" pitchFamily="34" charset="-128"/>
                <a:cs typeface="ＭＳ Ｐゴシック" pitchFamily="-108" charset="-128"/>
              </a:defRPr>
            </a:lvl2pPr>
            <a:lvl3pPr algn="ctr">
              <a:defRPr sz="4400">
                <a:latin typeface="Arial" charset="0"/>
                <a:ea typeface="MS PGothic" panose="020B0600070205080204" pitchFamily="34" charset="-128"/>
                <a:cs typeface="ＭＳ Ｐゴシック" pitchFamily="-108" charset="-128"/>
              </a:defRPr>
            </a:lvl3pPr>
            <a:lvl4pPr algn="ctr">
              <a:defRPr sz="4400">
                <a:latin typeface="Arial" charset="0"/>
                <a:ea typeface="MS PGothic" panose="020B0600070205080204" pitchFamily="34" charset="-128"/>
                <a:cs typeface="ＭＳ Ｐゴシック" pitchFamily="-108" charset="-128"/>
              </a:defRPr>
            </a:lvl4pPr>
            <a:lvl5pPr algn="ctr">
              <a:defRPr sz="4400">
                <a:latin typeface="Arial" charset="0"/>
                <a:ea typeface="MS PGothic" panose="020B0600070205080204" pitchFamily="34" charset="-128"/>
                <a:cs typeface="ＭＳ Ｐゴシック" pitchFamily="-108" charset="-128"/>
              </a:defRPr>
            </a:lvl5pPr>
            <a:lvl6pPr marL="457200" algn="ctr" defTabSz="457200" fontAlgn="base">
              <a:spcBef>
                <a:spcPct val="0"/>
              </a:spcBef>
              <a:spcAft>
                <a:spcPct val="0"/>
              </a:spcAft>
              <a:defRPr sz="4400">
                <a:latin typeface="Calibri" pitchFamily="-108" charset="0"/>
                <a:ea typeface="ＭＳ Ｐゴシック" pitchFamily="-108" charset="-128"/>
                <a:cs typeface="ＭＳ Ｐゴシック" pitchFamily="-108" charset="-128"/>
              </a:defRPr>
            </a:lvl6pPr>
            <a:lvl7pPr marL="914400" algn="ctr" defTabSz="457200" fontAlgn="base">
              <a:spcBef>
                <a:spcPct val="0"/>
              </a:spcBef>
              <a:spcAft>
                <a:spcPct val="0"/>
              </a:spcAft>
              <a:defRPr sz="4400">
                <a:latin typeface="Calibri" pitchFamily="-108" charset="0"/>
                <a:ea typeface="ＭＳ Ｐゴシック" pitchFamily="-108" charset="-128"/>
                <a:cs typeface="ＭＳ Ｐゴシック" pitchFamily="-108" charset="-128"/>
              </a:defRPr>
            </a:lvl7pPr>
            <a:lvl8pPr marL="1371600" algn="ctr" defTabSz="457200" fontAlgn="base">
              <a:spcBef>
                <a:spcPct val="0"/>
              </a:spcBef>
              <a:spcAft>
                <a:spcPct val="0"/>
              </a:spcAft>
              <a:defRPr sz="4400">
                <a:latin typeface="Calibri" pitchFamily="-108" charset="0"/>
                <a:ea typeface="ＭＳ Ｐゴシック" pitchFamily="-108" charset="-128"/>
                <a:cs typeface="ＭＳ Ｐゴシック" pitchFamily="-108" charset="-128"/>
              </a:defRPr>
            </a:lvl8pPr>
            <a:lvl9pPr marL="1828800" algn="ctr" defTabSz="457200" fontAlgn="base">
              <a:spcBef>
                <a:spcPct val="0"/>
              </a:spcBef>
              <a:spcAft>
                <a:spcPct val="0"/>
              </a:spcAft>
              <a:defRPr sz="4400">
                <a:latin typeface="Calibri" pitchFamily="-108" charset="0"/>
                <a:ea typeface="ＭＳ Ｐゴシック" pitchFamily="-108" charset="-128"/>
                <a:cs typeface="ＭＳ Ｐゴシック" pitchFamily="-108" charset="-128"/>
              </a:defRPr>
            </a:lvl9pPr>
          </a:lstStyle>
          <a:p>
            <a:r>
              <a:rPr lang="en-US" dirty="0">
                <a:solidFill>
                  <a:srgbClr val="FFFFFF"/>
                </a:solidFill>
              </a:rPr>
              <a:t>Departmental Expenditure </a:t>
            </a:r>
            <a:r>
              <a:rPr lang="en-US" dirty="0" smtClean="0">
                <a:solidFill>
                  <a:srgbClr val="FFFFFF"/>
                </a:solidFill>
              </a:rPr>
              <a:t>by </a:t>
            </a:r>
            <a:r>
              <a:rPr lang="en-US" dirty="0" err="1" smtClean="0">
                <a:solidFill>
                  <a:srgbClr val="FFFFFF"/>
                </a:solidFill>
              </a:rPr>
              <a:t>programme</a:t>
            </a:r>
            <a:r>
              <a:rPr lang="en-US" dirty="0" smtClean="0">
                <a:solidFill>
                  <a:srgbClr val="FFFFFF"/>
                </a:solidFill>
              </a:rPr>
              <a:t> as at 30 </a:t>
            </a:r>
            <a:r>
              <a:rPr lang="en-US" dirty="0">
                <a:solidFill>
                  <a:srgbClr val="FFFFFF"/>
                </a:solidFill>
              </a:rPr>
              <a:t>September 2021</a:t>
            </a:r>
            <a:endParaRPr lang="en-US" altLang="en-US" dirty="0">
              <a:solidFill>
                <a:srgbClr val="FFFFFF"/>
              </a:solidFill>
            </a:endParaRPr>
          </a:p>
        </p:txBody>
      </p:sp>
      <p:graphicFrame>
        <p:nvGraphicFramePr>
          <p:cNvPr id="11" name="Table 10"/>
          <p:cNvGraphicFramePr>
            <a:graphicFrameLocks noGrp="1"/>
          </p:cNvGraphicFramePr>
          <p:nvPr>
            <p:extLst/>
          </p:nvPr>
        </p:nvGraphicFramePr>
        <p:xfrm>
          <a:off x="457200" y="3176382"/>
          <a:ext cx="8223871" cy="2182949"/>
        </p:xfrm>
        <a:graphic>
          <a:graphicData uri="http://schemas.openxmlformats.org/drawingml/2006/table">
            <a:tbl>
              <a:tblPr/>
              <a:tblGrid>
                <a:gridCol w="3322712">
                  <a:extLst>
                    <a:ext uri="{9D8B030D-6E8A-4147-A177-3AD203B41FA5}">
                      <a16:colId xmlns:a16="http://schemas.microsoft.com/office/drawing/2014/main" xmlns="" val="1994905393"/>
                    </a:ext>
                  </a:extLst>
                </a:gridCol>
                <a:gridCol w="1080120">
                  <a:extLst>
                    <a:ext uri="{9D8B030D-6E8A-4147-A177-3AD203B41FA5}">
                      <a16:colId xmlns:a16="http://schemas.microsoft.com/office/drawing/2014/main" xmlns="" val="1197356721"/>
                    </a:ext>
                  </a:extLst>
                </a:gridCol>
                <a:gridCol w="1080120">
                  <a:extLst>
                    <a:ext uri="{9D8B030D-6E8A-4147-A177-3AD203B41FA5}">
                      <a16:colId xmlns:a16="http://schemas.microsoft.com/office/drawing/2014/main" xmlns="" val="599612889"/>
                    </a:ext>
                  </a:extLst>
                </a:gridCol>
                <a:gridCol w="936104">
                  <a:extLst>
                    <a:ext uri="{9D8B030D-6E8A-4147-A177-3AD203B41FA5}">
                      <a16:colId xmlns:a16="http://schemas.microsoft.com/office/drawing/2014/main" xmlns="" val="1041470570"/>
                    </a:ext>
                  </a:extLst>
                </a:gridCol>
                <a:gridCol w="1110040">
                  <a:extLst>
                    <a:ext uri="{9D8B030D-6E8A-4147-A177-3AD203B41FA5}">
                      <a16:colId xmlns:a16="http://schemas.microsoft.com/office/drawing/2014/main" xmlns="" val="2227164123"/>
                    </a:ext>
                  </a:extLst>
                </a:gridCol>
                <a:gridCol w="694775">
                  <a:extLst>
                    <a:ext uri="{9D8B030D-6E8A-4147-A177-3AD203B41FA5}">
                      <a16:colId xmlns:a16="http://schemas.microsoft.com/office/drawing/2014/main" xmlns="" val="1276169800"/>
                    </a:ext>
                  </a:extLst>
                </a:gridCol>
              </a:tblGrid>
              <a:tr h="396634">
                <a:tc>
                  <a:txBody>
                    <a:bodyPr/>
                    <a:lstStyle/>
                    <a:p>
                      <a:pPr algn="ctr" fontAlgn="ctr"/>
                      <a:r>
                        <a:rPr lang="en-ZA" sz="1200" b="1" i="0" u="none" strike="noStrike">
                          <a:solidFill>
                            <a:srgbClr val="000000"/>
                          </a:solidFill>
                          <a:effectLst/>
                          <a:latin typeface="Calibri" panose="020F0502020204030204" pitchFamily="34" charset="0"/>
                        </a:rPr>
                        <a:t>Programmes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ZA" sz="1200" b="1" i="0" u="none" strike="noStrike">
                          <a:solidFill>
                            <a:srgbClr val="000000"/>
                          </a:solidFill>
                          <a:effectLst/>
                          <a:latin typeface="Calibri" panose="020F0502020204030204" pitchFamily="34" charset="0"/>
                        </a:rPr>
                        <a:t> Projections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ZA" sz="1200" b="1" i="0" u="none" strike="noStrike" dirty="0" smtClean="0">
                          <a:solidFill>
                            <a:srgbClr val="000000"/>
                          </a:solidFill>
                          <a:effectLst/>
                          <a:latin typeface="Calibri" panose="020F0502020204030204" pitchFamily="34" charset="0"/>
                        </a:rPr>
                        <a:t>Commitments </a:t>
                      </a:r>
                      <a:endParaRPr lang="en-ZA" sz="12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ZA" sz="1200" b="1" i="0" u="none" strike="noStrike">
                          <a:solidFill>
                            <a:srgbClr val="000000"/>
                          </a:solidFill>
                          <a:effectLst/>
                          <a:latin typeface="Calibri" panose="020F0502020204030204" pitchFamily="34" charset="0"/>
                        </a:rPr>
                        <a:t> Expenditure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ZA" sz="1200" b="1" i="0" u="none" strike="noStrike">
                          <a:solidFill>
                            <a:srgbClr val="000000"/>
                          </a:solidFill>
                          <a:effectLst/>
                          <a:latin typeface="Calibri" panose="020F0502020204030204" pitchFamily="34" charset="0"/>
                        </a:rPr>
                        <a:t> Variance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ZA" sz="1200" b="1" i="0" u="none" strike="noStrike">
                          <a:solidFill>
                            <a:srgbClr val="000000"/>
                          </a:solidFill>
                          <a:effectLst/>
                          <a:latin typeface="Calibri" panose="020F0502020204030204" pitchFamily="34" charset="0"/>
                        </a:rPr>
                        <a:t> % Spent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extLst>
                  <a:ext uri="{0D108BD9-81ED-4DB2-BD59-A6C34878D82A}">
                    <a16:rowId xmlns:a16="http://schemas.microsoft.com/office/drawing/2014/main" xmlns="" val="988666681"/>
                  </a:ext>
                </a:extLst>
              </a:tr>
              <a:tr h="282206">
                <a:tc>
                  <a:txBody>
                    <a:bodyPr/>
                    <a:lstStyle/>
                    <a:p>
                      <a:pPr algn="l" fontAlgn="b"/>
                      <a:r>
                        <a:rPr lang="en-ZA" sz="1200" b="0" i="0" u="none" strike="noStrike">
                          <a:solidFill>
                            <a:srgbClr val="000000"/>
                          </a:solidFill>
                          <a:effectLst/>
                          <a:latin typeface="Calibri" panose="020F0502020204030204" pitchFamily="34" charset="0"/>
                        </a:rPr>
                        <a:t> 1: Administration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ZA" sz="1200" b="0" i="0" u="none" strike="noStrike">
                          <a:solidFill>
                            <a:srgbClr val="000000"/>
                          </a:solidFill>
                          <a:effectLst/>
                          <a:latin typeface="Calibri" panose="020F0502020204030204" pitchFamily="34" charset="0"/>
                        </a:rPr>
                        <a:t>R 215 247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ZA" sz="1200" b="0" i="0" u="none" strike="noStrike">
                          <a:solidFill>
                            <a:srgbClr val="000000"/>
                          </a:solidFill>
                          <a:effectLst/>
                          <a:latin typeface="Calibri" panose="020F0502020204030204" pitchFamily="34" charset="0"/>
                        </a:rPr>
                        <a:t>R 27 004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ZA" sz="1200" b="0" i="0" u="none" strike="noStrike">
                          <a:solidFill>
                            <a:srgbClr val="000000"/>
                          </a:solidFill>
                          <a:effectLst/>
                          <a:latin typeface="Calibri" panose="020F0502020204030204" pitchFamily="34" charset="0"/>
                        </a:rPr>
                        <a:t>R 193 775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ZA" sz="1200" b="0" i="0" u="none" strike="noStrike">
                          <a:solidFill>
                            <a:srgbClr val="000000"/>
                          </a:solidFill>
                          <a:effectLst/>
                          <a:latin typeface="Calibri" panose="020F0502020204030204" pitchFamily="34" charset="0"/>
                        </a:rPr>
                        <a:t>R 21 472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ZA" sz="1200" b="0" i="0" u="none" strike="noStrike">
                          <a:solidFill>
                            <a:srgbClr val="000000"/>
                          </a:solidFill>
                          <a:effectLst/>
                          <a:latin typeface="Calibri" panose="020F0502020204030204" pitchFamily="34" charset="0"/>
                        </a:rPr>
                        <a:t>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373384847"/>
                  </a:ext>
                </a:extLst>
              </a:tr>
              <a:tr h="282206">
                <a:tc>
                  <a:txBody>
                    <a:bodyPr/>
                    <a:lstStyle/>
                    <a:p>
                      <a:pPr algn="l" fontAlgn="b"/>
                      <a:r>
                        <a:rPr lang="en-US" sz="1200" b="0" i="0" u="none" strike="noStrike">
                          <a:solidFill>
                            <a:srgbClr val="000000"/>
                          </a:solidFill>
                          <a:effectLst/>
                          <a:latin typeface="Calibri" panose="020F0502020204030204" pitchFamily="34" charset="0"/>
                        </a:rPr>
                        <a:t> 2: Integrated human settlements planning and development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R 9 141 340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R 8 601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R 9 086 296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R 55 044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246757881"/>
                  </a:ext>
                </a:extLst>
              </a:tr>
              <a:tr h="282206">
                <a:tc>
                  <a:txBody>
                    <a:bodyPr/>
                    <a:lstStyle/>
                    <a:p>
                      <a:pPr algn="l" fontAlgn="b"/>
                      <a:r>
                        <a:rPr lang="en-ZA" sz="1200" b="0" i="0" u="none" strike="noStrike">
                          <a:solidFill>
                            <a:srgbClr val="000000"/>
                          </a:solidFill>
                          <a:effectLst/>
                          <a:latin typeface="Calibri" panose="020F0502020204030204" pitchFamily="34" charset="0"/>
                        </a:rPr>
                        <a:t> 3: Informal settlements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R 3 078 404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R 12 466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R 2 975 855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R 102 549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805552797"/>
                  </a:ext>
                </a:extLst>
              </a:tr>
              <a:tr h="282206">
                <a:tc>
                  <a:txBody>
                    <a:bodyPr/>
                    <a:lstStyle/>
                    <a:p>
                      <a:pPr algn="l" fontAlgn="b"/>
                      <a:r>
                        <a:rPr lang="en-US" sz="1200" b="0" i="0" u="none" strike="noStrike">
                          <a:solidFill>
                            <a:srgbClr val="000000"/>
                          </a:solidFill>
                          <a:effectLst/>
                          <a:latin typeface="Calibri" panose="020F0502020204030204" pitchFamily="34" charset="0"/>
                        </a:rPr>
                        <a:t> 4: Rental and social housing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R 476 494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R 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R 326 258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R 150 236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631167426"/>
                  </a:ext>
                </a:extLst>
              </a:tr>
              <a:tr h="282206">
                <a:tc>
                  <a:txBody>
                    <a:bodyPr/>
                    <a:lstStyle/>
                    <a:p>
                      <a:pPr algn="l" fontAlgn="b"/>
                      <a:r>
                        <a:rPr lang="en-ZA" sz="1200" b="0" i="0" u="none" strike="noStrike">
                          <a:solidFill>
                            <a:srgbClr val="000000"/>
                          </a:solidFill>
                          <a:effectLst/>
                          <a:latin typeface="Calibri" panose="020F0502020204030204" pitchFamily="34" charset="0"/>
                        </a:rPr>
                        <a:t> 5: Affordable housing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Calibri" panose="020F0502020204030204" pitchFamily="34" charset="0"/>
                        </a:rPr>
                        <a:t>R 396 593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Calibri" panose="020F0502020204030204" pitchFamily="34" charset="0"/>
                        </a:rPr>
                        <a:t>R 939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Calibri" panose="020F0502020204030204" pitchFamily="34" charset="0"/>
                        </a:rPr>
                        <a:t>R 276 779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Calibri" panose="020F0502020204030204" pitchFamily="34" charset="0"/>
                        </a:rPr>
                        <a:t>R 119 814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Calibri" panose="020F0502020204030204" pitchFamily="34" charset="0"/>
                        </a:rPr>
                        <a:t>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67545111"/>
                  </a:ext>
                </a:extLst>
              </a:tr>
              <a:tr h="282206">
                <a:tc>
                  <a:txBody>
                    <a:bodyPr/>
                    <a:lstStyle/>
                    <a:p>
                      <a:pPr algn="l" fontAlgn="b"/>
                      <a:r>
                        <a:rPr lang="en-ZA" sz="1200" b="1" i="0" u="none" strike="noStrike">
                          <a:solidFill>
                            <a:srgbClr val="000000"/>
                          </a:solidFill>
                          <a:effectLst/>
                          <a:latin typeface="Calibri" panose="020F0502020204030204" pitchFamily="34" charset="0"/>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c>
                  <a:txBody>
                    <a:bodyPr/>
                    <a:lstStyle/>
                    <a:p>
                      <a:pPr algn="r" fontAlgn="ctr"/>
                      <a:r>
                        <a:rPr lang="en-ZA" sz="1200" b="1" i="0" u="none" strike="noStrike">
                          <a:solidFill>
                            <a:srgbClr val="000000"/>
                          </a:solidFill>
                          <a:effectLst/>
                          <a:latin typeface="Calibri" panose="020F0502020204030204" pitchFamily="34" charset="0"/>
                        </a:rPr>
                        <a:t>R 13 308 078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c>
                  <a:txBody>
                    <a:bodyPr/>
                    <a:lstStyle/>
                    <a:p>
                      <a:pPr algn="r" fontAlgn="ctr"/>
                      <a:r>
                        <a:rPr lang="en-ZA" sz="1200" b="1" i="0" u="none" strike="noStrike">
                          <a:solidFill>
                            <a:srgbClr val="000000"/>
                          </a:solidFill>
                          <a:effectLst/>
                          <a:latin typeface="Calibri" panose="020F0502020204030204" pitchFamily="34" charset="0"/>
                        </a:rPr>
                        <a:t>R 49 103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c>
                  <a:txBody>
                    <a:bodyPr/>
                    <a:lstStyle/>
                    <a:p>
                      <a:pPr algn="r" fontAlgn="ctr"/>
                      <a:r>
                        <a:rPr lang="en-ZA" sz="1200" b="1" i="0" u="none" strike="noStrike">
                          <a:solidFill>
                            <a:srgbClr val="000000"/>
                          </a:solidFill>
                          <a:effectLst/>
                          <a:latin typeface="Calibri" panose="020F0502020204030204" pitchFamily="34" charset="0"/>
                        </a:rPr>
                        <a:t>R 12 858 963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c>
                  <a:txBody>
                    <a:bodyPr/>
                    <a:lstStyle/>
                    <a:p>
                      <a:pPr algn="r" fontAlgn="ctr"/>
                      <a:r>
                        <a:rPr lang="en-ZA" sz="1200" b="1" i="0" u="none" strike="noStrike">
                          <a:solidFill>
                            <a:srgbClr val="000000"/>
                          </a:solidFill>
                          <a:effectLst/>
                          <a:latin typeface="Calibri" panose="020F0502020204030204" pitchFamily="34" charset="0"/>
                        </a:rPr>
                        <a:t>R 449 115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c>
                  <a:txBody>
                    <a:bodyPr/>
                    <a:lstStyle/>
                    <a:p>
                      <a:pPr algn="r" fontAlgn="ctr"/>
                      <a:r>
                        <a:rPr lang="en-ZA" sz="1200" b="1" i="0" u="none" strike="noStrike" dirty="0">
                          <a:solidFill>
                            <a:srgbClr val="000000"/>
                          </a:solidFill>
                          <a:effectLst/>
                          <a:latin typeface="Calibri" panose="020F0502020204030204" pitchFamily="34" charset="0"/>
                        </a:rPr>
                        <a:t>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extLst>
                  <a:ext uri="{0D108BD9-81ED-4DB2-BD59-A6C34878D82A}">
                    <a16:rowId xmlns:a16="http://schemas.microsoft.com/office/drawing/2014/main" xmlns="" val="2779503348"/>
                  </a:ext>
                </a:extLst>
              </a:tr>
            </a:tbl>
          </a:graphicData>
        </a:graphic>
      </p:graphicFrame>
    </p:spTree>
    <p:extLst>
      <p:ext uri="{BB962C8B-B14F-4D97-AF65-F5344CB8AC3E}">
        <p14:creationId xmlns:p14="http://schemas.microsoft.com/office/powerpoint/2010/main" xmlns="" val="2841155706"/>
      </p:ext>
    </p:extLst>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177964D-3CDF-2F46-9E7D-3AB8485A2693}" type="slidenum">
              <a:rPr lang="en-US" altLang="en-US" smtClean="0"/>
              <a:pPr>
                <a:defRPr/>
              </a:pPr>
              <a:t>35</a:t>
            </a:fld>
            <a:endParaRPr lang="en-US" altLang="en-US" dirty="0"/>
          </a:p>
        </p:txBody>
      </p:sp>
      <p:sp>
        <p:nvSpPr>
          <p:cNvPr id="5" name="Footer Placeholder 4"/>
          <p:cNvSpPr>
            <a:spLocks noGrp="1"/>
          </p:cNvSpPr>
          <p:nvPr>
            <p:ph type="ftr" sz="quarter" idx="11"/>
          </p:nvPr>
        </p:nvSpPr>
        <p:spPr/>
        <p:txBody>
          <a:bodyPr/>
          <a:lstStyle/>
          <a:p>
            <a:pPr>
              <a:defRPr/>
            </a:pPr>
            <a:endParaRPr lang="en-US" dirty="0">
              <a:solidFill>
                <a:srgbClr val="000000">
                  <a:tint val="75000"/>
                </a:srgbClr>
              </a:solidFill>
            </a:endParaRPr>
          </a:p>
        </p:txBody>
      </p:sp>
      <p:sp>
        <p:nvSpPr>
          <p:cNvPr id="6" name="Date Placeholder 5"/>
          <p:cNvSpPr>
            <a:spLocks noGrp="1"/>
          </p:cNvSpPr>
          <p:nvPr>
            <p:ph type="dt" sz="half" idx="12"/>
          </p:nvPr>
        </p:nvSpPr>
        <p:spPr/>
        <p:txBody>
          <a:bodyPr/>
          <a:lstStyle/>
          <a:p>
            <a:pPr>
              <a:defRPr/>
            </a:pPr>
            <a:fld id="{04BCFF81-8853-7543-8BA2-A647B471C165}" type="datetime1">
              <a:rPr lang="en-US" altLang="en-US" smtClean="0"/>
              <a:pPr>
                <a:defRPr/>
              </a:pPr>
              <a:t>2/23/2022</a:t>
            </a:fld>
            <a:endParaRPr lang="en-US" altLang="en-US" dirty="0"/>
          </a:p>
        </p:txBody>
      </p:sp>
      <p:sp>
        <p:nvSpPr>
          <p:cNvPr id="9" name="Title 1">
            <a:extLst>
              <a:ext uri="{FF2B5EF4-FFF2-40B4-BE49-F238E27FC236}">
                <a16:creationId xmlns:a16="http://schemas.microsoft.com/office/drawing/2014/main" xmlns="" id="{DD3AFC29-71D0-F64C-AB67-4997AF02918C}"/>
              </a:ext>
            </a:extLst>
          </p:cNvPr>
          <p:cNvSpPr txBox="1">
            <a:spLocks/>
          </p:cNvSpPr>
          <p:nvPr/>
        </p:nvSpPr>
        <p:spPr>
          <a:xfrm>
            <a:off x="457200" y="274638"/>
            <a:ext cx="8229600" cy="660590"/>
          </a:xfrm>
          <a:prstGeom prst="rect">
            <a:avLst/>
          </a:prstGeom>
          <a:solidFill>
            <a:srgbClr val="21633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defRPr sz="1800" b="1" cap="none" baseline="0">
                <a:solidFill>
                  <a:schemeClr val="bg1"/>
                </a:solidFill>
                <a:latin typeface="Arial"/>
                <a:ea typeface="ＭＳ Ｐゴシック" pitchFamily="-108" charset="-128"/>
                <a:cs typeface="ＭＳ Ｐゴシック" pitchFamily="-108" charset="-128"/>
              </a:defRPr>
            </a:lvl1pPr>
            <a:lvl2pPr algn="ctr">
              <a:defRPr sz="4400">
                <a:latin typeface="Arial" charset="0"/>
                <a:ea typeface="MS PGothic" panose="020B0600070205080204" pitchFamily="34" charset="-128"/>
                <a:cs typeface="ＭＳ Ｐゴシック" pitchFamily="-108" charset="-128"/>
              </a:defRPr>
            </a:lvl2pPr>
            <a:lvl3pPr algn="ctr">
              <a:defRPr sz="4400">
                <a:latin typeface="Arial" charset="0"/>
                <a:ea typeface="MS PGothic" panose="020B0600070205080204" pitchFamily="34" charset="-128"/>
                <a:cs typeface="ＭＳ Ｐゴシック" pitchFamily="-108" charset="-128"/>
              </a:defRPr>
            </a:lvl3pPr>
            <a:lvl4pPr algn="ctr">
              <a:defRPr sz="4400">
                <a:latin typeface="Arial" charset="0"/>
                <a:ea typeface="MS PGothic" panose="020B0600070205080204" pitchFamily="34" charset="-128"/>
                <a:cs typeface="ＭＳ Ｐゴシック" pitchFamily="-108" charset="-128"/>
              </a:defRPr>
            </a:lvl4pPr>
            <a:lvl5pPr algn="ctr">
              <a:defRPr sz="4400">
                <a:latin typeface="Arial" charset="0"/>
                <a:ea typeface="MS PGothic" panose="020B0600070205080204" pitchFamily="34" charset="-128"/>
                <a:cs typeface="ＭＳ Ｐゴシック" pitchFamily="-108" charset="-128"/>
              </a:defRPr>
            </a:lvl5pPr>
            <a:lvl6pPr marL="457200" algn="ctr" defTabSz="457200" fontAlgn="base">
              <a:spcBef>
                <a:spcPct val="0"/>
              </a:spcBef>
              <a:spcAft>
                <a:spcPct val="0"/>
              </a:spcAft>
              <a:defRPr sz="4400">
                <a:latin typeface="Calibri" pitchFamily="-108" charset="0"/>
                <a:ea typeface="ＭＳ Ｐゴシック" pitchFamily="-108" charset="-128"/>
                <a:cs typeface="ＭＳ Ｐゴシック" pitchFamily="-108" charset="-128"/>
              </a:defRPr>
            </a:lvl6pPr>
            <a:lvl7pPr marL="914400" algn="ctr" defTabSz="457200" fontAlgn="base">
              <a:spcBef>
                <a:spcPct val="0"/>
              </a:spcBef>
              <a:spcAft>
                <a:spcPct val="0"/>
              </a:spcAft>
              <a:defRPr sz="4400">
                <a:latin typeface="Calibri" pitchFamily="-108" charset="0"/>
                <a:ea typeface="ＭＳ Ｐゴシック" pitchFamily="-108" charset="-128"/>
                <a:cs typeface="ＭＳ Ｐゴシック" pitchFamily="-108" charset="-128"/>
              </a:defRPr>
            </a:lvl7pPr>
            <a:lvl8pPr marL="1371600" algn="ctr" defTabSz="457200" fontAlgn="base">
              <a:spcBef>
                <a:spcPct val="0"/>
              </a:spcBef>
              <a:spcAft>
                <a:spcPct val="0"/>
              </a:spcAft>
              <a:defRPr sz="4400">
                <a:latin typeface="Calibri" pitchFamily="-108" charset="0"/>
                <a:ea typeface="ＭＳ Ｐゴシック" pitchFamily="-108" charset="-128"/>
                <a:cs typeface="ＭＳ Ｐゴシック" pitchFamily="-108" charset="-128"/>
              </a:defRPr>
            </a:lvl8pPr>
            <a:lvl9pPr marL="1828800" algn="ctr" defTabSz="457200" fontAlgn="base">
              <a:spcBef>
                <a:spcPct val="0"/>
              </a:spcBef>
              <a:spcAft>
                <a:spcPct val="0"/>
              </a:spcAft>
              <a:defRPr sz="4400">
                <a:latin typeface="Calibri" pitchFamily="-108" charset="0"/>
                <a:ea typeface="ＭＳ Ｐゴシック" pitchFamily="-108" charset="-128"/>
                <a:cs typeface="ＭＳ Ｐゴシック" pitchFamily="-108" charset="-128"/>
              </a:defRPr>
            </a:lvl9pPr>
          </a:lstStyle>
          <a:p>
            <a:r>
              <a:rPr lang="en-US" dirty="0">
                <a:solidFill>
                  <a:srgbClr val="FFFFFF"/>
                </a:solidFill>
              </a:rPr>
              <a:t>Departmental Expenditure </a:t>
            </a:r>
            <a:r>
              <a:rPr lang="en-US" dirty="0" smtClean="0">
                <a:solidFill>
                  <a:srgbClr val="FFFFFF"/>
                </a:solidFill>
              </a:rPr>
              <a:t>by Economic Classification </a:t>
            </a:r>
          </a:p>
          <a:p>
            <a:r>
              <a:rPr lang="en-US" dirty="0" smtClean="0">
                <a:solidFill>
                  <a:srgbClr val="FFFFFF"/>
                </a:solidFill>
              </a:rPr>
              <a:t>as at 30 </a:t>
            </a:r>
            <a:r>
              <a:rPr lang="en-US" dirty="0">
                <a:solidFill>
                  <a:srgbClr val="FFFFFF"/>
                </a:solidFill>
              </a:rPr>
              <a:t>September 2021</a:t>
            </a:r>
            <a:endParaRPr lang="en-US" altLang="en-US" dirty="0">
              <a:solidFill>
                <a:srgbClr val="FFFFFF"/>
              </a:solidFill>
            </a:endParaRPr>
          </a:p>
        </p:txBody>
      </p:sp>
      <p:graphicFrame>
        <p:nvGraphicFramePr>
          <p:cNvPr id="10" name="Table 9"/>
          <p:cNvGraphicFramePr>
            <a:graphicFrameLocks noGrp="1"/>
          </p:cNvGraphicFramePr>
          <p:nvPr>
            <p:extLst/>
          </p:nvPr>
        </p:nvGraphicFramePr>
        <p:xfrm>
          <a:off x="473272" y="1124744"/>
          <a:ext cx="8213528" cy="2114740"/>
        </p:xfrm>
        <a:graphic>
          <a:graphicData uri="http://schemas.openxmlformats.org/drawingml/2006/table">
            <a:tbl>
              <a:tblPr/>
              <a:tblGrid>
                <a:gridCol w="3416276">
                  <a:extLst>
                    <a:ext uri="{9D8B030D-6E8A-4147-A177-3AD203B41FA5}">
                      <a16:colId xmlns:a16="http://schemas.microsoft.com/office/drawing/2014/main" xmlns="" val="1701861142"/>
                    </a:ext>
                  </a:extLst>
                </a:gridCol>
                <a:gridCol w="1114500">
                  <a:extLst>
                    <a:ext uri="{9D8B030D-6E8A-4147-A177-3AD203B41FA5}">
                      <a16:colId xmlns:a16="http://schemas.microsoft.com/office/drawing/2014/main" xmlns="" val="3837317851"/>
                    </a:ext>
                  </a:extLst>
                </a:gridCol>
                <a:gridCol w="1080120">
                  <a:extLst>
                    <a:ext uri="{9D8B030D-6E8A-4147-A177-3AD203B41FA5}">
                      <a16:colId xmlns:a16="http://schemas.microsoft.com/office/drawing/2014/main" xmlns="" val="4019742714"/>
                    </a:ext>
                  </a:extLst>
                </a:gridCol>
                <a:gridCol w="1008112">
                  <a:extLst>
                    <a:ext uri="{9D8B030D-6E8A-4147-A177-3AD203B41FA5}">
                      <a16:colId xmlns:a16="http://schemas.microsoft.com/office/drawing/2014/main" xmlns="" val="790996749"/>
                    </a:ext>
                  </a:extLst>
                </a:gridCol>
                <a:gridCol w="936104">
                  <a:extLst>
                    <a:ext uri="{9D8B030D-6E8A-4147-A177-3AD203B41FA5}">
                      <a16:colId xmlns:a16="http://schemas.microsoft.com/office/drawing/2014/main" xmlns="" val="2505266525"/>
                    </a:ext>
                  </a:extLst>
                </a:gridCol>
                <a:gridCol w="658416">
                  <a:extLst>
                    <a:ext uri="{9D8B030D-6E8A-4147-A177-3AD203B41FA5}">
                      <a16:colId xmlns:a16="http://schemas.microsoft.com/office/drawing/2014/main" xmlns="" val="3760774790"/>
                    </a:ext>
                  </a:extLst>
                </a:gridCol>
              </a:tblGrid>
              <a:tr h="404104">
                <a:tc>
                  <a:txBody>
                    <a:bodyPr/>
                    <a:lstStyle/>
                    <a:p>
                      <a:pPr algn="ctr" fontAlgn="ctr"/>
                      <a:r>
                        <a:rPr lang="en-ZA" sz="1200" b="1" i="0" u="none" strike="noStrike" dirty="0">
                          <a:solidFill>
                            <a:srgbClr val="000000"/>
                          </a:solidFill>
                          <a:effectLst/>
                          <a:latin typeface="Calibri" panose="020F0502020204030204" pitchFamily="34" charset="0"/>
                        </a:rPr>
                        <a:t>Economic Classification</a:t>
                      </a:r>
                    </a:p>
                  </a:txBody>
                  <a:tcPr marL="9496" marR="9496" marT="9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200" b="1" i="0" u="none" strike="noStrike">
                          <a:solidFill>
                            <a:srgbClr val="000000"/>
                          </a:solidFill>
                          <a:effectLst/>
                          <a:latin typeface="Calibri" panose="020F0502020204030204" pitchFamily="34" charset="0"/>
                        </a:rPr>
                        <a:t>Total Allocation</a:t>
                      </a:r>
                    </a:p>
                  </a:txBody>
                  <a:tcPr marL="9496" marR="9496" marT="9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200" b="1" i="0" u="none" strike="noStrike">
                          <a:solidFill>
                            <a:srgbClr val="000000"/>
                          </a:solidFill>
                          <a:effectLst/>
                          <a:latin typeface="Calibri" panose="020F0502020204030204" pitchFamily="34" charset="0"/>
                        </a:rPr>
                        <a:t>Commitments</a:t>
                      </a:r>
                    </a:p>
                  </a:txBody>
                  <a:tcPr marL="9496" marR="9496" marT="9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200" b="1" i="0" u="none" strike="noStrike">
                          <a:solidFill>
                            <a:srgbClr val="000000"/>
                          </a:solidFill>
                          <a:effectLst/>
                          <a:latin typeface="Calibri" panose="020F0502020204030204" pitchFamily="34" charset="0"/>
                        </a:rPr>
                        <a:t>Expenditure</a:t>
                      </a:r>
                    </a:p>
                  </a:txBody>
                  <a:tcPr marL="9496" marR="9496" marT="9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200" b="1" i="0" u="none" strike="noStrike">
                          <a:solidFill>
                            <a:srgbClr val="000000"/>
                          </a:solidFill>
                          <a:effectLst/>
                          <a:latin typeface="Calibri" panose="020F0502020204030204" pitchFamily="34" charset="0"/>
                        </a:rPr>
                        <a:t>Variance</a:t>
                      </a:r>
                    </a:p>
                  </a:txBody>
                  <a:tcPr marL="9496" marR="9496" marT="9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200" b="1" i="0" u="none" strike="noStrike">
                          <a:solidFill>
                            <a:srgbClr val="000000"/>
                          </a:solidFill>
                          <a:effectLst/>
                          <a:latin typeface="Calibri" panose="020F0502020204030204" pitchFamily="34" charset="0"/>
                        </a:rPr>
                        <a:t>% Spent</a:t>
                      </a:r>
                    </a:p>
                  </a:txBody>
                  <a:tcPr marL="9496" marR="9496" marT="9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xmlns="" val="1453793531"/>
                  </a:ext>
                </a:extLst>
              </a:tr>
              <a:tr h="285106">
                <a:tc>
                  <a:txBody>
                    <a:bodyPr/>
                    <a:lstStyle/>
                    <a:p>
                      <a:pPr algn="l" fontAlgn="ctr"/>
                      <a:r>
                        <a:rPr lang="en-ZA" sz="1200" b="0" i="0" u="none" strike="noStrike">
                          <a:solidFill>
                            <a:srgbClr val="000000"/>
                          </a:solidFill>
                          <a:effectLst/>
                          <a:latin typeface="Calibri" panose="020F0502020204030204" pitchFamily="34" charset="0"/>
                        </a:rPr>
                        <a:t>Compensation of employees</a:t>
                      </a:r>
                    </a:p>
                  </a:txBody>
                  <a:tcPr marL="9496" marR="9496" marT="9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ZA" sz="1200" b="0" i="0" u="none" strike="noStrike">
                          <a:solidFill>
                            <a:srgbClr val="000000"/>
                          </a:solidFill>
                          <a:effectLst/>
                          <a:latin typeface="Calibri" panose="020F0502020204030204" pitchFamily="34" charset="0"/>
                        </a:rPr>
                        <a:t>R 410 922</a:t>
                      </a:r>
                    </a:p>
                  </a:txBody>
                  <a:tcPr marL="9496" marR="9496" marT="9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ZA" sz="1200" b="0" i="0" u="none" strike="noStrike">
                          <a:solidFill>
                            <a:srgbClr val="000000"/>
                          </a:solidFill>
                          <a:effectLst/>
                          <a:latin typeface="Calibri" panose="020F0502020204030204" pitchFamily="34" charset="0"/>
                        </a:rPr>
                        <a:t>R 0</a:t>
                      </a:r>
                    </a:p>
                  </a:txBody>
                  <a:tcPr marL="9496" marR="9496" marT="9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ZA" sz="1200" b="0" i="0" u="none" strike="noStrike">
                          <a:solidFill>
                            <a:srgbClr val="000000"/>
                          </a:solidFill>
                          <a:effectLst/>
                          <a:latin typeface="Calibri" panose="020F0502020204030204" pitchFamily="34" charset="0"/>
                        </a:rPr>
                        <a:t>R 175 110</a:t>
                      </a:r>
                    </a:p>
                  </a:txBody>
                  <a:tcPr marL="9496" marR="9496" marT="9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ZA" sz="1200" b="0" i="0" u="none" strike="noStrike">
                          <a:solidFill>
                            <a:srgbClr val="000000"/>
                          </a:solidFill>
                          <a:effectLst/>
                          <a:latin typeface="Calibri" panose="020F0502020204030204" pitchFamily="34" charset="0"/>
                        </a:rPr>
                        <a:t>R 235 812</a:t>
                      </a:r>
                    </a:p>
                  </a:txBody>
                  <a:tcPr marL="9496" marR="9496" marT="9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ZA" sz="1200" b="0" i="0" u="none" strike="noStrike">
                          <a:solidFill>
                            <a:srgbClr val="000000"/>
                          </a:solidFill>
                          <a:effectLst/>
                          <a:latin typeface="Calibri" panose="020F0502020204030204" pitchFamily="34" charset="0"/>
                        </a:rPr>
                        <a:t>43%</a:t>
                      </a:r>
                    </a:p>
                  </a:txBody>
                  <a:tcPr marL="9496" marR="9496" marT="9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37313586"/>
                  </a:ext>
                </a:extLst>
              </a:tr>
              <a:tr h="285106">
                <a:tc>
                  <a:txBody>
                    <a:bodyPr/>
                    <a:lstStyle/>
                    <a:p>
                      <a:pPr algn="l" fontAlgn="ctr"/>
                      <a:r>
                        <a:rPr lang="en-ZA" sz="1200" b="0" i="0" u="none" strike="noStrike">
                          <a:solidFill>
                            <a:srgbClr val="000000"/>
                          </a:solidFill>
                          <a:effectLst/>
                          <a:latin typeface="Calibri" panose="020F0502020204030204" pitchFamily="34" charset="0"/>
                        </a:rPr>
                        <a:t>Goods and services</a:t>
                      </a:r>
                    </a:p>
                  </a:txBody>
                  <a:tcPr marL="9496" marR="9496" marT="9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R 509 446</a:t>
                      </a:r>
                    </a:p>
                  </a:txBody>
                  <a:tcPr marL="9496" marR="9496" marT="9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R 44 684</a:t>
                      </a:r>
                    </a:p>
                  </a:txBody>
                  <a:tcPr marL="9496" marR="9496" marT="9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R 151 730</a:t>
                      </a:r>
                    </a:p>
                  </a:txBody>
                  <a:tcPr marL="9496" marR="9496" marT="9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R 357 716</a:t>
                      </a:r>
                    </a:p>
                  </a:txBody>
                  <a:tcPr marL="9496" marR="9496" marT="9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30%</a:t>
                      </a:r>
                    </a:p>
                  </a:txBody>
                  <a:tcPr marL="9496" marR="9496" marT="9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511817496"/>
                  </a:ext>
                </a:extLst>
              </a:tr>
              <a:tr h="285106">
                <a:tc>
                  <a:txBody>
                    <a:bodyPr/>
                    <a:lstStyle/>
                    <a:p>
                      <a:pPr algn="l" fontAlgn="ctr"/>
                      <a:r>
                        <a:rPr lang="en-ZA" sz="1200" b="0" i="0" u="none" strike="noStrike">
                          <a:solidFill>
                            <a:srgbClr val="000000"/>
                          </a:solidFill>
                          <a:effectLst/>
                          <a:latin typeface="Calibri" panose="020F0502020204030204" pitchFamily="34" charset="0"/>
                        </a:rPr>
                        <a:t>Payments For Financial Assets</a:t>
                      </a:r>
                    </a:p>
                  </a:txBody>
                  <a:tcPr marL="9496" marR="9496" marT="9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R 0</a:t>
                      </a:r>
                    </a:p>
                  </a:txBody>
                  <a:tcPr marL="9496" marR="9496" marT="9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R 0</a:t>
                      </a:r>
                    </a:p>
                  </a:txBody>
                  <a:tcPr marL="9496" marR="9496" marT="9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R 30</a:t>
                      </a:r>
                    </a:p>
                  </a:txBody>
                  <a:tcPr marL="9496" marR="9496" marT="9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-R 30</a:t>
                      </a:r>
                    </a:p>
                  </a:txBody>
                  <a:tcPr marL="9496" marR="9496" marT="9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-100%</a:t>
                      </a:r>
                    </a:p>
                  </a:txBody>
                  <a:tcPr marL="9496" marR="9496" marT="9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298588965"/>
                  </a:ext>
                </a:extLst>
              </a:tr>
              <a:tr h="285106">
                <a:tc>
                  <a:txBody>
                    <a:bodyPr/>
                    <a:lstStyle/>
                    <a:p>
                      <a:pPr algn="l" fontAlgn="ctr"/>
                      <a:r>
                        <a:rPr lang="en-ZA" sz="1200" b="0" i="0" u="none" strike="noStrike">
                          <a:solidFill>
                            <a:srgbClr val="000000"/>
                          </a:solidFill>
                          <a:effectLst/>
                          <a:latin typeface="Calibri" panose="020F0502020204030204" pitchFamily="34" charset="0"/>
                        </a:rPr>
                        <a:t>Transfers and subsidies</a:t>
                      </a:r>
                    </a:p>
                  </a:txBody>
                  <a:tcPr marL="9496" marR="9496" marT="9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R 30 745 181</a:t>
                      </a:r>
                    </a:p>
                  </a:txBody>
                  <a:tcPr marL="9496" marR="9496" marT="9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-R 9</a:t>
                      </a:r>
                    </a:p>
                  </a:txBody>
                  <a:tcPr marL="9496" marR="9496" marT="9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R 12 529 774</a:t>
                      </a:r>
                    </a:p>
                  </a:txBody>
                  <a:tcPr marL="9496" marR="9496" marT="9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R 18 215 407</a:t>
                      </a:r>
                    </a:p>
                  </a:txBody>
                  <a:tcPr marL="9496" marR="9496" marT="9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41%</a:t>
                      </a:r>
                    </a:p>
                  </a:txBody>
                  <a:tcPr marL="9496" marR="9496" marT="9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787411371"/>
                  </a:ext>
                </a:extLst>
              </a:tr>
              <a:tr h="285106">
                <a:tc>
                  <a:txBody>
                    <a:bodyPr/>
                    <a:lstStyle/>
                    <a:p>
                      <a:pPr algn="l" fontAlgn="ctr"/>
                      <a:r>
                        <a:rPr lang="en-ZA" sz="1200" b="0" i="0" u="none" strike="noStrike">
                          <a:solidFill>
                            <a:srgbClr val="000000"/>
                          </a:solidFill>
                          <a:effectLst/>
                          <a:latin typeface="Calibri" panose="020F0502020204030204" pitchFamily="34" charset="0"/>
                        </a:rPr>
                        <a:t>Payments for capital assets</a:t>
                      </a:r>
                    </a:p>
                  </a:txBody>
                  <a:tcPr marL="9496" marR="9496" marT="9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Calibri" panose="020F0502020204030204" pitchFamily="34" charset="0"/>
                        </a:rPr>
                        <a:t>R 14 238</a:t>
                      </a:r>
                    </a:p>
                  </a:txBody>
                  <a:tcPr marL="9496" marR="9496" marT="9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Calibri" panose="020F0502020204030204" pitchFamily="34" charset="0"/>
                        </a:rPr>
                        <a:t>R 4 428</a:t>
                      </a:r>
                    </a:p>
                  </a:txBody>
                  <a:tcPr marL="9496" marR="9496" marT="9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Calibri" panose="020F0502020204030204" pitchFamily="34" charset="0"/>
                        </a:rPr>
                        <a:t>R 2 320</a:t>
                      </a:r>
                    </a:p>
                  </a:txBody>
                  <a:tcPr marL="9496" marR="9496" marT="9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Calibri" panose="020F0502020204030204" pitchFamily="34" charset="0"/>
                        </a:rPr>
                        <a:t>R 11 918</a:t>
                      </a:r>
                    </a:p>
                  </a:txBody>
                  <a:tcPr marL="9496" marR="9496" marT="9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Calibri" panose="020F0502020204030204" pitchFamily="34" charset="0"/>
                        </a:rPr>
                        <a:t>16%</a:t>
                      </a:r>
                    </a:p>
                  </a:txBody>
                  <a:tcPr marL="9496" marR="9496" marT="9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80303938"/>
                  </a:ext>
                </a:extLst>
              </a:tr>
              <a:tr h="285106">
                <a:tc>
                  <a:txBody>
                    <a:bodyPr/>
                    <a:lstStyle/>
                    <a:p>
                      <a:pPr algn="l" fontAlgn="ctr"/>
                      <a:r>
                        <a:rPr lang="en-ZA" sz="1200" b="1" i="0" u="none" strike="noStrike">
                          <a:solidFill>
                            <a:srgbClr val="000000"/>
                          </a:solidFill>
                          <a:effectLst/>
                          <a:latin typeface="Calibri" panose="020F0502020204030204" pitchFamily="34" charset="0"/>
                        </a:rPr>
                        <a:t>Total</a:t>
                      </a:r>
                    </a:p>
                  </a:txBody>
                  <a:tcPr marL="9496" marR="9496" marT="9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ZA" sz="1200" b="1" i="0" u="none" strike="noStrike">
                          <a:solidFill>
                            <a:srgbClr val="000000"/>
                          </a:solidFill>
                          <a:effectLst/>
                          <a:latin typeface="Calibri" panose="020F0502020204030204" pitchFamily="34" charset="0"/>
                        </a:rPr>
                        <a:t>R 31 679 787</a:t>
                      </a:r>
                    </a:p>
                  </a:txBody>
                  <a:tcPr marL="9496" marR="9496" marT="9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ZA" sz="1200" b="1" i="0" u="none" strike="noStrike">
                          <a:solidFill>
                            <a:srgbClr val="000000"/>
                          </a:solidFill>
                          <a:effectLst/>
                          <a:latin typeface="Calibri" panose="020F0502020204030204" pitchFamily="34" charset="0"/>
                        </a:rPr>
                        <a:t>R 49 103</a:t>
                      </a:r>
                    </a:p>
                  </a:txBody>
                  <a:tcPr marL="9496" marR="9496" marT="9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ZA" sz="1200" b="1" i="0" u="none" strike="noStrike">
                          <a:solidFill>
                            <a:srgbClr val="000000"/>
                          </a:solidFill>
                          <a:effectLst/>
                          <a:latin typeface="Calibri" panose="020F0502020204030204" pitchFamily="34" charset="0"/>
                        </a:rPr>
                        <a:t>R 12 858 963</a:t>
                      </a:r>
                    </a:p>
                  </a:txBody>
                  <a:tcPr marL="9496" marR="9496" marT="9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ZA" sz="1200" b="1" i="0" u="none" strike="noStrike">
                          <a:solidFill>
                            <a:srgbClr val="000000"/>
                          </a:solidFill>
                          <a:effectLst/>
                          <a:latin typeface="Calibri" panose="020F0502020204030204" pitchFamily="34" charset="0"/>
                        </a:rPr>
                        <a:t>R 18 820 824</a:t>
                      </a:r>
                    </a:p>
                  </a:txBody>
                  <a:tcPr marL="9496" marR="9496" marT="9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ZA" sz="1200" b="1" i="0" u="none" strike="noStrike" dirty="0">
                          <a:solidFill>
                            <a:srgbClr val="000000"/>
                          </a:solidFill>
                          <a:effectLst/>
                          <a:latin typeface="Calibri" panose="020F0502020204030204" pitchFamily="34" charset="0"/>
                        </a:rPr>
                        <a:t>41%</a:t>
                      </a:r>
                    </a:p>
                  </a:txBody>
                  <a:tcPr marL="9496" marR="9496" marT="9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extLst>
                  <a:ext uri="{0D108BD9-81ED-4DB2-BD59-A6C34878D82A}">
                    <a16:rowId xmlns:a16="http://schemas.microsoft.com/office/drawing/2014/main" xmlns="" val="3815511958"/>
                  </a:ext>
                </a:extLst>
              </a:tr>
            </a:tbl>
          </a:graphicData>
        </a:graphic>
      </p:graphicFrame>
      <p:graphicFrame>
        <p:nvGraphicFramePr>
          <p:cNvPr id="2" name="Table 1"/>
          <p:cNvGraphicFramePr>
            <a:graphicFrameLocks noGrp="1"/>
          </p:cNvGraphicFramePr>
          <p:nvPr>
            <p:extLst/>
          </p:nvPr>
        </p:nvGraphicFramePr>
        <p:xfrm>
          <a:off x="473269" y="3429000"/>
          <a:ext cx="8248455" cy="2027596"/>
        </p:xfrm>
        <a:graphic>
          <a:graphicData uri="http://schemas.openxmlformats.org/drawingml/2006/table">
            <a:tbl>
              <a:tblPr/>
              <a:tblGrid>
                <a:gridCol w="3450659">
                  <a:extLst>
                    <a:ext uri="{9D8B030D-6E8A-4147-A177-3AD203B41FA5}">
                      <a16:colId xmlns:a16="http://schemas.microsoft.com/office/drawing/2014/main" xmlns="" val="3974932655"/>
                    </a:ext>
                  </a:extLst>
                </a:gridCol>
                <a:gridCol w="1080120">
                  <a:extLst>
                    <a:ext uri="{9D8B030D-6E8A-4147-A177-3AD203B41FA5}">
                      <a16:colId xmlns:a16="http://schemas.microsoft.com/office/drawing/2014/main" xmlns="" val="1807055384"/>
                    </a:ext>
                  </a:extLst>
                </a:gridCol>
                <a:gridCol w="1115146">
                  <a:extLst>
                    <a:ext uri="{9D8B030D-6E8A-4147-A177-3AD203B41FA5}">
                      <a16:colId xmlns:a16="http://schemas.microsoft.com/office/drawing/2014/main" xmlns="" val="882984507"/>
                    </a:ext>
                  </a:extLst>
                </a:gridCol>
                <a:gridCol w="952839">
                  <a:extLst>
                    <a:ext uri="{9D8B030D-6E8A-4147-A177-3AD203B41FA5}">
                      <a16:colId xmlns:a16="http://schemas.microsoft.com/office/drawing/2014/main" xmlns="" val="443675653"/>
                    </a:ext>
                  </a:extLst>
                </a:gridCol>
                <a:gridCol w="952839">
                  <a:extLst>
                    <a:ext uri="{9D8B030D-6E8A-4147-A177-3AD203B41FA5}">
                      <a16:colId xmlns:a16="http://schemas.microsoft.com/office/drawing/2014/main" xmlns="" val="2181010317"/>
                    </a:ext>
                  </a:extLst>
                </a:gridCol>
                <a:gridCol w="696852">
                  <a:extLst>
                    <a:ext uri="{9D8B030D-6E8A-4147-A177-3AD203B41FA5}">
                      <a16:colId xmlns:a16="http://schemas.microsoft.com/office/drawing/2014/main" xmlns="" val="3597663449"/>
                    </a:ext>
                  </a:extLst>
                </a:gridCol>
              </a:tblGrid>
              <a:tr h="360040">
                <a:tc>
                  <a:txBody>
                    <a:bodyPr/>
                    <a:lstStyle/>
                    <a:p>
                      <a:pPr algn="ctr" fontAlgn="ctr"/>
                      <a:r>
                        <a:rPr lang="en-ZA" sz="1200" b="1" i="0" u="none" strike="noStrike">
                          <a:solidFill>
                            <a:srgbClr val="000000"/>
                          </a:solidFill>
                          <a:effectLst/>
                          <a:latin typeface="Calibri" panose="020F0502020204030204" pitchFamily="34" charset="0"/>
                        </a:rPr>
                        <a:t>Economic Classification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ZA" sz="1200" b="1" i="0" u="none" strike="noStrike">
                          <a:solidFill>
                            <a:srgbClr val="000000"/>
                          </a:solidFill>
                          <a:effectLst/>
                          <a:latin typeface="Calibri" panose="020F0502020204030204" pitchFamily="34" charset="0"/>
                        </a:rPr>
                        <a:t>Projections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ZA" sz="1200" b="1" i="0" u="none" strike="noStrike">
                          <a:solidFill>
                            <a:srgbClr val="000000"/>
                          </a:solidFill>
                          <a:effectLst/>
                          <a:latin typeface="Calibri" panose="020F0502020204030204" pitchFamily="34" charset="0"/>
                        </a:rPr>
                        <a:t>Commitments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ZA" sz="1200" b="1" i="0" u="none" strike="noStrike">
                          <a:solidFill>
                            <a:srgbClr val="000000"/>
                          </a:solidFill>
                          <a:effectLst/>
                          <a:latin typeface="Calibri" panose="020F0502020204030204" pitchFamily="34" charset="0"/>
                        </a:rPr>
                        <a:t>Expenditure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ZA" sz="1200" b="1" i="0" u="none" strike="noStrike">
                          <a:solidFill>
                            <a:srgbClr val="000000"/>
                          </a:solidFill>
                          <a:effectLst/>
                          <a:latin typeface="Calibri" panose="020F0502020204030204" pitchFamily="34" charset="0"/>
                        </a:rPr>
                        <a:t>Variance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ZA" sz="1200" b="1" i="0" u="none" strike="noStrike">
                          <a:solidFill>
                            <a:srgbClr val="000000"/>
                          </a:solidFill>
                          <a:effectLst/>
                          <a:latin typeface="Calibri" panose="020F0502020204030204" pitchFamily="34" charset="0"/>
                        </a:rPr>
                        <a:t>% Spent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extLst>
                  <a:ext uri="{0D108BD9-81ED-4DB2-BD59-A6C34878D82A}">
                    <a16:rowId xmlns:a16="http://schemas.microsoft.com/office/drawing/2014/main" xmlns="" val="1596023684"/>
                  </a:ext>
                </a:extLst>
              </a:tr>
              <a:tr h="277926">
                <a:tc>
                  <a:txBody>
                    <a:bodyPr/>
                    <a:lstStyle/>
                    <a:p>
                      <a:pPr algn="l" fontAlgn="b"/>
                      <a:r>
                        <a:rPr lang="en-ZA" sz="1200" b="0" i="0" u="none" strike="noStrike">
                          <a:solidFill>
                            <a:srgbClr val="000000"/>
                          </a:solidFill>
                          <a:effectLst/>
                          <a:latin typeface="Calibri" panose="020F0502020204030204" pitchFamily="34" charset="0"/>
                        </a:rPr>
                        <a:t>Compensation of employees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ZA" sz="1200" b="0" i="0" u="none" strike="noStrike">
                          <a:solidFill>
                            <a:srgbClr val="000000"/>
                          </a:solidFill>
                          <a:effectLst/>
                          <a:latin typeface="Calibri" panose="020F0502020204030204" pitchFamily="34" charset="0"/>
                        </a:rPr>
                        <a:t>R 194 910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ZA" sz="1200" b="0" i="0" u="none" strike="noStrike">
                          <a:solidFill>
                            <a:srgbClr val="000000"/>
                          </a:solidFill>
                          <a:effectLst/>
                          <a:latin typeface="Calibri" panose="020F0502020204030204" pitchFamily="34" charset="0"/>
                        </a:rPr>
                        <a:t>R 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ZA" sz="1200" b="0" i="0" u="none" strike="noStrike">
                          <a:solidFill>
                            <a:srgbClr val="000000"/>
                          </a:solidFill>
                          <a:effectLst/>
                          <a:latin typeface="Calibri" panose="020F0502020204030204" pitchFamily="34" charset="0"/>
                        </a:rPr>
                        <a:t>R 175 110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ZA" sz="1200" b="0" i="0" u="none" strike="noStrike">
                          <a:solidFill>
                            <a:srgbClr val="000000"/>
                          </a:solidFill>
                          <a:effectLst/>
                          <a:latin typeface="Calibri" panose="020F0502020204030204" pitchFamily="34" charset="0"/>
                        </a:rPr>
                        <a:t>R 19 800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ZA" sz="1200" b="0" i="0" u="none" strike="noStrike">
                          <a:solidFill>
                            <a:srgbClr val="000000"/>
                          </a:solidFill>
                          <a:effectLst/>
                          <a:latin typeface="Calibri" panose="020F0502020204030204" pitchFamily="34" charset="0"/>
                        </a:rPr>
                        <a:t>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3699056925"/>
                  </a:ext>
                </a:extLst>
              </a:tr>
              <a:tr h="277926">
                <a:tc>
                  <a:txBody>
                    <a:bodyPr/>
                    <a:lstStyle/>
                    <a:p>
                      <a:pPr algn="l" fontAlgn="b"/>
                      <a:r>
                        <a:rPr lang="en-ZA" sz="1200" b="0" i="0" u="none" strike="noStrike">
                          <a:solidFill>
                            <a:srgbClr val="000000"/>
                          </a:solidFill>
                          <a:effectLst/>
                          <a:latin typeface="Calibri" panose="020F0502020204030204" pitchFamily="34" charset="0"/>
                        </a:rPr>
                        <a:t>Goods and services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R 223 677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R 44 684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R 151 730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R 71 947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4021332123"/>
                  </a:ext>
                </a:extLst>
              </a:tr>
              <a:tr h="277926">
                <a:tc>
                  <a:txBody>
                    <a:bodyPr/>
                    <a:lstStyle/>
                    <a:p>
                      <a:pPr algn="l" fontAlgn="b"/>
                      <a:r>
                        <a:rPr lang="en-ZA" sz="1200" b="0" i="0" u="none" strike="noStrike">
                          <a:solidFill>
                            <a:srgbClr val="000000"/>
                          </a:solidFill>
                          <a:effectLst/>
                          <a:latin typeface="Calibri" panose="020F0502020204030204" pitchFamily="34" charset="0"/>
                        </a:rPr>
                        <a:t>Payments For Financial Assets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R 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R 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R 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-R 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3990202117"/>
                  </a:ext>
                </a:extLst>
              </a:tr>
              <a:tr h="277926">
                <a:tc>
                  <a:txBody>
                    <a:bodyPr/>
                    <a:lstStyle/>
                    <a:p>
                      <a:pPr algn="l" fontAlgn="b"/>
                      <a:r>
                        <a:rPr lang="en-ZA" sz="1200" b="0" i="0" u="none" strike="noStrike">
                          <a:solidFill>
                            <a:srgbClr val="000000"/>
                          </a:solidFill>
                          <a:effectLst/>
                          <a:latin typeface="Calibri" panose="020F0502020204030204" pitchFamily="34" charset="0"/>
                        </a:rPr>
                        <a:t>Transfers and subsidies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R 12 860 788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-R 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R 12 529 774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R 331 014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2089089919"/>
                  </a:ext>
                </a:extLst>
              </a:tr>
              <a:tr h="277926">
                <a:tc>
                  <a:txBody>
                    <a:bodyPr/>
                    <a:lstStyle/>
                    <a:p>
                      <a:pPr algn="l" fontAlgn="b"/>
                      <a:r>
                        <a:rPr lang="en-ZA" sz="1200" b="0" i="0" u="none" strike="noStrike">
                          <a:solidFill>
                            <a:srgbClr val="000000"/>
                          </a:solidFill>
                          <a:effectLst/>
                          <a:latin typeface="Calibri" panose="020F0502020204030204" pitchFamily="34" charset="0"/>
                        </a:rPr>
                        <a:t>Payments for capital assets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Calibri" panose="020F0502020204030204" pitchFamily="34" charset="0"/>
                        </a:rPr>
                        <a:t>R 1 445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Calibri" panose="020F0502020204030204" pitchFamily="34" charset="0"/>
                        </a:rPr>
                        <a:t>R 4 428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Calibri" panose="020F0502020204030204" pitchFamily="34" charset="0"/>
                        </a:rPr>
                        <a:t>R 2 320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Calibri" panose="020F0502020204030204" pitchFamily="34" charset="0"/>
                        </a:rPr>
                        <a:t>-R 875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Calibri" panose="020F0502020204030204" pitchFamily="34" charset="0"/>
                        </a:rPr>
                        <a:t>161%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42387608"/>
                  </a:ext>
                </a:extLst>
              </a:tr>
              <a:tr h="277926">
                <a:tc>
                  <a:txBody>
                    <a:bodyPr/>
                    <a:lstStyle/>
                    <a:p>
                      <a:pPr algn="l" fontAlgn="b"/>
                      <a:r>
                        <a:rPr lang="en-ZA" sz="1200" b="1" i="0" u="none" strike="noStrike">
                          <a:solidFill>
                            <a:srgbClr val="000000"/>
                          </a:solidFill>
                          <a:effectLst/>
                          <a:latin typeface="Calibri" panose="020F0502020204030204" pitchFamily="34" charset="0"/>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c>
                  <a:txBody>
                    <a:bodyPr/>
                    <a:lstStyle/>
                    <a:p>
                      <a:pPr algn="r" fontAlgn="ctr"/>
                      <a:r>
                        <a:rPr lang="en-ZA" sz="1200" b="1" i="0" u="none" strike="noStrike">
                          <a:solidFill>
                            <a:srgbClr val="000000"/>
                          </a:solidFill>
                          <a:effectLst/>
                          <a:latin typeface="Calibri" panose="020F0502020204030204" pitchFamily="34" charset="0"/>
                        </a:rPr>
                        <a:t>R 13 280 820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c>
                  <a:txBody>
                    <a:bodyPr/>
                    <a:lstStyle/>
                    <a:p>
                      <a:pPr algn="r" fontAlgn="ctr"/>
                      <a:r>
                        <a:rPr lang="en-ZA" sz="1200" b="1" i="0" u="none" strike="noStrike">
                          <a:solidFill>
                            <a:srgbClr val="000000"/>
                          </a:solidFill>
                          <a:effectLst/>
                          <a:latin typeface="Calibri" panose="020F0502020204030204" pitchFamily="34" charset="0"/>
                        </a:rPr>
                        <a:t>R 49 103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c>
                  <a:txBody>
                    <a:bodyPr/>
                    <a:lstStyle/>
                    <a:p>
                      <a:pPr algn="r" fontAlgn="ctr"/>
                      <a:r>
                        <a:rPr lang="en-ZA" sz="1200" b="1" i="0" u="none" strike="noStrike">
                          <a:solidFill>
                            <a:srgbClr val="000000"/>
                          </a:solidFill>
                          <a:effectLst/>
                          <a:latin typeface="Calibri" panose="020F0502020204030204" pitchFamily="34" charset="0"/>
                        </a:rPr>
                        <a:t>R 12 858 963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c>
                  <a:txBody>
                    <a:bodyPr/>
                    <a:lstStyle/>
                    <a:p>
                      <a:pPr algn="r" fontAlgn="ctr"/>
                      <a:r>
                        <a:rPr lang="en-ZA" sz="1200" b="1" i="0" u="none" strike="noStrike">
                          <a:solidFill>
                            <a:srgbClr val="000000"/>
                          </a:solidFill>
                          <a:effectLst/>
                          <a:latin typeface="Calibri" panose="020F0502020204030204" pitchFamily="34" charset="0"/>
                        </a:rPr>
                        <a:t>R 421 857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c>
                  <a:txBody>
                    <a:bodyPr/>
                    <a:lstStyle/>
                    <a:p>
                      <a:pPr algn="r" fontAlgn="ctr"/>
                      <a:r>
                        <a:rPr lang="en-ZA" sz="1200" b="1" i="0" u="none" strike="noStrike" dirty="0">
                          <a:solidFill>
                            <a:srgbClr val="000000"/>
                          </a:solidFill>
                          <a:effectLst/>
                          <a:latin typeface="Calibri" panose="020F0502020204030204" pitchFamily="34" charset="0"/>
                        </a:rPr>
                        <a:t>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extLst>
                  <a:ext uri="{0D108BD9-81ED-4DB2-BD59-A6C34878D82A}">
                    <a16:rowId xmlns:a16="http://schemas.microsoft.com/office/drawing/2014/main" xmlns="" val="3698669740"/>
                  </a:ext>
                </a:extLst>
              </a:tr>
            </a:tbl>
          </a:graphicData>
        </a:graphic>
      </p:graphicFrame>
    </p:spTree>
    <p:extLst>
      <p:ext uri="{BB962C8B-B14F-4D97-AF65-F5344CB8AC3E}">
        <p14:creationId xmlns:p14="http://schemas.microsoft.com/office/powerpoint/2010/main" xmlns="" val="1149864549"/>
      </p:ext>
    </p:extLst>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96985"/>
          </a:xfrm>
        </p:spPr>
        <p:txBody>
          <a:bodyPr/>
          <a:lstStyle/>
          <a:p>
            <a:endParaRPr lang="en-ZA" dirty="0"/>
          </a:p>
        </p:txBody>
      </p:sp>
      <p:sp>
        <p:nvSpPr>
          <p:cNvPr id="4" name="Slide Number Placeholder 3"/>
          <p:cNvSpPr>
            <a:spLocks noGrp="1"/>
          </p:cNvSpPr>
          <p:nvPr>
            <p:ph type="sldNum" sz="quarter" idx="10"/>
          </p:nvPr>
        </p:nvSpPr>
        <p:spPr/>
        <p:txBody>
          <a:bodyPr/>
          <a:lstStyle/>
          <a:p>
            <a:pPr>
              <a:defRPr/>
            </a:pPr>
            <a:fld id="{C177964D-3CDF-2F46-9E7D-3AB8485A2693}" type="slidenum">
              <a:rPr lang="en-US" altLang="en-US" smtClean="0"/>
              <a:pPr>
                <a:defRPr/>
              </a:pPr>
              <a:t>36</a:t>
            </a:fld>
            <a:endParaRPr lang="en-US" altLang="en-US" dirty="0"/>
          </a:p>
        </p:txBody>
      </p:sp>
      <p:sp>
        <p:nvSpPr>
          <p:cNvPr id="5" name="Footer Placeholder 4"/>
          <p:cNvSpPr>
            <a:spLocks noGrp="1"/>
          </p:cNvSpPr>
          <p:nvPr>
            <p:ph type="ftr" sz="quarter" idx="11"/>
          </p:nvPr>
        </p:nvSpPr>
        <p:spPr/>
        <p:txBody>
          <a:bodyPr/>
          <a:lstStyle/>
          <a:p>
            <a:pPr>
              <a:defRPr/>
            </a:pPr>
            <a:endParaRPr lang="en-US" dirty="0">
              <a:solidFill>
                <a:srgbClr val="000000">
                  <a:tint val="75000"/>
                </a:srgbClr>
              </a:solidFill>
            </a:endParaRPr>
          </a:p>
        </p:txBody>
      </p:sp>
      <p:sp>
        <p:nvSpPr>
          <p:cNvPr id="6" name="Date Placeholder 5"/>
          <p:cNvSpPr>
            <a:spLocks noGrp="1"/>
          </p:cNvSpPr>
          <p:nvPr>
            <p:ph type="dt" sz="half" idx="12"/>
          </p:nvPr>
        </p:nvSpPr>
        <p:spPr/>
        <p:txBody>
          <a:bodyPr/>
          <a:lstStyle/>
          <a:p>
            <a:pPr>
              <a:defRPr/>
            </a:pPr>
            <a:fld id="{04BCFF81-8853-7543-8BA2-A647B471C165}" type="datetime1">
              <a:rPr lang="en-US" altLang="en-US" smtClean="0"/>
              <a:pPr>
                <a:defRPr/>
              </a:pPr>
              <a:t>2/23/2022</a:t>
            </a:fld>
            <a:endParaRPr lang="en-US" altLang="en-US" dirty="0"/>
          </a:p>
        </p:txBody>
      </p:sp>
      <p:graphicFrame>
        <p:nvGraphicFramePr>
          <p:cNvPr id="8" name="Table 7"/>
          <p:cNvGraphicFramePr>
            <a:graphicFrameLocks noGrp="1"/>
          </p:cNvGraphicFramePr>
          <p:nvPr>
            <p:extLst/>
          </p:nvPr>
        </p:nvGraphicFramePr>
        <p:xfrm>
          <a:off x="457201" y="836712"/>
          <a:ext cx="8229599" cy="4984233"/>
        </p:xfrm>
        <a:graphic>
          <a:graphicData uri="http://schemas.openxmlformats.org/drawingml/2006/table">
            <a:tbl>
              <a:tblPr/>
              <a:tblGrid>
                <a:gridCol w="3943943">
                  <a:extLst>
                    <a:ext uri="{9D8B030D-6E8A-4147-A177-3AD203B41FA5}">
                      <a16:colId xmlns:a16="http://schemas.microsoft.com/office/drawing/2014/main" xmlns="" val="1051467199"/>
                    </a:ext>
                  </a:extLst>
                </a:gridCol>
                <a:gridCol w="1153283">
                  <a:extLst>
                    <a:ext uri="{9D8B030D-6E8A-4147-A177-3AD203B41FA5}">
                      <a16:colId xmlns:a16="http://schemas.microsoft.com/office/drawing/2014/main" xmlns="" val="655403485"/>
                    </a:ext>
                  </a:extLst>
                </a:gridCol>
                <a:gridCol w="1082093">
                  <a:extLst>
                    <a:ext uri="{9D8B030D-6E8A-4147-A177-3AD203B41FA5}">
                      <a16:colId xmlns:a16="http://schemas.microsoft.com/office/drawing/2014/main" xmlns="" val="2998681895"/>
                    </a:ext>
                  </a:extLst>
                </a:gridCol>
                <a:gridCol w="1025140">
                  <a:extLst>
                    <a:ext uri="{9D8B030D-6E8A-4147-A177-3AD203B41FA5}">
                      <a16:colId xmlns:a16="http://schemas.microsoft.com/office/drawing/2014/main" xmlns="" val="863599051"/>
                    </a:ext>
                  </a:extLst>
                </a:gridCol>
                <a:gridCol w="1025140">
                  <a:extLst>
                    <a:ext uri="{9D8B030D-6E8A-4147-A177-3AD203B41FA5}">
                      <a16:colId xmlns:a16="http://schemas.microsoft.com/office/drawing/2014/main" xmlns="" val="2772288101"/>
                    </a:ext>
                  </a:extLst>
                </a:gridCol>
              </a:tblGrid>
              <a:tr h="200441">
                <a:tc>
                  <a:txBody>
                    <a:bodyPr/>
                    <a:lstStyle/>
                    <a:p>
                      <a:pPr algn="ctr" fontAlgn="ctr"/>
                      <a:r>
                        <a:rPr lang="en-ZA" sz="1200" b="1" i="0" u="none" strike="noStrike" dirty="0">
                          <a:solidFill>
                            <a:srgbClr val="000000"/>
                          </a:solidFill>
                          <a:effectLst/>
                          <a:latin typeface="Calibri" panose="020F0502020204030204" pitchFamily="34" charset="0"/>
                        </a:rPr>
                        <a:t>Transfer Payments</a:t>
                      </a: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ctr"/>
                      <a:r>
                        <a:rPr lang="en-ZA" sz="1200" b="1" i="0" u="none" strike="noStrike">
                          <a:solidFill>
                            <a:srgbClr val="000000"/>
                          </a:solidFill>
                          <a:effectLst/>
                          <a:latin typeface="Calibri" panose="020F0502020204030204" pitchFamily="34" charset="0"/>
                        </a:rPr>
                        <a:t> Total Allocation </a:t>
                      </a: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ctr"/>
                      <a:r>
                        <a:rPr lang="en-ZA" sz="1200" b="1" i="0" u="none" strike="noStrike">
                          <a:solidFill>
                            <a:srgbClr val="000000"/>
                          </a:solidFill>
                          <a:effectLst/>
                          <a:latin typeface="Calibri" panose="020F0502020204030204" pitchFamily="34" charset="0"/>
                        </a:rPr>
                        <a:t> Transferred </a:t>
                      </a: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ctr"/>
                      <a:r>
                        <a:rPr lang="en-ZA" sz="1200" b="1" i="0" u="none" strike="noStrike">
                          <a:solidFill>
                            <a:srgbClr val="000000"/>
                          </a:solidFill>
                          <a:effectLst/>
                          <a:latin typeface="Calibri" panose="020F0502020204030204" pitchFamily="34" charset="0"/>
                        </a:rPr>
                        <a:t> Variance </a:t>
                      </a: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ctr"/>
                      <a:r>
                        <a:rPr lang="en-ZA" sz="1200" b="1" i="0" u="none" strike="noStrike">
                          <a:solidFill>
                            <a:srgbClr val="000000"/>
                          </a:solidFill>
                          <a:effectLst/>
                          <a:latin typeface="Calibri" panose="020F0502020204030204" pitchFamily="34" charset="0"/>
                        </a:rPr>
                        <a:t> % Transferred </a:t>
                      </a: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extLst>
                  <a:ext uri="{0D108BD9-81ED-4DB2-BD59-A6C34878D82A}">
                    <a16:rowId xmlns:a16="http://schemas.microsoft.com/office/drawing/2014/main" xmlns="" val="723049841"/>
                  </a:ext>
                </a:extLst>
              </a:tr>
              <a:tr h="200441">
                <a:tc>
                  <a:txBody>
                    <a:bodyPr/>
                    <a:lstStyle/>
                    <a:p>
                      <a:pPr algn="l" fontAlgn="b"/>
                      <a:r>
                        <a:rPr lang="en-ZA" sz="1200" b="1" i="0" u="none" strike="noStrike">
                          <a:solidFill>
                            <a:srgbClr val="000000"/>
                          </a:solidFill>
                          <a:effectLst/>
                          <a:latin typeface="Calibri" panose="020F0502020204030204" pitchFamily="34" charset="0"/>
                        </a:rPr>
                        <a:t>Grants</a:t>
                      </a:r>
                    </a:p>
                  </a:txBody>
                  <a:tcPr marL="8330" marR="8330" marT="83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ctr"/>
                      <a:r>
                        <a:rPr lang="en-ZA" sz="1200" b="1" i="0" u="none" strike="noStrike">
                          <a:solidFill>
                            <a:srgbClr val="000000"/>
                          </a:solidFill>
                          <a:effectLst/>
                          <a:latin typeface="Calibri" panose="020F0502020204030204" pitchFamily="34" charset="0"/>
                        </a:rPr>
                        <a:t>R 29 121 481</a:t>
                      </a: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ctr"/>
                      <a:r>
                        <a:rPr lang="en-ZA" sz="1200" b="1" i="0" u="none" strike="noStrike">
                          <a:solidFill>
                            <a:srgbClr val="000000"/>
                          </a:solidFill>
                          <a:effectLst/>
                          <a:latin typeface="Calibri" panose="020F0502020204030204" pitchFamily="34" charset="0"/>
                        </a:rPr>
                        <a:t>R 11 830 396</a:t>
                      </a: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ctr"/>
                      <a:r>
                        <a:rPr lang="en-ZA" sz="1200" b="1" i="0" u="none" strike="noStrike">
                          <a:solidFill>
                            <a:srgbClr val="000000"/>
                          </a:solidFill>
                          <a:effectLst/>
                          <a:latin typeface="Calibri" panose="020F0502020204030204" pitchFamily="34" charset="0"/>
                        </a:rPr>
                        <a:t>R 17 291 085</a:t>
                      </a: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ctr"/>
                      <a:r>
                        <a:rPr lang="en-ZA" sz="1200" b="1" i="0" u="none" strike="noStrike">
                          <a:solidFill>
                            <a:srgbClr val="000000"/>
                          </a:solidFill>
                          <a:effectLst/>
                          <a:latin typeface="Calibri" panose="020F0502020204030204" pitchFamily="34" charset="0"/>
                        </a:rPr>
                        <a:t>41%</a:t>
                      </a: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xmlns="" val="412718556"/>
                  </a:ext>
                </a:extLst>
              </a:tr>
              <a:tr h="200441">
                <a:tc>
                  <a:txBody>
                    <a:bodyPr/>
                    <a:lstStyle/>
                    <a:p>
                      <a:pPr algn="l" fontAlgn="b"/>
                      <a:r>
                        <a:rPr lang="en-US" sz="1200" b="1" i="0" u="none" strike="noStrike">
                          <a:solidFill>
                            <a:srgbClr val="000000"/>
                          </a:solidFill>
                          <a:effectLst/>
                          <a:latin typeface="Calibri" panose="020F0502020204030204" pitchFamily="34" charset="0"/>
                        </a:rPr>
                        <a:t>Total of grants to Provinces</a:t>
                      </a:r>
                    </a:p>
                  </a:txBody>
                  <a:tcPr marL="8330" marR="8330" marT="83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ZA" sz="1200" b="1" i="0" u="none" strike="noStrike">
                          <a:solidFill>
                            <a:srgbClr val="000000"/>
                          </a:solidFill>
                          <a:effectLst/>
                          <a:latin typeface="Calibri" panose="020F0502020204030204" pitchFamily="34" charset="0"/>
                        </a:rPr>
                        <a:t>R 17 603 797</a:t>
                      </a: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ZA" sz="1200" b="1" i="0" u="none" strike="noStrike">
                          <a:solidFill>
                            <a:srgbClr val="000000"/>
                          </a:solidFill>
                          <a:effectLst/>
                          <a:latin typeface="Calibri" panose="020F0502020204030204" pitchFamily="34" charset="0"/>
                        </a:rPr>
                        <a:t>R 8 897 776</a:t>
                      </a: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ZA" sz="1200" b="1" i="0" u="none" strike="noStrike">
                          <a:solidFill>
                            <a:srgbClr val="000000"/>
                          </a:solidFill>
                          <a:effectLst/>
                          <a:latin typeface="Calibri" panose="020F0502020204030204" pitchFamily="34" charset="0"/>
                        </a:rPr>
                        <a:t>R 8 706 021</a:t>
                      </a: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ZA" sz="1200" b="1" i="0" u="none" strike="noStrike">
                          <a:solidFill>
                            <a:srgbClr val="000000"/>
                          </a:solidFill>
                          <a:effectLst/>
                          <a:latin typeface="Calibri" panose="020F0502020204030204" pitchFamily="34" charset="0"/>
                        </a:rPr>
                        <a:t>51%</a:t>
                      </a: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849051984"/>
                  </a:ext>
                </a:extLst>
              </a:tr>
              <a:tr h="200441">
                <a:tc>
                  <a:txBody>
                    <a:bodyPr/>
                    <a:lstStyle/>
                    <a:p>
                      <a:pPr algn="l" fontAlgn="ctr"/>
                      <a:r>
                        <a:rPr lang="en-ZA" sz="1200" b="0" i="0" u="none" strike="noStrike">
                          <a:solidFill>
                            <a:srgbClr val="000000"/>
                          </a:solidFill>
                          <a:effectLst/>
                          <a:latin typeface="Calibri" panose="020F0502020204030204" pitchFamily="34" charset="0"/>
                        </a:rPr>
                        <a:t>Human Settlements Development Grant</a:t>
                      </a: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ZA" sz="1200" b="0" i="0" u="none" strike="noStrike">
                          <a:solidFill>
                            <a:srgbClr val="000000"/>
                          </a:solidFill>
                          <a:effectLst/>
                          <a:latin typeface="Calibri" panose="020F0502020204030204" pitchFamily="34" charset="0"/>
                        </a:rPr>
                        <a:t>R 13 402 961</a:t>
                      </a: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ZA" sz="1200" b="0" i="0" u="none" strike="noStrike">
                          <a:solidFill>
                            <a:srgbClr val="000000"/>
                          </a:solidFill>
                          <a:effectLst/>
                          <a:latin typeface="Calibri" panose="020F0502020204030204" pitchFamily="34" charset="0"/>
                        </a:rPr>
                        <a:t>R 6 916 317</a:t>
                      </a: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ZA" sz="1200" b="0" i="0" u="none" strike="noStrike">
                          <a:solidFill>
                            <a:srgbClr val="000000"/>
                          </a:solidFill>
                          <a:effectLst/>
                          <a:latin typeface="Calibri" panose="020F0502020204030204" pitchFamily="34" charset="0"/>
                        </a:rPr>
                        <a:t>R 6 486 644</a:t>
                      </a: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ZA" sz="1200" b="0" i="0" u="none" strike="noStrike">
                          <a:solidFill>
                            <a:srgbClr val="000000"/>
                          </a:solidFill>
                          <a:effectLst/>
                          <a:latin typeface="Calibri" panose="020F0502020204030204" pitchFamily="34" charset="0"/>
                        </a:rPr>
                        <a:t>52%</a:t>
                      </a: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2707061516"/>
                  </a:ext>
                </a:extLst>
              </a:tr>
              <a:tr h="200441">
                <a:tc>
                  <a:txBody>
                    <a:bodyPr/>
                    <a:lstStyle/>
                    <a:p>
                      <a:pPr algn="l" fontAlgn="t"/>
                      <a:r>
                        <a:rPr lang="en-ZA" sz="1200" b="0" i="0" u="none" strike="noStrike">
                          <a:solidFill>
                            <a:srgbClr val="000000"/>
                          </a:solidFill>
                          <a:effectLst/>
                          <a:latin typeface="Calibri" panose="020F0502020204030204" pitchFamily="34" charset="0"/>
                        </a:rPr>
                        <a:t>Upgrading informal Settlement Grants - Provinces</a:t>
                      </a:r>
                    </a:p>
                  </a:txBody>
                  <a:tcPr marL="8330" marR="8330" marT="83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R 3 889 718</a:t>
                      </a: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R 1 979 558</a:t>
                      </a: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R 1 910 160</a:t>
                      </a: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51%</a:t>
                      </a: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2034447231"/>
                  </a:ext>
                </a:extLst>
              </a:tr>
              <a:tr h="200441">
                <a:tc>
                  <a:txBody>
                    <a:bodyPr/>
                    <a:lstStyle/>
                    <a:p>
                      <a:pPr algn="l" fontAlgn="ctr"/>
                      <a:r>
                        <a:rPr lang="en-ZA" sz="1200" b="0" i="0" u="none" strike="noStrike">
                          <a:solidFill>
                            <a:srgbClr val="000000"/>
                          </a:solidFill>
                          <a:effectLst/>
                          <a:latin typeface="Calibri" panose="020F0502020204030204" pitchFamily="34" charset="0"/>
                        </a:rPr>
                        <a:t>Provincial Emergency Housing Grant</a:t>
                      </a: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Calibri" panose="020F0502020204030204" pitchFamily="34" charset="0"/>
                        </a:rPr>
                        <a:t>R 311 118</a:t>
                      </a: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Calibri" panose="020F0502020204030204" pitchFamily="34" charset="0"/>
                        </a:rPr>
                        <a:t>R 1 901</a:t>
                      </a: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Calibri" panose="020F0502020204030204" pitchFamily="34" charset="0"/>
                        </a:rPr>
                        <a:t>R 309 217</a:t>
                      </a: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Calibri" panose="020F0502020204030204" pitchFamily="34" charset="0"/>
                        </a:rPr>
                        <a:t>1%</a:t>
                      </a: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99786782"/>
                  </a:ext>
                </a:extLst>
              </a:tr>
              <a:tr h="200441">
                <a:tc>
                  <a:txBody>
                    <a:bodyPr/>
                    <a:lstStyle/>
                    <a:p>
                      <a:pPr algn="l" fontAlgn="ctr"/>
                      <a:r>
                        <a:rPr lang="en-US" sz="1200" b="1" i="0" u="none" strike="noStrike">
                          <a:solidFill>
                            <a:srgbClr val="000000"/>
                          </a:solidFill>
                          <a:effectLst/>
                          <a:latin typeface="Calibri" panose="020F0502020204030204" pitchFamily="34" charset="0"/>
                        </a:rPr>
                        <a:t>Total of grants to Municipalities</a:t>
                      </a: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ZA" sz="1200" b="1" i="0" u="none" strike="noStrike">
                          <a:solidFill>
                            <a:srgbClr val="000000"/>
                          </a:solidFill>
                          <a:effectLst/>
                          <a:latin typeface="Calibri" panose="020F0502020204030204" pitchFamily="34" charset="0"/>
                        </a:rPr>
                        <a:t>R 11 517 684</a:t>
                      </a: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ZA" sz="1200" b="1" i="0" u="none" strike="noStrike" dirty="0">
                          <a:solidFill>
                            <a:srgbClr val="000000"/>
                          </a:solidFill>
                          <a:effectLst/>
                          <a:latin typeface="Calibri" panose="020F0502020204030204" pitchFamily="34" charset="0"/>
                        </a:rPr>
                        <a:t>R 2 932 620</a:t>
                      </a: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ZA" sz="1200" b="1" i="0" u="none" strike="noStrike">
                          <a:solidFill>
                            <a:srgbClr val="000000"/>
                          </a:solidFill>
                          <a:effectLst/>
                          <a:latin typeface="Calibri" panose="020F0502020204030204" pitchFamily="34" charset="0"/>
                        </a:rPr>
                        <a:t>R 8 585 064</a:t>
                      </a: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ZA" sz="1200" b="1" i="0" u="none" strike="noStrike">
                          <a:solidFill>
                            <a:srgbClr val="000000"/>
                          </a:solidFill>
                          <a:effectLst/>
                          <a:latin typeface="Calibri" panose="020F0502020204030204" pitchFamily="34" charset="0"/>
                        </a:rPr>
                        <a:t>25%</a:t>
                      </a: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4259601308"/>
                  </a:ext>
                </a:extLst>
              </a:tr>
              <a:tr h="200441">
                <a:tc>
                  <a:txBody>
                    <a:bodyPr/>
                    <a:lstStyle/>
                    <a:p>
                      <a:pPr algn="l" fontAlgn="ctr"/>
                      <a:r>
                        <a:rPr lang="en-ZA" sz="1200" b="0" i="0" u="none" strike="noStrike">
                          <a:solidFill>
                            <a:srgbClr val="000000"/>
                          </a:solidFill>
                          <a:effectLst/>
                          <a:latin typeface="Calibri" panose="020F0502020204030204" pitchFamily="34" charset="0"/>
                        </a:rPr>
                        <a:t>Urban Settlements Development Grant</a:t>
                      </a: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ZA" sz="1200" b="0" i="0" u="none" strike="noStrike">
                          <a:solidFill>
                            <a:srgbClr val="000000"/>
                          </a:solidFill>
                          <a:effectLst/>
                          <a:latin typeface="Calibri" panose="020F0502020204030204" pitchFamily="34" charset="0"/>
                        </a:rPr>
                        <a:t>R 7 404 711</a:t>
                      </a: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ZA" sz="1200" b="0" i="0" u="none" strike="noStrike" dirty="0">
                          <a:solidFill>
                            <a:srgbClr val="000000"/>
                          </a:solidFill>
                          <a:effectLst/>
                          <a:latin typeface="Calibri" panose="020F0502020204030204" pitchFamily="34" charset="0"/>
                        </a:rPr>
                        <a:t>R 1 970 548</a:t>
                      </a: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ZA" sz="1200" b="0" i="0" u="none" strike="noStrike">
                          <a:solidFill>
                            <a:srgbClr val="000000"/>
                          </a:solidFill>
                          <a:effectLst/>
                          <a:latin typeface="Calibri" panose="020F0502020204030204" pitchFamily="34" charset="0"/>
                        </a:rPr>
                        <a:t>R 5 434 163</a:t>
                      </a: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ZA" sz="1200" b="0" i="0" u="none" strike="noStrike">
                          <a:solidFill>
                            <a:srgbClr val="000000"/>
                          </a:solidFill>
                          <a:effectLst/>
                          <a:latin typeface="Calibri" panose="020F0502020204030204" pitchFamily="34" charset="0"/>
                        </a:rPr>
                        <a:t>27%</a:t>
                      </a: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140258750"/>
                  </a:ext>
                </a:extLst>
              </a:tr>
              <a:tr h="200441">
                <a:tc>
                  <a:txBody>
                    <a:bodyPr/>
                    <a:lstStyle/>
                    <a:p>
                      <a:pPr algn="l" fontAlgn="t"/>
                      <a:r>
                        <a:rPr lang="en-ZA" sz="1200" b="0" i="0" u="none" strike="noStrike">
                          <a:solidFill>
                            <a:srgbClr val="000000"/>
                          </a:solidFill>
                          <a:effectLst/>
                          <a:latin typeface="Calibri" panose="020F0502020204030204" pitchFamily="34" charset="0"/>
                        </a:rPr>
                        <a:t>Upgrading informal Settlement Grants - Municipalities</a:t>
                      </a:r>
                    </a:p>
                  </a:txBody>
                  <a:tcPr marL="8330" marR="8330" marT="83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R 3 945 447</a:t>
                      </a: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R 962 072</a:t>
                      </a: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R 2 983 375</a:t>
                      </a: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24%</a:t>
                      </a: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808862545"/>
                  </a:ext>
                </a:extLst>
              </a:tr>
              <a:tr h="200441">
                <a:tc>
                  <a:txBody>
                    <a:bodyPr/>
                    <a:lstStyle/>
                    <a:p>
                      <a:pPr algn="l" fontAlgn="ctr"/>
                      <a:r>
                        <a:rPr lang="en-ZA" sz="1200" b="0" i="0" u="none" strike="noStrike">
                          <a:solidFill>
                            <a:srgbClr val="000000"/>
                          </a:solidFill>
                          <a:effectLst/>
                          <a:latin typeface="Calibri" panose="020F0502020204030204" pitchFamily="34" charset="0"/>
                        </a:rPr>
                        <a:t>Municipal Emergency Housing Grant</a:t>
                      </a: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Calibri" panose="020F0502020204030204" pitchFamily="34" charset="0"/>
                        </a:rPr>
                        <a:t>R 167 526</a:t>
                      </a: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Calibri" panose="020F0502020204030204" pitchFamily="34" charset="0"/>
                        </a:rPr>
                        <a:t>R 0</a:t>
                      </a: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Calibri" panose="020F0502020204030204" pitchFamily="34" charset="0"/>
                        </a:rPr>
                        <a:t>R 167 526</a:t>
                      </a: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Calibri" panose="020F0502020204030204" pitchFamily="34" charset="0"/>
                        </a:rPr>
                        <a:t>0%</a:t>
                      </a: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27166617"/>
                  </a:ext>
                </a:extLst>
              </a:tr>
              <a:tr h="200441">
                <a:tc>
                  <a:txBody>
                    <a:bodyPr/>
                    <a:lstStyle/>
                    <a:p>
                      <a:pPr algn="l" fontAlgn="ctr"/>
                      <a:r>
                        <a:rPr lang="en-ZA" sz="1200" b="1" i="0" u="none" strike="noStrike">
                          <a:solidFill>
                            <a:srgbClr val="000000"/>
                          </a:solidFill>
                          <a:effectLst/>
                          <a:latin typeface="Calibri" panose="020F0502020204030204" pitchFamily="34" charset="0"/>
                        </a:rPr>
                        <a:t>Entities</a:t>
                      </a: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ctr"/>
                      <a:r>
                        <a:rPr lang="en-ZA" sz="1200" b="1" i="0" u="none" strike="noStrike">
                          <a:solidFill>
                            <a:srgbClr val="000000"/>
                          </a:solidFill>
                          <a:effectLst/>
                          <a:latin typeface="Calibri" panose="020F0502020204030204" pitchFamily="34" charset="0"/>
                        </a:rPr>
                        <a:t>R 1 596 832</a:t>
                      </a: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ctr"/>
                      <a:r>
                        <a:rPr lang="en-ZA" sz="1200" b="1" i="0" u="none" strike="noStrike">
                          <a:solidFill>
                            <a:srgbClr val="000000"/>
                          </a:solidFill>
                          <a:effectLst/>
                          <a:latin typeface="Calibri" panose="020F0502020204030204" pitchFamily="34" charset="0"/>
                        </a:rPr>
                        <a:t>R 695 947</a:t>
                      </a: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ctr"/>
                      <a:r>
                        <a:rPr lang="en-ZA" sz="1200" b="1" i="0" u="none" strike="noStrike">
                          <a:solidFill>
                            <a:srgbClr val="000000"/>
                          </a:solidFill>
                          <a:effectLst/>
                          <a:latin typeface="Calibri" panose="020F0502020204030204" pitchFamily="34" charset="0"/>
                        </a:rPr>
                        <a:t>R 900 885</a:t>
                      </a: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ctr"/>
                      <a:r>
                        <a:rPr lang="en-ZA" sz="1200" b="1" i="0" u="none" strike="noStrike">
                          <a:solidFill>
                            <a:srgbClr val="000000"/>
                          </a:solidFill>
                          <a:effectLst/>
                          <a:latin typeface="Calibri" panose="020F0502020204030204" pitchFamily="34" charset="0"/>
                        </a:rPr>
                        <a:t>44%</a:t>
                      </a: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xmlns="" val="903837483"/>
                  </a:ext>
                </a:extLst>
              </a:tr>
              <a:tr h="200441">
                <a:tc>
                  <a:txBody>
                    <a:bodyPr/>
                    <a:lstStyle/>
                    <a:p>
                      <a:pPr algn="l" fontAlgn="ctr"/>
                      <a:r>
                        <a:rPr lang="en-US" sz="1200" b="0" i="0" u="none" strike="noStrike">
                          <a:solidFill>
                            <a:srgbClr val="000000"/>
                          </a:solidFill>
                          <a:effectLst/>
                          <a:latin typeface="Calibri" panose="020F0502020204030204" pitchFamily="34" charset="0"/>
                        </a:rPr>
                        <a:t>Social Housing Regulatory Authority: Operational</a:t>
                      </a: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ZA" sz="1200" b="0" i="0" u="none" strike="noStrike">
                          <a:solidFill>
                            <a:srgbClr val="000000"/>
                          </a:solidFill>
                          <a:effectLst/>
                          <a:latin typeface="Calibri" panose="020F0502020204030204" pitchFamily="34" charset="0"/>
                        </a:rPr>
                        <a:t>R 70 248</a:t>
                      </a: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ZA" sz="1200" b="0" i="0" u="none" strike="noStrike">
                          <a:solidFill>
                            <a:srgbClr val="000000"/>
                          </a:solidFill>
                          <a:effectLst/>
                          <a:latin typeface="Calibri" panose="020F0502020204030204" pitchFamily="34" charset="0"/>
                        </a:rPr>
                        <a:t>R 35 124</a:t>
                      </a: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ZA" sz="1200" b="0" i="0" u="none" strike="noStrike">
                          <a:solidFill>
                            <a:srgbClr val="000000"/>
                          </a:solidFill>
                          <a:effectLst/>
                          <a:latin typeface="Calibri" panose="020F0502020204030204" pitchFamily="34" charset="0"/>
                        </a:rPr>
                        <a:t>R 35 124</a:t>
                      </a: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ZA" sz="1200" b="0" i="0" u="none" strike="noStrike">
                          <a:solidFill>
                            <a:srgbClr val="000000"/>
                          </a:solidFill>
                          <a:effectLst/>
                          <a:latin typeface="Calibri" panose="020F0502020204030204" pitchFamily="34" charset="0"/>
                        </a:rPr>
                        <a:t>50%</a:t>
                      </a: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997703743"/>
                  </a:ext>
                </a:extLst>
              </a:tr>
              <a:tr h="200441">
                <a:tc>
                  <a:txBody>
                    <a:bodyPr/>
                    <a:lstStyle/>
                    <a:p>
                      <a:pPr algn="l" fontAlgn="t"/>
                      <a:r>
                        <a:rPr lang="en-US" sz="1200" b="0" i="0" u="none" strike="noStrike">
                          <a:solidFill>
                            <a:srgbClr val="000000"/>
                          </a:solidFill>
                          <a:effectLst/>
                          <a:latin typeface="Calibri" panose="020F0502020204030204" pitchFamily="34" charset="0"/>
                        </a:rPr>
                        <a:t>Social Housing Regulatory Authority: Institutional Investment</a:t>
                      </a:r>
                    </a:p>
                  </a:txBody>
                  <a:tcPr marL="8330" marR="8330" marT="83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R 22 725</a:t>
                      </a: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R 22 725</a:t>
                      </a: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R 0</a:t>
                      </a: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100%</a:t>
                      </a: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583468361"/>
                  </a:ext>
                </a:extLst>
              </a:tr>
              <a:tr h="337190">
                <a:tc>
                  <a:txBody>
                    <a:bodyPr/>
                    <a:lstStyle/>
                    <a:p>
                      <a:pPr algn="l" fontAlgn="t"/>
                      <a:r>
                        <a:rPr lang="en-US" sz="1200" b="0" i="0" u="none" strike="noStrike">
                          <a:solidFill>
                            <a:srgbClr val="000000"/>
                          </a:solidFill>
                          <a:effectLst/>
                          <a:latin typeface="Calibri" panose="020F0502020204030204" pitchFamily="34" charset="0"/>
                        </a:rPr>
                        <a:t>Social Housing Regulatory Authority: Consolidated Capital Grant</a:t>
                      </a:r>
                    </a:p>
                  </a:txBody>
                  <a:tcPr marL="8330" marR="8330" marT="83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R 764 646</a:t>
                      </a: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R 247 158</a:t>
                      </a: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R 517 488</a:t>
                      </a: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32%</a:t>
                      </a: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511705128"/>
                  </a:ext>
                </a:extLst>
              </a:tr>
              <a:tr h="200441">
                <a:tc>
                  <a:txBody>
                    <a:bodyPr/>
                    <a:lstStyle/>
                    <a:p>
                      <a:pPr algn="l" fontAlgn="ctr"/>
                      <a:r>
                        <a:rPr lang="en-ZA" sz="1200" b="0" i="0" u="none" strike="noStrike">
                          <a:solidFill>
                            <a:srgbClr val="000000"/>
                          </a:solidFill>
                          <a:effectLst/>
                          <a:latin typeface="Calibri" panose="020F0502020204030204" pitchFamily="34" charset="0"/>
                        </a:rPr>
                        <a:t>Community Schemes Ombuds Services</a:t>
                      </a: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R 24 022</a:t>
                      </a: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R 24 022</a:t>
                      </a: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R 0</a:t>
                      </a: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100%</a:t>
                      </a: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4176699270"/>
                  </a:ext>
                </a:extLst>
              </a:tr>
              <a:tr h="200441">
                <a:tc>
                  <a:txBody>
                    <a:bodyPr/>
                    <a:lstStyle/>
                    <a:p>
                      <a:pPr algn="l" fontAlgn="ctr"/>
                      <a:r>
                        <a:rPr lang="en-ZA" sz="1200" b="0" i="0" u="none" strike="noStrike">
                          <a:solidFill>
                            <a:srgbClr val="000000"/>
                          </a:solidFill>
                          <a:effectLst/>
                          <a:latin typeface="Calibri" panose="020F0502020204030204" pitchFamily="34" charset="0"/>
                        </a:rPr>
                        <a:t>Housing Development Agency</a:t>
                      </a: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R 235 379</a:t>
                      </a: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R 117 690</a:t>
                      </a: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R 117 689</a:t>
                      </a: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50%</a:t>
                      </a: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2889771863"/>
                  </a:ext>
                </a:extLst>
              </a:tr>
              <a:tr h="200441">
                <a:tc>
                  <a:txBody>
                    <a:bodyPr/>
                    <a:lstStyle/>
                    <a:p>
                      <a:pPr algn="l" fontAlgn="ctr"/>
                      <a:r>
                        <a:rPr lang="en-US" sz="1200" b="0" i="0" u="none" strike="noStrike">
                          <a:solidFill>
                            <a:srgbClr val="000000"/>
                          </a:solidFill>
                          <a:effectLst/>
                          <a:latin typeface="Calibri" panose="020F0502020204030204" pitchFamily="34" charset="0"/>
                        </a:rPr>
                        <a:t>National Housing Finance Corporation: FLISP</a:t>
                      </a: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R 460 988</a:t>
                      </a: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R 230 404</a:t>
                      </a: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R 230 584</a:t>
                      </a: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50%</a:t>
                      </a: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724727381"/>
                  </a:ext>
                </a:extLst>
              </a:tr>
              <a:tr h="200441">
                <a:tc>
                  <a:txBody>
                    <a:bodyPr/>
                    <a:lstStyle/>
                    <a:p>
                      <a:pPr algn="l" fontAlgn="ctr"/>
                      <a:r>
                        <a:rPr lang="en-US" sz="1200" b="0" i="0" u="none" strike="noStrike">
                          <a:solidFill>
                            <a:srgbClr val="000000"/>
                          </a:solidFill>
                          <a:effectLst/>
                          <a:latin typeface="Calibri" panose="020F0502020204030204" pitchFamily="34" charset="0"/>
                        </a:rPr>
                        <a:t>National Housing Finance Corporation: FLISP support</a:t>
                      </a: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Calibri" panose="020F0502020204030204" pitchFamily="34" charset="0"/>
                        </a:rPr>
                        <a:t>R 18 824</a:t>
                      </a: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Calibri" panose="020F0502020204030204" pitchFamily="34" charset="0"/>
                        </a:rPr>
                        <a:t>R 18 824</a:t>
                      </a: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Calibri" panose="020F0502020204030204" pitchFamily="34" charset="0"/>
                        </a:rPr>
                        <a:t>R 0</a:t>
                      </a: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Calibri" panose="020F0502020204030204" pitchFamily="34" charset="0"/>
                        </a:rPr>
                        <a:t>100%</a:t>
                      </a: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13813830"/>
                  </a:ext>
                </a:extLst>
              </a:tr>
              <a:tr h="200441">
                <a:tc>
                  <a:txBody>
                    <a:bodyPr/>
                    <a:lstStyle/>
                    <a:p>
                      <a:pPr algn="l" fontAlgn="ctr"/>
                      <a:r>
                        <a:rPr lang="en-ZA" sz="1200" b="1" i="0" u="none" strike="noStrike">
                          <a:solidFill>
                            <a:srgbClr val="000000"/>
                          </a:solidFill>
                          <a:effectLst/>
                          <a:latin typeface="Calibri" panose="020F0502020204030204" pitchFamily="34" charset="0"/>
                        </a:rPr>
                        <a:t>Departmental Transfers</a:t>
                      </a: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ctr"/>
                      <a:r>
                        <a:rPr lang="en-ZA" sz="1200" b="1" i="0" u="none" strike="noStrike">
                          <a:solidFill>
                            <a:srgbClr val="000000"/>
                          </a:solidFill>
                          <a:effectLst/>
                          <a:latin typeface="Calibri" panose="020F0502020204030204" pitchFamily="34" charset="0"/>
                        </a:rPr>
                        <a:t>R 26 868</a:t>
                      </a: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ctr"/>
                      <a:r>
                        <a:rPr lang="en-ZA" sz="1200" b="1" i="0" u="none" strike="noStrike">
                          <a:solidFill>
                            <a:srgbClr val="000000"/>
                          </a:solidFill>
                          <a:effectLst/>
                          <a:latin typeface="Calibri" panose="020F0502020204030204" pitchFamily="34" charset="0"/>
                        </a:rPr>
                        <a:t>R 3 430</a:t>
                      </a: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ctr"/>
                      <a:r>
                        <a:rPr lang="en-ZA" sz="1200" b="1" i="0" u="none" strike="noStrike">
                          <a:solidFill>
                            <a:srgbClr val="000000"/>
                          </a:solidFill>
                          <a:effectLst/>
                          <a:latin typeface="Calibri" panose="020F0502020204030204" pitchFamily="34" charset="0"/>
                        </a:rPr>
                        <a:t>R 23 438</a:t>
                      </a: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ctr"/>
                      <a:r>
                        <a:rPr lang="en-ZA" sz="1200" b="1" i="0" u="none" strike="noStrike">
                          <a:solidFill>
                            <a:srgbClr val="000000"/>
                          </a:solidFill>
                          <a:effectLst/>
                          <a:latin typeface="Calibri" panose="020F0502020204030204" pitchFamily="34" charset="0"/>
                        </a:rPr>
                        <a:t>13%</a:t>
                      </a: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xmlns="" val="2624128877"/>
                  </a:ext>
                </a:extLst>
              </a:tr>
              <a:tr h="200441">
                <a:tc>
                  <a:txBody>
                    <a:bodyPr/>
                    <a:lstStyle/>
                    <a:p>
                      <a:pPr algn="l" fontAlgn="ctr"/>
                      <a:r>
                        <a:rPr lang="en-ZA" sz="1200" b="0" i="0" u="none" strike="noStrike">
                          <a:solidFill>
                            <a:srgbClr val="000000"/>
                          </a:solidFill>
                          <a:effectLst/>
                          <a:latin typeface="Calibri" panose="020F0502020204030204" pitchFamily="34" charset="0"/>
                        </a:rPr>
                        <a:t>Scholarship Programme</a:t>
                      </a: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ZA" sz="1200" b="0" i="0" u="none" strike="noStrike">
                          <a:solidFill>
                            <a:srgbClr val="000000"/>
                          </a:solidFill>
                          <a:effectLst/>
                          <a:latin typeface="Calibri" panose="020F0502020204030204" pitchFamily="34" charset="0"/>
                        </a:rPr>
                        <a:t>R 8 220</a:t>
                      </a: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ZA" sz="1200" b="0" i="0" u="none" strike="noStrike">
                          <a:solidFill>
                            <a:srgbClr val="000000"/>
                          </a:solidFill>
                          <a:effectLst/>
                          <a:latin typeface="Calibri" panose="020F0502020204030204" pitchFamily="34" charset="0"/>
                        </a:rPr>
                        <a:t>R 219</a:t>
                      </a: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ZA" sz="1200" b="0" i="0" u="none" strike="noStrike">
                          <a:solidFill>
                            <a:srgbClr val="000000"/>
                          </a:solidFill>
                          <a:effectLst/>
                          <a:latin typeface="Calibri" panose="020F0502020204030204" pitchFamily="34" charset="0"/>
                        </a:rPr>
                        <a:t>R 8 001</a:t>
                      </a: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ZA" sz="1200" b="0" i="0" u="none" strike="noStrike">
                          <a:solidFill>
                            <a:srgbClr val="000000"/>
                          </a:solidFill>
                          <a:effectLst/>
                          <a:latin typeface="Calibri" panose="020F0502020204030204" pitchFamily="34" charset="0"/>
                        </a:rPr>
                        <a:t>3%</a:t>
                      </a: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2025252982"/>
                  </a:ext>
                </a:extLst>
              </a:tr>
              <a:tr h="200441">
                <a:tc>
                  <a:txBody>
                    <a:bodyPr/>
                    <a:lstStyle/>
                    <a:p>
                      <a:pPr algn="l" fontAlgn="ctr"/>
                      <a:r>
                        <a:rPr lang="en-ZA" sz="1200" b="0" i="0" u="none" strike="noStrike">
                          <a:solidFill>
                            <a:srgbClr val="000000"/>
                          </a:solidFill>
                          <a:effectLst/>
                          <a:latin typeface="Calibri" panose="020F0502020204030204" pitchFamily="34" charset="0"/>
                        </a:rPr>
                        <a:t>UN Habitat</a:t>
                      </a: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R 17 150</a:t>
                      </a: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R 2 168</a:t>
                      </a: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R 14 982</a:t>
                      </a: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13%</a:t>
                      </a: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854818445"/>
                  </a:ext>
                </a:extLst>
              </a:tr>
              <a:tr h="200441">
                <a:tc>
                  <a:txBody>
                    <a:bodyPr/>
                    <a:lstStyle/>
                    <a:p>
                      <a:pPr algn="l" fontAlgn="b"/>
                      <a:r>
                        <a:rPr lang="en-ZA" sz="1200" b="0" i="0" u="none" strike="noStrike">
                          <a:solidFill>
                            <a:srgbClr val="000000"/>
                          </a:solidFill>
                          <a:effectLst/>
                          <a:latin typeface="Calibri" panose="020F0502020204030204" pitchFamily="34" charset="0"/>
                        </a:rPr>
                        <a:t>Cities Alliance</a:t>
                      </a:r>
                    </a:p>
                  </a:txBody>
                  <a:tcPr marL="8330" marR="8330" marT="83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R 720</a:t>
                      </a: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R 0</a:t>
                      </a: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R 720</a:t>
                      </a: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0%</a:t>
                      </a: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748711015"/>
                  </a:ext>
                </a:extLst>
              </a:tr>
              <a:tr h="200441">
                <a:tc>
                  <a:txBody>
                    <a:bodyPr/>
                    <a:lstStyle/>
                    <a:p>
                      <a:pPr algn="l" fontAlgn="ctr"/>
                      <a:r>
                        <a:rPr lang="en-ZA" sz="1200" b="0" i="0" u="none" strike="noStrike">
                          <a:solidFill>
                            <a:srgbClr val="000000"/>
                          </a:solidFill>
                          <a:effectLst/>
                          <a:latin typeface="Calibri" panose="020F0502020204030204" pitchFamily="34" charset="0"/>
                        </a:rPr>
                        <a:t>Households</a:t>
                      </a: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Calibri" panose="020F0502020204030204" pitchFamily="34" charset="0"/>
                        </a:rPr>
                        <a:t>R 778</a:t>
                      </a: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Calibri" panose="020F0502020204030204" pitchFamily="34" charset="0"/>
                        </a:rPr>
                        <a:t>R 1 043</a:t>
                      </a: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Calibri" panose="020F0502020204030204" pitchFamily="34" charset="0"/>
                        </a:rPr>
                        <a:t>-R 265</a:t>
                      </a: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Calibri" panose="020F0502020204030204" pitchFamily="34" charset="0"/>
                        </a:rPr>
                        <a:t>134%</a:t>
                      </a: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50254625"/>
                  </a:ext>
                </a:extLst>
              </a:tr>
              <a:tr h="200441">
                <a:tc>
                  <a:txBody>
                    <a:bodyPr/>
                    <a:lstStyle/>
                    <a:p>
                      <a:pPr algn="l" fontAlgn="ctr"/>
                      <a:r>
                        <a:rPr lang="en-ZA" sz="1200" b="1" i="0" u="none" strike="noStrike">
                          <a:solidFill>
                            <a:srgbClr val="000000"/>
                          </a:solidFill>
                          <a:effectLst/>
                          <a:latin typeface="Calibri" panose="020F0502020204030204" pitchFamily="34" charset="0"/>
                        </a:rPr>
                        <a:t>Total</a:t>
                      </a: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ZA" sz="1200" b="1" i="0" u="none" strike="noStrike">
                          <a:solidFill>
                            <a:srgbClr val="000000"/>
                          </a:solidFill>
                          <a:effectLst/>
                          <a:latin typeface="Calibri" panose="020F0502020204030204" pitchFamily="34" charset="0"/>
                        </a:rPr>
                        <a:t>R 30 745 181</a:t>
                      </a: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ZA" sz="1200" b="1" i="0" u="none" strike="noStrike">
                          <a:solidFill>
                            <a:srgbClr val="000000"/>
                          </a:solidFill>
                          <a:effectLst/>
                          <a:latin typeface="Calibri" panose="020F0502020204030204" pitchFamily="34" charset="0"/>
                        </a:rPr>
                        <a:t>R 12 529 773</a:t>
                      </a: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ZA" sz="1200" b="1" i="0" u="none" strike="noStrike">
                          <a:solidFill>
                            <a:srgbClr val="000000"/>
                          </a:solidFill>
                          <a:effectLst/>
                          <a:latin typeface="Calibri" panose="020F0502020204030204" pitchFamily="34" charset="0"/>
                        </a:rPr>
                        <a:t>R 18 215 408</a:t>
                      </a: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ZA" sz="1200" b="1" i="0" u="none" strike="noStrike" dirty="0">
                          <a:solidFill>
                            <a:srgbClr val="000000"/>
                          </a:solidFill>
                          <a:effectLst/>
                          <a:latin typeface="Calibri" panose="020F0502020204030204" pitchFamily="34" charset="0"/>
                        </a:rPr>
                        <a:t>41%</a:t>
                      </a: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extLst>
                  <a:ext uri="{0D108BD9-81ED-4DB2-BD59-A6C34878D82A}">
                    <a16:rowId xmlns:a16="http://schemas.microsoft.com/office/drawing/2014/main" xmlns="" val="1076619916"/>
                  </a:ext>
                </a:extLst>
              </a:tr>
            </a:tbl>
          </a:graphicData>
        </a:graphic>
      </p:graphicFrame>
      <p:sp>
        <p:nvSpPr>
          <p:cNvPr id="9" name="Title 1">
            <a:extLst>
              <a:ext uri="{FF2B5EF4-FFF2-40B4-BE49-F238E27FC236}">
                <a16:creationId xmlns:a16="http://schemas.microsoft.com/office/drawing/2014/main" xmlns="" id="{DD3AFC29-71D0-F64C-AB67-4997AF02918C}"/>
              </a:ext>
            </a:extLst>
          </p:cNvPr>
          <p:cNvSpPr txBox="1">
            <a:spLocks/>
          </p:cNvSpPr>
          <p:nvPr/>
        </p:nvSpPr>
        <p:spPr>
          <a:xfrm>
            <a:off x="457199" y="189548"/>
            <a:ext cx="8229600" cy="562074"/>
          </a:xfrm>
          <a:prstGeom prst="rect">
            <a:avLst/>
          </a:prstGeom>
          <a:solidFill>
            <a:srgbClr val="21633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defRPr sz="1800" b="1" cap="none" baseline="0">
                <a:solidFill>
                  <a:schemeClr val="bg1"/>
                </a:solidFill>
                <a:latin typeface="Arial"/>
                <a:ea typeface="ＭＳ Ｐゴシック" pitchFamily="-108" charset="-128"/>
                <a:cs typeface="ＭＳ Ｐゴシック" pitchFamily="-108" charset="-128"/>
              </a:defRPr>
            </a:lvl1pPr>
            <a:lvl2pPr algn="ctr">
              <a:defRPr sz="4400">
                <a:latin typeface="Arial" charset="0"/>
                <a:ea typeface="MS PGothic" panose="020B0600070205080204" pitchFamily="34" charset="-128"/>
                <a:cs typeface="ＭＳ Ｐゴシック" pitchFamily="-108" charset="-128"/>
              </a:defRPr>
            </a:lvl2pPr>
            <a:lvl3pPr algn="ctr">
              <a:defRPr sz="4400">
                <a:latin typeface="Arial" charset="0"/>
                <a:ea typeface="MS PGothic" panose="020B0600070205080204" pitchFamily="34" charset="-128"/>
                <a:cs typeface="ＭＳ Ｐゴシック" pitchFamily="-108" charset="-128"/>
              </a:defRPr>
            </a:lvl3pPr>
            <a:lvl4pPr algn="ctr">
              <a:defRPr sz="4400">
                <a:latin typeface="Arial" charset="0"/>
                <a:ea typeface="MS PGothic" panose="020B0600070205080204" pitchFamily="34" charset="-128"/>
                <a:cs typeface="ＭＳ Ｐゴシック" pitchFamily="-108" charset="-128"/>
              </a:defRPr>
            </a:lvl4pPr>
            <a:lvl5pPr algn="ctr">
              <a:defRPr sz="4400">
                <a:latin typeface="Arial" charset="0"/>
                <a:ea typeface="MS PGothic" panose="020B0600070205080204" pitchFamily="34" charset="-128"/>
                <a:cs typeface="ＭＳ Ｐゴシック" pitchFamily="-108" charset="-128"/>
              </a:defRPr>
            </a:lvl5pPr>
            <a:lvl6pPr marL="457200" algn="ctr" defTabSz="457200" fontAlgn="base">
              <a:spcBef>
                <a:spcPct val="0"/>
              </a:spcBef>
              <a:spcAft>
                <a:spcPct val="0"/>
              </a:spcAft>
              <a:defRPr sz="4400">
                <a:latin typeface="Calibri" pitchFamily="-108" charset="0"/>
                <a:ea typeface="ＭＳ Ｐゴシック" pitchFamily="-108" charset="-128"/>
                <a:cs typeface="ＭＳ Ｐゴシック" pitchFamily="-108" charset="-128"/>
              </a:defRPr>
            </a:lvl6pPr>
            <a:lvl7pPr marL="914400" algn="ctr" defTabSz="457200" fontAlgn="base">
              <a:spcBef>
                <a:spcPct val="0"/>
              </a:spcBef>
              <a:spcAft>
                <a:spcPct val="0"/>
              </a:spcAft>
              <a:defRPr sz="4400">
                <a:latin typeface="Calibri" pitchFamily="-108" charset="0"/>
                <a:ea typeface="ＭＳ Ｐゴシック" pitchFamily="-108" charset="-128"/>
                <a:cs typeface="ＭＳ Ｐゴシック" pitchFamily="-108" charset="-128"/>
              </a:defRPr>
            </a:lvl7pPr>
            <a:lvl8pPr marL="1371600" algn="ctr" defTabSz="457200" fontAlgn="base">
              <a:spcBef>
                <a:spcPct val="0"/>
              </a:spcBef>
              <a:spcAft>
                <a:spcPct val="0"/>
              </a:spcAft>
              <a:defRPr sz="4400">
                <a:latin typeface="Calibri" pitchFamily="-108" charset="0"/>
                <a:ea typeface="ＭＳ Ｐゴシック" pitchFamily="-108" charset="-128"/>
                <a:cs typeface="ＭＳ Ｐゴシック" pitchFamily="-108" charset="-128"/>
              </a:defRPr>
            </a:lvl8pPr>
            <a:lvl9pPr marL="1828800" algn="ctr" defTabSz="457200" fontAlgn="base">
              <a:spcBef>
                <a:spcPct val="0"/>
              </a:spcBef>
              <a:spcAft>
                <a:spcPct val="0"/>
              </a:spcAft>
              <a:defRPr sz="4400">
                <a:latin typeface="Calibri" pitchFamily="-108" charset="0"/>
                <a:ea typeface="ＭＳ Ｐゴシック" pitchFamily="-108" charset="-128"/>
                <a:cs typeface="ＭＳ Ｐゴシック" pitchFamily="-108" charset="-128"/>
              </a:defRPr>
            </a:lvl9pPr>
          </a:lstStyle>
          <a:p>
            <a:r>
              <a:rPr lang="en-US" dirty="0">
                <a:solidFill>
                  <a:srgbClr val="FFFFFF"/>
                </a:solidFill>
              </a:rPr>
              <a:t>Grants and Transfer Payments </a:t>
            </a:r>
            <a:r>
              <a:rPr lang="en-US" dirty="0" smtClean="0">
                <a:solidFill>
                  <a:srgbClr val="FFFFFF"/>
                </a:solidFill>
              </a:rPr>
              <a:t>as at 30 </a:t>
            </a:r>
            <a:r>
              <a:rPr lang="en-US" dirty="0">
                <a:solidFill>
                  <a:srgbClr val="FFFFFF"/>
                </a:solidFill>
              </a:rPr>
              <a:t>September 2021</a:t>
            </a:r>
            <a:endParaRPr lang="en-US" altLang="en-US" dirty="0">
              <a:solidFill>
                <a:srgbClr val="FFFFFF"/>
              </a:solidFill>
            </a:endParaRPr>
          </a:p>
        </p:txBody>
      </p:sp>
    </p:spTree>
    <p:extLst>
      <p:ext uri="{BB962C8B-B14F-4D97-AF65-F5344CB8AC3E}">
        <p14:creationId xmlns:p14="http://schemas.microsoft.com/office/powerpoint/2010/main" xmlns="" val="802577316"/>
      </p:ext>
    </p:extLst>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646040"/>
            <a:ext cx="8928992" cy="1143000"/>
          </a:xfrm>
          <a:solidFill>
            <a:schemeClr val="tx2">
              <a:lumMod val="90000"/>
              <a:lumOff val="10000"/>
            </a:schemeClr>
          </a:solidFill>
        </p:spPr>
        <p:txBody>
          <a:bodyPr/>
          <a:lstStyle/>
          <a:p>
            <a:r>
              <a:rPr lang="en-US" sz="2400" b="1" dirty="0">
                <a:solidFill>
                  <a:schemeClr val="bg1"/>
                </a:solidFill>
              </a:rPr>
              <a:t>6</a:t>
            </a:r>
            <a:r>
              <a:rPr lang="en-US" sz="2400" b="1" dirty="0" smtClean="0">
                <a:solidFill>
                  <a:schemeClr val="bg1"/>
                </a:solidFill>
              </a:rPr>
              <a:t>. HUMAN SETTLEMENTS GRANTS</a:t>
            </a:r>
            <a:endParaRPr lang="en-US" sz="2400" b="1" dirty="0">
              <a:solidFill>
                <a:schemeClr val="bg1"/>
              </a:solidFill>
            </a:endParaRPr>
          </a:p>
        </p:txBody>
      </p:sp>
      <p:sp>
        <p:nvSpPr>
          <p:cNvPr id="4" name="Slide Number Placeholder 3"/>
          <p:cNvSpPr>
            <a:spLocks noGrp="1"/>
          </p:cNvSpPr>
          <p:nvPr>
            <p:ph type="sldNum" sz="quarter" idx="10"/>
          </p:nvPr>
        </p:nvSpPr>
        <p:spPr/>
        <p:txBody>
          <a:bodyPr/>
          <a:lstStyle/>
          <a:p>
            <a:pPr>
              <a:defRPr/>
            </a:pPr>
            <a:fld id="{C177964D-3CDF-2F46-9E7D-3AB8485A2693}" type="slidenum">
              <a:rPr lang="en-US" altLang="en-US" smtClean="0"/>
              <a:pPr>
                <a:defRPr/>
              </a:pPr>
              <a:t>37</a:t>
            </a:fld>
            <a:endParaRPr lang="en-US" altLang="en-US" dirty="0"/>
          </a:p>
        </p:txBody>
      </p:sp>
      <p:sp>
        <p:nvSpPr>
          <p:cNvPr id="5" name="Footer Placeholder 4"/>
          <p:cNvSpPr>
            <a:spLocks noGrp="1"/>
          </p:cNvSpPr>
          <p:nvPr>
            <p:ph type="ftr" sz="quarter" idx="11"/>
          </p:nvPr>
        </p:nvSpPr>
        <p:spPr/>
        <p:txBody>
          <a:bodyPr/>
          <a:lstStyle/>
          <a:p>
            <a:pPr>
              <a:defRPr/>
            </a:pPr>
            <a:endParaRPr lang="en-US" dirty="0">
              <a:solidFill>
                <a:srgbClr val="000000">
                  <a:tint val="75000"/>
                </a:srgbClr>
              </a:solidFill>
            </a:endParaRPr>
          </a:p>
        </p:txBody>
      </p:sp>
      <p:sp>
        <p:nvSpPr>
          <p:cNvPr id="6" name="Date Placeholder 5"/>
          <p:cNvSpPr>
            <a:spLocks noGrp="1"/>
          </p:cNvSpPr>
          <p:nvPr>
            <p:ph type="dt" sz="half" idx="12"/>
          </p:nvPr>
        </p:nvSpPr>
        <p:spPr/>
        <p:txBody>
          <a:bodyPr/>
          <a:lstStyle/>
          <a:p>
            <a:pPr>
              <a:defRPr/>
            </a:pPr>
            <a:fld id="{04BCFF81-8853-7543-8BA2-A647B471C165}" type="datetime1">
              <a:rPr lang="en-US" altLang="en-US" smtClean="0"/>
              <a:pPr>
                <a:defRPr/>
              </a:pPr>
              <a:t>2/23/2022</a:t>
            </a:fld>
            <a:endParaRPr lang="en-US" altLang="en-US" dirty="0"/>
          </a:p>
        </p:txBody>
      </p:sp>
    </p:spTree>
    <p:extLst>
      <p:ext uri="{BB962C8B-B14F-4D97-AF65-F5344CB8AC3E}">
        <p14:creationId xmlns:p14="http://schemas.microsoft.com/office/powerpoint/2010/main" xmlns="" val="4281601129"/>
      </p:ext>
    </p:extLst>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1pPr>
            <a:lvl2pPr marL="557213" indent="-214313">
              <a:spcBef>
                <a:spcPct val="20000"/>
              </a:spcBef>
              <a:buFont typeface="Arial" panose="020B0604020202020204" pitchFamily="34" charset="0"/>
              <a:buChar char="–"/>
              <a:defRPr sz="2100">
                <a:solidFill>
                  <a:schemeClr val="tx1"/>
                </a:solidFill>
                <a:latin typeface="Arial" panose="020B0604020202020204" pitchFamily="34" charset="0"/>
                <a:ea typeface="MS PGothic" panose="020B0600070205080204" pitchFamily="34" charset="-128"/>
              </a:defRPr>
            </a:lvl2pPr>
            <a:lvl3pPr marL="857250" indent="-171450">
              <a:spcBef>
                <a:spcPct val="20000"/>
              </a:spcBef>
              <a:buFont typeface="Arial" panose="020B0604020202020204" pitchFamily="34" charset="0"/>
              <a:buChar char="•"/>
              <a:defRPr sz="1800">
                <a:solidFill>
                  <a:schemeClr val="tx1"/>
                </a:solidFill>
                <a:latin typeface="Arial" panose="020B0604020202020204" pitchFamily="34" charset="0"/>
                <a:ea typeface="MS PGothic" panose="020B0600070205080204" pitchFamily="34" charset="-128"/>
              </a:defRPr>
            </a:lvl3pPr>
            <a:lvl4pPr marL="1200150" indent="-171450">
              <a:spcBef>
                <a:spcPct val="20000"/>
              </a:spcBef>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4pPr>
            <a:lvl5pPr marL="1543050" indent="-171450">
              <a:spcBef>
                <a:spcPct val="20000"/>
              </a:spcBef>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5pPr>
            <a:lvl6pPr marL="18859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6pPr>
            <a:lvl7pPr marL="22288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7pPr>
            <a:lvl8pPr marL="25717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8pPr>
            <a:lvl9pPr marL="29146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9pPr>
          </a:lstStyle>
          <a:p>
            <a:pPr defTabSz="342900">
              <a:spcBef>
                <a:spcPct val="0"/>
              </a:spcBef>
              <a:buFont typeface="Arial" panose="020B0604020202020204" pitchFamily="34" charset="0"/>
              <a:buNone/>
            </a:pPr>
            <a:fld id="{F2091E6A-1F47-43A9-9C33-6D13087527FC}" type="slidenum">
              <a:rPr lang="en-US" altLang="en-US" sz="600">
                <a:solidFill>
                  <a:srgbClr val="898989"/>
                </a:solidFill>
              </a:rPr>
              <a:pPr defTabSz="342900">
                <a:spcBef>
                  <a:spcPct val="0"/>
                </a:spcBef>
                <a:buFont typeface="Arial" panose="020B0604020202020204" pitchFamily="34" charset="0"/>
                <a:buNone/>
              </a:pPr>
              <a:t>38</a:t>
            </a:fld>
            <a:endParaRPr lang="en-US" altLang="en-US" sz="600">
              <a:solidFill>
                <a:srgbClr val="898989"/>
              </a:solidFill>
            </a:endParaRPr>
          </a:p>
        </p:txBody>
      </p:sp>
      <p:sp>
        <p:nvSpPr>
          <p:cNvPr id="6147" name="Footer Placeholder 4"/>
          <p:cNvSpPr>
            <a:spLocks noGrp="1"/>
          </p:cNvSpPr>
          <p:nvPr>
            <p:ph type="ftr" sz="quarter" idx="11"/>
          </p:nvPr>
        </p:nvSpPr>
        <p:spPr bwMode="auto">
          <a:xfrm>
            <a:off x="3486150" y="5426870"/>
            <a:ext cx="2171700" cy="192344"/>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1pPr>
            <a:lvl2pPr marL="557213" indent="-214313">
              <a:spcBef>
                <a:spcPct val="20000"/>
              </a:spcBef>
              <a:buFont typeface="Arial" panose="020B0604020202020204" pitchFamily="34" charset="0"/>
              <a:buChar char="–"/>
              <a:defRPr sz="2100">
                <a:solidFill>
                  <a:schemeClr val="tx1"/>
                </a:solidFill>
                <a:latin typeface="Arial" panose="020B0604020202020204" pitchFamily="34" charset="0"/>
                <a:ea typeface="MS PGothic" panose="020B0600070205080204" pitchFamily="34" charset="-128"/>
              </a:defRPr>
            </a:lvl2pPr>
            <a:lvl3pPr marL="857250" indent="-171450">
              <a:spcBef>
                <a:spcPct val="20000"/>
              </a:spcBef>
              <a:buFont typeface="Arial" panose="020B0604020202020204" pitchFamily="34" charset="0"/>
              <a:buChar char="•"/>
              <a:defRPr sz="1800">
                <a:solidFill>
                  <a:schemeClr val="tx1"/>
                </a:solidFill>
                <a:latin typeface="Arial" panose="020B0604020202020204" pitchFamily="34" charset="0"/>
                <a:ea typeface="MS PGothic" panose="020B0600070205080204" pitchFamily="34" charset="-128"/>
              </a:defRPr>
            </a:lvl3pPr>
            <a:lvl4pPr marL="1200150" indent="-171450">
              <a:spcBef>
                <a:spcPct val="20000"/>
              </a:spcBef>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4pPr>
            <a:lvl5pPr marL="1543050" indent="-171450">
              <a:spcBef>
                <a:spcPct val="20000"/>
              </a:spcBef>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5pPr>
            <a:lvl6pPr marL="18859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6pPr>
            <a:lvl7pPr marL="22288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7pPr>
            <a:lvl8pPr marL="25717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8pPr>
            <a:lvl9pPr marL="29146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9pPr>
          </a:lstStyle>
          <a:p>
            <a:pPr>
              <a:spcBef>
                <a:spcPct val="0"/>
              </a:spcBef>
              <a:buFont typeface="Arial" panose="020B0604020202020204" pitchFamily="34" charset="0"/>
              <a:buNone/>
            </a:pPr>
            <a:endParaRPr lang="en-US" altLang="en-US" sz="600" dirty="0">
              <a:solidFill>
                <a:srgbClr val="898989"/>
              </a:solidFill>
              <a:latin typeface="Arial" charset="0"/>
              <a:ea typeface="ＭＳ Ｐゴシック" charset="0"/>
            </a:endParaRPr>
          </a:p>
          <a:p>
            <a:pPr>
              <a:spcBef>
                <a:spcPct val="0"/>
              </a:spcBef>
              <a:buFont typeface="Arial" panose="020B0604020202020204" pitchFamily="34" charset="0"/>
              <a:buNone/>
            </a:pPr>
            <a:r>
              <a:rPr lang="en-US" altLang="en-US" sz="600" dirty="0">
                <a:solidFill>
                  <a:srgbClr val="898989"/>
                </a:solidFill>
                <a:latin typeface="Arial" charset="0"/>
                <a:ea typeface="ＭＳ Ｐゴシック" charset="0"/>
              </a:rPr>
              <a:t>HSDG  Performance as at </a:t>
            </a:r>
            <a:r>
              <a:rPr lang="en-US" altLang="en-US" sz="600" dirty="0" smtClean="0">
                <a:solidFill>
                  <a:srgbClr val="898989"/>
                </a:solidFill>
                <a:latin typeface="Arial" charset="0"/>
                <a:ea typeface="ＭＳ Ｐゴシック" charset="0"/>
              </a:rPr>
              <a:t>30 September 2021</a:t>
            </a:r>
            <a:endParaRPr lang="en-US" altLang="en-US" sz="600" dirty="0">
              <a:solidFill>
                <a:srgbClr val="898989"/>
              </a:solidFill>
              <a:latin typeface="Arial" charset="0"/>
              <a:ea typeface="ＭＳ Ｐゴシック" charset="0"/>
            </a:endParaRPr>
          </a:p>
          <a:p>
            <a:pPr defTabSz="342900">
              <a:spcBef>
                <a:spcPct val="0"/>
              </a:spcBef>
              <a:buFont typeface="Arial" panose="020B0604020202020204" pitchFamily="34" charset="0"/>
              <a:buNone/>
            </a:pPr>
            <a:endParaRPr lang="en-US" altLang="en-US" sz="750" dirty="0">
              <a:solidFill>
                <a:srgbClr val="898989"/>
              </a:solidFill>
            </a:endParaRPr>
          </a:p>
        </p:txBody>
      </p:sp>
      <p:sp>
        <p:nvSpPr>
          <p:cNvPr id="6148" name="Date Placeholder 5"/>
          <p:cNvSpPr>
            <a:spLocks noGrp="1"/>
          </p:cNvSpPr>
          <p:nvPr>
            <p:ph type="dt"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1pPr>
            <a:lvl2pPr marL="557213" indent="-214313">
              <a:spcBef>
                <a:spcPct val="20000"/>
              </a:spcBef>
              <a:buFont typeface="Arial" panose="020B0604020202020204" pitchFamily="34" charset="0"/>
              <a:buChar char="–"/>
              <a:defRPr sz="2100">
                <a:solidFill>
                  <a:schemeClr val="tx1"/>
                </a:solidFill>
                <a:latin typeface="Arial" panose="020B0604020202020204" pitchFamily="34" charset="0"/>
                <a:ea typeface="MS PGothic" panose="020B0600070205080204" pitchFamily="34" charset="-128"/>
              </a:defRPr>
            </a:lvl2pPr>
            <a:lvl3pPr marL="857250" indent="-171450">
              <a:spcBef>
                <a:spcPct val="20000"/>
              </a:spcBef>
              <a:buFont typeface="Arial" panose="020B0604020202020204" pitchFamily="34" charset="0"/>
              <a:buChar char="•"/>
              <a:defRPr sz="1800">
                <a:solidFill>
                  <a:schemeClr val="tx1"/>
                </a:solidFill>
                <a:latin typeface="Arial" panose="020B0604020202020204" pitchFamily="34" charset="0"/>
                <a:ea typeface="MS PGothic" panose="020B0600070205080204" pitchFamily="34" charset="-128"/>
              </a:defRPr>
            </a:lvl3pPr>
            <a:lvl4pPr marL="1200150" indent="-171450">
              <a:spcBef>
                <a:spcPct val="20000"/>
              </a:spcBef>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4pPr>
            <a:lvl5pPr marL="1543050" indent="-171450">
              <a:spcBef>
                <a:spcPct val="20000"/>
              </a:spcBef>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5pPr>
            <a:lvl6pPr marL="18859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6pPr>
            <a:lvl7pPr marL="22288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7pPr>
            <a:lvl8pPr marL="25717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8pPr>
            <a:lvl9pPr marL="29146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9pPr>
          </a:lstStyle>
          <a:p>
            <a:pPr defTabSz="342900">
              <a:spcBef>
                <a:spcPct val="0"/>
              </a:spcBef>
              <a:buFont typeface="Arial" panose="020B0604020202020204" pitchFamily="34" charset="0"/>
              <a:buNone/>
            </a:pPr>
            <a:fld id="{912A27B0-9FA6-4953-87A8-6397677F0EE5}" type="datetime1">
              <a:rPr lang="en-US" altLang="en-US" sz="600">
                <a:solidFill>
                  <a:srgbClr val="898989"/>
                </a:solidFill>
              </a:rPr>
              <a:pPr defTabSz="342900">
                <a:spcBef>
                  <a:spcPct val="0"/>
                </a:spcBef>
                <a:buFont typeface="Arial" panose="020B0604020202020204" pitchFamily="34" charset="0"/>
                <a:buNone/>
              </a:pPr>
              <a:t>2/23/2022</a:t>
            </a:fld>
            <a:endParaRPr lang="en-US" altLang="en-US" sz="600">
              <a:solidFill>
                <a:srgbClr val="898989"/>
              </a:solidFill>
            </a:endParaRPr>
          </a:p>
        </p:txBody>
      </p:sp>
      <p:sp>
        <p:nvSpPr>
          <p:cNvPr id="8" name="Title 1">
            <a:extLst/>
          </p:cNvPr>
          <p:cNvSpPr>
            <a:spLocks noGrp="1"/>
          </p:cNvSpPr>
          <p:nvPr>
            <p:ph type="title"/>
          </p:nvPr>
        </p:nvSpPr>
        <p:spPr>
          <a:xfrm>
            <a:off x="251138" y="188640"/>
            <a:ext cx="8465159" cy="576064"/>
          </a:xfrm>
          <a:solidFill>
            <a:schemeClr val="tx2">
              <a:lumMod val="90000"/>
              <a:lumOff val="10000"/>
            </a:schemeClr>
          </a:solidFill>
          <a:ln>
            <a:solidFill>
              <a:srgbClr val="307C5B"/>
            </a:solidFill>
            <a:miter lim="800000"/>
            <a:headEnd/>
            <a:tailEnd/>
          </a:ln>
        </p:spPr>
        <p:txBody>
          <a:bodyPr/>
          <a:lstStyle/>
          <a:p>
            <a:pPr defTabSz="685800" fontAlgn="auto">
              <a:spcBef>
                <a:spcPts val="0"/>
              </a:spcBef>
              <a:spcAft>
                <a:spcPts val="0"/>
              </a:spcAft>
              <a:defRPr/>
            </a:pPr>
            <a:r>
              <a:rPr lang="en-US" sz="2000" b="1" kern="0" dirty="0" smtClean="0">
                <a:solidFill>
                  <a:schemeClr val="bg1"/>
                </a:solidFill>
                <a:latin typeface="Arial" panose="020B0604020202020204" pitchFamily="34" charset="0"/>
                <a:cs typeface="Arial" panose="020B0604020202020204" pitchFamily="34" charset="0"/>
              </a:rPr>
              <a:t>Human Settlements Development Grant (HSDG) Expenditure Performance As At 30 September 2021</a:t>
            </a:r>
            <a:endParaRPr lang="en-ZA" sz="2000" kern="0" dirty="0">
              <a:solidFill>
                <a:schemeClr val="bg1"/>
              </a:solidFill>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extLst/>
          </p:nvPr>
        </p:nvGraphicFramePr>
        <p:xfrm>
          <a:off x="251138" y="908720"/>
          <a:ext cx="8497326" cy="4057427"/>
        </p:xfrm>
        <a:graphic>
          <a:graphicData uri="http://schemas.openxmlformats.org/drawingml/2006/table">
            <a:tbl>
              <a:tblPr/>
              <a:tblGrid>
                <a:gridCol w="1368534">
                  <a:extLst>
                    <a:ext uri="{9D8B030D-6E8A-4147-A177-3AD203B41FA5}">
                      <a16:colId xmlns:a16="http://schemas.microsoft.com/office/drawing/2014/main" xmlns="" val="20000"/>
                    </a:ext>
                  </a:extLst>
                </a:gridCol>
                <a:gridCol w="1008112">
                  <a:extLst>
                    <a:ext uri="{9D8B030D-6E8A-4147-A177-3AD203B41FA5}">
                      <a16:colId xmlns:a16="http://schemas.microsoft.com/office/drawing/2014/main" xmlns="" val="20001"/>
                    </a:ext>
                  </a:extLst>
                </a:gridCol>
                <a:gridCol w="1008112">
                  <a:extLst>
                    <a:ext uri="{9D8B030D-6E8A-4147-A177-3AD203B41FA5}">
                      <a16:colId xmlns:a16="http://schemas.microsoft.com/office/drawing/2014/main" xmlns="" val="20002"/>
                    </a:ext>
                  </a:extLst>
                </a:gridCol>
                <a:gridCol w="936104">
                  <a:extLst>
                    <a:ext uri="{9D8B030D-6E8A-4147-A177-3AD203B41FA5}">
                      <a16:colId xmlns:a16="http://schemas.microsoft.com/office/drawing/2014/main" xmlns="" val="20003"/>
                    </a:ext>
                  </a:extLst>
                </a:gridCol>
                <a:gridCol w="1008112">
                  <a:extLst>
                    <a:ext uri="{9D8B030D-6E8A-4147-A177-3AD203B41FA5}">
                      <a16:colId xmlns:a16="http://schemas.microsoft.com/office/drawing/2014/main" xmlns="" val="20004"/>
                    </a:ext>
                  </a:extLst>
                </a:gridCol>
                <a:gridCol w="1080120">
                  <a:extLst>
                    <a:ext uri="{9D8B030D-6E8A-4147-A177-3AD203B41FA5}">
                      <a16:colId xmlns:a16="http://schemas.microsoft.com/office/drawing/2014/main" xmlns="" val="20005"/>
                    </a:ext>
                  </a:extLst>
                </a:gridCol>
                <a:gridCol w="1008112">
                  <a:extLst>
                    <a:ext uri="{9D8B030D-6E8A-4147-A177-3AD203B41FA5}">
                      <a16:colId xmlns:a16="http://schemas.microsoft.com/office/drawing/2014/main" xmlns="" val="20006"/>
                    </a:ext>
                  </a:extLst>
                </a:gridCol>
                <a:gridCol w="1080120">
                  <a:extLst>
                    <a:ext uri="{9D8B030D-6E8A-4147-A177-3AD203B41FA5}">
                      <a16:colId xmlns:a16="http://schemas.microsoft.com/office/drawing/2014/main" xmlns="" val="20007"/>
                    </a:ext>
                  </a:extLst>
                </a:gridCol>
              </a:tblGrid>
              <a:tr h="720080">
                <a:tc rowSpan="2">
                  <a:txBody>
                    <a:bodyPr/>
                    <a:lstStyle/>
                    <a:p>
                      <a:pPr algn="just" fontAlgn="ctr"/>
                      <a:r>
                        <a:rPr lang="en-ZA" sz="1400" b="1" i="0" u="none" strike="noStrike" dirty="0">
                          <a:solidFill>
                            <a:schemeClr val="tx1"/>
                          </a:solidFill>
                          <a:effectLst/>
                          <a:latin typeface="Calibri" pitchFamily="34" charset="0"/>
                          <a:cs typeface="Calibri" pitchFamily="34" charset="0"/>
                        </a:rPr>
                        <a:t> Provinces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ZA" sz="1400" b="1" i="0" u="none" strike="noStrike" dirty="0">
                          <a:solidFill>
                            <a:schemeClr val="tx1"/>
                          </a:solidFill>
                          <a:effectLst/>
                          <a:latin typeface="Calibri" pitchFamily="34" charset="0"/>
                          <a:cs typeface="Calibri" pitchFamily="34" charset="0"/>
                        </a:rPr>
                        <a:t> Voted Funds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ZA" sz="1400" b="1" i="0" u="none" strike="noStrike" dirty="0">
                          <a:solidFill>
                            <a:schemeClr val="tx1"/>
                          </a:solidFill>
                          <a:effectLst/>
                          <a:latin typeface="Calibri" pitchFamily="34" charset="0"/>
                          <a:cs typeface="Calibri" pitchFamily="34" charset="0"/>
                        </a:rPr>
                        <a:t> Total Available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ZA" sz="1400" b="1" i="0" u="none" strike="noStrike" dirty="0">
                          <a:solidFill>
                            <a:schemeClr val="tx1"/>
                          </a:solidFill>
                          <a:effectLst/>
                          <a:latin typeface="Calibri" pitchFamily="34" charset="0"/>
                          <a:cs typeface="Calibri" pitchFamily="34" charset="0"/>
                        </a:rPr>
                        <a:t> Transferred Funds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ZA" sz="1400" b="1" i="0" u="none" strike="noStrike" dirty="0">
                          <a:solidFill>
                            <a:schemeClr val="tx1"/>
                          </a:solidFill>
                          <a:effectLst/>
                          <a:latin typeface="Calibri" pitchFamily="34" charset="0"/>
                          <a:cs typeface="Calibri" pitchFamily="34" charset="0"/>
                        </a:rPr>
                        <a:t> Spent by Provinces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ZA" sz="1400" b="1" i="0" u="none" strike="noStrike" dirty="0">
                          <a:solidFill>
                            <a:schemeClr val="tx1"/>
                          </a:solidFill>
                          <a:effectLst/>
                          <a:latin typeface="Calibri" pitchFamily="34" charset="0"/>
                          <a:cs typeface="Calibri" pitchFamily="34" charset="0"/>
                        </a:rPr>
                        <a:t> Unspent against Total available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rowSpan="2">
                  <a:txBody>
                    <a:bodyPr/>
                    <a:lstStyle/>
                    <a:p>
                      <a:pPr algn="ctr" fontAlgn="ctr"/>
                      <a:r>
                        <a:rPr lang="en-ZA" sz="1400" b="1" i="0" u="none" strike="noStrike">
                          <a:solidFill>
                            <a:schemeClr val="tx1"/>
                          </a:solidFill>
                          <a:effectLst/>
                          <a:latin typeface="Calibri" pitchFamily="34" charset="0"/>
                          <a:cs typeface="Calibri" pitchFamily="34" charset="0"/>
                        </a:rPr>
                        <a:t> %  Spent against Total Available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rowSpan="2">
                  <a:txBody>
                    <a:bodyPr/>
                    <a:lstStyle/>
                    <a:p>
                      <a:pPr algn="ctr" fontAlgn="ctr"/>
                      <a:r>
                        <a:rPr lang="en-ZA" sz="1400" b="1" i="0" u="none" strike="noStrike">
                          <a:solidFill>
                            <a:schemeClr val="tx1"/>
                          </a:solidFill>
                          <a:effectLst/>
                          <a:latin typeface="Calibri" pitchFamily="34" charset="0"/>
                          <a:cs typeface="Calibri" pitchFamily="34" charset="0"/>
                        </a:rPr>
                        <a:t> Provisional Approved By NT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xmlns="" val="10000"/>
                  </a:ext>
                </a:extLst>
              </a:tr>
              <a:tr h="278998">
                <a:tc vMerge="1">
                  <a:txBody>
                    <a:bodyPr/>
                    <a:lstStyle/>
                    <a:p>
                      <a:endParaRPr lang="en-ZA"/>
                    </a:p>
                  </a:txBody>
                  <a:tcPr/>
                </a:tc>
                <a:tc gridSpan="5">
                  <a:txBody>
                    <a:bodyPr/>
                    <a:lstStyle/>
                    <a:p>
                      <a:pPr algn="ctr" fontAlgn="ctr"/>
                      <a:r>
                        <a:rPr lang="en-ZA" sz="1400" b="1" i="0" u="none" strike="noStrike" dirty="0">
                          <a:solidFill>
                            <a:schemeClr val="tx1"/>
                          </a:solidFill>
                          <a:effectLst/>
                          <a:latin typeface="Calibri" pitchFamily="34" charset="0"/>
                          <a:cs typeface="Calibri" pitchFamily="34" charset="0"/>
                        </a:rPr>
                        <a:t> R'000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xmlns="" val="10001"/>
                  </a:ext>
                </a:extLst>
              </a:tr>
              <a:tr h="278998">
                <a:tc>
                  <a:txBody>
                    <a:bodyPr/>
                    <a:lstStyle/>
                    <a:p>
                      <a:pPr algn="just" fontAlgn="b"/>
                      <a:r>
                        <a:rPr lang="en-ZA" sz="1400" b="1" i="0" u="none" strike="noStrike" dirty="0">
                          <a:solidFill>
                            <a:schemeClr val="tx1"/>
                          </a:solidFill>
                          <a:effectLst/>
                          <a:latin typeface="Calibri" pitchFamily="34" charset="0"/>
                          <a:cs typeface="Calibri" pitchFamily="34" charset="0"/>
                        </a:rPr>
                        <a:t> Eastern Cape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chemeClr val="tx1"/>
                          </a:solidFill>
                          <a:effectLst/>
                          <a:latin typeface="Calibri" panose="020F0502020204030204" pitchFamily="34" charset="0"/>
                          <a:cs typeface="Calibri" panose="020F0502020204030204" pitchFamily="34" charset="0"/>
                        </a:rPr>
                        <a:t>1 491 219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chemeClr val="tx1"/>
                          </a:solidFill>
                          <a:effectLst/>
                          <a:latin typeface="Calibri" panose="020F0502020204030204" pitchFamily="34" charset="0"/>
                          <a:cs typeface="Calibri" panose="020F0502020204030204" pitchFamily="34" charset="0"/>
                        </a:rPr>
                        <a:t>1 491 219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chemeClr val="tx1"/>
                          </a:solidFill>
                          <a:effectLst/>
                          <a:latin typeface="Calibri" panose="020F0502020204030204" pitchFamily="34" charset="0"/>
                          <a:cs typeface="Calibri" panose="020F0502020204030204" pitchFamily="34" charset="0"/>
                        </a:rPr>
                        <a:t>649 510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chemeClr val="tx1"/>
                          </a:solidFill>
                          <a:effectLst/>
                          <a:latin typeface="Calibri" panose="020F0502020204030204" pitchFamily="34" charset="0"/>
                          <a:cs typeface="Calibri" panose="020F0502020204030204" pitchFamily="34" charset="0"/>
                        </a:rPr>
                        <a:t>649 108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chemeClr val="tx1"/>
                          </a:solidFill>
                          <a:effectLst/>
                          <a:latin typeface="Calibri" panose="020F0502020204030204" pitchFamily="34" charset="0"/>
                          <a:cs typeface="Calibri" panose="020F0502020204030204" pitchFamily="34" charset="0"/>
                        </a:rPr>
                        <a:t>402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chemeClr val="tx1"/>
                          </a:solidFill>
                          <a:effectLst/>
                          <a:latin typeface="Calibri" panose="020F0502020204030204" pitchFamily="34" charset="0"/>
                          <a:cs typeface="Calibri" panose="020F0502020204030204" pitchFamily="34" charset="0"/>
                        </a:rPr>
                        <a:t>43.53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400" b="0" i="0" u="none" strike="noStrike" dirty="0">
                          <a:solidFill>
                            <a:schemeClr val="tx1"/>
                          </a:solidFill>
                          <a:effectLst/>
                          <a:latin typeface="Calibri" panose="020F0502020204030204" pitchFamily="34" charset="0"/>
                          <a:cs typeface="Calibri" panose="020F0502020204030204" pitchFamily="34" charset="0"/>
                        </a:rPr>
                        <a:t>270 494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78998">
                <a:tc>
                  <a:txBody>
                    <a:bodyPr/>
                    <a:lstStyle/>
                    <a:p>
                      <a:pPr algn="just" fontAlgn="b"/>
                      <a:r>
                        <a:rPr lang="en-ZA" sz="1400" b="1" i="0" u="none" strike="noStrike" dirty="0">
                          <a:solidFill>
                            <a:schemeClr val="tx1"/>
                          </a:solidFill>
                          <a:effectLst/>
                          <a:latin typeface="Calibri" pitchFamily="34" charset="0"/>
                          <a:cs typeface="Calibri" pitchFamily="34" charset="0"/>
                        </a:rPr>
                        <a:t> Free State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a:solidFill>
                            <a:schemeClr val="tx1"/>
                          </a:solidFill>
                          <a:effectLst/>
                          <a:latin typeface="Calibri" panose="020F0502020204030204" pitchFamily="34" charset="0"/>
                          <a:cs typeface="Calibri" panose="020F0502020204030204" pitchFamily="34" charset="0"/>
                        </a:rPr>
                        <a:t>786 254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chemeClr val="tx1"/>
                          </a:solidFill>
                          <a:effectLst/>
                          <a:latin typeface="Calibri" panose="020F0502020204030204" pitchFamily="34" charset="0"/>
                          <a:cs typeface="Calibri" panose="020F0502020204030204" pitchFamily="34" charset="0"/>
                        </a:rPr>
                        <a:t>786 254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chemeClr val="tx1"/>
                          </a:solidFill>
                          <a:effectLst/>
                          <a:latin typeface="Calibri" panose="020F0502020204030204" pitchFamily="34" charset="0"/>
                          <a:cs typeface="Calibri" panose="020F0502020204030204" pitchFamily="34" charset="0"/>
                        </a:rPr>
                        <a:t>341 441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chemeClr val="tx1"/>
                          </a:solidFill>
                          <a:effectLst/>
                          <a:latin typeface="Calibri" panose="020F0502020204030204" pitchFamily="34" charset="0"/>
                          <a:cs typeface="Calibri" panose="020F0502020204030204" pitchFamily="34" charset="0"/>
                        </a:rPr>
                        <a:t>335 550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chemeClr val="tx1"/>
                          </a:solidFill>
                          <a:effectLst/>
                          <a:latin typeface="Calibri" panose="020F0502020204030204" pitchFamily="34" charset="0"/>
                          <a:cs typeface="Calibri" panose="020F0502020204030204" pitchFamily="34" charset="0"/>
                        </a:rPr>
                        <a:t>5 891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chemeClr val="tx1"/>
                          </a:solidFill>
                          <a:effectLst/>
                          <a:latin typeface="Calibri" panose="020F0502020204030204" pitchFamily="34" charset="0"/>
                          <a:cs typeface="Calibri" panose="020F0502020204030204" pitchFamily="34" charset="0"/>
                        </a:rPr>
                        <a:t>42.68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400" b="0" i="0" u="none" strike="noStrike" dirty="0">
                          <a:solidFill>
                            <a:schemeClr val="tx1"/>
                          </a:solidFill>
                          <a:effectLst/>
                          <a:latin typeface="Calibri" panose="020F0502020204030204" pitchFamily="34" charset="0"/>
                          <a:cs typeface="Calibri" panose="020F0502020204030204" pitchFamily="34" charset="0"/>
                        </a:rPr>
                        <a:t>22 036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78998">
                <a:tc>
                  <a:txBody>
                    <a:bodyPr/>
                    <a:lstStyle/>
                    <a:p>
                      <a:pPr algn="just" fontAlgn="b"/>
                      <a:r>
                        <a:rPr lang="en-ZA" sz="1400" b="1" i="0" u="none" strike="noStrike" dirty="0">
                          <a:solidFill>
                            <a:schemeClr val="tx1"/>
                          </a:solidFill>
                          <a:effectLst/>
                          <a:latin typeface="Calibri" pitchFamily="34" charset="0"/>
                          <a:cs typeface="Calibri" pitchFamily="34" charset="0"/>
                        </a:rPr>
                        <a:t> Gauteng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chemeClr val="tx1"/>
                          </a:solidFill>
                          <a:effectLst/>
                          <a:latin typeface="Calibri" panose="020F0502020204030204" pitchFamily="34" charset="0"/>
                          <a:cs typeface="Calibri" panose="020F0502020204030204" pitchFamily="34" charset="0"/>
                        </a:rPr>
                        <a:t>3 824 974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a:solidFill>
                            <a:schemeClr val="tx1"/>
                          </a:solidFill>
                          <a:effectLst/>
                          <a:latin typeface="Calibri" panose="020F0502020204030204" pitchFamily="34" charset="0"/>
                          <a:cs typeface="Calibri" panose="020F0502020204030204" pitchFamily="34" charset="0"/>
                        </a:rPr>
                        <a:t>3 824 974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a:solidFill>
                            <a:schemeClr val="tx1"/>
                          </a:solidFill>
                          <a:effectLst/>
                          <a:latin typeface="Calibri" panose="020F0502020204030204" pitchFamily="34" charset="0"/>
                          <a:cs typeface="Calibri" panose="020F0502020204030204" pitchFamily="34" charset="0"/>
                        </a:rPr>
                        <a:t>2 193 735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chemeClr val="tx1"/>
                          </a:solidFill>
                          <a:effectLst/>
                          <a:latin typeface="Calibri" panose="020F0502020204030204" pitchFamily="34" charset="0"/>
                          <a:cs typeface="Calibri" panose="020F0502020204030204" pitchFamily="34" charset="0"/>
                        </a:rPr>
                        <a:t>1 264 765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chemeClr val="tx1"/>
                          </a:solidFill>
                          <a:effectLst/>
                          <a:latin typeface="Calibri" panose="020F0502020204030204" pitchFamily="34" charset="0"/>
                          <a:cs typeface="Calibri" panose="020F0502020204030204" pitchFamily="34" charset="0"/>
                        </a:rPr>
                        <a:t>928 970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chemeClr val="tx1"/>
                          </a:solidFill>
                          <a:effectLst/>
                          <a:latin typeface="Calibri" panose="020F0502020204030204" pitchFamily="34" charset="0"/>
                          <a:cs typeface="Calibri" panose="020F0502020204030204" pitchFamily="34" charset="0"/>
                        </a:rPr>
                        <a:t>33.07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rtl="0" fontAlgn="b"/>
                      <a:r>
                        <a:rPr lang="en-ZA" sz="1400" b="0" i="0" u="none" strike="noStrike" dirty="0">
                          <a:solidFill>
                            <a:schemeClr val="tx1"/>
                          </a:solidFill>
                          <a:effectLst/>
                          <a:latin typeface="Calibri" panose="020F0502020204030204" pitchFamily="34" charset="0"/>
                          <a:cs typeface="Calibri" panose="020F0502020204030204" pitchFamily="34" charset="0"/>
                        </a:rPr>
                        <a:t>60 278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78998">
                <a:tc>
                  <a:txBody>
                    <a:bodyPr/>
                    <a:lstStyle/>
                    <a:p>
                      <a:pPr algn="just" fontAlgn="b"/>
                      <a:r>
                        <a:rPr lang="en-ZA" sz="1400" b="1" i="0" u="none" strike="noStrike" dirty="0">
                          <a:solidFill>
                            <a:schemeClr val="tx1"/>
                          </a:solidFill>
                          <a:effectLst/>
                          <a:latin typeface="Calibri" pitchFamily="34" charset="0"/>
                          <a:cs typeface="Calibri" pitchFamily="34" charset="0"/>
                        </a:rPr>
                        <a:t> KwaZulu-Natal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chemeClr val="tx1"/>
                          </a:solidFill>
                          <a:effectLst/>
                          <a:latin typeface="Calibri" panose="020F0502020204030204" pitchFamily="34" charset="0"/>
                          <a:cs typeface="Calibri" panose="020F0502020204030204" pitchFamily="34" charset="0"/>
                        </a:rPr>
                        <a:t>2 455 021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chemeClr val="tx1"/>
                          </a:solidFill>
                          <a:effectLst/>
                          <a:latin typeface="Calibri" panose="020F0502020204030204" pitchFamily="34" charset="0"/>
                          <a:cs typeface="Calibri" panose="020F0502020204030204" pitchFamily="34" charset="0"/>
                        </a:rPr>
                        <a:t>2 455 021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chemeClr val="tx1"/>
                          </a:solidFill>
                          <a:effectLst/>
                          <a:latin typeface="Calibri" panose="020F0502020204030204" pitchFamily="34" charset="0"/>
                          <a:cs typeface="Calibri" panose="020F0502020204030204" pitchFamily="34" charset="0"/>
                        </a:rPr>
                        <a:t>1 243 152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chemeClr val="tx1"/>
                          </a:solidFill>
                          <a:effectLst/>
                          <a:latin typeface="Calibri" panose="020F0502020204030204" pitchFamily="34" charset="0"/>
                          <a:cs typeface="Calibri" panose="020F0502020204030204" pitchFamily="34" charset="0"/>
                        </a:rPr>
                        <a:t>1 117 163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chemeClr val="tx1"/>
                          </a:solidFill>
                          <a:effectLst/>
                          <a:latin typeface="Calibri" panose="020F0502020204030204" pitchFamily="34" charset="0"/>
                          <a:cs typeface="Calibri" panose="020F0502020204030204" pitchFamily="34" charset="0"/>
                        </a:rPr>
                        <a:t>125 989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chemeClr val="tx1"/>
                          </a:solidFill>
                          <a:effectLst/>
                          <a:latin typeface="Calibri" panose="020F0502020204030204" pitchFamily="34" charset="0"/>
                          <a:cs typeface="Calibri" panose="020F0502020204030204" pitchFamily="34" charset="0"/>
                        </a:rPr>
                        <a:t>45.51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400" b="0" i="0" u="none" strike="noStrike" dirty="0" smtClean="0">
                          <a:solidFill>
                            <a:schemeClr val="tx1"/>
                          </a:solidFill>
                          <a:effectLst/>
                          <a:latin typeface="Calibri" panose="020F0502020204030204" pitchFamily="34" charset="0"/>
                          <a:cs typeface="Calibri" panose="020F0502020204030204" pitchFamily="34" charset="0"/>
                        </a:rPr>
                        <a:t>-   </a:t>
                      </a:r>
                      <a:endParaRPr lang="en-ZA" sz="14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278998">
                <a:tc>
                  <a:txBody>
                    <a:bodyPr/>
                    <a:lstStyle/>
                    <a:p>
                      <a:pPr algn="just" fontAlgn="b"/>
                      <a:r>
                        <a:rPr lang="en-ZA" sz="1400" b="1" i="0" u="none" strike="noStrike" dirty="0">
                          <a:solidFill>
                            <a:schemeClr val="tx1"/>
                          </a:solidFill>
                          <a:effectLst/>
                          <a:latin typeface="Calibri" pitchFamily="34" charset="0"/>
                          <a:cs typeface="Calibri" pitchFamily="34" charset="0"/>
                        </a:rPr>
                        <a:t> Limpopo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a:solidFill>
                            <a:schemeClr val="tx1"/>
                          </a:solidFill>
                          <a:effectLst/>
                          <a:latin typeface="Calibri" panose="020F0502020204030204" pitchFamily="34" charset="0"/>
                          <a:cs typeface="Calibri" panose="020F0502020204030204" pitchFamily="34" charset="0"/>
                        </a:rPr>
                        <a:t>877 072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chemeClr val="tx1"/>
                          </a:solidFill>
                          <a:effectLst/>
                          <a:latin typeface="Calibri" panose="020F0502020204030204" pitchFamily="34" charset="0"/>
                          <a:cs typeface="Calibri" panose="020F0502020204030204" pitchFamily="34" charset="0"/>
                        </a:rPr>
                        <a:t>877 072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a:solidFill>
                            <a:schemeClr val="tx1"/>
                          </a:solidFill>
                          <a:effectLst/>
                          <a:latin typeface="Calibri" panose="020F0502020204030204" pitchFamily="34" charset="0"/>
                          <a:cs typeface="Calibri" panose="020F0502020204030204" pitchFamily="34" charset="0"/>
                        </a:rPr>
                        <a:t>460 321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chemeClr val="tx1"/>
                          </a:solidFill>
                          <a:effectLst/>
                          <a:latin typeface="Calibri" panose="020F0502020204030204" pitchFamily="34" charset="0"/>
                          <a:cs typeface="Calibri" panose="020F0502020204030204" pitchFamily="34" charset="0"/>
                        </a:rPr>
                        <a:t>302 902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chemeClr val="tx1"/>
                          </a:solidFill>
                          <a:effectLst/>
                          <a:latin typeface="Calibri" panose="020F0502020204030204" pitchFamily="34" charset="0"/>
                          <a:cs typeface="Calibri" panose="020F0502020204030204" pitchFamily="34" charset="0"/>
                        </a:rPr>
                        <a:t>157 419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chemeClr val="tx1"/>
                          </a:solidFill>
                          <a:effectLst/>
                          <a:latin typeface="Calibri" panose="020F0502020204030204" pitchFamily="34" charset="0"/>
                          <a:cs typeface="Calibri" panose="020F0502020204030204" pitchFamily="34" charset="0"/>
                        </a:rPr>
                        <a:t>34.54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rtl="0" fontAlgn="b"/>
                      <a:r>
                        <a:rPr lang="en-ZA" sz="1400" b="0" i="0" u="none" strike="noStrike" dirty="0" smtClean="0">
                          <a:solidFill>
                            <a:schemeClr val="tx1"/>
                          </a:solidFill>
                          <a:effectLst/>
                          <a:latin typeface="Calibri" panose="020F0502020204030204" pitchFamily="34" charset="0"/>
                          <a:cs typeface="Calibri" panose="020F0502020204030204" pitchFamily="34" charset="0"/>
                        </a:rPr>
                        <a:t>                </a:t>
                      </a:r>
                      <a:r>
                        <a:rPr lang="en-ZA" sz="1400" b="0" i="0" u="none" strike="noStrike" dirty="0">
                          <a:solidFill>
                            <a:schemeClr val="tx1"/>
                          </a:solidFill>
                          <a:effectLst/>
                          <a:latin typeface="Calibri" panose="020F0502020204030204" pitchFamily="34" charset="0"/>
                          <a:cs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278998">
                <a:tc>
                  <a:txBody>
                    <a:bodyPr/>
                    <a:lstStyle/>
                    <a:p>
                      <a:pPr algn="just" fontAlgn="b"/>
                      <a:r>
                        <a:rPr lang="en-ZA" sz="1400" b="1" i="0" u="none" strike="noStrike" dirty="0">
                          <a:solidFill>
                            <a:schemeClr val="tx1"/>
                          </a:solidFill>
                          <a:effectLst/>
                          <a:latin typeface="Calibri" pitchFamily="34" charset="0"/>
                          <a:cs typeface="Calibri" pitchFamily="34" charset="0"/>
                        </a:rPr>
                        <a:t> Mpumalanga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chemeClr val="tx1"/>
                          </a:solidFill>
                          <a:effectLst/>
                          <a:latin typeface="Calibri" panose="020F0502020204030204" pitchFamily="34" charset="0"/>
                          <a:cs typeface="Calibri" panose="020F0502020204030204" pitchFamily="34" charset="0"/>
                        </a:rPr>
                        <a:t>893 960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chemeClr val="tx1"/>
                          </a:solidFill>
                          <a:effectLst/>
                          <a:latin typeface="Calibri" panose="020F0502020204030204" pitchFamily="34" charset="0"/>
                          <a:cs typeface="Calibri" panose="020F0502020204030204" pitchFamily="34" charset="0"/>
                        </a:rPr>
                        <a:t>893 960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a:solidFill>
                            <a:schemeClr val="tx1"/>
                          </a:solidFill>
                          <a:effectLst/>
                          <a:latin typeface="Calibri" panose="020F0502020204030204" pitchFamily="34" charset="0"/>
                          <a:cs typeface="Calibri" panose="020F0502020204030204" pitchFamily="34" charset="0"/>
                        </a:rPr>
                        <a:t>487 795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a:solidFill>
                            <a:schemeClr val="tx1"/>
                          </a:solidFill>
                          <a:effectLst/>
                          <a:latin typeface="Calibri" panose="020F0502020204030204" pitchFamily="34" charset="0"/>
                          <a:cs typeface="Calibri" panose="020F0502020204030204" pitchFamily="34" charset="0"/>
                        </a:rPr>
                        <a:t>487 931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smtClean="0">
                          <a:solidFill>
                            <a:schemeClr val="tx1"/>
                          </a:solidFill>
                          <a:effectLst/>
                          <a:latin typeface="Calibri" panose="020F0502020204030204" pitchFamily="34" charset="0"/>
                          <a:cs typeface="Calibri" panose="020F0502020204030204" pitchFamily="34" charset="0"/>
                        </a:rPr>
                        <a:t>(-135)</a:t>
                      </a:r>
                      <a:endParaRPr lang="en-ZA" sz="14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chemeClr val="tx1"/>
                          </a:solidFill>
                          <a:effectLst/>
                          <a:latin typeface="Calibri" panose="020F0502020204030204" pitchFamily="34" charset="0"/>
                          <a:cs typeface="Calibri" panose="020F0502020204030204" pitchFamily="34" charset="0"/>
                        </a:rPr>
                        <a:t>54.58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rtl="0" fontAlgn="b"/>
                      <a:r>
                        <a:rPr lang="en-ZA" sz="1400" b="0" i="0" u="none" strike="noStrike" dirty="0" smtClean="0">
                          <a:solidFill>
                            <a:schemeClr val="tx1"/>
                          </a:solidFill>
                          <a:effectLst/>
                          <a:latin typeface="Calibri" panose="020F0502020204030204" pitchFamily="34" charset="0"/>
                          <a:cs typeface="Calibri" panose="020F0502020204030204" pitchFamily="34" charset="0"/>
                        </a:rPr>
                        <a:t>                   </a:t>
                      </a:r>
                      <a:r>
                        <a:rPr lang="en-ZA" sz="1400" b="0" i="0" u="none" strike="noStrike" dirty="0">
                          <a:solidFill>
                            <a:schemeClr val="tx1"/>
                          </a:solidFill>
                          <a:effectLst/>
                          <a:latin typeface="Calibri" panose="020F0502020204030204" pitchFamily="34" charset="0"/>
                          <a:cs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278998">
                <a:tc>
                  <a:txBody>
                    <a:bodyPr/>
                    <a:lstStyle/>
                    <a:p>
                      <a:pPr algn="just" fontAlgn="b"/>
                      <a:r>
                        <a:rPr lang="en-ZA" sz="1400" b="1" i="0" u="none" strike="noStrike" dirty="0">
                          <a:solidFill>
                            <a:schemeClr val="tx1"/>
                          </a:solidFill>
                          <a:effectLst/>
                          <a:latin typeface="Calibri" pitchFamily="34" charset="0"/>
                          <a:cs typeface="Calibri" pitchFamily="34" charset="0"/>
                        </a:rPr>
                        <a:t> Northern Cape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chemeClr val="tx1"/>
                          </a:solidFill>
                          <a:effectLst/>
                          <a:latin typeface="Calibri" panose="020F0502020204030204" pitchFamily="34" charset="0"/>
                          <a:cs typeface="Calibri" panose="020F0502020204030204" pitchFamily="34" charset="0"/>
                        </a:rPr>
                        <a:t>264 528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chemeClr val="tx1"/>
                          </a:solidFill>
                          <a:effectLst/>
                          <a:latin typeface="Calibri" panose="020F0502020204030204" pitchFamily="34" charset="0"/>
                          <a:cs typeface="Calibri" panose="020F0502020204030204" pitchFamily="34" charset="0"/>
                        </a:rPr>
                        <a:t>264 528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chemeClr val="tx1"/>
                          </a:solidFill>
                          <a:effectLst/>
                          <a:latin typeface="Calibri" panose="020F0502020204030204" pitchFamily="34" charset="0"/>
                          <a:cs typeface="Calibri" panose="020F0502020204030204" pitchFamily="34" charset="0"/>
                        </a:rPr>
                        <a:t>166 956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chemeClr val="tx1"/>
                          </a:solidFill>
                          <a:effectLst/>
                          <a:latin typeface="Calibri" panose="020F0502020204030204" pitchFamily="34" charset="0"/>
                          <a:cs typeface="Calibri" panose="020F0502020204030204" pitchFamily="34" charset="0"/>
                        </a:rPr>
                        <a:t>207 767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smtClean="0">
                          <a:solidFill>
                            <a:schemeClr val="tx1"/>
                          </a:solidFill>
                          <a:effectLst/>
                          <a:latin typeface="Calibri" panose="020F0502020204030204" pitchFamily="34" charset="0"/>
                          <a:cs typeface="Calibri" panose="020F0502020204030204" pitchFamily="34" charset="0"/>
                        </a:rPr>
                        <a:t>(-40 811)</a:t>
                      </a:r>
                      <a:endParaRPr lang="en-ZA" sz="14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chemeClr val="tx1"/>
                          </a:solidFill>
                          <a:effectLst/>
                          <a:latin typeface="Calibri" panose="020F0502020204030204" pitchFamily="34" charset="0"/>
                          <a:cs typeface="Calibri" panose="020F0502020204030204" pitchFamily="34" charset="0"/>
                        </a:rPr>
                        <a:t>78.54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rtl="0" fontAlgn="b"/>
                      <a:r>
                        <a:rPr lang="en-ZA" sz="1400" b="0" i="0" u="none" strike="noStrike" dirty="0">
                          <a:solidFill>
                            <a:schemeClr val="tx1"/>
                          </a:solidFill>
                          <a:effectLst/>
                          <a:latin typeface="Calibri" panose="020F0502020204030204" pitchFamily="34" charset="0"/>
                          <a:cs typeface="Calibri" panose="020F0502020204030204" pitchFamily="34" charset="0"/>
                        </a:rPr>
                        <a:t>109 576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278998">
                <a:tc>
                  <a:txBody>
                    <a:bodyPr/>
                    <a:lstStyle/>
                    <a:p>
                      <a:pPr algn="just" fontAlgn="b"/>
                      <a:r>
                        <a:rPr lang="en-ZA" sz="1400" b="1" i="0" u="none" strike="noStrike" dirty="0">
                          <a:solidFill>
                            <a:schemeClr val="tx1"/>
                          </a:solidFill>
                          <a:effectLst/>
                          <a:latin typeface="Calibri" pitchFamily="34" charset="0"/>
                          <a:cs typeface="Calibri" pitchFamily="34" charset="0"/>
                        </a:rPr>
                        <a:t> North West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chemeClr val="tx1"/>
                          </a:solidFill>
                          <a:effectLst/>
                          <a:latin typeface="Calibri" panose="020F0502020204030204" pitchFamily="34" charset="0"/>
                          <a:cs typeface="Calibri" panose="020F0502020204030204" pitchFamily="34" charset="0"/>
                        </a:rPr>
                        <a:t>1 234 648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chemeClr val="tx1"/>
                          </a:solidFill>
                          <a:effectLst/>
                          <a:latin typeface="Calibri" panose="020F0502020204030204" pitchFamily="34" charset="0"/>
                          <a:cs typeface="Calibri" panose="020F0502020204030204" pitchFamily="34" charset="0"/>
                        </a:rPr>
                        <a:t>1 234 648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chemeClr val="tx1"/>
                          </a:solidFill>
                          <a:effectLst/>
                          <a:latin typeface="Calibri" panose="020F0502020204030204" pitchFamily="34" charset="0"/>
                          <a:cs typeface="Calibri" panose="020F0502020204030204" pitchFamily="34" charset="0"/>
                        </a:rPr>
                        <a:t>569 647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smtClean="0">
                          <a:solidFill>
                            <a:schemeClr val="tx1"/>
                          </a:solidFill>
                          <a:effectLst/>
                          <a:latin typeface="Calibri" panose="020F0502020204030204" pitchFamily="34" charset="0"/>
                          <a:cs typeface="Calibri" panose="020F0502020204030204" pitchFamily="34" charset="0"/>
                        </a:rPr>
                        <a:t>321 876</a:t>
                      </a:r>
                      <a:endParaRPr lang="en-ZA" sz="14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smtClean="0">
                          <a:solidFill>
                            <a:schemeClr val="tx1"/>
                          </a:solidFill>
                          <a:effectLst/>
                          <a:latin typeface="Calibri" panose="020F0502020204030204" pitchFamily="34" charset="0"/>
                          <a:cs typeface="Calibri" panose="020F0502020204030204" pitchFamily="34" charset="0"/>
                        </a:rPr>
                        <a:t>247 771</a:t>
                      </a:r>
                      <a:endParaRPr lang="en-ZA" sz="14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chemeClr val="tx1"/>
                          </a:solidFill>
                          <a:effectLst/>
                          <a:latin typeface="Calibri" panose="020F0502020204030204" pitchFamily="34" charset="0"/>
                          <a:cs typeface="Calibri" panose="020F0502020204030204" pitchFamily="34" charset="0"/>
                        </a:rPr>
                        <a:t>26.07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rtl="0" fontAlgn="b"/>
                      <a:r>
                        <a:rPr lang="en-ZA" sz="1400" b="0" i="0" u="none" strike="noStrike" dirty="0">
                          <a:solidFill>
                            <a:schemeClr val="tx1"/>
                          </a:solidFill>
                          <a:effectLst/>
                          <a:latin typeface="Calibri" panose="020F0502020204030204" pitchFamily="34" charset="0"/>
                          <a:cs typeface="Calibri" panose="020F0502020204030204" pitchFamily="34" charset="0"/>
                        </a:rPr>
                        <a:t>42 677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278998">
                <a:tc>
                  <a:txBody>
                    <a:bodyPr/>
                    <a:lstStyle/>
                    <a:p>
                      <a:pPr algn="just" fontAlgn="b"/>
                      <a:r>
                        <a:rPr lang="en-ZA" sz="1400" b="1" i="0" u="none" strike="noStrike" dirty="0">
                          <a:solidFill>
                            <a:schemeClr val="tx1"/>
                          </a:solidFill>
                          <a:effectLst/>
                          <a:latin typeface="Calibri" pitchFamily="34" charset="0"/>
                          <a:cs typeface="Calibri" pitchFamily="34" charset="0"/>
                        </a:rPr>
                        <a:t> Western Cape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chemeClr val="tx1"/>
                          </a:solidFill>
                          <a:effectLst/>
                          <a:latin typeface="Calibri" panose="020F0502020204030204" pitchFamily="34" charset="0"/>
                          <a:cs typeface="Calibri" panose="020F0502020204030204" pitchFamily="34" charset="0"/>
                        </a:rPr>
                        <a:t>1 575 285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chemeClr val="tx1"/>
                          </a:solidFill>
                          <a:effectLst/>
                          <a:latin typeface="Calibri" panose="020F0502020204030204" pitchFamily="34" charset="0"/>
                          <a:cs typeface="Calibri" panose="020F0502020204030204" pitchFamily="34" charset="0"/>
                        </a:rPr>
                        <a:t>1 575 285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chemeClr val="tx1"/>
                          </a:solidFill>
                          <a:effectLst/>
                          <a:latin typeface="Calibri" panose="020F0502020204030204" pitchFamily="34" charset="0"/>
                          <a:cs typeface="Calibri" panose="020F0502020204030204" pitchFamily="34" charset="0"/>
                        </a:rPr>
                        <a:t>803 760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chemeClr val="tx1"/>
                          </a:solidFill>
                          <a:effectLst/>
                          <a:latin typeface="Calibri" panose="020F0502020204030204" pitchFamily="34" charset="0"/>
                          <a:cs typeface="Calibri" panose="020F0502020204030204" pitchFamily="34" charset="0"/>
                        </a:rPr>
                        <a:t>842 012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smtClean="0">
                          <a:solidFill>
                            <a:schemeClr val="tx1"/>
                          </a:solidFill>
                          <a:effectLst/>
                          <a:latin typeface="Calibri" panose="020F0502020204030204" pitchFamily="34" charset="0"/>
                          <a:cs typeface="Calibri" panose="020F0502020204030204" pitchFamily="34" charset="0"/>
                        </a:rPr>
                        <a:t>(-38 252)</a:t>
                      </a:r>
                      <a:endParaRPr lang="en-ZA" sz="14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chemeClr val="tx1"/>
                          </a:solidFill>
                          <a:effectLst/>
                          <a:latin typeface="Calibri" panose="020F0502020204030204" pitchFamily="34" charset="0"/>
                          <a:cs typeface="Calibri" panose="020F0502020204030204" pitchFamily="34" charset="0"/>
                        </a:rPr>
                        <a:t>53.45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rtl="0" fontAlgn="b"/>
                      <a:r>
                        <a:rPr lang="en-ZA" sz="1400" b="0" i="0" u="none" strike="noStrike" dirty="0" smtClean="0">
                          <a:solidFill>
                            <a:schemeClr val="tx1"/>
                          </a:solidFill>
                          <a:effectLst/>
                          <a:latin typeface="Calibri" panose="020F0502020204030204" pitchFamily="34" charset="0"/>
                          <a:cs typeface="Calibri" panose="020F0502020204030204" pitchFamily="34" charset="0"/>
                        </a:rPr>
                        <a:t>              </a:t>
                      </a:r>
                      <a:r>
                        <a:rPr lang="en-ZA" sz="1400" b="0" i="0" u="none" strike="noStrike" dirty="0">
                          <a:solidFill>
                            <a:schemeClr val="tx1"/>
                          </a:solidFill>
                          <a:effectLst/>
                          <a:latin typeface="Calibri" panose="020F0502020204030204" pitchFamily="34" charset="0"/>
                          <a:cs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278998">
                <a:tc>
                  <a:txBody>
                    <a:bodyPr/>
                    <a:lstStyle/>
                    <a:p>
                      <a:pPr algn="just" fontAlgn="ctr"/>
                      <a:r>
                        <a:rPr lang="en-ZA" sz="1400" b="1" i="0" u="none" strike="noStrike" dirty="0">
                          <a:solidFill>
                            <a:schemeClr val="tx1"/>
                          </a:solidFill>
                          <a:effectLst/>
                          <a:latin typeface="Calibri" pitchFamily="34" charset="0"/>
                          <a:cs typeface="Calibri" pitchFamily="34" charset="0"/>
                        </a:rPr>
                        <a:t> Total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rtl="0" fontAlgn="b"/>
                      <a:r>
                        <a:rPr lang="en-ZA" sz="1400" b="1" i="0" u="none" strike="noStrike">
                          <a:solidFill>
                            <a:schemeClr val="tx1"/>
                          </a:solidFill>
                          <a:effectLst/>
                          <a:latin typeface="Calibri" panose="020F0502020204030204" pitchFamily="34" charset="0"/>
                          <a:cs typeface="Calibri" panose="020F0502020204030204" pitchFamily="34" charset="0"/>
                        </a:rPr>
                        <a:t>13 402 961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r" rtl="0" fontAlgn="b"/>
                      <a:r>
                        <a:rPr lang="en-ZA" sz="1400" b="1" i="0" u="none" strike="noStrike" dirty="0">
                          <a:solidFill>
                            <a:schemeClr val="tx1"/>
                          </a:solidFill>
                          <a:effectLst/>
                          <a:latin typeface="Calibri" panose="020F0502020204030204" pitchFamily="34" charset="0"/>
                          <a:cs typeface="Calibri" panose="020F0502020204030204" pitchFamily="34" charset="0"/>
                        </a:rPr>
                        <a:t>13 402 961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rtl="0" fontAlgn="b"/>
                      <a:r>
                        <a:rPr lang="en-ZA" sz="1400" b="1" i="0" u="none" strike="noStrike">
                          <a:solidFill>
                            <a:schemeClr val="tx1"/>
                          </a:solidFill>
                          <a:effectLst/>
                          <a:latin typeface="Calibri" panose="020F0502020204030204" pitchFamily="34" charset="0"/>
                          <a:cs typeface="Calibri" panose="020F0502020204030204" pitchFamily="34" charset="0"/>
                        </a:rPr>
                        <a:t>6 916 317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rtl="0" fontAlgn="ctr"/>
                      <a:r>
                        <a:rPr lang="en-ZA" sz="1400" b="1" i="0" u="none" strike="noStrike" dirty="0" smtClean="0">
                          <a:solidFill>
                            <a:schemeClr val="tx1"/>
                          </a:solidFill>
                          <a:effectLst/>
                          <a:latin typeface="Calibri" panose="020F0502020204030204" pitchFamily="34" charset="0"/>
                          <a:cs typeface="Calibri" panose="020F0502020204030204" pitchFamily="34" charset="0"/>
                        </a:rPr>
                        <a:t>5 529 074</a:t>
                      </a:r>
                      <a:endParaRPr lang="en-ZA" sz="1400" b="1"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r" rtl="0" fontAlgn="ctr"/>
                      <a:r>
                        <a:rPr lang="en-ZA" sz="1400" b="1" i="0" u="none" strike="noStrike" dirty="0" smtClean="0">
                          <a:solidFill>
                            <a:schemeClr val="tx1"/>
                          </a:solidFill>
                          <a:effectLst/>
                          <a:latin typeface="Calibri" panose="020F0502020204030204" pitchFamily="34" charset="0"/>
                          <a:cs typeface="Calibri" panose="020F0502020204030204" pitchFamily="34" charset="0"/>
                        </a:rPr>
                        <a:t>1 387 244</a:t>
                      </a:r>
                      <a:endParaRPr lang="en-ZA" sz="1400" b="1"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rtl="0" fontAlgn="ctr"/>
                      <a:r>
                        <a:rPr lang="en-ZA" sz="1400" b="1" i="0" u="none" strike="noStrike" dirty="0">
                          <a:solidFill>
                            <a:schemeClr val="tx1"/>
                          </a:solidFill>
                          <a:effectLst/>
                          <a:latin typeface="Calibri" panose="020F0502020204030204" pitchFamily="34" charset="0"/>
                          <a:cs typeface="Calibri" panose="020F0502020204030204" pitchFamily="34" charset="0"/>
                        </a:rPr>
                        <a:t>41.25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rtl="0" fontAlgn="ctr"/>
                      <a:r>
                        <a:rPr lang="en-ZA" sz="1400" b="1" i="0" u="none" strike="noStrike" dirty="0">
                          <a:solidFill>
                            <a:schemeClr val="tx1"/>
                          </a:solidFill>
                          <a:effectLst/>
                          <a:latin typeface="Calibri" panose="020F0502020204030204" pitchFamily="34" charset="0"/>
                          <a:cs typeface="Calibri" panose="020F0502020204030204" pitchFamily="34" charset="0"/>
                        </a:rPr>
                        <a:t>505 061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xmlns="" val="10011"/>
                  </a:ext>
                </a:extLst>
              </a:tr>
              <a:tr h="268369">
                <a:tc gridSpan="8">
                  <a:txBody>
                    <a:bodyPr/>
                    <a:lstStyle/>
                    <a:p>
                      <a:pPr algn="l" fontAlgn="b"/>
                      <a:r>
                        <a:rPr lang="en-GB" sz="1400" b="1" i="0" u="none" strike="noStrike" dirty="0">
                          <a:solidFill>
                            <a:schemeClr val="tx1"/>
                          </a:solidFill>
                          <a:effectLst/>
                          <a:latin typeface="Calibri" pitchFamily="34" charset="0"/>
                          <a:cs typeface="Calibri" pitchFamily="34" charset="0"/>
                        </a:rPr>
                        <a:t>NB: Roll-Overs are provisionally approved by National Treasury pending </a:t>
                      </a:r>
                      <a:r>
                        <a:rPr lang="en-GB" sz="1400" b="1" i="0" u="none" strike="noStrike" dirty="0" smtClean="0">
                          <a:solidFill>
                            <a:schemeClr val="tx1"/>
                          </a:solidFill>
                          <a:effectLst/>
                          <a:latin typeface="Calibri" pitchFamily="34" charset="0"/>
                          <a:cs typeface="Calibri" pitchFamily="34" charset="0"/>
                        </a:rPr>
                        <a:t>approval </a:t>
                      </a:r>
                      <a:r>
                        <a:rPr lang="en-GB" sz="1400" b="1" i="0" u="none" strike="noStrike" dirty="0">
                          <a:solidFill>
                            <a:schemeClr val="tx1"/>
                          </a:solidFill>
                          <a:effectLst/>
                          <a:latin typeface="Calibri" pitchFamily="34" charset="0"/>
                          <a:cs typeface="Calibri" pitchFamily="34" charset="0"/>
                        </a:rPr>
                        <a:t>of Mid-term adjustment budget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12"/>
                  </a:ext>
                </a:extLst>
              </a:tr>
            </a:tbl>
          </a:graphicData>
        </a:graphic>
      </p:graphicFrame>
    </p:spTree>
    <p:extLst>
      <p:ext uri="{BB962C8B-B14F-4D97-AF65-F5344CB8AC3E}">
        <p14:creationId xmlns:p14="http://schemas.microsoft.com/office/powerpoint/2010/main" xmlns="" val="4285549932"/>
      </p:ext>
    </p:extLst>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a:extLst>
              <a:ext uri="{FF2B5EF4-FFF2-40B4-BE49-F238E27FC236}">
                <a16:creationId xmlns:a16="http://schemas.microsoft.com/office/drawing/2014/main" xmlns="" id="{DD3AFC29-71D0-F64C-AB67-4997AF02918C}"/>
              </a:ext>
            </a:extLst>
          </p:cNvPr>
          <p:cNvSpPr>
            <a:spLocks noGrp="1"/>
          </p:cNvSpPr>
          <p:nvPr>
            <p:ph type="title"/>
          </p:nvPr>
        </p:nvSpPr>
        <p:spPr>
          <a:xfrm>
            <a:off x="381000" y="61118"/>
            <a:ext cx="8229600" cy="487363"/>
          </a:xfrm>
          <a:gradFill rotWithShape="1">
            <a:gsLst>
              <a:gs pos="0">
                <a:srgbClr val="216331"/>
              </a:gs>
              <a:gs pos="100000">
                <a:srgbClr val="307C5B"/>
              </a:gs>
            </a:gsLst>
            <a:lin ang="0" scaled="1"/>
          </a:gradFill>
          <a:ln>
            <a:solidFill>
              <a:srgbClr val="307C5B"/>
            </a:solidFill>
            <a:miter lim="800000"/>
            <a:headEnd/>
            <a:tailEnd/>
          </a:ln>
        </p:spPr>
        <p:txBody>
          <a:bodyPr vert="horz" wrap="square" lIns="91440" tIns="45720" rIns="91440" bIns="45720" numCol="1" anchor="ctr" anchorCtr="0" compatLnSpc="1">
            <a:prstTxWarp prst="textNoShape">
              <a:avLst/>
            </a:prstTxWarp>
          </a:bodyPr>
          <a:lstStyle/>
          <a:p>
            <a:pPr defTabSz="685800" fontAlgn="auto">
              <a:spcBef>
                <a:spcPts val="0"/>
              </a:spcBef>
              <a:spcAft>
                <a:spcPts val="0"/>
              </a:spcAft>
            </a:pPr>
            <a:r>
              <a:rPr lang="en-US" altLang="en-US" sz="3600" b="1" kern="0" dirty="0" smtClean="0">
                <a:solidFill>
                  <a:schemeClr val="bg2"/>
                </a:solidFill>
                <a:latin typeface="Calibri"/>
                <a:cs typeface="+mn-cs"/>
              </a:rPr>
              <a:t>HSDG Performance Analysis</a:t>
            </a:r>
            <a:endParaRPr lang="en-US" altLang="en-US" sz="3600" b="1" kern="0" dirty="0">
              <a:solidFill>
                <a:schemeClr val="bg2"/>
              </a:solidFill>
              <a:latin typeface="Calibri"/>
              <a:cs typeface="+mn-cs"/>
            </a:endParaRPr>
          </a:p>
        </p:txBody>
      </p:sp>
      <p:sp>
        <p:nvSpPr>
          <p:cNvPr id="9218" name="Content Placeholder 2">
            <a:extLst>
              <a:ext uri="{FF2B5EF4-FFF2-40B4-BE49-F238E27FC236}">
                <a16:creationId xmlns:a16="http://schemas.microsoft.com/office/drawing/2014/main" xmlns="" id="{AD58062B-EDBB-FF4F-82CD-968146D20E4F}"/>
              </a:ext>
            </a:extLst>
          </p:cNvPr>
          <p:cNvSpPr>
            <a:spLocks noGrp="1"/>
          </p:cNvSpPr>
          <p:nvPr>
            <p:ph idx="1"/>
          </p:nvPr>
        </p:nvSpPr>
        <p:spPr>
          <a:xfrm>
            <a:off x="251520" y="704658"/>
            <a:ext cx="8442068" cy="5028598"/>
          </a:xfrm>
        </p:spPr>
        <p:txBody>
          <a:bodyPr/>
          <a:lstStyle/>
          <a:p>
            <a:pPr algn="just">
              <a:buFont typeface="Wingdings" panose="05000000000000000000" pitchFamily="2" charset="2"/>
              <a:buChar char="Ø"/>
            </a:pPr>
            <a:r>
              <a:rPr lang="en-US" sz="1400" b="1" dirty="0" smtClean="0">
                <a:latin typeface="Calibri" panose="020F0502020204030204" pitchFamily="34" charset="0"/>
                <a:cs typeface="Calibri" panose="020F0502020204030204" pitchFamily="34" charset="0"/>
              </a:rPr>
              <a:t>As at 30 September 2021</a:t>
            </a:r>
            <a:r>
              <a:rPr lang="en-US" sz="1400" dirty="0" smtClean="0">
                <a:latin typeface="Calibri" panose="020F0502020204030204" pitchFamily="34" charset="0"/>
                <a:cs typeface="Calibri" panose="020F0502020204030204" pitchFamily="34" charset="0"/>
              </a:rPr>
              <a:t>, </a:t>
            </a:r>
            <a:r>
              <a:rPr lang="en-ZA" sz="1400" dirty="0" smtClean="0">
                <a:latin typeface="Calibri" panose="020F0502020204030204" pitchFamily="34" charset="0"/>
                <a:cs typeface="Calibri" panose="020F0502020204030204" pitchFamily="34" charset="0"/>
              </a:rPr>
              <a:t>R6.9 </a:t>
            </a:r>
            <a:r>
              <a:rPr lang="en-ZA" sz="1400" dirty="0">
                <a:latin typeface="Calibri" panose="020F0502020204030204" pitchFamily="34" charset="0"/>
                <a:cs typeface="Calibri" panose="020F0502020204030204" pitchFamily="34" charset="0"/>
              </a:rPr>
              <a:t>billion was transferred across all </a:t>
            </a:r>
            <a:r>
              <a:rPr lang="en-ZA" sz="1400" dirty="0" smtClean="0">
                <a:latin typeface="Calibri" panose="020F0502020204030204" pitchFamily="34" charset="0"/>
                <a:cs typeface="Calibri" panose="020F0502020204030204" pitchFamily="34" charset="0"/>
              </a:rPr>
              <a:t>provinces </a:t>
            </a:r>
            <a:r>
              <a:rPr lang="en-ZA" sz="1400" dirty="0">
                <a:latin typeface="Calibri" panose="020F0502020204030204" pitchFamily="34" charset="0"/>
                <a:cs typeface="Calibri" panose="020F0502020204030204" pitchFamily="34" charset="0"/>
              </a:rPr>
              <a:t>with </a:t>
            </a:r>
            <a:r>
              <a:rPr lang="en-ZA" sz="1400" dirty="0" smtClean="0">
                <a:latin typeface="Calibri" panose="020F0502020204030204" pitchFamily="34" charset="0"/>
                <a:cs typeface="Calibri" panose="020F0502020204030204" pitchFamily="34" charset="0"/>
              </a:rPr>
              <a:t>R5.5 </a:t>
            </a:r>
            <a:r>
              <a:rPr lang="en-ZA" sz="1400" dirty="0">
                <a:latin typeface="Calibri" panose="020F0502020204030204" pitchFamily="34" charset="0"/>
                <a:cs typeface="Calibri" panose="020F0502020204030204" pitchFamily="34" charset="0"/>
              </a:rPr>
              <a:t>billion </a:t>
            </a:r>
            <a:r>
              <a:rPr lang="en-ZA" sz="1400" dirty="0" smtClean="0">
                <a:latin typeface="Calibri" panose="020F0502020204030204" pitchFamily="34" charset="0"/>
                <a:cs typeface="Calibri" panose="020F0502020204030204" pitchFamily="34" charset="0"/>
              </a:rPr>
              <a:t>spent, </a:t>
            </a:r>
            <a:r>
              <a:rPr lang="en-ZA" sz="1400" dirty="0">
                <a:latin typeface="Calibri" panose="020F0502020204030204" pitchFamily="34" charset="0"/>
                <a:cs typeface="Calibri" panose="020F0502020204030204" pitchFamily="34" charset="0"/>
              </a:rPr>
              <a:t>which represents </a:t>
            </a:r>
            <a:r>
              <a:rPr lang="en-ZA" sz="1400" dirty="0" smtClean="0">
                <a:latin typeface="Calibri" panose="020F0502020204030204" pitchFamily="34" charset="0"/>
                <a:cs typeface="Calibri" panose="020F0502020204030204" pitchFamily="34" charset="0"/>
              </a:rPr>
              <a:t>51% </a:t>
            </a:r>
            <a:r>
              <a:rPr lang="en-ZA" sz="1400" dirty="0">
                <a:latin typeface="Calibri" panose="020F0502020204030204" pitchFamily="34" charset="0"/>
                <a:cs typeface="Calibri" panose="020F0502020204030204" pitchFamily="34" charset="0"/>
              </a:rPr>
              <a:t>of the total allocated </a:t>
            </a:r>
            <a:r>
              <a:rPr lang="en-ZA" sz="1400" dirty="0" smtClean="0">
                <a:latin typeface="Calibri" panose="020F0502020204030204" pitchFamily="34" charset="0"/>
                <a:cs typeface="Calibri" panose="020F0502020204030204" pitchFamily="34" charset="0"/>
              </a:rPr>
              <a:t>funds,</a:t>
            </a:r>
            <a:r>
              <a:rPr lang="en-US" sz="1400" dirty="0" smtClean="0">
                <a:latin typeface="Calibri" panose="020F0502020204030204" pitchFamily="34" charset="0"/>
                <a:cs typeface="Calibri" panose="020F0502020204030204" pitchFamily="34" charset="0"/>
              </a:rPr>
              <a:t> where 39 617 of the targeted 47 572 housing opportunities were yielded from the reported expenditure. Of these</a:t>
            </a:r>
            <a:r>
              <a:rPr lang="en-US" sz="1400" b="1" dirty="0" smtClean="0">
                <a:latin typeface="Calibri" panose="020F0502020204030204" pitchFamily="34" charset="0"/>
                <a:cs typeface="Calibri" panose="020F0502020204030204" pitchFamily="34" charset="0"/>
              </a:rPr>
              <a:t>:</a:t>
            </a:r>
            <a:endParaRPr lang="en-US" sz="1400" b="1" dirty="0">
              <a:latin typeface="Calibri" panose="020F0502020204030204" pitchFamily="34" charset="0"/>
              <a:cs typeface="Calibri" panose="020F0502020204030204" pitchFamily="34" charset="0"/>
            </a:endParaRPr>
          </a:p>
          <a:p>
            <a:pPr lvl="1" algn="just">
              <a:buFont typeface="Wingdings" panose="05000000000000000000" pitchFamily="2" charset="2"/>
              <a:buChar char="q"/>
            </a:pPr>
            <a:r>
              <a:rPr lang="en-US" sz="1400" dirty="0" smtClean="0">
                <a:latin typeface="Calibri" panose="020F0502020204030204" pitchFamily="34" charset="0"/>
                <a:cs typeface="Calibri" panose="020F0502020204030204" pitchFamily="34" charset="0"/>
              </a:rPr>
              <a:t>R5.5 </a:t>
            </a:r>
            <a:r>
              <a:rPr lang="en-US" sz="1400" dirty="0">
                <a:latin typeface="Calibri" panose="020F0502020204030204" pitchFamily="34" charset="0"/>
                <a:cs typeface="Calibri" panose="020F0502020204030204" pitchFamily="34" charset="0"/>
              </a:rPr>
              <a:t>billion </a:t>
            </a:r>
            <a:r>
              <a:rPr lang="en-US" sz="1400" dirty="0" smtClean="0">
                <a:latin typeface="Calibri" panose="020F0502020204030204" pitchFamily="34" charset="0"/>
                <a:cs typeface="Calibri" panose="020F0502020204030204" pitchFamily="34" charset="0"/>
              </a:rPr>
              <a:t>(41.25%) of </a:t>
            </a:r>
            <a:r>
              <a:rPr lang="en-US" sz="1400" dirty="0">
                <a:latin typeface="Calibri" panose="020F0502020204030204" pitchFamily="34" charset="0"/>
                <a:cs typeface="Calibri" panose="020F0502020204030204" pitchFamily="34" charset="0"/>
              </a:rPr>
              <a:t>the total available funds </a:t>
            </a:r>
            <a:r>
              <a:rPr lang="en-US" sz="1400" dirty="0" smtClean="0">
                <a:latin typeface="Calibri" panose="020F0502020204030204" pitchFamily="34" charset="0"/>
                <a:cs typeface="Calibri" panose="020F0502020204030204" pitchFamily="34" charset="0"/>
              </a:rPr>
              <a:t>was </a:t>
            </a:r>
            <a:r>
              <a:rPr lang="en-US" sz="1400" dirty="0">
                <a:latin typeface="Calibri" panose="020F0502020204030204" pitchFamily="34" charset="0"/>
                <a:cs typeface="Calibri" panose="020F0502020204030204" pitchFamily="34" charset="0"/>
              </a:rPr>
              <a:t>spent by all </a:t>
            </a:r>
            <a:r>
              <a:rPr lang="en-US" sz="1400" dirty="0" smtClean="0">
                <a:latin typeface="Calibri" panose="020F0502020204030204" pitchFamily="34" charset="0"/>
                <a:cs typeface="Calibri" panose="020F0502020204030204" pitchFamily="34" charset="0"/>
              </a:rPr>
              <a:t>Provinces.</a:t>
            </a:r>
          </a:p>
          <a:p>
            <a:pPr lvl="1" algn="just">
              <a:buFont typeface="Wingdings" panose="05000000000000000000" pitchFamily="2" charset="2"/>
              <a:buChar char="q"/>
            </a:pPr>
            <a:r>
              <a:rPr lang="en-US" sz="1400" dirty="0">
                <a:latin typeface="Calibri" panose="020F0502020204030204" pitchFamily="34" charset="0"/>
                <a:cs typeface="Calibri" panose="020F0502020204030204" pitchFamily="34" charset="0"/>
              </a:rPr>
              <a:t>Northern Cape </a:t>
            </a:r>
            <a:r>
              <a:rPr lang="en-US" sz="1400" dirty="0" smtClean="0">
                <a:latin typeface="Calibri" panose="020F0502020204030204" pitchFamily="34" charset="0"/>
                <a:cs typeface="Calibri" panose="020F0502020204030204" pitchFamily="34" charset="0"/>
              </a:rPr>
              <a:t>performed </a:t>
            </a:r>
            <a:r>
              <a:rPr lang="en-US" sz="1400" dirty="0">
                <a:latin typeface="Calibri" panose="020F0502020204030204" pitchFamily="34" charset="0"/>
                <a:cs typeface="Calibri" panose="020F0502020204030204" pitchFamily="34" charset="0"/>
              </a:rPr>
              <a:t>well and already requested additional funding with </a:t>
            </a:r>
            <a:r>
              <a:rPr lang="en-US" sz="1400" dirty="0" smtClean="0">
                <a:latin typeface="Calibri" panose="020F0502020204030204" pitchFamily="34" charset="0"/>
                <a:cs typeface="Calibri" panose="020F0502020204030204" pitchFamily="34" charset="0"/>
              </a:rPr>
              <a:t>a </a:t>
            </a:r>
            <a:r>
              <a:rPr lang="en-US" sz="1400" dirty="0">
                <a:latin typeface="Calibri" panose="020F0502020204030204" pitchFamily="34" charset="0"/>
                <a:cs typeface="Calibri" panose="020F0502020204030204" pitchFamily="34" charset="0"/>
              </a:rPr>
              <a:t>reported expenditure </a:t>
            </a:r>
            <a:r>
              <a:rPr lang="en-US" sz="1400" dirty="0" smtClean="0">
                <a:latin typeface="Calibri" panose="020F0502020204030204" pitchFamily="34" charset="0"/>
                <a:cs typeface="Calibri" panose="020F0502020204030204" pitchFamily="34" charset="0"/>
              </a:rPr>
              <a:t>of </a:t>
            </a:r>
            <a:r>
              <a:rPr lang="en-US" sz="1400" dirty="0">
                <a:latin typeface="Calibri" panose="020F0502020204030204" pitchFamily="34" charset="0"/>
                <a:cs typeface="Calibri" panose="020F0502020204030204" pitchFamily="34" charset="0"/>
              </a:rPr>
              <a:t>78.6% of the total allocated funds, excluding </a:t>
            </a:r>
            <a:r>
              <a:rPr lang="en-US" sz="1400" dirty="0" smtClean="0">
                <a:latin typeface="Calibri" panose="020F0502020204030204" pitchFamily="34" charset="0"/>
                <a:cs typeface="Calibri" panose="020F0502020204030204" pitchFamily="34" charset="0"/>
              </a:rPr>
              <a:t>R109 </a:t>
            </a:r>
            <a:r>
              <a:rPr lang="en-US" sz="1400" dirty="0">
                <a:latin typeface="Calibri" panose="020F0502020204030204" pitchFamily="34" charset="0"/>
                <a:cs typeface="Calibri" panose="020F0502020204030204" pitchFamily="34" charset="0"/>
              </a:rPr>
              <a:t>million </a:t>
            </a:r>
            <a:r>
              <a:rPr lang="en-US" sz="1400" dirty="0" smtClean="0">
                <a:latin typeface="Calibri" panose="020F0502020204030204" pitchFamily="34" charset="0"/>
                <a:cs typeface="Calibri" panose="020F0502020204030204" pitchFamily="34" charset="0"/>
              </a:rPr>
              <a:t>rollover</a:t>
            </a:r>
            <a:r>
              <a:rPr lang="en-US" sz="1400" dirty="0">
                <a:latin typeface="Calibri" panose="020F0502020204030204" pitchFamily="34" charset="0"/>
                <a:cs typeface="Calibri" panose="020F0502020204030204" pitchFamily="34" charset="0"/>
              </a:rPr>
              <a:t>.</a:t>
            </a:r>
          </a:p>
          <a:p>
            <a:pPr lvl="1" algn="just">
              <a:buFont typeface="Wingdings" panose="05000000000000000000" pitchFamily="2" charset="2"/>
              <a:buChar char="q"/>
            </a:pPr>
            <a:r>
              <a:rPr lang="en-US" sz="1400" dirty="0" smtClean="0">
                <a:latin typeface="Calibri" panose="020F0502020204030204" pitchFamily="34" charset="0"/>
                <a:cs typeface="Calibri" panose="020F0502020204030204" pitchFamily="34" charset="0"/>
              </a:rPr>
              <a:t>Six </a:t>
            </a:r>
            <a:r>
              <a:rPr lang="en-US" sz="1400" dirty="0">
                <a:latin typeface="Calibri" panose="020F0502020204030204" pitchFamily="34" charset="0"/>
                <a:cs typeface="Calibri" panose="020F0502020204030204" pitchFamily="34" charset="0"/>
              </a:rPr>
              <a:t>Provinces </a:t>
            </a:r>
            <a:r>
              <a:rPr lang="en-US" sz="1400" dirty="0" smtClean="0">
                <a:latin typeface="Calibri" panose="020F0502020204030204" pitchFamily="34" charset="0"/>
                <a:cs typeface="Calibri" panose="020F0502020204030204" pitchFamily="34" charset="0"/>
              </a:rPr>
              <a:t>were </a:t>
            </a:r>
            <a:r>
              <a:rPr lang="en-US" sz="1400" dirty="0">
                <a:latin typeface="Calibri" panose="020F0502020204030204" pitchFamily="34" charset="0"/>
                <a:cs typeface="Calibri" panose="020F0502020204030204" pitchFamily="34" charset="0"/>
              </a:rPr>
              <a:t>at their lowest financial </a:t>
            </a:r>
            <a:r>
              <a:rPr lang="en-US" sz="1400" dirty="0" smtClean="0">
                <a:latin typeface="Calibri" panose="020F0502020204030204" pitchFamily="34" charset="0"/>
                <a:cs typeface="Calibri" panose="020F0502020204030204" pitchFamily="34" charset="0"/>
              </a:rPr>
              <a:t>performance, with a high risk of inability to fully spend </a:t>
            </a:r>
            <a:r>
              <a:rPr lang="en-US" sz="1400" dirty="0">
                <a:latin typeface="Calibri" panose="020F0502020204030204" pitchFamily="34" charset="0"/>
                <a:cs typeface="Calibri" panose="020F0502020204030204" pitchFamily="34" charset="0"/>
              </a:rPr>
              <a:t>their </a:t>
            </a:r>
            <a:r>
              <a:rPr lang="en-US" sz="1400" dirty="0" smtClean="0">
                <a:latin typeface="Calibri" panose="020F0502020204030204" pitchFamily="34" charset="0"/>
                <a:cs typeface="Calibri" panose="020F0502020204030204" pitchFamily="34" charset="0"/>
              </a:rPr>
              <a:t>total allocations by the financial year end. </a:t>
            </a:r>
            <a:r>
              <a:rPr lang="en-US" sz="1400" dirty="0">
                <a:latin typeface="Calibri" panose="020F0502020204030204" pitchFamily="34" charset="0"/>
                <a:cs typeface="Calibri" panose="020F0502020204030204" pitchFamily="34" charset="0"/>
              </a:rPr>
              <a:t>These are: </a:t>
            </a:r>
            <a:r>
              <a:rPr lang="en-US" sz="1400" dirty="0" smtClean="0">
                <a:latin typeface="Calibri" panose="020F0502020204030204" pitchFamily="34" charset="0"/>
                <a:cs typeface="Calibri" panose="020F0502020204030204" pitchFamily="34" charset="0"/>
              </a:rPr>
              <a:t>North West (</a:t>
            </a:r>
            <a:r>
              <a:rPr lang="en-US" sz="1400" dirty="0">
                <a:latin typeface="Calibri" panose="020F0502020204030204" pitchFamily="34" charset="0"/>
                <a:cs typeface="Calibri" panose="020F0502020204030204" pitchFamily="34" charset="0"/>
              </a:rPr>
              <a:t>26%), Gauteng (33%),  Limpopo (34.5%), Free State (42%), Eastern Capet (43%) and KwaZulu Natal (45.5</a:t>
            </a:r>
            <a:r>
              <a:rPr lang="en-US" sz="1400" dirty="0" smtClean="0">
                <a:latin typeface="Calibri" panose="020F0502020204030204" pitchFamily="34" charset="0"/>
                <a:cs typeface="Calibri" panose="020F0502020204030204" pitchFamily="34" charset="0"/>
              </a:rPr>
              <a:t>%).</a:t>
            </a:r>
          </a:p>
          <a:p>
            <a:pPr lvl="1" algn="just">
              <a:buFont typeface="Wingdings" panose="05000000000000000000" pitchFamily="2" charset="2"/>
              <a:buChar char="q"/>
            </a:pPr>
            <a:r>
              <a:rPr lang="en-ZA" sz="1400" dirty="0">
                <a:latin typeface="Calibri" panose="020F0502020204030204" pitchFamily="34" charset="0"/>
                <a:cs typeface="Calibri" panose="020F0502020204030204" pitchFamily="34" charset="0"/>
              </a:rPr>
              <a:t>Gauteng, Limpopo and North West Provinces were requested to submit Recovery Plans to mitigate against their poor performance</a:t>
            </a:r>
            <a:r>
              <a:rPr lang="en-ZA" sz="1400" dirty="0" smtClean="0">
                <a:latin typeface="Calibri" panose="020F0502020204030204" pitchFamily="34" charset="0"/>
                <a:cs typeface="Calibri" panose="020F0502020204030204" pitchFamily="34" charset="0"/>
              </a:rPr>
              <a:t>.</a:t>
            </a:r>
          </a:p>
          <a:p>
            <a:pPr lvl="1" algn="just">
              <a:buFont typeface="Wingdings" panose="05000000000000000000" pitchFamily="2" charset="2"/>
              <a:buChar char="q"/>
            </a:pPr>
            <a:r>
              <a:rPr lang="en-US" sz="1400" dirty="0">
                <a:latin typeface="Calibri" panose="020F0502020204030204" pitchFamily="34" charset="0"/>
                <a:cs typeface="Calibri" panose="020F0502020204030204" pitchFamily="34" charset="0"/>
              </a:rPr>
              <a:t>North West Province was </a:t>
            </a:r>
            <a:r>
              <a:rPr lang="en-US" sz="1400" dirty="0" smtClean="0">
                <a:latin typeface="Calibri" panose="020F0502020204030204" pitchFamily="34" charset="0"/>
                <a:cs typeface="Calibri" panose="020F0502020204030204" pitchFamily="34" charset="0"/>
              </a:rPr>
              <a:t>further issued </a:t>
            </a:r>
            <a:r>
              <a:rPr lang="en-US" sz="1400" dirty="0">
                <a:latin typeface="Calibri" panose="020F0502020204030204" pitchFamily="34" charset="0"/>
                <a:cs typeface="Calibri" panose="020F0502020204030204" pitchFamily="34" charset="0"/>
              </a:rPr>
              <a:t>with non-compliance letter for </a:t>
            </a:r>
            <a:r>
              <a:rPr lang="en-US" sz="1400" dirty="0" smtClean="0">
                <a:latin typeface="Calibri" panose="020F0502020204030204" pitchFamily="34" charset="0"/>
                <a:cs typeface="Calibri" panose="020F0502020204030204" pitchFamily="34" charset="0"/>
              </a:rPr>
              <a:t>non and late submission of mandatory </a:t>
            </a:r>
            <a:r>
              <a:rPr lang="en-US" sz="1400" dirty="0" err="1" smtClean="0">
                <a:latin typeface="Calibri" panose="020F0502020204030204" pitchFamily="34" charset="0"/>
                <a:cs typeface="Calibri" panose="020F0502020204030204" pitchFamily="34" charset="0"/>
              </a:rPr>
              <a:t>DoRA</a:t>
            </a:r>
            <a:r>
              <a:rPr lang="en-US" sz="1400" dirty="0" smtClean="0">
                <a:latin typeface="Calibri" panose="020F0502020204030204" pitchFamily="34" charset="0"/>
                <a:cs typeface="Calibri" panose="020F0502020204030204" pitchFamily="34" charset="0"/>
              </a:rPr>
              <a:t> </a:t>
            </a:r>
            <a:r>
              <a:rPr lang="en-US" sz="1400" dirty="0">
                <a:latin typeface="Calibri" panose="020F0502020204030204" pitchFamily="34" charset="0"/>
                <a:cs typeface="Calibri" panose="020F0502020204030204" pitchFamily="34" charset="0"/>
              </a:rPr>
              <a:t>Expenditure </a:t>
            </a:r>
            <a:r>
              <a:rPr lang="en-US" sz="1400" dirty="0" smtClean="0">
                <a:latin typeface="Calibri" panose="020F0502020204030204" pitchFamily="34" charset="0"/>
                <a:cs typeface="Calibri" panose="020F0502020204030204" pitchFamily="34" charset="0"/>
              </a:rPr>
              <a:t>Reports, as well as for effecting </a:t>
            </a:r>
            <a:r>
              <a:rPr lang="en-US" sz="1400" dirty="0" err="1">
                <a:latin typeface="Calibri" panose="020F0502020204030204" pitchFamily="34" charset="0"/>
                <a:cs typeface="Calibri" panose="020F0502020204030204" pitchFamily="34" charset="0"/>
              </a:rPr>
              <a:t>ungazetted</a:t>
            </a:r>
            <a:r>
              <a:rPr lang="en-US" sz="1400" dirty="0">
                <a:latin typeface="Calibri" panose="020F0502020204030204" pitchFamily="34" charset="0"/>
                <a:cs typeface="Calibri" panose="020F0502020204030204" pitchFamily="34" charset="0"/>
              </a:rPr>
              <a:t> transfers to other </a:t>
            </a:r>
            <a:r>
              <a:rPr lang="en-US" sz="1400" dirty="0" smtClean="0">
                <a:latin typeface="Calibri" panose="020F0502020204030204" pitchFamily="34" charset="0"/>
                <a:cs typeface="Calibri" panose="020F0502020204030204" pitchFamily="34" charset="0"/>
              </a:rPr>
              <a:t>Organs of state.</a:t>
            </a:r>
            <a:endParaRPr lang="en-US" sz="1400" dirty="0">
              <a:latin typeface="Calibri" panose="020F0502020204030204" pitchFamily="34" charset="0"/>
              <a:cs typeface="Calibri" panose="020F0502020204030204" pitchFamily="34" charset="0"/>
            </a:endParaRPr>
          </a:p>
          <a:p>
            <a:pPr lvl="1" algn="just">
              <a:buFont typeface="Wingdings" panose="05000000000000000000" pitchFamily="2" charset="2"/>
              <a:buChar char="q"/>
            </a:pPr>
            <a:r>
              <a:rPr lang="en-US" sz="1400" dirty="0" smtClean="0">
                <a:latin typeface="Calibri" panose="020F0502020204030204" pitchFamily="34" charset="0"/>
                <a:cs typeface="Calibri" panose="020F0502020204030204" pitchFamily="34" charset="0"/>
              </a:rPr>
              <a:t>During </a:t>
            </a:r>
            <a:r>
              <a:rPr lang="en-US" sz="1400" dirty="0">
                <a:latin typeface="Calibri" panose="020F0502020204030204" pitchFamily="34" charset="0"/>
                <a:cs typeface="Calibri" panose="020F0502020204030204" pitchFamily="34" charset="0"/>
              </a:rPr>
              <a:t>the 2020/21 financial year, portions of </a:t>
            </a:r>
            <a:r>
              <a:rPr lang="en-US" sz="1400" dirty="0" smtClean="0">
                <a:latin typeface="Calibri" panose="020F0502020204030204" pitchFamily="34" charset="0"/>
                <a:cs typeface="Calibri" panose="020F0502020204030204" pitchFamily="34" charset="0"/>
              </a:rPr>
              <a:t>fund </a:t>
            </a:r>
            <a:r>
              <a:rPr lang="en-US" sz="1400" dirty="0">
                <a:latin typeface="Calibri" panose="020F0502020204030204" pitchFamily="34" charset="0"/>
                <a:cs typeface="Calibri" panose="020F0502020204030204" pitchFamily="34" charset="0"/>
              </a:rPr>
              <a:t>allocations were stopped for Eastern Cape (R338m), Free State (R100m), Limpopo (R50m) and North West (R100m) and reallocated to Gauteng Province (R100m), Mpumalanga (R138m), Northern Cape (R200m) and Western Cape (R150m). The possibility of a reoccurrence can be high if there no noticeable changes.</a:t>
            </a:r>
          </a:p>
          <a:p>
            <a:pPr lvl="1" algn="just">
              <a:buFont typeface="Wingdings" panose="05000000000000000000" pitchFamily="2" charset="2"/>
              <a:buChar char="q"/>
            </a:pPr>
            <a:r>
              <a:rPr lang="en-ZA" sz="1400" dirty="0" smtClean="0">
                <a:latin typeface="Calibri" panose="020F0502020204030204" pitchFamily="34" charset="0"/>
                <a:cs typeface="Calibri" panose="020F0502020204030204" pitchFamily="34" charset="0"/>
              </a:rPr>
              <a:t>Eastern </a:t>
            </a:r>
            <a:r>
              <a:rPr lang="en-ZA" sz="1400" dirty="0">
                <a:latin typeface="Calibri" panose="020F0502020204030204" pitchFamily="34" charset="0"/>
                <a:cs typeface="Calibri" panose="020F0502020204030204" pitchFamily="34" charset="0"/>
              </a:rPr>
              <a:t>Cape, Free  State, Gauteng and Limpopo Provinces and HDA </a:t>
            </a:r>
            <a:r>
              <a:rPr lang="en-ZA" sz="1400" dirty="0" smtClean="0">
                <a:latin typeface="Calibri" panose="020F0502020204030204" pitchFamily="34" charset="0"/>
                <a:cs typeface="Calibri" panose="020F0502020204030204" pitchFamily="34" charset="0"/>
              </a:rPr>
              <a:t>were requested submit </a:t>
            </a:r>
            <a:r>
              <a:rPr lang="en-ZA" sz="1400" dirty="0">
                <a:latin typeface="Calibri" panose="020F0502020204030204" pitchFamily="34" charset="0"/>
                <a:cs typeface="Calibri" panose="020F0502020204030204" pitchFamily="34" charset="0"/>
              </a:rPr>
              <a:t>proof of </a:t>
            </a:r>
            <a:r>
              <a:rPr lang="en-ZA" sz="1400" dirty="0" smtClean="0">
                <a:latin typeface="Calibri" panose="020F0502020204030204" pitchFamily="34" charset="0"/>
                <a:cs typeface="Calibri" panose="020F0502020204030204" pitchFamily="34" charset="0"/>
              </a:rPr>
              <a:t>reconciliations for funds transferred to other organs of state.</a:t>
            </a:r>
          </a:p>
          <a:p>
            <a:pPr algn="just">
              <a:spcAft>
                <a:spcPts val="0"/>
              </a:spcAft>
              <a:buFont typeface="Wingdings" panose="05000000000000000000" pitchFamily="2" charset="2"/>
              <a:buChar char="Ø"/>
            </a:pPr>
            <a:r>
              <a:rPr lang="en-US" sz="1400" dirty="0" smtClean="0">
                <a:latin typeface="Calibri" pitchFamily="34" charset="0"/>
                <a:ea typeface="Calibri" pitchFamily="34" charset="0"/>
                <a:cs typeface="Calibri" pitchFamily="34" charset="0"/>
              </a:rPr>
              <a:t>Some </a:t>
            </a:r>
            <a:r>
              <a:rPr lang="en-US" sz="1400" dirty="0">
                <a:latin typeface="Calibri" pitchFamily="34" charset="0"/>
                <a:ea typeface="Calibri" pitchFamily="34" charset="0"/>
                <a:cs typeface="Calibri" pitchFamily="34" charset="0"/>
              </a:rPr>
              <a:t>Provinces still report on unplanned targets; while others report excess achievements that do not match </a:t>
            </a:r>
            <a:r>
              <a:rPr lang="en-US" sz="1400" dirty="0" smtClean="0">
                <a:latin typeface="Calibri" pitchFamily="34" charset="0"/>
                <a:ea typeface="Calibri" pitchFamily="34" charset="0"/>
                <a:cs typeface="Calibri" pitchFamily="34" charset="0"/>
              </a:rPr>
              <a:t>budgets spent, with a need to submit </a:t>
            </a:r>
            <a:r>
              <a:rPr lang="en-US" sz="1400" dirty="0">
                <a:latin typeface="Calibri" pitchFamily="34" charset="0"/>
                <a:ea typeface="Calibri" pitchFamily="34" charset="0"/>
                <a:cs typeface="Calibri" pitchFamily="34" charset="0"/>
              </a:rPr>
              <a:t>proper reconciliations for verification purposes.</a:t>
            </a:r>
          </a:p>
          <a:p>
            <a:pPr algn="just">
              <a:spcAft>
                <a:spcPts val="0"/>
              </a:spcAft>
              <a:buFont typeface="Wingdings" panose="05000000000000000000" pitchFamily="2" charset="2"/>
              <a:buChar char="Ø"/>
            </a:pPr>
            <a:endParaRPr lang="en-US" sz="1600" b="1" dirty="0" smtClean="0">
              <a:latin typeface="Calibri" pitchFamily="34" charset="0"/>
              <a:cs typeface="Calibri" panose="020F0502020204030204" pitchFamily="34" charset="0"/>
            </a:endParaRPr>
          </a:p>
          <a:p>
            <a:pPr algn="just">
              <a:spcAft>
                <a:spcPts val="0"/>
              </a:spcAft>
              <a:buFont typeface="Wingdings" panose="05000000000000000000" pitchFamily="2" charset="2"/>
              <a:buChar char="Ø"/>
            </a:pPr>
            <a:endParaRPr lang="en-US" sz="1600" b="1" dirty="0">
              <a:latin typeface="Calibri" pitchFamily="34" charset="0"/>
              <a:cs typeface="Calibri" panose="020F0502020204030204" pitchFamily="34" charset="0"/>
            </a:endParaRPr>
          </a:p>
          <a:p>
            <a:pPr lvl="1" algn="just">
              <a:buFont typeface="Wingdings" panose="05000000000000000000" pitchFamily="2" charset="2"/>
              <a:buChar char="q"/>
            </a:pPr>
            <a:endParaRPr lang="en-US" sz="1200" dirty="0">
              <a:latin typeface="Arial" panose="020B0604020202020204" pitchFamily="34" charset="0"/>
              <a:cs typeface="Arial" panose="020B0604020202020204" pitchFamily="34" charset="0"/>
            </a:endParaRPr>
          </a:p>
          <a:p>
            <a:pPr lvl="1" algn="just">
              <a:buFont typeface="Wingdings" panose="05000000000000000000" pitchFamily="2" charset="2"/>
              <a:buChar char="q"/>
            </a:pPr>
            <a:endParaRPr lang="en-ZA" sz="1200" dirty="0">
              <a:latin typeface="Arial" panose="020B0604020202020204" pitchFamily="34" charset="0"/>
              <a:cs typeface="Arial" panose="020B0604020202020204" pitchFamily="34" charset="0"/>
            </a:endParaRPr>
          </a:p>
          <a:p>
            <a:pPr lvl="1" algn="just">
              <a:buFont typeface="Wingdings" panose="05000000000000000000" pitchFamily="2" charset="2"/>
              <a:buChar char="q"/>
            </a:pPr>
            <a:endParaRPr lang="en-US" sz="1200" dirty="0">
              <a:latin typeface="Arial" panose="020B0604020202020204" pitchFamily="34" charset="0"/>
              <a:cs typeface="Arial" panose="020B0604020202020204" pitchFamily="34" charset="0"/>
            </a:endParaRPr>
          </a:p>
          <a:p>
            <a:pPr marL="0" indent="0" eaLnBrk="1" hangingPunct="1">
              <a:buNone/>
            </a:pPr>
            <a:endParaRPr lang="en-US" altLang="en-US" sz="1200" dirty="0">
              <a:latin typeface="Arial Narrow" panose="020B0604020202020204" pitchFamily="34" charset="0"/>
              <a:ea typeface="ＭＳ Ｐゴシック" panose="020B0600070205080204" pitchFamily="34" charset="-128"/>
            </a:endParaRPr>
          </a:p>
        </p:txBody>
      </p:sp>
      <p:sp>
        <p:nvSpPr>
          <p:cNvPr id="9219" name="Slide Number Placeholder 4">
            <a:extLst>
              <a:ext uri="{FF2B5EF4-FFF2-40B4-BE49-F238E27FC236}">
                <a16:creationId xmlns:a16="http://schemas.microsoft.com/office/drawing/2014/main" xmlns="" id="{8EFE8DC9-AEDB-7B4C-B4D1-14487778E1B5}"/>
              </a:ext>
            </a:extLst>
          </p:cNvPr>
          <p:cNvSpPr>
            <a:spLocks noGrp="1" noChangeArrowheads="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defRPr/>
            </a:pPr>
            <a:fld id="{51666B85-F96D-0A47-94D2-609E6440C3F1}" type="slidenum">
              <a:rPr lang="en-US" altLang="en-US" sz="800" smtClean="0">
                <a:solidFill>
                  <a:srgbClr val="898989"/>
                </a:solidFill>
              </a:rPr>
              <a:pPr>
                <a:spcBef>
                  <a:spcPct val="0"/>
                </a:spcBef>
                <a:buFontTx/>
                <a:buNone/>
                <a:defRPr/>
              </a:pPr>
              <a:t>39</a:t>
            </a:fld>
            <a:endParaRPr lang="en-US" altLang="en-US" sz="800">
              <a:solidFill>
                <a:srgbClr val="898989"/>
              </a:solidFill>
            </a:endParaRPr>
          </a:p>
        </p:txBody>
      </p:sp>
      <p:sp>
        <p:nvSpPr>
          <p:cNvPr id="4" name="Footer Placeholder 3">
            <a:extLst>
              <a:ext uri="{FF2B5EF4-FFF2-40B4-BE49-F238E27FC236}">
                <a16:creationId xmlns:a16="http://schemas.microsoft.com/office/drawing/2014/main" xmlns="" id="{AB53893E-26B3-6243-951A-217DECE4E260}"/>
              </a:ext>
            </a:extLst>
          </p:cNvPr>
          <p:cNvSpPr>
            <a:spLocks noGrp="1"/>
          </p:cNvSpPr>
          <p:nvPr>
            <p:ph type="ftr" sz="quarter" idx="11"/>
          </p:nvPr>
        </p:nvSpPr>
        <p:spPr>
          <a:xfrm>
            <a:off x="2438400" y="6354981"/>
            <a:ext cx="2895600" cy="365125"/>
          </a:xfrm>
        </p:spPr>
        <p:txBody>
          <a:bodyPr/>
          <a:lstStyle/>
          <a:p>
            <a:pPr>
              <a:defRPr/>
            </a:pPr>
            <a:r>
              <a:rPr lang="en-US" dirty="0">
                <a:solidFill>
                  <a:srgbClr val="000000">
                    <a:tint val="75000"/>
                  </a:srgbClr>
                </a:solidFill>
              </a:rPr>
              <a:t>Reprioritization of Funds</a:t>
            </a:r>
          </a:p>
        </p:txBody>
      </p:sp>
      <p:sp>
        <p:nvSpPr>
          <p:cNvPr id="9221" name="Date Placeholder 2">
            <a:extLst>
              <a:ext uri="{FF2B5EF4-FFF2-40B4-BE49-F238E27FC236}">
                <a16:creationId xmlns:a16="http://schemas.microsoft.com/office/drawing/2014/main" xmlns="" id="{F94BAB89-5B29-EA42-9057-33F3B5FFA44F}"/>
              </a:ext>
            </a:extLst>
          </p:cNvPr>
          <p:cNvSpPr>
            <a:spLocks noGrp="1" noChangeArrowheads="1"/>
          </p:cNvSpPr>
          <p:nvPr>
            <p:ph type="dt"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defRPr/>
            </a:pPr>
            <a:fld id="{6EA2BDF9-6B26-D148-BCE3-00CE43265DCE}" type="datetime1">
              <a:rPr lang="en-US" altLang="en-US" sz="800" smtClean="0">
                <a:solidFill>
                  <a:srgbClr val="898989"/>
                </a:solidFill>
              </a:rPr>
              <a:pPr>
                <a:spcBef>
                  <a:spcPct val="0"/>
                </a:spcBef>
                <a:buFontTx/>
                <a:buNone/>
                <a:defRPr/>
              </a:pPr>
              <a:t>2/23/2022</a:t>
            </a:fld>
            <a:endParaRPr lang="en-US" altLang="en-US" sz="800">
              <a:solidFill>
                <a:srgbClr val="898989"/>
              </a:solidFill>
            </a:endParaRPr>
          </a:p>
        </p:txBody>
      </p:sp>
    </p:spTree>
    <p:extLst>
      <p:ext uri="{BB962C8B-B14F-4D97-AF65-F5344CB8AC3E}">
        <p14:creationId xmlns:p14="http://schemas.microsoft.com/office/powerpoint/2010/main" xmlns="" val="2128056083"/>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177964D-3CDF-2F46-9E7D-3AB8485A2693}" type="slidenum">
              <a:rPr lang="en-US" altLang="en-US" smtClean="0"/>
              <a:pPr>
                <a:defRPr/>
              </a:pPr>
              <a:t>4</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Date Placeholder 5"/>
          <p:cNvSpPr>
            <a:spLocks noGrp="1"/>
          </p:cNvSpPr>
          <p:nvPr>
            <p:ph type="dt" sz="half" idx="12"/>
          </p:nvPr>
        </p:nvSpPr>
        <p:spPr/>
        <p:txBody>
          <a:bodyPr/>
          <a:lstStyle/>
          <a:p>
            <a:pPr>
              <a:defRPr/>
            </a:pPr>
            <a:fld id="{04BCFF81-8853-7543-8BA2-A647B471C165}" type="datetime1">
              <a:rPr lang="en-US" altLang="en-US" smtClean="0"/>
              <a:pPr>
                <a:defRPr/>
              </a:pPr>
              <a:t>2/23/2022</a:t>
            </a:fld>
            <a:endParaRPr lang="en-US" altLang="en-US" dirty="0"/>
          </a:p>
        </p:txBody>
      </p:sp>
      <p:sp>
        <p:nvSpPr>
          <p:cNvPr id="7" name="Title 7"/>
          <p:cNvSpPr txBox="1">
            <a:spLocks/>
          </p:cNvSpPr>
          <p:nvPr/>
        </p:nvSpPr>
        <p:spPr bwMode="auto">
          <a:xfrm>
            <a:off x="395537" y="2564904"/>
            <a:ext cx="8326188" cy="762000"/>
          </a:xfrm>
          <a:prstGeom prst="rect">
            <a:avLst/>
          </a:prstGeom>
          <a:solidFill>
            <a:schemeClr val="tx2">
              <a:lumMod val="90000"/>
              <a:lumOff val="10000"/>
            </a:schemeClr>
          </a:solidFill>
          <a:ln>
            <a:noFill/>
          </a:ln>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2800" kern="1200" cap="all" baseline="0">
                <a:solidFill>
                  <a:schemeClr val="bg1"/>
                </a:solidFill>
                <a:latin typeface="Arial"/>
                <a:ea typeface="ＭＳ Ｐゴシック" pitchFamily="-108" charset="-128"/>
                <a:cs typeface="ＭＳ Ｐゴシック" pitchFamily="-108" charset="-128"/>
              </a:defRPr>
            </a:lvl1pPr>
            <a:lvl2pPr algn="ctr" defTabSz="457200"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2pPr>
            <a:lvl3pPr algn="ctr" defTabSz="457200"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3pPr>
            <a:lvl4pPr algn="ctr" defTabSz="457200"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4pPr>
            <a:lvl5pPr algn="ctr" defTabSz="457200"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pPr lvl="0" algn="ctr">
              <a:defRPr/>
            </a:pPr>
            <a:r>
              <a:rPr kumimoji="0" lang="en-US" sz="2800" b="1" i="0" u="none" strike="noStrike" kern="1200" cap="all" spc="0" normalizeH="0" baseline="0" noProof="0" dirty="0" smtClean="0">
                <a:ln>
                  <a:noFill/>
                </a:ln>
                <a:solidFill>
                  <a:sysClr val="window" lastClr="FFFFFF"/>
                </a:solidFill>
                <a:effectLst/>
                <a:uLnTx/>
                <a:uFillTx/>
                <a:latin typeface="Arial"/>
                <a:ea typeface="ＭＳ Ｐゴシック" pitchFamily="-108" charset="-128"/>
              </a:rPr>
              <a:t>2. </a:t>
            </a:r>
            <a:r>
              <a:rPr lang="en-US" b="1" dirty="0">
                <a:solidFill>
                  <a:sysClr val="window" lastClr="FFFFFF"/>
                </a:solidFill>
              </a:rPr>
              <a:t>DEPARTMENTAL BUDGET STRUCTURE</a:t>
            </a:r>
            <a:endParaRPr kumimoji="0" lang="en-US" sz="2800" b="1" i="0" u="none" strike="noStrike" kern="1200" cap="all" spc="0" normalizeH="0" baseline="0" noProof="0" dirty="0">
              <a:ln>
                <a:noFill/>
              </a:ln>
              <a:solidFill>
                <a:sysClr val="window" lastClr="FFFFFF"/>
              </a:solidFill>
              <a:effectLst/>
              <a:uLnTx/>
              <a:uFillTx/>
              <a:latin typeface="Arial"/>
              <a:ea typeface="ＭＳ Ｐゴシック" pitchFamily="-108" charset="-128"/>
            </a:endParaRPr>
          </a:p>
        </p:txBody>
      </p:sp>
    </p:spTree>
    <p:extLst>
      <p:ext uri="{BB962C8B-B14F-4D97-AF65-F5344CB8AC3E}">
        <p14:creationId xmlns:p14="http://schemas.microsoft.com/office/powerpoint/2010/main" xmlns="" val="1608771058"/>
      </p:ext>
    </p:extLst>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1pPr>
            <a:lvl2pPr marL="557213" indent="-214313">
              <a:spcBef>
                <a:spcPct val="20000"/>
              </a:spcBef>
              <a:buFont typeface="Arial" panose="020B0604020202020204" pitchFamily="34" charset="0"/>
              <a:buChar char="–"/>
              <a:defRPr sz="2100">
                <a:solidFill>
                  <a:schemeClr val="tx1"/>
                </a:solidFill>
                <a:latin typeface="Arial" panose="020B0604020202020204" pitchFamily="34" charset="0"/>
                <a:ea typeface="MS PGothic" panose="020B0600070205080204" pitchFamily="34" charset="-128"/>
              </a:defRPr>
            </a:lvl2pPr>
            <a:lvl3pPr marL="857250" indent="-171450">
              <a:spcBef>
                <a:spcPct val="20000"/>
              </a:spcBef>
              <a:buFont typeface="Arial" panose="020B0604020202020204" pitchFamily="34" charset="0"/>
              <a:buChar char="•"/>
              <a:defRPr sz="1800">
                <a:solidFill>
                  <a:schemeClr val="tx1"/>
                </a:solidFill>
                <a:latin typeface="Arial" panose="020B0604020202020204" pitchFamily="34" charset="0"/>
                <a:ea typeface="MS PGothic" panose="020B0600070205080204" pitchFamily="34" charset="-128"/>
              </a:defRPr>
            </a:lvl3pPr>
            <a:lvl4pPr marL="1200150" indent="-171450">
              <a:spcBef>
                <a:spcPct val="20000"/>
              </a:spcBef>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4pPr>
            <a:lvl5pPr marL="1543050" indent="-171450">
              <a:spcBef>
                <a:spcPct val="20000"/>
              </a:spcBef>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5pPr>
            <a:lvl6pPr marL="18859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6pPr>
            <a:lvl7pPr marL="22288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7pPr>
            <a:lvl8pPr marL="25717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8pPr>
            <a:lvl9pPr marL="29146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9pPr>
          </a:lstStyle>
          <a:p>
            <a:pPr defTabSz="342900">
              <a:spcBef>
                <a:spcPct val="0"/>
              </a:spcBef>
              <a:buFont typeface="Arial" panose="020B0604020202020204" pitchFamily="34" charset="0"/>
              <a:buNone/>
              <a:defRPr/>
            </a:pPr>
            <a:fld id="{F2091E6A-1F47-43A9-9C33-6D13087527FC}" type="slidenum">
              <a:rPr lang="en-US" altLang="en-US" sz="600">
                <a:solidFill>
                  <a:srgbClr val="898989"/>
                </a:solidFill>
              </a:rPr>
              <a:pPr defTabSz="342900">
                <a:spcBef>
                  <a:spcPct val="0"/>
                </a:spcBef>
                <a:buFont typeface="Arial" panose="020B0604020202020204" pitchFamily="34" charset="0"/>
                <a:buNone/>
                <a:defRPr/>
              </a:pPr>
              <a:t>40</a:t>
            </a:fld>
            <a:endParaRPr lang="en-US" altLang="en-US" sz="600" dirty="0">
              <a:solidFill>
                <a:srgbClr val="898989"/>
              </a:solidFill>
            </a:endParaRPr>
          </a:p>
        </p:txBody>
      </p:sp>
      <p:sp>
        <p:nvSpPr>
          <p:cNvPr id="6147" name="Footer Placeholder 4"/>
          <p:cNvSpPr>
            <a:spLocks noGrp="1"/>
          </p:cNvSpPr>
          <p:nvPr>
            <p:ph type="ftr" sz="quarter" idx="11"/>
          </p:nvPr>
        </p:nvSpPr>
        <p:spPr bwMode="auto">
          <a:xfrm>
            <a:off x="2400300" y="5860023"/>
            <a:ext cx="2171700" cy="4976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1pPr>
            <a:lvl2pPr marL="557213" indent="-214313">
              <a:spcBef>
                <a:spcPct val="20000"/>
              </a:spcBef>
              <a:buFont typeface="Arial" panose="020B0604020202020204" pitchFamily="34" charset="0"/>
              <a:buChar char="–"/>
              <a:defRPr sz="2100">
                <a:solidFill>
                  <a:schemeClr val="tx1"/>
                </a:solidFill>
                <a:latin typeface="Arial" panose="020B0604020202020204" pitchFamily="34" charset="0"/>
                <a:ea typeface="MS PGothic" panose="020B0600070205080204" pitchFamily="34" charset="-128"/>
              </a:defRPr>
            </a:lvl2pPr>
            <a:lvl3pPr marL="857250" indent="-171450">
              <a:spcBef>
                <a:spcPct val="20000"/>
              </a:spcBef>
              <a:buFont typeface="Arial" panose="020B0604020202020204" pitchFamily="34" charset="0"/>
              <a:buChar char="•"/>
              <a:defRPr sz="1800">
                <a:solidFill>
                  <a:schemeClr val="tx1"/>
                </a:solidFill>
                <a:latin typeface="Arial" panose="020B0604020202020204" pitchFamily="34" charset="0"/>
                <a:ea typeface="MS PGothic" panose="020B0600070205080204" pitchFamily="34" charset="-128"/>
              </a:defRPr>
            </a:lvl3pPr>
            <a:lvl4pPr marL="1200150" indent="-171450">
              <a:spcBef>
                <a:spcPct val="20000"/>
              </a:spcBef>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4pPr>
            <a:lvl5pPr marL="1543050" indent="-171450">
              <a:spcBef>
                <a:spcPct val="20000"/>
              </a:spcBef>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5pPr>
            <a:lvl6pPr marL="18859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6pPr>
            <a:lvl7pPr marL="22288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7pPr>
            <a:lvl8pPr marL="25717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8pPr>
            <a:lvl9pPr marL="29146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9pPr>
          </a:lstStyle>
          <a:p>
            <a:pPr>
              <a:spcBef>
                <a:spcPct val="0"/>
              </a:spcBef>
              <a:buFont typeface="Arial" panose="020B0604020202020204" pitchFamily="34" charset="0"/>
              <a:buNone/>
              <a:defRPr/>
            </a:pPr>
            <a:r>
              <a:rPr lang="en-GB" altLang="en-US" sz="1000" smtClean="0">
                <a:solidFill>
                  <a:srgbClr val="898989"/>
                </a:solidFill>
                <a:latin typeface="Arial" charset="0"/>
                <a:ea typeface="ＭＳ Ｐゴシック" charset="0"/>
              </a:rPr>
              <a:t>ISUPG Performance - 30 Sep 2021 </a:t>
            </a:r>
            <a:endParaRPr lang="en-US" altLang="en-US" sz="1400" dirty="0">
              <a:solidFill>
                <a:srgbClr val="898989"/>
              </a:solidFill>
            </a:endParaRPr>
          </a:p>
        </p:txBody>
      </p:sp>
      <p:sp>
        <p:nvSpPr>
          <p:cNvPr id="6148" name="Date Placeholder 5"/>
          <p:cNvSpPr>
            <a:spLocks noGrp="1"/>
          </p:cNvSpPr>
          <p:nvPr>
            <p:ph type="dt"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1pPr>
            <a:lvl2pPr marL="557213" indent="-214313">
              <a:spcBef>
                <a:spcPct val="20000"/>
              </a:spcBef>
              <a:buFont typeface="Arial" panose="020B0604020202020204" pitchFamily="34" charset="0"/>
              <a:buChar char="–"/>
              <a:defRPr sz="2100">
                <a:solidFill>
                  <a:schemeClr val="tx1"/>
                </a:solidFill>
                <a:latin typeface="Arial" panose="020B0604020202020204" pitchFamily="34" charset="0"/>
                <a:ea typeface="MS PGothic" panose="020B0600070205080204" pitchFamily="34" charset="-128"/>
              </a:defRPr>
            </a:lvl2pPr>
            <a:lvl3pPr marL="857250" indent="-171450">
              <a:spcBef>
                <a:spcPct val="20000"/>
              </a:spcBef>
              <a:buFont typeface="Arial" panose="020B0604020202020204" pitchFamily="34" charset="0"/>
              <a:buChar char="•"/>
              <a:defRPr sz="1800">
                <a:solidFill>
                  <a:schemeClr val="tx1"/>
                </a:solidFill>
                <a:latin typeface="Arial" panose="020B0604020202020204" pitchFamily="34" charset="0"/>
                <a:ea typeface="MS PGothic" panose="020B0600070205080204" pitchFamily="34" charset="-128"/>
              </a:defRPr>
            </a:lvl3pPr>
            <a:lvl4pPr marL="1200150" indent="-171450">
              <a:spcBef>
                <a:spcPct val="20000"/>
              </a:spcBef>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4pPr>
            <a:lvl5pPr marL="1543050" indent="-171450">
              <a:spcBef>
                <a:spcPct val="20000"/>
              </a:spcBef>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5pPr>
            <a:lvl6pPr marL="18859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6pPr>
            <a:lvl7pPr marL="22288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7pPr>
            <a:lvl8pPr marL="25717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8pPr>
            <a:lvl9pPr marL="29146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9pPr>
          </a:lstStyle>
          <a:p>
            <a:pPr defTabSz="342900">
              <a:spcBef>
                <a:spcPct val="0"/>
              </a:spcBef>
              <a:buFont typeface="Arial" panose="020B0604020202020204" pitchFamily="34" charset="0"/>
              <a:buNone/>
              <a:defRPr/>
            </a:pPr>
            <a:fld id="{68C00ADE-1273-4FBF-89AD-42499A29FEAC}" type="datetime1">
              <a:rPr lang="en-US" altLang="en-US" sz="600" smtClean="0">
                <a:solidFill>
                  <a:srgbClr val="898989"/>
                </a:solidFill>
              </a:rPr>
              <a:pPr defTabSz="342900">
                <a:spcBef>
                  <a:spcPct val="0"/>
                </a:spcBef>
                <a:buFont typeface="Arial" panose="020B0604020202020204" pitchFamily="34" charset="0"/>
                <a:buNone/>
                <a:defRPr/>
              </a:pPr>
              <a:t>2/23/2022</a:t>
            </a:fld>
            <a:endParaRPr lang="en-US" altLang="en-US" sz="600" dirty="0">
              <a:solidFill>
                <a:srgbClr val="898989"/>
              </a:solidFill>
            </a:endParaRPr>
          </a:p>
        </p:txBody>
      </p:sp>
      <p:sp>
        <p:nvSpPr>
          <p:cNvPr id="8" name="Title 1">
            <a:extLst/>
          </p:cNvPr>
          <p:cNvSpPr>
            <a:spLocks noGrp="1"/>
          </p:cNvSpPr>
          <p:nvPr>
            <p:ph type="title"/>
          </p:nvPr>
        </p:nvSpPr>
        <p:spPr>
          <a:xfrm>
            <a:off x="215673" y="188640"/>
            <a:ext cx="8738364" cy="648072"/>
          </a:xfrm>
          <a:gradFill rotWithShape="1">
            <a:gsLst>
              <a:gs pos="0">
                <a:srgbClr val="216331"/>
              </a:gs>
              <a:gs pos="100000">
                <a:srgbClr val="307C5B"/>
              </a:gs>
            </a:gsLst>
            <a:lin ang="0" scaled="1"/>
          </a:gradFill>
          <a:ln>
            <a:solidFill>
              <a:srgbClr val="307C5B"/>
            </a:solidFill>
            <a:miter lim="800000"/>
            <a:headEnd/>
            <a:tailEnd/>
          </a:ln>
        </p:spPr>
        <p:txBody>
          <a:bodyPr/>
          <a:lstStyle/>
          <a:p>
            <a:pPr defTabSz="685800" fontAlgn="auto">
              <a:spcBef>
                <a:spcPts val="0"/>
              </a:spcBef>
              <a:spcAft>
                <a:spcPts val="0"/>
              </a:spcAft>
              <a:defRPr/>
            </a:pPr>
            <a:r>
              <a:rPr lang="en-US" sz="2400" b="1" kern="0" dirty="0" smtClean="0">
                <a:solidFill>
                  <a:schemeClr val="bg2"/>
                </a:solidFill>
                <a:latin typeface="Calibri"/>
                <a:cs typeface="+mn-cs"/>
              </a:rPr>
              <a:t>Informal Settlements Upgrading Partnership Grant (ISUPG) </a:t>
            </a:r>
            <a:r>
              <a:rPr lang="en-US" sz="2400" b="1" kern="0" dirty="0">
                <a:solidFill>
                  <a:schemeClr val="bg2"/>
                </a:solidFill>
                <a:latin typeface="Calibri"/>
                <a:cs typeface="+mn-cs"/>
              </a:rPr>
              <a:t>P</a:t>
            </a:r>
            <a:r>
              <a:rPr lang="en-US" sz="2400" b="1" kern="0" dirty="0" smtClean="0">
                <a:solidFill>
                  <a:schemeClr val="bg2"/>
                </a:solidFill>
                <a:latin typeface="Calibri"/>
                <a:cs typeface="+mn-cs"/>
              </a:rPr>
              <a:t>rovinces’ Expenditure Performance as at 30 September </a:t>
            </a:r>
            <a:r>
              <a:rPr lang="en-US" b="1" kern="0" dirty="0" smtClean="0">
                <a:solidFill>
                  <a:schemeClr val="bg2"/>
                </a:solidFill>
                <a:latin typeface="Calibri"/>
                <a:cs typeface="+mn-cs"/>
              </a:rPr>
              <a:t>2021</a:t>
            </a:r>
            <a:endParaRPr lang="en-ZA" kern="0" dirty="0">
              <a:solidFill>
                <a:schemeClr val="bg2"/>
              </a:solidFill>
              <a:latin typeface="Calibri"/>
              <a:cs typeface="+mn-cs"/>
            </a:endParaRPr>
          </a:p>
        </p:txBody>
      </p:sp>
      <p:graphicFrame>
        <p:nvGraphicFramePr>
          <p:cNvPr id="5" name="Content Placeholder 4"/>
          <p:cNvGraphicFramePr>
            <a:graphicFrameLocks noGrp="1"/>
          </p:cNvGraphicFramePr>
          <p:nvPr>
            <p:ph idx="1"/>
            <p:extLst/>
          </p:nvPr>
        </p:nvGraphicFramePr>
        <p:xfrm>
          <a:off x="215672" y="1032267"/>
          <a:ext cx="8738366" cy="4832956"/>
        </p:xfrm>
        <a:graphic>
          <a:graphicData uri="http://schemas.openxmlformats.org/drawingml/2006/table">
            <a:tbl>
              <a:tblPr/>
              <a:tblGrid>
                <a:gridCol w="1298842">
                  <a:extLst>
                    <a:ext uri="{9D8B030D-6E8A-4147-A177-3AD203B41FA5}">
                      <a16:colId xmlns:a16="http://schemas.microsoft.com/office/drawing/2014/main" xmlns="" val="20000"/>
                    </a:ext>
                  </a:extLst>
                </a:gridCol>
                <a:gridCol w="1122077">
                  <a:extLst>
                    <a:ext uri="{9D8B030D-6E8A-4147-A177-3AD203B41FA5}">
                      <a16:colId xmlns:a16="http://schemas.microsoft.com/office/drawing/2014/main" xmlns="" val="20001"/>
                    </a:ext>
                  </a:extLst>
                </a:gridCol>
                <a:gridCol w="1122077">
                  <a:extLst>
                    <a:ext uri="{9D8B030D-6E8A-4147-A177-3AD203B41FA5}">
                      <a16:colId xmlns:a16="http://schemas.microsoft.com/office/drawing/2014/main" xmlns="" val="20002"/>
                    </a:ext>
                  </a:extLst>
                </a:gridCol>
                <a:gridCol w="929942">
                  <a:extLst>
                    <a:ext uri="{9D8B030D-6E8A-4147-A177-3AD203B41FA5}">
                      <a16:colId xmlns:a16="http://schemas.microsoft.com/office/drawing/2014/main" xmlns="" val="20003"/>
                    </a:ext>
                  </a:extLst>
                </a:gridCol>
                <a:gridCol w="929942">
                  <a:extLst>
                    <a:ext uri="{9D8B030D-6E8A-4147-A177-3AD203B41FA5}">
                      <a16:colId xmlns:a16="http://schemas.microsoft.com/office/drawing/2014/main" xmlns="" val="20004"/>
                    </a:ext>
                  </a:extLst>
                </a:gridCol>
                <a:gridCol w="822344">
                  <a:extLst>
                    <a:ext uri="{9D8B030D-6E8A-4147-A177-3AD203B41FA5}">
                      <a16:colId xmlns:a16="http://schemas.microsoft.com/office/drawing/2014/main" xmlns="" val="20005"/>
                    </a:ext>
                  </a:extLst>
                </a:gridCol>
                <a:gridCol w="653263">
                  <a:extLst>
                    <a:ext uri="{9D8B030D-6E8A-4147-A177-3AD203B41FA5}">
                      <a16:colId xmlns:a16="http://schemas.microsoft.com/office/drawing/2014/main" xmlns="" val="20006"/>
                    </a:ext>
                  </a:extLst>
                </a:gridCol>
                <a:gridCol w="645578">
                  <a:extLst>
                    <a:ext uri="{9D8B030D-6E8A-4147-A177-3AD203B41FA5}">
                      <a16:colId xmlns:a16="http://schemas.microsoft.com/office/drawing/2014/main" xmlns="" val="20007"/>
                    </a:ext>
                  </a:extLst>
                </a:gridCol>
                <a:gridCol w="645578">
                  <a:extLst>
                    <a:ext uri="{9D8B030D-6E8A-4147-A177-3AD203B41FA5}">
                      <a16:colId xmlns:a16="http://schemas.microsoft.com/office/drawing/2014/main" xmlns="" val="20008"/>
                    </a:ext>
                  </a:extLst>
                </a:gridCol>
                <a:gridCol w="568723">
                  <a:extLst>
                    <a:ext uri="{9D8B030D-6E8A-4147-A177-3AD203B41FA5}">
                      <a16:colId xmlns:a16="http://schemas.microsoft.com/office/drawing/2014/main" xmlns="" val="20009"/>
                    </a:ext>
                  </a:extLst>
                </a:gridCol>
              </a:tblGrid>
              <a:tr h="280039">
                <a:tc rowSpan="3">
                  <a:txBody>
                    <a:bodyPr/>
                    <a:lstStyle/>
                    <a:p>
                      <a:pPr algn="ctr" rtl="0" fontAlgn="ctr"/>
                      <a:r>
                        <a:rPr lang="en-US" sz="1000" b="1" i="0" u="none" strike="noStrike" dirty="0">
                          <a:solidFill>
                            <a:srgbClr val="000000"/>
                          </a:solidFill>
                          <a:effectLst/>
                          <a:latin typeface="Calibri"/>
                        </a:rPr>
                        <a:t>Provinces</a:t>
                      </a:r>
                    </a:p>
                  </a:txBody>
                  <a:tcPr marL="5731" marR="5731" marT="573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rowSpan="2">
                  <a:txBody>
                    <a:bodyPr/>
                    <a:lstStyle/>
                    <a:p>
                      <a:pPr algn="ctr" rtl="0" fontAlgn="ctr"/>
                      <a:r>
                        <a:rPr lang="en-US" sz="1000" b="1" i="0" u="none" strike="noStrike" dirty="0">
                          <a:solidFill>
                            <a:srgbClr val="000000"/>
                          </a:solidFill>
                          <a:effectLst/>
                          <a:latin typeface="Calibri"/>
                        </a:rPr>
                        <a:t>Voted Funds</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gridSpan="7">
                  <a:txBody>
                    <a:bodyPr/>
                    <a:lstStyle/>
                    <a:p>
                      <a:pPr algn="ctr" rtl="0" fontAlgn="b"/>
                      <a:r>
                        <a:rPr lang="en-GB" sz="1000" b="1" i="0" u="none" strike="noStrike" dirty="0">
                          <a:solidFill>
                            <a:srgbClr val="000000"/>
                          </a:solidFill>
                          <a:effectLst/>
                          <a:latin typeface="Calibri"/>
                        </a:rPr>
                        <a:t>Year to date (1 April 2021 - 30  September2021)</a:t>
                      </a:r>
                    </a:p>
                  </a:txBody>
                  <a:tcPr marL="5731" marR="5731" marT="57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rtl="0" fontAlgn="b"/>
                      <a:r>
                        <a:rPr lang="en-US" sz="1000" b="1" i="0" u="none" strike="noStrike" dirty="0">
                          <a:solidFill>
                            <a:srgbClr val="000000"/>
                          </a:solidFill>
                          <a:effectLst/>
                          <a:latin typeface="Calibri"/>
                        </a:rPr>
                        <a:t> </a:t>
                      </a:r>
                    </a:p>
                  </a:txBody>
                  <a:tcPr marL="5731" marR="5731" marT="57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0000"/>
                  </a:ext>
                </a:extLst>
              </a:tr>
              <a:tr h="1136696">
                <a:tc vMerge="1">
                  <a:txBody>
                    <a:bodyPr/>
                    <a:lstStyle/>
                    <a:p>
                      <a:endParaRPr lang="en-US"/>
                    </a:p>
                  </a:txBody>
                  <a:tcPr/>
                </a:tc>
                <a:tc vMerge="1">
                  <a:txBody>
                    <a:bodyPr/>
                    <a:lstStyle/>
                    <a:p>
                      <a:endParaRPr lang="en-US"/>
                    </a:p>
                  </a:txBody>
                  <a:tcPr/>
                </a:tc>
                <a:tc>
                  <a:txBody>
                    <a:bodyPr/>
                    <a:lstStyle/>
                    <a:p>
                      <a:pPr algn="ctr" rtl="0" fontAlgn="ctr"/>
                      <a:r>
                        <a:rPr lang="en-US" sz="1000" b="1" i="0" u="none" strike="noStrike" dirty="0">
                          <a:solidFill>
                            <a:srgbClr val="000000"/>
                          </a:solidFill>
                          <a:effectLst/>
                          <a:latin typeface="Calibri"/>
                        </a:rPr>
                        <a:t>Transferred Funds</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694"/>
                    </a:solidFill>
                  </a:tcPr>
                </a:tc>
                <a:tc>
                  <a:txBody>
                    <a:bodyPr/>
                    <a:lstStyle/>
                    <a:p>
                      <a:pPr algn="ctr" rtl="0" fontAlgn="ctr"/>
                      <a:r>
                        <a:rPr lang="en-US" sz="1000" b="1" i="0" u="none" strike="noStrike" dirty="0">
                          <a:solidFill>
                            <a:srgbClr val="000000"/>
                          </a:solidFill>
                          <a:effectLst/>
                          <a:latin typeface="Calibri"/>
                        </a:rPr>
                        <a:t>Spent by Provinces</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US" sz="1000" b="1" i="0" u="none" strike="noStrike" dirty="0">
                          <a:solidFill>
                            <a:srgbClr val="000000"/>
                          </a:solidFill>
                          <a:effectLst/>
                          <a:latin typeface="Calibri"/>
                        </a:rPr>
                        <a:t>Unspent against Transferred Funds </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1DA"/>
                    </a:solidFill>
                  </a:tcPr>
                </a:tc>
                <a:tc>
                  <a:txBody>
                    <a:bodyPr/>
                    <a:lstStyle/>
                    <a:p>
                      <a:pPr algn="ctr" rtl="0" fontAlgn="t"/>
                      <a:r>
                        <a:rPr lang="en-US" sz="1000" b="1" i="0" u="none" strike="noStrike" dirty="0">
                          <a:solidFill>
                            <a:srgbClr val="000000"/>
                          </a:solidFill>
                          <a:effectLst/>
                          <a:latin typeface="Calibri"/>
                        </a:rPr>
                        <a:t>Unspent Against Voted Funds</a:t>
                      </a:r>
                    </a:p>
                  </a:txBody>
                  <a:tcPr marL="5731" marR="5731" marT="57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3D69B"/>
                    </a:solidFill>
                  </a:tcPr>
                </a:tc>
                <a:tc rowSpan="2">
                  <a:txBody>
                    <a:bodyPr/>
                    <a:lstStyle/>
                    <a:p>
                      <a:pPr algn="ctr" rtl="0" fontAlgn="ctr"/>
                      <a:r>
                        <a:rPr lang="en-US" sz="1000" b="1" i="0" u="none" strike="noStrike" dirty="0">
                          <a:solidFill>
                            <a:srgbClr val="000000"/>
                          </a:solidFill>
                          <a:effectLst/>
                          <a:latin typeface="Calibri"/>
                        </a:rPr>
                        <a:t>% Spent against Transferred Funds</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rowSpan="2">
                  <a:txBody>
                    <a:bodyPr/>
                    <a:lstStyle/>
                    <a:p>
                      <a:pPr algn="ctr" rtl="0" fontAlgn="ctr"/>
                      <a:r>
                        <a:rPr lang="en-US" sz="1000" b="1" i="0" u="none" strike="noStrike" dirty="0">
                          <a:solidFill>
                            <a:srgbClr val="000000"/>
                          </a:solidFill>
                          <a:effectLst/>
                          <a:latin typeface="Calibri"/>
                        </a:rPr>
                        <a:t>% Spent against Voted Funds</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rowSpan="2">
                  <a:txBody>
                    <a:bodyPr/>
                    <a:lstStyle/>
                    <a:p>
                      <a:pPr algn="ctr" rtl="0" fontAlgn="ctr"/>
                      <a:r>
                        <a:rPr lang="en-GB" sz="1000" b="1" i="0" u="none" strike="noStrike" dirty="0">
                          <a:solidFill>
                            <a:srgbClr val="000000"/>
                          </a:solidFill>
                          <a:effectLst/>
                          <a:latin typeface="Calibri"/>
                        </a:rPr>
                        <a:t>Unspent as % of Transferred Funds</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rowSpan="2">
                  <a:txBody>
                    <a:bodyPr/>
                    <a:lstStyle/>
                    <a:p>
                      <a:pPr algn="ctr" rtl="0" fontAlgn="ctr"/>
                      <a:r>
                        <a:rPr lang="en-GB" sz="1000" b="1" i="0" u="none" strike="noStrike" dirty="0">
                          <a:solidFill>
                            <a:srgbClr val="000000"/>
                          </a:solidFill>
                          <a:effectLst/>
                          <a:latin typeface="Calibri"/>
                        </a:rPr>
                        <a:t>Unspent as % of Voted Funds</a:t>
                      </a:r>
                    </a:p>
                  </a:txBody>
                  <a:tcPr marL="5731" marR="5731" marT="573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3D69B"/>
                    </a:solidFill>
                  </a:tcPr>
                </a:tc>
                <a:extLst>
                  <a:ext uri="{0D108BD9-81ED-4DB2-BD59-A6C34878D82A}">
                    <a16:rowId xmlns:a16="http://schemas.microsoft.com/office/drawing/2014/main" xmlns="" val="10001"/>
                  </a:ext>
                </a:extLst>
              </a:tr>
              <a:tr h="284175">
                <a:tc vMerge="1">
                  <a:txBody>
                    <a:bodyPr/>
                    <a:lstStyle/>
                    <a:p>
                      <a:endParaRPr lang="en-US"/>
                    </a:p>
                  </a:txBody>
                  <a:tcPr/>
                </a:tc>
                <a:tc>
                  <a:txBody>
                    <a:bodyPr/>
                    <a:lstStyle/>
                    <a:p>
                      <a:pPr algn="ctr" rtl="0" fontAlgn="b"/>
                      <a:r>
                        <a:rPr lang="en-US" sz="1000" b="1" i="0" u="none" strike="noStrike" dirty="0">
                          <a:solidFill>
                            <a:srgbClr val="000000"/>
                          </a:solidFill>
                          <a:effectLst/>
                          <a:latin typeface="Calibri"/>
                        </a:rPr>
                        <a:t>R'000</a:t>
                      </a:r>
                    </a:p>
                  </a:txBody>
                  <a:tcPr marL="5731" marR="5731" marT="57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US" sz="1000" b="1" i="0" u="none" strike="noStrike" dirty="0">
                          <a:solidFill>
                            <a:srgbClr val="000000"/>
                          </a:solidFill>
                          <a:effectLst/>
                          <a:latin typeface="Calibri"/>
                        </a:rPr>
                        <a:t>R'000</a:t>
                      </a:r>
                    </a:p>
                  </a:txBody>
                  <a:tcPr marL="5731" marR="5731" marT="57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US" sz="1000" b="1" i="0" u="none" strike="noStrike" dirty="0">
                          <a:solidFill>
                            <a:srgbClr val="000000"/>
                          </a:solidFill>
                          <a:effectLst/>
                          <a:latin typeface="Calibri"/>
                        </a:rPr>
                        <a:t>R'000</a:t>
                      </a:r>
                    </a:p>
                  </a:txBody>
                  <a:tcPr marL="5731" marR="5731" marT="57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US" sz="1000" b="1" i="0" u="none" strike="noStrike" dirty="0">
                          <a:solidFill>
                            <a:srgbClr val="000000"/>
                          </a:solidFill>
                          <a:effectLst/>
                          <a:latin typeface="Calibri"/>
                        </a:rPr>
                        <a:t>R'000</a:t>
                      </a:r>
                    </a:p>
                  </a:txBody>
                  <a:tcPr marL="5731" marR="5731" marT="57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US" sz="1000" b="1" i="0" u="none" strike="noStrike" dirty="0">
                          <a:solidFill>
                            <a:srgbClr val="000000"/>
                          </a:solidFill>
                          <a:effectLst/>
                          <a:latin typeface="Calibri"/>
                        </a:rPr>
                        <a:t>R'000</a:t>
                      </a:r>
                    </a:p>
                  </a:txBody>
                  <a:tcPr marL="5731" marR="5731" marT="57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02"/>
                  </a:ext>
                </a:extLst>
              </a:tr>
              <a:tr h="284175">
                <a:tc>
                  <a:txBody>
                    <a:bodyPr/>
                    <a:lstStyle/>
                    <a:p>
                      <a:pPr algn="l" rtl="0" fontAlgn="ctr"/>
                      <a:r>
                        <a:rPr lang="en-US" sz="1200" b="1" i="0" u="none" strike="noStrike" dirty="0">
                          <a:solidFill>
                            <a:srgbClr val="000000"/>
                          </a:solidFill>
                          <a:effectLst/>
                          <a:latin typeface="Calibri"/>
                        </a:rPr>
                        <a:t>Eastern Cape</a:t>
                      </a:r>
                    </a:p>
                  </a:txBody>
                  <a:tcPr marL="5731" marR="5731" marT="573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200" b="0" i="0" u="none" strike="noStrike" dirty="0">
                          <a:solidFill>
                            <a:srgbClr val="000000"/>
                          </a:solidFill>
                          <a:effectLst/>
                          <a:latin typeface="Calibri"/>
                        </a:rPr>
                        <a:t>        432 428 </a:t>
                      </a:r>
                    </a:p>
                  </a:txBody>
                  <a:tcPr marL="5731" marR="5731" marT="57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200" b="0" i="0" u="none" strike="noStrike" dirty="0">
                          <a:solidFill>
                            <a:srgbClr val="000000"/>
                          </a:solidFill>
                          <a:effectLst/>
                          <a:latin typeface="Calibri"/>
                        </a:rPr>
                        <a:t>172 971</a:t>
                      </a:r>
                    </a:p>
                  </a:txBody>
                  <a:tcPr marL="5731" marR="5731" marT="57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200" b="0" i="0" u="none" strike="noStrike" dirty="0">
                          <a:solidFill>
                            <a:srgbClr val="000000"/>
                          </a:solidFill>
                          <a:effectLst/>
                          <a:latin typeface="Calibri"/>
                        </a:rPr>
                        <a:t>156 </a:t>
                      </a:r>
                      <a:r>
                        <a:rPr lang="en-US" sz="1200" b="0" i="0" u="none" strike="noStrike" dirty="0" smtClean="0">
                          <a:solidFill>
                            <a:srgbClr val="000000"/>
                          </a:solidFill>
                          <a:effectLst/>
                          <a:latin typeface="Calibri"/>
                        </a:rPr>
                        <a:t>599</a:t>
                      </a:r>
                      <a:endParaRPr lang="en-US" sz="1200" b="0" i="0" u="none" strike="noStrike" dirty="0">
                        <a:solidFill>
                          <a:srgbClr val="000000"/>
                        </a:solidFill>
                        <a:effectLst/>
                        <a:latin typeface="Calibri"/>
                      </a:endParaRPr>
                    </a:p>
                  </a:txBody>
                  <a:tcPr marL="5731" marR="5731" marT="57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200" b="0" i="0" u="none" strike="noStrike" dirty="0">
                          <a:solidFill>
                            <a:srgbClr val="000000"/>
                          </a:solidFill>
                          <a:effectLst/>
                          <a:latin typeface="Calibri"/>
                        </a:rPr>
                        <a:t>16 372</a:t>
                      </a:r>
                    </a:p>
                  </a:txBody>
                  <a:tcPr marL="5731" marR="5731" marT="57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200" b="0" i="0" u="none" strike="noStrike" dirty="0">
                          <a:solidFill>
                            <a:srgbClr val="000000"/>
                          </a:solidFill>
                          <a:effectLst/>
                          <a:latin typeface="Calibri"/>
                        </a:rPr>
                        <a:t>275 829 </a:t>
                      </a:r>
                    </a:p>
                  </a:txBody>
                  <a:tcPr marL="5731" marR="5731" marT="57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200" b="0" i="0" u="none" strike="noStrike" dirty="0">
                          <a:solidFill>
                            <a:srgbClr val="000000"/>
                          </a:solidFill>
                          <a:effectLst/>
                          <a:latin typeface="Calibri"/>
                        </a:rPr>
                        <a:t>91</a:t>
                      </a:r>
                    </a:p>
                  </a:txBody>
                  <a:tcPr marL="5731" marR="5731" marT="57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200" b="0" i="0" u="none" strike="noStrike" dirty="0">
                          <a:solidFill>
                            <a:srgbClr val="000000"/>
                          </a:solidFill>
                          <a:effectLst/>
                          <a:latin typeface="Calibri"/>
                        </a:rPr>
                        <a:t>36</a:t>
                      </a:r>
                    </a:p>
                  </a:txBody>
                  <a:tcPr marL="5731" marR="5731" marT="57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rtl="0" fontAlgn="b"/>
                      <a:r>
                        <a:rPr lang="en-US" sz="1200" b="0" i="0" u="none" strike="noStrike" dirty="0">
                          <a:solidFill>
                            <a:srgbClr val="000000"/>
                          </a:solidFill>
                          <a:effectLst/>
                          <a:latin typeface="Calibri"/>
                        </a:rPr>
                        <a:t>9</a:t>
                      </a:r>
                    </a:p>
                  </a:txBody>
                  <a:tcPr marL="5731" marR="5731" marT="57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200" b="0" i="0" u="none" strike="noStrike" dirty="0">
                          <a:solidFill>
                            <a:srgbClr val="000000"/>
                          </a:solidFill>
                          <a:effectLst/>
                          <a:latin typeface="Calibri"/>
                        </a:rPr>
                        <a:t>64</a:t>
                      </a:r>
                    </a:p>
                  </a:txBody>
                  <a:tcPr marL="5731" marR="5731" marT="57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84175">
                <a:tc>
                  <a:txBody>
                    <a:bodyPr/>
                    <a:lstStyle/>
                    <a:p>
                      <a:pPr algn="l" rtl="0" fontAlgn="ctr"/>
                      <a:r>
                        <a:rPr lang="en-US" sz="1200" b="1" i="0" u="none" strike="noStrike" dirty="0">
                          <a:solidFill>
                            <a:srgbClr val="000000"/>
                          </a:solidFill>
                          <a:effectLst/>
                          <a:latin typeface="Calibri"/>
                        </a:rPr>
                        <a:t>Free State</a:t>
                      </a:r>
                    </a:p>
                  </a:txBody>
                  <a:tcPr marL="5731" marR="5731" marT="573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200" b="0" i="0" u="none" strike="noStrike" dirty="0">
                          <a:solidFill>
                            <a:srgbClr val="000000"/>
                          </a:solidFill>
                          <a:effectLst/>
                          <a:latin typeface="Calibri"/>
                        </a:rPr>
                        <a:t>        228 001 </a:t>
                      </a:r>
                    </a:p>
                  </a:txBody>
                  <a:tcPr marL="5731" marR="5731" marT="57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200" b="0" i="0" u="none" strike="noStrike" dirty="0">
                          <a:solidFill>
                            <a:srgbClr val="000000"/>
                          </a:solidFill>
                          <a:effectLst/>
                          <a:latin typeface="Calibri"/>
                        </a:rPr>
                        <a:t>99 495</a:t>
                      </a:r>
                    </a:p>
                  </a:txBody>
                  <a:tcPr marL="5731" marR="5731" marT="57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200" b="0" i="0" u="none" strike="noStrike" dirty="0">
                          <a:solidFill>
                            <a:srgbClr val="000000"/>
                          </a:solidFill>
                          <a:effectLst/>
                          <a:latin typeface="Calibri"/>
                        </a:rPr>
                        <a:t>31 533</a:t>
                      </a:r>
                    </a:p>
                  </a:txBody>
                  <a:tcPr marL="5731" marR="5731" marT="57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200" b="0" i="0" u="none" strike="noStrike" dirty="0">
                          <a:solidFill>
                            <a:srgbClr val="000000"/>
                          </a:solidFill>
                          <a:effectLst/>
                          <a:latin typeface="Calibri"/>
                        </a:rPr>
                        <a:t>67 962</a:t>
                      </a:r>
                    </a:p>
                  </a:txBody>
                  <a:tcPr marL="5731" marR="5731" marT="57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200" b="0" i="0" u="none" strike="noStrike" dirty="0">
                          <a:solidFill>
                            <a:srgbClr val="000000"/>
                          </a:solidFill>
                          <a:effectLst/>
                          <a:latin typeface="Calibri"/>
                        </a:rPr>
                        <a:t>196 468</a:t>
                      </a:r>
                    </a:p>
                  </a:txBody>
                  <a:tcPr marL="5731" marR="5731" marT="57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200" b="0" i="0" u="none" strike="noStrike" dirty="0">
                          <a:solidFill>
                            <a:srgbClr val="000000"/>
                          </a:solidFill>
                          <a:effectLst/>
                          <a:latin typeface="Calibri"/>
                        </a:rPr>
                        <a:t>32</a:t>
                      </a:r>
                    </a:p>
                  </a:txBody>
                  <a:tcPr marL="5731" marR="5731" marT="57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200" b="0" i="0" u="none" strike="noStrike" dirty="0">
                          <a:solidFill>
                            <a:srgbClr val="000000"/>
                          </a:solidFill>
                          <a:effectLst/>
                          <a:latin typeface="Calibri"/>
                        </a:rPr>
                        <a:t>14</a:t>
                      </a:r>
                    </a:p>
                  </a:txBody>
                  <a:tcPr marL="5731" marR="5731" marT="57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rtl="0" fontAlgn="b"/>
                      <a:r>
                        <a:rPr lang="en-US" sz="1200" b="0" i="0" u="none" strike="noStrike" dirty="0">
                          <a:solidFill>
                            <a:srgbClr val="000000"/>
                          </a:solidFill>
                          <a:effectLst/>
                          <a:latin typeface="Calibri"/>
                        </a:rPr>
                        <a:t>68</a:t>
                      </a:r>
                    </a:p>
                  </a:txBody>
                  <a:tcPr marL="5731" marR="5731" marT="57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200" b="0" i="0" u="none" strike="noStrike" dirty="0">
                          <a:solidFill>
                            <a:srgbClr val="000000"/>
                          </a:solidFill>
                          <a:effectLst/>
                          <a:latin typeface="Calibri"/>
                        </a:rPr>
                        <a:t>86</a:t>
                      </a:r>
                    </a:p>
                  </a:txBody>
                  <a:tcPr marL="5731" marR="5731" marT="57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84175">
                <a:tc>
                  <a:txBody>
                    <a:bodyPr/>
                    <a:lstStyle/>
                    <a:p>
                      <a:pPr algn="l" rtl="0" fontAlgn="ctr"/>
                      <a:r>
                        <a:rPr lang="en-US" sz="1200" b="1" i="0" u="none" strike="noStrike" dirty="0">
                          <a:solidFill>
                            <a:srgbClr val="000000"/>
                          </a:solidFill>
                          <a:effectLst/>
                          <a:latin typeface="Calibri"/>
                        </a:rPr>
                        <a:t>Gauteng</a:t>
                      </a:r>
                    </a:p>
                  </a:txBody>
                  <a:tcPr marL="5731" marR="5731" marT="573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200" b="0" i="0" u="none" strike="noStrike" dirty="0">
                          <a:solidFill>
                            <a:srgbClr val="000000"/>
                          </a:solidFill>
                          <a:effectLst/>
                          <a:latin typeface="Calibri"/>
                        </a:rPr>
                        <a:t>    1 109 179 </a:t>
                      </a:r>
                    </a:p>
                  </a:txBody>
                  <a:tcPr marL="5731" marR="5731" marT="57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200" b="0" i="0" u="none" strike="noStrike" dirty="0">
                          <a:solidFill>
                            <a:srgbClr val="000000"/>
                          </a:solidFill>
                          <a:effectLst/>
                          <a:latin typeface="Calibri"/>
                        </a:rPr>
                        <a:t>610 049</a:t>
                      </a:r>
                    </a:p>
                  </a:txBody>
                  <a:tcPr marL="5731" marR="5731" marT="57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200" b="0" i="0" u="none" strike="noStrike" dirty="0">
                          <a:solidFill>
                            <a:srgbClr val="000000"/>
                          </a:solidFill>
                          <a:effectLst/>
                          <a:latin typeface="Calibri"/>
                        </a:rPr>
                        <a:t>105 262</a:t>
                      </a:r>
                    </a:p>
                  </a:txBody>
                  <a:tcPr marL="5731" marR="5731" marT="57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200" b="0" i="0" u="none" strike="noStrike" dirty="0">
                          <a:solidFill>
                            <a:srgbClr val="000000"/>
                          </a:solidFill>
                          <a:effectLst/>
                          <a:latin typeface="Calibri"/>
                        </a:rPr>
                        <a:t>504 787</a:t>
                      </a:r>
                    </a:p>
                  </a:txBody>
                  <a:tcPr marL="5731" marR="5731" marT="57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200" b="0" i="0" u="none" strike="noStrike" dirty="0">
                          <a:solidFill>
                            <a:srgbClr val="000000"/>
                          </a:solidFill>
                          <a:effectLst/>
                          <a:latin typeface="Calibri"/>
                        </a:rPr>
                        <a:t>1 003 917</a:t>
                      </a:r>
                    </a:p>
                  </a:txBody>
                  <a:tcPr marL="5731" marR="5731" marT="57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200" b="0" i="0" u="none" strike="noStrike" dirty="0">
                          <a:solidFill>
                            <a:srgbClr val="000000"/>
                          </a:solidFill>
                          <a:effectLst/>
                          <a:latin typeface="Calibri"/>
                        </a:rPr>
                        <a:t>17</a:t>
                      </a:r>
                    </a:p>
                  </a:txBody>
                  <a:tcPr marL="5731" marR="5731" marT="57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200" b="0" i="0" u="none" strike="noStrike" dirty="0">
                          <a:solidFill>
                            <a:srgbClr val="000000"/>
                          </a:solidFill>
                          <a:effectLst/>
                          <a:latin typeface="Calibri"/>
                        </a:rPr>
                        <a:t>9</a:t>
                      </a:r>
                    </a:p>
                  </a:txBody>
                  <a:tcPr marL="5731" marR="5731" marT="57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rtl="0" fontAlgn="b"/>
                      <a:r>
                        <a:rPr lang="en-US" sz="1200" b="0" i="0" u="none" strike="noStrike" dirty="0">
                          <a:solidFill>
                            <a:srgbClr val="000000"/>
                          </a:solidFill>
                          <a:effectLst/>
                          <a:latin typeface="Calibri"/>
                        </a:rPr>
                        <a:t>83</a:t>
                      </a:r>
                    </a:p>
                  </a:txBody>
                  <a:tcPr marL="5731" marR="5731" marT="57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200" b="0" i="0" u="none" strike="noStrike" dirty="0">
                          <a:solidFill>
                            <a:srgbClr val="000000"/>
                          </a:solidFill>
                          <a:effectLst/>
                          <a:latin typeface="Calibri"/>
                        </a:rPr>
                        <a:t>91</a:t>
                      </a:r>
                    </a:p>
                  </a:txBody>
                  <a:tcPr marL="5731" marR="5731" marT="57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284175">
                <a:tc>
                  <a:txBody>
                    <a:bodyPr/>
                    <a:lstStyle/>
                    <a:p>
                      <a:pPr algn="l" rtl="0" fontAlgn="ctr"/>
                      <a:r>
                        <a:rPr lang="en-US" sz="1200" b="1" i="0" u="none" strike="noStrike" dirty="0">
                          <a:solidFill>
                            <a:srgbClr val="000000"/>
                          </a:solidFill>
                          <a:effectLst/>
                          <a:latin typeface="Calibri"/>
                        </a:rPr>
                        <a:t>KwaZulu-Natal</a:t>
                      </a:r>
                    </a:p>
                  </a:txBody>
                  <a:tcPr marL="5731" marR="5731" marT="573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200" b="0" i="0" u="none" strike="noStrike" dirty="0">
                          <a:solidFill>
                            <a:srgbClr val="000000"/>
                          </a:solidFill>
                          <a:effectLst/>
                          <a:latin typeface="Calibri"/>
                        </a:rPr>
                        <a:t>        714 375 </a:t>
                      </a:r>
                    </a:p>
                  </a:txBody>
                  <a:tcPr marL="5731" marR="5731" marT="57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200" b="0" i="0" u="none" strike="noStrike" dirty="0">
                          <a:solidFill>
                            <a:srgbClr val="000000"/>
                          </a:solidFill>
                          <a:effectLst/>
                          <a:latin typeface="Calibri"/>
                        </a:rPr>
                        <a:t>387 374</a:t>
                      </a:r>
                    </a:p>
                  </a:txBody>
                  <a:tcPr marL="5731" marR="5731" marT="57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200" b="0" i="0" u="none" strike="noStrike" dirty="0">
                          <a:solidFill>
                            <a:srgbClr val="000000"/>
                          </a:solidFill>
                          <a:effectLst/>
                          <a:latin typeface="Calibri"/>
                        </a:rPr>
                        <a:t>166 487</a:t>
                      </a:r>
                    </a:p>
                  </a:txBody>
                  <a:tcPr marL="5731" marR="5731" marT="57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200" b="0" i="0" u="none" strike="noStrike" dirty="0">
                          <a:solidFill>
                            <a:srgbClr val="000000"/>
                          </a:solidFill>
                          <a:effectLst/>
                          <a:latin typeface="Calibri"/>
                        </a:rPr>
                        <a:t>220 887</a:t>
                      </a:r>
                    </a:p>
                  </a:txBody>
                  <a:tcPr marL="5731" marR="5731" marT="57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200" b="0" i="0" u="none" strike="noStrike" dirty="0">
                          <a:solidFill>
                            <a:srgbClr val="000000"/>
                          </a:solidFill>
                          <a:effectLst/>
                          <a:latin typeface="Calibri"/>
                        </a:rPr>
                        <a:t>547 888</a:t>
                      </a:r>
                    </a:p>
                  </a:txBody>
                  <a:tcPr marL="5731" marR="5731" marT="57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200" b="0" i="0" u="none" strike="noStrike" dirty="0">
                          <a:solidFill>
                            <a:srgbClr val="000000"/>
                          </a:solidFill>
                          <a:effectLst/>
                          <a:latin typeface="Calibri"/>
                        </a:rPr>
                        <a:t>43</a:t>
                      </a:r>
                    </a:p>
                  </a:txBody>
                  <a:tcPr marL="5731" marR="5731" marT="57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200" b="0" i="0" u="none" strike="noStrike" dirty="0">
                          <a:solidFill>
                            <a:srgbClr val="000000"/>
                          </a:solidFill>
                          <a:effectLst/>
                          <a:latin typeface="Calibri"/>
                        </a:rPr>
                        <a:t>23</a:t>
                      </a:r>
                    </a:p>
                  </a:txBody>
                  <a:tcPr marL="5731" marR="5731" marT="57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rtl="0" fontAlgn="b"/>
                      <a:r>
                        <a:rPr lang="en-US" sz="1200" b="0" i="0" u="none" strike="noStrike" dirty="0">
                          <a:solidFill>
                            <a:srgbClr val="000000"/>
                          </a:solidFill>
                          <a:effectLst/>
                          <a:latin typeface="Calibri"/>
                        </a:rPr>
                        <a:t>57</a:t>
                      </a:r>
                    </a:p>
                  </a:txBody>
                  <a:tcPr marL="5731" marR="5731" marT="57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200" b="0" i="0" u="none" strike="noStrike" dirty="0">
                          <a:solidFill>
                            <a:srgbClr val="000000"/>
                          </a:solidFill>
                          <a:effectLst/>
                          <a:latin typeface="Calibri"/>
                        </a:rPr>
                        <a:t>77</a:t>
                      </a:r>
                    </a:p>
                  </a:txBody>
                  <a:tcPr marL="5731" marR="5731" marT="57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366294">
                <a:tc>
                  <a:txBody>
                    <a:bodyPr/>
                    <a:lstStyle/>
                    <a:p>
                      <a:pPr algn="l" rtl="0" fontAlgn="ctr"/>
                      <a:r>
                        <a:rPr lang="en-US" sz="1200" b="1" i="0" u="none" strike="noStrike" dirty="0">
                          <a:solidFill>
                            <a:srgbClr val="000000"/>
                          </a:solidFill>
                          <a:effectLst/>
                          <a:latin typeface="Calibri"/>
                        </a:rPr>
                        <a:t>Limpopo</a:t>
                      </a:r>
                    </a:p>
                  </a:txBody>
                  <a:tcPr marL="5731" marR="5731" marT="573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200" b="0" i="0" u="none" strike="noStrike" dirty="0">
                          <a:solidFill>
                            <a:srgbClr val="000000"/>
                          </a:solidFill>
                          <a:effectLst/>
                          <a:latin typeface="Calibri"/>
                        </a:rPr>
                        <a:t>        254 336 </a:t>
                      </a:r>
                    </a:p>
                  </a:txBody>
                  <a:tcPr marL="5731" marR="5731" marT="57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200" b="0" i="0" u="none" strike="noStrike" dirty="0">
                          <a:solidFill>
                            <a:srgbClr val="000000"/>
                          </a:solidFill>
                          <a:effectLst/>
                          <a:latin typeface="Calibri"/>
                        </a:rPr>
                        <a:t>142 887</a:t>
                      </a:r>
                    </a:p>
                  </a:txBody>
                  <a:tcPr marL="5731" marR="5731" marT="57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200" b="0" i="0" u="none" strike="noStrike" dirty="0">
                          <a:solidFill>
                            <a:srgbClr val="000000"/>
                          </a:solidFill>
                          <a:effectLst/>
                          <a:latin typeface="Calibri"/>
                        </a:rPr>
                        <a:t>                     - </a:t>
                      </a:r>
                    </a:p>
                  </a:txBody>
                  <a:tcPr marL="5731" marR="5731" marT="57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200" b="0" i="0" u="none" strike="noStrike" dirty="0">
                          <a:solidFill>
                            <a:srgbClr val="000000"/>
                          </a:solidFill>
                          <a:effectLst/>
                          <a:latin typeface="Calibri"/>
                        </a:rPr>
                        <a:t>142 887</a:t>
                      </a:r>
                    </a:p>
                  </a:txBody>
                  <a:tcPr marL="5731" marR="5731" marT="57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200" b="0" i="0" u="none" strike="noStrike" dirty="0">
                          <a:solidFill>
                            <a:srgbClr val="000000"/>
                          </a:solidFill>
                          <a:effectLst/>
                          <a:latin typeface="Calibri"/>
                        </a:rPr>
                        <a:t>        254 336 </a:t>
                      </a:r>
                    </a:p>
                  </a:txBody>
                  <a:tcPr marL="5731" marR="5731" marT="57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200" b="0" i="0" u="none" strike="noStrike" dirty="0">
                          <a:solidFill>
                            <a:srgbClr val="000000"/>
                          </a:solidFill>
                          <a:effectLst/>
                          <a:latin typeface="Calibri"/>
                        </a:rPr>
                        <a:t>                     - </a:t>
                      </a:r>
                    </a:p>
                  </a:txBody>
                  <a:tcPr marL="5731" marR="5731" marT="57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200" b="0" i="0" u="none" strike="noStrike" dirty="0">
                          <a:solidFill>
                            <a:srgbClr val="000000"/>
                          </a:solidFill>
                          <a:effectLst/>
                          <a:latin typeface="Calibri"/>
                        </a:rPr>
                        <a:t>                     - </a:t>
                      </a:r>
                    </a:p>
                  </a:txBody>
                  <a:tcPr marL="5731" marR="5731" marT="57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rtl="0" fontAlgn="b"/>
                      <a:r>
                        <a:rPr lang="en-US" sz="1200" b="0" i="0" u="none" strike="noStrike" dirty="0">
                          <a:solidFill>
                            <a:srgbClr val="000000"/>
                          </a:solidFill>
                          <a:effectLst/>
                          <a:latin typeface="Calibri"/>
                        </a:rPr>
                        <a:t>100</a:t>
                      </a:r>
                    </a:p>
                  </a:txBody>
                  <a:tcPr marL="5731" marR="5731" marT="57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200" b="0" i="0" u="none" strike="noStrike" dirty="0">
                          <a:solidFill>
                            <a:srgbClr val="000000"/>
                          </a:solidFill>
                          <a:effectLst/>
                          <a:latin typeface="Calibri"/>
                        </a:rPr>
                        <a:t>100</a:t>
                      </a:r>
                    </a:p>
                  </a:txBody>
                  <a:tcPr marL="5731" marR="5731" marT="57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284175">
                <a:tc>
                  <a:txBody>
                    <a:bodyPr/>
                    <a:lstStyle/>
                    <a:p>
                      <a:pPr algn="l" rtl="0" fontAlgn="ctr"/>
                      <a:r>
                        <a:rPr lang="en-US" sz="1200" b="1" i="0" u="none" strike="noStrike" dirty="0">
                          <a:solidFill>
                            <a:srgbClr val="000000"/>
                          </a:solidFill>
                          <a:effectLst/>
                          <a:latin typeface="Calibri"/>
                        </a:rPr>
                        <a:t>Mpumalanga</a:t>
                      </a:r>
                    </a:p>
                  </a:txBody>
                  <a:tcPr marL="5731" marR="5731" marT="573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200" b="0" i="0" u="none" strike="noStrike" dirty="0">
                          <a:solidFill>
                            <a:srgbClr val="000000"/>
                          </a:solidFill>
                          <a:effectLst/>
                          <a:latin typeface="Calibri"/>
                        </a:rPr>
                        <a:t>        259 233 </a:t>
                      </a:r>
                    </a:p>
                  </a:txBody>
                  <a:tcPr marL="5731" marR="5731" marT="57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200" b="0" i="0" u="none" strike="noStrike" dirty="0">
                          <a:solidFill>
                            <a:srgbClr val="000000"/>
                          </a:solidFill>
                          <a:effectLst/>
                          <a:latin typeface="Calibri"/>
                        </a:rPr>
                        <a:t>129 600</a:t>
                      </a:r>
                    </a:p>
                  </a:txBody>
                  <a:tcPr marL="5731" marR="5731" marT="57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200" b="0" i="0" u="none" strike="noStrike" dirty="0">
                          <a:solidFill>
                            <a:srgbClr val="000000"/>
                          </a:solidFill>
                          <a:effectLst/>
                          <a:latin typeface="Calibri"/>
                        </a:rPr>
                        <a:t>56 591</a:t>
                      </a:r>
                    </a:p>
                  </a:txBody>
                  <a:tcPr marL="5731" marR="5731" marT="57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200" b="0" i="0" u="none" strike="noStrike" dirty="0">
                          <a:solidFill>
                            <a:srgbClr val="000000"/>
                          </a:solidFill>
                          <a:effectLst/>
                          <a:latin typeface="Calibri"/>
                        </a:rPr>
                        <a:t>73 009</a:t>
                      </a:r>
                    </a:p>
                  </a:txBody>
                  <a:tcPr marL="5731" marR="5731" marT="57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200" b="0" i="0" u="none" strike="noStrike" dirty="0">
                          <a:solidFill>
                            <a:srgbClr val="000000"/>
                          </a:solidFill>
                          <a:effectLst/>
                          <a:latin typeface="Calibri"/>
                        </a:rPr>
                        <a:t>202 642</a:t>
                      </a:r>
                    </a:p>
                  </a:txBody>
                  <a:tcPr marL="5731" marR="5731" marT="57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200" b="0" i="0" u="none" strike="noStrike" dirty="0">
                          <a:solidFill>
                            <a:srgbClr val="000000"/>
                          </a:solidFill>
                          <a:effectLst/>
                          <a:latin typeface="Calibri"/>
                        </a:rPr>
                        <a:t>44</a:t>
                      </a:r>
                    </a:p>
                  </a:txBody>
                  <a:tcPr marL="5731" marR="5731" marT="57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200" b="0" i="0" u="none" strike="noStrike" dirty="0">
                          <a:solidFill>
                            <a:srgbClr val="000000"/>
                          </a:solidFill>
                          <a:effectLst/>
                          <a:latin typeface="Calibri"/>
                        </a:rPr>
                        <a:t>22</a:t>
                      </a:r>
                    </a:p>
                  </a:txBody>
                  <a:tcPr marL="5731" marR="5731" marT="57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rtl="0" fontAlgn="b"/>
                      <a:r>
                        <a:rPr lang="en-US" sz="1200" b="0" i="0" u="none" strike="noStrike" dirty="0">
                          <a:solidFill>
                            <a:srgbClr val="000000"/>
                          </a:solidFill>
                          <a:effectLst/>
                          <a:latin typeface="Calibri"/>
                        </a:rPr>
                        <a:t>56</a:t>
                      </a:r>
                    </a:p>
                  </a:txBody>
                  <a:tcPr marL="5731" marR="5731" marT="57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200" b="0" i="0" u="none" strike="noStrike" dirty="0">
                          <a:solidFill>
                            <a:srgbClr val="000000"/>
                          </a:solidFill>
                          <a:effectLst/>
                          <a:latin typeface="Calibri"/>
                        </a:rPr>
                        <a:t>78</a:t>
                      </a:r>
                    </a:p>
                  </a:txBody>
                  <a:tcPr marL="5731" marR="5731" marT="57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284175">
                <a:tc>
                  <a:txBody>
                    <a:bodyPr/>
                    <a:lstStyle/>
                    <a:p>
                      <a:pPr algn="l" rtl="0" fontAlgn="ctr"/>
                      <a:r>
                        <a:rPr lang="en-US" sz="1200" b="1" i="0" u="none" strike="noStrike" dirty="0">
                          <a:solidFill>
                            <a:srgbClr val="000000"/>
                          </a:solidFill>
                          <a:effectLst/>
                          <a:latin typeface="Calibri"/>
                        </a:rPr>
                        <a:t>Northern Cape</a:t>
                      </a:r>
                    </a:p>
                  </a:txBody>
                  <a:tcPr marL="5731" marR="5731" marT="573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200" b="0" i="0" u="none" strike="noStrike" dirty="0">
                          <a:solidFill>
                            <a:srgbClr val="000000"/>
                          </a:solidFill>
                          <a:effectLst/>
                          <a:latin typeface="Calibri"/>
                        </a:rPr>
                        <a:t>          76 709 </a:t>
                      </a:r>
                    </a:p>
                  </a:txBody>
                  <a:tcPr marL="5731" marR="5731" marT="57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200" b="0" i="0" u="none" strike="noStrike" dirty="0">
                          <a:solidFill>
                            <a:srgbClr val="000000"/>
                          </a:solidFill>
                          <a:effectLst/>
                          <a:latin typeface="Calibri"/>
                        </a:rPr>
                        <a:t>48 414</a:t>
                      </a:r>
                    </a:p>
                  </a:txBody>
                  <a:tcPr marL="5731" marR="5731" marT="57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200" b="0" i="0" u="none" strike="noStrike" dirty="0">
                          <a:solidFill>
                            <a:srgbClr val="000000"/>
                          </a:solidFill>
                          <a:effectLst/>
                          <a:latin typeface="Calibri"/>
                        </a:rPr>
                        <a:t>54 003</a:t>
                      </a:r>
                    </a:p>
                  </a:txBody>
                  <a:tcPr marL="5731" marR="5731" marT="57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200" b="0" i="0" u="none" strike="noStrike" dirty="0">
                          <a:solidFill>
                            <a:srgbClr val="000000"/>
                          </a:solidFill>
                          <a:effectLst/>
                          <a:latin typeface="Calibri"/>
                        </a:rPr>
                        <a:t>- 5 589</a:t>
                      </a:r>
                    </a:p>
                  </a:txBody>
                  <a:tcPr marL="5731" marR="5731" marT="57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200" b="0" i="0" u="none" strike="noStrike" dirty="0">
                          <a:solidFill>
                            <a:srgbClr val="000000"/>
                          </a:solidFill>
                          <a:effectLst/>
                          <a:latin typeface="Calibri"/>
                        </a:rPr>
                        <a:t>22 706</a:t>
                      </a:r>
                    </a:p>
                  </a:txBody>
                  <a:tcPr marL="5731" marR="5731" marT="57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200" b="0" i="0" u="none" strike="noStrike" dirty="0">
                          <a:solidFill>
                            <a:srgbClr val="000000"/>
                          </a:solidFill>
                          <a:effectLst/>
                          <a:latin typeface="Calibri"/>
                        </a:rPr>
                        <a:t>112</a:t>
                      </a:r>
                    </a:p>
                  </a:txBody>
                  <a:tcPr marL="5731" marR="5731" marT="57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200" b="0" i="0" u="none" strike="noStrike" dirty="0">
                          <a:solidFill>
                            <a:srgbClr val="000000"/>
                          </a:solidFill>
                          <a:effectLst/>
                          <a:latin typeface="Calibri"/>
                        </a:rPr>
                        <a:t>70</a:t>
                      </a:r>
                    </a:p>
                  </a:txBody>
                  <a:tcPr marL="5731" marR="5731" marT="57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rtl="0" fontAlgn="b"/>
                      <a:r>
                        <a:rPr lang="en-US" sz="1200" b="0" i="0" u="none" strike="noStrike" dirty="0">
                          <a:solidFill>
                            <a:srgbClr val="000000"/>
                          </a:solidFill>
                          <a:effectLst/>
                          <a:latin typeface="Calibri"/>
                        </a:rPr>
                        <a:t>-12</a:t>
                      </a:r>
                    </a:p>
                  </a:txBody>
                  <a:tcPr marL="5731" marR="5731" marT="57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200" b="0" i="0" u="none" strike="noStrike" dirty="0">
                          <a:solidFill>
                            <a:srgbClr val="000000"/>
                          </a:solidFill>
                          <a:effectLst/>
                          <a:latin typeface="Calibri"/>
                        </a:rPr>
                        <a:t>30</a:t>
                      </a:r>
                    </a:p>
                  </a:txBody>
                  <a:tcPr marL="5731" marR="5731" marT="57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284175">
                <a:tc>
                  <a:txBody>
                    <a:bodyPr/>
                    <a:lstStyle/>
                    <a:p>
                      <a:pPr algn="l" rtl="0" fontAlgn="ctr"/>
                      <a:r>
                        <a:rPr lang="en-US" sz="1200" b="1" i="0" u="none" strike="noStrike" dirty="0">
                          <a:solidFill>
                            <a:srgbClr val="000000"/>
                          </a:solidFill>
                          <a:effectLst/>
                          <a:latin typeface="Calibri"/>
                        </a:rPr>
                        <a:t>North West</a:t>
                      </a:r>
                    </a:p>
                  </a:txBody>
                  <a:tcPr marL="5731" marR="5731" marT="573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200" b="0" i="0" u="none" strike="noStrike" dirty="0">
                          <a:solidFill>
                            <a:srgbClr val="000000"/>
                          </a:solidFill>
                          <a:effectLst/>
                          <a:latin typeface="Calibri"/>
                        </a:rPr>
                        <a:t>        358 028 </a:t>
                      </a:r>
                    </a:p>
                  </a:txBody>
                  <a:tcPr marL="5731" marR="5731" marT="57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200" b="0" i="0" u="none" strike="noStrike" dirty="0">
                          <a:solidFill>
                            <a:srgbClr val="000000"/>
                          </a:solidFill>
                          <a:effectLst/>
                          <a:latin typeface="Calibri"/>
                        </a:rPr>
                        <a:t>172 768</a:t>
                      </a:r>
                    </a:p>
                  </a:txBody>
                  <a:tcPr marL="5731" marR="5731" marT="57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200" b="0" i="0" u="none" strike="noStrike" dirty="0">
                          <a:solidFill>
                            <a:srgbClr val="000000"/>
                          </a:solidFill>
                          <a:effectLst/>
                          <a:latin typeface="Calibri"/>
                        </a:rPr>
                        <a:t>95 747</a:t>
                      </a:r>
                    </a:p>
                  </a:txBody>
                  <a:tcPr marL="5731" marR="5731" marT="57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200" b="0" i="0" u="none" strike="noStrike" dirty="0">
                          <a:solidFill>
                            <a:srgbClr val="000000"/>
                          </a:solidFill>
                          <a:effectLst/>
                          <a:latin typeface="Calibri"/>
                        </a:rPr>
                        <a:t>77 021</a:t>
                      </a:r>
                    </a:p>
                  </a:txBody>
                  <a:tcPr marL="5731" marR="5731" marT="57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200" b="0" i="0" u="none" strike="noStrike" dirty="0">
                          <a:solidFill>
                            <a:srgbClr val="000000"/>
                          </a:solidFill>
                          <a:effectLst/>
                          <a:latin typeface="Calibri"/>
                        </a:rPr>
                        <a:t>262 281</a:t>
                      </a:r>
                    </a:p>
                  </a:txBody>
                  <a:tcPr marL="5731" marR="5731" marT="57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200" b="0" i="0" u="none" strike="noStrike" dirty="0">
                          <a:solidFill>
                            <a:srgbClr val="000000"/>
                          </a:solidFill>
                          <a:effectLst/>
                          <a:latin typeface="Calibri"/>
                        </a:rPr>
                        <a:t>55</a:t>
                      </a:r>
                    </a:p>
                  </a:txBody>
                  <a:tcPr marL="5731" marR="5731" marT="57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200" b="0" i="0" u="none" strike="noStrike" dirty="0">
                          <a:solidFill>
                            <a:srgbClr val="000000"/>
                          </a:solidFill>
                          <a:effectLst/>
                          <a:latin typeface="Calibri"/>
                        </a:rPr>
                        <a:t>22</a:t>
                      </a:r>
                    </a:p>
                  </a:txBody>
                  <a:tcPr marL="5731" marR="5731" marT="57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rtl="0" fontAlgn="b"/>
                      <a:r>
                        <a:rPr lang="en-US" sz="1200" b="0" i="0" u="none" strike="noStrike" dirty="0">
                          <a:solidFill>
                            <a:srgbClr val="000000"/>
                          </a:solidFill>
                          <a:effectLst/>
                          <a:latin typeface="Calibri"/>
                        </a:rPr>
                        <a:t>45</a:t>
                      </a:r>
                    </a:p>
                  </a:txBody>
                  <a:tcPr marL="5731" marR="5731" marT="57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200" b="0" i="0" u="none" strike="noStrike" dirty="0">
                          <a:solidFill>
                            <a:srgbClr val="000000"/>
                          </a:solidFill>
                          <a:effectLst/>
                          <a:latin typeface="Calibri"/>
                        </a:rPr>
                        <a:t>73</a:t>
                      </a:r>
                    </a:p>
                  </a:txBody>
                  <a:tcPr marL="5731" marR="5731" marT="57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284175">
                <a:tc>
                  <a:txBody>
                    <a:bodyPr/>
                    <a:lstStyle/>
                    <a:p>
                      <a:pPr algn="l" rtl="0" fontAlgn="ctr"/>
                      <a:r>
                        <a:rPr lang="en-US" sz="1200" b="1" i="0" u="none" strike="noStrike" dirty="0">
                          <a:solidFill>
                            <a:srgbClr val="000000"/>
                          </a:solidFill>
                          <a:effectLst/>
                          <a:latin typeface="Calibri"/>
                        </a:rPr>
                        <a:t>Western Cape</a:t>
                      </a:r>
                    </a:p>
                  </a:txBody>
                  <a:tcPr marL="5731" marR="5731" marT="573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200" b="0" i="0" u="none" strike="noStrike" dirty="0">
                          <a:solidFill>
                            <a:srgbClr val="000000"/>
                          </a:solidFill>
                          <a:effectLst/>
                          <a:latin typeface="Calibri"/>
                        </a:rPr>
                        <a:t>        457 429 </a:t>
                      </a:r>
                    </a:p>
                  </a:txBody>
                  <a:tcPr marL="5731" marR="5731" marT="57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200" b="0" i="0" u="none" strike="noStrike" dirty="0">
                          <a:solidFill>
                            <a:srgbClr val="000000"/>
                          </a:solidFill>
                          <a:effectLst/>
                          <a:latin typeface="Calibri"/>
                        </a:rPr>
                        <a:t>216 000</a:t>
                      </a:r>
                    </a:p>
                  </a:txBody>
                  <a:tcPr marL="5731" marR="5731" marT="57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200" b="0" i="0" u="none" strike="noStrike" dirty="0">
                          <a:solidFill>
                            <a:srgbClr val="000000"/>
                          </a:solidFill>
                          <a:effectLst/>
                          <a:latin typeface="Calibri"/>
                        </a:rPr>
                        <a:t>124 181</a:t>
                      </a:r>
                    </a:p>
                  </a:txBody>
                  <a:tcPr marL="5731" marR="5731" marT="57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200" b="0" i="0" u="none" strike="noStrike" dirty="0">
                          <a:solidFill>
                            <a:srgbClr val="000000"/>
                          </a:solidFill>
                          <a:effectLst/>
                          <a:latin typeface="Calibri"/>
                        </a:rPr>
                        <a:t>91 819</a:t>
                      </a:r>
                    </a:p>
                  </a:txBody>
                  <a:tcPr marL="5731" marR="5731" marT="57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200" b="0" i="0" u="none" strike="noStrike" dirty="0">
                          <a:solidFill>
                            <a:srgbClr val="000000"/>
                          </a:solidFill>
                          <a:effectLst/>
                          <a:latin typeface="Calibri"/>
                        </a:rPr>
                        <a:t>333 248</a:t>
                      </a:r>
                    </a:p>
                  </a:txBody>
                  <a:tcPr marL="5731" marR="5731" marT="57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200" b="0" i="0" u="none" strike="noStrike" dirty="0">
                          <a:solidFill>
                            <a:srgbClr val="000000"/>
                          </a:solidFill>
                          <a:effectLst/>
                          <a:latin typeface="Calibri"/>
                        </a:rPr>
                        <a:t>57</a:t>
                      </a:r>
                    </a:p>
                  </a:txBody>
                  <a:tcPr marL="5731" marR="5731" marT="57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200" b="0" i="0" u="none" strike="noStrike" dirty="0">
                          <a:solidFill>
                            <a:srgbClr val="000000"/>
                          </a:solidFill>
                          <a:effectLst/>
                          <a:latin typeface="Calibri"/>
                        </a:rPr>
                        <a:t>27</a:t>
                      </a:r>
                    </a:p>
                  </a:txBody>
                  <a:tcPr marL="5731" marR="5731" marT="57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rtl="0" fontAlgn="b"/>
                      <a:r>
                        <a:rPr lang="en-US" sz="1200" b="0" i="0" u="none" strike="noStrike" dirty="0">
                          <a:solidFill>
                            <a:srgbClr val="000000"/>
                          </a:solidFill>
                          <a:effectLst/>
                          <a:latin typeface="Calibri"/>
                        </a:rPr>
                        <a:t>72</a:t>
                      </a:r>
                    </a:p>
                  </a:txBody>
                  <a:tcPr marL="5731" marR="5731" marT="57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200" b="0" i="0" u="none" strike="noStrike" dirty="0">
                          <a:solidFill>
                            <a:srgbClr val="000000"/>
                          </a:solidFill>
                          <a:effectLst/>
                          <a:latin typeface="Calibri"/>
                        </a:rPr>
                        <a:t>92</a:t>
                      </a:r>
                    </a:p>
                  </a:txBody>
                  <a:tcPr marL="5731" marR="5731" marT="57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284175">
                <a:tc>
                  <a:txBody>
                    <a:bodyPr/>
                    <a:lstStyle/>
                    <a:p>
                      <a:pPr algn="l" rtl="0" fontAlgn="ctr"/>
                      <a:r>
                        <a:rPr lang="en-US" sz="1200" b="1" i="0" u="none" strike="noStrike" dirty="0">
                          <a:solidFill>
                            <a:srgbClr val="000000"/>
                          </a:solidFill>
                          <a:effectLst/>
                          <a:latin typeface="Calibri"/>
                        </a:rPr>
                        <a:t>Total</a:t>
                      </a:r>
                    </a:p>
                  </a:txBody>
                  <a:tcPr marL="5731" marR="5731" marT="573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rtl="0" fontAlgn="ctr"/>
                      <a:r>
                        <a:rPr lang="en-US" sz="1200" b="1" i="0" u="none" strike="noStrike" dirty="0">
                          <a:solidFill>
                            <a:srgbClr val="000000"/>
                          </a:solidFill>
                          <a:effectLst/>
                          <a:latin typeface="Calibri"/>
                        </a:rPr>
                        <a:t>    3 889 718 </a:t>
                      </a:r>
                    </a:p>
                  </a:txBody>
                  <a:tcPr marL="5731" marR="5731" marT="57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r" rtl="0" fontAlgn="ctr"/>
                      <a:r>
                        <a:rPr lang="en-US" sz="1200" b="1" i="0" u="none" strike="noStrike" dirty="0">
                          <a:solidFill>
                            <a:srgbClr val="000000"/>
                          </a:solidFill>
                          <a:effectLst/>
                          <a:latin typeface="Calibri"/>
                        </a:rPr>
                        <a:t>       1 </a:t>
                      </a:r>
                      <a:r>
                        <a:rPr lang="en-US" sz="1200" b="1" i="0" u="none" strike="noStrike" dirty="0" smtClean="0">
                          <a:solidFill>
                            <a:srgbClr val="000000"/>
                          </a:solidFill>
                          <a:effectLst/>
                          <a:latin typeface="Calibri"/>
                        </a:rPr>
                        <a:t>979 558 </a:t>
                      </a:r>
                      <a:endParaRPr lang="en-US" sz="1200" b="1" i="0" u="none" strike="noStrike" dirty="0">
                        <a:solidFill>
                          <a:srgbClr val="000000"/>
                        </a:solidFill>
                        <a:effectLst/>
                        <a:latin typeface="Calibri"/>
                      </a:endParaRPr>
                    </a:p>
                  </a:txBody>
                  <a:tcPr marL="5731" marR="5731" marT="57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694"/>
                    </a:solidFill>
                  </a:tcPr>
                </a:tc>
                <a:tc>
                  <a:txBody>
                    <a:bodyPr/>
                    <a:lstStyle/>
                    <a:p>
                      <a:pPr algn="r" rtl="0" fontAlgn="ctr"/>
                      <a:r>
                        <a:rPr lang="en-US" sz="1200" b="1" i="0" u="none" strike="noStrike" dirty="0">
                          <a:solidFill>
                            <a:srgbClr val="000000"/>
                          </a:solidFill>
                          <a:effectLst/>
                          <a:latin typeface="Calibri"/>
                        </a:rPr>
                        <a:t>790 403</a:t>
                      </a:r>
                    </a:p>
                  </a:txBody>
                  <a:tcPr marL="5731" marR="5731" marT="57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rtl="0" fontAlgn="b"/>
                      <a:r>
                        <a:rPr lang="en-US" sz="1200" b="1" i="0" u="none" strike="noStrike" dirty="0">
                          <a:solidFill>
                            <a:srgbClr val="000000"/>
                          </a:solidFill>
                          <a:effectLst/>
                          <a:latin typeface="Calibri"/>
                        </a:rPr>
                        <a:t>1 </a:t>
                      </a:r>
                      <a:r>
                        <a:rPr lang="en-US" sz="1200" b="1" i="0" u="none" strike="noStrike" dirty="0" smtClean="0">
                          <a:solidFill>
                            <a:srgbClr val="000000"/>
                          </a:solidFill>
                          <a:effectLst/>
                          <a:latin typeface="Calibri"/>
                        </a:rPr>
                        <a:t>189 </a:t>
                      </a:r>
                      <a:r>
                        <a:rPr lang="en-US" sz="1200" b="1" i="0" u="none" strike="noStrike" dirty="0">
                          <a:solidFill>
                            <a:srgbClr val="000000"/>
                          </a:solidFill>
                          <a:effectLst/>
                          <a:latin typeface="Calibri"/>
                        </a:rPr>
                        <a:t>155</a:t>
                      </a:r>
                    </a:p>
                  </a:txBody>
                  <a:tcPr marL="5731" marR="5731" marT="57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rtl="0" fontAlgn="b"/>
                      <a:r>
                        <a:rPr lang="en-US" sz="1200" b="1" i="0" u="none" strike="noStrike" dirty="0">
                          <a:solidFill>
                            <a:srgbClr val="000000"/>
                          </a:solidFill>
                          <a:effectLst/>
                          <a:latin typeface="Calibri"/>
                        </a:rPr>
                        <a:t>3 099 315</a:t>
                      </a:r>
                    </a:p>
                  </a:txBody>
                  <a:tcPr marL="5731" marR="5731" marT="57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3D69B"/>
                    </a:solidFill>
                  </a:tcPr>
                </a:tc>
                <a:tc>
                  <a:txBody>
                    <a:bodyPr/>
                    <a:lstStyle/>
                    <a:p>
                      <a:pPr algn="r" rtl="0" fontAlgn="b"/>
                      <a:r>
                        <a:rPr lang="en-US" sz="1200" b="1" i="0" u="none" strike="noStrike" dirty="0">
                          <a:solidFill>
                            <a:srgbClr val="000000"/>
                          </a:solidFill>
                          <a:effectLst/>
                          <a:latin typeface="Calibri"/>
                        </a:rPr>
                        <a:t>40</a:t>
                      </a:r>
                    </a:p>
                  </a:txBody>
                  <a:tcPr marL="5731" marR="5731" marT="57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rtl="0" fontAlgn="b"/>
                      <a:r>
                        <a:rPr lang="en-US" sz="1200" b="1" i="0" u="none" strike="noStrike" dirty="0">
                          <a:solidFill>
                            <a:srgbClr val="000000"/>
                          </a:solidFill>
                          <a:effectLst/>
                          <a:latin typeface="Calibri"/>
                        </a:rPr>
                        <a:t>20</a:t>
                      </a:r>
                    </a:p>
                  </a:txBody>
                  <a:tcPr marL="5731" marR="5731" marT="57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r" rtl="0" fontAlgn="b"/>
                      <a:r>
                        <a:rPr lang="en-US" sz="1200" b="1" i="0" u="none" strike="noStrike" dirty="0">
                          <a:solidFill>
                            <a:srgbClr val="000000"/>
                          </a:solidFill>
                          <a:effectLst/>
                          <a:latin typeface="Calibri"/>
                        </a:rPr>
                        <a:t>60</a:t>
                      </a:r>
                    </a:p>
                  </a:txBody>
                  <a:tcPr marL="5731" marR="5731" marT="57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r" rtl="0" fontAlgn="b"/>
                      <a:r>
                        <a:rPr lang="en-US" sz="1200" b="1" i="0" u="none" strike="noStrike" dirty="0">
                          <a:solidFill>
                            <a:srgbClr val="000000"/>
                          </a:solidFill>
                          <a:effectLst/>
                          <a:latin typeface="Calibri"/>
                        </a:rPr>
                        <a:t>80</a:t>
                      </a:r>
                    </a:p>
                  </a:txBody>
                  <a:tcPr marL="5731" marR="5731" marT="57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extLst>
                  <a:ext uri="{0D108BD9-81ED-4DB2-BD59-A6C34878D82A}">
                    <a16:rowId xmlns:a16="http://schemas.microsoft.com/office/drawing/2014/main" xmlns="" val="10012"/>
                  </a:ext>
                </a:extLst>
              </a:tr>
              <a:tr h="202980">
                <a:tc gridSpan="10">
                  <a:txBody>
                    <a:bodyPr/>
                    <a:lstStyle/>
                    <a:p>
                      <a:pPr algn="l" fontAlgn="b"/>
                      <a:r>
                        <a:rPr lang="en-GB" sz="700" b="0" i="0" u="none" strike="noStrike" dirty="0">
                          <a:solidFill>
                            <a:srgbClr val="000000"/>
                          </a:solidFill>
                          <a:effectLst/>
                          <a:latin typeface="Calibri"/>
                        </a:rPr>
                        <a:t>North West expenditure is based on preliminary Expenditure for </a:t>
                      </a:r>
                      <a:r>
                        <a:rPr lang="en-GB" sz="700" b="0" i="0" u="none" strike="noStrike" dirty="0" smtClean="0">
                          <a:solidFill>
                            <a:srgbClr val="000000"/>
                          </a:solidFill>
                          <a:effectLst/>
                          <a:latin typeface="Calibri"/>
                        </a:rPr>
                        <a:t>September </a:t>
                      </a:r>
                      <a:r>
                        <a:rPr lang="en-GB" sz="700" b="0" i="0" u="none" strike="noStrike" dirty="0">
                          <a:solidFill>
                            <a:srgbClr val="000000"/>
                          </a:solidFill>
                          <a:effectLst/>
                          <a:latin typeface="Calibri"/>
                        </a:rPr>
                        <a:t>2021. The Province has not submitted the DoRA Expenditure Report for September 2021.</a:t>
                      </a:r>
                    </a:p>
                  </a:txBody>
                  <a:tcPr marL="5731" marR="5731" marT="57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13"/>
                  </a:ext>
                </a:extLst>
              </a:tr>
            </a:tbl>
          </a:graphicData>
        </a:graphic>
      </p:graphicFrame>
    </p:spTree>
    <p:extLst>
      <p:ext uri="{BB962C8B-B14F-4D97-AF65-F5344CB8AC3E}">
        <p14:creationId xmlns:p14="http://schemas.microsoft.com/office/powerpoint/2010/main" xmlns="" val="1187927351"/>
      </p:ext>
    </p:extLst>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1pPr>
            <a:lvl2pPr marL="557213" indent="-214313">
              <a:spcBef>
                <a:spcPct val="20000"/>
              </a:spcBef>
              <a:buFont typeface="Arial" panose="020B0604020202020204" pitchFamily="34" charset="0"/>
              <a:buChar char="–"/>
              <a:defRPr sz="2100">
                <a:solidFill>
                  <a:schemeClr val="tx1"/>
                </a:solidFill>
                <a:latin typeface="Arial" panose="020B0604020202020204" pitchFamily="34" charset="0"/>
                <a:ea typeface="MS PGothic" panose="020B0600070205080204" pitchFamily="34" charset="-128"/>
              </a:defRPr>
            </a:lvl2pPr>
            <a:lvl3pPr marL="857250" indent="-171450">
              <a:spcBef>
                <a:spcPct val="20000"/>
              </a:spcBef>
              <a:buFont typeface="Arial" panose="020B0604020202020204" pitchFamily="34" charset="0"/>
              <a:buChar char="•"/>
              <a:defRPr sz="1800">
                <a:solidFill>
                  <a:schemeClr val="tx1"/>
                </a:solidFill>
                <a:latin typeface="Arial" panose="020B0604020202020204" pitchFamily="34" charset="0"/>
                <a:ea typeface="MS PGothic" panose="020B0600070205080204" pitchFamily="34" charset="-128"/>
              </a:defRPr>
            </a:lvl3pPr>
            <a:lvl4pPr marL="1200150" indent="-171450">
              <a:spcBef>
                <a:spcPct val="20000"/>
              </a:spcBef>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4pPr>
            <a:lvl5pPr marL="1543050" indent="-171450">
              <a:spcBef>
                <a:spcPct val="20000"/>
              </a:spcBef>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5pPr>
            <a:lvl6pPr marL="18859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6pPr>
            <a:lvl7pPr marL="22288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7pPr>
            <a:lvl8pPr marL="25717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8pPr>
            <a:lvl9pPr marL="29146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9pPr>
          </a:lstStyle>
          <a:p>
            <a:pPr defTabSz="342900">
              <a:spcBef>
                <a:spcPct val="0"/>
              </a:spcBef>
              <a:buFont typeface="Arial" panose="020B0604020202020204" pitchFamily="34" charset="0"/>
              <a:buNone/>
              <a:defRPr/>
            </a:pPr>
            <a:fld id="{F2091E6A-1F47-43A9-9C33-6D13087527FC}" type="slidenum">
              <a:rPr lang="en-US" altLang="en-US" sz="600">
                <a:solidFill>
                  <a:srgbClr val="898989"/>
                </a:solidFill>
              </a:rPr>
              <a:pPr defTabSz="342900">
                <a:spcBef>
                  <a:spcPct val="0"/>
                </a:spcBef>
                <a:buFont typeface="Arial" panose="020B0604020202020204" pitchFamily="34" charset="0"/>
                <a:buNone/>
                <a:defRPr/>
              </a:pPr>
              <a:t>41</a:t>
            </a:fld>
            <a:endParaRPr lang="en-US" altLang="en-US" sz="600" dirty="0">
              <a:solidFill>
                <a:srgbClr val="898989"/>
              </a:solidFill>
            </a:endParaRPr>
          </a:p>
        </p:txBody>
      </p:sp>
      <p:sp>
        <p:nvSpPr>
          <p:cNvPr id="6147" name="Footer Placeholder 4"/>
          <p:cNvSpPr>
            <a:spLocks noGrp="1"/>
          </p:cNvSpPr>
          <p:nvPr>
            <p:ph type="ftr" sz="quarter" idx="11"/>
          </p:nvPr>
        </p:nvSpPr>
        <p:spPr bwMode="auto">
          <a:xfrm>
            <a:off x="2195736" y="6021288"/>
            <a:ext cx="2736304" cy="53191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1pPr>
            <a:lvl2pPr marL="557213" indent="-214313">
              <a:spcBef>
                <a:spcPct val="20000"/>
              </a:spcBef>
              <a:buFont typeface="Arial" panose="020B0604020202020204" pitchFamily="34" charset="0"/>
              <a:buChar char="–"/>
              <a:defRPr sz="2100">
                <a:solidFill>
                  <a:schemeClr val="tx1"/>
                </a:solidFill>
                <a:latin typeface="Arial" panose="020B0604020202020204" pitchFamily="34" charset="0"/>
                <a:ea typeface="MS PGothic" panose="020B0600070205080204" pitchFamily="34" charset="-128"/>
              </a:defRPr>
            </a:lvl2pPr>
            <a:lvl3pPr marL="857250" indent="-171450">
              <a:spcBef>
                <a:spcPct val="20000"/>
              </a:spcBef>
              <a:buFont typeface="Arial" panose="020B0604020202020204" pitchFamily="34" charset="0"/>
              <a:buChar char="•"/>
              <a:defRPr sz="1800">
                <a:solidFill>
                  <a:schemeClr val="tx1"/>
                </a:solidFill>
                <a:latin typeface="Arial" panose="020B0604020202020204" pitchFamily="34" charset="0"/>
                <a:ea typeface="MS PGothic" panose="020B0600070205080204" pitchFamily="34" charset="-128"/>
              </a:defRPr>
            </a:lvl3pPr>
            <a:lvl4pPr marL="1200150" indent="-171450">
              <a:spcBef>
                <a:spcPct val="20000"/>
              </a:spcBef>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4pPr>
            <a:lvl5pPr marL="1543050" indent="-171450">
              <a:spcBef>
                <a:spcPct val="20000"/>
              </a:spcBef>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5pPr>
            <a:lvl6pPr marL="18859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6pPr>
            <a:lvl7pPr marL="22288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7pPr>
            <a:lvl8pPr marL="25717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8pPr>
            <a:lvl9pPr marL="29146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9pPr>
          </a:lstStyle>
          <a:p>
            <a:pPr>
              <a:spcBef>
                <a:spcPct val="0"/>
              </a:spcBef>
              <a:buFont typeface="Arial" panose="020B0604020202020204" pitchFamily="34" charset="0"/>
              <a:buNone/>
              <a:defRPr/>
            </a:pPr>
            <a:r>
              <a:rPr lang="en-GB" altLang="en-US" sz="600" smtClean="0">
                <a:solidFill>
                  <a:srgbClr val="898989"/>
                </a:solidFill>
                <a:latin typeface="Arial" charset="0"/>
                <a:ea typeface="ＭＳ Ｐゴシック" charset="0"/>
              </a:rPr>
              <a:t>ISUPG Performance - 30 Sep 2021 </a:t>
            </a:r>
            <a:endParaRPr lang="en-US" altLang="en-US" sz="750" dirty="0">
              <a:solidFill>
                <a:srgbClr val="898989"/>
              </a:solidFill>
            </a:endParaRPr>
          </a:p>
        </p:txBody>
      </p:sp>
      <p:sp>
        <p:nvSpPr>
          <p:cNvPr id="6148" name="Date Placeholder 5"/>
          <p:cNvSpPr>
            <a:spLocks noGrp="1"/>
          </p:cNvSpPr>
          <p:nvPr>
            <p:ph type="dt"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1pPr>
            <a:lvl2pPr marL="557213" indent="-214313">
              <a:spcBef>
                <a:spcPct val="20000"/>
              </a:spcBef>
              <a:buFont typeface="Arial" panose="020B0604020202020204" pitchFamily="34" charset="0"/>
              <a:buChar char="–"/>
              <a:defRPr sz="2100">
                <a:solidFill>
                  <a:schemeClr val="tx1"/>
                </a:solidFill>
                <a:latin typeface="Arial" panose="020B0604020202020204" pitchFamily="34" charset="0"/>
                <a:ea typeface="MS PGothic" panose="020B0600070205080204" pitchFamily="34" charset="-128"/>
              </a:defRPr>
            </a:lvl2pPr>
            <a:lvl3pPr marL="857250" indent="-171450">
              <a:spcBef>
                <a:spcPct val="20000"/>
              </a:spcBef>
              <a:buFont typeface="Arial" panose="020B0604020202020204" pitchFamily="34" charset="0"/>
              <a:buChar char="•"/>
              <a:defRPr sz="1800">
                <a:solidFill>
                  <a:schemeClr val="tx1"/>
                </a:solidFill>
                <a:latin typeface="Arial" panose="020B0604020202020204" pitchFamily="34" charset="0"/>
                <a:ea typeface="MS PGothic" panose="020B0600070205080204" pitchFamily="34" charset="-128"/>
              </a:defRPr>
            </a:lvl3pPr>
            <a:lvl4pPr marL="1200150" indent="-171450">
              <a:spcBef>
                <a:spcPct val="20000"/>
              </a:spcBef>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4pPr>
            <a:lvl5pPr marL="1543050" indent="-171450">
              <a:spcBef>
                <a:spcPct val="20000"/>
              </a:spcBef>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5pPr>
            <a:lvl6pPr marL="18859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6pPr>
            <a:lvl7pPr marL="22288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7pPr>
            <a:lvl8pPr marL="25717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8pPr>
            <a:lvl9pPr marL="29146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9pPr>
          </a:lstStyle>
          <a:p>
            <a:pPr defTabSz="342900">
              <a:spcBef>
                <a:spcPct val="0"/>
              </a:spcBef>
              <a:buFont typeface="Arial" panose="020B0604020202020204" pitchFamily="34" charset="0"/>
              <a:buNone/>
              <a:defRPr/>
            </a:pPr>
            <a:fld id="{116D5A93-F9CD-4862-BEA9-23351552266D}" type="datetime1">
              <a:rPr lang="en-US" altLang="en-US" sz="600" smtClean="0">
                <a:solidFill>
                  <a:srgbClr val="898989"/>
                </a:solidFill>
              </a:rPr>
              <a:pPr defTabSz="342900">
                <a:spcBef>
                  <a:spcPct val="0"/>
                </a:spcBef>
                <a:buFont typeface="Arial" panose="020B0604020202020204" pitchFamily="34" charset="0"/>
                <a:buNone/>
                <a:defRPr/>
              </a:pPr>
              <a:t>2/23/2022</a:t>
            </a:fld>
            <a:endParaRPr lang="en-US" altLang="en-US" sz="600" dirty="0">
              <a:solidFill>
                <a:srgbClr val="898989"/>
              </a:solidFill>
            </a:endParaRPr>
          </a:p>
        </p:txBody>
      </p:sp>
      <p:sp>
        <p:nvSpPr>
          <p:cNvPr id="8" name="Title 1">
            <a:extLst/>
          </p:cNvPr>
          <p:cNvSpPr>
            <a:spLocks noGrp="1"/>
          </p:cNvSpPr>
          <p:nvPr>
            <p:ph type="title"/>
          </p:nvPr>
        </p:nvSpPr>
        <p:spPr>
          <a:xfrm>
            <a:off x="251138" y="188640"/>
            <a:ext cx="8465159" cy="437077"/>
          </a:xfrm>
          <a:gradFill rotWithShape="1">
            <a:gsLst>
              <a:gs pos="0">
                <a:srgbClr val="216331"/>
              </a:gs>
              <a:gs pos="100000">
                <a:srgbClr val="307C5B"/>
              </a:gs>
            </a:gsLst>
            <a:lin ang="0" scaled="1"/>
          </a:gradFill>
          <a:ln>
            <a:solidFill>
              <a:srgbClr val="307C5B"/>
            </a:solidFill>
            <a:miter lim="800000"/>
            <a:headEnd/>
            <a:tailEnd/>
          </a:ln>
        </p:spPr>
        <p:txBody>
          <a:bodyPr/>
          <a:lstStyle/>
          <a:p>
            <a:pPr defTabSz="685800" fontAlgn="auto">
              <a:spcBef>
                <a:spcPts val="0"/>
              </a:spcBef>
              <a:spcAft>
                <a:spcPts val="0"/>
              </a:spcAft>
              <a:defRPr/>
            </a:pPr>
            <a:r>
              <a:rPr lang="en-US" sz="2400" b="1" kern="0" dirty="0" smtClean="0">
                <a:solidFill>
                  <a:schemeClr val="bg2"/>
                </a:solidFill>
                <a:latin typeface="Calibri"/>
                <a:cs typeface="+mn-cs"/>
              </a:rPr>
              <a:t>ISUPG Provinces’ Performance Analysis as at 30 September 2021</a:t>
            </a:r>
            <a:endParaRPr lang="en-ZA" sz="2400" kern="0" dirty="0">
              <a:solidFill>
                <a:srgbClr val="FF0000"/>
              </a:solidFill>
              <a:latin typeface="Calibri"/>
              <a:cs typeface="+mn-cs"/>
            </a:endParaRPr>
          </a:p>
        </p:txBody>
      </p:sp>
      <p:sp>
        <p:nvSpPr>
          <p:cNvPr id="3" name="Rectangle 2"/>
          <p:cNvSpPr/>
          <p:nvPr/>
        </p:nvSpPr>
        <p:spPr>
          <a:xfrm>
            <a:off x="232661" y="695083"/>
            <a:ext cx="8465159" cy="6223242"/>
          </a:xfrm>
          <a:prstGeom prst="rect">
            <a:avLst/>
          </a:prstGeom>
        </p:spPr>
        <p:txBody>
          <a:bodyPr wrap="square">
            <a:spAutoFit/>
          </a:bodyPr>
          <a:lstStyle/>
          <a:p>
            <a:pPr marL="342900" indent="-342900" algn="just">
              <a:spcBef>
                <a:spcPct val="20000"/>
              </a:spcBef>
              <a:buFont typeface="Arial" panose="020B0604020202020204" pitchFamily="34" charset="0"/>
              <a:buChar char="•"/>
              <a:defRPr/>
            </a:pPr>
            <a:r>
              <a:rPr lang="en-US" sz="2000" dirty="0" smtClean="0">
                <a:solidFill>
                  <a:prstClr val="black"/>
                </a:solidFill>
                <a:latin typeface="Calibri"/>
                <a:ea typeface="MS PGothic" panose="020B0600070205080204" pitchFamily="34" charset="-128"/>
              </a:rPr>
              <a:t>The Provinces reported a joint expenditure amounting to R790 million for the period under review. This reported expenditure equates to 20% of the total voted funds and 40% of the transferred funds amounting to R1,9 billion</a:t>
            </a:r>
          </a:p>
          <a:p>
            <a:pPr marL="342900" indent="-342900" algn="just">
              <a:spcBef>
                <a:spcPct val="20000"/>
              </a:spcBef>
              <a:buFont typeface="Arial" panose="020B0604020202020204" pitchFamily="34" charset="0"/>
              <a:buChar char="•"/>
              <a:defRPr/>
            </a:pPr>
            <a:r>
              <a:rPr lang="en-US" sz="2000" dirty="0" smtClean="0">
                <a:solidFill>
                  <a:prstClr val="black"/>
                </a:solidFill>
                <a:latin typeface="Calibri"/>
                <a:ea typeface="MS PGothic" panose="020B0600070205080204" pitchFamily="34" charset="-128"/>
              </a:rPr>
              <a:t>Northern Cape (70%) and Eastern Cape (36%) are the only two Provinces that managed to exceed 30% of their total voted funds. It should however be noted that the Eastern Cape expenditure is largely driven by transfers to the HDA.</a:t>
            </a:r>
          </a:p>
          <a:p>
            <a:pPr marL="342900" indent="-342900" algn="just">
              <a:spcBef>
                <a:spcPct val="20000"/>
              </a:spcBef>
              <a:buFont typeface="Arial" panose="020B0604020202020204" pitchFamily="34" charset="0"/>
              <a:buChar char="•"/>
              <a:defRPr/>
            </a:pPr>
            <a:r>
              <a:rPr lang="en-US" sz="2000" dirty="0" smtClean="0">
                <a:solidFill>
                  <a:prstClr val="black"/>
                </a:solidFill>
                <a:latin typeface="Calibri"/>
                <a:ea typeface="MS PGothic" panose="020B0600070205080204" pitchFamily="34" charset="-128"/>
              </a:rPr>
              <a:t>Gauteng and Free State Provinces spent less than 20% of their voted funds making them the lowest spending Provinces.</a:t>
            </a:r>
          </a:p>
          <a:p>
            <a:pPr marL="342900" indent="-342900" algn="just">
              <a:spcBef>
                <a:spcPct val="20000"/>
              </a:spcBef>
              <a:buFont typeface="Arial" panose="020B0604020202020204" pitchFamily="34" charset="0"/>
              <a:buChar char="•"/>
              <a:defRPr/>
            </a:pPr>
            <a:r>
              <a:rPr lang="en-US" sz="2000" dirty="0" smtClean="0">
                <a:solidFill>
                  <a:prstClr val="black"/>
                </a:solidFill>
                <a:latin typeface="Calibri"/>
                <a:ea typeface="MS PGothic" panose="020B0600070205080204" pitchFamily="34" charset="-128"/>
              </a:rPr>
              <a:t>There is a need for urgent intervention in Limpopo and North West Provinces. Limpopo Provinces has not spent any of their transferred funds whilst North West has not submitted their reports for the second month in a row;</a:t>
            </a:r>
          </a:p>
          <a:p>
            <a:pPr marL="342900" indent="-342900" algn="just">
              <a:spcBef>
                <a:spcPct val="20000"/>
              </a:spcBef>
              <a:buFont typeface="Arial" panose="020B0604020202020204" pitchFamily="34" charset="0"/>
              <a:buChar char="•"/>
              <a:defRPr/>
            </a:pPr>
            <a:r>
              <a:rPr lang="en-US" sz="2000" dirty="0" smtClean="0">
                <a:solidFill>
                  <a:prstClr val="black"/>
                </a:solidFill>
                <a:latin typeface="Calibri"/>
                <a:ea typeface="MS PGothic" panose="020B0600070205080204" pitchFamily="34" charset="-128"/>
              </a:rPr>
              <a:t>There is gradual </a:t>
            </a:r>
            <a:r>
              <a:rPr lang="en-US" sz="2000" dirty="0">
                <a:solidFill>
                  <a:prstClr val="black"/>
                </a:solidFill>
                <a:latin typeface="Calibri"/>
                <a:ea typeface="MS PGothic" panose="020B0600070205080204" pitchFamily="34" charset="-128"/>
              </a:rPr>
              <a:t>improvement noted in several Provinces however Provinces requested to adhere to grant conditions by submitting the agreed report with financial and non financial on progress against ISUPG plans</a:t>
            </a:r>
            <a:endParaRPr lang="en-US" sz="2000" dirty="0" smtClean="0">
              <a:solidFill>
                <a:prstClr val="black"/>
              </a:solidFill>
              <a:latin typeface="Calibri"/>
              <a:ea typeface="MS PGothic" panose="020B0600070205080204" pitchFamily="34" charset="-128"/>
            </a:endParaRPr>
          </a:p>
          <a:p>
            <a:pPr marL="342900" indent="-342900" algn="just">
              <a:spcBef>
                <a:spcPct val="20000"/>
              </a:spcBef>
              <a:buFont typeface="Arial" panose="020B0604020202020204" pitchFamily="34" charset="0"/>
              <a:buChar char="•"/>
              <a:defRPr/>
            </a:pPr>
            <a:endParaRPr lang="en-US" sz="2000" dirty="0" smtClean="0">
              <a:solidFill>
                <a:prstClr val="black"/>
              </a:solidFill>
              <a:latin typeface="Calibri"/>
              <a:ea typeface="MS PGothic" panose="020B0600070205080204" pitchFamily="34" charset="-128"/>
            </a:endParaRPr>
          </a:p>
          <a:p>
            <a:pPr marL="342900" indent="-342900" algn="just">
              <a:spcBef>
                <a:spcPct val="20000"/>
              </a:spcBef>
              <a:buFont typeface="Arial" panose="020B0604020202020204" pitchFamily="34" charset="0"/>
              <a:buChar char="•"/>
              <a:defRPr/>
            </a:pPr>
            <a:endParaRPr lang="en-ZA" sz="1600" dirty="0">
              <a:solidFill>
                <a:srgbClr val="FF0000"/>
              </a:solidFill>
              <a:latin typeface="Calibri"/>
              <a:ea typeface="MS PGothic" panose="020B0600070205080204" pitchFamily="34" charset="-128"/>
            </a:endParaRPr>
          </a:p>
          <a:p>
            <a:pPr algn="just">
              <a:spcBef>
                <a:spcPct val="20000"/>
              </a:spcBef>
              <a:defRPr/>
            </a:pPr>
            <a:endParaRPr lang="en-US" sz="1600" dirty="0">
              <a:solidFill>
                <a:srgbClr val="FF0000"/>
              </a:solidFill>
              <a:latin typeface="Calibri"/>
              <a:ea typeface="MS PGothic" panose="020B0600070205080204" pitchFamily="34" charset="-128"/>
            </a:endParaRPr>
          </a:p>
        </p:txBody>
      </p:sp>
    </p:spTree>
    <p:extLst>
      <p:ext uri="{BB962C8B-B14F-4D97-AF65-F5344CB8AC3E}">
        <p14:creationId xmlns:p14="http://schemas.microsoft.com/office/powerpoint/2010/main" xmlns="" val="2493112720"/>
      </p:ext>
    </p:extLst>
  </p:cSld>
  <p:clrMapOvr>
    <a:masterClrMapping/>
  </p:clrMapOvr>
  <p:transition spd="med">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a:extLst>
              <a:ext uri="{FF2B5EF4-FFF2-40B4-BE49-F238E27FC236}">
                <a16:creationId xmlns:a16="http://schemas.microsoft.com/office/drawing/2014/main" xmlns="" id="{191AC62E-33AB-1047-945E-E41FE1E8335F}"/>
              </a:ext>
            </a:extLst>
          </p:cNvPr>
          <p:cNvSpPr>
            <a:spLocks noGrp="1"/>
          </p:cNvSpPr>
          <p:nvPr>
            <p:ph type="title"/>
          </p:nvPr>
        </p:nvSpPr>
        <p:spPr>
          <a:xfrm>
            <a:off x="457200" y="0"/>
            <a:ext cx="8229600" cy="548680"/>
          </a:xfrm>
          <a:solidFill>
            <a:schemeClr val="tx2">
              <a:lumMod val="90000"/>
              <a:lumOff val="10000"/>
            </a:schemeClr>
          </a:solidFill>
        </p:spPr>
        <p:txBody>
          <a:bodyPr/>
          <a:lstStyle/>
          <a:p>
            <a:r>
              <a:rPr lang="en-US" sz="2400" b="1" kern="0" dirty="0" smtClean="0">
                <a:solidFill>
                  <a:schemeClr val="bg1"/>
                </a:solidFill>
                <a:latin typeface="Calibri" panose="020F0502020204030204" pitchFamily="34" charset="0"/>
                <a:cs typeface="Calibri" panose="020F0502020204030204" pitchFamily="34" charset="0"/>
              </a:rPr>
              <a:t>USDG Allocation and Expenditure as </a:t>
            </a:r>
            <a:r>
              <a:rPr lang="en-US" sz="2400" b="1" kern="0" dirty="0">
                <a:solidFill>
                  <a:schemeClr val="bg1"/>
                </a:solidFill>
                <a:latin typeface="Calibri" panose="020F0502020204030204" pitchFamily="34" charset="0"/>
                <a:cs typeface="Calibri" panose="020F0502020204030204" pitchFamily="34" charset="0"/>
              </a:rPr>
              <a:t>at </a:t>
            </a:r>
            <a:r>
              <a:rPr lang="en-US" sz="2400" b="1" kern="0" dirty="0" smtClean="0">
                <a:solidFill>
                  <a:schemeClr val="bg1"/>
                </a:solidFill>
                <a:latin typeface="Calibri" panose="020F0502020204030204" pitchFamily="34" charset="0"/>
                <a:cs typeface="Calibri" panose="020F0502020204030204" pitchFamily="34" charset="0"/>
              </a:rPr>
              <a:t>30 September 2021</a:t>
            </a:r>
            <a:endParaRPr lang="en-US" altLang="en-US" sz="2400" dirty="0">
              <a:solidFill>
                <a:schemeClr val="bg1"/>
              </a:solidFill>
              <a:latin typeface="Calibri" panose="020F0502020204030204" pitchFamily="34" charset="0"/>
              <a:ea typeface="ＭＳ Ｐゴシック" panose="020B0600070205080204" pitchFamily="34" charset="-128"/>
              <a:cs typeface="Calibri" panose="020F0502020204030204" pitchFamily="34" charset="0"/>
            </a:endParaRPr>
          </a:p>
        </p:txBody>
      </p:sp>
      <p:sp>
        <p:nvSpPr>
          <p:cNvPr id="9219" name="Slide Number Placeholder 4">
            <a:extLst>
              <a:ext uri="{FF2B5EF4-FFF2-40B4-BE49-F238E27FC236}">
                <a16:creationId xmlns:a16="http://schemas.microsoft.com/office/drawing/2014/main" xmlns="" id="{196D1AC6-B15A-7E48-B0EB-274EA6466125}"/>
              </a:ext>
            </a:extLst>
          </p:cNvPr>
          <p:cNvSpPr>
            <a:spLocks noGrp="1" noChangeArrowheads="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defRPr/>
            </a:pPr>
            <a:fld id="{1E032CC4-6D98-0F43-8AEB-6F2538FC1423}" type="slidenum">
              <a:rPr lang="en-US" altLang="en-US" sz="800">
                <a:solidFill>
                  <a:srgbClr val="898989"/>
                </a:solidFill>
              </a:rPr>
              <a:pPr>
                <a:spcBef>
                  <a:spcPct val="0"/>
                </a:spcBef>
                <a:buFontTx/>
                <a:buNone/>
                <a:defRPr/>
              </a:pPr>
              <a:t>42</a:t>
            </a:fld>
            <a:endParaRPr lang="en-US" altLang="en-US" sz="800">
              <a:solidFill>
                <a:srgbClr val="898989"/>
              </a:solidFill>
            </a:endParaRPr>
          </a:p>
        </p:txBody>
      </p:sp>
      <p:sp>
        <p:nvSpPr>
          <p:cNvPr id="4" name="Footer Placeholder 3">
            <a:extLst>
              <a:ext uri="{FF2B5EF4-FFF2-40B4-BE49-F238E27FC236}">
                <a16:creationId xmlns:a16="http://schemas.microsoft.com/office/drawing/2014/main" xmlns="" id="{B7A71873-8EC6-7042-BD02-937328BD923A}"/>
              </a:ext>
            </a:extLst>
          </p:cNvPr>
          <p:cNvSpPr>
            <a:spLocks noGrp="1"/>
          </p:cNvSpPr>
          <p:nvPr>
            <p:ph type="ftr" sz="quarter" idx="11"/>
          </p:nvPr>
        </p:nvSpPr>
        <p:spPr>
          <a:xfrm>
            <a:off x="457200" y="4941168"/>
            <a:ext cx="8229600" cy="864096"/>
          </a:xfrm>
        </p:spPr>
        <p:txBody>
          <a:bodyPr/>
          <a:lstStyle/>
          <a:p>
            <a:pPr marL="285750" algn="just">
              <a:lnSpc>
                <a:spcPct val="150000"/>
              </a:lnSpc>
              <a:spcBef>
                <a:spcPts val="0"/>
              </a:spcBef>
              <a:spcAft>
                <a:spcPts val="0"/>
              </a:spcAft>
              <a:tabLst>
                <a:tab pos="285750" algn="l"/>
              </a:tabLst>
              <a:defRPr/>
            </a:pPr>
            <a:r>
              <a:rPr lang="en-US" sz="14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Metros’ financial </a:t>
            </a:r>
            <a:r>
              <a:rPr lang="en-US"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performance as at 30 September 2021 </a:t>
            </a:r>
            <a:r>
              <a:rPr lang="en-US" sz="14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displayed total transfers </a:t>
            </a:r>
            <a:r>
              <a:rPr lang="en-US"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funds of R2 billion </a:t>
            </a:r>
            <a:r>
              <a:rPr lang="en-US" sz="14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with expenditure </a:t>
            </a:r>
            <a:r>
              <a:rPr lang="en-US"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of </a:t>
            </a:r>
            <a:r>
              <a:rPr lang="en-US" sz="14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R852 </a:t>
            </a:r>
            <a:r>
              <a:rPr lang="en-US"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million which is low at 43% against transferred funds. </a:t>
            </a:r>
            <a:endParaRPr lang="en-US" sz="1400" dirty="0">
              <a:solidFill>
                <a:srgbClr val="000000">
                  <a:tint val="75000"/>
                </a:srgbClr>
              </a:solidFill>
            </a:endParaRPr>
          </a:p>
        </p:txBody>
      </p:sp>
      <p:sp>
        <p:nvSpPr>
          <p:cNvPr id="9221" name="Date Placeholder 2">
            <a:extLst>
              <a:ext uri="{FF2B5EF4-FFF2-40B4-BE49-F238E27FC236}">
                <a16:creationId xmlns:a16="http://schemas.microsoft.com/office/drawing/2014/main" xmlns="" id="{CEEDD308-5AE0-A343-972D-82516128B5C8}"/>
              </a:ext>
            </a:extLst>
          </p:cNvPr>
          <p:cNvSpPr>
            <a:spLocks noGrp="1" noChangeArrowheads="1"/>
          </p:cNvSpPr>
          <p:nvPr>
            <p:ph type="dt"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defRPr/>
            </a:pPr>
            <a:fld id="{F0AEE0DC-66FA-4445-B5F5-C041F434EDA9}" type="datetime1">
              <a:rPr lang="en-US" altLang="en-US" sz="800">
                <a:solidFill>
                  <a:srgbClr val="898989"/>
                </a:solidFill>
              </a:rPr>
              <a:pPr>
                <a:spcBef>
                  <a:spcPct val="0"/>
                </a:spcBef>
                <a:buFontTx/>
                <a:buNone/>
                <a:defRPr/>
              </a:pPr>
              <a:t>2/23/2022</a:t>
            </a:fld>
            <a:endParaRPr lang="en-US" altLang="en-US" sz="800">
              <a:solidFill>
                <a:srgbClr val="898989"/>
              </a:solidFill>
            </a:endParaRPr>
          </a:p>
        </p:txBody>
      </p:sp>
      <p:graphicFrame>
        <p:nvGraphicFramePr>
          <p:cNvPr id="3" name="Content Placeholder 2"/>
          <p:cNvGraphicFramePr>
            <a:graphicFrameLocks noGrp="1"/>
          </p:cNvGraphicFramePr>
          <p:nvPr>
            <p:ph idx="1"/>
            <p:extLst/>
          </p:nvPr>
        </p:nvGraphicFramePr>
        <p:xfrm>
          <a:off x="457200" y="671945"/>
          <a:ext cx="8229601" cy="4115751"/>
        </p:xfrm>
        <a:graphic>
          <a:graphicData uri="http://schemas.openxmlformats.org/drawingml/2006/table">
            <a:tbl>
              <a:tblPr/>
              <a:tblGrid>
                <a:gridCol w="1303818">
                  <a:extLst>
                    <a:ext uri="{9D8B030D-6E8A-4147-A177-3AD203B41FA5}">
                      <a16:colId xmlns:a16="http://schemas.microsoft.com/office/drawing/2014/main" xmlns="" val="20000"/>
                    </a:ext>
                  </a:extLst>
                </a:gridCol>
                <a:gridCol w="801429">
                  <a:extLst>
                    <a:ext uri="{9D8B030D-6E8A-4147-A177-3AD203B41FA5}">
                      <a16:colId xmlns:a16="http://schemas.microsoft.com/office/drawing/2014/main" xmlns="" val="20001"/>
                    </a:ext>
                  </a:extLst>
                </a:gridCol>
                <a:gridCol w="765544">
                  <a:extLst>
                    <a:ext uri="{9D8B030D-6E8A-4147-A177-3AD203B41FA5}">
                      <a16:colId xmlns:a16="http://schemas.microsoft.com/office/drawing/2014/main" xmlns="" val="20002"/>
                    </a:ext>
                  </a:extLst>
                </a:gridCol>
                <a:gridCol w="933007">
                  <a:extLst>
                    <a:ext uri="{9D8B030D-6E8A-4147-A177-3AD203B41FA5}">
                      <a16:colId xmlns:a16="http://schemas.microsoft.com/office/drawing/2014/main" xmlns="" val="20003"/>
                    </a:ext>
                  </a:extLst>
                </a:gridCol>
                <a:gridCol w="801429">
                  <a:extLst>
                    <a:ext uri="{9D8B030D-6E8A-4147-A177-3AD203B41FA5}">
                      <a16:colId xmlns:a16="http://schemas.microsoft.com/office/drawing/2014/main" xmlns="" val="20004"/>
                    </a:ext>
                  </a:extLst>
                </a:gridCol>
                <a:gridCol w="801429">
                  <a:extLst>
                    <a:ext uri="{9D8B030D-6E8A-4147-A177-3AD203B41FA5}">
                      <a16:colId xmlns:a16="http://schemas.microsoft.com/office/drawing/2014/main" xmlns="" val="20005"/>
                    </a:ext>
                  </a:extLst>
                </a:gridCol>
                <a:gridCol w="777506">
                  <a:extLst>
                    <a:ext uri="{9D8B030D-6E8A-4147-A177-3AD203B41FA5}">
                      <a16:colId xmlns:a16="http://schemas.microsoft.com/office/drawing/2014/main" xmlns="" val="20006"/>
                    </a:ext>
                  </a:extLst>
                </a:gridCol>
                <a:gridCol w="681813">
                  <a:extLst>
                    <a:ext uri="{9D8B030D-6E8A-4147-A177-3AD203B41FA5}">
                      <a16:colId xmlns:a16="http://schemas.microsoft.com/office/drawing/2014/main" xmlns="" val="20007"/>
                    </a:ext>
                  </a:extLst>
                </a:gridCol>
                <a:gridCol w="681813">
                  <a:extLst>
                    <a:ext uri="{9D8B030D-6E8A-4147-A177-3AD203B41FA5}">
                      <a16:colId xmlns:a16="http://schemas.microsoft.com/office/drawing/2014/main" xmlns="" val="20008"/>
                    </a:ext>
                  </a:extLst>
                </a:gridCol>
                <a:gridCol w="681813">
                  <a:extLst>
                    <a:ext uri="{9D8B030D-6E8A-4147-A177-3AD203B41FA5}">
                      <a16:colId xmlns:a16="http://schemas.microsoft.com/office/drawing/2014/main" xmlns="" val="20009"/>
                    </a:ext>
                  </a:extLst>
                </a:gridCol>
              </a:tblGrid>
              <a:tr h="327869">
                <a:tc rowSpan="3">
                  <a:txBody>
                    <a:bodyPr/>
                    <a:lstStyle/>
                    <a:p>
                      <a:pPr algn="ctr" fontAlgn="ctr"/>
                      <a:r>
                        <a:rPr lang="en-ZA" sz="1200" b="1" i="0" u="none" strike="noStrike" dirty="0">
                          <a:solidFill>
                            <a:srgbClr val="000000"/>
                          </a:solidFill>
                          <a:effectLst/>
                          <a:latin typeface="Calibri" panose="020F0502020204030204" pitchFamily="34" charset="0"/>
                        </a:rPr>
                        <a:t>METROS</a:t>
                      </a:r>
                    </a:p>
                  </a:txBody>
                  <a:tcPr marL="9024" marR="9024" marT="9024"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ZA" sz="1200" b="1" i="0" u="none" strike="noStrike" dirty="0">
                          <a:solidFill>
                            <a:srgbClr val="000000"/>
                          </a:solidFill>
                          <a:effectLst/>
                          <a:latin typeface="Calibri" panose="020F0502020204030204" pitchFamily="34" charset="0"/>
                        </a:rPr>
                        <a:t>Voted Funds</a:t>
                      </a: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ZA" sz="1200" b="1" i="0" u="none" strike="noStrike" dirty="0">
                          <a:solidFill>
                            <a:srgbClr val="000000"/>
                          </a:solidFill>
                          <a:effectLst/>
                          <a:latin typeface="Calibri" panose="020F0502020204030204" pitchFamily="34" charset="0"/>
                        </a:rPr>
                        <a:t>Transferred Funds</a:t>
                      </a: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gridSpan="7">
                  <a:txBody>
                    <a:bodyPr/>
                    <a:lstStyle/>
                    <a:p>
                      <a:pPr algn="ctr" fontAlgn="b"/>
                      <a:r>
                        <a:rPr lang="en-ZA" sz="1200" b="1" i="0" u="none" strike="noStrike" dirty="0" smtClean="0">
                          <a:solidFill>
                            <a:srgbClr val="000000"/>
                          </a:solidFill>
                          <a:effectLst/>
                          <a:latin typeface="Calibri" panose="020F0502020204030204" pitchFamily="34" charset="0"/>
                        </a:rPr>
                        <a:t>USDG</a:t>
                      </a:r>
                      <a:r>
                        <a:rPr lang="en-ZA" sz="1200" b="1" i="0" u="none" strike="noStrike" dirty="0">
                          <a:solidFill>
                            <a:srgbClr val="000000"/>
                          </a:solidFill>
                          <a:effectLst/>
                          <a:latin typeface="Calibri" panose="020F0502020204030204" pitchFamily="34" charset="0"/>
                        </a:rPr>
                        <a:t> </a:t>
                      </a:r>
                    </a:p>
                    <a:p>
                      <a:pPr algn="ctr" fontAlgn="b"/>
                      <a:r>
                        <a:rPr lang="en-ZA" sz="1200" b="0" i="0" u="none" strike="noStrike" dirty="0">
                          <a:solidFill>
                            <a:srgbClr val="000000"/>
                          </a:solidFill>
                          <a:effectLst/>
                          <a:latin typeface="Calibri" panose="020F0502020204030204" pitchFamily="34" charset="0"/>
                        </a:rPr>
                        <a:t> </a:t>
                      </a:r>
                    </a:p>
                  </a:txBody>
                  <a:tcPr marL="9024" marR="9024" marT="90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pPr algn="ctr" fontAlgn="b"/>
                      <a:endParaRPr lang="en-ZA" sz="1200" b="0" i="0" u="none" strike="noStrike" dirty="0">
                        <a:solidFill>
                          <a:srgbClr val="000000"/>
                        </a:solidFill>
                        <a:effectLst/>
                        <a:latin typeface="Calibri" panose="020F0502020204030204" pitchFamily="34" charset="0"/>
                      </a:endParaRPr>
                    </a:p>
                  </a:txBody>
                  <a:tcPr marL="9024" marR="9024" marT="90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0"/>
                  </a:ext>
                </a:extLst>
              </a:tr>
              <a:tr h="761368">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fontAlgn="ctr"/>
                      <a:r>
                        <a:rPr lang="en-ZA" sz="1200" b="1" i="0" u="none" strike="noStrike" dirty="0">
                          <a:solidFill>
                            <a:srgbClr val="000000"/>
                          </a:solidFill>
                          <a:effectLst/>
                          <a:latin typeface="Calibri" panose="020F0502020204030204" pitchFamily="34" charset="0"/>
                        </a:rPr>
                        <a:t>Spent by Municipality</a:t>
                      </a: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ZA" sz="1200" b="1" i="0" u="none" strike="noStrike" dirty="0">
                          <a:solidFill>
                            <a:srgbClr val="000000"/>
                          </a:solidFill>
                          <a:effectLst/>
                          <a:latin typeface="Calibri" panose="020F0502020204030204" pitchFamily="34" charset="0"/>
                        </a:rPr>
                        <a:t>Unspent against Voted Funds</a:t>
                      </a: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ZA" sz="1200" b="1" i="0" u="none" strike="noStrike" dirty="0">
                          <a:solidFill>
                            <a:srgbClr val="000000"/>
                          </a:solidFill>
                          <a:effectLst/>
                          <a:latin typeface="Calibri" panose="020F0502020204030204" pitchFamily="34" charset="0"/>
                        </a:rPr>
                        <a:t>Unspent against Transferred Funds</a:t>
                      </a: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ZA" sz="1200" b="1" i="0" u="none" strike="noStrike" dirty="0">
                          <a:solidFill>
                            <a:srgbClr val="000000"/>
                          </a:solidFill>
                          <a:effectLst/>
                          <a:latin typeface="Calibri" panose="020F0502020204030204" pitchFamily="34" charset="0"/>
                        </a:rPr>
                        <a:t>% Spent against Voted  Funds</a:t>
                      </a: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ZA" sz="1200" b="1" i="0" u="none" strike="noStrike" dirty="0">
                          <a:solidFill>
                            <a:srgbClr val="000000"/>
                          </a:solidFill>
                          <a:effectLst/>
                          <a:latin typeface="Calibri" panose="020F0502020204030204" pitchFamily="34" charset="0"/>
                        </a:rPr>
                        <a:t>% Spent against transferred Funds</a:t>
                      </a: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ZA" sz="1200" b="1" i="0" u="none" strike="noStrike" dirty="0">
                          <a:solidFill>
                            <a:srgbClr val="000000"/>
                          </a:solidFill>
                          <a:effectLst/>
                          <a:latin typeface="Calibri" panose="020F0502020204030204" pitchFamily="34" charset="0"/>
                        </a:rPr>
                        <a:t>% Unspent  against Voted Funds</a:t>
                      </a: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ZA" sz="1200" b="1" i="0" u="none" strike="noStrike" dirty="0">
                          <a:solidFill>
                            <a:srgbClr val="000000"/>
                          </a:solidFill>
                          <a:effectLst/>
                          <a:latin typeface="Calibri" panose="020F0502020204030204" pitchFamily="34" charset="0"/>
                        </a:rPr>
                        <a:t>% Unspent  against Transferred Funds</a:t>
                      </a:r>
                    </a:p>
                  </a:txBody>
                  <a:tcPr marL="9024" marR="9024" marT="9024"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1"/>
                  </a:ext>
                </a:extLst>
              </a:tr>
              <a:tr h="288689">
                <a:tc vMerge="1">
                  <a:txBody>
                    <a:bodyPr/>
                    <a:lstStyle/>
                    <a:p>
                      <a:endParaRPr lang="en-ZA"/>
                    </a:p>
                  </a:txBody>
                  <a:tcPr/>
                </a:tc>
                <a:tc gridSpan="5">
                  <a:txBody>
                    <a:bodyPr/>
                    <a:lstStyle/>
                    <a:p>
                      <a:pPr algn="ctr" rtl="0" fontAlgn="ctr"/>
                      <a:r>
                        <a:rPr lang="en-ZA" sz="1200" b="0" i="0" u="none" strike="noStrike">
                          <a:solidFill>
                            <a:srgbClr val="000000"/>
                          </a:solidFill>
                          <a:effectLst/>
                          <a:latin typeface="Calibri" panose="020F0502020204030204" pitchFamily="34" charset="0"/>
                        </a:rPr>
                        <a:t>R'000</a:t>
                      </a:r>
                    </a:p>
                  </a:txBody>
                  <a:tcPr marL="9024" marR="9024" marT="9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xmlns="" val="10002"/>
                  </a:ext>
                </a:extLst>
              </a:tr>
              <a:tr h="291573">
                <a:tc>
                  <a:txBody>
                    <a:bodyPr/>
                    <a:lstStyle/>
                    <a:p>
                      <a:pPr algn="l" rtl="0" fontAlgn="b"/>
                      <a:r>
                        <a:rPr lang="en-ZA" sz="1200" b="1" i="0" u="none" strike="noStrike" dirty="0">
                          <a:solidFill>
                            <a:srgbClr val="000000"/>
                          </a:solidFill>
                          <a:effectLst/>
                          <a:latin typeface="Calibri" panose="020F0502020204030204" pitchFamily="34" charset="0"/>
                        </a:rPr>
                        <a:t>Buffalo City</a:t>
                      </a:r>
                    </a:p>
                  </a:txBody>
                  <a:tcPr marL="9024" marR="9024" marT="90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r" rtl="0" fontAlgn="b"/>
                      <a:r>
                        <a:rPr lang="en-ZA" sz="1200" b="0" i="0" u="none" strike="noStrike">
                          <a:solidFill>
                            <a:srgbClr val="000000"/>
                          </a:solidFill>
                          <a:effectLst/>
                          <a:latin typeface="Calibri" panose="020F0502020204030204" pitchFamily="34" charset="0"/>
                        </a:rPr>
                        <a:t>   499 705</a:t>
                      </a:r>
                    </a:p>
                  </a:txBody>
                  <a:tcPr marL="9024" marR="9024" marT="9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Calibri" panose="020F0502020204030204" pitchFamily="34" charset="0"/>
                        </a:rPr>
                        <a:t>   124 926</a:t>
                      </a:r>
                    </a:p>
                  </a:txBody>
                  <a:tcPr marL="9024" marR="9024" marT="9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Calibri" panose="020F0502020204030204" pitchFamily="34" charset="0"/>
                        </a:rPr>
                        <a:t>   27 823</a:t>
                      </a:r>
                    </a:p>
                  </a:txBody>
                  <a:tcPr marL="9024" marR="9024" marT="9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Calibri" panose="020F0502020204030204" pitchFamily="34" charset="0"/>
                        </a:rPr>
                        <a:t>   471 882</a:t>
                      </a:r>
                    </a:p>
                  </a:txBody>
                  <a:tcPr marL="9024" marR="9024" marT="9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Calibri" panose="020F0502020204030204" pitchFamily="34" charset="0"/>
                        </a:rPr>
                        <a:t>   97 103</a:t>
                      </a:r>
                    </a:p>
                  </a:txBody>
                  <a:tcPr marL="9024" marR="9024" marT="9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Calibri" panose="020F0502020204030204" pitchFamily="34" charset="0"/>
                        </a:rPr>
                        <a:t>              5,6 </a:t>
                      </a:r>
                    </a:p>
                  </a:txBody>
                  <a:tcPr marL="9024" marR="9024" marT="9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Calibri" panose="020F0502020204030204" pitchFamily="34" charset="0"/>
                        </a:rPr>
                        <a:t>22,3</a:t>
                      </a:r>
                    </a:p>
                  </a:txBody>
                  <a:tcPr marL="9024" marR="9024" marT="9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Calibri" panose="020F0502020204030204" pitchFamily="34" charset="0"/>
                        </a:rPr>
                        <a:t>         94,4 </a:t>
                      </a:r>
                    </a:p>
                  </a:txBody>
                  <a:tcPr marL="9024" marR="9024" marT="9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Calibri" panose="020F0502020204030204" pitchFamily="34" charset="0"/>
                        </a:rPr>
                        <a:t>         77,7 </a:t>
                      </a:r>
                    </a:p>
                  </a:txBody>
                  <a:tcPr marL="9024" marR="9024" marT="90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327869">
                <a:tc>
                  <a:txBody>
                    <a:bodyPr/>
                    <a:lstStyle/>
                    <a:p>
                      <a:pPr algn="l" rtl="0" fontAlgn="b"/>
                      <a:r>
                        <a:rPr lang="en-ZA" sz="1200" b="1" i="0" u="none" strike="noStrike" dirty="0">
                          <a:solidFill>
                            <a:srgbClr val="000000"/>
                          </a:solidFill>
                          <a:effectLst/>
                          <a:latin typeface="Calibri" panose="020F0502020204030204" pitchFamily="34" charset="0"/>
                        </a:rPr>
                        <a:t>Nelson Mandela Bay </a:t>
                      </a:r>
                    </a:p>
                  </a:txBody>
                  <a:tcPr marL="9024" marR="9024" marT="90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r" rtl="0" fontAlgn="b"/>
                      <a:r>
                        <a:rPr lang="en-ZA" sz="1200" b="0" i="0" u="none" strike="noStrike">
                          <a:solidFill>
                            <a:srgbClr val="000000"/>
                          </a:solidFill>
                          <a:effectLst/>
                          <a:latin typeface="Calibri" panose="020F0502020204030204" pitchFamily="34" charset="0"/>
                        </a:rPr>
                        <a:t>   593 145</a:t>
                      </a:r>
                    </a:p>
                  </a:txBody>
                  <a:tcPr marL="9024" marR="9024" marT="9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Calibri" panose="020F0502020204030204" pitchFamily="34" charset="0"/>
                        </a:rPr>
                        <a:t>   119 596</a:t>
                      </a:r>
                    </a:p>
                  </a:txBody>
                  <a:tcPr marL="9024" marR="9024" marT="9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Calibri" panose="020F0502020204030204" pitchFamily="34" charset="0"/>
                        </a:rPr>
                        <a:t>   49 472</a:t>
                      </a:r>
                    </a:p>
                  </a:txBody>
                  <a:tcPr marL="9024" marR="9024" marT="9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Calibri" panose="020F0502020204030204" pitchFamily="34" charset="0"/>
                        </a:rPr>
                        <a:t>   543 673</a:t>
                      </a:r>
                    </a:p>
                  </a:txBody>
                  <a:tcPr marL="9024" marR="9024" marT="9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Calibri" panose="020F0502020204030204" pitchFamily="34" charset="0"/>
                        </a:rPr>
                        <a:t>   70 124</a:t>
                      </a:r>
                    </a:p>
                  </a:txBody>
                  <a:tcPr marL="9024" marR="9024" marT="9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Calibri" panose="020F0502020204030204" pitchFamily="34" charset="0"/>
                        </a:rPr>
                        <a:t>              8,3 </a:t>
                      </a:r>
                    </a:p>
                  </a:txBody>
                  <a:tcPr marL="9024" marR="9024" marT="9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Calibri" panose="020F0502020204030204" pitchFamily="34" charset="0"/>
                        </a:rPr>
                        <a:t>41,4</a:t>
                      </a:r>
                    </a:p>
                  </a:txBody>
                  <a:tcPr marL="9024" marR="9024" marT="9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Calibri" panose="020F0502020204030204" pitchFamily="34" charset="0"/>
                        </a:rPr>
                        <a:t>         91,7 </a:t>
                      </a:r>
                    </a:p>
                  </a:txBody>
                  <a:tcPr marL="9024" marR="9024" marT="9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Calibri" panose="020F0502020204030204" pitchFamily="34" charset="0"/>
                        </a:rPr>
                        <a:t>         58,6 </a:t>
                      </a:r>
                    </a:p>
                  </a:txBody>
                  <a:tcPr marL="9024" marR="9024" marT="90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91573">
                <a:tc>
                  <a:txBody>
                    <a:bodyPr/>
                    <a:lstStyle/>
                    <a:p>
                      <a:pPr algn="l" rtl="0" fontAlgn="b"/>
                      <a:r>
                        <a:rPr lang="en-ZA" sz="1200" b="1" i="0" u="none" strike="noStrike" dirty="0">
                          <a:solidFill>
                            <a:srgbClr val="000000"/>
                          </a:solidFill>
                          <a:effectLst/>
                          <a:latin typeface="Calibri" panose="020F0502020204030204" pitchFamily="34" charset="0"/>
                        </a:rPr>
                        <a:t>Mangaung</a:t>
                      </a:r>
                    </a:p>
                  </a:txBody>
                  <a:tcPr marL="9024" marR="9024" marT="90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r" rtl="0" fontAlgn="b"/>
                      <a:r>
                        <a:rPr lang="en-ZA" sz="1200" b="0" i="0" u="none" strike="noStrike">
                          <a:solidFill>
                            <a:srgbClr val="000000"/>
                          </a:solidFill>
                          <a:effectLst/>
                          <a:latin typeface="Calibri" panose="020F0502020204030204" pitchFamily="34" charset="0"/>
                        </a:rPr>
                        <a:t>   495 269</a:t>
                      </a:r>
                    </a:p>
                  </a:txBody>
                  <a:tcPr marL="9024" marR="9024" marT="9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Calibri" panose="020F0502020204030204" pitchFamily="34" charset="0"/>
                        </a:rPr>
                        <a:t>   123 817</a:t>
                      </a:r>
                    </a:p>
                  </a:txBody>
                  <a:tcPr marL="9024" marR="9024" marT="9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Calibri" panose="020F0502020204030204" pitchFamily="34" charset="0"/>
                        </a:rPr>
                        <a:t>   124 154</a:t>
                      </a:r>
                    </a:p>
                  </a:txBody>
                  <a:tcPr marL="9024" marR="9024" marT="9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Calibri" panose="020F0502020204030204" pitchFamily="34" charset="0"/>
                        </a:rPr>
                        <a:t>   371 115</a:t>
                      </a:r>
                    </a:p>
                  </a:txBody>
                  <a:tcPr marL="9024" marR="9024" marT="9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Calibri" panose="020F0502020204030204" pitchFamily="34" charset="0"/>
                        </a:rPr>
                        <a:t>-    337</a:t>
                      </a:r>
                    </a:p>
                  </a:txBody>
                  <a:tcPr marL="9024" marR="9024" marT="9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Calibri" panose="020F0502020204030204" pitchFamily="34" charset="0"/>
                        </a:rPr>
                        <a:t>            25,1 </a:t>
                      </a:r>
                    </a:p>
                  </a:txBody>
                  <a:tcPr marL="9024" marR="9024" marT="9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Calibri" panose="020F0502020204030204" pitchFamily="34" charset="0"/>
                        </a:rPr>
                        <a:t>100,3</a:t>
                      </a:r>
                    </a:p>
                  </a:txBody>
                  <a:tcPr marL="9024" marR="9024" marT="9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Calibri" panose="020F0502020204030204" pitchFamily="34" charset="0"/>
                        </a:rPr>
                        <a:t>         74,9 </a:t>
                      </a:r>
                    </a:p>
                  </a:txBody>
                  <a:tcPr marL="9024" marR="9024" marT="9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Calibri" panose="020F0502020204030204" pitchFamily="34" charset="0"/>
                        </a:rPr>
                        <a:t>-          0,3 </a:t>
                      </a:r>
                    </a:p>
                  </a:txBody>
                  <a:tcPr marL="9024" marR="9024" marT="90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291573">
                <a:tc>
                  <a:txBody>
                    <a:bodyPr/>
                    <a:lstStyle/>
                    <a:p>
                      <a:pPr algn="l" rtl="0" fontAlgn="b"/>
                      <a:r>
                        <a:rPr lang="en-ZA" sz="1200" b="1" i="0" u="none" strike="noStrike" dirty="0">
                          <a:solidFill>
                            <a:srgbClr val="000000"/>
                          </a:solidFill>
                          <a:effectLst/>
                          <a:latin typeface="Calibri" panose="020F0502020204030204" pitchFamily="34" charset="0"/>
                        </a:rPr>
                        <a:t>City of Ekurhuleni</a:t>
                      </a:r>
                    </a:p>
                  </a:txBody>
                  <a:tcPr marL="9024" marR="9024" marT="90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r" rtl="0" fontAlgn="b"/>
                      <a:r>
                        <a:rPr lang="en-ZA" sz="1200" b="0" i="0" u="none" strike="noStrike">
                          <a:solidFill>
                            <a:srgbClr val="000000"/>
                          </a:solidFill>
                          <a:effectLst/>
                          <a:latin typeface="Calibri" panose="020F0502020204030204" pitchFamily="34" charset="0"/>
                        </a:rPr>
                        <a:t>  1 291 347</a:t>
                      </a:r>
                    </a:p>
                  </a:txBody>
                  <a:tcPr marL="9024" marR="9024" marT="9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Calibri" panose="020F0502020204030204" pitchFamily="34" charset="0"/>
                        </a:rPr>
                        <a:t>   258 269</a:t>
                      </a:r>
                    </a:p>
                  </a:txBody>
                  <a:tcPr marL="9024" marR="9024" marT="9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Calibri" panose="020F0502020204030204" pitchFamily="34" charset="0"/>
                        </a:rPr>
                        <a:t>   82 044</a:t>
                      </a:r>
                    </a:p>
                  </a:txBody>
                  <a:tcPr marL="9024" marR="9024" marT="9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Calibri" panose="020F0502020204030204" pitchFamily="34" charset="0"/>
                        </a:rPr>
                        <a:t>  1 209 303</a:t>
                      </a:r>
                    </a:p>
                  </a:txBody>
                  <a:tcPr marL="9024" marR="9024" marT="9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Calibri" panose="020F0502020204030204" pitchFamily="34" charset="0"/>
                        </a:rPr>
                        <a:t>   176 225</a:t>
                      </a:r>
                    </a:p>
                  </a:txBody>
                  <a:tcPr marL="9024" marR="9024" marT="9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Calibri" panose="020F0502020204030204" pitchFamily="34" charset="0"/>
                        </a:rPr>
                        <a:t>              6,4 </a:t>
                      </a:r>
                    </a:p>
                  </a:txBody>
                  <a:tcPr marL="9024" marR="9024" marT="9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Calibri" panose="020F0502020204030204" pitchFamily="34" charset="0"/>
                        </a:rPr>
                        <a:t>31,8</a:t>
                      </a:r>
                    </a:p>
                  </a:txBody>
                  <a:tcPr marL="9024" marR="9024" marT="9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Calibri" panose="020F0502020204030204" pitchFamily="34" charset="0"/>
                        </a:rPr>
                        <a:t>         93,6 </a:t>
                      </a:r>
                    </a:p>
                  </a:txBody>
                  <a:tcPr marL="9024" marR="9024" marT="9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Calibri" panose="020F0502020204030204" pitchFamily="34" charset="0"/>
                        </a:rPr>
                        <a:t>         68,2 </a:t>
                      </a:r>
                    </a:p>
                  </a:txBody>
                  <a:tcPr marL="9024" marR="9024" marT="90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327869">
                <a:tc>
                  <a:txBody>
                    <a:bodyPr/>
                    <a:lstStyle/>
                    <a:p>
                      <a:pPr algn="l" rtl="0" fontAlgn="b"/>
                      <a:r>
                        <a:rPr lang="en-ZA" sz="1200" b="1" i="0" u="none" strike="noStrike" dirty="0">
                          <a:solidFill>
                            <a:srgbClr val="000000"/>
                          </a:solidFill>
                          <a:effectLst/>
                          <a:latin typeface="Calibri" panose="020F0502020204030204" pitchFamily="34" charset="0"/>
                        </a:rPr>
                        <a:t>City of Johannesburg</a:t>
                      </a:r>
                    </a:p>
                  </a:txBody>
                  <a:tcPr marL="9024" marR="9024" marT="90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r" rtl="0" fontAlgn="b"/>
                      <a:r>
                        <a:rPr lang="en-ZA" sz="1200" b="0" i="0" u="none" strike="noStrike" dirty="0">
                          <a:solidFill>
                            <a:srgbClr val="000000"/>
                          </a:solidFill>
                          <a:effectLst/>
                          <a:latin typeface="Calibri" panose="020F0502020204030204" pitchFamily="34" charset="0"/>
                        </a:rPr>
                        <a:t>  1 213 099</a:t>
                      </a:r>
                    </a:p>
                  </a:txBody>
                  <a:tcPr marL="9024" marR="9024" marT="9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Calibri" panose="020F0502020204030204" pitchFamily="34" charset="0"/>
                        </a:rPr>
                        <a:t>   431 077</a:t>
                      </a:r>
                    </a:p>
                  </a:txBody>
                  <a:tcPr marL="9024" marR="9024" marT="9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Calibri" panose="020F0502020204030204" pitchFamily="34" charset="0"/>
                        </a:rPr>
                        <a:t>   194 936</a:t>
                      </a:r>
                    </a:p>
                  </a:txBody>
                  <a:tcPr marL="9024" marR="9024" marT="9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Calibri" panose="020F0502020204030204" pitchFamily="34" charset="0"/>
                        </a:rPr>
                        <a:t>  1 018 163</a:t>
                      </a:r>
                    </a:p>
                  </a:txBody>
                  <a:tcPr marL="9024" marR="9024" marT="9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Calibri" panose="020F0502020204030204" pitchFamily="34" charset="0"/>
                        </a:rPr>
                        <a:t>   236 141</a:t>
                      </a:r>
                    </a:p>
                  </a:txBody>
                  <a:tcPr marL="9024" marR="9024" marT="9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Calibri" panose="020F0502020204030204" pitchFamily="34" charset="0"/>
                        </a:rPr>
                        <a:t>            16,1 </a:t>
                      </a:r>
                    </a:p>
                  </a:txBody>
                  <a:tcPr marL="9024" marR="9024" marT="9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Calibri" panose="020F0502020204030204" pitchFamily="34" charset="0"/>
                        </a:rPr>
                        <a:t>45,2</a:t>
                      </a:r>
                    </a:p>
                  </a:txBody>
                  <a:tcPr marL="9024" marR="9024" marT="9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Calibri" panose="020F0502020204030204" pitchFamily="34" charset="0"/>
                        </a:rPr>
                        <a:t>         83,9 </a:t>
                      </a:r>
                    </a:p>
                  </a:txBody>
                  <a:tcPr marL="9024" marR="9024" marT="9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Calibri" panose="020F0502020204030204" pitchFamily="34" charset="0"/>
                        </a:rPr>
                        <a:t>         54,8 </a:t>
                      </a:r>
                    </a:p>
                  </a:txBody>
                  <a:tcPr marL="9024" marR="9024" marT="90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291573">
                <a:tc>
                  <a:txBody>
                    <a:bodyPr/>
                    <a:lstStyle/>
                    <a:p>
                      <a:pPr algn="l" rtl="0" fontAlgn="b"/>
                      <a:r>
                        <a:rPr lang="en-ZA" sz="1200" b="1" i="0" u="none" strike="noStrike" dirty="0">
                          <a:solidFill>
                            <a:srgbClr val="000000"/>
                          </a:solidFill>
                          <a:effectLst/>
                          <a:latin typeface="Calibri" panose="020F0502020204030204" pitchFamily="34" charset="0"/>
                        </a:rPr>
                        <a:t>City of Tshwane</a:t>
                      </a:r>
                    </a:p>
                  </a:txBody>
                  <a:tcPr marL="9024" marR="9024" marT="90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r" rtl="0" fontAlgn="b"/>
                      <a:r>
                        <a:rPr lang="en-ZA" sz="1200" b="0" i="0" u="none" strike="noStrike" dirty="0">
                          <a:solidFill>
                            <a:srgbClr val="000000"/>
                          </a:solidFill>
                          <a:effectLst/>
                          <a:latin typeface="Calibri" panose="020F0502020204030204" pitchFamily="34" charset="0"/>
                        </a:rPr>
                        <a:t>  1 051 557</a:t>
                      </a:r>
                    </a:p>
                  </a:txBody>
                  <a:tcPr marL="9024" marR="9024" marT="9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Calibri" panose="020F0502020204030204" pitchFamily="34" charset="0"/>
                        </a:rPr>
                        <a:t>   315 467</a:t>
                      </a:r>
                    </a:p>
                  </a:txBody>
                  <a:tcPr marL="9024" marR="9024" marT="9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Calibri" panose="020F0502020204030204" pitchFamily="34" charset="0"/>
                        </a:rPr>
                        <a:t>   122 512</a:t>
                      </a:r>
                    </a:p>
                  </a:txBody>
                  <a:tcPr marL="9024" marR="9024" marT="9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Calibri" panose="020F0502020204030204" pitchFamily="34" charset="0"/>
                        </a:rPr>
                        <a:t>   929 045</a:t>
                      </a:r>
                    </a:p>
                  </a:txBody>
                  <a:tcPr marL="9024" marR="9024" marT="9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Calibri" panose="020F0502020204030204" pitchFamily="34" charset="0"/>
                        </a:rPr>
                        <a:t>   192 955</a:t>
                      </a:r>
                    </a:p>
                  </a:txBody>
                  <a:tcPr marL="9024" marR="9024" marT="9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Calibri" panose="020F0502020204030204" pitchFamily="34" charset="0"/>
                        </a:rPr>
                        <a:t>            11,7 </a:t>
                      </a:r>
                    </a:p>
                  </a:txBody>
                  <a:tcPr marL="9024" marR="9024" marT="9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Calibri" panose="020F0502020204030204" pitchFamily="34" charset="0"/>
                        </a:rPr>
                        <a:t>         38,8 </a:t>
                      </a:r>
                    </a:p>
                  </a:txBody>
                  <a:tcPr marL="9024" marR="9024" marT="9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Calibri" panose="020F0502020204030204" pitchFamily="34" charset="0"/>
                        </a:rPr>
                        <a:t>         88,3 </a:t>
                      </a:r>
                    </a:p>
                  </a:txBody>
                  <a:tcPr marL="9024" marR="9024" marT="9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Calibri" panose="020F0502020204030204" pitchFamily="34" charset="0"/>
                        </a:rPr>
                        <a:t>         61,2 </a:t>
                      </a:r>
                    </a:p>
                  </a:txBody>
                  <a:tcPr marL="9024" marR="9024" marT="90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291573">
                <a:tc>
                  <a:txBody>
                    <a:bodyPr/>
                    <a:lstStyle/>
                    <a:p>
                      <a:pPr algn="l" rtl="0" fontAlgn="b"/>
                      <a:r>
                        <a:rPr lang="en-ZA" sz="1200" b="1" i="0" u="none" strike="noStrike" dirty="0">
                          <a:solidFill>
                            <a:srgbClr val="000000"/>
                          </a:solidFill>
                          <a:effectLst/>
                          <a:latin typeface="Calibri" panose="020F0502020204030204" pitchFamily="34" charset="0"/>
                        </a:rPr>
                        <a:t>eThekwini</a:t>
                      </a:r>
                    </a:p>
                  </a:txBody>
                  <a:tcPr marL="9024" marR="9024" marT="90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r" rtl="0" fontAlgn="b"/>
                      <a:r>
                        <a:rPr lang="en-ZA" sz="1200" b="0" i="0" u="none" strike="noStrike" dirty="0">
                          <a:solidFill>
                            <a:srgbClr val="000000"/>
                          </a:solidFill>
                          <a:effectLst/>
                          <a:latin typeface="Calibri" panose="020F0502020204030204" pitchFamily="34" charset="0"/>
                        </a:rPr>
                        <a:t>  1 288 158</a:t>
                      </a:r>
                    </a:p>
                  </a:txBody>
                  <a:tcPr marL="9024" marR="9024" marT="9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Calibri" panose="020F0502020204030204" pitchFamily="34" charset="0"/>
                        </a:rPr>
                        <a:t>   374 632</a:t>
                      </a:r>
                    </a:p>
                  </a:txBody>
                  <a:tcPr marL="9024" marR="9024" marT="9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Calibri" panose="020F0502020204030204" pitchFamily="34" charset="0"/>
                        </a:rPr>
                        <a:t>   156 927</a:t>
                      </a:r>
                    </a:p>
                  </a:txBody>
                  <a:tcPr marL="9024" marR="9024" marT="9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Calibri" panose="020F0502020204030204" pitchFamily="34" charset="0"/>
                        </a:rPr>
                        <a:t>  1 131 231</a:t>
                      </a:r>
                    </a:p>
                  </a:txBody>
                  <a:tcPr marL="9024" marR="9024" marT="9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Calibri" panose="020F0502020204030204" pitchFamily="34" charset="0"/>
                        </a:rPr>
                        <a:t>   217 705</a:t>
                      </a:r>
                    </a:p>
                  </a:txBody>
                  <a:tcPr marL="9024" marR="9024" marT="9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Calibri" panose="020F0502020204030204" pitchFamily="34" charset="0"/>
                        </a:rPr>
                        <a:t>            12,2 </a:t>
                      </a:r>
                    </a:p>
                  </a:txBody>
                  <a:tcPr marL="9024" marR="9024" marT="9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Calibri" panose="020F0502020204030204" pitchFamily="34" charset="0"/>
                        </a:rPr>
                        <a:t>         41,9 </a:t>
                      </a:r>
                    </a:p>
                  </a:txBody>
                  <a:tcPr marL="9024" marR="9024" marT="9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Calibri" panose="020F0502020204030204" pitchFamily="34" charset="0"/>
                        </a:rPr>
                        <a:t>         87,8 </a:t>
                      </a:r>
                    </a:p>
                  </a:txBody>
                  <a:tcPr marL="9024" marR="9024" marT="9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Calibri" panose="020F0502020204030204" pitchFamily="34" charset="0"/>
                        </a:rPr>
                        <a:t>         58,1 </a:t>
                      </a:r>
                    </a:p>
                  </a:txBody>
                  <a:tcPr marL="9024" marR="9024" marT="90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291573">
                <a:tc>
                  <a:txBody>
                    <a:bodyPr/>
                    <a:lstStyle/>
                    <a:p>
                      <a:pPr algn="l" rtl="0" fontAlgn="b"/>
                      <a:r>
                        <a:rPr lang="en-ZA" sz="1200" b="1" i="0" u="none" strike="noStrike" dirty="0">
                          <a:solidFill>
                            <a:srgbClr val="000000"/>
                          </a:solidFill>
                          <a:effectLst/>
                          <a:latin typeface="Calibri" panose="020F0502020204030204" pitchFamily="34" charset="0"/>
                        </a:rPr>
                        <a:t>City of Cape Town</a:t>
                      </a:r>
                    </a:p>
                  </a:txBody>
                  <a:tcPr marL="9024" marR="9024" marT="90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r" rtl="0" fontAlgn="b"/>
                      <a:r>
                        <a:rPr lang="en-ZA" sz="1200" b="0" i="0" u="none" strike="noStrike" dirty="0">
                          <a:solidFill>
                            <a:srgbClr val="000000"/>
                          </a:solidFill>
                          <a:effectLst/>
                          <a:latin typeface="Calibri" panose="020F0502020204030204" pitchFamily="34" charset="0"/>
                        </a:rPr>
                        <a:t>   972 431</a:t>
                      </a:r>
                    </a:p>
                  </a:txBody>
                  <a:tcPr marL="9024" marR="9024" marT="9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effectLst/>
                          <a:latin typeface="Calibri" panose="020F0502020204030204" pitchFamily="34" charset="0"/>
                        </a:rPr>
                        <a:t>   222 764</a:t>
                      </a:r>
                    </a:p>
                  </a:txBody>
                  <a:tcPr marL="9024" marR="9024" marT="9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effectLst/>
                          <a:latin typeface="Calibri" panose="020F0502020204030204" pitchFamily="34" charset="0"/>
                        </a:rPr>
                        <a:t>   93 717</a:t>
                      </a:r>
                    </a:p>
                  </a:txBody>
                  <a:tcPr marL="9024" marR="9024" marT="9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Calibri" panose="020F0502020204030204" pitchFamily="34" charset="0"/>
                        </a:rPr>
                        <a:t>   878 714</a:t>
                      </a:r>
                    </a:p>
                  </a:txBody>
                  <a:tcPr marL="9024" marR="9024" marT="9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Calibri" panose="020F0502020204030204" pitchFamily="34" charset="0"/>
                        </a:rPr>
                        <a:t>   129 047</a:t>
                      </a:r>
                    </a:p>
                  </a:txBody>
                  <a:tcPr marL="9024" marR="9024" marT="9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effectLst/>
                          <a:latin typeface="Calibri" panose="020F0502020204030204" pitchFamily="34" charset="0"/>
                        </a:rPr>
                        <a:t>              9,6 </a:t>
                      </a:r>
                    </a:p>
                  </a:txBody>
                  <a:tcPr marL="9024" marR="9024" marT="9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effectLst/>
                          <a:latin typeface="Calibri" panose="020F0502020204030204" pitchFamily="34" charset="0"/>
                        </a:rPr>
                        <a:t>42,1</a:t>
                      </a:r>
                    </a:p>
                  </a:txBody>
                  <a:tcPr marL="9024" marR="9024" marT="9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effectLst/>
                          <a:latin typeface="Calibri" panose="020F0502020204030204" pitchFamily="34" charset="0"/>
                        </a:rPr>
                        <a:t>         90,4 </a:t>
                      </a:r>
                    </a:p>
                  </a:txBody>
                  <a:tcPr marL="9024" marR="9024" marT="9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Calibri" panose="020F0502020204030204" pitchFamily="34" charset="0"/>
                        </a:rPr>
                        <a:t>         57,9 </a:t>
                      </a:r>
                    </a:p>
                  </a:txBody>
                  <a:tcPr marL="9024" marR="9024" marT="90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167882">
                <a:tc>
                  <a:txBody>
                    <a:bodyPr/>
                    <a:lstStyle/>
                    <a:p>
                      <a:pPr algn="l" rtl="0" fontAlgn="b"/>
                      <a:r>
                        <a:rPr lang="en-ZA" sz="1200" b="1" i="0" u="none" strike="noStrike" dirty="0">
                          <a:solidFill>
                            <a:srgbClr val="000000"/>
                          </a:solidFill>
                          <a:effectLst/>
                          <a:latin typeface="Calibri" panose="020F0502020204030204" pitchFamily="34" charset="0"/>
                        </a:rPr>
                        <a:t>Total</a:t>
                      </a:r>
                    </a:p>
                  </a:txBody>
                  <a:tcPr marL="9024" marR="9024" marT="90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rtl="0" fontAlgn="b"/>
                      <a:r>
                        <a:rPr lang="en-ZA" sz="1200" b="1" i="0" u="none" strike="noStrike" dirty="0">
                          <a:solidFill>
                            <a:srgbClr val="000000"/>
                          </a:solidFill>
                          <a:effectLst/>
                          <a:latin typeface="Calibri" panose="020F0502020204030204" pitchFamily="34" charset="0"/>
                        </a:rPr>
                        <a:t>  7 404 711</a:t>
                      </a:r>
                    </a:p>
                  </a:txBody>
                  <a:tcPr marL="9024" marR="9024" marT="902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rtl="0" fontAlgn="b"/>
                      <a:r>
                        <a:rPr lang="en-ZA" sz="1200" b="1" i="0" u="none" strike="noStrike" dirty="0">
                          <a:solidFill>
                            <a:srgbClr val="000000"/>
                          </a:solidFill>
                          <a:effectLst/>
                          <a:latin typeface="Calibri" panose="020F0502020204030204" pitchFamily="34" charset="0"/>
                        </a:rPr>
                        <a:t>  1 970 548</a:t>
                      </a:r>
                    </a:p>
                  </a:txBody>
                  <a:tcPr marL="9024" marR="9024" marT="902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rtl="0" fontAlgn="b"/>
                      <a:r>
                        <a:rPr lang="en-ZA" sz="1200" b="1" i="0" u="none" strike="noStrike" dirty="0">
                          <a:solidFill>
                            <a:srgbClr val="000000"/>
                          </a:solidFill>
                          <a:effectLst/>
                          <a:latin typeface="Calibri" panose="020F0502020204030204" pitchFamily="34" charset="0"/>
                        </a:rPr>
                        <a:t>   851 585</a:t>
                      </a:r>
                    </a:p>
                  </a:txBody>
                  <a:tcPr marL="9024" marR="9024" marT="9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rtl="0" fontAlgn="b"/>
                      <a:r>
                        <a:rPr lang="en-ZA" sz="1200" b="1" i="0" u="none" strike="noStrike" dirty="0">
                          <a:solidFill>
                            <a:srgbClr val="000000"/>
                          </a:solidFill>
                          <a:effectLst/>
                          <a:latin typeface="Calibri" panose="020F0502020204030204" pitchFamily="34" charset="0"/>
                        </a:rPr>
                        <a:t>  6 553 126</a:t>
                      </a:r>
                    </a:p>
                  </a:txBody>
                  <a:tcPr marL="9024" marR="9024" marT="9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rtl="0" fontAlgn="b"/>
                      <a:r>
                        <a:rPr lang="en-ZA" sz="1200" b="1" i="0" u="none" strike="noStrike" dirty="0">
                          <a:solidFill>
                            <a:srgbClr val="000000"/>
                          </a:solidFill>
                          <a:effectLst/>
                          <a:latin typeface="Calibri" panose="020F0502020204030204" pitchFamily="34" charset="0"/>
                        </a:rPr>
                        <a:t>  1 118 963</a:t>
                      </a:r>
                    </a:p>
                  </a:txBody>
                  <a:tcPr marL="9024" marR="9024" marT="9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rtl="0" fontAlgn="b"/>
                      <a:r>
                        <a:rPr lang="en-ZA" sz="1200" b="1" i="0" u="none" strike="noStrike" dirty="0">
                          <a:solidFill>
                            <a:srgbClr val="000000"/>
                          </a:solidFill>
                          <a:effectLst/>
                          <a:latin typeface="Calibri" panose="020F0502020204030204" pitchFamily="34" charset="0"/>
                        </a:rPr>
                        <a:t>            11,5 </a:t>
                      </a:r>
                    </a:p>
                  </a:txBody>
                  <a:tcPr marL="9024" marR="9024" marT="9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rtl="0" fontAlgn="b"/>
                      <a:r>
                        <a:rPr lang="en-ZA" sz="1200" b="1" i="0" u="none" strike="noStrike">
                          <a:solidFill>
                            <a:srgbClr val="000000"/>
                          </a:solidFill>
                          <a:effectLst/>
                          <a:latin typeface="Calibri" panose="020F0502020204030204" pitchFamily="34" charset="0"/>
                        </a:rPr>
                        <a:t>         43,2 </a:t>
                      </a:r>
                    </a:p>
                  </a:txBody>
                  <a:tcPr marL="9024" marR="9024" marT="9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rtl="0" fontAlgn="b"/>
                      <a:r>
                        <a:rPr lang="en-ZA" sz="1200" b="1" i="0" u="none" strike="noStrike" dirty="0">
                          <a:solidFill>
                            <a:srgbClr val="000000"/>
                          </a:solidFill>
                          <a:effectLst/>
                          <a:latin typeface="Calibri" panose="020F0502020204030204" pitchFamily="34" charset="0"/>
                        </a:rPr>
                        <a:t>         88,5 </a:t>
                      </a:r>
                    </a:p>
                  </a:txBody>
                  <a:tcPr marL="9024" marR="9024" marT="90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rtl="0" fontAlgn="b"/>
                      <a:r>
                        <a:rPr lang="en-ZA" sz="1200" b="1" i="0" u="none" strike="noStrike" dirty="0">
                          <a:solidFill>
                            <a:srgbClr val="000000"/>
                          </a:solidFill>
                          <a:effectLst/>
                          <a:latin typeface="Calibri" panose="020F0502020204030204" pitchFamily="34" charset="0"/>
                        </a:rPr>
                        <a:t>         56,8 </a:t>
                      </a:r>
                    </a:p>
                  </a:txBody>
                  <a:tcPr marL="9024" marR="9024" marT="90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xmlns="" val="968488632"/>
      </p:ext>
    </p:extLst>
  </p:cSld>
  <p:clrMapOvr>
    <a:masterClrMapping/>
  </p:clrMapOvr>
  <p:transition spd="med">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a:extLst>
              <a:ext uri="{FF2B5EF4-FFF2-40B4-BE49-F238E27FC236}">
                <a16:creationId xmlns:a16="http://schemas.microsoft.com/office/drawing/2014/main" xmlns="" id="{191AC62E-33AB-1047-945E-E41FE1E8335F}"/>
              </a:ext>
            </a:extLst>
          </p:cNvPr>
          <p:cNvSpPr>
            <a:spLocks noGrp="1"/>
          </p:cNvSpPr>
          <p:nvPr>
            <p:ph type="title"/>
          </p:nvPr>
        </p:nvSpPr>
        <p:spPr>
          <a:xfrm>
            <a:off x="457200" y="116632"/>
            <a:ext cx="8229600" cy="432048"/>
          </a:xfrm>
          <a:solidFill>
            <a:schemeClr val="tx2">
              <a:lumMod val="90000"/>
              <a:lumOff val="10000"/>
            </a:schemeClr>
          </a:solidFill>
        </p:spPr>
        <p:txBody>
          <a:bodyPr/>
          <a:lstStyle/>
          <a:p>
            <a:r>
              <a:rPr lang="en-US" sz="2400" b="1" kern="0" dirty="0" smtClean="0">
                <a:solidFill>
                  <a:schemeClr val="bg1"/>
                </a:solidFill>
                <a:latin typeface="Calibri" panose="020F0502020204030204" pitchFamily="34" charset="0"/>
                <a:cs typeface="Calibri" panose="020F0502020204030204" pitchFamily="34" charset="0"/>
              </a:rPr>
              <a:t>USDG 2021/22 Funds </a:t>
            </a:r>
            <a:r>
              <a:rPr lang="en-US" sz="2400" b="1" kern="0" dirty="0" err="1" smtClean="0">
                <a:solidFill>
                  <a:schemeClr val="bg1"/>
                </a:solidFill>
                <a:latin typeface="Calibri" panose="020F0502020204030204" pitchFamily="34" charset="0"/>
                <a:cs typeface="Calibri" panose="020F0502020204030204" pitchFamily="34" charset="0"/>
              </a:rPr>
              <a:t>Utilisation</a:t>
            </a:r>
            <a:r>
              <a:rPr lang="en-US" sz="2400" b="1" kern="0" dirty="0" smtClean="0">
                <a:solidFill>
                  <a:schemeClr val="bg1"/>
                </a:solidFill>
                <a:latin typeface="Calibri" panose="020F0502020204030204" pitchFamily="34" charset="0"/>
                <a:cs typeface="Calibri" panose="020F0502020204030204" pitchFamily="34" charset="0"/>
              </a:rPr>
              <a:t> as </a:t>
            </a:r>
            <a:r>
              <a:rPr lang="en-US" sz="2400" b="1" kern="0" dirty="0">
                <a:solidFill>
                  <a:schemeClr val="bg1"/>
                </a:solidFill>
                <a:latin typeface="Calibri" panose="020F0502020204030204" pitchFamily="34" charset="0"/>
                <a:cs typeface="Calibri" panose="020F0502020204030204" pitchFamily="34" charset="0"/>
              </a:rPr>
              <a:t>at </a:t>
            </a:r>
            <a:r>
              <a:rPr lang="en-US" sz="2400" b="1" kern="0" dirty="0" smtClean="0">
                <a:solidFill>
                  <a:schemeClr val="bg1"/>
                </a:solidFill>
                <a:latin typeface="Calibri" panose="020F0502020204030204" pitchFamily="34" charset="0"/>
                <a:cs typeface="Calibri" panose="020F0502020204030204" pitchFamily="34" charset="0"/>
              </a:rPr>
              <a:t>30 September 2021</a:t>
            </a:r>
            <a:endParaRPr lang="en-US" altLang="en-US" sz="2400" dirty="0">
              <a:solidFill>
                <a:schemeClr val="bg1"/>
              </a:solidFill>
              <a:latin typeface="Calibri" panose="020F0502020204030204" pitchFamily="34" charset="0"/>
              <a:ea typeface="ＭＳ Ｐゴシック" panose="020B0600070205080204" pitchFamily="34" charset="-128"/>
              <a:cs typeface="Calibri" panose="020F0502020204030204" pitchFamily="34" charset="0"/>
            </a:endParaRPr>
          </a:p>
        </p:txBody>
      </p:sp>
      <p:sp>
        <p:nvSpPr>
          <p:cNvPr id="9219" name="Slide Number Placeholder 4">
            <a:extLst>
              <a:ext uri="{FF2B5EF4-FFF2-40B4-BE49-F238E27FC236}">
                <a16:creationId xmlns:a16="http://schemas.microsoft.com/office/drawing/2014/main" xmlns="" id="{196D1AC6-B15A-7E48-B0EB-274EA6466125}"/>
              </a:ext>
            </a:extLst>
          </p:cNvPr>
          <p:cNvSpPr>
            <a:spLocks noGrp="1" noChangeArrowheads="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defRPr/>
            </a:pPr>
            <a:fld id="{1E032CC4-6D98-0F43-8AEB-6F2538FC1423}" type="slidenum">
              <a:rPr lang="en-US" altLang="en-US" sz="800">
                <a:solidFill>
                  <a:srgbClr val="898989"/>
                </a:solidFill>
              </a:rPr>
              <a:pPr>
                <a:spcBef>
                  <a:spcPct val="0"/>
                </a:spcBef>
                <a:buFontTx/>
                <a:buNone/>
                <a:defRPr/>
              </a:pPr>
              <a:t>43</a:t>
            </a:fld>
            <a:endParaRPr lang="en-US" altLang="en-US" sz="800">
              <a:solidFill>
                <a:srgbClr val="898989"/>
              </a:solidFill>
            </a:endParaRPr>
          </a:p>
        </p:txBody>
      </p:sp>
      <p:sp>
        <p:nvSpPr>
          <p:cNvPr id="4" name="Footer Placeholder 3">
            <a:extLst>
              <a:ext uri="{FF2B5EF4-FFF2-40B4-BE49-F238E27FC236}">
                <a16:creationId xmlns:a16="http://schemas.microsoft.com/office/drawing/2014/main" xmlns="" id="{B7A71873-8EC6-7042-BD02-937328BD923A}"/>
              </a:ext>
            </a:extLst>
          </p:cNvPr>
          <p:cNvSpPr>
            <a:spLocks noGrp="1"/>
          </p:cNvSpPr>
          <p:nvPr>
            <p:ph type="ftr" sz="quarter" idx="11"/>
          </p:nvPr>
        </p:nvSpPr>
        <p:spPr>
          <a:xfrm>
            <a:off x="457200" y="4941168"/>
            <a:ext cx="8229600" cy="869181"/>
          </a:xfrm>
        </p:spPr>
        <p:txBody>
          <a:bodyPr/>
          <a:lstStyle/>
          <a:p>
            <a:pPr algn="l">
              <a:defRPr/>
            </a:pPr>
            <a:r>
              <a:rPr lang="en-GB" sz="1200" dirty="0">
                <a:solidFill>
                  <a:srgbClr val="000000"/>
                </a:solidFill>
                <a:latin typeface="Calibri" panose="020F0502020204030204" pitchFamily="34" charset="0"/>
                <a:cs typeface="Calibri" panose="020F0502020204030204" pitchFamily="34" charset="0"/>
              </a:rPr>
              <a:t>The highest spending across all metros is on water/sanitation/sewer services followed by human settlements and roads and stormwater. </a:t>
            </a:r>
            <a:r>
              <a:rPr lang="en-GB" sz="1200" dirty="0" smtClean="0">
                <a:solidFill>
                  <a:srgbClr val="000000"/>
                </a:solidFill>
                <a:latin typeface="Calibri" panose="020F0502020204030204" pitchFamily="34" charset="0"/>
                <a:cs typeface="Calibri" panose="020F0502020204030204" pitchFamily="34" charset="0"/>
              </a:rPr>
              <a:t>There </a:t>
            </a:r>
            <a:r>
              <a:rPr lang="en-GB" sz="1200" dirty="0">
                <a:solidFill>
                  <a:srgbClr val="000000"/>
                </a:solidFill>
                <a:latin typeface="Calibri" panose="020F0502020204030204" pitchFamily="34" charset="0"/>
                <a:cs typeface="Calibri" panose="020F0502020204030204" pitchFamily="34" charset="0"/>
              </a:rPr>
              <a:t>is expenditure on electricity related programmes and socio economic amenities</a:t>
            </a:r>
            <a:r>
              <a:rPr lang="en-GB" sz="1200" dirty="0" smtClean="0">
                <a:solidFill>
                  <a:srgbClr val="000000"/>
                </a:solidFill>
                <a:latin typeface="Calibri" panose="020F0502020204030204" pitchFamily="34" charset="0"/>
                <a:cs typeface="Calibri" panose="020F0502020204030204" pitchFamily="34" charset="0"/>
              </a:rPr>
              <a:t>. The </a:t>
            </a:r>
            <a:r>
              <a:rPr lang="en-GB" sz="1200" dirty="0">
                <a:solidFill>
                  <a:srgbClr val="000000"/>
                </a:solidFill>
                <a:latin typeface="Calibri" panose="020F0502020204030204" pitchFamily="34" charset="0"/>
                <a:cs typeface="Calibri" panose="020F0502020204030204" pitchFamily="34" charset="0"/>
              </a:rPr>
              <a:t>above pattern depicts that poor households are in dire need of water, sanitation and sewer services followed by human settlement related </a:t>
            </a:r>
            <a:r>
              <a:rPr lang="en-GB" sz="1200" dirty="0" smtClean="0">
                <a:solidFill>
                  <a:srgbClr val="000000"/>
                </a:solidFill>
                <a:latin typeface="Calibri" panose="020F0502020204030204" pitchFamily="34" charset="0"/>
                <a:cs typeface="Calibri" panose="020F0502020204030204" pitchFamily="34" charset="0"/>
              </a:rPr>
              <a:t>programmes. Expenditure </a:t>
            </a:r>
            <a:r>
              <a:rPr lang="en-GB" sz="1200" dirty="0">
                <a:solidFill>
                  <a:srgbClr val="000000"/>
                </a:solidFill>
                <a:latin typeface="Calibri" panose="020F0502020204030204" pitchFamily="34" charset="0"/>
                <a:cs typeface="Calibri" panose="020F0502020204030204" pitchFamily="34" charset="0"/>
              </a:rPr>
              <a:t>on transport and solid waste programmes are </a:t>
            </a:r>
            <a:r>
              <a:rPr lang="en-GB" sz="1200" dirty="0" smtClean="0">
                <a:solidFill>
                  <a:srgbClr val="000000"/>
                </a:solidFill>
                <a:latin typeface="Calibri" panose="020F0502020204030204" pitchFamily="34" charset="0"/>
                <a:cs typeface="Calibri" panose="020F0502020204030204" pitchFamily="34" charset="0"/>
              </a:rPr>
              <a:t>low. Expenditure </a:t>
            </a:r>
            <a:r>
              <a:rPr lang="en-GB" sz="1200" dirty="0">
                <a:solidFill>
                  <a:srgbClr val="000000"/>
                </a:solidFill>
                <a:latin typeface="Calibri" panose="020F0502020204030204" pitchFamily="34" charset="0"/>
                <a:cs typeface="Calibri" panose="020F0502020204030204" pitchFamily="34" charset="0"/>
              </a:rPr>
              <a:t>patterns will be monitored at the end of the 1</a:t>
            </a:r>
            <a:r>
              <a:rPr lang="en-GB" sz="1200" baseline="30000" dirty="0">
                <a:solidFill>
                  <a:srgbClr val="000000"/>
                </a:solidFill>
                <a:latin typeface="Calibri" panose="020F0502020204030204" pitchFamily="34" charset="0"/>
                <a:cs typeface="Calibri" panose="020F0502020204030204" pitchFamily="34" charset="0"/>
              </a:rPr>
              <a:t>st</a:t>
            </a:r>
            <a:r>
              <a:rPr lang="en-GB" sz="1200" dirty="0">
                <a:solidFill>
                  <a:srgbClr val="000000"/>
                </a:solidFill>
                <a:latin typeface="Calibri" panose="020F0502020204030204" pitchFamily="34" charset="0"/>
                <a:cs typeface="Calibri" panose="020F0502020204030204" pitchFamily="34" charset="0"/>
              </a:rPr>
              <a:t> quarter.</a:t>
            </a:r>
            <a:endParaRPr lang="en-US" sz="1200" dirty="0">
              <a:solidFill>
                <a:srgbClr val="000000"/>
              </a:solidFill>
              <a:latin typeface="Calibri" panose="020F0502020204030204" pitchFamily="34" charset="0"/>
              <a:cs typeface="Calibri" panose="020F0502020204030204" pitchFamily="34" charset="0"/>
            </a:endParaRPr>
          </a:p>
        </p:txBody>
      </p:sp>
      <p:sp>
        <p:nvSpPr>
          <p:cNvPr id="9221" name="Date Placeholder 2">
            <a:extLst>
              <a:ext uri="{FF2B5EF4-FFF2-40B4-BE49-F238E27FC236}">
                <a16:creationId xmlns:a16="http://schemas.microsoft.com/office/drawing/2014/main" xmlns="" id="{CEEDD308-5AE0-A343-972D-82516128B5C8}"/>
              </a:ext>
            </a:extLst>
          </p:cNvPr>
          <p:cNvSpPr>
            <a:spLocks noGrp="1" noChangeArrowheads="1"/>
          </p:cNvSpPr>
          <p:nvPr>
            <p:ph type="dt"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defRPr/>
            </a:pPr>
            <a:fld id="{F0AEE0DC-66FA-4445-B5F5-C041F434EDA9}" type="datetime1">
              <a:rPr lang="en-US" altLang="en-US" sz="800">
                <a:solidFill>
                  <a:srgbClr val="898989"/>
                </a:solidFill>
              </a:rPr>
              <a:pPr>
                <a:spcBef>
                  <a:spcPct val="0"/>
                </a:spcBef>
                <a:buFontTx/>
                <a:buNone/>
                <a:defRPr/>
              </a:pPr>
              <a:t>2/23/2022</a:t>
            </a:fld>
            <a:endParaRPr lang="en-US" altLang="en-US" sz="800">
              <a:solidFill>
                <a:srgbClr val="898989"/>
              </a:solidFill>
            </a:endParaRPr>
          </a:p>
        </p:txBody>
      </p:sp>
      <p:graphicFrame>
        <p:nvGraphicFramePr>
          <p:cNvPr id="5" name="Content Placeholder 4"/>
          <p:cNvGraphicFramePr>
            <a:graphicFrameLocks noGrp="1"/>
          </p:cNvGraphicFramePr>
          <p:nvPr>
            <p:ph idx="1"/>
            <p:extLst/>
          </p:nvPr>
        </p:nvGraphicFramePr>
        <p:xfrm>
          <a:off x="457200" y="692701"/>
          <a:ext cx="8229600" cy="4032447"/>
        </p:xfrm>
        <a:graphic>
          <a:graphicData uri="http://schemas.openxmlformats.org/drawingml/2006/table">
            <a:tbl>
              <a:tblPr/>
              <a:tblGrid>
                <a:gridCol w="3092922">
                  <a:extLst>
                    <a:ext uri="{9D8B030D-6E8A-4147-A177-3AD203B41FA5}">
                      <a16:colId xmlns:a16="http://schemas.microsoft.com/office/drawing/2014/main" xmlns="" val="20000"/>
                    </a:ext>
                  </a:extLst>
                </a:gridCol>
                <a:gridCol w="958200">
                  <a:extLst>
                    <a:ext uri="{9D8B030D-6E8A-4147-A177-3AD203B41FA5}">
                      <a16:colId xmlns:a16="http://schemas.microsoft.com/office/drawing/2014/main" xmlns="" val="20001"/>
                    </a:ext>
                  </a:extLst>
                </a:gridCol>
                <a:gridCol w="970328">
                  <a:extLst>
                    <a:ext uri="{9D8B030D-6E8A-4147-A177-3AD203B41FA5}">
                      <a16:colId xmlns:a16="http://schemas.microsoft.com/office/drawing/2014/main" xmlns="" val="20002"/>
                    </a:ext>
                  </a:extLst>
                </a:gridCol>
                <a:gridCol w="1030974">
                  <a:extLst>
                    <a:ext uri="{9D8B030D-6E8A-4147-A177-3AD203B41FA5}">
                      <a16:colId xmlns:a16="http://schemas.microsoft.com/office/drawing/2014/main" xmlns="" val="20003"/>
                    </a:ext>
                  </a:extLst>
                </a:gridCol>
                <a:gridCol w="573101">
                  <a:extLst>
                    <a:ext uri="{9D8B030D-6E8A-4147-A177-3AD203B41FA5}">
                      <a16:colId xmlns:a16="http://schemas.microsoft.com/office/drawing/2014/main" xmlns="" val="20004"/>
                    </a:ext>
                  </a:extLst>
                </a:gridCol>
                <a:gridCol w="864199">
                  <a:extLst>
                    <a:ext uri="{9D8B030D-6E8A-4147-A177-3AD203B41FA5}">
                      <a16:colId xmlns:a16="http://schemas.microsoft.com/office/drawing/2014/main" xmlns="" val="20005"/>
                    </a:ext>
                  </a:extLst>
                </a:gridCol>
                <a:gridCol w="739876">
                  <a:extLst>
                    <a:ext uri="{9D8B030D-6E8A-4147-A177-3AD203B41FA5}">
                      <a16:colId xmlns:a16="http://schemas.microsoft.com/office/drawing/2014/main" xmlns="" val="20006"/>
                    </a:ext>
                  </a:extLst>
                </a:gridCol>
              </a:tblGrid>
              <a:tr h="451394">
                <a:tc rowSpan="2">
                  <a:txBody>
                    <a:bodyPr/>
                    <a:lstStyle/>
                    <a:p>
                      <a:pPr algn="ctr" fontAlgn="ctr"/>
                      <a:r>
                        <a:rPr lang="en-ZA" sz="1200" b="1" i="0" u="none" strike="noStrike" dirty="0">
                          <a:solidFill>
                            <a:srgbClr val="000000"/>
                          </a:solidFill>
                          <a:effectLst/>
                          <a:latin typeface="Calibri" panose="020F0502020204030204" pitchFamily="34" charset="0"/>
                        </a:rPr>
                        <a:t>Description</a:t>
                      </a:r>
                    </a:p>
                  </a:txBody>
                  <a:tcPr marL="9104" marR="9104" marT="9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ZA" sz="1200" b="1" i="0" u="none" strike="noStrike">
                          <a:solidFill>
                            <a:srgbClr val="000000"/>
                          </a:solidFill>
                          <a:effectLst/>
                          <a:latin typeface="Calibri" panose="020F0502020204030204" pitchFamily="34" charset="0"/>
                        </a:rPr>
                        <a:t>Allocated Budget</a:t>
                      </a:r>
                    </a:p>
                  </a:txBody>
                  <a:tcPr marL="9104" marR="9104" marT="9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l" fontAlgn="ctr"/>
                      <a:r>
                        <a:rPr lang="en-ZA" sz="1200" b="1" i="0" u="none" strike="noStrike">
                          <a:solidFill>
                            <a:srgbClr val="000000"/>
                          </a:solidFill>
                          <a:effectLst/>
                          <a:latin typeface="Calibri" panose="020F0502020204030204" pitchFamily="34" charset="0"/>
                        </a:rPr>
                        <a:t>% of Total Allocated Budget</a:t>
                      </a:r>
                    </a:p>
                  </a:txBody>
                  <a:tcPr marL="9104" marR="9104" marT="9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ZA" sz="1200" b="1" i="0" u="none" strike="noStrike">
                          <a:solidFill>
                            <a:srgbClr val="000000"/>
                          </a:solidFill>
                          <a:effectLst/>
                          <a:latin typeface="Calibri" panose="020F0502020204030204" pitchFamily="34" charset="0"/>
                        </a:rPr>
                        <a:t>Spent by Municipality</a:t>
                      </a:r>
                    </a:p>
                  </a:txBody>
                  <a:tcPr marL="9104" marR="9104" marT="9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l" fontAlgn="ctr"/>
                      <a:r>
                        <a:rPr lang="en-ZA" sz="1200" b="1" i="0" u="none" strike="noStrike">
                          <a:solidFill>
                            <a:srgbClr val="000000"/>
                          </a:solidFill>
                          <a:effectLst/>
                          <a:latin typeface="Calibri" panose="020F0502020204030204" pitchFamily="34" charset="0"/>
                        </a:rPr>
                        <a:t>% Spent</a:t>
                      </a:r>
                    </a:p>
                  </a:txBody>
                  <a:tcPr marL="9104" marR="9104" marT="9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ZA" sz="1200" b="1" i="0" u="none" strike="noStrike">
                          <a:solidFill>
                            <a:srgbClr val="000000"/>
                          </a:solidFill>
                          <a:effectLst/>
                          <a:latin typeface="Calibri" panose="020F0502020204030204" pitchFamily="34" charset="0"/>
                        </a:rPr>
                        <a:t>Variance </a:t>
                      </a:r>
                    </a:p>
                  </a:txBody>
                  <a:tcPr marL="9104" marR="9104" marT="9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l" fontAlgn="ctr"/>
                      <a:r>
                        <a:rPr lang="en-ZA" sz="1200" b="1" i="0" u="none" strike="noStrike">
                          <a:solidFill>
                            <a:srgbClr val="000000"/>
                          </a:solidFill>
                          <a:effectLst/>
                          <a:latin typeface="Calibri" panose="020F0502020204030204" pitchFamily="34" charset="0"/>
                        </a:rPr>
                        <a:t>% Unspent </a:t>
                      </a:r>
                    </a:p>
                  </a:txBody>
                  <a:tcPr marL="9104" marR="9104" marT="9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0"/>
                  </a:ext>
                </a:extLst>
              </a:tr>
              <a:tr h="225696">
                <a:tc vMerge="1">
                  <a:txBody>
                    <a:bodyPr/>
                    <a:lstStyle/>
                    <a:p>
                      <a:endParaRPr lang="en-ZA"/>
                    </a:p>
                  </a:txBody>
                  <a:tcPr/>
                </a:tc>
                <a:tc>
                  <a:txBody>
                    <a:bodyPr/>
                    <a:lstStyle/>
                    <a:p>
                      <a:pPr algn="ctr" fontAlgn="b"/>
                      <a:r>
                        <a:rPr lang="en-ZA" sz="1200" b="1" i="0" u="none" strike="noStrike">
                          <a:solidFill>
                            <a:srgbClr val="000000"/>
                          </a:solidFill>
                          <a:effectLst/>
                          <a:latin typeface="Calibri" panose="020F0502020204030204" pitchFamily="34" charset="0"/>
                        </a:rPr>
                        <a:t>R'000</a:t>
                      </a:r>
                    </a:p>
                  </a:txBody>
                  <a:tcPr marL="9104" marR="9104" marT="9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vMerge="1">
                  <a:txBody>
                    <a:bodyPr/>
                    <a:lstStyle/>
                    <a:p>
                      <a:endParaRPr lang="en-ZA"/>
                    </a:p>
                  </a:txBody>
                  <a:tcPr/>
                </a:tc>
                <a:tc>
                  <a:txBody>
                    <a:bodyPr/>
                    <a:lstStyle/>
                    <a:p>
                      <a:pPr algn="ctr" fontAlgn="b"/>
                      <a:r>
                        <a:rPr lang="en-ZA" sz="1200" b="1" i="0" u="none" strike="noStrike">
                          <a:solidFill>
                            <a:srgbClr val="000000"/>
                          </a:solidFill>
                          <a:effectLst/>
                          <a:latin typeface="Calibri" panose="020F0502020204030204" pitchFamily="34" charset="0"/>
                        </a:rPr>
                        <a:t>R'000</a:t>
                      </a:r>
                    </a:p>
                  </a:txBody>
                  <a:tcPr marL="9104" marR="9104" marT="9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vMerge="1">
                  <a:txBody>
                    <a:bodyPr/>
                    <a:lstStyle/>
                    <a:p>
                      <a:endParaRPr lang="en-ZA"/>
                    </a:p>
                  </a:txBody>
                  <a:tcPr/>
                </a:tc>
                <a:tc>
                  <a:txBody>
                    <a:bodyPr/>
                    <a:lstStyle/>
                    <a:p>
                      <a:pPr algn="ctr" fontAlgn="b"/>
                      <a:r>
                        <a:rPr lang="en-ZA" sz="1200" b="1" i="0" u="none" strike="noStrike">
                          <a:solidFill>
                            <a:srgbClr val="000000"/>
                          </a:solidFill>
                          <a:effectLst/>
                          <a:latin typeface="Calibri" panose="020F0502020204030204" pitchFamily="34" charset="0"/>
                        </a:rPr>
                        <a:t>R'000</a:t>
                      </a:r>
                    </a:p>
                  </a:txBody>
                  <a:tcPr marL="9104" marR="9104" marT="9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vMerge="1">
                  <a:txBody>
                    <a:bodyPr/>
                    <a:lstStyle/>
                    <a:p>
                      <a:endParaRPr lang="en-ZA"/>
                    </a:p>
                  </a:txBody>
                  <a:tcPr/>
                </a:tc>
                <a:extLst>
                  <a:ext uri="{0D108BD9-81ED-4DB2-BD59-A6C34878D82A}">
                    <a16:rowId xmlns:a16="http://schemas.microsoft.com/office/drawing/2014/main" xmlns="" val="10001"/>
                  </a:ext>
                </a:extLst>
              </a:tr>
              <a:tr h="225696">
                <a:tc>
                  <a:txBody>
                    <a:bodyPr/>
                    <a:lstStyle/>
                    <a:p>
                      <a:pPr algn="l" fontAlgn="b"/>
                      <a:r>
                        <a:rPr lang="en-ZA" sz="1200" b="1" i="0" u="none" strike="noStrike" dirty="0">
                          <a:solidFill>
                            <a:srgbClr val="000000"/>
                          </a:solidFill>
                          <a:effectLst/>
                          <a:latin typeface="Calibri" panose="020F0502020204030204" pitchFamily="34" charset="0"/>
                        </a:rPr>
                        <a:t>Land acquisition and Property acquisition</a:t>
                      </a:r>
                    </a:p>
                  </a:txBody>
                  <a:tcPr marL="9104" marR="9104" marT="9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r" fontAlgn="b"/>
                      <a:r>
                        <a:rPr lang="en-ZA" sz="1200" b="0" i="0" u="none" strike="noStrike">
                          <a:solidFill>
                            <a:srgbClr val="000000"/>
                          </a:solidFill>
                          <a:effectLst/>
                          <a:latin typeface="Calibri" panose="020F0502020204030204" pitchFamily="34" charset="0"/>
                        </a:rPr>
                        <a:t> 29 000</a:t>
                      </a:r>
                    </a:p>
                  </a:txBody>
                  <a:tcPr marL="9104" marR="9104" marT="9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a:solidFill>
                            <a:srgbClr val="000000"/>
                          </a:solidFill>
                          <a:effectLst/>
                          <a:latin typeface="Calibri" panose="020F0502020204030204" pitchFamily="34" charset="0"/>
                        </a:rPr>
                        <a:t>0,4 </a:t>
                      </a:r>
                    </a:p>
                  </a:txBody>
                  <a:tcPr marL="9104" marR="9104" marT="9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a:solidFill>
                            <a:srgbClr val="000000"/>
                          </a:solidFill>
                          <a:effectLst/>
                          <a:latin typeface="Calibri" panose="020F0502020204030204" pitchFamily="34" charset="0"/>
                        </a:rPr>
                        <a:t>-</a:t>
                      </a:r>
                    </a:p>
                  </a:txBody>
                  <a:tcPr marL="9104" marR="9104" marT="9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a:solidFill>
                            <a:srgbClr val="000000"/>
                          </a:solidFill>
                          <a:effectLst/>
                          <a:latin typeface="Calibri" panose="020F0502020204030204" pitchFamily="34" charset="0"/>
                        </a:rPr>
                        <a:t>-</a:t>
                      </a:r>
                    </a:p>
                  </a:txBody>
                  <a:tcPr marL="9104" marR="9104" marT="9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a:solidFill>
                            <a:srgbClr val="000000"/>
                          </a:solidFill>
                          <a:effectLst/>
                          <a:latin typeface="Calibri" panose="020F0502020204030204" pitchFamily="34" charset="0"/>
                        </a:rPr>
                        <a:t> 29 000</a:t>
                      </a:r>
                    </a:p>
                  </a:txBody>
                  <a:tcPr marL="9104" marR="9104" marT="9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a:solidFill>
                            <a:srgbClr val="000000"/>
                          </a:solidFill>
                          <a:effectLst/>
                          <a:latin typeface="Calibri" panose="020F0502020204030204" pitchFamily="34" charset="0"/>
                        </a:rPr>
                        <a:t>100 </a:t>
                      </a:r>
                    </a:p>
                  </a:txBody>
                  <a:tcPr marL="9104" marR="9104" marT="9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2"/>
                  </a:ext>
                </a:extLst>
              </a:tr>
              <a:tr h="288032">
                <a:tc>
                  <a:txBody>
                    <a:bodyPr/>
                    <a:lstStyle/>
                    <a:p>
                      <a:pPr algn="l" fontAlgn="b"/>
                      <a:r>
                        <a:rPr lang="en-ZA" sz="1200" b="1" i="0" u="none" strike="noStrike" dirty="0">
                          <a:solidFill>
                            <a:srgbClr val="000000"/>
                          </a:solidFill>
                          <a:effectLst/>
                          <a:latin typeface="Calibri" panose="020F0502020204030204" pitchFamily="34" charset="0"/>
                        </a:rPr>
                        <a:t>Housing and Human Settlements</a:t>
                      </a:r>
                    </a:p>
                  </a:txBody>
                  <a:tcPr marL="9104" marR="9104" marT="9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r" fontAlgn="b"/>
                      <a:r>
                        <a:rPr lang="en-ZA" sz="1200" b="0" i="0" u="none" strike="noStrike">
                          <a:solidFill>
                            <a:srgbClr val="000000"/>
                          </a:solidFill>
                          <a:effectLst/>
                          <a:latin typeface="Calibri" panose="020F0502020204030204" pitchFamily="34" charset="0"/>
                        </a:rPr>
                        <a:t>1 778 415</a:t>
                      </a:r>
                    </a:p>
                  </a:txBody>
                  <a:tcPr marL="9104" marR="9104" marT="9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a:solidFill>
                            <a:srgbClr val="000000"/>
                          </a:solidFill>
                          <a:effectLst/>
                          <a:latin typeface="Calibri" panose="020F0502020204030204" pitchFamily="34" charset="0"/>
                        </a:rPr>
                        <a:t>24,0</a:t>
                      </a:r>
                    </a:p>
                  </a:txBody>
                  <a:tcPr marL="9104" marR="9104" marT="9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panose="020F0502020204030204" pitchFamily="34" charset="0"/>
                        </a:rPr>
                        <a:t> 226 176</a:t>
                      </a:r>
                    </a:p>
                  </a:txBody>
                  <a:tcPr marL="9104" marR="9104" marT="9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a:solidFill>
                            <a:srgbClr val="000000"/>
                          </a:solidFill>
                          <a:effectLst/>
                          <a:latin typeface="Calibri" panose="020F0502020204030204" pitchFamily="34" charset="0"/>
                        </a:rPr>
                        <a:t>12,7 </a:t>
                      </a:r>
                    </a:p>
                  </a:txBody>
                  <a:tcPr marL="9104" marR="9104" marT="9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a:solidFill>
                            <a:srgbClr val="000000"/>
                          </a:solidFill>
                          <a:effectLst/>
                          <a:latin typeface="Calibri" panose="020F0502020204030204" pitchFamily="34" charset="0"/>
                        </a:rPr>
                        <a:t>1 552 239</a:t>
                      </a:r>
                    </a:p>
                  </a:txBody>
                  <a:tcPr marL="9104" marR="9104" marT="9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a:solidFill>
                            <a:srgbClr val="000000"/>
                          </a:solidFill>
                          <a:effectLst/>
                          <a:latin typeface="Calibri" panose="020F0502020204030204" pitchFamily="34" charset="0"/>
                        </a:rPr>
                        <a:t>87,3 </a:t>
                      </a:r>
                    </a:p>
                  </a:txBody>
                  <a:tcPr marL="9104" marR="9104" marT="9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3"/>
                  </a:ext>
                </a:extLst>
              </a:tr>
              <a:tr h="288032">
                <a:tc>
                  <a:txBody>
                    <a:bodyPr/>
                    <a:lstStyle/>
                    <a:p>
                      <a:pPr algn="l" fontAlgn="b"/>
                      <a:r>
                        <a:rPr lang="en-ZA" sz="1200" b="1" i="0" u="none" strike="noStrike" dirty="0">
                          <a:solidFill>
                            <a:srgbClr val="000000"/>
                          </a:solidFill>
                          <a:effectLst/>
                          <a:latin typeface="Calibri" panose="020F0502020204030204" pitchFamily="34" charset="0"/>
                        </a:rPr>
                        <a:t>Roads and Stormwater</a:t>
                      </a:r>
                    </a:p>
                  </a:txBody>
                  <a:tcPr marL="9104" marR="9104" marT="9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r" fontAlgn="b"/>
                      <a:r>
                        <a:rPr lang="en-ZA" sz="1200" b="0" i="0" u="none" strike="noStrike">
                          <a:solidFill>
                            <a:srgbClr val="000000"/>
                          </a:solidFill>
                          <a:effectLst/>
                          <a:latin typeface="Calibri" panose="020F0502020204030204" pitchFamily="34" charset="0"/>
                        </a:rPr>
                        <a:t>1 075 635</a:t>
                      </a:r>
                    </a:p>
                  </a:txBody>
                  <a:tcPr marL="9104" marR="9104" marT="9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a:solidFill>
                            <a:srgbClr val="000000"/>
                          </a:solidFill>
                          <a:effectLst/>
                          <a:latin typeface="Calibri" panose="020F0502020204030204" pitchFamily="34" charset="0"/>
                        </a:rPr>
                        <a:t>14,5</a:t>
                      </a:r>
                    </a:p>
                  </a:txBody>
                  <a:tcPr marL="9104" marR="9104" marT="9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panose="020F0502020204030204" pitchFamily="34" charset="0"/>
                        </a:rPr>
                        <a:t> 125 811</a:t>
                      </a:r>
                    </a:p>
                  </a:txBody>
                  <a:tcPr marL="9104" marR="9104" marT="9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a:solidFill>
                            <a:srgbClr val="000000"/>
                          </a:solidFill>
                          <a:effectLst/>
                          <a:latin typeface="Calibri" panose="020F0502020204030204" pitchFamily="34" charset="0"/>
                        </a:rPr>
                        <a:t>11,7 </a:t>
                      </a:r>
                    </a:p>
                  </a:txBody>
                  <a:tcPr marL="9104" marR="9104" marT="9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a:solidFill>
                            <a:srgbClr val="000000"/>
                          </a:solidFill>
                          <a:effectLst/>
                          <a:latin typeface="Calibri" panose="020F0502020204030204" pitchFamily="34" charset="0"/>
                        </a:rPr>
                        <a:t> 949 824</a:t>
                      </a:r>
                    </a:p>
                  </a:txBody>
                  <a:tcPr marL="9104" marR="9104" marT="9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a:solidFill>
                            <a:srgbClr val="000000"/>
                          </a:solidFill>
                          <a:effectLst/>
                          <a:latin typeface="Calibri" panose="020F0502020204030204" pitchFamily="34" charset="0"/>
                        </a:rPr>
                        <a:t>88,3 </a:t>
                      </a:r>
                    </a:p>
                  </a:txBody>
                  <a:tcPr marL="9104" marR="9104" marT="9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4"/>
                  </a:ext>
                </a:extLst>
              </a:tr>
              <a:tr h="288032">
                <a:tc>
                  <a:txBody>
                    <a:bodyPr/>
                    <a:lstStyle/>
                    <a:p>
                      <a:pPr algn="l" fontAlgn="b"/>
                      <a:r>
                        <a:rPr lang="en-ZA" sz="1200" b="1" i="0" u="none" strike="noStrike" dirty="0">
                          <a:solidFill>
                            <a:srgbClr val="000000"/>
                          </a:solidFill>
                          <a:effectLst/>
                          <a:latin typeface="Calibri" panose="020F0502020204030204" pitchFamily="34" charset="0"/>
                        </a:rPr>
                        <a:t>Transport</a:t>
                      </a:r>
                    </a:p>
                  </a:txBody>
                  <a:tcPr marL="9104" marR="9104" marT="9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r" fontAlgn="b"/>
                      <a:r>
                        <a:rPr lang="en-ZA" sz="1200" b="0" i="0" u="none" strike="noStrike">
                          <a:solidFill>
                            <a:srgbClr val="000000"/>
                          </a:solidFill>
                          <a:effectLst/>
                          <a:latin typeface="Calibri" panose="020F0502020204030204" pitchFamily="34" charset="0"/>
                        </a:rPr>
                        <a:t> 144 342</a:t>
                      </a:r>
                    </a:p>
                  </a:txBody>
                  <a:tcPr marL="9104" marR="9104" marT="9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a:solidFill>
                            <a:srgbClr val="000000"/>
                          </a:solidFill>
                          <a:effectLst/>
                          <a:latin typeface="Calibri" panose="020F0502020204030204" pitchFamily="34" charset="0"/>
                        </a:rPr>
                        <a:t>1,9 </a:t>
                      </a:r>
                    </a:p>
                  </a:txBody>
                  <a:tcPr marL="9104" marR="9104" marT="9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a:solidFill>
                            <a:srgbClr val="000000"/>
                          </a:solidFill>
                          <a:effectLst/>
                          <a:latin typeface="Calibri" panose="020F0502020204030204" pitchFamily="34" charset="0"/>
                        </a:rPr>
                        <a:t> 12 841</a:t>
                      </a:r>
                    </a:p>
                  </a:txBody>
                  <a:tcPr marL="9104" marR="9104" marT="9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a:solidFill>
                            <a:srgbClr val="000000"/>
                          </a:solidFill>
                          <a:effectLst/>
                          <a:latin typeface="Calibri" panose="020F0502020204030204" pitchFamily="34" charset="0"/>
                        </a:rPr>
                        <a:t>8,9 </a:t>
                      </a:r>
                    </a:p>
                  </a:txBody>
                  <a:tcPr marL="9104" marR="9104" marT="9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a:solidFill>
                            <a:srgbClr val="000000"/>
                          </a:solidFill>
                          <a:effectLst/>
                          <a:latin typeface="Calibri" panose="020F0502020204030204" pitchFamily="34" charset="0"/>
                        </a:rPr>
                        <a:t> 131 501</a:t>
                      </a:r>
                    </a:p>
                  </a:txBody>
                  <a:tcPr marL="9104" marR="9104" marT="9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a:solidFill>
                            <a:srgbClr val="000000"/>
                          </a:solidFill>
                          <a:effectLst/>
                          <a:latin typeface="Calibri" panose="020F0502020204030204" pitchFamily="34" charset="0"/>
                        </a:rPr>
                        <a:t>91,1 </a:t>
                      </a:r>
                    </a:p>
                  </a:txBody>
                  <a:tcPr marL="9104" marR="9104" marT="9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5"/>
                  </a:ext>
                </a:extLst>
              </a:tr>
              <a:tr h="288032">
                <a:tc>
                  <a:txBody>
                    <a:bodyPr/>
                    <a:lstStyle/>
                    <a:p>
                      <a:pPr algn="l" fontAlgn="b"/>
                      <a:r>
                        <a:rPr lang="en-ZA" sz="1200" b="1" i="0" u="none" strike="noStrike" dirty="0">
                          <a:solidFill>
                            <a:srgbClr val="000000"/>
                          </a:solidFill>
                          <a:effectLst/>
                          <a:latin typeface="Calibri" panose="020F0502020204030204" pitchFamily="34" charset="0"/>
                        </a:rPr>
                        <a:t>Water and Sanitation</a:t>
                      </a:r>
                    </a:p>
                  </a:txBody>
                  <a:tcPr marL="9104" marR="9104" marT="9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r" fontAlgn="b"/>
                      <a:r>
                        <a:rPr lang="en-ZA" sz="1200" b="0" i="0" u="none" strike="noStrike">
                          <a:solidFill>
                            <a:srgbClr val="000000"/>
                          </a:solidFill>
                          <a:effectLst/>
                          <a:latin typeface="Calibri" panose="020F0502020204030204" pitchFamily="34" charset="0"/>
                        </a:rPr>
                        <a:t>3 073 534</a:t>
                      </a:r>
                    </a:p>
                  </a:txBody>
                  <a:tcPr marL="9104" marR="9104" marT="9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a:solidFill>
                            <a:srgbClr val="000000"/>
                          </a:solidFill>
                          <a:effectLst/>
                          <a:latin typeface="Calibri" panose="020F0502020204030204" pitchFamily="34" charset="0"/>
                        </a:rPr>
                        <a:t>41,5 </a:t>
                      </a:r>
                    </a:p>
                  </a:txBody>
                  <a:tcPr marL="9104" marR="9104" marT="9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a:solidFill>
                            <a:srgbClr val="000000"/>
                          </a:solidFill>
                          <a:effectLst/>
                          <a:latin typeface="Calibri" panose="020F0502020204030204" pitchFamily="34" charset="0"/>
                        </a:rPr>
                        <a:t> 346 069</a:t>
                      </a:r>
                    </a:p>
                  </a:txBody>
                  <a:tcPr marL="9104" marR="9104" marT="9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a:solidFill>
                            <a:srgbClr val="000000"/>
                          </a:solidFill>
                          <a:effectLst/>
                          <a:latin typeface="Calibri" panose="020F0502020204030204" pitchFamily="34" charset="0"/>
                        </a:rPr>
                        <a:t>11,3 </a:t>
                      </a:r>
                    </a:p>
                  </a:txBody>
                  <a:tcPr marL="9104" marR="9104" marT="9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a:solidFill>
                            <a:srgbClr val="000000"/>
                          </a:solidFill>
                          <a:effectLst/>
                          <a:latin typeface="Calibri" panose="020F0502020204030204" pitchFamily="34" charset="0"/>
                        </a:rPr>
                        <a:t>2 727 465</a:t>
                      </a:r>
                    </a:p>
                  </a:txBody>
                  <a:tcPr marL="9104" marR="9104" marT="9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a:solidFill>
                            <a:srgbClr val="000000"/>
                          </a:solidFill>
                          <a:effectLst/>
                          <a:latin typeface="Calibri" panose="020F0502020204030204" pitchFamily="34" charset="0"/>
                        </a:rPr>
                        <a:t>88,7 </a:t>
                      </a:r>
                    </a:p>
                  </a:txBody>
                  <a:tcPr marL="9104" marR="9104" marT="9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6"/>
                  </a:ext>
                </a:extLst>
              </a:tr>
              <a:tr h="288032">
                <a:tc>
                  <a:txBody>
                    <a:bodyPr/>
                    <a:lstStyle/>
                    <a:p>
                      <a:pPr algn="l" fontAlgn="b"/>
                      <a:r>
                        <a:rPr lang="en-ZA" sz="1200" b="1" i="0" u="none" strike="noStrike" dirty="0">
                          <a:solidFill>
                            <a:srgbClr val="000000"/>
                          </a:solidFill>
                          <a:effectLst/>
                          <a:latin typeface="Calibri" panose="020F0502020204030204" pitchFamily="34" charset="0"/>
                        </a:rPr>
                        <a:t>Electricity</a:t>
                      </a:r>
                    </a:p>
                  </a:txBody>
                  <a:tcPr marL="9104" marR="9104" marT="9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r" fontAlgn="b"/>
                      <a:r>
                        <a:rPr lang="en-ZA" sz="1200" b="0" i="0" u="none" strike="noStrike">
                          <a:solidFill>
                            <a:srgbClr val="000000"/>
                          </a:solidFill>
                          <a:effectLst/>
                          <a:latin typeface="Calibri" panose="020F0502020204030204" pitchFamily="34" charset="0"/>
                        </a:rPr>
                        <a:t> 689 525</a:t>
                      </a:r>
                    </a:p>
                  </a:txBody>
                  <a:tcPr marL="9104" marR="9104" marT="9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a:solidFill>
                            <a:srgbClr val="000000"/>
                          </a:solidFill>
                          <a:effectLst/>
                          <a:latin typeface="Calibri" panose="020F0502020204030204" pitchFamily="34" charset="0"/>
                        </a:rPr>
                        <a:t>9,3 </a:t>
                      </a:r>
                    </a:p>
                  </a:txBody>
                  <a:tcPr marL="9104" marR="9104" marT="9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a:solidFill>
                            <a:srgbClr val="000000"/>
                          </a:solidFill>
                          <a:effectLst/>
                          <a:latin typeface="Calibri" panose="020F0502020204030204" pitchFamily="34" charset="0"/>
                        </a:rPr>
                        <a:t> 70 555</a:t>
                      </a:r>
                    </a:p>
                  </a:txBody>
                  <a:tcPr marL="9104" marR="9104" marT="9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a:solidFill>
                            <a:srgbClr val="000000"/>
                          </a:solidFill>
                          <a:effectLst/>
                          <a:latin typeface="Calibri" panose="020F0502020204030204" pitchFamily="34" charset="0"/>
                        </a:rPr>
                        <a:t>10,2 </a:t>
                      </a:r>
                    </a:p>
                  </a:txBody>
                  <a:tcPr marL="9104" marR="9104" marT="9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a:solidFill>
                            <a:srgbClr val="000000"/>
                          </a:solidFill>
                          <a:effectLst/>
                          <a:latin typeface="Calibri" panose="020F0502020204030204" pitchFamily="34" charset="0"/>
                        </a:rPr>
                        <a:t> 618 970</a:t>
                      </a:r>
                    </a:p>
                  </a:txBody>
                  <a:tcPr marL="9104" marR="9104" marT="9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a:solidFill>
                            <a:srgbClr val="000000"/>
                          </a:solidFill>
                          <a:effectLst/>
                          <a:latin typeface="Calibri" panose="020F0502020204030204" pitchFamily="34" charset="0"/>
                        </a:rPr>
                        <a:t>89,8 </a:t>
                      </a:r>
                    </a:p>
                  </a:txBody>
                  <a:tcPr marL="9104" marR="9104" marT="9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7"/>
                  </a:ext>
                </a:extLst>
              </a:tr>
              <a:tr h="288032">
                <a:tc>
                  <a:txBody>
                    <a:bodyPr/>
                    <a:lstStyle/>
                    <a:p>
                      <a:pPr algn="l" fontAlgn="b"/>
                      <a:r>
                        <a:rPr lang="en-ZA" sz="1200" b="1" i="0" u="none" strike="noStrike" dirty="0">
                          <a:solidFill>
                            <a:srgbClr val="000000"/>
                          </a:solidFill>
                          <a:effectLst/>
                          <a:latin typeface="Calibri" panose="020F0502020204030204" pitchFamily="34" charset="0"/>
                        </a:rPr>
                        <a:t>Socio Economic Amenities</a:t>
                      </a:r>
                    </a:p>
                  </a:txBody>
                  <a:tcPr marL="9104" marR="9104" marT="9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r" fontAlgn="b"/>
                      <a:r>
                        <a:rPr lang="en-ZA" sz="1200" b="0" i="0" u="none" strike="noStrike" dirty="0">
                          <a:solidFill>
                            <a:srgbClr val="000000"/>
                          </a:solidFill>
                          <a:effectLst/>
                          <a:latin typeface="Calibri" panose="020F0502020204030204" pitchFamily="34" charset="0"/>
                        </a:rPr>
                        <a:t> 337 231</a:t>
                      </a:r>
                    </a:p>
                  </a:txBody>
                  <a:tcPr marL="9104" marR="9104" marT="9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a:solidFill>
                            <a:srgbClr val="000000"/>
                          </a:solidFill>
                          <a:effectLst/>
                          <a:latin typeface="Calibri" panose="020F0502020204030204" pitchFamily="34" charset="0"/>
                        </a:rPr>
                        <a:t>4,6 </a:t>
                      </a:r>
                    </a:p>
                  </a:txBody>
                  <a:tcPr marL="9104" marR="9104" marT="9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a:solidFill>
                            <a:srgbClr val="000000"/>
                          </a:solidFill>
                          <a:effectLst/>
                          <a:latin typeface="Calibri" panose="020F0502020204030204" pitchFamily="34" charset="0"/>
                        </a:rPr>
                        <a:t> 36 529</a:t>
                      </a:r>
                    </a:p>
                  </a:txBody>
                  <a:tcPr marL="9104" marR="9104" marT="9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a:solidFill>
                            <a:srgbClr val="000000"/>
                          </a:solidFill>
                          <a:effectLst/>
                          <a:latin typeface="Calibri" panose="020F0502020204030204" pitchFamily="34" charset="0"/>
                        </a:rPr>
                        <a:t>10,8 </a:t>
                      </a:r>
                    </a:p>
                  </a:txBody>
                  <a:tcPr marL="9104" marR="9104" marT="9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a:solidFill>
                            <a:srgbClr val="000000"/>
                          </a:solidFill>
                          <a:effectLst/>
                          <a:latin typeface="Calibri" panose="020F0502020204030204" pitchFamily="34" charset="0"/>
                        </a:rPr>
                        <a:t> 300 702</a:t>
                      </a:r>
                    </a:p>
                  </a:txBody>
                  <a:tcPr marL="9104" marR="9104" marT="9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a:solidFill>
                            <a:srgbClr val="000000"/>
                          </a:solidFill>
                          <a:effectLst/>
                          <a:latin typeface="Calibri" panose="020F0502020204030204" pitchFamily="34" charset="0"/>
                        </a:rPr>
                        <a:t>89,2 </a:t>
                      </a:r>
                    </a:p>
                  </a:txBody>
                  <a:tcPr marL="9104" marR="9104" marT="9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8"/>
                  </a:ext>
                </a:extLst>
              </a:tr>
              <a:tr h="288032">
                <a:tc>
                  <a:txBody>
                    <a:bodyPr/>
                    <a:lstStyle/>
                    <a:p>
                      <a:pPr algn="l" fontAlgn="b"/>
                      <a:r>
                        <a:rPr lang="en-ZA" sz="1200" b="1" i="0" u="none" strike="noStrike" dirty="0">
                          <a:solidFill>
                            <a:srgbClr val="000000"/>
                          </a:solidFill>
                          <a:effectLst/>
                          <a:latin typeface="Calibri" panose="020F0502020204030204" pitchFamily="34" charset="0"/>
                        </a:rPr>
                        <a:t>Waste Management/ Refuse</a:t>
                      </a:r>
                    </a:p>
                  </a:txBody>
                  <a:tcPr marL="9104" marR="9104" marT="9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r" fontAlgn="b"/>
                      <a:r>
                        <a:rPr lang="en-ZA" sz="1200" b="0" i="0" u="none" strike="noStrike">
                          <a:solidFill>
                            <a:srgbClr val="000000"/>
                          </a:solidFill>
                          <a:effectLst/>
                          <a:latin typeface="Calibri" panose="020F0502020204030204" pitchFamily="34" charset="0"/>
                        </a:rPr>
                        <a:t> 13 772</a:t>
                      </a:r>
                    </a:p>
                  </a:txBody>
                  <a:tcPr marL="9104" marR="9104" marT="9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a:solidFill>
                            <a:srgbClr val="000000"/>
                          </a:solidFill>
                          <a:effectLst/>
                          <a:latin typeface="Calibri" panose="020F0502020204030204" pitchFamily="34" charset="0"/>
                        </a:rPr>
                        <a:t>0,2 </a:t>
                      </a:r>
                    </a:p>
                  </a:txBody>
                  <a:tcPr marL="9104" marR="9104" marT="9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a:solidFill>
                            <a:srgbClr val="000000"/>
                          </a:solidFill>
                          <a:effectLst/>
                          <a:latin typeface="Calibri" panose="020F0502020204030204" pitchFamily="34" charset="0"/>
                        </a:rPr>
                        <a:t> 4 565</a:t>
                      </a:r>
                    </a:p>
                  </a:txBody>
                  <a:tcPr marL="9104" marR="9104" marT="9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a:solidFill>
                            <a:srgbClr val="000000"/>
                          </a:solidFill>
                          <a:effectLst/>
                          <a:latin typeface="Calibri" panose="020F0502020204030204" pitchFamily="34" charset="0"/>
                        </a:rPr>
                        <a:t>33,1 </a:t>
                      </a:r>
                    </a:p>
                  </a:txBody>
                  <a:tcPr marL="9104" marR="9104" marT="9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a:solidFill>
                            <a:srgbClr val="000000"/>
                          </a:solidFill>
                          <a:effectLst/>
                          <a:latin typeface="Calibri" panose="020F0502020204030204" pitchFamily="34" charset="0"/>
                        </a:rPr>
                        <a:t> 9 207</a:t>
                      </a:r>
                    </a:p>
                  </a:txBody>
                  <a:tcPr marL="9104" marR="9104" marT="9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a:solidFill>
                            <a:srgbClr val="000000"/>
                          </a:solidFill>
                          <a:effectLst/>
                          <a:latin typeface="Calibri" panose="020F0502020204030204" pitchFamily="34" charset="0"/>
                        </a:rPr>
                        <a:t>66,9 </a:t>
                      </a:r>
                    </a:p>
                  </a:txBody>
                  <a:tcPr marL="9104" marR="9104" marT="9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9"/>
                  </a:ext>
                </a:extLst>
              </a:tr>
              <a:tr h="288032">
                <a:tc>
                  <a:txBody>
                    <a:bodyPr/>
                    <a:lstStyle/>
                    <a:p>
                      <a:pPr algn="l" fontAlgn="b"/>
                      <a:r>
                        <a:rPr lang="en-ZA" sz="1200" b="1" i="0" u="none" strike="noStrike" dirty="0">
                          <a:solidFill>
                            <a:srgbClr val="000000"/>
                          </a:solidFill>
                          <a:effectLst/>
                          <a:latin typeface="Calibri" panose="020F0502020204030204" pitchFamily="34" charset="0"/>
                        </a:rPr>
                        <a:t>Solid Waste</a:t>
                      </a:r>
                    </a:p>
                  </a:txBody>
                  <a:tcPr marL="9104" marR="9104" marT="9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r" fontAlgn="b"/>
                      <a:r>
                        <a:rPr lang="en-ZA" sz="1200" b="0" i="0" u="none" strike="noStrike">
                          <a:solidFill>
                            <a:srgbClr val="000000"/>
                          </a:solidFill>
                          <a:effectLst/>
                          <a:latin typeface="Calibri" panose="020F0502020204030204" pitchFamily="34" charset="0"/>
                        </a:rPr>
                        <a:t> 40 718</a:t>
                      </a:r>
                    </a:p>
                  </a:txBody>
                  <a:tcPr marL="9104" marR="9104" marT="9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a:solidFill>
                            <a:srgbClr val="000000"/>
                          </a:solidFill>
                          <a:effectLst/>
                          <a:latin typeface="Calibri" panose="020F0502020204030204" pitchFamily="34" charset="0"/>
                        </a:rPr>
                        <a:t>0,5 </a:t>
                      </a:r>
                    </a:p>
                  </a:txBody>
                  <a:tcPr marL="9104" marR="9104" marT="9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a:solidFill>
                            <a:srgbClr val="000000"/>
                          </a:solidFill>
                          <a:effectLst/>
                          <a:latin typeface="Calibri" panose="020F0502020204030204" pitchFamily="34" charset="0"/>
                        </a:rPr>
                        <a:t>-</a:t>
                      </a:r>
                    </a:p>
                  </a:txBody>
                  <a:tcPr marL="9104" marR="9104" marT="9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a:solidFill>
                            <a:srgbClr val="000000"/>
                          </a:solidFill>
                          <a:effectLst/>
                          <a:latin typeface="Calibri" panose="020F0502020204030204" pitchFamily="34" charset="0"/>
                        </a:rPr>
                        <a:t>-</a:t>
                      </a:r>
                    </a:p>
                  </a:txBody>
                  <a:tcPr marL="9104" marR="9104" marT="9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a:solidFill>
                            <a:srgbClr val="000000"/>
                          </a:solidFill>
                          <a:effectLst/>
                          <a:latin typeface="Calibri" panose="020F0502020204030204" pitchFamily="34" charset="0"/>
                        </a:rPr>
                        <a:t> 40 718</a:t>
                      </a:r>
                    </a:p>
                  </a:txBody>
                  <a:tcPr marL="9104" marR="9104" marT="9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a:solidFill>
                            <a:srgbClr val="000000"/>
                          </a:solidFill>
                          <a:effectLst/>
                          <a:latin typeface="Calibri" panose="020F0502020204030204" pitchFamily="34" charset="0"/>
                        </a:rPr>
                        <a:t>100 </a:t>
                      </a:r>
                    </a:p>
                  </a:txBody>
                  <a:tcPr marL="9104" marR="9104" marT="9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10"/>
                  </a:ext>
                </a:extLst>
              </a:tr>
              <a:tr h="288032">
                <a:tc>
                  <a:txBody>
                    <a:bodyPr/>
                    <a:lstStyle/>
                    <a:p>
                      <a:pPr algn="l" fontAlgn="b"/>
                      <a:r>
                        <a:rPr lang="en-ZA" sz="1200" b="1" i="0" u="none" strike="noStrike" dirty="0">
                          <a:solidFill>
                            <a:srgbClr val="000000"/>
                          </a:solidFill>
                          <a:effectLst/>
                          <a:latin typeface="Calibri" panose="020F0502020204030204" pitchFamily="34" charset="0"/>
                        </a:rPr>
                        <a:t>EPMO(3%  OPSCAP)</a:t>
                      </a:r>
                    </a:p>
                  </a:txBody>
                  <a:tcPr marL="9104" marR="9104" marT="9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r" fontAlgn="b"/>
                      <a:r>
                        <a:rPr lang="en-ZA" sz="1200" b="0" i="0" u="none" strike="noStrike">
                          <a:solidFill>
                            <a:srgbClr val="000000"/>
                          </a:solidFill>
                          <a:effectLst/>
                          <a:latin typeface="Calibri" panose="020F0502020204030204" pitchFamily="34" charset="0"/>
                        </a:rPr>
                        <a:t> 129 892</a:t>
                      </a:r>
                    </a:p>
                  </a:txBody>
                  <a:tcPr marL="9104" marR="9104" marT="9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a:solidFill>
                            <a:srgbClr val="000000"/>
                          </a:solidFill>
                          <a:effectLst/>
                          <a:latin typeface="Calibri" panose="020F0502020204030204" pitchFamily="34" charset="0"/>
                        </a:rPr>
                        <a:t>1,8 </a:t>
                      </a:r>
                    </a:p>
                  </a:txBody>
                  <a:tcPr marL="9104" marR="9104" marT="9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a:solidFill>
                            <a:srgbClr val="000000"/>
                          </a:solidFill>
                          <a:effectLst/>
                          <a:latin typeface="Calibri" panose="020F0502020204030204" pitchFamily="34" charset="0"/>
                        </a:rPr>
                        <a:t> 29 039</a:t>
                      </a:r>
                    </a:p>
                  </a:txBody>
                  <a:tcPr marL="9104" marR="9104" marT="9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a:solidFill>
                            <a:srgbClr val="000000"/>
                          </a:solidFill>
                          <a:effectLst/>
                          <a:latin typeface="Calibri" panose="020F0502020204030204" pitchFamily="34" charset="0"/>
                        </a:rPr>
                        <a:t>22,4 </a:t>
                      </a:r>
                    </a:p>
                  </a:txBody>
                  <a:tcPr marL="9104" marR="9104" marT="9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a:solidFill>
                            <a:srgbClr val="000000"/>
                          </a:solidFill>
                          <a:effectLst/>
                          <a:latin typeface="Calibri" panose="020F0502020204030204" pitchFamily="34" charset="0"/>
                        </a:rPr>
                        <a:t> 100 853</a:t>
                      </a:r>
                    </a:p>
                  </a:txBody>
                  <a:tcPr marL="9104" marR="9104" marT="9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a:solidFill>
                            <a:srgbClr val="000000"/>
                          </a:solidFill>
                          <a:effectLst/>
                          <a:latin typeface="Calibri" panose="020F0502020204030204" pitchFamily="34" charset="0"/>
                        </a:rPr>
                        <a:t>77,6 </a:t>
                      </a:r>
                    </a:p>
                  </a:txBody>
                  <a:tcPr marL="9104" marR="9104" marT="9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11"/>
                  </a:ext>
                </a:extLst>
              </a:tr>
              <a:tr h="257939">
                <a:tc>
                  <a:txBody>
                    <a:bodyPr/>
                    <a:lstStyle/>
                    <a:p>
                      <a:pPr algn="l" fontAlgn="b"/>
                      <a:r>
                        <a:rPr lang="en-ZA" sz="1200" b="1" i="0" u="none" strike="noStrike" dirty="0">
                          <a:solidFill>
                            <a:srgbClr val="000000"/>
                          </a:solidFill>
                          <a:effectLst/>
                          <a:latin typeface="Calibri" panose="020F0502020204030204" pitchFamily="34" charset="0"/>
                        </a:rPr>
                        <a:t>VAT - City of Cape Town</a:t>
                      </a:r>
                    </a:p>
                  </a:txBody>
                  <a:tcPr marL="9104" marR="9104" marT="9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r" fontAlgn="b"/>
                      <a:r>
                        <a:rPr lang="en-ZA" sz="1200" b="0" i="0" u="none" strike="noStrike">
                          <a:solidFill>
                            <a:srgbClr val="000000"/>
                          </a:solidFill>
                          <a:effectLst/>
                          <a:latin typeface="Calibri" panose="020F0502020204030204" pitchFamily="34" charset="0"/>
                        </a:rPr>
                        <a:t> 92 647</a:t>
                      </a:r>
                    </a:p>
                  </a:txBody>
                  <a:tcPr marL="9104" marR="9104" marT="9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a:solidFill>
                            <a:srgbClr val="000000"/>
                          </a:solidFill>
                          <a:effectLst/>
                          <a:latin typeface="Calibri" panose="020F0502020204030204" pitchFamily="34" charset="0"/>
                        </a:rPr>
                        <a:t>1,3 </a:t>
                      </a:r>
                    </a:p>
                  </a:txBody>
                  <a:tcPr marL="9104" marR="9104" marT="9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a:solidFill>
                            <a:srgbClr val="000000"/>
                          </a:solidFill>
                          <a:effectLst/>
                          <a:latin typeface="Calibri" panose="020F0502020204030204" pitchFamily="34" charset="0"/>
                        </a:rPr>
                        <a:t>-</a:t>
                      </a:r>
                    </a:p>
                  </a:txBody>
                  <a:tcPr marL="9104" marR="9104" marT="9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a:solidFill>
                            <a:srgbClr val="000000"/>
                          </a:solidFill>
                          <a:effectLst/>
                          <a:latin typeface="Calibri" panose="020F0502020204030204" pitchFamily="34" charset="0"/>
                        </a:rPr>
                        <a:t>-</a:t>
                      </a:r>
                    </a:p>
                  </a:txBody>
                  <a:tcPr marL="9104" marR="9104" marT="9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a:solidFill>
                            <a:srgbClr val="000000"/>
                          </a:solidFill>
                          <a:effectLst/>
                          <a:latin typeface="Calibri" panose="020F0502020204030204" pitchFamily="34" charset="0"/>
                        </a:rPr>
                        <a:t> 92 647</a:t>
                      </a:r>
                    </a:p>
                  </a:txBody>
                  <a:tcPr marL="9104" marR="9104" marT="9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a:solidFill>
                            <a:srgbClr val="000000"/>
                          </a:solidFill>
                          <a:effectLst/>
                          <a:latin typeface="Calibri" panose="020F0502020204030204" pitchFamily="34" charset="0"/>
                        </a:rPr>
                        <a:t>100 </a:t>
                      </a:r>
                    </a:p>
                  </a:txBody>
                  <a:tcPr marL="9104" marR="9104" marT="9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12"/>
                  </a:ext>
                </a:extLst>
              </a:tr>
              <a:tr h="279434">
                <a:tc>
                  <a:txBody>
                    <a:bodyPr/>
                    <a:lstStyle/>
                    <a:p>
                      <a:pPr algn="l" fontAlgn="b"/>
                      <a:r>
                        <a:rPr lang="en-ZA" sz="1200" b="1" i="0" u="none" strike="noStrike" dirty="0">
                          <a:solidFill>
                            <a:srgbClr val="000000"/>
                          </a:solidFill>
                          <a:effectLst/>
                          <a:latin typeface="Calibri" panose="020F0502020204030204" pitchFamily="34" charset="0"/>
                        </a:rPr>
                        <a:t>Total</a:t>
                      </a:r>
                    </a:p>
                  </a:txBody>
                  <a:tcPr marL="9104" marR="9104" marT="9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ZA" sz="1200" b="1" i="0" u="none" strike="noStrike" dirty="0">
                          <a:solidFill>
                            <a:srgbClr val="000000"/>
                          </a:solidFill>
                          <a:effectLst/>
                          <a:latin typeface="Calibri" panose="020F0502020204030204" pitchFamily="34" charset="0"/>
                        </a:rPr>
                        <a:t>7 404 711</a:t>
                      </a:r>
                    </a:p>
                  </a:txBody>
                  <a:tcPr marL="9104" marR="9104" marT="9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ZA" sz="1200" b="1" i="0" u="none" strike="noStrike" dirty="0">
                          <a:solidFill>
                            <a:srgbClr val="000000"/>
                          </a:solidFill>
                          <a:effectLst/>
                          <a:latin typeface="Calibri" panose="020F0502020204030204" pitchFamily="34" charset="0"/>
                        </a:rPr>
                        <a:t>100 </a:t>
                      </a:r>
                    </a:p>
                  </a:txBody>
                  <a:tcPr marL="9104" marR="9104" marT="9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ZA" sz="1200" b="1" i="0" u="none" strike="noStrike" dirty="0">
                          <a:solidFill>
                            <a:srgbClr val="000000"/>
                          </a:solidFill>
                          <a:effectLst/>
                          <a:latin typeface="Calibri" panose="020F0502020204030204" pitchFamily="34" charset="0"/>
                        </a:rPr>
                        <a:t> 851 585</a:t>
                      </a:r>
                    </a:p>
                  </a:txBody>
                  <a:tcPr marL="9104" marR="9104" marT="9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ZA" sz="1200" b="1" i="0" u="none" strike="noStrike" dirty="0">
                          <a:solidFill>
                            <a:srgbClr val="000000"/>
                          </a:solidFill>
                          <a:effectLst/>
                          <a:latin typeface="Calibri" panose="020F0502020204030204" pitchFamily="34" charset="0"/>
                        </a:rPr>
                        <a:t>11,5 </a:t>
                      </a:r>
                    </a:p>
                  </a:txBody>
                  <a:tcPr marL="9104" marR="9104" marT="9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ZA" sz="1200" b="1" i="0" u="none" strike="noStrike" dirty="0">
                          <a:solidFill>
                            <a:srgbClr val="000000"/>
                          </a:solidFill>
                          <a:effectLst/>
                          <a:latin typeface="Calibri" panose="020F0502020204030204" pitchFamily="34" charset="0"/>
                        </a:rPr>
                        <a:t>6 553 126</a:t>
                      </a:r>
                    </a:p>
                  </a:txBody>
                  <a:tcPr marL="9104" marR="9104" marT="9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ZA" sz="1200" b="1" i="0" u="none" strike="noStrike" dirty="0">
                          <a:solidFill>
                            <a:srgbClr val="000000"/>
                          </a:solidFill>
                          <a:effectLst/>
                          <a:latin typeface="Calibri" panose="020F0502020204030204" pitchFamily="34" charset="0"/>
                        </a:rPr>
                        <a:t>88,5 </a:t>
                      </a:r>
                    </a:p>
                  </a:txBody>
                  <a:tcPr marL="9104" marR="9104" marT="9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13"/>
                  </a:ext>
                </a:extLst>
              </a:tr>
            </a:tbl>
          </a:graphicData>
        </a:graphic>
      </p:graphicFrame>
    </p:spTree>
    <p:extLst>
      <p:ext uri="{BB962C8B-B14F-4D97-AF65-F5344CB8AC3E}">
        <p14:creationId xmlns:p14="http://schemas.microsoft.com/office/powerpoint/2010/main" xmlns="" val="2599449156"/>
      </p:ext>
    </p:extLst>
  </p:cSld>
  <p:clrMapOvr>
    <a:masterClrMapping/>
  </p:clrMapOvr>
  <p:transition spd="med">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a:extLst>
              <a:ext uri="{FF2B5EF4-FFF2-40B4-BE49-F238E27FC236}">
                <a16:creationId xmlns:a16="http://schemas.microsoft.com/office/drawing/2014/main" xmlns="" id="{DD3AFC29-71D0-F64C-AB67-4997AF02918C}"/>
              </a:ext>
            </a:extLst>
          </p:cNvPr>
          <p:cNvSpPr>
            <a:spLocks noGrp="1"/>
          </p:cNvSpPr>
          <p:nvPr>
            <p:ph type="title"/>
          </p:nvPr>
        </p:nvSpPr>
        <p:spPr>
          <a:xfrm>
            <a:off x="226739" y="40480"/>
            <a:ext cx="8839200" cy="654845"/>
          </a:xfrm>
          <a:solidFill>
            <a:schemeClr val="tx2">
              <a:lumMod val="90000"/>
              <a:lumOff val="10000"/>
            </a:schemeClr>
          </a:solidFill>
        </p:spPr>
        <p:txBody>
          <a:bodyPr/>
          <a:lstStyle/>
          <a:p>
            <a:pPr eaLnBrk="1" hangingPunct="1"/>
            <a:r>
              <a:rPr lang="en-US" altLang="en-US" sz="2400" b="1" dirty="0" smtClean="0">
                <a:solidFill>
                  <a:schemeClr val="bg1"/>
                </a:solidFill>
                <a:latin typeface="Arial" panose="020B0604020202020204" pitchFamily="34" charset="0"/>
                <a:ea typeface="ＭＳ Ｐゴシック" panose="020B0600070205080204" pitchFamily="34" charset="-128"/>
                <a:cs typeface="Arial" panose="020B0604020202020204" pitchFamily="34" charset="0"/>
              </a:rPr>
              <a:t>ISUPG Metros’ Performance as at 30 SEPTEMBER 2021</a:t>
            </a:r>
            <a:endParaRPr lang="en-US" altLang="en-US" sz="2400" b="1" dirty="0">
              <a:solidFill>
                <a:schemeClr val="bg1"/>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9218" name="Content Placeholder 2">
            <a:extLst>
              <a:ext uri="{FF2B5EF4-FFF2-40B4-BE49-F238E27FC236}">
                <a16:creationId xmlns:a16="http://schemas.microsoft.com/office/drawing/2014/main" xmlns="" id="{AD58062B-EDBB-FF4F-82CD-968146D20E4F}"/>
              </a:ext>
            </a:extLst>
          </p:cNvPr>
          <p:cNvSpPr>
            <a:spLocks noGrp="1"/>
          </p:cNvSpPr>
          <p:nvPr>
            <p:ph idx="1"/>
          </p:nvPr>
        </p:nvSpPr>
        <p:spPr>
          <a:xfrm>
            <a:off x="226739" y="762000"/>
            <a:ext cx="8839200" cy="4971256"/>
          </a:xfrm>
        </p:spPr>
        <p:txBody>
          <a:bodyPr/>
          <a:lstStyle/>
          <a:p>
            <a:pPr marL="0" lvl="0" indent="0" algn="just" defTabSz="914400" eaLnBrk="1" hangingPunct="1">
              <a:spcBef>
                <a:spcPct val="0"/>
              </a:spcBef>
              <a:buNone/>
            </a:pPr>
            <a:endParaRPr lang="en-GB" sz="1800" dirty="0" smtClean="0">
              <a:latin typeface="Calibri" panose="020F0502020204030204" pitchFamily="34" charset="0"/>
              <a:ea typeface="Times New Roman" pitchFamily="18" charset="0"/>
              <a:cs typeface="Calibri" panose="020F0502020204030204" pitchFamily="34" charset="0"/>
            </a:endParaRPr>
          </a:p>
        </p:txBody>
      </p:sp>
      <p:sp>
        <p:nvSpPr>
          <p:cNvPr id="9219" name="Slide Number Placeholder 4">
            <a:extLst>
              <a:ext uri="{FF2B5EF4-FFF2-40B4-BE49-F238E27FC236}">
                <a16:creationId xmlns:a16="http://schemas.microsoft.com/office/drawing/2014/main" xmlns="" id="{8EFE8DC9-AEDB-7B4C-B4D1-14487778E1B5}"/>
              </a:ext>
            </a:extLst>
          </p:cNvPr>
          <p:cNvSpPr>
            <a:spLocks noGrp="1" noChangeArrowheads="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defRPr/>
            </a:pPr>
            <a:fld id="{51666B85-F96D-0A47-94D2-609E6440C3F1}" type="slidenum">
              <a:rPr lang="en-US" altLang="en-US" sz="800" smtClean="0">
                <a:solidFill>
                  <a:srgbClr val="898989"/>
                </a:solidFill>
              </a:rPr>
              <a:pPr>
                <a:spcBef>
                  <a:spcPct val="0"/>
                </a:spcBef>
                <a:buFontTx/>
                <a:buNone/>
                <a:defRPr/>
              </a:pPr>
              <a:t>44</a:t>
            </a:fld>
            <a:endParaRPr lang="en-US" altLang="en-US" sz="800">
              <a:solidFill>
                <a:srgbClr val="898989"/>
              </a:solidFill>
            </a:endParaRPr>
          </a:p>
        </p:txBody>
      </p:sp>
      <p:sp>
        <p:nvSpPr>
          <p:cNvPr id="4" name="Footer Placeholder 3">
            <a:extLst>
              <a:ext uri="{FF2B5EF4-FFF2-40B4-BE49-F238E27FC236}">
                <a16:creationId xmlns:a16="http://schemas.microsoft.com/office/drawing/2014/main" xmlns="" id="{AB53893E-26B3-6243-951A-217DECE4E260}"/>
              </a:ext>
            </a:extLst>
          </p:cNvPr>
          <p:cNvSpPr>
            <a:spLocks noGrp="1"/>
          </p:cNvSpPr>
          <p:nvPr>
            <p:ph type="ftr" sz="quarter" idx="11"/>
          </p:nvPr>
        </p:nvSpPr>
        <p:spPr>
          <a:xfrm>
            <a:off x="3581400" y="6400801"/>
            <a:ext cx="2895600" cy="380999"/>
          </a:xfrm>
        </p:spPr>
        <p:txBody>
          <a:bodyPr/>
          <a:lstStyle/>
          <a:p>
            <a:pPr>
              <a:defRPr/>
            </a:pPr>
            <a:r>
              <a:rPr lang="en-US" dirty="0" smtClean="0">
                <a:solidFill>
                  <a:srgbClr val="000000">
                    <a:tint val="75000"/>
                  </a:srgbClr>
                </a:solidFill>
              </a:rPr>
              <a:t>Performance as at 30 September 2021</a:t>
            </a:r>
            <a:endParaRPr lang="en-US" dirty="0">
              <a:solidFill>
                <a:srgbClr val="000000">
                  <a:tint val="75000"/>
                </a:srgbClr>
              </a:solidFill>
            </a:endParaRPr>
          </a:p>
        </p:txBody>
      </p:sp>
      <p:sp>
        <p:nvSpPr>
          <p:cNvPr id="9221" name="Date Placeholder 2">
            <a:extLst>
              <a:ext uri="{FF2B5EF4-FFF2-40B4-BE49-F238E27FC236}">
                <a16:creationId xmlns:a16="http://schemas.microsoft.com/office/drawing/2014/main" xmlns="" id="{F94BAB89-5B29-EA42-9057-33F3B5FFA44F}"/>
              </a:ext>
            </a:extLst>
          </p:cNvPr>
          <p:cNvSpPr>
            <a:spLocks noGrp="1" noChangeArrowheads="1"/>
          </p:cNvSpPr>
          <p:nvPr>
            <p:ph type="dt"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defRPr/>
            </a:pPr>
            <a:fld id="{6EA2BDF9-6B26-D148-BCE3-00CE43265DCE}" type="datetime1">
              <a:rPr lang="en-US" altLang="en-US" sz="800" smtClean="0">
                <a:solidFill>
                  <a:srgbClr val="898989"/>
                </a:solidFill>
              </a:rPr>
              <a:pPr>
                <a:spcBef>
                  <a:spcPct val="0"/>
                </a:spcBef>
                <a:buFontTx/>
                <a:buNone/>
                <a:defRPr/>
              </a:pPr>
              <a:t>2/23/2022</a:t>
            </a:fld>
            <a:endParaRPr lang="en-US" altLang="en-US" sz="800">
              <a:solidFill>
                <a:srgbClr val="898989"/>
              </a:solidFill>
            </a:endParaRPr>
          </a:p>
        </p:txBody>
      </p:sp>
      <p:graphicFrame>
        <p:nvGraphicFramePr>
          <p:cNvPr id="2" name="Table 1"/>
          <p:cNvGraphicFramePr>
            <a:graphicFrameLocks noGrp="1"/>
          </p:cNvGraphicFramePr>
          <p:nvPr>
            <p:extLst/>
          </p:nvPr>
        </p:nvGraphicFramePr>
        <p:xfrm>
          <a:off x="323531" y="762004"/>
          <a:ext cx="8668072" cy="4827237"/>
        </p:xfrm>
        <a:graphic>
          <a:graphicData uri="http://schemas.openxmlformats.org/drawingml/2006/table">
            <a:tbl>
              <a:tblPr/>
              <a:tblGrid>
                <a:gridCol w="1659693">
                  <a:extLst>
                    <a:ext uri="{9D8B030D-6E8A-4147-A177-3AD203B41FA5}">
                      <a16:colId xmlns:a16="http://schemas.microsoft.com/office/drawing/2014/main" xmlns="" val="3066336993"/>
                    </a:ext>
                  </a:extLst>
                </a:gridCol>
                <a:gridCol w="1018133">
                  <a:extLst>
                    <a:ext uri="{9D8B030D-6E8A-4147-A177-3AD203B41FA5}">
                      <a16:colId xmlns:a16="http://schemas.microsoft.com/office/drawing/2014/main" xmlns="" val="3320300275"/>
                    </a:ext>
                  </a:extLst>
                </a:gridCol>
                <a:gridCol w="892609">
                  <a:extLst>
                    <a:ext uri="{9D8B030D-6E8A-4147-A177-3AD203B41FA5}">
                      <a16:colId xmlns:a16="http://schemas.microsoft.com/office/drawing/2014/main" xmlns="" val="223194849"/>
                    </a:ext>
                  </a:extLst>
                </a:gridCol>
                <a:gridCol w="906557">
                  <a:extLst>
                    <a:ext uri="{9D8B030D-6E8A-4147-A177-3AD203B41FA5}">
                      <a16:colId xmlns:a16="http://schemas.microsoft.com/office/drawing/2014/main" xmlns="" val="3198823720"/>
                    </a:ext>
                  </a:extLst>
                </a:gridCol>
                <a:gridCol w="906557">
                  <a:extLst>
                    <a:ext uri="{9D8B030D-6E8A-4147-A177-3AD203B41FA5}">
                      <a16:colId xmlns:a16="http://schemas.microsoft.com/office/drawing/2014/main" xmlns="" val="2775775898"/>
                    </a:ext>
                  </a:extLst>
                </a:gridCol>
                <a:gridCol w="826362">
                  <a:extLst>
                    <a:ext uri="{9D8B030D-6E8A-4147-A177-3AD203B41FA5}">
                      <a16:colId xmlns:a16="http://schemas.microsoft.com/office/drawing/2014/main" xmlns="" val="2561918971"/>
                    </a:ext>
                  </a:extLst>
                </a:gridCol>
                <a:gridCol w="641562">
                  <a:extLst>
                    <a:ext uri="{9D8B030D-6E8A-4147-A177-3AD203B41FA5}">
                      <a16:colId xmlns:a16="http://schemas.microsoft.com/office/drawing/2014/main" xmlns="" val="1393632841"/>
                    </a:ext>
                  </a:extLst>
                </a:gridCol>
                <a:gridCol w="641562">
                  <a:extLst>
                    <a:ext uri="{9D8B030D-6E8A-4147-A177-3AD203B41FA5}">
                      <a16:colId xmlns:a16="http://schemas.microsoft.com/office/drawing/2014/main" xmlns="" val="1049477780"/>
                    </a:ext>
                  </a:extLst>
                </a:gridCol>
                <a:gridCol w="599722">
                  <a:extLst>
                    <a:ext uri="{9D8B030D-6E8A-4147-A177-3AD203B41FA5}">
                      <a16:colId xmlns:a16="http://schemas.microsoft.com/office/drawing/2014/main" xmlns="" val="3290309107"/>
                    </a:ext>
                  </a:extLst>
                </a:gridCol>
                <a:gridCol w="575315">
                  <a:extLst>
                    <a:ext uri="{9D8B030D-6E8A-4147-A177-3AD203B41FA5}">
                      <a16:colId xmlns:a16="http://schemas.microsoft.com/office/drawing/2014/main" xmlns="" val="3488509512"/>
                    </a:ext>
                  </a:extLst>
                </a:gridCol>
              </a:tblGrid>
              <a:tr h="200773">
                <a:tc rowSpan="3">
                  <a:txBody>
                    <a:bodyPr/>
                    <a:lstStyle/>
                    <a:p>
                      <a:pPr algn="l" fontAlgn="b"/>
                      <a:r>
                        <a:rPr lang="en-ZA" sz="1200" b="1" i="0" u="none" strike="noStrike" dirty="0">
                          <a:solidFill>
                            <a:srgbClr val="000000"/>
                          </a:solidFill>
                          <a:effectLst/>
                          <a:latin typeface="Calibri" panose="020F0502020204030204" pitchFamily="34" charset="0"/>
                        </a:rPr>
                        <a:t>METROS</a:t>
                      </a:r>
                      <a:endParaRPr lang="en-ZA" sz="12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rowSpan="2">
                  <a:txBody>
                    <a:bodyPr/>
                    <a:lstStyle/>
                    <a:p>
                      <a:pPr algn="ctr" fontAlgn="b"/>
                      <a:r>
                        <a:rPr lang="en-ZA" sz="1200" b="1" i="0" u="none" strike="noStrike" dirty="0">
                          <a:solidFill>
                            <a:srgbClr val="000000"/>
                          </a:solidFill>
                          <a:effectLst/>
                          <a:latin typeface="Calibri" panose="020F0502020204030204" pitchFamily="34" charset="0"/>
                        </a:rPr>
                        <a:t>Voted Funds</a:t>
                      </a:r>
                      <a:endParaRPr lang="en-ZA"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rowSpan="2">
                  <a:txBody>
                    <a:bodyPr/>
                    <a:lstStyle/>
                    <a:p>
                      <a:pPr algn="ctr" fontAlgn="b"/>
                      <a:r>
                        <a:rPr lang="en-ZA" sz="1200" b="1" i="0" u="none" strike="noStrike" dirty="0">
                          <a:solidFill>
                            <a:srgbClr val="000000"/>
                          </a:solidFill>
                          <a:effectLst/>
                          <a:latin typeface="Calibri" panose="020F0502020204030204" pitchFamily="34" charset="0"/>
                        </a:rPr>
                        <a:t>Transferred Funds</a:t>
                      </a:r>
                      <a:endParaRPr lang="en-ZA"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gridSpan="7">
                  <a:txBody>
                    <a:bodyPr/>
                    <a:lstStyle/>
                    <a:p>
                      <a:pPr algn="l" fontAlgn="b"/>
                      <a:r>
                        <a:rPr lang="en-GB" sz="1100" b="1" i="0" u="none" strike="noStrike">
                          <a:solidFill>
                            <a:srgbClr val="000000"/>
                          </a:solidFill>
                          <a:effectLst/>
                          <a:latin typeface="Calibri" panose="020F0502020204030204" pitchFamily="34" charset="0"/>
                        </a:rPr>
                        <a:t>ISUPG EXPENDITURE (01 JULY 2021 - 30 SEPTEMBER  2021)</a:t>
                      </a:r>
                      <a:endParaRPr lang="en-GB" sz="1100" b="0" i="0" u="none" strike="noStrike">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2545358324"/>
                  </a:ext>
                </a:extLst>
              </a:tr>
              <a:tr h="799492">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fontAlgn="ctr"/>
                      <a:r>
                        <a:rPr lang="en-ZA" sz="1200" b="1" i="0" u="none" strike="noStrike" dirty="0">
                          <a:solidFill>
                            <a:srgbClr val="000000"/>
                          </a:solidFill>
                          <a:effectLst/>
                          <a:latin typeface="Calibri" panose="020F0502020204030204" pitchFamily="34" charset="0"/>
                        </a:rPr>
                        <a:t>Spent by Municipality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ZA" sz="1200" b="1" i="0" u="none" strike="noStrike" dirty="0">
                          <a:solidFill>
                            <a:srgbClr val="000000"/>
                          </a:solidFill>
                          <a:effectLst/>
                          <a:latin typeface="Calibri" panose="020F0502020204030204" pitchFamily="34" charset="0"/>
                        </a:rPr>
                        <a:t>Unspent against Voted Funds</a:t>
                      </a:r>
                      <a:endParaRPr lang="en-ZA"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ZA" sz="1200" b="1" i="0" u="none" strike="noStrike" dirty="0">
                          <a:solidFill>
                            <a:srgbClr val="000000"/>
                          </a:solidFill>
                          <a:effectLst/>
                          <a:latin typeface="Calibri" panose="020F0502020204030204" pitchFamily="34" charset="0"/>
                        </a:rPr>
                        <a:t>Unspent against Transferred Funds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rowSpan="2">
                  <a:txBody>
                    <a:bodyPr/>
                    <a:lstStyle/>
                    <a:p>
                      <a:pPr algn="ctr" fontAlgn="ctr"/>
                      <a:r>
                        <a:rPr lang="en-ZA" sz="1200" b="1" i="0" u="none" strike="noStrike" dirty="0">
                          <a:solidFill>
                            <a:srgbClr val="000000"/>
                          </a:solidFill>
                          <a:effectLst/>
                          <a:latin typeface="Calibri" panose="020F0502020204030204" pitchFamily="34" charset="0"/>
                        </a:rPr>
                        <a:t>% Spent against Voted Funds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rowSpan="2">
                  <a:txBody>
                    <a:bodyPr/>
                    <a:lstStyle/>
                    <a:p>
                      <a:pPr algn="ctr" fontAlgn="ctr"/>
                      <a:r>
                        <a:rPr lang="en-ZA" sz="1200" b="1" i="0" u="none" strike="noStrike" dirty="0">
                          <a:solidFill>
                            <a:srgbClr val="000000"/>
                          </a:solidFill>
                          <a:effectLst/>
                          <a:latin typeface="Calibri" panose="020F0502020204030204" pitchFamily="34" charset="0"/>
                        </a:rPr>
                        <a:t>% Spent against transferred Funds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rowSpan="2">
                  <a:txBody>
                    <a:bodyPr/>
                    <a:lstStyle/>
                    <a:p>
                      <a:pPr algn="ctr" fontAlgn="ctr"/>
                      <a:r>
                        <a:rPr lang="en-ZA" sz="1200" b="1" i="0" u="none" strike="noStrike" dirty="0">
                          <a:solidFill>
                            <a:srgbClr val="000000"/>
                          </a:solidFill>
                          <a:effectLst/>
                          <a:latin typeface="Calibri" panose="020F0502020204030204" pitchFamily="34" charset="0"/>
                        </a:rPr>
                        <a:t>% Unspent  against Voted Funds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rowSpan="2">
                  <a:txBody>
                    <a:bodyPr/>
                    <a:lstStyle/>
                    <a:p>
                      <a:pPr algn="ctr" fontAlgn="ctr"/>
                      <a:r>
                        <a:rPr lang="en-ZA" sz="1200" b="1" i="0" u="none" strike="noStrike" dirty="0">
                          <a:solidFill>
                            <a:srgbClr val="000000"/>
                          </a:solidFill>
                          <a:effectLst/>
                          <a:latin typeface="Calibri" panose="020F0502020204030204" pitchFamily="34" charset="0"/>
                        </a:rPr>
                        <a:t>% Unspent  against Transferred Funds</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xmlns="" val="3027605965"/>
                  </a:ext>
                </a:extLst>
              </a:tr>
              <a:tr h="399746">
                <a:tc vMerge="1">
                  <a:txBody>
                    <a:bodyPr/>
                    <a:lstStyle/>
                    <a:p>
                      <a:endParaRPr lang="en-ZA"/>
                    </a:p>
                  </a:txBody>
                  <a:tcPr/>
                </a:tc>
                <a:tc>
                  <a:txBody>
                    <a:bodyPr/>
                    <a:lstStyle/>
                    <a:p>
                      <a:pPr algn="ctr" rtl="0" fontAlgn="ctr"/>
                      <a:r>
                        <a:rPr lang="en-ZA" sz="1200" b="1" i="0" u="none" strike="noStrike">
                          <a:solidFill>
                            <a:srgbClr val="000000"/>
                          </a:solidFill>
                          <a:effectLst/>
                          <a:latin typeface="Calibri" panose="020F0502020204030204" pitchFamily="34" charset="0"/>
                        </a:rPr>
                        <a:t>R'000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ZA" sz="1200" b="1" i="0" u="none" strike="noStrike">
                          <a:solidFill>
                            <a:srgbClr val="000000"/>
                          </a:solidFill>
                          <a:effectLst/>
                          <a:latin typeface="Calibri" panose="020F0502020204030204" pitchFamily="34" charset="0"/>
                        </a:rPr>
                        <a:t>R'000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rtl="0" fontAlgn="ctr"/>
                      <a:r>
                        <a:rPr lang="en-ZA" sz="1200" b="1" i="0" u="none" strike="noStrike">
                          <a:solidFill>
                            <a:srgbClr val="000000"/>
                          </a:solidFill>
                          <a:effectLst/>
                          <a:latin typeface="Calibri" panose="020F0502020204030204" pitchFamily="34" charset="0"/>
                        </a:rPr>
                        <a:t>R'000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rtl="0" fontAlgn="ctr"/>
                      <a:r>
                        <a:rPr lang="en-ZA" sz="1200" b="1" i="0" u="none" strike="noStrike">
                          <a:solidFill>
                            <a:srgbClr val="000000"/>
                          </a:solidFill>
                          <a:effectLst/>
                          <a:latin typeface="Calibri" panose="020F0502020204030204" pitchFamily="34" charset="0"/>
                        </a:rPr>
                        <a:t>R'000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rtl="0" fontAlgn="ctr"/>
                      <a:r>
                        <a:rPr lang="en-ZA" sz="1200" b="1" i="0" u="none" strike="noStrike">
                          <a:solidFill>
                            <a:srgbClr val="000000"/>
                          </a:solidFill>
                          <a:effectLst/>
                          <a:latin typeface="Calibri" panose="020F0502020204030204" pitchFamily="34" charset="0"/>
                        </a:rPr>
                        <a:t>R'000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xmlns="" val="2857304840"/>
                  </a:ext>
                </a:extLst>
              </a:tr>
              <a:tr h="399746">
                <a:tc>
                  <a:txBody>
                    <a:bodyPr/>
                    <a:lstStyle/>
                    <a:p>
                      <a:pPr algn="l" rtl="0" fontAlgn="b"/>
                      <a:r>
                        <a:rPr lang="en-ZA" sz="1200" b="1" i="0" u="none" strike="noStrike" dirty="0">
                          <a:solidFill>
                            <a:srgbClr val="000000"/>
                          </a:solidFill>
                          <a:effectLst/>
                          <a:latin typeface="Calibri" panose="020F0502020204030204" pitchFamily="34" charset="0"/>
                        </a:rPr>
                        <a:t>Buffalo City</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Calibri" panose="020F0502020204030204" pitchFamily="34" charset="0"/>
                        </a:rPr>
                        <a:t>              266 258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1200" b="0" i="0" u="none" strike="noStrike">
                          <a:solidFill>
                            <a:srgbClr val="000000"/>
                          </a:solidFill>
                          <a:effectLst/>
                          <a:latin typeface="Calibri" panose="020F0502020204030204" pitchFamily="34" charset="0"/>
                        </a:rPr>
                        <a:t>             66 565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1200" b="0" i="0" u="none" strike="noStrike">
                          <a:solidFill>
                            <a:srgbClr val="000000"/>
                          </a:solidFill>
                          <a:effectLst/>
                          <a:latin typeface="Calibri" panose="020F0502020204030204" pitchFamily="34" charset="0"/>
                        </a:rPr>
                        <a:t>         11 017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ZA" sz="1200" b="0" i="0" u="none" strike="noStrike">
                          <a:solidFill>
                            <a:srgbClr val="000000"/>
                          </a:solidFill>
                          <a:effectLst/>
                          <a:latin typeface="Calibri" panose="020F0502020204030204" pitchFamily="34" charset="0"/>
                        </a:rPr>
                        <a:t>   255 241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effectLst/>
                          <a:latin typeface="Calibri" panose="020F0502020204030204" pitchFamily="34" charset="0"/>
                        </a:rPr>
                        <a:t>   55 548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effectLst/>
                          <a:latin typeface="Calibri" panose="020F0502020204030204" pitchFamily="34" charset="0"/>
                        </a:rPr>
                        <a:t>     4,1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effectLst/>
                          <a:latin typeface="Calibri" panose="020F0502020204030204" pitchFamily="34" charset="0"/>
                        </a:rPr>
                        <a:t>      16,6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Calibri" panose="020F0502020204030204" pitchFamily="34" charset="0"/>
                        </a:rPr>
                        <a:t>     95,9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Calibri" panose="020F0502020204030204" pitchFamily="34" charset="0"/>
                        </a:rPr>
                        <a:t>    83,4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86991741"/>
                  </a:ext>
                </a:extLst>
              </a:tr>
              <a:tr h="399746">
                <a:tc>
                  <a:txBody>
                    <a:bodyPr/>
                    <a:lstStyle/>
                    <a:p>
                      <a:pPr algn="l" rtl="0" fontAlgn="b"/>
                      <a:r>
                        <a:rPr lang="en-ZA" sz="1200" b="1" i="0" u="none" strike="noStrike">
                          <a:solidFill>
                            <a:srgbClr val="000000"/>
                          </a:solidFill>
                          <a:effectLst/>
                          <a:latin typeface="Calibri" panose="020F0502020204030204" pitchFamily="34" charset="0"/>
                        </a:rPr>
                        <a:t>Nelson Mandela Bay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Calibri" panose="020F0502020204030204" pitchFamily="34" charset="0"/>
                        </a:rPr>
                        <a:t>              316 045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1200" b="0" i="0" u="none" strike="noStrike" dirty="0">
                          <a:solidFill>
                            <a:srgbClr val="000000"/>
                          </a:solidFill>
                          <a:effectLst/>
                          <a:latin typeface="Calibri" panose="020F0502020204030204" pitchFamily="34" charset="0"/>
                        </a:rPr>
                        <a:t>             73 415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1200" b="0" i="0" u="none" strike="noStrike">
                          <a:solidFill>
                            <a:srgbClr val="000000"/>
                          </a:solidFill>
                          <a:effectLst/>
                          <a:latin typeface="Calibri" panose="020F0502020204030204" pitchFamily="34" charset="0"/>
                        </a:rPr>
                        <a:t>           2 813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ZA" sz="1200" b="0" i="0" u="none" strike="noStrike" dirty="0">
                          <a:solidFill>
                            <a:srgbClr val="000000"/>
                          </a:solidFill>
                          <a:effectLst/>
                          <a:latin typeface="Calibri" panose="020F0502020204030204" pitchFamily="34" charset="0"/>
                        </a:rPr>
                        <a:t>   313 232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Calibri" panose="020F0502020204030204" pitchFamily="34" charset="0"/>
                        </a:rPr>
                        <a:t>   70 602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Calibri" panose="020F0502020204030204" pitchFamily="34" charset="0"/>
                        </a:rPr>
                        <a:t>     0,9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Calibri" panose="020F0502020204030204" pitchFamily="34" charset="0"/>
                        </a:rPr>
                        <a:t>        3,8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Calibri" panose="020F0502020204030204" pitchFamily="34" charset="0"/>
                        </a:rPr>
                        <a:t>     99,1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effectLst/>
                          <a:latin typeface="Calibri" panose="020F0502020204030204" pitchFamily="34" charset="0"/>
                        </a:rPr>
                        <a:t>    96,2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1499586"/>
                  </a:ext>
                </a:extLst>
              </a:tr>
              <a:tr h="399746">
                <a:tc>
                  <a:txBody>
                    <a:bodyPr/>
                    <a:lstStyle/>
                    <a:p>
                      <a:pPr algn="l" rtl="0" fontAlgn="b"/>
                      <a:r>
                        <a:rPr lang="en-ZA" sz="1200" b="1" i="0" u="none" strike="noStrike">
                          <a:solidFill>
                            <a:srgbClr val="000000"/>
                          </a:solidFill>
                          <a:effectLst/>
                          <a:latin typeface="Calibri" panose="020F0502020204030204" pitchFamily="34" charset="0"/>
                        </a:rPr>
                        <a:t>Mangaung</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Calibri" panose="020F0502020204030204" pitchFamily="34" charset="0"/>
                        </a:rPr>
                        <a:t>              263 893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1200" b="0" i="0" u="none" strike="noStrike">
                          <a:solidFill>
                            <a:srgbClr val="000000"/>
                          </a:solidFill>
                          <a:effectLst/>
                          <a:latin typeface="Calibri" panose="020F0502020204030204" pitchFamily="34" charset="0"/>
                        </a:rPr>
                        <a:t>             40 000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1200" b="0" i="0" u="none" strike="noStrike">
                          <a:solidFill>
                            <a:srgbClr val="000000"/>
                          </a:solidFill>
                          <a:effectLst/>
                          <a:latin typeface="Calibri" panose="020F0502020204030204" pitchFamily="34" charset="0"/>
                        </a:rPr>
                        <a:t>         10 217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ZA" sz="1200" b="0" i="0" u="none" strike="noStrike">
                          <a:solidFill>
                            <a:srgbClr val="000000"/>
                          </a:solidFill>
                          <a:effectLst/>
                          <a:latin typeface="Calibri" panose="020F0502020204030204" pitchFamily="34" charset="0"/>
                        </a:rPr>
                        <a:t>   253 676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Calibri" panose="020F0502020204030204" pitchFamily="34" charset="0"/>
                        </a:rPr>
                        <a:t>   29 783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Calibri" panose="020F0502020204030204" pitchFamily="34" charset="0"/>
                        </a:rPr>
                        <a:t>     3,9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Calibri" panose="020F0502020204030204" pitchFamily="34" charset="0"/>
                        </a:rPr>
                        <a:t>      25,5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Calibri" panose="020F0502020204030204" pitchFamily="34" charset="0"/>
                        </a:rPr>
                        <a:t>     96,1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effectLst/>
                          <a:latin typeface="Calibri" panose="020F0502020204030204" pitchFamily="34" charset="0"/>
                        </a:rPr>
                        <a:t>    74,5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00872822"/>
                  </a:ext>
                </a:extLst>
              </a:tr>
              <a:tr h="399746">
                <a:tc>
                  <a:txBody>
                    <a:bodyPr/>
                    <a:lstStyle/>
                    <a:p>
                      <a:pPr algn="l" rtl="0" fontAlgn="b"/>
                      <a:r>
                        <a:rPr lang="en-ZA" sz="1200" b="1" i="0" u="none" strike="noStrike">
                          <a:solidFill>
                            <a:srgbClr val="000000"/>
                          </a:solidFill>
                          <a:effectLst/>
                          <a:latin typeface="Calibri" panose="020F0502020204030204" pitchFamily="34" charset="0"/>
                        </a:rPr>
                        <a:t>City of Ekurhuleni</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Calibri" panose="020F0502020204030204" pitchFamily="34" charset="0"/>
                        </a:rPr>
                        <a:t>              688 066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1200" b="0" i="0" u="none" strike="noStrike" dirty="0">
                          <a:solidFill>
                            <a:srgbClr val="000000"/>
                          </a:solidFill>
                          <a:effectLst/>
                          <a:latin typeface="Calibri" panose="020F0502020204030204" pitchFamily="34" charset="0"/>
                        </a:rPr>
                        <a:t>          137 613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1200" b="0" i="0" u="none" strike="noStrike">
                          <a:solidFill>
                            <a:srgbClr val="000000"/>
                          </a:solidFill>
                          <a:effectLst/>
                          <a:latin typeface="Calibri" panose="020F0502020204030204" pitchFamily="34" charset="0"/>
                        </a:rPr>
                        <a:t>         18 184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ZA" sz="1200" b="0" i="0" u="none" strike="noStrike">
                          <a:solidFill>
                            <a:srgbClr val="000000"/>
                          </a:solidFill>
                          <a:effectLst/>
                          <a:latin typeface="Calibri" panose="020F0502020204030204" pitchFamily="34" charset="0"/>
                        </a:rPr>
                        <a:t>   669 882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effectLst/>
                          <a:latin typeface="Calibri" panose="020F0502020204030204" pitchFamily="34" charset="0"/>
                        </a:rPr>
                        <a:t>   119 429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Calibri" panose="020F0502020204030204" pitchFamily="34" charset="0"/>
                        </a:rPr>
                        <a:t>     2,6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Calibri" panose="020F0502020204030204" pitchFamily="34" charset="0"/>
                        </a:rPr>
                        <a:t>      13,2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Calibri" panose="020F0502020204030204" pitchFamily="34" charset="0"/>
                        </a:rPr>
                        <a:t>     97,4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effectLst/>
                          <a:latin typeface="Calibri" panose="020F0502020204030204" pitchFamily="34" charset="0"/>
                        </a:rPr>
                        <a:t>    86,8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87738184"/>
                  </a:ext>
                </a:extLst>
              </a:tr>
              <a:tr h="399746">
                <a:tc>
                  <a:txBody>
                    <a:bodyPr/>
                    <a:lstStyle/>
                    <a:p>
                      <a:pPr algn="l" rtl="0" fontAlgn="b"/>
                      <a:r>
                        <a:rPr lang="en-ZA" sz="1200" b="1" i="0" u="none" strike="noStrike">
                          <a:solidFill>
                            <a:srgbClr val="000000"/>
                          </a:solidFill>
                          <a:effectLst/>
                          <a:latin typeface="Calibri" panose="020F0502020204030204" pitchFamily="34" charset="0"/>
                        </a:rPr>
                        <a:t>City of Johannesburg</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Calibri" panose="020F0502020204030204" pitchFamily="34" charset="0"/>
                        </a:rPr>
                        <a:t>              646 375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1200" b="0" i="0" u="none" strike="noStrike" dirty="0">
                          <a:solidFill>
                            <a:srgbClr val="000000"/>
                          </a:solidFill>
                          <a:effectLst/>
                          <a:latin typeface="Calibri" panose="020F0502020204030204" pitchFamily="34" charset="0"/>
                        </a:rPr>
                        <a:t>          199 093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1200" b="0" i="0" u="none" strike="noStrike" dirty="0">
                          <a:solidFill>
                            <a:srgbClr val="000000"/>
                          </a:solidFill>
                          <a:effectLst/>
                          <a:latin typeface="Calibri" panose="020F0502020204030204" pitchFamily="34" charset="0"/>
                        </a:rPr>
                        <a:t>         25 485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ZA" sz="1200" b="0" i="0" u="none" strike="noStrike">
                          <a:solidFill>
                            <a:srgbClr val="000000"/>
                          </a:solidFill>
                          <a:effectLst/>
                          <a:latin typeface="Calibri" panose="020F0502020204030204" pitchFamily="34" charset="0"/>
                        </a:rPr>
                        <a:t>   620 890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Calibri" panose="020F0502020204030204" pitchFamily="34" charset="0"/>
                        </a:rPr>
                        <a:t>   173 608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Calibri" panose="020F0502020204030204" pitchFamily="34" charset="0"/>
                        </a:rPr>
                        <a:t>     3,9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Calibri" panose="020F0502020204030204" pitchFamily="34" charset="0"/>
                        </a:rPr>
                        <a:t>      12,8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Calibri" panose="020F0502020204030204" pitchFamily="34" charset="0"/>
                        </a:rPr>
                        <a:t>     96,1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effectLst/>
                          <a:latin typeface="Calibri" panose="020F0502020204030204" pitchFamily="34" charset="0"/>
                        </a:rPr>
                        <a:t>    87,2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3659545"/>
                  </a:ext>
                </a:extLst>
              </a:tr>
              <a:tr h="399746">
                <a:tc>
                  <a:txBody>
                    <a:bodyPr/>
                    <a:lstStyle/>
                    <a:p>
                      <a:pPr algn="l" rtl="0" fontAlgn="b"/>
                      <a:r>
                        <a:rPr lang="en-ZA" sz="1200" b="1" i="0" u="none" strike="noStrike">
                          <a:solidFill>
                            <a:srgbClr val="000000"/>
                          </a:solidFill>
                          <a:effectLst/>
                          <a:latin typeface="Calibri" panose="020F0502020204030204" pitchFamily="34" charset="0"/>
                        </a:rPr>
                        <a:t>City of Tshwane</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Calibri" panose="020F0502020204030204" pitchFamily="34" charset="0"/>
                        </a:rPr>
                        <a:t>              560 301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1200" b="0" i="0" u="none" strike="noStrike">
                          <a:solidFill>
                            <a:srgbClr val="000000"/>
                          </a:solidFill>
                          <a:effectLst/>
                          <a:latin typeface="Calibri" panose="020F0502020204030204" pitchFamily="34" charset="0"/>
                        </a:rPr>
                        <a:t>          168 091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1200" b="0" i="0" u="none" strike="noStrike">
                          <a:solidFill>
                            <a:srgbClr val="000000"/>
                          </a:solidFill>
                          <a:effectLst/>
                          <a:latin typeface="Calibri" panose="020F0502020204030204" pitchFamily="34" charset="0"/>
                        </a:rPr>
                        <a:t>         87 236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ZA" sz="1200" b="0" i="0" u="none" strike="noStrike" dirty="0">
                          <a:solidFill>
                            <a:srgbClr val="000000"/>
                          </a:solidFill>
                          <a:effectLst/>
                          <a:latin typeface="Calibri" panose="020F0502020204030204" pitchFamily="34" charset="0"/>
                        </a:rPr>
                        <a:t>   473 065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effectLst/>
                          <a:latin typeface="Calibri" panose="020F0502020204030204" pitchFamily="34" charset="0"/>
                        </a:rPr>
                        <a:t>   80 855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Calibri" panose="020F0502020204030204" pitchFamily="34" charset="0"/>
                        </a:rPr>
                        <a:t>   15,6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Calibri" panose="020F0502020204030204" pitchFamily="34" charset="0"/>
                        </a:rPr>
                        <a:t>      51,9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effectLst/>
                          <a:latin typeface="Calibri" panose="020F0502020204030204" pitchFamily="34" charset="0"/>
                        </a:rPr>
                        <a:t>     84,4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Calibri" panose="020F0502020204030204" pitchFamily="34" charset="0"/>
                        </a:rPr>
                        <a:t>    48,1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90732340"/>
                  </a:ext>
                </a:extLst>
              </a:tr>
              <a:tr h="399746">
                <a:tc>
                  <a:txBody>
                    <a:bodyPr/>
                    <a:lstStyle/>
                    <a:p>
                      <a:pPr algn="l" rtl="0" fontAlgn="b"/>
                      <a:r>
                        <a:rPr lang="en-ZA" sz="1200" b="1" i="0" u="none" strike="noStrike">
                          <a:solidFill>
                            <a:srgbClr val="000000"/>
                          </a:solidFill>
                          <a:effectLst/>
                          <a:latin typeface="Calibri" panose="020F0502020204030204" pitchFamily="34" charset="0"/>
                        </a:rPr>
                        <a:t>eThekwini</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Calibri" panose="020F0502020204030204" pitchFamily="34" charset="0"/>
                        </a:rPr>
                        <a:t>              686 369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1200" b="0" i="0" u="none" strike="noStrike">
                          <a:solidFill>
                            <a:srgbClr val="000000"/>
                          </a:solidFill>
                          <a:effectLst/>
                          <a:latin typeface="Calibri" panose="020F0502020204030204" pitchFamily="34" charset="0"/>
                        </a:rPr>
                        <a:t>          170 435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1200" b="0" i="0" u="none" strike="noStrike">
                          <a:solidFill>
                            <a:srgbClr val="000000"/>
                          </a:solidFill>
                          <a:effectLst/>
                          <a:latin typeface="Calibri" panose="020F0502020204030204" pitchFamily="34" charset="0"/>
                        </a:rPr>
                        <a:t>         38 988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ZA" sz="1200" b="0" i="0" u="none" strike="noStrike">
                          <a:solidFill>
                            <a:srgbClr val="000000"/>
                          </a:solidFill>
                          <a:effectLst/>
                          <a:latin typeface="Calibri" panose="020F0502020204030204" pitchFamily="34" charset="0"/>
                        </a:rPr>
                        <a:t>   647 381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effectLst/>
                          <a:latin typeface="Calibri" panose="020F0502020204030204" pitchFamily="34" charset="0"/>
                        </a:rPr>
                        <a:t>   131 447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effectLst/>
                          <a:latin typeface="Calibri" panose="020F0502020204030204" pitchFamily="34" charset="0"/>
                        </a:rPr>
                        <a:t>     5,7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Calibri" panose="020F0502020204030204" pitchFamily="34" charset="0"/>
                        </a:rPr>
                        <a:t>      22,9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Calibri" panose="020F0502020204030204" pitchFamily="34" charset="0"/>
                        </a:rPr>
                        <a:t>     94,3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effectLst/>
                          <a:latin typeface="Calibri" panose="020F0502020204030204" pitchFamily="34" charset="0"/>
                        </a:rPr>
                        <a:t>    77,1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37859714"/>
                  </a:ext>
                </a:extLst>
              </a:tr>
              <a:tr h="399746">
                <a:tc>
                  <a:txBody>
                    <a:bodyPr/>
                    <a:lstStyle/>
                    <a:p>
                      <a:pPr algn="l" rtl="0" fontAlgn="b"/>
                      <a:r>
                        <a:rPr lang="en-ZA" sz="1200" b="1" i="0" u="none" strike="noStrike">
                          <a:solidFill>
                            <a:srgbClr val="000000"/>
                          </a:solidFill>
                          <a:effectLst/>
                          <a:latin typeface="Calibri" panose="020F0502020204030204" pitchFamily="34" charset="0"/>
                        </a:rPr>
                        <a:t>City of Cape Town</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Calibri" panose="020F0502020204030204" pitchFamily="34" charset="0"/>
                        </a:rPr>
                        <a:t>              518 140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1200" b="0" i="0" u="none" strike="noStrike">
                          <a:solidFill>
                            <a:srgbClr val="000000"/>
                          </a:solidFill>
                          <a:effectLst/>
                          <a:latin typeface="Calibri" panose="020F0502020204030204" pitchFamily="34" charset="0"/>
                        </a:rPr>
                        <a:t>          106 860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1200" b="0" i="0" u="none" strike="noStrike">
                          <a:solidFill>
                            <a:srgbClr val="000000"/>
                          </a:solidFill>
                          <a:effectLst/>
                          <a:latin typeface="Calibri" panose="020F0502020204030204" pitchFamily="34" charset="0"/>
                        </a:rPr>
                        <a:t>         69 241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ZA" sz="1200" b="0" i="0" u="none" strike="noStrike">
                          <a:solidFill>
                            <a:srgbClr val="000000"/>
                          </a:solidFill>
                          <a:effectLst/>
                          <a:latin typeface="Calibri" panose="020F0502020204030204" pitchFamily="34" charset="0"/>
                        </a:rPr>
                        <a:t>   448 899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Calibri" panose="020F0502020204030204" pitchFamily="34" charset="0"/>
                        </a:rPr>
                        <a:t>   37 619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effectLst/>
                          <a:latin typeface="Calibri" panose="020F0502020204030204" pitchFamily="34" charset="0"/>
                        </a:rPr>
                        <a:t>   13,4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effectLst/>
                          <a:latin typeface="Calibri" panose="020F0502020204030204" pitchFamily="34" charset="0"/>
                        </a:rPr>
                        <a:t>      64,8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effectLst/>
                          <a:latin typeface="Calibri" panose="020F0502020204030204" pitchFamily="34" charset="0"/>
                        </a:rPr>
                        <a:t>     86,6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effectLst/>
                          <a:latin typeface="Calibri" panose="020F0502020204030204" pitchFamily="34" charset="0"/>
                        </a:rPr>
                        <a:t>    35,2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10473309"/>
                  </a:ext>
                </a:extLst>
              </a:tr>
              <a:tr h="229258">
                <a:tc>
                  <a:txBody>
                    <a:bodyPr/>
                    <a:lstStyle/>
                    <a:p>
                      <a:pPr algn="l" rtl="0" fontAlgn="b"/>
                      <a:r>
                        <a:rPr lang="en-ZA" sz="1200" b="1" i="0" u="none" strike="noStrike">
                          <a:solidFill>
                            <a:srgbClr val="000000"/>
                          </a:solidFill>
                          <a:effectLst/>
                          <a:latin typeface="Calibri" panose="020F0502020204030204" pitchFamily="34" charset="0"/>
                        </a:rPr>
                        <a:t>Total</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rtl="0" fontAlgn="b"/>
                      <a:r>
                        <a:rPr lang="en-ZA" sz="1200" b="1" i="0" u="none" strike="noStrike">
                          <a:solidFill>
                            <a:srgbClr val="000000"/>
                          </a:solidFill>
                          <a:effectLst/>
                          <a:latin typeface="Calibri" panose="020F0502020204030204" pitchFamily="34" charset="0"/>
                        </a:rPr>
                        <a:t>  3 945 447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rtl="0" fontAlgn="b"/>
                      <a:r>
                        <a:rPr lang="en-ZA" sz="1200" b="1" i="0" u="none" strike="noStrike">
                          <a:solidFill>
                            <a:srgbClr val="000000"/>
                          </a:solidFill>
                          <a:effectLst/>
                          <a:latin typeface="Calibri" panose="020F0502020204030204" pitchFamily="34" charset="0"/>
                        </a:rPr>
                        <a:t>   962 072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r" rtl="0" fontAlgn="b"/>
                      <a:r>
                        <a:rPr lang="en-ZA" sz="1200" b="1" i="0" u="none" strike="noStrike">
                          <a:solidFill>
                            <a:srgbClr val="000000"/>
                          </a:solidFill>
                          <a:effectLst/>
                          <a:latin typeface="Calibri" panose="020F0502020204030204" pitchFamily="34" charset="0"/>
                        </a:rPr>
                        <a:t>   263 181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r" rtl="0" fontAlgn="b"/>
                      <a:r>
                        <a:rPr lang="en-ZA" sz="1200" b="1" i="0" u="none" strike="noStrike">
                          <a:solidFill>
                            <a:srgbClr val="000000"/>
                          </a:solidFill>
                          <a:effectLst/>
                          <a:latin typeface="Calibri" panose="020F0502020204030204" pitchFamily="34" charset="0"/>
                        </a:rPr>
                        <a:t>  3 682 266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rtl="0" fontAlgn="b"/>
                      <a:r>
                        <a:rPr lang="en-ZA" sz="1200" b="1" i="0" u="none" strike="noStrike" dirty="0">
                          <a:solidFill>
                            <a:srgbClr val="000000"/>
                          </a:solidFill>
                          <a:effectLst/>
                          <a:latin typeface="Calibri" panose="020F0502020204030204" pitchFamily="34" charset="0"/>
                        </a:rPr>
                        <a:t>   698 891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r" rtl="0" fontAlgn="b"/>
                      <a:r>
                        <a:rPr lang="en-ZA" sz="1200" b="1" i="0" u="none" strike="noStrike">
                          <a:solidFill>
                            <a:srgbClr val="000000"/>
                          </a:solidFill>
                          <a:effectLst/>
                          <a:latin typeface="Calibri" panose="020F0502020204030204" pitchFamily="34" charset="0"/>
                        </a:rPr>
                        <a:t>     6,7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C"/>
                    </a:solidFill>
                  </a:tcPr>
                </a:tc>
                <a:tc>
                  <a:txBody>
                    <a:bodyPr/>
                    <a:lstStyle/>
                    <a:p>
                      <a:pPr algn="r" rtl="0" fontAlgn="b"/>
                      <a:r>
                        <a:rPr lang="en-ZA" sz="1200" b="1" i="0" u="none" strike="noStrike" dirty="0">
                          <a:solidFill>
                            <a:srgbClr val="000000"/>
                          </a:solidFill>
                          <a:effectLst/>
                          <a:latin typeface="Calibri" panose="020F0502020204030204" pitchFamily="34" charset="0"/>
                        </a:rPr>
                        <a:t>      27,4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r" rtl="0" fontAlgn="b"/>
                      <a:r>
                        <a:rPr lang="en-ZA" sz="1200" b="1" i="0" u="none" strike="noStrike" dirty="0">
                          <a:solidFill>
                            <a:srgbClr val="000000"/>
                          </a:solidFill>
                          <a:effectLst/>
                          <a:latin typeface="Calibri" panose="020F0502020204030204" pitchFamily="34" charset="0"/>
                        </a:rPr>
                        <a:t>     93,3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rtl="0" fontAlgn="b"/>
                      <a:r>
                        <a:rPr lang="en-ZA" sz="1200" b="1" i="0" u="none" strike="noStrike" dirty="0">
                          <a:solidFill>
                            <a:srgbClr val="000000"/>
                          </a:solidFill>
                          <a:effectLst/>
                          <a:latin typeface="Calibri" panose="020F0502020204030204" pitchFamily="34" charset="0"/>
                        </a:rPr>
                        <a:t>    72,6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xmlns="" val="4164072592"/>
                  </a:ext>
                </a:extLst>
              </a:tr>
            </a:tbl>
          </a:graphicData>
        </a:graphic>
      </p:graphicFrame>
      <p:sp>
        <p:nvSpPr>
          <p:cNvPr id="9" name="TextBox 1"/>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0" name="TextBox 2"/>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1" name="TextBox 3"/>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2" name="TextBox 4"/>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3" name="TextBox 5"/>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4" name="TextBox 6"/>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5" name="TextBox 7"/>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6" name="TextBox 8"/>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7" name="TextBox 9"/>
          <p:cNvSpPr txBox="1"/>
          <p:nvPr/>
        </p:nvSpPr>
        <p:spPr>
          <a:xfrm flipH="1">
            <a:off x="1333500" y="1909763"/>
            <a:ext cx="96838" cy="33337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a:solidFill>
                <a:srgbClr val="000000"/>
              </a:solidFill>
            </a:endParaRPr>
          </a:p>
        </p:txBody>
      </p:sp>
      <p:sp>
        <p:nvSpPr>
          <p:cNvPr id="18" name="TextBox 10"/>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9" name="TextBox 11"/>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0" name="TextBox 12"/>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1" name="TextBox 13"/>
          <p:cNvSpPr txBox="1"/>
          <p:nvPr/>
        </p:nvSpPr>
        <p:spPr>
          <a:xfrm flipH="1" flipV="1">
            <a:off x="1333500" y="1917700"/>
            <a:ext cx="100013" cy="249238"/>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ZA" sz="1000">
              <a:solidFill>
                <a:srgbClr val="000000"/>
              </a:solidFill>
            </a:endParaRPr>
          </a:p>
        </p:txBody>
      </p:sp>
      <p:sp>
        <p:nvSpPr>
          <p:cNvPr id="22" name="TextBox 14"/>
          <p:cNvSpPr txBox="1"/>
          <p:nvPr/>
        </p:nvSpPr>
        <p:spPr>
          <a:xfrm flipV="1">
            <a:off x="7926388" y="2070100"/>
            <a:ext cx="773112" cy="46038"/>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sz="1200" dirty="0">
              <a:solidFill>
                <a:srgbClr val="000000"/>
              </a:solidFill>
            </a:endParaRPr>
          </a:p>
        </p:txBody>
      </p:sp>
      <p:sp>
        <p:nvSpPr>
          <p:cNvPr id="23" name="TextBox 15"/>
          <p:cNvSpPr txBox="1"/>
          <p:nvPr/>
        </p:nvSpPr>
        <p:spPr>
          <a:xfrm>
            <a:off x="792638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4" name="TextBox 16"/>
          <p:cNvSpPr txBox="1"/>
          <p:nvPr/>
        </p:nvSpPr>
        <p:spPr>
          <a:xfrm>
            <a:off x="792638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5" name="TextBox 17"/>
          <p:cNvSpPr txBox="1"/>
          <p:nvPr/>
        </p:nvSpPr>
        <p:spPr>
          <a:xfrm>
            <a:off x="792638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6" name="TextBox 18"/>
          <p:cNvSpPr txBox="1"/>
          <p:nvPr/>
        </p:nvSpPr>
        <p:spPr>
          <a:xfrm>
            <a:off x="792638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7" name="TextBox 19"/>
          <p:cNvSpPr txBox="1"/>
          <p:nvPr/>
        </p:nvSpPr>
        <p:spPr>
          <a:xfrm>
            <a:off x="792638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8" name="TextBox 20"/>
          <p:cNvSpPr txBox="1"/>
          <p:nvPr/>
        </p:nvSpPr>
        <p:spPr>
          <a:xfrm>
            <a:off x="792638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9" name="TextBox 21"/>
          <p:cNvSpPr txBox="1"/>
          <p:nvPr/>
        </p:nvSpPr>
        <p:spPr>
          <a:xfrm>
            <a:off x="792638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30" name="TextBox 22"/>
          <p:cNvSpPr txBox="1"/>
          <p:nvPr/>
        </p:nvSpPr>
        <p:spPr>
          <a:xfrm flipH="1">
            <a:off x="1333500" y="1917700"/>
            <a:ext cx="4445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a:solidFill>
                <a:srgbClr val="000000"/>
              </a:solidFill>
            </a:endParaRPr>
          </a:p>
        </p:txBody>
      </p:sp>
      <p:sp>
        <p:nvSpPr>
          <p:cNvPr id="31" name="TextBox 23"/>
          <p:cNvSpPr txBox="1"/>
          <p:nvPr/>
        </p:nvSpPr>
        <p:spPr>
          <a:xfrm>
            <a:off x="792638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32" name="TextBox 24"/>
          <p:cNvSpPr txBox="1"/>
          <p:nvPr/>
        </p:nvSpPr>
        <p:spPr>
          <a:xfrm flipH="1" flipV="1">
            <a:off x="1333500" y="1917700"/>
            <a:ext cx="100013" cy="249238"/>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ZA" sz="1000">
              <a:solidFill>
                <a:srgbClr val="000000"/>
              </a:solidFill>
            </a:endParaRPr>
          </a:p>
        </p:txBody>
      </p:sp>
      <p:sp>
        <p:nvSpPr>
          <p:cNvPr id="33" name="TextBox 27"/>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34" name="TextBox 28"/>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35" name="TextBox 29"/>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36" name="TextBox 30"/>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37" name="TextBox 31"/>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38" name="TextBox 32"/>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39" name="TextBox 33"/>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40" name="TextBox 34"/>
          <p:cNvSpPr txBox="1"/>
          <p:nvPr/>
        </p:nvSpPr>
        <p:spPr>
          <a:xfrm flipH="1">
            <a:off x="1333500" y="1917700"/>
            <a:ext cx="4445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a:solidFill>
                <a:srgbClr val="000000"/>
              </a:solidFill>
            </a:endParaRPr>
          </a:p>
        </p:txBody>
      </p:sp>
      <p:sp>
        <p:nvSpPr>
          <p:cNvPr id="41" name="TextBox 35"/>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42" name="TextBox 36"/>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43" name="TextBox 37"/>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44" name="TextBox 38"/>
          <p:cNvSpPr txBox="1"/>
          <p:nvPr/>
        </p:nvSpPr>
        <p:spPr>
          <a:xfrm>
            <a:off x="1333500" y="1917700"/>
            <a:ext cx="693738" cy="249238"/>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sz="1000">
              <a:solidFill>
                <a:srgbClr val="000000"/>
              </a:solidFill>
            </a:endParaRPr>
          </a:p>
        </p:txBody>
      </p:sp>
      <p:sp>
        <p:nvSpPr>
          <p:cNvPr id="45" name="TextBox 39"/>
          <p:cNvSpPr txBox="1"/>
          <p:nvPr/>
        </p:nvSpPr>
        <p:spPr>
          <a:xfrm flipH="1" flipV="1">
            <a:off x="1333500" y="1917700"/>
            <a:ext cx="100013" cy="249238"/>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ZA" sz="1000">
              <a:solidFill>
                <a:srgbClr val="000000"/>
              </a:solidFill>
            </a:endParaRPr>
          </a:p>
        </p:txBody>
      </p:sp>
      <p:sp>
        <p:nvSpPr>
          <p:cNvPr id="46" name="TextBox 40"/>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47" name="TextBox 41"/>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48" name="TextBox 42"/>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49" name="TextBox 43"/>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50" name="TextBox 44"/>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51" name="TextBox 45"/>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52" name="TextBox 46"/>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53" name="TextBox 47"/>
          <p:cNvSpPr txBox="1"/>
          <p:nvPr/>
        </p:nvSpPr>
        <p:spPr>
          <a:xfrm flipH="1">
            <a:off x="1333500" y="1917700"/>
            <a:ext cx="4445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a:solidFill>
                <a:srgbClr val="000000"/>
              </a:solidFill>
            </a:endParaRPr>
          </a:p>
        </p:txBody>
      </p:sp>
      <p:sp>
        <p:nvSpPr>
          <p:cNvPr id="54" name="TextBox 48"/>
          <p:cNvSpPr txBox="1"/>
          <p:nvPr/>
        </p:nvSpPr>
        <p:spPr>
          <a:xfrm>
            <a:off x="1333500" y="1917700"/>
            <a:ext cx="693738" cy="249238"/>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sz="1000">
              <a:solidFill>
                <a:srgbClr val="000000"/>
              </a:solidFill>
            </a:endParaRPr>
          </a:p>
        </p:txBody>
      </p:sp>
      <p:sp>
        <p:nvSpPr>
          <p:cNvPr id="55" name="TextBox 49"/>
          <p:cNvSpPr txBox="1"/>
          <p:nvPr/>
        </p:nvSpPr>
        <p:spPr>
          <a:xfrm flipH="1" flipV="1">
            <a:off x="1333500" y="1917700"/>
            <a:ext cx="100013" cy="249238"/>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ZA" sz="1000">
              <a:solidFill>
                <a:srgbClr val="000000"/>
              </a:solidFill>
            </a:endParaRPr>
          </a:p>
        </p:txBody>
      </p:sp>
      <p:sp>
        <p:nvSpPr>
          <p:cNvPr id="56" name="TextBox 50"/>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57" name="TextBox 51"/>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58" name="TextBox 52"/>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59" name="TextBox 53"/>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60" name="TextBox 54"/>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61" name="TextBox 55"/>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62" name="TextBox 56"/>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63" name="TextBox 57"/>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64" name="TextBox 58"/>
          <p:cNvSpPr txBox="1"/>
          <p:nvPr/>
        </p:nvSpPr>
        <p:spPr>
          <a:xfrm flipH="1">
            <a:off x="1333500" y="2100263"/>
            <a:ext cx="44450"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a:solidFill>
                <a:srgbClr val="000000"/>
              </a:solidFill>
            </a:endParaRPr>
          </a:p>
        </p:txBody>
      </p:sp>
      <p:sp>
        <p:nvSpPr>
          <p:cNvPr id="65" name="TextBox 59"/>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66" name="TextBox 60"/>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67" name="TextBox 61"/>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68" name="TextBox 62"/>
          <p:cNvSpPr txBox="1"/>
          <p:nvPr/>
        </p:nvSpPr>
        <p:spPr>
          <a:xfrm>
            <a:off x="1333500" y="2100263"/>
            <a:ext cx="693738" cy="24923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sz="1000">
              <a:solidFill>
                <a:srgbClr val="000000"/>
              </a:solidFill>
            </a:endParaRPr>
          </a:p>
        </p:txBody>
      </p:sp>
      <p:sp>
        <p:nvSpPr>
          <p:cNvPr id="69" name="TextBox 63"/>
          <p:cNvSpPr txBox="1"/>
          <p:nvPr/>
        </p:nvSpPr>
        <p:spPr>
          <a:xfrm flipH="1" flipV="1">
            <a:off x="1333500" y="2100263"/>
            <a:ext cx="100013" cy="24923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ZA" sz="1000">
              <a:solidFill>
                <a:srgbClr val="000000"/>
              </a:solidFill>
            </a:endParaRPr>
          </a:p>
        </p:txBody>
      </p:sp>
      <p:sp>
        <p:nvSpPr>
          <p:cNvPr id="70" name="TextBox 72"/>
          <p:cNvSpPr txBox="1"/>
          <p:nvPr/>
        </p:nvSpPr>
        <p:spPr>
          <a:xfrm flipH="1">
            <a:off x="1333500" y="2100263"/>
            <a:ext cx="44450"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a:solidFill>
                <a:srgbClr val="000000"/>
              </a:solidFill>
            </a:endParaRPr>
          </a:p>
        </p:txBody>
      </p:sp>
      <p:sp>
        <p:nvSpPr>
          <p:cNvPr id="71" name="TextBox 76"/>
          <p:cNvSpPr txBox="1"/>
          <p:nvPr/>
        </p:nvSpPr>
        <p:spPr>
          <a:xfrm>
            <a:off x="1333500" y="2100263"/>
            <a:ext cx="693738" cy="24923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sz="1000">
              <a:solidFill>
                <a:srgbClr val="000000"/>
              </a:solidFill>
            </a:endParaRPr>
          </a:p>
        </p:txBody>
      </p:sp>
      <p:sp>
        <p:nvSpPr>
          <p:cNvPr id="72" name="TextBox 77"/>
          <p:cNvSpPr txBox="1"/>
          <p:nvPr/>
        </p:nvSpPr>
        <p:spPr>
          <a:xfrm flipH="1" flipV="1">
            <a:off x="1333500" y="2100263"/>
            <a:ext cx="100013" cy="24923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ZA" sz="1000">
              <a:solidFill>
                <a:srgbClr val="000000"/>
              </a:solidFill>
            </a:endParaRPr>
          </a:p>
        </p:txBody>
      </p:sp>
      <p:sp>
        <p:nvSpPr>
          <p:cNvPr id="73" name="TextBox 79"/>
          <p:cNvSpPr txBox="1"/>
          <p:nvPr/>
        </p:nvSpPr>
        <p:spPr>
          <a:xfrm flipV="1">
            <a:off x="2840038" y="2290763"/>
            <a:ext cx="695325" cy="20955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sz="1000">
              <a:solidFill>
                <a:srgbClr val="000000"/>
              </a:solidFill>
            </a:endParaRPr>
          </a:p>
        </p:txBody>
      </p:sp>
      <p:sp>
        <p:nvSpPr>
          <p:cNvPr id="74" name="TextBox 80"/>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75" name="TextBox 81"/>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76" name="TextBox 82"/>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77" name="TextBox 83"/>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78" name="TextBox 84"/>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79" name="TextBox 85"/>
          <p:cNvSpPr txBox="1"/>
          <p:nvPr/>
        </p:nvSpPr>
        <p:spPr>
          <a:xfrm flipH="1">
            <a:off x="1333500" y="2100263"/>
            <a:ext cx="44450"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a:solidFill>
                <a:srgbClr val="000000"/>
              </a:solidFill>
            </a:endParaRPr>
          </a:p>
        </p:txBody>
      </p:sp>
      <p:sp>
        <p:nvSpPr>
          <p:cNvPr id="80" name="TextBox 86"/>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81" name="TextBox 87"/>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82" name="TextBox 88"/>
          <p:cNvSpPr txBox="1"/>
          <p:nvPr/>
        </p:nvSpPr>
        <p:spPr>
          <a:xfrm>
            <a:off x="1333500" y="2100263"/>
            <a:ext cx="693738" cy="24923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sz="1000">
              <a:solidFill>
                <a:srgbClr val="000000"/>
              </a:solidFill>
            </a:endParaRPr>
          </a:p>
        </p:txBody>
      </p:sp>
      <p:sp>
        <p:nvSpPr>
          <p:cNvPr id="83" name="TextBox 89"/>
          <p:cNvSpPr txBox="1"/>
          <p:nvPr/>
        </p:nvSpPr>
        <p:spPr>
          <a:xfrm flipH="1" flipV="1">
            <a:off x="1333500" y="2100263"/>
            <a:ext cx="100013" cy="24923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ZA" sz="1000">
              <a:solidFill>
                <a:srgbClr val="000000"/>
              </a:solidFill>
            </a:endParaRPr>
          </a:p>
        </p:txBody>
      </p:sp>
      <p:sp>
        <p:nvSpPr>
          <p:cNvPr id="84" name="TextBox 90"/>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85" name="TextBox 91"/>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86" name="TextBox 92"/>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87" name="TextBox 93"/>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88" name="TextBox 94"/>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89" name="TextBox 95"/>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90" name="TextBox 96"/>
          <p:cNvSpPr txBox="1"/>
          <p:nvPr/>
        </p:nvSpPr>
        <p:spPr>
          <a:xfrm flipH="1">
            <a:off x="1333500" y="2100263"/>
            <a:ext cx="44450"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a:solidFill>
                <a:srgbClr val="000000"/>
              </a:solidFill>
            </a:endParaRPr>
          </a:p>
        </p:txBody>
      </p:sp>
      <p:sp>
        <p:nvSpPr>
          <p:cNvPr id="91" name="TextBox 97"/>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92" name="TextBox 98"/>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93" name="TextBox 99"/>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94" name="TextBox 100"/>
          <p:cNvSpPr txBox="1"/>
          <p:nvPr/>
        </p:nvSpPr>
        <p:spPr>
          <a:xfrm>
            <a:off x="1333500" y="2100263"/>
            <a:ext cx="693738" cy="24923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sz="1000">
              <a:solidFill>
                <a:srgbClr val="000000"/>
              </a:solidFill>
            </a:endParaRPr>
          </a:p>
        </p:txBody>
      </p:sp>
      <p:sp>
        <p:nvSpPr>
          <p:cNvPr id="95" name="TextBox 101"/>
          <p:cNvSpPr txBox="1"/>
          <p:nvPr/>
        </p:nvSpPr>
        <p:spPr>
          <a:xfrm flipH="1" flipV="1">
            <a:off x="1333500" y="2100263"/>
            <a:ext cx="100013" cy="24923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ZA" sz="1000">
              <a:solidFill>
                <a:srgbClr val="000000"/>
              </a:solidFill>
            </a:endParaRPr>
          </a:p>
        </p:txBody>
      </p:sp>
      <p:sp>
        <p:nvSpPr>
          <p:cNvPr id="96" name="TextBox 102"/>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97" name="TextBox 103"/>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98" name="TextBox 104"/>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99" name="TextBox 105"/>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00" name="TextBox 106"/>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01" name="TextBox 107"/>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02" name="TextBox 108"/>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03" name="TextBox 109"/>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04" name="TextBox 110"/>
          <p:cNvSpPr txBox="1"/>
          <p:nvPr/>
        </p:nvSpPr>
        <p:spPr>
          <a:xfrm flipH="1">
            <a:off x="1333500" y="1909763"/>
            <a:ext cx="96838" cy="33337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a:solidFill>
                <a:srgbClr val="000000"/>
              </a:solidFill>
            </a:endParaRPr>
          </a:p>
        </p:txBody>
      </p:sp>
      <p:sp>
        <p:nvSpPr>
          <p:cNvPr id="105" name="TextBox 111"/>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06" name="TextBox 112"/>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07" name="TextBox 113"/>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08" name="TextBox 114"/>
          <p:cNvSpPr txBox="1"/>
          <p:nvPr/>
        </p:nvSpPr>
        <p:spPr>
          <a:xfrm flipH="1" flipV="1">
            <a:off x="1333500" y="1917700"/>
            <a:ext cx="100013" cy="249238"/>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ZA" sz="1000">
              <a:solidFill>
                <a:srgbClr val="000000"/>
              </a:solidFill>
            </a:endParaRPr>
          </a:p>
        </p:txBody>
      </p:sp>
      <p:sp>
        <p:nvSpPr>
          <p:cNvPr id="109" name="TextBox 115"/>
          <p:cNvSpPr txBox="1"/>
          <p:nvPr/>
        </p:nvSpPr>
        <p:spPr>
          <a:xfrm flipV="1">
            <a:off x="7926388" y="2070100"/>
            <a:ext cx="773112" cy="46038"/>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sz="1200">
              <a:solidFill>
                <a:srgbClr val="000000"/>
              </a:solidFill>
            </a:endParaRPr>
          </a:p>
        </p:txBody>
      </p:sp>
      <p:sp>
        <p:nvSpPr>
          <p:cNvPr id="110" name="TextBox 116"/>
          <p:cNvSpPr txBox="1"/>
          <p:nvPr/>
        </p:nvSpPr>
        <p:spPr>
          <a:xfrm>
            <a:off x="792638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11" name="TextBox 117"/>
          <p:cNvSpPr txBox="1"/>
          <p:nvPr/>
        </p:nvSpPr>
        <p:spPr>
          <a:xfrm>
            <a:off x="792638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12" name="TextBox 118"/>
          <p:cNvSpPr txBox="1"/>
          <p:nvPr/>
        </p:nvSpPr>
        <p:spPr>
          <a:xfrm>
            <a:off x="792638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13" name="TextBox 119"/>
          <p:cNvSpPr txBox="1"/>
          <p:nvPr/>
        </p:nvSpPr>
        <p:spPr>
          <a:xfrm>
            <a:off x="792638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14" name="TextBox 120"/>
          <p:cNvSpPr txBox="1"/>
          <p:nvPr/>
        </p:nvSpPr>
        <p:spPr>
          <a:xfrm>
            <a:off x="792638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15" name="TextBox 121"/>
          <p:cNvSpPr txBox="1"/>
          <p:nvPr/>
        </p:nvSpPr>
        <p:spPr>
          <a:xfrm>
            <a:off x="792638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16" name="TextBox 122"/>
          <p:cNvSpPr txBox="1"/>
          <p:nvPr/>
        </p:nvSpPr>
        <p:spPr>
          <a:xfrm>
            <a:off x="792638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17" name="TextBox 123"/>
          <p:cNvSpPr txBox="1"/>
          <p:nvPr/>
        </p:nvSpPr>
        <p:spPr>
          <a:xfrm flipH="1">
            <a:off x="1333500" y="1917700"/>
            <a:ext cx="4445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a:solidFill>
                <a:srgbClr val="000000"/>
              </a:solidFill>
            </a:endParaRPr>
          </a:p>
        </p:txBody>
      </p:sp>
      <p:sp>
        <p:nvSpPr>
          <p:cNvPr id="118" name="TextBox 124"/>
          <p:cNvSpPr txBox="1"/>
          <p:nvPr/>
        </p:nvSpPr>
        <p:spPr>
          <a:xfrm>
            <a:off x="792638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19" name="TextBox 125"/>
          <p:cNvSpPr txBox="1"/>
          <p:nvPr/>
        </p:nvSpPr>
        <p:spPr>
          <a:xfrm flipH="1" flipV="1">
            <a:off x="1333500" y="1917700"/>
            <a:ext cx="100013" cy="249238"/>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ZA" sz="1000">
              <a:solidFill>
                <a:srgbClr val="000000"/>
              </a:solidFill>
            </a:endParaRPr>
          </a:p>
        </p:txBody>
      </p:sp>
      <p:sp>
        <p:nvSpPr>
          <p:cNvPr id="120" name="TextBox 127"/>
          <p:cNvSpPr txBox="1"/>
          <p:nvPr/>
        </p:nvSpPr>
        <p:spPr>
          <a:xfrm flipV="1">
            <a:off x="2840038" y="2100263"/>
            <a:ext cx="695325" cy="20955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sz="1000">
              <a:solidFill>
                <a:srgbClr val="000000"/>
              </a:solidFill>
            </a:endParaRPr>
          </a:p>
        </p:txBody>
      </p:sp>
      <p:sp>
        <p:nvSpPr>
          <p:cNvPr id="121" name="TextBox 128"/>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22" name="TextBox 129"/>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23" name="TextBox 130"/>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24" name="TextBox 131"/>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25" name="TextBox 132"/>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26" name="TextBox 133"/>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27" name="TextBox 134"/>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28" name="TextBox 135"/>
          <p:cNvSpPr txBox="1"/>
          <p:nvPr/>
        </p:nvSpPr>
        <p:spPr>
          <a:xfrm flipH="1">
            <a:off x="1333500" y="1917700"/>
            <a:ext cx="4445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a:solidFill>
                <a:srgbClr val="000000"/>
              </a:solidFill>
            </a:endParaRPr>
          </a:p>
        </p:txBody>
      </p:sp>
      <p:sp>
        <p:nvSpPr>
          <p:cNvPr id="129" name="TextBox 136"/>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30" name="TextBox 137"/>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31" name="TextBox 138"/>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32" name="TextBox 139"/>
          <p:cNvSpPr txBox="1"/>
          <p:nvPr/>
        </p:nvSpPr>
        <p:spPr>
          <a:xfrm>
            <a:off x="1333500" y="1917700"/>
            <a:ext cx="693738" cy="249238"/>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sz="1000">
              <a:solidFill>
                <a:srgbClr val="000000"/>
              </a:solidFill>
            </a:endParaRPr>
          </a:p>
        </p:txBody>
      </p:sp>
      <p:sp>
        <p:nvSpPr>
          <p:cNvPr id="133" name="TextBox 140"/>
          <p:cNvSpPr txBox="1"/>
          <p:nvPr/>
        </p:nvSpPr>
        <p:spPr>
          <a:xfrm flipH="1" flipV="1">
            <a:off x="1333500" y="1917700"/>
            <a:ext cx="100013" cy="249238"/>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ZA" sz="1000">
              <a:solidFill>
                <a:srgbClr val="000000"/>
              </a:solidFill>
            </a:endParaRPr>
          </a:p>
        </p:txBody>
      </p:sp>
      <p:sp>
        <p:nvSpPr>
          <p:cNvPr id="134" name="TextBox 141"/>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35" name="TextBox 142"/>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36" name="TextBox 143"/>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37" name="TextBox 144"/>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38" name="TextBox 145"/>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39" name="TextBox 146"/>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40" name="TextBox 147"/>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41" name="TextBox 148"/>
          <p:cNvSpPr txBox="1"/>
          <p:nvPr/>
        </p:nvSpPr>
        <p:spPr>
          <a:xfrm flipH="1">
            <a:off x="1333500" y="1917700"/>
            <a:ext cx="4445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a:solidFill>
                <a:srgbClr val="000000"/>
              </a:solidFill>
            </a:endParaRPr>
          </a:p>
        </p:txBody>
      </p:sp>
      <p:sp>
        <p:nvSpPr>
          <p:cNvPr id="142" name="TextBox 149"/>
          <p:cNvSpPr txBox="1"/>
          <p:nvPr/>
        </p:nvSpPr>
        <p:spPr>
          <a:xfrm>
            <a:off x="1333500" y="1917700"/>
            <a:ext cx="693738" cy="249238"/>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sz="1000">
              <a:solidFill>
                <a:srgbClr val="000000"/>
              </a:solidFill>
            </a:endParaRPr>
          </a:p>
        </p:txBody>
      </p:sp>
      <p:sp>
        <p:nvSpPr>
          <p:cNvPr id="143" name="TextBox 150"/>
          <p:cNvSpPr txBox="1"/>
          <p:nvPr/>
        </p:nvSpPr>
        <p:spPr>
          <a:xfrm flipH="1" flipV="1">
            <a:off x="1333500" y="1917700"/>
            <a:ext cx="100013" cy="249238"/>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ZA" sz="1000">
              <a:solidFill>
                <a:srgbClr val="000000"/>
              </a:solidFill>
            </a:endParaRPr>
          </a:p>
        </p:txBody>
      </p:sp>
      <p:sp>
        <p:nvSpPr>
          <p:cNvPr id="144" name="TextBox 151"/>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45" name="TextBox 152"/>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46" name="TextBox 153"/>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47" name="TextBox 154"/>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48" name="TextBox 155"/>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49" name="TextBox 156"/>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50" name="TextBox 157"/>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51" name="TextBox 158"/>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52" name="TextBox 159"/>
          <p:cNvSpPr txBox="1"/>
          <p:nvPr/>
        </p:nvSpPr>
        <p:spPr>
          <a:xfrm flipH="1">
            <a:off x="1333500" y="2100263"/>
            <a:ext cx="44450"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a:solidFill>
                <a:srgbClr val="000000"/>
              </a:solidFill>
            </a:endParaRPr>
          </a:p>
        </p:txBody>
      </p:sp>
      <p:sp>
        <p:nvSpPr>
          <p:cNvPr id="153" name="TextBox 160"/>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54" name="TextBox 161"/>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55" name="TextBox 162"/>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56" name="TextBox 163"/>
          <p:cNvSpPr txBox="1"/>
          <p:nvPr/>
        </p:nvSpPr>
        <p:spPr>
          <a:xfrm>
            <a:off x="1333500" y="2100263"/>
            <a:ext cx="693738" cy="24923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sz="1000">
              <a:solidFill>
                <a:srgbClr val="000000"/>
              </a:solidFill>
            </a:endParaRPr>
          </a:p>
        </p:txBody>
      </p:sp>
      <p:sp>
        <p:nvSpPr>
          <p:cNvPr id="157" name="TextBox 164"/>
          <p:cNvSpPr txBox="1"/>
          <p:nvPr/>
        </p:nvSpPr>
        <p:spPr>
          <a:xfrm flipH="1" flipV="1">
            <a:off x="1333500" y="2100263"/>
            <a:ext cx="100013" cy="24923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ZA" sz="1000">
              <a:solidFill>
                <a:srgbClr val="000000"/>
              </a:solidFill>
            </a:endParaRPr>
          </a:p>
        </p:txBody>
      </p:sp>
      <p:sp>
        <p:nvSpPr>
          <p:cNvPr id="158" name="TextBox 173"/>
          <p:cNvSpPr txBox="1"/>
          <p:nvPr/>
        </p:nvSpPr>
        <p:spPr>
          <a:xfrm flipH="1">
            <a:off x="1333500" y="2100263"/>
            <a:ext cx="44450"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a:solidFill>
                <a:srgbClr val="000000"/>
              </a:solidFill>
            </a:endParaRPr>
          </a:p>
        </p:txBody>
      </p:sp>
      <p:sp>
        <p:nvSpPr>
          <p:cNvPr id="159" name="TextBox 177"/>
          <p:cNvSpPr txBox="1"/>
          <p:nvPr/>
        </p:nvSpPr>
        <p:spPr>
          <a:xfrm>
            <a:off x="1333500" y="2100263"/>
            <a:ext cx="693738" cy="24923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sz="1000">
              <a:solidFill>
                <a:srgbClr val="000000"/>
              </a:solidFill>
            </a:endParaRPr>
          </a:p>
        </p:txBody>
      </p:sp>
      <p:sp>
        <p:nvSpPr>
          <p:cNvPr id="160" name="TextBox 178"/>
          <p:cNvSpPr txBox="1"/>
          <p:nvPr/>
        </p:nvSpPr>
        <p:spPr>
          <a:xfrm flipH="1" flipV="1">
            <a:off x="1333500" y="2100263"/>
            <a:ext cx="100013" cy="24923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ZA" sz="1000">
              <a:solidFill>
                <a:srgbClr val="000000"/>
              </a:solidFill>
            </a:endParaRPr>
          </a:p>
        </p:txBody>
      </p:sp>
      <p:sp>
        <p:nvSpPr>
          <p:cNvPr id="161" name="TextBox 180"/>
          <p:cNvSpPr txBox="1"/>
          <p:nvPr/>
        </p:nvSpPr>
        <p:spPr>
          <a:xfrm flipV="1">
            <a:off x="2840038" y="2290763"/>
            <a:ext cx="695325" cy="20955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sz="1000">
              <a:solidFill>
                <a:srgbClr val="000000"/>
              </a:solidFill>
            </a:endParaRPr>
          </a:p>
        </p:txBody>
      </p:sp>
      <p:sp>
        <p:nvSpPr>
          <p:cNvPr id="162" name="TextBox 181"/>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63" name="TextBox 182"/>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64" name="TextBox 183"/>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65" name="TextBox 184"/>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66" name="TextBox 185"/>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67" name="TextBox 186"/>
          <p:cNvSpPr txBox="1"/>
          <p:nvPr/>
        </p:nvSpPr>
        <p:spPr>
          <a:xfrm flipH="1">
            <a:off x="1333500" y="2100263"/>
            <a:ext cx="44450"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a:solidFill>
                <a:srgbClr val="000000"/>
              </a:solidFill>
            </a:endParaRPr>
          </a:p>
        </p:txBody>
      </p:sp>
      <p:sp>
        <p:nvSpPr>
          <p:cNvPr id="168" name="TextBox 187"/>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69" name="TextBox 188"/>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70" name="TextBox 189"/>
          <p:cNvSpPr txBox="1"/>
          <p:nvPr/>
        </p:nvSpPr>
        <p:spPr>
          <a:xfrm>
            <a:off x="1333500" y="2100263"/>
            <a:ext cx="693738" cy="24923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sz="1000">
              <a:solidFill>
                <a:srgbClr val="000000"/>
              </a:solidFill>
            </a:endParaRPr>
          </a:p>
        </p:txBody>
      </p:sp>
      <p:sp>
        <p:nvSpPr>
          <p:cNvPr id="171" name="TextBox 190"/>
          <p:cNvSpPr txBox="1"/>
          <p:nvPr/>
        </p:nvSpPr>
        <p:spPr>
          <a:xfrm flipH="1" flipV="1">
            <a:off x="1333500" y="2100263"/>
            <a:ext cx="100013" cy="24923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ZA" sz="1000">
              <a:solidFill>
                <a:srgbClr val="000000"/>
              </a:solidFill>
            </a:endParaRPr>
          </a:p>
        </p:txBody>
      </p:sp>
      <p:sp>
        <p:nvSpPr>
          <p:cNvPr id="172" name="TextBox 191"/>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73" name="TextBox 192"/>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74" name="TextBox 193"/>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75" name="TextBox 194"/>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76" name="TextBox 195"/>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77" name="TextBox 196"/>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78" name="TextBox 197"/>
          <p:cNvSpPr txBox="1"/>
          <p:nvPr/>
        </p:nvSpPr>
        <p:spPr>
          <a:xfrm flipH="1">
            <a:off x="1333500" y="2100263"/>
            <a:ext cx="44450"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a:solidFill>
                <a:srgbClr val="000000"/>
              </a:solidFill>
            </a:endParaRPr>
          </a:p>
        </p:txBody>
      </p:sp>
      <p:sp>
        <p:nvSpPr>
          <p:cNvPr id="179" name="TextBox 198"/>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80" name="TextBox 199"/>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81" name="TextBox 200"/>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82" name="TextBox 201"/>
          <p:cNvSpPr txBox="1"/>
          <p:nvPr/>
        </p:nvSpPr>
        <p:spPr>
          <a:xfrm>
            <a:off x="1333500" y="2100263"/>
            <a:ext cx="693738" cy="24923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sz="1000">
              <a:solidFill>
                <a:srgbClr val="000000"/>
              </a:solidFill>
            </a:endParaRPr>
          </a:p>
        </p:txBody>
      </p:sp>
      <p:sp>
        <p:nvSpPr>
          <p:cNvPr id="183" name="TextBox 202"/>
          <p:cNvSpPr txBox="1"/>
          <p:nvPr/>
        </p:nvSpPr>
        <p:spPr>
          <a:xfrm flipH="1" flipV="1">
            <a:off x="1333500" y="2100263"/>
            <a:ext cx="100013" cy="24923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ZA" sz="1000">
              <a:solidFill>
                <a:srgbClr val="000000"/>
              </a:solidFill>
            </a:endParaRPr>
          </a:p>
        </p:txBody>
      </p:sp>
      <p:sp>
        <p:nvSpPr>
          <p:cNvPr id="184" name="TextBox 203"/>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85" name="TextBox 204"/>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86" name="TextBox 205"/>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87" name="TextBox 206"/>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88" name="TextBox 207"/>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89" name="TextBox 208"/>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90" name="TextBox 209"/>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91" name="TextBox 210"/>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92" name="TextBox 211"/>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93" name="TextBox 212"/>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94" name="TextBox 213"/>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95" name="TextBox 214"/>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96" name="TextBox 215"/>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97" name="TextBox 216"/>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98" name="TextBox 217"/>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99" name="TextBox 218"/>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00" name="TextBox 219"/>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01" name="TextBox 220"/>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02" name="TextBox 221"/>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03" name="TextBox 222"/>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04" name="TextBox 223"/>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05" name="TextBox 224"/>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06" name="TextBox 225"/>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07" name="TextBox 226"/>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08" name="TextBox 227"/>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09" name="TextBox 228"/>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10" name="TextBox 229"/>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11" name="TextBox 230"/>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12" name="TextBox 231"/>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13" name="TextBox 232"/>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14" name="TextBox 233"/>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15" name="TextBox 234"/>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16" name="TextBox 235"/>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17" name="TextBox 236"/>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18" name="TextBox 237"/>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19" name="TextBox 238"/>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20" name="TextBox 239"/>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21" name="TextBox 240"/>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22" name="TextBox 241"/>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23" name="TextBox 242"/>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24" name="TextBox 243"/>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25" name="TextBox 244"/>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26" name="TextBox 245"/>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27" name="TextBox 246"/>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28" name="TextBox 247"/>
          <p:cNvSpPr txBox="1"/>
          <p:nvPr/>
        </p:nvSpPr>
        <p:spPr>
          <a:xfrm flipH="1">
            <a:off x="1333500" y="1909763"/>
            <a:ext cx="96838" cy="33337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a:solidFill>
                <a:srgbClr val="000000"/>
              </a:solidFill>
            </a:endParaRPr>
          </a:p>
        </p:txBody>
      </p:sp>
      <p:sp>
        <p:nvSpPr>
          <p:cNvPr id="229" name="TextBox 248"/>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30" name="TextBox 249"/>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31" name="TextBox 250"/>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32" name="TextBox 251"/>
          <p:cNvSpPr txBox="1"/>
          <p:nvPr/>
        </p:nvSpPr>
        <p:spPr>
          <a:xfrm flipH="1" flipV="1">
            <a:off x="1333500" y="1917700"/>
            <a:ext cx="100013" cy="249238"/>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ZA" sz="1000">
              <a:solidFill>
                <a:srgbClr val="000000"/>
              </a:solidFill>
            </a:endParaRPr>
          </a:p>
        </p:txBody>
      </p:sp>
      <p:sp>
        <p:nvSpPr>
          <p:cNvPr id="233" name="TextBox 260"/>
          <p:cNvSpPr txBox="1"/>
          <p:nvPr/>
        </p:nvSpPr>
        <p:spPr>
          <a:xfrm flipH="1">
            <a:off x="1333500" y="1917700"/>
            <a:ext cx="4445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a:solidFill>
                <a:srgbClr val="000000"/>
              </a:solidFill>
            </a:endParaRPr>
          </a:p>
        </p:txBody>
      </p:sp>
      <p:sp>
        <p:nvSpPr>
          <p:cNvPr id="234" name="TextBox 262"/>
          <p:cNvSpPr txBox="1"/>
          <p:nvPr/>
        </p:nvSpPr>
        <p:spPr>
          <a:xfrm flipH="1" flipV="1">
            <a:off x="1333500" y="1917700"/>
            <a:ext cx="100013" cy="249238"/>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ZA" sz="1000">
              <a:solidFill>
                <a:srgbClr val="000000"/>
              </a:solidFill>
            </a:endParaRPr>
          </a:p>
        </p:txBody>
      </p:sp>
      <p:sp>
        <p:nvSpPr>
          <p:cNvPr id="235" name="TextBox 264"/>
          <p:cNvSpPr txBox="1"/>
          <p:nvPr/>
        </p:nvSpPr>
        <p:spPr>
          <a:xfrm flipV="1">
            <a:off x="2840038" y="2100263"/>
            <a:ext cx="695325" cy="20955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sz="1000">
              <a:solidFill>
                <a:srgbClr val="000000"/>
              </a:solidFill>
            </a:endParaRPr>
          </a:p>
        </p:txBody>
      </p:sp>
      <p:sp>
        <p:nvSpPr>
          <p:cNvPr id="236" name="TextBox 265"/>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37" name="TextBox 266"/>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38" name="TextBox 267"/>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39" name="TextBox 268"/>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40" name="TextBox 269"/>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41" name="TextBox 270"/>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42" name="TextBox 271"/>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43" name="TextBox 272"/>
          <p:cNvSpPr txBox="1"/>
          <p:nvPr/>
        </p:nvSpPr>
        <p:spPr>
          <a:xfrm flipH="1">
            <a:off x="1333500" y="1917700"/>
            <a:ext cx="4445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a:solidFill>
                <a:srgbClr val="000000"/>
              </a:solidFill>
            </a:endParaRPr>
          </a:p>
        </p:txBody>
      </p:sp>
      <p:sp>
        <p:nvSpPr>
          <p:cNvPr id="244" name="TextBox 273"/>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45" name="TextBox 274"/>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46" name="TextBox 275"/>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47" name="TextBox 276"/>
          <p:cNvSpPr txBox="1"/>
          <p:nvPr/>
        </p:nvSpPr>
        <p:spPr>
          <a:xfrm>
            <a:off x="1333500" y="1917700"/>
            <a:ext cx="693738" cy="249238"/>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sz="1000">
              <a:solidFill>
                <a:srgbClr val="000000"/>
              </a:solidFill>
            </a:endParaRPr>
          </a:p>
        </p:txBody>
      </p:sp>
      <p:sp>
        <p:nvSpPr>
          <p:cNvPr id="248" name="TextBox 277"/>
          <p:cNvSpPr txBox="1"/>
          <p:nvPr/>
        </p:nvSpPr>
        <p:spPr>
          <a:xfrm flipH="1" flipV="1">
            <a:off x="1333500" y="1917700"/>
            <a:ext cx="100013" cy="249238"/>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ZA" sz="1000">
              <a:solidFill>
                <a:srgbClr val="000000"/>
              </a:solidFill>
            </a:endParaRPr>
          </a:p>
        </p:txBody>
      </p:sp>
      <p:sp>
        <p:nvSpPr>
          <p:cNvPr id="249" name="TextBox 279"/>
          <p:cNvSpPr txBox="1"/>
          <p:nvPr/>
        </p:nvSpPr>
        <p:spPr>
          <a:xfrm>
            <a:off x="45799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50" name="TextBox 280"/>
          <p:cNvSpPr txBox="1"/>
          <p:nvPr/>
        </p:nvSpPr>
        <p:spPr>
          <a:xfrm>
            <a:off x="45799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51" name="TextBox 281"/>
          <p:cNvSpPr txBox="1"/>
          <p:nvPr/>
        </p:nvSpPr>
        <p:spPr>
          <a:xfrm>
            <a:off x="45799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52" name="TextBox 282"/>
          <p:cNvSpPr txBox="1"/>
          <p:nvPr/>
        </p:nvSpPr>
        <p:spPr>
          <a:xfrm>
            <a:off x="45799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53" name="TextBox 283"/>
          <p:cNvSpPr txBox="1"/>
          <p:nvPr/>
        </p:nvSpPr>
        <p:spPr>
          <a:xfrm>
            <a:off x="45799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54" name="TextBox 284"/>
          <p:cNvSpPr txBox="1"/>
          <p:nvPr/>
        </p:nvSpPr>
        <p:spPr>
          <a:xfrm>
            <a:off x="45799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55" name="TextBox 285"/>
          <p:cNvSpPr txBox="1"/>
          <p:nvPr/>
        </p:nvSpPr>
        <p:spPr>
          <a:xfrm flipH="1">
            <a:off x="1333500" y="1917700"/>
            <a:ext cx="4445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a:solidFill>
                <a:srgbClr val="000000"/>
              </a:solidFill>
            </a:endParaRPr>
          </a:p>
        </p:txBody>
      </p:sp>
      <p:sp>
        <p:nvSpPr>
          <p:cNvPr id="256" name="TextBox 286"/>
          <p:cNvSpPr txBox="1"/>
          <p:nvPr/>
        </p:nvSpPr>
        <p:spPr>
          <a:xfrm>
            <a:off x="1333500" y="1917700"/>
            <a:ext cx="693738" cy="249238"/>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sz="1000">
              <a:solidFill>
                <a:srgbClr val="000000"/>
              </a:solidFill>
            </a:endParaRPr>
          </a:p>
        </p:txBody>
      </p:sp>
      <p:sp>
        <p:nvSpPr>
          <p:cNvPr id="257" name="TextBox 287"/>
          <p:cNvSpPr txBox="1"/>
          <p:nvPr/>
        </p:nvSpPr>
        <p:spPr>
          <a:xfrm flipH="1" flipV="1">
            <a:off x="1333500" y="1917700"/>
            <a:ext cx="100013" cy="249238"/>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ZA" sz="1000">
              <a:solidFill>
                <a:srgbClr val="000000"/>
              </a:solidFill>
            </a:endParaRPr>
          </a:p>
        </p:txBody>
      </p:sp>
      <p:sp>
        <p:nvSpPr>
          <p:cNvPr id="258" name="TextBox 288"/>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59" name="TextBox 289"/>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60" name="TextBox 290"/>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61" name="TextBox 291"/>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62" name="TextBox 292"/>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63" name="TextBox 293"/>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64" name="TextBox 294"/>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65" name="TextBox 295"/>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66" name="TextBox 296"/>
          <p:cNvSpPr txBox="1"/>
          <p:nvPr/>
        </p:nvSpPr>
        <p:spPr>
          <a:xfrm flipH="1">
            <a:off x="1333500" y="2100263"/>
            <a:ext cx="44450"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a:solidFill>
                <a:srgbClr val="000000"/>
              </a:solidFill>
            </a:endParaRPr>
          </a:p>
        </p:txBody>
      </p:sp>
      <p:sp>
        <p:nvSpPr>
          <p:cNvPr id="267" name="TextBox 297"/>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68" name="TextBox 298"/>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69" name="TextBox 299"/>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70" name="TextBox 300"/>
          <p:cNvSpPr txBox="1"/>
          <p:nvPr/>
        </p:nvSpPr>
        <p:spPr>
          <a:xfrm>
            <a:off x="1333500" y="2100263"/>
            <a:ext cx="693738" cy="24923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sz="1000">
              <a:solidFill>
                <a:srgbClr val="000000"/>
              </a:solidFill>
            </a:endParaRPr>
          </a:p>
        </p:txBody>
      </p:sp>
      <p:sp>
        <p:nvSpPr>
          <p:cNvPr id="271" name="TextBox 301"/>
          <p:cNvSpPr txBox="1"/>
          <p:nvPr/>
        </p:nvSpPr>
        <p:spPr>
          <a:xfrm flipH="1" flipV="1">
            <a:off x="1333500" y="2100263"/>
            <a:ext cx="100013" cy="24923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ZA" sz="1000">
              <a:solidFill>
                <a:srgbClr val="000000"/>
              </a:solidFill>
            </a:endParaRPr>
          </a:p>
        </p:txBody>
      </p:sp>
      <p:sp>
        <p:nvSpPr>
          <p:cNvPr id="272" name="TextBox 310"/>
          <p:cNvSpPr txBox="1"/>
          <p:nvPr/>
        </p:nvSpPr>
        <p:spPr>
          <a:xfrm flipH="1">
            <a:off x="1333500" y="2100263"/>
            <a:ext cx="44450"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a:solidFill>
                <a:srgbClr val="000000"/>
              </a:solidFill>
            </a:endParaRPr>
          </a:p>
        </p:txBody>
      </p:sp>
      <p:sp>
        <p:nvSpPr>
          <p:cNvPr id="273" name="TextBox 314"/>
          <p:cNvSpPr txBox="1"/>
          <p:nvPr/>
        </p:nvSpPr>
        <p:spPr>
          <a:xfrm>
            <a:off x="1333500" y="2100263"/>
            <a:ext cx="693738" cy="24923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sz="1000">
              <a:solidFill>
                <a:srgbClr val="000000"/>
              </a:solidFill>
            </a:endParaRPr>
          </a:p>
        </p:txBody>
      </p:sp>
      <p:sp>
        <p:nvSpPr>
          <p:cNvPr id="274" name="TextBox 315"/>
          <p:cNvSpPr txBox="1"/>
          <p:nvPr/>
        </p:nvSpPr>
        <p:spPr>
          <a:xfrm flipH="1" flipV="1">
            <a:off x="1333500" y="2100263"/>
            <a:ext cx="100013" cy="24923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ZA" sz="1000">
              <a:solidFill>
                <a:srgbClr val="000000"/>
              </a:solidFill>
            </a:endParaRPr>
          </a:p>
        </p:txBody>
      </p:sp>
      <p:sp>
        <p:nvSpPr>
          <p:cNvPr id="275" name="TextBox 317"/>
          <p:cNvSpPr txBox="1"/>
          <p:nvPr/>
        </p:nvSpPr>
        <p:spPr>
          <a:xfrm flipV="1">
            <a:off x="4579938" y="2290763"/>
            <a:ext cx="695325" cy="20955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sz="1000">
              <a:solidFill>
                <a:srgbClr val="000000"/>
              </a:solidFill>
            </a:endParaRPr>
          </a:p>
        </p:txBody>
      </p:sp>
      <p:sp>
        <p:nvSpPr>
          <p:cNvPr id="276" name="TextBox 318"/>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77" name="TextBox 319"/>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78" name="TextBox 320"/>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79" name="TextBox 321"/>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80" name="TextBox 322"/>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81" name="TextBox 323"/>
          <p:cNvSpPr txBox="1"/>
          <p:nvPr/>
        </p:nvSpPr>
        <p:spPr>
          <a:xfrm flipH="1">
            <a:off x="1333500" y="2100263"/>
            <a:ext cx="44450"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a:solidFill>
                <a:srgbClr val="000000"/>
              </a:solidFill>
            </a:endParaRPr>
          </a:p>
        </p:txBody>
      </p:sp>
      <p:sp>
        <p:nvSpPr>
          <p:cNvPr id="282" name="TextBox 324"/>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83" name="TextBox 325"/>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84" name="TextBox 326"/>
          <p:cNvSpPr txBox="1"/>
          <p:nvPr/>
        </p:nvSpPr>
        <p:spPr>
          <a:xfrm>
            <a:off x="1333500" y="2100263"/>
            <a:ext cx="693738" cy="24923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sz="1000">
              <a:solidFill>
                <a:srgbClr val="000000"/>
              </a:solidFill>
            </a:endParaRPr>
          </a:p>
        </p:txBody>
      </p:sp>
      <p:sp>
        <p:nvSpPr>
          <p:cNvPr id="285" name="TextBox 327"/>
          <p:cNvSpPr txBox="1"/>
          <p:nvPr/>
        </p:nvSpPr>
        <p:spPr>
          <a:xfrm flipH="1" flipV="1">
            <a:off x="1333500" y="2100263"/>
            <a:ext cx="100013" cy="24923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ZA" sz="1000">
              <a:solidFill>
                <a:srgbClr val="000000"/>
              </a:solidFill>
            </a:endParaRPr>
          </a:p>
        </p:txBody>
      </p:sp>
      <p:sp>
        <p:nvSpPr>
          <p:cNvPr id="286" name="TextBox 329"/>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87" name="TextBox 330"/>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88" name="TextBox 331"/>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89" name="TextBox 332"/>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90" name="TextBox 333"/>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91" name="TextBox 334"/>
          <p:cNvSpPr txBox="1"/>
          <p:nvPr/>
        </p:nvSpPr>
        <p:spPr>
          <a:xfrm flipH="1">
            <a:off x="1333500" y="2100263"/>
            <a:ext cx="44450"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a:solidFill>
                <a:srgbClr val="000000"/>
              </a:solidFill>
            </a:endParaRPr>
          </a:p>
        </p:txBody>
      </p:sp>
      <p:sp>
        <p:nvSpPr>
          <p:cNvPr id="292" name="TextBox 335"/>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93" name="TextBox 336"/>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94" name="TextBox 337"/>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95" name="TextBox 338"/>
          <p:cNvSpPr txBox="1"/>
          <p:nvPr/>
        </p:nvSpPr>
        <p:spPr>
          <a:xfrm>
            <a:off x="1333500" y="2100263"/>
            <a:ext cx="693738" cy="24923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sz="1000">
              <a:solidFill>
                <a:srgbClr val="000000"/>
              </a:solidFill>
            </a:endParaRPr>
          </a:p>
        </p:txBody>
      </p:sp>
      <p:sp>
        <p:nvSpPr>
          <p:cNvPr id="296" name="TextBox 339"/>
          <p:cNvSpPr txBox="1"/>
          <p:nvPr/>
        </p:nvSpPr>
        <p:spPr>
          <a:xfrm flipH="1" flipV="1">
            <a:off x="1333500" y="2100263"/>
            <a:ext cx="100013" cy="24923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ZA" sz="1000">
              <a:solidFill>
                <a:srgbClr val="000000"/>
              </a:solidFill>
            </a:endParaRPr>
          </a:p>
        </p:txBody>
      </p:sp>
      <p:sp>
        <p:nvSpPr>
          <p:cNvPr id="297" name="TextBox 340"/>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98" name="TextBox 341"/>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99" name="TextBox 342"/>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300" name="TextBox 343"/>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301" name="TextBox 344"/>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302" name="TextBox 345"/>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303" name="TextBox 346"/>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304" name="TextBox 347"/>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305" name="TextBox 348"/>
          <p:cNvSpPr txBox="1"/>
          <p:nvPr/>
        </p:nvSpPr>
        <p:spPr>
          <a:xfrm flipH="1">
            <a:off x="1333500" y="1909763"/>
            <a:ext cx="96838" cy="33337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a:solidFill>
                <a:srgbClr val="000000"/>
              </a:solidFill>
            </a:endParaRPr>
          </a:p>
        </p:txBody>
      </p:sp>
      <p:sp>
        <p:nvSpPr>
          <p:cNvPr id="306" name="TextBox 349"/>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307" name="TextBox 350"/>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308" name="TextBox 351"/>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309" name="TextBox 352"/>
          <p:cNvSpPr txBox="1"/>
          <p:nvPr/>
        </p:nvSpPr>
        <p:spPr>
          <a:xfrm flipH="1" flipV="1">
            <a:off x="1333500" y="1917700"/>
            <a:ext cx="100013" cy="249238"/>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ZA" sz="1000">
              <a:solidFill>
                <a:srgbClr val="000000"/>
              </a:solidFill>
            </a:endParaRPr>
          </a:p>
        </p:txBody>
      </p:sp>
      <p:sp>
        <p:nvSpPr>
          <p:cNvPr id="310" name="TextBox 361"/>
          <p:cNvSpPr txBox="1"/>
          <p:nvPr/>
        </p:nvSpPr>
        <p:spPr>
          <a:xfrm flipH="1">
            <a:off x="1333500" y="1917700"/>
            <a:ext cx="4445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a:solidFill>
                <a:srgbClr val="000000"/>
              </a:solidFill>
            </a:endParaRPr>
          </a:p>
        </p:txBody>
      </p:sp>
      <p:sp>
        <p:nvSpPr>
          <p:cNvPr id="311" name="TextBox 363"/>
          <p:cNvSpPr txBox="1"/>
          <p:nvPr/>
        </p:nvSpPr>
        <p:spPr>
          <a:xfrm flipH="1" flipV="1">
            <a:off x="1333500" y="1917700"/>
            <a:ext cx="100013" cy="249238"/>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ZA" sz="1000">
              <a:solidFill>
                <a:srgbClr val="000000"/>
              </a:solidFill>
            </a:endParaRPr>
          </a:p>
        </p:txBody>
      </p:sp>
      <p:sp>
        <p:nvSpPr>
          <p:cNvPr id="312" name="TextBox 365"/>
          <p:cNvSpPr txBox="1"/>
          <p:nvPr/>
        </p:nvSpPr>
        <p:spPr>
          <a:xfrm flipV="1">
            <a:off x="2840038" y="2100263"/>
            <a:ext cx="695325" cy="20955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sz="1000">
              <a:solidFill>
                <a:srgbClr val="000000"/>
              </a:solidFill>
            </a:endParaRPr>
          </a:p>
        </p:txBody>
      </p:sp>
      <p:sp>
        <p:nvSpPr>
          <p:cNvPr id="313" name="TextBox 366"/>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314" name="TextBox 367"/>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315" name="TextBox 368"/>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316" name="TextBox 369"/>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317" name="TextBox 370"/>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318" name="TextBox 371"/>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319" name="TextBox 372"/>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320" name="TextBox 373"/>
          <p:cNvSpPr txBox="1"/>
          <p:nvPr/>
        </p:nvSpPr>
        <p:spPr>
          <a:xfrm flipH="1">
            <a:off x="1333500" y="1917700"/>
            <a:ext cx="4445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a:solidFill>
                <a:srgbClr val="000000"/>
              </a:solidFill>
            </a:endParaRPr>
          </a:p>
        </p:txBody>
      </p:sp>
      <p:sp>
        <p:nvSpPr>
          <p:cNvPr id="321" name="TextBox 374"/>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322" name="TextBox 375"/>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323" name="TextBox 376"/>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324" name="TextBox 377"/>
          <p:cNvSpPr txBox="1"/>
          <p:nvPr/>
        </p:nvSpPr>
        <p:spPr>
          <a:xfrm>
            <a:off x="1333500" y="1917700"/>
            <a:ext cx="693738" cy="249238"/>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sz="1000">
              <a:solidFill>
                <a:srgbClr val="000000"/>
              </a:solidFill>
            </a:endParaRPr>
          </a:p>
        </p:txBody>
      </p:sp>
      <p:sp>
        <p:nvSpPr>
          <p:cNvPr id="325" name="TextBox 378"/>
          <p:cNvSpPr txBox="1"/>
          <p:nvPr/>
        </p:nvSpPr>
        <p:spPr>
          <a:xfrm flipH="1" flipV="1">
            <a:off x="1333500" y="1917700"/>
            <a:ext cx="100013" cy="249238"/>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ZA" sz="1000">
              <a:solidFill>
                <a:srgbClr val="000000"/>
              </a:solidFill>
            </a:endParaRPr>
          </a:p>
        </p:txBody>
      </p:sp>
      <p:sp>
        <p:nvSpPr>
          <p:cNvPr id="326" name="TextBox 379"/>
          <p:cNvSpPr txBox="1"/>
          <p:nvPr/>
        </p:nvSpPr>
        <p:spPr>
          <a:xfrm>
            <a:off x="45799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327" name="TextBox 380"/>
          <p:cNvSpPr txBox="1"/>
          <p:nvPr/>
        </p:nvSpPr>
        <p:spPr>
          <a:xfrm>
            <a:off x="45799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328" name="TextBox 381"/>
          <p:cNvSpPr txBox="1"/>
          <p:nvPr/>
        </p:nvSpPr>
        <p:spPr>
          <a:xfrm>
            <a:off x="45799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329" name="TextBox 382"/>
          <p:cNvSpPr txBox="1"/>
          <p:nvPr/>
        </p:nvSpPr>
        <p:spPr>
          <a:xfrm>
            <a:off x="45799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330" name="TextBox 383"/>
          <p:cNvSpPr txBox="1"/>
          <p:nvPr/>
        </p:nvSpPr>
        <p:spPr>
          <a:xfrm>
            <a:off x="45799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331" name="TextBox 384"/>
          <p:cNvSpPr txBox="1"/>
          <p:nvPr/>
        </p:nvSpPr>
        <p:spPr>
          <a:xfrm>
            <a:off x="45799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332" name="TextBox 385"/>
          <p:cNvSpPr txBox="1"/>
          <p:nvPr/>
        </p:nvSpPr>
        <p:spPr>
          <a:xfrm>
            <a:off x="45799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333" name="TextBox 386"/>
          <p:cNvSpPr txBox="1"/>
          <p:nvPr/>
        </p:nvSpPr>
        <p:spPr>
          <a:xfrm flipH="1">
            <a:off x="1333500" y="1917700"/>
            <a:ext cx="4445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a:solidFill>
                <a:srgbClr val="000000"/>
              </a:solidFill>
            </a:endParaRPr>
          </a:p>
        </p:txBody>
      </p:sp>
      <p:sp>
        <p:nvSpPr>
          <p:cNvPr id="334" name="TextBox 387"/>
          <p:cNvSpPr txBox="1"/>
          <p:nvPr/>
        </p:nvSpPr>
        <p:spPr>
          <a:xfrm>
            <a:off x="1333500" y="1917700"/>
            <a:ext cx="693738" cy="249238"/>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sz="1000">
              <a:solidFill>
                <a:srgbClr val="000000"/>
              </a:solidFill>
            </a:endParaRPr>
          </a:p>
        </p:txBody>
      </p:sp>
      <p:sp>
        <p:nvSpPr>
          <p:cNvPr id="335" name="TextBox 388"/>
          <p:cNvSpPr txBox="1"/>
          <p:nvPr/>
        </p:nvSpPr>
        <p:spPr>
          <a:xfrm flipH="1" flipV="1">
            <a:off x="1333500" y="1917700"/>
            <a:ext cx="100013" cy="249238"/>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ZA" sz="1000">
              <a:solidFill>
                <a:srgbClr val="000000"/>
              </a:solidFill>
            </a:endParaRPr>
          </a:p>
        </p:txBody>
      </p:sp>
      <p:sp>
        <p:nvSpPr>
          <p:cNvPr id="336" name="TextBox 389"/>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337" name="TextBox 390"/>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338" name="TextBox 391"/>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339" name="TextBox 392"/>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340" name="TextBox 393"/>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341" name="TextBox 394"/>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342" name="TextBox 395"/>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343" name="TextBox 396"/>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344" name="TextBox 397"/>
          <p:cNvSpPr txBox="1"/>
          <p:nvPr/>
        </p:nvSpPr>
        <p:spPr>
          <a:xfrm flipH="1">
            <a:off x="1333500" y="2100263"/>
            <a:ext cx="44450"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a:solidFill>
                <a:srgbClr val="000000"/>
              </a:solidFill>
            </a:endParaRPr>
          </a:p>
        </p:txBody>
      </p:sp>
      <p:sp>
        <p:nvSpPr>
          <p:cNvPr id="345" name="TextBox 398"/>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346" name="TextBox 399"/>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347" name="TextBox 400"/>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348" name="TextBox 401"/>
          <p:cNvSpPr txBox="1"/>
          <p:nvPr/>
        </p:nvSpPr>
        <p:spPr>
          <a:xfrm>
            <a:off x="1333500" y="2100263"/>
            <a:ext cx="693738" cy="24923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sz="1000">
              <a:solidFill>
                <a:srgbClr val="000000"/>
              </a:solidFill>
            </a:endParaRPr>
          </a:p>
        </p:txBody>
      </p:sp>
      <p:sp>
        <p:nvSpPr>
          <p:cNvPr id="349" name="TextBox 402"/>
          <p:cNvSpPr txBox="1"/>
          <p:nvPr/>
        </p:nvSpPr>
        <p:spPr>
          <a:xfrm flipH="1" flipV="1">
            <a:off x="1333500" y="2100263"/>
            <a:ext cx="100013" cy="24923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ZA" sz="1000">
              <a:solidFill>
                <a:srgbClr val="000000"/>
              </a:solidFill>
            </a:endParaRPr>
          </a:p>
        </p:txBody>
      </p:sp>
      <p:sp>
        <p:nvSpPr>
          <p:cNvPr id="350" name="TextBox 411"/>
          <p:cNvSpPr txBox="1"/>
          <p:nvPr/>
        </p:nvSpPr>
        <p:spPr>
          <a:xfrm flipH="1">
            <a:off x="1333500" y="2100263"/>
            <a:ext cx="44450"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a:solidFill>
                <a:srgbClr val="000000"/>
              </a:solidFill>
            </a:endParaRPr>
          </a:p>
        </p:txBody>
      </p:sp>
      <p:sp>
        <p:nvSpPr>
          <p:cNvPr id="351" name="TextBox 414"/>
          <p:cNvSpPr txBox="1"/>
          <p:nvPr/>
        </p:nvSpPr>
        <p:spPr>
          <a:xfrm>
            <a:off x="1333500" y="2100263"/>
            <a:ext cx="693738" cy="24923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sz="1000">
              <a:solidFill>
                <a:srgbClr val="000000"/>
              </a:solidFill>
            </a:endParaRPr>
          </a:p>
        </p:txBody>
      </p:sp>
      <p:sp>
        <p:nvSpPr>
          <p:cNvPr id="352" name="TextBox 415"/>
          <p:cNvSpPr txBox="1"/>
          <p:nvPr/>
        </p:nvSpPr>
        <p:spPr>
          <a:xfrm flipH="1" flipV="1">
            <a:off x="1333500" y="2100263"/>
            <a:ext cx="100013" cy="24923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ZA" sz="1000">
              <a:solidFill>
                <a:srgbClr val="000000"/>
              </a:solidFill>
            </a:endParaRPr>
          </a:p>
        </p:txBody>
      </p:sp>
      <p:sp>
        <p:nvSpPr>
          <p:cNvPr id="353" name="TextBox 417"/>
          <p:cNvSpPr txBox="1"/>
          <p:nvPr/>
        </p:nvSpPr>
        <p:spPr>
          <a:xfrm flipV="1">
            <a:off x="4579938" y="2290763"/>
            <a:ext cx="695325" cy="20955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sz="1000">
              <a:solidFill>
                <a:srgbClr val="000000"/>
              </a:solidFill>
            </a:endParaRPr>
          </a:p>
        </p:txBody>
      </p:sp>
      <p:sp>
        <p:nvSpPr>
          <p:cNvPr id="354" name="TextBox 418"/>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355" name="TextBox 419"/>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356" name="TextBox 420"/>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357" name="TextBox 421"/>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358" name="TextBox 422"/>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359" name="TextBox 423"/>
          <p:cNvSpPr txBox="1"/>
          <p:nvPr/>
        </p:nvSpPr>
        <p:spPr>
          <a:xfrm flipH="1">
            <a:off x="1333500" y="2100263"/>
            <a:ext cx="44450"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a:solidFill>
                <a:srgbClr val="000000"/>
              </a:solidFill>
            </a:endParaRPr>
          </a:p>
        </p:txBody>
      </p:sp>
      <p:sp>
        <p:nvSpPr>
          <p:cNvPr id="360" name="TextBox 424"/>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361" name="TextBox 425"/>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362" name="TextBox 426"/>
          <p:cNvSpPr txBox="1"/>
          <p:nvPr/>
        </p:nvSpPr>
        <p:spPr>
          <a:xfrm>
            <a:off x="1333500" y="2100263"/>
            <a:ext cx="693738" cy="24923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sz="1000">
              <a:solidFill>
                <a:srgbClr val="000000"/>
              </a:solidFill>
            </a:endParaRPr>
          </a:p>
        </p:txBody>
      </p:sp>
      <p:sp>
        <p:nvSpPr>
          <p:cNvPr id="363" name="TextBox 427"/>
          <p:cNvSpPr txBox="1"/>
          <p:nvPr/>
        </p:nvSpPr>
        <p:spPr>
          <a:xfrm flipH="1" flipV="1">
            <a:off x="1333500" y="2100263"/>
            <a:ext cx="100013" cy="24923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ZA" sz="1000">
              <a:solidFill>
                <a:srgbClr val="000000"/>
              </a:solidFill>
            </a:endParaRPr>
          </a:p>
        </p:txBody>
      </p:sp>
      <p:sp>
        <p:nvSpPr>
          <p:cNvPr id="364" name="TextBox 428"/>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365" name="TextBox 429"/>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366" name="TextBox 430"/>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367" name="TextBox 431"/>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368" name="TextBox 432"/>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369" name="TextBox 433"/>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370" name="TextBox 434"/>
          <p:cNvSpPr txBox="1"/>
          <p:nvPr/>
        </p:nvSpPr>
        <p:spPr>
          <a:xfrm flipH="1">
            <a:off x="1333500" y="2100263"/>
            <a:ext cx="44450"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a:solidFill>
                <a:srgbClr val="000000"/>
              </a:solidFill>
            </a:endParaRPr>
          </a:p>
        </p:txBody>
      </p:sp>
      <p:sp>
        <p:nvSpPr>
          <p:cNvPr id="371" name="TextBox 435"/>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372" name="TextBox 436"/>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373" name="TextBox 437"/>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374" name="TextBox 438"/>
          <p:cNvSpPr txBox="1"/>
          <p:nvPr/>
        </p:nvSpPr>
        <p:spPr>
          <a:xfrm>
            <a:off x="1333500" y="2100263"/>
            <a:ext cx="693738" cy="24923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sz="1000">
              <a:solidFill>
                <a:srgbClr val="000000"/>
              </a:solidFill>
            </a:endParaRPr>
          </a:p>
        </p:txBody>
      </p:sp>
      <p:sp>
        <p:nvSpPr>
          <p:cNvPr id="375" name="TextBox 439"/>
          <p:cNvSpPr txBox="1"/>
          <p:nvPr/>
        </p:nvSpPr>
        <p:spPr>
          <a:xfrm flipH="1" flipV="1">
            <a:off x="1333500" y="2100263"/>
            <a:ext cx="100013" cy="24923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ZA" sz="1000">
              <a:solidFill>
                <a:srgbClr val="000000"/>
              </a:solidFill>
            </a:endParaRPr>
          </a:p>
        </p:txBody>
      </p:sp>
      <p:sp>
        <p:nvSpPr>
          <p:cNvPr id="376" name="TextBox 440"/>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377" name="TextBox 441"/>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378" name="TextBox 442"/>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379" name="TextBox 443"/>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380" name="TextBox 444"/>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381" name="TextBox 445"/>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382" name="TextBox 446"/>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383" name="TextBox 447"/>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384" name="TextBox 448"/>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385" name="TextBox 449"/>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386" name="TextBox 450"/>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387" name="TextBox 451"/>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388" name="TextBox 452"/>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389" name="TextBox 453"/>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390" name="TextBox 454"/>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391" name="TextBox 455"/>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392" name="TextBox 456"/>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393" name="TextBox 457"/>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394" name="TextBox 458"/>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395" name="TextBox 459"/>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396" name="TextBox 460"/>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397" name="TextBox 461"/>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398" name="TextBox 462"/>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399" name="TextBox 463"/>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400" name="TextBox 464"/>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401" name="TextBox 465"/>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402" name="TextBox 466"/>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403" name="TextBox 467"/>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404" name="TextBox 468"/>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405" name="TextBox 469"/>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406" name="TextBox 470"/>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407" name="TextBox 471"/>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408" name="TextBox 472"/>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409" name="TextBox 473"/>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410" name="TextBox 474"/>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411" name="TextBox 475"/>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412" name="TextBox 476"/>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413" name="TextBox 477"/>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414" name="TextBox 478"/>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415" name="TextBox 479"/>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416" name="TextBox 480"/>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417" name="TextBox 481"/>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418" name="TextBox 482"/>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419" name="TextBox 483"/>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420" name="TextBox 484"/>
          <p:cNvSpPr txBox="1"/>
          <p:nvPr/>
        </p:nvSpPr>
        <p:spPr>
          <a:xfrm flipH="1">
            <a:off x="1333500" y="1909763"/>
            <a:ext cx="96838" cy="33337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a:solidFill>
                <a:srgbClr val="000000"/>
              </a:solidFill>
            </a:endParaRPr>
          </a:p>
        </p:txBody>
      </p:sp>
      <p:sp>
        <p:nvSpPr>
          <p:cNvPr id="421" name="TextBox 485"/>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422" name="TextBox 486"/>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423" name="TextBox 487"/>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424" name="TextBox 488"/>
          <p:cNvSpPr txBox="1"/>
          <p:nvPr/>
        </p:nvSpPr>
        <p:spPr>
          <a:xfrm flipH="1" flipV="1">
            <a:off x="1333500" y="1917700"/>
            <a:ext cx="100013" cy="249238"/>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ZA" sz="1000">
              <a:solidFill>
                <a:srgbClr val="000000"/>
              </a:solidFill>
            </a:endParaRPr>
          </a:p>
        </p:txBody>
      </p:sp>
      <p:sp>
        <p:nvSpPr>
          <p:cNvPr id="425" name="TextBox 489"/>
          <p:cNvSpPr txBox="1"/>
          <p:nvPr/>
        </p:nvSpPr>
        <p:spPr>
          <a:xfrm flipV="1">
            <a:off x="7926388" y="2070100"/>
            <a:ext cx="773112" cy="46038"/>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sz="1200">
              <a:solidFill>
                <a:srgbClr val="000000"/>
              </a:solidFill>
            </a:endParaRPr>
          </a:p>
        </p:txBody>
      </p:sp>
      <p:sp>
        <p:nvSpPr>
          <p:cNvPr id="426" name="TextBox 490"/>
          <p:cNvSpPr txBox="1"/>
          <p:nvPr/>
        </p:nvSpPr>
        <p:spPr>
          <a:xfrm>
            <a:off x="792638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427" name="TextBox 491"/>
          <p:cNvSpPr txBox="1"/>
          <p:nvPr/>
        </p:nvSpPr>
        <p:spPr>
          <a:xfrm>
            <a:off x="792638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428" name="TextBox 492"/>
          <p:cNvSpPr txBox="1"/>
          <p:nvPr/>
        </p:nvSpPr>
        <p:spPr>
          <a:xfrm>
            <a:off x="792638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429" name="TextBox 493"/>
          <p:cNvSpPr txBox="1"/>
          <p:nvPr/>
        </p:nvSpPr>
        <p:spPr>
          <a:xfrm>
            <a:off x="792638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430" name="TextBox 494"/>
          <p:cNvSpPr txBox="1"/>
          <p:nvPr/>
        </p:nvSpPr>
        <p:spPr>
          <a:xfrm>
            <a:off x="792638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431" name="TextBox 495"/>
          <p:cNvSpPr txBox="1"/>
          <p:nvPr/>
        </p:nvSpPr>
        <p:spPr>
          <a:xfrm>
            <a:off x="792638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432" name="TextBox 496"/>
          <p:cNvSpPr txBox="1"/>
          <p:nvPr/>
        </p:nvSpPr>
        <p:spPr>
          <a:xfrm>
            <a:off x="792638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433" name="TextBox 497"/>
          <p:cNvSpPr txBox="1"/>
          <p:nvPr/>
        </p:nvSpPr>
        <p:spPr>
          <a:xfrm flipH="1">
            <a:off x="1333500" y="1917700"/>
            <a:ext cx="4445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a:solidFill>
                <a:srgbClr val="000000"/>
              </a:solidFill>
            </a:endParaRPr>
          </a:p>
        </p:txBody>
      </p:sp>
      <p:sp>
        <p:nvSpPr>
          <p:cNvPr id="434" name="TextBox 498"/>
          <p:cNvSpPr txBox="1"/>
          <p:nvPr/>
        </p:nvSpPr>
        <p:spPr>
          <a:xfrm>
            <a:off x="792638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435" name="TextBox 499"/>
          <p:cNvSpPr txBox="1"/>
          <p:nvPr/>
        </p:nvSpPr>
        <p:spPr>
          <a:xfrm flipH="1" flipV="1">
            <a:off x="1333500" y="1917700"/>
            <a:ext cx="100013" cy="249238"/>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ZA" sz="1000">
              <a:solidFill>
                <a:srgbClr val="000000"/>
              </a:solidFill>
            </a:endParaRPr>
          </a:p>
        </p:txBody>
      </p:sp>
      <p:sp>
        <p:nvSpPr>
          <p:cNvPr id="436" name="TextBox 501"/>
          <p:cNvSpPr txBox="1"/>
          <p:nvPr/>
        </p:nvSpPr>
        <p:spPr>
          <a:xfrm flipV="1">
            <a:off x="2840038" y="2100263"/>
            <a:ext cx="695325" cy="20955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sz="1000">
              <a:solidFill>
                <a:srgbClr val="000000"/>
              </a:solidFill>
            </a:endParaRPr>
          </a:p>
        </p:txBody>
      </p:sp>
      <p:sp>
        <p:nvSpPr>
          <p:cNvPr id="437" name="TextBox 502"/>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438" name="TextBox 503"/>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439" name="TextBox 504"/>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440" name="TextBox 505"/>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441" name="TextBox 506"/>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442" name="TextBox 507"/>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443" name="TextBox 508"/>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444" name="TextBox 509"/>
          <p:cNvSpPr txBox="1"/>
          <p:nvPr/>
        </p:nvSpPr>
        <p:spPr>
          <a:xfrm flipH="1">
            <a:off x="1333500" y="1917700"/>
            <a:ext cx="4445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a:solidFill>
                <a:srgbClr val="000000"/>
              </a:solidFill>
            </a:endParaRPr>
          </a:p>
        </p:txBody>
      </p:sp>
      <p:sp>
        <p:nvSpPr>
          <p:cNvPr id="445" name="TextBox 510"/>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446" name="TextBox 511"/>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447" name="TextBox 512"/>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448" name="TextBox 513"/>
          <p:cNvSpPr txBox="1"/>
          <p:nvPr/>
        </p:nvSpPr>
        <p:spPr>
          <a:xfrm>
            <a:off x="1333500" y="1917700"/>
            <a:ext cx="693738" cy="249238"/>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sz="1000">
              <a:solidFill>
                <a:srgbClr val="000000"/>
              </a:solidFill>
            </a:endParaRPr>
          </a:p>
        </p:txBody>
      </p:sp>
      <p:sp>
        <p:nvSpPr>
          <p:cNvPr id="449" name="TextBox 514"/>
          <p:cNvSpPr txBox="1"/>
          <p:nvPr/>
        </p:nvSpPr>
        <p:spPr>
          <a:xfrm flipH="1" flipV="1">
            <a:off x="1333500" y="1917700"/>
            <a:ext cx="100013" cy="249238"/>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ZA" sz="1000">
              <a:solidFill>
                <a:srgbClr val="000000"/>
              </a:solidFill>
            </a:endParaRPr>
          </a:p>
        </p:txBody>
      </p:sp>
      <p:sp>
        <p:nvSpPr>
          <p:cNvPr id="450" name="TextBox 515"/>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451" name="TextBox 516"/>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452" name="TextBox 517"/>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453" name="TextBox 518"/>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454" name="TextBox 519"/>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455" name="TextBox 520"/>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456" name="TextBox 521"/>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457" name="TextBox 522"/>
          <p:cNvSpPr txBox="1"/>
          <p:nvPr/>
        </p:nvSpPr>
        <p:spPr>
          <a:xfrm flipH="1">
            <a:off x="1333500" y="1917700"/>
            <a:ext cx="4445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a:solidFill>
                <a:srgbClr val="000000"/>
              </a:solidFill>
            </a:endParaRPr>
          </a:p>
        </p:txBody>
      </p:sp>
      <p:sp>
        <p:nvSpPr>
          <p:cNvPr id="458" name="TextBox 523"/>
          <p:cNvSpPr txBox="1"/>
          <p:nvPr/>
        </p:nvSpPr>
        <p:spPr>
          <a:xfrm>
            <a:off x="1333500" y="1917700"/>
            <a:ext cx="693738" cy="249238"/>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sz="1000">
              <a:solidFill>
                <a:srgbClr val="000000"/>
              </a:solidFill>
            </a:endParaRPr>
          </a:p>
        </p:txBody>
      </p:sp>
      <p:sp>
        <p:nvSpPr>
          <p:cNvPr id="459" name="TextBox 524"/>
          <p:cNvSpPr txBox="1"/>
          <p:nvPr/>
        </p:nvSpPr>
        <p:spPr>
          <a:xfrm flipH="1" flipV="1">
            <a:off x="1333500" y="1917700"/>
            <a:ext cx="100013" cy="249238"/>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ZA" sz="1000">
              <a:solidFill>
                <a:srgbClr val="000000"/>
              </a:solidFill>
            </a:endParaRPr>
          </a:p>
        </p:txBody>
      </p:sp>
      <p:sp>
        <p:nvSpPr>
          <p:cNvPr id="460" name="TextBox 525"/>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461" name="TextBox 526"/>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462" name="TextBox 527"/>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463" name="TextBox 528"/>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464" name="TextBox 529"/>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465" name="TextBox 530"/>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466" name="TextBox 531"/>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467" name="TextBox 532"/>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468" name="TextBox 533"/>
          <p:cNvSpPr txBox="1"/>
          <p:nvPr/>
        </p:nvSpPr>
        <p:spPr>
          <a:xfrm flipH="1">
            <a:off x="1333500" y="2100263"/>
            <a:ext cx="44450"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a:solidFill>
                <a:srgbClr val="000000"/>
              </a:solidFill>
            </a:endParaRPr>
          </a:p>
        </p:txBody>
      </p:sp>
      <p:sp>
        <p:nvSpPr>
          <p:cNvPr id="469" name="TextBox 534"/>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470" name="TextBox 535"/>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471" name="TextBox 536"/>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472" name="TextBox 537"/>
          <p:cNvSpPr txBox="1"/>
          <p:nvPr/>
        </p:nvSpPr>
        <p:spPr>
          <a:xfrm>
            <a:off x="1333500" y="2100263"/>
            <a:ext cx="693738" cy="24923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sz="1000">
              <a:solidFill>
                <a:srgbClr val="000000"/>
              </a:solidFill>
            </a:endParaRPr>
          </a:p>
        </p:txBody>
      </p:sp>
      <p:sp>
        <p:nvSpPr>
          <p:cNvPr id="473" name="TextBox 538"/>
          <p:cNvSpPr txBox="1"/>
          <p:nvPr/>
        </p:nvSpPr>
        <p:spPr>
          <a:xfrm flipH="1" flipV="1">
            <a:off x="1333500" y="2100263"/>
            <a:ext cx="100013" cy="24923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ZA" sz="1000">
              <a:solidFill>
                <a:srgbClr val="000000"/>
              </a:solidFill>
            </a:endParaRPr>
          </a:p>
        </p:txBody>
      </p:sp>
      <p:sp>
        <p:nvSpPr>
          <p:cNvPr id="474" name="TextBox 547"/>
          <p:cNvSpPr txBox="1"/>
          <p:nvPr/>
        </p:nvSpPr>
        <p:spPr>
          <a:xfrm flipH="1">
            <a:off x="1333500" y="2100263"/>
            <a:ext cx="44450"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a:solidFill>
                <a:srgbClr val="000000"/>
              </a:solidFill>
            </a:endParaRPr>
          </a:p>
        </p:txBody>
      </p:sp>
      <p:sp>
        <p:nvSpPr>
          <p:cNvPr id="475" name="TextBox 551"/>
          <p:cNvSpPr txBox="1"/>
          <p:nvPr/>
        </p:nvSpPr>
        <p:spPr>
          <a:xfrm>
            <a:off x="1333500" y="2100263"/>
            <a:ext cx="693738" cy="24923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sz="1000">
              <a:solidFill>
                <a:srgbClr val="000000"/>
              </a:solidFill>
            </a:endParaRPr>
          </a:p>
        </p:txBody>
      </p:sp>
      <p:sp>
        <p:nvSpPr>
          <p:cNvPr id="476" name="TextBox 552"/>
          <p:cNvSpPr txBox="1"/>
          <p:nvPr/>
        </p:nvSpPr>
        <p:spPr>
          <a:xfrm flipH="1" flipV="1">
            <a:off x="1333500" y="2100263"/>
            <a:ext cx="100013" cy="24923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ZA" sz="1000">
              <a:solidFill>
                <a:srgbClr val="000000"/>
              </a:solidFill>
            </a:endParaRPr>
          </a:p>
        </p:txBody>
      </p:sp>
      <p:sp>
        <p:nvSpPr>
          <p:cNvPr id="477" name="TextBox 555"/>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478" name="TextBox 556"/>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479" name="TextBox 557"/>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480" name="TextBox 558"/>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481" name="TextBox 559"/>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482" name="TextBox 560"/>
          <p:cNvSpPr txBox="1"/>
          <p:nvPr/>
        </p:nvSpPr>
        <p:spPr>
          <a:xfrm flipH="1">
            <a:off x="1333500" y="2100263"/>
            <a:ext cx="44450"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a:solidFill>
                <a:srgbClr val="000000"/>
              </a:solidFill>
            </a:endParaRPr>
          </a:p>
        </p:txBody>
      </p:sp>
      <p:sp>
        <p:nvSpPr>
          <p:cNvPr id="483" name="TextBox 561"/>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484" name="TextBox 562"/>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485" name="TextBox 563"/>
          <p:cNvSpPr txBox="1"/>
          <p:nvPr/>
        </p:nvSpPr>
        <p:spPr>
          <a:xfrm>
            <a:off x="1333500" y="2100263"/>
            <a:ext cx="693738" cy="24923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sz="1000">
              <a:solidFill>
                <a:srgbClr val="000000"/>
              </a:solidFill>
            </a:endParaRPr>
          </a:p>
        </p:txBody>
      </p:sp>
      <p:sp>
        <p:nvSpPr>
          <p:cNvPr id="486" name="TextBox 564"/>
          <p:cNvSpPr txBox="1"/>
          <p:nvPr/>
        </p:nvSpPr>
        <p:spPr>
          <a:xfrm flipH="1" flipV="1">
            <a:off x="1333500" y="2100263"/>
            <a:ext cx="100013" cy="24923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ZA" sz="1000">
              <a:solidFill>
                <a:srgbClr val="000000"/>
              </a:solidFill>
            </a:endParaRPr>
          </a:p>
        </p:txBody>
      </p:sp>
      <p:sp>
        <p:nvSpPr>
          <p:cNvPr id="487" name="TextBox 565"/>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488" name="TextBox 566"/>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489" name="TextBox 567"/>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490" name="TextBox 568"/>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491" name="TextBox 569"/>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492" name="TextBox 570"/>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493" name="TextBox 571"/>
          <p:cNvSpPr txBox="1"/>
          <p:nvPr/>
        </p:nvSpPr>
        <p:spPr>
          <a:xfrm flipH="1">
            <a:off x="1333500" y="2100263"/>
            <a:ext cx="44450"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a:solidFill>
                <a:srgbClr val="000000"/>
              </a:solidFill>
            </a:endParaRPr>
          </a:p>
        </p:txBody>
      </p:sp>
      <p:sp>
        <p:nvSpPr>
          <p:cNvPr id="494" name="TextBox 572"/>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495" name="TextBox 573"/>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496" name="TextBox 574"/>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497" name="TextBox 575"/>
          <p:cNvSpPr txBox="1"/>
          <p:nvPr/>
        </p:nvSpPr>
        <p:spPr>
          <a:xfrm>
            <a:off x="1333500" y="2100263"/>
            <a:ext cx="693738" cy="24923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sz="1000">
              <a:solidFill>
                <a:srgbClr val="000000"/>
              </a:solidFill>
            </a:endParaRPr>
          </a:p>
        </p:txBody>
      </p:sp>
      <p:sp>
        <p:nvSpPr>
          <p:cNvPr id="498" name="TextBox 576"/>
          <p:cNvSpPr txBox="1"/>
          <p:nvPr/>
        </p:nvSpPr>
        <p:spPr>
          <a:xfrm flipH="1" flipV="1">
            <a:off x="1333500" y="2100263"/>
            <a:ext cx="100013" cy="24923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ZA" sz="1000">
              <a:solidFill>
                <a:srgbClr val="000000"/>
              </a:solidFill>
            </a:endParaRPr>
          </a:p>
        </p:txBody>
      </p:sp>
      <p:sp>
        <p:nvSpPr>
          <p:cNvPr id="499" name="TextBox 577"/>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500" name="TextBox 578"/>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501" name="TextBox 579"/>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502" name="TextBox 580"/>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503" name="TextBox 581"/>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504" name="TextBox 582"/>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505" name="TextBox 583"/>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506" name="TextBox 584"/>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507" name="TextBox 585"/>
          <p:cNvSpPr txBox="1"/>
          <p:nvPr/>
        </p:nvSpPr>
        <p:spPr>
          <a:xfrm flipH="1">
            <a:off x="1333500" y="1909763"/>
            <a:ext cx="96838" cy="33337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a:solidFill>
                <a:srgbClr val="000000"/>
              </a:solidFill>
            </a:endParaRPr>
          </a:p>
        </p:txBody>
      </p:sp>
      <p:sp>
        <p:nvSpPr>
          <p:cNvPr id="508" name="TextBox 586"/>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509" name="TextBox 587"/>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510" name="TextBox 588"/>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511" name="TextBox 589"/>
          <p:cNvSpPr txBox="1"/>
          <p:nvPr/>
        </p:nvSpPr>
        <p:spPr>
          <a:xfrm flipH="1" flipV="1">
            <a:off x="1333500" y="1917700"/>
            <a:ext cx="100013" cy="249238"/>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ZA" sz="1000">
              <a:solidFill>
                <a:srgbClr val="000000"/>
              </a:solidFill>
            </a:endParaRPr>
          </a:p>
        </p:txBody>
      </p:sp>
      <p:sp>
        <p:nvSpPr>
          <p:cNvPr id="512" name="TextBox 590"/>
          <p:cNvSpPr txBox="1"/>
          <p:nvPr/>
        </p:nvSpPr>
        <p:spPr>
          <a:xfrm flipV="1">
            <a:off x="7926388" y="2070100"/>
            <a:ext cx="773112" cy="46038"/>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sz="1200" dirty="0">
              <a:solidFill>
                <a:srgbClr val="000000"/>
              </a:solidFill>
            </a:endParaRPr>
          </a:p>
        </p:txBody>
      </p:sp>
      <p:sp>
        <p:nvSpPr>
          <p:cNvPr id="513" name="TextBox 591"/>
          <p:cNvSpPr txBox="1"/>
          <p:nvPr/>
        </p:nvSpPr>
        <p:spPr>
          <a:xfrm>
            <a:off x="792638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514" name="TextBox 592"/>
          <p:cNvSpPr txBox="1"/>
          <p:nvPr/>
        </p:nvSpPr>
        <p:spPr>
          <a:xfrm>
            <a:off x="792638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515" name="TextBox 593"/>
          <p:cNvSpPr txBox="1"/>
          <p:nvPr/>
        </p:nvSpPr>
        <p:spPr>
          <a:xfrm>
            <a:off x="792638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516" name="TextBox 594"/>
          <p:cNvSpPr txBox="1"/>
          <p:nvPr/>
        </p:nvSpPr>
        <p:spPr>
          <a:xfrm>
            <a:off x="792638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517" name="TextBox 595"/>
          <p:cNvSpPr txBox="1"/>
          <p:nvPr/>
        </p:nvSpPr>
        <p:spPr>
          <a:xfrm>
            <a:off x="792638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518" name="TextBox 596"/>
          <p:cNvSpPr txBox="1"/>
          <p:nvPr/>
        </p:nvSpPr>
        <p:spPr>
          <a:xfrm>
            <a:off x="792638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519" name="TextBox 597"/>
          <p:cNvSpPr txBox="1"/>
          <p:nvPr/>
        </p:nvSpPr>
        <p:spPr>
          <a:xfrm>
            <a:off x="792638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520" name="TextBox 598"/>
          <p:cNvSpPr txBox="1"/>
          <p:nvPr/>
        </p:nvSpPr>
        <p:spPr>
          <a:xfrm flipH="1">
            <a:off x="1333500" y="1917700"/>
            <a:ext cx="4445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a:solidFill>
                <a:srgbClr val="000000"/>
              </a:solidFill>
            </a:endParaRPr>
          </a:p>
        </p:txBody>
      </p:sp>
      <p:sp>
        <p:nvSpPr>
          <p:cNvPr id="521" name="TextBox 600"/>
          <p:cNvSpPr txBox="1"/>
          <p:nvPr/>
        </p:nvSpPr>
        <p:spPr>
          <a:xfrm flipH="1" flipV="1">
            <a:off x="1333500" y="1917700"/>
            <a:ext cx="100013" cy="249238"/>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ZA" sz="1000">
              <a:solidFill>
                <a:srgbClr val="000000"/>
              </a:solidFill>
            </a:endParaRPr>
          </a:p>
        </p:txBody>
      </p:sp>
      <p:sp>
        <p:nvSpPr>
          <p:cNvPr id="522" name="TextBox 602"/>
          <p:cNvSpPr txBox="1"/>
          <p:nvPr/>
        </p:nvSpPr>
        <p:spPr>
          <a:xfrm flipV="1">
            <a:off x="2840038" y="2100263"/>
            <a:ext cx="695325" cy="20955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sz="1000">
              <a:solidFill>
                <a:srgbClr val="000000"/>
              </a:solidFill>
            </a:endParaRPr>
          </a:p>
        </p:txBody>
      </p:sp>
      <p:sp>
        <p:nvSpPr>
          <p:cNvPr id="523" name="TextBox 603"/>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524" name="TextBox 604"/>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525" name="TextBox 605"/>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526" name="TextBox 606"/>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527" name="TextBox 607"/>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528" name="TextBox 608"/>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529" name="TextBox 609"/>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530" name="TextBox 610"/>
          <p:cNvSpPr txBox="1"/>
          <p:nvPr/>
        </p:nvSpPr>
        <p:spPr>
          <a:xfrm flipH="1">
            <a:off x="1333500" y="1917700"/>
            <a:ext cx="4445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a:solidFill>
                <a:srgbClr val="000000"/>
              </a:solidFill>
            </a:endParaRPr>
          </a:p>
        </p:txBody>
      </p:sp>
      <p:sp>
        <p:nvSpPr>
          <p:cNvPr id="531" name="TextBox 611"/>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532" name="TextBox 612"/>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533" name="TextBox 613"/>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534" name="TextBox 614"/>
          <p:cNvSpPr txBox="1"/>
          <p:nvPr/>
        </p:nvSpPr>
        <p:spPr>
          <a:xfrm>
            <a:off x="1333500" y="1917700"/>
            <a:ext cx="693738" cy="249238"/>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sz="1000">
              <a:solidFill>
                <a:srgbClr val="000000"/>
              </a:solidFill>
            </a:endParaRPr>
          </a:p>
        </p:txBody>
      </p:sp>
      <p:sp>
        <p:nvSpPr>
          <p:cNvPr id="535" name="TextBox 615"/>
          <p:cNvSpPr txBox="1"/>
          <p:nvPr/>
        </p:nvSpPr>
        <p:spPr>
          <a:xfrm flipH="1" flipV="1">
            <a:off x="1333500" y="1917700"/>
            <a:ext cx="100013" cy="249238"/>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ZA" sz="1000">
              <a:solidFill>
                <a:srgbClr val="000000"/>
              </a:solidFill>
            </a:endParaRPr>
          </a:p>
        </p:txBody>
      </p:sp>
      <p:sp>
        <p:nvSpPr>
          <p:cNvPr id="536" name="TextBox 616"/>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537" name="TextBox 617"/>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538" name="TextBox 618"/>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539" name="TextBox 619"/>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540" name="TextBox 620"/>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541" name="TextBox 621"/>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542" name="TextBox 622"/>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543" name="TextBox 623"/>
          <p:cNvSpPr txBox="1"/>
          <p:nvPr/>
        </p:nvSpPr>
        <p:spPr>
          <a:xfrm flipH="1">
            <a:off x="1333500" y="1917700"/>
            <a:ext cx="4445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a:solidFill>
                <a:srgbClr val="000000"/>
              </a:solidFill>
            </a:endParaRPr>
          </a:p>
        </p:txBody>
      </p:sp>
      <p:sp>
        <p:nvSpPr>
          <p:cNvPr id="544" name="TextBox 624"/>
          <p:cNvSpPr txBox="1"/>
          <p:nvPr/>
        </p:nvSpPr>
        <p:spPr>
          <a:xfrm>
            <a:off x="1333500" y="1917700"/>
            <a:ext cx="693738" cy="249238"/>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sz="1000">
              <a:solidFill>
                <a:srgbClr val="000000"/>
              </a:solidFill>
            </a:endParaRPr>
          </a:p>
        </p:txBody>
      </p:sp>
      <p:sp>
        <p:nvSpPr>
          <p:cNvPr id="545" name="TextBox 625"/>
          <p:cNvSpPr txBox="1"/>
          <p:nvPr/>
        </p:nvSpPr>
        <p:spPr>
          <a:xfrm flipH="1" flipV="1">
            <a:off x="1333500" y="1917700"/>
            <a:ext cx="100013" cy="249238"/>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ZA" sz="1000">
              <a:solidFill>
                <a:srgbClr val="000000"/>
              </a:solidFill>
            </a:endParaRPr>
          </a:p>
        </p:txBody>
      </p:sp>
      <p:sp>
        <p:nvSpPr>
          <p:cNvPr id="546" name="TextBox 626"/>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547" name="TextBox 627"/>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548" name="TextBox 628"/>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549" name="TextBox 629"/>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550" name="TextBox 630"/>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551" name="TextBox 631"/>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552" name="TextBox 632"/>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553" name="TextBox 633"/>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554" name="TextBox 634"/>
          <p:cNvSpPr txBox="1"/>
          <p:nvPr/>
        </p:nvSpPr>
        <p:spPr>
          <a:xfrm flipH="1">
            <a:off x="1333500" y="2100263"/>
            <a:ext cx="44450"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a:solidFill>
                <a:srgbClr val="000000"/>
              </a:solidFill>
            </a:endParaRPr>
          </a:p>
        </p:txBody>
      </p:sp>
      <p:sp>
        <p:nvSpPr>
          <p:cNvPr id="555" name="TextBox 635"/>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556" name="TextBox 636"/>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557" name="TextBox 637"/>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558" name="TextBox 638"/>
          <p:cNvSpPr txBox="1"/>
          <p:nvPr/>
        </p:nvSpPr>
        <p:spPr>
          <a:xfrm>
            <a:off x="1333500" y="2100263"/>
            <a:ext cx="693738" cy="24923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sz="1000">
              <a:solidFill>
                <a:srgbClr val="000000"/>
              </a:solidFill>
            </a:endParaRPr>
          </a:p>
        </p:txBody>
      </p:sp>
      <p:sp>
        <p:nvSpPr>
          <p:cNvPr id="559" name="TextBox 639"/>
          <p:cNvSpPr txBox="1"/>
          <p:nvPr/>
        </p:nvSpPr>
        <p:spPr>
          <a:xfrm flipH="1" flipV="1">
            <a:off x="1333500" y="2100263"/>
            <a:ext cx="100013" cy="24923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ZA" sz="1000">
              <a:solidFill>
                <a:srgbClr val="000000"/>
              </a:solidFill>
            </a:endParaRPr>
          </a:p>
        </p:txBody>
      </p:sp>
      <p:sp>
        <p:nvSpPr>
          <p:cNvPr id="560" name="TextBox 648"/>
          <p:cNvSpPr txBox="1"/>
          <p:nvPr/>
        </p:nvSpPr>
        <p:spPr>
          <a:xfrm flipH="1">
            <a:off x="1333500" y="2100263"/>
            <a:ext cx="44450"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a:solidFill>
                <a:srgbClr val="000000"/>
              </a:solidFill>
            </a:endParaRPr>
          </a:p>
        </p:txBody>
      </p:sp>
      <p:sp>
        <p:nvSpPr>
          <p:cNvPr id="561" name="TextBox 651"/>
          <p:cNvSpPr txBox="1"/>
          <p:nvPr/>
        </p:nvSpPr>
        <p:spPr>
          <a:xfrm>
            <a:off x="1333500" y="2100263"/>
            <a:ext cx="693738" cy="24923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sz="1000">
              <a:solidFill>
                <a:srgbClr val="000000"/>
              </a:solidFill>
            </a:endParaRPr>
          </a:p>
        </p:txBody>
      </p:sp>
      <p:sp>
        <p:nvSpPr>
          <p:cNvPr id="562" name="TextBox 652"/>
          <p:cNvSpPr txBox="1"/>
          <p:nvPr/>
        </p:nvSpPr>
        <p:spPr>
          <a:xfrm flipH="1" flipV="1">
            <a:off x="1333500" y="2100263"/>
            <a:ext cx="100013" cy="24923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ZA" sz="1000">
              <a:solidFill>
                <a:srgbClr val="000000"/>
              </a:solidFill>
            </a:endParaRPr>
          </a:p>
        </p:txBody>
      </p:sp>
      <p:sp>
        <p:nvSpPr>
          <p:cNvPr id="563" name="TextBox 655"/>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564" name="TextBox 656"/>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565" name="TextBox 657"/>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566" name="TextBox 658"/>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567" name="TextBox 659"/>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568" name="TextBox 660"/>
          <p:cNvSpPr txBox="1"/>
          <p:nvPr/>
        </p:nvSpPr>
        <p:spPr>
          <a:xfrm flipH="1">
            <a:off x="1333500" y="2100263"/>
            <a:ext cx="44450"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a:solidFill>
                <a:srgbClr val="000000"/>
              </a:solidFill>
            </a:endParaRPr>
          </a:p>
        </p:txBody>
      </p:sp>
      <p:sp>
        <p:nvSpPr>
          <p:cNvPr id="569" name="TextBox 661"/>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570" name="TextBox 662"/>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571" name="TextBox 663"/>
          <p:cNvSpPr txBox="1"/>
          <p:nvPr/>
        </p:nvSpPr>
        <p:spPr>
          <a:xfrm>
            <a:off x="1333500" y="2100263"/>
            <a:ext cx="693738" cy="24923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sz="1000">
              <a:solidFill>
                <a:srgbClr val="000000"/>
              </a:solidFill>
            </a:endParaRPr>
          </a:p>
        </p:txBody>
      </p:sp>
      <p:sp>
        <p:nvSpPr>
          <p:cNvPr id="572" name="TextBox 664"/>
          <p:cNvSpPr txBox="1"/>
          <p:nvPr/>
        </p:nvSpPr>
        <p:spPr>
          <a:xfrm flipH="1" flipV="1">
            <a:off x="1333500" y="2100263"/>
            <a:ext cx="100013" cy="24923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ZA" sz="1000">
              <a:solidFill>
                <a:srgbClr val="000000"/>
              </a:solidFill>
            </a:endParaRPr>
          </a:p>
        </p:txBody>
      </p:sp>
      <p:sp>
        <p:nvSpPr>
          <p:cNvPr id="573" name="TextBox 665"/>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574" name="TextBox 666"/>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575" name="TextBox 667"/>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576" name="TextBox 668"/>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577" name="TextBox 669"/>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578" name="TextBox 670"/>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579" name="TextBox 671"/>
          <p:cNvSpPr txBox="1"/>
          <p:nvPr/>
        </p:nvSpPr>
        <p:spPr>
          <a:xfrm flipH="1">
            <a:off x="1333500" y="2100263"/>
            <a:ext cx="44450"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a:solidFill>
                <a:srgbClr val="000000"/>
              </a:solidFill>
            </a:endParaRPr>
          </a:p>
        </p:txBody>
      </p:sp>
      <p:sp>
        <p:nvSpPr>
          <p:cNvPr id="580" name="TextBox 675"/>
          <p:cNvSpPr txBox="1"/>
          <p:nvPr/>
        </p:nvSpPr>
        <p:spPr>
          <a:xfrm>
            <a:off x="1333500" y="2100263"/>
            <a:ext cx="693738" cy="24923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sz="1000">
              <a:solidFill>
                <a:srgbClr val="000000"/>
              </a:solidFill>
            </a:endParaRPr>
          </a:p>
        </p:txBody>
      </p:sp>
      <p:sp>
        <p:nvSpPr>
          <p:cNvPr id="581" name="TextBox 676"/>
          <p:cNvSpPr txBox="1"/>
          <p:nvPr/>
        </p:nvSpPr>
        <p:spPr>
          <a:xfrm flipH="1" flipV="1">
            <a:off x="1333500" y="2100263"/>
            <a:ext cx="100013" cy="24923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ZA" sz="1000">
              <a:solidFill>
                <a:srgbClr val="000000"/>
              </a:solidFill>
            </a:endParaRPr>
          </a:p>
        </p:txBody>
      </p:sp>
      <p:sp>
        <p:nvSpPr>
          <p:cNvPr id="582" name="TextBox 677"/>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583" name="TextBox 678"/>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584" name="TextBox 679"/>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585" name="TextBox 680"/>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586" name="TextBox 681"/>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587" name="TextBox 682"/>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588" name="TextBox 683"/>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589" name="TextBox 684"/>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590" name="TextBox 685"/>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591" name="TextBox 686"/>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592" name="TextBox 687"/>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593" name="TextBox 688"/>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594" name="TextBox 689"/>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595" name="TextBox 690"/>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596" name="TextBox 691"/>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597" name="TextBox 692"/>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598" name="TextBox 693"/>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599" name="TextBox 694"/>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600" name="TextBox 695"/>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601" name="TextBox 696"/>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602" name="TextBox 697"/>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603" name="TextBox 698"/>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604" name="TextBox 699"/>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605" name="TextBox 700"/>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606" name="TextBox 701"/>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607" name="TextBox 702"/>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608" name="TextBox 703"/>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609" name="TextBox 704"/>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610" name="TextBox 705"/>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611" name="TextBox 706"/>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612" name="TextBox 707"/>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613" name="TextBox 708"/>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614" name="TextBox 709"/>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615" name="TextBox 710"/>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616" name="TextBox 711"/>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617" name="TextBox 712"/>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618" name="TextBox 713"/>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619" name="TextBox 714"/>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620" name="TextBox 715"/>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621" name="TextBox 716"/>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622" name="TextBox 717"/>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623" name="TextBox 718"/>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624" name="TextBox 719"/>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625" name="TextBox 720"/>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626" name="TextBox 721"/>
          <p:cNvSpPr txBox="1"/>
          <p:nvPr/>
        </p:nvSpPr>
        <p:spPr>
          <a:xfrm flipH="1">
            <a:off x="1333500" y="1909763"/>
            <a:ext cx="96838" cy="33337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a:solidFill>
                <a:srgbClr val="000000"/>
              </a:solidFill>
            </a:endParaRPr>
          </a:p>
        </p:txBody>
      </p:sp>
      <p:sp>
        <p:nvSpPr>
          <p:cNvPr id="627" name="TextBox 722"/>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628" name="TextBox 723"/>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629" name="TextBox 724"/>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630" name="TextBox 725"/>
          <p:cNvSpPr txBox="1"/>
          <p:nvPr/>
        </p:nvSpPr>
        <p:spPr>
          <a:xfrm flipH="1" flipV="1">
            <a:off x="1333500" y="1917700"/>
            <a:ext cx="100013" cy="249238"/>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ZA" sz="1000">
              <a:solidFill>
                <a:srgbClr val="000000"/>
              </a:solidFill>
            </a:endParaRPr>
          </a:p>
        </p:txBody>
      </p:sp>
      <p:sp>
        <p:nvSpPr>
          <p:cNvPr id="631" name="TextBox 734"/>
          <p:cNvSpPr txBox="1"/>
          <p:nvPr/>
        </p:nvSpPr>
        <p:spPr>
          <a:xfrm flipH="1">
            <a:off x="1333500" y="1917700"/>
            <a:ext cx="4445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a:solidFill>
                <a:srgbClr val="000000"/>
              </a:solidFill>
            </a:endParaRPr>
          </a:p>
        </p:txBody>
      </p:sp>
      <p:sp>
        <p:nvSpPr>
          <p:cNvPr id="632" name="TextBox 736"/>
          <p:cNvSpPr txBox="1"/>
          <p:nvPr/>
        </p:nvSpPr>
        <p:spPr>
          <a:xfrm flipH="1" flipV="1">
            <a:off x="1333500" y="1917700"/>
            <a:ext cx="100013" cy="249238"/>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ZA" sz="1000">
              <a:solidFill>
                <a:srgbClr val="000000"/>
              </a:solidFill>
            </a:endParaRPr>
          </a:p>
        </p:txBody>
      </p:sp>
      <p:sp>
        <p:nvSpPr>
          <p:cNvPr id="633" name="TextBox 738"/>
          <p:cNvSpPr txBox="1"/>
          <p:nvPr/>
        </p:nvSpPr>
        <p:spPr>
          <a:xfrm flipV="1">
            <a:off x="2840038" y="2100263"/>
            <a:ext cx="695325" cy="20955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sz="1000">
              <a:solidFill>
                <a:srgbClr val="000000"/>
              </a:solidFill>
            </a:endParaRPr>
          </a:p>
        </p:txBody>
      </p:sp>
      <p:sp>
        <p:nvSpPr>
          <p:cNvPr id="634" name="TextBox 739"/>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635" name="TextBox 740"/>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636" name="TextBox 741"/>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637" name="TextBox 742"/>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638" name="TextBox 743"/>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639" name="TextBox 744"/>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640" name="TextBox 745"/>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641" name="TextBox 746"/>
          <p:cNvSpPr txBox="1"/>
          <p:nvPr/>
        </p:nvSpPr>
        <p:spPr>
          <a:xfrm flipH="1">
            <a:off x="1333500" y="1917700"/>
            <a:ext cx="4445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a:solidFill>
                <a:srgbClr val="000000"/>
              </a:solidFill>
            </a:endParaRPr>
          </a:p>
        </p:txBody>
      </p:sp>
      <p:sp>
        <p:nvSpPr>
          <p:cNvPr id="642" name="TextBox 747"/>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643" name="TextBox 748"/>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644" name="TextBox 749"/>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645" name="TextBox 750"/>
          <p:cNvSpPr txBox="1"/>
          <p:nvPr/>
        </p:nvSpPr>
        <p:spPr>
          <a:xfrm>
            <a:off x="1333500" y="1917700"/>
            <a:ext cx="693738" cy="249238"/>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sz="1000">
              <a:solidFill>
                <a:srgbClr val="000000"/>
              </a:solidFill>
            </a:endParaRPr>
          </a:p>
        </p:txBody>
      </p:sp>
      <p:sp>
        <p:nvSpPr>
          <p:cNvPr id="646" name="TextBox 751"/>
          <p:cNvSpPr txBox="1"/>
          <p:nvPr/>
        </p:nvSpPr>
        <p:spPr>
          <a:xfrm flipH="1" flipV="1">
            <a:off x="1333500" y="1917700"/>
            <a:ext cx="100013" cy="249238"/>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ZA" sz="1000">
              <a:solidFill>
                <a:srgbClr val="000000"/>
              </a:solidFill>
            </a:endParaRPr>
          </a:p>
        </p:txBody>
      </p:sp>
      <p:sp>
        <p:nvSpPr>
          <p:cNvPr id="647" name="TextBox 752"/>
          <p:cNvSpPr txBox="1"/>
          <p:nvPr/>
        </p:nvSpPr>
        <p:spPr>
          <a:xfrm>
            <a:off x="45799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648" name="TextBox 753"/>
          <p:cNvSpPr txBox="1"/>
          <p:nvPr/>
        </p:nvSpPr>
        <p:spPr>
          <a:xfrm>
            <a:off x="45799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649" name="TextBox 754"/>
          <p:cNvSpPr txBox="1"/>
          <p:nvPr/>
        </p:nvSpPr>
        <p:spPr>
          <a:xfrm>
            <a:off x="45799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650" name="TextBox 755"/>
          <p:cNvSpPr txBox="1"/>
          <p:nvPr/>
        </p:nvSpPr>
        <p:spPr>
          <a:xfrm>
            <a:off x="45799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651" name="TextBox 756"/>
          <p:cNvSpPr txBox="1"/>
          <p:nvPr/>
        </p:nvSpPr>
        <p:spPr>
          <a:xfrm>
            <a:off x="45799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652" name="TextBox 757"/>
          <p:cNvSpPr txBox="1"/>
          <p:nvPr/>
        </p:nvSpPr>
        <p:spPr>
          <a:xfrm>
            <a:off x="45799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653" name="TextBox 758"/>
          <p:cNvSpPr txBox="1"/>
          <p:nvPr/>
        </p:nvSpPr>
        <p:spPr>
          <a:xfrm>
            <a:off x="45799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654" name="TextBox 759"/>
          <p:cNvSpPr txBox="1"/>
          <p:nvPr/>
        </p:nvSpPr>
        <p:spPr>
          <a:xfrm flipH="1">
            <a:off x="1333500" y="1917700"/>
            <a:ext cx="4445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a:solidFill>
                <a:srgbClr val="000000"/>
              </a:solidFill>
            </a:endParaRPr>
          </a:p>
        </p:txBody>
      </p:sp>
      <p:sp>
        <p:nvSpPr>
          <p:cNvPr id="655" name="TextBox 760"/>
          <p:cNvSpPr txBox="1"/>
          <p:nvPr/>
        </p:nvSpPr>
        <p:spPr>
          <a:xfrm>
            <a:off x="1333500" y="1917700"/>
            <a:ext cx="693738" cy="249238"/>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sz="1000">
              <a:solidFill>
                <a:srgbClr val="000000"/>
              </a:solidFill>
            </a:endParaRPr>
          </a:p>
        </p:txBody>
      </p:sp>
      <p:sp>
        <p:nvSpPr>
          <p:cNvPr id="656" name="TextBox 761"/>
          <p:cNvSpPr txBox="1"/>
          <p:nvPr/>
        </p:nvSpPr>
        <p:spPr>
          <a:xfrm flipH="1" flipV="1">
            <a:off x="1333500" y="1917700"/>
            <a:ext cx="100013" cy="249238"/>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ZA" sz="1000">
              <a:solidFill>
                <a:srgbClr val="000000"/>
              </a:solidFill>
            </a:endParaRPr>
          </a:p>
        </p:txBody>
      </p:sp>
      <p:sp>
        <p:nvSpPr>
          <p:cNvPr id="657" name="TextBox 762"/>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658" name="TextBox 763"/>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659" name="TextBox 764"/>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660" name="TextBox 765"/>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661" name="TextBox 766"/>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662" name="TextBox 767"/>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663" name="TextBox 768"/>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664" name="TextBox 769"/>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665" name="TextBox 770"/>
          <p:cNvSpPr txBox="1"/>
          <p:nvPr/>
        </p:nvSpPr>
        <p:spPr>
          <a:xfrm flipH="1">
            <a:off x="1333500" y="2100263"/>
            <a:ext cx="44450"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a:solidFill>
                <a:srgbClr val="000000"/>
              </a:solidFill>
            </a:endParaRPr>
          </a:p>
        </p:txBody>
      </p:sp>
      <p:sp>
        <p:nvSpPr>
          <p:cNvPr id="666" name="TextBox 771"/>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667" name="TextBox 772"/>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668" name="TextBox 773"/>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669" name="TextBox 774"/>
          <p:cNvSpPr txBox="1"/>
          <p:nvPr/>
        </p:nvSpPr>
        <p:spPr>
          <a:xfrm>
            <a:off x="1333500" y="2100263"/>
            <a:ext cx="693738" cy="24923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sz="1000">
              <a:solidFill>
                <a:srgbClr val="000000"/>
              </a:solidFill>
            </a:endParaRPr>
          </a:p>
        </p:txBody>
      </p:sp>
      <p:sp>
        <p:nvSpPr>
          <p:cNvPr id="670" name="TextBox 775"/>
          <p:cNvSpPr txBox="1"/>
          <p:nvPr/>
        </p:nvSpPr>
        <p:spPr>
          <a:xfrm flipH="1" flipV="1">
            <a:off x="1333500" y="2100263"/>
            <a:ext cx="100013" cy="24923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ZA" sz="1000">
              <a:solidFill>
                <a:srgbClr val="000000"/>
              </a:solidFill>
            </a:endParaRPr>
          </a:p>
        </p:txBody>
      </p:sp>
      <p:sp>
        <p:nvSpPr>
          <p:cNvPr id="671" name="TextBox 784"/>
          <p:cNvSpPr txBox="1"/>
          <p:nvPr/>
        </p:nvSpPr>
        <p:spPr>
          <a:xfrm flipH="1">
            <a:off x="1333500" y="2100263"/>
            <a:ext cx="44450"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a:solidFill>
                <a:srgbClr val="000000"/>
              </a:solidFill>
            </a:endParaRPr>
          </a:p>
        </p:txBody>
      </p:sp>
      <p:sp>
        <p:nvSpPr>
          <p:cNvPr id="672" name="TextBox 788"/>
          <p:cNvSpPr txBox="1"/>
          <p:nvPr/>
        </p:nvSpPr>
        <p:spPr>
          <a:xfrm>
            <a:off x="1333500" y="2100263"/>
            <a:ext cx="693738" cy="24923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sz="1000">
              <a:solidFill>
                <a:srgbClr val="000000"/>
              </a:solidFill>
            </a:endParaRPr>
          </a:p>
        </p:txBody>
      </p:sp>
      <p:sp>
        <p:nvSpPr>
          <p:cNvPr id="673" name="TextBox 789"/>
          <p:cNvSpPr txBox="1"/>
          <p:nvPr/>
        </p:nvSpPr>
        <p:spPr>
          <a:xfrm flipH="1" flipV="1">
            <a:off x="1333500" y="2100263"/>
            <a:ext cx="100013" cy="24923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ZA" sz="1000">
              <a:solidFill>
                <a:srgbClr val="000000"/>
              </a:solidFill>
            </a:endParaRPr>
          </a:p>
        </p:txBody>
      </p:sp>
      <p:sp>
        <p:nvSpPr>
          <p:cNvPr id="674" name="TextBox 791"/>
          <p:cNvSpPr txBox="1"/>
          <p:nvPr/>
        </p:nvSpPr>
        <p:spPr>
          <a:xfrm flipV="1">
            <a:off x="4579938" y="2290763"/>
            <a:ext cx="695325" cy="20955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sz="1000">
              <a:solidFill>
                <a:srgbClr val="000000"/>
              </a:solidFill>
            </a:endParaRPr>
          </a:p>
        </p:txBody>
      </p:sp>
      <p:sp>
        <p:nvSpPr>
          <p:cNvPr id="675" name="TextBox 792"/>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676" name="TextBox 793"/>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677" name="TextBox 794"/>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678" name="TextBox 795"/>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679" name="TextBox 796"/>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680" name="TextBox 797"/>
          <p:cNvSpPr txBox="1"/>
          <p:nvPr/>
        </p:nvSpPr>
        <p:spPr>
          <a:xfrm flipH="1">
            <a:off x="1333500" y="2100263"/>
            <a:ext cx="44450"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a:solidFill>
                <a:srgbClr val="000000"/>
              </a:solidFill>
            </a:endParaRPr>
          </a:p>
        </p:txBody>
      </p:sp>
      <p:sp>
        <p:nvSpPr>
          <p:cNvPr id="681" name="TextBox 798"/>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682" name="TextBox 799"/>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683" name="TextBox 800"/>
          <p:cNvSpPr txBox="1"/>
          <p:nvPr/>
        </p:nvSpPr>
        <p:spPr>
          <a:xfrm>
            <a:off x="1333500" y="2100263"/>
            <a:ext cx="693738" cy="24923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sz="1000">
              <a:solidFill>
                <a:srgbClr val="000000"/>
              </a:solidFill>
            </a:endParaRPr>
          </a:p>
        </p:txBody>
      </p:sp>
      <p:sp>
        <p:nvSpPr>
          <p:cNvPr id="684" name="TextBox 801"/>
          <p:cNvSpPr txBox="1"/>
          <p:nvPr/>
        </p:nvSpPr>
        <p:spPr>
          <a:xfrm flipH="1" flipV="1">
            <a:off x="1333500" y="2100263"/>
            <a:ext cx="100013" cy="24923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ZA" sz="1000">
              <a:solidFill>
                <a:srgbClr val="000000"/>
              </a:solidFill>
            </a:endParaRPr>
          </a:p>
        </p:txBody>
      </p:sp>
      <p:sp>
        <p:nvSpPr>
          <p:cNvPr id="685" name="TextBox 802"/>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686" name="TextBox 803"/>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687" name="TextBox 804"/>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688" name="TextBox 805"/>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689" name="TextBox 806"/>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690" name="TextBox 807"/>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691" name="TextBox 808"/>
          <p:cNvSpPr txBox="1"/>
          <p:nvPr/>
        </p:nvSpPr>
        <p:spPr>
          <a:xfrm flipH="1">
            <a:off x="1333500" y="2100263"/>
            <a:ext cx="44450"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a:solidFill>
                <a:srgbClr val="000000"/>
              </a:solidFill>
            </a:endParaRPr>
          </a:p>
        </p:txBody>
      </p:sp>
      <p:sp>
        <p:nvSpPr>
          <p:cNvPr id="692" name="TextBox 809"/>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693" name="TextBox 810"/>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694" name="TextBox 811"/>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695" name="TextBox 812"/>
          <p:cNvSpPr txBox="1"/>
          <p:nvPr/>
        </p:nvSpPr>
        <p:spPr>
          <a:xfrm>
            <a:off x="1333500" y="2100263"/>
            <a:ext cx="693738" cy="24923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sz="1000">
              <a:solidFill>
                <a:srgbClr val="000000"/>
              </a:solidFill>
            </a:endParaRPr>
          </a:p>
        </p:txBody>
      </p:sp>
      <p:sp>
        <p:nvSpPr>
          <p:cNvPr id="696" name="TextBox 813"/>
          <p:cNvSpPr txBox="1"/>
          <p:nvPr/>
        </p:nvSpPr>
        <p:spPr>
          <a:xfrm flipH="1" flipV="1">
            <a:off x="1333500" y="2100263"/>
            <a:ext cx="100013" cy="24923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ZA" sz="1000">
              <a:solidFill>
                <a:srgbClr val="000000"/>
              </a:solidFill>
            </a:endParaRPr>
          </a:p>
        </p:txBody>
      </p:sp>
      <p:sp>
        <p:nvSpPr>
          <p:cNvPr id="697" name="TextBox 814"/>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698" name="TextBox 815"/>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699" name="TextBox 816"/>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700" name="TextBox 817"/>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701" name="TextBox 818"/>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702" name="TextBox 819"/>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703" name="TextBox 820"/>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704" name="TextBox 821"/>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705" name="TextBox 822"/>
          <p:cNvSpPr txBox="1"/>
          <p:nvPr/>
        </p:nvSpPr>
        <p:spPr>
          <a:xfrm flipH="1">
            <a:off x="1333500" y="1909763"/>
            <a:ext cx="96838" cy="33337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a:solidFill>
                <a:srgbClr val="000000"/>
              </a:solidFill>
            </a:endParaRPr>
          </a:p>
        </p:txBody>
      </p:sp>
      <p:sp>
        <p:nvSpPr>
          <p:cNvPr id="706" name="TextBox 823"/>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707" name="TextBox 824"/>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708" name="TextBox 825"/>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709" name="TextBox 826"/>
          <p:cNvSpPr txBox="1"/>
          <p:nvPr/>
        </p:nvSpPr>
        <p:spPr>
          <a:xfrm flipH="1" flipV="1">
            <a:off x="1333500" y="1917700"/>
            <a:ext cx="100013" cy="249238"/>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ZA" sz="1000">
              <a:solidFill>
                <a:srgbClr val="000000"/>
              </a:solidFill>
            </a:endParaRPr>
          </a:p>
        </p:txBody>
      </p:sp>
      <p:sp>
        <p:nvSpPr>
          <p:cNvPr id="710" name="TextBox 835"/>
          <p:cNvSpPr txBox="1"/>
          <p:nvPr/>
        </p:nvSpPr>
        <p:spPr>
          <a:xfrm flipH="1">
            <a:off x="1333500" y="1917700"/>
            <a:ext cx="4445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a:solidFill>
                <a:srgbClr val="000000"/>
              </a:solidFill>
            </a:endParaRPr>
          </a:p>
        </p:txBody>
      </p:sp>
      <p:sp>
        <p:nvSpPr>
          <p:cNvPr id="711" name="TextBox 837"/>
          <p:cNvSpPr txBox="1"/>
          <p:nvPr/>
        </p:nvSpPr>
        <p:spPr>
          <a:xfrm flipH="1" flipV="1">
            <a:off x="1333500" y="1917700"/>
            <a:ext cx="100013" cy="249238"/>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ZA" sz="1000">
              <a:solidFill>
                <a:srgbClr val="000000"/>
              </a:solidFill>
            </a:endParaRPr>
          </a:p>
        </p:txBody>
      </p:sp>
      <p:sp>
        <p:nvSpPr>
          <p:cNvPr id="712" name="TextBox 840"/>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713" name="TextBox 841"/>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714" name="TextBox 842"/>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715" name="TextBox 843"/>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716" name="TextBox 844"/>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717" name="TextBox 845"/>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718" name="TextBox 846"/>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719" name="TextBox 847"/>
          <p:cNvSpPr txBox="1"/>
          <p:nvPr/>
        </p:nvSpPr>
        <p:spPr>
          <a:xfrm flipH="1">
            <a:off x="1333500" y="1917700"/>
            <a:ext cx="4445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a:solidFill>
                <a:srgbClr val="000000"/>
              </a:solidFill>
            </a:endParaRPr>
          </a:p>
        </p:txBody>
      </p:sp>
      <p:sp>
        <p:nvSpPr>
          <p:cNvPr id="720" name="TextBox 848"/>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721" name="TextBox 849"/>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722" name="TextBox 850"/>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723" name="TextBox 851"/>
          <p:cNvSpPr txBox="1"/>
          <p:nvPr/>
        </p:nvSpPr>
        <p:spPr>
          <a:xfrm>
            <a:off x="1333500" y="1917700"/>
            <a:ext cx="693738" cy="249238"/>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sz="1000">
              <a:solidFill>
                <a:srgbClr val="000000"/>
              </a:solidFill>
            </a:endParaRPr>
          </a:p>
        </p:txBody>
      </p:sp>
      <p:sp>
        <p:nvSpPr>
          <p:cNvPr id="724" name="TextBox 852"/>
          <p:cNvSpPr txBox="1"/>
          <p:nvPr/>
        </p:nvSpPr>
        <p:spPr>
          <a:xfrm flipH="1" flipV="1">
            <a:off x="1333500" y="1917700"/>
            <a:ext cx="100013" cy="249238"/>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ZA" sz="1000">
              <a:solidFill>
                <a:srgbClr val="000000"/>
              </a:solidFill>
            </a:endParaRPr>
          </a:p>
        </p:txBody>
      </p:sp>
      <p:sp>
        <p:nvSpPr>
          <p:cNvPr id="725" name="TextBox 853"/>
          <p:cNvSpPr txBox="1"/>
          <p:nvPr/>
        </p:nvSpPr>
        <p:spPr>
          <a:xfrm>
            <a:off x="45799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726" name="TextBox 854"/>
          <p:cNvSpPr txBox="1"/>
          <p:nvPr/>
        </p:nvSpPr>
        <p:spPr>
          <a:xfrm>
            <a:off x="45799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727" name="TextBox 855"/>
          <p:cNvSpPr txBox="1"/>
          <p:nvPr/>
        </p:nvSpPr>
        <p:spPr>
          <a:xfrm>
            <a:off x="45799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728" name="TextBox 856"/>
          <p:cNvSpPr txBox="1"/>
          <p:nvPr/>
        </p:nvSpPr>
        <p:spPr>
          <a:xfrm>
            <a:off x="45799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729" name="TextBox 857"/>
          <p:cNvSpPr txBox="1"/>
          <p:nvPr/>
        </p:nvSpPr>
        <p:spPr>
          <a:xfrm>
            <a:off x="45799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730" name="TextBox 858"/>
          <p:cNvSpPr txBox="1"/>
          <p:nvPr/>
        </p:nvSpPr>
        <p:spPr>
          <a:xfrm>
            <a:off x="45799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731" name="TextBox 859"/>
          <p:cNvSpPr txBox="1"/>
          <p:nvPr/>
        </p:nvSpPr>
        <p:spPr>
          <a:xfrm>
            <a:off x="45799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732" name="TextBox 860"/>
          <p:cNvSpPr txBox="1"/>
          <p:nvPr/>
        </p:nvSpPr>
        <p:spPr>
          <a:xfrm flipH="1">
            <a:off x="1333500" y="1917700"/>
            <a:ext cx="4445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a:solidFill>
                <a:srgbClr val="000000"/>
              </a:solidFill>
            </a:endParaRPr>
          </a:p>
        </p:txBody>
      </p:sp>
      <p:sp>
        <p:nvSpPr>
          <p:cNvPr id="733" name="TextBox 861"/>
          <p:cNvSpPr txBox="1"/>
          <p:nvPr/>
        </p:nvSpPr>
        <p:spPr>
          <a:xfrm>
            <a:off x="1333500" y="1917700"/>
            <a:ext cx="693738" cy="249238"/>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sz="1000">
              <a:solidFill>
                <a:srgbClr val="000000"/>
              </a:solidFill>
            </a:endParaRPr>
          </a:p>
        </p:txBody>
      </p:sp>
      <p:sp>
        <p:nvSpPr>
          <p:cNvPr id="734" name="TextBox 862"/>
          <p:cNvSpPr txBox="1"/>
          <p:nvPr/>
        </p:nvSpPr>
        <p:spPr>
          <a:xfrm flipH="1" flipV="1">
            <a:off x="1333500" y="1917700"/>
            <a:ext cx="100013" cy="249238"/>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ZA" sz="1000">
              <a:solidFill>
                <a:srgbClr val="000000"/>
              </a:solidFill>
            </a:endParaRPr>
          </a:p>
        </p:txBody>
      </p:sp>
      <p:sp>
        <p:nvSpPr>
          <p:cNvPr id="735" name="TextBox 863"/>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736" name="TextBox 864"/>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737" name="TextBox 865"/>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738" name="TextBox 866"/>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739" name="TextBox 867"/>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740" name="TextBox 868"/>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741" name="TextBox 869"/>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742" name="TextBox 870"/>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743" name="TextBox 871"/>
          <p:cNvSpPr txBox="1"/>
          <p:nvPr/>
        </p:nvSpPr>
        <p:spPr>
          <a:xfrm flipH="1">
            <a:off x="1333500" y="2100263"/>
            <a:ext cx="44450"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a:solidFill>
                <a:srgbClr val="000000"/>
              </a:solidFill>
            </a:endParaRPr>
          </a:p>
        </p:txBody>
      </p:sp>
      <p:sp>
        <p:nvSpPr>
          <p:cNvPr id="744" name="TextBox 872"/>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745" name="TextBox 873"/>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746" name="TextBox 874"/>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747" name="TextBox 875"/>
          <p:cNvSpPr txBox="1"/>
          <p:nvPr/>
        </p:nvSpPr>
        <p:spPr>
          <a:xfrm>
            <a:off x="1333500" y="2100263"/>
            <a:ext cx="693738" cy="24923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sz="1000">
              <a:solidFill>
                <a:srgbClr val="000000"/>
              </a:solidFill>
            </a:endParaRPr>
          </a:p>
        </p:txBody>
      </p:sp>
      <p:sp>
        <p:nvSpPr>
          <p:cNvPr id="748" name="TextBox 876"/>
          <p:cNvSpPr txBox="1"/>
          <p:nvPr/>
        </p:nvSpPr>
        <p:spPr>
          <a:xfrm flipH="1" flipV="1">
            <a:off x="1333500" y="2100263"/>
            <a:ext cx="100013" cy="24923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ZA" sz="1000">
              <a:solidFill>
                <a:srgbClr val="000000"/>
              </a:solidFill>
            </a:endParaRPr>
          </a:p>
        </p:txBody>
      </p:sp>
      <p:sp>
        <p:nvSpPr>
          <p:cNvPr id="749" name="TextBox 885"/>
          <p:cNvSpPr txBox="1"/>
          <p:nvPr/>
        </p:nvSpPr>
        <p:spPr>
          <a:xfrm flipH="1">
            <a:off x="1333500" y="2100263"/>
            <a:ext cx="44450"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a:solidFill>
                <a:srgbClr val="000000"/>
              </a:solidFill>
            </a:endParaRPr>
          </a:p>
        </p:txBody>
      </p:sp>
      <p:sp>
        <p:nvSpPr>
          <p:cNvPr id="750" name="TextBox 888"/>
          <p:cNvSpPr txBox="1"/>
          <p:nvPr/>
        </p:nvSpPr>
        <p:spPr>
          <a:xfrm>
            <a:off x="1333500" y="2100263"/>
            <a:ext cx="693738" cy="24923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sz="1000">
              <a:solidFill>
                <a:srgbClr val="000000"/>
              </a:solidFill>
            </a:endParaRPr>
          </a:p>
        </p:txBody>
      </p:sp>
      <p:sp>
        <p:nvSpPr>
          <p:cNvPr id="751" name="TextBox 889"/>
          <p:cNvSpPr txBox="1"/>
          <p:nvPr/>
        </p:nvSpPr>
        <p:spPr>
          <a:xfrm flipH="1" flipV="1">
            <a:off x="1333500" y="2100263"/>
            <a:ext cx="100013" cy="24923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ZA" sz="1000">
              <a:solidFill>
                <a:srgbClr val="000000"/>
              </a:solidFill>
            </a:endParaRPr>
          </a:p>
        </p:txBody>
      </p:sp>
      <p:sp>
        <p:nvSpPr>
          <p:cNvPr id="752" name="TextBox 892"/>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753" name="TextBox 893"/>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754" name="TextBox 894"/>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755" name="TextBox 895"/>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756" name="TextBox 896"/>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757" name="TextBox 897"/>
          <p:cNvSpPr txBox="1"/>
          <p:nvPr/>
        </p:nvSpPr>
        <p:spPr>
          <a:xfrm flipH="1">
            <a:off x="1333500" y="2100263"/>
            <a:ext cx="44450"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a:solidFill>
                <a:srgbClr val="000000"/>
              </a:solidFill>
            </a:endParaRPr>
          </a:p>
        </p:txBody>
      </p:sp>
      <p:sp>
        <p:nvSpPr>
          <p:cNvPr id="758" name="TextBox 898"/>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759" name="TextBox 899"/>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760" name="TextBox 900"/>
          <p:cNvSpPr txBox="1"/>
          <p:nvPr/>
        </p:nvSpPr>
        <p:spPr>
          <a:xfrm>
            <a:off x="1333500" y="2100263"/>
            <a:ext cx="693738" cy="24923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sz="1000">
              <a:solidFill>
                <a:srgbClr val="000000"/>
              </a:solidFill>
            </a:endParaRPr>
          </a:p>
        </p:txBody>
      </p:sp>
      <p:sp>
        <p:nvSpPr>
          <p:cNvPr id="761" name="TextBox 901"/>
          <p:cNvSpPr txBox="1"/>
          <p:nvPr/>
        </p:nvSpPr>
        <p:spPr>
          <a:xfrm flipH="1" flipV="1">
            <a:off x="1333500" y="2100263"/>
            <a:ext cx="100013" cy="24923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ZA" sz="1000">
              <a:solidFill>
                <a:srgbClr val="000000"/>
              </a:solidFill>
            </a:endParaRPr>
          </a:p>
        </p:txBody>
      </p:sp>
      <p:sp>
        <p:nvSpPr>
          <p:cNvPr id="762" name="TextBox 902"/>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763" name="TextBox 903"/>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764" name="TextBox 904"/>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765" name="TextBox 905"/>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766" name="TextBox 906"/>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767" name="TextBox 907"/>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768" name="TextBox 908"/>
          <p:cNvSpPr txBox="1"/>
          <p:nvPr/>
        </p:nvSpPr>
        <p:spPr>
          <a:xfrm flipH="1">
            <a:off x="1333500" y="2100263"/>
            <a:ext cx="44450"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a:solidFill>
                <a:srgbClr val="000000"/>
              </a:solidFill>
            </a:endParaRPr>
          </a:p>
        </p:txBody>
      </p:sp>
      <p:sp>
        <p:nvSpPr>
          <p:cNvPr id="769" name="TextBox 909"/>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770" name="TextBox 910"/>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771" name="TextBox 911"/>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772" name="TextBox 913"/>
          <p:cNvSpPr txBox="1"/>
          <p:nvPr/>
        </p:nvSpPr>
        <p:spPr>
          <a:xfrm flipH="1" flipV="1">
            <a:off x="1333500" y="2100263"/>
            <a:ext cx="100013" cy="24923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ZA" sz="1000">
              <a:solidFill>
                <a:srgbClr val="000000"/>
              </a:solidFill>
            </a:endParaRPr>
          </a:p>
        </p:txBody>
      </p:sp>
      <p:sp>
        <p:nvSpPr>
          <p:cNvPr id="773" name="TextBox 914"/>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774" name="TextBox 915"/>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775" name="TextBox 916"/>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776" name="TextBox 917"/>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777" name="TextBox 918"/>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778" name="TextBox 919"/>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779" name="TextBox 920"/>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780" name="TextBox 921"/>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781" name="TextBox 922"/>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782" name="TextBox 923"/>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783" name="TextBox 924"/>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784" name="TextBox 925"/>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785" name="TextBox 926"/>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786" name="TextBox 927"/>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787" name="TextBox 928"/>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788" name="TextBox 929"/>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789" name="TextBox 930"/>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790" name="TextBox 931"/>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791" name="TextBox 932"/>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792" name="TextBox 933"/>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793" name="TextBox 934"/>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794" name="TextBox 935"/>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795" name="TextBox 936"/>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796" name="TextBox 937"/>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797" name="TextBox 938"/>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798" name="TextBox 939"/>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799" name="TextBox 940"/>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800" name="TextBox 941"/>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801" name="TextBox 942"/>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802" name="TextBox 943"/>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803" name="TextBox 944"/>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804" name="TextBox 945"/>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805" name="TextBox 946"/>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806" name="TextBox 947"/>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807" name="TextBox 948"/>
          <p:cNvSpPr txBox="1"/>
          <p:nvPr/>
        </p:nvSpPr>
        <p:spPr>
          <a:xfrm>
            <a:off x="45799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808" name="TextBox 949"/>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809" name="TextBox 950"/>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810" name="TextBox 951"/>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811" name="TextBox 952"/>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812" name="TextBox 953"/>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813" name="TextBox 954"/>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814" name="TextBox 955"/>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815" name="TextBox 956"/>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816" name="TextBox 957"/>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817" name="TextBox 958"/>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818" name="TextBox 959"/>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819" name="TextBox 960"/>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820" name="TextBox 961"/>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821" name="TextBox 962"/>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822" name="TextBox 963"/>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823" name="TextBox 964"/>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824" name="TextBox 965"/>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825" name="TextBox 966"/>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826" name="TextBox 967"/>
          <p:cNvSpPr txBox="1"/>
          <p:nvPr/>
        </p:nvSpPr>
        <p:spPr>
          <a:xfrm flipV="1">
            <a:off x="2840038" y="2290763"/>
            <a:ext cx="695325" cy="20955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sz="1000">
              <a:solidFill>
                <a:srgbClr val="000000"/>
              </a:solidFill>
            </a:endParaRPr>
          </a:p>
        </p:txBody>
      </p:sp>
      <p:sp>
        <p:nvSpPr>
          <p:cNvPr id="827" name="TextBox 968"/>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828" name="TextBox 969"/>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829" name="TextBox 970"/>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830" name="TextBox 971"/>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831" name="TextBox 972"/>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832" name="TextBox 973"/>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833" name="TextBox 974"/>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834" name="TextBox 975"/>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835" name="TextBox 976"/>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836" name="TextBox 977"/>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837" name="TextBox 978"/>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838" name="TextBox 979"/>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839" name="TextBox 980"/>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840" name="TextBox 981"/>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841" name="TextBox 982"/>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842" name="TextBox 983"/>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843" name="TextBox 984"/>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844" name="TextBox 985"/>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845" name="TextBox 986"/>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846" name="TextBox 987"/>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847" name="TextBox 988"/>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848" name="TextBox 989"/>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849" name="TextBox 990"/>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850" name="TextBox 991"/>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851" name="TextBox 992"/>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852" name="TextBox 994"/>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853" name="TextBox 995"/>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854" name="TextBox 996"/>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855" name="TextBox 997"/>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856" name="TextBox 998"/>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857" name="TextBox 999"/>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858" name="TextBox 1000"/>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859" name="TextBox 1001"/>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860" name="TextBox 1002"/>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861" name="TextBox 1003"/>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862" name="TextBox 1004"/>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863" name="TextBox 1005"/>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864" name="TextBox 1006"/>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865" name="TextBox 1007"/>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866" name="TextBox 1008"/>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867" name="TextBox 1009"/>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868" name="TextBox 1010"/>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869" name="TextBox 1011"/>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870" name="TextBox 1012"/>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871" name="TextBox 1013"/>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872" name="TextBox 1014"/>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873" name="TextBox 1015"/>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874" name="TextBox 1016"/>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875" name="TextBox 1017"/>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876" name="TextBox 1018"/>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877" name="TextBox 1019"/>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878" name="TextBox 1020"/>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879" name="TextBox 1021"/>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880" name="TextBox 1022"/>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881" name="TextBox 1023"/>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882" name="TextBox 1024"/>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883" name="TextBox 1025"/>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884" name="TextBox 1026"/>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885" name="TextBox 1027"/>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886" name="TextBox 1028"/>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887" name="TextBox 1029"/>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888" name="TextBox 1030"/>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889" name="TextBox 1031"/>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890" name="TextBox 1032"/>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891" name="TextBox 1033"/>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892" name="TextBox 1034"/>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893" name="TextBox 1035"/>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894" name="TextBox 1036"/>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895" name="TextBox 1037"/>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896" name="TextBox 1038"/>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897" name="TextBox 1039"/>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898" name="TextBox 1040"/>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899" name="TextBox 1041"/>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900" name="TextBox 1042"/>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901" name="TextBox 1043"/>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902" name="TextBox 1044"/>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903" name="TextBox 1045"/>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904" name="TextBox 1046"/>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905" name="TextBox 1047"/>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906" name="TextBox 1048"/>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907" name="TextBox 1049"/>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908" name="TextBox 1050"/>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909" name="TextBox 1051"/>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910" name="TextBox 1052"/>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911" name="TextBox 1053"/>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912" name="TextBox 1054"/>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913" name="TextBox 1055"/>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914" name="TextBox 1056"/>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915" name="TextBox 1057"/>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916" name="TextBox 1058"/>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917" name="TextBox 1059"/>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918" name="TextBox 1060"/>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919" name="TextBox 1061"/>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920" name="TextBox 1062"/>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921" name="TextBox 1063"/>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922" name="TextBox 1064"/>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923" name="TextBox 1065"/>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924" name="TextBox 1066"/>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925" name="TextBox 1067"/>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926" name="TextBox 1068"/>
          <p:cNvSpPr txBox="1"/>
          <p:nvPr/>
        </p:nvSpPr>
        <p:spPr>
          <a:xfrm>
            <a:off x="2840038" y="19177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927" name="TextBox 1069"/>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928" name="TextBox 1070"/>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929" name="TextBox 1071"/>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930" name="TextBox 1072"/>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931" name="TextBox 1073"/>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932" name="TextBox 1074"/>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933" name="TextBox 1075"/>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934" name="TextBox 1076"/>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935" name="TextBox 1077"/>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936" name="TextBox 1078"/>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937" name="TextBox 1079"/>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938" name="TextBox 1080"/>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939" name="TextBox 1081"/>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940" name="TextBox 1082"/>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941" name="TextBox 1083"/>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942" name="TextBox 1084"/>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943" name="TextBox 1085"/>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944" name="TextBox 1086"/>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945" name="TextBox 1087"/>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946" name="TextBox 1088"/>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947" name="TextBox 1089"/>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948" name="TextBox 1090"/>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949" name="TextBox 1091"/>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950" name="TextBox 1092"/>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951" name="TextBox 1093"/>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952" name="TextBox 1094"/>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953" name="TextBox 1095"/>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954" name="TextBox 1096"/>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955" name="TextBox 1097"/>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956" name="TextBox 1098"/>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957" name="TextBox 1099"/>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958" name="TextBox 1100"/>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959" name="TextBox 1101"/>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960" name="TextBox 1102"/>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961" name="TextBox 1103"/>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962" name="TextBox 1104"/>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963" name="TextBox 1105"/>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964" name="TextBox 1106"/>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965" name="TextBox 1107"/>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966" name="TextBox 1108"/>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967" name="TextBox 1109"/>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968" name="TextBox 1110"/>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969" name="TextBox 1111"/>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970" name="TextBox 1112"/>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971" name="TextBox 1113"/>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972" name="TextBox 1114"/>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973" name="TextBox 1115"/>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974" name="TextBox 1116"/>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975" name="TextBox 1117"/>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976" name="TextBox 1118"/>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977" name="TextBox 1119"/>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978" name="TextBox 1120"/>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979" name="TextBox 1121"/>
          <p:cNvSpPr txBox="1"/>
          <p:nvPr/>
        </p:nvSpPr>
        <p:spPr>
          <a:xfrm>
            <a:off x="284003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980" name="TextBox 1123"/>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981" name="TextBox 1124"/>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982" name="TextBox 1125"/>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983" name="TextBox 1126"/>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984" name="TextBox 1127"/>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985" name="TextBox 1128"/>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986" name="TextBox 1129"/>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987" name="TextBox 1130"/>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988" name="TextBox 1131"/>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989" name="TextBox 1132"/>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990" name="TextBox 1133"/>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991" name="TextBox 1134"/>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992" name="TextBox 1135"/>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993" name="TextBox 1136"/>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994" name="TextBox 1137"/>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995" name="TextBox 1138"/>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996" name="TextBox 1139"/>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997" name="TextBox 1140"/>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998" name="TextBox 1141"/>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999" name="TextBox 1142"/>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000" name="TextBox 1143"/>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001" name="TextBox 1144"/>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002" name="TextBox 1145"/>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003" name="TextBox 1146"/>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004" name="TextBox 1147"/>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005" name="TextBox 1148"/>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006" name="TextBox 1149"/>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007" name="TextBox 1150"/>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008" name="TextBox 1151"/>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009" name="TextBox 1152"/>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010" name="TextBox 1153"/>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011" name="TextBox 1154"/>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012" name="TextBox 1155"/>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013" name="TextBox 1156"/>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014" name="TextBox 1157"/>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015" name="TextBox 1158"/>
          <p:cNvSpPr txBox="1"/>
          <p:nvPr/>
        </p:nvSpPr>
        <p:spPr>
          <a:xfrm>
            <a:off x="5275263"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016" name="TextBox 1159"/>
          <p:cNvSpPr txBox="1"/>
          <p:nvPr/>
        </p:nvSpPr>
        <p:spPr>
          <a:xfrm>
            <a:off x="5275263"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017" name="TextBox 1160"/>
          <p:cNvSpPr txBox="1"/>
          <p:nvPr/>
        </p:nvSpPr>
        <p:spPr>
          <a:xfrm>
            <a:off x="5275263"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018" name="TextBox 1161"/>
          <p:cNvSpPr txBox="1"/>
          <p:nvPr/>
        </p:nvSpPr>
        <p:spPr>
          <a:xfrm>
            <a:off x="5275263"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019" name="TextBox 1162"/>
          <p:cNvSpPr txBox="1"/>
          <p:nvPr/>
        </p:nvSpPr>
        <p:spPr>
          <a:xfrm>
            <a:off x="5275263"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020" name="TextBox 1163"/>
          <p:cNvSpPr txBox="1"/>
          <p:nvPr/>
        </p:nvSpPr>
        <p:spPr>
          <a:xfrm>
            <a:off x="5275263"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021" name="TextBox 1164"/>
          <p:cNvSpPr txBox="1"/>
          <p:nvPr/>
        </p:nvSpPr>
        <p:spPr>
          <a:xfrm>
            <a:off x="5275263"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022" name="TextBox 1165"/>
          <p:cNvSpPr txBox="1"/>
          <p:nvPr/>
        </p:nvSpPr>
        <p:spPr>
          <a:xfrm>
            <a:off x="5275263"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023" name="TextBox 1166"/>
          <p:cNvSpPr txBox="1"/>
          <p:nvPr/>
        </p:nvSpPr>
        <p:spPr>
          <a:xfrm>
            <a:off x="5275263"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024" name="TextBox 1167"/>
          <p:cNvSpPr txBox="1"/>
          <p:nvPr/>
        </p:nvSpPr>
        <p:spPr>
          <a:xfrm>
            <a:off x="5275263"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025" name="TextBox 1168"/>
          <p:cNvSpPr txBox="1"/>
          <p:nvPr/>
        </p:nvSpPr>
        <p:spPr>
          <a:xfrm>
            <a:off x="5275263"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026" name="TextBox 1169"/>
          <p:cNvSpPr txBox="1"/>
          <p:nvPr/>
        </p:nvSpPr>
        <p:spPr>
          <a:xfrm>
            <a:off x="5275263"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027" name="TextBox 1170"/>
          <p:cNvSpPr txBox="1"/>
          <p:nvPr/>
        </p:nvSpPr>
        <p:spPr>
          <a:xfrm>
            <a:off x="5275263"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028" name="TextBox 1171"/>
          <p:cNvSpPr txBox="1"/>
          <p:nvPr/>
        </p:nvSpPr>
        <p:spPr>
          <a:xfrm>
            <a:off x="5275263"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029" name="TextBox 1172"/>
          <p:cNvSpPr txBox="1"/>
          <p:nvPr/>
        </p:nvSpPr>
        <p:spPr>
          <a:xfrm>
            <a:off x="5275263"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030" name="TextBox 1173"/>
          <p:cNvSpPr txBox="1"/>
          <p:nvPr/>
        </p:nvSpPr>
        <p:spPr>
          <a:xfrm>
            <a:off x="5275263"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031" name="TextBox 1174"/>
          <p:cNvSpPr txBox="1"/>
          <p:nvPr/>
        </p:nvSpPr>
        <p:spPr>
          <a:xfrm>
            <a:off x="5275263"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032" name="TextBox 1175"/>
          <p:cNvSpPr txBox="1"/>
          <p:nvPr/>
        </p:nvSpPr>
        <p:spPr>
          <a:xfrm>
            <a:off x="5275263"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033" name="TextBox 1176"/>
          <p:cNvSpPr txBox="1"/>
          <p:nvPr/>
        </p:nvSpPr>
        <p:spPr>
          <a:xfrm>
            <a:off x="5275263"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034" name="TextBox 1177"/>
          <p:cNvSpPr txBox="1"/>
          <p:nvPr/>
        </p:nvSpPr>
        <p:spPr>
          <a:xfrm>
            <a:off x="5275263"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035" name="TextBox 1178"/>
          <p:cNvSpPr txBox="1"/>
          <p:nvPr/>
        </p:nvSpPr>
        <p:spPr>
          <a:xfrm>
            <a:off x="5275263"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036" name="TextBox 1179"/>
          <p:cNvSpPr txBox="1"/>
          <p:nvPr/>
        </p:nvSpPr>
        <p:spPr>
          <a:xfrm>
            <a:off x="5275263"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037" name="TextBox 1180"/>
          <p:cNvSpPr txBox="1"/>
          <p:nvPr/>
        </p:nvSpPr>
        <p:spPr>
          <a:xfrm>
            <a:off x="5275263"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038" name="TextBox 1181"/>
          <p:cNvSpPr txBox="1"/>
          <p:nvPr/>
        </p:nvSpPr>
        <p:spPr>
          <a:xfrm>
            <a:off x="5275263"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039" name="TextBox 1182"/>
          <p:cNvSpPr txBox="1"/>
          <p:nvPr/>
        </p:nvSpPr>
        <p:spPr>
          <a:xfrm>
            <a:off x="5275263"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040" name="TextBox 1183"/>
          <p:cNvSpPr txBox="1"/>
          <p:nvPr/>
        </p:nvSpPr>
        <p:spPr>
          <a:xfrm>
            <a:off x="5275263"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041" name="TextBox 1184"/>
          <p:cNvSpPr txBox="1"/>
          <p:nvPr/>
        </p:nvSpPr>
        <p:spPr>
          <a:xfrm>
            <a:off x="5275263"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042" name="TextBox 1185"/>
          <p:cNvSpPr txBox="1"/>
          <p:nvPr/>
        </p:nvSpPr>
        <p:spPr>
          <a:xfrm>
            <a:off x="5275263"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043" name="TextBox 1186"/>
          <p:cNvSpPr txBox="1"/>
          <p:nvPr/>
        </p:nvSpPr>
        <p:spPr>
          <a:xfrm>
            <a:off x="5275263"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044" name="TextBox 1187"/>
          <p:cNvSpPr txBox="1"/>
          <p:nvPr/>
        </p:nvSpPr>
        <p:spPr>
          <a:xfrm>
            <a:off x="5275263"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045" name="TextBox 1188"/>
          <p:cNvSpPr txBox="1"/>
          <p:nvPr/>
        </p:nvSpPr>
        <p:spPr>
          <a:xfrm>
            <a:off x="5275263"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046" name="TextBox 1189"/>
          <p:cNvSpPr txBox="1"/>
          <p:nvPr/>
        </p:nvSpPr>
        <p:spPr>
          <a:xfrm>
            <a:off x="5275263"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047" name="TextBox 1190"/>
          <p:cNvSpPr txBox="1"/>
          <p:nvPr/>
        </p:nvSpPr>
        <p:spPr>
          <a:xfrm>
            <a:off x="5275263"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048" name="TextBox 1193"/>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049" name="TextBox 1194"/>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050" name="TextBox 1195"/>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051" name="TextBox 1196"/>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052" name="TextBox 1197"/>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053" name="TextBox 1198"/>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054" name="TextBox 1199"/>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055" name="TextBox 1200"/>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056" name="TextBox 1201"/>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057" name="TextBox 1202"/>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058" name="TextBox 1203"/>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059" name="TextBox 1204"/>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060" name="TextBox 1205"/>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061" name="TextBox 1206"/>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062" name="TextBox 1207"/>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063" name="TextBox 1208"/>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064" name="TextBox 1209"/>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065" name="TextBox 1210"/>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066" name="TextBox 1211"/>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067" name="TextBox 1212"/>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068" name="TextBox 1213"/>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069" name="TextBox 1214"/>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070" name="TextBox 1215"/>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071" name="TextBox 1216"/>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072" name="TextBox 1217"/>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073" name="TextBox 1218"/>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074" name="TextBox 1219"/>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075" name="TextBox 1220"/>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076" name="TextBox 1221"/>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077" name="TextBox 1222"/>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078" name="TextBox 1223"/>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079" name="TextBox 1224"/>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080" name="TextBox 1225"/>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081" name="TextBox 1226"/>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082" name="TextBox 1227"/>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083" name="TextBox 1228"/>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084" name="TextBox 1229"/>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085" name="TextBox 1230"/>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086" name="TextBox 1231"/>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087" name="TextBox 1232"/>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088" name="TextBox 1233"/>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089" name="TextBox 1234"/>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090" name="TextBox 1235"/>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091" name="TextBox 1236"/>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092" name="TextBox 1237"/>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093" name="TextBox 1238"/>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094" name="TextBox 1239"/>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095" name="TextBox 1240"/>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096" name="TextBox 1241"/>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097" name="TextBox 1242"/>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098" name="TextBox 1243"/>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099" name="TextBox 1244"/>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100" name="TextBox 1245"/>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101" name="TextBox 1246"/>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102" name="TextBox 1247"/>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103" name="TextBox 1248"/>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104" name="TextBox 1249"/>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105" name="TextBox 1250"/>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106" name="TextBox 1251"/>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107" name="TextBox 1252"/>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108" name="TextBox 1253"/>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109" name="TextBox 1254"/>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110" name="TextBox 1255"/>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111" name="TextBox 1256"/>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112" name="TextBox 1257"/>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113" name="TextBox 1258"/>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114" name="TextBox 1259"/>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115" name="TextBox 1260"/>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116" name="TextBox 1261"/>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117" name="TextBox 1262"/>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118" name="TextBox 1263"/>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119" name="TextBox 1264"/>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120" name="TextBox 1265"/>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121" name="TextBox 1266"/>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122" name="TextBox 1267"/>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123" name="TextBox 1268"/>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124" name="TextBox 1269"/>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125" name="TextBox 1270"/>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126" name="TextBox 1271"/>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127" name="TextBox 1272"/>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128" name="TextBox 1273"/>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129" name="TextBox 1274"/>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130" name="TextBox 1275"/>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131" name="TextBox 1276"/>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132" name="TextBox 1277"/>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133" name="TextBox 1278"/>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134" name="TextBox 1279"/>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135" name="TextBox 1280"/>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136" name="TextBox 1281"/>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137" name="TextBox 1282"/>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138" name="TextBox 1283"/>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139" name="TextBox 1284"/>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140" name="TextBox 1285"/>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141" name="TextBox 1286"/>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142" name="TextBox 1287"/>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143" name="TextBox 1288"/>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144" name="TextBox 1289"/>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145" name="TextBox 1290"/>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146" name="TextBox 1291"/>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147" name="TextBox 1292"/>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148" name="TextBox 1293"/>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149" name="TextBox 1294"/>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150" name="TextBox 1295"/>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151" name="TextBox 1296"/>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152" name="TextBox 1297"/>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153" name="TextBox 1298"/>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154" name="TextBox 1299"/>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155" name="TextBox 1300"/>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156" name="TextBox 1301"/>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157" name="TextBox 1302"/>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158" name="TextBox 1303"/>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159" name="TextBox 1304"/>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160" name="TextBox 1305"/>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161" name="TextBox 1306"/>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162" name="TextBox 1307"/>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163" name="TextBox 1308"/>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164" name="TextBox 1309"/>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165" name="TextBox 1310"/>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166" name="TextBox 1311"/>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167" name="TextBox 1312"/>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168" name="TextBox 1313"/>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169" name="TextBox 1314"/>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170" name="TextBox 1315"/>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171" name="TextBox 1316"/>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172" name="TextBox 1317"/>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173" name="TextBox 1318"/>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174" name="TextBox 1319"/>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175" name="TextBox 1320"/>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176" name="TextBox 1321"/>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177" name="TextBox 1322"/>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178" name="TextBox 1323"/>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179" name="TextBox 1324"/>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180" name="TextBox 1325"/>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181" name="TextBox 1326"/>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182" name="TextBox 1327"/>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183" name="TextBox 1328"/>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184" name="TextBox 1329"/>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185" name="TextBox 1330"/>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186" name="TextBox 1331"/>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187" name="TextBox 1332"/>
          <p:cNvSpPr txBox="1"/>
          <p:nvPr/>
        </p:nvSpPr>
        <p:spPr>
          <a:xfrm>
            <a:off x="7926388" y="2100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188" name="TextBox 2737"/>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189" name="TextBox 2738"/>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190" name="TextBox 2739"/>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191" name="TextBox 2740"/>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192" name="TextBox 2741"/>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193" name="TextBox 2742"/>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194" name="TextBox 2743"/>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195" name="TextBox 2744"/>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196" name="TextBox 2745"/>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197" name="TextBox 2746"/>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198" name="TextBox 2747"/>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199" name="TextBox 2748"/>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200" name="TextBox 2749"/>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201" name="TextBox 2750"/>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202" name="TextBox 2751"/>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203" name="TextBox 2752"/>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204" name="TextBox 2753"/>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205" name="TextBox 2754"/>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206" name="TextBox 2755"/>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207" name="TextBox 2756"/>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208" name="TextBox 2757"/>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209" name="TextBox 2758"/>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210" name="TextBox 2759"/>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211" name="TextBox 2760"/>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212" name="TextBox 2761"/>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213" name="TextBox 2762"/>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214" name="TextBox 2763"/>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215" name="TextBox 2764"/>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216" name="TextBox 2765"/>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217" name="TextBox 2766"/>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218" name="TextBox 2767"/>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219" name="TextBox 2768"/>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220" name="TextBox 2769"/>
          <p:cNvSpPr txBox="1"/>
          <p:nvPr/>
        </p:nvSpPr>
        <p:spPr>
          <a:xfrm flipV="1">
            <a:off x="3768725" y="1917700"/>
            <a:ext cx="693738" cy="20955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sz="1000">
              <a:solidFill>
                <a:srgbClr val="000000"/>
              </a:solidFill>
            </a:endParaRPr>
          </a:p>
        </p:txBody>
      </p:sp>
      <p:sp>
        <p:nvSpPr>
          <p:cNvPr id="1221" name="TextBox 2770"/>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222" name="TextBox 2771"/>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223" name="TextBox 2772"/>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224" name="TextBox 2773"/>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225" name="TextBox 2774"/>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226" name="TextBox 2775"/>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227" name="TextBox 2776"/>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228" name="TextBox 2777"/>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229" name="TextBox 2778"/>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230" name="TextBox 2779"/>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231" name="TextBox 2780"/>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232" name="TextBox 2781"/>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233" name="TextBox 2782"/>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234" name="TextBox 2783"/>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235" name="TextBox 2784"/>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236" name="TextBox 2785"/>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237" name="TextBox 2786"/>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238" name="TextBox 2787"/>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239" name="TextBox 2788"/>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240" name="TextBox 2789"/>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241" name="TextBox 2790"/>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242" name="TextBox 2791"/>
          <p:cNvSpPr txBox="1"/>
          <p:nvPr/>
        </p:nvSpPr>
        <p:spPr>
          <a:xfrm flipV="1">
            <a:off x="3768725" y="1917700"/>
            <a:ext cx="693738" cy="20955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sz="1000">
              <a:solidFill>
                <a:srgbClr val="000000"/>
              </a:solidFill>
            </a:endParaRPr>
          </a:p>
        </p:txBody>
      </p:sp>
      <p:sp>
        <p:nvSpPr>
          <p:cNvPr id="1243" name="TextBox 2792"/>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244" name="TextBox 2793"/>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245" name="TextBox 2794"/>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246" name="TextBox 2795"/>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247" name="TextBox 2796"/>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248" name="TextBox 2797"/>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249" name="TextBox 2798"/>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250" name="TextBox 2799"/>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251" name="TextBox 2800"/>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252" name="TextBox 2801"/>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253" name="TextBox 2802"/>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254" name="TextBox 2803"/>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255" name="TextBox 2804"/>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256" name="TextBox 2805"/>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257" name="TextBox 2806"/>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258" name="TextBox 2807"/>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259" name="TextBox 2808"/>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260" name="TextBox 2809"/>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261" name="TextBox 2810"/>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262" name="TextBox 2811"/>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263" name="TextBox 2812"/>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264" name="TextBox 2813"/>
          <p:cNvSpPr txBox="1"/>
          <p:nvPr/>
        </p:nvSpPr>
        <p:spPr>
          <a:xfrm flipV="1">
            <a:off x="3768725" y="1917700"/>
            <a:ext cx="693738" cy="20955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sz="1000">
              <a:solidFill>
                <a:srgbClr val="000000"/>
              </a:solidFill>
            </a:endParaRPr>
          </a:p>
        </p:txBody>
      </p:sp>
      <p:sp>
        <p:nvSpPr>
          <p:cNvPr id="1265" name="TextBox 2814"/>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266" name="TextBox 2815"/>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267" name="TextBox 2816"/>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268" name="TextBox 2817"/>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269" name="TextBox 2818"/>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270" name="TextBox 2819"/>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271" name="TextBox 2820"/>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272" name="TextBox 2821"/>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273" name="TextBox 2822"/>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274" name="TextBox 2823"/>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275" name="TextBox 2824"/>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276" name="TextBox 2825"/>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277" name="TextBox 2826"/>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278" name="TextBox 2827"/>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279" name="TextBox 2828"/>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280" name="TextBox 2829"/>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281" name="TextBox 2830"/>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282" name="TextBox 2831"/>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283" name="TextBox 2832"/>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284" name="TextBox 2833"/>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285" name="TextBox 2834"/>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286" name="TextBox 2835"/>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287" name="TextBox 2836"/>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288" name="TextBox 2837"/>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289" name="TextBox 2838"/>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290" name="TextBox 2839"/>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291" name="TextBox 2840"/>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292" name="TextBox 2841"/>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293" name="TextBox 2842"/>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294" name="TextBox 2843"/>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295" name="TextBox 2844"/>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296" name="TextBox 2845"/>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297" name="TextBox 2846"/>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298" name="TextBox 2847"/>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299" name="TextBox 2848"/>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300" name="TextBox 2849"/>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301" name="TextBox 2850"/>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302" name="TextBox 2851"/>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303" name="TextBox 2852"/>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304" name="TextBox 2853"/>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305" name="TextBox 2854"/>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306" name="TextBox 2855"/>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307" name="TextBox 2856"/>
          <p:cNvSpPr txBox="1"/>
          <p:nvPr/>
        </p:nvSpPr>
        <p:spPr>
          <a:xfrm flipV="1">
            <a:off x="3768725" y="1917700"/>
            <a:ext cx="693738" cy="20955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sz="1000">
              <a:solidFill>
                <a:srgbClr val="000000"/>
              </a:solidFill>
            </a:endParaRPr>
          </a:p>
        </p:txBody>
      </p:sp>
      <p:sp>
        <p:nvSpPr>
          <p:cNvPr id="1308" name="TextBox 2857"/>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309" name="TextBox 2858"/>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310" name="TextBox 2859"/>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311" name="TextBox 2860"/>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312" name="TextBox 2861"/>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313" name="TextBox 2862"/>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314" name="TextBox 2863"/>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315" name="TextBox 2864"/>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316" name="TextBox 2865"/>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317" name="TextBox 2866"/>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318" name="TextBox 2867"/>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319" name="TextBox 2868"/>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320" name="TextBox 2869"/>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321" name="TextBox 2870"/>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322" name="TextBox 2871"/>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323" name="TextBox 2872"/>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324" name="TextBox 2873"/>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325" name="TextBox 2874"/>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326" name="TextBox 2875"/>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327" name="TextBox 2876"/>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328" name="TextBox 2877"/>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329" name="TextBox 2878"/>
          <p:cNvSpPr txBox="1"/>
          <p:nvPr/>
        </p:nvSpPr>
        <p:spPr>
          <a:xfrm flipV="1">
            <a:off x="3768725" y="1917700"/>
            <a:ext cx="693738" cy="20955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sz="1000">
              <a:solidFill>
                <a:srgbClr val="000000"/>
              </a:solidFill>
            </a:endParaRPr>
          </a:p>
        </p:txBody>
      </p:sp>
      <p:sp>
        <p:nvSpPr>
          <p:cNvPr id="1330" name="TextBox 2879"/>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331" name="TextBox 2880"/>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332" name="TextBox 2881"/>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333" name="TextBox 2882"/>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334" name="TextBox 2883"/>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335" name="TextBox 2884"/>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336" name="TextBox 2885"/>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337" name="TextBox 2886"/>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338" name="TextBox 2887"/>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339" name="TextBox 2888"/>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340" name="TextBox 2889"/>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341" name="TextBox 2890"/>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342" name="TextBox 2891"/>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343" name="TextBox 2892"/>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344" name="TextBox 2893"/>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345" name="TextBox 2894"/>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346" name="TextBox 2895"/>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347" name="TextBox 2896"/>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348" name="TextBox 2897"/>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349" name="TextBox 2898"/>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350" name="TextBox 2899"/>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351" name="TextBox 2900"/>
          <p:cNvSpPr txBox="1"/>
          <p:nvPr/>
        </p:nvSpPr>
        <p:spPr>
          <a:xfrm flipV="1">
            <a:off x="3768725" y="1917700"/>
            <a:ext cx="693738" cy="20955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sz="1000">
              <a:solidFill>
                <a:srgbClr val="000000"/>
              </a:solidFill>
            </a:endParaRPr>
          </a:p>
        </p:txBody>
      </p:sp>
      <p:sp>
        <p:nvSpPr>
          <p:cNvPr id="1352" name="TextBox 2901"/>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353" name="TextBox 2902"/>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354" name="TextBox 2903"/>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355" name="TextBox 2904"/>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356" name="TextBox 2905"/>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357" name="TextBox 2906"/>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358" name="TextBox 2907"/>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359" name="TextBox 2908"/>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360" name="TextBox 2909"/>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361" name="TextBox 2910"/>
          <p:cNvSpPr txBox="1"/>
          <p:nvPr/>
        </p:nvSpPr>
        <p:spPr>
          <a:xfrm>
            <a:off x="3768725" y="1719263"/>
            <a:ext cx="504825" cy="2651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362" name="TextBox 3301"/>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363" name="TextBox 3302"/>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364" name="TextBox 3303"/>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365" name="TextBox 3304"/>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366" name="TextBox 3305"/>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367" name="TextBox 3306"/>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368" name="TextBox 3307"/>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369" name="TextBox 3308"/>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370" name="TextBox 3309"/>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371" name="TextBox 3310"/>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372" name="TextBox 3311"/>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373" name="TextBox 3312"/>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374" name="TextBox 3313"/>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375" name="TextBox 3314"/>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376" name="TextBox 3315"/>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377" name="TextBox 3316"/>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378" name="TextBox 3317"/>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379" name="TextBox 3318"/>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380" name="TextBox 3319"/>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381" name="TextBox 3320"/>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382" name="TextBox 3321"/>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383" name="TextBox 3322"/>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384" name="TextBox 3323"/>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385" name="TextBox 3324"/>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386" name="TextBox 3325"/>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387" name="TextBox 3326"/>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388" name="TextBox 3327"/>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389" name="TextBox 3328"/>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390" name="TextBox 3329"/>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391" name="TextBox 3330"/>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392" name="TextBox 3331"/>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393" name="TextBox 3332"/>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394" name="TextBox 3333"/>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395" name="TextBox 3334"/>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396" name="TextBox 3335"/>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397" name="TextBox 3336"/>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398" name="TextBox 3337"/>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399" name="TextBox 3338"/>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400" name="TextBox 3339"/>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401" name="TextBox 3340"/>
          <p:cNvSpPr txBox="1"/>
          <p:nvPr/>
        </p:nvSpPr>
        <p:spPr>
          <a:xfrm flipV="1">
            <a:off x="2840038" y="3111500"/>
            <a:ext cx="695325" cy="20955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sz="1000">
              <a:solidFill>
                <a:srgbClr val="000000"/>
              </a:solidFill>
            </a:endParaRPr>
          </a:p>
        </p:txBody>
      </p:sp>
      <p:sp>
        <p:nvSpPr>
          <p:cNvPr id="1402" name="TextBox 3341"/>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403" name="TextBox 3342"/>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404" name="TextBox 3343"/>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405" name="TextBox 3344"/>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406" name="TextBox 3345"/>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407" name="TextBox 3346"/>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408" name="TextBox 3347"/>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409" name="TextBox 3348"/>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410" name="TextBox 3349"/>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411" name="TextBox 3350"/>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412" name="TextBox 3351"/>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413" name="TextBox 3352"/>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414" name="TextBox 3353"/>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415" name="TextBox 3354"/>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416" name="TextBox 3355"/>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417" name="TextBox 3356"/>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418" name="TextBox 3357"/>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419" name="TextBox 3358"/>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420" name="TextBox 3359"/>
          <p:cNvSpPr txBox="1"/>
          <p:nvPr/>
        </p:nvSpPr>
        <p:spPr>
          <a:xfrm flipV="1">
            <a:off x="2840038" y="3111500"/>
            <a:ext cx="695325" cy="20955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sz="1000">
              <a:solidFill>
                <a:srgbClr val="000000"/>
              </a:solidFill>
            </a:endParaRPr>
          </a:p>
        </p:txBody>
      </p:sp>
      <p:sp>
        <p:nvSpPr>
          <p:cNvPr id="1421" name="TextBox 3360"/>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422" name="TextBox 3361"/>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423" name="TextBox 3362"/>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424" name="TextBox 3363"/>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425" name="TextBox 3364"/>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426" name="TextBox 3365"/>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427" name="TextBox 3366"/>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428" name="TextBox 3367"/>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429" name="TextBox 3368"/>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430" name="TextBox 3369"/>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431" name="TextBox 3370"/>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432" name="TextBox 3371"/>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433" name="TextBox 3372"/>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434" name="TextBox 3373"/>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435" name="TextBox 3374"/>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436" name="TextBox 3375"/>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437" name="TextBox 3376"/>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438" name="TextBox 3377"/>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439" name="TextBox 3378"/>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440" name="TextBox 3379"/>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441" name="TextBox 3380"/>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442" name="TextBox 3381"/>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443" name="TextBox 3382"/>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444" name="TextBox 3383"/>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445" name="TextBox 3384"/>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446" name="TextBox 3385"/>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447" name="TextBox 3386"/>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448" name="TextBox 3387"/>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449" name="TextBox 3388"/>
          <p:cNvSpPr txBox="1"/>
          <p:nvPr/>
        </p:nvSpPr>
        <p:spPr>
          <a:xfrm flipV="1">
            <a:off x="2840038" y="3111500"/>
            <a:ext cx="695325" cy="20955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sz="1000">
              <a:solidFill>
                <a:srgbClr val="000000"/>
              </a:solidFill>
            </a:endParaRPr>
          </a:p>
        </p:txBody>
      </p:sp>
      <p:sp>
        <p:nvSpPr>
          <p:cNvPr id="1450" name="TextBox 3389"/>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451" name="TextBox 3390"/>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452" name="TextBox 3391"/>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453" name="TextBox 3392"/>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454" name="TextBox 3393"/>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455" name="TextBox 3394"/>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456" name="TextBox 3395"/>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457" name="TextBox 3396"/>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458" name="TextBox 3397"/>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459" name="TextBox 3398"/>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460" name="TextBox 3399"/>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461" name="TextBox 3400"/>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462" name="TextBox 3401"/>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463" name="TextBox 3402"/>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464" name="TextBox 3403"/>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465" name="TextBox 3404"/>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466" name="TextBox 3405"/>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467" name="TextBox 3406"/>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468" name="TextBox 3407"/>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469" name="TextBox 3408"/>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470" name="TextBox 3409"/>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471" name="TextBox 3410"/>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472" name="TextBox 3411"/>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473" name="TextBox 3412"/>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474" name="TextBox 3413"/>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475" name="TextBox 3414"/>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476" name="TextBox 3415"/>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477" name="TextBox 3416"/>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478" name="TextBox 3417"/>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479" name="TextBox 3418"/>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480" name="TextBox 3419"/>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481" name="TextBox 3420"/>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482" name="TextBox 3421"/>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483" name="TextBox 3422"/>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484" name="TextBox 3423"/>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485" name="TextBox 3424"/>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486" name="TextBox 3425"/>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487" name="TextBox 3426"/>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488" name="TextBox 3427"/>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489" name="TextBox 3428"/>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490" name="TextBox 3429"/>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491" name="TextBox 3430"/>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492" name="TextBox 3431"/>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493" name="TextBox 3432"/>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494" name="TextBox 3433"/>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495" name="TextBox 3434"/>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496" name="TextBox 3435"/>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497" name="TextBox 3436"/>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498" name="TextBox 3437"/>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499" name="TextBox 3438"/>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500" name="TextBox 3439"/>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501" name="TextBox 3440"/>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502" name="TextBox 3441"/>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503" name="TextBox 3442"/>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504" name="TextBox 3443"/>
          <p:cNvSpPr txBox="1"/>
          <p:nvPr/>
        </p:nvSpPr>
        <p:spPr>
          <a:xfrm flipV="1">
            <a:off x="2840038" y="3111500"/>
            <a:ext cx="695325" cy="20955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sz="1000">
              <a:solidFill>
                <a:srgbClr val="000000"/>
              </a:solidFill>
            </a:endParaRPr>
          </a:p>
        </p:txBody>
      </p:sp>
      <p:sp>
        <p:nvSpPr>
          <p:cNvPr id="1505" name="TextBox 3444"/>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506" name="TextBox 3445"/>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507" name="TextBox 3446"/>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508" name="TextBox 3447"/>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509" name="TextBox 3448"/>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510" name="TextBox 3449"/>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511" name="TextBox 3450"/>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512" name="TextBox 3451"/>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513" name="TextBox 3452"/>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514" name="TextBox 3453"/>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515" name="TextBox 3454"/>
          <p:cNvSpPr txBox="1"/>
          <p:nvPr/>
        </p:nvSpPr>
        <p:spPr>
          <a:xfrm flipV="1">
            <a:off x="2840038" y="3111500"/>
            <a:ext cx="695325" cy="20955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sz="1000">
              <a:solidFill>
                <a:srgbClr val="000000"/>
              </a:solidFill>
            </a:endParaRPr>
          </a:p>
        </p:txBody>
      </p:sp>
      <p:sp>
        <p:nvSpPr>
          <p:cNvPr id="1516" name="TextBox 3455"/>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517" name="TextBox 3456"/>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518" name="TextBox 3457"/>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519" name="TextBox 3458"/>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520" name="TextBox 3459"/>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521" name="TextBox 3460"/>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522" name="TextBox 3461"/>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523" name="TextBox 3462"/>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524" name="TextBox 3463"/>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525" name="TextBox 3464"/>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526" name="TextBox 3465"/>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527" name="TextBox 3466"/>
          <p:cNvSpPr txBox="1"/>
          <p:nvPr/>
        </p:nvSpPr>
        <p:spPr>
          <a:xfrm flipV="1">
            <a:off x="2840038" y="3111500"/>
            <a:ext cx="695325" cy="20955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sz="1000">
              <a:solidFill>
                <a:srgbClr val="000000"/>
              </a:solidFill>
            </a:endParaRPr>
          </a:p>
        </p:txBody>
      </p:sp>
      <p:sp>
        <p:nvSpPr>
          <p:cNvPr id="1528" name="TextBox 3467"/>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529" name="TextBox 3468"/>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530" name="TextBox 3469"/>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531" name="TextBox 3470"/>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532" name="TextBox 3471"/>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533" name="TextBox 3472"/>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534" name="TextBox 3473"/>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535" name="TextBox 3474"/>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536" name="TextBox 3475"/>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537" name="TextBox 3476"/>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538" name="TextBox 3477"/>
          <p:cNvSpPr txBox="1"/>
          <p:nvPr/>
        </p:nvSpPr>
        <p:spPr>
          <a:xfrm flipV="1">
            <a:off x="2840038" y="3111500"/>
            <a:ext cx="695325" cy="20955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sz="1000">
              <a:solidFill>
                <a:srgbClr val="000000"/>
              </a:solidFill>
            </a:endParaRPr>
          </a:p>
        </p:txBody>
      </p:sp>
      <p:sp>
        <p:nvSpPr>
          <p:cNvPr id="1539" name="TextBox 3478"/>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540" name="TextBox 3479"/>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541" name="TextBox 3480"/>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542" name="TextBox 3481"/>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543" name="TextBox 3482"/>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544" name="TextBox 3483"/>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545" name="TextBox 3484"/>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546" name="TextBox 3485"/>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547" name="TextBox 3486"/>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548" name="TextBox 3487"/>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549" name="TextBox 3488"/>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550" name="TextBox 3489"/>
          <p:cNvSpPr txBox="1"/>
          <p:nvPr/>
        </p:nvSpPr>
        <p:spPr>
          <a:xfrm flipV="1">
            <a:off x="2840038" y="3111500"/>
            <a:ext cx="695325" cy="20955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sz="1000">
              <a:solidFill>
                <a:srgbClr val="000000"/>
              </a:solidFill>
            </a:endParaRPr>
          </a:p>
        </p:txBody>
      </p:sp>
      <p:sp>
        <p:nvSpPr>
          <p:cNvPr id="1551" name="TextBox 3490"/>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552" name="TextBox 3491"/>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553" name="TextBox 3492"/>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554" name="TextBox 3493"/>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555" name="TextBox 3494"/>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556" name="TextBox 3495"/>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557" name="TextBox 3496"/>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558" name="TextBox 3497"/>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559" name="TextBox 3498"/>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560" name="TextBox 3499"/>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561" name="TextBox 3500"/>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562" name="TextBox 3501"/>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563" name="TextBox 3502"/>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564" name="TextBox 3503"/>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565" name="TextBox 3504"/>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566" name="TextBox 3505"/>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567" name="TextBox 3506"/>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568" name="TextBox 3507"/>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569" name="TextBox 3508"/>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570" name="TextBox 3509"/>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571" name="TextBox 3510"/>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572" name="TextBox 3511"/>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573" name="TextBox 3512"/>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574" name="TextBox 3513"/>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575" name="TextBox 3514"/>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576" name="TextBox 3515"/>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577" name="TextBox 3516"/>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578" name="TextBox 3517"/>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579" name="TextBox 3518"/>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580" name="TextBox 3519"/>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581" name="TextBox 3520"/>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582" name="TextBox 3521"/>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583" name="TextBox 3522"/>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584" name="TextBox 3523"/>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585" name="TextBox 3524"/>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586" name="TextBox 3525"/>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587" name="TextBox 3526"/>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588" name="TextBox 3527"/>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589" name="TextBox 3528"/>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590" name="TextBox 3529"/>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591" name="TextBox 3530"/>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592" name="TextBox 3531"/>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593" name="TextBox 3532"/>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594" name="TextBox 3533"/>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595" name="TextBox 3534"/>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596" name="TextBox 3535"/>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597" name="TextBox 3536"/>
          <p:cNvSpPr txBox="1"/>
          <p:nvPr/>
        </p:nvSpPr>
        <p:spPr>
          <a:xfrm flipV="1">
            <a:off x="2840038" y="3111500"/>
            <a:ext cx="695325" cy="20955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sz="1000">
              <a:solidFill>
                <a:srgbClr val="000000"/>
              </a:solidFill>
            </a:endParaRPr>
          </a:p>
        </p:txBody>
      </p:sp>
      <p:sp>
        <p:nvSpPr>
          <p:cNvPr id="1598" name="TextBox 3537"/>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599" name="TextBox 3538"/>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600" name="TextBox 3539"/>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601" name="TextBox 3540"/>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602" name="TextBox 3541"/>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603" name="TextBox 3542"/>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604" name="TextBox 3543"/>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605" name="TextBox 3544"/>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606" name="TextBox 3545"/>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607" name="TextBox 3546"/>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608" name="TextBox 3547"/>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609" name="TextBox 3548"/>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610" name="TextBox 3549"/>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611" name="TextBox 3550"/>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612" name="TextBox 3551"/>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613" name="TextBox 3552"/>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614" name="TextBox 3553"/>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615" name="TextBox 3554"/>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616" name="TextBox 3555"/>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617" name="TextBox 3556"/>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618" name="TextBox 3557"/>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619" name="TextBox 3558"/>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620" name="TextBox 3559"/>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621" name="TextBox 3560"/>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622" name="TextBox 3561"/>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623" name="TextBox 3562"/>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624" name="TextBox 3563"/>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625" name="TextBox 3564"/>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626" name="TextBox 3565"/>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627" name="TextBox 3566"/>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628" name="TextBox 3567"/>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629" name="TextBox 3568"/>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630" name="TextBox 3569"/>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631" name="TextBox 3570"/>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632" name="TextBox 3571"/>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633" name="TextBox 3572"/>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634" name="TextBox 3573"/>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635" name="TextBox 3574"/>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636" name="TextBox 3575"/>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637" name="TextBox 3576"/>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638" name="TextBox 3577"/>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639" name="TextBox 3578"/>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640" name="TextBox 3579"/>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641" name="TextBox 3580"/>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642" name="TextBox 3581"/>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643" name="TextBox 3582"/>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644" name="TextBox 3583"/>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645" name="TextBox 3584"/>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646" name="TextBox 3585"/>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647" name="TextBox 3586"/>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648" name="TextBox 3587"/>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649" name="TextBox 3588"/>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650" name="TextBox 3589"/>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651" name="TextBox 3590"/>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652" name="TextBox 3591"/>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653" name="TextBox 3592"/>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654" name="TextBox 3593"/>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655" name="TextBox 3594"/>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656" name="TextBox 3595"/>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657" name="TextBox 3596"/>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658" name="TextBox 3597"/>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659" name="TextBox 3598"/>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660" name="TextBox 3599"/>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661" name="TextBox 3600"/>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662" name="TextBox 3601"/>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663" name="TextBox 3602"/>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664" name="TextBox 3603"/>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665" name="TextBox 3604"/>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666" name="TextBox 3605"/>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667" name="TextBox 3606"/>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668" name="TextBox 3607"/>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669" name="TextBox 3608"/>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670" name="TextBox 3609"/>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671" name="TextBox 3610"/>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672" name="TextBox 3611"/>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673" name="TextBox 3612"/>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674" name="TextBox 3613"/>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675" name="TextBox 3614"/>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676" name="TextBox 3615"/>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677" name="TextBox 3616"/>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678" name="TextBox 3617"/>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679" name="TextBox 3618"/>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680" name="TextBox 3619"/>
          <p:cNvSpPr txBox="1"/>
          <p:nvPr/>
        </p:nvSpPr>
        <p:spPr>
          <a:xfrm flipV="1">
            <a:off x="2840038" y="3111500"/>
            <a:ext cx="695325" cy="20955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sz="1000">
              <a:solidFill>
                <a:srgbClr val="000000"/>
              </a:solidFill>
            </a:endParaRPr>
          </a:p>
        </p:txBody>
      </p:sp>
      <p:sp>
        <p:nvSpPr>
          <p:cNvPr id="1681" name="TextBox 3620"/>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682" name="TextBox 3621"/>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683" name="TextBox 3622"/>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684" name="TextBox 3623"/>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685" name="TextBox 3624"/>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686" name="TextBox 3625"/>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687" name="TextBox 3626"/>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688" name="TextBox 3627"/>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689" name="TextBox 3628"/>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690" name="TextBox 3629"/>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691" name="TextBox 3630"/>
          <p:cNvSpPr txBox="1"/>
          <p:nvPr/>
        </p:nvSpPr>
        <p:spPr>
          <a:xfrm flipV="1">
            <a:off x="2840038" y="3111500"/>
            <a:ext cx="695325" cy="20955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sz="1000">
              <a:solidFill>
                <a:srgbClr val="000000"/>
              </a:solidFill>
            </a:endParaRPr>
          </a:p>
        </p:txBody>
      </p:sp>
      <p:sp>
        <p:nvSpPr>
          <p:cNvPr id="1692" name="TextBox 3631"/>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693" name="TextBox 3632"/>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694" name="TextBox 3633"/>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695" name="TextBox 3634"/>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696" name="TextBox 3635"/>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697" name="TextBox 3636"/>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698" name="TextBox 3637"/>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699" name="TextBox 3638"/>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700" name="TextBox 3639"/>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701" name="TextBox 3640"/>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702" name="TextBox 3641"/>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703" name="TextBox 3642"/>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704" name="TextBox 3643"/>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705" name="TextBox 3644"/>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706" name="TextBox 3645"/>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707" name="TextBox 3646"/>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708" name="TextBox 3647"/>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709" name="TextBox 3648"/>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710" name="TextBox 3649"/>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711" name="TextBox 3650"/>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712" name="TextBox 3651"/>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713" name="TextBox 3652"/>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714" name="TextBox 3653"/>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715" name="TextBox 3654"/>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716" name="TextBox 3655"/>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717" name="TextBox 3656"/>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718" name="TextBox 3657"/>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719" name="TextBox 3658"/>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720" name="TextBox 3659"/>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721" name="TextBox 3660"/>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722" name="TextBox 3661"/>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723" name="TextBox 3662"/>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724" name="TextBox 3663"/>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725" name="TextBox 3664"/>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726" name="TextBox 3665"/>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727" name="TextBox 3666"/>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728" name="TextBox 3667"/>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729" name="TextBox 3668"/>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730" name="TextBox 3669"/>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731" name="TextBox 3670"/>
          <p:cNvSpPr txBox="1"/>
          <p:nvPr/>
        </p:nvSpPr>
        <p:spPr>
          <a:xfrm flipV="1">
            <a:off x="2840038" y="3111500"/>
            <a:ext cx="695325" cy="20955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sz="1000">
              <a:solidFill>
                <a:srgbClr val="000000"/>
              </a:solidFill>
            </a:endParaRPr>
          </a:p>
        </p:txBody>
      </p:sp>
      <p:sp>
        <p:nvSpPr>
          <p:cNvPr id="1732" name="TextBox 3671"/>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733" name="TextBox 3672"/>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734" name="TextBox 3673"/>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735" name="TextBox 3674"/>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736" name="TextBox 3675"/>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737" name="TextBox 3676"/>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738" name="TextBox 3677"/>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739" name="TextBox 3678"/>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740" name="TextBox 3679"/>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741" name="TextBox 3680"/>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742" name="TextBox 3681"/>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743" name="TextBox 3682"/>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744" name="TextBox 3683"/>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745" name="TextBox 3684"/>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746" name="TextBox 3685"/>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747" name="TextBox 3686"/>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748" name="TextBox 3687"/>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749" name="TextBox 3688"/>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750" name="TextBox 3689"/>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751" name="TextBox 3690"/>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752" name="TextBox 3691"/>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753" name="TextBox 3692"/>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754" name="TextBox 3693"/>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755" name="TextBox 3694"/>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756" name="TextBox 3695"/>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757" name="TextBox 3696"/>
          <p:cNvSpPr txBox="1"/>
          <p:nvPr/>
        </p:nvSpPr>
        <p:spPr>
          <a:xfrm flipV="1">
            <a:off x="2840038" y="3111500"/>
            <a:ext cx="695325" cy="20955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sz="1000">
              <a:solidFill>
                <a:srgbClr val="000000"/>
              </a:solidFill>
            </a:endParaRPr>
          </a:p>
        </p:txBody>
      </p:sp>
      <p:sp>
        <p:nvSpPr>
          <p:cNvPr id="1758" name="TextBox 3697"/>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759" name="TextBox 3698"/>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760" name="TextBox 3699"/>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761" name="TextBox 3700"/>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762" name="TextBox 3701"/>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763" name="TextBox 3702"/>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764" name="TextBox 3703"/>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765" name="TextBox 3704"/>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766" name="TextBox 3705"/>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767" name="TextBox 3706"/>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768" name="TextBox 3707"/>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769" name="TextBox 3708"/>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770" name="TextBox 3709"/>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771" name="TextBox 3710"/>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772" name="TextBox 3711"/>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773" name="TextBox 3712"/>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774" name="TextBox 3713"/>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775" name="TextBox 3714"/>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776" name="TextBox 3715"/>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777" name="TextBox 3716"/>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778" name="TextBox 3717"/>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779" name="TextBox 3718"/>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780" name="TextBox 3719"/>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781" name="TextBox 3720"/>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782" name="TextBox 3721"/>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783" name="TextBox 3722"/>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784" name="TextBox 3723"/>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785" name="TextBox 3724"/>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786" name="TextBox 3725"/>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787" name="TextBox 3726"/>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788" name="TextBox 3727"/>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789" name="TextBox 3728"/>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790" name="TextBox 3729"/>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791" name="TextBox 3730"/>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792" name="TextBox 3731"/>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793" name="TextBox 3732"/>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794" name="TextBox 3733"/>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795" name="TextBox 3734"/>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796" name="TextBox 3735"/>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797" name="TextBox 3736"/>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798" name="TextBox 3737"/>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799" name="TextBox 3738"/>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800" name="TextBox 3739"/>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801" name="TextBox 3740"/>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802" name="TextBox 3741"/>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803" name="TextBox 3742"/>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804" name="TextBox 3743"/>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805" name="TextBox 3744"/>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806" name="TextBox 3745"/>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807" name="TextBox 3746"/>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808" name="TextBox 3747"/>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809" name="TextBox 3748"/>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810" name="TextBox 3749"/>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811" name="TextBox 3750"/>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812" name="TextBox 3751"/>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813" name="TextBox 3752"/>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814" name="TextBox 3753"/>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815" name="TextBox 3754"/>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816" name="TextBox 3755"/>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817" name="TextBox 3756"/>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818" name="TextBox 3757"/>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819" name="TextBox 3758"/>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820" name="TextBox 3759"/>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821" name="TextBox 3760"/>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822" name="TextBox 3761"/>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823" name="TextBox 3762"/>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824" name="TextBox 3763"/>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825" name="TextBox 3764"/>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826" name="TextBox 3765"/>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827" name="TextBox 3766"/>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828" name="TextBox 3767"/>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829" name="TextBox 3768"/>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830" name="TextBox 3769"/>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831" name="TextBox 3770"/>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832" name="TextBox 3771"/>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833" name="TextBox 3772"/>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834" name="TextBox 3773"/>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835" name="TextBox 3774"/>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836" name="TextBox 3775"/>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837" name="TextBox 3776"/>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838" name="TextBox 3777"/>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839" name="TextBox 3778"/>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840" name="TextBox 3779"/>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841" name="TextBox 3780"/>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842" name="TextBox 3781"/>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843" name="TextBox 3782"/>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844" name="TextBox 3783"/>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845" name="TextBox 3784"/>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846" name="TextBox 3785"/>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847" name="TextBox 3786"/>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848" name="TextBox 3787"/>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849" name="TextBox 3788"/>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850" name="TextBox 3789"/>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851" name="TextBox 3790"/>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852" name="TextBox 3791"/>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853" name="TextBox 3792"/>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854" name="TextBox 3793"/>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855" name="TextBox 3794"/>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856" name="TextBox 3795"/>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857" name="TextBox 3796"/>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858" name="TextBox 3797"/>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859" name="TextBox 3798"/>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860" name="TextBox 3799"/>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861" name="TextBox 3800"/>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862" name="TextBox 3801"/>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863" name="TextBox 3802"/>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864" name="TextBox 3803"/>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865" name="TextBox 3804"/>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866" name="TextBox 3805"/>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867" name="TextBox 3806"/>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868" name="TextBox 3807"/>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869" name="TextBox 3808"/>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870" name="TextBox 3809"/>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871" name="TextBox 3810"/>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872" name="TextBox 3811"/>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873" name="TextBox 3812"/>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874" name="TextBox 3813"/>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875" name="TextBox 3814"/>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876" name="TextBox 3815"/>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877" name="TextBox 3816"/>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878" name="TextBox 3817"/>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879" name="TextBox 3818"/>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880" name="TextBox 3819"/>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881" name="TextBox 3820"/>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882" name="TextBox 3821"/>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883" name="TextBox 3822"/>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884" name="TextBox 3823"/>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885" name="TextBox 3824"/>
          <p:cNvSpPr txBox="1"/>
          <p:nvPr/>
        </p:nvSpPr>
        <p:spPr>
          <a:xfrm>
            <a:off x="2840038" y="3111500"/>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886" name="TextBox 3825"/>
          <p:cNvSpPr txBox="1"/>
          <p:nvPr/>
        </p:nvSpPr>
        <p:spPr>
          <a:xfrm flipV="1">
            <a:off x="2840038" y="3111500"/>
            <a:ext cx="695325" cy="20955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sz="1000">
              <a:solidFill>
                <a:srgbClr val="000000"/>
              </a:solidFill>
            </a:endParaRPr>
          </a:p>
        </p:txBody>
      </p:sp>
      <p:sp>
        <p:nvSpPr>
          <p:cNvPr id="1887" name="TextBox 3826"/>
          <p:cNvSpPr txBox="1"/>
          <p:nvPr/>
        </p:nvSpPr>
        <p:spPr>
          <a:xfrm flipV="1">
            <a:off x="2840038" y="3111500"/>
            <a:ext cx="695325" cy="20955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sz="1000">
              <a:solidFill>
                <a:srgbClr val="000000"/>
              </a:solidFill>
            </a:endParaRPr>
          </a:p>
        </p:txBody>
      </p:sp>
      <p:sp>
        <p:nvSpPr>
          <p:cNvPr id="1888" name="TextBox 3827"/>
          <p:cNvSpPr txBox="1"/>
          <p:nvPr/>
        </p:nvSpPr>
        <p:spPr>
          <a:xfrm flipV="1">
            <a:off x="2840038" y="3111500"/>
            <a:ext cx="695325" cy="20955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sz="1000">
              <a:solidFill>
                <a:srgbClr val="000000"/>
              </a:solidFill>
            </a:endParaRPr>
          </a:p>
        </p:txBody>
      </p:sp>
      <p:sp>
        <p:nvSpPr>
          <p:cNvPr id="1889" name="TextBox 3828"/>
          <p:cNvSpPr txBox="1"/>
          <p:nvPr/>
        </p:nvSpPr>
        <p:spPr>
          <a:xfrm flipV="1">
            <a:off x="2840038" y="3111500"/>
            <a:ext cx="695325" cy="20955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sz="1000">
              <a:solidFill>
                <a:srgbClr val="000000"/>
              </a:solidFill>
            </a:endParaRPr>
          </a:p>
        </p:txBody>
      </p:sp>
      <p:sp>
        <p:nvSpPr>
          <p:cNvPr id="1890" name="TextBox 3829"/>
          <p:cNvSpPr txBox="1"/>
          <p:nvPr/>
        </p:nvSpPr>
        <p:spPr>
          <a:xfrm flipV="1">
            <a:off x="2840038" y="3111500"/>
            <a:ext cx="695325" cy="20955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sz="1000">
              <a:solidFill>
                <a:srgbClr val="000000"/>
              </a:solidFill>
            </a:endParaRPr>
          </a:p>
        </p:txBody>
      </p:sp>
      <p:sp>
        <p:nvSpPr>
          <p:cNvPr id="1891" name="TextBox 3832"/>
          <p:cNvSpPr txBox="1"/>
          <p:nvPr/>
        </p:nvSpPr>
        <p:spPr>
          <a:xfrm flipV="1">
            <a:off x="4579938" y="2100263"/>
            <a:ext cx="695325" cy="20955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sz="1000">
              <a:solidFill>
                <a:srgbClr val="000000"/>
              </a:solidFill>
            </a:endParaRPr>
          </a:p>
        </p:txBody>
      </p:sp>
      <p:sp>
        <p:nvSpPr>
          <p:cNvPr id="1892" name="TextBox 3833"/>
          <p:cNvSpPr txBox="1"/>
          <p:nvPr/>
        </p:nvSpPr>
        <p:spPr>
          <a:xfrm flipV="1">
            <a:off x="4579938" y="2100263"/>
            <a:ext cx="695325" cy="20955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sz="1000">
              <a:solidFill>
                <a:srgbClr val="000000"/>
              </a:solidFill>
            </a:endParaRPr>
          </a:p>
        </p:txBody>
      </p:sp>
      <p:sp>
        <p:nvSpPr>
          <p:cNvPr id="1893" name="TextBox 3834"/>
          <p:cNvSpPr txBox="1"/>
          <p:nvPr/>
        </p:nvSpPr>
        <p:spPr>
          <a:xfrm flipV="1">
            <a:off x="4579938" y="2100263"/>
            <a:ext cx="695325" cy="20955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sz="1000">
              <a:solidFill>
                <a:srgbClr val="000000"/>
              </a:solidFill>
            </a:endParaRPr>
          </a:p>
        </p:txBody>
      </p:sp>
      <p:sp>
        <p:nvSpPr>
          <p:cNvPr id="1894" name="TextBox 3835"/>
          <p:cNvSpPr txBox="1"/>
          <p:nvPr/>
        </p:nvSpPr>
        <p:spPr>
          <a:xfrm flipV="1">
            <a:off x="4579938" y="2100263"/>
            <a:ext cx="695325" cy="20955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sz="1000">
              <a:solidFill>
                <a:srgbClr val="000000"/>
              </a:solidFill>
            </a:endParaRPr>
          </a:p>
        </p:txBody>
      </p:sp>
      <p:sp>
        <p:nvSpPr>
          <p:cNvPr id="1895" name="TextBox 3836"/>
          <p:cNvSpPr txBox="1"/>
          <p:nvPr/>
        </p:nvSpPr>
        <p:spPr>
          <a:xfrm flipV="1">
            <a:off x="4579938" y="2100263"/>
            <a:ext cx="695325" cy="20955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sz="1000">
              <a:solidFill>
                <a:srgbClr val="000000"/>
              </a:solidFill>
            </a:endParaRPr>
          </a:p>
        </p:txBody>
      </p:sp>
      <p:sp>
        <p:nvSpPr>
          <p:cNvPr id="1896" name="TextBox 3837"/>
          <p:cNvSpPr txBox="1"/>
          <p:nvPr/>
        </p:nvSpPr>
        <p:spPr>
          <a:xfrm flipV="1">
            <a:off x="4579938" y="2100263"/>
            <a:ext cx="695325" cy="20955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sz="1000">
              <a:solidFill>
                <a:srgbClr val="000000"/>
              </a:solidFill>
            </a:endParaRPr>
          </a:p>
        </p:txBody>
      </p:sp>
      <p:sp>
        <p:nvSpPr>
          <p:cNvPr id="1897" name="TextBox 4564"/>
          <p:cNvSpPr txBox="1"/>
          <p:nvPr/>
        </p:nvSpPr>
        <p:spPr>
          <a:xfrm flipV="1">
            <a:off x="3768725" y="3309938"/>
            <a:ext cx="773113" cy="4603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sz="1200">
              <a:solidFill>
                <a:srgbClr val="000000"/>
              </a:solidFill>
            </a:endParaRPr>
          </a:p>
        </p:txBody>
      </p:sp>
      <p:sp>
        <p:nvSpPr>
          <p:cNvPr id="1898" name="TextBox 4565"/>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899" name="TextBox 4566"/>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900" name="TextBox 4567"/>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901" name="TextBox 4568"/>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902" name="TextBox 4569"/>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903" name="TextBox 4570"/>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904" name="TextBox 4571"/>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905" name="TextBox 4572"/>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906" name="TextBox 4573"/>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907" name="TextBox 4574"/>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908" name="TextBox 4575"/>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909" name="TextBox 4576"/>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910" name="TextBox 4577"/>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911" name="TextBox 4578"/>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912" name="TextBox 4579"/>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913" name="TextBox 4580"/>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914" name="TextBox 4581"/>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915" name="TextBox 4582"/>
          <p:cNvSpPr txBox="1"/>
          <p:nvPr/>
        </p:nvSpPr>
        <p:spPr>
          <a:xfrm flipV="1">
            <a:off x="3768725" y="3309938"/>
            <a:ext cx="773113" cy="4603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sz="1200">
              <a:solidFill>
                <a:srgbClr val="000000"/>
              </a:solidFill>
            </a:endParaRPr>
          </a:p>
        </p:txBody>
      </p:sp>
      <p:sp>
        <p:nvSpPr>
          <p:cNvPr id="1916" name="TextBox 4583"/>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917" name="TextBox 4584"/>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918" name="TextBox 4585"/>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919" name="TextBox 4586"/>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920" name="TextBox 4587"/>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921" name="TextBox 4588"/>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922" name="TextBox 4589"/>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923" name="TextBox 4590"/>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924" name="TextBox 4591"/>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925" name="TextBox 4592"/>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926" name="TextBox 4593"/>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927" name="TextBox 4594"/>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928" name="TextBox 4595"/>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929" name="TextBox 4596"/>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930" name="TextBox 4597"/>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931" name="TextBox 4598"/>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932" name="TextBox 4599"/>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933" name="TextBox 4600"/>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934" name="TextBox 4601"/>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935" name="TextBox 4602"/>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936" name="TextBox 4603"/>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937" name="TextBox 4604"/>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938" name="TextBox 4605"/>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939" name="TextBox 4606"/>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940" name="TextBox 4607"/>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941" name="TextBox 4608"/>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942" name="TextBox 4609"/>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943" name="TextBox 4610"/>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944" name="TextBox 4611"/>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945" name="TextBox 4612"/>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946" name="TextBox 4613"/>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947" name="TextBox 4614"/>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948" name="TextBox 4615"/>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949" name="TextBox 4616"/>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950" name="TextBox 4617"/>
          <p:cNvSpPr txBox="1"/>
          <p:nvPr/>
        </p:nvSpPr>
        <p:spPr>
          <a:xfrm flipV="1">
            <a:off x="3768725" y="3309938"/>
            <a:ext cx="773113" cy="4603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sz="1200">
              <a:solidFill>
                <a:srgbClr val="000000"/>
              </a:solidFill>
            </a:endParaRPr>
          </a:p>
        </p:txBody>
      </p:sp>
      <p:sp>
        <p:nvSpPr>
          <p:cNvPr id="1951" name="TextBox 4618"/>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952" name="TextBox 4619"/>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953" name="TextBox 4620"/>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954" name="TextBox 4621"/>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955" name="TextBox 4622"/>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956" name="TextBox 4623"/>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957" name="TextBox 4624"/>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958" name="TextBox 4625"/>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959" name="TextBox 4626"/>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960" name="TextBox 4627"/>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961" name="TextBox 4628"/>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962" name="TextBox 4629"/>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963" name="TextBox 4630"/>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964" name="TextBox 4631"/>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965" name="TextBox 4632"/>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966" name="TextBox 4633"/>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967" name="TextBox 4634"/>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968" name="TextBox 4635"/>
          <p:cNvSpPr txBox="1"/>
          <p:nvPr/>
        </p:nvSpPr>
        <p:spPr>
          <a:xfrm flipV="1">
            <a:off x="3768725" y="3309938"/>
            <a:ext cx="773113" cy="4603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sz="1200">
              <a:solidFill>
                <a:srgbClr val="000000"/>
              </a:solidFill>
            </a:endParaRPr>
          </a:p>
        </p:txBody>
      </p:sp>
      <p:sp>
        <p:nvSpPr>
          <p:cNvPr id="1969" name="TextBox 4636"/>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970" name="TextBox 4637"/>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971" name="TextBox 4638"/>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972" name="TextBox 4639"/>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973" name="TextBox 4640"/>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974" name="TextBox 4641"/>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975" name="TextBox 4642"/>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976" name="TextBox 4643"/>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977" name="TextBox 4644"/>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978" name="TextBox 4645"/>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979" name="TextBox 4646"/>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980" name="TextBox 4647"/>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981" name="TextBox 4648"/>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982" name="TextBox 4649"/>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983" name="TextBox 4650"/>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984" name="TextBox 4651"/>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985" name="TextBox 4652"/>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986" name="TextBox 4653"/>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987" name="TextBox 4654"/>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988" name="TextBox 4655"/>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989" name="TextBox 4656"/>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990" name="TextBox 4657"/>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991" name="TextBox 4658"/>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992" name="TextBox 4659"/>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993" name="TextBox 4660"/>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994" name="TextBox 4661"/>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995" name="TextBox 4662"/>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996" name="TextBox 4663"/>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997" name="TextBox 4664"/>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998" name="TextBox 4665"/>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999" name="TextBox 4666"/>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000" name="TextBox 4667"/>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001" name="TextBox 4668"/>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002" name="TextBox 4669"/>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003" name="TextBox 4670"/>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004" name="TextBox 4671"/>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005" name="TextBox 4672"/>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006" name="TextBox 4673"/>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007" name="TextBox 4674"/>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008" name="TextBox 4675"/>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009" name="TextBox 4676"/>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010" name="TextBox 4677"/>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011" name="TextBox 4678"/>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012" name="TextBox 4679"/>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013" name="TextBox 4680"/>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014" name="TextBox 4681"/>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015" name="TextBox 4682"/>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016" name="TextBox 4683"/>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017" name="TextBox 4684"/>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018" name="TextBox 4685"/>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019" name="TextBox 4686"/>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020" name="TextBox 4687"/>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021" name="TextBox 4688"/>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022" name="TextBox 4689"/>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023" name="TextBox 4690"/>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024" name="TextBox 4691"/>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025" name="TextBox 4692"/>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026" name="TextBox 4693"/>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027" name="TextBox 4694"/>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028" name="TextBox 4695"/>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029" name="TextBox 4696"/>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030" name="TextBox 4697"/>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031" name="TextBox 4698"/>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032" name="TextBox 4699"/>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033" name="TextBox 4700"/>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034" name="TextBox 4701"/>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035" name="TextBox 4702"/>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036" name="TextBox 4703"/>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037" name="TextBox 4704"/>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038" name="TextBox 4705"/>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039" name="TextBox 4706"/>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040" name="TextBox 4707"/>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041" name="TextBox 4708"/>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042" name="TextBox 4709"/>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043" name="TextBox 4710"/>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044" name="TextBox 4711"/>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045" name="TextBox 4712"/>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046" name="TextBox 4713"/>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047" name="TextBox 4714"/>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048" name="TextBox 4715"/>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049" name="TextBox 4716"/>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050" name="TextBox 4717"/>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051" name="TextBox 4718"/>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052" name="TextBox 4719"/>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053" name="TextBox 4720"/>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054" name="TextBox 4721"/>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055" name="TextBox 4722"/>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056" name="TextBox 4723"/>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057" name="TextBox 4724"/>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058" name="TextBox 4725"/>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059" name="TextBox 4726"/>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060" name="TextBox 4727"/>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061" name="TextBox 4728"/>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062" name="TextBox 4729"/>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063" name="TextBox 4730"/>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064" name="TextBox 4731"/>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065" name="TextBox 4732"/>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066" name="TextBox 4733"/>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067" name="TextBox 4734"/>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068" name="TextBox 4735"/>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069" name="TextBox 4736"/>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070" name="TextBox 4737"/>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071" name="TextBox 4738"/>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072" name="TextBox 4739"/>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073" name="TextBox 4740"/>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074" name="TextBox 4741"/>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075" name="TextBox 4742"/>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076" name="TextBox 4743"/>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077" name="TextBox 4744"/>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078" name="TextBox 4745"/>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079" name="TextBox 4746"/>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080" name="TextBox 4747"/>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081" name="TextBox 4748"/>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082" name="TextBox 4749"/>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083" name="TextBox 4750"/>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084" name="TextBox 4751"/>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085" name="TextBox 4752"/>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086" name="TextBox 4753"/>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087" name="TextBox 4754"/>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088" name="TextBox 4755"/>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089" name="TextBox 4756"/>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090" name="TextBox 4757"/>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091" name="TextBox 4758"/>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092" name="TextBox 4759"/>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093" name="TextBox 4760"/>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094" name="TextBox 4761"/>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095" name="TextBox 4762"/>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096" name="TextBox 4763"/>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097" name="TextBox 4764"/>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098" name="TextBox 4765"/>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099" name="TextBox 4766"/>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100" name="TextBox 4767"/>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101" name="TextBox 4768"/>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102" name="TextBox 4769"/>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103" name="TextBox 4978"/>
          <p:cNvSpPr txBox="1"/>
          <p:nvPr/>
        </p:nvSpPr>
        <p:spPr>
          <a:xfrm flipV="1">
            <a:off x="3768725" y="3309938"/>
            <a:ext cx="773113" cy="4603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sz="1200">
              <a:solidFill>
                <a:srgbClr val="000000"/>
              </a:solidFill>
            </a:endParaRPr>
          </a:p>
        </p:txBody>
      </p:sp>
      <p:sp>
        <p:nvSpPr>
          <p:cNvPr id="2104" name="TextBox 4979"/>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105" name="TextBox 4980"/>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106" name="TextBox 4981"/>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107" name="TextBox 4982"/>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108" name="TextBox 4983"/>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109" name="TextBox 4984"/>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110" name="TextBox 4985"/>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111" name="TextBox 4986"/>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112" name="TextBox 4987"/>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113" name="TextBox 4988"/>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114" name="TextBox 4989"/>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115" name="TextBox 4990"/>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116" name="TextBox 4991"/>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117" name="TextBox 4992"/>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118" name="TextBox 4993"/>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119" name="TextBox 4994"/>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120" name="TextBox 4995"/>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121" name="TextBox 4996"/>
          <p:cNvSpPr txBox="1"/>
          <p:nvPr/>
        </p:nvSpPr>
        <p:spPr>
          <a:xfrm flipV="1">
            <a:off x="3768725" y="3309938"/>
            <a:ext cx="773113" cy="4603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sz="1200">
              <a:solidFill>
                <a:srgbClr val="000000"/>
              </a:solidFill>
            </a:endParaRPr>
          </a:p>
        </p:txBody>
      </p:sp>
      <p:sp>
        <p:nvSpPr>
          <p:cNvPr id="2122" name="TextBox 4997"/>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123" name="TextBox 4998"/>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124" name="TextBox 4999"/>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125" name="TextBox 5000"/>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126" name="TextBox 5001"/>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127" name="TextBox 5002"/>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128" name="TextBox 5003"/>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129" name="TextBox 5004"/>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130" name="TextBox 5005"/>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131" name="TextBox 5006"/>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132" name="TextBox 5007"/>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133" name="TextBox 5008"/>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134" name="TextBox 5009"/>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135" name="TextBox 5010"/>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136" name="TextBox 5011"/>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137" name="TextBox 5012"/>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138" name="TextBox 5013"/>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139" name="TextBox 5014"/>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140" name="TextBox 5015"/>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141" name="TextBox 5016"/>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142" name="TextBox 5017"/>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143" name="TextBox 5018"/>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144" name="TextBox 5019"/>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145" name="TextBox 5020"/>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146" name="TextBox 5021"/>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147" name="TextBox 5022"/>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148" name="TextBox 5023"/>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149" name="TextBox 5024"/>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150" name="TextBox 5025"/>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151" name="TextBox 5026"/>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152" name="TextBox 5027"/>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153" name="TextBox 5028"/>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154" name="TextBox 5029"/>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155" name="TextBox 5030"/>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156" name="TextBox 5031"/>
          <p:cNvSpPr txBox="1"/>
          <p:nvPr/>
        </p:nvSpPr>
        <p:spPr>
          <a:xfrm flipV="1">
            <a:off x="3768725" y="3309938"/>
            <a:ext cx="773113" cy="4603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sz="1200">
              <a:solidFill>
                <a:srgbClr val="000000"/>
              </a:solidFill>
            </a:endParaRPr>
          </a:p>
        </p:txBody>
      </p:sp>
      <p:sp>
        <p:nvSpPr>
          <p:cNvPr id="2157" name="TextBox 5032"/>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158" name="TextBox 5033"/>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159" name="TextBox 5034"/>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160" name="TextBox 5035"/>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161" name="TextBox 5036"/>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162" name="TextBox 5037"/>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163" name="TextBox 5038"/>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164" name="TextBox 5039"/>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165" name="TextBox 5040"/>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166" name="TextBox 5041"/>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167" name="TextBox 5042"/>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168" name="TextBox 5043"/>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169" name="TextBox 5044"/>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170" name="TextBox 5045"/>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171" name="TextBox 5046"/>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172" name="TextBox 5047"/>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173" name="TextBox 5048"/>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174" name="TextBox 5049"/>
          <p:cNvSpPr txBox="1"/>
          <p:nvPr/>
        </p:nvSpPr>
        <p:spPr>
          <a:xfrm flipV="1">
            <a:off x="3768725" y="3309938"/>
            <a:ext cx="773113" cy="4603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sz="1200">
              <a:solidFill>
                <a:srgbClr val="000000"/>
              </a:solidFill>
            </a:endParaRPr>
          </a:p>
        </p:txBody>
      </p:sp>
      <p:sp>
        <p:nvSpPr>
          <p:cNvPr id="2175" name="TextBox 5050"/>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176" name="TextBox 5051"/>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177" name="TextBox 5052"/>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178" name="TextBox 5053"/>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179" name="TextBox 5054"/>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180" name="TextBox 5055"/>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181" name="TextBox 5056"/>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182" name="TextBox 5057"/>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183" name="TextBox 5058"/>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184" name="TextBox 5059"/>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185" name="TextBox 5060"/>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186" name="TextBox 5061"/>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187" name="TextBox 5062"/>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188" name="TextBox 5063"/>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189" name="TextBox 5064"/>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190" name="TextBox 5065"/>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191" name="TextBox 5066"/>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192" name="TextBox 5067"/>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193" name="TextBox 5068"/>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194" name="TextBox 5069"/>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195" name="TextBox 5070"/>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196" name="TextBox 5071"/>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197" name="TextBox 5072"/>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198" name="TextBox 5073"/>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199" name="TextBox 5074"/>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200" name="TextBox 5075"/>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201" name="TextBox 5076"/>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202" name="TextBox 5077"/>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203" name="TextBox 5078"/>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204" name="TextBox 5079"/>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205" name="TextBox 5080"/>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206" name="TextBox 5081"/>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207" name="TextBox 5082"/>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208" name="TextBox 5083"/>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209" name="TextBox 5084"/>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210" name="TextBox 5085"/>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211" name="TextBox 5086"/>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212" name="TextBox 5087"/>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213" name="TextBox 5088"/>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214" name="TextBox 5089"/>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215" name="TextBox 5090"/>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216" name="TextBox 5091"/>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217" name="TextBox 5092"/>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218" name="TextBox 5093"/>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219" name="TextBox 5094"/>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220" name="TextBox 5095"/>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221" name="TextBox 5096"/>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222" name="TextBox 5097"/>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223" name="TextBox 5098"/>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224" name="TextBox 5099"/>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225" name="TextBox 5100"/>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226" name="TextBox 5101"/>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227" name="TextBox 5102"/>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228" name="TextBox 5103"/>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229" name="TextBox 5104"/>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230" name="TextBox 5105"/>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231" name="TextBox 5106"/>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232" name="TextBox 5107"/>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233" name="TextBox 5108"/>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234" name="TextBox 5109"/>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235" name="TextBox 5110"/>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236" name="TextBox 5111"/>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237" name="TextBox 5112"/>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238" name="TextBox 5113"/>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239" name="TextBox 5114"/>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240" name="TextBox 5115"/>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241" name="TextBox 5116"/>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242" name="TextBox 5117"/>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243" name="TextBox 5118"/>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244" name="TextBox 5119"/>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245" name="TextBox 5120"/>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246" name="TextBox 5121"/>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247" name="TextBox 5122"/>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248" name="TextBox 5123"/>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249" name="TextBox 5124"/>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250" name="TextBox 5125"/>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251" name="TextBox 5126"/>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252" name="TextBox 5127"/>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253" name="TextBox 5128"/>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254" name="TextBox 5129"/>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255" name="TextBox 5130"/>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256" name="TextBox 5131"/>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257" name="TextBox 5132"/>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258" name="TextBox 5133"/>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259" name="TextBox 5134"/>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260" name="TextBox 5135"/>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261" name="TextBox 5136"/>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262" name="TextBox 5137"/>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263" name="TextBox 5138"/>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264" name="TextBox 5139"/>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265" name="TextBox 5140"/>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266" name="TextBox 5141"/>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267" name="TextBox 5142"/>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268" name="TextBox 5143"/>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269" name="TextBox 5144"/>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270" name="TextBox 5145"/>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271" name="TextBox 5146"/>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272" name="TextBox 5147"/>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273" name="TextBox 5148"/>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274" name="TextBox 5149"/>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275" name="TextBox 5150"/>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276" name="TextBox 5151"/>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277" name="TextBox 5152"/>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278" name="TextBox 5153"/>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279" name="TextBox 5154"/>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280" name="TextBox 5155"/>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281" name="TextBox 5156"/>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282" name="TextBox 5157"/>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283" name="TextBox 5158"/>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284" name="TextBox 5159"/>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285" name="TextBox 5160"/>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286" name="TextBox 5161"/>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287" name="TextBox 5162"/>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288" name="TextBox 5163"/>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289" name="TextBox 5164"/>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290" name="TextBox 5165"/>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291" name="TextBox 5166"/>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292" name="TextBox 5167"/>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293" name="TextBox 5168"/>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294" name="TextBox 5169"/>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295" name="TextBox 5170"/>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296" name="TextBox 5171"/>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297" name="TextBox 5172"/>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298" name="TextBox 5173"/>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299" name="TextBox 5174"/>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300" name="TextBox 5175"/>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301" name="TextBox 5176"/>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302" name="TextBox 5177"/>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303" name="TextBox 5178"/>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304" name="TextBox 5179"/>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305" name="TextBox 5180"/>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306" name="TextBox 5181"/>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307" name="TextBox 5182"/>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308" name="TextBox 5183"/>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309" name="TextBox 5705"/>
          <p:cNvSpPr txBox="1"/>
          <p:nvPr/>
        </p:nvSpPr>
        <p:spPr>
          <a:xfrm flipV="1">
            <a:off x="3768725" y="3309938"/>
            <a:ext cx="773113" cy="4603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sz="1200">
              <a:solidFill>
                <a:srgbClr val="000000"/>
              </a:solidFill>
            </a:endParaRPr>
          </a:p>
        </p:txBody>
      </p:sp>
      <p:sp>
        <p:nvSpPr>
          <p:cNvPr id="2310" name="TextBox 5706"/>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311" name="TextBox 5707"/>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312" name="TextBox 5708"/>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313" name="TextBox 5709"/>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314" name="TextBox 5710"/>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315" name="TextBox 5711"/>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316" name="TextBox 5712"/>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317" name="TextBox 5713"/>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318" name="TextBox 5714"/>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319" name="TextBox 5715"/>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320" name="TextBox 5716"/>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321" name="TextBox 5717"/>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322" name="TextBox 5718"/>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323" name="TextBox 5719"/>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324" name="TextBox 5720"/>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325" name="TextBox 5721"/>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326" name="TextBox 5722"/>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327" name="TextBox 5723"/>
          <p:cNvSpPr txBox="1"/>
          <p:nvPr/>
        </p:nvSpPr>
        <p:spPr>
          <a:xfrm flipV="1">
            <a:off x="3768725" y="3309938"/>
            <a:ext cx="773113" cy="4603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sz="1200">
              <a:solidFill>
                <a:srgbClr val="000000"/>
              </a:solidFill>
            </a:endParaRPr>
          </a:p>
        </p:txBody>
      </p:sp>
      <p:sp>
        <p:nvSpPr>
          <p:cNvPr id="2328" name="TextBox 5724"/>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329" name="TextBox 5725"/>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330" name="TextBox 5726"/>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331" name="TextBox 5727"/>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332" name="TextBox 5728"/>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333" name="TextBox 5729"/>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334" name="TextBox 5730"/>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335" name="TextBox 5731"/>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336" name="TextBox 5732"/>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337" name="TextBox 5733"/>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338" name="TextBox 5734"/>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339" name="TextBox 5735"/>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340" name="TextBox 5736"/>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341" name="TextBox 5737"/>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342" name="TextBox 5738"/>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343" name="TextBox 5739"/>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344" name="TextBox 5740"/>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345" name="TextBox 5741"/>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346" name="TextBox 5742"/>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347" name="TextBox 5743"/>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348" name="TextBox 5744"/>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349" name="TextBox 5745"/>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350" name="TextBox 5746"/>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351" name="TextBox 5747"/>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352" name="TextBox 5748"/>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353" name="TextBox 5749"/>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354" name="TextBox 5750"/>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355" name="TextBox 5751"/>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356" name="TextBox 5752"/>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357" name="TextBox 5753"/>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358" name="TextBox 5754"/>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359" name="TextBox 5755"/>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360" name="TextBox 5756"/>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361" name="TextBox 5757"/>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362" name="TextBox 5758"/>
          <p:cNvSpPr txBox="1"/>
          <p:nvPr/>
        </p:nvSpPr>
        <p:spPr>
          <a:xfrm flipV="1">
            <a:off x="3768725" y="3309938"/>
            <a:ext cx="773113" cy="4603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sz="1200">
              <a:solidFill>
                <a:srgbClr val="000000"/>
              </a:solidFill>
            </a:endParaRPr>
          </a:p>
        </p:txBody>
      </p:sp>
      <p:sp>
        <p:nvSpPr>
          <p:cNvPr id="2363" name="TextBox 5759"/>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364" name="TextBox 5760"/>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365" name="TextBox 5761"/>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366" name="TextBox 5762"/>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367" name="TextBox 5763"/>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368" name="TextBox 5764"/>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369" name="TextBox 5765"/>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370" name="TextBox 5766"/>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371" name="TextBox 5767"/>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372" name="TextBox 5768"/>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373" name="TextBox 5769"/>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374" name="TextBox 5770"/>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375" name="TextBox 5771"/>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376" name="TextBox 5772"/>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377" name="TextBox 5773"/>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378" name="TextBox 5774"/>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379" name="TextBox 5775"/>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380" name="TextBox 5776"/>
          <p:cNvSpPr txBox="1"/>
          <p:nvPr/>
        </p:nvSpPr>
        <p:spPr>
          <a:xfrm flipV="1">
            <a:off x="3768725" y="3309938"/>
            <a:ext cx="773113" cy="4603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sz="1200">
              <a:solidFill>
                <a:srgbClr val="000000"/>
              </a:solidFill>
            </a:endParaRPr>
          </a:p>
        </p:txBody>
      </p:sp>
      <p:sp>
        <p:nvSpPr>
          <p:cNvPr id="2381" name="TextBox 5777"/>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382" name="TextBox 5778"/>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383" name="TextBox 5779"/>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384" name="TextBox 5780"/>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385" name="TextBox 5781"/>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386" name="TextBox 5782"/>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387" name="TextBox 5783"/>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388" name="TextBox 5784"/>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389" name="TextBox 5785"/>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390" name="TextBox 5786"/>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391" name="TextBox 5787"/>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392" name="TextBox 5788"/>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393" name="TextBox 5789"/>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394" name="TextBox 5790"/>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395" name="TextBox 5791"/>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396" name="TextBox 5792"/>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397" name="TextBox 5793"/>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398" name="TextBox 5794"/>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399" name="TextBox 5795"/>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400" name="TextBox 5796"/>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401" name="TextBox 5797"/>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402" name="TextBox 5798"/>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403" name="TextBox 5799"/>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404" name="TextBox 5800"/>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405" name="TextBox 5801"/>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406" name="TextBox 5802"/>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407" name="TextBox 5803"/>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408" name="TextBox 5804"/>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409" name="TextBox 5805"/>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410" name="TextBox 5806"/>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411" name="TextBox 5807"/>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412" name="TextBox 5808"/>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413" name="TextBox 5809"/>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414" name="TextBox 5810"/>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415" name="TextBox 5811"/>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416" name="TextBox 5812"/>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417" name="TextBox 5813"/>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418" name="TextBox 5814"/>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419" name="TextBox 5815"/>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420" name="TextBox 5816"/>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421" name="TextBox 5817"/>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422" name="TextBox 5818"/>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423" name="TextBox 5819"/>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424" name="TextBox 5820"/>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425" name="TextBox 5821"/>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426" name="TextBox 5822"/>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427" name="TextBox 5823"/>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428" name="TextBox 5824"/>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429" name="TextBox 5825"/>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430" name="TextBox 5826"/>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431" name="TextBox 5827"/>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432" name="TextBox 5828"/>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433" name="TextBox 5829"/>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434" name="TextBox 5830"/>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435" name="TextBox 5831"/>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436" name="TextBox 5832"/>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437" name="TextBox 5833"/>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438" name="TextBox 5834"/>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439" name="TextBox 5835"/>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440" name="TextBox 5836"/>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441" name="TextBox 5837"/>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442" name="TextBox 5838"/>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443" name="TextBox 5839"/>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444" name="TextBox 5840"/>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445" name="TextBox 5841"/>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446" name="TextBox 5842"/>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447" name="TextBox 5843"/>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448" name="TextBox 5844"/>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449" name="TextBox 5845"/>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450" name="TextBox 5846"/>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451" name="TextBox 5847"/>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452" name="TextBox 5848"/>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453" name="TextBox 5849"/>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454" name="TextBox 5850"/>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455" name="TextBox 5851"/>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456" name="TextBox 5852"/>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457" name="TextBox 5853"/>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458" name="TextBox 5854"/>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459" name="TextBox 5855"/>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460" name="TextBox 5856"/>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461" name="TextBox 5857"/>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462" name="TextBox 5858"/>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463" name="TextBox 5859"/>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464" name="TextBox 5860"/>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465" name="TextBox 5861"/>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466" name="TextBox 5862"/>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467" name="TextBox 5863"/>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468" name="TextBox 5864"/>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469" name="TextBox 5865"/>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470" name="TextBox 5866"/>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471" name="TextBox 5867"/>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472" name="TextBox 5868"/>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473" name="TextBox 5869"/>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474" name="TextBox 5870"/>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475" name="TextBox 5871"/>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476" name="TextBox 5872"/>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477" name="TextBox 5873"/>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478" name="TextBox 5874"/>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479" name="TextBox 5875"/>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480" name="TextBox 5876"/>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481" name="TextBox 5877"/>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482" name="TextBox 5878"/>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483" name="TextBox 5879"/>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484" name="TextBox 5880"/>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485" name="TextBox 5881"/>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486" name="TextBox 5882"/>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487" name="TextBox 5883"/>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488" name="TextBox 5884"/>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489" name="TextBox 5885"/>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490" name="TextBox 5886"/>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491" name="TextBox 5887"/>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492" name="TextBox 5888"/>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493" name="TextBox 5889"/>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494" name="TextBox 5890"/>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495" name="TextBox 5891"/>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496" name="TextBox 5892"/>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497" name="TextBox 5893"/>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498" name="TextBox 5894"/>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499" name="TextBox 5895"/>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500" name="TextBox 5896"/>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501" name="TextBox 5897"/>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502" name="TextBox 5898"/>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503" name="TextBox 5899"/>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504" name="TextBox 5900"/>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505" name="TextBox 5901"/>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506" name="TextBox 5902"/>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507" name="TextBox 5903"/>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508" name="TextBox 5904"/>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509" name="TextBox 5905"/>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510" name="TextBox 5906"/>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511" name="TextBox 5907"/>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512" name="TextBox 5908"/>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513" name="TextBox 5909"/>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514" name="TextBox 5910"/>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515" name="TextBox 5911"/>
          <p:cNvSpPr txBox="1"/>
          <p:nvPr/>
        </p:nvSpPr>
        <p:spPr>
          <a:xfrm flipV="1">
            <a:off x="3768725" y="3309938"/>
            <a:ext cx="773113" cy="4603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sz="1200">
              <a:solidFill>
                <a:srgbClr val="000000"/>
              </a:solidFill>
            </a:endParaRPr>
          </a:p>
        </p:txBody>
      </p:sp>
      <p:sp>
        <p:nvSpPr>
          <p:cNvPr id="2516" name="TextBox 5912"/>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517" name="TextBox 5913"/>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518" name="TextBox 5914"/>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519" name="TextBox 5915"/>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520" name="TextBox 5916"/>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521" name="TextBox 5917"/>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522" name="TextBox 5918"/>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523" name="TextBox 5919"/>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524" name="TextBox 5920"/>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525" name="TextBox 5921"/>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526" name="TextBox 5922"/>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527" name="TextBox 5923"/>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528" name="TextBox 5924"/>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529" name="TextBox 5925"/>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530" name="TextBox 5926"/>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531" name="TextBox 5927"/>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532" name="TextBox 5928"/>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533" name="TextBox 5929"/>
          <p:cNvSpPr txBox="1"/>
          <p:nvPr/>
        </p:nvSpPr>
        <p:spPr>
          <a:xfrm flipV="1">
            <a:off x="3768725" y="3309938"/>
            <a:ext cx="773113" cy="4603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sz="1200">
              <a:solidFill>
                <a:srgbClr val="000000"/>
              </a:solidFill>
            </a:endParaRPr>
          </a:p>
        </p:txBody>
      </p:sp>
      <p:sp>
        <p:nvSpPr>
          <p:cNvPr id="2534" name="TextBox 5930"/>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535" name="TextBox 5931"/>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536" name="TextBox 5932"/>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537" name="TextBox 5933"/>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538" name="TextBox 5934"/>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539" name="TextBox 5935"/>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540" name="TextBox 5936"/>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541" name="TextBox 5937"/>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542" name="TextBox 5938"/>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543" name="TextBox 5939"/>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544" name="TextBox 5940"/>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545" name="TextBox 5941"/>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546" name="TextBox 5942"/>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547" name="TextBox 5943"/>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548" name="TextBox 5944"/>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549" name="TextBox 5945"/>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550" name="TextBox 5946"/>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551" name="TextBox 5947"/>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552" name="TextBox 5948"/>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553" name="TextBox 5949"/>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554" name="TextBox 5950"/>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555" name="TextBox 5951"/>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556" name="TextBox 5952"/>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557" name="TextBox 5953"/>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558" name="TextBox 5954"/>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559" name="TextBox 5955"/>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560" name="TextBox 5956"/>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561" name="TextBox 5957"/>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562" name="TextBox 5958"/>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563" name="TextBox 5959"/>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564" name="TextBox 5960"/>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565" name="TextBox 5961"/>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566" name="TextBox 5962"/>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567" name="TextBox 5963"/>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568" name="TextBox 5964"/>
          <p:cNvSpPr txBox="1"/>
          <p:nvPr/>
        </p:nvSpPr>
        <p:spPr>
          <a:xfrm flipV="1">
            <a:off x="3768725" y="3309938"/>
            <a:ext cx="773113" cy="4603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sz="1200">
              <a:solidFill>
                <a:srgbClr val="000000"/>
              </a:solidFill>
            </a:endParaRPr>
          </a:p>
        </p:txBody>
      </p:sp>
      <p:sp>
        <p:nvSpPr>
          <p:cNvPr id="2569" name="TextBox 5965"/>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570" name="TextBox 5966"/>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571" name="TextBox 5967"/>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572" name="TextBox 5968"/>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573" name="TextBox 5969"/>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574" name="TextBox 5970"/>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575" name="TextBox 5971"/>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576" name="TextBox 5972"/>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577" name="TextBox 5973"/>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578" name="TextBox 5974"/>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579" name="TextBox 5975"/>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580" name="TextBox 5976"/>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581" name="TextBox 5977"/>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582" name="TextBox 5978"/>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583" name="TextBox 5979"/>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584" name="TextBox 5980"/>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585" name="TextBox 5981"/>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586" name="TextBox 5982"/>
          <p:cNvSpPr txBox="1"/>
          <p:nvPr/>
        </p:nvSpPr>
        <p:spPr>
          <a:xfrm flipV="1">
            <a:off x="3768725" y="3309938"/>
            <a:ext cx="773113" cy="4603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sz="1200">
              <a:solidFill>
                <a:srgbClr val="000000"/>
              </a:solidFill>
            </a:endParaRPr>
          </a:p>
        </p:txBody>
      </p:sp>
      <p:sp>
        <p:nvSpPr>
          <p:cNvPr id="2587" name="TextBox 5983"/>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588" name="TextBox 5984"/>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589" name="TextBox 5985"/>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590" name="TextBox 5986"/>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591" name="TextBox 5987"/>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592" name="TextBox 5988"/>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593" name="TextBox 5989"/>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594" name="TextBox 5990"/>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595" name="TextBox 5991"/>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596" name="TextBox 5992"/>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597" name="TextBox 5993"/>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598" name="TextBox 5994"/>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599" name="TextBox 5995"/>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600" name="TextBox 5996"/>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601" name="TextBox 5997"/>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602" name="TextBox 5998"/>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603" name="TextBox 5999"/>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604" name="TextBox 6000"/>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605" name="TextBox 6001"/>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606" name="TextBox 6002"/>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607" name="TextBox 6003"/>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608" name="TextBox 6004"/>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609" name="TextBox 6005"/>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610" name="TextBox 6006"/>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611" name="TextBox 6007"/>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612" name="TextBox 6008"/>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613" name="TextBox 6009"/>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614" name="TextBox 6010"/>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615" name="TextBox 6011"/>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616" name="TextBox 6012"/>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617" name="TextBox 6013"/>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618" name="TextBox 6014"/>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619" name="TextBox 6015"/>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620" name="TextBox 6016"/>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621" name="TextBox 6017"/>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622" name="TextBox 6018"/>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623" name="TextBox 6019"/>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624" name="TextBox 6020"/>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625" name="TextBox 6021"/>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626" name="TextBox 6022"/>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627" name="TextBox 6023"/>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628" name="TextBox 6024"/>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629" name="TextBox 6025"/>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630" name="TextBox 6026"/>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631" name="TextBox 6027"/>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632" name="TextBox 6028"/>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633" name="TextBox 6029"/>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634" name="TextBox 6030"/>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635" name="TextBox 6031"/>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636" name="TextBox 6032"/>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637" name="TextBox 6033"/>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638" name="TextBox 6034"/>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639" name="TextBox 6035"/>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640" name="TextBox 6036"/>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641" name="TextBox 6037"/>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642" name="TextBox 6038"/>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643" name="TextBox 6039"/>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644" name="TextBox 6040"/>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645" name="TextBox 6041"/>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646" name="TextBox 6042"/>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647" name="TextBox 6043"/>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648" name="TextBox 6044"/>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649" name="TextBox 6045"/>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650" name="TextBox 6046"/>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651" name="TextBox 6047"/>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652" name="TextBox 6048"/>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653" name="TextBox 6049"/>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654" name="TextBox 6050"/>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655" name="TextBox 6051"/>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656" name="TextBox 6052"/>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657" name="TextBox 6053"/>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658" name="TextBox 6054"/>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659" name="TextBox 6055"/>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660" name="TextBox 6056"/>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661" name="TextBox 6057"/>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662" name="TextBox 6058"/>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663" name="TextBox 6059"/>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664" name="TextBox 6060"/>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665" name="TextBox 6061"/>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666" name="TextBox 6062"/>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667" name="TextBox 6063"/>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668" name="TextBox 6064"/>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669" name="TextBox 6065"/>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670" name="TextBox 6066"/>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671" name="TextBox 6067"/>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672" name="TextBox 6068"/>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673" name="TextBox 6069"/>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674" name="TextBox 6070"/>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675" name="TextBox 6071"/>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676" name="TextBox 6072"/>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677" name="TextBox 6073"/>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678" name="TextBox 6074"/>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679" name="TextBox 6075"/>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680" name="TextBox 6076"/>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681" name="TextBox 6077"/>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682" name="TextBox 6078"/>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683" name="TextBox 6079"/>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684" name="TextBox 6080"/>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685" name="TextBox 6081"/>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686" name="TextBox 6082"/>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687" name="TextBox 6083"/>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688" name="TextBox 6084"/>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689" name="TextBox 6085"/>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690" name="TextBox 6086"/>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691" name="TextBox 6087"/>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692" name="TextBox 6088"/>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693" name="TextBox 6089"/>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694" name="TextBox 6090"/>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695" name="TextBox 6091"/>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696" name="TextBox 6092"/>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697" name="TextBox 6093"/>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698" name="TextBox 6094"/>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699" name="TextBox 6095"/>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700" name="TextBox 6096"/>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701" name="TextBox 6097"/>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702" name="TextBox 6098"/>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703" name="TextBox 6099"/>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704" name="TextBox 6100"/>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705" name="TextBox 6101"/>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706" name="TextBox 6102"/>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707" name="TextBox 6103"/>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708" name="TextBox 6104"/>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709" name="TextBox 6105"/>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710" name="TextBox 6106"/>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711" name="TextBox 6107"/>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712" name="TextBox 6108"/>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713" name="TextBox 6109"/>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714" name="TextBox 6110"/>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715" name="TextBox 6111"/>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716" name="TextBox 6112"/>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717" name="TextBox 6113"/>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718" name="TextBox 6114"/>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719" name="TextBox 6935"/>
          <p:cNvSpPr txBox="1"/>
          <p:nvPr/>
        </p:nvSpPr>
        <p:spPr>
          <a:xfrm flipV="1">
            <a:off x="3768725" y="3309938"/>
            <a:ext cx="773113" cy="4603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sz="1200">
              <a:solidFill>
                <a:srgbClr val="000000"/>
              </a:solidFill>
            </a:endParaRPr>
          </a:p>
        </p:txBody>
      </p:sp>
      <p:sp>
        <p:nvSpPr>
          <p:cNvPr id="2720" name="TextBox 6936"/>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721" name="TextBox 6937"/>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722" name="TextBox 6938"/>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723" name="TextBox 6939"/>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724" name="TextBox 6940"/>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725" name="TextBox 6941"/>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726" name="TextBox 6942"/>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727" name="TextBox 6943"/>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728" name="TextBox 6944"/>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729" name="TextBox 6945"/>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730" name="TextBox 6946"/>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731" name="TextBox 6947"/>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732" name="TextBox 6948"/>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733" name="TextBox 6949"/>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734" name="TextBox 6950"/>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735" name="TextBox 6951"/>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736" name="TextBox 6952"/>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737" name="TextBox 6953"/>
          <p:cNvSpPr txBox="1"/>
          <p:nvPr/>
        </p:nvSpPr>
        <p:spPr>
          <a:xfrm flipV="1">
            <a:off x="3768725" y="3309938"/>
            <a:ext cx="773113" cy="4603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sz="1200">
              <a:solidFill>
                <a:srgbClr val="000000"/>
              </a:solidFill>
            </a:endParaRPr>
          </a:p>
        </p:txBody>
      </p:sp>
      <p:sp>
        <p:nvSpPr>
          <p:cNvPr id="2738" name="TextBox 6954"/>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739" name="TextBox 6955"/>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740" name="TextBox 6956"/>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741" name="TextBox 6957"/>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742" name="TextBox 6958"/>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743" name="TextBox 6959"/>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744" name="TextBox 6960"/>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745" name="TextBox 6961"/>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746" name="TextBox 6962"/>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747" name="TextBox 6963"/>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748" name="TextBox 6964"/>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749" name="TextBox 6965"/>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750" name="TextBox 6966"/>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751" name="TextBox 6967"/>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752" name="TextBox 6968"/>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753" name="TextBox 6969"/>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754" name="TextBox 6970"/>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755" name="TextBox 6971"/>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756" name="TextBox 6972"/>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757" name="TextBox 6973"/>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758" name="TextBox 6974"/>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759" name="TextBox 6975"/>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760" name="TextBox 6976"/>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761" name="TextBox 6977"/>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762" name="TextBox 6978"/>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763" name="TextBox 6979"/>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764" name="TextBox 6980"/>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765" name="TextBox 6981"/>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766" name="TextBox 6982"/>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767" name="TextBox 6983"/>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768" name="TextBox 6984"/>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769" name="TextBox 6985"/>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770" name="TextBox 6986"/>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771" name="TextBox 6987"/>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772" name="TextBox 6988"/>
          <p:cNvSpPr txBox="1"/>
          <p:nvPr/>
        </p:nvSpPr>
        <p:spPr>
          <a:xfrm flipV="1">
            <a:off x="3768725" y="3309938"/>
            <a:ext cx="773113" cy="4603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sz="1200">
              <a:solidFill>
                <a:srgbClr val="000000"/>
              </a:solidFill>
            </a:endParaRPr>
          </a:p>
        </p:txBody>
      </p:sp>
      <p:sp>
        <p:nvSpPr>
          <p:cNvPr id="2773" name="TextBox 6989"/>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774" name="TextBox 6990"/>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775" name="TextBox 6991"/>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776" name="TextBox 6992"/>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777" name="TextBox 6993"/>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778" name="TextBox 6994"/>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779" name="TextBox 6995"/>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780" name="TextBox 6996"/>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781" name="TextBox 6997"/>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782" name="TextBox 6998"/>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783" name="TextBox 6999"/>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784" name="TextBox 7000"/>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785" name="TextBox 7001"/>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786" name="TextBox 7002"/>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787" name="TextBox 7003"/>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788" name="TextBox 7004"/>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789" name="TextBox 7005"/>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790" name="TextBox 7006"/>
          <p:cNvSpPr txBox="1"/>
          <p:nvPr/>
        </p:nvSpPr>
        <p:spPr>
          <a:xfrm flipV="1">
            <a:off x="3768725" y="3309938"/>
            <a:ext cx="773113" cy="4603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sz="1200">
              <a:solidFill>
                <a:srgbClr val="000000"/>
              </a:solidFill>
            </a:endParaRPr>
          </a:p>
        </p:txBody>
      </p:sp>
      <p:sp>
        <p:nvSpPr>
          <p:cNvPr id="2791" name="TextBox 7007"/>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792" name="TextBox 7008"/>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793" name="TextBox 7009"/>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794" name="TextBox 7010"/>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795" name="TextBox 7011"/>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796" name="TextBox 7012"/>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797" name="TextBox 7013"/>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798" name="TextBox 7014"/>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799" name="TextBox 7015"/>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800" name="TextBox 7016"/>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801" name="TextBox 7017"/>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802" name="TextBox 7018"/>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803" name="TextBox 7019"/>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804" name="TextBox 7020"/>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805" name="TextBox 7021"/>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806" name="TextBox 7022"/>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807" name="TextBox 7023"/>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808" name="TextBox 7024"/>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809" name="TextBox 7025"/>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810" name="TextBox 7026"/>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811" name="TextBox 7027"/>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812" name="TextBox 7028"/>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813" name="TextBox 7029"/>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814" name="TextBox 7030"/>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815" name="TextBox 7031"/>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816" name="TextBox 7032"/>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817" name="TextBox 7033"/>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818" name="TextBox 7034"/>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819" name="TextBox 7035"/>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820" name="TextBox 7036"/>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821" name="TextBox 7037"/>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822" name="TextBox 7038"/>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823" name="TextBox 7039"/>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824" name="TextBox 7040"/>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825" name="TextBox 7041"/>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826" name="TextBox 7042"/>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827" name="TextBox 7043"/>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828" name="TextBox 7044"/>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829" name="TextBox 7045"/>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830" name="TextBox 7046"/>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831" name="TextBox 7047"/>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832" name="TextBox 7048"/>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833" name="TextBox 7049"/>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834" name="TextBox 7050"/>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835" name="TextBox 7051"/>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836" name="TextBox 7052"/>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837" name="TextBox 7053"/>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838" name="TextBox 7054"/>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839" name="TextBox 7055"/>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840" name="TextBox 7056"/>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841" name="TextBox 7057"/>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842" name="TextBox 7058"/>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843" name="TextBox 7059"/>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844" name="TextBox 7060"/>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845" name="TextBox 7061"/>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846" name="TextBox 7062"/>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847" name="TextBox 7063"/>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848" name="TextBox 7064"/>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849" name="TextBox 7065"/>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850" name="TextBox 7066"/>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851" name="TextBox 7067"/>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852" name="TextBox 7068"/>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853" name="TextBox 7069"/>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854" name="TextBox 7070"/>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855" name="TextBox 7071"/>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856" name="TextBox 7072"/>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857" name="TextBox 7073"/>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858" name="TextBox 7074"/>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859" name="TextBox 7075"/>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860" name="TextBox 7076"/>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861" name="TextBox 7077"/>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862" name="TextBox 7078"/>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863" name="TextBox 7079"/>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864" name="TextBox 7080"/>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865" name="TextBox 7081"/>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866" name="TextBox 7082"/>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867" name="TextBox 7083"/>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868" name="TextBox 7084"/>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869" name="TextBox 7085"/>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870" name="TextBox 7086"/>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871" name="TextBox 7087"/>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872" name="TextBox 7088"/>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873" name="TextBox 7089"/>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874" name="TextBox 7090"/>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875" name="TextBox 7091"/>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876" name="TextBox 7092"/>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877" name="TextBox 7093"/>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878" name="TextBox 7094"/>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879" name="TextBox 7095"/>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880" name="TextBox 7096"/>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881" name="TextBox 7097"/>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882" name="TextBox 7098"/>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883" name="TextBox 7099"/>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884" name="TextBox 7100"/>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885" name="TextBox 7101"/>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886" name="TextBox 7102"/>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887" name="TextBox 7103"/>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888" name="TextBox 7104"/>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889" name="TextBox 7105"/>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890" name="TextBox 7106"/>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891" name="TextBox 7107"/>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892" name="TextBox 7108"/>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893" name="TextBox 7109"/>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894" name="TextBox 7110"/>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895" name="TextBox 7111"/>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896" name="TextBox 7112"/>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897" name="TextBox 7113"/>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898" name="TextBox 7114"/>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899" name="TextBox 7115"/>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900" name="TextBox 7116"/>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901" name="TextBox 7117"/>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902" name="TextBox 7118"/>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903" name="TextBox 7119"/>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904" name="TextBox 7120"/>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905" name="TextBox 7121"/>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906" name="TextBox 7122"/>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907" name="TextBox 7123"/>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908" name="TextBox 7124"/>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909" name="TextBox 7125"/>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910" name="TextBox 7126"/>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911" name="TextBox 7127"/>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912" name="TextBox 7128"/>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913" name="TextBox 7129"/>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914" name="TextBox 7130"/>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915" name="TextBox 7131"/>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916" name="TextBox 7132"/>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917" name="TextBox 7133"/>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918" name="TextBox 7134"/>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919" name="TextBox 7135"/>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920" name="TextBox 7136"/>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921" name="TextBox 7137"/>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922" name="TextBox 7138"/>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923" name="TextBox 7139"/>
          <p:cNvSpPr txBox="1"/>
          <p:nvPr/>
        </p:nvSpPr>
        <p:spPr>
          <a:xfrm>
            <a:off x="3768725" y="3309938"/>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924" name="TextBox 7140"/>
          <p:cNvSpPr txBox="1"/>
          <p:nvPr/>
        </p:nvSpPr>
        <p:spPr>
          <a:xfrm>
            <a:off x="3768725" y="4075113"/>
            <a:ext cx="504825"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925" name="TextBox 7141"/>
          <p:cNvSpPr txBox="1"/>
          <p:nvPr/>
        </p:nvSpPr>
        <p:spPr>
          <a:xfrm>
            <a:off x="4579938" y="43815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926" name="TextBox 7142"/>
          <p:cNvSpPr txBox="1"/>
          <p:nvPr/>
        </p:nvSpPr>
        <p:spPr>
          <a:xfrm>
            <a:off x="4579938" y="43815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927" name="TextBox 7143"/>
          <p:cNvSpPr txBox="1"/>
          <p:nvPr/>
        </p:nvSpPr>
        <p:spPr>
          <a:xfrm>
            <a:off x="4579938" y="43815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928" name="TextBox 7144"/>
          <p:cNvSpPr txBox="1"/>
          <p:nvPr/>
        </p:nvSpPr>
        <p:spPr>
          <a:xfrm>
            <a:off x="4579938" y="43815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929" name="TextBox 7145"/>
          <p:cNvSpPr txBox="1"/>
          <p:nvPr/>
        </p:nvSpPr>
        <p:spPr>
          <a:xfrm>
            <a:off x="4579938" y="43815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930" name="TextBox 7146"/>
          <p:cNvSpPr txBox="1"/>
          <p:nvPr/>
        </p:nvSpPr>
        <p:spPr>
          <a:xfrm>
            <a:off x="4579938" y="43815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931" name="TextBox 7147"/>
          <p:cNvSpPr txBox="1"/>
          <p:nvPr/>
        </p:nvSpPr>
        <p:spPr>
          <a:xfrm>
            <a:off x="4579938" y="43815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932" name="TextBox 7148"/>
          <p:cNvSpPr txBox="1"/>
          <p:nvPr/>
        </p:nvSpPr>
        <p:spPr>
          <a:xfrm>
            <a:off x="4579938" y="43815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933" name="TextBox 7149"/>
          <p:cNvSpPr txBox="1"/>
          <p:nvPr/>
        </p:nvSpPr>
        <p:spPr>
          <a:xfrm>
            <a:off x="4579938" y="43815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934" name="TextBox 7150"/>
          <p:cNvSpPr txBox="1"/>
          <p:nvPr/>
        </p:nvSpPr>
        <p:spPr>
          <a:xfrm>
            <a:off x="4579938" y="43815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935" name="TextBox 7151"/>
          <p:cNvSpPr txBox="1"/>
          <p:nvPr/>
        </p:nvSpPr>
        <p:spPr>
          <a:xfrm>
            <a:off x="4579938" y="43815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936" name="TextBox 7152"/>
          <p:cNvSpPr txBox="1"/>
          <p:nvPr/>
        </p:nvSpPr>
        <p:spPr>
          <a:xfrm>
            <a:off x="4579938" y="3908425"/>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937" name="TextBox 7153"/>
          <p:cNvSpPr txBox="1"/>
          <p:nvPr/>
        </p:nvSpPr>
        <p:spPr>
          <a:xfrm>
            <a:off x="4579938" y="3908425"/>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938" name="TextBox 7154"/>
          <p:cNvSpPr txBox="1"/>
          <p:nvPr/>
        </p:nvSpPr>
        <p:spPr>
          <a:xfrm>
            <a:off x="4579938" y="3908425"/>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939" name="TextBox 7155"/>
          <p:cNvSpPr txBox="1"/>
          <p:nvPr/>
        </p:nvSpPr>
        <p:spPr>
          <a:xfrm>
            <a:off x="4579938" y="3908425"/>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940" name="TextBox 7156"/>
          <p:cNvSpPr txBox="1"/>
          <p:nvPr/>
        </p:nvSpPr>
        <p:spPr>
          <a:xfrm>
            <a:off x="4579938" y="3908425"/>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941" name="TextBox 7157"/>
          <p:cNvSpPr txBox="1"/>
          <p:nvPr/>
        </p:nvSpPr>
        <p:spPr>
          <a:xfrm>
            <a:off x="4579938" y="3908425"/>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942" name="TextBox 7158"/>
          <p:cNvSpPr txBox="1"/>
          <p:nvPr/>
        </p:nvSpPr>
        <p:spPr>
          <a:xfrm>
            <a:off x="4579938" y="3908425"/>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943" name="TextBox 7159"/>
          <p:cNvSpPr txBox="1"/>
          <p:nvPr/>
        </p:nvSpPr>
        <p:spPr>
          <a:xfrm>
            <a:off x="4579938" y="43815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944" name="TextBox 7160"/>
          <p:cNvSpPr txBox="1"/>
          <p:nvPr/>
        </p:nvSpPr>
        <p:spPr>
          <a:xfrm>
            <a:off x="4579938" y="43815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945" name="TextBox 7161"/>
          <p:cNvSpPr txBox="1"/>
          <p:nvPr/>
        </p:nvSpPr>
        <p:spPr>
          <a:xfrm>
            <a:off x="4579938" y="43815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946" name="TextBox 7162"/>
          <p:cNvSpPr txBox="1"/>
          <p:nvPr/>
        </p:nvSpPr>
        <p:spPr>
          <a:xfrm>
            <a:off x="4579938" y="43815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947" name="TextBox 7163"/>
          <p:cNvSpPr txBox="1"/>
          <p:nvPr/>
        </p:nvSpPr>
        <p:spPr>
          <a:xfrm>
            <a:off x="4579938" y="43815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948" name="TextBox 7164"/>
          <p:cNvSpPr txBox="1"/>
          <p:nvPr/>
        </p:nvSpPr>
        <p:spPr>
          <a:xfrm>
            <a:off x="4579938" y="43815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949" name="TextBox 7165"/>
          <p:cNvSpPr txBox="1"/>
          <p:nvPr/>
        </p:nvSpPr>
        <p:spPr>
          <a:xfrm>
            <a:off x="4579938" y="43815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950" name="TextBox 7166"/>
          <p:cNvSpPr txBox="1"/>
          <p:nvPr/>
        </p:nvSpPr>
        <p:spPr>
          <a:xfrm>
            <a:off x="4579938" y="43815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951" name="TextBox 7167"/>
          <p:cNvSpPr txBox="1"/>
          <p:nvPr/>
        </p:nvSpPr>
        <p:spPr>
          <a:xfrm>
            <a:off x="4579938" y="43815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952" name="TextBox 7168"/>
          <p:cNvSpPr txBox="1"/>
          <p:nvPr/>
        </p:nvSpPr>
        <p:spPr>
          <a:xfrm>
            <a:off x="4579938" y="43815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953" name="TextBox 7169"/>
          <p:cNvSpPr txBox="1"/>
          <p:nvPr/>
        </p:nvSpPr>
        <p:spPr>
          <a:xfrm>
            <a:off x="4579938" y="4381500"/>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954" name="TextBox 7170"/>
          <p:cNvSpPr txBox="1"/>
          <p:nvPr/>
        </p:nvSpPr>
        <p:spPr>
          <a:xfrm>
            <a:off x="4579938" y="3908425"/>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955" name="TextBox 7171"/>
          <p:cNvSpPr txBox="1"/>
          <p:nvPr/>
        </p:nvSpPr>
        <p:spPr>
          <a:xfrm>
            <a:off x="4579938" y="3908425"/>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956" name="TextBox 7172"/>
          <p:cNvSpPr txBox="1"/>
          <p:nvPr/>
        </p:nvSpPr>
        <p:spPr>
          <a:xfrm>
            <a:off x="4579938" y="3908425"/>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957" name="TextBox 7173"/>
          <p:cNvSpPr txBox="1"/>
          <p:nvPr/>
        </p:nvSpPr>
        <p:spPr>
          <a:xfrm>
            <a:off x="4579938" y="3908425"/>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958" name="TextBox 7174"/>
          <p:cNvSpPr txBox="1"/>
          <p:nvPr/>
        </p:nvSpPr>
        <p:spPr>
          <a:xfrm>
            <a:off x="4579938" y="3908425"/>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959" name="TextBox 7175"/>
          <p:cNvSpPr txBox="1"/>
          <p:nvPr/>
        </p:nvSpPr>
        <p:spPr>
          <a:xfrm>
            <a:off x="4579938" y="3908425"/>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2960" name="TextBox 7176"/>
          <p:cNvSpPr txBox="1"/>
          <p:nvPr/>
        </p:nvSpPr>
        <p:spPr>
          <a:xfrm>
            <a:off x="4579938" y="3908425"/>
            <a:ext cx="504825"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Tree>
    <p:extLst>
      <p:ext uri="{BB962C8B-B14F-4D97-AF65-F5344CB8AC3E}">
        <p14:creationId xmlns:p14="http://schemas.microsoft.com/office/powerpoint/2010/main" xmlns="" val="3543614878"/>
      </p:ext>
    </p:extLst>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1pPr>
            <a:lvl2pPr marL="557213" indent="-214313">
              <a:spcBef>
                <a:spcPct val="20000"/>
              </a:spcBef>
              <a:buFont typeface="Arial" panose="020B0604020202020204" pitchFamily="34" charset="0"/>
              <a:buChar char="–"/>
              <a:defRPr sz="2100">
                <a:solidFill>
                  <a:schemeClr val="tx1"/>
                </a:solidFill>
                <a:latin typeface="Arial" panose="020B0604020202020204" pitchFamily="34" charset="0"/>
                <a:ea typeface="MS PGothic" panose="020B0600070205080204" pitchFamily="34" charset="-128"/>
              </a:defRPr>
            </a:lvl2pPr>
            <a:lvl3pPr marL="857250" indent="-171450">
              <a:spcBef>
                <a:spcPct val="20000"/>
              </a:spcBef>
              <a:buFont typeface="Arial" panose="020B0604020202020204" pitchFamily="34" charset="0"/>
              <a:buChar char="•"/>
              <a:defRPr sz="1800">
                <a:solidFill>
                  <a:schemeClr val="tx1"/>
                </a:solidFill>
                <a:latin typeface="Arial" panose="020B0604020202020204" pitchFamily="34" charset="0"/>
                <a:ea typeface="MS PGothic" panose="020B0600070205080204" pitchFamily="34" charset="-128"/>
              </a:defRPr>
            </a:lvl3pPr>
            <a:lvl4pPr marL="1200150" indent="-171450">
              <a:spcBef>
                <a:spcPct val="20000"/>
              </a:spcBef>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4pPr>
            <a:lvl5pPr marL="1543050" indent="-171450">
              <a:spcBef>
                <a:spcPct val="20000"/>
              </a:spcBef>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5pPr>
            <a:lvl6pPr marL="18859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6pPr>
            <a:lvl7pPr marL="22288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7pPr>
            <a:lvl8pPr marL="25717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8pPr>
            <a:lvl9pPr marL="29146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9pPr>
          </a:lstStyle>
          <a:p>
            <a:pPr defTabSz="342900">
              <a:spcBef>
                <a:spcPct val="0"/>
              </a:spcBef>
              <a:buFont typeface="Arial" panose="020B0604020202020204" pitchFamily="34" charset="0"/>
              <a:buNone/>
              <a:defRPr/>
            </a:pPr>
            <a:fld id="{F2091E6A-1F47-43A9-9C33-6D13087527FC}" type="slidenum">
              <a:rPr lang="en-US" altLang="en-US" sz="600">
                <a:solidFill>
                  <a:srgbClr val="898989"/>
                </a:solidFill>
              </a:rPr>
              <a:pPr defTabSz="342900">
                <a:spcBef>
                  <a:spcPct val="0"/>
                </a:spcBef>
                <a:buFont typeface="Arial" panose="020B0604020202020204" pitchFamily="34" charset="0"/>
                <a:buNone/>
                <a:defRPr/>
              </a:pPr>
              <a:t>45</a:t>
            </a:fld>
            <a:endParaRPr lang="en-US" altLang="en-US" sz="600" dirty="0">
              <a:solidFill>
                <a:srgbClr val="898989"/>
              </a:solidFill>
            </a:endParaRPr>
          </a:p>
        </p:txBody>
      </p:sp>
      <p:sp>
        <p:nvSpPr>
          <p:cNvPr id="6147" name="Footer Placeholder 4"/>
          <p:cNvSpPr>
            <a:spLocks noGrp="1"/>
          </p:cNvSpPr>
          <p:nvPr>
            <p:ph type="ftr" sz="quarter" idx="11"/>
          </p:nvPr>
        </p:nvSpPr>
        <p:spPr bwMode="auto">
          <a:xfrm>
            <a:off x="2195736" y="6021288"/>
            <a:ext cx="2736304" cy="53191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1pPr>
            <a:lvl2pPr marL="557213" indent="-214313">
              <a:spcBef>
                <a:spcPct val="20000"/>
              </a:spcBef>
              <a:buFont typeface="Arial" panose="020B0604020202020204" pitchFamily="34" charset="0"/>
              <a:buChar char="–"/>
              <a:defRPr sz="2100">
                <a:solidFill>
                  <a:schemeClr val="tx1"/>
                </a:solidFill>
                <a:latin typeface="Arial" panose="020B0604020202020204" pitchFamily="34" charset="0"/>
                <a:ea typeface="MS PGothic" panose="020B0600070205080204" pitchFamily="34" charset="-128"/>
              </a:defRPr>
            </a:lvl2pPr>
            <a:lvl3pPr marL="857250" indent="-171450">
              <a:spcBef>
                <a:spcPct val="20000"/>
              </a:spcBef>
              <a:buFont typeface="Arial" panose="020B0604020202020204" pitchFamily="34" charset="0"/>
              <a:buChar char="•"/>
              <a:defRPr sz="1800">
                <a:solidFill>
                  <a:schemeClr val="tx1"/>
                </a:solidFill>
                <a:latin typeface="Arial" panose="020B0604020202020204" pitchFamily="34" charset="0"/>
                <a:ea typeface="MS PGothic" panose="020B0600070205080204" pitchFamily="34" charset="-128"/>
              </a:defRPr>
            </a:lvl3pPr>
            <a:lvl4pPr marL="1200150" indent="-171450">
              <a:spcBef>
                <a:spcPct val="20000"/>
              </a:spcBef>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4pPr>
            <a:lvl5pPr marL="1543050" indent="-171450">
              <a:spcBef>
                <a:spcPct val="20000"/>
              </a:spcBef>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5pPr>
            <a:lvl6pPr marL="18859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6pPr>
            <a:lvl7pPr marL="22288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7pPr>
            <a:lvl8pPr marL="25717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8pPr>
            <a:lvl9pPr marL="29146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9pPr>
          </a:lstStyle>
          <a:p>
            <a:pPr>
              <a:spcBef>
                <a:spcPct val="0"/>
              </a:spcBef>
              <a:buFont typeface="Arial" panose="020B0604020202020204" pitchFamily="34" charset="0"/>
              <a:buNone/>
              <a:defRPr/>
            </a:pPr>
            <a:r>
              <a:rPr lang="en-GB" altLang="en-US" sz="600" smtClean="0">
                <a:solidFill>
                  <a:srgbClr val="898989"/>
                </a:solidFill>
                <a:latin typeface="Arial" charset="0"/>
                <a:ea typeface="ＭＳ Ｐゴシック" charset="0"/>
              </a:rPr>
              <a:t>ISUPG Performance - 30 Sep 2021 </a:t>
            </a:r>
            <a:endParaRPr lang="en-US" altLang="en-US" sz="750" dirty="0">
              <a:solidFill>
                <a:srgbClr val="898989"/>
              </a:solidFill>
            </a:endParaRPr>
          </a:p>
        </p:txBody>
      </p:sp>
      <p:sp>
        <p:nvSpPr>
          <p:cNvPr id="6148" name="Date Placeholder 5"/>
          <p:cNvSpPr>
            <a:spLocks noGrp="1"/>
          </p:cNvSpPr>
          <p:nvPr>
            <p:ph type="dt"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1pPr>
            <a:lvl2pPr marL="557213" indent="-214313">
              <a:spcBef>
                <a:spcPct val="20000"/>
              </a:spcBef>
              <a:buFont typeface="Arial" panose="020B0604020202020204" pitchFamily="34" charset="0"/>
              <a:buChar char="–"/>
              <a:defRPr sz="2100">
                <a:solidFill>
                  <a:schemeClr val="tx1"/>
                </a:solidFill>
                <a:latin typeface="Arial" panose="020B0604020202020204" pitchFamily="34" charset="0"/>
                <a:ea typeface="MS PGothic" panose="020B0600070205080204" pitchFamily="34" charset="-128"/>
              </a:defRPr>
            </a:lvl2pPr>
            <a:lvl3pPr marL="857250" indent="-171450">
              <a:spcBef>
                <a:spcPct val="20000"/>
              </a:spcBef>
              <a:buFont typeface="Arial" panose="020B0604020202020204" pitchFamily="34" charset="0"/>
              <a:buChar char="•"/>
              <a:defRPr sz="1800">
                <a:solidFill>
                  <a:schemeClr val="tx1"/>
                </a:solidFill>
                <a:latin typeface="Arial" panose="020B0604020202020204" pitchFamily="34" charset="0"/>
                <a:ea typeface="MS PGothic" panose="020B0600070205080204" pitchFamily="34" charset="-128"/>
              </a:defRPr>
            </a:lvl3pPr>
            <a:lvl4pPr marL="1200150" indent="-171450">
              <a:spcBef>
                <a:spcPct val="20000"/>
              </a:spcBef>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4pPr>
            <a:lvl5pPr marL="1543050" indent="-171450">
              <a:spcBef>
                <a:spcPct val="20000"/>
              </a:spcBef>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5pPr>
            <a:lvl6pPr marL="18859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6pPr>
            <a:lvl7pPr marL="22288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7pPr>
            <a:lvl8pPr marL="25717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8pPr>
            <a:lvl9pPr marL="29146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9pPr>
          </a:lstStyle>
          <a:p>
            <a:pPr defTabSz="342900">
              <a:spcBef>
                <a:spcPct val="0"/>
              </a:spcBef>
              <a:buFont typeface="Arial" panose="020B0604020202020204" pitchFamily="34" charset="0"/>
              <a:buNone/>
              <a:defRPr/>
            </a:pPr>
            <a:fld id="{116D5A93-F9CD-4862-BEA9-23351552266D}" type="datetime1">
              <a:rPr lang="en-US" altLang="en-US" sz="600" smtClean="0">
                <a:solidFill>
                  <a:srgbClr val="898989"/>
                </a:solidFill>
              </a:rPr>
              <a:pPr defTabSz="342900">
                <a:spcBef>
                  <a:spcPct val="0"/>
                </a:spcBef>
                <a:buFont typeface="Arial" panose="020B0604020202020204" pitchFamily="34" charset="0"/>
                <a:buNone/>
                <a:defRPr/>
              </a:pPr>
              <a:t>2/23/2022</a:t>
            </a:fld>
            <a:endParaRPr lang="en-US" altLang="en-US" sz="600" dirty="0">
              <a:solidFill>
                <a:srgbClr val="898989"/>
              </a:solidFill>
            </a:endParaRPr>
          </a:p>
        </p:txBody>
      </p:sp>
      <p:sp>
        <p:nvSpPr>
          <p:cNvPr id="8" name="Title 1">
            <a:extLst/>
          </p:cNvPr>
          <p:cNvSpPr>
            <a:spLocks noGrp="1"/>
          </p:cNvSpPr>
          <p:nvPr>
            <p:ph type="title"/>
          </p:nvPr>
        </p:nvSpPr>
        <p:spPr>
          <a:xfrm>
            <a:off x="251138" y="188640"/>
            <a:ext cx="8465159" cy="437077"/>
          </a:xfrm>
          <a:solidFill>
            <a:schemeClr val="tx2">
              <a:lumMod val="90000"/>
              <a:lumOff val="10000"/>
            </a:schemeClr>
          </a:solidFill>
          <a:ln>
            <a:noFill/>
          </a:ln>
          <a:extLst/>
        </p:spPr>
        <p:txBody>
          <a:bodyPr vert="horz" wrap="square" lIns="91440" tIns="45720" rIns="91440" bIns="45720" numCol="1" anchor="ctr" anchorCtr="0" compatLnSpc="1">
            <a:prstTxWarp prst="textNoShape">
              <a:avLst/>
            </a:prstTxWarp>
          </a:bodyPr>
          <a:lstStyle/>
          <a:p>
            <a:r>
              <a:rPr lang="en-US" sz="2000" b="1" dirty="0" smtClean="0">
                <a:solidFill>
                  <a:schemeClr val="bg1"/>
                </a:solidFill>
                <a:latin typeface="Arial" panose="020B0604020202020204" pitchFamily="34" charset="0"/>
                <a:ea typeface="ＭＳ Ｐゴシック" panose="020B0600070205080204" pitchFamily="34" charset="-128"/>
                <a:cs typeface="Arial" panose="020B0604020202020204" pitchFamily="34" charset="0"/>
              </a:rPr>
              <a:t>ISUPG Metros Performance Analysis as at 30 September 2021</a:t>
            </a:r>
            <a:endParaRPr lang="en-ZA" sz="2000" b="1" dirty="0">
              <a:solidFill>
                <a:schemeClr val="bg1"/>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3" name="Rectangle 2"/>
          <p:cNvSpPr/>
          <p:nvPr/>
        </p:nvSpPr>
        <p:spPr>
          <a:xfrm>
            <a:off x="221940" y="662503"/>
            <a:ext cx="8465159" cy="5853910"/>
          </a:xfrm>
          <a:prstGeom prst="rect">
            <a:avLst/>
          </a:prstGeom>
        </p:spPr>
        <p:txBody>
          <a:bodyPr wrap="square">
            <a:spAutoFit/>
          </a:bodyPr>
          <a:lstStyle/>
          <a:p>
            <a:pPr marL="342900" indent="-342900" algn="just">
              <a:spcBef>
                <a:spcPct val="20000"/>
              </a:spcBef>
              <a:buFont typeface="Arial" panose="020B0604020202020204" pitchFamily="34" charset="0"/>
              <a:buChar char="•"/>
              <a:defRPr/>
            </a:pPr>
            <a:r>
              <a:rPr lang="en-US" sz="2000" dirty="0" smtClean="0">
                <a:solidFill>
                  <a:prstClr val="black"/>
                </a:solidFill>
                <a:latin typeface="Calibri"/>
                <a:ea typeface="MS PGothic" panose="020B0600070205080204" pitchFamily="34" charset="-128"/>
              </a:rPr>
              <a:t>The Metros have jointly reported R263 million expenditure for the period under review. This reported expenditure equates to 6.7% of the total voted funds and 27% of the transferred funds amounting to R962 million</a:t>
            </a:r>
          </a:p>
          <a:p>
            <a:pPr marL="342900" indent="-342900" algn="just">
              <a:spcBef>
                <a:spcPct val="20000"/>
              </a:spcBef>
              <a:buFont typeface="Arial" panose="020B0604020202020204" pitchFamily="34" charset="0"/>
              <a:buChar char="•"/>
              <a:defRPr/>
            </a:pPr>
            <a:r>
              <a:rPr lang="en-US" sz="2000" dirty="0" smtClean="0">
                <a:solidFill>
                  <a:prstClr val="black"/>
                </a:solidFill>
                <a:latin typeface="Calibri"/>
                <a:ea typeface="MS PGothic" panose="020B0600070205080204" pitchFamily="34" charset="-128"/>
              </a:rPr>
              <a:t>Only three Metros managed to report expenditure in excess of 5% - (City of Tshwane, eThekwini and City of Cape Town).</a:t>
            </a:r>
          </a:p>
          <a:p>
            <a:pPr marL="342900" indent="-342900" algn="just">
              <a:spcBef>
                <a:spcPct val="20000"/>
              </a:spcBef>
              <a:buFont typeface="Arial" panose="020B0604020202020204" pitchFamily="34" charset="0"/>
              <a:buChar char="•"/>
              <a:defRPr/>
            </a:pPr>
            <a:r>
              <a:rPr lang="en-US" sz="2000" dirty="0" smtClean="0">
                <a:solidFill>
                  <a:prstClr val="black"/>
                </a:solidFill>
                <a:latin typeface="Calibri"/>
                <a:ea typeface="MS PGothic" panose="020B0600070205080204" pitchFamily="34" charset="-128"/>
              </a:rPr>
              <a:t>Nelson Mandela Bay reported the lowest expenditure at 0,9% followed by City of Ekurhuleni at 2,6% and Mangaung at 3,9% of their voted funds.</a:t>
            </a:r>
          </a:p>
          <a:p>
            <a:pPr marL="342900" indent="-342900" algn="just">
              <a:spcBef>
                <a:spcPct val="20000"/>
              </a:spcBef>
              <a:buFont typeface="Arial" panose="020B0604020202020204" pitchFamily="34" charset="0"/>
              <a:buChar char="•"/>
              <a:defRPr/>
            </a:pPr>
            <a:r>
              <a:rPr lang="en-US" sz="2000" dirty="0" smtClean="0">
                <a:solidFill>
                  <a:prstClr val="black"/>
                </a:solidFill>
                <a:latin typeface="Calibri"/>
                <a:ea typeface="MS PGothic" panose="020B0600070205080204" pitchFamily="34" charset="-128"/>
              </a:rPr>
              <a:t>In general the Metros are spending well below their projections and there is a high risk of under performance by the Metros under this grant.</a:t>
            </a:r>
          </a:p>
          <a:p>
            <a:pPr marL="342900" indent="-342900" algn="just">
              <a:spcBef>
                <a:spcPct val="20000"/>
              </a:spcBef>
              <a:buFont typeface="Arial" panose="020B0604020202020204" pitchFamily="34" charset="0"/>
              <a:buChar char="•"/>
              <a:defRPr/>
            </a:pPr>
            <a:r>
              <a:rPr lang="en-US" sz="2000" dirty="0" smtClean="0">
                <a:solidFill>
                  <a:prstClr val="black"/>
                </a:solidFill>
                <a:latin typeface="Calibri"/>
                <a:ea typeface="MS PGothic" panose="020B0600070205080204" pitchFamily="34" charset="-128"/>
              </a:rPr>
              <a:t>Metros are still encountering reporting challenges despite indicated available assistance regarding the reporting template by the National Department. This has led to constant problem with </a:t>
            </a:r>
            <a:r>
              <a:rPr lang="en-US" sz="2000" b="1" dirty="0" smtClean="0">
                <a:solidFill>
                  <a:prstClr val="black"/>
                </a:solidFill>
                <a:latin typeface="Calibri"/>
                <a:ea typeface="MS PGothic" panose="020B0600070205080204" pitchFamily="34" charset="-128"/>
              </a:rPr>
              <a:t>Metros not availing non financial information</a:t>
            </a:r>
            <a:r>
              <a:rPr lang="en-US" sz="2000" dirty="0" smtClean="0">
                <a:solidFill>
                  <a:prstClr val="black"/>
                </a:solidFill>
                <a:latin typeface="Calibri"/>
                <a:ea typeface="MS PGothic" panose="020B0600070205080204" pitchFamily="34" charset="-128"/>
              </a:rPr>
              <a:t> which is legislatively required given that this grant is a schedule 5B and not 4B like USDG.It is also noted that Metros largely tend to </a:t>
            </a:r>
            <a:r>
              <a:rPr lang="en-US" sz="2000" b="1" dirty="0" smtClean="0">
                <a:solidFill>
                  <a:prstClr val="black"/>
                </a:solidFill>
                <a:latin typeface="Calibri"/>
                <a:ea typeface="MS PGothic" panose="020B0600070205080204" pitchFamily="34" charset="-128"/>
              </a:rPr>
              <a:t>treat ISUPG grant like USDG </a:t>
            </a:r>
            <a:r>
              <a:rPr lang="en-US" sz="2000" dirty="0" smtClean="0">
                <a:solidFill>
                  <a:prstClr val="black"/>
                </a:solidFill>
                <a:latin typeface="Calibri"/>
                <a:ea typeface="MS PGothic" panose="020B0600070205080204" pitchFamily="34" charset="-128"/>
              </a:rPr>
              <a:t>despite different regulatory processes under schedule 5B such as ISUPG Metros.</a:t>
            </a:r>
          </a:p>
          <a:p>
            <a:pPr marL="342900" indent="-342900" algn="just">
              <a:spcBef>
                <a:spcPct val="20000"/>
              </a:spcBef>
              <a:buFont typeface="Arial" panose="020B0604020202020204" pitchFamily="34" charset="0"/>
              <a:buChar char="•"/>
              <a:defRPr/>
            </a:pPr>
            <a:endParaRPr lang="en-ZA" sz="1600" dirty="0">
              <a:solidFill>
                <a:srgbClr val="FF0000"/>
              </a:solidFill>
              <a:latin typeface="Calibri"/>
              <a:ea typeface="MS PGothic" panose="020B0600070205080204" pitchFamily="34" charset="-128"/>
            </a:endParaRPr>
          </a:p>
          <a:p>
            <a:pPr algn="just">
              <a:spcBef>
                <a:spcPct val="20000"/>
              </a:spcBef>
              <a:defRPr/>
            </a:pPr>
            <a:endParaRPr lang="en-US" sz="1600" dirty="0">
              <a:solidFill>
                <a:srgbClr val="FF0000"/>
              </a:solidFill>
              <a:latin typeface="Calibri"/>
              <a:ea typeface="MS PGothic" panose="020B0600070205080204" pitchFamily="34" charset="-128"/>
            </a:endParaRPr>
          </a:p>
        </p:txBody>
      </p:sp>
    </p:spTree>
    <p:extLst>
      <p:ext uri="{BB962C8B-B14F-4D97-AF65-F5344CB8AC3E}">
        <p14:creationId xmlns:p14="http://schemas.microsoft.com/office/powerpoint/2010/main" xmlns="" val="2984370286"/>
      </p:ext>
    </p:extLst>
  </p:cSld>
  <p:clrMapOvr>
    <a:masterClrMapping/>
  </p:clrMapOvr>
  <p:transition spd="med">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1pPr>
            <a:lvl2pPr marL="557213" indent="-214313">
              <a:spcBef>
                <a:spcPct val="20000"/>
              </a:spcBef>
              <a:buFont typeface="Arial" panose="020B0604020202020204" pitchFamily="34" charset="0"/>
              <a:buChar char="–"/>
              <a:defRPr sz="2100">
                <a:solidFill>
                  <a:schemeClr val="tx1"/>
                </a:solidFill>
                <a:latin typeface="Arial" panose="020B0604020202020204" pitchFamily="34" charset="0"/>
                <a:ea typeface="MS PGothic" panose="020B0600070205080204" pitchFamily="34" charset="-128"/>
              </a:defRPr>
            </a:lvl2pPr>
            <a:lvl3pPr marL="857250" indent="-171450">
              <a:spcBef>
                <a:spcPct val="20000"/>
              </a:spcBef>
              <a:buFont typeface="Arial" panose="020B0604020202020204" pitchFamily="34" charset="0"/>
              <a:buChar char="•"/>
              <a:defRPr sz="1800">
                <a:solidFill>
                  <a:schemeClr val="tx1"/>
                </a:solidFill>
                <a:latin typeface="Arial" panose="020B0604020202020204" pitchFamily="34" charset="0"/>
                <a:ea typeface="MS PGothic" panose="020B0600070205080204" pitchFamily="34" charset="-128"/>
              </a:defRPr>
            </a:lvl3pPr>
            <a:lvl4pPr marL="1200150" indent="-171450">
              <a:spcBef>
                <a:spcPct val="20000"/>
              </a:spcBef>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4pPr>
            <a:lvl5pPr marL="1543050" indent="-171450">
              <a:spcBef>
                <a:spcPct val="20000"/>
              </a:spcBef>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5pPr>
            <a:lvl6pPr marL="18859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6pPr>
            <a:lvl7pPr marL="22288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7pPr>
            <a:lvl8pPr marL="25717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8pPr>
            <a:lvl9pPr marL="29146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9pPr>
          </a:lstStyle>
          <a:p>
            <a:pPr defTabSz="342900">
              <a:spcBef>
                <a:spcPct val="0"/>
              </a:spcBef>
              <a:buFont typeface="Arial" panose="020B0604020202020204" pitchFamily="34" charset="0"/>
              <a:buNone/>
              <a:defRPr/>
            </a:pPr>
            <a:fld id="{F2091E6A-1F47-43A9-9C33-6D13087527FC}" type="slidenum">
              <a:rPr lang="en-US" altLang="en-US" sz="600">
                <a:solidFill>
                  <a:srgbClr val="898989"/>
                </a:solidFill>
              </a:rPr>
              <a:pPr defTabSz="342900">
                <a:spcBef>
                  <a:spcPct val="0"/>
                </a:spcBef>
                <a:buFont typeface="Arial" panose="020B0604020202020204" pitchFamily="34" charset="0"/>
                <a:buNone/>
                <a:defRPr/>
              </a:pPr>
              <a:t>46</a:t>
            </a:fld>
            <a:endParaRPr lang="en-US" altLang="en-US" sz="600" dirty="0">
              <a:solidFill>
                <a:srgbClr val="898989"/>
              </a:solidFill>
            </a:endParaRPr>
          </a:p>
        </p:txBody>
      </p:sp>
      <p:sp>
        <p:nvSpPr>
          <p:cNvPr id="6147" name="Footer Placeholder 4"/>
          <p:cNvSpPr>
            <a:spLocks noGrp="1"/>
          </p:cNvSpPr>
          <p:nvPr>
            <p:ph type="ftr" sz="quarter" idx="11"/>
          </p:nvPr>
        </p:nvSpPr>
        <p:spPr bwMode="auto">
          <a:xfrm>
            <a:off x="2400300" y="5860023"/>
            <a:ext cx="2171700" cy="4976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1pPr>
            <a:lvl2pPr marL="557213" indent="-214313">
              <a:spcBef>
                <a:spcPct val="20000"/>
              </a:spcBef>
              <a:buFont typeface="Arial" panose="020B0604020202020204" pitchFamily="34" charset="0"/>
              <a:buChar char="–"/>
              <a:defRPr sz="2100">
                <a:solidFill>
                  <a:schemeClr val="tx1"/>
                </a:solidFill>
                <a:latin typeface="Arial" panose="020B0604020202020204" pitchFamily="34" charset="0"/>
                <a:ea typeface="MS PGothic" panose="020B0600070205080204" pitchFamily="34" charset="-128"/>
              </a:defRPr>
            </a:lvl2pPr>
            <a:lvl3pPr marL="857250" indent="-171450">
              <a:spcBef>
                <a:spcPct val="20000"/>
              </a:spcBef>
              <a:buFont typeface="Arial" panose="020B0604020202020204" pitchFamily="34" charset="0"/>
              <a:buChar char="•"/>
              <a:defRPr sz="1800">
                <a:solidFill>
                  <a:schemeClr val="tx1"/>
                </a:solidFill>
                <a:latin typeface="Arial" panose="020B0604020202020204" pitchFamily="34" charset="0"/>
                <a:ea typeface="MS PGothic" panose="020B0600070205080204" pitchFamily="34" charset="-128"/>
              </a:defRPr>
            </a:lvl3pPr>
            <a:lvl4pPr marL="1200150" indent="-171450">
              <a:spcBef>
                <a:spcPct val="20000"/>
              </a:spcBef>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4pPr>
            <a:lvl5pPr marL="1543050" indent="-171450">
              <a:spcBef>
                <a:spcPct val="20000"/>
              </a:spcBef>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5pPr>
            <a:lvl6pPr marL="18859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6pPr>
            <a:lvl7pPr marL="22288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7pPr>
            <a:lvl8pPr marL="25717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8pPr>
            <a:lvl9pPr marL="29146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9pPr>
          </a:lstStyle>
          <a:p>
            <a:pPr>
              <a:spcBef>
                <a:spcPct val="0"/>
              </a:spcBef>
              <a:buFont typeface="Arial" panose="020B0604020202020204" pitchFamily="34" charset="0"/>
              <a:buNone/>
              <a:defRPr/>
            </a:pPr>
            <a:r>
              <a:rPr lang="en-US" altLang="en-US" sz="800" dirty="0" smtClean="0">
                <a:solidFill>
                  <a:srgbClr val="898989"/>
                </a:solidFill>
                <a:latin typeface="Arial" charset="0"/>
                <a:ea typeface="ＭＳ Ｐゴシック" charset="0"/>
              </a:rPr>
              <a:t>PEHG  Performance  as at 30 Sep 2021 </a:t>
            </a:r>
            <a:endParaRPr lang="en-US" altLang="en-US" sz="800" dirty="0">
              <a:solidFill>
                <a:srgbClr val="898989"/>
              </a:solidFill>
            </a:endParaRPr>
          </a:p>
        </p:txBody>
      </p:sp>
      <p:sp>
        <p:nvSpPr>
          <p:cNvPr id="6148" name="Date Placeholder 5"/>
          <p:cNvSpPr>
            <a:spLocks noGrp="1"/>
          </p:cNvSpPr>
          <p:nvPr>
            <p:ph type="dt"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1pPr>
            <a:lvl2pPr marL="557213" indent="-214313">
              <a:spcBef>
                <a:spcPct val="20000"/>
              </a:spcBef>
              <a:buFont typeface="Arial" panose="020B0604020202020204" pitchFamily="34" charset="0"/>
              <a:buChar char="–"/>
              <a:defRPr sz="2100">
                <a:solidFill>
                  <a:schemeClr val="tx1"/>
                </a:solidFill>
                <a:latin typeface="Arial" panose="020B0604020202020204" pitchFamily="34" charset="0"/>
                <a:ea typeface="MS PGothic" panose="020B0600070205080204" pitchFamily="34" charset="-128"/>
              </a:defRPr>
            </a:lvl2pPr>
            <a:lvl3pPr marL="857250" indent="-171450">
              <a:spcBef>
                <a:spcPct val="20000"/>
              </a:spcBef>
              <a:buFont typeface="Arial" panose="020B0604020202020204" pitchFamily="34" charset="0"/>
              <a:buChar char="•"/>
              <a:defRPr sz="1800">
                <a:solidFill>
                  <a:schemeClr val="tx1"/>
                </a:solidFill>
                <a:latin typeface="Arial" panose="020B0604020202020204" pitchFamily="34" charset="0"/>
                <a:ea typeface="MS PGothic" panose="020B0600070205080204" pitchFamily="34" charset="-128"/>
              </a:defRPr>
            </a:lvl3pPr>
            <a:lvl4pPr marL="1200150" indent="-171450">
              <a:spcBef>
                <a:spcPct val="20000"/>
              </a:spcBef>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4pPr>
            <a:lvl5pPr marL="1543050" indent="-171450">
              <a:spcBef>
                <a:spcPct val="20000"/>
              </a:spcBef>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5pPr>
            <a:lvl6pPr marL="18859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6pPr>
            <a:lvl7pPr marL="22288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7pPr>
            <a:lvl8pPr marL="25717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8pPr>
            <a:lvl9pPr marL="29146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9pPr>
          </a:lstStyle>
          <a:p>
            <a:pPr defTabSz="342900">
              <a:spcBef>
                <a:spcPct val="0"/>
              </a:spcBef>
              <a:buFont typeface="Arial" panose="020B0604020202020204" pitchFamily="34" charset="0"/>
              <a:buNone/>
              <a:defRPr/>
            </a:pPr>
            <a:fld id="{1A07CD8E-B41B-4CE9-B180-F625380CEECA}" type="datetime1">
              <a:rPr lang="en-US" altLang="en-US" sz="600" smtClean="0">
                <a:solidFill>
                  <a:srgbClr val="898989"/>
                </a:solidFill>
              </a:rPr>
              <a:pPr defTabSz="342900">
                <a:spcBef>
                  <a:spcPct val="0"/>
                </a:spcBef>
                <a:buFont typeface="Arial" panose="020B0604020202020204" pitchFamily="34" charset="0"/>
                <a:buNone/>
                <a:defRPr/>
              </a:pPr>
              <a:t>2/23/2022</a:t>
            </a:fld>
            <a:endParaRPr lang="en-US" altLang="en-US" sz="600" dirty="0">
              <a:solidFill>
                <a:srgbClr val="898989"/>
              </a:solidFill>
            </a:endParaRPr>
          </a:p>
        </p:txBody>
      </p:sp>
      <p:sp>
        <p:nvSpPr>
          <p:cNvPr id="8" name="Title 1">
            <a:extLst/>
          </p:cNvPr>
          <p:cNvSpPr>
            <a:spLocks noGrp="1"/>
          </p:cNvSpPr>
          <p:nvPr>
            <p:ph type="title"/>
          </p:nvPr>
        </p:nvSpPr>
        <p:spPr>
          <a:xfrm>
            <a:off x="215673" y="0"/>
            <a:ext cx="8738364" cy="620688"/>
          </a:xfrm>
          <a:solidFill>
            <a:schemeClr val="tx2">
              <a:lumMod val="90000"/>
              <a:lumOff val="10000"/>
            </a:schemeClr>
          </a:solidFill>
          <a:ln>
            <a:noFill/>
          </a:ln>
          <a:extLst/>
        </p:spPr>
        <p:txBody>
          <a:bodyPr vert="horz" wrap="square" lIns="91440" tIns="45720" rIns="91440" bIns="45720" numCol="1" anchor="ctr" anchorCtr="0" compatLnSpc="1">
            <a:prstTxWarp prst="textNoShape">
              <a:avLst/>
            </a:prstTxWarp>
          </a:bodyPr>
          <a:lstStyle/>
          <a:p>
            <a:r>
              <a:rPr lang="en-US" sz="2000" b="1"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Provincial Emergency Housing Grant </a:t>
            </a:r>
            <a:r>
              <a:rPr lang="en-US" sz="2000" b="1" dirty="0" smtClean="0">
                <a:solidFill>
                  <a:schemeClr val="bg1"/>
                </a:solidFill>
                <a:latin typeface="Arial" panose="020B0604020202020204" pitchFamily="34" charset="0"/>
                <a:ea typeface="ＭＳ Ｐゴシック" panose="020B0600070205080204" pitchFamily="34" charset="-128"/>
                <a:cs typeface="Arial" panose="020B0604020202020204" pitchFamily="34" charset="0"/>
              </a:rPr>
              <a:t>(PEHG) Expenditure </a:t>
            </a:r>
            <a:r>
              <a:rPr lang="en-US" sz="2000" b="1"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Performance as at 30 September 2021</a:t>
            </a:r>
            <a:endParaRPr lang="en-ZA" sz="2000" b="1" dirty="0">
              <a:solidFill>
                <a:schemeClr val="bg1"/>
              </a:solidFill>
              <a:latin typeface="Arial" panose="020B0604020202020204" pitchFamily="34" charset="0"/>
              <a:ea typeface="ＭＳ Ｐゴシック" panose="020B0600070205080204" pitchFamily="34" charset="-128"/>
              <a:cs typeface="Arial" panose="020B0604020202020204" pitchFamily="34" charset="0"/>
            </a:endParaRPr>
          </a:p>
        </p:txBody>
      </p:sp>
      <p:graphicFrame>
        <p:nvGraphicFramePr>
          <p:cNvPr id="11" name="Table 10"/>
          <p:cNvGraphicFramePr>
            <a:graphicFrameLocks noGrp="1"/>
          </p:cNvGraphicFramePr>
          <p:nvPr>
            <p:extLst/>
          </p:nvPr>
        </p:nvGraphicFramePr>
        <p:xfrm>
          <a:off x="215673" y="692695"/>
          <a:ext cx="8738364" cy="4944986"/>
        </p:xfrm>
        <a:graphic>
          <a:graphicData uri="http://schemas.openxmlformats.org/drawingml/2006/table">
            <a:tbl>
              <a:tblPr/>
              <a:tblGrid>
                <a:gridCol w="817329">
                  <a:extLst>
                    <a:ext uri="{9D8B030D-6E8A-4147-A177-3AD203B41FA5}">
                      <a16:colId xmlns:a16="http://schemas.microsoft.com/office/drawing/2014/main" xmlns="" val="20000"/>
                    </a:ext>
                  </a:extLst>
                </a:gridCol>
                <a:gridCol w="621677">
                  <a:extLst>
                    <a:ext uri="{9D8B030D-6E8A-4147-A177-3AD203B41FA5}">
                      <a16:colId xmlns:a16="http://schemas.microsoft.com/office/drawing/2014/main" xmlns="" val="20001"/>
                    </a:ext>
                  </a:extLst>
                </a:gridCol>
                <a:gridCol w="606516">
                  <a:extLst>
                    <a:ext uri="{9D8B030D-6E8A-4147-A177-3AD203B41FA5}">
                      <a16:colId xmlns:a16="http://schemas.microsoft.com/office/drawing/2014/main" xmlns="" val="20002"/>
                    </a:ext>
                  </a:extLst>
                </a:gridCol>
                <a:gridCol w="705074">
                  <a:extLst>
                    <a:ext uri="{9D8B030D-6E8A-4147-A177-3AD203B41FA5}">
                      <a16:colId xmlns:a16="http://schemas.microsoft.com/office/drawing/2014/main" xmlns="" val="20003"/>
                    </a:ext>
                  </a:extLst>
                </a:gridCol>
                <a:gridCol w="936220">
                  <a:extLst>
                    <a:ext uri="{9D8B030D-6E8A-4147-A177-3AD203B41FA5}">
                      <a16:colId xmlns:a16="http://schemas.microsoft.com/office/drawing/2014/main" xmlns="" val="20004"/>
                    </a:ext>
                  </a:extLst>
                </a:gridCol>
                <a:gridCol w="749574">
                  <a:extLst>
                    <a:ext uri="{9D8B030D-6E8A-4147-A177-3AD203B41FA5}">
                      <a16:colId xmlns:a16="http://schemas.microsoft.com/office/drawing/2014/main" xmlns="" val="20006"/>
                    </a:ext>
                  </a:extLst>
                </a:gridCol>
                <a:gridCol w="893748">
                  <a:extLst>
                    <a:ext uri="{9D8B030D-6E8A-4147-A177-3AD203B41FA5}">
                      <a16:colId xmlns:a16="http://schemas.microsoft.com/office/drawing/2014/main" xmlns="" val="20005"/>
                    </a:ext>
                  </a:extLst>
                </a:gridCol>
                <a:gridCol w="682373">
                  <a:extLst>
                    <a:ext uri="{9D8B030D-6E8A-4147-A177-3AD203B41FA5}">
                      <a16:colId xmlns:a16="http://schemas.microsoft.com/office/drawing/2014/main" xmlns="" val="20007"/>
                    </a:ext>
                  </a:extLst>
                </a:gridCol>
                <a:gridCol w="720080">
                  <a:extLst>
                    <a:ext uri="{9D8B030D-6E8A-4147-A177-3AD203B41FA5}">
                      <a16:colId xmlns:a16="http://schemas.microsoft.com/office/drawing/2014/main" xmlns="" val="20008"/>
                    </a:ext>
                  </a:extLst>
                </a:gridCol>
                <a:gridCol w="720080">
                  <a:extLst>
                    <a:ext uri="{9D8B030D-6E8A-4147-A177-3AD203B41FA5}">
                      <a16:colId xmlns:a16="http://schemas.microsoft.com/office/drawing/2014/main" xmlns="" val="20009"/>
                    </a:ext>
                  </a:extLst>
                </a:gridCol>
                <a:gridCol w="648072">
                  <a:extLst>
                    <a:ext uri="{9D8B030D-6E8A-4147-A177-3AD203B41FA5}">
                      <a16:colId xmlns:a16="http://schemas.microsoft.com/office/drawing/2014/main" xmlns="" val="20010"/>
                    </a:ext>
                  </a:extLst>
                </a:gridCol>
                <a:gridCol w="637621">
                  <a:extLst>
                    <a:ext uri="{9D8B030D-6E8A-4147-A177-3AD203B41FA5}">
                      <a16:colId xmlns:a16="http://schemas.microsoft.com/office/drawing/2014/main" xmlns="" val="20011"/>
                    </a:ext>
                  </a:extLst>
                </a:gridCol>
              </a:tblGrid>
              <a:tr h="169464">
                <a:tc rowSpan="3">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l" fontAlgn="t"/>
                      <a:r>
                        <a:rPr lang="en-ZA" sz="1100" b="1" i="0" u="none" strike="noStrike" dirty="0">
                          <a:solidFill>
                            <a:srgbClr val="000000"/>
                          </a:solidFill>
                          <a:effectLst/>
                          <a:latin typeface="Calibri" panose="020F0502020204030204" pitchFamily="34" charset="0"/>
                        </a:rPr>
                        <a:t>Provincial Emergency Housing Grant (2021/2022)</a:t>
                      </a:r>
                    </a:p>
                  </a:txBody>
                  <a:tcPr marL="5958" marR="5958" marT="5959"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4D79B"/>
                    </a:solidFill>
                  </a:tcPr>
                </a:tc>
                <a:tc gridSpan="9">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fontAlgn="t"/>
                      <a:r>
                        <a:rPr lang="da-DK" sz="1100" b="1" i="0" u="none" strike="noStrike" dirty="0">
                          <a:solidFill>
                            <a:srgbClr val="000000"/>
                          </a:solidFill>
                          <a:effectLst/>
                          <a:latin typeface="Calibri" panose="020F0502020204030204" pitchFamily="34" charset="0"/>
                        </a:rPr>
                        <a:t>PEHG 21/22:  (1 APRIL 2021 </a:t>
                      </a:r>
                      <a:r>
                        <a:rPr lang="da-DK" sz="1100" b="1" i="0" u="none" strike="noStrike" dirty="0" smtClean="0">
                          <a:solidFill>
                            <a:srgbClr val="000000"/>
                          </a:solidFill>
                          <a:effectLst/>
                          <a:latin typeface="Calibri" panose="020F0502020204030204" pitchFamily="34" charset="0"/>
                        </a:rPr>
                        <a:t>– 30 SEPTEMBER 2021</a:t>
                      </a:r>
                      <a:r>
                        <a:rPr lang="da-DK" sz="1100" b="1" i="0" u="none" strike="noStrike" dirty="0">
                          <a:solidFill>
                            <a:srgbClr val="000000"/>
                          </a:solidFill>
                          <a:effectLst/>
                          <a:latin typeface="Calibri" panose="020F0502020204030204" pitchFamily="34" charset="0"/>
                        </a:rPr>
                        <a:t>)</a:t>
                      </a:r>
                    </a:p>
                  </a:txBody>
                  <a:tcPr marL="5958" marR="5958" marT="59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4D79B"/>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ctr" fontAlgn="t"/>
                      <a:endParaRPr lang="da-DK" sz="1100" b="1" i="0" u="none" strike="noStrike" dirty="0">
                        <a:solidFill>
                          <a:srgbClr val="000000"/>
                        </a:solidFill>
                        <a:effectLst/>
                        <a:latin typeface="Calibri" panose="020F0502020204030204" pitchFamily="34" charset="0"/>
                      </a:endParaRPr>
                    </a:p>
                  </a:txBody>
                  <a:tcPr marL="5958" marR="5958" marT="59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4D79B"/>
                    </a:solidFill>
                  </a:tcPr>
                </a:tc>
                <a:tc>
                  <a:txBody>
                    <a:bodyPr/>
                    <a:lstStyle/>
                    <a:p>
                      <a:pPr algn="ctr" fontAlgn="t"/>
                      <a:endParaRPr lang="da-DK" sz="1100" b="1" i="0" u="none" strike="noStrike" dirty="0">
                        <a:solidFill>
                          <a:srgbClr val="000000"/>
                        </a:solidFill>
                        <a:effectLst/>
                        <a:latin typeface="Calibri" panose="020F0502020204030204" pitchFamily="34" charset="0"/>
                      </a:endParaRPr>
                    </a:p>
                  </a:txBody>
                  <a:tcPr marL="5958" marR="5958" marT="5959" marB="0">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4D79B"/>
                    </a:solidFill>
                  </a:tcPr>
                </a:tc>
                <a:extLst>
                  <a:ext uri="{0D108BD9-81ED-4DB2-BD59-A6C34878D82A}">
                    <a16:rowId xmlns:a16="http://schemas.microsoft.com/office/drawing/2014/main" xmlns="" val="10000"/>
                  </a:ext>
                </a:extLst>
              </a:tr>
              <a:tr h="971863">
                <a:tc vMerge="1">
                  <a:txBody>
                    <a:bodyPr/>
                    <a:lstStyle/>
                    <a:p>
                      <a:endParaRPr lang="en-ZA"/>
                    </a:p>
                  </a:txBody>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fontAlgn="t"/>
                      <a:r>
                        <a:rPr lang="en-ZA" sz="1100" b="1" i="0" u="none" strike="noStrike" dirty="0">
                          <a:solidFill>
                            <a:srgbClr val="000000"/>
                          </a:solidFill>
                          <a:effectLst/>
                          <a:latin typeface="Calibri" panose="020F0502020204030204" pitchFamily="34" charset="0"/>
                        </a:rPr>
                        <a:t>2021/22    voted funds</a:t>
                      </a:r>
                    </a:p>
                  </a:txBody>
                  <a:tcPr marL="5958" marR="5958" marT="59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1A0C7"/>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fontAlgn="t"/>
                      <a:r>
                        <a:rPr lang="en-ZA" sz="1100" b="1" i="0" u="none" strike="noStrike" dirty="0">
                          <a:solidFill>
                            <a:srgbClr val="000000"/>
                          </a:solidFill>
                          <a:effectLst/>
                          <a:latin typeface="Calibri" panose="020F0502020204030204" pitchFamily="34" charset="0"/>
                        </a:rPr>
                        <a:t>Provisional Rollover</a:t>
                      </a:r>
                    </a:p>
                  </a:txBody>
                  <a:tcPr marL="5958" marR="5958" marT="59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8E4BC"/>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fontAlgn="t"/>
                      <a:r>
                        <a:rPr lang="en-ZA" sz="1100" b="1" i="0" u="none" strike="noStrike" dirty="0">
                          <a:solidFill>
                            <a:srgbClr val="000000"/>
                          </a:solidFill>
                          <a:effectLst/>
                          <a:latin typeface="Calibri" panose="020F0502020204030204" pitchFamily="34" charset="0"/>
                        </a:rPr>
                        <a:t>adjustment as per Gazette 44593 dated 21 May 2021</a:t>
                      </a:r>
                    </a:p>
                  </a:txBody>
                  <a:tcPr marL="5958" marR="5958" marT="59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ABF8F"/>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fontAlgn="t"/>
                      <a:r>
                        <a:rPr lang="en-ZA" sz="1100" b="1" i="0" u="none" strike="noStrike" dirty="0">
                          <a:solidFill>
                            <a:srgbClr val="000000"/>
                          </a:solidFill>
                          <a:effectLst/>
                          <a:latin typeface="Calibri" panose="020F0502020204030204" pitchFamily="34" charset="0"/>
                        </a:rPr>
                        <a:t>approved allocated amount 2021/22</a:t>
                      </a:r>
                    </a:p>
                  </a:txBody>
                  <a:tcPr marL="5958" marR="5958" marT="59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76933C"/>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fontAlgn="t"/>
                      <a:r>
                        <a:rPr lang="en-ZA" sz="1100" b="1" i="0" u="none" strike="noStrike" dirty="0" smtClean="0">
                          <a:solidFill>
                            <a:srgbClr val="000000"/>
                          </a:solidFill>
                          <a:effectLst/>
                          <a:latin typeface="Calibri" panose="020F0502020204030204" pitchFamily="34" charset="0"/>
                        </a:rPr>
                        <a:t>2021/22 Transferred Funds</a:t>
                      </a:r>
                      <a:endParaRPr lang="en-ZA" sz="1100" b="1" i="0" u="none" strike="noStrike" dirty="0">
                        <a:solidFill>
                          <a:srgbClr val="000000"/>
                        </a:solidFill>
                        <a:effectLst/>
                        <a:latin typeface="Calibri" panose="020F0502020204030204" pitchFamily="34" charset="0"/>
                      </a:endParaRPr>
                    </a:p>
                  </a:txBody>
                  <a:tcPr marL="5958" marR="5958" marT="59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DB4E2"/>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fontAlgn="t"/>
                      <a:r>
                        <a:rPr lang="en-ZA" sz="1100" b="1" i="0" u="none" strike="noStrike" dirty="0">
                          <a:solidFill>
                            <a:srgbClr val="000000"/>
                          </a:solidFill>
                          <a:effectLst/>
                          <a:latin typeface="Calibri" panose="020F0502020204030204" pitchFamily="34" charset="0"/>
                        </a:rPr>
                        <a:t>Total available</a:t>
                      </a:r>
                    </a:p>
                  </a:txBody>
                  <a:tcPr marL="5958" marR="5958" marT="59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fontAlgn="t"/>
                      <a:r>
                        <a:rPr lang="en-ZA" sz="1100" b="1" i="0" u="none" strike="noStrike" dirty="0">
                          <a:solidFill>
                            <a:srgbClr val="000000"/>
                          </a:solidFill>
                          <a:effectLst/>
                          <a:latin typeface="Calibri" panose="020F0502020204030204" pitchFamily="34" charset="0"/>
                        </a:rPr>
                        <a:t>Spent by Provinces </a:t>
                      </a:r>
                    </a:p>
                  </a:txBody>
                  <a:tcPr marL="5958" marR="5958" marT="59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fontAlgn="t"/>
                      <a:r>
                        <a:rPr lang="en-ZA" sz="1100" b="1" i="0" u="none" strike="noStrike" dirty="0">
                          <a:solidFill>
                            <a:srgbClr val="000000"/>
                          </a:solidFill>
                          <a:effectLst/>
                          <a:latin typeface="Calibri" panose="020F0502020204030204" pitchFamily="34" charset="0"/>
                        </a:rPr>
                        <a:t>unspent of available funds</a:t>
                      </a:r>
                    </a:p>
                  </a:txBody>
                  <a:tcPr marL="5958" marR="5958" marT="59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6B0A"/>
                    </a:solidFill>
                  </a:tcPr>
                </a:tc>
                <a:tc rowSpan="3">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fontAlgn="t"/>
                      <a:r>
                        <a:rPr lang="en-ZA" sz="1100" b="1" i="0" u="none" strike="noStrike" dirty="0" smtClean="0">
                          <a:solidFill>
                            <a:srgbClr val="000000"/>
                          </a:solidFill>
                          <a:effectLst/>
                          <a:latin typeface="Calibri" panose="020F0502020204030204" pitchFamily="34" charset="0"/>
                        </a:rPr>
                        <a:t>Spent as a % of Total available Funds</a:t>
                      </a:r>
                      <a:endParaRPr lang="en-ZA" sz="1100" b="1" i="0" u="none" strike="noStrike" dirty="0">
                        <a:solidFill>
                          <a:srgbClr val="000000"/>
                        </a:solidFill>
                        <a:effectLst/>
                        <a:latin typeface="Calibri" panose="020F0502020204030204" pitchFamily="34" charset="0"/>
                      </a:endParaRPr>
                    </a:p>
                    <a:p>
                      <a:pPr algn="ctr" fontAlgn="t"/>
                      <a:endParaRPr lang="en-ZA" sz="1100" b="1" i="0" u="none" strike="noStrike" dirty="0">
                        <a:solidFill>
                          <a:srgbClr val="000000"/>
                        </a:solidFill>
                        <a:effectLst/>
                        <a:latin typeface="Calibri" panose="020F0502020204030204" pitchFamily="34" charset="0"/>
                      </a:endParaRPr>
                    </a:p>
                  </a:txBody>
                  <a:tcPr marL="5958" marR="5958" marT="59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4BD97"/>
                    </a:solidFill>
                  </a:tcPr>
                </a:tc>
                <a:tc rowSpan="3">
                  <a:txBody>
                    <a:bodyPr/>
                    <a:lstStyle/>
                    <a:p>
                      <a:pPr algn="ctr" fontAlgn="t"/>
                      <a:r>
                        <a:rPr lang="en-ZA" sz="1100" b="1" i="0" u="none" strike="noStrike" dirty="0" smtClean="0">
                          <a:solidFill>
                            <a:srgbClr val="000000"/>
                          </a:solidFill>
                          <a:effectLst/>
                          <a:latin typeface="Calibri" panose="020F0502020204030204" pitchFamily="34" charset="0"/>
                        </a:rPr>
                        <a:t>Approved</a:t>
                      </a:r>
                      <a:r>
                        <a:rPr lang="en-ZA" sz="1100" b="1" i="0" u="none" strike="noStrike" baseline="0" dirty="0" smtClean="0">
                          <a:solidFill>
                            <a:srgbClr val="000000"/>
                          </a:solidFill>
                          <a:effectLst/>
                          <a:latin typeface="Calibri" panose="020F0502020204030204" pitchFamily="34" charset="0"/>
                        </a:rPr>
                        <a:t> number of temporary shelters</a:t>
                      </a:r>
                      <a:endParaRPr lang="en-ZA" sz="1100" b="1" i="0" u="none" strike="noStrike" dirty="0">
                        <a:solidFill>
                          <a:srgbClr val="000000"/>
                        </a:solidFill>
                        <a:effectLst/>
                        <a:latin typeface="Calibri" panose="020F0502020204030204" pitchFamily="34" charset="0"/>
                      </a:endParaRPr>
                    </a:p>
                  </a:txBody>
                  <a:tcPr marL="5958" marR="5958" marT="59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rowSpan="3">
                  <a:txBody>
                    <a:bodyPr/>
                    <a:lstStyle/>
                    <a:p>
                      <a:pPr algn="ctr" fontAlgn="t"/>
                      <a:r>
                        <a:rPr lang="en-ZA" sz="1100" b="1" i="0" u="none" strike="noStrike" dirty="0" smtClean="0">
                          <a:solidFill>
                            <a:srgbClr val="000000"/>
                          </a:solidFill>
                          <a:effectLst/>
                          <a:latin typeface="Calibri" panose="020F0502020204030204" pitchFamily="34" charset="0"/>
                        </a:rPr>
                        <a:t>Approved number of repairs</a:t>
                      </a:r>
                      <a:endParaRPr lang="en-ZA" sz="1100" b="1" i="0" u="none" strike="noStrike" dirty="0">
                        <a:solidFill>
                          <a:srgbClr val="000000"/>
                        </a:solidFill>
                        <a:effectLst/>
                        <a:latin typeface="Calibri" panose="020F0502020204030204" pitchFamily="34" charset="0"/>
                      </a:endParaRPr>
                    </a:p>
                  </a:txBody>
                  <a:tcPr marL="5958" marR="5958" marT="59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xmlns="" val="10001"/>
                  </a:ext>
                </a:extLst>
              </a:tr>
              <a:tr h="166746">
                <a:tc vMerge="1">
                  <a:txBody>
                    <a:bodyPr/>
                    <a:lstStyle/>
                    <a:p>
                      <a:endParaRPr lang="en-ZA"/>
                    </a:p>
                  </a:txBody>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fontAlgn="t"/>
                      <a:r>
                        <a:rPr lang="en-ZA" sz="1100" b="1" i="0" u="none" strike="noStrike" dirty="0">
                          <a:solidFill>
                            <a:srgbClr val="000000"/>
                          </a:solidFill>
                          <a:effectLst/>
                          <a:latin typeface="Calibri" panose="020F0502020204030204" pitchFamily="34" charset="0"/>
                        </a:rPr>
                        <a:t>R'000</a:t>
                      </a:r>
                    </a:p>
                  </a:txBody>
                  <a:tcPr marL="5958" marR="5958" marT="59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1A0C7"/>
                    </a:solidFill>
                  </a:tcPr>
                </a:tc>
                <a:tc rowSpan="2">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fontAlgn="t"/>
                      <a:r>
                        <a:rPr lang="en-ZA" sz="1100" b="1" i="0" u="none" strike="noStrike" dirty="0">
                          <a:solidFill>
                            <a:srgbClr val="000000"/>
                          </a:solidFill>
                          <a:effectLst/>
                          <a:latin typeface="Calibri" panose="020F0502020204030204" pitchFamily="34" charset="0"/>
                        </a:rPr>
                        <a:t>R'000</a:t>
                      </a:r>
                    </a:p>
                  </a:txBody>
                  <a:tcPr marL="5958" marR="5958" marT="59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8E4BC"/>
                    </a:solidFill>
                  </a:tcPr>
                </a:tc>
                <a:tc rowSpan="2">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fontAlgn="t"/>
                      <a:r>
                        <a:rPr lang="en-ZA" sz="1100" b="1" i="0" u="none" strike="noStrike" dirty="0">
                          <a:solidFill>
                            <a:srgbClr val="000000"/>
                          </a:solidFill>
                          <a:effectLst/>
                          <a:latin typeface="Calibri" panose="020F0502020204030204" pitchFamily="34" charset="0"/>
                        </a:rPr>
                        <a:t>R'000</a:t>
                      </a:r>
                    </a:p>
                  </a:txBody>
                  <a:tcPr marL="5958" marR="5958" marT="59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ABF8F"/>
                    </a:solidFill>
                  </a:tcPr>
                </a:tc>
                <a:tc rowSpan="2">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fontAlgn="t"/>
                      <a:r>
                        <a:rPr lang="en-ZA" sz="1100" b="1" i="0" u="none" strike="noStrike" dirty="0">
                          <a:solidFill>
                            <a:srgbClr val="000000"/>
                          </a:solidFill>
                          <a:effectLst/>
                          <a:latin typeface="Calibri" panose="020F0502020204030204" pitchFamily="34" charset="0"/>
                        </a:rPr>
                        <a:t>R'000</a:t>
                      </a:r>
                    </a:p>
                  </a:txBody>
                  <a:tcPr marL="5958" marR="5958" marT="59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76933C"/>
                    </a:solidFill>
                  </a:tcPr>
                </a:tc>
                <a:tc rowSpan="2">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fontAlgn="t"/>
                      <a:r>
                        <a:rPr lang="en-ZA" sz="1100" b="1" i="0" u="none" strike="noStrike" dirty="0" smtClean="0">
                          <a:solidFill>
                            <a:srgbClr val="000000"/>
                          </a:solidFill>
                          <a:effectLst/>
                          <a:latin typeface="Calibri" panose="020F0502020204030204" pitchFamily="34" charset="0"/>
                        </a:rPr>
                        <a:t>R’000</a:t>
                      </a:r>
                      <a:endParaRPr lang="en-ZA" sz="1100" b="1" i="0" u="none" strike="noStrike" dirty="0">
                        <a:solidFill>
                          <a:srgbClr val="000000"/>
                        </a:solidFill>
                        <a:effectLst/>
                        <a:latin typeface="Calibri" panose="020F0502020204030204" pitchFamily="34" charset="0"/>
                      </a:endParaRPr>
                    </a:p>
                  </a:txBody>
                  <a:tcPr marL="5958" marR="5958" marT="59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DB4E2"/>
                    </a:solidFill>
                  </a:tcPr>
                </a:tc>
                <a:tc rowSpan="2">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fontAlgn="t"/>
                      <a:r>
                        <a:rPr lang="en-ZA" sz="1100" b="1" i="0" u="none" strike="noStrike" dirty="0">
                          <a:solidFill>
                            <a:srgbClr val="000000"/>
                          </a:solidFill>
                          <a:effectLst/>
                          <a:latin typeface="Calibri" panose="020F0502020204030204" pitchFamily="34" charset="0"/>
                        </a:rPr>
                        <a:t>R'000</a:t>
                      </a:r>
                    </a:p>
                  </a:txBody>
                  <a:tcPr marL="5958" marR="5958" marT="59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rowSpan="2">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fontAlgn="t"/>
                      <a:r>
                        <a:rPr lang="en-ZA" sz="1100" b="1" i="0" u="none" strike="noStrike" dirty="0">
                          <a:solidFill>
                            <a:srgbClr val="000000"/>
                          </a:solidFill>
                          <a:effectLst/>
                          <a:latin typeface="Calibri" panose="020F0502020204030204" pitchFamily="34" charset="0"/>
                        </a:rPr>
                        <a:t>R'000</a:t>
                      </a:r>
                    </a:p>
                  </a:txBody>
                  <a:tcPr marL="5958" marR="5958" marT="59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rowSpan="2">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fontAlgn="t"/>
                      <a:r>
                        <a:rPr lang="en-ZA" sz="1100" b="1" i="0" u="none" strike="noStrike" dirty="0">
                          <a:solidFill>
                            <a:srgbClr val="000000"/>
                          </a:solidFill>
                          <a:effectLst/>
                          <a:latin typeface="Calibri" panose="020F0502020204030204" pitchFamily="34" charset="0"/>
                        </a:rPr>
                        <a:t>R'000</a:t>
                      </a:r>
                    </a:p>
                  </a:txBody>
                  <a:tcPr marL="5958" marR="5958" marT="59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6B0A"/>
                    </a:solidFill>
                  </a:tcPr>
                </a:tc>
                <a:tc vMerge="1">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r" fontAlgn="t"/>
                      <a:endParaRPr lang="en-ZA" sz="1100" b="1" i="0" u="none" strike="noStrike" dirty="0">
                        <a:solidFill>
                          <a:srgbClr val="000000"/>
                        </a:solidFill>
                        <a:effectLst/>
                        <a:latin typeface="Calibri" panose="020F0502020204030204" pitchFamily="34" charset="0"/>
                      </a:endParaRPr>
                    </a:p>
                  </a:txBody>
                  <a:tcPr marL="5958" marR="5958" marT="59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4BD97"/>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02"/>
                  </a:ext>
                </a:extLst>
              </a:tr>
              <a:tr h="166746">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l" fontAlgn="t"/>
                      <a:r>
                        <a:rPr lang="en-ZA" sz="1100" b="1" i="0" u="none" strike="noStrike" dirty="0">
                          <a:solidFill>
                            <a:srgbClr val="000000"/>
                          </a:solidFill>
                          <a:effectLst/>
                          <a:latin typeface="Calibri" panose="020F0502020204030204" pitchFamily="34" charset="0"/>
                        </a:rPr>
                        <a:t> Allocation</a:t>
                      </a:r>
                    </a:p>
                  </a:txBody>
                  <a:tcPr marL="5958" marR="5958" marT="5959"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4D79B"/>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r" fontAlgn="t"/>
                      <a:r>
                        <a:rPr lang="en-ZA" sz="1100" b="1" i="0" u="none" strike="noStrike" dirty="0">
                          <a:solidFill>
                            <a:srgbClr val="000000"/>
                          </a:solidFill>
                          <a:effectLst/>
                          <a:latin typeface="Calibri" panose="020F0502020204030204" pitchFamily="34" charset="0"/>
                        </a:rPr>
                        <a:t>311 118</a:t>
                      </a:r>
                    </a:p>
                  </a:txBody>
                  <a:tcPr marL="5958" marR="5958" marT="59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75000"/>
                      </a:sysClr>
                    </a:solidFill>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US"/>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03"/>
                  </a:ext>
                </a:extLst>
              </a:tr>
              <a:tr h="195597">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l" fontAlgn="t"/>
                      <a:r>
                        <a:rPr lang="en-ZA" sz="1100" b="1" i="0" u="none" strike="noStrike" dirty="0">
                          <a:solidFill>
                            <a:srgbClr val="000000"/>
                          </a:solidFill>
                          <a:effectLst/>
                          <a:latin typeface="Calibri" panose="020F0502020204030204" pitchFamily="34" charset="0"/>
                        </a:rPr>
                        <a:t>Eastern Cape </a:t>
                      </a:r>
                    </a:p>
                  </a:txBody>
                  <a:tcPr marL="5958" marR="5958" marT="5959"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4D79B"/>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r" fontAlgn="t"/>
                      <a:r>
                        <a:rPr lang="en-ZA" sz="1100" b="0" i="0" u="none" strike="noStrike" dirty="0" smtClean="0">
                          <a:solidFill>
                            <a:srgbClr val="000000"/>
                          </a:solidFill>
                          <a:effectLst/>
                          <a:latin typeface="Calibri" panose="020F0502020204030204" pitchFamily="34" charset="0"/>
                        </a:rPr>
                        <a:t>                       -   </a:t>
                      </a:r>
                      <a:endParaRPr lang="en-ZA" sz="1100" b="0" i="0" u="none" strike="noStrike" dirty="0">
                        <a:solidFill>
                          <a:srgbClr val="000000"/>
                        </a:solidFill>
                        <a:effectLst/>
                        <a:latin typeface="Calibri" panose="020F0502020204030204" pitchFamily="34" charset="0"/>
                      </a:endParaRPr>
                    </a:p>
                  </a:txBody>
                  <a:tcPr marL="5958" marR="5958"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r" fontAlgn="t"/>
                      <a:r>
                        <a:rPr lang="en-ZA" sz="1100" b="0" i="0" u="none" strike="noStrike" dirty="0">
                          <a:solidFill>
                            <a:srgbClr val="000000"/>
                          </a:solidFill>
                          <a:effectLst/>
                          <a:latin typeface="Calibri" panose="020F0502020204030204" pitchFamily="34" charset="0"/>
                        </a:rPr>
                        <a:t>                       -   </a:t>
                      </a:r>
                    </a:p>
                  </a:txBody>
                  <a:tcPr marL="5958" marR="5958"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r" fontAlgn="t"/>
                      <a:r>
                        <a:rPr lang="en-ZA" sz="1100" b="0" i="0" u="none" strike="noStrike" dirty="0">
                          <a:solidFill>
                            <a:srgbClr val="000000"/>
                          </a:solidFill>
                          <a:effectLst/>
                          <a:latin typeface="Calibri" panose="020F0502020204030204" pitchFamily="34" charset="0"/>
                        </a:rPr>
                        <a:t>                             -   </a:t>
                      </a:r>
                    </a:p>
                  </a:txBody>
                  <a:tcPr marL="5958" marR="5958"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r" fontAlgn="t"/>
                      <a:r>
                        <a:rPr lang="en-ZA" sz="1100" b="0" i="0" u="none" strike="noStrike" dirty="0">
                          <a:solidFill>
                            <a:srgbClr val="000000"/>
                          </a:solidFill>
                          <a:effectLst/>
                          <a:latin typeface="Calibri" panose="020F0502020204030204" pitchFamily="34" charset="0"/>
                        </a:rPr>
                        <a:t>                               -   </a:t>
                      </a:r>
                    </a:p>
                  </a:txBody>
                  <a:tcPr marL="5958" marR="5958"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r" fontAlgn="t"/>
                      <a:endParaRPr lang="en-ZA" sz="1100" b="0" i="0" u="none" strike="noStrike" dirty="0">
                        <a:solidFill>
                          <a:srgbClr val="000000"/>
                        </a:solidFill>
                        <a:effectLst/>
                        <a:latin typeface="Calibri" panose="020F0502020204030204" pitchFamily="34" charset="0"/>
                      </a:endParaRPr>
                    </a:p>
                  </a:txBody>
                  <a:tcPr marL="5958" marR="5958"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r" fontAlgn="t"/>
                      <a:r>
                        <a:rPr lang="en-ZA" sz="1100" b="0" i="0" u="none" strike="noStrike" dirty="0">
                          <a:solidFill>
                            <a:srgbClr val="000000"/>
                          </a:solidFill>
                          <a:effectLst/>
                          <a:latin typeface="Calibri" panose="020F0502020204030204" pitchFamily="34" charset="0"/>
                        </a:rPr>
                        <a:t>                         -   </a:t>
                      </a:r>
                    </a:p>
                  </a:txBody>
                  <a:tcPr marL="5958" marR="5958"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r" fontAlgn="t"/>
                      <a:r>
                        <a:rPr lang="en-ZA" sz="1100" b="0" i="0" u="none" strike="noStrike" dirty="0">
                          <a:solidFill>
                            <a:srgbClr val="000000"/>
                          </a:solidFill>
                          <a:effectLst/>
                          <a:latin typeface="Calibri" panose="020F0502020204030204" pitchFamily="34" charset="0"/>
                        </a:rPr>
                        <a:t>                        -   </a:t>
                      </a:r>
                    </a:p>
                  </a:txBody>
                  <a:tcPr marL="5958" marR="5958"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r" fontAlgn="t"/>
                      <a:r>
                        <a:rPr lang="en-ZA" sz="1100" b="0" i="0" u="none" strike="noStrike" dirty="0">
                          <a:solidFill>
                            <a:srgbClr val="000000"/>
                          </a:solidFill>
                          <a:effectLst/>
                          <a:latin typeface="Calibri" panose="020F0502020204030204" pitchFamily="34" charset="0"/>
                        </a:rPr>
                        <a:t>                    -   </a:t>
                      </a:r>
                    </a:p>
                  </a:txBody>
                  <a:tcPr marL="5958" marR="5958"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r" fontAlgn="t"/>
                      <a:r>
                        <a:rPr lang="en-ZA" sz="1100" b="0" i="0" u="none" strike="noStrike" dirty="0">
                          <a:solidFill>
                            <a:srgbClr val="000000"/>
                          </a:solidFill>
                          <a:effectLst/>
                          <a:latin typeface="Calibri" panose="020F0502020204030204" pitchFamily="34" charset="0"/>
                        </a:rPr>
                        <a:t>                       -   </a:t>
                      </a:r>
                    </a:p>
                  </a:txBody>
                  <a:tcPr marL="5958" marR="5958"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endParaRPr lang="en-ZA" sz="1100" b="0" i="0" u="none" strike="noStrike" dirty="0">
                        <a:solidFill>
                          <a:srgbClr val="000000"/>
                        </a:solidFill>
                        <a:effectLst/>
                        <a:latin typeface="Calibri" panose="020F0502020204030204" pitchFamily="34" charset="0"/>
                      </a:endParaRPr>
                    </a:p>
                  </a:txBody>
                  <a:tcPr marL="5958" marR="5958"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endParaRPr lang="en-ZA" sz="1100" b="0" i="0" u="none" strike="noStrike" dirty="0">
                        <a:solidFill>
                          <a:srgbClr val="000000"/>
                        </a:solidFill>
                        <a:effectLst/>
                        <a:latin typeface="Calibri" panose="020F0502020204030204" pitchFamily="34" charset="0"/>
                      </a:endParaRPr>
                    </a:p>
                  </a:txBody>
                  <a:tcPr marL="5958" marR="5958"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327771">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l" fontAlgn="t"/>
                      <a:r>
                        <a:rPr lang="en-ZA" sz="1100" b="1" i="0" u="none" strike="noStrike" dirty="0">
                          <a:solidFill>
                            <a:srgbClr val="000000"/>
                          </a:solidFill>
                          <a:effectLst/>
                          <a:latin typeface="Calibri" panose="020F0502020204030204" pitchFamily="34" charset="0"/>
                        </a:rPr>
                        <a:t>Free State</a:t>
                      </a:r>
                    </a:p>
                  </a:txBody>
                  <a:tcPr marL="5958" marR="5958" marT="5959"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4D79B"/>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r" fontAlgn="t"/>
                      <a:r>
                        <a:rPr lang="en-ZA" sz="1100" b="0" i="0" u="none" strike="noStrike" dirty="0">
                          <a:solidFill>
                            <a:srgbClr val="000000"/>
                          </a:solidFill>
                          <a:effectLst/>
                          <a:latin typeface="Calibri" panose="020F0502020204030204" pitchFamily="34" charset="0"/>
                        </a:rPr>
                        <a:t>                           -   </a:t>
                      </a:r>
                    </a:p>
                  </a:txBody>
                  <a:tcPr marL="5958" marR="5958"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r" fontAlgn="t"/>
                      <a:r>
                        <a:rPr lang="en-ZA" sz="1100" b="0" i="0" u="none" strike="noStrike" dirty="0">
                          <a:solidFill>
                            <a:srgbClr val="000000"/>
                          </a:solidFill>
                          <a:effectLst/>
                          <a:latin typeface="Calibri" panose="020F0502020204030204" pitchFamily="34" charset="0"/>
                        </a:rPr>
                        <a:t>                       -   </a:t>
                      </a:r>
                    </a:p>
                  </a:txBody>
                  <a:tcPr marL="5958" marR="5958"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r" fontAlgn="t"/>
                      <a:r>
                        <a:rPr lang="en-ZA" sz="1100" b="0" i="0" u="none" strike="noStrike" dirty="0">
                          <a:solidFill>
                            <a:srgbClr val="000000"/>
                          </a:solidFill>
                          <a:effectLst/>
                          <a:latin typeface="Calibri" panose="020F0502020204030204" pitchFamily="34" charset="0"/>
                        </a:rPr>
                        <a:t>                             -   </a:t>
                      </a:r>
                    </a:p>
                  </a:txBody>
                  <a:tcPr marL="5958" marR="5958"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r" fontAlgn="t"/>
                      <a:r>
                        <a:rPr lang="en-ZA" sz="1100" b="0" i="0" u="none" strike="noStrike" dirty="0">
                          <a:solidFill>
                            <a:srgbClr val="000000"/>
                          </a:solidFill>
                          <a:effectLst/>
                          <a:latin typeface="Calibri" panose="020F0502020204030204" pitchFamily="34" charset="0"/>
                        </a:rPr>
                        <a:t>                               -   </a:t>
                      </a:r>
                    </a:p>
                  </a:txBody>
                  <a:tcPr marL="5958" marR="5958"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r" fontAlgn="t"/>
                      <a:endParaRPr lang="en-ZA" sz="1100" b="0" i="0" u="none" strike="noStrike" dirty="0">
                        <a:solidFill>
                          <a:srgbClr val="000000"/>
                        </a:solidFill>
                        <a:effectLst/>
                        <a:latin typeface="Calibri" panose="020F0502020204030204" pitchFamily="34" charset="0"/>
                      </a:endParaRPr>
                    </a:p>
                  </a:txBody>
                  <a:tcPr marL="5958" marR="5958"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r" fontAlgn="t"/>
                      <a:r>
                        <a:rPr lang="en-ZA" sz="1100" b="0" i="0" u="none" strike="noStrike" dirty="0">
                          <a:solidFill>
                            <a:srgbClr val="000000"/>
                          </a:solidFill>
                          <a:effectLst/>
                          <a:latin typeface="Calibri" panose="020F0502020204030204" pitchFamily="34" charset="0"/>
                        </a:rPr>
                        <a:t>                         -   </a:t>
                      </a:r>
                    </a:p>
                  </a:txBody>
                  <a:tcPr marL="5958" marR="5958"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r" fontAlgn="t"/>
                      <a:r>
                        <a:rPr lang="en-ZA" sz="1100" b="0" i="0" u="none" strike="noStrike" dirty="0">
                          <a:solidFill>
                            <a:srgbClr val="000000"/>
                          </a:solidFill>
                          <a:effectLst/>
                          <a:latin typeface="Calibri" panose="020F0502020204030204" pitchFamily="34" charset="0"/>
                        </a:rPr>
                        <a:t>                        -   </a:t>
                      </a:r>
                    </a:p>
                  </a:txBody>
                  <a:tcPr marL="5958" marR="5958"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r" fontAlgn="t"/>
                      <a:r>
                        <a:rPr lang="en-ZA" sz="1100" b="0" i="0" u="none" strike="noStrike" dirty="0">
                          <a:solidFill>
                            <a:srgbClr val="000000"/>
                          </a:solidFill>
                          <a:effectLst/>
                          <a:latin typeface="Calibri" panose="020F0502020204030204" pitchFamily="34" charset="0"/>
                        </a:rPr>
                        <a:t>                    -   </a:t>
                      </a:r>
                    </a:p>
                  </a:txBody>
                  <a:tcPr marL="5958" marR="5958"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r" fontAlgn="t"/>
                      <a:r>
                        <a:rPr lang="en-ZA" sz="1100" b="0" i="0" u="none" strike="noStrike" dirty="0">
                          <a:solidFill>
                            <a:srgbClr val="000000"/>
                          </a:solidFill>
                          <a:effectLst/>
                          <a:latin typeface="Calibri" panose="020F0502020204030204" pitchFamily="34" charset="0"/>
                        </a:rPr>
                        <a:t>                       -   </a:t>
                      </a:r>
                    </a:p>
                  </a:txBody>
                  <a:tcPr marL="5958" marR="5958"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endParaRPr lang="en-ZA" sz="1100" b="0" i="0" u="none" strike="noStrike" dirty="0">
                        <a:solidFill>
                          <a:srgbClr val="000000"/>
                        </a:solidFill>
                        <a:effectLst/>
                        <a:latin typeface="Calibri" panose="020F0502020204030204" pitchFamily="34" charset="0"/>
                      </a:endParaRPr>
                    </a:p>
                  </a:txBody>
                  <a:tcPr marL="5958" marR="5958"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endParaRPr lang="en-ZA" sz="1100" b="0" i="0" u="none" strike="noStrike" dirty="0">
                        <a:solidFill>
                          <a:srgbClr val="000000"/>
                        </a:solidFill>
                        <a:effectLst/>
                        <a:latin typeface="Calibri" panose="020F0502020204030204" pitchFamily="34" charset="0"/>
                      </a:endParaRPr>
                    </a:p>
                  </a:txBody>
                  <a:tcPr marL="5958" marR="5958"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89183">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l" fontAlgn="t"/>
                      <a:r>
                        <a:rPr lang="en-ZA" sz="1100" b="1" i="0" u="none" strike="noStrike" dirty="0">
                          <a:solidFill>
                            <a:srgbClr val="000000"/>
                          </a:solidFill>
                          <a:effectLst/>
                          <a:latin typeface="Calibri" panose="020F0502020204030204" pitchFamily="34" charset="0"/>
                        </a:rPr>
                        <a:t>Gauteng</a:t>
                      </a:r>
                    </a:p>
                  </a:txBody>
                  <a:tcPr marL="5958" marR="5958" marT="5959"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4D79B"/>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r" fontAlgn="t"/>
                      <a:r>
                        <a:rPr lang="en-ZA" sz="1100" b="0" i="0" u="none" strike="noStrike" dirty="0">
                          <a:solidFill>
                            <a:srgbClr val="000000"/>
                          </a:solidFill>
                          <a:effectLst/>
                          <a:latin typeface="Calibri" panose="020F0502020204030204" pitchFamily="34" charset="0"/>
                        </a:rPr>
                        <a:t>                           -   </a:t>
                      </a:r>
                    </a:p>
                  </a:txBody>
                  <a:tcPr marL="5958" marR="5958"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r" fontAlgn="t"/>
                      <a:r>
                        <a:rPr lang="en-ZA" sz="1100" b="0" i="0" u="none" strike="noStrike" dirty="0">
                          <a:solidFill>
                            <a:srgbClr val="000000"/>
                          </a:solidFill>
                          <a:effectLst/>
                          <a:latin typeface="Calibri" panose="020F0502020204030204" pitchFamily="34" charset="0"/>
                        </a:rPr>
                        <a:t>                       -   </a:t>
                      </a:r>
                    </a:p>
                  </a:txBody>
                  <a:tcPr marL="5958" marR="5958"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r" fontAlgn="t"/>
                      <a:r>
                        <a:rPr lang="en-ZA" sz="1100" b="0" i="0" u="none" strike="noStrike" dirty="0">
                          <a:solidFill>
                            <a:srgbClr val="000000"/>
                          </a:solidFill>
                          <a:effectLst/>
                          <a:latin typeface="Calibri" panose="020F0502020204030204" pitchFamily="34" charset="0"/>
                        </a:rPr>
                        <a:t>                             -   </a:t>
                      </a:r>
                    </a:p>
                  </a:txBody>
                  <a:tcPr marL="5958" marR="5958"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r" fontAlgn="t"/>
                      <a:r>
                        <a:rPr lang="en-ZA" sz="1100" b="0" i="0" u="none" strike="noStrike" dirty="0">
                          <a:solidFill>
                            <a:srgbClr val="000000"/>
                          </a:solidFill>
                          <a:effectLst/>
                          <a:latin typeface="Calibri" panose="020F0502020204030204" pitchFamily="34" charset="0"/>
                        </a:rPr>
                        <a:t>                               -   </a:t>
                      </a:r>
                    </a:p>
                  </a:txBody>
                  <a:tcPr marL="5958" marR="5958"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r" fontAlgn="t"/>
                      <a:endParaRPr lang="en-ZA" sz="1100" b="0" i="0" u="none" strike="noStrike" dirty="0">
                        <a:solidFill>
                          <a:srgbClr val="000000"/>
                        </a:solidFill>
                        <a:effectLst/>
                        <a:latin typeface="Calibri" panose="020F0502020204030204" pitchFamily="34" charset="0"/>
                      </a:endParaRPr>
                    </a:p>
                  </a:txBody>
                  <a:tcPr marL="5958" marR="5958"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r" fontAlgn="t"/>
                      <a:r>
                        <a:rPr lang="en-ZA" sz="1100" b="0" i="0" u="none" strike="noStrike" dirty="0">
                          <a:solidFill>
                            <a:srgbClr val="000000"/>
                          </a:solidFill>
                          <a:effectLst/>
                          <a:latin typeface="Calibri" panose="020F0502020204030204" pitchFamily="34" charset="0"/>
                        </a:rPr>
                        <a:t>                         -   </a:t>
                      </a:r>
                    </a:p>
                  </a:txBody>
                  <a:tcPr marL="5958" marR="5958"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r" fontAlgn="t"/>
                      <a:r>
                        <a:rPr lang="en-ZA" sz="1100" b="0" i="0" u="none" strike="noStrike" dirty="0">
                          <a:solidFill>
                            <a:srgbClr val="000000"/>
                          </a:solidFill>
                          <a:effectLst/>
                          <a:latin typeface="Calibri" panose="020F0502020204030204" pitchFamily="34" charset="0"/>
                        </a:rPr>
                        <a:t>                        -   </a:t>
                      </a:r>
                    </a:p>
                  </a:txBody>
                  <a:tcPr marL="5958" marR="5958"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r" fontAlgn="t"/>
                      <a:r>
                        <a:rPr lang="en-ZA" sz="1100" b="0" i="0" u="none" strike="noStrike" dirty="0">
                          <a:solidFill>
                            <a:srgbClr val="000000"/>
                          </a:solidFill>
                          <a:effectLst/>
                          <a:latin typeface="Calibri" panose="020F0502020204030204" pitchFamily="34" charset="0"/>
                        </a:rPr>
                        <a:t>                    -   </a:t>
                      </a:r>
                    </a:p>
                  </a:txBody>
                  <a:tcPr marL="5958" marR="5958"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r" fontAlgn="t"/>
                      <a:r>
                        <a:rPr lang="en-ZA" sz="1100" b="0" i="0" u="none" strike="noStrike" dirty="0">
                          <a:solidFill>
                            <a:srgbClr val="000000"/>
                          </a:solidFill>
                          <a:effectLst/>
                          <a:latin typeface="Calibri" panose="020F0502020204030204" pitchFamily="34" charset="0"/>
                        </a:rPr>
                        <a:t>                       -   </a:t>
                      </a:r>
                    </a:p>
                  </a:txBody>
                  <a:tcPr marL="5958" marR="5958"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endParaRPr lang="en-ZA" sz="1100" b="0" i="0" u="none" strike="noStrike" dirty="0">
                        <a:solidFill>
                          <a:srgbClr val="000000"/>
                        </a:solidFill>
                        <a:effectLst/>
                        <a:latin typeface="Calibri" panose="020F0502020204030204" pitchFamily="34" charset="0"/>
                      </a:endParaRPr>
                    </a:p>
                  </a:txBody>
                  <a:tcPr marL="5958" marR="5958"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endParaRPr lang="en-ZA" sz="1100" b="0" i="0" u="none" strike="noStrike" dirty="0">
                        <a:solidFill>
                          <a:srgbClr val="000000"/>
                        </a:solidFill>
                        <a:effectLst/>
                        <a:latin typeface="Calibri" panose="020F0502020204030204" pitchFamily="34" charset="0"/>
                      </a:endParaRPr>
                    </a:p>
                  </a:txBody>
                  <a:tcPr marL="5958" marR="5958"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327771">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l" fontAlgn="t"/>
                      <a:r>
                        <a:rPr lang="en-ZA" sz="1100" b="1" i="0" u="none" strike="noStrike" dirty="0">
                          <a:solidFill>
                            <a:srgbClr val="000000"/>
                          </a:solidFill>
                          <a:effectLst/>
                          <a:latin typeface="Calibri" panose="020F0502020204030204" pitchFamily="34" charset="0"/>
                        </a:rPr>
                        <a:t>KwaZulu Natal</a:t>
                      </a:r>
                    </a:p>
                  </a:txBody>
                  <a:tcPr marL="5958" marR="5958" marT="5959"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4D79B"/>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r" fontAlgn="t"/>
                      <a:r>
                        <a:rPr lang="en-ZA" sz="1100" b="0" i="0" u="none" strike="noStrike" dirty="0">
                          <a:solidFill>
                            <a:srgbClr val="000000"/>
                          </a:solidFill>
                          <a:effectLst/>
                          <a:latin typeface="Calibri" panose="020F0502020204030204" pitchFamily="34" charset="0"/>
                        </a:rPr>
                        <a:t>                           -   </a:t>
                      </a:r>
                    </a:p>
                  </a:txBody>
                  <a:tcPr marL="5958" marR="5958"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r" fontAlgn="t"/>
                      <a:r>
                        <a:rPr lang="en-ZA" sz="1100" b="0" i="0" u="none" strike="noStrike" dirty="0">
                          <a:solidFill>
                            <a:srgbClr val="000000"/>
                          </a:solidFill>
                          <a:effectLst/>
                          <a:latin typeface="Calibri" panose="020F0502020204030204" pitchFamily="34" charset="0"/>
                        </a:rPr>
                        <a:t>                       -   </a:t>
                      </a:r>
                    </a:p>
                  </a:txBody>
                  <a:tcPr marL="5958" marR="5958"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r" fontAlgn="t"/>
                      <a:r>
                        <a:rPr lang="en-ZA" sz="1100" b="0" i="0" u="none" strike="noStrike" dirty="0">
                          <a:solidFill>
                            <a:srgbClr val="000000"/>
                          </a:solidFill>
                          <a:effectLst/>
                          <a:latin typeface="Calibri" panose="020F0502020204030204" pitchFamily="34" charset="0"/>
                        </a:rPr>
                        <a:t>102 590</a:t>
                      </a:r>
                    </a:p>
                  </a:txBody>
                  <a:tcPr marL="5958" marR="5958"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r" fontAlgn="t"/>
                      <a:r>
                        <a:rPr lang="en-ZA" sz="1100" b="0" i="0" u="none" strike="noStrike" dirty="0" smtClean="0">
                          <a:solidFill>
                            <a:srgbClr val="000000"/>
                          </a:solidFill>
                          <a:effectLst/>
                          <a:latin typeface="Calibri" panose="020F0502020204030204" pitchFamily="34" charset="0"/>
                        </a:rPr>
                        <a:t>3 802                                </a:t>
                      </a:r>
                      <a:endParaRPr lang="en-ZA" sz="1100" b="0" i="0" u="none" strike="noStrike" dirty="0">
                        <a:solidFill>
                          <a:srgbClr val="000000"/>
                        </a:solidFill>
                        <a:effectLst/>
                        <a:latin typeface="Calibri" panose="020F0502020204030204" pitchFamily="34" charset="0"/>
                      </a:endParaRPr>
                    </a:p>
                  </a:txBody>
                  <a:tcPr marL="5958" marR="5958"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r" fontAlgn="t"/>
                      <a:r>
                        <a:rPr lang="en-ZA" sz="1100" b="0" i="0" u="none" strike="noStrike" dirty="0" smtClean="0">
                          <a:solidFill>
                            <a:srgbClr val="000000"/>
                          </a:solidFill>
                          <a:effectLst/>
                          <a:latin typeface="Calibri" panose="020F0502020204030204" pitchFamily="34" charset="0"/>
                        </a:rPr>
                        <a:t>1 901</a:t>
                      </a:r>
                      <a:endParaRPr lang="en-ZA" sz="1100" b="0" i="0" u="none" strike="noStrike" dirty="0">
                        <a:solidFill>
                          <a:srgbClr val="000000"/>
                        </a:solidFill>
                        <a:effectLst/>
                        <a:latin typeface="Calibri" panose="020F0502020204030204" pitchFamily="34" charset="0"/>
                      </a:endParaRPr>
                    </a:p>
                  </a:txBody>
                  <a:tcPr marL="5958" marR="5958"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r" fontAlgn="t"/>
                      <a:r>
                        <a:rPr lang="en-ZA" sz="1100" b="0" i="0" u="none" strike="noStrike" dirty="0" smtClean="0">
                          <a:solidFill>
                            <a:srgbClr val="000000"/>
                          </a:solidFill>
                          <a:effectLst/>
                          <a:latin typeface="Calibri" panose="020F0502020204030204" pitchFamily="34" charset="0"/>
                        </a:rPr>
                        <a:t>106 392</a:t>
                      </a:r>
                      <a:endParaRPr lang="en-ZA" sz="1100" b="0" i="0" u="none" strike="noStrike" dirty="0">
                        <a:solidFill>
                          <a:srgbClr val="000000"/>
                        </a:solidFill>
                        <a:effectLst/>
                        <a:latin typeface="Calibri" panose="020F0502020204030204" pitchFamily="34" charset="0"/>
                      </a:endParaRPr>
                    </a:p>
                  </a:txBody>
                  <a:tcPr marL="5958" marR="5958"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r" fontAlgn="t"/>
                      <a:r>
                        <a:rPr lang="en-ZA" sz="1100" b="0" i="0" u="none" strike="noStrike" dirty="0" smtClean="0">
                          <a:solidFill>
                            <a:srgbClr val="000000"/>
                          </a:solidFill>
                          <a:effectLst/>
                          <a:latin typeface="Calibri" panose="020F0502020204030204" pitchFamily="34" charset="0"/>
                        </a:rPr>
                        <a:t>21 284</a:t>
                      </a:r>
                      <a:endParaRPr lang="en-ZA" sz="1100" b="0" i="0" u="none" strike="noStrike" dirty="0">
                        <a:solidFill>
                          <a:srgbClr val="000000"/>
                        </a:solidFill>
                        <a:effectLst/>
                        <a:latin typeface="Calibri" panose="020F0502020204030204" pitchFamily="34" charset="0"/>
                      </a:endParaRPr>
                    </a:p>
                  </a:txBody>
                  <a:tcPr marL="5958" marR="5958"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r" fontAlgn="t"/>
                      <a:r>
                        <a:rPr lang="en-ZA" sz="1100" b="0" i="0" u="none" strike="noStrike" dirty="0">
                          <a:solidFill>
                            <a:srgbClr val="000000"/>
                          </a:solidFill>
                          <a:effectLst/>
                          <a:latin typeface="Calibri" panose="020F0502020204030204" pitchFamily="34" charset="0"/>
                        </a:rPr>
                        <a:t>               </a:t>
                      </a:r>
                      <a:endParaRPr lang="en-ZA" sz="1100" b="0" i="0" u="none" strike="noStrike" dirty="0" smtClean="0">
                        <a:solidFill>
                          <a:srgbClr val="000000"/>
                        </a:solidFill>
                        <a:effectLst/>
                        <a:latin typeface="Calibri" panose="020F0502020204030204" pitchFamily="34" charset="0"/>
                      </a:endParaRPr>
                    </a:p>
                    <a:p>
                      <a:pPr algn="r" fontAlgn="t"/>
                      <a:r>
                        <a:rPr lang="en-ZA" sz="1100" b="0" i="0" u="none" strike="noStrike" dirty="0" smtClean="0">
                          <a:solidFill>
                            <a:srgbClr val="000000"/>
                          </a:solidFill>
                          <a:effectLst/>
                          <a:latin typeface="Calibri" panose="020F0502020204030204" pitchFamily="34" charset="0"/>
                        </a:rPr>
                        <a:t>85 108  </a:t>
                      </a:r>
                      <a:endParaRPr lang="en-ZA" sz="1100" b="0" i="0" u="none" strike="noStrike" dirty="0">
                        <a:solidFill>
                          <a:srgbClr val="000000"/>
                        </a:solidFill>
                        <a:effectLst/>
                        <a:latin typeface="Calibri" panose="020F0502020204030204" pitchFamily="34" charset="0"/>
                      </a:endParaRPr>
                    </a:p>
                  </a:txBody>
                  <a:tcPr marL="5958" marR="5958"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r" fontAlgn="t"/>
                      <a:r>
                        <a:rPr lang="en-ZA" sz="1100" b="0" i="0" u="none" strike="noStrike" dirty="0">
                          <a:solidFill>
                            <a:srgbClr val="000000"/>
                          </a:solidFill>
                          <a:effectLst/>
                          <a:latin typeface="Calibri" panose="020F0502020204030204" pitchFamily="34" charset="0"/>
                        </a:rPr>
                        <a:t>                       </a:t>
                      </a:r>
                      <a:r>
                        <a:rPr lang="en-ZA" sz="1100" b="0" i="0" u="none" strike="noStrike" dirty="0" smtClean="0">
                          <a:solidFill>
                            <a:srgbClr val="000000"/>
                          </a:solidFill>
                          <a:effectLst/>
                          <a:latin typeface="Calibri" panose="020F0502020204030204" pitchFamily="34" charset="0"/>
                        </a:rPr>
                        <a:t>20   </a:t>
                      </a:r>
                      <a:endParaRPr lang="en-ZA" sz="1100" b="0" i="0" u="none" strike="noStrike" dirty="0">
                        <a:solidFill>
                          <a:srgbClr val="000000"/>
                        </a:solidFill>
                        <a:effectLst/>
                        <a:latin typeface="Calibri" panose="020F0502020204030204" pitchFamily="34" charset="0"/>
                      </a:endParaRPr>
                    </a:p>
                  </a:txBody>
                  <a:tcPr marL="5958" marR="5958"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ZA" sz="1100" b="0" i="0" u="none" strike="noStrike" dirty="0" smtClean="0">
                          <a:solidFill>
                            <a:srgbClr val="000000"/>
                          </a:solidFill>
                          <a:effectLst/>
                          <a:latin typeface="Calibri" panose="020F0502020204030204" pitchFamily="34" charset="0"/>
                        </a:rPr>
                        <a:t>1 651</a:t>
                      </a:r>
                      <a:endParaRPr lang="en-ZA" sz="1100" b="0" i="0" u="none" strike="noStrike" dirty="0">
                        <a:solidFill>
                          <a:srgbClr val="000000"/>
                        </a:solidFill>
                        <a:effectLst/>
                        <a:latin typeface="Calibri" panose="020F0502020204030204" pitchFamily="34" charset="0"/>
                      </a:endParaRPr>
                    </a:p>
                  </a:txBody>
                  <a:tcPr marL="5958" marR="5958"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endParaRPr lang="en-ZA" sz="1100" b="0" i="0" u="none" strike="noStrike" dirty="0">
                        <a:solidFill>
                          <a:srgbClr val="000000"/>
                        </a:solidFill>
                        <a:effectLst/>
                        <a:latin typeface="Calibri" panose="020F0502020204030204" pitchFamily="34" charset="0"/>
                      </a:endParaRPr>
                    </a:p>
                  </a:txBody>
                  <a:tcPr marL="5958" marR="5958"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327771">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l" fontAlgn="t"/>
                      <a:r>
                        <a:rPr lang="en-ZA" sz="1100" b="1" i="0" u="none" strike="noStrike" dirty="0">
                          <a:solidFill>
                            <a:srgbClr val="000000"/>
                          </a:solidFill>
                          <a:effectLst/>
                          <a:latin typeface="Calibri" panose="020F0502020204030204" pitchFamily="34" charset="0"/>
                        </a:rPr>
                        <a:t>Limpopo</a:t>
                      </a:r>
                    </a:p>
                  </a:txBody>
                  <a:tcPr marL="5958" marR="5958" marT="5959"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4D79B"/>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r" fontAlgn="t"/>
                      <a:r>
                        <a:rPr lang="en-ZA" sz="1100" b="0" i="0" u="none" strike="noStrike" dirty="0">
                          <a:solidFill>
                            <a:srgbClr val="000000"/>
                          </a:solidFill>
                          <a:effectLst/>
                          <a:latin typeface="Calibri" panose="020F0502020204030204" pitchFamily="34" charset="0"/>
                        </a:rPr>
                        <a:t>                           -   </a:t>
                      </a:r>
                    </a:p>
                  </a:txBody>
                  <a:tcPr marL="5958" marR="5958"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r" fontAlgn="t"/>
                      <a:r>
                        <a:rPr lang="en-ZA" sz="1100" b="0" i="0" u="none" strike="noStrike" dirty="0">
                          <a:solidFill>
                            <a:srgbClr val="000000"/>
                          </a:solidFill>
                          <a:effectLst/>
                          <a:latin typeface="Calibri" panose="020F0502020204030204" pitchFamily="34" charset="0"/>
                        </a:rPr>
                        <a:t>                       -   </a:t>
                      </a:r>
                    </a:p>
                  </a:txBody>
                  <a:tcPr marL="5958" marR="5958"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r" fontAlgn="t"/>
                      <a:r>
                        <a:rPr lang="en-ZA" sz="1100" b="0" i="0" u="none" strike="noStrike" dirty="0">
                          <a:solidFill>
                            <a:srgbClr val="000000"/>
                          </a:solidFill>
                          <a:effectLst/>
                          <a:latin typeface="Calibri" panose="020F0502020204030204" pitchFamily="34" charset="0"/>
                        </a:rPr>
                        <a:t>2 311</a:t>
                      </a:r>
                    </a:p>
                  </a:txBody>
                  <a:tcPr marL="5958" marR="5958"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r" fontAlgn="t"/>
                      <a:r>
                        <a:rPr lang="en-ZA" sz="1100" b="0" i="0" u="none" strike="noStrike" dirty="0">
                          <a:solidFill>
                            <a:srgbClr val="000000"/>
                          </a:solidFill>
                          <a:effectLst/>
                          <a:latin typeface="Calibri" panose="020F0502020204030204" pitchFamily="34" charset="0"/>
                        </a:rPr>
                        <a:t>                               -   </a:t>
                      </a:r>
                    </a:p>
                  </a:txBody>
                  <a:tcPr marL="5958" marR="5958"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r" fontAlgn="t"/>
                      <a:endParaRPr lang="en-ZA" sz="1100" b="0" i="0" u="none" strike="noStrike" dirty="0">
                        <a:solidFill>
                          <a:srgbClr val="000000"/>
                        </a:solidFill>
                        <a:effectLst/>
                        <a:latin typeface="Calibri" panose="020F0502020204030204" pitchFamily="34" charset="0"/>
                      </a:endParaRPr>
                    </a:p>
                  </a:txBody>
                  <a:tcPr marL="5958" marR="5958"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r" fontAlgn="t"/>
                      <a:r>
                        <a:rPr lang="en-ZA" sz="1100" b="0" i="0" u="none" strike="noStrike" dirty="0">
                          <a:solidFill>
                            <a:srgbClr val="000000"/>
                          </a:solidFill>
                          <a:effectLst/>
                          <a:latin typeface="Calibri" panose="020F0502020204030204" pitchFamily="34" charset="0"/>
                        </a:rPr>
                        <a:t>2 311</a:t>
                      </a:r>
                    </a:p>
                  </a:txBody>
                  <a:tcPr marL="5958" marR="5958"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r" fontAlgn="t"/>
                      <a:r>
                        <a:rPr lang="en-ZA" sz="1100" b="0" i="0" u="none" strike="noStrike" dirty="0">
                          <a:solidFill>
                            <a:srgbClr val="000000"/>
                          </a:solidFill>
                          <a:effectLst/>
                          <a:latin typeface="Calibri" panose="020F0502020204030204" pitchFamily="34" charset="0"/>
                        </a:rPr>
                        <a:t>                        -   </a:t>
                      </a:r>
                    </a:p>
                  </a:txBody>
                  <a:tcPr marL="5958" marR="5958"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r" fontAlgn="t"/>
                      <a:r>
                        <a:rPr lang="en-ZA" sz="1100" b="0" i="0" u="none" strike="noStrike" dirty="0" smtClean="0">
                          <a:solidFill>
                            <a:srgbClr val="000000"/>
                          </a:solidFill>
                          <a:effectLst/>
                          <a:latin typeface="Calibri" panose="020F0502020204030204" pitchFamily="34" charset="0"/>
                        </a:rPr>
                        <a:t>2 311</a:t>
                      </a:r>
                      <a:endParaRPr lang="en-ZA" sz="1100" b="0" i="0" u="none" strike="noStrike" dirty="0">
                        <a:solidFill>
                          <a:srgbClr val="000000"/>
                        </a:solidFill>
                        <a:effectLst/>
                        <a:latin typeface="Calibri" panose="020F0502020204030204" pitchFamily="34" charset="0"/>
                      </a:endParaRPr>
                    </a:p>
                  </a:txBody>
                  <a:tcPr marL="5958" marR="5958"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r" fontAlgn="t"/>
                      <a:r>
                        <a:rPr lang="en-ZA" sz="1100" b="0" i="0" u="none" strike="noStrike" dirty="0">
                          <a:solidFill>
                            <a:srgbClr val="000000"/>
                          </a:solidFill>
                          <a:effectLst/>
                          <a:latin typeface="Calibri" panose="020F0502020204030204" pitchFamily="34" charset="0"/>
                        </a:rPr>
                        <a:t>                       -   </a:t>
                      </a:r>
                    </a:p>
                  </a:txBody>
                  <a:tcPr marL="5958" marR="5958"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ZA" sz="1100" b="0" i="0" u="none" strike="noStrike" dirty="0" smtClean="0">
                          <a:solidFill>
                            <a:srgbClr val="000000"/>
                          </a:solidFill>
                          <a:effectLst/>
                          <a:latin typeface="Calibri" panose="020F0502020204030204" pitchFamily="34" charset="0"/>
                        </a:rPr>
                        <a:t>7</a:t>
                      </a:r>
                      <a:endParaRPr lang="en-ZA" sz="1100" b="0" i="0" u="none" strike="noStrike" dirty="0">
                        <a:solidFill>
                          <a:srgbClr val="000000"/>
                        </a:solidFill>
                        <a:effectLst/>
                        <a:latin typeface="Calibri" panose="020F0502020204030204" pitchFamily="34" charset="0"/>
                      </a:endParaRPr>
                    </a:p>
                  </a:txBody>
                  <a:tcPr marL="5958" marR="5958"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ZA" sz="1100" b="0" i="0" u="none" strike="noStrike" dirty="0" smtClean="0">
                          <a:solidFill>
                            <a:srgbClr val="000000"/>
                          </a:solidFill>
                          <a:effectLst/>
                          <a:latin typeface="Calibri" panose="020F0502020204030204" pitchFamily="34" charset="0"/>
                        </a:rPr>
                        <a:t>62</a:t>
                      </a:r>
                      <a:endParaRPr lang="en-ZA" sz="1100" b="0" i="0" u="none" strike="noStrike" dirty="0">
                        <a:solidFill>
                          <a:srgbClr val="000000"/>
                        </a:solidFill>
                        <a:effectLst/>
                        <a:latin typeface="Calibri" panose="020F0502020204030204" pitchFamily="34" charset="0"/>
                      </a:endParaRPr>
                    </a:p>
                  </a:txBody>
                  <a:tcPr marL="5958" marR="5958"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r h="327771">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l" fontAlgn="t"/>
                      <a:r>
                        <a:rPr lang="en-ZA" sz="1100" b="1" i="0" u="none" strike="noStrike" dirty="0">
                          <a:solidFill>
                            <a:srgbClr val="000000"/>
                          </a:solidFill>
                          <a:effectLst/>
                          <a:latin typeface="Calibri" panose="020F0502020204030204" pitchFamily="34" charset="0"/>
                        </a:rPr>
                        <a:t>Mpumalanga</a:t>
                      </a:r>
                    </a:p>
                  </a:txBody>
                  <a:tcPr marL="5958" marR="5958" marT="5959"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4D79B"/>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r" fontAlgn="t"/>
                      <a:r>
                        <a:rPr lang="en-ZA" sz="1100" b="0" i="0" u="none" strike="noStrike" dirty="0">
                          <a:solidFill>
                            <a:srgbClr val="000000"/>
                          </a:solidFill>
                          <a:effectLst/>
                          <a:latin typeface="Calibri" panose="020F0502020204030204" pitchFamily="34" charset="0"/>
                        </a:rPr>
                        <a:t>                           -   </a:t>
                      </a:r>
                    </a:p>
                  </a:txBody>
                  <a:tcPr marL="5958" marR="5958"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r" fontAlgn="t"/>
                      <a:r>
                        <a:rPr lang="en-ZA" sz="1100" b="0" i="0" u="none" strike="noStrike" dirty="0">
                          <a:solidFill>
                            <a:srgbClr val="000000"/>
                          </a:solidFill>
                          <a:effectLst/>
                          <a:latin typeface="Calibri" panose="020F0502020204030204" pitchFamily="34" charset="0"/>
                        </a:rPr>
                        <a:t>                       -   </a:t>
                      </a:r>
                    </a:p>
                  </a:txBody>
                  <a:tcPr marL="5958" marR="5958"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r" fontAlgn="t"/>
                      <a:r>
                        <a:rPr lang="en-ZA" sz="1100" b="0" i="0" u="none" strike="noStrike" dirty="0">
                          <a:solidFill>
                            <a:srgbClr val="000000"/>
                          </a:solidFill>
                          <a:effectLst/>
                          <a:latin typeface="Calibri" panose="020F0502020204030204" pitchFamily="34" charset="0"/>
                        </a:rPr>
                        <a:t>40 984</a:t>
                      </a:r>
                    </a:p>
                  </a:txBody>
                  <a:tcPr marL="5958" marR="5958"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r" fontAlgn="t"/>
                      <a:r>
                        <a:rPr lang="en-ZA" sz="1100" b="0" i="0" u="none" strike="noStrike" dirty="0">
                          <a:solidFill>
                            <a:srgbClr val="000000"/>
                          </a:solidFill>
                          <a:effectLst/>
                          <a:latin typeface="Calibri" panose="020F0502020204030204" pitchFamily="34" charset="0"/>
                        </a:rPr>
                        <a:t>                               -   </a:t>
                      </a:r>
                    </a:p>
                  </a:txBody>
                  <a:tcPr marL="5958" marR="5958"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r" fontAlgn="t"/>
                      <a:endParaRPr lang="en-ZA" sz="1100" b="0" i="0" u="none" strike="noStrike" dirty="0">
                        <a:solidFill>
                          <a:srgbClr val="000000"/>
                        </a:solidFill>
                        <a:effectLst/>
                        <a:latin typeface="Calibri" panose="020F0502020204030204" pitchFamily="34" charset="0"/>
                      </a:endParaRPr>
                    </a:p>
                  </a:txBody>
                  <a:tcPr marL="5958" marR="5958"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r" fontAlgn="t"/>
                      <a:r>
                        <a:rPr lang="en-ZA" sz="1100" b="0" i="0" u="none" strike="noStrike" dirty="0">
                          <a:solidFill>
                            <a:srgbClr val="000000"/>
                          </a:solidFill>
                          <a:effectLst/>
                          <a:latin typeface="Calibri" panose="020F0502020204030204" pitchFamily="34" charset="0"/>
                        </a:rPr>
                        <a:t>40 984</a:t>
                      </a:r>
                    </a:p>
                  </a:txBody>
                  <a:tcPr marL="5958" marR="5958"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r" fontAlgn="t"/>
                      <a:r>
                        <a:rPr lang="en-ZA" sz="1100" b="0" i="0" u="none" strike="noStrike" dirty="0">
                          <a:solidFill>
                            <a:srgbClr val="000000"/>
                          </a:solidFill>
                          <a:effectLst/>
                          <a:latin typeface="Calibri" panose="020F0502020204030204" pitchFamily="34" charset="0"/>
                        </a:rPr>
                        <a:t>                        </a:t>
                      </a:r>
                      <a:r>
                        <a:rPr lang="en-ZA" sz="1100" b="0" i="0" u="none" strike="noStrike" dirty="0" smtClean="0">
                          <a:solidFill>
                            <a:srgbClr val="000000"/>
                          </a:solidFill>
                          <a:effectLst/>
                          <a:latin typeface="Calibri" panose="020F0502020204030204" pitchFamily="34" charset="0"/>
                        </a:rPr>
                        <a:t>1 863  </a:t>
                      </a:r>
                      <a:endParaRPr lang="en-ZA" sz="1100" b="0" i="0" u="none" strike="noStrike" dirty="0">
                        <a:solidFill>
                          <a:srgbClr val="000000"/>
                        </a:solidFill>
                        <a:effectLst/>
                        <a:latin typeface="Calibri" panose="020F0502020204030204" pitchFamily="34" charset="0"/>
                      </a:endParaRPr>
                    </a:p>
                  </a:txBody>
                  <a:tcPr marL="5958" marR="5958"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r" fontAlgn="t"/>
                      <a:r>
                        <a:rPr lang="en-ZA" sz="1100" b="0" i="0" u="none" strike="noStrike" dirty="0" smtClean="0">
                          <a:solidFill>
                            <a:srgbClr val="000000"/>
                          </a:solidFill>
                          <a:effectLst/>
                          <a:latin typeface="Calibri" panose="020F0502020204030204" pitchFamily="34" charset="0"/>
                        </a:rPr>
                        <a:t>39 121</a:t>
                      </a:r>
                      <a:endParaRPr lang="en-ZA" sz="1100" b="0" i="0" u="none" strike="noStrike" dirty="0">
                        <a:solidFill>
                          <a:srgbClr val="000000"/>
                        </a:solidFill>
                        <a:effectLst/>
                        <a:latin typeface="Calibri" panose="020F0502020204030204" pitchFamily="34" charset="0"/>
                      </a:endParaRPr>
                    </a:p>
                  </a:txBody>
                  <a:tcPr marL="5958" marR="5958"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r" fontAlgn="t"/>
                      <a:r>
                        <a:rPr lang="en-ZA" sz="1100" b="0" i="0" u="none" strike="noStrike" dirty="0">
                          <a:solidFill>
                            <a:srgbClr val="000000"/>
                          </a:solidFill>
                          <a:effectLst/>
                          <a:latin typeface="Calibri" panose="020F0502020204030204" pitchFamily="34" charset="0"/>
                        </a:rPr>
                        <a:t>                       </a:t>
                      </a:r>
                      <a:r>
                        <a:rPr lang="en-ZA" sz="1100" b="0" i="0" u="none" strike="noStrike" dirty="0" smtClean="0">
                          <a:solidFill>
                            <a:srgbClr val="000000"/>
                          </a:solidFill>
                          <a:effectLst/>
                          <a:latin typeface="Calibri" panose="020F0502020204030204" pitchFamily="34" charset="0"/>
                        </a:rPr>
                        <a:t>5   </a:t>
                      </a:r>
                      <a:endParaRPr lang="en-ZA" sz="1100" b="0" i="0" u="none" strike="noStrike" dirty="0">
                        <a:solidFill>
                          <a:srgbClr val="000000"/>
                        </a:solidFill>
                        <a:effectLst/>
                        <a:latin typeface="Calibri" panose="020F0502020204030204" pitchFamily="34" charset="0"/>
                      </a:endParaRPr>
                    </a:p>
                  </a:txBody>
                  <a:tcPr marL="5958" marR="5958"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ZA" sz="1100" b="0" i="0" u="none" strike="noStrike" dirty="0" smtClean="0">
                          <a:solidFill>
                            <a:srgbClr val="000000"/>
                          </a:solidFill>
                          <a:effectLst/>
                          <a:latin typeface="Calibri" panose="020F0502020204030204" pitchFamily="34" charset="0"/>
                        </a:rPr>
                        <a:t>636</a:t>
                      </a:r>
                      <a:endParaRPr lang="en-ZA" sz="1100" b="0" i="0" u="none" strike="noStrike" dirty="0">
                        <a:solidFill>
                          <a:srgbClr val="000000"/>
                        </a:solidFill>
                        <a:effectLst/>
                        <a:latin typeface="Calibri" panose="020F0502020204030204" pitchFamily="34" charset="0"/>
                      </a:endParaRPr>
                    </a:p>
                  </a:txBody>
                  <a:tcPr marL="5958" marR="5958"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endParaRPr lang="en-ZA" sz="1100" b="0" i="0" u="none" strike="noStrike" dirty="0">
                        <a:solidFill>
                          <a:srgbClr val="000000"/>
                        </a:solidFill>
                        <a:effectLst/>
                        <a:latin typeface="Calibri" panose="020F0502020204030204" pitchFamily="34" charset="0"/>
                      </a:endParaRPr>
                    </a:p>
                  </a:txBody>
                  <a:tcPr marL="5958" marR="5958"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9"/>
                  </a:ext>
                </a:extLst>
              </a:tr>
              <a:tr h="327771">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l" fontAlgn="t"/>
                      <a:r>
                        <a:rPr lang="en-ZA" sz="1100" b="1" i="0" u="none" strike="noStrike" dirty="0">
                          <a:solidFill>
                            <a:srgbClr val="000000"/>
                          </a:solidFill>
                          <a:effectLst/>
                          <a:latin typeface="Calibri" panose="020F0502020204030204" pitchFamily="34" charset="0"/>
                        </a:rPr>
                        <a:t>Northern Cape</a:t>
                      </a:r>
                    </a:p>
                  </a:txBody>
                  <a:tcPr marL="5958" marR="5958" marT="5959"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4D79B"/>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r" fontAlgn="t"/>
                      <a:r>
                        <a:rPr lang="en-ZA" sz="1100" b="0" i="0" u="none" strike="noStrike" dirty="0">
                          <a:solidFill>
                            <a:srgbClr val="000000"/>
                          </a:solidFill>
                          <a:effectLst/>
                          <a:latin typeface="Calibri" panose="020F0502020204030204" pitchFamily="34" charset="0"/>
                        </a:rPr>
                        <a:t>                           -   </a:t>
                      </a:r>
                    </a:p>
                  </a:txBody>
                  <a:tcPr marL="5958" marR="5958"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r" fontAlgn="t"/>
                      <a:r>
                        <a:rPr lang="en-ZA" sz="1100" b="0" i="0" u="none" strike="noStrike" dirty="0">
                          <a:solidFill>
                            <a:srgbClr val="000000"/>
                          </a:solidFill>
                          <a:effectLst/>
                          <a:latin typeface="Calibri" panose="020F0502020204030204" pitchFamily="34" charset="0"/>
                        </a:rPr>
                        <a:t>69 123</a:t>
                      </a:r>
                    </a:p>
                  </a:txBody>
                  <a:tcPr marL="5958" marR="5958"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r" fontAlgn="b"/>
                      <a:endParaRPr lang="en-ZA" sz="1100" b="0" i="0" u="none" strike="noStrike" dirty="0">
                        <a:solidFill>
                          <a:srgbClr val="000000"/>
                        </a:solidFill>
                        <a:effectLst/>
                        <a:latin typeface="Calibri" panose="020F0502020204030204" pitchFamily="34" charset="0"/>
                      </a:endParaRPr>
                    </a:p>
                  </a:txBody>
                  <a:tcPr marL="5958" marR="5958"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r" fontAlgn="t"/>
                      <a:r>
                        <a:rPr lang="en-ZA" sz="1100" b="0" i="0" u="none" strike="noStrike" dirty="0">
                          <a:solidFill>
                            <a:srgbClr val="000000"/>
                          </a:solidFill>
                          <a:effectLst/>
                          <a:latin typeface="Calibri" panose="020F0502020204030204" pitchFamily="34" charset="0"/>
                        </a:rPr>
                        <a:t>                               -   </a:t>
                      </a:r>
                    </a:p>
                  </a:txBody>
                  <a:tcPr marL="5958" marR="5958"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r" fontAlgn="t"/>
                      <a:endParaRPr lang="en-ZA" sz="1100" b="0" i="0" u="none" strike="noStrike" dirty="0">
                        <a:solidFill>
                          <a:srgbClr val="000000"/>
                        </a:solidFill>
                        <a:effectLst/>
                        <a:latin typeface="Calibri" panose="020F0502020204030204" pitchFamily="34" charset="0"/>
                      </a:endParaRPr>
                    </a:p>
                  </a:txBody>
                  <a:tcPr marL="5958" marR="5958"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r" fontAlgn="t"/>
                      <a:r>
                        <a:rPr lang="en-ZA" sz="1100" b="0" i="0" u="none" strike="noStrike" dirty="0">
                          <a:solidFill>
                            <a:srgbClr val="000000"/>
                          </a:solidFill>
                          <a:effectLst/>
                          <a:latin typeface="Calibri" panose="020F0502020204030204" pitchFamily="34" charset="0"/>
                        </a:rPr>
                        <a:t>69 123</a:t>
                      </a:r>
                    </a:p>
                  </a:txBody>
                  <a:tcPr marL="5958" marR="5958"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r" fontAlgn="t"/>
                      <a:r>
                        <a:rPr lang="en-ZA" sz="1100" b="0" i="0" u="none" strike="noStrike" dirty="0">
                          <a:solidFill>
                            <a:srgbClr val="000000"/>
                          </a:solidFill>
                          <a:effectLst/>
                          <a:latin typeface="Calibri" panose="020F0502020204030204" pitchFamily="34" charset="0"/>
                        </a:rPr>
                        <a:t>                        -   </a:t>
                      </a:r>
                    </a:p>
                  </a:txBody>
                  <a:tcPr marL="5958" marR="5958"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r" fontAlgn="t"/>
                      <a:r>
                        <a:rPr lang="en-ZA" sz="1100" b="0" i="0" u="none" strike="noStrike" dirty="0">
                          <a:solidFill>
                            <a:srgbClr val="000000"/>
                          </a:solidFill>
                          <a:effectLst/>
                          <a:latin typeface="Calibri" panose="020F0502020204030204" pitchFamily="34" charset="0"/>
                        </a:rPr>
                        <a:t>69 123</a:t>
                      </a:r>
                    </a:p>
                  </a:txBody>
                  <a:tcPr marL="5958" marR="5958"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r" fontAlgn="t"/>
                      <a:r>
                        <a:rPr lang="en-ZA" sz="1100" b="0" i="0" u="none" strike="noStrike" dirty="0">
                          <a:solidFill>
                            <a:srgbClr val="000000"/>
                          </a:solidFill>
                          <a:effectLst/>
                          <a:latin typeface="Calibri" panose="020F0502020204030204" pitchFamily="34" charset="0"/>
                        </a:rPr>
                        <a:t>                       -   </a:t>
                      </a:r>
                    </a:p>
                  </a:txBody>
                  <a:tcPr marL="5958" marR="5958"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ZA" sz="1100" b="0" i="0" u="none" strike="noStrike" dirty="0" smtClean="0">
                          <a:solidFill>
                            <a:srgbClr val="000000"/>
                          </a:solidFill>
                          <a:effectLst/>
                          <a:latin typeface="Calibri" panose="020F0502020204030204" pitchFamily="34" charset="0"/>
                        </a:rPr>
                        <a:t>1 100</a:t>
                      </a:r>
                      <a:endParaRPr lang="en-ZA" sz="1100" b="0" i="0" u="none" strike="noStrike" dirty="0">
                        <a:solidFill>
                          <a:srgbClr val="000000"/>
                        </a:solidFill>
                        <a:effectLst/>
                        <a:latin typeface="Calibri" panose="020F0502020204030204" pitchFamily="34" charset="0"/>
                      </a:endParaRPr>
                    </a:p>
                  </a:txBody>
                  <a:tcPr marL="5958" marR="5958"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endParaRPr lang="en-ZA" sz="1100" b="0" i="0" u="none" strike="noStrike" dirty="0">
                        <a:solidFill>
                          <a:srgbClr val="000000"/>
                        </a:solidFill>
                        <a:effectLst/>
                        <a:latin typeface="Calibri" panose="020F0502020204030204" pitchFamily="34" charset="0"/>
                      </a:endParaRPr>
                    </a:p>
                  </a:txBody>
                  <a:tcPr marL="5958" marR="5958"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0"/>
                  </a:ext>
                </a:extLst>
              </a:tr>
              <a:tr h="327771">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l" fontAlgn="t"/>
                      <a:r>
                        <a:rPr lang="en-ZA" sz="1100" b="1" i="0" u="none" strike="noStrike" dirty="0">
                          <a:solidFill>
                            <a:srgbClr val="000000"/>
                          </a:solidFill>
                          <a:effectLst/>
                          <a:latin typeface="Calibri" panose="020F0502020204030204" pitchFamily="34" charset="0"/>
                        </a:rPr>
                        <a:t>North West</a:t>
                      </a:r>
                    </a:p>
                  </a:txBody>
                  <a:tcPr marL="5958" marR="5958" marT="5959"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4D79B"/>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r" fontAlgn="t"/>
                      <a:r>
                        <a:rPr lang="en-ZA" sz="1100" b="0" i="0" u="none" strike="noStrike" dirty="0">
                          <a:solidFill>
                            <a:srgbClr val="000000"/>
                          </a:solidFill>
                          <a:effectLst/>
                          <a:latin typeface="Calibri" panose="020F0502020204030204" pitchFamily="34" charset="0"/>
                        </a:rPr>
                        <a:t>                           -   </a:t>
                      </a:r>
                    </a:p>
                  </a:txBody>
                  <a:tcPr marL="5958" marR="5958"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r" fontAlgn="t"/>
                      <a:r>
                        <a:rPr lang="en-ZA" sz="1100" b="0" i="0" u="none" strike="noStrike" dirty="0">
                          <a:solidFill>
                            <a:srgbClr val="000000"/>
                          </a:solidFill>
                          <a:effectLst/>
                          <a:latin typeface="Calibri" panose="020F0502020204030204" pitchFamily="34" charset="0"/>
                        </a:rPr>
                        <a:t>                       -   </a:t>
                      </a:r>
                    </a:p>
                  </a:txBody>
                  <a:tcPr marL="5958" marR="5958"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r" fontAlgn="t"/>
                      <a:r>
                        <a:rPr lang="en-ZA" sz="1100" b="0" i="0" u="none" strike="noStrike" dirty="0">
                          <a:solidFill>
                            <a:srgbClr val="000000"/>
                          </a:solidFill>
                          <a:effectLst/>
                          <a:latin typeface="Calibri" panose="020F0502020204030204" pitchFamily="34" charset="0"/>
                        </a:rPr>
                        <a:t>                             -   </a:t>
                      </a:r>
                    </a:p>
                  </a:txBody>
                  <a:tcPr marL="5958" marR="5958"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r" fontAlgn="t"/>
                      <a:r>
                        <a:rPr lang="en-ZA" sz="1100" b="0" i="0" u="none" strike="noStrike" dirty="0">
                          <a:solidFill>
                            <a:srgbClr val="000000"/>
                          </a:solidFill>
                          <a:effectLst/>
                          <a:latin typeface="Calibri" panose="020F0502020204030204" pitchFamily="34" charset="0"/>
                        </a:rPr>
                        <a:t>                               -   </a:t>
                      </a:r>
                    </a:p>
                  </a:txBody>
                  <a:tcPr marL="5958" marR="5958"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r" fontAlgn="t"/>
                      <a:endParaRPr lang="en-ZA" sz="1100" b="0" i="0" u="none" strike="noStrike" dirty="0">
                        <a:solidFill>
                          <a:srgbClr val="000000"/>
                        </a:solidFill>
                        <a:effectLst/>
                        <a:latin typeface="Calibri" panose="020F0502020204030204" pitchFamily="34" charset="0"/>
                      </a:endParaRPr>
                    </a:p>
                  </a:txBody>
                  <a:tcPr marL="5958" marR="5958"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r" fontAlgn="t"/>
                      <a:r>
                        <a:rPr lang="en-ZA" sz="1100" b="0" i="0" u="none" strike="noStrike" dirty="0">
                          <a:solidFill>
                            <a:srgbClr val="000000"/>
                          </a:solidFill>
                          <a:effectLst/>
                          <a:latin typeface="Calibri" panose="020F0502020204030204" pitchFamily="34" charset="0"/>
                        </a:rPr>
                        <a:t>                         -   </a:t>
                      </a:r>
                    </a:p>
                  </a:txBody>
                  <a:tcPr marL="5958" marR="5958"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r" fontAlgn="t"/>
                      <a:r>
                        <a:rPr lang="en-ZA" sz="1100" b="0" i="0" u="none" strike="noStrike" dirty="0">
                          <a:solidFill>
                            <a:srgbClr val="000000"/>
                          </a:solidFill>
                          <a:effectLst/>
                          <a:latin typeface="Calibri" panose="020F0502020204030204" pitchFamily="34" charset="0"/>
                        </a:rPr>
                        <a:t>                        -   </a:t>
                      </a:r>
                    </a:p>
                  </a:txBody>
                  <a:tcPr marL="5958" marR="5958"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r" fontAlgn="t"/>
                      <a:r>
                        <a:rPr lang="en-ZA" sz="1100" b="0" i="0" u="none" strike="noStrike" dirty="0">
                          <a:solidFill>
                            <a:srgbClr val="000000"/>
                          </a:solidFill>
                          <a:effectLst/>
                          <a:latin typeface="Calibri" panose="020F0502020204030204" pitchFamily="34" charset="0"/>
                        </a:rPr>
                        <a:t>                    -   </a:t>
                      </a:r>
                    </a:p>
                  </a:txBody>
                  <a:tcPr marL="5958" marR="5958"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r" fontAlgn="t"/>
                      <a:r>
                        <a:rPr lang="en-ZA" sz="1100" b="0" i="0" u="none" strike="noStrike" dirty="0">
                          <a:solidFill>
                            <a:srgbClr val="000000"/>
                          </a:solidFill>
                          <a:effectLst/>
                          <a:latin typeface="Calibri" panose="020F0502020204030204" pitchFamily="34" charset="0"/>
                        </a:rPr>
                        <a:t>                       -   </a:t>
                      </a:r>
                    </a:p>
                  </a:txBody>
                  <a:tcPr marL="5958" marR="5958"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endParaRPr lang="en-ZA" sz="1100" b="0" i="0" u="none" strike="noStrike" dirty="0">
                        <a:solidFill>
                          <a:srgbClr val="000000"/>
                        </a:solidFill>
                        <a:effectLst/>
                        <a:latin typeface="Calibri" panose="020F0502020204030204" pitchFamily="34" charset="0"/>
                      </a:endParaRPr>
                    </a:p>
                  </a:txBody>
                  <a:tcPr marL="5958" marR="5958"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endParaRPr lang="en-ZA" sz="1100" b="0" i="0" u="none" strike="noStrike" dirty="0">
                        <a:solidFill>
                          <a:srgbClr val="000000"/>
                        </a:solidFill>
                        <a:effectLst/>
                        <a:latin typeface="Calibri" panose="020F0502020204030204" pitchFamily="34" charset="0"/>
                      </a:endParaRPr>
                    </a:p>
                  </a:txBody>
                  <a:tcPr marL="5958" marR="5958"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1"/>
                  </a:ext>
                </a:extLst>
              </a:tr>
              <a:tr h="327771">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l" fontAlgn="t"/>
                      <a:r>
                        <a:rPr lang="en-ZA" sz="1100" b="1" i="0" u="none" strike="noStrike" dirty="0">
                          <a:solidFill>
                            <a:srgbClr val="000000"/>
                          </a:solidFill>
                          <a:effectLst/>
                          <a:latin typeface="Calibri" panose="020F0502020204030204" pitchFamily="34" charset="0"/>
                        </a:rPr>
                        <a:t>Western Cape</a:t>
                      </a:r>
                    </a:p>
                  </a:txBody>
                  <a:tcPr marL="5958" marR="5958" marT="5959"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4D79B"/>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r" fontAlgn="t"/>
                      <a:r>
                        <a:rPr lang="en-ZA" sz="1100" b="0" i="0" u="none" strike="noStrike" dirty="0">
                          <a:solidFill>
                            <a:srgbClr val="000000"/>
                          </a:solidFill>
                          <a:effectLst/>
                          <a:latin typeface="Calibri" panose="020F0502020204030204" pitchFamily="34" charset="0"/>
                        </a:rPr>
                        <a:t>                           -   </a:t>
                      </a:r>
                    </a:p>
                  </a:txBody>
                  <a:tcPr marL="5958" marR="5958"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r" fontAlgn="t"/>
                      <a:r>
                        <a:rPr lang="en-ZA" sz="1100" b="0" i="0" u="none" strike="noStrike" dirty="0">
                          <a:solidFill>
                            <a:srgbClr val="000000"/>
                          </a:solidFill>
                          <a:effectLst/>
                          <a:latin typeface="Calibri" panose="020F0502020204030204" pitchFamily="34" charset="0"/>
                        </a:rPr>
                        <a:t>                       -   </a:t>
                      </a:r>
                    </a:p>
                  </a:txBody>
                  <a:tcPr marL="5958" marR="5958"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r" fontAlgn="t"/>
                      <a:r>
                        <a:rPr lang="en-ZA" sz="1100" b="0" i="0" u="none" strike="noStrike" dirty="0">
                          <a:solidFill>
                            <a:srgbClr val="000000"/>
                          </a:solidFill>
                          <a:effectLst/>
                          <a:latin typeface="Calibri" panose="020F0502020204030204" pitchFamily="34" charset="0"/>
                        </a:rPr>
                        <a:t>                             -   </a:t>
                      </a:r>
                    </a:p>
                  </a:txBody>
                  <a:tcPr marL="5958" marR="5958"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r" fontAlgn="t"/>
                      <a:r>
                        <a:rPr lang="en-ZA" sz="1100" b="0" i="0" u="none" strike="noStrike" dirty="0">
                          <a:solidFill>
                            <a:srgbClr val="000000"/>
                          </a:solidFill>
                          <a:effectLst/>
                          <a:latin typeface="Calibri" panose="020F0502020204030204" pitchFamily="34" charset="0"/>
                        </a:rPr>
                        <a:t>                               -   </a:t>
                      </a:r>
                    </a:p>
                  </a:txBody>
                  <a:tcPr marL="5958" marR="5958"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r" fontAlgn="t"/>
                      <a:endParaRPr lang="en-ZA" sz="1100" b="0" i="0" u="none" strike="noStrike" dirty="0">
                        <a:solidFill>
                          <a:srgbClr val="000000"/>
                        </a:solidFill>
                        <a:effectLst/>
                        <a:latin typeface="Calibri" panose="020F0502020204030204" pitchFamily="34" charset="0"/>
                      </a:endParaRPr>
                    </a:p>
                  </a:txBody>
                  <a:tcPr marL="5958" marR="5958"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r" fontAlgn="t"/>
                      <a:r>
                        <a:rPr lang="en-ZA" sz="1100" b="0" i="0" u="none" strike="noStrike" dirty="0">
                          <a:solidFill>
                            <a:srgbClr val="000000"/>
                          </a:solidFill>
                          <a:effectLst/>
                          <a:latin typeface="Calibri" panose="020F0502020204030204" pitchFamily="34" charset="0"/>
                        </a:rPr>
                        <a:t>                         -   </a:t>
                      </a:r>
                    </a:p>
                  </a:txBody>
                  <a:tcPr marL="5958" marR="5958"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r" fontAlgn="t"/>
                      <a:r>
                        <a:rPr lang="en-ZA" sz="1100" b="0" i="0" u="none" strike="noStrike" dirty="0">
                          <a:solidFill>
                            <a:srgbClr val="000000"/>
                          </a:solidFill>
                          <a:effectLst/>
                          <a:latin typeface="Calibri" panose="020F0502020204030204" pitchFamily="34" charset="0"/>
                        </a:rPr>
                        <a:t>                        -   </a:t>
                      </a:r>
                    </a:p>
                  </a:txBody>
                  <a:tcPr marL="5958" marR="5958"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r" fontAlgn="t"/>
                      <a:r>
                        <a:rPr lang="en-ZA" sz="1100" b="0" i="0" u="none" strike="noStrike" dirty="0">
                          <a:solidFill>
                            <a:srgbClr val="000000"/>
                          </a:solidFill>
                          <a:effectLst/>
                          <a:latin typeface="Calibri" panose="020F0502020204030204" pitchFamily="34" charset="0"/>
                        </a:rPr>
                        <a:t>                    -   </a:t>
                      </a:r>
                    </a:p>
                  </a:txBody>
                  <a:tcPr marL="5958" marR="5958"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r" fontAlgn="t"/>
                      <a:r>
                        <a:rPr lang="en-ZA" sz="1100" b="0" i="0" u="none" strike="noStrike" dirty="0">
                          <a:solidFill>
                            <a:srgbClr val="000000"/>
                          </a:solidFill>
                          <a:effectLst/>
                          <a:latin typeface="Calibri" panose="020F0502020204030204" pitchFamily="34" charset="0"/>
                        </a:rPr>
                        <a:t>                       -   </a:t>
                      </a:r>
                    </a:p>
                  </a:txBody>
                  <a:tcPr marL="5958" marR="5958"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endParaRPr lang="en-ZA" sz="1100" b="0" i="0" u="none" strike="noStrike" dirty="0">
                        <a:solidFill>
                          <a:srgbClr val="000000"/>
                        </a:solidFill>
                        <a:effectLst/>
                        <a:latin typeface="Calibri" panose="020F0502020204030204" pitchFamily="34" charset="0"/>
                      </a:endParaRPr>
                    </a:p>
                  </a:txBody>
                  <a:tcPr marL="5958" marR="5958"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endParaRPr lang="en-ZA" sz="1100" b="0" i="0" u="none" strike="noStrike" dirty="0">
                        <a:solidFill>
                          <a:srgbClr val="000000"/>
                        </a:solidFill>
                        <a:effectLst/>
                        <a:latin typeface="Calibri" panose="020F0502020204030204" pitchFamily="34" charset="0"/>
                      </a:endParaRPr>
                    </a:p>
                  </a:txBody>
                  <a:tcPr marL="5958" marR="5958"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2"/>
                  </a:ext>
                </a:extLst>
              </a:tr>
              <a:tr h="327771">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l" fontAlgn="t"/>
                      <a:r>
                        <a:rPr lang="en-ZA" sz="1100" b="1" i="0" u="none" strike="noStrike" dirty="0">
                          <a:solidFill>
                            <a:srgbClr val="000000"/>
                          </a:solidFill>
                          <a:effectLst/>
                          <a:latin typeface="Calibri" panose="020F0502020204030204" pitchFamily="34" charset="0"/>
                        </a:rPr>
                        <a:t>TOTAL</a:t>
                      </a:r>
                    </a:p>
                  </a:txBody>
                  <a:tcPr marL="5958" marR="5958" marT="5959"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4D79B"/>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r" fontAlgn="t"/>
                      <a:r>
                        <a:rPr lang="en-ZA" sz="1100" b="1" i="0" u="none" strike="noStrike" dirty="0">
                          <a:solidFill>
                            <a:srgbClr val="000000"/>
                          </a:solidFill>
                          <a:effectLst/>
                          <a:latin typeface="Calibri" panose="020F0502020204030204" pitchFamily="34" charset="0"/>
                        </a:rPr>
                        <a:t>311 118</a:t>
                      </a:r>
                    </a:p>
                  </a:txBody>
                  <a:tcPr marL="5958" marR="5958"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1A0C7"/>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r" fontAlgn="t"/>
                      <a:r>
                        <a:rPr lang="en-ZA" sz="1100" b="1" i="0" u="none" strike="noStrike" dirty="0">
                          <a:solidFill>
                            <a:srgbClr val="000000"/>
                          </a:solidFill>
                          <a:effectLst/>
                          <a:latin typeface="Calibri" panose="020F0502020204030204" pitchFamily="34" charset="0"/>
                        </a:rPr>
                        <a:t>69 123</a:t>
                      </a:r>
                    </a:p>
                  </a:txBody>
                  <a:tcPr marL="5958" marR="5958"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8E4BC"/>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r" fontAlgn="t"/>
                      <a:r>
                        <a:rPr lang="en-ZA" sz="1100" b="1" i="0" u="none" strike="noStrike" dirty="0">
                          <a:solidFill>
                            <a:srgbClr val="000000"/>
                          </a:solidFill>
                          <a:effectLst/>
                          <a:latin typeface="Calibri" panose="020F0502020204030204" pitchFamily="34" charset="0"/>
                        </a:rPr>
                        <a:t>145 885</a:t>
                      </a:r>
                    </a:p>
                  </a:txBody>
                  <a:tcPr marL="5958" marR="5958"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ABF8F"/>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r" fontAlgn="t"/>
                      <a:r>
                        <a:rPr lang="en-ZA" sz="1100" b="1" i="0" u="none" strike="noStrike" dirty="0">
                          <a:solidFill>
                            <a:srgbClr val="000000"/>
                          </a:solidFill>
                          <a:effectLst/>
                          <a:latin typeface="Calibri" panose="020F0502020204030204" pitchFamily="34" charset="0"/>
                        </a:rPr>
                        <a:t>                       </a:t>
                      </a:r>
                      <a:endParaRPr lang="en-ZA" sz="1100" b="1" i="0" u="none" strike="noStrike" dirty="0" smtClean="0">
                        <a:solidFill>
                          <a:srgbClr val="000000"/>
                        </a:solidFill>
                        <a:effectLst/>
                        <a:latin typeface="Calibri" panose="020F0502020204030204" pitchFamily="34" charset="0"/>
                      </a:endParaRPr>
                    </a:p>
                    <a:p>
                      <a:pPr algn="r" fontAlgn="t"/>
                      <a:r>
                        <a:rPr lang="en-ZA" sz="1100" b="1" i="0" u="none" strike="noStrike" dirty="0" smtClean="0">
                          <a:solidFill>
                            <a:srgbClr val="000000"/>
                          </a:solidFill>
                          <a:effectLst/>
                          <a:latin typeface="Calibri" panose="020F0502020204030204" pitchFamily="34" charset="0"/>
                        </a:rPr>
                        <a:t>3 802          </a:t>
                      </a:r>
                      <a:endParaRPr lang="en-ZA" sz="1100" b="1" i="0" u="none" strike="noStrike" dirty="0">
                        <a:solidFill>
                          <a:srgbClr val="000000"/>
                        </a:solidFill>
                        <a:effectLst/>
                        <a:latin typeface="Calibri" panose="020F0502020204030204" pitchFamily="34" charset="0"/>
                      </a:endParaRPr>
                    </a:p>
                  </a:txBody>
                  <a:tcPr marL="5958" marR="5958"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76933C"/>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r" fontAlgn="t"/>
                      <a:r>
                        <a:rPr lang="en-ZA" sz="1100" b="1" i="0" u="none" strike="noStrike" dirty="0" smtClean="0">
                          <a:solidFill>
                            <a:srgbClr val="000000"/>
                          </a:solidFill>
                          <a:effectLst/>
                          <a:latin typeface="Calibri" panose="020F0502020204030204" pitchFamily="34" charset="0"/>
                        </a:rPr>
                        <a:t>1 901</a:t>
                      </a:r>
                      <a:endParaRPr lang="en-ZA" sz="1100" b="1" i="0" u="none" strike="noStrike" dirty="0">
                        <a:solidFill>
                          <a:srgbClr val="000000"/>
                        </a:solidFill>
                        <a:effectLst/>
                        <a:latin typeface="Calibri" panose="020F0502020204030204" pitchFamily="34" charset="0"/>
                      </a:endParaRPr>
                    </a:p>
                  </a:txBody>
                  <a:tcPr marL="5958" marR="5958"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DB4E2"/>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r" fontAlgn="t"/>
                      <a:r>
                        <a:rPr lang="en-ZA" sz="1100" b="1" i="0" u="none" strike="noStrike" dirty="0" smtClean="0">
                          <a:solidFill>
                            <a:srgbClr val="000000"/>
                          </a:solidFill>
                          <a:effectLst/>
                          <a:latin typeface="Calibri" panose="020F0502020204030204" pitchFamily="34" charset="0"/>
                        </a:rPr>
                        <a:t>218 810</a:t>
                      </a:r>
                      <a:endParaRPr lang="en-ZA" sz="1100" b="1" i="0" u="none" strike="noStrike" dirty="0">
                        <a:solidFill>
                          <a:srgbClr val="000000"/>
                        </a:solidFill>
                        <a:effectLst/>
                        <a:latin typeface="Calibri" panose="020F0502020204030204" pitchFamily="34" charset="0"/>
                      </a:endParaRPr>
                    </a:p>
                  </a:txBody>
                  <a:tcPr marL="5958" marR="5958"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r" fontAlgn="t"/>
                      <a:r>
                        <a:rPr lang="en-ZA" sz="1100" b="1" i="0" u="none" strike="noStrike" dirty="0" smtClean="0">
                          <a:solidFill>
                            <a:srgbClr val="000000"/>
                          </a:solidFill>
                          <a:effectLst/>
                          <a:latin typeface="Calibri" panose="020F0502020204030204" pitchFamily="34" charset="0"/>
                        </a:rPr>
                        <a:t>23</a:t>
                      </a:r>
                      <a:r>
                        <a:rPr lang="en-ZA" sz="1100" b="1" i="0" u="none" strike="noStrike" baseline="0" dirty="0" smtClean="0">
                          <a:solidFill>
                            <a:srgbClr val="000000"/>
                          </a:solidFill>
                          <a:effectLst/>
                          <a:latin typeface="Calibri" panose="020F0502020204030204" pitchFamily="34" charset="0"/>
                        </a:rPr>
                        <a:t> 147</a:t>
                      </a:r>
                      <a:endParaRPr lang="en-ZA" sz="1100" b="1" i="0" u="none" strike="noStrike" dirty="0">
                        <a:solidFill>
                          <a:srgbClr val="000000"/>
                        </a:solidFill>
                        <a:effectLst/>
                        <a:latin typeface="Calibri" panose="020F0502020204030204" pitchFamily="34" charset="0"/>
                      </a:endParaRPr>
                    </a:p>
                  </a:txBody>
                  <a:tcPr marL="5958" marR="5958"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r" fontAlgn="t"/>
                      <a:r>
                        <a:rPr lang="en-ZA" sz="1100" b="1" i="0" u="none" strike="noStrike" dirty="0">
                          <a:solidFill>
                            <a:srgbClr val="000000"/>
                          </a:solidFill>
                          <a:effectLst/>
                          <a:latin typeface="Calibri" panose="020F0502020204030204" pitchFamily="34" charset="0"/>
                        </a:rPr>
                        <a:t>                </a:t>
                      </a:r>
                      <a:r>
                        <a:rPr lang="en-ZA" sz="1100" b="1" i="0" u="none" strike="noStrike" dirty="0" smtClean="0">
                          <a:solidFill>
                            <a:srgbClr val="000000"/>
                          </a:solidFill>
                          <a:effectLst/>
                          <a:latin typeface="Calibri" panose="020F0502020204030204" pitchFamily="34" charset="0"/>
                        </a:rPr>
                        <a:t> 195 563</a:t>
                      </a:r>
                      <a:endParaRPr lang="en-ZA" sz="1100" b="1" i="0" u="none" strike="noStrike" dirty="0">
                        <a:solidFill>
                          <a:srgbClr val="000000"/>
                        </a:solidFill>
                        <a:effectLst/>
                        <a:latin typeface="Calibri" panose="020F0502020204030204" pitchFamily="34" charset="0"/>
                      </a:endParaRPr>
                    </a:p>
                  </a:txBody>
                  <a:tcPr marL="5958" marR="5958"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6B0A"/>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r" fontAlgn="b"/>
                      <a:r>
                        <a:rPr lang="en-ZA" sz="1100" b="1" i="0" u="none" strike="noStrike" dirty="0" smtClean="0">
                          <a:solidFill>
                            <a:srgbClr val="000000"/>
                          </a:solidFill>
                          <a:effectLst/>
                          <a:latin typeface="Calibri" panose="020F0502020204030204" pitchFamily="34" charset="0"/>
                        </a:rPr>
                        <a:t>11</a:t>
                      </a:r>
                      <a:endParaRPr lang="en-ZA" sz="1100" b="1" i="0" u="none" strike="noStrike" dirty="0">
                        <a:solidFill>
                          <a:srgbClr val="000000"/>
                        </a:solidFill>
                        <a:effectLst/>
                        <a:latin typeface="Calibri" panose="020F0502020204030204" pitchFamily="34" charset="0"/>
                      </a:endParaRPr>
                    </a:p>
                  </a:txBody>
                  <a:tcPr marL="5958" marR="5958"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4BD97"/>
                    </a:solidFill>
                  </a:tcPr>
                </a:tc>
                <a:tc>
                  <a:txBody>
                    <a:bodyPr/>
                    <a:lstStyle/>
                    <a:p>
                      <a:pPr algn="r" fontAlgn="b"/>
                      <a:r>
                        <a:rPr lang="en-ZA" sz="1100" b="1" i="0" u="none" strike="noStrike" dirty="0" smtClean="0">
                          <a:solidFill>
                            <a:srgbClr val="000000"/>
                          </a:solidFill>
                          <a:effectLst/>
                          <a:latin typeface="Calibri" panose="020F0502020204030204" pitchFamily="34" charset="0"/>
                        </a:rPr>
                        <a:t>3 394</a:t>
                      </a:r>
                      <a:endParaRPr lang="en-ZA" sz="1100" b="1" i="0" u="none" strike="noStrike" dirty="0">
                        <a:solidFill>
                          <a:srgbClr val="000000"/>
                        </a:solidFill>
                        <a:effectLst/>
                        <a:latin typeface="Calibri" panose="020F0502020204030204" pitchFamily="34" charset="0"/>
                      </a:endParaRPr>
                    </a:p>
                  </a:txBody>
                  <a:tcPr marL="5958" marR="5958"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r" fontAlgn="b"/>
                      <a:r>
                        <a:rPr lang="en-ZA" sz="1100" b="1" i="0" u="none" strike="noStrike" dirty="0" smtClean="0">
                          <a:solidFill>
                            <a:srgbClr val="000000"/>
                          </a:solidFill>
                          <a:effectLst/>
                          <a:latin typeface="Calibri" panose="020F0502020204030204" pitchFamily="34" charset="0"/>
                        </a:rPr>
                        <a:t>62</a:t>
                      </a:r>
                      <a:endParaRPr lang="en-ZA" sz="1100" b="1" i="0" u="none" strike="noStrike" dirty="0">
                        <a:solidFill>
                          <a:srgbClr val="000000"/>
                        </a:solidFill>
                        <a:effectLst/>
                        <a:latin typeface="Calibri" panose="020F0502020204030204" pitchFamily="34" charset="0"/>
                      </a:endParaRPr>
                    </a:p>
                  </a:txBody>
                  <a:tcPr marL="5958" marR="5958"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xmlns="" val="10013"/>
                  </a:ext>
                </a:extLst>
              </a:tr>
            </a:tbl>
          </a:graphicData>
        </a:graphic>
      </p:graphicFrame>
    </p:spTree>
    <p:extLst>
      <p:ext uri="{BB962C8B-B14F-4D97-AF65-F5344CB8AC3E}">
        <p14:creationId xmlns:p14="http://schemas.microsoft.com/office/powerpoint/2010/main" xmlns="" val="157473885"/>
      </p:ext>
    </p:extLst>
  </p:cSld>
  <p:clrMapOvr>
    <a:masterClrMapping/>
  </p:clrMapOvr>
  <p:transition spd="med">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1pPr>
            <a:lvl2pPr marL="557213" indent="-214313">
              <a:spcBef>
                <a:spcPct val="20000"/>
              </a:spcBef>
              <a:buFont typeface="Arial" panose="020B0604020202020204" pitchFamily="34" charset="0"/>
              <a:buChar char="–"/>
              <a:defRPr sz="2100">
                <a:solidFill>
                  <a:schemeClr val="tx1"/>
                </a:solidFill>
                <a:latin typeface="Arial" panose="020B0604020202020204" pitchFamily="34" charset="0"/>
                <a:ea typeface="MS PGothic" panose="020B0600070205080204" pitchFamily="34" charset="-128"/>
              </a:defRPr>
            </a:lvl2pPr>
            <a:lvl3pPr marL="857250" indent="-171450">
              <a:spcBef>
                <a:spcPct val="20000"/>
              </a:spcBef>
              <a:buFont typeface="Arial" panose="020B0604020202020204" pitchFamily="34" charset="0"/>
              <a:buChar char="•"/>
              <a:defRPr sz="1800">
                <a:solidFill>
                  <a:schemeClr val="tx1"/>
                </a:solidFill>
                <a:latin typeface="Arial" panose="020B0604020202020204" pitchFamily="34" charset="0"/>
                <a:ea typeface="MS PGothic" panose="020B0600070205080204" pitchFamily="34" charset="-128"/>
              </a:defRPr>
            </a:lvl3pPr>
            <a:lvl4pPr marL="1200150" indent="-171450">
              <a:spcBef>
                <a:spcPct val="20000"/>
              </a:spcBef>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4pPr>
            <a:lvl5pPr marL="1543050" indent="-171450">
              <a:spcBef>
                <a:spcPct val="20000"/>
              </a:spcBef>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5pPr>
            <a:lvl6pPr marL="18859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6pPr>
            <a:lvl7pPr marL="22288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7pPr>
            <a:lvl8pPr marL="25717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8pPr>
            <a:lvl9pPr marL="29146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9pPr>
          </a:lstStyle>
          <a:p>
            <a:pPr defTabSz="342900">
              <a:spcBef>
                <a:spcPct val="0"/>
              </a:spcBef>
              <a:buFont typeface="Arial" panose="020B0604020202020204" pitchFamily="34" charset="0"/>
              <a:buNone/>
              <a:defRPr/>
            </a:pPr>
            <a:fld id="{F2091E6A-1F47-43A9-9C33-6D13087527FC}" type="slidenum">
              <a:rPr lang="en-US" altLang="en-US" sz="600">
                <a:solidFill>
                  <a:srgbClr val="898989"/>
                </a:solidFill>
              </a:rPr>
              <a:pPr defTabSz="342900">
                <a:spcBef>
                  <a:spcPct val="0"/>
                </a:spcBef>
                <a:buFont typeface="Arial" panose="020B0604020202020204" pitchFamily="34" charset="0"/>
                <a:buNone/>
                <a:defRPr/>
              </a:pPr>
              <a:t>47</a:t>
            </a:fld>
            <a:endParaRPr lang="en-US" altLang="en-US" sz="600" dirty="0">
              <a:solidFill>
                <a:srgbClr val="898989"/>
              </a:solidFill>
            </a:endParaRPr>
          </a:p>
        </p:txBody>
      </p:sp>
      <p:sp>
        <p:nvSpPr>
          <p:cNvPr id="6147" name="Footer Placeholder 4"/>
          <p:cNvSpPr>
            <a:spLocks noGrp="1"/>
          </p:cNvSpPr>
          <p:nvPr>
            <p:ph type="ftr" sz="quarter" idx="11"/>
          </p:nvPr>
        </p:nvSpPr>
        <p:spPr bwMode="auto">
          <a:xfrm>
            <a:off x="2195736" y="6021288"/>
            <a:ext cx="2736304" cy="53191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1pPr>
            <a:lvl2pPr marL="557213" indent="-214313">
              <a:spcBef>
                <a:spcPct val="20000"/>
              </a:spcBef>
              <a:buFont typeface="Arial" panose="020B0604020202020204" pitchFamily="34" charset="0"/>
              <a:buChar char="–"/>
              <a:defRPr sz="2100">
                <a:solidFill>
                  <a:schemeClr val="tx1"/>
                </a:solidFill>
                <a:latin typeface="Arial" panose="020B0604020202020204" pitchFamily="34" charset="0"/>
                <a:ea typeface="MS PGothic" panose="020B0600070205080204" pitchFamily="34" charset="-128"/>
              </a:defRPr>
            </a:lvl2pPr>
            <a:lvl3pPr marL="857250" indent="-171450">
              <a:spcBef>
                <a:spcPct val="20000"/>
              </a:spcBef>
              <a:buFont typeface="Arial" panose="020B0604020202020204" pitchFamily="34" charset="0"/>
              <a:buChar char="•"/>
              <a:defRPr sz="1800">
                <a:solidFill>
                  <a:schemeClr val="tx1"/>
                </a:solidFill>
                <a:latin typeface="Arial" panose="020B0604020202020204" pitchFamily="34" charset="0"/>
                <a:ea typeface="MS PGothic" panose="020B0600070205080204" pitchFamily="34" charset="-128"/>
              </a:defRPr>
            </a:lvl3pPr>
            <a:lvl4pPr marL="1200150" indent="-171450">
              <a:spcBef>
                <a:spcPct val="20000"/>
              </a:spcBef>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4pPr>
            <a:lvl5pPr marL="1543050" indent="-171450">
              <a:spcBef>
                <a:spcPct val="20000"/>
              </a:spcBef>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5pPr>
            <a:lvl6pPr marL="18859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6pPr>
            <a:lvl7pPr marL="22288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7pPr>
            <a:lvl8pPr marL="25717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8pPr>
            <a:lvl9pPr marL="29146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9pPr>
          </a:lstStyle>
          <a:p>
            <a:pPr>
              <a:spcBef>
                <a:spcPct val="0"/>
              </a:spcBef>
              <a:buFont typeface="Arial" panose="020B0604020202020204" pitchFamily="34" charset="0"/>
              <a:buNone/>
              <a:defRPr/>
            </a:pPr>
            <a:r>
              <a:rPr lang="en-GB" altLang="en-US" sz="600" smtClean="0">
                <a:solidFill>
                  <a:srgbClr val="898989"/>
                </a:solidFill>
                <a:latin typeface="Arial" charset="0"/>
                <a:ea typeface="ＭＳ Ｐゴシック" charset="0"/>
              </a:rPr>
              <a:t>ISUPG Performance - 30 Sep 2021 </a:t>
            </a:r>
            <a:endParaRPr lang="en-US" altLang="en-US" sz="750" dirty="0">
              <a:solidFill>
                <a:srgbClr val="898989"/>
              </a:solidFill>
            </a:endParaRPr>
          </a:p>
        </p:txBody>
      </p:sp>
      <p:sp>
        <p:nvSpPr>
          <p:cNvPr id="6148" name="Date Placeholder 5"/>
          <p:cNvSpPr>
            <a:spLocks noGrp="1"/>
          </p:cNvSpPr>
          <p:nvPr>
            <p:ph type="dt"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1pPr>
            <a:lvl2pPr marL="557213" indent="-214313">
              <a:spcBef>
                <a:spcPct val="20000"/>
              </a:spcBef>
              <a:buFont typeface="Arial" panose="020B0604020202020204" pitchFamily="34" charset="0"/>
              <a:buChar char="–"/>
              <a:defRPr sz="2100">
                <a:solidFill>
                  <a:schemeClr val="tx1"/>
                </a:solidFill>
                <a:latin typeface="Arial" panose="020B0604020202020204" pitchFamily="34" charset="0"/>
                <a:ea typeface="MS PGothic" panose="020B0600070205080204" pitchFamily="34" charset="-128"/>
              </a:defRPr>
            </a:lvl2pPr>
            <a:lvl3pPr marL="857250" indent="-171450">
              <a:spcBef>
                <a:spcPct val="20000"/>
              </a:spcBef>
              <a:buFont typeface="Arial" panose="020B0604020202020204" pitchFamily="34" charset="0"/>
              <a:buChar char="•"/>
              <a:defRPr sz="1800">
                <a:solidFill>
                  <a:schemeClr val="tx1"/>
                </a:solidFill>
                <a:latin typeface="Arial" panose="020B0604020202020204" pitchFamily="34" charset="0"/>
                <a:ea typeface="MS PGothic" panose="020B0600070205080204" pitchFamily="34" charset="-128"/>
              </a:defRPr>
            </a:lvl3pPr>
            <a:lvl4pPr marL="1200150" indent="-171450">
              <a:spcBef>
                <a:spcPct val="20000"/>
              </a:spcBef>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4pPr>
            <a:lvl5pPr marL="1543050" indent="-171450">
              <a:spcBef>
                <a:spcPct val="20000"/>
              </a:spcBef>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5pPr>
            <a:lvl6pPr marL="18859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6pPr>
            <a:lvl7pPr marL="22288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7pPr>
            <a:lvl8pPr marL="25717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8pPr>
            <a:lvl9pPr marL="29146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9pPr>
          </a:lstStyle>
          <a:p>
            <a:pPr defTabSz="342900">
              <a:spcBef>
                <a:spcPct val="0"/>
              </a:spcBef>
              <a:buFont typeface="Arial" panose="020B0604020202020204" pitchFamily="34" charset="0"/>
              <a:buNone/>
              <a:defRPr/>
            </a:pPr>
            <a:fld id="{116D5A93-F9CD-4862-BEA9-23351552266D}" type="datetime1">
              <a:rPr lang="en-US" altLang="en-US" sz="600" smtClean="0">
                <a:solidFill>
                  <a:srgbClr val="898989"/>
                </a:solidFill>
              </a:rPr>
              <a:pPr defTabSz="342900">
                <a:spcBef>
                  <a:spcPct val="0"/>
                </a:spcBef>
                <a:buFont typeface="Arial" panose="020B0604020202020204" pitchFamily="34" charset="0"/>
                <a:buNone/>
                <a:defRPr/>
              </a:pPr>
              <a:t>2/23/2022</a:t>
            </a:fld>
            <a:endParaRPr lang="en-US" altLang="en-US" sz="600" dirty="0">
              <a:solidFill>
                <a:srgbClr val="898989"/>
              </a:solidFill>
            </a:endParaRPr>
          </a:p>
        </p:txBody>
      </p:sp>
      <p:sp>
        <p:nvSpPr>
          <p:cNvPr id="8" name="Title 1">
            <a:extLst/>
          </p:cNvPr>
          <p:cNvSpPr>
            <a:spLocks noGrp="1"/>
          </p:cNvSpPr>
          <p:nvPr>
            <p:ph type="title"/>
          </p:nvPr>
        </p:nvSpPr>
        <p:spPr>
          <a:xfrm>
            <a:off x="251138" y="188640"/>
            <a:ext cx="8465159" cy="437077"/>
          </a:xfrm>
          <a:solidFill>
            <a:schemeClr val="tx2">
              <a:lumMod val="90000"/>
              <a:lumOff val="10000"/>
            </a:schemeClr>
          </a:solidFill>
          <a:ln>
            <a:noFill/>
          </a:ln>
          <a:extLst/>
        </p:spPr>
        <p:txBody>
          <a:bodyPr vert="horz" wrap="square" lIns="91440" tIns="45720" rIns="91440" bIns="45720" numCol="1" anchor="ctr" anchorCtr="0" compatLnSpc="1">
            <a:prstTxWarp prst="textNoShape">
              <a:avLst/>
            </a:prstTxWarp>
          </a:bodyPr>
          <a:lstStyle/>
          <a:p>
            <a:r>
              <a:rPr lang="en-US" sz="2000" b="1" dirty="0" smtClean="0">
                <a:solidFill>
                  <a:schemeClr val="bg1"/>
                </a:solidFill>
                <a:latin typeface="Arial" panose="020B0604020202020204" pitchFamily="34" charset="0"/>
                <a:ea typeface="ＭＳ Ｐゴシック" panose="020B0600070205080204" pitchFamily="34" charset="-128"/>
                <a:cs typeface="Arial" panose="020B0604020202020204" pitchFamily="34" charset="0"/>
              </a:rPr>
              <a:t>PEHG Performance Analysis as at 30 September 2021</a:t>
            </a:r>
            <a:endParaRPr lang="en-ZA" sz="2000" b="1" dirty="0">
              <a:solidFill>
                <a:schemeClr val="bg1"/>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3" name="Rectangle 2"/>
          <p:cNvSpPr/>
          <p:nvPr/>
        </p:nvSpPr>
        <p:spPr>
          <a:xfrm>
            <a:off x="221940" y="662503"/>
            <a:ext cx="8465159" cy="4573560"/>
          </a:xfrm>
          <a:prstGeom prst="rect">
            <a:avLst/>
          </a:prstGeom>
        </p:spPr>
        <p:txBody>
          <a:bodyPr wrap="square">
            <a:spAutoFit/>
          </a:bodyPr>
          <a:lstStyle/>
          <a:p>
            <a:pPr marL="342900" indent="-342900" algn="just">
              <a:spcBef>
                <a:spcPct val="20000"/>
              </a:spcBef>
              <a:buFont typeface="Arial" panose="020B0604020202020204" pitchFamily="34" charset="0"/>
              <a:buChar char="•"/>
              <a:defRPr/>
            </a:pPr>
            <a:r>
              <a:rPr lang="en-US" sz="1400" b="1" dirty="0" smtClean="0">
                <a:solidFill>
                  <a:srgbClr val="000000"/>
                </a:solidFill>
                <a:latin typeface="Calibri" panose="020F0502020204030204" pitchFamily="34" charset="0"/>
                <a:cs typeface="Calibri" panose="020F0502020204030204" pitchFamily="34" charset="0"/>
              </a:rPr>
              <a:t>KwaZulu-Natal</a:t>
            </a:r>
            <a:r>
              <a:rPr lang="en-US" sz="1400" b="1" dirty="0">
                <a:solidFill>
                  <a:srgbClr val="000000"/>
                </a:solidFill>
                <a:latin typeface="Calibri" panose="020F0502020204030204" pitchFamily="34" charset="0"/>
                <a:cs typeface="Calibri" panose="020F0502020204030204" pitchFamily="34" charset="0"/>
              </a:rPr>
              <a:t>:</a:t>
            </a:r>
            <a:r>
              <a:rPr lang="en-US" sz="1400" dirty="0">
                <a:solidFill>
                  <a:srgbClr val="000000"/>
                </a:solidFill>
                <a:latin typeface="Calibri" panose="020F0502020204030204" pitchFamily="34" charset="0"/>
                <a:cs typeface="Calibri" panose="020F0502020204030204" pitchFamily="34" charset="0"/>
              </a:rPr>
              <a:t> R102.5 million was transferred to the Province from 2020/21 allocation to provide 1 592 temporary shelters, with R21.2 million expenditure, for 358 completed temporary shelters as at 30 September 2021. A further R3.8 million was approved on 30 August 2021, with R1.9 million transferred on 06 September 2021. The Province reported that the unavailability of building material due to looting of hardware is still effecting progress, Service providers were sensitized to source building material to urgently catch up with </a:t>
            </a:r>
            <a:r>
              <a:rPr lang="en-US" sz="1400" dirty="0" smtClean="0">
                <a:solidFill>
                  <a:srgbClr val="000000"/>
                </a:solidFill>
                <a:latin typeface="Calibri" panose="020F0502020204030204" pitchFamily="34" charset="0"/>
                <a:cs typeface="Calibri" panose="020F0502020204030204" pitchFamily="34" charset="0"/>
              </a:rPr>
              <a:t>programme.</a:t>
            </a:r>
            <a:endParaRPr lang="en-ZA" sz="1400" dirty="0">
              <a:solidFill>
                <a:srgbClr val="000000"/>
              </a:solidFill>
              <a:latin typeface="Calibri" panose="020F0502020204030204" pitchFamily="34" charset="0"/>
              <a:cs typeface="Calibri" panose="020F0502020204030204" pitchFamily="34" charset="0"/>
            </a:endParaRPr>
          </a:p>
          <a:p>
            <a:pPr marL="342900" indent="-342900" algn="just">
              <a:spcBef>
                <a:spcPct val="20000"/>
              </a:spcBef>
              <a:buFont typeface="Arial" panose="020B0604020202020204" pitchFamily="34" charset="0"/>
              <a:buChar char="•"/>
              <a:defRPr/>
            </a:pPr>
            <a:r>
              <a:rPr lang="en-US" sz="1400" b="1" dirty="0" smtClean="0">
                <a:solidFill>
                  <a:srgbClr val="000000"/>
                </a:solidFill>
                <a:latin typeface="Calibri" panose="020F0502020204030204" pitchFamily="34" charset="0"/>
                <a:cs typeface="Calibri" panose="020F0502020204030204" pitchFamily="34" charset="0"/>
              </a:rPr>
              <a:t>Limpopo</a:t>
            </a:r>
            <a:r>
              <a:rPr lang="en-US" sz="1400" b="1" dirty="0">
                <a:solidFill>
                  <a:srgbClr val="000000"/>
                </a:solidFill>
                <a:latin typeface="Calibri" panose="020F0502020204030204" pitchFamily="34" charset="0"/>
                <a:cs typeface="Calibri" panose="020F0502020204030204" pitchFamily="34" charset="0"/>
              </a:rPr>
              <a:t>:</a:t>
            </a:r>
            <a:r>
              <a:rPr lang="en-US" sz="1400" dirty="0">
                <a:solidFill>
                  <a:srgbClr val="000000"/>
                </a:solidFill>
                <a:latin typeface="Calibri" panose="020F0502020204030204" pitchFamily="34" charset="0"/>
                <a:cs typeface="Calibri" panose="020F0502020204030204" pitchFamily="34" charset="0"/>
              </a:rPr>
              <a:t> R2.3 million was transferred to the province from 2020/21 allocation to provide 7 temporary shelters and 62 roofing repairs, with nil expenditure reported. The previously submitted reasons for deviation was that the project was put on hold following terms of reference issued by HDA which invited bidders to bid construction of Temporary Residential Units for storm damaged </a:t>
            </a:r>
            <a:r>
              <a:rPr lang="en-US" sz="1400" dirty="0" smtClean="0">
                <a:solidFill>
                  <a:srgbClr val="000000"/>
                </a:solidFill>
                <a:latin typeface="Calibri" panose="020F0502020204030204" pitchFamily="34" charset="0"/>
                <a:cs typeface="Calibri" panose="020F0502020204030204" pitchFamily="34" charset="0"/>
              </a:rPr>
              <a:t>houses.</a:t>
            </a:r>
            <a:endParaRPr lang="en-ZA" sz="1400" dirty="0">
              <a:solidFill>
                <a:srgbClr val="000000"/>
              </a:solidFill>
              <a:latin typeface="Calibri" panose="020F0502020204030204" pitchFamily="34" charset="0"/>
              <a:cs typeface="Calibri" panose="020F0502020204030204" pitchFamily="34" charset="0"/>
            </a:endParaRPr>
          </a:p>
          <a:p>
            <a:pPr marL="342900" indent="-342900" algn="just">
              <a:spcBef>
                <a:spcPct val="20000"/>
              </a:spcBef>
              <a:buFont typeface="Arial" panose="020B0604020202020204" pitchFamily="34" charset="0"/>
              <a:buChar char="•"/>
              <a:defRPr/>
            </a:pPr>
            <a:r>
              <a:rPr lang="en-US" sz="1400" b="1" dirty="0" smtClean="0">
                <a:solidFill>
                  <a:srgbClr val="000000"/>
                </a:solidFill>
                <a:latin typeface="Calibri" panose="020F0502020204030204" pitchFamily="34" charset="0"/>
                <a:cs typeface="Calibri" panose="020F0502020204030204" pitchFamily="34" charset="0"/>
              </a:rPr>
              <a:t>Mpumalanga</a:t>
            </a:r>
            <a:r>
              <a:rPr lang="en-US" sz="1400" dirty="0">
                <a:solidFill>
                  <a:srgbClr val="000000"/>
                </a:solidFill>
                <a:latin typeface="Calibri" panose="020F0502020204030204" pitchFamily="34" charset="0"/>
                <a:cs typeface="Calibri" panose="020F0502020204030204" pitchFamily="34" charset="0"/>
              </a:rPr>
              <a:t>: R41 million was transferred to the province from 2020/21 allocation to provide 636 temporary shelters, with only R1.8 million expenditure reported. The Province noted that budget has not been appropriated, however an advance of R20 Million was received from Provincial Treasury. The Province appointed contractors who commenced on </a:t>
            </a:r>
            <a:r>
              <a:rPr lang="en-US" sz="1400" dirty="0" smtClean="0">
                <a:solidFill>
                  <a:srgbClr val="000000"/>
                </a:solidFill>
                <a:latin typeface="Calibri" panose="020F0502020204030204" pitchFamily="34" charset="0"/>
                <a:cs typeface="Calibri" panose="020F0502020204030204" pitchFamily="34" charset="0"/>
              </a:rPr>
              <a:t>site.</a:t>
            </a:r>
          </a:p>
          <a:p>
            <a:pPr marL="342900" indent="-342900" algn="just">
              <a:spcBef>
                <a:spcPct val="20000"/>
              </a:spcBef>
              <a:buFont typeface="Arial" panose="020B0604020202020204" pitchFamily="34" charset="0"/>
              <a:buChar char="•"/>
              <a:defRPr/>
            </a:pPr>
            <a:r>
              <a:rPr lang="en-US" sz="1400" b="1" dirty="0" smtClean="0">
                <a:solidFill>
                  <a:srgbClr val="000000"/>
                </a:solidFill>
                <a:latin typeface="Calibri" panose="020F0502020204030204" pitchFamily="34" charset="0"/>
                <a:cs typeface="Calibri" panose="020F0502020204030204" pitchFamily="34" charset="0"/>
              </a:rPr>
              <a:t>Northern </a:t>
            </a:r>
            <a:r>
              <a:rPr lang="en-US" sz="1400" b="1" dirty="0">
                <a:solidFill>
                  <a:srgbClr val="000000"/>
                </a:solidFill>
                <a:latin typeface="Calibri" panose="020F0502020204030204" pitchFamily="34" charset="0"/>
                <a:cs typeface="Calibri" panose="020F0502020204030204" pitchFamily="34" charset="0"/>
              </a:rPr>
              <a:t>Cape</a:t>
            </a:r>
            <a:r>
              <a:rPr lang="en-US" sz="1400" dirty="0">
                <a:solidFill>
                  <a:srgbClr val="000000"/>
                </a:solidFill>
                <a:latin typeface="Calibri" panose="020F0502020204030204" pitchFamily="34" charset="0"/>
                <a:cs typeface="Calibri" panose="020F0502020204030204" pitchFamily="34" charset="0"/>
              </a:rPr>
              <a:t>: R70.8 million was allocated to provide 1 100 temporary shelters to address the overcrowding in informal settlements in Sol </a:t>
            </a:r>
            <a:r>
              <a:rPr lang="en-US" sz="1400" dirty="0" err="1">
                <a:solidFill>
                  <a:srgbClr val="000000"/>
                </a:solidFill>
                <a:latin typeface="Calibri" panose="020F0502020204030204" pitchFamily="34" charset="0"/>
                <a:cs typeface="Calibri" panose="020F0502020204030204" pitchFamily="34" charset="0"/>
              </a:rPr>
              <a:t>Plaatjie</a:t>
            </a:r>
            <a:r>
              <a:rPr lang="en-US" sz="1400" dirty="0">
                <a:solidFill>
                  <a:srgbClr val="000000"/>
                </a:solidFill>
                <a:latin typeface="Calibri" panose="020F0502020204030204" pitchFamily="34" charset="0"/>
                <a:cs typeface="Calibri" panose="020F0502020204030204" pitchFamily="34" charset="0"/>
              </a:rPr>
              <a:t>, </a:t>
            </a:r>
            <a:r>
              <a:rPr lang="en-US" sz="1400" dirty="0" err="1">
                <a:solidFill>
                  <a:srgbClr val="000000"/>
                </a:solidFill>
                <a:latin typeface="Calibri" panose="020F0502020204030204" pitchFamily="34" charset="0"/>
                <a:cs typeface="Calibri" panose="020F0502020204030204" pitchFamily="34" charset="0"/>
              </a:rPr>
              <a:t>Tsantsabane</a:t>
            </a:r>
            <a:r>
              <a:rPr lang="en-US" sz="1400" dirty="0">
                <a:solidFill>
                  <a:srgbClr val="000000"/>
                </a:solidFill>
                <a:latin typeface="Calibri" panose="020F0502020204030204" pitchFamily="34" charset="0"/>
                <a:cs typeface="Calibri" panose="020F0502020204030204" pitchFamily="34" charset="0"/>
              </a:rPr>
              <a:t> and </a:t>
            </a:r>
            <a:r>
              <a:rPr lang="en-US" sz="1400" dirty="0" err="1">
                <a:solidFill>
                  <a:srgbClr val="000000"/>
                </a:solidFill>
                <a:latin typeface="Calibri" panose="020F0502020204030204" pitchFamily="34" charset="0"/>
                <a:cs typeface="Calibri" panose="020F0502020204030204" pitchFamily="34" charset="0"/>
              </a:rPr>
              <a:t>Ga-Sekgonyane</a:t>
            </a:r>
            <a:r>
              <a:rPr lang="en-US" sz="1400" dirty="0">
                <a:solidFill>
                  <a:srgbClr val="000000"/>
                </a:solidFill>
                <a:latin typeface="Calibri" panose="020F0502020204030204" pitchFamily="34" charset="0"/>
                <a:cs typeface="Calibri" panose="020F0502020204030204" pitchFamily="34" charset="0"/>
              </a:rPr>
              <a:t> Municipality (</a:t>
            </a:r>
            <a:r>
              <a:rPr lang="en-US" sz="1400" dirty="0" err="1">
                <a:solidFill>
                  <a:srgbClr val="000000"/>
                </a:solidFill>
                <a:latin typeface="Calibri" panose="020F0502020204030204" pitchFamily="34" charset="0"/>
                <a:cs typeface="Calibri" panose="020F0502020204030204" pitchFamily="34" charset="0"/>
              </a:rPr>
              <a:t>Kuruman</a:t>
            </a:r>
            <a:r>
              <a:rPr lang="en-US" sz="1400" dirty="0">
                <a:solidFill>
                  <a:srgbClr val="000000"/>
                </a:solidFill>
                <a:latin typeface="Calibri" panose="020F0502020204030204" pitchFamily="34" charset="0"/>
                <a:cs typeface="Calibri" panose="020F0502020204030204" pitchFamily="34" charset="0"/>
              </a:rPr>
              <a:t>). However, a rollover amount of R69.1 million was provisional approved in 2021/22 financial year. Despite the fact that the Province reported in July nil expenditure has been reported to date with no reasons for variances, despite the province’s July report that, service providers had been appointed and the project had commenced.</a:t>
            </a:r>
            <a:endParaRPr lang="en-ZA" sz="1400" dirty="0">
              <a:solidFill>
                <a:srgbClr val="000000"/>
              </a:solidFill>
              <a:latin typeface="Calibri" panose="020F0502020204030204" pitchFamily="34" charset="0"/>
              <a:cs typeface="Calibri" panose="020F0502020204030204" pitchFamily="34" charset="0"/>
            </a:endParaRPr>
          </a:p>
          <a:p>
            <a:pPr algn="just">
              <a:spcBef>
                <a:spcPct val="20000"/>
              </a:spcBef>
              <a:defRPr/>
            </a:pPr>
            <a:endParaRPr lang="en-US" sz="1400" dirty="0" smtClean="0">
              <a:solidFill>
                <a:prstClr val="black"/>
              </a:solidFill>
              <a:latin typeface="Calibri" panose="020F0502020204030204" pitchFamily="34" charset="0"/>
              <a:ea typeface="MS PGothic" panose="020B0600070205080204" pitchFamily="34" charset="-128"/>
              <a:cs typeface="Calibri" panose="020F0502020204030204" pitchFamily="34" charset="0"/>
            </a:endParaRPr>
          </a:p>
        </p:txBody>
      </p:sp>
    </p:spTree>
    <p:extLst>
      <p:ext uri="{BB962C8B-B14F-4D97-AF65-F5344CB8AC3E}">
        <p14:creationId xmlns:p14="http://schemas.microsoft.com/office/powerpoint/2010/main" xmlns="" val="1030496497"/>
      </p:ext>
    </p:extLst>
  </p:cSld>
  <p:clrMapOvr>
    <a:masterClrMapping/>
  </p:clrMapOvr>
  <p:transition spd="med">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a:extLst>
              <a:ext uri="{FF2B5EF4-FFF2-40B4-BE49-F238E27FC236}">
                <a16:creationId xmlns:a16="http://schemas.microsoft.com/office/drawing/2014/main" xmlns="" id="{DD3AFC29-71D0-F64C-AB67-4997AF02918C}"/>
              </a:ext>
            </a:extLst>
          </p:cNvPr>
          <p:cNvSpPr>
            <a:spLocks noGrp="1"/>
          </p:cNvSpPr>
          <p:nvPr>
            <p:ph type="title"/>
          </p:nvPr>
        </p:nvSpPr>
        <p:spPr>
          <a:xfrm>
            <a:off x="152400" y="30955"/>
            <a:ext cx="8839200" cy="654845"/>
          </a:xfrm>
          <a:solidFill>
            <a:schemeClr val="tx2">
              <a:lumMod val="90000"/>
              <a:lumOff val="10000"/>
            </a:schemeClr>
          </a:solidFill>
        </p:spPr>
        <p:txBody>
          <a:bodyPr/>
          <a:lstStyle/>
          <a:p>
            <a:pPr eaLnBrk="1" hangingPunct="1"/>
            <a:r>
              <a:rPr lang="en-US" altLang="en-US" sz="2400" b="1" dirty="0" smtClean="0">
                <a:solidFill>
                  <a:schemeClr val="bg1"/>
                </a:solidFill>
                <a:latin typeface="Arial" panose="020B0604020202020204" pitchFamily="34" charset="0"/>
                <a:ea typeface="ＭＳ Ｐゴシック" panose="020B0600070205080204" pitchFamily="34" charset="-128"/>
                <a:cs typeface="Arial" panose="020B0604020202020204" pitchFamily="34" charset="0"/>
              </a:rPr>
              <a:t>Municipal Emergency Housing Grant 2021/22</a:t>
            </a:r>
            <a:endParaRPr lang="en-US" altLang="en-US" sz="2400" b="1" dirty="0">
              <a:solidFill>
                <a:schemeClr val="bg1"/>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9218" name="Content Placeholder 2">
            <a:extLst>
              <a:ext uri="{FF2B5EF4-FFF2-40B4-BE49-F238E27FC236}">
                <a16:creationId xmlns:a16="http://schemas.microsoft.com/office/drawing/2014/main" xmlns="" id="{AD58062B-EDBB-FF4F-82CD-968146D20E4F}"/>
              </a:ext>
            </a:extLst>
          </p:cNvPr>
          <p:cNvSpPr>
            <a:spLocks noGrp="1"/>
          </p:cNvSpPr>
          <p:nvPr>
            <p:ph idx="1"/>
          </p:nvPr>
        </p:nvSpPr>
        <p:spPr>
          <a:xfrm>
            <a:off x="531539" y="762000"/>
            <a:ext cx="8229600" cy="4267200"/>
          </a:xfrm>
        </p:spPr>
        <p:txBody>
          <a:bodyPr/>
          <a:lstStyle/>
          <a:p>
            <a:pPr lvl="0" algn="just" defTabSz="914400" eaLnBrk="1" hangingPunct="1">
              <a:spcBef>
                <a:spcPct val="0"/>
              </a:spcBef>
              <a:buFont typeface="Wingdings" panose="05000000000000000000" pitchFamily="2" charset="2"/>
              <a:buChar char="Ø"/>
            </a:pPr>
            <a:endParaRPr lang="en-GB" sz="1800" dirty="0" smtClean="0">
              <a:latin typeface="Calibri" panose="020F0502020204030204" pitchFamily="34" charset="0"/>
              <a:ea typeface="Times New Roman" pitchFamily="18" charset="0"/>
              <a:cs typeface="Calibri" panose="020F0502020204030204" pitchFamily="34" charset="0"/>
            </a:endParaRPr>
          </a:p>
          <a:p>
            <a:pPr marL="0" indent="0" eaLnBrk="1" hangingPunct="1">
              <a:buNone/>
            </a:pPr>
            <a:endParaRPr lang="en-US" altLang="en-US" dirty="0">
              <a:latin typeface="Arial Narrow" panose="020B0604020202020204" pitchFamily="34" charset="0"/>
              <a:ea typeface="ＭＳ Ｐゴシック" panose="020B0600070205080204" pitchFamily="34" charset="-128"/>
            </a:endParaRPr>
          </a:p>
        </p:txBody>
      </p:sp>
      <p:sp>
        <p:nvSpPr>
          <p:cNvPr id="9219" name="Slide Number Placeholder 4">
            <a:extLst>
              <a:ext uri="{FF2B5EF4-FFF2-40B4-BE49-F238E27FC236}">
                <a16:creationId xmlns:a16="http://schemas.microsoft.com/office/drawing/2014/main" xmlns="" id="{8EFE8DC9-AEDB-7B4C-B4D1-14487778E1B5}"/>
              </a:ext>
            </a:extLst>
          </p:cNvPr>
          <p:cNvSpPr>
            <a:spLocks noGrp="1" noChangeArrowheads="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defRPr/>
            </a:pPr>
            <a:fld id="{51666B85-F96D-0A47-94D2-609E6440C3F1}" type="slidenum">
              <a:rPr lang="en-US" altLang="en-US" sz="800" smtClean="0">
                <a:solidFill>
                  <a:srgbClr val="898989"/>
                </a:solidFill>
              </a:rPr>
              <a:pPr>
                <a:spcBef>
                  <a:spcPct val="0"/>
                </a:spcBef>
                <a:buFontTx/>
                <a:buNone/>
                <a:defRPr/>
              </a:pPr>
              <a:t>48</a:t>
            </a:fld>
            <a:endParaRPr lang="en-US" altLang="en-US" sz="800">
              <a:solidFill>
                <a:srgbClr val="898989"/>
              </a:solidFill>
            </a:endParaRPr>
          </a:p>
        </p:txBody>
      </p:sp>
      <p:sp>
        <p:nvSpPr>
          <p:cNvPr id="4" name="Footer Placeholder 3">
            <a:extLst>
              <a:ext uri="{FF2B5EF4-FFF2-40B4-BE49-F238E27FC236}">
                <a16:creationId xmlns:a16="http://schemas.microsoft.com/office/drawing/2014/main" xmlns="" id="{AB53893E-26B3-6243-951A-217DECE4E260}"/>
              </a:ext>
            </a:extLst>
          </p:cNvPr>
          <p:cNvSpPr>
            <a:spLocks noGrp="1"/>
          </p:cNvSpPr>
          <p:nvPr>
            <p:ph type="ftr" sz="quarter" idx="11"/>
          </p:nvPr>
        </p:nvSpPr>
        <p:spPr>
          <a:xfrm>
            <a:off x="3581400" y="6400801"/>
            <a:ext cx="2895600" cy="380999"/>
          </a:xfrm>
        </p:spPr>
        <p:txBody>
          <a:bodyPr/>
          <a:lstStyle/>
          <a:p>
            <a:pPr>
              <a:defRPr/>
            </a:pPr>
            <a:r>
              <a:rPr lang="en-US" dirty="0" smtClean="0">
                <a:solidFill>
                  <a:srgbClr val="000000">
                    <a:tint val="75000"/>
                  </a:srgbClr>
                </a:solidFill>
              </a:rPr>
              <a:t>MEHG PERFORMANCE 2021/22 FINANCIAL YEAR</a:t>
            </a:r>
            <a:endParaRPr lang="en-US" dirty="0">
              <a:solidFill>
                <a:srgbClr val="000000">
                  <a:tint val="75000"/>
                </a:srgbClr>
              </a:solidFill>
            </a:endParaRPr>
          </a:p>
        </p:txBody>
      </p:sp>
      <p:sp>
        <p:nvSpPr>
          <p:cNvPr id="9221" name="Date Placeholder 2">
            <a:extLst>
              <a:ext uri="{FF2B5EF4-FFF2-40B4-BE49-F238E27FC236}">
                <a16:creationId xmlns:a16="http://schemas.microsoft.com/office/drawing/2014/main" xmlns="" id="{F94BAB89-5B29-EA42-9057-33F3B5FFA44F}"/>
              </a:ext>
            </a:extLst>
          </p:cNvPr>
          <p:cNvSpPr>
            <a:spLocks noGrp="1" noChangeArrowheads="1"/>
          </p:cNvSpPr>
          <p:nvPr>
            <p:ph type="dt"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defRPr/>
            </a:pPr>
            <a:fld id="{6EA2BDF9-6B26-D148-BCE3-00CE43265DCE}" type="datetime1">
              <a:rPr lang="en-US" altLang="en-US" sz="800" smtClean="0">
                <a:solidFill>
                  <a:srgbClr val="898989"/>
                </a:solidFill>
              </a:rPr>
              <a:pPr>
                <a:spcBef>
                  <a:spcPct val="0"/>
                </a:spcBef>
                <a:buFontTx/>
                <a:buNone/>
                <a:defRPr/>
              </a:pPr>
              <a:t>2/23/2022</a:t>
            </a:fld>
            <a:endParaRPr lang="en-US" altLang="en-US" sz="800">
              <a:solidFill>
                <a:srgbClr val="898989"/>
              </a:solidFill>
            </a:endParaRPr>
          </a:p>
        </p:txBody>
      </p:sp>
      <p:graphicFrame>
        <p:nvGraphicFramePr>
          <p:cNvPr id="7" name="Content Placeholder 3"/>
          <p:cNvGraphicFramePr>
            <a:graphicFrameLocks/>
          </p:cNvGraphicFramePr>
          <p:nvPr>
            <p:extLst/>
          </p:nvPr>
        </p:nvGraphicFramePr>
        <p:xfrm>
          <a:off x="152400" y="762002"/>
          <a:ext cx="8839200" cy="4683222"/>
        </p:xfrm>
        <a:graphic>
          <a:graphicData uri="http://schemas.openxmlformats.org/drawingml/2006/table">
            <a:tbl>
              <a:tblPr/>
              <a:tblGrid>
                <a:gridCol w="1514019">
                  <a:extLst>
                    <a:ext uri="{9D8B030D-6E8A-4147-A177-3AD203B41FA5}">
                      <a16:colId xmlns:a16="http://schemas.microsoft.com/office/drawing/2014/main" xmlns="" val="20000"/>
                    </a:ext>
                  </a:extLst>
                </a:gridCol>
                <a:gridCol w="923997">
                  <a:extLst>
                    <a:ext uri="{9D8B030D-6E8A-4147-A177-3AD203B41FA5}">
                      <a16:colId xmlns:a16="http://schemas.microsoft.com/office/drawing/2014/main" xmlns="" val="20001"/>
                    </a:ext>
                  </a:extLst>
                </a:gridCol>
                <a:gridCol w="834937">
                  <a:extLst>
                    <a:ext uri="{9D8B030D-6E8A-4147-A177-3AD203B41FA5}">
                      <a16:colId xmlns:a16="http://schemas.microsoft.com/office/drawing/2014/main" xmlns="" val="20002"/>
                    </a:ext>
                  </a:extLst>
                </a:gridCol>
                <a:gridCol w="1039032">
                  <a:extLst>
                    <a:ext uri="{9D8B030D-6E8A-4147-A177-3AD203B41FA5}">
                      <a16:colId xmlns:a16="http://schemas.microsoft.com/office/drawing/2014/main" xmlns="" val="20003"/>
                    </a:ext>
                  </a:extLst>
                </a:gridCol>
                <a:gridCol w="1098406">
                  <a:extLst>
                    <a:ext uri="{9D8B030D-6E8A-4147-A177-3AD203B41FA5}">
                      <a16:colId xmlns:a16="http://schemas.microsoft.com/office/drawing/2014/main" xmlns="" val="20004"/>
                    </a:ext>
                  </a:extLst>
                </a:gridCol>
                <a:gridCol w="860914">
                  <a:extLst>
                    <a:ext uri="{9D8B030D-6E8A-4147-A177-3AD203B41FA5}">
                      <a16:colId xmlns:a16="http://schemas.microsoft.com/office/drawing/2014/main" xmlns="" val="20005"/>
                    </a:ext>
                  </a:extLst>
                </a:gridCol>
                <a:gridCol w="964816">
                  <a:extLst>
                    <a:ext uri="{9D8B030D-6E8A-4147-A177-3AD203B41FA5}">
                      <a16:colId xmlns:a16="http://schemas.microsoft.com/office/drawing/2014/main" xmlns="" val="20006"/>
                    </a:ext>
                  </a:extLst>
                </a:gridCol>
                <a:gridCol w="890599">
                  <a:extLst>
                    <a:ext uri="{9D8B030D-6E8A-4147-A177-3AD203B41FA5}">
                      <a16:colId xmlns:a16="http://schemas.microsoft.com/office/drawing/2014/main" xmlns="" val="20007"/>
                    </a:ext>
                  </a:extLst>
                </a:gridCol>
                <a:gridCol w="712480">
                  <a:extLst>
                    <a:ext uri="{9D8B030D-6E8A-4147-A177-3AD203B41FA5}">
                      <a16:colId xmlns:a16="http://schemas.microsoft.com/office/drawing/2014/main" xmlns="" val="20008"/>
                    </a:ext>
                  </a:extLst>
                </a:gridCol>
              </a:tblGrid>
              <a:tr h="443778">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l" fontAlgn="b"/>
                      <a:r>
                        <a:rPr lang="en-ZA" sz="1100" b="1" i="0" u="none" strike="noStrike" dirty="0">
                          <a:solidFill>
                            <a:srgbClr val="000000"/>
                          </a:solidFill>
                          <a:effectLst/>
                          <a:latin typeface="Calibri" panose="020F0502020204030204" pitchFamily="34" charset="0"/>
                        </a:rPr>
                        <a:t>Municipal Emergency Housing Grant(2021/22)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9D08E"/>
                    </a:solidFill>
                  </a:tcPr>
                </a:tc>
                <a:tc gridSpan="8">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fontAlgn="b"/>
                      <a:r>
                        <a:rPr lang="en-GB" sz="1100" b="1" i="0" u="none" strike="noStrike" dirty="0">
                          <a:solidFill>
                            <a:srgbClr val="000000"/>
                          </a:solidFill>
                          <a:effectLst/>
                          <a:latin typeface="Calibri" panose="020F0502020204030204" pitchFamily="34" charset="0"/>
                        </a:rPr>
                        <a:t>MEHG 2021/22 (01 July 2021- 30 June </a:t>
                      </a:r>
                      <a:r>
                        <a:rPr lang="en-GB" sz="1100" b="1" i="0" u="none" strike="noStrike" dirty="0" smtClean="0">
                          <a:solidFill>
                            <a:srgbClr val="000000"/>
                          </a:solidFill>
                          <a:effectLst/>
                          <a:latin typeface="Calibri" panose="020F0502020204030204" pitchFamily="34" charset="0"/>
                        </a:rPr>
                        <a:t>2022)</a:t>
                      </a:r>
                      <a:endParaRPr lang="en-GB" sz="1100" b="1"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9D08E"/>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832015">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l" fontAlgn="b"/>
                      <a:r>
                        <a:rPr lang="en-ZA"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9D08E"/>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fontAlgn="b"/>
                      <a:r>
                        <a:rPr lang="en-ZA" sz="1100" b="1" i="0" u="none" strike="noStrike" dirty="0">
                          <a:solidFill>
                            <a:srgbClr val="000000"/>
                          </a:solidFill>
                          <a:effectLst/>
                          <a:latin typeface="Calibri" panose="020F0502020204030204" pitchFamily="34" charset="0"/>
                        </a:rPr>
                        <a:t>2021/2022 Voted Funds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6DEEE"/>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fontAlgn="b"/>
                      <a:r>
                        <a:rPr lang="en-ZA" sz="1100" b="1" i="0" u="none" strike="noStrike" dirty="0">
                          <a:solidFill>
                            <a:srgbClr val="000000"/>
                          </a:solidFill>
                          <a:effectLst/>
                          <a:latin typeface="Calibri" panose="020F0502020204030204" pitchFamily="34" charset="0"/>
                        </a:rPr>
                        <a:t>Approved allocated amount  2021/22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fontAlgn="b"/>
                      <a:r>
                        <a:rPr lang="en-ZA" sz="1100" b="1" i="0" u="none" strike="noStrike" dirty="0">
                          <a:solidFill>
                            <a:srgbClr val="000000"/>
                          </a:solidFill>
                          <a:effectLst/>
                          <a:latin typeface="Calibri" panose="020F0502020204030204" pitchFamily="34" charset="0"/>
                        </a:rPr>
                        <a:t>Transfers to municipalities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E699"/>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fontAlgn="b"/>
                      <a:r>
                        <a:rPr lang="en-ZA" sz="1100" b="1" i="0" u="none" strike="noStrike" dirty="0">
                          <a:solidFill>
                            <a:srgbClr val="000000"/>
                          </a:solidFill>
                          <a:effectLst/>
                          <a:latin typeface="Calibri" panose="020F0502020204030204" pitchFamily="34" charset="0"/>
                        </a:rPr>
                        <a:t>Spent by municipalities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fontAlgn="b"/>
                      <a:r>
                        <a:rPr lang="en-ZA" sz="1100" b="1" i="0" u="none" strike="noStrike" dirty="0">
                          <a:solidFill>
                            <a:srgbClr val="000000"/>
                          </a:solidFill>
                          <a:effectLst/>
                          <a:latin typeface="Calibri" panose="020F0502020204030204" pitchFamily="34" charset="0"/>
                        </a:rPr>
                        <a:t>Unspent against </a:t>
                      </a:r>
                      <a:r>
                        <a:rPr lang="en-ZA" sz="1100" b="1" i="0" u="none" strike="noStrike" dirty="0" smtClean="0">
                          <a:solidFill>
                            <a:srgbClr val="000000"/>
                          </a:solidFill>
                          <a:effectLst/>
                          <a:latin typeface="Calibri" panose="020F0502020204030204" pitchFamily="34" charset="0"/>
                        </a:rPr>
                        <a:t>transferred </a:t>
                      </a:r>
                      <a:r>
                        <a:rPr lang="en-ZA" sz="1100" b="1" i="0" u="none" strike="noStrike" dirty="0">
                          <a:solidFill>
                            <a:srgbClr val="000000"/>
                          </a:solidFill>
                          <a:effectLst/>
                          <a:latin typeface="Calibri" panose="020F0502020204030204" pitchFamily="34" charset="0"/>
                        </a:rPr>
                        <a:t>funds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fontAlgn="b"/>
                      <a:r>
                        <a:rPr lang="en-ZA" sz="1100" b="1" i="0" u="none" strike="noStrike" dirty="0">
                          <a:solidFill>
                            <a:srgbClr val="000000"/>
                          </a:solidFill>
                          <a:effectLst/>
                          <a:latin typeface="Calibri" panose="020F0502020204030204" pitchFamily="34" charset="0"/>
                        </a:rPr>
                        <a:t>Unallocated funds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rowSpan="2">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fontAlgn="b"/>
                      <a:r>
                        <a:rPr lang="en-ZA" sz="1100" b="1" i="0" u="none" strike="noStrike" dirty="0">
                          <a:solidFill>
                            <a:srgbClr val="000000"/>
                          </a:solidFill>
                          <a:effectLst/>
                          <a:latin typeface="Calibri" panose="020F0502020204030204" pitchFamily="34" charset="0"/>
                        </a:rPr>
                        <a:t>Number of temporary  shelter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rowSpan="3">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fontAlgn="b"/>
                      <a:r>
                        <a:rPr lang="en-ZA" sz="1100" b="1" i="0" u="none" strike="noStrike">
                          <a:solidFill>
                            <a:srgbClr val="000000"/>
                          </a:solidFill>
                          <a:effectLst/>
                          <a:latin typeface="Calibri" panose="020F0502020204030204" pitchFamily="34" charset="0"/>
                        </a:rPr>
                        <a:t>Number of repairs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EFDA"/>
                    </a:solidFill>
                  </a:tcPr>
                </a:tc>
                <a:extLst>
                  <a:ext uri="{0D108BD9-81ED-4DB2-BD59-A6C34878D82A}">
                    <a16:rowId xmlns:a16="http://schemas.microsoft.com/office/drawing/2014/main" xmlns="" val="10001"/>
                  </a:ext>
                </a:extLst>
              </a:tr>
              <a:tr h="504958">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l" fontAlgn="b"/>
                      <a:r>
                        <a:rPr lang="en-ZA"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9D08E"/>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fontAlgn="b"/>
                      <a:r>
                        <a:rPr lang="en-ZA" sz="1100" b="1" i="0" u="none" strike="noStrike">
                          <a:solidFill>
                            <a:srgbClr val="000000"/>
                          </a:solidFill>
                          <a:effectLst/>
                          <a:latin typeface="Calibri" panose="020F0502020204030204" pitchFamily="34" charset="0"/>
                        </a:rPr>
                        <a:t>R'000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6DEEE"/>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fontAlgn="b"/>
                      <a:r>
                        <a:rPr lang="en-ZA" sz="1100" b="1" i="0" u="none" strike="noStrike">
                          <a:solidFill>
                            <a:srgbClr val="000000"/>
                          </a:solidFill>
                          <a:effectLst/>
                          <a:latin typeface="Calibri" panose="020F0502020204030204" pitchFamily="34" charset="0"/>
                        </a:rPr>
                        <a:t>R'000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fontAlgn="b"/>
                      <a:r>
                        <a:rPr lang="en-ZA" sz="1100" b="1" i="0" u="none" strike="noStrike">
                          <a:solidFill>
                            <a:srgbClr val="000000"/>
                          </a:solidFill>
                          <a:effectLst/>
                          <a:latin typeface="Calibri" panose="020F0502020204030204" pitchFamily="34" charset="0"/>
                        </a:rPr>
                        <a:t>R'000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E699"/>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fontAlgn="b"/>
                      <a:r>
                        <a:rPr lang="en-ZA" sz="1100" b="1" i="0" u="none" strike="noStrike">
                          <a:solidFill>
                            <a:srgbClr val="000000"/>
                          </a:solidFill>
                          <a:effectLst/>
                          <a:latin typeface="Calibri" panose="020F0502020204030204" pitchFamily="34" charset="0"/>
                        </a:rPr>
                        <a:t>R'000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fontAlgn="b"/>
                      <a:r>
                        <a:rPr lang="en-ZA" sz="1100" b="1" i="0" u="none" strike="noStrike">
                          <a:solidFill>
                            <a:srgbClr val="000000"/>
                          </a:solidFill>
                          <a:effectLst/>
                          <a:latin typeface="Calibri" panose="020F0502020204030204" pitchFamily="34" charset="0"/>
                        </a:rPr>
                        <a:t>R'000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fontAlgn="b"/>
                      <a:r>
                        <a:rPr lang="en-ZA" sz="1100" b="1" i="0" u="none" strike="noStrike">
                          <a:solidFill>
                            <a:srgbClr val="000000"/>
                          </a:solidFill>
                          <a:effectLst/>
                          <a:latin typeface="Calibri" panose="020F0502020204030204" pitchFamily="34" charset="0"/>
                        </a:rPr>
                        <a:t>R'000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xmlns="" val="10002"/>
                  </a:ext>
                </a:extLst>
              </a:tr>
              <a:tr h="336823">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l" fontAlgn="b"/>
                      <a:r>
                        <a:rPr lang="en-ZA" sz="1100" b="0" i="0" u="none" strike="noStrike">
                          <a:solidFill>
                            <a:srgbClr val="000000"/>
                          </a:solidFill>
                          <a:effectLst/>
                          <a:latin typeface="Calibri" panose="020F0502020204030204" pitchFamily="34" charset="0"/>
                        </a:rPr>
                        <a:t>Allocation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9D08E"/>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r" fontAlgn="b"/>
                      <a:r>
                        <a:rPr lang="en-ZA" sz="1100" b="0" i="0" u="none" strike="noStrike">
                          <a:solidFill>
                            <a:srgbClr val="000000"/>
                          </a:solidFill>
                          <a:effectLst/>
                          <a:latin typeface="Calibri" panose="020F0502020204030204" pitchFamily="34" charset="0"/>
                        </a:rPr>
                        <a:t>167 526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6DEEE"/>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l" fontAlgn="b"/>
                      <a:r>
                        <a:rPr lang="en-ZA"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l" fontAlgn="b"/>
                      <a:r>
                        <a:rPr lang="en-ZA"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l" fontAlgn="b"/>
                      <a:r>
                        <a:rPr lang="en-ZA"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l" fontAlgn="b"/>
                      <a:r>
                        <a:rPr lang="en-ZA"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r" fontAlgn="b"/>
                      <a:r>
                        <a:rPr lang="en-ZA" sz="1100" b="0" i="0" u="none" strike="noStrike" dirty="0">
                          <a:solidFill>
                            <a:srgbClr val="000000"/>
                          </a:solidFill>
                          <a:effectLst/>
                          <a:latin typeface="Calibri" panose="020F0502020204030204" pitchFamily="34" charset="0"/>
                        </a:rPr>
                        <a:t>136 530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l" fontAlgn="b"/>
                      <a:r>
                        <a:rPr lang="en-ZA"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vMerge="1">
                  <a:txBody>
                    <a:bodyPr/>
                    <a:lstStyle/>
                    <a:p>
                      <a:endParaRPr lang="en-ZA"/>
                    </a:p>
                  </a:txBody>
                  <a:tcPr/>
                </a:tc>
                <a:extLst>
                  <a:ext uri="{0D108BD9-81ED-4DB2-BD59-A6C34878D82A}">
                    <a16:rowId xmlns:a16="http://schemas.microsoft.com/office/drawing/2014/main" xmlns="" val="10003"/>
                  </a:ext>
                </a:extLst>
              </a:tr>
              <a:tr h="352378">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l" fontAlgn="b"/>
                      <a:r>
                        <a:rPr lang="en-ZA" sz="1100" b="0" i="0" u="none" strike="noStrike">
                          <a:solidFill>
                            <a:srgbClr val="000000"/>
                          </a:solidFill>
                          <a:effectLst/>
                          <a:latin typeface="Calibri" panose="020F0502020204030204" pitchFamily="34" charset="0"/>
                        </a:rPr>
                        <a:t>Upongolo Municipality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9D08E"/>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l" fontAlgn="b"/>
                      <a:r>
                        <a:rPr lang="en-ZA"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r" fontAlgn="b"/>
                      <a:r>
                        <a:rPr lang="en-ZA" sz="1100" b="0" i="0" u="none" strike="noStrike" dirty="0">
                          <a:solidFill>
                            <a:srgbClr val="000000"/>
                          </a:solidFill>
                          <a:effectLst/>
                          <a:latin typeface="Calibri" panose="020F0502020204030204" pitchFamily="34" charset="0"/>
                        </a:rPr>
                        <a:t>30 996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r" fontAlgn="b"/>
                      <a:r>
                        <a:rPr lang="en-ZA" sz="1100" b="0" i="0" u="none" strike="noStrike" dirty="0" smtClean="0">
                          <a:solidFill>
                            <a:srgbClr val="000000"/>
                          </a:solidFill>
                          <a:effectLst/>
                          <a:latin typeface="Calibri" panose="020F0502020204030204" pitchFamily="34" charset="0"/>
                        </a:rPr>
                        <a:t>-</a:t>
                      </a:r>
                      <a:endParaRPr lang="en-ZA"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r" fontAlgn="b"/>
                      <a:r>
                        <a:rPr lang="en-ZA" sz="1100" b="0" i="0" u="none" strike="noStrike" dirty="0" smtClean="0">
                          <a:solidFill>
                            <a:srgbClr val="000000"/>
                          </a:solidFill>
                          <a:effectLst/>
                          <a:latin typeface="Calibri" panose="020F0502020204030204" pitchFamily="34" charset="0"/>
                        </a:rPr>
                        <a:t>-</a:t>
                      </a:r>
                      <a:r>
                        <a:rPr lang="en-ZA"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r" fontAlgn="b"/>
                      <a:r>
                        <a:rPr lang="en-ZA" sz="1100" b="0" i="0" u="none" strike="noStrike" dirty="0" smtClean="0">
                          <a:solidFill>
                            <a:srgbClr val="000000"/>
                          </a:solidFill>
                          <a:effectLst/>
                          <a:latin typeface="Calibri" panose="020F0502020204030204" pitchFamily="34" charset="0"/>
                        </a:rPr>
                        <a:t>-</a:t>
                      </a:r>
                      <a:r>
                        <a:rPr lang="en-ZA"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r" fontAlgn="b"/>
                      <a:r>
                        <a:rPr lang="en-ZA" sz="1100" b="0" i="0" u="none" strike="noStrike" dirty="0" smtClean="0">
                          <a:solidFill>
                            <a:srgbClr val="000000"/>
                          </a:solidFill>
                          <a:effectLst/>
                          <a:latin typeface="Calibri" panose="020F0502020204030204" pitchFamily="34" charset="0"/>
                        </a:rPr>
                        <a:t>-</a:t>
                      </a:r>
                      <a:r>
                        <a:rPr lang="en-ZA"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r" fontAlgn="b"/>
                      <a:r>
                        <a:rPr lang="en-ZA" sz="1100" b="0" i="0" u="none" strike="noStrike" dirty="0">
                          <a:solidFill>
                            <a:srgbClr val="000000"/>
                          </a:solidFill>
                          <a:effectLst/>
                          <a:latin typeface="Calibri" panose="020F0502020204030204" pitchFamily="34" charset="0"/>
                        </a:rPr>
                        <a:t>481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r" fontAlgn="b"/>
                      <a:r>
                        <a:rPr lang="en-ZA"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504958">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l" fontAlgn="b"/>
                      <a:r>
                        <a:rPr lang="en-ZA" sz="1100" b="0" i="0" u="none" strike="noStrike">
                          <a:solidFill>
                            <a:srgbClr val="000000"/>
                          </a:solidFill>
                          <a:effectLst/>
                          <a:latin typeface="Calibri" panose="020F0502020204030204" pitchFamily="34" charset="0"/>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9D08E"/>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r" fontAlgn="b"/>
                      <a:r>
                        <a:rPr lang="en-ZA" sz="1100" b="0" i="0" u="none" strike="noStrike">
                          <a:solidFill>
                            <a:srgbClr val="000000"/>
                          </a:solidFill>
                          <a:effectLst/>
                          <a:latin typeface="Calibri" panose="020F0502020204030204" pitchFamily="34" charset="0"/>
                        </a:rPr>
                        <a:t>167 526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6DEEE"/>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r" fontAlgn="b"/>
                      <a:r>
                        <a:rPr lang="en-ZA" sz="1100" b="0" i="0" u="none" strike="noStrike">
                          <a:solidFill>
                            <a:srgbClr val="000000"/>
                          </a:solidFill>
                          <a:effectLst/>
                          <a:latin typeface="Calibri" panose="020F0502020204030204" pitchFamily="34" charset="0"/>
                        </a:rPr>
                        <a:t>30 996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r" fontAlgn="b"/>
                      <a:r>
                        <a:rPr lang="en-ZA" sz="1100" b="0" i="0" u="none" strike="noStrike" dirty="0" smtClean="0">
                          <a:solidFill>
                            <a:srgbClr val="000000"/>
                          </a:solidFill>
                          <a:effectLst/>
                          <a:latin typeface="Calibri" panose="020F0502020204030204" pitchFamily="34" charset="0"/>
                        </a:rPr>
                        <a:t>-</a:t>
                      </a:r>
                      <a:endParaRPr lang="en-ZA"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E699"/>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r" fontAlgn="b"/>
                      <a:r>
                        <a:rPr lang="en-ZA" sz="11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r" fontAlgn="b"/>
                      <a:r>
                        <a:rPr lang="en-ZA" sz="1100" b="0" i="0" u="none" strike="noStrike" dirty="0" smtClean="0">
                          <a:solidFill>
                            <a:srgbClr val="000000"/>
                          </a:solidFill>
                          <a:effectLst/>
                          <a:latin typeface="Calibri" panose="020F0502020204030204" pitchFamily="34" charset="0"/>
                        </a:rPr>
                        <a:t>-</a:t>
                      </a:r>
                      <a:endParaRPr lang="en-ZA"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r" fontAlgn="b"/>
                      <a:r>
                        <a:rPr lang="en-ZA" sz="1100" b="0" i="0" u="none" strike="noStrike">
                          <a:solidFill>
                            <a:srgbClr val="000000"/>
                          </a:solidFill>
                          <a:effectLst/>
                          <a:latin typeface="Calibri" panose="020F0502020204030204" pitchFamily="34" charset="0"/>
                        </a:rPr>
                        <a:t>136 530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r" fontAlgn="b"/>
                      <a:r>
                        <a:rPr lang="en-ZA" sz="1100" b="0" i="0" u="none" strike="noStrike">
                          <a:solidFill>
                            <a:srgbClr val="000000"/>
                          </a:solidFill>
                          <a:effectLst/>
                          <a:latin typeface="Calibri" panose="020F0502020204030204" pitchFamily="34" charset="0"/>
                        </a:rPr>
                        <a:t>481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r" fontAlgn="b"/>
                      <a:r>
                        <a:rPr lang="en-ZA"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EFDA"/>
                    </a:solidFill>
                  </a:tcPr>
                </a:tc>
                <a:extLst>
                  <a:ext uri="{0D108BD9-81ED-4DB2-BD59-A6C34878D82A}">
                    <a16:rowId xmlns:a16="http://schemas.microsoft.com/office/drawing/2014/main" xmlns="" val="10005"/>
                  </a:ext>
                </a:extLst>
              </a:tr>
              <a:tr h="1708312">
                <a:tc gridSpan="9">
                  <a:txBody>
                    <a:bodyPr/>
                    <a:lstStyle/>
                    <a:p>
                      <a:pPr marL="285750" indent="-285750" algn="just">
                        <a:buFont typeface="Arial" panose="020B0604020202020204" pitchFamily="34" charset="0"/>
                        <a:buChar char="•"/>
                        <a:defRPr/>
                      </a:pPr>
                      <a:r>
                        <a:rPr kumimoji="0" lang="en-GB" sz="1600" b="1" i="0" u="none" strike="noStrike" kern="1200" cap="none" spc="0" normalizeH="0" baseline="0" noProof="0" dirty="0" err="1" smtClean="0">
                          <a:ln>
                            <a:noFill/>
                          </a:ln>
                          <a:solidFill>
                            <a:sysClr val="windowText" lastClr="000000"/>
                          </a:solidFill>
                          <a:effectLst/>
                          <a:uLnTx/>
                          <a:uFillTx/>
                          <a:latin typeface="Calibri" panose="020F0502020204030204" pitchFamily="34" charset="0"/>
                        </a:rPr>
                        <a:t>Upongolo</a:t>
                      </a:r>
                      <a:r>
                        <a:rPr kumimoji="0" lang="en-GB" sz="1600" b="1" i="0" u="none" strike="noStrike" kern="1200" cap="none" spc="0" normalizeH="0" baseline="0" noProof="0" dirty="0" smtClean="0">
                          <a:ln>
                            <a:noFill/>
                          </a:ln>
                          <a:solidFill>
                            <a:sysClr val="windowText" lastClr="000000"/>
                          </a:solidFill>
                          <a:effectLst/>
                          <a:uLnTx/>
                          <a:uFillTx/>
                          <a:latin typeface="Calibri" panose="020F0502020204030204" pitchFamily="34" charset="0"/>
                        </a:rPr>
                        <a:t> Local Municipality: </a:t>
                      </a:r>
                      <a:r>
                        <a:rPr kumimoji="0" lang="en-ZA" sz="1600" b="0" i="0" u="none" strike="noStrike" kern="1200" cap="none" spc="0" normalizeH="0" baseline="0" noProof="0" dirty="0" smtClean="0">
                          <a:ln>
                            <a:noFill/>
                          </a:ln>
                          <a:solidFill>
                            <a:sysClr val="windowText" lastClr="000000"/>
                          </a:solidFill>
                          <a:effectLst/>
                          <a:uLnTx/>
                          <a:uFillTx/>
                          <a:latin typeface="Calibri" panose="020F0502020204030204" pitchFamily="34" charset="0"/>
                          <a:ea typeface="Calibri" panose="020F0502020204030204" pitchFamily="34" charset="0"/>
                        </a:rPr>
                        <a:t>National Treasury approved the allocation of R31 million for 481 temporary shelters following disaster incidents. A payment schedule for the first tranche of R15,4 million was approved by National Treasury and paid.</a:t>
                      </a:r>
                    </a:p>
                    <a:p>
                      <a:pPr marL="285750" indent="-285750" algn="just">
                        <a:buFont typeface="Arial" panose="020B0604020202020204" pitchFamily="34" charset="0"/>
                        <a:buChar char="•"/>
                        <a:defRPr/>
                      </a:pPr>
                      <a:r>
                        <a:rPr lang="en-ZA" sz="1600" b="1" dirty="0" smtClean="0">
                          <a:solidFill>
                            <a:srgbClr val="000000"/>
                          </a:solidFill>
                          <a:latin typeface="Calibri" panose="020F0502020204030204" pitchFamily="34" charset="0"/>
                          <a:cs typeface="Calibri" panose="020F0502020204030204" pitchFamily="34" charset="0"/>
                        </a:rPr>
                        <a:t>John </a:t>
                      </a:r>
                      <a:r>
                        <a:rPr lang="en-ZA" sz="1600" b="1" dirty="0" err="1" smtClean="0">
                          <a:solidFill>
                            <a:srgbClr val="000000"/>
                          </a:solidFill>
                          <a:latin typeface="Calibri" panose="020F0502020204030204" pitchFamily="34" charset="0"/>
                          <a:cs typeface="Calibri" panose="020F0502020204030204" pitchFamily="34" charset="0"/>
                        </a:rPr>
                        <a:t>Taolo</a:t>
                      </a:r>
                      <a:r>
                        <a:rPr lang="en-ZA" sz="1600" b="1" dirty="0" smtClean="0">
                          <a:solidFill>
                            <a:srgbClr val="000000"/>
                          </a:solidFill>
                          <a:latin typeface="Calibri" panose="020F0502020204030204" pitchFamily="34" charset="0"/>
                          <a:cs typeface="Calibri" panose="020F0502020204030204" pitchFamily="34" charset="0"/>
                        </a:rPr>
                        <a:t> District Municipality: </a:t>
                      </a:r>
                      <a:r>
                        <a:rPr lang="en-ZA" sz="1600" dirty="0" smtClean="0">
                          <a:solidFill>
                            <a:srgbClr val="000000"/>
                          </a:solidFill>
                          <a:latin typeface="Calibri" panose="020F0502020204030204" pitchFamily="34" charset="0"/>
                          <a:cs typeface="Calibri" panose="020F0502020204030204" pitchFamily="34" charset="0"/>
                        </a:rPr>
                        <a:t>Submitted an application for </a:t>
                      </a:r>
                      <a:r>
                        <a:rPr lang="en-US" sz="1600" dirty="0" smtClean="0">
                          <a:solidFill>
                            <a:srgbClr val="000000"/>
                          </a:solidFill>
                          <a:latin typeface="Calibri" panose="020F0502020204030204" pitchFamily="34" charset="0"/>
                          <a:cs typeface="Calibri" panose="020F0502020204030204" pitchFamily="34" charset="0"/>
                        </a:rPr>
                        <a:t>52 households in Joe </a:t>
                      </a:r>
                      <a:r>
                        <a:rPr lang="en-US" sz="1600" dirty="0" err="1" smtClean="0">
                          <a:solidFill>
                            <a:srgbClr val="000000"/>
                          </a:solidFill>
                          <a:latin typeface="Calibri" panose="020F0502020204030204" pitchFamily="34" charset="0"/>
                          <a:cs typeface="Calibri" panose="020F0502020204030204" pitchFamily="34" charset="0"/>
                        </a:rPr>
                        <a:t>Morolong</a:t>
                      </a:r>
                      <a:r>
                        <a:rPr lang="en-US" sz="1600" dirty="0" smtClean="0">
                          <a:solidFill>
                            <a:srgbClr val="000000"/>
                          </a:solidFill>
                          <a:latin typeface="Calibri" panose="020F0502020204030204" pitchFamily="34" charset="0"/>
                          <a:cs typeface="Calibri" panose="020F0502020204030204" pitchFamily="34" charset="0"/>
                        </a:rPr>
                        <a:t> and 161 households in </a:t>
                      </a:r>
                      <a:r>
                        <a:rPr lang="en-US" sz="1600" dirty="0" err="1" smtClean="0">
                          <a:solidFill>
                            <a:srgbClr val="000000"/>
                          </a:solidFill>
                          <a:latin typeface="Calibri" panose="020F0502020204030204" pitchFamily="34" charset="0"/>
                          <a:cs typeface="Calibri" panose="020F0502020204030204" pitchFamily="34" charset="0"/>
                        </a:rPr>
                        <a:t>Ga-Segonyana</a:t>
                      </a:r>
                      <a:r>
                        <a:rPr lang="en-US" sz="1600" dirty="0" smtClean="0">
                          <a:solidFill>
                            <a:srgbClr val="000000"/>
                          </a:solidFill>
                          <a:latin typeface="Calibri" panose="020F0502020204030204" pitchFamily="34" charset="0"/>
                          <a:cs typeface="Calibri" panose="020F0502020204030204" pitchFamily="34" charset="0"/>
                        </a:rPr>
                        <a:t> </a:t>
                      </a:r>
                      <a:r>
                        <a:rPr lang="en-ZA" sz="1600" dirty="0" smtClean="0">
                          <a:solidFill>
                            <a:srgbClr val="000000"/>
                          </a:solidFill>
                          <a:latin typeface="Calibri" panose="020F0502020204030204" pitchFamily="34" charset="0"/>
                          <a:cs typeface="Calibri" panose="020F0502020204030204" pitchFamily="34" charset="0"/>
                        </a:rPr>
                        <a:t>estimating R 13,7 million, pending evaluation.</a:t>
                      </a:r>
                    </a:p>
                    <a:p>
                      <a:pPr algn="l" fontAlgn="b"/>
                      <a:endParaRPr lang="en-ZA"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r" fontAlgn="b"/>
                      <a:endParaRPr lang="en-ZA"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6DEEE"/>
                    </a:solidFill>
                  </a:tcPr>
                </a:tc>
                <a:tc hMerge="1">
                  <a:txBody>
                    <a:bodyPr/>
                    <a:lstStyle/>
                    <a:p>
                      <a:pPr algn="r" fontAlgn="b"/>
                      <a:endParaRPr lang="en-ZA"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hMerge="1">
                  <a:txBody>
                    <a:bodyPr/>
                    <a:lstStyle/>
                    <a:p>
                      <a:pPr algn="r" fontAlgn="b"/>
                      <a:endParaRPr lang="en-ZA"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E699"/>
                    </a:solidFill>
                  </a:tcPr>
                </a:tc>
                <a:tc hMerge="1">
                  <a:txBody>
                    <a:bodyPr/>
                    <a:lstStyle/>
                    <a:p>
                      <a:pPr algn="r" fontAlgn="b"/>
                      <a:endParaRPr lang="en-ZA"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algn="r" fontAlgn="b"/>
                      <a:endParaRPr lang="en-ZA"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hMerge="1">
                  <a:txBody>
                    <a:bodyPr/>
                    <a:lstStyle/>
                    <a:p>
                      <a:pPr algn="r" fontAlgn="b"/>
                      <a:endParaRPr lang="en-ZA"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hMerge="1">
                  <a:txBody>
                    <a:bodyPr/>
                    <a:lstStyle/>
                    <a:p>
                      <a:pPr algn="r" fontAlgn="b"/>
                      <a:endParaRPr lang="en-ZA"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hMerge="1">
                  <a:txBody>
                    <a:bodyPr/>
                    <a:lstStyle/>
                    <a:p>
                      <a:pPr algn="r" fontAlgn="b"/>
                      <a:endParaRPr lang="en-ZA"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EFDA"/>
                    </a:solid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2379237613"/>
      </p:ext>
    </p:extLst>
  </p:cSld>
  <p:clrMapOvr>
    <a:masterClrMapping/>
  </p:clrMapOvr>
  <p:transition spd="med">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2125" y="2348880"/>
            <a:ext cx="8229600" cy="964704"/>
          </a:xfrm>
        </p:spPr>
        <p:txBody>
          <a:bodyPr/>
          <a:lstStyle/>
          <a:p>
            <a:pPr marL="0" lvl="0" indent="0">
              <a:spcBef>
                <a:spcPct val="0"/>
              </a:spcBef>
              <a:buNone/>
              <a:defRPr/>
            </a:pPr>
            <a:r>
              <a:rPr lang="en-US" sz="2000" dirty="0">
                <a:solidFill>
                  <a:prstClr val="black"/>
                </a:solidFill>
                <a:latin typeface="Arial" pitchFamily="34" charset="0"/>
                <a:ea typeface="ＭＳ Ｐゴシック" pitchFamily="34" charset="-128"/>
              </a:rPr>
              <a:t>It is recommended that the </a:t>
            </a:r>
            <a:r>
              <a:rPr lang="en-US" sz="2000" dirty="0" smtClean="0">
                <a:solidFill>
                  <a:prstClr val="black"/>
                </a:solidFill>
                <a:latin typeface="Arial" pitchFamily="34" charset="0"/>
                <a:ea typeface="ＭＳ Ｐゴシック" pitchFamily="34" charset="-128"/>
              </a:rPr>
              <a:t>Portfolio  </a:t>
            </a:r>
            <a:r>
              <a:rPr lang="en-US" sz="2000" dirty="0">
                <a:solidFill>
                  <a:prstClr val="black"/>
                </a:solidFill>
                <a:latin typeface="Arial" pitchFamily="34" charset="0"/>
                <a:ea typeface="ＭＳ Ｐゴシック" pitchFamily="34" charset="-128"/>
              </a:rPr>
              <a:t>Committee </a:t>
            </a:r>
            <a:r>
              <a:rPr lang="en-US" sz="2000" dirty="0" smtClean="0">
                <a:solidFill>
                  <a:prstClr val="black"/>
                </a:solidFill>
                <a:latin typeface="Arial" pitchFamily="34" charset="0"/>
                <a:ea typeface="ＭＳ Ｐゴシック" pitchFamily="34" charset="-128"/>
              </a:rPr>
              <a:t>notes the </a:t>
            </a:r>
            <a:r>
              <a:rPr lang="en-US" sz="2000" dirty="0">
                <a:solidFill>
                  <a:prstClr val="black"/>
                </a:solidFill>
                <a:latin typeface="Arial" pitchFamily="34" charset="0"/>
                <a:ea typeface="ＭＳ Ｐゴシック" pitchFamily="34" charset="-128"/>
              </a:rPr>
              <a:t>Departmental performance for the quarter ended </a:t>
            </a:r>
            <a:r>
              <a:rPr lang="en-US" sz="2000" dirty="0" smtClean="0">
                <a:solidFill>
                  <a:prstClr val="black"/>
                </a:solidFill>
                <a:latin typeface="Arial" pitchFamily="34" charset="0"/>
                <a:ea typeface="ＭＳ Ｐゴシック" pitchFamily="34" charset="-128"/>
              </a:rPr>
              <a:t>30 September 2021</a:t>
            </a:r>
            <a:r>
              <a:rPr lang="en-US" sz="2000" dirty="0">
                <a:solidFill>
                  <a:prstClr val="black"/>
                </a:solidFill>
                <a:latin typeface="Arial" pitchFamily="34" charset="0"/>
                <a:ea typeface="ＭＳ Ｐゴシック" pitchFamily="34" charset="-128"/>
              </a:rPr>
              <a:t>.</a:t>
            </a:r>
          </a:p>
          <a:p>
            <a:endParaRPr lang="en-ZA" dirty="0"/>
          </a:p>
        </p:txBody>
      </p:sp>
      <p:sp>
        <p:nvSpPr>
          <p:cNvPr id="4" name="Slide Number Placeholder 3"/>
          <p:cNvSpPr>
            <a:spLocks noGrp="1"/>
          </p:cNvSpPr>
          <p:nvPr>
            <p:ph type="sldNum" sz="quarter" idx="10"/>
          </p:nvPr>
        </p:nvSpPr>
        <p:spPr/>
        <p:txBody>
          <a:bodyPr/>
          <a:lstStyle/>
          <a:p>
            <a:pPr>
              <a:defRPr/>
            </a:pPr>
            <a:fld id="{C177964D-3CDF-2F46-9E7D-3AB8485A2693}" type="slidenum">
              <a:rPr lang="en-US" altLang="en-US" smtClean="0"/>
              <a:pPr>
                <a:defRPr/>
              </a:pPr>
              <a:t>49</a:t>
            </a:fld>
            <a:endParaRPr lang="en-US" altLang="en-US" dirty="0"/>
          </a:p>
        </p:txBody>
      </p:sp>
      <p:sp>
        <p:nvSpPr>
          <p:cNvPr id="5" name="Footer Placeholder 4"/>
          <p:cNvSpPr>
            <a:spLocks noGrp="1"/>
          </p:cNvSpPr>
          <p:nvPr>
            <p:ph type="ftr" sz="quarter" idx="11"/>
          </p:nvPr>
        </p:nvSpPr>
        <p:spPr/>
        <p:txBody>
          <a:bodyPr/>
          <a:lstStyle/>
          <a:p>
            <a:pPr>
              <a:defRPr/>
            </a:pPr>
            <a:endParaRPr lang="en-US" dirty="0">
              <a:solidFill>
                <a:srgbClr val="000000">
                  <a:tint val="75000"/>
                </a:srgbClr>
              </a:solidFill>
            </a:endParaRPr>
          </a:p>
        </p:txBody>
      </p:sp>
      <p:sp>
        <p:nvSpPr>
          <p:cNvPr id="6" name="Date Placeholder 5"/>
          <p:cNvSpPr>
            <a:spLocks noGrp="1"/>
          </p:cNvSpPr>
          <p:nvPr>
            <p:ph type="dt" sz="half" idx="12"/>
          </p:nvPr>
        </p:nvSpPr>
        <p:spPr/>
        <p:txBody>
          <a:bodyPr/>
          <a:lstStyle/>
          <a:p>
            <a:pPr>
              <a:defRPr/>
            </a:pPr>
            <a:fld id="{04BCFF81-8853-7543-8BA2-A647B471C165}" type="datetime1">
              <a:rPr lang="en-US" altLang="en-US" smtClean="0"/>
              <a:pPr>
                <a:defRPr/>
              </a:pPr>
              <a:t>2/23/2022</a:t>
            </a:fld>
            <a:endParaRPr lang="en-US" altLang="en-US" dirty="0"/>
          </a:p>
        </p:txBody>
      </p:sp>
      <p:sp>
        <p:nvSpPr>
          <p:cNvPr id="7" name="Title 7"/>
          <p:cNvSpPr txBox="1">
            <a:spLocks/>
          </p:cNvSpPr>
          <p:nvPr/>
        </p:nvSpPr>
        <p:spPr bwMode="auto">
          <a:xfrm>
            <a:off x="251520" y="365125"/>
            <a:ext cx="8640960" cy="762000"/>
          </a:xfrm>
          <a:prstGeom prst="rect">
            <a:avLst/>
          </a:prstGeom>
          <a:solidFill>
            <a:srgbClr val="21633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2800" kern="1200" cap="all" baseline="0">
                <a:solidFill>
                  <a:schemeClr val="bg1"/>
                </a:solidFill>
                <a:latin typeface="Arial"/>
                <a:ea typeface="ＭＳ Ｐゴシック" pitchFamily="-108" charset="-128"/>
                <a:cs typeface="ＭＳ Ｐゴシック" pitchFamily="-108" charset="-128"/>
              </a:defRPr>
            </a:lvl1pPr>
            <a:lvl2pPr algn="ctr" defTabSz="457200"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2pPr>
            <a:lvl3pPr algn="ctr" defTabSz="457200"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3pPr>
            <a:lvl4pPr algn="ctr" defTabSz="457200"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4pPr>
            <a:lvl5pPr algn="ctr" defTabSz="457200"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pPr algn="ctr">
              <a:defRPr/>
            </a:pPr>
            <a:r>
              <a:rPr lang="en-ZA" sz="2400" b="1" cap="none" dirty="0" smtClean="0">
                <a:solidFill>
                  <a:sysClr val="window" lastClr="FFFFFF"/>
                </a:solidFill>
                <a:cs typeface="Arial" pitchFamily="34" charset="0"/>
              </a:rPr>
              <a:t>7.  RECOMMENDATION</a:t>
            </a:r>
            <a:endParaRPr lang="en-US" sz="2400" b="1" cap="none" dirty="0">
              <a:solidFill>
                <a:sysClr val="window" lastClr="FFFFFF"/>
              </a:solidFill>
            </a:endParaRPr>
          </a:p>
        </p:txBody>
      </p:sp>
    </p:spTree>
    <p:extLst>
      <p:ext uri="{BB962C8B-B14F-4D97-AF65-F5344CB8AC3E}">
        <p14:creationId xmlns:p14="http://schemas.microsoft.com/office/powerpoint/2010/main" xmlns="" val="1154700722"/>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752" y="908720"/>
            <a:ext cx="9036496" cy="4608511"/>
          </a:xfrm>
        </p:spPr>
        <p:txBody>
          <a:bodyPr/>
          <a:lstStyle/>
          <a:p>
            <a:pPr marL="288925" lvl="0" indent="-288925" algn="just" eaLnBrk="0" hangingPunct="0"/>
            <a:r>
              <a:rPr lang="en-US" sz="1600" dirty="0">
                <a:solidFill>
                  <a:prstClr val="black"/>
                </a:solidFill>
                <a:ea typeface="MS PGothic" panose="020B0600070205080204" pitchFamily="34" charset="-128"/>
              </a:rPr>
              <a:t>The Department budget structure is divided into five programmes:</a:t>
            </a:r>
          </a:p>
          <a:p>
            <a:pPr marL="288925" lvl="1" indent="0" algn="just" eaLnBrk="0" hangingPunct="0">
              <a:buNone/>
            </a:pPr>
            <a:r>
              <a:rPr lang="en-ZA" sz="1600" b="1" dirty="0" smtClean="0">
                <a:solidFill>
                  <a:prstClr val="black"/>
                </a:solidFill>
                <a:ea typeface="MS PGothic" panose="020B0600070205080204" pitchFamily="34" charset="-128"/>
              </a:rPr>
              <a:t>Programme </a:t>
            </a:r>
            <a:r>
              <a:rPr lang="en-ZA" sz="1600" b="1" dirty="0">
                <a:solidFill>
                  <a:prstClr val="black"/>
                </a:solidFill>
                <a:ea typeface="MS PGothic" panose="020B0600070205080204" pitchFamily="34" charset="-128"/>
              </a:rPr>
              <a:t>1:  Administration  (ADM)</a:t>
            </a:r>
          </a:p>
          <a:p>
            <a:pPr marL="914400" lvl="1" indent="-288925" algn="just" eaLnBrk="0" hangingPunct="0">
              <a:buFont typeface="Wingdings" panose="05000000000000000000" pitchFamily="2" charset="2"/>
              <a:buChar char="§"/>
            </a:pPr>
            <a:r>
              <a:rPr lang="en-ZA" sz="1600" dirty="0" smtClean="0">
                <a:solidFill>
                  <a:prstClr val="black"/>
                </a:solidFill>
                <a:ea typeface="MS PGothic" panose="020B0600070205080204" pitchFamily="34" charset="-128"/>
              </a:rPr>
              <a:t>Purpose</a:t>
            </a:r>
            <a:r>
              <a:rPr lang="en-ZA" sz="1600" dirty="0">
                <a:solidFill>
                  <a:prstClr val="black"/>
                </a:solidFill>
                <a:ea typeface="MS PGothic" panose="020B0600070205080204" pitchFamily="34" charset="-128"/>
              </a:rPr>
              <a:t>: </a:t>
            </a:r>
            <a:r>
              <a:rPr lang="en-US" sz="1600" dirty="0">
                <a:solidFill>
                  <a:prstClr val="black"/>
                </a:solidFill>
                <a:ea typeface="MS PGothic" panose="020B0600070205080204" pitchFamily="34" charset="-128"/>
              </a:rPr>
              <a:t>Provide strategic leadership, management, and support services to the Department.</a:t>
            </a:r>
          </a:p>
          <a:p>
            <a:pPr marL="457200" lvl="1" indent="0" algn="just" eaLnBrk="0" hangingPunct="0">
              <a:buNone/>
            </a:pPr>
            <a:endParaRPr lang="en-US" sz="1600" dirty="0">
              <a:solidFill>
                <a:prstClr val="black"/>
              </a:solidFill>
              <a:ea typeface="MS PGothic" panose="020B0600070205080204" pitchFamily="34" charset="-128"/>
            </a:endParaRPr>
          </a:p>
          <a:p>
            <a:pPr marL="288925" lvl="1" indent="0" algn="just" eaLnBrk="0" hangingPunct="0">
              <a:buNone/>
            </a:pPr>
            <a:r>
              <a:rPr lang="en-ZA" sz="1600" b="1" dirty="0">
                <a:solidFill>
                  <a:prstClr val="black"/>
                </a:solidFill>
                <a:ea typeface="MS PGothic" panose="020B0600070205080204" pitchFamily="34" charset="-128"/>
              </a:rPr>
              <a:t>Programme 2:  </a:t>
            </a:r>
            <a:r>
              <a:rPr lang="en-US" sz="1600" b="1" dirty="0">
                <a:solidFill>
                  <a:prstClr val="black"/>
                </a:solidFill>
                <a:ea typeface="MS PGothic" panose="020B0600070205080204" pitchFamily="34" charset="-128"/>
              </a:rPr>
              <a:t>Integrated Human Settlements Planning and Development Programme</a:t>
            </a:r>
            <a:r>
              <a:rPr lang="en-ZA" sz="1600" b="1" dirty="0">
                <a:solidFill>
                  <a:prstClr val="black"/>
                </a:solidFill>
                <a:ea typeface="MS PGothic" panose="020B0600070205080204" pitchFamily="34" charset="-128"/>
              </a:rPr>
              <a:t> (IHSPDP</a:t>
            </a:r>
            <a:r>
              <a:rPr lang="en-ZA" sz="1600" b="1" dirty="0" smtClean="0">
                <a:solidFill>
                  <a:prstClr val="black"/>
                </a:solidFill>
                <a:ea typeface="MS PGothic" panose="020B0600070205080204" pitchFamily="34" charset="-128"/>
              </a:rPr>
              <a:t>)</a:t>
            </a:r>
            <a:endParaRPr lang="en-ZA" sz="1600" b="1" dirty="0">
              <a:solidFill>
                <a:prstClr val="black"/>
              </a:solidFill>
              <a:ea typeface="MS PGothic" panose="020B0600070205080204" pitchFamily="34" charset="-128"/>
            </a:endParaRPr>
          </a:p>
          <a:p>
            <a:pPr marL="914400" lvl="1" indent="-288925" algn="just" eaLnBrk="0" hangingPunct="0">
              <a:buFont typeface="Wingdings" panose="05000000000000000000" pitchFamily="2" charset="2"/>
              <a:buChar char="§"/>
            </a:pPr>
            <a:r>
              <a:rPr lang="en-US" sz="1600" dirty="0">
                <a:solidFill>
                  <a:prstClr val="black"/>
                </a:solidFill>
                <a:ea typeface="MS PGothic" panose="020B0600070205080204" pitchFamily="34" charset="-128"/>
              </a:rPr>
              <a:t>Purpose: Manage the development of policy, planning and research in the creation of sustainable and integrated human settlements, oversee the delivery of the integrated residential development programme, provide public entity oversight, and coordinate intergovernmental partnerships with stakeholders</a:t>
            </a:r>
          </a:p>
          <a:p>
            <a:pPr marL="914400" lvl="1" indent="-288925" algn="just" eaLnBrk="0" hangingPunct="0">
              <a:buFont typeface="Wingdings" panose="05000000000000000000" pitchFamily="2" charset="2"/>
              <a:buChar char="§"/>
            </a:pPr>
            <a:endParaRPr lang="en-ZA" sz="1600" dirty="0">
              <a:solidFill>
                <a:prstClr val="black"/>
              </a:solidFill>
              <a:ea typeface="MS PGothic" panose="020B0600070205080204" pitchFamily="34" charset="-128"/>
            </a:endParaRPr>
          </a:p>
          <a:p>
            <a:pPr marL="288925" lvl="1" indent="0" algn="just" eaLnBrk="0" hangingPunct="0">
              <a:buNone/>
            </a:pPr>
            <a:r>
              <a:rPr lang="en-ZA" sz="1600" b="1" dirty="0">
                <a:solidFill>
                  <a:prstClr val="black"/>
                </a:solidFill>
                <a:ea typeface="MS PGothic" panose="020B0600070205080204" pitchFamily="34" charset="-128"/>
              </a:rPr>
              <a:t>Programme 3:  Informal Settlements Upgrading Programme (ISUP)</a:t>
            </a:r>
          </a:p>
          <a:p>
            <a:pPr marL="914400" lvl="1" indent="-288925" algn="just" eaLnBrk="0" hangingPunct="0">
              <a:buFont typeface="Wingdings" panose="05000000000000000000" pitchFamily="2" charset="2"/>
              <a:buChar char="§"/>
            </a:pPr>
            <a:r>
              <a:rPr lang="en-ZA" sz="1600" dirty="0" smtClean="0">
                <a:solidFill>
                  <a:prstClr val="black"/>
                </a:solidFill>
                <a:ea typeface="MS PGothic" panose="020B0600070205080204" pitchFamily="34" charset="-128"/>
              </a:rPr>
              <a:t>Purpose</a:t>
            </a:r>
            <a:r>
              <a:rPr lang="en-ZA" sz="1600" dirty="0">
                <a:solidFill>
                  <a:prstClr val="black"/>
                </a:solidFill>
                <a:ea typeface="MS PGothic" panose="020B0600070205080204" pitchFamily="34" charset="-128"/>
              </a:rPr>
              <a:t>: </a:t>
            </a:r>
            <a:r>
              <a:rPr lang="en-US" sz="1600" dirty="0">
                <a:solidFill>
                  <a:prstClr val="black"/>
                </a:solidFill>
                <a:ea typeface="MS PGothic" panose="020B0600070205080204" pitchFamily="34" charset="-128"/>
              </a:rPr>
              <a:t>Provide policy, planning and capacity support for upgrading informal settlements, and oversee implementation of the Informal Settlements Upgrading Programme in terms of Volume 4, Part 3 of the 2009 Housing Code.</a:t>
            </a:r>
          </a:p>
          <a:p>
            <a:endParaRPr lang="en-ZA" dirty="0"/>
          </a:p>
        </p:txBody>
      </p:sp>
      <p:sp>
        <p:nvSpPr>
          <p:cNvPr id="4" name="Slide Number Placeholder 3"/>
          <p:cNvSpPr>
            <a:spLocks noGrp="1"/>
          </p:cNvSpPr>
          <p:nvPr>
            <p:ph type="sldNum" sz="quarter" idx="10"/>
          </p:nvPr>
        </p:nvSpPr>
        <p:spPr/>
        <p:txBody>
          <a:bodyPr/>
          <a:lstStyle/>
          <a:p>
            <a:pPr>
              <a:defRPr/>
            </a:pPr>
            <a:fld id="{C177964D-3CDF-2F46-9E7D-3AB8485A2693}" type="slidenum">
              <a:rPr lang="en-US" altLang="en-US" smtClean="0"/>
              <a:pPr>
                <a:defRPr/>
              </a:pPr>
              <a:t>5</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Date Placeholder 5"/>
          <p:cNvSpPr>
            <a:spLocks noGrp="1"/>
          </p:cNvSpPr>
          <p:nvPr>
            <p:ph type="dt" sz="half" idx="12"/>
          </p:nvPr>
        </p:nvSpPr>
        <p:spPr/>
        <p:txBody>
          <a:bodyPr/>
          <a:lstStyle/>
          <a:p>
            <a:pPr>
              <a:defRPr/>
            </a:pPr>
            <a:fld id="{04BCFF81-8853-7543-8BA2-A647B471C165}" type="datetime1">
              <a:rPr lang="en-US" altLang="en-US" smtClean="0"/>
              <a:pPr>
                <a:defRPr/>
              </a:pPr>
              <a:t>2/23/2022</a:t>
            </a:fld>
            <a:endParaRPr lang="en-US" altLang="en-US" dirty="0"/>
          </a:p>
        </p:txBody>
      </p:sp>
      <p:sp>
        <p:nvSpPr>
          <p:cNvPr id="7" name="Rectangle 6"/>
          <p:cNvSpPr/>
          <p:nvPr/>
        </p:nvSpPr>
        <p:spPr>
          <a:xfrm>
            <a:off x="0" y="0"/>
            <a:ext cx="9144000" cy="461665"/>
          </a:xfrm>
          <a:prstGeom prst="rect">
            <a:avLst/>
          </a:prstGeom>
          <a:solidFill>
            <a:schemeClr val="tx2">
              <a:lumMod val="90000"/>
              <a:lumOff val="10000"/>
            </a:scheme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solidFill>
                  <a:schemeClr val="bg1"/>
                </a:solidFill>
                <a:effectLst/>
                <a:uLnTx/>
                <a:uFillTx/>
                <a:latin typeface="Arial"/>
                <a:ea typeface="MS PGothic" panose="020B0600070205080204" pitchFamily="34" charset="-128"/>
              </a:rPr>
              <a:t>DEPARTMENTAL BUDGET STRUCTURE </a:t>
            </a:r>
            <a:endParaRPr kumimoji="0" lang="en-ZA" b="0" i="0" u="none" strike="noStrike" kern="0" cap="none" spc="0" normalizeH="0" baseline="0" noProof="0" dirty="0" smtClean="0">
              <a:ln>
                <a:noFill/>
              </a:ln>
              <a:solidFill>
                <a:schemeClr val="bg1"/>
              </a:solidFill>
              <a:effectLst/>
              <a:uLnTx/>
              <a:uFillTx/>
            </a:endParaRPr>
          </a:p>
        </p:txBody>
      </p:sp>
    </p:spTree>
    <p:extLst>
      <p:ext uri="{BB962C8B-B14F-4D97-AF65-F5344CB8AC3E}">
        <p14:creationId xmlns:p14="http://schemas.microsoft.com/office/powerpoint/2010/main" xmlns="" val="2998035793"/>
      </p:ext>
    </p:extLst>
  </p:cSld>
  <p:clrMapOvr>
    <a:masterClrMapping/>
  </p:clrMapOvr>
  <p:transition spd="med">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Number Placeholder 5">
            <a:extLst>
              <a:ext uri="{FF2B5EF4-FFF2-40B4-BE49-F238E27FC236}">
                <a16:creationId xmlns:a16="http://schemas.microsoft.com/office/drawing/2014/main" xmlns="" id="{7E4DA517-8A7E-9B42-BCA6-8F4E8519105A}"/>
              </a:ext>
            </a:extLst>
          </p:cNvPr>
          <p:cNvSpPr>
            <a:spLocks noGrp="1" noChangeArrowheads="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332AF86D-99C6-6143-AE6A-3EEE8620ED62}" type="slidenum">
              <a:rPr lang="en-US" altLang="en-US" sz="800">
                <a:solidFill>
                  <a:srgbClr val="898989"/>
                </a:solidFill>
              </a:rPr>
              <a:pPr>
                <a:spcBef>
                  <a:spcPct val="0"/>
                </a:spcBef>
                <a:buFontTx/>
                <a:buNone/>
              </a:pPr>
              <a:t>50</a:t>
            </a:fld>
            <a:endParaRPr lang="en-US" altLang="en-US" sz="800" dirty="0">
              <a:solidFill>
                <a:srgbClr val="898989"/>
              </a:solidFill>
            </a:endParaRPr>
          </a:p>
        </p:txBody>
      </p:sp>
      <p:sp>
        <p:nvSpPr>
          <p:cNvPr id="5" name="Footer Placeholder 4">
            <a:extLst>
              <a:ext uri="{FF2B5EF4-FFF2-40B4-BE49-F238E27FC236}">
                <a16:creationId xmlns:a16="http://schemas.microsoft.com/office/drawing/2014/main" xmlns="" id="{9E48EFD2-FC6C-C841-84AF-767173DD7B28}"/>
              </a:ext>
            </a:extLst>
          </p:cNvPr>
          <p:cNvSpPr>
            <a:spLocks noGrp="1"/>
          </p:cNvSpPr>
          <p:nvPr>
            <p:ph type="ftr" sz="quarter" idx="11"/>
          </p:nvPr>
        </p:nvSpPr>
        <p:spPr/>
        <p:txBody>
          <a:bodyPr/>
          <a:lstStyle/>
          <a:p>
            <a:pPr>
              <a:defRPr/>
            </a:pPr>
            <a:endParaRPr lang="en-US" dirty="0">
              <a:solidFill>
                <a:srgbClr val="000000">
                  <a:tint val="75000"/>
                </a:srgbClr>
              </a:solidFill>
            </a:endParaRPr>
          </a:p>
        </p:txBody>
      </p:sp>
      <p:sp>
        <p:nvSpPr>
          <p:cNvPr id="11267" name="Date Placeholder 3">
            <a:extLst>
              <a:ext uri="{FF2B5EF4-FFF2-40B4-BE49-F238E27FC236}">
                <a16:creationId xmlns:a16="http://schemas.microsoft.com/office/drawing/2014/main" xmlns="" id="{53C3100E-0E57-464B-B78D-49056EF01C3F}"/>
              </a:ext>
            </a:extLst>
          </p:cNvPr>
          <p:cNvSpPr>
            <a:spLocks noGrp="1" noChangeArrowheads="1"/>
          </p:cNvSpPr>
          <p:nvPr>
            <p:ph type="dt"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5015C715-C476-A44E-84FF-A09BC0038406}" type="datetime1">
              <a:rPr lang="en-US" altLang="en-US" sz="800">
                <a:solidFill>
                  <a:srgbClr val="898989"/>
                </a:solidFill>
              </a:rPr>
              <a:pPr>
                <a:spcBef>
                  <a:spcPct val="0"/>
                </a:spcBef>
                <a:buFontTx/>
                <a:buNone/>
              </a:pPr>
              <a:t>2/23/2022</a:t>
            </a:fld>
            <a:endParaRPr lang="en-US" altLang="en-US" sz="800" dirty="0">
              <a:solidFill>
                <a:srgbClr val="898989"/>
              </a:solidFill>
            </a:endParaRPr>
          </a:p>
        </p:txBody>
      </p:sp>
      <p:sp>
        <p:nvSpPr>
          <p:cNvPr id="11268" name="Title 1">
            <a:extLst>
              <a:ext uri="{FF2B5EF4-FFF2-40B4-BE49-F238E27FC236}">
                <a16:creationId xmlns:a16="http://schemas.microsoft.com/office/drawing/2014/main" xmlns="" id="{04DC194A-4A50-984A-A4FF-18E7C1994EFA}"/>
              </a:ext>
            </a:extLst>
          </p:cNvPr>
          <p:cNvSpPr>
            <a:spLocks noGrp="1"/>
          </p:cNvSpPr>
          <p:nvPr>
            <p:ph type="title" idx="4294967295"/>
          </p:nvPr>
        </p:nvSpPr>
        <p:spPr>
          <a:xfrm>
            <a:off x="323528" y="2204864"/>
            <a:ext cx="8305800" cy="838200"/>
          </a:xfrm>
        </p:spPr>
        <p:txBody>
          <a:bodyPr/>
          <a:lstStyle/>
          <a:p>
            <a:pPr eaLnBrk="1" hangingPunct="1"/>
            <a:r>
              <a:rPr lang="en-US" altLang="en-US" dirty="0">
                <a:latin typeface="Arial" panose="020B0604020202020204" pitchFamily="34" charset="0"/>
                <a:ea typeface="ＭＳ Ｐゴシック" panose="020B0600070205080204" pitchFamily="34" charset="-128"/>
                <a:cs typeface="Arial" panose="020B0604020202020204" pitchFamily="34" charset="0"/>
              </a:rPr>
              <a:t>THANK YOU</a:t>
            </a:r>
          </a:p>
        </p:txBody>
      </p:sp>
    </p:spTree>
    <p:extLst>
      <p:ext uri="{BB962C8B-B14F-4D97-AF65-F5344CB8AC3E}">
        <p14:creationId xmlns:p14="http://schemas.microsoft.com/office/powerpoint/2010/main" xmlns="" val="786436463"/>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chemeClr val="tx2">
              <a:lumMod val="90000"/>
              <a:lumOff val="10000"/>
            </a:schemeClr>
          </a:solidFill>
        </p:spPr>
        <p:txBody>
          <a:bodyPr/>
          <a:lstStyle/>
          <a:p>
            <a:r>
              <a:rPr lang="en-US" sz="2400" b="1" dirty="0">
                <a:solidFill>
                  <a:schemeClr val="bg1"/>
                </a:solidFill>
                <a:ea typeface="MS PGothic" panose="020B0600070205080204" pitchFamily="34" charset="-128"/>
              </a:rPr>
              <a:t>DEPARTMENTAL BUDGET </a:t>
            </a:r>
            <a:r>
              <a:rPr lang="en-US" sz="2400" b="1" dirty="0" smtClean="0">
                <a:solidFill>
                  <a:schemeClr val="bg1"/>
                </a:solidFill>
                <a:ea typeface="MS PGothic" panose="020B0600070205080204" pitchFamily="34" charset="-128"/>
              </a:rPr>
              <a:t>STRUCTURE</a:t>
            </a:r>
            <a:endParaRPr lang="en-ZA" sz="2400" dirty="0">
              <a:solidFill>
                <a:schemeClr val="bg1"/>
              </a:solidFill>
            </a:endParaRPr>
          </a:p>
        </p:txBody>
      </p:sp>
      <p:sp>
        <p:nvSpPr>
          <p:cNvPr id="3" name="Content Placeholder 2"/>
          <p:cNvSpPr>
            <a:spLocks noGrp="1"/>
          </p:cNvSpPr>
          <p:nvPr>
            <p:ph idx="1"/>
          </p:nvPr>
        </p:nvSpPr>
        <p:spPr/>
        <p:txBody>
          <a:bodyPr/>
          <a:lstStyle/>
          <a:p>
            <a:pPr marL="288925" lvl="1" indent="0" algn="just" eaLnBrk="0" hangingPunct="0">
              <a:buNone/>
            </a:pPr>
            <a:r>
              <a:rPr lang="en-ZA" sz="1800" b="1" dirty="0">
                <a:solidFill>
                  <a:prstClr val="black"/>
                </a:solidFill>
                <a:ea typeface="MS PGothic" panose="020B0600070205080204" pitchFamily="34" charset="-128"/>
              </a:rPr>
              <a:t>Programme 4: </a:t>
            </a:r>
            <a:r>
              <a:rPr lang="en-US" sz="1800" b="1" dirty="0">
                <a:solidFill>
                  <a:prstClr val="black"/>
                </a:solidFill>
                <a:ea typeface="MS PGothic" panose="020B0600070205080204" pitchFamily="34" charset="-128"/>
              </a:rPr>
              <a:t>Rental and Social Housing Programme </a:t>
            </a:r>
            <a:r>
              <a:rPr lang="en-ZA" sz="1800" b="1" dirty="0">
                <a:solidFill>
                  <a:prstClr val="black"/>
                </a:solidFill>
                <a:ea typeface="MS PGothic" panose="020B0600070205080204" pitchFamily="34" charset="-128"/>
              </a:rPr>
              <a:t>(RSHP)</a:t>
            </a:r>
          </a:p>
          <a:p>
            <a:pPr marL="288925" lvl="1" indent="0" algn="just" eaLnBrk="0" hangingPunct="0">
              <a:buNone/>
            </a:pPr>
            <a:endParaRPr lang="en-ZA" sz="1800" b="1" dirty="0">
              <a:solidFill>
                <a:prstClr val="black"/>
              </a:solidFill>
              <a:ea typeface="MS PGothic" panose="020B0600070205080204" pitchFamily="34" charset="-128"/>
            </a:endParaRPr>
          </a:p>
          <a:p>
            <a:pPr marL="914400" lvl="1" indent="-288925" algn="just" eaLnBrk="0" hangingPunct="0">
              <a:buFont typeface="Wingdings" panose="05000000000000000000" pitchFamily="2" charset="2"/>
              <a:buChar char="§"/>
            </a:pPr>
            <a:r>
              <a:rPr lang="en-US" sz="1800" dirty="0">
                <a:solidFill>
                  <a:prstClr val="black"/>
                </a:solidFill>
                <a:ea typeface="MS PGothic" panose="020B0600070205080204" pitchFamily="34" charset="-128"/>
              </a:rPr>
              <a:t>Purpose: Promote the provision of affordable rental housing, monitor the performance of the Social Housing Regulatory Authority (SHRA), and develop capabilities in the rental housing sector through intergovernmental collaboration and evidence-based research</a:t>
            </a:r>
          </a:p>
          <a:p>
            <a:pPr marL="625475" lvl="1" indent="0" algn="just" eaLnBrk="0" hangingPunct="0">
              <a:buNone/>
            </a:pPr>
            <a:r>
              <a:rPr lang="en-GB" sz="1800" dirty="0">
                <a:solidFill>
                  <a:prstClr val="black"/>
                </a:solidFill>
                <a:ea typeface="MS PGothic" panose="020B0600070205080204" pitchFamily="34" charset="-128"/>
              </a:rPr>
              <a:t> </a:t>
            </a:r>
          </a:p>
          <a:p>
            <a:pPr marL="288925" lvl="1" indent="0" algn="just" eaLnBrk="0" hangingPunct="0">
              <a:buNone/>
            </a:pPr>
            <a:r>
              <a:rPr lang="en-ZA" sz="1800" b="1" dirty="0">
                <a:solidFill>
                  <a:prstClr val="black"/>
                </a:solidFill>
                <a:ea typeface="MS PGothic" panose="020B0600070205080204" pitchFamily="34" charset="-128"/>
              </a:rPr>
              <a:t>Programme 5: Affordable Housing Programme (AFP)</a:t>
            </a:r>
          </a:p>
          <a:p>
            <a:pPr marL="288925" lvl="1" indent="0" algn="just" eaLnBrk="0" hangingPunct="0">
              <a:buNone/>
            </a:pPr>
            <a:endParaRPr lang="en-ZA" sz="1800" b="1" dirty="0">
              <a:solidFill>
                <a:prstClr val="black"/>
              </a:solidFill>
              <a:ea typeface="MS PGothic" panose="020B0600070205080204" pitchFamily="34" charset="-128"/>
            </a:endParaRPr>
          </a:p>
          <a:p>
            <a:pPr marL="914400" lvl="1" indent="-288925" algn="just" eaLnBrk="0" hangingPunct="0">
              <a:buFont typeface="Wingdings" panose="05000000000000000000" pitchFamily="2" charset="2"/>
              <a:buChar char="§"/>
            </a:pPr>
            <a:r>
              <a:rPr lang="en-ZA" sz="1800" dirty="0">
                <a:solidFill>
                  <a:prstClr val="black"/>
                </a:solidFill>
                <a:ea typeface="MS PGothic" panose="020B0600070205080204" pitchFamily="34" charset="-128"/>
              </a:rPr>
              <a:t>Purpose: </a:t>
            </a:r>
            <a:r>
              <a:rPr lang="en-US" sz="1800" dirty="0">
                <a:solidFill>
                  <a:prstClr val="black"/>
                </a:solidFill>
                <a:ea typeface="MS PGothic" panose="020B0600070205080204" pitchFamily="34" charset="-128"/>
              </a:rPr>
              <a:t>Facilitate the provision of affordable housing finance, monitor market trends, and develop research and policies that respond to demand. Oversee housing finance entities that report to the Minister</a:t>
            </a:r>
            <a:r>
              <a:rPr lang="en-ZA" sz="1800" dirty="0">
                <a:solidFill>
                  <a:prstClr val="black"/>
                </a:solidFill>
                <a:ea typeface="MS PGothic" panose="020B0600070205080204" pitchFamily="34" charset="-128"/>
              </a:rPr>
              <a:t>.</a:t>
            </a:r>
            <a:endParaRPr lang="en-US" sz="1800" dirty="0">
              <a:solidFill>
                <a:prstClr val="black"/>
              </a:solidFill>
              <a:ea typeface="MS PGothic" panose="020B0600070205080204" pitchFamily="34" charset="-128"/>
            </a:endParaRPr>
          </a:p>
          <a:p>
            <a:endParaRPr lang="en-ZA" dirty="0"/>
          </a:p>
        </p:txBody>
      </p:sp>
      <p:sp>
        <p:nvSpPr>
          <p:cNvPr id="4" name="Slide Number Placeholder 3"/>
          <p:cNvSpPr>
            <a:spLocks noGrp="1"/>
          </p:cNvSpPr>
          <p:nvPr>
            <p:ph type="sldNum" sz="quarter" idx="10"/>
          </p:nvPr>
        </p:nvSpPr>
        <p:spPr/>
        <p:txBody>
          <a:bodyPr/>
          <a:lstStyle/>
          <a:p>
            <a:pPr>
              <a:defRPr/>
            </a:pPr>
            <a:fld id="{C177964D-3CDF-2F46-9E7D-3AB8485A2693}" type="slidenum">
              <a:rPr lang="en-US" altLang="en-US" smtClean="0"/>
              <a:pPr>
                <a:defRPr/>
              </a:pPr>
              <a:t>6</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Date Placeholder 5"/>
          <p:cNvSpPr>
            <a:spLocks noGrp="1"/>
          </p:cNvSpPr>
          <p:nvPr>
            <p:ph type="dt" sz="half" idx="12"/>
          </p:nvPr>
        </p:nvSpPr>
        <p:spPr/>
        <p:txBody>
          <a:bodyPr/>
          <a:lstStyle/>
          <a:p>
            <a:pPr>
              <a:defRPr/>
            </a:pPr>
            <a:fld id="{04BCFF81-8853-7543-8BA2-A647B471C165}" type="datetime1">
              <a:rPr lang="en-US" altLang="en-US" smtClean="0"/>
              <a:pPr>
                <a:defRPr/>
              </a:pPr>
              <a:t>2/23/2022</a:t>
            </a:fld>
            <a:endParaRPr lang="en-US" altLang="en-US" dirty="0"/>
          </a:p>
        </p:txBody>
      </p:sp>
    </p:spTree>
    <p:extLst>
      <p:ext uri="{BB962C8B-B14F-4D97-AF65-F5344CB8AC3E}">
        <p14:creationId xmlns:p14="http://schemas.microsoft.com/office/powerpoint/2010/main" xmlns="" val="3088763095"/>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646040"/>
            <a:ext cx="8928992" cy="1143000"/>
          </a:xfrm>
          <a:solidFill>
            <a:schemeClr val="tx2">
              <a:lumMod val="90000"/>
              <a:lumOff val="10000"/>
            </a:schemeClr>
          </a:solidFill>
        </p:spPr>
        <p:txBody>
          <a:bodyPr/>
          <a:lstStyle/>
          <a:p>
            <a:r>
              <a:rPr lang="en-US" sz="2400" b="1" dirty="0" smtClean="0">
                <a:solidFill>
                  <a:schemeClr val="bg1"/>
                </a:solidFill>
              </a:rPr>
              <a:t>3. DEPARTMENTAL QUARTER 2 PERFORMANCE AS PER APPROVED ANNUAL PERFORMANCE PLAN 2021/2022</a:t>
            </a:r>
            <a:endParaRPr lang="en-US" sz="2400" b="1" dirty="0">
              <a:solidFill>
                <a:schemeClr val="bg1"/>
              </a:solidFill>
            </a:endParaRPr>
          </a:p>
        </p:txBody>
      </p:sp>
      <p:sp>
        <p:nvSpPr>
          <p:cNvPr id="4" name="Slide Number Placeholder 3"/>
          <p:cNvSpPr>
            <a:spLocks noGrp="1"/>
          </p:cNvSpPr>
          <p:nvPr>
            <p:ph type="sldNum" sz="quarter" idx="10"/>
          </p:nvPr>
        </p:nvSpPr>
        <p:spPr/>
        <p:txBody>
          <a:bodyPr/>
          <a:lstStyle/>
          <a:p>
            <a:pPr>
              <a:defRPr/>
            </a:pPr>
            <a:fld id="{C177964D-3CDF-2F46-9E7D-3AB8485A2693}" type="slidenum">
              <a:rPr lang="en-US" altLang="en-US" smtClean="0"/>
              <a:pPr>
                <a:defRPr/>
              </a:pPr>
              <a:t>7</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Date Placeholder 5"/>
          <p:cNvSpPr>
            <a:spLocks noGrp="1"/>
          </p:cNvSpPr>
          <p:nvPr>
            <p:ph type="dt" sz="half" idx="12"/>
          </p:nvPr>
        </p:nvSpPr>
        <p:spPr/>
        <p:txBody>
          <a:bodyPr/>
          <a:lstStyle/>
          <a:p>
            <a:pPr>
              <a:defRPr/>
            </a:pPr>
            <a:fld id="{04BCFF81-8853-7543-8BA2-A647B471C165}" type="datetime1">
              <a:rPr lang="en-US" altLang="en-US" smtClean="0"/>
              <a:pPr>
                <a:defRPr/>
              </a:pPr>
              <a:t>2/23/2022</a:t>
            </a:fld>
            <a:endParaRPr lang="en-US" altLang="en-US" dirty="0"/>
          </a:p>
        </p:txBody>
      </p:sp>
    </p:spTree>
    <p:extLst>
      <p:ext uri="{BB962C8B-B14F-4D97-AF65-F5344CB8AC3E}">
        <p14:creationId xmlns:p14="http://schemas.microsoft.com/office/powerpoint/2010/main" xmlns="" val="743956728"/>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solidFill>
                  <a:srgbClr val="000000"/>
                </a:solidFill>
                <a:latin typeface="Arial" panose="020B0604020202020204" pitchFamily="34" charset="0"/>
                <a:ea typeface="ＭＳ Ｐゴシック" pitchFamily="34" charset="-128"/>
                <a:cs typeface="Arial" panose="020B0604020202020204" pitchFamily="34" charset="0"/>
              </a:rPr>
              <a:t>PERFORMANCE MEASUREMENT</a:t>
            </a:r>
            <a:endParaRPr lang="en-ZA" dirty="0"/>
          </a:p>
        </p:txBody>
      </p:sp>
      <p:sp>
        <p:nvSpPr>
          <p:cNvPr id="4" name="Slide Number Placeholder 3"/>
          <p:cNvSpPr>
            <a:spLocks noGrp="1"/>
          </p:cNvSpPr>
          <p:nvPr>
            <p:ph type="sldNum" sz="quarter" idx="10"/>
          </p:nvPr>
        </p:nvSpPr>
        <p:spPr/>
        <p:txBody>
          <a:bodyPr/>
          <a:lstStyle/>
          <a:p>
            <a:pPr>
              <a:defRPr/>
            </a:pPr>
            <a:fld id="{C177964D-3CDF-2F46-9E7D-3AB8485A2693}" type="slidenum">
              <a:rPr lang="en-US" altLang="en-US" smtClean="0"/>
              <a:pPr>
                <a:defRPr/>
              </a:pPr>
              <a:t>8</a:t>
            </a:fld>
            <a:endParaRPr lang="en-US" altLang="en-US" dirty="0"/>
          </a:p>
        </p:txBody>
      </p:sp>
      <p:sp>
        <p:nvSpPr>
          <p:cNvPr id="5" name="Footer Placeholder 4"/>
          <p:cNvSpPr>
            <a:spLocks noGrp="1"/>
          </p:cNvSpPr>
          <p:nvPr>
            <p:ph type="ftr" sz="quarter" idx="11"/>
          </p:nvPr>
        </p:nvSpPr>
        <p:spPr/>
        <p:txBody>
          <a:bodyPr/>
          <a:lstStyle/>
          <a:p>
            <a:pPr>
              <a:defRPr/>
            </a:pPr>
            <a:endParaRPr lang="en-US" dirty="0">
              <a:solidFill>
                <a:srgbClr val="000000">
                  <a:tint val="75000"/>
                </a:srgbClr>
              </a:solidFill>
            </a:endParaRPr>
          </a:p>
        </p:txBody>
      </p:sp>
      <p:sp>
        <p:nvSpPr>
          <p:cNvPr id="6" name="Date Placeholder 5"/>
          <p:cNvSpPr>
            <a:spLocks noGrp="1"/>
          </p:cNvSpPr>
          <p:nvPr>
            <p:ph type="dt" sz="half" idx="12"/>
          </p:nvPr>
        </p:nvSpPr>
        <p:spPr/>
        <p:txBody>
          <a:bodyPr/>
          <a:lstStyle/>
          <a:p>
            <a:pPr>
              <a:defRPr/>
            </a:pPr>
            <a:fld id="{04BCFF81-8853-7543-8BA2-A647B471C165}" type="datetime1">
              <a:rPr lang="en-US" altLang="en-US" smtClean="0"/>
              <a:pPr>
                <a:defRPr/>
              </a:pPr>
              <a:t>2/23/2022</a:t>
            </a:fld>
            <a:endParaRPr lang="en-US" altLang="en-US" dirty="0"/>
          </a:p>
        </p:txBody>
      </p:sp>
      <p:graphicFrame>
        <p:nvGraphicFramePr>
          <p:cNvPr id="7" name="Table 6"/>
          <p:cNvGraphicFramePr>
            <a:graphicFrameLocks noGrp="1"/>
          </p:cNvGraphicFramePr>
          <p:nvPr>
            <p:extLst/>
          </p:nvPr>
        </p:nvGraphicFramePr>
        <p:xfrm>
          <a:off x="609601" y="1700807"/>
          <a:ext cx="8112124" cy="3257128"/>
        </p:xfrm>
        <a:graphic>
          <a:graphicData uri="http://schemas.openxmlformats.org/drawingml/2006/table">
            <a:tbl>
              <a:tblPr/>
              <a:tblGrid>
                <a:gridCol w="927950">
                  <a:extLst>
                    <a:ext uri="{9D8B030D-6E8A-4147-A177-3AD203B41FA5}">
                      <a16:colId xmlns:a16="http://schemas.microsoft.com/office/drawing/2014/main" xmlns="" val="20000"/>
                    </a:ext>
                  </a:extLst>
                </a:gridCol>
                <a:gridCol w="7184174">
                  <a:extLst>
                    <a:ext uri="{9D8B030D-6E8A-4147-A177-3AD203B41FA5}">
                      <a16:colId xmlns:a16="http://schemas.microsoft.com/office/drawing/2014/main" xmlns="" val="20001"/>
                    </a:ext>
                  </a:extLst>
                </a:gridCol>
              </a:tblGrid>
              <a:tr h="144016">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pitchFamily="34" charset="0"/>
                          <a:ea typeface="ＭＳ Ｐゴシック" pitchFamily="34" charset="-128"/>
                          <a:cs typeface="Times New Roman" pitchFamily="18" charset="0"/>
                        </a:rPr>
                        <a:t> </a:t>
                      </a:r>
                      <a:endParaRPr kumimoji="0" lang="en-ZA" sz="10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59711" marR="597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ea typeface="ＭＳ Ｐゴシック" pitchFamily="34" charset="-128"/>
                          <a:cs typeface="Times New Roman" pitchFamily="18" charset="0"/>
                        </a:rPr>
                        <a:t>Target Achieved (100%)</a:t>
                      </a:r>
                      <a:endParaRPr kumimoji="0" lang="en-ZA" sz="20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59711" marR="597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152128">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pitchFamily="34" charset="0"/>
                          <a:ea typeface="ＭＳ Ｐゴシック" pitchFamily="34" charset="-128"/>
                          <a:cs typeface="Times New Roman" pitchFamily="18" charset="0"/>
                        </a:rPr>
                        <a:t> </a:t>
                      </a:r>
                      <a:endParaRPr kumimoji="0" lang="en-ZA" sz="10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59711" marR="597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ea typeface="ＭＳ Ｐゴシック" pitchFamily="34" charset="-128"/>
                          <a:cs typeface="Times New Roman" pitchFamily="18" charset="0"/>
                        </a:rPr>
                        <a:t>Partially Achieved (50% - 99%)</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ea typeface="ＭＳ Ｐゴシック" pitchFamily="34" charset="-128"/>
                          <a:cs typeface="Times New Roman" pitchFamily="18" charset="0"/>
                        </a:rPr>
                        <a:t>Remedial action is needed to avoid this / there is progress, but the target is not yet achieved.</a:t>
                      </a:r>
                      <a:endParaRPr kumimoji="0" lang="en-ZA" sz="20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59711" marR="597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800200">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pitchFamily="34" charset="0"/>
                          <a:ea typeface="ＭＳ Ｐゴシック" pitchFamily="34" charset="-128"/>
                          <a:cs typeface="Times New Roman" pitchFamily="18" charset="0"/>
                        </a:rPr>
                        <a:t> </a:t>
                      </a:r>
                      <a:endParaRPr kumimoji="0" lang="en-ZA" sz="10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59711" marR="597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ea typeface="ＭＳ Ｐゴシック" pitchFamily="34" charset="-128"/>
                          <a:cs typeface="Times New Roman" pitchFamily="18" charset="0"/>
                        </a:rPr>
                        <a:t>Not Achieved (0% - 49%)</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ea typeface="ＭＳ Ｐゴシック" pitchFamily="34" charset="-128"/>
                          <a:cs typeface="Times New Roman" pitchFamily="18" charset="0"/>
                        </a:rPr>
                        <a:t>Certainty that the target will not be achieved or was not achieved in the planned timeframes – major remedial action and urgent intervention is required / the target is far from being reached or not going to be achieved at all</a:t>
                      </a:r>
                      <a:endParaRPr kumimoji="0" lang="en-ZA" sz="20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59711" marR="597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3632001618"/>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ZA"/>
          </a:p>
        </p:txBody>
      </p:sp>
      <p:sp>
        <p:nvSpPr>
          <p:cNvPr id="3" name="Title 2"/>
          <p:cNvSpPr>
            <a:spLocks noGrp="1"/>
          </p:cNvSpPr>
          <p:nvPr>
            <p:ph type="ctrTitle"/>
          </p:nvPr>
        </p:nvSpPr>
        <p:spPr/>
        <p:txBody>
          <a:bodyPr/>
          <a:lstStyle/>
          <a:p>
            <a:endParaRPr lang="en-ZA"/>
          </a:p>
        </p:txBody>
      </p:sp>
    </p:spTree>
  </p:cSld>
  <p:clrMapOvr>
    <a:masterClrMapping/>
  </p:clrMapOvr>
  <p:transition spd="med">
    <p:fade/>
  </p:transition>
</p:sld>
</file>

<file path=ppt/theme/theme1.xml><?xml version="1.0" encoding="utf-8"?>
<a:theme xmlns:a="http://schemas.openxmlformats.org/drawingml/2006/main" name="2019_GENERIC PRESENTATION">
  <a:themeElements>
    <a:clrScheme name="DHS">
      <a:dk1>
        <a:srgbClr val="000000"/>
      </a:dk1>
      <a:lt1>
        <a:srgbClr val="FFFFFF"/>
      </a:lt1>
      <a:dk2>
        <a:srgbClr val="00582B"/>
      </a:dk2>
      <a:lt2>
        <a:srgbClr val="EEECE1"/>
      </a:lt2>
      <a:accent1>
        <a:srgbClr val="4F81BD"/>
      </a:accent1>
      <a:accent2>
        <a:srgbClr val="C0504D"/>
      </a:accent2>
      <a:accent3>
        <a:srgbClr val="9BBB59"/>
      </a:accent3>
      <a:accent4>
        <a:srgbClr val="8064A2"/>
      </a:accent4>
      <a:accent5>
        <a:srgbClr val="4BACC6"/>
      </a:accent5>
      <a:accent6>
        <a:srgbClr val="EFA000"/>
      </a:accent6>
      <a:hlink>
        <a:srgbClr val="00582B"/>
      </a:hlink>
      <a:folHlink>
        <a:srgbClr val="800080"/>
      </a:folHlink>
    </a:clrScheme>
    <a:fontScheme name="Arial-Times New Roman">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DHS_GENERIC 2019 TEMPLATE2.potx [Read-Only] [Compatibility Mode]" id="{1284E35F-EDFF-418F-A1ED-711E014499D7}" vid="{1C578518-5CFF-4DA6-98F9-BD65D95A3F81}"/>
    </a:ext>
  </a:extLst>
</a:theme>
</file>

<file path=ppt/theme/theme2.xml><?xml version="1.0" encoding="utf-8"?>
<a:theme xmlns:a="http://schemas.openxmlformats.org/drawingml/2006/main" name="1_2019_GENERIC PRESENTATION">
  <a:themeElements>
    <a:clrScheme name="DHS">
      <a:dk1>
        <a:srgbClr val="000000"/>
      </a:dk1>
      <a:lt1>
        <a:srgbClr val="FFFFFF"/>
      </a:lt1>
      <a:dk2>
        <a:srgbClr val="00582B"/>
      </a:dk2>
      <a:lt2>
        <a:srgbClr val="EEECE1"/>
      </a:lt2>
      <a:accent1>
        <a:srgbClr val="4F81BD"/>
      </a:accent1>
      <a:accent2>
        <a:srgbClr val="C0504D"/>
      </a:accent2>
      <a:accent3>
        <a:srgbClr val="9BBB59"/>
      </a:accent3>
      <a:accent4>
        <a:srgbClr val="8064A2"/>
      </a:accent4>
      <a:accent5>
        <a:srgbClr val="4BACC6"/>
      </a:accent5>
      <a:accent6>
        <a:srgbClr val="EFA000"/>
      </a:accent6>
      <a:hlink>
        <a:srgbClr val="00582B"/>
      </a:hlink>
      <a:folHlink>
        <a:srgbClr val="800080"/>
      </a:folHlink>
    </a:clrScheme>
    <a:fontScheme name="Arial-Times New Roman">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DHS_GENERIC 2019 TEMPLATE2" id="{396FC376-5433-B14D-BA34-9231D790ED96}" vid="{AA9C3A99-0327-4449-B70B-2A3712119EA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Annual Report Presentation</Template>
  <TotalTime>1846</TotalTime>
  <Words>7834</Words>
  <Application>Microsoft Office PowerPoint</Application>
  <PresentationFormat>On-screen Show (4:3)</PresentationFormat>
  <Paragraphs>1500</Paragraphs>
  <Slides>50</Slides>
  <Notes>1</Notes>
  <HiddenSlides>0</HiddenSlides>
  <MMClips>0</MMClips>
  <ScaleCrop>false</ScaleCrop>
  <HeadingPairs>
    <vt:vector size="4" baseType="variant">
      <vt:variant>
        <vt:lpstr>Theme</vt:lpstr>
      </vt:variant>
      <vt:variant>
        <vt:i4>2</vt:i4>
      </vt:variant>
      <vt:variant>
        <vt:lpstr>Slide Titles</vt:lpstr>
      </vt:variant>
      <vt:variant>
        <vt:i4>50</vt:i4>
      </vt:variant>
    </vt:vector>
  </HeadingPairs>
  <TitlesOfParts>
    <vt:vector size="52" baseType="lpstr">
      <vt:lpstr>2019_GENERIC PRESENTATION</vt:lpstr>
      <vt:lpstr>1_2019_GENERIC PRESENTATION</vt:lpstr>
      <vt:lpstr>  DEPARTMENTAL PERFORMANCE REPORT FOR QUARTER ENDING 31 SEPTEMBER 2021 PORTFOLIO COMMITTEE ON HUMAN SETTLEMENTS   DATE: 23 FEBRUARY 2022  DIRECTOR – GENERAL:  MS TSHANGANA  </vt:lpstr>
      <vt:lpstr>PRESENTATION OUTLINE</vt:lpstr>
      <vt:lpstr>Slide 3</vt:lpstr>
      <vt:lpstr>Slide 4</vt:lpstr>
      <vt:lpstr>Slide 5</vt:lpstr>
      <vt:lpstr>DEPARTMENTAL BUDGET STRUCTURE</vt:lpstr>
      <vt:lpstr>3. DEPARTMENTAL QUARTER 2 PERFORMANCE AS PER APPROVED ANNUAL PERFORMANCE PLAN 2021/2022</vt:lpstr>
      <vt:lpstr>PERFORMANCE MEASUREMENT</vt:lpstr>
      <vt:lpstr>Slide 9</vt:lpstr>
      <vt:lpstr>Slide 10</vt:lpstr>
      <vt:lpstr>2021/22 QUARTER 2 PERFORMANCE PER PROGRAMME</vt:lpstr>
      <vt:lpstr>Slide 12</vt:lpstr>
      <vt:lpstr>Slide 13</vt:lpstr>
      <vt:lpstr>Slide 14</vt:lpstr>
      <vt:lpstr>Slide 15</vt:lpstr>
      <vt:lpstr>Slide 16</vt:lpstr>
      <vt:lpstr>3.2 INTEGRATED HUMAN SETTLEMENTS PLANNING AND DEVELOPMENT PROGRAMME</vt:lpstr>
      <vt:lpstr> INTEGRATED HUMAN SETTLEMENTS PLANNING AND DEVELOPMENT PROGRAMME</vt:lpstr>
      <vt:lpstr>INTEGRATED HUMAN SETTLEMENTS PLANNING AND DEVELOPMENT PROGRAMME</vt:lpstr>
      <vt:lpstr>INTEGRATED HUMAN SETTLEMENTS PLANNING AND DEVELOPMENT PROGRAMME</vt:lpstr>
      <vt:lpstr>3.3 INFORMAL SETTLEMENTS PROGRAMME</vt:lpstr>
      <vt:lpstr>INFORMAL SETTLEMENTS PROGRAMME</vt:lpstr>
      <vt:lpstr>INFORMAL SETTLEMENTS PROGRAMME</vt:lpstr>
      <vt:lpstr>3.4 RENTAL AND SOCIAL HOUSING PROGRAMME</vt:lpstr>
      <vt:lpstr>RENTAL AND SOCIAL HOUSING PROGRAMME</vt:lpstr>
      <vt:lpstr>3.5 AFFORDABLE HOUSING PROGRAMME</vt:lpstr>
      <vt:lpstr>AFFORDABLE HOUSING PROGRAMME</vt:lpstr>
      <vt:lpstr>4. RECOVERY PLANS</vt:lpstr>
      <vt:lpstr>RESEARCH, POLICY, STRATEGY AND PLANNING</vt:lpstr>
      <vt:lpstr>CORPORATE SERVICES</vt:lpstr>
      <vt:lpstr>ENTITIES OVERSIGHT, IGR AND M&amp;E</vt:lpstr>
      <vt:lpstr>EXECUTIVE SUPPORT</vt:lpstr>
      <vt:lpstr>5. AN OVERVIEW OF FINANCIAL PERFORMANCE</vt:lpstr>
      <vt:lpstr>Slide 34</vt:lpstr>
      <vt:lpstr>Slide 35</vt:lpstr>
      <vt:lpstr>Slide 36</vt:lpstr>
      <vt:lpstr>6. HUMAN SETTLEMENTS GRANTS</vt:lpstr>
      <vt:lpstr>Human Settlements Development Grant (HSDG) Expenditure Performance As At 30 September 2021</vt:lpstr>
      <vt:lpstr>HSDG Performance Analysis</vt:lpstr>
      <vt:lpstr>Informal Settlements Upgrading Partnership Grant (ISUPG) Provinces’ Expenditure Performance as at 30 September 2021</vt:lpstr>
      <vt:lpstr>ISUPG Provinces’ Performance Analysis as at 30 September 2021</vt:lpstr>
      <vt:lpstr>USDG Allocation and Expenditure as at 30 September 2021</vt:lpstr>
      <vt:lpstr>USDG 2021/22 Funds Utilisation as at 30 September 2021</vt:lpstr>
      <vt:lpstr>ISUPG Metros’ Performance as at 30 SEPTEMBER 2021</vt:lpstr>
      <vt:lpstr>ISUPG Metros Performance Analysis as at 30 September 2021</vt:lpstr>
      <vt:lpstr>Provincial Emergency Housing Grant (PEHG) Expenditure Performance as at 30 September 2021</vt:lpstr>
      <vt:lpstr>PEHG Performance Analysis as at 30 September 2021</vt:lpstr>
      <vt:lpstr>Municipal Emergency Housing Grant 2021/22</vt:lpstr>
      <vt:lpstr>Slide 49</vt:lpstr>
      <vt:lpstr>THANK YOU</vt:lpstr>
    </vt:vector>
  </TitlesOfParts>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OF HUMAN SETTLEMENTS 2020/21 ANNUAL PERFORMANCE REPORT  PORTFOLIO COMMITTEE  AUGUST 2021 DIRECTOR-GENERAL: MR MS TSHANGANA</dc:title>
  <dc:creator>Phillip Mthombeni</dc:creator>
  <cp:lastModifiedBy>USER</cp:lastModifiedBy>
  <cp:revision>302</cp:revision>
  <dcterms:created xsi:type="dcterms:W3CDTF">2021-10-04T11:47:56Z</dcterms:created>
  <dcterms:modified xsi:type="dcterms:W3CDTF">2022-02-23T17:42:09Z</dcterms:modified>
</cp:coreProperties>
</file>