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9" r:id="rId5"/>
    <p:sldId id="268" r:id="rId6"/>
    <p:sldId id="258" r:id="rId7"/>
    <p:sldId id="261" r:id="rId8"/>
    <p:sldId id="262" r:id="rId9"/>
    <p:sldId id="263" r:id="rId10"/>
    <p:sldId id="264" r:id="rId11"/>
    <p:sldId id="265" r:id="rId12"/>
    <p:sldId id="266" r:id="rId13"/>
    <p:sldId id="267" r:id="rId14"/>
    <p:sldId id="269" r:id="rId15"/>
    <p:sldId id="274" r:id="rId16"/>
    <p:sldId id="270" r:id="rId17"/>
    <p:sldId id="271" r:id="rId18"/>
    <p:sldId id="272" r:id="rId19"/>
    <p:sldId id="273"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73" d="100"/>
          <a:sy n="73" d="100"/>
        </p:scale>
        <p:origin x="-45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2/23/2022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2/23/2022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2/23/2022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2/23/2022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2/23/2022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2/23/2022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dia.africaportal.org/documents/DPRU_WP201802.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dia.africaportal.org/documents/DPRU_WP201802.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anking.org.za/news/june-covid-19-loan-guarantee-scheme-updat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ilo.org/wcmsp5/groups/public/---africa/---ro-abidjan/---ilo-pretoria/documents/publication/wcms_500968.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ipc.co.za/index.php/register-your-business/compani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SONA 2022</a:t>
            </a:r>
            <a:endParaRPr lang="en-ZA" dirty="0"/>
          </a:p>
        </p:txBody>
      </p:sp>
      <p:sp>
        <p:nvSpPr>
          <p:cNvPr id="3" name="Subtitle 2"/>
          <p:cNvSpPr>
            <a:spLocks noGrp="1"/>
          </p:cNvSpPr>
          <p:nvPr>
            <p:ph type="subTitle" idx="1"/>
          </p:nvPr>
        </p:nvSpPr>
        <p:spPr/>
        <p:txBody>
          <a:bodyPr/>
          <a:lstStyle/>
          <a:p>
            <a:r>
              <a:rPr lang="en-US" dirty="0" smtClean="0"/>
              <a:t>Implications for PC on Small business Development</a:t>
            </a:r>
          </a:p>
          <a:p>
            <a:r>
              <a:rPr lang="en-US" dirty="0" smtClean="0"/>
              <a:t>23 Feb 2022</a:t>
            </a:r>
            <a:endParaRPr lang="en-ZA" dirty="0"/>
          </a:p>
        </p:txBody>
      </p:sp>
    </p:spTree>
    <p:extLst>
      <p:ext uri="{BB962C8B-B14F-4D97-AF65-F5344CB8AC3E}">
        <p14:creationId xmlns:p14="http://schemas.microsoft.com/office/powerpoint/2010/main" xmlns="" val="299024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 Market </a:t>
            </a:r>
            <a:r>
              <a:rPr lang="en-US" dirty="0" smtClean="0"/>
              <a:t>STRUCTURE</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99322890"/>
              </p:ext>
            </p:extLst>
          </p:nvPr>
        </p:nvGraphicFramePr>
        <p:xfrm>
          <a:off x="1713471" y="2626673"/>
          <a:ext cx="7139305" cy="2057400"/>
        </p:xfrm>
        <a:graphic>
          <a:graphicData uri="http://schemas.openxmlformats.org/drawingml/2006/table">
            <a:tbl>
              <a:tblPr firstRow="1" firstCol="1" bandRow="1">
                <a:tableStyleId>{5C22544A-7EE6-4342-B048-85BDC9FD1C3A}</a:tableStyleId>
              </a:tblPr>
              <a:tblGrid>
                <a:gridCol w="1565597">
                  <a:extLst>
                    <a:ext uri="{9D8B030D-6E8A-4147-A177-3AD203B41FA5}">
                      <a16:colId xmlns:a16="http://schemas.microsoft.com/office/drawing/2014/main" xmlns="" val="2429063470"/>
                    </a:ext>
                  </a:extLst>
                </a:gridCol>
                <a:gridCol w="2825607">
                  <a:extLst>
                    <a:ext uri="{9D8B030D-6E8A-4147-A177-3AD203B41FA5}">
                      <a16:colId xmlns:a16="http://schemas.microsoft.com/office/drawing/2014/main" xmlns="" val="862518534"/>
                    </a:ext>
                  </a:extLst>
                </a:gridCol>
                <a:gridCol w="1404683">
                  <a:extLst>
                    <a:ext uri="{9D8B030D-6E8A-4147-A177-3AD203B41FA5}">
                      <a16:colId xmlns:a16="http://schemas.microsoft.com/office/drawing/2014/main" xmlns="" val="3351403920"/>
                    </a:ext>
                  </a:extLst>
                </a:gridCol>
                <a:gridCol w="1343418">
                  <a:extLst>
                    <a:ext uri="{9D8B030D-6E8A-4147-A177-3AD203B41FA5}">
                      <a16:colId xmlns:a16="http://schemas.microsoft.com/office/drawing/2014/main" xmlns="" val="3861713094"/>
                    </a:ext>
                  </a:extLst>
                </a:gridCol>
              </a:tblGrid>
              <a:tr h="170815">
                <a:tc>
                  <a:txBody>
                    <a:bodyPr/>
                    <a:lstStyle/>
                    <a:p>
                      <a:pPr algn="just">
                        <a:lnSpc>
                          <a:spcPts val="1400"/>
                        </a:lnSpc>
                        <a:spcAft>
                          <a:spcPts val="0"/>
                        </a:spcAft>
                      </a:pPr>
                      <a:r>
                        <a:rPr lang="en-GB" sz="1100" spc="30">
                          <a:effectLst/>
                        </a:rPr>
                        <a:t>Retail segment </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Incumbents </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(market share) 2015</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(market share) 2018</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820535006"/>
                  </a:ext>
                </a:extLst>
              </a:tr>
              <a:tr h="342265">
                <a:tc>
                  <a:txBody>
                    <a:bodyPr/>
                    <a:lstStyle/>
                    <a:p>
                      <a:pPr algn="just">
                        <a:lnSpc>
                          <a:spcPts val="1400"/>
                        </a:lnSpc>
                        <a:spcAft>
                          <a:spcPts val="0"/>
                        </a:spcAft>
                      </a:pPr>
                      <a:r>
                        <a:rPr lang="en-GB" sz="1100" spc="30">
                          <a:effectLst/>
                        </a:rPr>
                        <a:t>Supermarkets</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dirty="0">
                          <a:effectLst/>
                        </a:rPr>
                        <a:t>Shoprite, Spar, PnP, Woolworths (CR4)</a:t>
                      </a:r>
                      <a:endParaRPr lang="en-ZA" sz="9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57.1% </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58.3%</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721070247"/>
                  </a:ext>
                </a:extLst>
              </a:tr>
              <a:tr h="513715">
                <a:tc>
                  <a:txBody>
                    <a:bodyPr/>
                    <a:lstStyle/>
                    <a:p>
                      <a:pPr algn="just">
                        <a:lnSpc>
                          <a:spcPts val="1400"/>
                        </a:lnSpc>
                        <a:spcAft>
                          <a:spcPts val="0"/>
                        </a:spcAft>
                      </a:pPr>
                      <a:r>
                        <a:rPr lang="en-GB" sz="1100" spc="30">
                          <a:effectLst/>
                        </a:rPr>
                        <a:t>Apparel</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Edcon, Woolworths, Foschini, Truworths, Woolworths (missing Pepkor)</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64.2%</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57.9%</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54406104"/>
                  </a:ext>
                </a:extLst>
              </a:tr>
              <a:tr h="342265">
                <a:tc>
                  <a:txBody>
                    <a:bodyPr/>
                    <a:lstStyle/>
                    <a:p>
                      <a:pPr algn="just">
                        <a:lnSpc>
                          <a:spcPts val="1400"/>
                        </a:lnSpc>
                        <a:spcAft>
                          <a:spcPts val="0"/>
                        </a:spcAft>
                      </a:pPr>
                      <a:r>
                        <a:rPr lang="en-GB" sz="1100" spc="30">
                          <a:effectLst/>
                        </a:rPr>
                        <a:t>Building/Home improvement</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Massbuild, Spar’s Build It, Cashbuild, Pepkor’s The Building Company</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48.8%</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50.7%</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62669887"/>
                  </a:ext>
                </a:extLst>
              </a:tr>
              <a:tr h="170815">
                <a:tc>
                  <a:txBody>
                    <a:bodyPr/>
                    <a:lstStyle/>
                    <a:p>
                      <a:pPr algn="just">
                        <a:lnSpc>
                          <a:spcPts val="1400"/>
                        </a:lnSpc>
                        <a:spcAft>
                          <a:spcPts val="0"/>
                        </a:spcAft>
                      </a:pPr>
                      <a:r>
                        <a:rPr lang="en-GB" sz="1100" spc="30">
                          <a:effectLst/>
                        </a:rPr>
                        <a:t>Pharmacy </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Clicks and Dischem</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38.3% </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49.0%</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429093261"/>
                  </a:ext>
                </a:extLst>
              </a:tr>
              <a:tr h="342265">
                <a:tc>
                  <a:txBody>
                    <a:bodyPr/>
                    <a:lstStyle/>
                    <a:p>
                      <a:pPr algn="just">
                        <a:lnSpc>
                          <a:spcPts val="1400"/>
                        </a:lnSpc>
                        <a:spcAft>
                          <a:spcPts val="0"/>
                        </a:spcAft>
                      </a:pPr>
                      <a:r>
                        <a:rPr lang="en-GB" sz="1100" spc="30">
                          <a:effectLst/>
                        </a:rPr>
                        <a:t>Online</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Takealot, BidorBuy, Superbalist, Onedayonly </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 </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dirty="0">
                          <a:effectLst/>
                        </a:rPr>
                        <a:t>77.3% (Oct 2020</a:t>
                      </a:r>
                      <a:endParaRPr lang="en-ZA" sz="9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364587051"/>
                  </a:ext>
                </a:extLst>
              </a:tr>
            </a:tbl>
          </a:graphicData>
        </a:graphic>
      </p:graphicFrame>
      <p:sp>
        <p:nvSpPr>
          <p:cNvPr id="5" name="Rectangle 1"/>
          <p:cNvSpPr>
            <a:spLocks noChangeArrowheads="1"/>
          </p:cNvSpPr>
          <p:nvPr/>
        </p:nvSpPr>
        <p:spPr bwMode="auto">
          <a:xfrm>
            <a:off x="3899301" y="2282270"/>
            <a:ext cx="2964631"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cs typeface="Arial" panose="020B0604020202020204" pitchFamily="34" charset="0"/>
              </a:rPr>
              <a:t>List of dominant players in the retail industry</a:t>
            </a:r>
            <a:endParaRPr kumimoji="0" lang="en-ZA" altLang="en-US" sz="800" b="0" i="0" u="none" strike="noStrike" cap="none" normalizeH="0" baseline="0" dirty="0" smtClean="0">
              <a:ln>
                <a:noFill/>
              </a:ln>
              <a:solidFill>
                <a:schemeClr val="tx1"/>
              </a:solidFill>
              <a:effectLst/>
            </a:endParaRPr>
          </a:p>
        </p:txBody>
      </p:sp>
      <p:sp>
        <p:nvSpPr>
          <p:cNvPr id="6" name="Rectangle 5"/>
          <p:cNvSpPr/>
          <p:nvPr/>
        </p:nvSpPr>
        <p:spPr>
          <a:xfrm>
            <a:off x="4227263" y="4883663"/>
            <a:ext cx="2946640" cy="276999"/>
          </a:xfrm>
          <a:prstGeom prst="rect">
            <a:avLst/>
          </a:prstGeom>
        </p:spPr>
        <p:txBody>
          <a:bodyPr wrap="none">
            <a:spAutoFit/>
          </a:bodyPr>
          <a:lstStyle/>
          <a:p>
            <a:pPr lvl="0" algn="just" defTabSz="914400" eaLnBrk="0" fontAlgn="base" hangingPunct="0">
              <a:spcBef>
                <a:spcPct val="0"/>
              </a:spcBef>
              <a:spcAft>
                <a:spcPct val="0"/>
              </a:spcAft>
            </a:pPr>
            <a:r>
              <a:rPr lang="en-GB" altLang="en-US" sz="1200" dirty="0">
                <a:solidFill>
                  <a:srgbClr val="000000"/>
                </a:solidFill>
                <a:latin typeface="Arial" panose="020B0604020202020204" pitchFamily="34" charset="0"/>
                <a:ea typeface="Arial" panose="020B0604020202020204" pitchFamily="34" charset="0"/>
                <a:cs typeface="Arial" panose="020B0604020202020204" pitchFamily="34" charset="0"/>
              </a:rPr>
              <a:t>Source: Competition Commission (2021)</a:t>
            </a:r>
            <a:endParaRPr lang="en-GB" altLang="en-US" sz="1200" dirty="0">
              <a:latin typeface="Arial" panose="020B0604020202020204" pitchFamily="34" charset="0"/>
            </a:endParaRPr>
          </a:p>
        </p:txBody>
      </p:sp>
    </p:spTree>
    <p:extLst>
      <p:ext uri="{BB962C8B-B14F-4D97-AF65-F5344CB8AC3E}">
        <p14:creationId xmlns:p14="http://schemas.microsoft.com/office/powerpoint/2010/main" xmlns="" val="2939197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 </a:t>
            </a:r>
            <a:r>
              <a:rPr lang="en-US" dirty="0" smtClean="0"/>
              <a:t>Access </a:t>
            </a:r>
            <a:r>
              <a:rPr lang="en-US" dirty="0"/>
              <a:t>to NEW Markets</a:t>
            </a:r>
            <a:endParaRPr lang="en-ZA" dirty="0"/>
          </a:p>
        </p:txBody>
      </p:sp>
      <p:sp>
        <p:nvSpPr>
          <p:cNvPr id="3" name="Content Placeholder 2"/>
          <p:cNvSpPr>
            <a:spLocks noGrp="1"/>
          </p:cNvSpPr>
          <p:nvPr>
            <p:ph idx="1"/>
          </p:nvPr>
        </p:nvSpPr>
        <p:spPr/>
        <p:txBody>
          <a:bodyPr>
            <a:normAutofit fontScale="70000" lnSpcReduction="20000"/>
          </a:bodyPr>
          <a:lstStyle/>
          <a:p>
            <a:pPr lvl="0"/>
            <a:r>
              <a:rPr lang="en-GB" b="1" i="1" dirty="0"/>
              <a:t>Infrastructure</a:t>
            </a:r>
            <a:endParaRPr lang="en-ZA" dirty="0"/>
          </a:p>
          <a:p>
            <a:r>
              <a:rPr lang="en-GB" b="1" i="1" dirty="0"/>
              <a:t> </a:t>
            </a:r>
            <a:r>
              <a:rPr lang="en-GB" i="1" dirty="0" smtClean="0"/>
              <a:t>Spatial </a:t>
            </a:r>
            <a:r>
              <a:rPr lang="en-GB" i="1" dirty="0"/>
              <a:t>mismatch</a:t>
            </a:r>
            <a:r>
              <a:rPr lang="en-GB" dirty="0"/>
              <a:t>: </a:t>
            </a:r>
            <a:r>
              <a:rPr lang="en-GB" dirty="0" smtClean="0"/>
              <a:t>Large </a:t>
            </a:r>
            <a:r>
              <a:rPr lang="en-GB" dirty="0"/>
              <a:t>geographical distances between areas of production, particularly for Africans, and the country’s economic </a:t>
            </a:r>
            <a:r>
              <a:rPr lang="en-GB" dirty="0" smtClean="0"/>
              <a:t>hubs, due to apartheid policies. </a:t>
            </a:r>
            <a:endParaRPr lang="en-ZA" dirty="0"/>
          </a:p>
          <a:p>
            <a:pPr lvl="0"/>
            <a:r>
              <a:rPr lang="en-GB" i="1" dirty="0"/>
              <a:t>Transportation:</a:t>
            </a:r>
            <a:r>
              <a:rPr lang="en-GB" dirty="0"/>
              <a:t> </a:t>
            </a:r>
            <a:r>
              <a:rPr lang="en-GB" dirty="0" smtClean="0"/>
              <a:t>costly </a:t>
            </a:r>
            <a:r>
              <a:rPr lang="en-GB" dirty="0"/>
              <a:t>to travel to the economic hubs for business purposes, and these are the areas where their businesses are most likely to grow and mature.</a:t>
            </a:r>
            <a:endParaRPr lang="en-ZA" dirty="0"/>
          </a:p>
          <a:p>
            <a:pPr lvl="0"/>
            <a:r>
              <a:rPr lang="en-GB" i="1" dirty="0"/>
              <a:t>Land: </a:t>
            </a:r>
            <a:r>
              <a:rPr lang="en-GB" dirty="0"/>
              <a:t>Many </a:t>
            </a:r>
            <a:r>
              <a:rPr lang="en-GB" i="1" dirty="0"/>
              <a:t>b</a:t>
            </a:r>
            <a:r>
              <a:rPr lang="en-GB" dirty="0"/>
              <a:t>usinesses</a:t>
            </a:r>
            <a:r>
              <a:rPr lang="en-GB" i="1" dirty="0"/>
              <a:t> </a:t>
            </a:r>
            <a:r>
              <a:rPr lang="en-GB" dirty="0"/>
              <a:t>need access to productive and suitable land as well as affordable premises that are close enough to workers, the market, safe and suitable for work. SMMEs face difficulties in accessing land or securing operating premises in the agriculture, manufacturing, ICT and tourism sectors. They add that land access has often been hampered by many companies’ inability to secure leases from municipalities. Consequently, SMMEs particularly businesses located in townships and informal settlements, resort to operating out of illegal or informal premises. resents health and safety risk for workers.</a:t>
            </a:r>
            <a:endParaRPr lang="en-ZA" dirty="0"/>
          </a:p>
          <a:p>
            <a:r>
              <a:rPr lang="en-US" u="sng" dirty="0">
                <a:hlinkClick r:id="rId2"/>
              </a:rPr>
              <a:t>*DPRU_WP201802.pdf (africaportal.org)</a:t>
            </a:r>
            <a:endParaRPr lang="en-ZA" dirty="0"/>
          </a:p>
          <a:p>
            <a:endParaRPr lang="en-ZA" dirty="0"/>
          </a:p>
        </p:txBody>
      </p:sp>
    </p:spTree>
    <p:extLst>
      <p:ext uri="{BB962C8B-B14F-4D97-AF65-F5344CB8AC3E}">
        <p14:creationId xmlns:p14="http://schemas.microsoft.com/office/powerpoint/2010/main" xmlns="" val="252888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 Access to NEW Markets</a:t>
            </a:r>
            <a:endParaRPr lang="en-ZA" dirty="0"/>
          </a:p>
        </p:txBody>
      </p:sp>
      <p:sp>
        <p:nvSpPr>
          <p:cNvPr id="3" name="Content Placeholder 2"/>
          <p:cNvSpPr>
            <a:spLocks noGrp="1"/>
          </p:cNvSpPr>
          <p:nvPr>
            <p:ph idx="1"/>
          </p:nvPr>
        </p:nvSpPr>
        <p:spPr/>
        <p:txBody>
          <a:bodyPr>
            <a:normAutofit/>
          </a:bodyPr>
          <a:lstStyle/>
          <a:p>
            <a:r>
              <a:rPr lang="en-GB" dirty="0"/>
              <a:t> </a:t>
            </a:r>
            <a:r>
              <a:rPr lang="en-GB" b="1" i="1" dirty="0" smtClean="0"/>
              <a:t>Crime </a:t>
            </a:r>
            <a:r>
              <a:rPr lang="en-GB" b="1" i="1" dirty="0"/>
              <a:t>and corruption</a:t>
            </a:r>
            <a:endParaRPr lang="en-ZA" dirty="0"/>
          </a:p>
          <a:p>
            <a:pPr lvl="0"/>
            <a:r>
              <a:rPr lang="en-GB" i="1" dirty="0" smtClean="0"/>
              <a:t>Crime</a:t>
            </a:r>
            <a:r>
              <a:rPr lang="en-GB" i="1" dirty="0"/>
              <a:t>:</a:t>
            </a:r>
            <a:r>
              <a:rPr lang="en-GB" dirty="0"/>
              <a:t> </a:t>
            </a:r>
            <a:r>
              <a:rPr lang="en-GB" dirty="0" smtClean="0"/>
              <a:t>Creates </a:t>
            </a:r>
            <a:r>
              <a:rPr lang="en-GB" dirty="0"/>
              <a:t>barriers to the access of inputs and products as suppliers prefer not to operate in high-crime areas.</a:t>
            </a:r>
            <a:endParaRPr lang="en-ZA" dirty="0"/>
          </a:p>
          <a:p>
            <a:r>
              <a:rPr lang="en-GB" i="1" dirty="0"/>
              <a:t>Corruption:</a:t>
            </a:r>
            <a:r>
              <a:rPr lang="en-GB" dirty="0"/>
              <a:t> </a:t>
            </a:r>
            <a:r>
              <a:rPr lang="en-GB" dirty="0" smtClean="0"/>
              <a:t>SMMEs </a:t>
            </a:r>
            <a:r>
              <a:rPr lang="en-GB" dirty="0"/>
              <a:t>reported </a:t>
            </a:r>
            <a:r>
              <a:rPr lang="en-GB" dirty="0" smtClean="0"/>
              <a:t>being expected </a:t>
            </a:r>
            <a:r>
              <a:rPr lang="en-GB" dirty="0"/>
              <a:t>to give gifts to secure government contracts to obtain an import licence, to get an electrical and water connection. The DPRU notes that smaller firms are </a:t>
            </a:r>
            <a:r>
              <a:rPr lang="en-US" u="sng" dirty="0">
                <a:hlinkClick r:id="rId2"/>
              </a:rPr>
              <a:t>*DPRU_WP201802.pdf (africaportal.org)</a:t>
            </a:r>
            <a:endParaRPr lang="en-ZA" dirty="0"/>
          </a:p>
          <a:p>
            <a:pPr marL="0" indent="0">
              <a:buNone/>
            </a:pPr>
            <a:endParaRPr lang="en-ZA" dirty="0"/>
          </a:p>
        </p:txBody>
      </p:sp>
    </p:spTree>
    <p:extLst>
      <p:ext uri="{BB962C8B-B14F-4D97-AF65-F5344CB8AC3E}">
        <p14:creationId xmlns:p14="http://schemas.microsoft.com/office/powerpoint/2010/main" xmlns="" val="3437792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Finance </a:t>
            </a:r>
            <a:endParaRPr lang="en-ZA" sz="2400" dirty="0"/>
          </a:p>
        </p:txBody>
      </p:sp>
      <p:sp>
        <p:nvSpPr>
          <p:cNvPr id="3" name="Content Placeholder 2"/>
          <p:cNvSpPr>
            <a:spLocks noGrp="1"/>
          </p:cNvSpPr>
          <p:nvPr>
            <p:ph idx="1"/>
          </p:nvPr>
        </p:nvSpPr>
        <p:spPr/>
        <p:txBody>
          <a:bodyPr/>
          <a:lstStyle/>
          <a:p>
            <a:r>
              <a:rPr lang="en-ZA" dirty="0"/>
              <a:t>From Loan Guarantee Scheme to Bounce-back </a:t>
            </a:r>
            <a:r>
              <a:rPr lang="en-ZA" dirty="0" smtClean="0"/>
              <a:t>Scheme</a:t>
            </a:r>
          </a:p>
          <a:p>
            <a:pPr marL="0" indent="0">
              <a:buNone/>
            </a:pPr>
            <a:endParaRPr lang="en-ZA" sz="1800" dirty="0" smtClean="0"/>
          </a:p>
          <a:p>
            <a:pPr marL="0" indent="0">
              <a:buNone/>
            </a:pPr>
            <a:r>
              <a:rPr lang="en-ZA" sz="1800" dirty="0" smtClean="0"/>
              <a:t>A </a:t>
            </a:r>
            <a:r>
              <a:rPr lang="en-ZA" sz="1800" dirty="0"/>
              <a:t>new, redesigned loan guarantee scheme is being introduced to enable small businesses to bounce back from the pandemic and civic </a:t>
            </a:r>
            <a:r>
              <a:rPr lang="en-ZA" sz="1800" dirty="0" smtClean="0"/>
              <a:t>unrest.  This new bounce-back scheme incorporates the lessons from the previous loan guarantee scheme. It will involve development finance institutions and non-bank SME providers in offering finance, expand </a:t>
            </a:r>
            <a:r>
              <a:rPr lang="en-ZA" sz="1800" dirty="0"/>
              <a:t>the types of financing available and adjust eligibility criteria to encourage greater uptake.</a:t>
            </a:r>
          </a:p>
        </p:txBody>
      </p:sp>
    </p:spTree>
    <p:extLst>
      <p:ext uri="{BB962C8B-B14F-4D97-AF65-F5344CB8AC3E}">
        <p14:creationId xmlns:p14="http://schemas.microsoft.com/office/powerpoint/2010/main" xmlns="" val="27914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3299" y="804519"/>
            <a:ext cx="9603275" cy="1049235"/>
          </a:xfrm>
        </p:spPr>
        <p:txBody>
          <a:bodyPr/>
          <a:lstStyle/>
          <a:p>
            <a:r>
              <a:rPr lang="en-US" dirty="0" smtClean="0"/>
              <a:t>CHALLENGES : LOAN GUARANTEE SCHEME</a:t>
            </a:r>
            <a:endParaRPr lang="en-ZA" dirty="0"/>
          </a:p>
        </p:txBody>
      </p:sp>
      <p:sp>
        <p:nvSpPr>
          <p:cNvPr id="3" name="Content Placeholder 2"/>
          <p:cNvSpPr>
            <a:spLocks noGrp="1"/>
          </p:cNvSpPr>
          <p:nvPr>
            <p:ph idx="1"/>
          </p:nvPr>
        </p:nvSpPr>
        <p:spPr/>
        <p:txBody>
          <a:bodyPr>
            <a:normAutofit fontScale="92500" lnSpcReduction="20000"/>
          </a:bodyPr>
          <a:lstStyle/>
          <a:p>
            <a:endParaRPr lang="en-GB" dirty="0" smtClean="0"/>
          </a:p>
          <a:p>
            <a:r>
              <a:rPr lang="en-GB" dirty="0" smtClean="0"/>
              <a:t>The </a:t>
            </a:r>
            <a:r>
              <a:rPr lang="en-GB" dirty="0"/>
              <a:t>Loan Guarantee Scheme (LGS) did not perform as expected. </a:t>
            </a:r>
            <a:endParaRPr lang="en-GB" dirty="0" smtClean="0"/>
          </a:p>
          <a:p>
            <a:r>
              <a:rPr lang="en-GB" dirty="0" smtClean="0"/>
              <a:t>R200 billion available but R18,39 </a:t>
            </a:r>
            <a:r>
              <a:rPr lang="en-GB" dirty="0"/>
              <a:t>billion </a:t>
            </a:r>
            <a:r>
              <a:rPr lang="en-GB" dirty="0" smtClean="0"/>
              <a:t>or only </a:t>
            </a:r>
            <a:r>
              <a:rPr lang="en-GB" dirty="0"/>
              <a:t>9.2 per cent </a:t>
            </a:r>
            <a:r>
              <a:rPr lang="en-GB" dirty="0" smtClean="0"/>
              <a:t>approved by </a:t>
            </a:r>
            <a:r>
              <a:rPr lang="en-GB" dirty="0"/>
              <a:t>banks and taken up by small businesses. </a:t>
            </a:r>
            <a:endParaRPr lang="en-GB" dirty="0" smtClean="0"/>
          </a:p>
          <a:p>
            <a:pPr lvl="1"/>
            <a:r>
              <a:rPr lang="en-GB" dirty="0" smtClean="0"/>
              <a:t>50 </a:t>
            </a:r>
            <a:r>
              <a:rPr lang="en-GB" dirty="0"/>
              <a:t>717 </a:t>
            </a:r>
            <a:r>
              <a:rPr lang="en-GB" dirty="0" smtClean="0"/>
              <a:t>applications received : 56%  rejected, 26% or 3</a:t>
            </a:r>
            <a:r>
              <a:rPr lang="en-GB" dirty="0"/>
              <a:t> 324 </a:t>
            </a:r>
            <a:r>
              <a:rPr lang="en-GB" dirty="0" smtClean="0"/>
              <a:t>approved </a:t>
            </a:r>
            <a:r>
              <a:rPr lang="en-GB" dirty="0"/>
              <a:t>by banks and were taken-up by the applicants</a:t>
            </a:r>
            <a:r>
              <a:rPr lang="en-GB" dirty="0" smtClean="0"/>
              <a:t>.</a:t>
            </a:r>
            <a:endParaRPr lang="en-ZA" dirty="0"/>
          </a:p>
          <a:p>
            <a:r>
              <a:rPr lang="en-GB" dirty="0" smtClean="0"/>
              <a:t>Government </a:t>
            </a:r>
            <a:r>
              <a:rPr lang="en-GB" dirty="0"/>
              <a:t>never envisaged the Loan Guarantee Scheme to provide grants and qualifying recipients must be able to repay the loan</a:t>
            </a:r>
            <a:r>
              <a:rPr lang="en-GB" dirty="0" smtClean="0"/>
              <a:t>. The </a:t>
            </a:r>
            <a:r>
              <a:rPr lang="en-GB" dirty="0"/>
              <a:t>banks were not allowed to make profit from the scheme and the 3.5% margin</a:t>
            </a:r>
            <a:r>
              <a:rPr lang="en-GB" b="1" dirty="0"/>
              <a:t>. </a:t>
            </a:r>
            <a:endParaRPr lang="en-ZA" dirty="0"/>
          </a:p>
          <a:p>
            <a:pPr marL="0" indent="0">
              <a:buNone/>
            </a:pPr>
            <a:r>
              <a:rPr lang="en-US" sz="1200" u="sng" dirty="0">
                <a:hlinkClick r:id="rId2"/>
              </a:rPr>
              <a:t>The Banking Association South Africa</a:t>
            </a:r>
            <a:endParaRPr lang="en-ZA" sz="1200" dirty="0"/>
          </a:p>
        </p:txBody>
      </p:sp>
    </p:spTree>
    <p:extLst>
      <p:ext uri="{BB962C8B-B14F-4D97-AF65-F5344CB8AC3E}">
        <p14:creationId xmlns:p14="http://schemas.microsoft.com/office/powerpoint/2010/main" xmlns="" val="1058168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LSG:  Eligibility</a:t>
            </a:r>
            <a:endParaRPr lang="en-ZA" dirty="0"/>
          </a:p>
        </p:txBody>
      </p:sp>
      <p:sp>
        <p:nvSpPr>
          <p:cNvPr id="3" name="Content Placeholder 2"/>
          <p:cNvSpPr>
            <a:spLocks noGrp="1"/>
          </p:cNvSpPr>
          <p:nvPr>
            <p:ph idx="1"/>
          </p:nvPr>
        </p:nvSpPr>
        <p:spPr/>
        <p:txBody>
          <a:bodyPr>
            <a:normAutofit fontScale="70000" lnSpcReduction="20000"/>
          </a:bodyPr>
          <a:lstStyle/>
          <a:p>
            <a:pPr marL="0" indent="0">
              <a:buNone/>
            </a:pPr>
            <a:r>
              <a:rPr lang="en-GB" b="1" dirty="0"/>
              <a:t>Eligibility Criteria</a:t>
            </a:r>
            <a:endParaRPr lang="en-ZA" dirty="0"/>
          </a:p>
          <a:p>
            <a:pPr lvl="0"/>
            <a:r>
              <a:rPr lang="en-ZA" dirty="0" smtClean="0"/>
              <a:t>Any </a:t>
            </a:r>
            <a:r>
              <a:rPr lang="en-ZA" dirty="0"/>
              <a:t>company, statutory body corporate, close corporation, sole proprietorship, trust or partnership, association, joint venture or any similar entity, but excludes state-owned entities, listed companies and companies with capital market funders or funding instruments</a:t>
            </a:r>
          </a:p>
          <a:p>
            <a:pPr lvl="0"/>
            <a:r>
              <a:rPr lang="en-ZA" dirty="0"/>
              <a:t>Having an existing relationship of either lending or transactional banking with the bank.</a:t>
            </a:r>
          </a:p>
          <a:p>
            <a:pPr lvl="0"/>
            <a:r>
              <a:rPr lang="en-ZA" dirty="0"/>
              <a:t>Being in good standing as at 31 December 2019</a:t>
            </a:r>
          </a:p>
          <a:p>
            <a:pPr lvl="0"/>
            <a:r>
              <a:rPr lang="en-ZA" dirty="0"/>
              <a:t>Being registered with SARS</a:t>
            </a:r>
          </a:p>
          <a:p>
            <a:pPr lvl="0"/>
            <a:r>
              <a:rPr lang="en-ZA" dirty="0"/>
              <a:t>Having no existing capacity to borrow</a:t>
            </a:r>
          </a:p>
          <a:p>
            <a:pPr lvl="0"/>
            <a:r>
              <a:rPr lang="en-ZA" dirty="0"/>
              <a:t>Being adversely impacted by the lockdown and requiring funding for qualifying expenses during lockdown or to restart operations under the different levels of lockdown</a:t>
            </a:r>
          </a:p>
          <a:p>
            <a:pPr lvl="0"/>
            <a:r>
              <a:rPr lang="en-ZA" dirty="0"/>
              <a:t>An entity that has declared that it has not applied for this relief at any other bank</a:t>
            </a:r>
          </a:p>
        </p:txBody>
      </p:sp>
    </p:spTree>
    <p:extLst>
      <p:ext uri="{BB962C8B-B14F-4D97-AF65-F5344CB8AC3E}">
        <p14:creationId xmlns:p14="http://schemas.microsoft.com/office/powerpoint/2010/main" xmlns="" val="2085605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 LOAN GUARANTEE SCHEME</a:t>
            </a:r>
            <a:endParaRPr lang="en-ZA" dirty="0"/>
          </a:p>
        </p:txBody>
      </p:sp>
      <p:sp>
        <p:nvSpPr>
          <p:cNvPr id="3" name="Content Placeholder 2"/>
          <p:cNvSpPr>
            <a:spLocks noGrp="1"/>
          </p:cNvSpPr>
          <p:nvPr>
            <p:ph idx="1"/>
          </p:nvPr>
        </p:nvSpPr>
        <p:spPr/>
        <p:txBody>
          <a:bodyPr/>
          <a:lstStyle/>
          <a:p>
            <a:pPr lvl="0"/>
            <a:r>
              <a:rPr lang="en-GB" dirty="0" smtClean="0"/>
              <a:t>Reasons for rejections : </a:t>
            </a:r>
          </a:p>
          <a:p>
            <a:pPr lvl="1"/>
            <a:r>
              <a:rPr lang="en-GB" dirty="0" smtClean="0"/>
              <a:t>They </a:t>
            </a:r>
            <a:r>
              <a:rPr lang="en-GB" dirty="0"/>
              <a:t>did not meet the eligibility criteria for the scheme, as set out by the Treasury and the Reserve Bank, or because they did not meet banks’ risk criteria. </a:t>
            </a:r>
            <a:endParaRPr lang="en-ZA" dirty="0"/>
          </a:p>
          <a:p>
            <a:pPr lvl="1"/>
            <a:r>
              <a:rPr lang="en-GB" dirty="0"/>
              <a:t>The requested value of the loan was too high for the business to be reasonably expected to be able repay it; </a:t>
            </a:r>
            <a:endParaRPr lang="en-ZA" dirty="0"/>
          </a:p>
          <a:p>
            <a:pPr lvl="1"/>
            <a:r>
              <a:rPr lang="en-GB" dirty="0"/>
              <a:t>The enterprise was not in good financial standing before the pandemic. </a:t>
            </a:r>
            <a:endParaRPr lang="en-ZA" dirty="0"/>
          </a:p>
          <a:p>
            <a:endParaRPr lang="en-ZA" dirty="0"/>
          </a:p>
        </p:txBody>
      </p:sp>
    </p:spTree>
    <p:extLst>
      <p:ext uri="{BB962C8B-B14F-4D97-AF65-F5344CB8AC3E}">
        <p14:creationId xmlns:p14="http://schemas.microsoft.com/office/powerpoint/2010/main" xmlns="" val="2430542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ENABLING ENVIRONMENT (BEE)/RED TAPE</a:t>
            </a:r>
            <a:endParaRPr lang="en-ZA" dirty="0"/>
          </a:p>
        </p:txBody>
      </p:sp>
      <p:sp>
        <p:nvSpPr>
          <p:cNvPr id="3" name="Content Placeholder 2"/>
          <p:cNvSpPr>
            <a:spLocks noGrp="1"/>
          </p:cNvSpPr>
          <p:nvPr>
            <p:ph idx="1"/>
          </p:nvPr>
        </p:nvSpPr>
        <p:spPr/>
        <p:txBody>
          <a:bodyPr/>
          <a:lstStyle/>
          <a:p>
            <a:r>
              <a:rPr lang="en-US" dirty="0" smtClean="0"/>
              <a:t>Red tape reduction moved to the Presidency </a:t>
            </a:r>
            <a:endParaRPr lang="en-ZA" dirty="0" smtClean="0"/>
          </a:p>
          <a:p>
            <a:pPr lvl="1"/>
            <a:r>
              <a:rPr lang="en-ZA" dirty="0" smtClean="0"/>
              <a:t>The </a:t>
            </a:r>
            <a:r>
              <a:rPr lang="en-ZA" dirty="0"/>
              <a:t>President stated that Government, through the Department of Small Business Development, is </a:t>
            </a:r>
            <a:r>
              <a:rPr lang="en-GB" dirty="0"/>
              <a:t>reviewing the Business Act – alongside a broader review of legislation that affects SMMEs – to reduce the regulatory burden on formal and informal businesses. The President announced that he appointed Mr </a:t>
            </a:r>
            <a:r>
              <a:rPr lang="en-GB" dirty="0" err="1"/>
              <a:t>Sipho</a:t>
            </a:r>
            <a:r>
              <a:rPr lang="en-GB" dirty="0"/>
              <a:t> </a:t>
            </a:r>
            <a:r>
              <a:rPr lang="en-GB" dirty="0" err="1"/>
              <a:t>Nkosi</a:t>
            </a:r>
            <a:r>
              <a:rPr lang="en-GB" dirty="0"/>
              <a:t> to lead a team that will focus on cutting red tape and focus on other, including mechanisms to ensure government departments pay suppliers within the required 30 days, simplify processes relating to property registration, cross-border trade and construction permits.</a:t>
            </a:r>
            <a:endParaRPr lang="en-ZA" dirty="0"/>
          </a:p>
          <a:p>
            <a:endParaRPr lang="en-ZA" dirty="0"/>
          </a:p>
        </p:txBody>
      </p:sp>
    </p:spTree>
    <p:extLst>
      <p:ext uri="{BB962C8B-B14F-4D97-AF65-F5344CB8AC3E}">
        <p14:creationId xmlns:p14="http://schemas.microsoft.com/office/powerpoint/2010/main" xmlns="" val="382048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and RED TAPE </a:t>
            </a:r>
            <a:endParaRPr lang="en-ZA" dirty="0"/>
          </a:p>
        </p:txBody>
      </p:sp>
      <p:sp>
        <p:nvSpPr>
          <p:cNvPr id="3" name="Content Placeholder 2"/>
          <p:cNvSpPr>
            <a:spLocks noGrp="1"/>
          </p:cNvSpPr>
          <p:nvPr>
            <p:ph idx="1"/>
          </p:nvPr>
        </p:nvSpPr>
        <p:spPr/>
        <p:txBody>
          <a:bodyPr/>
          <a:lstStyle/>
          <a:p>
            <a:r>
              <a:rPr lang="en-GB" dirty="0" smtClean="0"/>
              <a:t>ILO : Regulation </a:t>
            </a:r>
            <a:r>
              <a:rPr lang="en-GB" dirty="0"/>
              <a:t>of activities of the SME sector is an important function of government in any country. The conditions under which business activities take place must be governed by sound policies, laws and regulations to ensure that all men and women in South Africa can obtain decent and productive work, in conditions of freedom, equity, security and human dignity. </a:t>
            </a:r>
            <a:endParaRPr lang="en-GB" dirty="0" smtClean="0"/>
          </a:p>
          <a:p>
            <a:endParaRPr lang="en-GB" u="sng" dirty="0">
              <a:hlinkClick r:id="rId2"/>
            </a:endParaRPr>
          </a:p>
          <a:p>
            <a:r>
              <a:rPr lang="en-US" sz="1100" u="sng" dirty="0" smtClean="0">
                <a:hlinkClick r:id="rId2"/>
              </a:rPr>
              <a:t>wcms_500968.pdf </a:t>
            </a:r>
            <a:r>
              <a:rPr lang="en-US" sz="1100" u="sng" dirty="0">
                <a:hlinkClick r:id="rId2"/>
              </a:rPr>
              <a:t>(ilo.org)</a:t>
            </a:r>
            <a:endParaRPr lang="en-ZA" sz="1100" dirty="0"/>
          </a:p>
          <a:p>
            <a:endParaRPr lang="en-ZA" dirty="0"/>
          </a:p>
        </p:txBody>
      </p:sp>
    </p:spTree>
    <p:extLst>
      <p:ext uri="{BB962C8B-B14F-4D97-AF65-F5344CB8AC3E}">
        <p14:creationId xmlns:p14="http://schemas.microsoft.com/office/powerpoint/2010/main" xmlns="" val="1717619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REGULATIONS and RED TAPE </a:t>
            </a:r>
            <a:endParaRPr lang="en-ZA" dirty="0"/>
          </a:p>
        </p:txBody>
      </p:sp>
      <p:sp>
        <p:nvSpPr>
          <p:cNvPr id="3" name="Content Placeholder 2"/>
          <p:cNvSpPr>
            <a:spLocks noGrp="1"/>
          </p:cNvSpPr>
          <p:nvPr>
            <p:ph idx="1"/>
          </p:nvPr>
        </p:nvSpPr>
        <p:spPr/>
        <p:txBody>
          <a:bodyPr/>
          <a:lstStyle/>
          <a:p>
            <a:r>
              <a:rPr lang="en-GB" dirty="0" smtClean="0"/>
              <a:t>Business registration : relatively </a:t>
            </a:r>
            <a:r>
              <a:rPr lang="en-GB" dirty="0"/>
              <a:t>quick and affordable </a:t>
            </a:r>
            <a:r>
              <a:rPr lang="en-GB" dirty="0" smtClean="0"/>
              <a:t>on-line (</a:t>
            </a:r>
            <a:r>
              <a:rPr lang="en-GB" dirty="0"/>
              <a:t>CIPC). </a:t>
            </a:r>
            <a:endParaRPr lang="en-GB" dirty="0" smtClean="0"/>
          </a:p>
          <a:p>
            <a:pPr lvl="1"/>
            <a:r>
              <a:rPr lang="en-GB" dirty="0" smtClean="0"/>
              <a:t>A </a:t>
            </a:r>
            <a:r>
              <a:rPr lang="en-GB" dirty="0"/>
              <a:t>company registration may vary between R125 and R475 (R125 for a private company, R475 for a non-profit company registered without members).</a:t>
            </a:r>
            <a:r>
              <a:rPr lang="en-ZA" dirty="0"/>
              <a:t> </a:t>
            </a:r>
            <a:r>
              <a:rPr lang="en-US" sz="1100" u="sng" dirty="0">
                <a:hlinkClick r:id="rId2"/>
              </a:rPr>
              <a:t>CIPC :: Registering your Company</a:t>
            </a:r>
            <a:endParaRPr lang="en-ZA" sz="1100" dirty="0"/>
          </a:p>
          <a:p>
            <a:r>
              <a:rPr lang="en-GB" dirty="0" smtClean="0"/>
              <a:t>Difficulties for </a:t>
            </a:r>
            <a:r>
              <a:rPr lang="en-GB" dirty="0"/>
              <a:t>many small businesses to comply with subsequent laws and regulations. </a:t>
            </a:r>
            <a:endParaRPr lang="en-GB" dirty="0" smtClean="0"/>
          </a:p>
          <a:p>
            <a:pPr lvl="1"/>
            <a:r>
              <a:rPr lang="en-GB" dirty="0" smtClean="0"/>
              <a:t>For </a:t>
            </a:r>
            <a:r>
              <a:rPr lang="en-GB" dirty="0"/>
              <a:t>instance, having to register employees with the Department of Labour’s Compensation Fund in order to comply with the Compensation for Occupational Injuries and Disease Act No. 130 of 1993 takes roughly 30 days finalise. By comparison, a similar procedure takes one day in Chile.</a:t>
            </a:r>
            <a:endParaRPr lang="en-ZA" sz="900" dirty="0"/>
          </a:p>
        </p:txBody>
      </p:sp>
    </p:spTree>
    <p:extLst>
      <p:ext uri="{BB962C8B-B14F-4D97-AF65-F5344CB8AC3E}">
        <p14:creationId xmlns:p14="http://schemas.microsoft.com/office/powerpoint/2010/main" xmlns="" val="1851000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ZA" dirty="0"/>
          </a:p>
        </p:txBody>
      </p:sp>
      <p:sp>
        <p:nvSpPr>
          <p:cNvPr id="3" name="Content Placeholder 2"/>
          <p:cNvSpPr>
            <a:spLocks noGrp="1"/>
          </p:cNvSpPr>
          <p:nvPr>
            <p:ph idx="1"/>
          </p:nvPr>
        </p:nvSpPr>
        <p:spPr>
          <a:solidFill>
            <a:schemeClr val="accent3">
              <a:lumMod val="40000"/>
              <a:lumOff val="60000"/>
            </a:schemeClr>
          </a:solidFill>
        </p:spPr>
        <p:txBody>
          <a:bodyPr>
            <a:normAutofit lnSpcReduction="10000"/>
          </a:bodyPr>
          <a:lstStyle/>
          <a:p>
            <a:pPr>
              <a:buFont typeface="Wingdings" panose="05000000000000000000" pitchFamily="2" charset="2"/>
              <a:buChar char="v"/>
            </a:pPr>
            <a:r>
              <a:rPr lang="en-US" dirty="0"/>
              <a:t>EMPLOYMENT </a:t>
            </a:r>
            <a:r>
              <a:rPr lang="en-US" dirty="0" smtClean="0"/>
              <a:t>OVERVIEW </a:t>
            </a:r>
          </a:p>
          <a:p>
            <a:pPr>
              <a:buFont typeface="Wingdings" panose="05000000000000000000" pitchFamily="2" charset="2"/>
              <a:buChar char="v"/>
            </a:pPr>
            <a:r>
              <a:rPr lang="en-ZA" dirty="0"/>
              <a:t>WHAT IS SONA 2022 SAYING ABOUT SMALL ENTERPRISES</a:t>
            </a:r>
            <a:r>
              <a:rPr lang="en-ZA" dirty="0" smtClean="0"/>
              <a:t>?</a:t>
            </a:r>
          </a:p>
          <a:p>
            <a:pPr lvl="1"/>
            <a:r>
              <a:rPr lang="en-GB" dirty="0" smtClean="0"/>
              <a:t>FORMAL INFORMAL SMMES </a:t>
            </a:r>
            <a:r>
              <a:rPr lang="en-GB" dirty="0"/>
              <a:t>&amp; </a:t>
            </a:r>
            <a:r>
              <a:rPr lang="en-GB" sz="1400" b="1" dirty="0" smtClean="0"/>
              <a:t>JOB CREATION</a:t>
            </a:r>
          </a:p>
          <a:p>
            <a:pPr lvl="1"/>
            <a:r>
              <a:rPr lang="en-GB" dirty="0" smtClean="0"/>
              <a:t>CREATING </a:t>
            </a:r>
            <a:r>
              <a:rPr lang="en-GB" dirty="0"/>
              <a:t>AN ENABLING ENVIRONMENT </a:t>
            </a:r>
            <a:r>
              <a:rPr lang="en-GB" dirty="0" smtClean="0"/>
              <a:t>: ACCESS TO MARKETS</a:t>
            </a:r>
          </a:p>
          <a:p>
            <a:pPr lvl="1"/>
            <a:r>
              <a:rPr lang="en-ZA" dirty="0" smtClean="0"/>
              <a:t>CHANGES TO THE LOAN GUARANTEE SCHEME : ACCESS TO FINANCE (COVID &amp; VIOLENT PROTESTS)</a:t>
            </a:r>
          </a:p>
          <a:p>
            <a:pPr lvl="1"/>
            <a:r>
              <a:rPr lang="en-GB" dirty="0" smtClean="0"/>
              <a:t> </a:t>
            </a:r>
            <a:r>
              <a:rPr lang="en-US" dirty="0"/>
              <a:t>BUSINESS ENABLING ENVIRONMENT (BEE)/RED </a:t>
            </a:r>
            <a:r>
              <a:rPr lang="en-US" dirty="0" smtClean="0"/>
              <a:t>TAPE &amp; PAYING SMMES WITHIN 30 DAYS</a:t>
            </a:r>
            <a:endParaRPr lang="en-US" dirty="0"/>
          </a:p>
          <a:p>
            <a:pPr lvl="1">
              <a:buFont typeface="Wingdings" panose="05000000000000000000" pitchFamily="2" charset="2"/>
              <a:buChar char="v"/>
            </a:pPr>
            <a:r>
              <a:rPr lang="en-US" dirty="0" smtClean="0"/>
              <a:t>ROLE </a:t>
            </a:r>
            <a:r>
              <a:rPr lang="en-US" dirty="0"/>
              <a:t>/IMPLICATIONS FOR PARLIAMENT </a:t>
            </a:r>
            <a:endParaRPr lang="en-GB" dirty="0"/>
          </a:p>
          <a:p>
            <a:pPr lvl="1"/>
            <a:endParaRPr lang="en-GB" dirty="0"/>
          </a:p>
          <a:p>
            <a:endParaRPr lang="en-ZA" dirty="0"/>
          </a:p>
        </p:txBody>
      </p:sp>
    </p:spTree>
    <p:extLst>
      <p:ext uri="{BB962C8B-B14F-4D97-AF65-F5344CB8AC3E}">
        <p14:creationId xmlns:p14="http://schemas.microsoft.com/office/powerpoint/2010/main" xmlns="" val="1316558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REGULATIONS and RED TAPE </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35324527"/>
              </p:ext>
            </p:extLst>
          </p:nvPr>
        </p:nvGraphicFramePr>
        <p:xfrm>
          <a:off x="2471351" y="2265839"/>
          <a:ext cx="5775711" cy="2938780"/>
        </p:xfrm>
        <a:graphic>
          <a:graphicData uri="http://schemas.openxmlformats.org/drawingml/2006/table">
            <a:tbl>
              <a:tblPr firstRow="1" firstCol="1" bandRow="1">
                <a:tableStyleId>{5C22544A-7EE6-4342-B048-85BDC9FD1C3A}</a:tableStyleId>
              </a:tblPr>
              <a:tblGrid>
                <a:gridCol w="2473071">
                  <a:extLst>
                    <a:ext uri="{9D8B030D-6E8A-4147-A177-3AD203B41FA5}">
                      <a16:colId xmlns:a16="http://schemas.microsoft.com/office/drawing/2014/main" xmlns="" val="4203120975"/>
                    </a:ext>
                  </a:extLst>
                </a:gridCol>
                <a:gridCol w="3302640">
                  <a:extLst>
                    <a:ext uri="{9D8B030D-6E8A-4147-A177-3AD203B41FA5}">
                      <a16:colId xmlns:a16="http://schemas.microsoft.com/office/drawing/2014/main" xmlns="" val="169277032"/>
                    </a:ext>
                  </a:extLst>
                </a:gridCol>
              </a:tblGrid>
              <a:tr h="365760">
                <a:tc>
                  <a:txBody>
                    <a:bodyPr/>
                    <a:lstStyle/>
                    <a:p>
                      <a:pPr algn="just">
                        <a:lnSpc>
                          <a:spcPts val="1400"/>
                        </a:lnSpc>
                        <a:spcAft>
                          <a:spcPts val="0"/>
                        </a:spcAft>
                      </a:pPr>
                      <a:r>
                        <a:rPr lang="en-GB" sz="1100" spc="30" dirty="0">
                          <a:effectLst/>
                        </a:rPr>
                        <a:t>Tax type</a:t>
                      </a:r>
                      <a:endParaRPr lang="en-ZA" sz="9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Submission </a:t>
                      </a:r>
                      <a:br>
                        <a:rPr lang="en-GB" sz="1100" spc="30">
                          <a:effectLst/>
                        </a:rPr>
                      </a:br>
                      <a:r>
                        <a:rPr lang="en-GB" sz="1100" spc="30">
                          <a:effectLst/>
                        </a:rPr>
                        <a:t>frequency</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69553825"/>
                  </a:ext>
                </a:extLst>
              </a:tr>
              <a:tr h="548640">
                <a:tc>
                  <a:txBody>
                    <a:bodyPr/>
                    <a:lstStyle/>
                    <a:p>
                      <a:pPr algn="just">
                        <a:lnSpc>
                          <a:spcPts val="1400"/>
                        </a:lnSpc>
                        <a:spcAft>
                          <a:spcPts val="0"/>
                        </a:spcAft>
                      </a:pPr>
                      <a:r>
                        <a:rPr lang="en-GB" sz="1100" spc="30">
                          <a:effectLst/>
                        </a:rPr>
                        <a:t>Company Income Tax </a:t>
                      </a:r>
                      <a:br>
                        <a:rPr lang="en-GB" sz="1100" spc="30">
                          <a:effectLst/>
                        </a:rPr>
                      </a:br>
                      <a:r>
                        <a:rPr lang="en-GB" sz="1100" spc="30">
                          <a:effectLst/>
                        </a:rPr>
                        <a:t>(CIT)</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dirty="0" smtClean="0">
                          <a:effectLst/>
                        </a:rPr>
                        <a:t>Once a year as per company’s financial year end</a:t>
                      </a:r>
                      <a:endParaRPr lang="en-ZA" sz="9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36521118"/>
                  </a:ext>
                </a:extLst>
              </a:tr>
              <a:tr h="731520">
                <a:tc>
                  <a:txBody>
                    <a:bodyPr/>
                    <a:lstStyle/>
                    <a:p>
                      <a:pPr algn="just">
                        <a:lnSpc>
                          <a:spcPts val="1400"/>
                        </a:lnSpc>
                        <a:spcAft>
                          <a:spcPts val="0"/>
                        </a:spcAft>
                      </a:pPr>
                      <a:r>
                        <a:rPr lang="en-GB" sz="1100" spc="30">
                          <a:effectLst/>
                        </a:rPr>
                        <a:t>Personal Income Tax (for self-employed </a:t>
                      </a:r>
                      <a:br>
                        <a:rPr lang="en-GB" sz="1100" spc="30">
                          <a:effectLst/>
                        </a:rPr>
                      </a:br>
                      <a:r>
                        <a:rPr lang="en-GB" sz="1100" spc="30">
                          <a:effectLst/>
                        </a:rPr>
                        <a:t>individuals)</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Once a year as announced by </a:t>
                      </a:r>
                      <a:br>
                        <a:rPr lang="en-GB" sz="1100" spc="30">
                          <a:effectLst/>
                        </a:rPr>
                      </a:br>
                      <a:r>
                        <a:rPr lang="en-GB" sz="1100" spc="30">
                          <a:effectLst/>
                        </a:rPr>
                        <a:t>SARS during filing season</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465397170"/>
                  </a:ext>
                </a:extLst>
              </a:tr>
              <a:tr h="335915">
                <a:tc>
                  <a:txBody>
                    <a:bodyPr/>
                    <a:lstStyle/>
                    <a:p>
                      <a:pPr algn="just">
                        <a:lnSpc>
                          <a:spcPts val="1400"/>
                        </a:lnSpc>
                        <a:spcAft>
                          <a:spcPts val="0"/>
                        </a:spcAft>
                      </a:pPr>
                      <a:r>
                        <a:rPr lang="en-GB" sz="1100" spc="30">
                          <a:effectLst/>
                        </a:rPr>
                        <a:t>VAT</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Every two (2) months before </a:t>
                      </a:r>
                      <a:br>
                        <a:rPr lang="en-GB" sz="1100" spc="30">
                          <a:effectLst/>
                        </a:rPr>
                      </a:br>
                      <a:r>
                        <a:rPr lang="en-GB" sz="1100" spc="30">
                          <a:effectLst/>
                        </a:rPr>
                        <a:t>the 25th</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388975934"/>
                  </a:ext>
                </a:extLst>
              </a:tr>
              <a:tr h="250825">
                <a:tc>
                  <a:txBody>
                    <a:bodyPr/>
                    <a:lstStyle/>
                    <a:p>
                      <a:pPr algn="just">
                        <a:lnSpc>
                          <a:spcPts val="1400"/>
                        </a:lnSpc>
                        <a:spcAft>
                          <a:spcPts val="0"/>
                        </a:spcAft>
                      </a:pPr>
                      <a:r>
                        <a:rPr lang="en-GB" sz="1100" spc="30">
                          <a:effectLst/>
                        </a:rPr>
                        <a:t>PAYE</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Monthly on or before the 7th</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704144846"/>
                  </a:ext>
                </a:extLst>
              </a:tr>
              <a:tr h="182880">
                <a:tc>
                  <a:txBody>
                    <a:bodyPr/>
                    <a:lstStyle/>
                    <a:p>
                      <a:pPr algn="just">
                        <a:lnSpc>
                          <a:spcPts val="1400"/>
                        </a:lnSpc>
                        <a:spcAft>
                          <a:spcPts val="0"/>
                        </a:spcAft>
                      </a:pPr>
                      <a:r>
                        <a:rPr lang="en-GB" sz="1100" spc="30">
                          <a:effectLst/>
                        </a:rPr>
                        <a:t>Provisional Tax</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Twice a year</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17340056"/>
                  </a:ext>
                </a:extLst>
              </a:tr>
              <a:tr h="182880">
                <a:tc>
                  <a:txBody>
                    <a:bodyPr/>
                    <a:lstStyle/>
                    <a:p>
                      <a:pPr algn="just">
                        <a:lnSpc>
                          <a:spcPts val="1400"/>
                        </a:lnSpc>
                        <a:spcAft>
                          <a:spcPts val="0"/>
                        </a:spcAft>
                      </a:pPr>
                      <a:r>
                        <a:rPr lang="en-GB" sz="1100" spc="30">
                          <a:effectLst/>
                        </a:rPr>
                        <a:t>Turnover Tax</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a:effectLst/>
                        </a:rPr>
                        <a:t>Once a year </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704985741"/>
                  </a:ext>
                </a:extLst>
              </a:tr>
              <a:tr h="332105">
                <a:tc>
                  <a:txBody>
                    <a:bodyPr/>
                    <a:lstStyle/>
                    <a:p>
                      <a:pPr algn="just">
                        <a:lnSpc>
                          <a:spcPts val="1400"/>
                        </a:lnSpc>
                        <a:spcAft>
                          <a:spcPts val="0"/>
                        </a:spcAft>
                      </a:pPr>
                      <a:r>
                        <a:rPr lang="en-GB" sz="1100" spc="30" dirty="0">
                          <a:effectLst/>
                        </a:rPr>
                        <a:t>Employer reconciliation</a:t>
                      </a:r>
                      <a:endParaRPr lang="en-ZA" sz="9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spcAft>
                          <a:spcPts val="0"/>
                        </a:spcAft>
                      </a:pPr>
                      <a:r>
                        <a:rPr lang="en-GB" sz="1100" spc="30" dirty="0">
                          <a:effectLst/>
                        </a:rPr>
                        <a:t>End of October and end of May</a:t>
                      </a:r>
                      <a:endParaRPr lang="en-ZA" sz="9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957524719"/>
                  </a:ext>
                </a:extLst>
              </a:tr>
            </a:tbl>
          </a:graphicData>
        </a:graphic>
      </p:graphicFrame>
      <p:sp>
        <p:nvSpPr>
          <p:cNvPr id="6" name="Rectangle 5"/>
          <p:cNvSpPr/>
          <p:nvPr/>
        </p:nvSpPr>
        <p:spPr>
          <a:xfrm>
            <a:off x="2471351" y="5204619"/>
            <a:ext cx="2907957" cy="246221"/>
          </a:xfrm>
          <a:prstGeom prst="rect">
            <a:avLst/>
          </a:prstGeom>
        </p:spPr>
        <p:txBody>
          <a:bodyPr wrap="square">
            <a:spAutoFit/>
          </a:bodyPr>
          <a:lstStyle/>
          <a:p>
            <a:pPr lvl="0" algn="just" defTabSz="914400" eaLnBrk="0" fontAlgn="base" hangingPunct="0">
              <a:spcBef>
                <a:spcPct val="0"/>
              </a:spcBef>
              <a:spcAft>
                <a:spcPct val="0"/>
              </a:spcAft>
            </a:pPr>
            <a:r>
              <a:rPr lang="en-ZA" altLang="en-US" sz="1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SARS </a:t>
            </a:r>
            <a:r>
              <a:rPr lang="en-ZA" altLang="en-US" sz="1000" dirty="0">
                <a:solidFill>
                  <a:srgbClr val="000000"/>
                </a:solidFill>
                <a:latin typeface="Arial" panose="020B0604020202020204" pitchFamily="34" charset="0"/>
                <a:ea typeface="Times New Roman" panose="02020603050405020304" pitchFamily="18" charset="0"/>
                <a:cs typeface="Arial" panose="020B0604020202020204" pitchFamily="34" charset="0"/>
              </a:rPr>
              <a:t>(2021)</a:t>
            </a:r>
            <a:endParaRPr lang="en-ZA" altLang="en-US" sz="1000" dirty="0">
              <a:latin typeface="Arial" panose="020B0604020202020204" pitchFamily="34" charset="0"/>
              <a:cs typeface="Arial" panose="020B0604020202020204" pitchFamily="34" charset="0"/>
            </a:endParaRPr>
          </a:p>
        </p:txBody>
      </p:sp>
      <p:sp>
        <p:nvSpPr>
          <p:cNvPr id="7" name="Rectangle 6"/>
          <p:cNvSpPr/>
          <p:nvPr/>
        </p:nvSpPr>
        <p:spPr>
          <a:xfrm>
            <a:off x="3070471" y="1850171"/>
            <a:ext cx="4617674" cy="369332"/>
          </a:xfrm>
          <a:prstGeom prst="rect">
            <a:avLst/>
          </a:prstGeom>
        </p:spPr>
        <p:txBody>
          <a:bodyPr wrap="none">
            <a:spAutoFit/>
          </a:bodyPr>
          <a:lstStyle/>
          <a:p>
            <a:pPr lvl="0" algn="just" defTabSz="914400" eaLnBrk="0" fontAlgn="base" hangingPunct="0">
              <a:spcBef>
                <a:spcPct val="0"/>
              </a:spcBef>
              <a:spcAft>
                <a:spcPct val="0"/>
              </a:spcAft>
            </a:pPr>
            <a:r>
              <a:rPr lang="en-GB" alt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SARS Small Business Essential Tax Guide </a:t>
            </a:r>
            <a:endParaRPr lang="en-ZA"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64044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REGULATIONS and RED TAPE </a:t>
            </a:r>
            <a:endParaRPr lang="en-ZA" dirty="0"/>
          </a:p>
        </p:txBody>
      </p:sp>
      <p:sp>
        <p:nvSpPr>
          <p:cNvPr id="3" name="Content Placeholder 2"/>
          <p:cNvSpPr>
            <a:spLocks noGrp="1"/>
          </p:cNvSpPr>
          <p:nvPr>
            <p:ph idx="1"/>
          </p:nvPr>
        </p:nvSpPr>
        <p:spPr/>
        <p:txBody>
          <a:bodyPr>
            <a:normAutofit lnSpcReduction="10000"/>
          </a:bodyPr>
          <a:lstStyle/>
          <a:p>
            <a:r>
              <a:rPr lang="en-GB" dirty="0" smtClean="0"/>
              <a:t>Costly </a:t>
            </a:r>
            <a:r>
              <a:rPr lang="en-GB" dirty="0"/>
              <a:t>environmental protection, </a:t>
            </a:r>
            <a:endParaRPr lang="en-GB" dirty="0" smtClean="0"/>
          </a:p>
          <a:p>
            <a:r>
              <a:rPr lang="en-GB" dirty="0" smtClean="0"/>
              <a:t>Employee </a:t>
            </a:r>
            <a:r>
              <a:rPr lang="en-GB" dirty="0"/>
              <a:t>welfare and tax </a:t>
            </a:r>
            <a:r>
              <a:rPr lang="en-GB" dirty="0" smtClean="0"/>
              <a:t>regulations, applying </a:t>
            </a:r>
            <a:r>
              <a:rPr lang="en-GB" dirty="0"/>
              <a:t>for a tax </a:t>
            </a:r>
            <a:r>
              <a:rPr lang="en-GB" dirty="0" smtClean="0"/>
              <a:t>incentives</a:t>
            </a:r>
          </a:p>
          <a:p>
            <a:r>
              <a:rPr lang="en-GB" dirty="0" smtClean="0"/>
              <a:t>the </a:t>
            </a:r>
            <a:r>
              <a:rPr lang="en-GB" dirty="0"/>
              <a:t>costs of compliance with obtaining black economic empowerment (BEE) certification</a:t>
            </a:r>
            <a:r>
              <a:rPr lang="en-GB" dirty="0" smtClean="0"/>
              <a:t>, </a:t>
            </a:r>
          </a:p>
          <a:p>
            <a:r>
              <a:rPr lang="en-GB" dirty="0" smtClean="0"/>
              <a:t>accessing </a:t>
            </a:r>
            <a:r>
              <a:rPr lang="en-GB" dirty="0"/>
              <a:t>a </a:t>
            </a:r>
            <a:r>
              <a:rPr lang="en-GB" dirty="0" err="1"/>
              <a:t>learnership</a:t>
            </a:r>
            <a:r>
              <a:rPr lang="en-GB" dirty="0"/>
              <a:t> through a sector education and training authority (SETA), compliance with labour laws, </a:t>
            </a:r>
            <a:endParaRPr lang="en-GB" dirty="0" smtClean="0"/>
          </a:p>
          <a:p>
            <a:r>
              <a:rPr lang="en-GB" dirty="0" smtClean="0"/>
              <a:t>Municipal </a:t>
            </a:r>
            <a:r>
              <a:rPr lang="en-GB" dirty="0"/>
              <a:t>regulations, </a:t>
            </a:r>
            <a:endParaRPr lang="en-GB" dirty="0" smtClean="0"/>
          </a:p>
          <a:p>
            <a:r>
              <a:rPr lang="en-GB" dirty="0" smtClean="0"/>
              <a:t>Licenses </a:t>
            </a:r>
            <a:r>
              <a:rPr lang="en-GB" dirty="0"/>
              <a:t>or sector-specific permit systems administered by local governments among others. </a:t>
            </a:r>
            <a:endParaRPr lang="en-ZA" dirty="0"/>
          </a:p>
        </p:txBody>
      </p:sp>
    </p:spTree>
    <p:extLst>
      <p:ext uri="{BB962C8B-B14F-4D97-AF65-F5344CB8AC3E}">
        <p14:creationId xmlns:p14="http://schemas.microsoft.com/office/powerpoint/2010/main" xmlns="" val="2807244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Paying suppliers within 30 DAYS</a:t>
            </a:r>
            <a:endParaRPr lang="en-ZA" dirty="0"/>
          </a:p>
        </p:txBody>
      </p:sp>
      <p:sp>
        <p:nvSpPr>
          <p:cNvPr id="3" name="Content Placeholder 2"/>
          <p:cNvSpPr>
            <a:spLocks noGrp="1"/>
          </p:cNvSpPr>
          <p:nvPr>
            <p:ph idx="1"/>
          </p:nvPr>
        </p:nvSpPr>
        <p:spPr/>
        <p:txBody>
          <a:bodyPr>
            <a:normAutofit fontScale="70000" lnSpcReduction="20000"/>
          </a:bodyPr>
          <a:lstStyle/>
          <a:p>
            <a:r>
              <a:rPr lang="en-GB" dirty="0" smtClean="0"/>
              <a:t>Delayed </a:t>
            </a:r>
            <a:r>
              <a:rPr lang="en-GB" dirty="0"/>
              <a:t>and/or non-payments </a:t>
            </a:r>
            <a:r>
              <a:rPr lang="en-GB" dirty="0" smtClean="0"/>
              <a:t>affect </a:t>
            </a:r>
            <a:r>
              <a:rPr lang="en-GB" dirty="0"/>
              <a:t>a company’s growth </a:t>
            </a:r>
            <a:r>
              <a:rPr lang="en-GB" dirty="0" smtClean="0"/>
              <a:t>employees </a:t>
            </a:r>
            <a:r>
              <a:rPr lang="en-GB" dirty="0"/>
              <a:t>and their families, the business owners,  their families and the wider society as there are trickledown effects</a:t>
            </a:r>
            <a:r>
              <a:rPr lang="en-GB" dirty="0" smtClean="0"/>
              <a:t>.</a:t>
            </a:r>
          </a:p>
          <a:p>
            <a:r>
              <a:rPr lang="en-ZA" b="1" dirty="0" smtClean="0"/>
              <a:t>Government Department : out </a:t>
            </a:r>
            <a:r>
              <a:rPr lang="en-ZA" b="1" dirty="0"/>
              <a:t>of 40 </a:t>
            </a:r>
            <a:r>
              <a:rPr lang="en-GB" dirty="0"/>
              <a:t>national departments only eight (8) or 20%, including the Department of Small Business Development,  managed to achieve a 100% compliance rate on submission of 30 days’ during the 2020/2021 financial year. Unpaid provincial invoices amounted to R26.6 billion in 2020/21 while at national level they amounted to R4.1 billion over the same period. </a:t>
            </a:r>
            <a:endParaRPr lang="en-ZA" dirty="0"/>
          </a:p>
          <a:p>
            <a:r>
              <a:rPr lang="en-GB" b="1" dirty="0"/>
              <a:t>Big businesses </a:t>
            </a:r>
            <a:r>
              <a:rPr lang="en-GB" b="1" dirty="0" smtClean="0"/>
              <a:t>: some with 120 day payment policy </a:t>
            </a:r>
            <a:r>
              <a:rPr lang="en-GB" dirty="0" smtClean="0"/>
              <a:t>are </a:t>
            </a:r>
            <a:r>
              <a:rPr lang="en-GB" dirty="0"/>
              <a:t>also not paying SMMEs on </a:t>
            </a:r>
            <a:r>
              <a:rPr lang="en-GB" dirty="0" smtClean="0"/>
              <a:t>time, </a:t>
            </a:r>
            <a:r>
              <a:rPr lang="en-GB" dirty="0"/>
              <a:t>since COVID 19 “late payments are at an all-time high as small businesses are waiting too long to get paid. The average amount owed to each small business is now at its highest level. In addition, when the problem persists too long, it can ultimately shut down a small business.’ </a:t>
            </a:r>
            <a:endParaRPr lang="en-GB" dirty="0" smtClean="0"/>
          </a:p>
          <a:p>
            <a:r>
              <a:rPr lang="en-GB" b="1" dirty="0"/>
              <a:t>The </a:t>
            </a:r>
            <a:r>
              <a:rPr lang="en-GB" b="1" dirty="0" smtClean="0"/>
              <a:t>“</a:t>
            </a:r>
            <a:r>
              <a:rPr lang="en-GB" b="1" dirty="0"/>
              <a:t>Pay In 30</a:t>
            </a:r>
            <a:r>
              <a:rPr lang="en-GB" b="1" dirty="0" smtClean="0"/>
              <a:t>”, initiative call to pay SMMEs within 30 days  </a:t>
            </a:r>
            <a:r>
              <a:rPr lang="en-GB" dirty="0"/>
              <a:t>is led by Business for South Africa (B4SA), the SA SME Fund, and Business Leadership South Africa (BLSA), and supported by, amongst others, Business Unity South Africa (BUSA), the Small Business Institute (SBI) and the Black Business Council (BBC).</a:t>
            </a:r>
            <a:endParaRPr lang="en-ZA" dirty="0"/>
          </a:p>
          <a:p>
            <a:endParaRPr lang="en-ZA" dirty="0"/>
          </a:p>
        </p:txBody>
      </p:sp>
    </p:spTree>
    <p:extLst>
      <p:ext uri="{BB962C8B-B14F-4D97-AF65-F5344CB8AC3E}">
        <p14:creationId xmlns:p14="http://schemas.microsoft.com/office/powerpoint/2010/main" xmlns="" val="2016707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b="1" dirty="0"/>
              <a:t>IMPLICATIONS FOR THE </a:t>
            </a:r>
            <a:r>
              <a:rPr lang="en-GB" b="1" dirty="0" smtClean="0"/>
              <a:t>PC ON SBD </a:t>
            </a:r>
            <a:endParaRPr lang="en-ZA" dirty="0"/>
          </a:p>
        </p:txBody>
      </p:sp>
      <p:sp>
        <p:nvSpPr>
          <p:cNvPr id="3" name="Content Placeholder 2"/>
          <p:cNvSpPr>
            <a:spLocks noGrp="1"/>
          </p:cNvSpPr>
          <p:nvPr>
            <p:ph idx="1"/>
          </p:nvPr>
        </p:nvSpPr>
        <p:spPr/>
        <p:txBody>
          <a:bodyPr>
            <a:normAutofit fontScale="85000" lnSpcReduction="20000"/>
          </a:bodyPr>
          <a:lstStyle/>
          <a:p>
            <a:r>
              <a:rPr lang="en-GB" dirty="0" smtClean="0"/>
              <a:t>The </a:t>
            </a:r>
            <a:r>
              <a:rPr lang="en-GB" dirty="0"/>
              <a:t>Portfolio Committee on Small Business Development could</a:t>
            </a:r>
            <a:r>
              <a:rPr lang="en-GB" dirty="0" smtClean="0"/>
              <a:t>;</a:t>
            </a:r>
            <a:r>
              <a:rPr lang="en-GB" dirty="0"/>
              <a:t> </a:t>
            </a:r>
            <a:endParaRPr lang="en-ZA" dirty="0"/>
          </a:p>
          <a:p>
            <a:pPr lvl="0"/>
            <a:r>
              <a:rPr lang="en-GB" dirty="0"/>
              <a:t>Listen to the Minister of Finance’s budget speech, for pronouncements on criteria for expanding participation in the Employment Tax Incentive that will make it easier for small businesses to employ young people. Furthermore, request the Departments of Small Business Development, Treasury and Labour to brief the Committee on the implementation plan and implications as well as expected outcomes of expanding the criteria for participation in the Employee Tax Incentive for SMMEs. </a:t>
            </a:r>
            <a:endParaRPr lang="en-ZA" dirty="0"/>
          </a:p>
          <a:p>
            <a:pPr lvl="0"/>
            <a:r>
              <a:rPr lang="en-GB" dirty="0" smtClean="0"/>
              <a:t>When </a:t>
            </a:r>
            <a:r>
              <a:rPr lang="en-GB" dirty="0"/>
              <a:t>the red tape reduction has been established, consider requesting the Presidency together with Mr </a:t>
            </a:r>
            <a:r>
              <a:rPr lang="en-GB" dirty="0" err="1"/>
              <a:t>Sipho</a:t>
            </a:r>
            <a:r>
              <a:rPr lang="en-GB" dirty="0"/>
              <a:t> </a:t>
            </a:r>
            <a:r>
              <a:rPr lang="en-GB" dirty="0" err="1"/>
              <a:t>Nkosi</a:t>
            </a:r>
            <a:r>
              <a:rPr lang="en-GB" dirty="0"/>
              <a:t> to brief the Committee on the mandate and terms of reference of the team.</a:t>
            </a:r>
            <a:endParaRPr lang="en-ZA" dirty="0"/>
          </a:p>
          <a:p>
            <a:r>
              <a:rPr lang="en-GB" dirty="0" smtClean="0"/>
              <a:t>Request </a:t>
            </a:r>
            <a:r>
              <a:rPr lang="en-GB" dirty="0"/>
              <a:t>the Department of Small Business Development and Trade Industry and Competition African to present on the Continental Free Trade Area agreement and new market opportunities for SMMEs and cooperatives.</a:t>
            </a:r>
            <a:endParaRPr lang="en-ZA" dirty="0"/>
          </a:p>
          <a:p>
            <a:pPr marL="0" indent="0">
              <a:buNone/>
            </a:pPr>
            <a:endParaRPr lang="en-ZA" dirty="0"/>
          </a:p>
        </p:txBody>
      </p:sp>
    </p:spTree>
    <p:extLst>
      <p:ext uri="{BB962C8B-B14F-4D97-AF65-F5344CB8AC3E}">
        <p14:creationId xmlns:p14="http://schemas.microsoft.com/office/powerpoint/2010/main" xmlns="" val="2824923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IMPLICATIONS FOR THE PC ON SBD </a:t>
            </a:r>
            <a:endParaRPr lang="en-ZA" dirty="0"/>
          </a:p>
        </p:txBody>
      </p:sp>
      <p:sp>
        <p:nvSpPr>
          <p:cNvPr id="3" name="Content Placeholder 2"/>
          <p:cNvSpPr>
            <a:spLocks noGrp="1"/>
          </p:cNvSpPr>
          <p:nvPr>
            <p:ph idx="1"/>
          </p:nvPr>
        </p:nvSpPr>
        <p:spPr/>
        <p:txBody>
          <a:bodyPr>
            <a:normAutofit fontScale="92500" lnSpcReduction="20000"/>
          </a:bodyPr>
          <a:lstStyle/>
          <a:p>
            <a:pPr lvl="0"/>
            <a:r>
              <a:rPr lang="en-GB" dirty="0"/>
              <a:t>Request the Competition Commission to brief the Committee on their initiatives in relation to the levelling playing fields and opening up markets to new entrants, cooperatives and SMMEs owned by the historically disadvantaged can participate.</a:t>
            </a:r>
            <a:endParaRPr lang="en-ZA" dirty="0"/>
          </a:p>
          <a:p>
            <a:r>
              <a:rPr lang="en-GB" dirty="0"/>
              <a:t> </a:t>
            </a:r>
            <a:r>
              <a:rPr lang="en-GB" dirty="0" smtClean="0"/>
              <a:t>Invite </a:t>
            </a:r>
            <a:r>
              <a:rPr lang="en-GB" dirty="0"/>
              <a:t>Business for South Africa (B4SA) to brief the Committee on SMEs that are owed money outside of payment terms by large companies, the “Pay In 30” days campaign and how it is monitored.</a:t>
            </a:r>
            <a:endParaRPr lang="en-ZA" dirty="0"/>
          </a:p>
          <a:p>
            <a:pPr lvl="0"/>
            <a:r>
              <a:rPr lang="en-GB" dirty="0" smtClean="0"/>
              <a:t>Ask </a:t>
            </a:r>
            <a:r>
              <a:rPr lang="en-GB" dirty="0"/>
              <a:t>National Treasury and </a:t>
            </a:r>
            <a:r>
              <a:rPr lang="en-GB" b="1" dirty="0" err="1"/>
              <a:t>sefa</a:t>
            </a:r>
            <a:r>
              <a:rPr lang="en-GB" dirty="0"/>
              <a:t> to brief the Committee on the bounce-back scheme and how to expand uptake for struggling SMMEs. </a:t>
            </a:r>
            <a:endParaRPr lang="en-ZA" dirty="0"/>
          </a:p>
          <a:p>
            <a:r>
              <a:rPr lang="en-GB" dirty="0"/>
              <a:t> </a:t>
            </a:r>
            <a:r>
              <a:rPr lang="en-GB" dirty="0" smtClean="0"/>
              <a:t>Invite </a:t>
            </a:r>
            <a:r>
              <a:rPr lang="en-GB" dirty="0"/>
              <a:t>the Department of Small Business Development to elaborate on the review of the Business Act and the reduction of the regulatory burden on the informal sector.   </a:t>
            </a:r>
            <a:endParaRPr lang="en-ZA" dirty="0"/>
          </a:p>
          <a:p>
            <a:endParaRPr lang="en-ZA" dirty="0"/>
          </a:p>
        </p:txBody>
      </p:sp>
    </p:spTree>
    <p:extLst>
      <p:ext uri="{BB962C8B-B14F-4D97-AF65-F5344CB8AC3E}">
        <p14:creationId xmlns:p14="http://schemas.microsoft.com/office/powerpoint/2010/main" xmlns="" val="3782455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THE END </a:t>
            </a:r>
            <a:endParaRPr lang="en-ZA" dirty="0"/>
          </a:p>
        </p:txBody>
      </p:sp>
    </p:spTree>
    <p:extLst>
      <p:ext uri="{BB962C8B-B14F-4D97-AF65-F5344CB8AC3E}">
        <p14:creationId xmlns:p14="http://schemas.microsoft.com/office/powerpoint/2010/main" xmlns="" val="3184693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a:t>
            </a:r>
            <a:r>
              <a:rPr lang="en-US" dirty="0"/>
              <a:t>Overview</a:t>
            </a:r>
            <a:r>
              <a:rPr lang="en-US" dirty="0" smtClean="0"/>
              <a:t> </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06005496"/>
              </p:ext>
            </p:extLst>
          </p:nvPr>
        </p:nvGraphicFramePr>
        <p:xfrm>
          <a:off x="2847254" y="2397859"/>
          <a:ext cx="6284595" cy="1829435"/>
        </p:xfrm>
        <a:graphic>
          <a:graphicData uri="http://schemas.openxmlformats.org/drawingml/2006/table">
            <a:tbl>
              <a:tblPr firstRow="1" firstCol="1" bandRow="1">
                <a:tableStyleId>{5C22544A-7EE6-4342-B048-85BDC9FD1C3A}</a:tableStyleId>
              </a:tblPr>
              <a:tblGrid>
                <a:gridCol w="1359535">
                  <a:extLst>
                    <a:ext uri="{9D8B030D-6E8A-4147-A177-3AD203B41FA5}">
                      <a16:colId xmlns:a16="http://schemas.microsoft.com/office/drawing/2014/main" xmlns="" val="2020217103"/>
                    </a:ext>
                  </a:extLst>
                </a:gridCol>
                <a:gridCol w="943610">
                  <a:extLst>
                    <a:ext uri="{9D8B030D-6E8A-4147-A177-3AD203B41FA5}">
                      <a16:colId xmlns:a16="http://schemas.microsoft.com/office/drawing/2014/main" xmlns="" val="1989856620"/>
                    </a:ext>
                  </a:extLst>
                </a:gridCol>
                <a:gridCol w="1054100">
                  <a:extLst>
                    <a:ext uri="{9D8B030D-6E8A-4147-A177-3AD203B41FA5}">
                      <a16:colId xmlns:a16="http://schemas.microsoft.com/office/drawing/2014/main" xmlns="" val="2917416632"/>
                    </a:ext>
                  </a:extLst>
                </a:gridCol>
                <a:gridCol w="956945">
                  <a:extLst>
                    <a:ext uri="{9D8B030D-6E8A-4147-A177-3AD203B41FA5}">
                      <a16:colId xmlns:a16="http://schemas.microsoft.com/office/drawing/2014/main" xmlns="" val="436809082"/>
                    </a:ext>
                  </a:extLst>
                </a:gridCol>
                <a:gridCol w="943610">
                  <a:extLst>
                    <a:ext uri="{9D8B030D-6E8A-4147-A177-3AD203B41FA5}">
                      <a16:colId xmlns:a16="http://schemas.microsoft.com/office/drawing/2014/main" xmlns="" val="3335861958"/>
                    </a:ext>
                  </a:extLst>
                </a:gridCol>
                <a:gridCol w="1026795">
                  <a:extLst>
                    <a:ext uri="{9D8B030D-6E8A-4147-A177-3AD203B41FA5}">
                      <a16:colId xmlns:a16="http://schemas.microsoft.com/office/drawing/2014/main" xmlns="" val="378283986"/>
                    </a:ext>
                  </a:extLst>
                </a:gridCol>
              </a:tblGrid>
              <a:tr h="184150">
                <a:tc>
                  <a:txBody>
                    <a:bodyPr/>
                    <a:lstStyle/>
                    <a:p>
                      <a:pPr algn="just">
                        <a:lnSpc>
                          <a:spcPts val="1400"/>
                        </a:lnSpc>
                        <a:spcAft>
                          <a:spcPts val="0"/>
                        </a:spcAft>
                      </a:pPr>
                      <a:r>
                        <a:rPr lang="en-ZA" sz="1100" spc="0">
                          <a:effectLst/>
                        </a:rPr>
                        <a:t>Period </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Q1 2017</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Q1 2018</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Q1 2019</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Q1 2020 </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Q1 2021</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757005141"/>
                  </a:ext>
                </a:extLst>
              </a:tr>
              <a:tr h="184150">
                <a:tc>
                  <a:txBody>
                    <a:bodyPr/>
                    <a:lstStyle/>
                    <a:p>
                      <a:pPr algn="just">
                        <a:lnSpc>
                          <a:spcPts val="1400"/>
                        </a:lnSpc>
                        <a:spcAft>
                          <a:spcPts val="0"/>
                        </a:spcAft>
                      </a:pPr>
                      <a:r>
                        <a:rPr lang="en-ZA" sz="1100" spc="0">
                          <a:effectLst/>
                        </a:rPr>
                        <a:t>Formal </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725 698</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658 719</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736 198</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755 265</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667 111</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276457529"/>
                  </a:ext>
                </a:extLst>
              </a:tr>
              <a:tr h="184150">
                <a:tc>
                  <a:txBody>
                    <a:bodyPr/>
                    <a:lstStyle/>
                    <a:p>
                      <a:pPr algn="just">
                        <a:lnSpc>
                          <a:spcPts val="1400"/>
                        </a:lnSpc>
                        <a:spcAft>
                          <a:spcPts val="0"/>
                        </a:spcAft>
                      </a:pPr>
                      <a:r>
                        <a:rPr lang="en-ZA" sz="1100" spc="0" dirty="0">
                          <a:effectLst/>
                        </a:rPr>
                        <a:t>Informal</a:t>
                      </a:r>
                      <a:endParaRPr lang="en-ZA" sz="9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1 658 522</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1 714 233</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1 754 443</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1 748 031</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1 552 814</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373537814"/>
                  </a:ext>
                </a:extLst>
              </a:tr>
              <a:tr h="184150">
                <a:tc>
                  <a:txBody>
                    <a:bodyPr/>
                    <a:lstStyle/>
                    <a:p>
                      <a:pPr algn="just">
                        <a:lnSpc>
                          <a:spcPts val="1400"/>
                        </a:lnSpc>
                        <a:spcAft>
                          <a:spcPts val="0"/>
                        </a:spcAft>
                      </a:pPr>
                      <a:r>
                        <a:rPr lang="en-ZA" sz="1100" spc="0">
                          <a:effectLst/>
                        </a:rPr>
                        <a:t>Total</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2 478 877</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2 443 163</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2 550 540</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2 614 063</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2 325 203</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04268042"/>
                  </a:ext>
                </a:extLst>
              </a:tr>
              <a:tr h="184150">
                <a:tc>
                  <a:txBody>
                    <a:bodyPr/>
                    <a:lstStyle/>
                    <a:p>
                      <a:pPr algn="just">
                        <a:lnSpc>
                          <a:spcPts val="1400"/>
                        </a:lnSpc>
                        <a:spcAft>
                          <a:spcPts val="0"/>
                        </a:spcAft>
                      </a:pPr>
                      <a:r>
                        <a:rPr lang="en-ZA" sz="1100" spc="0">
                          <a:effectLst/>
                        </a:rPr>
                        <a:t>No of jobs</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10 568 701</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8 886 015</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10 839 819</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10 406 070</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9 757 287</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531954886"/>
                  </a:ext>
                </a:extLst>
              </a:tr>
              <a:tr h="184150">
                <a:tc>
                  <a:txBody>
                    <a:bodyPr/>
                    <a:lstStyle/>
                    <a:p>
                      <a:pPr algn="just">
                        <a:lnSpc>
                          <a:spcPts val="1400"/>
                        </a:lnSpc>
                        <a:spcAft>
                          <a:spcPts val="0"/>
                        </a:spcAft>
                      </a:pPr>
                      <a:r>
                        <a:rPr lang="en-ZA" sz="1100" spc="0">
                          <a:effectLst/>
                        </a:rPr>
                        <a:t>Overall employment</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16 212 000</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16 378 000</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16 291 000</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16 383 000</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14 995 000</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795172652"/>
                  </a:ext>
                </a:extLst>
              </a:tr>
              <a:tr h="553085">
                <a:tc>
                  <a:txBody>
                    <a:bodyPr/>
                    <a:lstStyle/>
                    <a:p>
                      <a:pPr algn="just">
                        <a:lnSpc>
                          <a:spcPts val="1400"/>
                        </a:lnSpc>
                        <a:spcAft>
                          <a:spcPts val="0"/>
                        </a:spcAft>
                      </a:pPr>
                      <a:r>
                        <a:rPr lang="en-ZA" sz="1100" spc="0" dirty="0">
                          <a:effectLst/>
                        </a:rPr>
                        <a:t>SMME jobs as % of  Overall employment  </a:t>
                      </a:r>
                      <a:endParaRPr lang="en-ZA" sz="9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65.2%</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54.3%</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66.5%</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a:effectLst/>
                        </a:rPr>
                        <a:t>63.5%</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ts val="1400"/>
                        </a:lnSpc>
                        <a:spcAft>
                          <a:spcPts val="0"/>
                        </a:spcAft>
                      </a:pPr>
                      <a:r>
                        <a:rPr lang="en-ZA" sz="1100" spc="0" dirty="0">
                          <a:effectLst/>
                        </a:rPr>
                        <a:t>65.1%</a:t>
                      </a:r>
                      <a:endParaRPr lang="en-ZA" sz="9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944575185"/>
                  </a:ext>
                </a:extLst>
              </a:tr>
            </a:tbl>
          </a:graphicData>
        </a:graphic>
      </p:graphicFrame>
      <p:sp>
        <p:nvSpPr>
          <p:cNvPr id="5" name="Rectangle 1"/>
          <p:cNvSpPr>
            <a:spLocks noChangeArrowheads="1"/>
          </p:cNvSpPr>
          <p:nvPr/>
        </p:nvSpPr>
        <p:spPr bwMode="auto">
          <a:xfrm>
            <a:off x="3483622" y="2078380"/>
            <a:ext cx="488005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cs typeface="Arial" panose="020B0604020202020204" pitchFamily="34" charset="0"/>
              </a:rPr>
              <a:t> Number of jobs created by SMMEs and overall employment (2017-2021)</a:t>
            </a:r>
            <a:endParaRPr kumimoji="0" lang="en-ZA" altLang="en-US" sz="800" b="0" i="0" u="none" strike="noStrike" cap="none" normalizeH="0" baseline="0" dirty="0" smtClean="0">
              <a:ln>
                <a:noFill/>
              </a:ln>
              <a:solidFill>
                <a:schemeClr val="tx1"/>
              </a:solidFill>
              <a:effectLst/>
            </a:endParaRPr>
          </a:p>
        </p:txBody>
      </p:sp>
      <p:sp>
        <p:nvSpPr>
          <p:cNvPr id="6" name="Rectangle 5"/>
          <p:cNvSpPr/>
          <p:nvPr/>
        </p:nvSpPr>
        <p:spPr>
          <a:xfrm>
            <a:off x="4205067" y="4273733"/>
            <a:ext cx="3437159" cy="253916"/>
          </a:xfrm>
          <a:prstGeom prst="rect">
            <a:avLst/>
          </a:prstGeom>
        </p:spPr>
        <p:txBody>
          <a:bodyPr wrap="none">
            <a:spAutoFit/>
          </a:bodyPr>
          <a:lstStyle/>
          <a:p>
            <a:pPr lvl="0" algn="just" defTabSz="914400" eaLnBrk="0" fontAlgn="base" hangingPunct="0">
              <a:spcBef>
                <a:spcPct val="0"/>
              </a:spcBef>
              <a:spcAft>
                <a:spcPct val="0"/>
              </a:spcAft>
            </a:pPr>
            <a:r>
              <a:rPr lang="en-GB" altLang="en-US" sz="1050" dirty="0">
                <a:solidFill>
                  <a:srgbClr val="000000"/>
                </a:solidFill>
                <a:latin typeface="Arial" panose="020B0604020202020204" pitchFamily="34" charset="0"/>
                <a:ea typeface="Arial" panose="020B0604020202020204" pitchFamily="34" charset="0"/>
                <a:cs typeface="Arial" panose="020B0604020202020204" pitchFamily="34" charset="0"/>
              </a:rPr>
              <a:t>Source: SEDA and Statistics South Africa (2017-2021)</a:t>
            </a:r>
            <a:endParaRPr lang="en-GB" altLang="en-US" sz="1050" dirty="0">
              <a:latin typeface="Arial" panose="020B0604020202020204" pitchFamily="34" charset="0"/>
            </a:endParaRPr>
          </a:p>
        </p:txBody>
      </p:sp>
    </p:spTree>
    <p:extLst>
      <p:ext uri="{BB962C8B-B14F-4D97-AF65-F5344CB8AC3E}">
        <p14:creationId xmlns:p14="http://schemas.microsoft.com/office/powerpoint/2010/main" xmlns="" val="3555785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Overview</a:t>
            </a:r>
            <a:endParaRPr lang="en-ZA" dirty="0"/>
          </a:p>
        </p:txBody>
      </p:sp>
      <p:sp>
        <p:nvSpPr>
          <p:cNvPr id="3" name="Content Placeholder 2"/>
          <p:cNvSpPr>
            <a:spLocks noGrp="1"/>
          </p:cNvSpPr>
          <p:nvPr>
            <p:ph idx="1"/>
          </p:nvPr>
        </p:nvSpPr>
        <p:spPr/>
        <p:txBody>
          <a:bodyPr/>
          <a:lstStyle/>
          <a:p>
            <a:r>
              <a:rPr lang="en-US" smtClean="0"/>
              <a:t>Unemployment rate </a:t>
            </a:r>
            <a:endParaRPr lang="en-ZA" dirty="0"/>
          </a:p>
        </p:txBody>
      </p:sp>
      <p:sp>
        <p:nvSpPr>
          <p:cNvPr id="4" name="Oval 3"/>
          <p:cNvSpPr/>
          <p:nvPr/>
        </p:nvSpPr>
        <p:spPr>
          <a:xfrm>
            <a:off x="1626972" y="3265051"/>
            <a:ext cx="2710249" cy="181769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  </a:t>
            </a:r>
          </a:p>
          <a:p>
            <a:pPr algn="ctr"/>
            <a:endParaRPr lang="en-US" dirty="0" smtClean="0"/>
          </a:p>
          <a:p>
            <a:pPr algn="ctr"/>
            <a:endParaRPr lang="en-US" dirty="0" smtClean="0"/>
          </a:p>
          <a:p>
            <a:pPr algn="ctr"/>
            <a:r>
              <a:rPr lang="en-US" dirty="0" smtClean="0"/>
              <a:t>Strict </a:t>
            </a:r>
            <a:r>
              <a:rPr lang="en-US" dirty="0" err="1" smtClean="0"/>
              <a:t>defn</a:t>
            </a:r>
            <a:r>
              <a:rPr lang="en-US" dirty="0" smtClean="0"/>
              <a:t>.</a:t>
            </a:r>
          </a:p>
          <a:p>
            <a:pPr algn="ctr"/>
            <a:endParaRPr lang="en-US" dirty="0" smtClean="0"/>
          </a:p>
          <a:p>
            <a:pPr algn="ctr"/>
            <a:r>
              <a:rPr lang="en-US" dirty="0" smtClean="0"/>
              <a:t>34.9% </a:t>
            </a:r>
            <a:r>
              <a:rPr lang="en-US" sz="1100" dirty="0" smtClean="0"/>
              <a:t>(2021)</a:t>
            </a:r>
          </a:p>
          <a:p>
            <a:pPr algn="ctr"/>
            <a:endParaRPr lang="en-US" sz="1100" dirty="0"/>
          </a:p>
          <a:p>
            <a:pPr algn="ctr"/>
            <a:r>
              <a:rPr lang="en-US" dirty="0" smtClean="0"/>
              <a:t>29.1%</a:t>
            </a:r>
            <a:r>
              <a:rPr lang="en-US" sz="1100" dirty="0" smtClean="0"/>
              <a:t> (2019 )</a:t>
            </a:r>
          </a:p>
          <a:p>
            <a:pPr algn="ctr"/>
            <a:endParaRPr lang="en-US" sz="1100" dirty="0"/>
          </a:p>
          <a:p>
            <a:pPr algn="ctr"/>
            <a:endParaRPr lang="en-US" sz="1100" dirty="0" smtClean="0"/>
          </a:p>
          <a:p>
            <a:pPr algn="ctr"/>
            <a:endParaRPr lang="en-US" sz="1100" dirty="0" smtClean="0"/>
          </a:p>
          <a:p>
            <a:pPr algn="ctr"/>
            <a:endParaRPr lang="en-US" dirty="0" smtClean="0"/>
          </a:p>
          <a:p>
            <a:pPr algn="ctr"/>
            <a:endParaRPr lang="en-US" dirty="0"/>
          </a:p>
          <a:p>
            <a:pPr algn="ctr"/>
            <a:endParaRPr lang="en-US" dirty="0"/>
          </a:p>
        </p:txBody>
      </p:sp>
      <p:sp>
        <p:nvSpPr>
          <p:cNvPr id="5" name="Oval 4"/>
          <p:cNvSpPr/>
          <p:nvPr/>
        </p:nvSpPr>
        <p:spPr>
          <a:xfrm>
            <a:off x="4619309" y="3251706"/>
            <a:ext cx="2607276" cy="181769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46.6% - </a:t>
            </a:r>
            <a:r>
              <a:rPr lang="en-US" dirty="0" smtClean="0"/>
              <a:t>Expanded </a:t>
            </a:r>
            <a:r>
              <a:rPr lang="en-US" sz="1200" dirty="0" smtClean="0"/>
              <a:t>discouraged work seekers </a:t>
            </a:r>
            <a:endParaRPr lang="en-ZA" sz="1200" dirty="0"/>
          </a:p>
          <a:p>
            <a:pPr algn="ctr"/>
            <a:endParaRPr lang="en-ZA" dirty="0" smtClean="0"/>
          </a:p>
          <a:p>
            <a:pPr algn="ctr"/>
            <a:r>
              <a:rPr lang="en-ZA" dirty="0" smtClean="0">
                <a:solidFill>
                  <a:schemeClr val="tx1">
                    <a:lumMod val="95000"/>
                    <a:lumOff val="5000"/>
                  </a:schemeClr>
                </a:solidFill>
              </a:rPr>
              <a:t>Youth </a:t>
            </a:r>
            <a:r>
              <a:rPr lang="en-ZA" dirty="0">
                <a:solidFill>
                  <a:schemeClr val="tx1">
                    <a:lumMod val="95000"/>
                    <a:lumOff val="5000"/>
                  </a:schemeClr>
                </a:solidFill>
              </a:rPr>
              <a:t>– 66% </a:t>
            </a:r>
          </a:p>
          <a:p>
            <a:pPr algn="ctr"/>
            <a:endParaRPr lang="en-ZA" dirty="0"/>
          </a:p>
        </p:txBody>
      </p:sp>
      <p:sp>
        <p:nvSpPr>
          <p:cNvPr id="6" name="Oval 5"/>
          <p:cNvSpPr/>
          <p:nvPr/>
        </p:nvSpPr>
        <p:spPr>
          <a:xfrm>
            <a:off x="7508674" y="3068342"/>
            <a:ext cx="3157395" cy="201440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smtClean="0"/>
          </a:p>
          <a:p>
            <a:pPr algn="ctr"/>
            <a:r>
              <a:rPr lang="en-US" dirty="0" smtClean="0"/>
              <a:t>Malawi – 1.3% </a:t>
            </a:r>
            <a:r>
              <a:rPr lang="en-US" sz="1100" dirty="0" smtClean="0"/>
              <a:t>(2020)</a:t>
            </a:r>
          </a:p>
          <a:p>
            <a:pPr algn="ctr"/>
            <a:r>
              <a:rPr lang="en-US" dirty="0" smtClean="0"/>
              <a:t>China – 5.1% , </a:t>
            </a:r>
          </a:p>
          <a:p>
            <a:pPr algn="ctr"/>
            <a:r>
              <a:rPr lang="en-US" dirty="0" smtClean="0"/>
              <a:t>Brazil – 11.6%</a:t>
            </a:r>
          </a:p>
          <a:p>
            <a:pPr algn="ctr"/>
            <a:r>
              <a:rPr lang="en-US" dirty="0" smtClean="0"/>
              <a:t>India – 8%</a:t>
            </a:r>
          </a:p>
          <a:p>
            <a:pPr algn="ctr"/>
            <a:r>
              <a:rPr lang="en-US" dirty="0" smtClean="0"/>
              <a:t>Botswana – 24.9 </a:t>
            </a:r>
            <a:r>
              <a:rPr lang="en-US" sz="1200" dirty="0" smtClean="0"/>
              <a:t>(2020)</a:t>
            </a:r>
          </a:p>
          <a:p>
            <a:pPr algn="ctr"/>
            <a:r>
              <a:rPr lang="en-US" dirty="0" smtClean="0"/>
              <a:t> </a:t>
            </a:r>
          </a:p>
          <a:p>
            <a:pPr algn="ctr"/>
            <a:endParaRPr lang="en-US" dirty="0"/>
          </a:p>
        </p:txBody>
      </p:sp>
      <p:sp>
        <p:nvSpPr>
          <p:cNvPr id="7" name="Rectangle 6"/>
          <p:cNvSpPr/>
          <p:nvPr/>
        </p:nvSpPr>
        <p:spPr>
          <a:xfrm>
            <a:off x="2092409" y="2735501"/>
            <a:ext cx="4357817" cy="354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 Q3 2021 </a:t>
            </a:r>
            <a:endParaRPr lang="en-ZA" dirty="0"/>
          </a:p>
        </p:txBody>
      </p:sp>
      <p:sp>
        <p:nvSpPr>
          <p:cNvPr id="8" name="Up Arrow 7"/>
          <p:cNvSpPr/>
          <p:nvPr/>
        </p:nvSpPr>
        <p:spPr>
          <a:xfrm>
            <a:off x="2215978" y="3809497"/>
            <a:ext cx="90617" cy="30118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605113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t>
            </a:r>
            <a:endParaRPr lang="en-ZA" dirty="0"/>
          </a:p>
        </p:txBody>
      </p:sp>
      <p:sp>
        <p:nvSpPr>
          <p:cNvPr id="3" name="Content Placeholder 2"/>
          <p:cNvSpPr>
            <a:spLocks noGrp="1"/>
          </p:cNvSpPr>
          <p:nvPr>
            <p:ph idx="1"/>
          </p:nvPr>
        </p:nvSpPr>
        <p:spPr/>
        <p:txBody>
          <a:bodyPr/>
          <a:lstStyle/>
          <a:p>
            <a:r>
              <a:rPr lang="en-GB" kern="1600" spc="30" dirty="0">
                <a:solidFill>
                  <a:srgbClr val="000000"/>
                </a:solidFill>
                <a:latin typeface="Arial" panose="020B0604020202020204" pitchFamily="34" charset="0"/>
                <a:ea typeface="Arial" panose="020B0604020202020204" pitchFamily="34" charset="0"/>
              </a:rPr>
              <a:t>ILO : Majority of developing and emerging countries, the small and medium size businesses provide more employment than large enterprises</a:t>
            </a:r>
            <a:r>
              <a:rPr lang="en-GB" kern="1600" spc="30" dirty="0" smtClean="0">
                <a:solidFill>
                  <a:srgbClr val="000000"/>
                </a:solidFill>
                <a:latin typeface="Arial" panose="020B0604020202020204" pitchFamily="34" charset="0"/>
                <a:ea typeface="Arial" panose="020B0604020202020204" pitchFamily="34" charset="0"/>
              </a:rPr>
              <a:t>.</a:t>
            </a:r>
          </a:p>
          <a:p>
            <a:pPr marL="0" indent="0">
              <a:buNone/>
            </a:pPr>
            <a:endParaRPr lang="en-ZA" dirty="0"/>
          </a:p>
          <a:p>
            <a:r>
              <a:rPr lang="en-US" dirty="0" smtClean="0"/>
              <a:t>NDP : </a:t>
            </a:r>
            <a:r>
              <a:rPr lang="en-GB" dirty="0"/>
              <a:t>90 per cent of new jobs in South </a:t>
            </a:r>
            <a:r>
              <a:rPr lang="en-GB" dirty="0" smtClean="0"/>
              <a:t>Africa </a:t>
            </a:r>
            <a:r>
              <a:rPr lang="en-GB" dirty="0"/>
              <a:t>on the SMME sector. </a:t>
            </a:r>
            <a:endParaRPr lang="en-GB" dirty="0" smtClean="0"/>
          </a:p>
          <a:p>
            <a:pPr lvl="1"/>
            <a:r>
              <a:rPr lang="en-ZA" dirty="0"/>
              <a:t>Unemployment will be reduced to 6% </a:t>
            </a:r>
            <a:endParaRPr lang="en-ZA" dirty="0" smtClean="0"/>
          </a:p>
          <a:p>
            <a:pPr lvl="1"/>
            <a:r>
              <a:rPr lang="en-ZA" dirty="0" smtClean="0"/>
              <a:t>Create </a:t>
            </a:r>
            <a:r>
              <a:rPr lang="en-ZA" dirty="0"/>
              <a:t>of 11 million jobs with 90%, or 9.9 </a:t>
            </a:r>
            <a:r>
              <a:rPr lang="en-ZA" dirty="0" smtClean="0"/>
              <a:t>million</a:t>
            </a:r>
            <a:endParaRPr lang="en-ZA" dirty="0"/>
          </a:p>
        </p:txBody>
      </p:sp>
    </p:spTree>
    <p:extLst>
      <p:ext uri="{BB962C8B-B14F-4D97-AF65-F5344CB8AC3E}">
        <p14:creationId xmlns:p14="http://schemas.microsoft.com/office/powerpoint/2010/main" xmlns="" val="118536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WHAT IS SONA 2022 SAYING ABOUT SMALL ENTERPRISES? </a:t>
            </a:r>
          </a:p>
        </p:txBody>
      </p:sp>
      <p:sp>
        <p:nvSpPr>
          <p:cNvPr id="3" name="Content Placeholder 2"/>
          <p:cNvSpPr>
            <a:spLocks noGrp="1"/>
          </p:cNvSpPr>
          <p:nvPr>
            <p:ph idx="1"/>
          </p:nvPr>
        </p:nvSpPr>
        <p:spPr>
          <a:xfrm>
            <a:off x="1451579" y="2048683"/>
            <a:ext cx="9603275" cy="3450613"/>
          </a:xfrm>
        </p:spPr>
        <p:txBody>
          <a:bodyPr/>
          <a:lstStyle/>
          <a:p>
            <a:pPr marL="0" indent="0">
              <a:buNone/>
            </a:pPr>
            <a:r>
              <a:rPr lang="en-GB" dirty="0" smtClean="0"/>
              <a:t>SMMES &amp; Job creation</a:t>
            </a:r>
          </a:p>
          <a:p>
            <a:endParaRPr lang="en-GB" dirty="0"/>
          </a:p>
          <a:p>
            <a:r>
              <a:rPr lang="en-GB" dirty="0" smtClean="0"/>
              <a:t>Unleash </a:t>
            </a:r>
            <a:r>
              <a:rPr lang="en-GB" dirty="0"/>
              <a:t>the potential of small businesses, micro businesses and informal </a:t>
            </a:r>
            <a:r>
              <a:rPr lang="en-GB" dirty="0" smtClean="0"/>
              <a:t>businesses. Review </a:t>
            </a:r>
            <a:r>
              <a:rPr lang="en-GB" dirty="0"/>
              <a:t>labour market regulations for smaller businesses to enable them to hire more people, while continuing to protect workers’ rights.</a:t>
            </a:r>
            <a:endParaRPr lang="en-ZA" dirty="0"/>
          </a:p>
          <a:p>
            <a:endParaRPr lang="en-ZA" dirty="0"/>
          </a:p>
        </p:txBody>
      </p:sp>
    </p:spTree>
    <p:extLst>
      <p:ext uri="{BB962C8B-B14F-4D97-AF65-F5344CB8AC3E}">
        <p14:creationId xmlns:p14="http://schemas.microsoft.com/office/powerpoint/2010/main" xmlns="" val="2676878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 S</a:t>
            </a:r>
            <a:r>
              <a:rPr lang="en-ZA" dirty="0" smtClean="0"/>
              <a:t>mall Micro Informal Sec</a:t>
            </a:r>
            <a:endParaRPr lang="en-ZA" dirty="0"/>
          </a:p>
        </p:txBody>
      </p:sp>
      <p:sp>
        <p:nvSpPr>
          <p:cNvPr id="3" name="Content Placeholder 2"/>
          <p:cNvSpPr>
            <a:spLocks noGrp="1"/>
          </p:cNvSpPr>
          <p:nvPr>
            <p:ph idx="1"/>
          </p:nvPr>
        </p:nvSpPr>
        <p:spPr/>
        <p:txBody>
          <a:bodyPr>
            <a:normAutofit fontScale="85000" lnSpcReduction="10000"/>
          </a:bodyPr>
          <a:lstStyle/>
          <a:p>
            <a:r>
              <a:rPr lang="en-US" dirty="0" smtClean="0"/>
              <a:t>Risky (banks and DFIs),  Limited Access to Finance,  Shortage of MFI</a:t>
            </a:r>
          </a:p>
          <a:p>
            <a:r>
              <a:rPr lang="en-US" dirty="0" smtClean="0"/>
              <a:t>Regulatory burden :  </a:t>
            </a:r>
          </a:p>
          <a:p>
            <a:pPr lvl="1"/>
            <a:r>
              <a:rPr lang="en-US" dirty="0" err="1" smtClean="0"/>
              <a:t>Formalisation</a:t>
            </a:r>
            <a:r>
              <a:rPr lang="en-US" dirty="0" smtClean="0"/>
              <a:t> cumbersome : NCR –</a:t>
            </a:r>
            <a:r>
              <a:rPr lang="en-GB" dirty="0" smtClean="0"/>
              <a:t> 3 months</a:t>
            </a:r>
            <a:r>
              <a:rPr lang="en-GB" dirty="0"/>
              <a:t>’ bank </a:t>
            </a:r>
            <a:r>
              <a:rPr lang="en-GB" dirty="0" smtClean="0"/>
              <a:t>statements constraints (start-up,  consumption vs profits), tax registration </a:t>
            </a:r>
          </a:p>
          <a:p>
            <a:pPr lvl="1"/>
            <a:r>
              <a:rPr lang="en-US" dirty="0" smtClean="0"/>
              <a:t>Inconsistencies between By-laws and Constitution  : </a:t>
            </a:r>
            <a:r>
              <a:rPr lang="en-GB" sz="1800" spc="30" dirty="0" smtClean="0">
                <a:solidFill>
                  <a:srgbClr val="000000"/>
                </a:solidFill>
                <a:latin typeface="Arial" panose="020B0604020202020204" pitchFamily="34" charset="0"/>
                <a:ea typeface="Arial" panose="020B0604020202020204" pitchFamily="34" charset="0"/>
              </a:rPr>
              <a:t>“ </a:t>
            </a:r>
            <a:r>
              <a:rPr lang="en-GB" sz="1600" spc="30" dirty="0">
                <a:solidFill>
                  <a:srgbClr val="000000"/>
                </a:solidFill>
                <a:latin typeface="Arial" panose="020B0604020202020204" pitchFamily="34" charset="0"/>
                <a:ea typeface="Arial" panose="020B0604020202020204" pitchFamily="34" charset="0"/>
              </a:rPr>
              <a:t>intended to protect municipalities rather than empower traders</a:t>
            </a:r>
            <a:r>
              <a:rPr lang="en-GB" sz="1600" spc="30" dirty="0" smtClean="0">
                <a:solidFill>
                  <a:srgbClr val="000000"/>
                </a:solidFill>
                <a:latin typeface="Arial" panose="020B0604020202020204" pitchFamily="34" charset="0"/>
                <a:ea typeface="Arial" panose="020B0604020202020204" pitchFamily="34" charset="0"/>
              </a:rPr>
              <a:t>.” – </a:t>
            </a:r>
            <a:r>
              <a:rPr lang="en-GB" sz="1600" dirty="0"/>
              <a:t>informal traders who are poor, often powerless and trading to earn a meagre living are unlawfully removed from their trading </a:t>
            </a:r>
            <a:r>
              <a:rPr lang="en-GB" sz="1600" dirty="0" smtClean="0"/>
              <a:t>areas.</a:t>
            </a:r>
          </a:p>
          <a:p>
            <a:pPr lvl="1"/>
            <a:r>
              <a:rPr lang="en-GB" dirty="0" smtClean="0"/>
              <a:t>Labour laws - do </a:t>
            </a:r>
            <a:r>
              <a:rPr lang="en-GB" dirty="0"/>
              <a:t>not provide for cyclical downswings in small businesses. SMMEs also complain that it is difficult to lay the workers off, if the business can no longer afford to keep them or if they prove to be unproductive.</a:t>
            </a:r>
            <a:r>
              <a:rPr lang="en-ZA" dirty="0"/>
              <a:t> </a:t>
            </a:r>
          </a:p>
          <a:p>
            <a:pPr lvl="1"/>
            <a:endParaRPr lang="en-GB" spc="30" dirty="0" smtClean="0">
              <a:solidFill>
                <a:srgbClr val="000000"/>
              </a:solidFill>
              <a:latin typeface="Arial" panose="020B0604020202020204" pitchFamily="34" charset="0"/>
              <a:ea typeface="Arial" panose="020B0604020202020204" pitchFamily="34" charset="0"/>
            </a:endParaRPr>
          </a:p>
          <a:p>
            <a:pPr lvl="1"/>
            <a:r>
              <a:rPr lang="en-US" sz="1100" u="sng" dirty="0" smtClean="0">
                <a:solidFill>
                  <a:schemeClr val="tx1">
                    <a:lumMod val="95000"/>
                    <a:lumOff val="5000"/>
                  </a:schemeClr>
                </a:solidFill>
                <a:latin typeface="Times New Roman" panose="02020603050405020304" pitchFamily="18" charset="0"/>
                <a:ea typeface="Times New Roman" panose="02020603050405020304" pitchFamily="18" charset="0"/>
              </a:rPr>
              <a:t> </a:t>
            </a:r>
          </a:p>
          <a:p>
            <a:pPr marL="457200" lvl="1" indent="0">
              <a:buNone/>
            </a:pPr>
            <a:endParaRPr lang="en-ZA" sz="1100" dirty="0">
              <a:latin typeface="Times New Roman" panose="02020603050405020304" pitchFamily="18" charset="0"/>
              <a:ea typeface="Times New Roman" panose="02020603050405020304" pitchFamily="18" charset="0"/>
            </a:endParaRPr>
          </a:p>
          <a:p>
            <a:endParaRPr lang="en-ZA" dirty="0"/>
          </a:p>
        </p:txBody>
      </p:sp>
    </p:spTree>
    <p:extLst>
      <p:ext uri="{BB962C8B-B14F-4D97-AF65-F5344CB8AC3E}">
        <p14:creationId xmlns:p14="http://schemas.microsoft.com/office/powerpoint/2010/main" xmlns="" val="247626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WHAT IS SONA 2022 SAYING ABOUT SMALL ENTERPRISES? </a:t>
            </a:r>
          </a:p>
        </p:txBody>
      </p:sp>
      <p:sp>
        <p:nvSpPr>
          <p:cNvPr id="3" name="Content Placeholder 2"/>
          <p:cNvSpPr>
            <a:spLocks noGrp="1"/>
          </p:cNvSpPr>
          <p:nvPr>
            <p:ph idx="1"/>
          </p:nvPr>
        </p:nvSpPr>
        <p:spPr/>
        <p:txBody>
          <a:bodyPr/>
          <a:lstStyle/>
          <a:p>
            <a:pPr marL="0" indent="0">
              <a:buNone/>
            </a:pPr>
            <a:r>
              <a:rPr lang="en-GB" dirty="0"/>
              <a:t>CREATING AN ENABLING </a:t>
            </a:r>
            <a:r>
              <a:rPr lang="en-GB" dirty="0" smtClean="0"/>
              <a:t>ENVIRONMENT </a:t>
            </a:r>
          </a:p>
          <a:p>
            <a:r>
              <a:rPr lang="en-GB" dirty="0"/>
              <a:t>the key task of government is to create the conditions that will enable the private sector – both big and small – to emerge, to grow, to access new markets, to create new products, and to hire more employees.</a:t>
            </a:r>
            <a:endParaRPr lang="en-ZA" dirty="0"/>
          </a:p>
        </p:txBody>
      </p:sp>
    </p:spTree>
    <p:extLst>
      <p:ext uri="{BB962C8B-B14F-4D97-AF65-F5344CB8AC3E}">
        <p14:creationId xmlns:p14="http://schemas.microsoft.com/office/powerpoint/2010/main" xmlns="" val="315018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 Market STRUCTURE </a:t>
            </a:r>
            <a:endParaRPr lang="en-ZA" dirty="0"/>
          </a:p>
        </p:txBody>
      </p:sp>
      <p:sp>
        <p:nvSpPr>
          <p:cNvPr id="3" name="Content Placeholder 2"/>
          <p:cNvSpPr>
            <a:spLocks noGrp="1"/>
          </p:cNvSpPr>
          <p:nvPr>
            <p:ph idx="1"/>
          </p:nvPr>
        </p:nvSpPr>
        <p:spPr/>
        <p:txBody>
          <a:bodyPr>
            <a:normAutofit/>
          </a:bodyPr>
          <a:lstStyle/>
          <a:p>
            <a:r>
              <a:rPr lang="en-US" dirty="0" smtClean="0"/>
              <a:t>DSBD  - </a:t>
            </a:r>
            <a:r>
              <a:rPr lang="en-GB" dirty="0" smtClean="0"/>
              <a:t>“ </a:t>
            </a:r>
            <a:r>
              <a:rPr lang="en-GB" dirty="0"/>
              <a:t>no enterprise can survive without access to markets</a:t>
            </a:r>
            <a:r>
              <a:rPr lang="en-GB" dirty="0" smtClean="0"/>
              <a:t>.”</a:t>
            </a:r>
          </a:p>
          <a:p>
            <a:pPr lvl="1"/>
            <a:r>
              <a:rPr lang="en-GB" dirty="0" smtClean="0"/>
              <a:t>Highly concentrated markets – markets dominated by very few players – no competition, </a:t>
            </a:r>
            <a:r>
              <a:rPr lang="en-GB" dirty="0"/>
              <a:t>Competition Commission Report, the top 10% of businesses earn 86% of total income while the bottom 50%, the smaller businesses, earn 1.6% of the income. </a:t>
            </a:r>
            <a:endParaRPr lang="en-ZA" dirty="0"/>
          </a:p>
          <a:p>
            <a:pPr lvl="1"/>
            <a:r>
              <a:rPr lang="en-GB" dirty="0" smtClean="0"/>
              <a:t>Leading </a:t>
            </a:r>
            <a:r>
              <a:rPr lang="en-GB" dirty="0"/>
              <a:t>to barriers for SMMEs e.g. </a:t>
            </a:r>
            <a:r>
              <a:rPr lang="en-GB" spc="30" dirty="0">
                <a:solidFill>
                  <a:srgbClr val="000000"/>
                </a:solidFill>
                <a:latin typeface="Arial" panose="020B0604020202020204" pitchFamily="34" charset="0"/>
                <a:ea typeface="Arial" panose="020B0604020202020204" pitchFamily="34" charset="0"/>
              </a:rPr>
              <a:t>exclusive leases keep out small grocers but also those leases required developers to ensure 75-80 per cent of space leased to national chains</a:t>
            </a:r>
            <a:endParaRPr lang="en-GB" dirty="0"/>
          </a:p>
          <a:p>
            <a:pPr lvl="1"/>
            <a:r>
              <a:rPr lang="en-GB" dirty="0" smtClean="0"/>
              <a:t>“</a:t>
            </a:r>
            <a:r>
              <a:rPr lang="en-GB" dirty="0"/>
              <a:t>the South African economic conditions and structure are hostile to SMMEs and therefore undermine inclusion and the job creation potential of the economy.” </a:t>
            </a:r>
            <a:r>
              <a:rPr lang="en-GB" dirty="0" smtClean="0"/>
              <a:t>CC</a:t>
            </a:r>
            <a:endParaRPr lang="en-ZA" dirty="0"/>
          </a:p>
          <a:p>
            <a:pPr lvl="1"/>
            <a:endParaRPr lang="en-ZA" dirty="0"/>
          </a:p>
        </p:txBody>
      </p:sp>
    </p:spTree>
    <p:extLst>
      <p:ext uri="{BB962C8B-B14F-4D97-AF65-F5344CB8AC3E}">
        <p14:creationId xmlns:p14="http://schemas.microsoft.com/office/powerpoint/2010/main" xmlns="" val="422481222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160</TotalTime>
  <Words>1807</Words>
  <Application>Microsoft Office PowerPoint</Application>
  <PresentationFormat>Custom</PresentationFormat>
  <Paragraphs>226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Gallery</vt:lpstr>
      <vt:lpstr>SONA 2022</vt:lpstr>
      <vt:lpstr>CONTENT</vt:lpstr>
      <vt:lpstr>EMPLOYMENT Overview </vt:lpstr>
      <vt:lpstr>Employment Overview</vt:lpstr>
      <vt:lpstr>Policy </vt:lpstr>
      <vt:lpstr>WHAT IS SONA 2022 SAYING ABOUT SMALL ENTERPRISES? </vt:lpstr>
      <vt:lpstr>Challenges : Small Micro Informal Sec</vt:lpstr>
      <vt:lpstr>WHAT IS SONA 2022 SAYING ABOUT SMALL ENTERPRISES? </vt:lpstr>
      <vt:lpstr>Challenges : Market STRUCTURE </vt:lpstr>
      <vt:lpstr>Challenges : Market STRUCTURE</vt:lpstr>
      <vt:lpstr>Challenges : Access to NEW Markets</vt:lpstr>
      <vt:lpstr>Challenges : Access to NEW Markets</vt:lpstr>
      <vt:lpstr>Access to Finance </vt:lpstr>
      <vt:lpstr>CHALLENGES : LOAN GUARANTEE SCHEME</vt:lpstr>
      <vt:lpstr>LSG:  Eligibility</vt:lpstr>
      <vt:lpstr>CHALLENGES : LOAN GUARANTEE SCHEME</vt:lpstr>
      <vt:lpstr>BUSINESS ENABLING ENVIRONMENT (BEE)/RED TAPE</vt:lpstr>
      <vt:lpstr>REGULATIONS and RED TAPE </vt:lpstr>
      <vt:lpstr>REGULATIONS and RED TAPE </vt:lpstr>
      <vt:lpstr>REGULATIONS and RED TAPE </vt:lpstr>
      <vt:lpstr>REGULATIONS and RED TAPE </vt:lpstr>
      <vt:lpstr>Paying suppliers within 30 DAYS</vt:lpstr>
      <vt:lpstr>IMPLICATIONS FOR THE PC ON SBD </vt:lpstr>
      <vt:lpstr>IMPLICATIONS FOR THE PC ON SBD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SONA 2022</dc:title>
  <dc:creator>Nwabisa Mbelekane</dc:creator>
  <cp:lastModifiedBy>USER</cp:lastModifiedBy>
  <cp:revision>18</cp:revision>
  <dcterms:created xsi:type="dcterms:W3CDTF">2022-02-23T04:13:57Z</dcterms:created>
  <dcterms:modified xsi:type="dcterms:W3CDTF">2022-02-23T12:15:04Z</dcterms:modified>
</cp:coreProperties>
</file>