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339" r:id="rId2"/>
    <p:sldId id="649" r:id="rId3"/>
    <p:sldId id="446" r:id="rId4"/>
    <p:sldId id="481" r:id="rId5"/>
    <p:sldId id="483" r:id="rId6"/>
    <p:sldId id="451" r:id="rId7"/>
    <p:sldId id="453" r:id="rId8"/>
    <p:sldId id="340" r:id="rId9"/>
    <p:sldId id="380" r:id="rId10"/>
    <p:sldId id="381" r:id="rId11"/>
    <p:sldId id="570" r:id="rId12"/>
    <p:sldId id="575" r:id="rId13"/>
    <p:sldId id="578" r:id="rId14"/>
    <p:sldId id="542" r:id="rId15"/>
    <p:sldId id="541" r:id="rId16"/>
    <p:sldId id="579" r:id="rId17"/>
    <p:sldId id="580" r:id="rId18"/>
    <p:sldId id="597" r:id="rId19"/>
    <p:sldId id="598" r:id="rId20"/>
    <p:sldId id="599" r:id="rId21"/>
    <p:sldId id="600" r:id="rId22"/>
    <p:sldId id="601" r:id="rId23"/>
    <p:sldId id="602" r:id="rId24"/>
    <p:sldId id="613" r:id="rId25"/>
    <p:sldId id="614" r:id="rId26"/>
    <p:sldId id="615" r:id="rId27"/>
    <p:sldId id="616" r:id="rId28"/>
    <p:sldId id="617" r:id="rId29"/>
    <p:sldId id="618" r:id="rId30"/>
    <p:sldId id="603" r:id="rId31"/>
    <p:sldId id="543" r:id="rId32"/>
    <p:sldId id="646" r:id="rId33"/>
    <p:sldId id="647" r:id="rId34"/>
    <p:sldId id="648" r:id="rId35"/>
    <p:sldId id="604" r:id="rId36"/>
    <p:sldId id="605" r:id="rId37"/>
    <p:sldId id="367" r:id="rId38"/>
    <p:sldId id="619" r:id="rId39"/>
    <p:sldId id="620" r:id="rId40"/>
    <p:sldId id="621" r:id="rId41"/>
    <p:sldId id="622" r:id="rId42"/>
    <p:sldId id="623" r:id="rId43"/>
    <p:sldId id="624" r:id="rId44"/>
    <p:sldId id="625" r:id="rId45"/>
    <p:sldId id="626" r:id="rId46"/>
    <p:sldId id="627" r:id="rId47"/>
    <p:sldId id="628" r:id="rId48"/>
    <p:sldId id="629" r:id="rId49"/>
    <p:sldId id="630" r:id="rId50"/>
    <p:sldId id="631" r:id="rId51"/>
    <p:sldId id="632" r:id="rId52"/>
    <p:sldId id="633" r:id="rId53"/>
    <p:sldId id="634" r:id="rId54"/>
    <p:sldId id="635" r:id="rId55"/>
    <p:sldId id="636" r:id="rId56"/>
    <p:sldId id="637" r:id="rId57"/>
    <p:sldId id="638" r:id="rId58"/>
    <p:sldId id="639" r:id="rId59"/>
    <p:sldId id="640" r:id="rId60"/>
    <p:sldId id="641" r:id="rId61"/>
    <p:sldId id="642" r:id="rId62"/>
    <p:sldId id="643" r:id="rId63"/>
    <p:sldId id="644" r:id="rId64"/>
    <p:sldId id="645" r:id="rId65"/>
    <p:sldId id="349" r:id="rId6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ada.L" initials="M" lastIdx="1" clrIdx="0">
    <p:extLst>
      <p:ext uri="{19B8F6BF-5375-455C-9EA6-DF929625EA0E}">
        <p15:presenceInfo xmlns:p15="http://schemas.microsoft.com/office/powerpoint/2012/main" userId="S-1-5-21-1035630543-1431987748-622671684-250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D03B"/>
    <a:srgbClr val="E8392C"/>
    <a:srgbClr val="F27900"/>
    <a:srgbClr val="FFE2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0" autoAdjust="0"/>
    <p:restoredTop sz="94095" autoAdjust="0"/>
  </p:normalViewPr>
  <p:slideViewPr>
    <p:cSldViewPr>
      <p:cViewPr varScale="1">
        <p:scale>
          <a:sx n="81" d="100"/>
          <a:sy n="81" d="100"/>
        </p:scale>
        <p:origin x="1128" y="84"/>
      </p:cViewPr>
      <p:guideLst>
        <p:guide orient="horz" pos="2160"/>
        <p:guide pos="2880"/>
      </p:guideLst>
    </p:cSldViewPr>
  </p:slideViewPr>
  <p:outlineViewPr>
    <p:cViewPr>
      <p:scale>
        <a:sx n="33" d="100"/>
        <a:sy n="33" d="100"/>
      </p:scale>
      <p:origin x="0" y="-6282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otze.j\Dropbox\data\TO4%20data%20submission_DBE%2015.12.2021\TO4%20data%20submission_DBE%2015.12.2021\Counterfactual%20group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a:t>Grade 3 pre-COVID vs Grade 4 post-COVID</a:t>
            </a:r>
          </a:p>
          <a:p>
            <a:pPr>
              <a:defRPr/>
            </a:pPr>
            <a:r>
              <a:rPr lang="en-US" dirty="0"/>
              <a:t>HL Reading Outcomes</a:t>
            </a:r>
          </a:p>
        </c:rich>
      </c:tx>
      <c:layout>
        <c:manualLayout>
          <c:xMode val="edge"/>
          <c:yMode val="edge"/>
          <c:x val="0.1196448077573523"/>
          <c:y val="0"/>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69524654124437"/>
          <c:y val="0.17210132902115138"/>
          <c:w val="0.86990628881730381"/>
          <c:h val="0.52428413535637353"/>
        </c:manualLayout>
      </c:layout>
      <c:barChart>
        <c:barDir val="col"/>
        <c:grouping val="clustered"/>
        <c:varyColors val="0"/>
        <c:ser>
          <c:idx val="0"/>
          <c:order val="0"/>
          <c:tx>
            <c:strRef>
              <c:f>'gr 3 vs gr 4'!$M$4</c:f>
              <c:strCache>
                <c:ptCount val="1"/>
                <c:pt idx="0">
                  <c:v>Grade 3 before COVID 
(2018)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 3 vs gr 4'!$K$5:$L$6</c:f>
              <c:multiLvlStrCache>
                <c:ptCount val="2"/>
                <c:lvl>
                  <c:pt idx="0">
                    <c:v>HL Words</c:v>
                  </c:pt>
                  <c:pt idx="1">
                    <c:v>ORF</c:v>
                  </c:pt>
                </c:lvl>
                <c:lvl>
                  <c:pt idx="0">
                    <c:v>Learning  outcomes</c:v>
                  </c:pt>
                </c:lvl>
              </c:multiLvlStrCache>
            </c:multiLvlStrRef>
          </c:cat>
          <c:val>
            <c:numRef>
              <c:f>'gr 3 vs gr 4'!$M$5:$M$6</c:f>
              <c:numCache>
                <c:formatCode>0.0</c:formatCode>
                <c:ptCount val="2"/>
                <c:pt idx="0">
                  <c:v>25.788</c:v>
                </c:pt>
                <c:pt idx="1">
                  <c:v>38.106999999999999</c:v>
                </c:pt>
              </c:numCache>
            </c:numRef>
          </c:val>
          <c:extLst>
            <c:ext xmlns:c16="http://schemas.microsoft.com/office/drawing/2014/chart" uri="{C3380CC4-5D6E-409C-BE32-E72D297353CC}">
              <c16:uniqueId val="{00000000-5387-4068-BA61-F59A6006471C}"/>
            </c:ext>
          </c:extLst>
        </c:ser>
        <c:ser>
          <c:idx val="1"/>
          <c:order val="1"/>
          <c:tx>
            <c:strRef>
              <c:f>'gr 3 vs gr 4'!$N$4</c:f>
              <c:strCache>
                <c:ptCount val="1"/>
                <c:pt idx="0">
                  <c:v>Grade 4 after COVID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 3 vs gr 4'!$K$5:$L$6</c:f>
              <c:multiLvlStrCache>
                <c:ptCount val="2"/>
                <c:lvl>
                  <c:pt idx="0">
                    <c:v>HL Words</c:v>
                  </c:pt>
                  <c:pt idx="1">
                    <c:v>ORF</c:v>
                  </c:pt>
                </c:lvl>
                <c:lvl>
                  <c:pt idx="0">
                    <c:v>Learning  outcomes</c:v>
                  </c:pt>
                </c:lvl>
              </c:multiLvlStrCache>
            </c:multiLvlStrRef>
          </c:cat>
          <c:val>
            <c:numRef>
              <c:f>'gr 3 vs gr 4'!$N$5:$N$6</c:f>
              <c:numCache>
                <c:formatCode>0.0</c:formatCode>
                <c:ptCount val="2"/>
                <c:pt idx="0">
                  <c:v>24.414999999999999</c:v>
                </c:pt>
                <c:pt idx="1">
                  <c:v>34.695</c:v>
                </c:pt>
              </c:numCache>
            </c:numRef>
          </c:val>
          <c:extLst>
            <c:ext xmlns:c16="http://schemas.microsoft.com/office/drawing/2014/chart" uri="{C3380CC4-5D6E-409C-BE32-E72D297353CC}">
              <c16:uniqueId val="{00000001-5387-4068-BA61-F59A6006471C}"/>
            </c:ext>
          </c:extLst>
        </c:ser>
        <c:dLbls>
          <c:dLblPos val="outEnd"/>
          <c:showLegendKey val="0"/>
          <c:showVal val="1"/>
          <c:showCatName val="0"/>
          <c:showSerName val="0"/>
          <c:showPercent val="0"/>
          <c:showBubbleSize val="0"/>
        </c:dLbls>
        <c:gapWidth val="219"/>
        <c:overlap val="-27"/>
        <c:axId val="1536543392"/>
        <c:axId val="1536543936"/>
      </c:barChart>
      <c:catAx>
        <c:axId val="153654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36543936"/>
        <c:crosses val="autoZero"/>
        <c:auto val="1"/>
        <c:lblAlgn val="ctr"/>
        <c:lblOffset val="100"/>
        <c:noMultiLvlLbl val="0"/>
      </c:catAx>
      <c:valAx>
        <c:axId val="153654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a:t>Words read correctly per minute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36543392"/>
        <c:crosses val="autoZero"/>
        <c:crossBetween val="between"/>
      </c:valAx>
      <c:spPr>
        <a:noFill/>
        <a:ln>
          <a:noFill/>
        </a:ln>
        <a:effectLst/>
      </c:spPr>
    </c:plotArea>
    <c:legend>
      <c:legendPos val="b"/>
      <c:layout>
        <c:manualLayout>
          <c:xMode val="edge"/>
          <c:yMode val="edge"/>
          <c:x val="0.22246209342253545"/>
          <c:y val="0.83924443617689037"/>
          <c:w val="0.56311478644007862"/>
          <c:h val="0.1068182686892727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2B512-AD16-44BE-B4B1-7585F72711D9}"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62A24CB8-02BD-48E0-AAF8-712A6046A1F8}">
      <dgm:prSet phldrT="[Text]"/>
      <dgm:spPr>
        <a:solidFill>
          <a:schemeClr val="accent1">
            <a:lumMod val="75000"/>
          </a:schemeClr>
        </a:solidFill>
        <a:ln w="57150"/>
      </dgm:spPr>
      <dgm:t>
        <a:bodyPr/>
        <a:lstStyle/>
        <a:p>
          <a:r>
            <a:rPr lang="en-US" b="1" dirty="0">
              <a:latin typeface="Arial Narrow" panose="020B0606020202030204" pitchFamily="34" charset="0"/>
            </a:rPr>
            <a:t>SDG</a:t>
          </a:r>
        </a:p>
      </dgm:t>
    </dgm:pt>
    <dgm:pt modelId="{76F8E18B-AE1E-4B26-A3CA-5FDBF485DD22}" type="parTrans" cxnId="{1257F23E-C0AA-47F6-9C15-09DAC0980FED}">
      <dgm:prSet/>
      <dgm:spPr/>
      <dgm:t>
        <a:bodyPr/>
        <a:lstStyle/>
        <a:p>
          <a:endParaRPr lang="en-US"/>
        </a:p>
      </dgm:t>
    </dgm:pt>
    <dgm:pt modelId="{86EEDCE1-BBDC-4697-98DC-27146F21C043}" type="sibTrans" cxnId="{1257F23E-C0AA-47F6-9C15-09DAC0980FED}">
      <dgm:prSet/>
      <dgm:spPr/>
      <dgm:t>
        <a:bodyPr/>
        <a:lstStyle/>
        <a:p>
          <a:endParaRPr lang="en-US"/>
        </a:p>
      </dgm:t>
    </dgm:pt>
    <dgm:pt modelId="{6A09940A-3933-486F-87DE-4B1386E993FD}">
      <dgm:prSet phldrT="[Text]"/>
      <dgm:spPr/>
      <dgm:t>
        <a:bodyPr/>
        <a:lstStyle/>
        <a:p>
          <a:r>
            <a:rPr lang="en-US" dirty="0">
              <a:latin typeface="Arial Narrow" panose="020B0606020202030204" pitchFamily="34" charset="0"/>
            </a:rPr>
            <a:t>Goal 4.1</a:t>
          </a:r>
        </a:p>
      </dgm:t>
    </dgm:pt>
    <dgm:pt modelId="{B4617EF5-5721-4E77-9EEA-9BCB3E2B7B38}" type="parTrans" cxnId="{32A4C68E-8153-44D4-8F0D-9F7B3C2C9F28}">
      <dgm:prSet/>
      <dgm:spPr/>
      <dgm:t>
        <a:bodyPr/>
        <a:lstStyle/>
        <a:p>
          <a:endParaRPr lang="en-US"/>
        </a:p>
      </dgm:t>
    </dgm:pt>
    <dgm:pt modelId="{428E11AB-10F6-4AA0-AE64-B736E36C1A02}" type="sibTrans" cxnId="{32A4C68E-8153-44D4-8F0D-9F7B3C2C9F28}">
      <dgm:prSet/>
      <dgm:spPr/>
      <dgm:t>
        <a:bodyPr/>
        <a:lstStyle/>
        <a:p>
          <a:endParaRPr lang="en-US"/>
        </a:p>
      </dgm:t>
    </dgm:pt>
    <dgm:pt modelId="{9DD02094-66A8-46DF-AE6E-87E15298CA71}">
      <dgm:prSet phldrT="[Text]"/>
      <dgm:spPr>
        <a:solidFill>
          <a:schemeClr val="accent6">
            <a:lumMod val="60000"/>
            <a:lumOff val="40000"/>
          </a:schemeClr>
        </a:solidFill>
        <a:ln w="57150"/>
      </dgm:spPr>
      <dgm:t>
        <a:bodyPr/>
        <a:lstStyle/>
        <a:p>
          <a:r>
            <a:rPr lang="en-US" b="1" dirty="0">
              <a:latin typeface="Arial Narrow" panose="020B0606020202030204" pitchFamily="34" charset="0"/>
            </a:rPr>
            <a:t>NDP</a:t>
          </a:r>
        </a:p>
      </dgm:t>
    </dgm:pt>
    <dgm:pt modelId="{4193715B-27DA-479F-AB9A-954F2B902C2B}" type="parTrans" cxnId="{E501B639-524D-4AF0-9461-7738F7EC98A8}">
      <dgm:prSet/>
      <dgm:spPr/>
      <dgm:t>
        <a:bodyPr/>
        <a:lstStyle/>
        <a:p>
          <a:endParaRPr lang="en-US"/>
        </a:p>
      </dgm:t>
    </dgm:pt>
    <dgm:pt modelId="{F0E1C914-D370-4B4D-A17E-96D4EF7B117B}" type="sibTrans" cxnId="{E501B639-524D-4AF0-9461-7738F7EC98A8}">
      <dgm:prSet/>
      <dgm:spPr/>
      <dgm:t>
        <a:bodyPr/>
        <a:lstStyle/>
        <a:p>
          <a:endParaRPr lang="en-US"/>
        </a:p>
      </dgm:t>
    </dgm:pt>
    <dgm:pt modelId="{3465ED7E-2161-4A9B-AEC9-050D775DF16B}">
      <dgm:prSet phldrT="[Text]"/>
      <dgm:spPr/>
      <dgm:t>
        <a:bodyPr/>
        <a:lstStyle/>
        <a:p>
          <a:r>
            <a:rPr lang="en-US" dirty="0">
              <a:latin typeface="Arial Narrow" panose="020B0606020202030204" pitchFamily="34" charset="0"/>
            </a:rPr>
            <a:t>National targets</a:t>
          </a:r>
        </a:p>
      </dgm:t>
    </dgm:pt>
    <dgm:pt modelId="{BB9922C9-3F68-48F3-BA50-13C201EAB2D3}" type="parTrans" cxnId="{83920F55-042E-4DAB-8705-53C3475DDE37}">
      <dgm:prSet/>
      <dgm:spPr/>
      <dgm:t>
        <a:bodyPr/>
        <a:lstStyle/>
        <a:p>
          <a:endParaRPr lang="en-US"/>
        </a:p>
      </dgm:t>
    </dgm:pt>
    <dgm:pt modelId="{BB577656-AE30-46C7-96C7-B904E508C9A9}" type="sibTrans" cxnId="{83920F55-042E-4DAB-8705-53C3475DDE37}">
      <dgm:prSet/>
      <dgm:spPr/>
      <dgm:t>
        <a:bodyPr/>
        <a:lstStyle/>
        <a:p>
          <a:endParaRPr lang="en-US"/>
        </a:p>
      </dgm:t>
    </dgm:pt>
    <dgm:pt modelId="{1E050E50-2788-46D8-818E-6C17CDF5DC22}">
      <dgm:prSet phldrT="[Text]"/>
      <dgm:spPr>
        <a:solidFill>
          <a:schemeClr val="tx1">
            <a:lumMod val="65000"/>
            <a:lumOff val="35000"/>
          </a:schemeClr>
        </a:solidFill>
        <a:ln w="57150"/>
      </dgm:spPr>
      <dgm:t>
        <a:bodyPr/>
        <a:lstStyle/>
        <a:p>
          <a:r>
            <a:rPr lang="en-US" b="1" dirty="0">
              <a:latin typeface="Arial Narrow" panose="020B0606020202030204" pitchFamily="34" charset="0"/>
            </a:rPr>
            <a:t>AP</a:t>
          </a:r>
        </a:p>
      </dgm:t>
    </dgm:pt>
    <dgm:pt modelId="{FC577EDE-CBD1-4874-AF8B-A3B81905C393}" type="parTrans" cxnId="{D7464E38-FD48-4166-8C16-E73B0FB1E236}">
      <dgm:prSet/>
      <dgm:spPr/>
      <dgm:t>
        <a:bodyPr/>
        <a:lstStyle/>
        <a:p>
          <a:endParaRPr lang="en-US"/>
        </a:p>
      </dgm:t>
    </dgm:pt>
    <dgm:pt modelId="{F1536EA2-A8DF-4370-A6B5-9462094119D4}" type="sibTrans" cxnId="{D7464E38-FD48-4166-8C16-E73B0FB1E236}">
      <dgm:prSet/>
      <dgm:spPr/>
      <dgm:t>
        <a:bodyPr/>
        <a:lstStyle/>
        <a:p>
          <a:endParaRPr lang="en-US"/>
        </a:p>
      </dgm:t>
    </dgm:pt>
    <dgm:pt modelId="{DF57F1A5-4368-4DAB-86AA-E3622DA09E69}">
      <dgm:prSet phldrT="[Text]"/>
      <dgm:spPr/>
      <dgm:t>
        <a:bodyPr/>
        <a:lstStyle/>
        <a:p>
          <a:r>
            <a:rPr lang="en-US" dirty="0">
              <a:latin typeface="Arial Narrow" panose="020B0606020202030204" pitchFamily="34" charset="0"/>
            </a:rPr>
            <a:t>Action Plans</a:t>
          </a:r>
        </a:p>
      </dgm:t>
    </dgm:pt>
    <dgm:pt modelId="{C1995D5F-8FB1-4B89-B360-FBE23F34489B}" type="parTrans" cxnId="{B684C4DC-CF58-4492-8C3C-3AD002624CDC}">
      <dgm:prSet/>
      <dgm:spPr/>
      <dgm:t>
        <a:bodyPr/>
        <a:lstStyle/>
        <a:p>
          <a:endParaRPr lang="en-US"/>
        </a:p>
      </dgm:t>
    </dgm:pt>
    <dgm:pt modelId="{26DA3C2F-E745-4B04-8D05-8D7DC1476526}" type="sibTrans" cxnId="{B684C4DC-CF58-4492-8C3C-3AD002624CDC}">
      <dgm:prSet/>
      <dgm:spPr/>
      <dgm:t>
        <a:bodyPr/>
        <a:lstStyle/>
        <a:p>
          <a:endParaRPr lang="en-US"/>
        </a:p>
      </dgm:t>
    </dgm:pt>
    <dgm:pt modelId="{CFAF70D2-48D6-463E-9012-DE5AAD4D0F30}">
      <dgm:prSet phldrT="[Text]"/>
      <dgm:spPr/>
      <dgm:t>
        <a:bodyPr/>
        <a:lstStyle/>
        <a:p>
          <a:endParaRPr lang="en-US" dirty="0"/>
        </a:p>
      </dgm:t>
    </dgm:pt>
    <dgm:pt modelId="{461F5EA4-1502-41F6-872D-1859FC0CDBF9}" type="parTrans" cxnId="{10EE4253-135D-4A76-BA9C-E104821C5A71}">
      <dgm:prSet/>
      <dgm:spPr/>
      <dgm:t>
        <a:bodyPr/>
        <a:lstStyle/>
        <a:p>
          <a:endParaRPr lang="en-US"/>
        </a:p>
      </dgm:t>
    </dgm:pt>
    <dgm:pt modelId="{D4F90B88-0DBC-472F-8A89-13A059BEE8A1}" type="sibTrans" cxnId="{10EE4253-135D-4A76-BA9C-E104821C5A71}">
      <dgm:prSet/>
      <dgm:spPr/>
      <dgm:t>
        <a:bodyPr/>
        <a:lstStyle/>
        <a:p>
          <a:endParaRPr lang="en-US"/>
        </a:p>
      </dgm:t>
    </dgm:pt>
    <dgm:pt modelId="{2242691D-9D44-4700-AB65-188891BBEA0E}" type="pres">
      <dgm:prSet presAssocID="{7832B512-AD16-44BE-B4B1-7585F72711D9}" presName="rootnode" presStyleCnt="0">
        <dgm:presLayoutVars>
          <dgm:chMax/>
          <dgm:chPref/>
          <dgm:dir/>
          <dgm:animLvl val="lvl"/>
        </dgm:presLayoutVars>
      </dgm:prSet>
      <dgm:spPr/>
      <dgm:t>
        <a:bodyPr/>
        <a:lstStyle/>
        <a:p>
          <a:endParaRPr lang="en-ZA"/>
        </a:p>
      </dgm:t>
    </dgm:pt>
    <dgm:pt modelId="{55CDAE38-4618-48D2-BDF5-26701C2AD9A6}" type="pres">
      <dgm:prSet presAssocID="{62A24CB8-02BD-48E0-AAF8-712A6046A1F8}" presName="composite" presStyleCnt="0"/>
      <dgm:spPr/>
    </dgm:pt>
    <dgm:pt modelId="{B9F93ABF-1BA3-4C51-A800-EE57505F8BA4}" type="pres">
      <dgm:prSet presAssocID="{62A24CB8-02BD-48E0-AAF8-712A6046A1F8}" presName="bentUpArrow1" presStyleLbl="alignImgPlace1" presStyleIdx="0" presStyleCnt="2"/>
      <dgm:spPr/>
    </dgm:pt>
    <dgm:pt modelId="{E4D6087E-A58B-47C4-9427-D1C215B71418}" type="pres">
      <dgm:prSet presAssocID="{62A24CB8-02BD-48E0-AAF8-712A6046A1F8}" presName="ParentText" presStyleLbl="node1" presStyleIdx="0" presStyleCnt="3">
        <dgm:presLayoutVars>
          <dgm:chMax val="1"/>
          <dgm:chPref val="1"/>
          <dgm:bulletEnabled val="1"/>
        </dgm:presLayoutVars>
      </dgm:prSet>
      <dgm:spPr/>
      <dgm:t>
        <a:bodyPr/>
        <a:lstStyle/>
        <a:p>
          <a:endParaRPr lang="en-ZA"/>
        </a:p>
      </dgm:t>
    </dgm:pt>
    <dgm:pt modelId="{D29F5812-3605-4C38-8EEC-4864239FD364}" type="pres">
      <dgm:prSet presAssocID="{62A24CB8-02BD-48E0-AAF8-712A6046A1F8}" presName="ChildText" presStyleLbl="revTx" presStyleIdx="0" presStyleCnt="3">
        <dgm:presLayoutVars>
          <dgm:chMax val="0"/>
          <dgm:chPref val="0"/>
          <dgm:bulletEnabled val="1"/>
        </dgm:presLayoutVars>
      </dgm:prSet>
      <dgm:spPr/>
      <dgm:t>
        <a:bodyPr/>
        <a:lstStyle/>
        <a:p>
          <a:endParaRPr lang="en-ZA"/>
        </a:p>
      </dgm:t>
    </dgm:pt>
    <dgm:pt modelId="{EB285CF2-3C32-4E84-96E8-C09C40FE93A3}" type="pres">
      <dgm:prSet presAssocID="{86EEDCE1-BBDC-4697-98DC-27146F21C043}" presName="sibTrans" presStyleCnt="0"/>
      <dgm:spPr/>
    </dgm:pt>
    <dgm:pt modelId="{A5D694E5-DFEA-4BEC-A783-12123762C804}" type="pres">
      <dgm:prSet presAssocID="{9DD02094-66A8-46DF-AE6E-87E15298CA71}" presName="composite" presStyleCnt="0"/>
      <dgm:spPr/>
    </dgm:pt>
    <dgm:pt modelId="{12A57046-375A-435C-848B-A771477A0A24}" type="pres">
      <dgm:prSet presAssocID="{9DD02094-66A8-46DF-AE6E-87E15298CA71}" presName="bentUpArrow1" presStyleLbl="alignImgPlace1" presStyleIdx="1" presStyleCnt="2"/>
      <dgm:spPr/>
    </dgm:pt>
    <dgm:pt modelId="{B16266C0-BF12-41AA-BB13-23D56B8A73D0}" type="pres">
      <dgm:prSet presAssocID="{9DD02094-66A8-46DF-AE6E-87E15298CA71}" presName="ParentText" presStyleLbl="node1" presStyleIdx="1" presStyleCnt="3">
        <dgm:presLayoutVars>
          <dgm:chMax val="1"/>
          <dgm:chPref val="1"/>
          <dgm:bulletEnabled val="1"/>
        </dgm:presLayoutVars>
      </dgm:prSet>
      <dgm:spPr/>
      <dgm:t>
        <a:bodyPr/>
        <a:lstStyle/>
        <a:p>
          <a:endParaRPr lang="en-ZA"/>
        </a:p>
      </dgm:t>
    </dgm:pt>
    <dgm:pt modelId="{6188DF37-D366-4705-95D6-07D4379CC164}" type="pres">
      <dgm:prSet presAssocID="{9DD02094-66A8-46DF-AE6E-87E15298CA71}" presName="ChildText" presStyleLbl="revTx" presStyleIdx="1" presStyleCnt="3">
        <dgm:presLayoutVars>
          <dgm:chMax val="0"/>
          <dgm:chPref val="0"/>
          <dgm:bulletEnabled val="1"/>
        </dgm:presLayoutVars>
      </dgm:prSet>
      <dgm:spPr/>
      <dgm:t>
        <a:bodyPr/>
        <a:lstStyle/>
        <a:p>
          <a:endParaRPr lang="en-ZA"/>
        </a:p>
      </dgm:t>
    </dgm:pt>
    <dgm:pt modelId="{E013D59A-4D88-46E9-BFEC-C40690857725}" type="pres">
      <dgm:prSet presAssocID="{F0E1C914-D370-4B4D-A17E-96D4EF7B117B}" presName="sibTrans" presStyleCnt="0"/>
      <dgm:spPr/>
    </dgm:pt>
    <dgm:pt modelId="{16D1ED15-037C-4743-B6F8-18D3E0DAD2FC}" type="pres">
      <dgm:prSet presAssocID="{1E050E50-2788-46D8-818E-6C17CDF5DC22}" presName="composite" presStyleCnt="0"/>
      <dgm:spPr/>
    </dgm:pt>
    <dgm:pt modelId="{B775539F-5F84-4AF1-AB3E-E81125A72292}" type="pres">
      <dgm:prSet presAssocID="{1E050E50-2788-46D8-818E-6C17CDF5DC22}" presName="ParentText" presStyleLbl="node1" presStyleIdx="2" presStyleCnt="3">
        <dgm:presLayoutVars>
          <dgm:chMax val="1"/>
          <dgm:chPref val="1"/>
          <dgm:bulletEnabled val="1"/>
        </dgm:presLayoutVars>
      </dgm:prSet>
      <dgm:spPr/>
      <dgm:t>
        <a:bodyPr/>
        <a:lstStyle/>
        <a:p>
          <a:endParaRPr lang="en-ZA"/>
        </a:p>
      </dgm:t>
    </dgm:pt>
    <dgm:pt modelId="{566B3485-EB23-4A4A-B47B-493B471B2845}" type="pres">
      <dgm:prSet presAssocID="{1E050E50-2788-46D8-818E-6C17CDF5DC22}" presName="FinalChildText" presStyleLbl="revTx" presStyleIdx="2" presStyleCnt="3">
        <dgm:presLayoutVars>
          <dgm:chMax val="0"/>
          <dgm:chPref val="0"/>
          <dgm:bulletEnabled val="1"/>
        </dgm:presLayoutVars>
      </dgm:prSet>
      <dgm:spPr/>
      <dgm:t>
        <a:bodyPr/>
        <a:lstStyle/>
        <a:p>
          <a:endParaRPr lang="en-ZA"/>
        </a:p>
      </dgm:t>
    </dgm:pt>
  </dgm:ptLst>
  <dgm:cxnLst>
    <dgm:cxn modelId="{10EE4253-135D-4A76-BA9C-E104821C5A71}" srcId="{1E050E50-2788-46D8-818E-6C17CDF5DC22}" destId="{CFAF70D2-48D6-463E-9012-DE5AAD4D0F30}" srcOrd="1" destOrd="0" parTransId="{461F5EA4-1502-41F6-872D-1859FC0CDBF9}" sibTransId="{D4F90B88-0DBC-472F-8A89-13A059BEE8A1}"/>
    <dgm:cxn modelId="{5F21971C-A359-4AA3-8E3E-7FFA6EEEBE30}" type="presOf" srcId="{6A09940A-3933-486F-87DE-4B1386E993FD}" destId="{D29F5812-3605-4C38-8EEC-4864239FD364}" srcOrd="0" destOrd="0" presId="urn:microsoft.com/office/officeart/2005/8/layout/StepDownProcess"/>
    <dgm:cxn modelId="{32A4C68E-8153-44D4-8F0D-9F7B3C2C9F28}" srcId="{62A24CB8-02BD-48E0-AAF8-712A6046A1F8}" destId="{6A09940A-3933-486F-87DE-4B1386E993FD}" srcOrd="0" destOrd="0" parTransId="{B4617EF5-5721-4E77-9EEA-9BCB3E2B7B38}" sibTransId="{428E11AB-10F6-4AA0-AE64-B736E36C1A02}"/>
    <dgm:cxn modelId="{3883C94A-9DA2-45CD-BAEB-97B80CF4D4B0}" type="presOf" srcId="{CFAF70D2-48D6-463E-9012-DE5AAD4D0F30}" destId="{566B3485-EB23-4A4A-B47B-493B471B2845}" srcOrd="0" destOrd="1" presId="urn:microsoft.com/office/officeart/2005/8/layout/StepDownProcess"/>
    <dgm:cxn modelId="{D7464E38-FD48-4166-8C16-E73B0FB1E236}" srcId="{7832B512-AD16-44BE-B4B1-7585F72711D9}" destId="{1E050E50-2788-46D8-818E-6C17CDF5DC22}" srcOrd="2" destOrd="0" parTransId="{FC577EDE-CBD1-4874-AF8B-A3B81905C393}" sibTransId="{F1536EA2-A8DF-4370-A6B5-9462094119D4}"/>
    <dgm:cxn modelId="{13FE3397-A515-4666-B2E4-45E74AF630B2}" type="presOf" srcId="{62A24CB8-02BD-48E0-AAF8-712A6046A1F8}" destId="{E4D6087E-A58B-47C4-9427-D1C215B71418}" srcOrd="0" destOrd="0" presId="urn:microsoft.com/office/officeart/2005/8/layout/StepDownProcess"/>
    <dgm:cxn modelId="{E501B639-524D-4AF0-9461-7738F7EC98A8}" srcId="{7832B512-AD16-44BE-B4B1-7585F72711D9}" destId="{9DD02094-66A8-46DF-AE6E-87E15298CA71}" srcOrd="1" destOrd="0" parTransId="{4193715B-27DA-479F-AB9A-954F2B902C2B}" sibTransId="{F0E1C914-D370-4B4D-A17E-96D4EF7B117B}"/>
    <dgm:cxn modelId="{189ADF7C-6116-4205-926E-5C6A2D467A7C}" type="presOf" srcId="{3465ED7E-2161-4A9B-AEC9-050D775DF16B}" destId="{6188DF37-D366-4705-95D6-07D4379CC164}" srcOrd="0" destOrd="0" presId="urn:microsoft.com/office/officeart/2005/8/layout/StepDownProcess"/>
    <dgm:cxn modelId="{B684C4DC-CF58-4492-8C3C-3AD002624CDC}" srcId="{1E050E50-2788-46D8-818E-6C17CDF5DC22}" destId="{DF57F1A5-4368-4DAB-86AA-E3622DA09E69}" srcOrd="0" destOrd="0" parTransId="{C1995D5F-8FB1-4B89-B360-FBE23F34489B}" sibTransId="{26DA3C2F-E745-4B04-8D05-8D7DC1476526}"/>
    <dgm:cxn modelId="{BDF37EA5-D4F5-45CA-B857-6A00E35451C4}" type="presOf" srcId="{DF57F1A5-4368-4DAB-86AA-E3622DA09E69}" destId="{566B3485-EB23-4A4A-B47B-493B471B2845}" srcOrd="0" destOrd="0" presId="urn:microsoft.com/office/officeart/2005/8/layout/StepDownProcess"/>
    <dgm:cxn modelId="{83920F55-042E-4DAB-8705-53C3475DDE37}" srcId="{9DD02094-66A8-46DF-AE6E-87E15298CA71}" destId="{3465ED7E-2161-4A9B-AEC9-050D775DF16B}" srcOrd="0" destOrd="0" parTransId="{BB9922C9-3F68-48F3-BA50-13C201EAB2D3}" sibTransId="{BB577656-AE30-46C7-96C7-B904E508C9A9}"/>
    <dgm:cxn modelId="{CE564635-35FF-4C41-B17C-3292BA301377}" type="presOf" srcId="{1E050E50-2788-46D8-818E-6C17CDF5DC22}" destId="{B775539F-5F84-4AF1-AB3E-E81125A72292}" srcOrd="0" destOrd="0" presId="urn:microsoft.com/office/officeart/2005/8/layout/StepDownProcess"/>
    <dgm:cxn modelId="{722A6FB9-DD74-438B-A07E-886CDD7594A1}" type="presOf" srcId="{7832B512-AD16-44BE-B4B1-7585F72711D9}" destId="{2242691D-9D44-4700-AB65-188891BBEA0E}" srcOrd="0" destOrd="0" presId="urn:microsoft.com/office/officeart/2005/8/layout/StepDownProcess"/>
    <dgm:cxn modelId="{1257F23E-C0AA-47F6-9C15-09DAC0980FED}" srcId="{7832B512-AD16-44BE-B4B1-7585F72711D9}" destId="{62A24CB8-02BD-48E0-AAF8-712A6046A1F8}" srcOrd="0" destOrd="0" parTransId="{76F8E18B-AE1E-4B26-A3CA-5FDBF485DD22}" sibTransId="{86EEDCE1-BBDC-4697-98DC-27146F21C043}"/>
    <dgm:cxn modelId="{6307B383-7043-4AD7-9D3E-E8685C0480F5}" type="presOf" srcId="{9DD02094-66A8-46DF-AE6E-87E15298CA71}" destId="{B16266C0-BF12-41AA-BB13-23D56B8A73D0}" srcOrd="0" destOrd="0" presId="urn:microsoft.com/office/officeart/2005/8/layout/StepDownProcess"/>
    <dgm:cxn modelId="{CBF1320C-8C8F-4DBA-9009-240BDC7FD8AD}" type="presParOf" srcId="{2242691D-9D44-4700-AB65-188891BBEA0E}" destId="{55CDAE38-4618-48D2-BDF5-26701C2AD9A6}" srcOrd="0" destOrd="0" presId="urn:microsoft.com/office/officeart/2005/8/layout/StepDownProcess"/>
    <dgm:cxn modelId="{02866562-5FD0-45A9-82C6-61AB3F213D4B}" type="presParOf" srcId="{55CDAE38-4618-48D2-BDF5-26701C2AD9A6}" destId="{B9F93ABF-1BA3-4C51-A800-EE57505F8BA4}" srcOrd="0" destOrd="0" presId="urn:microsoft.com/office/officeart/2005/8/layout/StepDownProcess"/>
    <dgm:cxn modelId="{28B8E5CB-3533-4C60-9F53-D9A71D1D915E}" type="presParOf" srcId="{55CDAE38-4618-48D2-BDF5-26701C2AD9A6}" destId="{E4D6087E-A58B-47C4-9427-D1C215B71418}" srcOrd="1" destOrd="0" presId="urn:microsoft.com/office/officeart/2005/8/layout/StepDownProcess"/>
    <dgm:cxn modelId="{64CE595E-C60D-4AB9-AD54-C0C90CB91A80}" type="presParOf" srcId="{55CDAE38-4618-48D2-BDF5-26701C2AD9A6}" destId="{D29F5812-3605-4C38-8EEC-4864239FD364}" srcOrd="2" destOrd="0" presId="urn:microsoft.com/office/officeart/2005/8/layout/StepDownProcess"/>
    <dgm:cxn modelId="{B436073A-38BC-4BC8-A6EE-88A0B88C955F}" type="presParOf" srcId="{2242691D-9D44-4700-AB65-188891BBEA0E}" destId="{EB285CF2-3C32-4E84-96E8-C09C40FE93A3}" srcOrd="1" destOrd="0" presId="urn:microsoft.com/office/officeart/2005/8/layout/StepDownProcess"/>
    <dgm:cxn modelId="{BB168038-19CB-425D-BFD2-1DCAACD753CB}" type="presParOf" srcId="{2242691D-9D44-4700-AB65-188891BBEA0E}" destId="{A5D694E5-DFEA-4BEC-A783-12123762C804}" srcOrd="2" destOrd="0" presId="urn:microsoft.com/office/officeart/2005/8/layout/StepDownProcess"/>
    <dgm:cxn modelId="{0623BEA0-EB43-4A25-9CB0-04F8E9FF17F1}" type="presParOf" srcId="{A5D694E5-DFEA-4BEC-A783-12123762C804}" destId="{12A57046-375A-435C-848B-A771477A0A24}" srcOrd="0" destOrd="0" presId="urn:microsoft.com/office/officeart/2005/8/layout/StepDownProcess"/>
    <dgm:cxn modelId="{8A0C1512-535F-4763-9118-1B2D7C2A42FA}" type="presParOf" srcId="{A5D694E5-DFEA-4BEC-A783-12123762C804}" destId="{B16266C0-BF12-41AA-BB13-23D56B8A73D0}" srcOrd="1" destOrd="0" presId="urn:microsoft.com/office/officeart/2005/8/layout/StepDownProcess"/>
    <dgm:cxn modelId="{4694EF27-7E39-4847-86E2-6DBDB52E9288}" type="presParOf" srcId="{A5D694E5-DFEA-4BEC-A783-12123762C804}" destId="{6188DF37-D366-4705-95D6-07D4379CC164}" srcOrd="2" destOrd="0" presId="urn:microsoft.com/office/officeart/2005/8/layout/StepDownProcess"/>
    <dgm:cxn modelId="{115B105D-4F85-4807-A8E6-A092B7490BB5}" type="presParOf" srcId="{2242691D-9D44-4700-AB65-188891BBEA0E}" destId="{E013D59A-4D88-46E9-BFEC-C40690857725}" srcOrd="3" destOrd="0" presId="urn:microsoft.com/office/officeart/2005/8/layout/StepDownProcess"/>
    <dgm:cxn modelId="{E9390489-E884-4324-BC44-57FF9748E201}" type="presParOf" srcId="{2242691D-9D44-4700-AB65-188891BBEA0E}" destId="{16D1ED15-037C-4743-B6F8-18D3E0DAD2FC}" srcOrd="4" destOrd="0" presId="urn:microsoft.com/office/officeart/2005/8/layout/StepDownProcess"/>
    <dgm:cxn modelId="{80773712-8026-4F54-A12B-3A99E7C33A4A}" type="presParOf" srcId="{16D1ED15-037C-4743-B6F8-18D3E0DAD2FC}" destId="{B775539F-5F84-4AF1-AB3E-E81125A72292}" srcOrd="0" destOrd="0" presId="urn:microsoft.com/office/officeart/2005/8/layout/StepDownProcess"/>
    <dgm:cxn modelId="{0F5E4507-58C3-4161-A860-70DA848378EE}" type="presParOf" srcId="{16D1ED15-037C-4743-B6F8-18D3E0DAD2FC}" destId="{566B3485-EB23-4A4A-B47B-493B471B284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19720-6570-460B-A54C-50987D3F6C7B}"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8654FBB2-B8C5-4089-B7AA-61FA0BCBE660}">
      <dgm:prSet phldrT="[Text]">
        <dgm:style>
          <a:lnRef idx="3">
            <a:schemeClr val="lt1"/>
          </a:lnRef>
          <a:fillRef idx="1">
            <a:schemeClr val="accent4"/>
          </a:fillRef>
          <a:effectRef idx="1">
            <a:schemeClr val="accent4"/>
          </a:effectRef>
          <a:fontRef idx="minor">
            <a:schemeClr val="lt1"/>
          </a:fontRef>
        </dgm:style>
      </dgm:prSet>
      <dgm:spPr/>
      <dgm:t>
        <a:bodyPr/>
        <a:lstStyle/>
        <a:p>
          <a:r>
            <a:rPr lang="en-US" b="1" dirty="0">
              <a:solidFill>
                <a:schemeClr val="tx1"/>
              </a:solidFill>
              <a:latin typeface="Arial Narrow" panose="020B0606020202030204" pitchFamily="34" charset="0"/>
            </a:rPr>
            <a:t>Learner</a:t>
          </a:r>
        </a:p>
        <a:p>
          <a:r>
            <a:rPr lang="en-US" b="1" dirty="0">
              <a:solidFill>
                <a:schemeClr val="tx1"/>
              </a:solidFill>
              <a:latin typeface="Arial Narrow" panose="020B0606020202030204" pitchFamily="34" charset="0"/>
            </a:rPr>
            <a:t>Contexts</a:t>
          </a:r>
        </a:p>
      </dgm:t>
    </dgm:pt>
    <dgm:pt modelId="{095C8EB8-A0C1-4349-B66C-4999251BB22A}" type="parTrans" cxnId="{64EBEBEF-78CA-483A-82B6-55437BCCAA6C}">
      <dgm:prSet/>
      <dgm:spPr/>
      <dgm:t>
        <a:bodyPr/>
        <a:lstStyle/>
        <a:p>
          <a:endParaRPr lang="en-US"/>
        </a:p>
      </dgm:t>
    </dgm:pt>
    <dgm:pt modelId="{E12F8905-DF77-4442-B214-743C2BA2A75A}" type="sibTrans" cxnId="{64EBEBEF-78CA-483A-82B6-55437BCCAA6C}">
      <dgm:prSet/>
      <dgm:spPr/>
      <dgm:t>
        <a:bodyPr/>
        <a:lstStyle/>
        <a:p>
          <a:endParaRPr lang="en-US"/>
        </a:p>
      </dgm:t>
    </dgm:pt>
    <dgm:pt modelId="{3F1BD290-0FB0-4941-BB68-71477E1C1B16}">
      <dgm:prSet phldrT="[Text]"/>
      <dgm:spPr/>
      <dgm:t>
        <a:bodyPr/>
        <a:lstStyle/>
        <a:p>
          <a:r>
            <a:rPr lang="en-US" b="1" dirty="0">
              <a:solidFill>
                <a:schemeClr val="tx1"/>
              </a:solidFill>
              <a:latin typeface="Arial Narrow" panose="020B0606020202030204" pitchFamily="34" charset="0"/>
            </a:rPr>
            <a:t>System Contexts</a:t>
          </a:r>
        </a:p>
      </dgm:t>
    </dgm:pt>
    <dgm:pt modelId="{E1AC01CF-E837-4262-AEC1-9F4A58080409}" type="parTrans" cxnId="{7EDB0BC2-691C-4D7B-BA8C-5AE35E15F39B}">
      <dgm:prSet/>
      <dgm:spPr/>
      <dgm:t>
        <a:bodyPr/>
        <a:lstStyle/>
        <a:p>
          <a:endParaRPr lang="en-US"/>
        </a:p>
      </dgm:t>
    </dgm:pt>
    <dgm:pt modelId="{9984B4B7-1329-4890-92CF-8CBDAEC66199}" type="sibTrans" cxnId="{7EDB0BC2-691C-4D7B-BA8C-5AE35E15F39B}">
      <dgm:prSet/>
      <dgm:spPr/>
      <dgm:t>
        <a:bodyPr/>
        <a:lstStyle/>
        <a:p>
          <a:endParaRPr lang="en-US"/>
        </a:p>
      </dgm:t>
    </dgm:pt>
    <dgm:pt modelId="{88428FCA-B38B-4613-B4BD-4832C6618ED2}">
      <dgm:prSet/>
      <dgm:spPr/>
      <dgm:t>
        <a:bodyPr/>
        <a:lstStyle/>
        <a:p>
          <a:r>
            <a:rPr lang="en-US" b="1" dirty="0">
              <a:solidFill>
                <a:schemeClr val="tx1"/>
              </a:solidFill>
              <a:latin typeface="Arial Narrow" panose="020B0606020202030204" pitchFamily="34" charset="0"/>
            </a:rPr>
            <a:t>Teacher Contexts</a:t>
          </a:r>
        </a:p>
      </dgm:t>
    </dgm:pt>
    <dgm:pt modelId="{3CD89F42-BF6C-4F61-8121-212E0F02D687}" type="parTrans" cxnId="{28FD84E2-2B83-47FE-9B9F-DAC2A0773D67}">
      <dgm:prSet/>
      <dgm:spPr/>
      <dgm:t>
        <a:bodyPr/>
        <a:lstStyle/>
        <a:p>
          <a:endParaRPr lang="en-US"/>
        </a:p>
      </dgm:t>
    </dgm:pt>
    <dgm:pt modelId="{77D3BEB3-C80E-4CAF-AF7A-D34F0D9D9572}" type="sibTrans" cxnId="{28FD84E2-2B83-47FE-9B9F-DAC2A0773D67}">
      <dgm:prSet/>
      <dgm:spPr/>
      <dgm:t>
        <a:bodyPr/>
        <a:lstStyle/>
        <a:p>
          <a:endParaRPr lang="en-US"/>
        </a:p>
      </dgm:t>
    </dgm:pt>
    <dgm:pt modelId="{91E7B794-44A1-4511-B9C9-CBDA14DAC8FE}">
      <dgm:prSet/>
      <dgm:spPr/>
      <dgm:t>
        <a:bodyPr/>
        <a:lstStyle/>
        <a:p>
          <a:r>
            <a:rPr lang="en-US" b="1" dirty="0">
              <a:solidFill>
                <a:schemeClr val="tx1"/>
              </a:solidFill>
              <a:latin typeface="Arial Narrow" panose="020B0606020202030204" pitchFamily="34" charset="0"/>
            </a:rPr>
            <a:t>Curriculum contexts</a:t>
          </a:r>
        </a:p>
      </dgm:t>
    </dgm:pt>
    <dgm:pt modelId="{D44381D6-B5BD-4743-8535-4DA5DB84C52F}" type="parTrans" cxnId="{9C21CA1F-0D91-4880-B67F-2D5A988653BD}">
      <dgm:prSet/>
      <dgm:spPr/>
      <dgm:t>
        <a:bodyPr/>
        <a:lstStyle/>
        <a:p>
          <a:endParaRPr lang="en-US"/>
        </a:p>
      </dgm:t>
    </dgm:pt>
    <dgm:pt modelId="{4BF280EA-3BA5-468E-90C1-03AD0343BDF0}" type="sibTrans" cxnId="{9C21CA1F-0D91-4880-B67F-2D5A988653BD}">
      <dgm:prSet/>
      <dgm:spPr/>
      <dgm:t>
        <a:bodyPr/>
        <a:lstStyle/>
        <a:p>
          <a:endParaRPr lang="en-US"/>
        </a:p>
      </dgm:t>
    </dgm:pt>
    <dgm:pt modelId="{E0941004-CBD0-4ADF-BD67-3EC13874F7FE}" type="pres">
      <dgm:prSet presAssocID="{20019720-6570-460B-A54C-50987D3F6C7B}" presName="Name0" presStyleCnt="0">
        <dgm:presLayoutVars>
          <dgm:dir/>
          <dgm:resizeHandles val="exact"/>
        </dgm:presLayoutVars>
      </dgm:prSet>
      <dgm:spPr/>
      <dgm:t>
        <a:bodyPr/>
        <a:lstStyle/>
        <a:p>
          <a:endParaRPr lang="en-ZA"/>
        </a:p>
      </dgm:t>
    </dgm:pt>
    <dgm:pt modelId="{D5FB44D8-F5C7-4006-8A51-ABAC26233419}" type="pres">
      <dgm:prSet presAssocID="{8654FBB2-B8C5-4089-B7AA-61FA0BCBE660}" presName="node" presStyleLbl="node1" presStyleIdx="0" presStyleCnt="4">
        <dgm:presLayoutVars>
          <dgm:bulletEnabled val="1"/>
        </dgm:presLayoutVars>
      </dgm:prSet>
      <dgm:spPr/>
      <dgm:t>
        <a:bodyPr/>
        <a:lstStyle/>
        <a:p>
          <a:endParaRPr lang="en-ZA"/>
        </a:p>
      </dgm:t>
    </dgm:pt>
    <dgm:pt modelId="{948AF4BB-451A-466D-84EE-99E58E0AC03D}" type="pres">
      <dgm:prSet presAssocID="{E12F8905-DF77-4442-B214-743C2BA2A75A}" presName="sibTrans" presStyleCnt="0"/>
      <dgm:spPr/>
    </dgm:pt>
    <dgm:pt modelId="{1D3950A4-4468-4B15-83AA-4B5D14A6495B}" type="pres">
      <dgm:prSet presAssocID="{88428FCA-B38B-4613-B4BD-4832C6618ED2}" presName="node" presStyleLbl="node1" presStyleIdx="1" presStyleCnt="4">
        <dgm:presLayoutVars>
          <dgm:bulletEnabled val="1"/>
        </dgm:presLayoutVars>
      </dgm:prSet>
      <dgm:spPr/>
      <dgm:t>
        <a:bodyPr/>
        <a:lstStyle/>
        <a:p>
          <a:endParaRPr lang="en-ZA"/>
        </a:p>
      </dgm:t>
    </dgm:pt>
    <dgm:pt modelId="{0D09AD6C-DAAB-41EA-A1C6-A9AC5C81B156}" type="pres">
      <dgm:prSet presAssocID="{77D3BEB3-C80E-4CAF-AF7A-D34F0D9D9572}" presName="sibTrans" presStyleCnt="0"/>
      <dgm:spPr/>
    </dgm:pt>
    <dgm:pt modelId="{5C73A5D8-9B36-45F6-8161-5A23C19B472B}" type="pres">
      <dgm:prSet presAssocID="{91E7B794-44A1-4511-B9C9-CBDA14DAC8FE}" presName="node" presStyleLbl="node1" presStyleIdx="2" presStyleCnt="4">
        <dgm:presLayoutVars>
          <dgm:bulletEnabled val="1"/>
        </dgm:presLayoutVars>
      </dgm:prSet>
      <dgm:spPr/>
      <dgm:t>
        <a:bodyPr/>
        <a:lstStyle/>
        <a:p>
          <a:endParaRPr lang="en-ZA"/>
        </a:p>
      </dgm:t>
    </dgm:pt>
    <dgm:pt modelId="{D5AD24C6-C3C2-4518-AB26-E480017CAA3B}" type="pres">
      <dgm:prSet presAssocID="{4BF280EA-3BA5-468E-90C1-03AD0343BDF0}" presName="sibTrans" presStyleCnt="0"/>
      <dgm:spPr/>
    </dgm:pt>
    <dgm:pt modelId="{BE4EBD6F-19F1-414E-B4FF-D96C6C95A393}" type="pres">
      <dgm:prSet presAssocID="{3F1BD290-0FB0-4941-BB68-71477E1C1B16}" presName="node" presStyleLbl="node1" presStyleIdx="3" presStyleCnt="4">
        <dgm:presLayoutVars>
          <dgm:bulletEnabled val="1"/>
        </dgm:presLayoutVars>
      </dgm:prSet>
      <dgm:spPr/>
      <dgm:t>
        <a:bodyPr/>
        <a:lstStyle/>
        <a:p>
          <a:endParaRPr lang="en-ZA"/>
        </a:p>
      </dgm:t>
    </dgm:pt>
  </dgm:ptLst>
  <dgm:cxnLst>
    <dgm:cxn modelId="{9C21CA1F-0D91-4880-B67F-2D5A988653BD}" srcId="{20019720-6570-460B-A54C-50987D3F6C7B}" destId="{91E7B794-44A1-4511-B9C9-CBDA14DAC8FE}" srcOrd="2" destOrd="0" parTransId="{D44381D6-B5BD-4743-8535-4DA5DB84C52F}" sibTransId="{4BF280EA-3BA5-468E-90C1-03AD0343BDF0}"/>
    <dgm:cxn modelId="{64EBEBEF-78CA-483A-82B6-55437BCCAA6C}" srcId="{20019720-6570-460B-A54C-50987D3F6C7B}" destId="{8654FBB2-B8C5-4089-B7AA-61FA0BCBE660}" srcOrd="0" destOrd="0" parTransId="{095C8EB8-A0C1-4349-B66C-4999251BB22A}" sibTransId="{E12F8905-DF77-4442-B214-743C2BA2A75A}"/>
    <dgm:cxn modelId="{7EDB0BC2-691C-4D7B-BA8C-5AE35E15F39B}" srcId="{20019720-6570-460B-A54C-50987D3F6C7B}" destId="{3F1BD290-0FB0-4941-BB68-71477E1C1B16}" srcOrd="3" destOrd="0" parTransId="{E1AC01CF-E837-4262-AEC1-9F4A58080409}" sibTransId="{9984B4B7-1329-4890-92CF-8CBDAEC66199}"/>
    <dgm:cxn modelId="{107AA7EF-DA57-4C13-9CF7-DA1116985D8A}" type="presOf" srcId="{88428FCA-B38B-4613-B4BD-4832C6618ED2}" destId="{1D3950A4-4468-4B15-83AA-4B5D14A6495B}" srcOrd="0" destOrd="0" presId="urn:microsoft.com/office/officeart/2005/8/layout/hList6"/>
    <dgm:cxn modelId="{B0B0BD23-43EC-496B-8CA7-E78341415E48}" type="presOf" srcId="{8654FBB2-B8C5-4089-B7AA-61FA0BCBE660}" destId="{D5FB44D8-F5C7-4006-8A51-ABAC26233419}" srcOrd="0" destOrd="0" presId="urn:microsoft.com/office/officeart/2005/8/layout/hList6"/>
    <dgm:cxn modelId="{9928AB06-29DF-44DD-A47E-952554881F45}" type="presOf" srcId="{3F1BD290-0FB0-4941-BB68-71477E1C1B16}" destId="{BE4EBD6F-19F1-414E-B4FF-D96C6C95A393}" srcOrd="0" destOrd="0" presId="urn:microsoft.com/office/officeart/2005/8/layout/hList6"/>
    <dgm:cxn modelId="{28FD84E2-2B83-47FE-9B9F-DAC2A0773D67}" srcId="{20019720-6570-460B-A54C-50987D3F6C7B}" destId="{88428FCA-B38B-4613-B4BD-4832C6618ED2}" srcOrd="1" destOrd="0" parTransId="{3CD89F42-BF6C-4F61-8121-212E0F02D687}" sibTransId="{77D3BEB3-C80E-4CAF-AF7A-D34F0D9D9572}"/>
    <dgm:cxn modelId="{7C51CF21-4305-4334-A184-EC9BB5E5BA4E}" type="presOf" srcId="{91E7B794-44A1-4511-B9C9-CBDA14DAC8FE}" destId="{5C73A5D8-9B36-45F6-8161-5A23C19B472B}" srcOrd="0" destOrd="0" presId="urn:microsoft.com/office/officeart/2005/8/layout/hList6"/>
    <dgm:cxn modelId="{D644CD91-3302-463F-B860-E5FC7AA21822}" type="presOf" srcId="{20019720-6570-460B-A54C-50987D3F6C7B}" destId="{E0941004-CBD0-4ADF-BD67-3EC13874F7FE}" srcOrd="0" destOrd="0" presId="urn:microsoft.com/office/officeart/2005/8/layout/hList6"/>
    <dgm:cxn modelId="{7D93493D-4CCD-4B06-901F-4A52ED310D09}" type="presParOf" srcId="{E0941004-CBD0-4ADF-BD67-3EC13874F7FE}" destId="{D5FB44D8-F5C7-4006-8A51-ABAC26233419}" srcOrd="0" destOrd="0" presId="urn:microsoft.com/office/officeart/2005/8/layout/hList6"/>
    <dgm:cxn modelId="{C6D5520D-37DE-482E-81BE-AF93C20DF307}" type="presParOf" srcId="{E0941004-CBD0-4ADF-BD67-3EC13874F7FE}" destId="{948AF4BB-451A-466D-84EE-99E58E0AC03D}" srcOrd="1" destOrd="0" presId="urn:microsoft.com/office/officeart/2005/8/layout/hList6"/>
    <dgm:cxn modelId="{0EF468DA-A92E-47FC-8566-0258370F4E39}" type="presParOf" srcId="{E0941004-CBD0-4ADF-BD67-3EC13874F7FE}" destId="{1D3950A4-4468-4B15-83AA-4B5D14A6495B}" srcOrd="2" destOrd="0" presId="urn:microsoft.com/office/officeart/2005/8/layout/hList6"/>
    <dgm:cxn modelId="{D672BECC-8642-4BD7-9160-F77165987129}" type="presParOf" srcId="{E0941004-CBD0-4ADF-BD67-3EC13874F7FE}" destId="{0D09AD6C-DAAB-41EA-A1C6-A9AC5C81B156}" srcOrd="3" destOrd="0" presId="urn:microsoft.com/office/officeart/2005/8/layout/hList6"/>
    <dgm:cxn modelId="{A5C71F9D-E73D-4E6A-887A-59975EA4EC7E}" type="presParOf" srcId="{E0941004-CBD0-4ADF-BD67-3EC13874F7FE}" destId="{5C73A5D8-9B36-45F6-8161-5A23C19B472B}" srcOrd="4" destOrd="0" presId="urn:microsoft.com/office/officeart/2005/8/layout/hList6"/>
    <dgm:cxn modelId="{07290BE3-1476-4DFE-8D3D-FF18D0F0114D}" type="presParOf" srcId="{E0941004-CBD0-4ADF-BD67-3EC13874F7FE}" destId="{D5AD24C6-C3C2-4518-AB26-E480017CAA3B}" srcOrd="5" destOrd="0" presId="urn:microsoft.com/office/officeart/2005/8/layout/hList6"/>
    <dgm:cxn modelId="{666177B9-D300-4DA5-8132-E866D67757BA}" type="presParOf" srcId="{E0941004-CBD0-4ADF-BD67-3EC13874F7FE}" destId="{BE4EBD6F-19F1-414E-B4FF-D96C6C95A39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019720-6570-460B-A54C-50987D3F6C7B}"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8654FBB2-B8C5-4089-B7AA-61FA0BCBE660}">
      <dgm:prSet phldrT="[Text]">
        <dgm:style>
          <a:lnRef idx="3">
            <a:schemeClr val="lt1"/>
          </a:lnRef>
          <a:fillRef idx="1">
            <a:schemeClr val="accent4"/>
          </a:fillRef>
          <a:effectRef idx="1">
            <a:schemeClr val="accent4"/>
          </a:effectRef>
          <a:fontRef idx="minor">
            <a:schemeClr val="lt1"/>
          </a:fontRef>
        </dgm:style>
      </dgm:prSet>
      <dgm:spPr/>
      <dgm:t>
        <a:bodyPr/>
        <a:lstStyle/>
        <a:p>
          <a:r>
            <a:rPr lang="en-US" b="1" dirty="0">
              <a:solidFill>
                <a:schemeClr val="tx1"/>
              </a:solidFill>
              <a:latin typeface="Arial Narrow" panose="020B0606020202030204" pitchFamily="34" charset="0"/>
            </a:rPr>
            <a:t>Collective Wisdom and consensus on learning recovery</a:t>
          </a:r>
        </a:p>
      </dgm:t>
    </dgm:pt>
    <dgm:pt modelId="{095C8EB8-A0C1-4349-B66C-4999251BB22A}" type="parTrans" cxnId="{64EBEBEF-78CA-483A-82B6-55437BCCAA6C}">
      <dgm:prSet/>
      <dgm:spPr/>
      <dgm:t>
        <a:bodyPr/>
        <a:lstStyle/>
        <a:p>
          <a:endParaRPr lang="en-US"/>
        </a:p>
      </dgm:t>
    </dgm:pt>
    <dgm:pt modelId="{E12F8905-DF77-4442-B214-743C2BA2A75A}" type="sibTrans" cxnId="{64EBEBEF-78CA-483A-82B6-55437BCCAA6C}">
      <dgm:prSet/>
      <dgm:spPr/>
      <dgm:t>
        <a:bodyPr/>
        <a:lstStyle/>
        <a:p>
          <a:endParaRPr lang="en-US"/>
        </a:p>
      </dgm:t>
    </dgm:pt>
    <dgm:pt modelId="{3F1BD290-0FB0-4941-BB68-71477E1C1B16}">
      <dgm:prSet phldrT="[Text]"/>
      <dgm:spPr/>
      <dgm:t>
        <a:bodyPr/>
        <a:lstStyle/>
        <a:p>
          <a:r>
            <a:rPr lang="en-US" b="1" dirty="0">
              <a:solidFill>
                <a:schemeClr val="tx1"/>
              </a:solidFill>
              <a:latin typeface="Arial Narrow" panose="020B0606020202030204" pitchFamily="34" charset="0"/>
            </a:rPr>
            <a:t>Enabling framework that transitions into a strengthened curriculum</a:t>
          </a:r>
        </a:p>
      </dgm:t>
    </dgm:pt>
    <dgm:pt modelId="{E1AC01CF-E837-4262-AEC1-9F4A58080409}" type="parTrans" cxnId="{7EDB0BC2-691C-4D7B-BA8C-5AE35E15F39B}">
      <dgm:prSet/>
      <dgm:spPr/>
      <dgm:t>
        <a:bodyPr/>
        <a:lstStyle/>
        <a:p>
          <a:endParaRPr lang="en-US"/>
        </a:p>
      </dgm:t>
    </dgm:pt>
    <dgm:pt modelId="{9984B4B7-1329-4890-92CF-8CBDAEC66199}" type="sibTrans" cxnId="{7EDB0BC2-691C-4D7B-BA8C-5AE35E15F39B}">
      <dgm:prSet/>
      <dgm:spPr/>
      <dgm:t>
        <a:bodyPr/>
        <a:lstStyle/>
        <a:p>
          <a:endParaRPr lang="en-US"/>
        </a:p>
      </dgm:t>
    </dgm:pt>
    <dgm:pt modelId="{88428FCA-B38B-4613-B4BD-4832C6618ED2}">
      <dgm:prSet/>
      <dgm:spPr/>
      <dgm:t>
        <a:bodyPr/>
        <a:lstStyle/>
        <a:p>
          <a:r>
            <a:rPr lang="en-US" b="1" dirty="0">
              <a:solidFill>
                <a:schemeClr val="tx1"/>
              </a:solidFill>
              <a:latin typeface="Arial Narrow" panose="020B0606020202030204" pitchFamily="34" charset="0"/>
            </a:rPr>
            <a:t>3-year  Recovery Plan with clear directives for teachers and learners</a:t>
          </a:r>
        </a:p>
      </dgm:t>
    </dgm:pt>
    <dgm:pt modelId="{3CD89F42-BF6C-4F61-8121-212E0F02D687}" type="parTrans" cxnId="{28FD84E2-2B83-47FE-9B9F-DAC2A0773D67}">
      <dgm:prSet/>
      <dgm:spPr/>
      <dgm:t>
        <a:bodyPr/>
        <a:lstStyle/>
        <a:p>
          <a:endParaRPr lang="en-US"/>
        </a:p>
      </dgm:t>
    </dgm:pt>
    <dgm:pt modelId="{77D3BEB3-C80E-4CAF-AF7A-D34F0D9D9572}" type="sibTrans" cxnId="{28FD84E2-2B83-47FE-9B9F-DAC2A0773D67}">
      <dgm:prSet/>
      <dgm:spPr/>
      <dgm:t>
        <a:bodyPr/>
        <a:lstStyle/>
        <a:p>
          <a:endParaRPr lang="en-US"/>
        </a:p>
      </dgm:t>
    </dgm:pt>
    <dgm:pt modelId="{91E7B794-44A1-4511-B9C9-CBDA14DAC8FE}">
      <dgm:prSet/>
      <dgm:spPr/>
      <dgm:t>
        <a:bodyPr/>
        <a:lstStyle/>
        <a:p>
          <a:r>
            <a:rPr lang="en-US" b="1" dirty="0">
              <a:solidFill>
                <a:schemeClr val="tx1"/>
              </a:solidFill>
              <a:latin typeface="Arial Narrow" panose="020B0606020202030204" pitchFamily="34" charset="0"/>
            </a:rPr>
            <a:t>Stabilised system that is fair to teachers and learners</a:t>
          </a:r>
        </a:p>
      </dgm:t>
    </dgm:pt>
    <dgm:pt modelId="{D44381D6-B5BD-4743-8535-4DA5DB84C52F}" type="parTrans" cxnId="{9C21CA1F-0D91-4880-B67F-2D5A988653BD}">
      <dgm:prSet/>
      <dgm:spPr/>
      <dgm:t>
        <a:bodyPr/>
        <a:lstStyle/>
        <a:p>
          <a:endParaRPr lang="en-US"/>
        </a:p>
      </dgm:t>
    </dgm:pt>
    <dgm:pt modelId="{4BF280EA-3BA5-468E-90C1-03AD0343BDF0}" type="sibTrans" cxnId="{9C21CA1F-0D91-4880-B67F-2D5A988653BD}">
      <dgm:prSet/>
      <dgm:spPr/>
      <dgm:t>
        <a:bodyPr/>
        <a:lstStyle/>
        <a:p>
          <a:endParaRPr lang="en-US"/>
        </a:p>
      </dgm:t>
    </dgm:pt>
    <dgm:pt modelId="{E0941004-CBD0-4ADF-BD67-3EC13874F7FE}" type="pres">
      <dgm:prSet presAssocID="{20019720-6570-460B-A54C-50987D3F6C7B}" presName="Name0" presStyleCnt="0">
        <dgm:presLayoutVars>
          <dgm:dir/>
          <dgm:resizeHandles val="exact"/>
        </dgm:presLayoutVars>
      </dgm:prSet>
      <dgm:spPr/>
      <dgm:t>
        <a:bodyPr/>
        <a:lstStyle/>
        <a:p>
          <a:endParaRPr lang="en-ZA"/>
        </a:p>
      </dgm:t>
    </dgm:pt>
    <dgm:pt modelId="{D5FB44D8-F5C7-4006-8A51-ABAC26233419}" type="pres">
      <dgm:prSet presAssocID="{8654FBB2-B8C5-4089-B7AA-61FA0BCBE660}" presName="node" presStyleLbl="node1" presStyleIdx="0" presStyleCnt="4">
        <dgm:presLayoutVars>
          <dgm:bulletEnabled val="1"/>
        </dgm:presLayoutVars>
      </dgm:prSet>
      <dgm:spPr/>
      <dgm:t>
        <a:bodyPr/>
        <a:lstStyle/>
        <a:p>
          <a:endParaRPr lang="en-ZA"/>
        </a:p>
      </dgm:t>
    </dgm:pt>
    <dgm:pt modelId="{948AF4BB-451A-466D-84EE-99E58E0AC03D}" type="pres">
      <dgm:prSet presAssocID="{E12F8905-DF77-4442-B214-743C2BA2A75A}" presName="sibTrans" presStyleCnt="0"/>
      <dgm:spPr/>
    </dgm:pt>
    <dgm:pt modelId="{1D3950A4-4468-4B15-83AA-4B5D14A6495B}" type="pres">
      <dgm:prSet presAssocID="{88428FCA-B38B-4613-B4BD-4832C6618ED2}" presName="node" presStyleLbl="node1" presStyleIdx="1" presStyleCnt="4">
        <dgm:presLayoutVars>
          <dgm:bulletEnabled val="1"/>
        </dgm:presLayoutVars>
      </dgm:prSet>
      <dgm:spPr/>
      <dgm:t>
        <a:bodyPr/>
        <a:lstStyle/>
        <a:p>
          <a:endParaRPr lang="en-ZA"/>
        </a:p>
      </dgm:t>
    </dgm:pt>
    <dgm:pt modelId="{0D09AD6C-DAAB-41EA-A1C6-A9AC5C81B156}" type="pres">
      <dgm:prSet presAssocID="{77D3BEB3-C80E-4CAF-AF7A-D34F0D9D9572}" presName="sibTrans" presStyleCnt="0"/>
      <dgm:spPr/>
    </dgm:pt>
    <dgm:pt modelId="{5C73A5D8-9B36-45F6-8161-5A23C19B472B}" type="pres">
      <dgm:prSet presAssocID="{91E7B794-44A1-4511-B9C9-CBDA14DAC8FE}" presName="node" presStyleLbl="node1" presStyleIdx="2" presStyleCnt="4">
        <dgm:presLayoutVars>
          <dgm:bulletEnabled val="1"/>
        </dgm:presLayoutVars>
      </dgm:prSet>
      <dgm:spPr/>
      <dgm:t>
        <a:bodyPr/>
        <a:lstStyle/>
        <a:p>
          <a:endParaRPr lang="en-ZA"/>
        </a:p>
      </dgm:t>
    </dgm:pt>
    <dgm:pt modelId="{D5AD24C6-C3C2-4518-AB26-E480017CAA3B}" type="pres">
      <dgm:prSet presAssocID="{4BF280EA-3BA5-468E-90C1-03AD0343BDF0}" presName="sibTrans" presStyleCnt="0"/>
      <dgm:spPr/>
    </dgm:pt>
    <dgm:pt modelId="{BE4EBD6F-19F1-414E-B4FF-D96C6C95A393}" type="pres">
      <dgm:prSet presAssocID="{3F1BD290-0FB0-4941-BB68-71477E1C1B16}" presName="node" presStyleLbl="node1" presStyleIdx="3" presStyleCnt="4">
        <dgm:presLayoutVars>
          <dgm:bulletEnabled val="1"/>
        </dgm:presLayoutVars>
      </dgm:prSet>
      <dgm:spPr/>
      <dgm:t>
        <a:bodyPr/>
        <a:lstStyle/>
        <a:p>
          <a:endParaRPr lang="en-ZA"/>
        </a:p>
      </dgm:t>
    </dgm:pt>
  </dgm:ptLst>
  <dgm:cxnLst>
    <dgm:cxn modelId="{9C21CA1F-0D91-4880-B67F-2D5A988653BD}" srcId="{20019720-6570-460B-A54C-50987D3F6C7B}" destId="{91E7B794-44A1-4511-B9C9-CBDA14DAC8FE}" srcOrd="2" destOrd="0" parTransId="{D44381D6-B5BD-4743-8535-4DA5DB84C52F}" sibTransId="{4BF280EA-3BA5-468E-90C1-03AD0343BDF0}"/>
    <dgm:cxn modelId="{64EBEBEF-78CA-483A-82B6-55437BCCAA6C}" srcId="{20019720-6570-460B-A54C-50987D3F6C7B}" destId="{8654FBB2-B8C5-4089-B7AA-61FA0BCBE660}" srcOrd="0" destOrd="0" parTransId="{095C8EB8-A0C1-4349-B66C-4999251BB22A}" sibTransId="{E12F8905-DF77-4442-B214-743C2BA2A75A}"/>
    <dgm:cxn modelId="{7EDB0BC2-691C-4D7B-BA8C-5AE35E15F39B}" srcId="{20019720-6570-460B-A54C-50987D3F6C7B}" destId="{3F1BD290-0FB0-4941-BB68-71477E1C1B16}" srcOrd="3" destOrd="0" parTransId="{E1AC01CF-E837-4262-AEC1-9F4A58080409}" sibTransId="{9984B4B7-1329-4890-92CF-8CBDAEC66199}"/>
    <dgm:cxn modelId="{107AA7EF-DA57-4C13-9CF7-DA1116985D8A}" type="presOf" srcId="{88428FCA-B38B-4613-B4BD-4832C6618ED2}" destId="{1D3950A4-4468-4B15-83AA-4B5D14A6495B}" srcOrd="0" destOrd="0" presId="urn:microsoft.com/office/officeart/2005/8/layout/hList6"/>
    <dgm:cxn modelId="{B0B0BD23-43EC-496B-8CA7-E78341415E48}" type="presOf" srcId="{8654FBB2-B8C5-4089-B7AA-61FA0BCBE660}" destId="{D5FB44D8-F5C7-4006-8A51-ABAC26233419}" srcOrd="0" destOrd="0" presId="urn:microsoft.com/office/officeart/2005/8/layout/hList6"/>
    <dgm:cxn modelId="{9928AB06-29DF-44DD-A47E-952554881F45}" type="presOf" srcId="{3F1BD290-0FB0-4941-BB68-71477E1C1B16}" destId="{BE4EBD6F-19F1-414E-B4FF-D96C6C95A393}" srcOrd="0" destOrd="0" presId="urn:microsoft.com/office/officeart/2005/8/layout/hList6"/>
    <dgm:cxn modelId="{28FD84E2-2B83-47FE-9B9F-DAC2A0773D67}" srcId="{20019720-6570-460B-A54C-50987D3F6C7B}" destId="{88428FCA-B38B-4613-B4BD-4832C6618ED2}" srcOrd="1" destOrd="0" parTransId="{3CD89F42-BF6C-4F61-8121-212E0F02D687}" sibTransId="{77D3BEB3-C80E-4CAF-AF7A-D34F0D9D9572}"/>
    <dgm:cxn modelId="{7C51CF21-4305-4334-A184-EC9BB5E5BA4E}" type="presOf" srcId="{91E7B794-44A1-4511-B9C9-CBDA14DAC8FE}" destId="{5C73A5D8-9B36-45F6-8161-5A23C19B472B}" srcOrd="0" destOrd="0" presId="urn:microsoft.com/office/officeart/2005/8/layout/hList6"/>
    <dgm:cxn modelId="{D644CD91-3302-463F-B860-E5FC7AA21822}" type="presOf" srcId="{20019720-6570-460B-A54C-50987D3F6C7B}" destId="{E0941004-CBD0-4ADF-BD67-3EC13874F7FE}" srcOrd="0" destOrd="0" presId="urn:microsoft.com/office/officeart/2005/8/layout/hList6"/>
    <dgm:cxn modelId="{7D93493D-4CCD-4B06-901F-4A52ED310D09}" type="presParOf" srcId="{E0941004-CBD0-4ADF-BD67-3EC13874F7FE}" destId="{D5FB44D8-F5C7-4006-8A51-ABAC26233419}" srcOrd="0" destOrd="0" presId="urn:microsoft.com/office/officeart/2005/8/layout/hList6"/>
    <dgm:cxn modelId="{C6D5520D-37DE-482E-81BE-AF93C20DF307}" type="presParOf" srcId="{E0941004-CBD0-4ADF-BD67-3EC13874F7FE}" destId="{948AF4BB-451A-466D-84EE-99E58E0AC03D}" srcOrd="1" destOrd="0" presId="urn:microsoft.com/office/officeart/2005/8/layout/hList6"/>
    <dgm:cxn modelId="{0EF468DA-A92E-47FC-8566-0258370F4E39}" type="presParOf" srcId="{E0941004-CBD0-4ADF-BD67-3EC13874F7FE}" destId="{1D3950A4-4468-4B15-83AA-4B5D14A6495B}" srcOrd="2" destOrd="0" presId="urn:microsoft.com/office/officeart/2005/8/layout/hList6"/>
    <dgm:cxn modelId="{D672BECC-8642-4BD7-9160-F77165987129}" type="presParOf" srcId="{E0941004-CBD0-4ADF-BD67-3EC13874F7FE}" destId="{0D09AD6C-DAAB-41EA-A1C6-A9AC5C81B156}" srcOrd="3" destOrd="0" presId="urn:microsoft.com/office/officeart/2005/8/layout/hList6"/>
    <dgm:cxn modelId="{A5C71F9D-E73D-4E6A-887A-59975EA4EC7E}" type="presParOf" srcId="{E0941004-CBD0-4ADF-BD67-3EC13874F7FE}" destId="{5C73A5D8-9B36-45F6-8161-5A23C19B472B}" srcOrd="4" destOrd="0" presId="urn:microsoft.com/office/officeart/2005/8/layout/hList6"/>
    <dgm:cxn modelId="{07290BE3-1476-4DFE-8D3D-FF18D0F0114D}" type="presParOf" srcId="{E0941004-CBD0-4ADF-BD67-3EC13874F7FE}" destId="{D5AD24C6-C3C2-4518-AB26-E480017CAA3B}" srcOrd="5" destOrd="0" presId="urn:microsoft.com/office/officeart/2005/8/layout/hList6"/>
    <dgm:cxn modelId="{666177B9-D300-4DA5-8132-E866D67757BA}" type="presParOf" srcId="{E0941004-CBD0-4ADF-BD67-3EC13874F7FE}" destId="{BE4EBD6F-19F1-414E-B4FF-D96C6C95A39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93ABF-1BA3-4C51-A800-EE57505F8BA4}">
      <dsp:nvSpPr>
        <dsp:cNvPr id="0" name=""/>
        <dsp:cNvSpPr/>
      </dsp:nvSpPr>
      <dsp:spPr>
        <a:xfrm rot="5400000">
          <a:off x="1092024" y="132234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D6087E-A58B-47C4-9427-D1C215B71418}">
      <dsp:nvSpPr>
        <dsp:cNvPr id="0" name=""/>
        <dsp:cNvSpPr/>
      </dsp:nvSpPr>
      <dsp:spPr>
        <a:xfrm>
          <a:off x="782177" y="25930"/>
          <a:ext cx="1968752" cy="1378062"/>
        </a:xfrm>
        <a:prstGeom prst="roundRect">
          <a:avLst>
            <a:gd name="adj" fmla="val 16670"/>
          </a:avLst>
        </a:prstGeom>
        <a:solidFill>
          <a:schemeClr val="accent1">
            <a:lumMod val="75000"/>
          </a:schemeClr>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US" sz="5900" b="1" kern="1200" dirty="0">
              <a:latin typeface="Arial Narrow" panose="020B0606020202030204" pitchFamily="34" charset="0"/>
            </a:rPr>
            <a:t>SDG</a:t>
          </a:r>
        </a:p>
      </dsp:txBody>
      <dsp:txXfrm>
        <a:off x="849461" y="93214"/>
        <a:ext cx="1834184" cy="1243494"/>
      </dsp:txXfrm>
    </dsp:sp>
    <dsp:sp modelId="{D29F5812-3605-4C38-8EEC-4864239FD364}">
      <dsp:nvSpPr>
        <dsp:cNvPr id="0" name=""/>
        <dsp:cNvSpPr/>
      </dsp:nvSpPr>
      <dsp:spPr>
        <a:xfrm>
          <a:off x="2750929" y="157360"/>
          <a:ext cx="1431882"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latin typeface="Arial Narrow" panose="020B0606020202030204" pitchFamily="34" charset="0"/>
            </a:rPr>
            <a:t>Goal 4.1</a:t>
          </a:r>
        </a:p>
      </dsp:txBody>
      <dsp:txXfrm>
        <a:off x="2750929" y="157360"/>
        <a:ext cx="1431882" cy="1113811"/>
      </dsp:txXfrm>
    </dsp:sp>
    <dsp:sp modelId="{12A57046-375A-435C-848B-A771477A0A24}">
      <dsp:nvSpPr>
        <dsp:cNvPr id="0" name=""/>
        <dsp:cNvSpPr/>
      </dsp:nvSpPr>
      <dsp:spPr>
        <a:xfrm rot="5400000">
          <a:off x="2724329" y="2870366"/>
          <a:ext cx="1169501" cy="1331436"/>
        </a:xfrm>
        <a:prstGeom prst="bentUpArrow">
          <a:avLst>
            <a:gd name="adj1" fmla="val 32840"/>
            <a:gd name="adj2" fmla="val 25000"/>
            <a:gd name="adj3" fmla="val 35780"/>
          </a:avLst>
        </a:prstGeom>
        <a:solidFill>
          <a:schemeClr val="accent1">
            <a:tint val="50000"/>
            <a:hueOff val="-13089511"/>
            <a:satOff val="-703"/>
            <a:lumOff val="11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266C0-BF12-41AA-BB13-23D56B8A73D0}">
      <dsp:nvSpPr>
        <dsp:cNvPr id="0" name=""/>
        <dsp:cNvSpPr/>
      </dsp:nvSpPr>
      <dsp:spPr>
        <a:xfrm>
          <a:off x="2414482" y="1573950"/>
          <a:ext cx="1968752" cy="1378062"/>
        </a:xfrm>
        <a:prstGeom prst="roundRect">
          <a:avLst>
            <a:gd name="adj" fmla="val 16670"/>
          </a:avLst>
        </a:prstGeom>
        <a:solidFill>
          <a:schemeClr val="accent6">
            <a:lumMod val="60000"/>
            <a:lumOff val="40000"/>
          </a:schemeClr>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US" sz="5900" b="1" kern="1200" dirty="0">
              <a:latin typeface="Arial Narrow" panose="020B0606020202030204" pitchFamily="34" charset="0"/>
            </a:rPr>
            <a:t>NDP</a:t>
          </a:r>
        </a:p>
      </dsp:txBody>
      <dsp:txXfrm>
        <a:off x="2481766" y="1641234"/>
        <a:ext cx="1834184" cy="1243494"/>
      </dsp:txXfrm>
    </dsp:sp>
    <dsp:sp modelId="{6188DF37-D366-4705-95D6-07D4379CC164}">
      <dsp:nvSpPr>
        <dsp:cNvPr id="0" name=""/>
        <dsp:cNvSpPr/>
      </dsp:nvSpPr>
      <dsp:spPr>
        <a:xfrm>
          <a:off x="4383234" y="1705379"/>
          <a:ext cx="1431882"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latin typeface="Arial Narrow" panose="020B0606020202030204" pitchFamily="34" charset="0"/>
            </a:rPr>
            <a:t>National targets</a:t>
          </a:r>
        </a:p>
      </dsp:txBody>
      <dsp:txXfrm>
        <a:off x="4383234" y="1705379"/>
        <a:ext cx="1431882" cy="1113811"/>
      </dsp:txXfrm>
    </dsp:sp>
    <dsp:sp modelId="{B775539F-5F84-4AF1-AB3E-E81125A72292}">
      <dsp:nvSpPr>
        <dsp:cNvPr id="0" name=""/>
        <dsp:cNvSpPr/>
      </dsp:nvSpPr>
      <dsp:spPr>
        <a:xfrm>
          <a:off x="4046787" y="3121969"/>
          <a:ext cx="1968752" cy="1378062"/>
        </a:xfrm>
        <a:prstGeom prst="roundRect">
          <a:avLst>
            <a:gd name="adj" fmla="val 16670"/>
          </a:avLst>
        </a:prstGeom>
        <a:solidFill>
          <a:schemeClr val="tx1">
            <a:lumMod val="65000"/>
            <a:lumOff val="35000"/>
          </a:schemeClr>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US" sz="5900" b="1" kern="1200" dirty="0">
              <a:latin typeface="Arial Narrow" panose="020B0606020202030204" pitchFamily="34" charset="0"/>
            </a:rPr>
            <a:t>AP</a:t>
          </a:r>
        </a:p>
      </dsp:txBody>
      <dsp:txXfrm>
        <a:off x="4114071" y="3189253"/>
        <a:ext cx="1834184" cy="1243494"/>
      </dsp:txXfrm>
    </dsp:sp>
    <dsp:sp modelId="{566B3485-EB23-4A4A-B47B-493B471B2845}">
      <dsp:nvSpPr>
        <dsp:cNvPr id="0" name=""/>
        <dsp:cNvSpPr/>
      </dsp:nvSpPr>
      <dsp:spPr>
        <a:xfrm>
          <a:off x="6015539" y="3253399"/>
          <a:ext cx="1431882"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Arial Narrow" panose="020B0606020202030204" pitchFamily="34" charset="0"/>
            </a:rPr>
            <a:t>Action Plans</a:t>
          </a:r>
        </a:p>
        <a:p>
          <a:pPr marL="228600" lvl="1" indent="-228600" algn="l" defTabSz="933450">
            <a:lnSpc>
              <a:spcPct val="90000"/>
            </a:lnSpc>
            <a:spcBef>
              <a:spcPct val="0"/>
            </a:spcBef>
            <a:spcAft>
              <a:spcPct val="15000"/>
            </a:spcAft>
            <a:buChar char="••"/>
          </a:pPr>
          <a:endParaRPr lang="en-US" sz="2100" kern="1200" dirty="0"/>
        </a:p>
      </dsp:txBody>
      <dsp:txXfrm>
        <a:off x="6015539" y="3253399"/>
        <a:ext cx="1431882" cy="1113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B44D8-F5C7-4006-8A51-ABAC26233419}">
      <dsp:nvSpPr>
        <dsp:cNvPr id="0" name=""/>
        <dsp:cNvSpPr/>
      </dsp:nvSpPr>
      <dsp:spPr>
        <a:xfrm rot="16200000">
          <a:off x="-1309458" y="1310927"/>
          <a:ext cx="4064000" cy="1442144"/>
        </a:xfrm>
        <a:prstGeom prst="flowChartManualOperation">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33350" tIns="0" rIns="133325" bIns="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latin typeface="Arial Narrow" panose="020B0606020202030204" pitchFamily="34" charset="0"/>
            </a:rPr>
            <a:t>Learner</a:t>
          </a:r>
        </a:p>
        <a:p>
          <a:pPr lvl="0" algn="ctr" defTabSz="933450">
            <a:lnSpc>
              <a:spcPct val="90000"/>
            </a:lnSpc>
            <a:spcBef>
              <a:spcPct val="0"/>
            </a:spcBef>
            <a:spcAft>
              <a:spcPct val="35000"/>
            </a:spcAft>
          </a:pPr>
          <a:r>
            <a:rPr lang="en-US" sz="2100" b="1" kern="1200" dirty="0">
              <a:solidFill>
                <a:schemeClr val="tx1"/>
              </a:solidFill>
              <a:latin typeface="Arial Narrow" panose="020B0606020202030204" pitchFamily="34" charset="0"/>
            </a:rPr>
            <a:t>Contexts</a:t>
          </a:r>
        </a:p>
      </dsp:txBody>
      <dsp:txXfrm rot="5400000">
        <a:off x="1470" y="812799"/>
        <a:ext cx="1442144" cy="2438400"/>
      </dsp:txXfrm>
    </dsp:sp>
    <dsp:sp modelId="{1D3950A4-4468-4B15-83AA-4B5D14A6495B}">
      <dsp:nvSpPr>
        <dsp:cNvPr id="0" name=""/>
        <dsp:cNvSpPr/>
      </dsp:nvSpPr>
      <dsp:spPr>
        <a:xfrm rot="16200000">
          <a:off x="240847" y="1310927"/>
          <a:ext cx="4064000" cy="1442144"/>
        </a:xfrm>
        <a:prstGeom prst="flowChartManualOperation">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25" bIns="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latin typeface="Arial Narrow" panose="020B0606020202030204" pitchFamily="34" charset="0"/>
            </a:rPr>
            <a:t>Teacher Contexts</a:t>
          </a:r>
        </a:p>
      </dsp:txBody>
      <dsp:txXfrm rot="5400000">
        <a:off x="1551775" y="812799"/>
        <a:ext cx="1442144" cy="2438400"/>
      </dsp:txXfrm>
    </dsp:sp>
    <dsp:sp modelId="{5C73A5D8-9B36-45F6-8161-5A23C19B472B}">
      <dsp:nvSpPr>
        <dsp:cNvPr id="0" name=""/>
        <dsp:cNvSpPr/>
      </dsp:nvSpPr>
      <dsp:spPr>
        <a:xfrm rot="16200000">
          <a:off x="1791152" y="1310927"/>
          <a:ext cx="4064000" cy="1442144"/>
        </a:xfrm>
        <a:prstGeom prst="flowChartManualOperation">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25" bIns="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latin typeface="Arial Narrow" panose="020B0606020202030204" pitchFamily="34" charset="0"/>
            </a:rPr>
            <a:t>Curriculum contexts</a:t>
          </a:r>
        </a:p>
      </dsp:txBody>
      <dsp:txXfrm rot="5400000">
        <a:off x="3102080" y="812799"/>
        <a:ext cx="1442144" cy="2438400"/>
      </dsp:txXfrm>
    </dsp:sp>
    <dsp:sp modelId="{BE4EBD6F-19F1-414E-B4FF-D96C6C95A393}">
      <dsp:nvSpPr>
        <dsp:cNvPr id="0" name=""/>
        <dsp:cNvSpPr/>
      </dsp:nvSpPr>
      <dsp:spPr>
        <a:xfrm rot="16200000">
          <a:off x="3341458" y="1310927"/>
          <a:ext cx="4064000" cy="1442144"/>
        </a:xfrm>
        <a:prstGeom prst="flowChartManualOperati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25" bIns="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latin typeface="Arial Narrow" panose="020B0606020202030204" pitchFamily="34" charset="0"/>
            </a:rPr>
            <a:t>System Contexts</a:t>
          </a:r>
        </a:p>
      </dsp:txBody>
      <dsp:txXfrm rot="5400000">
        <a:off x="4652386" y="812799"/>
        <a:ext cx="1442144" cy="243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B44D8-F5C7-4006-8A51-ABAC26233419}">
      <dsp:nvSpPr>
        <dsp:cNvPr id="0" name=""/>
        <dsp:cNvSpPr/>
      </dsp:nvSpPr>
      <dsp:spPr>
        <a:xfrm rot="16200000">
          <a:off x="-1371576" y="1373196"/>
          <a:ext cx="4336256" cy="1589862"/>
        </a:xfrm>
        <a:prstGeom prst="flowChartManualOperation">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27000" tIns="0" rIns="128565" bIns="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Collective Wisdom and consensus on learning recovery</a:t>
          </a:r>
        </a:p>
      </dsp:txBody>
      <dsp:txXfrm rot="5400000">
        <a:off x="1621" y="867250"/>
        <a:ext cx="1589862" cy="2601754"/>
      </dsp:txXfrm>
    </dsp:sp>
    <dsp:sp modelId="{1D3950A4-4468-4B15-83AA-4B5D14A6495B}">
      <dsp:nvSpPr>
        <dsp:cNvPr id="0" name=""/>
        <dsp:cNvSpPr/>
      </dsp:nvSpPr>
      <dsp:spPr>
        <a:xfrm rot="16200000">
          <a:off x="337525" y="1373196"/>
          <a:ext cx="4336256" cy="1589862"/>
        </a:xfrm>
        <a:prstGeom prst="flowChartManualOperation">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8565" bIns="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3-year  Recovery Plan with clear directives for teachers and learners</a:t>
          </a:r>
        </a:p>
      </dsp:txBody>
      <dsp:txXfrm rot="5400000">
        <a:off x="1710722" y="867250"/>
        <a:ext cx="1589862" cy="2601754"/>
      </dsp:txXfrm>
    </dsp:sp>
    <dsp:sp modelId="{5C73A5D8-9B36-45F6-8161-5A23C19B472B}">
      <dsp:nvSpPr>
        <dsp:cNvPr id="0" name=""/>
        <dsp:cNvSpPr/>
      </dsp:nvSpPr>
      <dsp:spPr>
        <a:xfrm rot="16200000">
          <a:off x="2046626" y="1373196"/>
          <a:ext cx="4336256" cy="1589862"/>
        </a:xfrm>
        <a:prstGeom prst="flowChartManualOperation">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8565" bIns="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Stabilised system that is fair to teachers and learners</a:t>
          </a:r>
        </a:p>
      </dsp:txBody>
      <dsp:txXfrm rot="5400000">
        <a:off x="3419823" y="867250"/>
        <a:ext cx="1589862" cy="2601754"/>
      </dsp:txXfrm>
    </dsp:sp>
    <dsp:sp modelId="{BE4EBD6F-19F1-414E-B4FF-D96C6C95A393}">
      <dsp:nvSpPr>
        <dsp:cNvPr id="0" name=""/>
        <dsp:cNvSpPr/>
      </dsp:nvSpPr>
      <dsp:spPr>
        <a:xfrm rot="16200000">
          <a:off x="3755728" y="1373196"/>
          <a:ext cx="4336256" cy="1589862"/>
        </a:xfrm>
        <a:prstGeom prst="flowChartManualOperati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8565" bIns="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Enabling framework that transitions into a strengthened curriculum</a:t>
          </a:r>
        </a:p>
      </dsp:txBody>
      <dsp:txXfrm rot="5400000">
        <a:off x="5128925" y="867250"/>
        <a:ext cx="1589862" cy="260175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drawing1.xml><?xml version="1.0" encoding="utf-8"?>
<c:userShapes xmlns:c="http://schemas.openxmlformats.org/drawingml/2006/chart">
  <cdr:relSizeAnchor xmlns:cdr="http://schemas.openxmlformats.org/drawingml/2006/chartDrawing">
    <cdr:from>
      <cdr:x>0.79158</cdr:x>
      <cdr:y>0.93569</cdr:y>
    </cdr:from>
    <cdr:to>
      <cdr:x>0.86885</cdr:x>
      <cdr:y>1</cdr:y>
    </cdr:to>
    <cdr:sp macro="" textlink="">
      <cdr:nvSpPr>
        <cdr:cNvPr id="2" name="TextBox 5"/>
        <cdr:cNvSpPr txBox="1"/>
      </cdr:nvSpPr>
      <cdr:spPr>
        <a:xfrm xmlns:a="http://schemas.openxmlformats.org/drawingml/2006/main">
          <a:off x="7503120" y="6432128"/>
          <a:ext cx="73241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ZA" dirty="0" smtClean="0"/>
            <a:t>36</a:t>
          </a:r>
          <a:endParaRPr lang="en-ZA" dirty="0"/>
        </a:p>
      </cdr:txBody>
    </cdr:sp>
  </cdr:relSizeAnchor>
  <cdr:relSizeAnchor xmlns:cdr="http://schemas.openxmlformats.org/drawingml/2006/chartDrawing">
    <cdr:from>
      <cdr:x>0</cdr:x>
      <cdr:y>0.87256</cdr:y>
    </cdr:from>
    <cdr:to>
      <cdr:x>0.19504</cdr:x>
      <cdr:y>1</cdr:y>
    </cdr:to>
    <cdr:pic>
      <cdr:nvPicPr>
        <cdr:cNvPr id="3" name="Picture 2">
          <a:extLst xmlns:a="http://schemas.openxmlformats.org/drawingml/2006/main">
            <a:ext uri="{FF2B5EF4-FFF2-40B4-BE49-F238E27FC236}">
              <a16:creationId xmlns:a16="http://schemas.microsoft.com/office/drawing/2014/main" id="{E537CD16-F3E0-B148-8075-6BDEBE0A0D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12846" y="5010822"/>
          <a:ext cx="1691680" cy="73183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58" cy="496572"/>
          </a:xfrm>
          <a:prstGeom prst="rect">
            <a:avLst/>
          </a:prstGeom>
        </p:spPr>
        <p:txBody>
          <a:bodyPr vert="horz" lIns="92693" tIns="46346" rIns="92693" bIns="46346" rtlCol="0"/>
          <a:lstStyle>
            <a:lvl1pPr algn="l">
              <a:defRPr sz="1200"/>
            </a:lvl1pPr>
          </a:lstStyle>
          <a:p>
            <a:endParaRPr lang="en-GB" dirty="0"/>
          </a:p>
        </p:txBody>
      </p:sp>
      <p:sp>
        <p:nvSpPr>
          <p:cNvPr id="3" name="Date Placeholder 2"/>
          <p:cNvSpPr>
            <a:spLocks noGrp="1"/>
          </p:cNvSpPr>
          <p:nvPr>
            <p:ph type="dt" sz="quarter" idx="1"/>
          </p:nvPr>
        </p:nvSpPr>
        <p:spPr>
          <a:xfrm>
            <a:off x="3851098" y="1"/>
            <a:ext cx="2944958" cy="496572"/>
          </a:xfrm>
          <a:prstGeom prst="rect">
            <a:avLst/>
          </a:prstGeom>
        </p:spPr>
        <p:txBody>
          <a:bodyPr vert="horz" lIns="92693" tIns="46346" rIns="92693" bIns="46346" rtlCol="0"/>
          <a:lstStyle>
            <a:lvl1pPr algn="r">
              <a:defRPr sz="1200"/>
            </a:lvl1pPr>
          </a:lstStyle>
          <a:p>
            <a:fld id="{3A1DBF95-1974-4547-B356-33C6936DB2AE}" type="datetimeFigureOut">
              <a:rPr lang="en-GB" smtClean="0"/>
              <a:t>21/02/2022</a:t>
            </a:fld>
            <a:endParaRPr lang="en-GB" dirty="0"/>
          </a:p>
        </p:txBody>
      </p:sp>
      <p:sp>
        <p:nvSpPr>
          <p:cNvPr id="4" name="Footer Placeholder 3"/>
          <p:cNvSpPr>
            <a:spLocks noGrp="1"/>
          </p:cNvSpPr>
          <p:nvPr>
            <p:ph type="ftr" sz="quarter" idx="2"/>
          </p:nvPr>
        </p:nvSpPr>
        <p:spPr>
          <a:xfrm>
            <a:off x="0" y="9430042"/>
            <a:ext cx="2944958" cy="496572"/>
          </a:xfrm>
          <a:prstGeom prst="rect">
            <a:avLst/>
          </a:prstGeom>
        </p:spPr>
        <p:txBody>
          <a:bodyPr vert="horz" lIns="92693" tIns="46346" rIns="92693" bIns="46346"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1098" y="9430042"/>
            <a:ext cx="2944958" cy="496572"/>
          </a:xfrm>
          <a:prstGeom prst="rect">
            <a:avLst/>
          </a:prstGeom>
        </p:spPr>
        <p:txBody>
          <a:bodyPr vert="horz" lIns="92693" tIns="46346" rIns="92693" bIns="46346" rtlCol="0" anchor="b"/>
          <a:lstStyle>
            <a:lvl1pPr algn="r">
              <a:defRPr sz="1200"/>
            </a:lvl1pPr>
          </a:lstStyle>
          <a:p>
            <a:fld id="{298B58D7-D352-42DD-8117-23018557988D}" type="slidenum">
              <a:rPr lang="en-GB" smtClean="0"/>
              <a:t>‹#›</a:t>
            </a:fld>
            <a:endParaRPr lang="en-GB" dirty="0"/>
          </a:p>
        </p:txBody>
      </p:sp>
    </p:spTree>
    <p:extLst>
      <p:ext uri="{BB962C8B-B14F-4D97-AF65-F5344CB8AC3E}">
        <p14:creationId xmlns:p14="http://schemas.microsoft.com/office/powerpoint/2010/main" val="2721556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400" cy="496491"/>
          </a:xfrm>
          <a:prstGeom prst="rect">
            <a:avLst/>
          </a:prstGeom>
        </p:spPr>
        <p:txBody>
          <a:bodyPr vert="horz" lIns="91432" tIns="45716" rIns="91432" bIns="45716" rtlCol="0"/>
          <a:lstStyle>
            <a:lvl1pPr algn="l">
              <a:defRPr sz="1200"/>
            </a:lvl1pPr>
          </a:lstStyle>
          <a:p>
            <a:endParaRPr lang="en-GB" dirty="0"/>
          </a:p>
        </p:txBody>
      </p:sp>
      <p:sp>
        <p:nvSpPr>
          <p:cNvPr id="3" name="Date Placeholder 2"/>
          <p:cNvSpPr>
            <a:spLocks noGrp="1"/>
          </p:cNvSpPr>
          <p:nvPr>
            <p:ph type="dt" idx="1"/>
          </p:nvPr>
        </p:nvSpPr>
        <p:spPr>
          <a:xfrm>
            <a:off x="3849688" y="2"/>
            <a:ext cx="2946400" cy="496491"/>
          </a:xfrm>
          <a:prstGeom prst="rect">
            <a:avLst/>
          </a:prstGeom>
        </p:spPr>
        <p:txBody>
          <a:bodyPr vert="horz" lIns="91432" tIns="45716" rIns="91432" bIns="45716" rtlCol="0"/>
          <a:lstStyle>
            <a:lvl1pPr algn="r">
              <a:defRPr sz="1200"/>
            </a:lvl1pPr>
          </a:lstStyle>
          <a:p>
            <a:fld id="{D4FE5677-892E-4BED-92CF-AF569250AD42}" type="datetimeFigureOut">
              <a:rPr lang="en-GB" smtClean="0"/>
              <a:t>21/02/2022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GB" dirty="0"/>
          </a:p>
        </p:txBody>
      </p:sp>
      <p:sp>
        <p:nvSpPr>
          <p:cNvPr id="5" name="Notes Placeholder 4"/>
          <p:cNvSpPr>
            <a:spLocks noGrp="1"/>
          </p:cNvSpPr>
          <p:nvPr>
            <p:ph type="body" sz="quarter" idx="3"/>
          </p:nvPr>
        </p:nvSpPr>
        <p:spPr>
          <a:xfrm>
            <a:off x="679453" y="4715868"/>
            <a:ext cx="5438775" cy="4468420"/>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138"/>
            <a:ext cx="2946400" cy="496490"/>
          </a:xfrm>
          <a:prstGeom prst="rect">
            <a:avLst/>
          </a:prstGeom>
        </p:spPr>
        <p:txBody>
          <a:bodyPr vert="horz" lIns="91432" tIns="45716" rIns="91432" bIns="4571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30138"/>
            <a:ext cx="2946400" cy="496490"/>
          </a:xfrm>
          <a:prstGeom prst="rect">
            <a:avLst/>
          </a:prstGeom>
        </p:spPr>
        <p:txBody>
          <a:bodyPr vert="horz" lIns="91432" tIns="45716" rIns="91432" bIns="45716" rtlCol="0" anchor="b"/>
          <a:lstStyle>
            <a:lvl1pPr algn="r">
              <a:defRPr sz="1200"/>
            </a:lvl1pPr>
          </a:lstStyle>
          <a:p>
            <a:fld id="{9EF23C9C-A437-4464-8EA1-C2072187B26D}" type="slidenum">
              <a:rPr lang="en-GB" smtClean="0"/>
              <a:t>‹#›</a:t>
            </a:fld>
            <a:endParaRPr lang="en-GB" dirty="0"/>
          </a:p>
        </p:txBody>
      </p:sp>
    </p:spTree>
    <p:extLst>
      <p:ext uri="{BB962C8B-B14F-4D97-AF65-F5344CB8AC3E}">
        <p14:creationId xmlns:p14="http://schemas.microsoft.com/office/powerpoint/2010/main" val="301813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23C9C-A437-4464-8EA1-C2072187B26D}" type="slidenum">
              <a:rPr lang="en-GB" smtClean="0"/>
              <a:t>1</a:t>
            </a:fld>
            <a:endParaRPr lang="en-GB" dirty="0"/>
          </a:p>
        </p:txBody>
      </p:sp>
    </p:spTree>
    <p:extLst>
      <p:ext uri="{BB962C8B-B14F-4D97-AF65-F5344CB8AC3E}">
        <p14:creationId xmlns:p14="http://schemas.microsoft.com/office/powerpoint/2010/main" val="131642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3EBCF5C-793D-4E2E-8A58-2738429E7524}" type="slidenum">
              <a:rPr lang="en-US" smtClean="0"/>
              <a:pPr/>
              <a:t>6</a:t>
            </a:fld>
            <a:endParaRPr lang="en-US" dirty="0"/>
          </a:p>
        </p:txBody>
      </p:sp>
    </p:spTree>
    <p:extLst>
      <p:ext uri="{BB962C8B-B14F-4D97-AF65-F5344CB8AC3E}">
        <p14:creationId xmlns:p14="http://schemas.microsoft.com/office/powerpoint/2010/main" val="26659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F23C9C-A437-4464-8EA1-C2072187B26D}" type="slidenum">
              <a:rPr lang="en-GB" smtClean="0"/>
              <a:t>12</a:t>
            </a:fld>
            <a:endParaRPr lang="en-GB" dirty="0"/>
          </a:p>
        </p:txBody>
      </p:sp>
    </p:spTree>
    <p:extLst>
      <p:ext uri="{BB962C8B-B14F-4D97-AF65-F5344CB8AC3E}">
        <p14:creationId xmlns:p14="http://schemas.microsoft.com/office/powerpoint/2010/main" val="314399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BCF5C-793D-4E2E-8A58-2738429E75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747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DA3FB7-BD1B-4C42-8790-3711E741D11E}" type="slidenum">
              <a:rPr lang="en-ZA" smtClean="0">
                <a:solidFill>
                  <a:prstClr val="black"/>
                </a:solidFill>
              </a:rPr>
              <a:pPr fontAlgn="base">
                <a:spcBef>
                  <a:spcPct val="0"/>
                </a:spcBef>
                <a:spcAft>
                  <a:spcPct val="0"/>
                </a:spcAft>
                <a:defRPr/>
              </a:pPr>
              <a:t>38</a:t>
            </a:fld>
            <a:endParaRPr lang="en-ZA" dirty="0">
              <a:solidFill>
                <a:prstClr val="black"/>
              </a:solidFill>
            </a:endParaRPr>
          </a:p>
        </p:txBody>
      </p:sp>
    </p:spTree>
    <p:extLst>
      <p:ext uri="{BB962C8B-B14F-4D97-AF65-F5344CB8AC3E}">
        <p14:creationId xmlns:p14="http://schemas.microsoft.com/office/powerpoint/2010/main" val="183080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it that we desire from this framework?</a:t>
            </a:r>
            <a:r>
              <a:rPr lang="en-US" baseline="0" dirty="0"/>
              <a:t> – we can look at 4 aspects: building, preparing, addressing, mapping</a:t>
            </a:r>
            <a:endParaRPr lang="en-US" dirty="0"/>
          </a:p>
        </p:txBody>
      </p:sp>
      <p:sp>
        <p:nvSpPr>
          <p:cNvPr id="4" name="Slide Number Placeholder 3"/>
          <p:cNvSpPr>
            <a:spLocks noGrp="1"/>
          </p:cNvSpPr>
          <p:nvPr>
            <p:ph type="sldNum" sz="quarter" idx="10"/>
          </p:nvPr>
        </p:nvSpPr>
        <p:spPr/>
        <p:txBody>
          <a:bodyPr/>
          <a:lstStyle/>
          <a:p>
            <a:fld id="{39239B61-72F6-42EA-A392-4CF0D1AF19DD}" type="slidenum">
              <a:rPr lang="en-US" smtClean="0"/>
              <a:t>45</a:t>
            </a:fld>
            <a:endParaRPr lang="en-US"/>
          </a:p>
        </p:txBody>
      </p:sp>
    </p:spTree>
    <p:extLst>
      <p:ext uri="{BB962C8B-B14F-4D97-AF65-F5344CB8AC3E}">
        <p14:creationId xmlns:p14="http://schemas.microsoft.com/office/powerpoint/2010/main" val="4004096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145442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52D800C-8102-462F-8F41-3920782201F8}" type="slidenum">
              <a:rPr lang="en-ZA" smtClean="0"/>
              <a:t>‹#›</a:t>
            </a:fld>
            <a:endParaRPr lang="en-ZA" dirty="0"/>
          </a:p>
        </p:txBody>
      </p:sp>
    </p:spTree>
    <p:extLst>
      <p:ext uri="{BB962C8B-B14F-4D97-AF65-F5344CB8AC3E}">
        <p14:creationId xmlns:p14="http://schemas.microsoft.com/office/powerpoint/2010/main" val="345924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52D800C-8102-462F-8F41-3920782201F8}" type="slidenum">
              <a:rPr lang="en-ZA" smtClean="0"/>
              <a:t>‹#›</a:t>
            </a:fld>
            <a:endParaRPr lang="en-ZA" dirty="0"/>
          </a:p>
        </p:txBody>
      </p:sp>
    </p:spTree>
    <p:extLst>
      <p:ext uri="{BB962C8B-B14F-4D97-AF65-F5344CB8AC3E}">
        <p14:creationId xmlns:p14="http://schemas.microsoft.com/office/powerpoint/2010/main" val="101036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02144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07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13514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64637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152D800C-8102-462F-8F41-3920782201F8}" type="slidenum">
              <a:rPr lang="en-ZA" smtClean="0"/>
              <a:t>‹#›</a:t>
            </a:fld>
            <a:endParaRPr lang="en-ZA" dirty="0"/>
          </a:p>
        </p:txBody>
      </p:sp>
    </p:spTree>
    <p:extLst>
      <p:ext uri="{BB962C8B-B14F-4D97-AF65-F5344CB8AC3E}">
        <p14:creationId xmlns:p14="http://schemas.microsoft.com/office/powerpoint/2010/main" val="10174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52D800C-8102-462F-8F41-3920782201F8}" type="slidenum">
              <a:rPr lang="en-ZA" smtClean="0"/>
              <a:t>‹#›</a:t>
            </a:fld>
            <a:endParaRPr lang="en-ZA" dirty="0"/>
          </a:p>
        </p:txBody>
      </p:sp>
    </p:spTree>
    <p:extLst>
      <p:ext uri="{BB962C8B-B14F-4D97-AF65-F5344CB8AC3E}">
        <p14:creationId xmlns:p14="http://schemas.microsoft.com/office/powerpoint/2010/main" val="102492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52D800C-8102-462F-8F41-3920782201F8}" type="slidenum">
              <a:rPr lang="en-ZA" smtClean="0"/>
              <a:t>‹#›</a:t>
            </a:fld>
            <a:endParaRPr lang="en-ZA" dirty="0"/>
          </a:p>
        </p:txBody>
      </p:sp>
    </p:spTree>
    <p:extLst>
      <p:ext uri="{BB962C8B-B14F-4D97-AF65-F5344CB8AC3E}">
        <p14:creationId xmlns:p14="http://schemas.microsoft.com/office/powerpoint/2010/main" val="40250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52D800C-8102-462F-8F41-3920782201F8}" type="slidenum">
              <a:rPr lang="en-ZA" smtClean="0"/>
              <a:t>‹#›</a:t>
            </a:fld>
            <a:endParaRPr lang="en-ZA" dirty="0"/>
          </a:p>
        </p:txBody>
      </p:sp>
    </p:spTree>
    <p:extLst>
      <p:ext uri="{BB962C8B-B14F-4D97-AF65-F5344CB8AC3E}">
        <p14:creationId xmlns:p14="http://schemas.microsoft.com/office/powerpoint/2010/main" val="291527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D800C-8102-462F-8F41-3920782201F8}" type="slidenum">
              <a:rPr lang="en-ZA" smtClean="0"/>
              <a:t>‹#›</a:t>
            </a:fld>
            <a:endParaRPr lang="en-ZA" dirty="0"/>
          </a:p>
        </p:txBody>
      </p:sp>
    </p:spTree>
    <p:extLst>
      <p:ext uri="{BB962C8B-B14F-4D97-AF65-F5344CB8AC3E}">
        <p14:creationId xmlns:p14="http://schemas.microsoft.com/office/powerpoint/2010/main" val="481029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14.w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332656"/>
            <a:ext cx="8928992" cy="3168352"/>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6000" b="1" dirty="0">
                <a:solidFill>
                  <a:schemeClr val="accent2">
                    <a:lumMod val="75000"/>
                  </a:schemeClr>
                </a:solidFill>
              </a:rPr>
              <a:t>ANALYSIS, IMPLICATIONS AND IMPACT OF THE PRESIDENT’S 2022 SONA </a:t>
            </a:r>
            <a:r>
              <a:rPr lang="en-US" sz="4900" b="1" dirty="0">
                <a:solidFill>
                  <a:schemeClr val="accent2">
                    <a:lumMod val="75000"/>
                  </a:schemeClr>
                </a:solidFill>
              </a:rPr>
              <a:t/>
            </a:r>
            <a:br>
              <a:rPr lang="en-US" sz="4900" b="1" dirty="0">
                <a:solidFill>
                  <a:schemeClr val="accent2">
                    <a:lumMod val="75000"/>
                  </a:schemeClr>
                </a:solidFill>
              </a:rPr>
            </a:br>
            <a:r>
              <a:rPr lang="en-US" sz="4900" b="1" dirty="0">
                <a:solidFill>
                  <a:schemeClr val="accent2">
                    <a:lumMod val="75000"/>
                  </a:schemeClr>
                </a:solidFill>
              </a:rPr>
              <a:t/>
            </a:r>
            <a:br>
              <a:rPr lang="en-US" sz="4900" b="1" dirty="0">
                <a:solidFill>
                  <a:schemeClr val="accent2">
                    <a:lumMod val="75000"/>
                  </a:schemeClr>
                </a:solidFill>
              </a:rPr>
            </a:br>
            <a:r>
              <a:rPr lang="en-US" sz="3600" dirty="0"/>
              <a:t>Presentation to the </a:t>
            </a:r>
            <a:r>
              <a:rPr lang="en-US" sz="3600" dirty="0" smtClean="0"/>
              <a:t>Select Committee on Education and Technology, Sports, Arts and Culture</a:t>
            </a:r>
            <a:br>
              <a:rPr lang="en-US" sz="3600" dirty="0" smtClean="0"/>
            </a:br>
            <a:r>
              <a:rPr lang="en-US" sz="3600" dirty="0"/>
              <a:t/>
            </a:r>
            <a:br>
              <a:rPr lang="en-US" sz="3600" dirty="0"/>
            </a:br>
            <a:r>
              <a:rPr lang="en-ZA" sz="2000" b="1" dirty="0" smtClean="0">
                <a:solidFill>
                  <a:srgbClr val="CC6600"/>
                </a:solidFill>
              </a:rPr>
              <a:t>22 </a:t>
            </a:r>
            <a:r>
              <a:rPr lang="en-ZA" sz="2000" b="1" dirty="0">
                <a:solidFill>
                  <a:srgbClr val="CC6600"/>
                </a:solidFill>
              </a:rPr>
              <a:t>FEBRUARY 2022</a:t>
            </a:r>
            <a:r>
              <a:rPr lang="en-US" sz="2000" b="1" dirty="0">
                <a:solidFill>
                  <a:srgbClr val="CC6600"/>
                </a:solidFill>
              </a:rPr>
              <a:t/>
            </a:r>
            <a:br>
              <a:rPr lang="en-US" sz="2000" b="1" dirty="0">
                <a:solidFill>
                  <a:srgbClr val="CC6600"/>
                </a:solidFill>
              </a:rPr>
            </a:br>
            <a:r>
              <a:rPr lang="en-US" dirty="0"/>
              <a:t/>
            </a:r>
            <a:br>
              <a:rPr lang="en-US" dirty="0"/>
            </a:br>
            <a:r>
              <a:rPr lang="en-US" dirty="0"/>
              <a:t> </a:t>
            </a:r>
            <a:br>
              <a:rPr lang="en-US" dirty="0"/>
            </a:br>
            <a:r>
              <a:rPr lang="en-US" dirty="0"/>
              <a:t/>
            </a:r>
            <a:br>
              <a:rPr lang="en-US" dirty="0"/>
            </a:br>
            <a:r>
              <a:rPr lang="en-ZA" dirty="0"/>
              <a:t/>
            </a:r>
            <a:br>
              <a:rPr lang="en-ZA" dirty="0"/>
            </a:br>
            <a:r>
              <a:rPr lang="en-ZA" dirty="0"/>
              <a:t/>
            </a:r>
            <a:br>
              <a:rPr lang="en-ZA" dirty="0"/>
            </a:br>
            <a:r>
              <a:rPr lang="en-ZA" dirty="0"/>
              <a:t/>
            </a:r>
            <a:br>
              <a:rPr lang="en-ZA" dirty="0"/>
            </a:br>
            <a:endParaRPr lang="en-ZA" dirty="0"/>
          </a:p>
        </p:txBody>
      </p:sp>
      <p:pic>
        <p:nvPicPr>
          <p:cNvPr id="3" name="Picture 2"/>
          <p:cNvPicPr>
            <a:picLocks noChangeAspect="1"/>
          </p:cNvPicPr>
          <p:nvPr/>
        </p:nvPicPr>
        <p:blipFill>
          <a:blip r:embed="rId3"/>
          <a:stretch>
            <a:fillRect/>
          </a:stretch>
        </p:blipFill>
        <p:spPr>
          <a:xfrm>
            <a:off x="0" y="6021288"/>
            <a:ext cx="1691680" cy="836712"/>
          </a:xfrm>
          <a:prstGeom prst="rect">
            <a:avLst/>
          </a:prstGeom>
        </p:spPr>
      </p:pic>
    </p:spTree>
    <p:extLst>
      <p:ext uri="{BB962C8B-B14F-4D97-AF65-F5344CB8AC3E}">
        <p14:creationId xmlns:p14="http://schemas.microsoft.com/office/powerpoint/2010/main" val="1575216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13" y="-8293"/>
            <a:ext cx="8229600" cy="1143000"/>
          </a:xfrm>
        </p:spPr>
        <p:txBody>
          <a:bodyPr>
            <a:normAutofit fontScale="90000"/>
          </a:bodyPr>
          <a:lstStyle/>
          <a:p>
            <a:r>
              <a:rPr lang="en-US" sz="6000" b="1" dirty="0">
                <a:solidFill>
                  <a:schemeClr val="accent2">
                    <a:lumMod val="75000"/>
                  </a:schemeClr>
                </a:solidFill>
              </a:rPr>
              <a:t>SONA 2022</a:t>
            </a:r>
            <a:br>
              <a:rPr lang="en-US" sz="6000" b="1" dirty="0">
                <a:solidFill>
                  <a:schemeClr val="accent2">
                    <a:lumMod val="75000"/>
                  </a:schemeClr>
                </a:solidFill>
              </a:rPr>
            </a:br>
            <a:endParaRPr lang="en-ZA" sz="3000" b="1" dirty="0">
              <a:solidFill>
                <a:schemeClr val="accent6">
                  <a:lumMod val="50000"/>
                </a:schemeClr>
              </a:solidFill>
              <a:latin typeface="+mn-lt"/>
              <a:ea typeface="+mn-ea"/>
              <a:cs typeface="+mn-cs"/>
            </a:endParaRPr>
          </a:p>
        </p:txBody>
      </p:sp>
      <p:sp>
        <p:nvSpPr>
          <p:cNvPr id="3" name="Content Placeholder 2"/>
          <p:cNvSpPr>
            <a:spLocks noGrp="1"/>
          </p:cNvSpPr>
          <p:nvPr>
            <p:ph idx="1"/>
          </p:nvPr>
        </p:nvSpPr>
        <p:spPr>
          <a:xfrm>
            <a:off x="0" y="1337902"/>
            <a:ext cx="9144000" cy="5115434"/>
          </a:xfrm>
        </p:spPr>
        <p:txBody>
          <a:bodyPr>
            <a:normAutofit fontScale="70000" lnSpcReduction="20000"/>
          </a:bodyPr>
          <a:lstStyle/>
          <a:p>
            <a:pPr marL="0" indent="0" algn="ctr">
              <a:buNone/>
            </a:pPr>
            <a:r>
              <a:rPr lang="en-US" sz="3400" b="1" dirty="0">
                <a:solidFill>
                  <a:schemeClr val="accent6">
                    <a:lumMod val="50000"/>
                  </a:schemeClr>
                </a:solidFill>
              </a:rPr>
              <a:t>School Infrastructure</a:t>
            </a:r>
          </a:p>
          <a:p>
            <a:pPr marL="0" indent="0" algn="ctr">
              <a:buNone/>
            </a:pPr>
            <a:r>
              <a:rPr lang="en-US" dirty="0"/>
              <a:t>“</a:t>
            </a:r>
            <a:r>
              <a:rPr lang="en-GB" dirty="0"/>
              <a:t>Government is introducing an innovative social infrastructure delivery mechanism to address issues that afflict the delivery of school infrastructure. The mechanism will address the speed, financing and funding, quality of delivery, mass employment and maintenance</a:t>
            </a:r>
            <a:r>
              <a:rPr lang="en-US" dirty="0"/>
              <a:t>.”</a:t>
            </a:r>
          </a:p>
          <a:p>
            <a:pPr marL="0" indent="0" algn="ctr">
              <a:buNone/>
            </a:pPr>
            <a:endParaRPr lang="en-US" dirty="0"/>
          </a:p>
          <a:p>
            <a:pPr marL="0" indent="0" algn="ctr">
              <a:buNone/>
            </a:pPr>
            <a:r>
              <a:rPr lang="en-ZA" sz="3400" b="1" dirty="0">
                <a:solidFill>
                  <a:schemeClr val="accent6">
                    <a:lumMod val="50000"/>
                  </a:schemeClr>
                </a:solidFill>
              </a:rPr>
              <a:t>Educator assistants</a:t>
            </a:r>
            <a:endParaRPr lang="en-US" sz="3400" dirty="0"/>
          </a:p>
          <a:p>
            <a:pPr marL="0" indent="0" algn="ctr">
              <a:buNone/>
            </a:pPr>
            <a:r>
              <a:rPr lang="en-US" dirty="0"/>
              <a:t>“O</a:t>
            </a:r>
            <a:r>
              <a:rPr lang="en-GB" dirty="0" err="1"/>
              <a:t>ver</a:t>
            </a:r>
            <a:r>
              <a:rPr lang="en-GB" dirty="0"/>
              <a:t> half a million young people appointed as education assistants, making it the largest youth employment programme ever undertaken in our history.”</a:t>
            </a:r>
          </a:p>
          <a:p>
            <a:pPr marL="0" indent="0" algn="ctr">
              <a:buNone/>
            </a:pPr>
            <a:endParaRPr lang="en-GB" dirty="0"/>
          </a:p>
          <a:p>
            <a:pPr marL="0" indent="0" algn="ctr">
              <a:buNone/>
            </a:pPr>
            <a:r>
              <a:rPr lang="en-US" sz="3400" b="1" dirty="0">
                <a:solidFill>
                  <a:schemeClr val="accent6">
                    <a:lumMod val="50000"/>
                  </a:schemeClr>
                </a:solidFill>
              </a:rPr>
              <a:t>Learning losses</a:t>
            </a:r>
            <a:endParaRPr lang="en-US" sz="3400" dirty="0"/>
          </a:p>
          <a:p>
            <a:pPr marL="0" indent="0" algn="ctr">
              <a:buNone/>
            </a:pPr>
            <a:r>
              <a:rPr lang="en-US" dirty="0"/>
              <a:t>“</a:t>
            </a:r>
            <a:r>
              <a:rPr lang="en-GB" dirty="0"/>
              <a:t>As we return to normal educational activity, we will work harder to ensure that all learners and students get the quality education they need and deserve.”</a:t>
            </a:r>
            <a:endParaRPr lang="en-US" dirty="0"/>
          </a:p>
        </p:txBody>
      </p:sp>
      <p:pic>
        <p:nvPicPr>
          <p:cNvPr id="5" name="Picture 4"/>
          <p:cNvPicPr>
            <a:picLocks noChangeAspect="1"/>
          </p:cNvPicPr>
          <p:nvPr/>
        </p:nvPicPr>
        <p:blipFill>
          <a:blip r:embed="rId2"/>
          <a:stretch>
            <a:fillRect/>
          </a:stretch>
        </p:blipFill>
        <p:spPr>
          <a:xfrm>
            <a:off x="107504" y="5972072"/>
            <a:ext cx="1505843" cy="871804"/>
          </a:xfrm>
          <a:prstGeom prst="rect">
            <a:avLst/>
          </a:prstGeom>
        </p:spPr>
      </p:pic>
      <p:sp>
        <p:nvSpPr>
          <p:cNvPr id="7" name="TextBox 6"/>
          <p:cNvSpPr txBox="1"/>
          <p:nvPr/>
        </p:nvSpPr>
        <p:spPr>
          <a:xfrm>
            <a:off x="7452320" y="6381328"/>
            <a:ext cx="732412" cy="369332"/>
          </a:xfrm>
          <a:prstGeom prst="rect">
            <a:avLst/>
          </a:prstGeom>
          <a:noFill/>
        </p:spPr>
        <p:txBody>
          <a:bodyPr wrap="square" rtlCol="0">
            <a:spAutoFit/>
          </a:bodyPr>
          <a:lstStyle/>
          <a:p>
            <a:r>
              <a:rPr lang="en-US" dirty="0"/>
              <a:t>10</a:t>
            </a:r>
            <a:endParaRPr lang="en-ZA" dirty="0"/>
          </a:p>
        </p:txBody>
      </p:sp>
    </p:spTree>
    <p:extLst>
      <p:ext uri="{BB962C8B-B14F-4D97-AF65-F5344CB8AC3E}">
        <p14:creationId xmlns:p14="http://schemas.microsoft.com/office/powerpoint/2010/main" val="3671973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1700808"/>
            <a:ext cx="8964488" cy="3960440"/>
          </a:xfrm>
        </p:spPr>
        <p:txBody>
          <a:bodyPr>
            <a:noAutofit/>
          </a:bodyPr>
          <a:lstStyle/>
          <a:p>
            <a:r>
              <a:rPr lang="en-US" sz="8800" b="1" dirty="0">
                <a:solidFill>
                  <a:schemeClr val="accent6">
                    <a:lumMod val="50000"/>
                  </a:schemeClr>
                </a:solidFill>
              </a:rPr>
              <a:t>COMPARISON TO RECENT SONAs</a:t>
            </a:r>
            <a:r>
              <a:rPr lang="en-ZA" sz="9600" b="1" dirty="0">
                <a:solidFill>
                  <a:schemeClr val="accent6">
                    <a:lumMod val="50000"/>
                  </a:schemeClr>
                </a:solidFill>
              </a:rPr>
              <a:t/>
            </a:r>
            <a:br>
              <a:rPr lang="en-ZA" sz="9600" b="1" dirty="0">
                <a:solidFill>
                  <a:schemeClr val="accent6">
                    <a:lumMod val="50000"/>
                  </a:schemeClr>
                </a:solidFill>
              </a:rPr>
            </a:br>
            <a:endParaRPr lang="en-ZA" sz="9600" b="1" dirty="0"/>
          </a:p>
        </p:txBody>
      </p:sp>
      <p:sp>
        <p:nvSpPr>
          <p:cNvPr id="4" name="TextBox 3"/>
          <p:cNvSpPr txBox="1"/>
          <p:nvPr/>
        </p:nvSpPr>
        <p:spPr>
          <a:xfrm>
            <a:off x="7452320" y="6381328"/>
            <a:ext cx="732412" cy="369332"/>
          </a:xfrm>
          <a:prstGeom prst="rect">
            <a:avLst/>
          </a:prstGeom>
          <a:noFill/>
        </p:spPr>
        <p:txBody>
          <a:bodyPr wrap="square" rtlCol="0">
            <a:spAutoFit/>
          </a:bodyPr>
          <a:lstStyle/>
          <a:p>
            <a:r>
              <a:rPr lang="en-US" dirty="0"/>
              <a:t>12</a:t>
            </a:r>
            <a:endParaRPr lang="en-ZA"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148438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775" y="0"/>
            <a:ext cx="8141665" cy="1238540"/>
          </a:xfrm>
        </p:spPr>
        <p:txBody>
          <a:bodyPr>
            <a:noAutofit/>
          </a:bodyPr>
          <a:lstStyle/>
          <a:p>
            <a:r>
              <a:rPr lang="en-US" sz="3800" b="1" dirty="0">
                <a:solidFill>
                  <a:schemeClr val="accent2">
                    <a:lumMod val="75000"/>
                  </a:schemeClr>
                </a:solidFill>
              </a:rPr>
              <a:t>COMPARISON OF PREVIOUS SONA Focus areas </a:t>
            </a:r>
            <a:endParaRPr lang="en-ZA" sz="3800" b="1" dirty="0">
              <a:solidFill>
                <a:schemeClr val="accent2">
                  <a:lumMod val="75000"/>
                </a:schemeClr>
              </a:solidFill>
            </a:endParaRPr>
          </a:p>
        </p:txBody>
      </p:sp>
      <p:sp>
        <p:nvSpPr>
          <p:cNvPr id="9" name="Flowchart: Connector 8"/>
          <p:cNvSpPr/>
          <p:nvPr/>
        </p:nvSpPr>
        <p:spPr>
          <a:xfrm>
            <a:off x="4708596" y="3330364"/>
            <a:ext cx="2596782" cy="1937532"/>
          </a:xfrm>
          <a:prstGeom prst="flowChartConnector">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Focus on ECD planning and funding</a:t>
            </a:r>
          </a:p>
        </p:txBody>
      </p:sp>
      <p:sp>
        <p:nvSpPr>
          <p:cNvPr id="12" name="Flowchart: Connector 11"/>
          <p:cNvSpPr/>
          <p:nvPr/>
        </p:nvSpPr>
        <p:spPr>
          <a:xfrm>
            <a:off x="7251092" y="2846723"/>
            <a:ext cx="1829988" cy="1845909"/>
          </a:xfrm>
          <a:prstGeom prst="flowChartConnector">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Improving educational outcomes</a:t>
            </a:r>
            <a:endParaRPr lang="en-ZA" sz="1000" dirty="0"/>
          </a:p>
        </p:txBody>
      </p:sp>
      <p:sp>
        <p:nvSpPr>
          <p:cNvPr id="13" name="Title 1"/>
          <p:cNvSpPr txBox="1">
            <a:spLocks/>
          </p:cNvSpPr>
          <p:nvPr/>
        </p:nvSpPr>
        <p:spPr>
          <a:xfrm>
            <a:off x="6228184" y="758406"/>
            <a:ext cx="1652424" cy="6669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t>Feb 2021</a:t>
            </a:r>
            <a:endParaRPr lang="en-ZA" sz="2200" b="1" dirty="0"/>
          </a:p>
        </p:txBody>
      </p:sp>
      <p:sp>
        <p:nvSpPr>
          <p:cNvPr id="14" name="Title 1"/>
          <p:cNvSpPr txBox="1">
            <a:spLocks/>
          </p:cNvSpPr>
          <p:nvPr/>
        </p:nvSpPr>
        <p:spPr>
          <a:xfrm>
            <a:off x="178511" y="758406"/>
            <a:ext cx="1652424" cy="6669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t>Feb 2020</a:t>
            </a:r>
            <a:endParaRPr lang="en-ZA" sz="2200" b="1" dirty="0"/>
          </a:p>
        </p:txBody>
      </p:sp>
      <p:sp>
        <p:nvSpPr>
          <p:cNvPr id="17" name="Flowchart: Connector 16"/>
          <p:cNvSpPr/>
          <p:nvPr/>
        </p:nvSpPr>
        <p:spPr>
          <a:xfrm>
            <a:off x="1522550" y="1659140"/>
            <a:ext cx="2460471" cy="2323964"/>
          </a:xfrm>
          <a:prstGeom prst="flowChartConnector">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Migration of ECD</a:t>
            </a:r>
            <a:endParaRPr lang="en-ZA" dirty="0"/>
          </a:p>
        </p:txBody>
      </p:sp>
      <p:sp>
        <p:nvSpPr>
          <p:cNvPr id="18" name="Flowchart: Connector 17"/>
          <p:cNvSpPr/>
          <p:nvPr/>
        </p:nvSpPr>
        <p:spPr>
          <a:xfrm>
            <a:off x="4310893" y="1512346"/>
            <a:ext cx="2254720" cy="1823076"/>
          </a:xfrm>
          <a:prstGeom prst="flowChartConnector">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Lessen Covid-19 related school disruptions</a:t>
            </a:r>
            <a:endParaRPr lang="en-ZA" sz="1200" dirty="0"/>
          </a:p>
        </p:txBody>
      </p:sp>
      <p:sp>
        <p:nvSpPr>
          <p:cNvPr id="19" name="Flowchart: Connector 18"/>
          <p:cNvSpPr/>
          <p:nvPr/>
        </p:nvSpPr>
        <p:spPr>
          <a:xfrm>
            <a:off x="171847" y="3248396"/>
            <a:ext cx="1726234" cy="1563384"/>
          </a:xfrm>
          <a:prstGeom prst="flowChartConnector">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Fourth Industrial Revolution and ICTS/Operation Phakisa</a:t>
            </a:r>
            <a:endParaRPr lang="en-ZA" sz="1200" dirty="0"/>
          </a:p>
        </p:txBody>
      </p:sp>
      <p:pic>
        <p:nvPicPr>
          <p:cNvPr id="20" name="Picture 19"/>
          <p:cNvPicPr>
            <a:picLocks noChangeAspect="1"/>
          </p:cNvPicPr>
          <p:nvPr/>
        </p:nvPicPr>
        <p:blipFill>
          <a:blip r:embed="rId3"/>
          <a:stretch>
            <a:fillRect/>
          </a:stretch>
        </p:blipFill>
        <p:spPr>
          <a:xfrm>
            <a:off x="-2567" y="6040156"/>
            <a:ext cx="1691680" cy="836712"/>
          </a:xfrm>
          <a:prstGeom prst="rect">
            <a:avLst/>
          </a:prstGeom>
        </p:spPr>
      </p:pic>
      <p:sp>
        <p:nvSpPr>
          <p:cNvPr id="21" name="TextBox 20"/>
          <p:cNvSpPr txBox="1"/>
          <p:nvPr/>
        </p:nvSpPr>
        <p:spPr>
          <a:xfrm>
            <a:off x="7320636" y="6381328"/>
            <a:ext cx="864096" cy="369332"/>
          </a:xfrm>
          <a:prstGeom prst="rect">
            <a:avLst/>
          </a:prstGeom>
          <a:noFill/>
        </p:spPr>
        <p:txBody>
          <a:bodyPr wrap="square" rtlCol="0">
            <a:spAutoFit/>
          </a:bodyPr>
          <a:lstStyle/>
          <a:p>
            <a:r>
              <a:rPr lang="en-US" dirty="0"/>
              <a:t>12</a:t>
            </a:r>
            <a:endParaRPr lang="en-ZA" dirty="0"/>
          </a:p>
        </p:txBody>
      </p:sp>
      <p:sp>
        <p:nvSpPr>
          <p:cNvPr id="24" name="Flowchart: Connector 23"/>
          <p:cNvSpPr/>
          <p:nvPr/>
        </p:nvSpPr>
        <p:spPr>
          <a:xfrm>
            <a:off x="6884926" y="4724989"/>
            <a:ext cx="2259074" cy="1352508"/>
          </a:xfrm>
          <a:prstGeom prst="flowChartConnector">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Improving school readiness and safety</a:t>
            </a:r>
            <a:endParaRPr lang="en-ZA" sz="1200" dirty="0"/>
          </a:p>
        </p:txBody>
      </p:sp>
      <p:sp>
        <p:nvSpPr>
          <p:cNvPr id="26" name="Flowchart: Connector 25"/>
          <p:cNvSpPr/>
          <p:nvPr/>
        </p:nvSpPr>
        <p:spPr>
          <a:xfrm>
            <a:off x="1742084" y="5653551"/>
            <a:ext cx="1104408" cy="1001054"/>
          </a:xfrm>
          <a:prstGeom prst="flowChartConnector">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LSEN Support: SASL as HL</a:t>
            </a:r>
            <a:endParaRPr lang="en-ZA" sz="1200" dirty="0"/>
          </a:p>
        </p:txBody>
      </p:sp>
      <p:sp>
        <p:nvSpPr>
          <p:cNvPr id="23" name="Flowchart: Connector 22"/>
          <p:cNvSpPr/>
          <p:nvPr/>
        </p:nvSpPr>
        <p:spPr>
          <a:xfrm>
            <a:off x="1929565" y="4077072"/>
            <a:ext cx="1710825" cy="1563384"/>
          </a:xfrm>
          <a:prstGeom prst="flowChartConnector">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Competencies  and Skills  for a Changing World</a:t>
            </a:r>
            <a:endParaRPr lang="en-ZA" sz="1200" dirty="0"/>
          </a:p>
        </p:txBody>
      </p:sp>
      <p:sp>
        <p:nvSpPr>
          <p:cNvPr id="29" name="Flowchart: Connector 28"/>
          <p:cNvSpPr/>
          <p:nvPr/>
        </p:nvSpPr>
        <p:spPr>
          <a:xfrm>
            <a:off x="890406" y="4761885"/>
            <a:ext cx="1162624" cy="1103716"/>
          </a:xfrm>
          <a:prstGeom prst="flowChartConnector">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Coding &amp; Robotics </a:t>
            </a:r>
            <a:endParaRPr lang="en-ZA" sz="1200" dirty="0"/>
          </a:p>
        </p:txBody>
      </p:sp>
      <p:sp>
        <p:nvSpPr>
          <p:cNvPr id="16" name="Flowchart: Connector 15"/>
          <p:cNvSpPr/>
          <p:nvPr/>
        </p:nvSpPr>
        <p:spPr>
          <a:xfrm>
            <a:off x="178511" y="1445863"/>
            <a:ext cx="1617837" cy="1559630"/>
          </a:xfrm>
          <a:prstGeom prst="flowChartConnector">
            <a:avLst/>
          </a:prstGeom>
          <a:solidFill>
            <a:srgbClr val="FFD03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Early Learning: Reading &amp; Numeracy</a:t>
            </a:r>
            <a:endParaRPr lang="en-ZA" sz="1400" dirty="0"/>
          </a:p>
        </p:txBody>
      </p:sp>
      <p:sp>
        <p:nvSpPr>
          <p:cNvPr id="3" name="Right Arrow 2"/>
          <p:cNvSpPr/>
          <p:nvPr/>
        </p:nvSpPr>
        <p:spPr>
          <a:xfrm>
            <a:off x="3779912" y="3564808"/>
            <a:ext cx="936104" cy="5122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7" name="Flowchart: Connector 26"/>
          <p:cNvSpPr/>
          <p:nvPr/>
        </p:nvSpPr>
        <p:spPr>
          <a:xfrm>
            <a:off x="6762433" y="1369596"/>
            <a:ext cx="1617837" cy="1559630"/>
          </a:xfrm>
          <a:prstGeom prst="flowChartConnector">
            <a:avLst/>
          </a:prstGeom>
          <a:solidFill>
            <a:srgbClr val="FFD03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Early Learning: Reading &amp; Numeracy</a:t>
            </a:r>
            <a:endParaRPr lang="en-ZA" sz="1400" dirty="0"/>
          </a:p>
        </p:txBody>
      </p:sp>
    </p:spTree>
    <p:extLst>
      <p:ext uri="{BB962C8B-B14F-4D97-AF65-F5344CB8AC3E}">
        <p14:creationId xmlns:p14="http://schemas.microsoft.com/office/powerpoint/2010/main" val="182822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lumMod val="75000"/>
                  </a:schemeClr>
                </a:solidFill>
              </a:rPr>
              <a:t>COMPARISON OF PREVIOUS SONA Focus areas </a:t>
            </a:r>
            <a:endParaRPr lang="en-GB" dirty="0"/>
          </a:p>
        </p:txBody>
      </p:sp>
      <p:sp>
        <p:nvSpPr>
          <p:cNvPr id="6" name="Content Placeholder 5"/>
          <p:cNvSpPr>
            <a:spLocks noGrp="1"/>
          </p:cNvSpPr>
          <p:nvPr>
            <p:ph sz="half" idx="1"/>
          </p:nvPr>
        </p:nvSpPr>
        <p:spPr>
          <a:xfrm>
            <a:off x="457200" y="1772816"/>
            <a:ext cx="2026568" cy="864096"/>
          </a:xfrm>
          <a:prstGeom prst="flowChartConnector">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en-US" sz="1200" dirty="0"/>
              <a:t>Lessen Covid-19 related school disruptions</a:t>
            </a:r>
            <a:endParaRPr lang="en-ZA" sz="1200" dirty="0"/>
          </a:p>
        </p:txBody>
      </p:sp>
      <p:sp>
        <p:nvSpPr>
          <p:cNvPr id="4" name="Title 1"/>
          <p:cNvSpPr txBox="1">
            <a:spLocks/>
          </p:cNvSpPr>
          <p:nvPr/>
        </p:nvSpPr>
        <p:spPr>
          <a:xfrm>
            <a:off x="457200" y="830280"/>
            <a:ext cx="1364770" cy="6669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t>Feb 2021</a:t>
            </a:r>
            <a:endParaRPr lang="en-ZA" sz="2200" b="1" dirty="0"/>
          </a:p>
        </p:txBody>
      </p:sp>
      <p:sp>
        <p:nvSpPr>
          <p:cNvPr id="5" name="Title 1"/>
          <p:cNvSpPr txBox="1">
            <a:spLocks/>
          </p:cNvSpPr>
          <p:nvPr/>
        </p:nvSpPr>
        <p:spPr>
          <a:xfrm>
            <a:off x="7034376" y="830280"/>
            <a:ext cx="1652424" cy="6669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t>Feb 2022</a:t>
            </a:r>
            <a:endParaRPr lang="en-ZA" sz="2200" b="1" dirty="0"/>
          </a:p>
        </p:txBody>
      </p:sp>
      <p:sp>
        <p:nvSpPr>
          <p:cNvPr id="8" name="Flowchart: Connector 7"/>
          <p:cNvSpPr/>
          <p:nvPr/>
        </p:nvSpPr>
        <p:spPr>
          <a:xfrm>
            <a:off x="-46714" y="2825387"/>
            <a:ext cx="2092726" cy="1937532"/>
          </a:xfrm>
          <a:prstGeom prst="flowChartConnector">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Focus on ECD planning and funding</a:t>
            </a:r>
          </a:p>
        </p:txBody>
      </p:sp>
      <p:sp>
        <p:nvSpPr>
          <p:cNvPr id="9" name="Flowchart: Connector 8"/>
          <p:cNvSpPr/>
          <p:nvPr/>
        </p:nvSpPr>
        <p:spPr>
          <a:xfrm>
            <a:off x="2954163" y="1329865"/>
            <a:ext cx="1617837" cy="1559630"/>
          </a:xfrm>
          <a:prstGeom prst="flowChartConnector">
            <a:avLst/>
          </a:prstGeom>
          <a:solidFill>
            <a:srgbClr val="FFD03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Early Learning: Reading &amp; Numeracy</a:t>
            </a:r>
            <a:endParaRPr lang="en-ZA" sz="1400" dirty="0"/>
          </a:p>
        </p:txBody>
      </p:sp>
      <p:sp>
        <p:nvSpPr>
          <p:cNvPr id="10" name="Flowchart: Connector 9"/>
          <p:cNvSpPr/>
          <p:nvPr/>
        </p:nvSpPr>
        <p:spPr>
          <a:xfrm>
            <a:off x="2001069" y="2695873"/>
            <a:ext cx="1829988" cy="1845909"/>
          </a:xfrm>
          <a:prstGeom prst="flowChartConnector">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Improving educational outcomes</a:t>
            </a:r>
            <a:endParaRPr lang="en-ZA" sz="1000" dirty="0"/>
          </a:p>
        </p:txBody>
      </p:sp>
      <p:sp>
        <p:nvSpPr>
          <p:cNvPr id="11" name="Flowchart: Connector 10"/>
          <p:cNvSpPr/>
          <p:nvPr/>
        </p:nvSpPr>
        <p:spPr>
          <a:xfrm>
            <a:off x="2312926" y="4916787"/>
            <a:ext cx="2259074" cy="1352508"/>
          </a:xfrm>
          <a:prstGeom prst="flowChartConnector">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Improving school readiness and safety</a:t>
            </a:r>
            <a:endParaRPr lang="en-ZA" sz="1200" dirty="0"/>
          </a:p>
        </p:txBody>
      </p:sp>
      <p:sp>
        <p:nvSpPr>
          <p:cNvPr id="12" name="Right Arrow 11"/>
          <p:cNvSpPr/>
          <p:nvPr/>
        </p:nvSpPr>
        <p:spPr>
          <a:xfrm>
            <a:off x="3779912" y="3564808"/>
            <a:ext cx="936104" cy="5122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Content Placeholder 15"/>
          <p:cNvSpPr>
            <a:spLocks noGrp="1"/>
          </p:cNvSpPr>
          <p:nvPr>
            <p:ph sz="half" idx="2"/>
          </p:nvPr>
        </p:nvSpPr>
        <p:spPr>
          <a:xfrm>
            <a:off x="6329709" y="4149080"/>
            <a:ext cx="2448272" cy="2305910"/>
          </a:xfrm>
          <a:prstGeom prst="flowChartConnector">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dirty="0"/>
              <a:t>Teacher Assistants</a:t>
            </a:r>
            <a:endParaRPr lang="en-ZA" dirty="0"/>
          </a:p>
        </p:txBody>
      </p:sp>
      <p:sp>
        <p:nvSpPr>
          <p:cNvPr id="17" name="Flowchart: Connector 16"/>
          <p:cNvSpPr/>
          <p:nvPr/>
        </p:nvSpPr>
        <p:spPr>
          <a:xfrm>
            <a:off x="6420891" y="1628800"/>
            <a:ext cx="2265909" cy="1584177"/>
          </a:xfrm>
          <a:prstGeom prst="flowChartConnector">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Special Purpose Vehicle to </a:t>
            </a:r>
            <a:r>
              <a:rPr lang="en-GB" dirty="0" smtClean="0"/>
              <a:t>deliver </a:t>
            </a:r>
            <a:r>
              <a:rPr lang="en-GB" dirty="0"/>
              <a:t>school infrastructure</a:t>
            </a:r>
            <a:endParaRPr lang="en-ZA" sz="1200" dirty="0"/>
          </a:p>
        </p:txBody>
      </p:sp>
      <p:sp>
        <p:nvSpPr>
          <p:cNvPr id="18" name="Flowchart: Connector 17"/>
          <p:cNvSpPr/>
          <p:nvPr/>
        </p:nvSpPr>
        <p:spPr>
          <a:xfrm>
            <a:off x="4932040" y="3068959"/>
            <a:ext cx="1800200" cy="1693959"/>
          </a:xfrm>
          <a:prstGeom prst="flowChartConnector">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Learning Recovery</a:t>
            </a:r>
            <a:endParaRPr lang="en-ZA" sz="2000" dirty="0"/>
          </a:p>
        </p:txBody>
      </p:sp>
      <p:pic>
        <p:nvPicPr>
          <p:cNvPr id="14" name="Picture 13"/>
          <p:cNvPicPr>
            <a:picLocks noChangeAspect="1"/>
          </p:cNvPicPr>
          <p:nvPr/>
        </p:nvPicPr>
        <p:blipFill>
          <a:blip r:embed="rId2"/>
          <a:stretch>
            <a:fillRect/>
          </a:stretch>
        </p:blipFill>
        <p:spPr>
          <a:xfrm>
            <a:off x="0" y="6126164"/>
            <a:ext cx="1691680" cy="731835"/>
          </a:xfrm>
          <a:prstGeom prst="rect">
            <a:avLst/>
          </a:prstGeom>
        </p:spPr>
      </p:pic>
      <p:sp>
        <p:nvSpPr>
          <p:cNvPr id="15" name="TextBox 14"/>
          <p:cNvSpPr txBox="1"/>
          <p:nvPr/>
        </p:nvSpPr>
        <p:spPr>
          <a:xfrm>
            <a:off x="7320636" y="6381328"/>
            <a:ext cx="864096" cy="369332"/>
          </a:xfrm>
          <a:prstGeom prst="rect">
            <a:avLst/>
          </a:prstGeom>
          <a:noFill/>
        </p:spPr>
        <p:txBody>
          <a:bodyPr wrap="square" rtlCol="0">
            <a:spAutoFit/>
          </a:bodyPr>
          <a:lstStyle/>
          <a:p>
            <a:r>
              <a:rPr lang="en-US" dirty="0"/>
              <a:t>13</a:t>
            </a:r>
            <a:endParaRPr lang="en-ZA" dirty="0"/>
          </a:p>
        </p:txBody>
      </p:sp>
    </p:spTree>
    <p:extLst>
      <p:ext uri="{BB962C8B-B14F-4D97-AF65-F5344CB8AC3E}">
        <p14:creationId xmlns:p14="http://schemas.microsoft.com/office/powerpoint/2010/main" val="2695708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3168352"/>
          </a:xfrm>
        </p:spPr>
        <p:txBody>
          <a:bodyPr>
            <a:noAutofit/>
          </a:bodyPr>
          <a:lstStyle/>
          <a:p>
            <a:r>
              <a:rPr lang="en-US" sz="6000" b="1" dirty="0">
                <a:solidFill>
                  <a:schemeClr val="accent6">
                    <a:lumMod val="50000"/>
                  </a:schemeClr>
                </a:solidFill>
              </a:rPr>
              <a:t>PROGRESS AGAINST PREVIOUS SONAs</a:t>
            </a:r>
            <a:r>
              <a:rPr lang="en-ZA" sz="8800" dirty="0">
                <a:solidFill>
                  <a:schemeClr val="accent6">
                    <a:lumMod val="50000"/>
                  </a:schemeClr>
                </a:solidFill>
              </a:rPr>
              <a:t/>
            </a:r>
            <a:br>
              <a:rPr lang="en-ZA" sz="8800" dirty="0">
                <a:solidFill>
                  <a:schemeClr val="accent6">
                    <a:lumMod val="50000"/>
                  </a:schemeClr>
                </a:solidFill>
              </a:rPr>
            </a:br>
            <a:endParaRPr lang="en-ZA" sz="8800" dirty="0"/>
          </a:p>
        </p:txBody>
      </p:sp>
      <p:sp>
        <p:nvSpPr>
          <p:cNvPr id="4" name="TextBox 3"/>
          <p:cNvSpPr txBox="1"/>
          <p:nvPr/>
        </p:nvSpPr>
        <p:spPr>
          <a:xfrm>
            <a:off x="7452320" y="6381328"/>
            <a:ext cx="732412" cy="369332"/>
          </a:xfrm>
          <a:prstGeom prst="rect">
            <a:avLst/>
          </a:prstGeom>
          <a:noFill/>
        </p:spPr>
        <p:txBody>
          <a:bodyPr wrap="square" rtlCol="0">
            <a:spAutoFit/>
          </a:bodyPr>
          <a:lstStyle/>
          <a:p>
            <a:r>
              <a:rPr lang="en-US" dirty="0"/>
              <a:t>14</a:t>
            </a:r>
            <a:endParaRPr lang="en-ZA" dirty="0"/>
          </a:p>
        </p:txBody>
      </p:sp>
      <p:pic>
        <p:nvPicPr>
          <p:cNvPr id="6" name="Picture 5"/>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3119170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CA6EA7-D574-4A84-876E-E0CBA813E77D}"/>
              </a:ext>
            </a:extLst>
          </p:cNvPr>
          <p:cNvSpPr>
            <a:spLocks noGrp="1"/>
          </p:cNvSpPr>
          <p:nvPr>
            <p:ph idx="1"/>
          </p:nvPr>
        </p:nvSpPr>
        <p:spPr>
          <a:xfrm>
            <a:off x="0" y="764704"/>
            <a:ext cx="9144000" cy="5361460"/>
          </a:xfrm>
        </p:spPr>
        <p:txBody>
          <a:bodyPr>
            <a:normAutofit lnSpcReduction="10000"/>
          </a:bodyPr>
          <a:lstStyle/>
          <a:p>
            <a:pPr marL="82550" indent="0" algn="just">
              <a:lnSpc>
                <a:spcPct val="115000"/>
              </a:lnSpc>
              <a:spcAft>
                <a:spcPts val="600"/>
              </a:spcAft>
              <a:buNone/>
            </a:pPr>
            <a:r>
              <a:rPr lang="en-US" sz="2800" b="1" dirty="0">
                <a:latin typeface="Calibri" panose="020F0502020204030204" pitchFamily="34" charset="0"/>
                <a:ea typeface="Calibri" panose="020F0502020204030204" pitchFamily="34" charset="0"/>
                <a:cs typeface="Calibri" panose="020F0502020204030204" pitchFamily="34" charset="0"/>
              </a:rPr>
              <a:t>T</a:t>
            </a:r>
            <a:r>
              <a:rPr lang="en-US" sz="2800" b="1" dirty="0">
                <a:effectLst/>
                <a:latin typeface="Calibri" panose="020F0502020204030204" pitchFamily="34" charset="0"/>
                <a:ea typeface="Calibri" panose="020F0502020204030204" pitchFamily="34" charset="0"/>
                <a:cs typeface="Calibri" panose="020F0502020204030204" pitchFamily="34" charset="0"/>
              </a:rPr>
              <a:t>he five strategies for improving the quality of ECD in South Africa:</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2800" dirty="0">
                <a:effectLst/>
                <a:latin typeface="Calibri" panose="020F0502020204030204" pitchFamily="34" charset="0"/>
                <a:ea typeface="Times New Roman" panose="02020603050405020304" pitchFamily="18" charset="0"/>
                <a:cs typeface="Calibri" panose="020F0502020204030204" pitchFamily="34" charset="0"/>
              </a:rPr>
              <a:t>Curriculum-based </a:t>
            </a:r>
            <a:r>
              <a:rPr lang="en-GB" sz="2800" b="1" dirty="0">
                <a:effectLst/>
                <a:latin typeface="Calibri" panose="020F0502020204030204" pitchFamily="34" charset="0"/>
                <a:ea typeface="Times New Roman" panose="02020603050405020304" pitchFamily="18" charset="0"/>
                <a:cs typeface="Calibri" panose="020F0502020204030204" pitchFamily="34" charset="0"/>
              </a:rPr>
              <a:t>early learning</a:t>
            </a:r>
            <a:r>
              <a:rPr lang="en-GB" sz="2800" dirty="0">
                <a:effectLst/>
                <a:latin typeface="Calibri" panose="020F0502020204030204" pitchFamily="34" charset="0"/>
                <a:ea typeface="Times New Roman" panose="02020603050405020304" pitchFamily="18" charset="0"/>
                <a:cs typeface="Calibri" panose="020F0502020204030204" pitchFamily="34" charset="0"/>
              </a:rPr>
              <a:t> for all children birth to 5 years – implementing the National Curriculum Framework.</a:t>
            </a:r>
            <a:endParaRPr lang="en-GB" sz="2800" dirty="0">
              <a:effectLst/>
              <a:latin typeface="Calibri" panose="020F0502020204030204" pitchFamily="34" charset="0"/>
              <a:ea typeface="Times New Roman" panose="02020603050405020304" pitchFamily="18" charset="0"/>
            </a:endParaRPr>
          </a:p>
          <a:p>
            <a:pPr marL="342900" lvl="0" indent="-342900">
              <a:buFont typeface="+mj-lt"/>
              <a:buAutoNum type="arabicPeriod"/>
            </a:pPr>
            <a:r>
              <a:rPr lang="en-GB" sz="2800" dirty="0">
                <a:effectLst/>
                <a:latin typeface="Calibri" panose="020F0502020204030204" pitchFamily="34" charset="0"/>
                <a:ea typeface="Times New Roman" panose="02020603050405020304" pitchFamily="18" charset="0"/>
                <a:cs typeface="Calibri" panose="020F0502020204030204" pitchFamily="34" charset="0"/>
              </a:rPr>
              <a:t>Access to </a:t>
            </a:r>
            <a:r>
              <a:rPr lang="en-GB" sz="2800" dirty="0">
                <a:latin typeface="Calibri" panose="020F0502020204030204" pitchFamily="34" charset="0"/>
                <a:ea typeface="Times New Roman" panose="02020603050405020304" pitchFamily="18" charset="0"/>
                <a:cs typeface="Calibri" panose="020F0502020204030204" pitchFamily="34" charset="0"/>
              </a:rPr>
              <a:t>e</a:t>
            </a:r>
            <a:r>
              <a:rPr lang="en-GB" sz="2800" dirty="0">
                <a:effectLst/>
                <a:latin typeface="Calibri" panose="020F0502020204030204" pitchFamily="34" charset="0"/>
                <a:ea typeface="Times New Roman" panose="02020603050405020304" pitchFamily="18" charset="0"/>
                <a:cs typeface="Calibri" panose="020F0502020204030204" pitchFamily="34" charset="0"/>
              </a:rPr>
              <a:t>arly childhood development </a:t>
            </a:r>
            <a:r>
              <a:rPr lang="en-GB" sz="2800" b="1" dirty="0">
                <a:effectLst/>
                <a:latin typeface="Calibri" panose="020F0502020204030204" pitchFamily="34" charset="0"/>
                <a:ea typeface="Times New Roman" panose="02020603050405020304" pitchFamily="18" charset="0"/>
                <a:cs typeface="Calibri" panose="020F0502020204030204" pitchFamily="34" charset="0"/>
              </a:rPr>
              <a:t>programmes </a:t>
            </a:r>
            <a:r>
              <a:rPr lang="en-GB" sz="2800" dirty="0">
                <a:effectLst/>
                <a:latin typeface="Calibri" panose="020F0502020204030204" pitchFamily="34" charset="0"/>
                <a:ea typeface="Times New Roman" panose="02020603050405020304" pitchFamily="18" charset="0"/>
                <a:cs typeface="Calibri" panose="020F0502020204030204" pitchFamily="34" charset="0"/>
              </a:rPr>
              <a:t>for all children birth to 5 years – a continuum of programmes.</a:t>
            </a:r>
            <a:endParaRPr lang="en-GB" sz="2800" dirty="0">
              <a:effectLst/>
              <a:latin typeface="Calibri" panose="020F0502020204030204" pitchFamily="34" charset="0"/>
              <a:ea typeface="Times New Roman" panose="02020603050405020304" pitchFamily="18" charset="0"/>
            </a:endParaRPr>
          </a:p>
          <a:p>
            <a:pPr marL="342900" lvl="0" indent="-342900">
              <a:buFont typeface="+mj-lt"/>
              <a:buAutoNum type="arabicPeriod"/>
            </a:pPr>
            <a:r>
              <a:rPr lang="en-GB" sz="2800" b="1" dirty="0">
                <a:effectLst/>
                <a:latin typeface="Calibri" panose="020F0502020204030204" pitchFamily="34" charset="0"/>
                <a:ea typeface="Times New Roman" panose="02020603050405020304" pitchFamily="18" charset="0"/>
                <a:cs typeface="Calibri" panose="020F0502020204030204" pitchFamily="34" charset="0"/>
              </a:rPr>
              <a:t>Training</a:t>
            </a:r>
            <a:r>
              <a:rPr lang="en-GB" sz="2800" dirty="0">
                <a:effectLst/>
                <a:latin typeface="Calibri" panose="020F0502020204030204" pitchFamily="34" charset="0"/>
                <a:ea typeface="Times New Roman" panose="02020603050405020304" pitchFamily="18" charset="0"/>
                <a:cs typeface="Calibri" panose="020F0502020204030204" pitchFamily="34" charset="0"/>
              </a:rPr>
              <a:t> and development for all those working in ECD – career paths, with intensive but flexible training opportunities. </a:t>
            </a:r>
            <a:endParaRPr lang="en-GB" sz="2800" dirty="0">
              <a:effectLst/>
              <a:latin typeface="Calibri" panose="020F0502020204030204" pitchFamily="34" charset="0"/>
              <a:ea typeface="Times New Roman" panose="02020603050405020304" pitchFamily="18" charset="0"/>
            </a:endParaRPr>
          </a:p>
          <a:p>
            <a:pPr marL="342900" lvl="0" indent="-342900">
              <a:buFont typeface="+mj-lt"/>
              <a:buAutoNum type="arabicPeriod"/>
            </a:pPr>
            <a:r>
              <a:rPr lang="en-GB" sz="2800" dirty="0">
                <a:effectLst/>
                <a:latin typeface="Calibri" panose="020F0502020204030204" pitchFamily="34" charset="0"/>
                <a:ea typeface="Times New Roman" panose="02020603050405020304" pitchFamily="18" charset="0"/>
                <a:cs typeface="Calibri" panose="020F0502020204030204" pitchFamily="34" charset="0"/>
              </a:rPr>
              <a:t>Co-ordination of all early childhood development </a:t>
            </a:r>
            <a:r>
              <a:rPr lang="en-GB" sz="2800" b="1" dirty="0">
                <a:effectLst/>
                <a:latin typeface="Calibri" panose="020F0502020204030204" pitchFamily="34" charset="0"/>
                <a:ea typeface="Times New Roman" panose="02020603050405020304" pitchFamily="18" charset="0"/>
                <a:cs typeface="Calibri" panose="020F0502020204030204" pitchFamily="34" charset="0"/>
              </a:rPr>
              <a:t>services.</a:t>
            </a:r>
            <a:endParaRPr lang="en-GB" sz="2800" dirty="0">
              <a:effectLst/>
              <a:latin typeface="Calibri" panose="020F0502020204030204" pitchFamily="34" charset="0"/>
              <a:ea typeface="Times New Roman" panose="02020603050405020304" pitchFamily="18" charset="0"/>
            </a:endParaRPr>
          </a:p>
          <a:p>
            <a:pPr marL="342900" lvl="0" indent="-342900">
              <a:buFont typeface="+mj-lt"/>
              <a:buAutoNum type="arabicPeriod"/>
            </a:pPr>
            <a:r>
              <a:rPr lang="en-GB" sz="2800" dirty="0">
                <a:effectLst/>
                <a:latin typeface="Calibri" panose="020F0502020204030204" pitchFamily="34" charset="0"/>
                <a:ea typeface="Times New Roman" panose="02020603050405020304" pitchFamily="18" charset="0"/>
                <a:cs typeface="Calibri" panose="020F0502020204030204" pitchFamily="34" charset="0"/>
              </a:rPr>
              <a:t>A flexible </a:t>
            </a:r>
            <a:r>
              <a:rPr lang="en-GB" sz="2800" b="1" dirty="0">
                <a:effectLst/>
                <a:latin typeface="Calibri" panose="020F0502020204030204" pitchFamily="34" charset="0"/>
                <a:ea typeface="Times New Roman" panose="02020603050405020304" pitchFamily="18" charset="0"/>
                <a:cs typeface="Calibri" panose="020F0502020204030204" pitchFamily="34" charset="0"/>
              </a:rPr>
              <a:t>funding and provisioning</a:t>
            </a:r>
            <a:r>
              <a:rPr lang="en-GB" sz="2800" dirty="0">
                <a:effectLst/>
                <a:latin typeface="Calibri" panose="020F0502020204030204" pitchFamily="34" charset="0"/>
                <a:ea typeface="Times New Roman" panose="02020603050405020304" pitchFamily="18" charset="0"/>
                <a:cs typeface="Calibri" panose="020F0502020204030204" pitchFamily="34" charset="0"/>
              </a:rPr>
              <a:t> framework. </a:t>
            </a:r>
            <a:endParaRPr lang="en-GB" sz="2800" dirty="0">
              <a:effectLst/>
              <a:latin typeface="Calibri" panose="020F0502020204030204" pitchFamily="34" charset="0"/>
              <a:ea typeface="Times New Roman" panose="02020603050405020304" pitchFamily="18" charset="0"/>
            </a:endParaRPr>
          </a:p>
          <a:p>
            <a:endParaRPr lang="en-GB" dirty="0"/>
          </a:p>
        </p:txBody>
      </p:sp>
      <p:sp>
        <p:nvSpPr>
          <p:cNvPr id="5" name="Title 4">
            <a:extLst>
              <a:ext uri="{FF2B5EF4-FFF2-40B4-BE49-F238E27FC236}">
                <a16:creationId xmlns:a16="http://schemas.microsoft.com/office/drawing/2014/main" id="{C6F1201A-E2ED-4801-8CF9-69FE2FBBF74F}"/>
              </a:ext>
            </a:extLst>
          </p:cNvPr>
          <p:cNvSpPr txBox="1">
            <a:spLocks/>
          </p:cNvSpPr>
          <p:nvPr/>
        </p:nvSpPr>
        <p:spPr>
          <a:xfrm>
            <a:off x="125760" y="0"/>
            <a:ext cx="8892480" cy="83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cap="small" dirty="0">
                <a:solidFill>
                  <a:schemeClr val="accent2">
                    <a:lumMod val="75000"/>
                  </a:schemeClr>
                </a:solidFill>
                <a:cs typeface="Arial" panose="020B0604020202020204" pitchFamily="34" charset="0"/>
              </a:rPr>
              <a:t>The Vision for ECD with DBE</a:t>
            </a:r>
            <a:endParaRPr lang="en-US" sz="4000" dirty="0">
              <a:solidFill>
                <a:schemeClr val="accent2">
                  <a:lumMod val="75000"/>
                </a:schemeClr>
              </a:solidFill>
            </a:endParaRPr>
          </a:p>
        </p:txBody>
      </p:sp>
      <p:sp>
        <p:nvSpPr>
          <p:cNvPr id="4" name="TextBox 3"/>
          <p:cNvSpPr txBox="1"/>
          <p:nvPr/>
        </p:nvSpPr>
        <p:spPr>
          <a:xfrm>
            <a:off x="7452320" y="6381328"/>
            <a:ext cx="732412" cy="369332"/>
          </a:xfrm>
          <a:prstGeom prst="rect">
            <a:avLst/>
          </a:prstGeom>
          <a:noFill/>
        </p:spPr>
        <p:txBody>
          <a:bodyPr wrap="square" rtlCol="0">
            <a:spAutoFit/>
          </a:bodyPr>
          <a:lstStyle/>
          <a:p>
            <a:r>
              <a:rPr lang="en-GB" dirty="0"/>
              <a:t>15</a:t>
            </a:r>
            <a:endParaRPr lang="en-ZA" dirty="0"/>
          </a:p>
        </p:txBody>
      </p:sp>
      <p:pic>
        <p:nvPicPr>
          <p:cNvPr id="6" name="Picture 5"/>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386972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80728"/>
          </a:xfrm>
        </p:spPr>
        <p:txBody>
          <a:bodyPr>
            <a:normAutofit/>
          </a:bodyPr>
          <a:lstStyle/>
          <a:p>
            <a:r>
              <a:rPr lang="en-ZA" sz="4000" b="1" dirty="0">
                <a:solidFill>
                  <a:schemeClr val="accent2">
                    <a:lumMod val="75000"/>
                  </a:schemeClr>
                </a:solidFill>
              </a:rPr>
              <a:t>EARLY CHILDHOOD DEVELOPMENT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145205"/>
              </p:ext>
            </p:extLst>
          </p:nvPr>
        </p:nvGraphicFramePr>
        <p:xfrm>
          <a:off x="107505" y="836712"/>
          <a:ext cx="8838728" cy="5289452"/>
        </p:xfrm>
        <a:graphic>
          <a:graphicData uri="http://schemas.openxmlformats.org/drawingml/2006/table">
            <a:tbl>
              <a:tblPr firstRow="1" bandRow="1">
                <a:tableStyleId>{21E4AEA4-8DFA-4A89-87EB-49C32662AFE0}</a:tableStyleId>
              </a:tblPr>
              <a:tblGrid>
                <a:gridCol w="2759936">
                  <a:extLst>
                    <a:ext uri="{9D8B030D-6E8A-4147-A177-3AD203B41FA5}">
                      <a16:colId xmlns:a16="http://schemas.microsoft.com/office/drawing/2014/main" val="2544149028"/>
                    </a:ext>
                  </a:extLst>
                </a:gridCol>
                <a:gridCol w="3617228">
                  <a:extLst>
                    <a:ext uri="{9D8B030D-6E8A-4147-A177-3AD203B41FA5}">
                      <a16:colId xmlns:a16="http://schemas.microsoft.com/office/drawing/2014/main" val="3450366837"/>
                    </a:ext>
                  </a:extLst>
                </a:gridCol>
                <a:gridCol w="2461564">
                  <a:extLst>
                    <a:ext uri="{9D8B030D-6E8A-4147-A177-3AD203B41FA5}">
                      <a16:colId xmlns:a16="http://schemas.microsoft.com/office/drawing/2014/main" val="3816042155"/>
                    </a:ext>
                  </a:extLst>
                </a:gridCol>
              </a:tblGrid>
              <a:tr h="563318">
                <a:tc>
                  <a:txBody>
                    <a:bodyPr/>
                    <a:lstStyle/>
                    <a:p>
                      <a:r>
                        <a:rPr lang="en-GB" sz="1600" b="1" kern="1200" dirty="0">
                          <a:solidFill>
                            <a:schemeClr val="lt1"/>
                          </a:solidFill>
                          <a:effectLst/>
                          <a:latin typeface="+mn-lt"/>
                          <a:ea typeface="+mn-ea"/>
                          <a:cs typeface="+mn-cs"/>
                        </a:rPr>
                        <a:t>SONA COMMITMENTS</a:t>
                      </a:r>
                      <a:endParaRPr lang="en-ZA" sz="1600" dirty="0"/>
                    </a:p>
                  </a:txBody>
                  <a:tcPr/>
                </a:tc>
                <a:tc>
                  <a:txBody>
                    <a:bodyPr/>
                    <a:lstStyle/>
                    <a:p>
                      <a:r>
                        <a:rPr lang="en-GB" sz="1600" b="1" kern="1200" dirty="0">
                          <a:solidFill>
                            <a:schemeClr val="lt1"/>
                          </a:solidFill>
                          <a:effectLst/>
                          <a:latin typeface="+mn-lt"/>
                          <a:ea typeface="+mn-ea"/>
                          <a:cs typeface="+mn-cs"/>
                        </a:rPr>
                        <a:t>PROGRESS REPORT</a:t>
                      </a:r>
                      <a:endParaRPr lang="en-ZA" sz="1600" dirty="0"/>
                    </a:p>
                  </a:txBody>
                  <a:tcPr/>
                </a:tc>
                <a:tc>
                  <a:txBody>
                    <a:bodyPr/>
                    <a:lstStyle/>
                    <a:p>
                      <a:r>
                        <a:rPr lang="en-ZA" sz="1600" dirty="0"/>
                        <a:t>CHALLENGES</a:t>
                      </a:r>
                    </a:p>
                  </a:txBody>
                  <a:tcPr/>
                </a:tc>
                <a:extLst>
                  <a:ext uri="{0D108BD9-81ED-4DB2-BD59-A6C34878D82A}">
                    <a16:rowId xmlns:a16="http://schemas.microsoft.com/office/drawing/2014/main" val="221981561"/>
                  </a:ext>
                </a:extLst>
              </a:tr>
              <a:tr h="4726134">
                <a:tc>
                  <a:txBody>
                    <a:bodyPr/>
                    <a:lstStyle/>
                    <a:p>
                      <a:pPr algn="just"/>
                      <a:r>
                        <a:rPr lang="en-GB" sz="1600" b="1" kern="1200" dirty="0">
                          <a:solidFill>
                            <a:schemeClr val="dk1"/>
                          </a:solidFill>
                          <a:effectLst/>
                          <a:latin typeface="+mn-lt"/>
                          <a:ea typeface="+mn-ea"/>
                          <a:cs typeface="+mn-cs"/>
                        </a:rPr>
                        <a:t>2019 COMMITMENTS</a:t>
                      </a:r>
                    </a:p>
                    <a:p>
                      <a:pPr algn="just"/>
                      <a:r>
                        <a:rPr lang="en-GB" sz="1600" b="0" kern="1200" dirty="0">
                          <a:solidFill>
                            <a:schemeClr val="dk1"/>
                          </a:solidFill>
                          <a:effectLst/>
                          <a:latin typeface="+mn-lt"/>
                          <a:ea typeface="+mn-ea"/>
                          <a:cs typeface="+mn-cs"/>
                        </a:rPr>
                        <a:t>This year, we will migrate responsibility for ECD centres from Social Development to Basic Education, and proceed with the process towards two years of compulsory ECD for all children before they enter grade 1</a:t>
                      </a:r>
                    </a:p>
                    <a:p>
                      <a:endParaRPr lang="en-GB" sz="1600" b="1" kern="1200" dirty="0">
                        <a:solidFill>
                          <a:schemeClr val="dk1"/>
                        </a:solidFill>
                        <a:effectLst/>
                        <a:latin typeface="+mn-lt"/>
                        <a:ea typeface="+mn-ea"/>
                        <a:cs typeface="+mn-cs"/>
                      </a:endParaRPr>
                    </a:p>
                    <a:p>
                      <a:r>
                        <a:rPr lang="en-GB" sz="1600" b="1" kern="1200" dirty="0">
                          <a:solidFill>
                            <a:schemeClr val="dk1"/>
                          </a:solidFill>
                          <a:effectLst/>
                          <a:latin typeface="+mn-lt"/>
                          <a:ea typeface="+mn-ea"/>
                          <a:cs typeface="+mn-cs"/>
                        </a:rPr>
                        <a:t>2020 COMMITMENTS</a:t>
                      </a:r>
                    </a:p>
                    <a:p>
                      <a:pPr algn="just"/>
                      <a:r>
                        <a:rPr lang="en-GB" sz="1600" b="0" kern="1200" dirty="0">
                          <a:solidFill>
                            <a:schemeClr val="dk1"/>
                          </a:solidFill>
                          <a:effectLst/>
                          <a:latin typeface="+mn-lt"/>
                          <a:ea typeface="+mn-ea"/>
                          <a:cs typeface="+mn-cs"/>
                        </a:rPr>
                        <a:t>The investments we make now in ECD and early school learning will yield great economic benefits in the next two decades – and beyond.</a:t>
                      </a:r>
                      <a:endParaRPr lang="en-ZA" sz="1600" b="0" dirty="0">
                        <a:latin typeface="+mn-lt"/>
                      </a:endParaRP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The seven (7) </a:t>
                      </a:r>
                      <a:r>
                        <a:rPr kumimoji="0" lang="en-US" sz="1600" b="0" i="0" u="none" strike="noStrike" kern="1200" cap="none" spc="0" normalizeH="0" baseline="0" noProof="0" dirty="0" err="1">
                          <a:ln>
                            <a:noFill/>
                          </a:ln>
                          <a:solidFill>
                            <a:schemeClr val="tx1"/>
                          </a:solidFill>
                          <a:effectLst/>
                          <a:uLnTx/>
                          <a:uFillTx/>
                          <a:latin typeface="+mn-lt"/>
                          <a:ea typeface="+mn-ea"/>
                          <a:cs typeface="+mn-cs"/>
                        </a:rPr>
                        <a:t>workstreams</a:t>
                      </a:r>
                      <a:r>
                        <a:rPr kumimoji="0" lang="en-US" sz="1600" b="0" i="0" u="none" strike="noStrike" kern="1200" cap="none" spc="0" normalizeH="0" baseline="0" noProof="0" dirty="0">
                          <a:ln>
                            <a:noFill/>
                          </a:ln>
                          <a:solidFill>
                            <a:schemeClr val="tx1"/>
                          </a:solidFill>
                          <a:effectLst/>
                          <a:uLnTx/>
                          <a:uFillTx/>
                          <a:latin typeface="+mn-lt"/>
                          <a:ea typeface="+mn-ea"/>
                          <a:cs typeface="+mn-cs"/>
                        </a:rPr>
                        <a:t> have shifted their focus to ensuring the readiness of DBE to fulfil the ECD function from 1 April 2022.</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The Minister of Finance tabled the function shift in the Medium Term Budget Policy Statement on 11 November 2021.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The </a:t>
                      </a:r>
                      <a:r>
                        <a:rPr kumimoji="0" lang="en-US" sz="1600" b="0" i="0" u="none" strike="noStrike" kern="1200" cap="none" spc="0" normalizeH="0" baseline="0" noProof="0" dirty="0" err="1">
                          <a:ln>
                            <a:noFill/>
                          </a:ln>
                          <a:solidFill>
                            <a:schemeClr val="tx1"/>
                          </a:solidFill>
                          <a:effectLst/>
                          <a:uLnTx/>
                          <a:uFillTx/>
                          <a:latin typeface="+mn-lt"/>
                          <a:ea typeface="+mn-ea"/>
                          <a:cs typeface="+mn-cs"/>
                        </a:rPr>
                        <a:t>labour</a:t>
                      </a:r>
                      <a:r>
                        <a:rPr kumimoji="0" lang="en-US" sz="1600" b="0" i="0" u="none" strike="noStrike" kern="1200" cap="none" spc="0" normalizeH="0" baseline="0" noProof="0" dirty="0">
                          <a:ln>
                            <a:noFill/>
                          </a:ln>
                          <a:solidFill>
                            <a:schemeClr val="tx1"/>
                          </a:solidFill>
                          <a:effectLst/>
                          <a:uLnTx/>
                          <a:uFillTx/>
                          <a:latin typeface="+mn-lt"/>
                          <a:ea typeface="+mn-ea"/>
                          <a:cs typeface="+mn-cs"/>
                        </a:rPr>
                        <a:t> relations processes are continuing at both the national and provincial level, and no major challenges have been noted yet.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An ECD Census and Early Learning Index (“Thrive by Five”) are nearing completion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A Public Expenditure and Institutional Review is taking place to support migration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0" marB="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chemeClr val="tx1"/>
                          </a:solidFill>
                          <a:effectLst/>
                          <a:uLnTx/>
                          <a:uFillTx/>
                          <a:latin typeface="+mn-lt"/>
                          <a:ea typeface="+mn-ea"/>
                          <a:cs typeface="+mn-cs"/>
                        </a:rPr>
                        <a:t>Delays in the finalisation of the identification of warm bodies in NW and MPU.</a:t>
                      </a:r>
                    </a:p>
                  </a:txBody>
                  <a:tcPr/>
                </a:tc>
                <a:extLst>
                  <a:ext uri="{0D108BD9-81ED-4DB2-BD59-A6C34878D82A}">
                    <a16:rowId xmlns:a16="http://schemas.microsoft.com/office/drawing/2014/main" val="948660835"/>
                  </a:ext>
                </a:extLst>
              </a:tr>
            </a:tbl>
          </a:graphicData>
        </a:graphic>
      </p:graphicFrame>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fld id="{E2C0AE55-7E06-4976-960B-3D98813CB3CF}" type="slidenum">
              <a:rPr lang="en-ZA" smtClean="0">
                <a:solidFill>
                  <a:prstClr val="black">
                    <a:tint val="75000"/>
                  </a:prstClr>
                </a:solidFill>
              </a:rPr>
              <a:pPr/>
              <a:t>16</a:t>
            </a:fld>
            <a:endParaRPr lang="en-ZA"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0" y="6126164"/>
            <a:ext cx="1691680" cy="731835"/>
          </a:xfrm>
          <a:prstGeom prst="rect">
            <a:avLst/>
          </a:prstGeom>
        </p:spPr>
      </p:pic>
      <p:sp>
        <p:nvSpPr>
          <p:cNvPr id="7" name="TextBox 6"/>
          <p:cNvSpPr txBox="1"/>
          <p:nvPr/>
        </p:nvSpPr>
        <p:spPr>
          <a:xfrm>
            <a:off x="7320636" y="6381328"/>
            <a:ext cx="864096" cy="369332"/>
          </a:xfrm>
          <a:prstGeom prst="rect">
            <a:avLst/>
          </a:prstGeom>
          <a:noFill/>
        </p:spPr>
        <p:txBody>
          <a:bodyPr wrap="square" rtlCol="0">
            <a:spAutoFit/>
          </a:bodyPr>
          <a:lstStyle/>
          <a:p>
            <a:r>
              <a:rPr lang="en-US" dirty="0"/>
              <a:t>16</a:t>
            </a:r>
            <a:endParaRPr lang="en-ZA" dirty="0"/>
          </a:p>
        </p:txBody>
      </p:sp>
    </p:spTree>
    <p:extLst>
      <p:ext uri="{BB962C8B-B14F-4D97-AF65-F5344CB8AC3E}">
        <p14:creationId xmlns:p14="http://schemas.microsoft.com/office/powerpoint/2010/main" val="407852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028384" cy="476672"/>
          </a:xfrm>
        </p:spPr>
        <p:txBody>
          <a:bodyPr>
            <a:noAutofit/>
          </a:bodyPr>
          <a:lstStyle/>
          <a:p>
            <a:r>
              <a:rPr lang="en-GB" b="1" dirty="0">
                <a:solidFill>
                  <a:schemeClr val="accent2">
                    <a:lumMod val="75000"/>
                  </a:schemeClr>
                </a:solidFill>
              </a:rPr>
              <a:t>READING</a:t>
            </a:r>
            <a:endParaRPr lang="en-ZA" sz="7200"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5860549"/>
              </p:ext>
            </p:extLst>
          </p:nvPr>
        </p:nvGraphicFramePr>
        <p:xfrm>
          <a:off x="107504" y="682038"/>
          <a:ext cx="8892479" cy="6036325"/>
        </p:xfrm>
        <a:graphic>
          <a:graphicData uri="http://schemas.openxmlformats.org/drawingml/2006/table">
            <a:tbl>
              <a:tblPr firstRow="1" bandRow="1">
                <a:tableStyleId>{21E4AEA4-8DFA-4A89-87EB-49C32662AFE0}</a:tableStyleId>
              </a:tblPr>
              <a:tblGrid>
                <a:gridCol w="1976220">
                  <a:extLst>
                    <a:ext uri="{9D8B030D-6E8A-4147-A177-3AD203B41FA5}">
                      <a16:colId xmlns:a16="http://schemas.microsoft.com/office/drawing/2014/main" val="2544149028"/>
                    </a:ext>
                  </a:extLst>
                </a:gridCol>
                <a:gridCol w="5123537">
                  <a:extLst>
                    <a:ext uri="{9D8B030D-6E8A-4147-A177-3AD203B41FA5}">
                      <a16:colId xmlns:a16="http://schemas.microsoft.com/office/drawing/2014/main" val="3450366837"/>
                    </a:ext>
                  </a:extLst>
                </a:gridCol>
                <a:gridCol w="1792722">
                  <a:extLst>
                    <a:ext uri="{9D8B030D-6E8A-4147-A177-3AD203B41FA5}">
                      <a16:colId xmlns:a16="http://schemas.microsoft.com/office/drawing/2014/main" val="1077235863"/>
                    </a:ext>
                  </a:extLst>
                </a:gridCol>
              </a:tblGrid>
              <a:tr h="469216">
                <a:tc>
                  <a:txBody>
                    <a:bodyPr/>
                    <a:lstStyle/>
                    <a:p>
                      <a:r>
                        <a:rPr lang="en-GB" sz="1400" b="1" kern="1200" dirty="0">
                          <a:solidFill>
                            <a:schemeClr val="lt1"/>
                          </a:solidFill>
                          <a:effectLst/>
                          <a:latin typeface="+mn-lt"/>
                          <a:ea typeface="+mn-ea"/>
                          <a:cs typeface="+mn-cs"/>
                        </a:rPr>
                        <a:t>SONA COMMITMENTS</a:t>
                      </a:r>
                      <a:endParaRPr lang="en-ZA" sz="1400" dirty="0"/>
                    </a:p>
                  </a:txBody>
                  <a:tcPr/>
                </a:tc>
                <a:tc>
                  <a:txBody>
                    <a:bodyPr/>
                    <a:lstStyle/>
                    <a:p>
                      <a:r>
                        <a:rPr lang="en-GB" sz="1200" b="1" kern="1200" dirty="0">
                          <a:solidFill>
                            <a:schemeClr val="lt1"/>
                          </a:solidFill>
                          <a:effectLst/>
                          <a:latin typeface="+mn-lt"/>
                          <a:ea typeface="+mn-ea"/>
                          <a:cs typeface="+mn-cs"/>
                        </a:rPr>
                        <a:t>PROGRESS REPORT</a:t>
                      </a:r>
                      <a:endParaRPr lang="en-ZA" sz="1200" dirty="0"/>
                    </a:p>
                  </a:txBody>
                  <a:tcPr/>
                </a:tc>
                <a:tc>
                  <a:txBody>
                    <a:bodyPr/>
                    <a:lstStyle/>
                    <a:p>
                      <a:r>
                        <a:rPr lang="en-ZA" sz="1600" dirty="0"/>
                        <a:t>CHALLENGES</a:t>
                      </a:r>
                    </a:p>
                  </a:txBody>
                  <a:tcPr/>
                </a:tc>
                <a:extLst>
                  <a:ext uri="{0D108BD9-81ED-4DB2-BD59-A6C34878D82A}">
                    <a16:rowId xmlns:a16="http://schemas.microsoft.com/office/drawing/2014/main" val="221981561"/>
                  </a:ext>
                </a:extLst>
              </a:tr>
              <a:tr h="5567109">
                <a:tc>
                  <a:txBody>
                    <a:bodyPr/>
                    <a:lstStyle/>
                    <a:p>
                      <a:pPr algn="just"/>
                      <a:r>
                        <a:rPr lang="en-ZA" sz="1800" b="1" kern="1200" dirty="0">
                          <a:solidFill>
                            <a:schemeClr val="dk1"/>
                          </a:solidFill>
                          <a:effectLst/>
                          <a:latin typeface="+mn-lt"/>
                          <a:ea typeface="+mn-ea"/>
                          <a:cs typeface="+mn-cs"/>
                        </a:rPr>
                        <a:t>2019/2020 COMMITMENTS</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dk1"/>
                          </a:solidFill>
                          <a:effectLst/>
                          <a:latin typeface="+mn-lt"/>
                          <a:ea typeface="+mn-ea"/>
                          <a:cs typeface="+mn-cs"/>
                        </a:rPr>
                        <a:t>We are implementing the Early Grade Reading Programme, which consists of an integrated package of lesson plans, additional reading materials &amp; professional support to Foundation Phase teachers.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rPr>
                        <a:t>EARLY GRADE READING STUDY (EGRS)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rPr>
                        <a:t>Reading Support </a:t>
                      </a:r>
                      <a:r>
                        <a:rPr kumimoji="0" lang="en-US" sz="1800" b="1" i="0" u="none" strike="noStrike" kern="1200" cap="none" spc="0" normalizeH="0" baseline="0" noProof="0" dirty="0" err="1">
                          <a:ln>
                            <a:noFill/>
                          </a:ln>
                          <a:solidFill>
                            <a:schemeClr val="tx1"/>
                          </a:solidFill>
                          <a:effectLst/>
                          <a:uLnTx/>
                          <a:uFillTx/>
                          <a:latin typeface="+mn-lt"/>
                          <a:ea typeface="Arial Unicode MS"/>
                          <a:cs typeface="Times New Roman" panose="02020603050405020304" pitchFamily="18" charset="0"/>
                        </a:rPr>
                        <a:t>Programme</a:t>
                      </a:r>
                      <a:r>
                        <a:rPr kumimoji="0" lang="en-US" sz="1800" b="1"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rPr>
                        <a:t> in NW: </a:t>
                      </a:r>
                      <a:r>
                        <a:rPr kumimoji="0" lang="en-US" sz="1800" b="0"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rPr>
                        <a:t>T</a:t>
                      </a:r>
                      <a:r>
                        <a:rPr kumimoji="0" lang="en-US" sz="1600" b="0"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rPr>
                        <a:t>he structured lesson plan </a:t>
                      </a:r>
                      <a:r>
                        <a:rPr kumimoji="0" lang="en-US" sz="1600" b="0" i="0" u="none" strike="noStrike" kern="1200" cap="none" spc="0" normalizeH="0" baseline="0" noProof="0" dirty="0" err="1">
                          <a:ln>
                            <a:noFill/>
                          </a:ln>
                          <a:solidFill>
                            <a:schemeClr val="tx1"/>
                          </a:solidFill>
                          <a:effectLst/>
                          <a:uLnTx/>
                          <a:uFillTx/>
                          <a:latin typeface="+mn-lt"/>
                          <a:ea typeface="Arial Unicode MS"/>
                          <a:cs typeface="Times New Roman" panose="02020603050405020304" pitchFamily="18" charset="0"/>
                        </a:rPr>
                        <a:t>programme</a:t>
                      </a:r>
                      <a:r>
                        <a:rPr kumimoji="0" lang="en-US" sz="1600" b="0"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rPr>
                        <a:t> &amp; materials were implemented in 260 schools in Gr 1 to 3 for EFAL &amp; Setswana in North West (2019-2020).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rPr>
                        <a:t>Implementation in Dr RSM in 140 schools 2021-2022. Teacher training and materials for EFAL and Setswana with tablet based lesson plans; coaching and DH-led coaching</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rPr>
                        <a:t>Coaching course: </a:t>
                      </a:r>
                      <a:r>
                        <a:rPr kumimoji="0" lang="en-US" sz="1600" b="0" i="0" u="none" strike="noStrike" kern="1200" cap="none" spc="0" normalizeH="0" baseline="0" noProof="0" dirty="0">
                          <a:ln>
                            <a:noFill/>
                          </a:ln>
                          <a:solidFill>
                            <a:prstClr val="black"/>
                          </a:solidFill>
                          <a:effectLst/>
                          <a:uLnTx/>
                          <a:uFillTx/>
                          <a:latin typeface="+mn-lt"/>
                          <a:ea typeface="Arial Unicode MS"/>
                          <a:cs typeface="Times New Roman" panose="02020603050405020304" pitchFamily="18" charset="0"/>
                        </a:rPr>
                        <a:t>Norms and Standards for coaching have been drafted, and a coaching course has been developed and accredited with the University of Johannesburg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rPr>
                        <a:t>African Languages Reading Benchmarks: </a:t>
                      </a:r>
                      <a:r>
                        <a:rPr kumimoji="0" lang="en-US" sz="1600" b="0"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rPr>
                        <a:t>Reading benchmarks already complete in the Nguni languages; Instrument development for </a:t>
                      </a:r>
                      <a:r>
                        <a:rPr kumimoji="0" lang="en-US" sz="1600" b="0" i="0" u="none" strike="noStrike" kern="1200" cap="none" spc="0" normalizeH="0" baseline="0" noProof="0" dirty="0" err="1">
                          <a:ln>
                            <a:noFill/>
                          </a:ln>
                          <a:solidFill>
                            <a:schemeClr val="tx1"/>
                          </a:solidFill>
                          <a:effectLst/>
                          <a:uLnTx/>
                          <a:uFillTx/>
                          <a:latin typeface="+mn-lt"/>
                          <a:ea typeface="Arial Unicode MS"/>
                          <a:cs typeface="Times New Roman" panose="02020603050405020304" pitchFamily="18" charset="0"/>
                        </a:rPr>
                        <a:t>XiTsonga</a:t>
                      </a:r>
                      <a:r>
                        <a:rPr kumimoji="0" lang="en-US" sz="1600" b="0"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rPr>
                        <a:t> data collection </a:t>
                      </a:r>
                      <a:r>
                        <a:rPr kumimoji="0" lang="en-US" sz="1600" b="0" i="0" u="none" strike="noStrike" kern="1200" cap="none" spc="0" normalizeH="0" baseline="0" noProof="0" dirty="0" err="1">
                          <a:ln>
                            <a:noFill/>
                          </a:ln>
                          <a:solidFill>
                            <a:schemeClr val="tx1"/>
                          </a:solidFill>
                          <a:effectLst/>
                          <a:uLnTx/>
                          <a:uFillTx/>
                          <a:latin typeface="+mn-lt"/>
                          <a:ea typeface="Arial Unicode MS"/>
                          <a:cs typeface="Times New Roman" panose="02020603050405020304" pitchFamily="18" charset="0"/>
                        </a:rPr>
                        <a:t>finalised</a:t>
                      </a:r>
                      <a:r>
                        <a:rPr kumimoji="0" lang="en-US" sz="1600" b="0"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rPr>
                        <a:t>. Language experts appointed, Sepedi data collection completed for benchmarks. Data collection for Setswana &amp; EFAL completed.</a:t>
                      </a:r>
                      <a:endParaRPr kumimoji="0" lang="en-US" sz="1800" b="0"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rPr>
                        <a:t>Restrictions in  accessing schools in 2020 and 2021</a:t>
                      </a:r>
                    </a:p>
                  </a:txBody>
                  <a:tcPr marL="68580" marR="68580" marT="0" marB="0"/>
                </a:tc>
                <a:extLst>
                  <a:ext uri="{0D108BD9-81ED-4DB2-BD59-A6C34878D82A}">
                    <a16:rowId xmlns:a16="http://schemas.microsoft.com/office/drawing/2014/main" val="948660835"/>
                  </a:ext>
                </a:extLst>
              </a:tr>
            </a:tbl>
          </a:graphicData>
        </a:graphic>
      </p:graphicFrame>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fld id="{E2C0AE55-7E06-4976-960B-3D98813CB3CF}" type="slidenum">
              <a:rPr lang="en-ZA" smtClean="0">
                <a:solidFill>
                  <a:prstClr val="black">
                    <a:tint val="75000"/>
                  </a:prstClr>
                </a:solidFill>
              </a:rPr>
              <a:pPr/>
              <a:t>17</a:t>
            </a:fld>
            <a:endParaRPr lang="en-ZA" dirty="0">
              <a:solidFill>
                <a:prstClr val="black">
                  <a:tint val="75000"/>
                </a:prstClr>
              </a:solidFill>
            </a:endParaRPr>
          </a:p>
        </p:txBody>
      </p:sp>
    </p:spTree>
    <p:extLst>
      <p:ext uri="{BB962C8B-B14F-4D97-AF65-F5344CB8AC3E}">
        <p14:creationId xmlns:p14="http://schemas.microsoft.com/office/powerpoint/2010/main" val="4074396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028384" cy="476672"/>
          </a:xfrm>
        </p:spPr>
        <p:txBody>
          <a:bodyPr>
            <a:noAutofit/>
          </a:bodyPr>
          <a:lstStyle/>
          <a:p>
            <a:r>
              <a:rPr lang="en-GB" b="1" dirty="0">
                <a:solidFill>
                  <a:schemeClr val="accent2">
                    <a:lumMod val="75000"/>
                  </a:schemeClr>
                </a:solidFill>
              </a:rPr>
              <a:t>READING</a:t>
            </a:r>
            <a:endParaRPr lang="en-ZA" sz="7200"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42390899"/>
              </p:ext>
            </p:extLst>
          </p:nvPr>
        </p:nvGraphicFramePr>
        <p:xfrm>
          <a:off x="0" y="682038"/>
          <a:ext cx="9108504" cy="6036325"/>
        </p:xfrm>
        <a:graphic>
          <a:graphicData uri="http://schemas.openxmlformats.org/drawingml/2006/table">
            <a:tbl>
              <a:tblPr firstRow="1" bandRow="1">
                <a:tableStyleId>{21E4AEA4-8DFA-4A89-87EB-49C32662AFE0}</a:tableStyleId>
              </a:tblPr>
              <a:tblGrid>
                <a:gridCol w="2024229">
                  <a:extLst>
                    <a:ext uri="{9D8B030D-6E8A-4147-A177-3AD203B41FA5}">
                      <a16:colId xmlns:a16="http://schemas.microsoft.com/office/drawing/2014/main" val="2544149028"/>
                    </a:ext>
                  </a:extLst>
                </a:gridCol>
                <a:gridCol w="5248003">
                  <a:extLst>
                    <a:ext uri="{9D8B030D-6E8A-4147-A177-3AD203B41FA5}">
                      <a16:colId xmlns:a16="http://schemas.microsoft.com/office/drawing/2014/main" val="3450366837"/>
                    </a:ext>
                  </a:extLst>
                </a:gridCol>
                <a:gridCol w="1836272">
                  <a:extLst>
                    <a:ext uri="{9D8B030D-6E8A-4147-A177-3AD203B41FA5}">
                      <a16:colId xmlns:a16="http://schemas.microsoft.com/office/drawing/2014/main" val="1077235863"/>
                    </a:ext>
                  </a:extLst>
                </a:gridCol>
              </a:tblGrid>
              <a:tr h="469216">
                <a:tc>
                  <a:txBody>
                    <a:bodyPr/>
                    <a:lstStyle/>
                    <a:p>
                      <a:r>
                        <a:rPr lang="en-GB" sz="1400" b="1" kern="1200" dirty="0">
                          <a:solidFill>
                            <a:schemeClr val="lt1"/>
                          </a:solidFill>
                          <a:effectLst/>
                          <a:latin typeface="+mn-lt"/>
                          <a:ea typeface="+mn-ea"/>
                          <a:cs typeface="+mn-cs"/>
                        </a:rPr>
                        <a:t>SONA COMMITMENTS</a:t>
                      </a:r>
                      <a:endParaRPr lang="en-ZA" sz="1400" dirty="0"/>
                    </a:p>
                  </a:txBody>
                  <a:tcPr/>
                </a:tc>
                <a:tc>
                  <a:txBody>
                    <a:bodyPr/>
                    <a:lstStyle/>
                    <a:p>
                      <a:r>
                        <a:rPr lang="en-GB" sz="1200" b="1" kern="1200" dirty="0">
                          <a:solidFill>
                            <a:schemeClr val="lt1"/>
                          </a:solidFill>
                          <a:effectLst/>
                          <a:latin typeface="+mn-lt"/>
                          <a:ea typeface="+mn-ea"/>
                          <a:cs typeface="+mn-cs"/>
                        </a:rPr>
                        <a:t>PROGRESS REPORT</a:t>
                      </a:r>
                      <a:endParaRPr lang="en-ZA" sz="1200" dirty="0"/>
                    </a:p>
                  </a:txBody>
                  <a:tcPr/>
                </a:tc>
                <a:tc>
                  <a:txBody>
                    <a:bodyPr/>
                    <a:lstStyle/>
                    <a:p>
                      <a:r>
                        <a:rPr lang="en-ZA" sz="1600" dirty="0"/>
                        <a:t>CHALLENGES</a:t>
                      </a:r>
                    </a:p>
                  </a:txBody>
                  <a:tcPr/>
                </a:tc>
                <a:extLst>
                  <a:ext uri="{0D108BD9-81ED-4DB2-BD59-A6C34878D82A}">
                    <a16:rowId xmlns:a16="http://schemas.microsoft.com/office/drawing/2014/main" val="221981561"/>
                  </a:ext>
                </a:extLst>
              </a:tr>
              <a:tr h="5567109">
                <a:tc>
                  <a:txBody>
                    <a:bodyPr/>
                    <a:lstStyle/>
                    <a:p>
                      <a:pPr algn="just"/>
                      <a:r>
                        <a:rPr lang="en-ZA" sz="1800" b="1" kern="1200" dirty="0">
                          <a:solidFill>
                            <a:schemeClr val="dk1"/>
                          </a:solidFill>
                          <a:effectLst/>
                          <a:latin typeface="+mn-lt"/>
                          <a:ea typeface="+mn-ea"/>
                          <a:cs typeface="+mn-cs"/>
                        </a:rPr>
                        <a:t>2019/2020 COMMITMENTS</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dk1"/>
                          </a:solidFill>
                          <a:effectLst/>
                          <a:latin typeface="+mn-lt"/>
                          <a:ea typeface="+mn-ea"/>
                          <a:cs typeface="+mn-cs"/>
                        </a:rPr>
                        <a:t>We are implementing the Early Grade Reading Programme, which consists of an integrated package of lesson plans, additional reading materials &amp; professional support to Foundation Phase teachers.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rPr>
                        <a:t>PRIMARY SCHOOL READING IMPROVEMENT PROGRAMME (PSRIP):</a:t>
                      </a:r>
                      <a:endParaRPr lang="en-ZA" sz="1600" b="1" baseline="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en-ZA" sz="1800" b="0" baseline="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The PSRIP cycle 2 training workshops have been completed in all nine provinces, a total of 3508 FP and 3311 IP teachers have been trained in Cycle 2 (term 3 and 4)</a:t>
                      </a:r>
                    </a:p>
                    <a:p>
                      <a:pPr marL="285750" indent="-285750" algn="just">
                        <a:spcAft>
                          <a:spcPts val="0"/>
                        </a:spcAft>
                        <a:buFont typeface="Arial" panose="020B0604020202020204" pitchFamily="34" charset="0"/>
                        <a:buChar char="•"/>
                      </a:pPr>
                      <a:r>
                        <a:rPr lang="en-US" sz="1800" b="0" baseline="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PSRIP HL materials have been developed and reviewed</a:t>
                      </a:r>
                      <a:endParaRPr lang="en-ZA" sz="1800" b="0" baseline="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endParaRPr kumimoji="0" lang="en-US" sz="1800" b="0" i="0" u="none" strike="noStrike" kern="1200" cap="none" spc="0" normalizeH="0" baseline="0" noProof="0" dirty="0">
                        <a:ln>
                          <a:noFill/>
                        </a:ln>
                        <a:solidFill>
                          <a:schemeClr val="tx1"/>
                        </a:solidFill>
                        <a:effectLst/>
                        <a:uLnTx/>
                        <a:uFill>
                          <a:solidFill>
                            <a:srgbClr val="000000"/>
                          </a:solidFill>
                        </a:uFill>
                        <a:latin typeface="+mn-lt"/>
                        <a:ea typeface="Arial Unicode MS"/>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kern="1200" dirty="0">
                          <a:solidFill>
                            <a:schemeClr val="tx1"/>
                          </a:solidFill>
                          <a:effectLst/>
                          <a:latin typeface="+mn-lt"/>
                          <a:ea typeface="+mn-ea"/>
                          <a:cs typeface="+mn-cs"/>
                        </a:rPr>
                        <a:t>PROVISION OF RESOURCES (CLASSROOM AND TROLLEY LIBRARIES) TO PRIMARY SCHOOLS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A selection of 900 story book titles for grades 1 to 4 was </a:t>
                      </a:r>
                      <a:r>
                        <a:rPr lang="en-US" sz="1800" kern="1200" dirty="0" err="1">
                          <a:solidFill>
                            <a:schemeClr val="tx1"/>
                          </a:solidFill>
                          <a:effectLst/>
                          <a:latin typeface="+mn-lt"/>
                          <a:ea typeface="+mn-ea"/>
                          <a:cs typeface="+mn-cs"/>
                        </a:rPr>
                        <a:t>finalised</a:t>
                      </a:r>
                      <a:r>
                        <a:rPr lang="en-US" sz="1800" kern="1200" dirty="0">
                          <a:solidFill>
                            <a:schemeClr val="tx1"/>
                          </a:solidFill>
                          <a:effectLst/>
                          <a:latin typeface="+mn-lt"/>
                          <a:ea typeface="+mn-ea"/>
                          <a:cs typeface="+mn-cs"/>
                        </a:rPr>
                        <a:t> with NECT and submitted to UNICEF for procurement and delivery to schools in 2022.</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2000" b="1" baseline="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READING PROMOTION</a:t>
                      </a:r>
                      <a:endParaRPr lang="en-ZA" sz="1800" b="0" baseline="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The National Reading Coalition in support of the Read to Lead Campaign continues</a:t>
                      </a:r>
                      <a:r>
                        <a:rPr lang="en-US" sz="1800" kern="1200" baseline="0" dirty="0">
                          <a:solidFill>
                            <a:schemeClr val="tx1"/>
                          </a:solidFill>
                          <a:effectLst/>
                          <a:latin typeface="+mn-lt"/>
                          <a:ea typeface="+mn-ea"/>
                          <a:cs typeface="+mn-cs"/>
                        </a:rPr>
                        <a:t> to hold</a:t>
                      </a:r>
                      <a:r>
                        <a:rPr lang="en-US" sz="1800" kern="1200" dirty="0">
                          <a:solidFill>
                            <a:schemeClr val="tx1"/>
                          </a:solidFill>
                          <a:effectLst/>
                          <a:latin typeface="+mn-lt"/>
                          <a:ea typeface="+mn-ea"/>
                          <a:cs typeface="+mn-cs"/>
                        </a:rPr>
                        <a:t> Virtual Reading Clubs </a:t>
                      </a:r>
                      <a:endParaRPr kumimoji="0" lang="en-US" sz="1800" b="0"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rPr>
                        <a:t>Problems with connectivity</a:t>
                      </a:r>
                    </a:p>
                  </a:txBody>
                  <a:tcPr marL="68580" marR="68580" marT="0" marB="0"/>
                </a:tc>
                <a:extLst>
                  <a:ext uri="{0D108BD9-81ED-4DB2-BD59-A6C34878D82A}">
                    <a16:rowId xmlns:a16="http://schemas.microsoft.com/office/drawing/2014/main" val="948660835"/>
                  </a:ext>
                </a:extLst>
              </a:tr>
            </a:tbl>
          </a:graphicData>
        </a:graphic>
      </p:graphicFrame>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fld id="{E2C0AE55-7E06-4976-960B-3D98813CB3CF}" type="slidenum">
              <a:rPr lang="en-ZA" smtClean="0">
                <a:solidFill>
                  <a:prstClr val="black">
                    <a:tint val="75000"/>
                  </a:prstClr>
                </a:solidFill>
              </a:rPr>
              <a:pPr/>
              <a:t>18</a:t>
            </a:fld>
            <a:endParaRPr lang="en-ZA" dirty="0">
              <a:solidFill>
                <a:prstClr val="black">
                  <a:tint val="75000"/>
                </a:prstClr>
              </a:solidFill>
            </a:endParaRPr>
          </a:p>
        </p:txBody>
      </p:sp>
    </p:spTree>
    <p:extLst>
      <p:ext uri="{BB962C8B-B14F-4D97-AF65-F5344CB8AC3E}">
        <p14:creationId xmlns:p14="http://schemas.microsoft.com/office/powerpoint/2010/main" val="1304061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028384" cy="476672"/>
          </a:xfrm>
        </p:spPr>
        <p:txBody>
          <a:bodyPr>
            <a:noAutofit/>
          </a:bodyPr>
          <a:lstStyle/>
          <a:p>
            <a:r>
              <a:rPr lang="en-GB" b="1" dirty="0">
                <a:solidFill>
                  <a:schemeClr val="accent2">
                    <a:lumMod val="75000"/>
                  </a:schemeClr>
                </a:solidFill>
              </a:rPr>
              <a:t>READING</a:t>
            </a:r>
            <a:endParaRPr lang="en-ZA" sz="7200"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64187857"/>
              </p:ext>
            </p:extLst>
          </p:nvPr>
        </p:nvGraphicFramePr>
        <p:xfrm>
          <a:off x="107505" y="685151"/>
          <a:ext cx="8928992" cy="6036325"/>
        </p:xfrm>
        <a:graphic>
          <a:graphicData uri="http://schemas.openxmlformats.org/drawingml/2006/table">
            <a:tbl>
              <a:tblPr firstRow="1" bandRow="1">
                <a:tableStyleId>{21E4AEA4-8DFA-4A89-87EB-49C32662AFE0}</a:tableStyleId>
              </a:tblPr>
              <a:tblGrid>
                <a:gridCol w="1984335">
                  <a:extLst>
                    <a:ext uri="{9D8B030D-6E8A-4147-A177-3AD203B41FA5}">
                      <a16:colId xmlns:a16="http://schemas.microsoft.com/office/drawing/2014/main" val="2544149028"/>
                    </a:ext>
                  </a:extLst>
                </a:gridCol>
                <a:gridCol w="5144574">
                  <a:extLst>
                    <a:ext uri="{9D8B030D-6E8A-4147-A177-3AD203B41FA5}">
                      <a16:colId xmlns:a16="http://schemas.microsoft.com/office/drawing/2014/main" val="3450366837"/>
                    </a:ext>
                  </a:extLst>
                </a:gridCol>
                <a:gridCol w="1800083">
                  <a:extLst>
                    <a:ext uri="{9D8B030D-6E8A-4147-A177-3AD203B41FA5}">
                      <a16:colId xmlns:a16="http://schemas.microsoft.com/office/drawing/2014/main" val="1077235863"/>
                    </a:ext>
                  </a:extLst>
                </a:gridCol>
              </a:tblGrid>
              <a:tr h="469216">
                <a:tc>
                  <a:txBody>
                    <a:bodyPr/>
                    <a:lstStyle/>
                    <a:p>
                      <a:r>
                        <a:rPr lang="en-GB" sz="1400" b="1" kern="1200" dirty="0">
                          <a:solidFill>
                            <a:schemeClr val="lt1"/>
                          </a:solidFill>
                          <a:effectLst/>
                          <a:latin typeface="+mn-lt"/>
                          <a:ea typeface="+mn-ea"/>
                          <a:cs typeface="+mn-cs"/>
                        </a:rPr>
                        <a:t>SONA COMMITMENTS</a:t>
                      </a:r>
                      <a:endParaRPr lang="en-ZA" sz="1400" dirty="0"/>
                    </a:p>
                  </a:txBody>
                  <a:tcPr/>
                </a:tc>
                <a:tc>
                  <a:txBody>
                    <a:bodyPr/>
                    <a:lstStyle/>
                    <a:p>
                      <a:r>
                        <a:rPr lang="en-GB" sz="1200" b="1" kern="1200" dirty="0">
                          <a:solidFill>
                            <a:schemeClr val="lt1"/>
                          </a:solidFill>
                          <a:effectLst/>
                          <a:latin typeface="+mn-lt"/>
                          <a:ea typeface="+mn-ea"/>
                          <a:cs typeface="+mn-cs"/>
                        </a:rPr>
                        <a:t>PROGRESS REPORT</a:t>
                      </a:r>
                      <a:endParaRPr lang="en-ZA" sz="1200" dirty="0"/>
                    </a:p>
                  </a:txBody>
                  <a:tcPr/>
                </a:tc>
                <a:tc>
                  <a:txBody>
                    <a:bodyPr/>
                    <a:lstStyle/>
                    <a:p>
                      <a:r>
                        <a:rPr lang="en-ZA" sz="1600" dirty="0"/>
                        <a:t>CHALLENGES</a:t>
                      </a:r>
                    </a:p>
                  </a:txBody>
                  <a:tcPr/>
                </a:tc>
                <a:extLst>
                  <a:ext uri="{0D108BD9-81ED-4DB2-BD59-A6C34878D82A}">
                    <a16:rowId xmlns:a16="http://schemas.microsoft.com/office/drawing/2014/main" val="221981561"/>
                  </a:ext>
                </a:extLst>
              </a:tr>
              <a:tr h="5567109">
                <a:tc>
                  <a:txBody>
                    <a:bodyPr/>
                    <a:lstStyle/>
                    <a:p>
                      <a:pPr algn="just"/>
                      <a:r>
                        <a:rPr lang="en-ZA" sz="1800" b="1" kern="1200" dirty="0">
                          <a:solidFill>
                            <a:schemeClr val="dk1"/>
                          </a:solidFill>
                          <a:effectLst/>
                          <a:latin typeface="+mn-lt"/>
                          <a:ea typeface="+mn-ea"/>
                          <a:cs typeface="+mn-cs"/>
                        </a:rPr>
                        <a:t>2019/2020 COMMITMENTS</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dk1"/>
                          </a:solidFill>
                          <a:effectLst/>
                          <a:latin typeface="+mn-lt"/>
                          <a:ea typeface="+mn-ea"/>
                          <a:cs typeface="+mn-cs"/>
                        </a:rPr>
                        <a:t>We are implementing the Early Grade Reading Programme, which consists of an integrated package of lesson plans, additional reading materials &amp; professional support to Foundation Phase teachers.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800" b="1" baseline="0" dirty="0">
                          <a:ln>
                            <a:noFill/>
                          </a:ln>
                          <a:solidFill>
                            <a:schemeClr val="tx1"/>
                          </a:solidFill>
                          <a:effectLst/>
                          <a:uFill>
                            <a:solidFill>
                              <a:srgbClr val="000000"/>
                            </a:solidFill>
                          </a:uFill>
                          <a:latin typeface="+mn-lt"/>
                          <a:ea typeface="Arial Unicode MS"/>
                          <a:cs typeface="Times New Roman" panose="02020603050405020304" pitchFamily="18" charset="0"/>
                        </a:rPr>
                        <a:t>READING CHAMPIONS PROGRAMME</a:t>
                      </a:r>
                    </a:p>
                    <a:p>
                      <a:pPr marL="285750" lvl="0" indent="-285750" algn="just">
                        <a:buFont typeface="Arial" panose="020B0604020202020204" pitchFamily="34" charset="0"/>
                        <a:buChar char="•"/>
                      </a:pPr>
                      <a:r>
                        <a:rPr lang="en-GB" sz="1800" kern="1200" dirty="0">
                          <a:solidFill>
                            <a:schemeClr val="tx1"/>
                          </a:solidFill>
                          <a:effectLst/>
                          <a:latin typeface="+mn-lt"/>
                          <a:ea typeface="+mn-ea"/>
                          <a:cs typeface="+mn-cs"/>
                        </a:rPr>
                        <a:t>To date </a:t>
                      </a:r>
                      <a:r>
                        <a:rPr lang="en-GB" sz="1800" b="1" kern="1200" dirty="0">
                          <a:solidFill>
                            <a:schemeClr val="tx1"/>
                          </a:solidFill>
                          <a:effectLst/>
                          <a:latin typeface="+mn-lt"/>
                          <a:ea typeface="+mn-ea"/>
                          <a:cs typeface="+mn-cs"/>
                        </a:rPr>
                        <a:t>17 772 </a:t>
                      </a:r>
                      <a:r>
                        <a:rPr lang="en-GB" sz="1800" kern="1200" dirty="0">
                          <a:solidFill>
                            <a:schemeClr val="tx1"/>
                          </a:solidFill>
                          <a:effectLst/>
                          <a:latin typeface="+mn-lt"/>
                          <a:ea typeface="+mn-ea"/>
                          <a:cs typeface="+mn-cs"/>
                        </a:rPr>
                        <a:t>Reading Champions have been placed in schools, with a further</a:t>
                      </a:r>
                      <a:r>
                        <a:rPr lang="en-GB" sz="1800" b="1" kern="1200" dirty="0">
                          <a:solidFill>
                            <a:schemeClr val="tx1"/>
                          </a:solidFill>
                          <a:effectLst/>
                          <a:latin typeface="+mn-lt"/>
                          <a:ea typeface="+mn-ea"/>
                          <a:cs typeface="+mn-cs"/>
                        </a:rPr>
                        <a:t> 4348 </a:t>
                      </a:r>
                      <a:r>
                        <a:rPr lang="en-GB" sz="1800" kern="1200" dirty="0">
                          <a:solidFill>
                            <a:schemeClr val="tx1"/>
                          </a:solidFill>
                          <a:effectLst/>
                          <a:latin typeface="+mn-lt"/>
                          <a:ea typeface="+mn-ea"/>
                          <a:cs typeface="+mn-cs"/>
                        </a:rPr>
                        <a:t>trained in a 2-day Reading Champion training programme.</a:t>
                      </a:r>
                      <a:endParaRPr lang="en-US" sz="18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rPr>
                        <a:t>Early Grade Reading Assessment: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rPr>
                        <a:t>Four phases of the EGRA </a:t>
                      </a:r>
                      <a:r>
                        <a:rPr kumimoji="0" lang="en-US" sz="1800" b="0" i="0" u="none" strike="noStrike" kern="1200" cap="none" spc="0" normalizeH="0" baseline="0" noProof="0" dirty="0" err="1">
                          <a:ln>
                            <a:noFill/>
                          </a:ln>
                          <a:solidFill>
                            <a:schemeClr val="tx1"/>
                          </a:solidFill>
                          <a:effectLst/>
                          <a:uLnTx/>
                          <a:uFillTx/>
                          <a:latin typeface="+mn-lt"/>
                          <a:ea typeface="Arial Unicode MS"/>
                          <a:cs typeface="Times New Roman" panose="02020603050405020304" pitchFamily="18" charset="0"/>
                        </a:rPr>
                        <a:t>programme</a:t>
                      </a:r>
                      <a:r>
                        <a:rPr kumimoji="0" lang="en-US" sz="1800" b="0"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rPr>
                        <a:t> have been rolled out and monitoring of the use of EGRA tools has continued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rPr>
                        <a:t>Revised Annual Teaching Plans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rPr>
                        <a:t>Developed and distributed as part of a </a:t>
                      </a:r>
                      <a:r>
                        <a:rPr lang="en-ZA" sz="1800" b="0" i="0" kern="1200" dirty="0">
                          <a:solidFill>
                            <a:schemeClr val="dk1"/>
                          </a:solidFill>
                          <a:effectLst/>
                          <a:latin typeface="+mn-lt"/>
                          <a:ea typeface="+mn-ea"/>
                          <a:cs typeface="+mn-cs"/>
                        </a:rPr>
                        <a:t>multiyear curriculum recovery approach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t>Recovery ATPs Tracker for Teachers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Arial Unicode MS"/>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aseline="0" dirty="0"/>
                        <a:t>Rotational school attendance impacted negatively on literacy skills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
                          <a:solidFill>
                            <a:srgbClr val="000000"/>
                          </a:solidFill>
                        </a:uFill>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8660835"/>
                  </a:ext>
                </a:extLst>
              </a:tr>
            </a:tbl>
          </a:graphicData>
        </a:graphic>
      </p:graphicFrame>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fld id="{E2C0AE55-7E06-4976-960B-3D98813CB3CF}" type="slidenum">
              <a:rPr lang="en-ZA" smtClean="0">
                <a:solidFill>
                  <a:prstClr val="black">
                    <a:tint val="75000"/>
                  </a:prstClr>
                </a:solidFill>
              </a:rPr>
              <a:pPr/>
              <a:t>19</a:t>
            </a:fld>
            <a:endParaRPr lang="en-ZA" dirty="0">
              <a:solidFill>
                <a:prstClr val="black">
                  <a:tint val="75000"/>
                </a:prstClr>
              </a:solidFill>
            </a:endParaRPr>
          </a:p>
        </p:txBody>
      </p:sp>
    </p:spTree>
    <p:extLst>
      <p:ext uri="{BB962C8B-B14F-4D97-AF65-F5344CB8AC3E}">
        <p14:creationId xmlns:p14="http://schemas.microsoft.com/office/powerpoint/2010/main" val="2449759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0167"/>
            <a:ext cx="9144000" cy="6023695"/>
          </a:xfrm>
        </p:spPr>
        <p:txBody>
          <a:bodyPr>
            <a:normAutofit fontScale="77500" lnSpcReduction="20000"/>
          </a:bodyPr>
          <a:lstStyle/>
          <a:p>
            <a:pPr marL="514350" indent="-514350" algn="just">
              <a:buFont typeface="+mj-lt"/>
              <a:buAutoNum type="arabicPeriod"/>
            </a:pPr>
            <a:r>
              <a:rPr lang="en-ZA" sz="5400" b="1" dirty="0"/>
              <a:t> Purpose</a:t>
            </a:r>
          </a:p>
          <a:p>
            <a:pPr marL="514350" indent="-514350" algn="just">
              <a:buFont typeface="+mj-lt"/>
              <a:buAutoNum type="arabicPeriod"/>
            </a:pPr>
            <a:r>
              <a:rPr lang="en-ZA" sz="5400" b="1" dirty="0"/>
              <a:t> </a:t>
            </a:r>
            <a:r>
              <a:rPr lang="en-ZA" sz="5400" dirty="0"/>
              <a:t>Background:</a:t>
            </a:r>
            <a:r>
              <a:rPr lang="en-ZA" sz="5400" b="1" dirty="0"/>
              <a:t> Strategic Priorities</a:t>
            </a:r>
          </a:p>
          <a:p>
            <a:pPr marL="514350" indent="-514350" algn="just">
              <a:buFont typeface="+mj-lt"/>
              <a:buAutoNum type="arabicPeriod"/>
            </a:pPr>
            <a:r>
              <a:rPr lang="en-ZA" sz="5400" b="1" dirty="0"/>
              <a:t>Significance</a:t>
            </a:r>
            <a:r>
              <a:rPr lang="en-ZA" sz="5400" dirty="0"/>
              <a:t> of the SONA </a:t>
            </a:r>
          </a:p>
          <a:p>
            <a:pPr marL="0" indent="0" algn="just">
              <a:buNone/>
            </a:pPr>
            <a:r>
              <a:rPr lang="en-ZA" sz="5400" dirty="0"/>
              <a:t>    and government priorities</a:t>
            </a:r>
          </a:p>
          <a:p>
            <a:pPr marL="0" indent="0" algn="just">
              <a:buNone/>
            </a:pPr>
            <a:r>
              <a:rPr lang="en-ZA" sz="5400" b="1" dirty="0"/>
              <a:t>4. Comparison </a:t>
            </a:r>
            <a:r>
              <a:rPr lang="en-ZA" sz="5400" dirty="0"/>
              <a:t>of Recent SONAs</a:t>
            </a:r>
          </a:p>
          <a:p>
            <a:pPr marL="0" indent="0" algn="just">
              <a:buNone/>
            </a:pPr>
            <a:r>
              <a:rPr lang="en-US" sz="5400" b="1" dirty="0"/>
              <a:t>5. Progress </a:t>
            </a:r>
            <a:r>
              <a:rPr lang="en-US" sz="5400" dirty="0"/>
              <a:t>against previous </a:t>
            </a:r>
            <a:r>
              <a:rPr lang="en-US" sz="5400" dirty="0" smtClean="0"/>
              <a:t>SONAs</a:t>
            </a:r>
          </a:p>
          <a:p>
            <a:pPr marL="0" indent="0" algn="just">
              <a:buNone/>
            </a:pPr>
            <a:r>
              <a:rPr lang="en-US" sz="5400" dirty="0" smtClean="0"/>
              <a:t>6. Return of all learners</a:t>
            </a:r>
          </a:p>
          <a:p>
            <a:pPr marL="0" indent="0" algn="just">
              <a:buNone/>
            </a:pPr>
            <a:r>
              <a:rPr lang="en-US" sz="5400" b="1" dirty="0"/>
              <a:t>7</a:t>
            </a:r>
            <a:r>
              <a:rPr lang="en-US" sz="5400" b="1" dirty="0" smtClean="0"/>
              <a:t>.Schooling </a:t>
            </a:r>
            <a:r>
              <a:rPr lang="en-US" sz="5400" dirty="0"/>
              <a:t>and the Pandemic </a:t>
            </a:r>
            <a:endParaRPr lang="en-US" sz="5400" dirty="0" smtClean="0"/>
          </a:p>
          <a:p>
            <a:pPr marL="0" indent="0" algn="just">
              <a:buNone/>
            </a:pPr>
            <a:r>
              <a:rPr lang="en-US" sz="5400" smtClean="0"/>
              <a:t>8. Recovery </a:t>
            </a:r>
            <a:r>
              <a:rPr lang="en-US" sz="5400" dirty="0" smtClean="0"/>
              <a:t>plan. </a:t>
            </a:r>
            <a:endParaRPr lang="en-US" sz="5400" dirty="0"/>
          </a:p>
          <a:p>
            <a:pPr marL="0" indent="0">
              <a:buNone/>
            </a:pPr>
            <a:endParaRPr lang="en-US" sz="60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ZA" sz="2400" dirty="0"/>
          </a:p>
          <a:p>
            <a:pPr marL="0" indent="0">
              <a:buNone/>
            </a:pPr>
            <a:endParaRPr lang="en-ZA" dirty="0"/>
          </a:p>
        </p:txBody>
      </p:sp>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fld id="{E2C0AE55-7E06-4976-960B-3D98813CB3CF}" type="slidenum">
              <a:rPr lang="en-ZA" smtClean="0"/>
              <a:pPr/>
              <a:t>2</a:t>
            </a:fld>
            <a:endParaRPr lang="en-ZA" dirty="0"/>
          </a:p>
        </p:txBody>
      </p:sp>
      <p:sp>
        <p:nvSpPr>
          <p:cNvPr id="5" name="Title 4"/>
          <p:cNvSpPr>
            <a:spLocks noGrp="1"/>
          </p:cNvSpPr>
          <p:nvPr>
            <p:ph type="title"/>
          </p:nvPr>
        </p:nvSpPr>
        <p:spPr>
          <a:xfrm>
            <a:off x="0" y="0"/>
            <a:ext cx="8964488" cy="828549"/>
          </a:xfrm>
        </p:spPr>
        <p:txBody>
          <a:bodyPr>
            <a:noAutofit/>
          </a:bodyPr>
          <a:lstStyle/>
          <a:p>
            <a:r>
              <a:rPr lang="en-ZA" sz="6000" b="1" dirty="0">
                <a:solidFill>
                  <a:schemeClr val="accent2">
                    <a:lumMod val="75000"/>
                  </a:schemeClr>
                </a:solidFill>
              </a:rPr>
              <a:t>PRESENTATION OUTLINE</a:t>
            </a:r>
          </a:p>
        </p:txBody>
      </p:sp>
      <p:pic>
        <p:nvPicPr>
          <p:cNvPr id="6" name="Picture 5"/>
          <p:cNvPicPr>
            <a:picLocks noChangeAspect="1"/>
          </p:cNvPicPr>
          <p:nvPr/>
        </p:nvPicPr>
        <p:blipFill>
          <a:blip r:embed="rId2"/>
          <a:stretch>
            <a:fillRect/>
          </a:stretch>
        </p:blipFill>
        <p:spPr>
          <a:xfrm>
            <a:off x="0" y="6525344"/>
            <a:ext cx="1691680" cy="326900"/>
          </a:xfrm>
          <a:prstGeom prst="rect">
            <a:avLst/>
          </a:prstGeom>
        </p:spPr>
      </p:pic>
      <p:sp>
        <p:nvSpPr>
          <p:cNvPr id="2" name="TextBox 1"/>
          <p:cNvSpPr txBox="1"/>
          <p:nvPr/>
        </p:nvSpPr>
        <p:spPr>
          <a:xfrm>
            <a:off x="7236296" y="6356351"/>
            <a:ext cx="504056" cy="369332"/>
          </a:xfrm>
          <a:prstGeom prst="rect">
            <a:avLst/>
          </a:prstGeom>
          <a:noFill/>
        </p:spPr>
        <p:txBody>
          <a:bodyPr wrap="square" rtlCol="0">
            <a:spAutoFit/>
          </a:bodyPr>
          <a:lstStyle/>
          <a:p>
            <a:r>
              <a:rPr lang="en-ZA" dirty="0"/>
              <a:t>2</a:t>
            </a:r>
          </a:p>
        </p:txBody>
      </p:sp>
    </p:spTree>
    <p:extLst>
      <p:ext uri="{BB962C8B-B14F-4D97-AF65-F5344CB8AC3E}">
        <p14:creationId xmlns:p14="http://schemas.microsoft.com/office/powerpoint/2010/main" val="967507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28384" cy="700188"/>
          </a:xfrm>
        </p:spPr>
        <p:txBody>
          <a:bodyPr>
            <a:normAutofit/>
          </a:bodyPr>
          <a:lstStyle/>
          <a:p>
            <a:r>
              <a:rPr lang="en-GB" sz="3200" b="1" dirty="0">
                <a:solidFill>
                  <a:schemeClr val="accent2">
                    <a:lumMod val="75000"/>
                  </a:schemeClr>
                </a:solidFill>
              </a:rPr>
              <a:t>INCLUSIVE EDUCATION</a:t>
            </a:r>
            <a:endParaRPr lang="en-ZA" sz="6000"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24309645"/>
              </p:ext>
            </p:extLst>
          </p:nvPr>
        </p:nvGraphicFramePr>
        <p:xfrm>
          <a:off x="107504" y="700188"/>
          <a:ext cx="8928992" cy="5400598"/>
        </p:xfrm>
        <a:graphic>
          <a:graphicData uri="http://schemas.openxmlformats.org/drawingml/2006/table">
            <a:tbl>
              <a:tblPr firstRow="1" bandRow="1">
                <a:tableStyleId>{21E4AEA4-8DFA-4A89-87EB-49C32662AFE0}</a:tableStyleId>
              </a:tblPr>
              <a:tblGrid>
                <a:gridCol w="2975967">
                  <a:extLst>
                    <a:ext uri="{9D8B030D-6E8A-4147-A177-3AD203B41FA5}">
                      <a16:colId xmlns:a16="http://schemas.microsoft.com/office/drawing/2014/main" val="2544149028"/>
                    </a:ext>
                  </a:extLst>
                </a:gridCol>
                <a:gridCol w="3942913">
                  <a:extLst>
                    <a:ext uri="{9D8B030D-6E8A-4147-A177-3AD203B41FA5}">
                      <a16:colId xmlns:a16="http://schemas.microsoft.com/office/drawing/2014/main" val="3450366837"/>
                    </a:ext>
                  </a:extLst>
                </a:gridCol>
                <a:gridCol w="2010112">
                  <a:extLst>
                    <a:ext uri="{9D8B030D-6E8A-4147-A177-3AD203B41FA5}">
                      <a16:colId xmlns:a16="http://schemas.microsoft.com/office/drawing/2014/main" val="541591512"/>
                    </a:ext>
                  </a:extLst>
                </a:gridCol>
              </a:tblGrid>
              <a:tr h="733014">
                <a:tc>
                  <a:txBody>
                    <a:bodyPr/>
                    <a:lstStyle/>
                    <a:p>
                      <a:r>
                        <a:rPr lang="en-GB" sz="1400" b="1" kern="1200" dirty="0">
                          <a:solidFill>
                            <a:schemeClr val="lt1"/>
                          </a:solidFill>
                          <a:effectLst/>
                          <a:latin typeface="+mn-lt"/>
                          <a:ea typeface="+mn-ea"/>
                          <a:cs typeface="+mn-cs"/>
                        </a:rPr>
                        <a:t>SONA COMMITMENTS</a:t>
                      </a:r>
                      <a:endParaRPr lang="en-ZA" sz="1400" dirty="0"/>
                    </a:p>
                  </a:txBody>
                  <a:tcPr/>
                </a:tc>
                <a:tc>
                  <a:txBody>
                    <a:bodyPr/>
                    <a:lstStyle/>
                    <a:p>
                      <a:r>
                        <a:rPr lang="en-GB" sz="1200" b="1" kern="1200" dirty="0">
                          <a:solidFill>
                            <a:schemeClr val="lt1"/>
                          </a:solidFill>
                          <a:effectLst/>
                          <a:latin typeface="+mn-lt"/>
                          <a:ea typeface="+mn-ea"/>
                          <a:cs typeface="+mn-cs"/>
                        </a:rPr>
                        <a:t>PROGRESS REPORT</a:t>
                      </a:r>
                      <a:endParaRPr lang="en-ZA" sz="1200" dirty="0"/>
                    </a:p>
                  </a:txBody>
                  <a:tcPr/>
                </a:tc>
                <a:tc>
                  <a:txBody>
                    <a:bodyPr/>
                    <a:lstStyle/>
                    <a:p>
                      <a:r>
                        <a:rPr lang="en-ZA" sz="1600" dirty="0"/>
                        <a:t>CHALLENGES</a:t>
                      </a:r>
                    </a:p>
                  </a:txBody>
                  <a:tcPr/>
                </a:tc>
                <a:extLst>
                  <a:ext uri="{0D108BD9-81ED-4DB2-BD59-A6C34878D82A}">
                    <a16:rowId xmlns:a16="http://schemas.microsoft.com/office/drawing/2014/main" val="221981561"/>
                  </a:ext>
                </a:extLst>
              </a:tr>
              <a:tr h="4667584">
                <a:tc>
                  <a:txBody>
                    <a:bodyPr/>
                    <a:lstStyle/>
                    <a:p>
                      <a:pPr algn="just"/>
                      <a:r>
                        <a:rPr lang="en-ZA" sz="1600" b="1" kern="1200" dirty="0">
                          <a:solidFill>
                            <a:schemeClr val="dk1"/>
                          </a:solidFill>
                          <a:effectLst/>
                          <a:latin typeface="+mn-lt"/>
                          <a:ea typeface="+mn-ea"/>
                          <a:cs typeface="+mn-cs"/>
                        </a:rPr>
                        <a:t>2019/2020 COMMITMENTS</a:t>
                      </a:r>
                    </a:p>
                    <a:p>
                      <a:pPr algn="just" fontAlgn="base"/>
                      <a:r>
                        <a:rPr lang="en-GB" sz="1800" b="0" kern="1200" dirty="0">
                          <a:solidFill>
                            <a:schemeClr val="dk1"/>
                          </a:solidFill>
                          <a:effectLst/>
                          <a:latin typeface="+mn-lt"/>
                          <a:ea typeface="+mn-ea"/>
                          <a:cs typeface="+mn-cs"/>
                        </a:rPr>
                        <a:t>We need to provide skills &amp; create economic opportunities for persons with disabilities.</a:t>
                      </a:r>
                      <a:endParaRPr lang="en-ZA" sz="1800" b="0" kern="1200" dirty="0">
                        <a:solidFill>
                          <a:schemeClr val="dk1"/>
                        </a:solidFill>
                        <a:effectLst/>
                        <a:latin typeface="+mn-lt"/>
                        <a:ea typeface="+mn-ea"/>
                        <a:cs typeface="+mn-cs"/>
                      </a:endParaRPr>
                    </a:p>
                    <a:p>
                      <a:pPr algn="just"/>
                      <a:r>
                        <a:rPr lang="en-GB" sz="1800" b="0" kern="1200" dirty="0">
                          <a:solidFill>
                            <a:schemeClr val="dk1"/>
                          </a:solidFill>
                          <a:effectLst/>
                          <a:latin typeface="+mn-lt"/>
                          <a:ea typeface="+mn-ea"/>
                          <a:cs typeface="+mn-cs"/>
                        </a:rPr>
                        <a:t>It is therefore a matter of great concern that there are around half a million children of school-going age with disabilities who are not in school. </a:t>
                      </a:r>
                    </a:p>
                    <a:p>
                      <a:pPr algn="just"/>
                      <a:endParaRPr lang="en-GB" sz="1800" b="0" kern="1200" dirty="0">
                        <a:solidFill>
                          <a:schemeClr val="dk1"/>
                        </a:solidFill>
                        <a:effectLst/>
                        <a:latin typeface="+mn-lt"/>
                        <a:ea typeface="+mn-ea"/>
                        <a:cs typeface="+mn-cs"/>
                      </a:endParaRPr>
                    </a:p>
                    <a:p>
                      <a:pPr algn="just"/>
                      <a:r>
                        <a:rPr lang="en-GB" sz="1800" b="0" kern="1200" dirty="0">
                          <a:solidFill>
                            <a:schemeClr val="dk1"/>
                          </a:solidFill>
                          <a:effectLst/>
                          <a:latin typeface="+mn-lt"/>
                          <a:ea typeface="+mn-ea"/>
                          <a:cs typeface="+mn-cs"/>
                        </a:rPr>
                        <a:t>Note: The half</a:t>
                      </a:r>
                      <a:r>
                        <a:rPr lang="en-GB" sz="1800" b="0" kern="1200" baseline="0" dirty="0">
                          <a:solidFill>
                            <a:schemeClr val="dk1"/>
                          </a:solidFill>
                          <a:effectLst/>
                          <a:latin typeface="+mn-lt"/>
                          <a:ea typeface="+mn-ea"/>
                          <a:cs typeface="+mn-cs"/>
                        </a:rPr>
                        <a:t> a million statistic is an error quoted in the SONA; the true estimate is less than 100 000.</a:t>
                      </a:r>
                      <a:endParaRPr lang="en-ZA" sz="1800" b="0" kern="1200" dirty="0">
                        <a:solidFill>
                          <a:schemeClr val="dk1"/>
                        </a:solidFill>
                        <a:effectLst/>
                        <a:latin typeface="+mn-lt"/>
                        <a:ea typeface="+mn-ea"/>
                        <a:cs typeface="+mn-cs"/>
                      </a:endParaRPr>
                    </a:p>
                  </a:txBody>
                  <a:tcPr/>
                </a:tc>
                <a:tc>
                  <a:txBody>
                    <a:bodyPr/>
                    <a:lstStyle/>
                    <a:p>
                      <a:pPr marL="3175" indent="0" algn="just">
                        <a:spcAft>
                          <a:spcPts val="0"/>
                        </a:spcAft>
                        <a:buFont typeface="Arial" panose="020B0604020202020204" pitchFamily="34" charset="0"/>
                        <a:buNone/>
                      </a:pPr>
                      <a:r>
                        <a:rPr lang="en-GB" sz="1800" b="1" dirty="0">
                          <a:ln>
                            <a:noFill/>
                          </a:ln>
                          <a:solidFill>
                            <a:schemeClr val="tx1"/>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October- December</a:t>
                      </a:r>
                      <a:r>
                        <a:rPr lang="en-GB" sz="1800" b="1" baseline="0" dirty="0">
                          <a:ln>
                            <a:noFill/>
                          </a:ln>
                          <a:solidFill>
                            <a:schemeClr val="tx1"/>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GB" sz="1800" b="1" dirty="0">
                          <a:ln>
                            <a:noFill/>
                          </a:ln>
                          <a:solidFill>
                            <a:schemeClr val="tx1"/>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2021</a:t>
                      </a:r>
                    </a:p>
                    <a:p>
                      <a:pPr marL="346075" indent="-342900" algn="just">
                        <a:spcAft>
                          <a:spcPts val="0"/>
                        </a:spcAft>
                        <a:buFont typeface="Arial" panose="020B0604020202020204" pitchFamily="34" charset="0"/>
                        <a:buChar char="•"/>
                      </a:pPr>
                      <a:r>
                        <a:rPr lang="en-ZA" sz="1800" b="1" dirty="0">
                          <a:solidFill>
                            <a:srgbClr val="000000"/>
                          </a:solidFill>
                          <a:effectLst/>
                          <a:latin typeface="Arial" panose="020B0604020202020204" pitchFamily="34" charset="0"/>
                          <a:ea typeface="Calibri" panose="020F0502020204030204" pitchFamily="34" charset="0"/>
                        </a:rPr>
                        <a:t>55</a:t>
                      </a:r>
                      <a:r>
                        <a:rPr lang="en-ZA" sz="1800" dirty="0">
                          <a:solidFill>
                            <a:srgbClr val="000000"/>
                          </a:solidFill>
                          <a:effectLst/>
                          <a:latin typeface="Arial" panose="020B0604020202020204" pitchFamily="34" charset="0"/>
                          <a:ea typeface="Calibri" panose="020F0502020204030204" pitchFamily="34" charset="0"/>
                        </a:rPr>
                        <a:t> teachers trained</a:t>
                      </a:r>
                      <a:r>
                        <a:rPr lang="en-ZA" sz="1800" baseline="0" dirty="0">
                          <a:solidFill>
                            <a:srgbClr val="000000"/>
                          </a:solidFill>
                          <a:effectLst/>
                          <a:latin typeface="Arial" panose="020B0604020202020204" pitchFamily="34" charset="0"/>
                          <a:ea typeface="Calibri" panose="020F0502020204030204" pitchFamily="34" charset="0"/>
                        </a:rPr>
                        <a:t> </a:t>
                      </a:r>
                      <a:r>
                        <a:rPr lang="en-ZA" sz="1800" dirty="0">
                          <a:solidFill>
                            <a:srgbClr val="000000"/>
                          </a:solidFill>
                          <a:effectLst/>
                          <a:latin typeface="Arial" panose="020B0604020202020204" pitchFamily="34" charset="0"/>
                          <a:ea typeface="Calibri" panose="020F0502020204030204" pitchFamily="34" charset="0"/>
                        </a:rPr>
                        <a:t>on SASL and </a:t>
                      </a:r>
                      <a:r>
                        <a:rPr lang="en-ZA" sz="1800" b="1" kern="1200" dirty="0">
                          <a:solidFill>
                            <a:schemeClr val="dk1"/>
                          </a:solidFill>
                          <a:effectLst/>
                          <a:latin typeface="+mn-lt"/>
                          <a:ea typeface="+mn-ea"/>
                          <a:cs typeface="+mn-cs"/>
                        </a:rPr>
                        <a:t>2572</a:t>
                      </a:r>
                      <a:r>
                        <a:rPr lang="en-ZA" sz="1800" baseline="0" dirty="0">
                          <a:solidFill>
                            <a:srgbClr val="000000"/>
                          </a:solidFill>
                          <a:effectLst/>
                          <a:latin typeface="Arial" panose="020B0604020202020204" pitchFamily="34" charset="0"/>
                          <a:ea typeface="Calibri" panose="020F0502020204030204" pitchFamily="34" charset="0"/>
                        </a:rPr>
                        <a:t> </a:t>
                      </a:r>
                      <a:r>
                        <a:rPr lang="en-ZA" sz="1800" b="1" dirty="0">
                          <a:solidFill>
                            <a:srgbClr val="000000"/>
                          </a:solidFill>
                          <a:effectLst/>
                          <a:latin typeface="Arial" panose="020B0604020202020204" pitchFamily="34" charset="0"/>
                          <a:ea typeface="Calibri" panose="020F0502020204030204" pitchFamily="34" charset="0"/>
                        </a:rPr>
                        <a:t> </a:t>
                      </a:r>
                      <a:r>
                        <a:rPr lang="en-ZA" sz="1800" dirty="0">
                          <a:solidFill>
                            <a:srgbClr val="000000"/>
                          </a:solidFill>
                          <a:effectLst/>
                          <a:latin typeface="Arial" panose="020B0604020202020204" pitchFamily="34" charset="0"/>
                          <a:ea typeface="Calibri" panose="020F0502020204030204" pitchFamily="34" charset="0"/>
                        </a:rPr>
                        <a:t>on other inclusive programmes. </a:t>
                      </a:r>
                    </a:p>
                    <a:p>
                      <a:pPr marL="3175" indent="0" algn="just">
                        <a:spcAft>
                          <a:spcPts val="0"/>
                        </a:spcAft>
                        <a:buFont typeface="Arial" panose="020B0604020202020204" pitchFamily="34" charset="0"/>
                        <a:buNone/>
                      </a:pPr>
                      <a:endParaRPr lang="en-GB" sz="180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endParaRPr>
                    </a:p>
                    <a:p>
                      <a:pPr marL="346075" indent="-342900" algn="just">
                        <a:spcAft>
                          <a:spcPts val="0"/>
                        </a:spcAft>
                        <a:buFont typeface="Arial" panose="020B0604020202020204" pitchFamily="34" charset="0"/>
                        <a:buChar char="•"/>
                      </a:pPr>
                      <a:r>
                        <a:rPr lang="en-GB" sz="180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In order to strengthen early identification and intervention to mitigate the risk of learners dropping out, the following were trained on the implementation of the Policy on SIAS: </a:t>
                      </a:r>
                      <a:r>
                        <a:rPr lang="en-US" sz="1800" b="1" kern="1200" dirty="0">
                          <a:solidFill>
                            <a:schemeClr val="dk1"/>
                          </a:solidFill>
                          <a:effectLst/>
                          <a:latin typeface="+mn-lt"/>
                          <a:ea typeface="+mn-ea"/>
                          <a:cs typeface="+mn-cs"/>
                        </a:rPr>
                        <a:t>7 378</a:t>
                      </a:r>
                      <a:r>
                        <a:rPr lang="en-GB" sz="1800" b="1"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  </a:t>
                      </a:r>
                      <a:r>
                        <a:rPr lang="en-GB" sz="180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educators;</a:t>
                      </a:r>
                      <a:r>
                        <a:rPr lang="en-US" sz="1800" b="1" kern="1200" dirty="0">
                          <a:solidFill>
                            <a:schemeClr val="dk1"/>
                          </a:solidFill>
                          <a:effectLst/>
                          <a:latin typeface="+mn-lt"/>
                          <a:ea typeface="+mn-ea"/>
                          <a:cs typeface="+mn-cs"/>
                        </a:rPr>
                        <a:t> 569</a:t>
                      </a:r>
                      <a:r>
                        <a:rPr lang="en-GB" sz="180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 </a:t>
                      </a:r>
                      <a:r>
                        <a:rPr lang="en-GB" sz="1800" b="1" baseline="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 </a:t>
                      </a:r>
                      <a:r>
                        <a:rPr lang="en-GB" sz="1800" b="1"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 </a:t>
                      </a:r>
                      <a:r>
                        <a:rPr lang="en-GB" sz="180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ECD practitioners; </a:t>
                      </a:r>
                      <a:r>
                        <a:rPr lang="en-US" sz="1800" b="1" kern="1200" dirty="0">
                          <a:solidFill>
                            <a:schemeClr val="dk1"/>
                          </a:solidFill>
                          <a:effectLst/>
                          <a:latin typeface="+mn-lt"/>
                          <a:ea typeface="+mn-ea"/>
                          <a:cs typeface="+mn-cs"/>
                        </a:rPr>
                        <a:t>606</a:t>
                      </a:r>
                      <a:r>
                        <a:rPr lang="en-GB" sz="180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 officials</a:t>
                      </a:r>
                    </a:p>
                    <a:p>
                      <a:pPr marL="346075" indent="-342900" algn="just">
                        <a:spcAft>
                          <a:spcPts val="0"/>
                        </a:spcAft>
                        <a:buFont typeface="Arial" panose="020B0604020202020204" pitchFamily="34" charset="0"/>
                        <a:buChar char="•"/>
                      </a:pPr>
                      <a:endParaRPr lang="en-GB" sz="180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endParaRPr>
                    </a:p>
                  </a:txBody>
                  <a:tcPr marL="68580" marR="68580" marT="0" marB="0"/>
                </a:tc>
                <a:tc>
                  <a:txBody>
                    <a:bodyPr/>
                    <a:lstStyle/>
                    <a:p>
                      <a:endParaRPr lang="en-ZA" dirty="0"/>
                    </a:p>
                  </a:txBody>
                  <a:tcPr marL="68580" marR="68580" marT="0" marB="0"/>
                </a:tc>
                <a:extLst>
                  <a:ext uri="{0D108BD9-81ED-4DB2-BD59-A6C34878D82A}">
                    <a16:rowId xmlns:a16="http://schemas.microsoft.com/office/drawing/2014/main" val="948660835"/>
                  </a:ext>
                </a:extLst>
              </a:tr>
            </a:tbl>
          </a:graphicData>
        </a:graphic>
      </p:graphicFrame>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2265884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016"/>
            <a:ext cx="9108504" cy="657944"/>
          </a:xfrm>
        </p:spPr>
        <p:txBody>
          <a:bodyPr>
            <a:normAutofit/>
          </a:bodyPr>
          <a:lstStyle/>
          <a:p>
            <a:r>
              <a:rPr lang="en-GB" sz="3600" b="1" dirty="0">
                <a:solidFill>
                  <a:schemeClr val="accent2">
                    <a:lumMod val="75000"/>
                  </a:schemeClr>
                </a:solidFill>
                <a:latin typeface="Arial Black" panose="020B0A04020102020204" pitchFamily="34" charset="0"/>
              </a:rPr>
              <a:t>THREE STREAM MODEL</a:t>
            </a:r>
            <a:endParaRPr lang="en-ZA" sz="4800" b="1" dirty="0">
              <a:solidFill>
                <a:schemeClr val="accent2">
                  <a:lumMod val="75000"/>
                </a:schemeClr>
              </a:solidFill>
              <a:latin typeface="Arial Black" panose="020B0A040201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28319143"/>
              </p:ext>
            </p:extLst>
          </p:nvPr>
        </p:nvGraphicFramePr>
        <p:xfrm>
          <a:off x="107504" y="908720"/>
          <a:ext cx="9001000" cy="5511548"/>
        </p:xfrm>
        <a:graphic>
          <a:graphicData uri="http://schemas.openxmlformats.org/drawingml/2006/table">
            <a:tbl>
              <a:tblPr firstRow="1" bandRow="1">
                <a:tableStyleId>{21E4AEA4-8DFA-4A89-87EB-49C32662AFE0}</a:tableStyleId>
              </a:tblPr>
              <a:tblGrid>
                <a:gridCol w="1493333">
                  <a:extLst>
                    <a:ext uri="{9D8B030D-6E8A-4147-A177-3AD203B41FA5}">
                      <a16:colId xmlns:a16="http://schemas.microsoft.com/office/drawing/2014/main" val="2544149028"/>
                    </a:ext>
                  </a:extLst>
                </a:gridCol>
                <a:gridCol w="5439228">
                  <a:extLst>
                    <a:ext uri="{9D8B030D-6E8A-4147-A177-3AD203B41FA5}">
                      <a16:colId xmlns:a16="http://schemas.microsoft.com/office/drawing/2014/main" val="3450366837"/>
                    </a:ext>
                  </a:extLst>
                </a:gridCol>
                <a:gridCol w="2068439">
                  <a:extLst>
                    <a:ext uri="{9D8B030D-6E8A-4147-A177-3AD203B41FA5}">
                      <a16:colId xmlns:a16="http://schemas.microsoft.com/office/drawing/2014/main" val="1097525334"/>
                    </a:ext>
                  </a:extLst>
                </a:gridCol>
              </a:tblGrid>
              <a:tr h="401733">
                <a:tc>
                  <a:txBody>
                    <a:bodyPr/>
                    <a:lstStyle/>
                    <a:p>
                      <a:pPr algn="ctr"/>
                      <a:r>
                        <a:rPr lang="en-GB" sz="1200" b="1" kern="1200" dirty="0">
                          <a:solidFill>
                            <a:schemeClr val="lt1"/>
                          </a:solidFill>
                          <a:effectLst/>
                          <a:latin typeface="+mn-lt"/>
                          <a:ea typeface="+mn-ea"/>
                          <a:cs typeface="+mn-cs"/>
                        </a:rPr>
                        <a:t>SONA COMMITMENTS</a:t>
                      </a:r>
                      <a:endParaRPr lang="en-ZA" sz="1200" dirty="0"/>
                    </a:p>
                  </a:txBody>
                  <a:tcPr marL="68580" marR="68580" marT="34290" marB="34290" anchor="ctr"/>
                </a:tc>
                <a:tc>
                  <a:txBody>
                    <a:bodyPr/>
                    <a:lstStyle/>
                    <a:p>
                      <a:pPr algn="ctr"/>
                      <a:r>
                        <a:rPr lang="en-GB" sz="1200" b="1" kern="1200" dirty="0">
                          <a:solidFill>
                            <a:schemeClr val="lt1"/>
                          </a:solidFill>
                          <a:effectLst/>
                          <a:latin typeface="+mn-lt"/>
                          <a:ea typeface="+mn-ea"/>
                          <a:cs typeface="+mn-cs"/>
                        </a:rPr>
                        <a:t>PROGRESS REPORT</a:t>
                      </a:r>
                      <a:endParaRPr lang="en-ZA" sz="1200" dirty="0"/>
                    </a:p>
                  </a:txBody>
                  <a:tcPr marL="68580" marR="68580" marT="34290" marB="34290" anchor="ctr"/>
                </a:tc>
                <a:tc>
                  <a:txBody>
                    <a:bodyPr/>
                    <a:lstStyle/>
                    <a:p>
                      <a:pPr algn="ctr"/>
                      <a:r>
                        <a:rPr lang="en-ZA" sz="1200" dirty="0"/>
                        <a:t>CHALLENGES</a:t>
                      </a:r>
                    </a:p>
                  </a:txBody>
                  <a:tcPr marL="68580" marR="68580" marT="34290" marB="34290" anchor="ctr"/>
                </a:tc>
                <a:extLst>
                  <a:ext uri="{0D108BD9-81ED-4DB2-BD59-A6C34878D82A}">
                    <a16:rowId xmlns:a16="http://schemas.microsoft.com/office/drawing/2014/main" val="221981561"/>
                  </a:ext>
                </a:extLst>
              </a:tr>
              <a:tr h="5077208">
                <a:tc>
                  <a:txBody>
                    <a:bodyPr/>
                    <a:lstStyle/>
                    <a:p>
                      <a:pPr algn="ctr"/>
                      <a:r>
                        <a:rPr lang="en-GB" sz="1100" b="1" kern="1200" dirty="0">
                          <a:solidFill>
                            <a:schemeClr val="dk1"/>
                          </a:solidFill>
                          <a:effectLst/>
                          <a:latin typeface="+mn-lt"/>
                          <a:ea typeface="+mn-ea"/>
                          <a:cs typeface="+mn-cs"/>
                        </a:rPr>
                        <a:t>2019 COMMITMENTS</a:t>
                      </a:r>
                    </a:p>
                    <a:p>
                      <a:pPr algn="just" fontAlgn="base"/>
                      <a:r>
                        <a:rPr lang="en-GB" sz="1200" b="0" kern="1200" dirty="0">
                          <a:solidFill>
                            <a:schemeClr val="dk1"/>
                          </a:solidFill>
                          <a:effectLst/>
                          <a:latin typeface="+mn-lt"/>
                          <a:ea typeface="+mn-ea"/>
                          <a:cs typeface="+mn-cs"/>
                        </a:rPr>
                        <a:t>Several new technology subjects and specialisations will be introduced, including </a:t>
                      </a:r>
                      <a:r>
                        <a:rPr lang="en-GB" sz="1200" b="1" kern="1200" dirty="0">
                          <a:solidFill>
                            <a:schemeClr val="dk1"/>
                          </a:solidFill>
                          <a:effectLst/>
                          <a:latin typeface="+mn-lt"/>
                          <a:ea typeface="+mn-ea"/>
                          <a:cs typeface="+mn-cs"/>
                        </a:rPr>
                        <a:t>technical mathematics and technical sciences, maritime sciences, aviation studies</a:t>
                      </a:r>
                      <a:r>
                        <a:rPr lang="en-GB" sz="1200" b="0" kern="1200" dirty="0">
                          <a:solidFill>
                            <a:schemeClr val="dk1"/>
                          </a:solidFill>
                          <a:effectLst/>
                          <a:latin typeface="+mn-lt"/>
                          <a:ea typeface="+mn-ea"/>
                          <a:cs typeface="+mn-cs"/>
                        </a:rPr>
                        <a:t>, mining sciences, and aquaponics.</a:t>
                      </a:r>
                      <a:endParaRPr lang="en-ZA" sz="1200" b="0" kern="1200" dirty="0">
                        <a:solidFill>
                          <a:schemeClr val="dk1"/>
                        </a:solidFill>
                        <a:effectLst/>
                        <a:latin typeface="+mn-lt"/>
                        <a:ea typeface="+mn-ea"/>
                        <a:cs typeface="+mn-cs"/>
                      </a:endParaRPr>
                    </a:p>
                    <a:p>
                      <a:pPr algn="just"/>
                      <a:r>
                        <a:rPr lang="en-GB" sz="1200" b="0" kern="1200" dirty="0">
                          <a:solidFill>
                            <a:schemeClr val="dk1"/>
                          </a:solidFill>
                          <a:effectLst/>
                          <a:latin typeface="+mn-lt"/>
                          <a:ea typeface="+mn-ea"/>
                          <a:cs typeface="+mn-cs"/>
                        </a:rPr>
                        <a:t>To expand participation in the technical streams, </a:t>
                      </a:r>
                      <a:r>
                        <a:rPr lang="en-GB" sz="1200" b="1" kern="1200" dirty="0">
                          <a:solidFill>
                            <a:schemeClr val="dk1"/>
                          </a:solidFill>
                          <a:effectLst/>
                          <a:latin typeface="+mn-lt"/>
                          <a:ea typeface="+mn-ea"/>
                          <a:cs typeface="+mn-cs"/>
                        </a:rPr>
                        <a:t>several ordinary public schools will be transformed into technical high schools.</a:t>
                      </a:r>
                    </a:p>
                    <a:p>
                      <a:pPr algn="just"/>
                      <a:endParaRPr lang="en-GB" sz="1400" b="0" kern="1200" dirty="0">
                        <a:solidFill>
                          <a:schemeClr val="dk1"/>
                        </a:solidFill>
                        <a:effectLst/>
                        <a:latin typeface="+mn-lt"/>
                        <a:ea typeface="+mn-ea"/>
                        <a:cs typeface="+mn-cs"/>
                      </a:endParaRPr>
                    </a:p>
                  </a:txBody>
                  <a:tcPr marL="68580" marR="68580" marT="34290" marB="34290"/>
                </a:tc>
                <a:tc>
                  <a:txBody>
                    <a:bodyPr/>
                    <a:lstStyle/>
                    <a:p>
                      <a:pPr marL="0" indent="0" algn="just">
                        <a:buFont typeface="Wingdings" panose="05000000000000000000" pitchFamily="2" charset="2"/>
                        <a:buNone/>
                      </a:pPr>
                      <a:r>
                        <a:rPr lang="en-US" sz="1400" b="1" u="sng" dirty="0"/>
                        <a:t>OCCUPATIONAL/VOCATIONALLY ORIENTED CURRICULA</a:t>
                      </a:r>
                      <a:r>
                        <a:rPr lang="en-US" sz="1400" u="sng" dirty="0"/>
                        <a:t>:</a:t>
                      </a:r>
                    </a:p>
                    <a:p>
                      <a:pPr marL="285750" indent="-285750" algn="just">
                        <a:buFont typeface="Wingdings" panose="05000000000000000000" pitchFamily="2" charset="2"/>
                        <a:buChar char="§"/>
                      </a:pPr>
                      <a:r>
                        <a:rPr lang="en-US" sz="1400" dirty="0"/>
                        <a:t>Learner Books and Teacher Guides were completed  for 9 of 13 Vocationally oriented subjects for Grades 8 and 9, in August 2021.</a:t>
                      </a:r>
                    </a:p>
                    <a:p>
                      <a:pPr marL="285750" indent="-285750" algn="just">
                        <a:buFont typeface="Wingdings" panose="05000000000000000000" pitchFamily="2" charset="2"/>
                        <a:buChar char="§"/>
                      </a:pPr>
                      <a:r>
                        <a:rPr lang="en-US" sz="1400" dirty="0"/>
                        <a:t>Learner Books and Teacher Guides were  completed for 11 of 22 Occupational subjects for Years 1 – 4 in August 2021.</a:t>
                      </a:r>
                    </a:p>
                    <a:p>
                      <a:pPr marL="285750" indent="-285750" algn="just">
                        <a:buFont typeface="Wingdings" panose="05000000000000000000" pitchFamily="2" charset="2"/>
                        <a:buChar char="§"/>
                      </a:pPr>
                      <a:r>
                        <a:rPr lang="en-US" sz="1400" baseline="0" dirty="0" err="1"/>
                        <a:t>Costed</a:t>
                      </a:r>
                      <a:r>
                        <a:rPr lang="en-US" sz="1400" baseline="0" dirty="0"/>
                        <a:t> Business Plan for the E4E Project (</a:t>
                      </a:r>
                      <a:r>
                        <a:rPr lang="en-US" sz="1400" b="1" baseline="0" dirty="0"/>
                        <a:t>R85 million</a:t>
                      </a:r>
                      <a:r>
                        <a:rPr lang="en-US" sz="1400" baseline="0" dirty="0"/>
                        <a:t>) was approved by DBE and NT in August 2021.</a:t>
                      </a:r>
                    </a:p>
                    <a:p>
                      <a:pPr marL="285750" indent="-285750" algn="just">
                        <a:buFont typeface="Wingdings" panose="05000000000000000000" pitchFamily="2" charset="2"/>
                        <a:buChar char="§"/>
                      </a:pPr>
                      <a:r>
                        <a:rPr lang="en-US" sz="1400" baseline="0" dirty="0"/>
                        <a:t>Four (4) Work Streams have been established for planning on following Key Priority Areas from the TSM Master Plan: </a:t>
                      </a:r>
                      <a:r>
                        <a:rPr lang="en-US" sz="1400" b="1" baseline="0" dirty="0"/>
                        <a:t>Funding Model Development</a:t>
                      </a:r>
                      <a:r>
                        <a:rPr lang="en-US" sz="1400" baseline="0" dirty="0"/>
                        <a:t>; </a:t>
                      </a:r>
                      <a:r>
                        <a:rPr lang="en-US" sz="1400" b="1" baseline="0" dirty="0"/>
                        <a:t>Change Management Plan</a:t>
                      </a:r>
                      <a:r>
                        <a:rPr lang="en-US" sz="1400" baseline="0" dirty="0"/>
                        <a:t>; </a:t>
                      </a:r>
                      <a:r>
                        <a:rPr lang="en-US" sz="1400" b="1" baseline="0" dirty="0"/>
                        <a:t>Communication and Advocacy;</a:t>
                      </a:r>
                      <a:r>
                        <a:rPr lang="en-US" sz="1400" baseline="0" dirty="0"/>
                        <a:t> and </a:t>
                      </a:r>
                      <a:r>
                        <a:rPr lang="en-US" sz="1400" b="1" baseline="0" dirty="0"/>
                        <a:t>Human Resource Mobilization</a:t>
                      </a:r>
                      <a:r>
                        <a:rPr lang="en-US" sz="1400" baseline="0" dirty="0"/>
                        <a:t>.</a:t>
                      </a:r>
                    </a:p>
                    <a:p>
                      <a:pPr marL="285750" indent="-285750" algn="just">
                        <a:buFont typeface="Wingdings" panose="05000000000000000000" pitchFamily="2" charset="2"/>
                        <a:buChar char="§"/>
                      </a:pPr>
                      <a:endParaRPr lang="en-US" sz="1400" baseline="0" dirty="0"/>
                    </a:p>
                    <a:p>
                      <a:pPr marL="0" indent="0" algn="just">
                        <a:spcAft>
                          <a:spcPts val="0"/>
                        </a:spcAft>
                        <a:buFont typeface="Arial" panose="020B0604020202020204" pitchFamily="34" charset="0"/>
                        <a:buNone/>
                      </a:pPr>
                      <a:r>
                        <a:rPr lang="en-GB" sz="1400" b="1" baseline="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TECHNICAL SUBJECTS:</a:t>
                      </a:r>
                      <a:endParaRPr lang="en-US" sz="1400" b="0" baseline="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All nine </a:t>
                      </a:r>
                      <a:r>
                        <a:rPr lang="en-US" sz="1400" b="0" baseline="0" dirty="0" err="1">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specialisations</a:t>
                      </a:r>
                      <a:r>
                        <a:rPr lang="en-US" sz="1400" b="0" baseline="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 including Technical Sciences were introduced with Practical Assessment Tasks (PATs), with the first NSC exam written in 2018.</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baseline="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Technical Mathematics PAT </a:t>
                      </a:r>
                      <a:r>
                        <a:rPr lang="en-US" sz="1400" b="0" baseline="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has been successfully introduced in 2021</a:t>
                      </a:r>
                      <a:endParaRPr lang="en-US" sz="1400" b="0" baseline="0" dirty="0">
                        <a:ln>
                          <a:noFill/>
                        </a:ln>
                        <a:solidFill>
                          <a:schemeClr val="dk1"/>
                        </a:solidFill>
                        <a:effectLst/>
                        <a:uFillTx/>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ln>
                            <a:noFill/>
                          </a:ln>
                          <a:solidFill>
                            <a:schemeClr val="dk1"/>
                          </a:solidFill>
                          <a:effectLst/>
                          <a:uFillTx/>
                          <a:latin typeface="+mn-lt"/>
                          <a:ea typeface="+mn-ea"/>
                          <a:cs typeface="+mn-cs"/>
                        </a:rPr>
                        <a:t>An Aviation curriculum is being developed</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ln>
                            <a:noFill/>
                          </a:ln>
                          <a:solidFill>
                            <a:schemeClr val="dk1"/>
                          </a:solidFill>
                          <a:effectLst/>
                          <a:uFillTx/>
                          <a:latin typeface="+mn-lt"/>
                          <a:ea typeface="+mn-ea"/>
                          <a:cs typeface="+mn-cs"/>
                        </a:rPr>
                        <a:t>Marine Sciences introduced into the NSC exams 2021</a:t>
                      </a:r>
                      <a:endParaRPr lang="en-US" sz="1400" b="0" baseline="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endParaRPr>
                    </a:p>
                  </a:txBody>
                  <a:tcPr marL="51435" marR="51435" marT="0" marB="0"/>
                </a:tc>
                <a:tc>
                  <a:txBody>
                    <a:bodyPr/>
                    <a:lstStyle/>
                    <a:p>
                      <a:endParaRPr lang="en-US" sz="1400" dirty="0"/>
                    </a:p>
                    <a:p>
                      <a:endParaRPr lang="en-US" sz="1400" dirty="0"/>
                    </a:p>
                    <a:p>
                      <a:endParaRPr lang="en-US" sz="1400" baseline="0" dirty="0"/>
                    </a:p>
                    <a:p>
                      <a:r>
                        <a:rPr lang="en-US" sz="1400" baseline="0" dirty="0"/>
                        <a:t>Unavailability of Subject Specialists for outstanding subjects.</a:t>
                      </a:r>
                    </a:p>
                    <a:p>
                      <a:endParaRPr lang="en-US" sz="1400" baseline="0" dirty="0"/>
                    </a:p>
                    <a:p>
                      <a:endParaRPr lang="en-US" sz="1400" baseline="0" dirty="0"/>
                    </a:p>
                    <a:p>
                      <a:endParaRPr lang="en-US" sz="1400" baseline="0" dirty="0"/>
                    </a:p>
                    <a:p>
                      <a:endParaRPr lang="en-US" sz="1400" baseline="0" dirty="0"/>
                    </a:p>
                    <a:p>
                      <a:endParaRPr lang="en-US" sz="1400" baseline="0" dirty="0"/>
                    </a:p>
                    <a:p>
                      <a:endParaRPr lang="en-US" sz="1400" baseline="0" dirty="0"/>
                    </a:p>
                    <a:p>
                      <a:endParaRPr lang="en-US" sz="1400" baseline="0" dirty="0"/>
                    </a:p>
                    <a:p>
                      <a:endParaRPr lang="en-US" sz="1400" baseline="0" dirty="0"/>
                    </a:p>
                    <a:p>
                      <a:r>
                        <a:rPr lang="en-US" sz="1400" b="1" baseline="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Lack of subject advisors </a:t>
                      </a:r>
                      <a:r>
                        <a:rPr lang="en-US" sz="1400" b="0" baseline="0" dirty="0">
                          <a:ln>
                            <a:noFill/>
                          </a:ln>
                          <a:solidFill>
                            <a:schemeClr val="tx1"/>
                          </a:solidFill>
                          <a:effectLst/>
                          <a:uFill>
                            <a:solidFill>
                              <a:srgbClr val="000000"/>
                            </a:solidFill>
                          </a:uFill>
                          <a:latin typeface="+mn-lt"/>
                          <a:ea typeface="Times New Roman" panose="02020603050405020304" pitchFamily="18" charset="0"/>
                          <a:cs typeface="Times New Roman" panose="02020603050405020304" pitchFamily="18" charset="0"/>
                        </a:rPr>
                        <a:t>for all the (new) specialist subjects </a:t>
                      </a:r>
                      <a:endParaRPr lang="en-ZA" sz="1400" dirty="0"/>
                    </a:p>
                  </a:txBody>
                  <a:tcPr marL="51435" marR="51435" marT="0" marB="0"/>
                </a:tc>
                <a:extLst>
                  <a:ext uri="{0D108BD9-81ED-4DB2-BD59-A6C34878D82A}">
                    <a16:rowId xmlns:a16="http://schemas.microsoft.com/office/drawing/2014/main" val="948660835"/>
                  </a:ext>
                </a:extLst>
              </a:tr>
            </a:tbl>
          </a:graphicData>
        </a:graphic>
      </p:graphicFrame>
      <p:sp>
        <p:nvSpPr>
          <p:cNvPr id="4" name="Slide Number Placeholder 3"/>
          <p:cNvSpPr>
            <a:spLocks noGrp="1"/>
          </p:cNvSpPr>
          <p:nvPr>
            <p:ph type="sldNum" sz="quarter" idx="4294967295"/>
          </p:nvPr>
        </p:nvSpPr>
        <p:spPr>
          <a:xfrm>
            <a:off x="5220072" y="6420268"/>
            <a:ext cx="2133600" cy="365125"/>
          </a:xfrm>
          <a:prstGeom prst="rect">
            <a:avLst/>
          </a:prstGeom>
        </p:spPr>
        <p:txBody>
          <a:bodyPr/>
          <a:lstStyle/>
          <a:p>
            <a:pPr defTabSz="685800">
              <a:defRPr/>
            </a:pPr>
            <a:fld id="{E2C0AE55-7E06-4976-960B-3D98813CB3CF}" type="slidenum">
              <a:rPr lang="en-ZA">
                <a:solidFill>
                  <a:prstClr val="black">
                    <a:tint val="75000"/>
                  </a:prstClr>
                </a:solidFill>
                <a:latin typeface="Calibri"/>
              </a:rPr>
              <a:pPr defTabSz="685800">
                <a:defRPr/>
              </a:pPr>
              <a:t>21</a:t>
            </a:fld>
            <a:endParaRPr lang="en-ZA" dirty="0">
              <a:solidFill>
                <a:prstClr val="black">
                  <a:tint val="75000"/>
                </a:prstClr>
              </a:solidFill>
              <a:latin typeface="Calibri"/>
            </a:endParaRPr>
          </a:p>
        </p:txBody>
      </p:sp>
      <p:pic>
        <p:nvPicPr>
          <p:cNvPr id="6" name="Picture 5"/>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4290515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94" y="116632"/>
            <a:ext cx="8560506" cy="440781"/>
          </a:xfrm>
        </p:spPr>
        <p:txBody>
          <a:bodyPr>
            <a:noAutofit/>
          </a:bodyPr>
          <a:lstStyle/>
          <a:p>
            <a:r>
              <a:rPr lang="en-GB" sz="3200" dirty="0">
                <a:solidFill>
                  <a:schemeClr val="accent2">
                    <a:lumMod val="75000"/>
                  </a:schemeClr>
                </a:solidFill>
                <a:latin typeface="Arial Black" panose="020B0A04020102020204" pitchFamily="34" charset="0"/>
              </a:rPr>
              <a:t>SKILLS FOR A CHANGING WORLD</a:t>
            </a:r>
            <a:endParaRPr lang="en-ZA" sz="3200" dirty="0">
              <a:solidFill>
                <a:schemeClr val="accent2">
                  <a:lumMod val="75000"/>
                </a:schemeClr>
              </a:solidFill>
              <a:latin typeface="Arial Black" panose="020B0A040201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02061465"/>
              </p:ext>
            </p:extLst>
          </p:nvPr>
        </p:nvGraphicFramePr>
        <p:xfrm>
          <a:off x="126294" y="557435"/>
          <a:ext cx="8910202" cy="5760640"/>
        </p:xfrm>
        <a:graphic>
          <a:graphicData uri="http://schemas.openxmlformats.org/drawingml/2006/table">
            <a:tbl>
              <a:tblPr firstRow="1" bandRow="1">
                <a:tableStyleId>{21E4AEA4-8DFA-4A89-87EB-49C32662AFE0}</a:tableStyleId>
              </a:tblPr>
              <a:tblGrid>
                <a:gridCol w="2668930">
                  <a:extLst>
                    <a:ext uri="{9D8B030D-6E8A-4147-A177-3AD203B41FA5}">
                      <a16:colId xmlns:a16="http://schemas.microsoft.com/office/drawing/2014/main" val="2544149028"/>
                    </a:ext>
                  </a:extLst>
                </a:gridCol>
                <a:gridCol w="3684607">
                  <a:extLst>
                    <a:ext uri="{9D8B030D-6E8A-4147-A177-3AD203B41FA5}">
                      <a16:colId xmlns:a16="http://schemas.microsoft.com/office/drawing/2014/main" val="3450366837"/>
                    </a:ext>
                  </a:extLst>
                </a:gridCol>
                <a:gridCol w="2556665">
                  <a:extLst>
                    <a:ext uri="{9D8B030D-6E8A-4147-A177-3AD203B41FA5}">
                      <a16:colId xmlns:a16="http://schemas.microsoft.com/office/drawing/2014/main" val="311042988"/>
                    </a:ext>
                  </a:extLst>
                </a:gridCol>
              </a:tblGrid>
              <a:tr h="403321">
                <a:tc>
                  <a:txBody>
                    <a:bodyPr/>
                    <a:lstStyle/>
                    <a:p>
                      <a:pPr algn="ctr"/>
                      <a:r>
                        <a:rPr lang="en-GB" sz="1200" b="1" kern="1200" dirty="0">
                          <a:solidFill>
                            <a:schemeClr val="lt1"/>
                          </a:solidFill>
                          <a:effectLst/>
                          <a:latin typeface="+mn-lt"/>
                          <a:ea typeface="+mn-ea"/>
                          <a:cs typeface="+mn-cs"/>
                        </a:rPr>
                        <a:t>SONA COMMITMENTS</a:t>
                      </a:r>
                      <a:endParaRPr lang="en-ZA" sz="1200" dirty="0"/>
                    </a:p>
                  </a:txBody>
                  <a:tcPr marL="68580" marR="68580" marT="34290" marB="34290" anchor="ctr"/>
                </a:tc>
                <a:tc>
                  <a:txBody>
                    <a:bodyPr/>
                    <a:lstStyle/>
                    <a:p>
                      <a:pPr algn="ctr"/>
                      <a:r>
                        <a:rPr lang="en-ZA" sz="1200" b="1" kern="1200" dirty="0">
                          <a:solidFill>
                            <a:schemeClr val="lt1"/>
                          </a:solidFill>
                          <a:effectLst/>
                          <a:latin typeface="+mn-lt"/>
                          <a:ea typeface="+mn-ea"/>
                          <a:cs typeface="+mn-cs"/>
                        </a:rPr>
                        <a:t>PROGRESS</a:t>
                      </a:r>
                    </a:p>
                  </a:txBody>
                  <a:tcPr marL="68580" marR="68580" marT="34290" marB="34290" anchor="ctr"/>
                </a:tc>
                <a:tc>
                  <a:txBody>
                    <a:bodyPr/>
                    <a:lstStyle/>
                    <a:p>
                      <a:pPr algn="ctr"/>
                      <a:r>
                        <a:rPr lang="en-ZA" sz="1200" b="1" kern="1200" dirty="0">
                          <a:solidFill>
                            <a:schemeClr val="lt1"/>
                          </a:solidFill>
                          <a:effectLst/>
                          <a:latin typeface="+mn-lt"/>
                          <a:ea typeface="+mn-ea"/>
                          <a:cs typeface="+mn-cs"/>
                        </a:rPr>
                        <a:t>CHALLENGES</a:t>
                      </a:r>
                    </a:p>
                  </a:txBody>
                  <a:tcPr marL="68580" marR="68580" marT="34290" marB="34290" anchor="ctr"/>
                </a:tc>
                <a:extLst>
                  <a:ext uri="{0D108BD9-81ED-4DB2-BD59-A6C34878D82A}">
                    <a16:rowId xmlns:a16="http://schemas.microsoft.com/office/drawing/2014/main" val="221981561"/>
                  </a:ext>
                </a:extLst>
              </a:tr>
              <a:tr h="5357319">
                <a:tc>
                  <a:txBody>
                    <a:bodyPr/>
                    <a:lstStyle/>
                    <a:p>
                      <a:pPr algn="just">
                        <a:lnSpc>
                          <a:spcPct val="100000"/>
                        </a:lnSpc>
                        <a:spcBef>
                          <a:spcPts val="0"/>
                        </a:spcBef>
                      </a:pPr>
                      <a:r>
                        <a:rPr lang="en-GB" sz="1400" b="1" kern="1200" dirty="0">
                          <a:solidFill>
                            <a:schemeClr val="dk1"/>
                          </a:solidFill>
                          <a:effectLst/>
                          <a:latin typeface="+mn-lt"/>
                          <a:ea typeface="+mn-ea"/>
                          <a:cs typeface="Arial" panose="020B0604020202020204" pitchFamily="34" charset="0"/>
                        </a:rPr>
                        <a:t>2019 COMMITMENTS</a:t>
                      </a:r>
                    </a:p>
                    <a:p>
                      <a:pPr algn="just" fontAlgn="base">
                        <a:lnSpc>
                          <a:spcPct val="100000"/>
                        </a:lnSpc>
                        <a:spcBef>
                          <a:spcPts val="0"/>
                        </a:spcBef>
                      </a:pPr>
                      <a:r>
                        <a:rPr lang="en-GB" sz="1400" b="0" kern="1200" dirty="0">
                          <a:solidFill>
                            <a:schemeClr val="dk1"/>
                          </a:solidFill>
                          <a:effectLst/>
                          <a:latin typeface="+mn-lt"/>
                          <a:ea typeface="+mn-ea"/>
                          <a:cs typeface="Arial" panose="020B0604020202020204" pitchFamily="34" charset="0"/>
                        </a:rPr>
                        <a:t>In line with our Framework for Skills for a Changing World, we are expanding the training of both educators and learners to respond to </a:t>
                      </a:r>
                      <a:r>
                        <a:rPr lang="en-GB" sz="1400" b="1" kern="1200" dirty="0">
                          <a:solidFill>
                            <a:schemeClr val="dk1"/>
                          </a:solidFill>
                          <a:effectLst/>
                          <a:latin typeface="+mn-lt"/>
                          <a:ea typeface="+mn-ea"/>
                          <a:cs typeface="Arial" panose="020B0604020202020204" pitchFamily="34" charset="0"/>
                        </a:rPr>
                        <a:t>emerging technologie</a:t>
                      </a:r>
                      <a:r>
                        <a:rPr lang="en-GB" sz="1400" b="0" kern="1200" dirty="0">
                          <a:solidFill>
                            <a:schemeClr val="dk1"/>
                          </a:solidFill>
                          <a:effectLst/>
                          <a:latin typeface="+mn-lt"/>
                          <a:ea typeface="+mn-ea"/>
                          <a:cs typeface="Arial" panose="020B0604020202020204" pitchFamily="34" charset="0"/>
                        </a:rPr>
                        <a:t>s including the </a:t>
                      </a:r>
                      <a:r>
                        <a:rPr lang="en-GB" sz="1400" b="1" kern="1200" dirty="0">
                          <a:solidFill>
                            <a:schemeClr val="dk1"/>
                          </a:solidFill>
                          <a:effectLst/>
                          <a:latin typeface="+mn-lt"/>
                          <a:ea typeface="+mn-ea"/>
                          <a:cs typeface="Arial" panose="020B0604020202020204" pitchFamily="34" charset="0"/>
                        </a:rPr>
                        <a:t>internet of things, robotics and artificial intelligence</a:t>
                      </a:r>
                      <a:r>
                        <a:rPr lang="en-GB" sz="1400" b="0" kern="1200" dirty="0">
                          <a:solidFill>
                            <a:schemeClr val="dk1"/>
                          </a:solidFill>
                          <a:effectLst/>
                          <a:latin typeface="+mn-lt"/>
                          <a:ea typeface="+mn-ea"/>
                          <a:cs typeface="Arial" panose="020B0604020202020204" pitchFamily="34" charset="0"/>
                        </a:rPr>
                        <a:t>.</a:t>
                      </a:r>
                      <a:endParaRPr lang="en-ZA" sz="1400" b="0" kern="1200" dirty="0">
                        <a:solidFill>
                          <a:schemeClr val="dk1"/>
                        </a:solidFill>
                        <a:effectLst/>
                        <a:latin typeface="+mn-lt"/>
                        <a:ea typeface="+mn-ea"/>
                        <a:cs typeface="Arial" panose="020B0604020202020204" pitchFamily="34" charset="0"/>
                      </a:endParaRPr>
                    </a:p>
                    <a:p>
                      <a:pPr algn="just" fontAlgn="base">
                        <a:lnSpc>
                          <a:spcPct val="100000"/>
                        </a:lnSpc>
                        <a:spcBef>
                          <a:spcPts val="0"/>
                        </a:spcBef>
                      </a:pPr>
                      <a:r>
                        <a:rPr lang="en-GB" sz="1400" b="0" kern="1200" dirty="0">
                          <a:solidFill>
                            <a:schemeClr val="dk1"/>
                          </a:solidFill>
                          <a:effectLst/>
                          <a:latin typeface="+mn-lt"/>
                          <a:ea typeface="+mn-ea"/>
                          <a:cs typeface="Arial" panose="020B0604020202020204" pitchFamily="34" charset="0"/>
                        </a:rPr>
                        <a:t>It is why we are emphasising the teaching of science, technology, engineering &amp; maths in schools, why we are introducing subjects like coding &amp; data analytics.</a:t>
                      </a:r>
                      <a:endParaRPr lang="en-ZA" sz="1400" b="0" kern="1200" dirty="0">
                        <a:solidFill>
                          <a:schemeClr val="dk1"/>
                        </a:solidFill>
                        <a:effectLst/>
                        <a:latin typeface="+mn-lt"/>
                        <a:ea typeface="+mn-ea"/>
                        <a:cs typeface="Arial" panose="020B0604020202020204" pitchFamily="34" charset="0"/>
                      </a:endParaRPr>
                    </a:p>
                    <a:p>
                      <a:pPr algn="just">
                        <a:lnSpc>
                          <a:spcPct val="100000"/>
                        </a:lnSpc>
                        <a:spcBef>
                          <a:spcPts val="0"/>
                        </a:spcBef>
                      </a:pPr>
                      <a:r>
                        <a:rPr lang="en-GB" sz="1400" b="0" kern="1200" dirty="0">
                          <a:solidFill>
                            <a:schemeClr val="dk1"/>
                          </a:solidFill>
                          <a:effectLst/>
                          <a:latin typeface="+mn-lt"/>
                          <a:ea typeface="+mn-ea"/>
                          <a:cs typeface="Arial" panose="020B0604020202020204" pitchFamily="34" charset="0"/>
                        </a:rPr>
                        <a:t>Improve the education system and develop the skills that we need now and into the future.</a:t>
                      </a:r>
                    </a:p>
                    <a:p>
                      <a:pPr algn="just">
                        <a:lnSpc>
                          <a:spcPct val="100000"/>
                        </a:lnSpc>
                        <a:spcBef>
                          <a:spcPts val="0"/>
                        </a:spcBef>
                      </a:pPr>
                      <a:endParaRPr lang="en-GB" sz="1400" b="1" kern="1200" dirty="0">
                        <a:solidFill>
                          <a:schemeClr val="dk1"/>
                        </a:solidFill>
                        <a:effectLst/>
                        <a:latin typeface="+mn-lt"/>
                        <a:ea typeface="+mn-ea"/>
                        <a:cs typeface="Arial" panose="020B0604020202020204" pitchFamily="34" charset="0"/>
                      </a:endParaRPr>
                    </a:p>
                    <a:p>
                      <a:pPr algn="just">
                        <a:lnSpc>
                          <a:spcPct val="100000"/>
                        </a:lnSpc>
                        <a:spcBef>
                          <a:spcPts val="0"/>
                        </a:spcBef>
                      </a:pPr>
                      <a:endParaRPr lang="en-GB" sz="1400" b="0" kern="1200" dirty="0">
                        <a:solidFill>
                          <a:schemeClr val="dk1"/>
                        </a:solidFill>
                        <a:effectLst/>
                        <a:latin typeface="+mn-lt"/>
                        <a:ea typeface="+mn-ea"/>
                        <a:cs typeface="Arial" panose="020B0604020202020204" pitchFamily="34" charset="0"/>
                      </a:endParaRPr>
                    </a:p>
                    <a:p>
                      <a:pPr algn="just">
                        <a:lnSpc>
                          <a:spcPct val="100000"/>
                        </a:lnSpc>
                        <a:spcBef>
                          <a:spcPts val="0"/>
                        </a:spcBef>
                      </a:pPr>
                      <a:r>
                        <a:rPr lang="en-GB" sz="1400" b="1" kern="1200" dirty="0">
                          <a:solidFill>
                            <a:schemeClr val="dk1"/>
                          </a:solidFill>
                          <a:effectLst/>
                          <a:latin typeface="+mn-lt"/>
                          <a:ea typeface="+mn-ea"/>
                          <a:cs typeface="Arial" panose="020B0604020202020204" pitchFamily="34" charset="0"/>
                        </a:rPr>
                        <a:t>2020 COMMTMENTS</a:t>
                      </a:r>
                    </a:p>
                    <a:p>
                      <a:pPr algn="just" fontAlgn="base">
                        <a:lnSpc>
                          <a:spcPct val="100000"/>
                        </a:lnSpc>
                        <a:spcBef>
                          <a:spcPts val="0"/>
                        </a:spcBef>
                      </a:pPr>
                      <a:r>
                        <a:rPr lang="en-GB" sz="1400" b="0" kern="1200" dirty="0">
                          <a:solidFill>
                            <a:schemeClr val="dk1"/>
                          </a:solidFill>
                          <a:effectLst/>
                          <a:latin typeface="+mn-lt"/>
                          <a:ea typeface="+mn-ea"/>
                          <a:cs typeface="Arial" panose="020B0604020202020204" pitchFamily="34" charset="0"/>
                        </a:rPr>
                        <a:t>This year, we will be introducing </a:t>
                      </a:r>
                      <a:r>
                        <a:rPr lang="en-GB" sz="1400" b="1" kern="1200" dirty="0">
                          <a:solidFill>
                            <a:schemeClr val="dk1"/>
                          </a:solidFill>
                          <a:effectLst/>
                          <a:latin typeface="+mn-lt"/>
                          <a:ea typeface="+mn-ea"/>
                          <a:cs typeface="Arial" panose="020B0604020202020204" pitchFamily="34" charset="0"/>
                        </a:rPr>
                        <a:t>Coding and Robotics in Grades R to 3 in 200 schools, </a:t>
                      </a:r>
                      <a:r>
                        <a:rPr lang="en-GB" sz="1400" b="0" kern="1200" dirty="0">
                          <a:solidFill>
                            <a:schemeClr val="dk1"/>
                          </a:solidFill>
                          <a:effectLst/>
                          <a:latin typeface="+mn-lt"/>
                          <a:ea typeface="+mn-ea"/>
                          <a:cs typeface="Arial" panose="020B0604020202020204" pitchFamily="34" charset="0"/>
                        </a:rPr>
                        <a:t>with a plan to implement it fully by 2022.</a:t>
                      </a:r>
                      <a:r>
                        <a:rPr lang="en-GB" sz="1400" b="1" kern="1200" dirty="0">
                          <a:solidFill>
                            <a:schemeClr val="dk1"/>
                          </a:solidFill>
                          <a:effectLst/>
                          <a:latin typeface="+mn-lt"/>
                          <a:ea typeface="+mn-ea"/>
                          <a:cs typeface="Arial" panose="020B0604020202020204" pitchFamily="34" charset="0"/>
                        </a:rPr>
                        <a:t> </a:t>
                      </a:r>
                      <a:endParaRPr lang="en-ZA" sz="1400" kern="1200" dirty="0">
                        <a:solidFill>
                          <a:schemeClr val="dk1"/>
                        </a:solidFill>
                        <a:effectLst/>
                        <a:latin typeface="+mn-lt"/>
                        <a:ea typeface="+mn-ea"/>
                        <a:cs typeface="Arial" panose="020B0604020202020204" pitchFamily="34" charset="0"/>
                      </a:endParaRPr>
                    </a:p>
                  </a:txBody>
                  <a:tcPr marL="68580" marR="68580" marT="34290" marB="3429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u="sng"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rPr>
                        <a:t>CODING AND ROBOTICS: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u="sng"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u="sng"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rPr>
                        <a:t>ONE-ON- ONE MEETINGS WITH PEDs: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rPr>
                        <a:t>Seven provinces have started with implementation of the pilot in Grades R-3 and Grade7 except Mpumalanga and the Western Cape Provinces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u="sng"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u="sng"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rPr>
                        <a:t>ORIENTATION OF GRADE 4-6 AND 8 EDUCATORS: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rPr>
                        <a:t>The </a:t>
                      </a:r>
                      <a:r>
                        <a:rPr lang="en-GB" sz="1400" b="0"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rPr>
                        <a:t>Orientation  on the Coding and Robotics Curriculum for  </a:t>
                      </a:r>
                      <a:r>
                        <a:rPr lang="en-GB" sz="1400" b="1"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rPr>
                        <a:t>Grades 4-6 and Grade 8  </a:t>
                      </a:r>
                      <a:r>
                        <a:rPr lang="en-GB" sz="1400" b="0"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rPr>
                        <a:t>was conducted  from  </a:t>
                      </a:r>
                      <a:r>
                        <a:rPr lang="en-GB" sz="1400" b="1"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rPr>
                        <a:t>17-23 September 2021, in KZN</a:t>
                      </a:r>
                      <a:r>
                        <a:rPr lang="en-GB" sz="1400" b="0"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rPr>
                        <a: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rPr>
                        <a:t>108 Provincial Training Team Members and 91 provincial officials</a:t>
                      </a:r>
                      <a:r>
                        <a:rPr lang="en-GB" sz="1400" b="0"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rPr>
                        <a:t> from the 9 provinces attended the orientation session.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rPr>
                        <a:t>Grades 4-6 and Grade 8 Lesson Plans have been developed</a:t>
                      </a:r>
                      <a:endParaRPr lang="en-GB" sz="1400" b="1" u="sng"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u="sng"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rPr>
                        <a:t>UMALUSI REPORT ON DRAFT CAPS FOR GRADE R-9:</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rPr>
                        <a:t>Umalusi forwarded formal written comments to the DBE DG on 29 September 2021 on the Draft CAPS for Coding &amp; Robotics Grade R-9</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endParaRPr>
                    </a:p>
                  </a:txBody>
                  <a:tcPr marL="51435" marR="51435" marT="0" marB="0"/>
                </a:tc>
                <a:tc>
                  <a:txBody>
                    <a:bodyPr/>
                    <a:lstStyle/>
                    <a:p>
                      <a:pPr marL="285750" indent="-285750" algn="just">
                        <a:lnSpc>
                          <a:spcPct val="100000"/>
                        </a:lnSpc>
                        <a:spcBef>
                          <a:spcPts val="0"/>
                        </a:spcBef>
                        <a:spcAft>
                          <a:spcPts val="0"/>
                        </a:spcAft>
                        <a:buFont typeface="Arial" panose="020B0604020202020204" pitchFamily="34" charset="0"/>
                        <a:buChar char="•"/>
                      </a:pPr>
                      <a:r>
                        <a:rPr lang="en-US" sz="1400" b="0"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rPr>
                        <a:t>Funding to procure Coding and Robotics Resources</a:t>
                      </a:r>
                    </a:p>
                    <a:p>
                      <a:pPr marL="285750" indent="-285750" algn="just">
                        <a:lnSpc>
                          <a:spcPct val="100000"/>
                        </a:lnSpc>
                        <a:spcBef>
                          <a:spcPts val="0"/>
                        </a:spcBef>
                        <a:spcAft>
                          <a:spcPts val="0"/>
                        </a:spcAft>
                        <a:buFont typeface="Arial" panose="020B0604020202020204" pitchFamily="34" charset="0"/>
                        <a:buChar char="•"/>
                      </a:pPr>
                      <a:endParaRPr lang="en-US" sz="1400" b="0"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endParaRPr>
                    </a:p>
                    <a:p>
                      <a:pPr marL="285750" indent="-285750" algn="just">
                        <a:lnSpc>
                          <a:spcPct val="100000"/>
                        </a:lnSpc>
                        <a:spcBef>
                          <a:spcPts val="0"/>
                        </a:spcBef>
                        <a:spcAft>
                          <a:spcPts val="0"/>
                        </a:spcAft>
                        <a:buFont typeface="Arial" panose="020B0604020202020204" pitchFamily="34" charset="0"/>
                        <a:buChar char="•"/>
                      </a:pPr>
                      <a:r>
                        <a:rPr lang="en-US" sz="1400" b="0"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rPr>
                        <a:t>Scheduled time on the school time-table for teaching Coding and Robotics</a:t>
                      </a:r>
                    </a:p>
                    <a:p>
                      <a:pPr marL="0" indent="0" algn="just">
                        <a:lnSpc>
                          <a:spcPct val="100000"/>
                        </a:lnSpc>
                        <a:spcBef>
                          <a:spcPts val="0"/>
                        </a:spcBef>
                        <a:spcAft>
                          <a:spcPts val="0"/>
                        </a:spcAft>
                        <a:buFont typeface="Arial" panose="020B0604020202020204" pitchFamily="34" charset="0"/>
                        <a:buNone/>
                      </a:pPr>
                      <a:endParaRPr lang="en-US" sz="1400" b="0" baseline="0" dirty="0">
                        <a:ln>
                          <a:noFill/>
                        </a:ln>
                        <a:solidFill>
                          <a:schemeClr val="tx1"/>
                        </a:solidFill>
                        <a:effectLst/>
                        <a:uFill>
                          <a:solidFill>
                            <a:srgbClr val="000000"/>
                          </a:solidFill>
                        </a:uFill>
                        <a:latin typeface="+mn-lt"/>
                        <a:ea typeface="Times New Roman" panose="02020603050405020304" pitchFamily="18" charset="0"/>
                        <a:cs typeface="Arial" panose="020B0604020202020204" pitchFamily="34" charset="0"/>
                      </a:endParaRPr>
                    </a:p>
                  </a:txBody>
                  <a:tcPr marL="51435" marR="51435" marT="0" marB="0"/>
                </a:tc>
                <a:extLst>
                  <a:ext uri="{0D108BD9-81ED-4DB2-BD59-A6C34878D82A}">
                    <a16:rowId xmlns:a16="http://schemas.microsoft.com/office/drawing/2014/main" val="948660835"/>
                  </a:ext>
                </a:extLst>
              </a:tr>
            </a:tbl>
          </a:graphicData>
        </a:graphic>
      </p:graphicFrame>
      <p:sp>
        <p:nvSpPr>
          <p:cNvPr id="4" name="Slide Number Placeholder 3"/>
          <p:cNvSpPr>
            <a:spLocks noGrp="1"/>
          </p:cNvSpPr>
          <p:nvPr>
            <p:ph type="sldNum" sz="quarter" idx="4294967295"/>
          </p:nvPr>
        </p:nvSpPr>
        <p:spPr>
          <a:xfrm>
            <a:off x="5364088" y="6318075"/>
            <a:ext cx="2133600" cy="365125"/>
          </a:xfrm>
          <a:prstGeom prst="rect">
            <a:avLst/>
          </a:prstGeom>
        </p:spPr>
        <p:txBody>
          <a:bodyPr/>
          <a:lstStyle/>
          <a:p>
            <a:pPr defTabSz="685800"/>
            <a:fld id="{E2C0AE55-7E06-4976-960B-3D98813CB3CF}" type="slidenum">
              <a:rPr lang="en-ZA">
                <a:solidFill>
                  <a:prstClr val="black">
                    <a:tint val="75000"/>
                  </a:prstClr>
                </a:solidFill>
                <a:latin typeface="Calibri"/>
              </a:rPr>
              <a:pPr defTabSz="685800"/>
              <a:t>22</a:t>
            </a:fld>
            <a:endParaRPr lang="en-ZA" dirty="0">
              <a:solidFill>
                <a:prstClr val="black">
                  <a:tint val="75000"/>
                </a:prstClr>
              </a:solidFill>
              <a:latin typeface="Calibri"/>
            </a:endParaRPr>
          </a:p>
        </p:txBody>
      </p:sp>
      <p:pic>
        <p:nvPicPr>
          <p:cNvPr id="6" name="Picture 5"/>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1065699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700" y="0"/>
            <a:ext cx="8028384" cy="908720"/>
          </a:xfrm>
        </p:spPr>
        <p:txBody>
          <a:bodyPr>
            <a:normAutofit/>
          </a:bodyPr>
          <a:lstStyle/>
          <a:p>
            <a:r>
              <a:rPr lang="en-GB" b="1" dirty="0">
                <a:solidFill>
                  <a:schemeClr val="accent2">
                    <a:lumMod val="75000"/>
                  </a:schemeClr>
                </a:solidFill>
              </a:rPr>
              <a:t>INFRASTRUCTURE</a:t>
            </a:r>
            <a:endParaRPr lang="en-ZA" sz="6000"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0059673"/>
              </p:ext>
            </p:extLst>
          </p:nvPr>
        </p:nvGraphicFramePr>
        <p:xfrm>
          <a:off x="201334" y="980728"/>
          <a:ext cx="8513185" cy="5040560"/>
        </p:xfrm>
        <a:graphic>
          <a:graphicData uri="http://schemas.openxmlformats.org/drawingml/2006/table">
            <a:tbl>
              <a:tblPr firstRow="1" bandRow="1">
                <a:tableStyleId>{21E4AEA4-8DFA-4A89-87EB-49C32662AFE0}</a:tableStyleId>
              </a:tblPr>
              <a:tblGrid>
                <a:gridCol w="2536521">
                  <a:extLst>
                    <a:ext uri="{9D8B030D-6E8A-4147-A177-3AD203B41FA5}">
                      <a16:colId xmlns:a16="http://schemas.microsoft.com/office/drawing/2014/main" val="2544149028"/>
                    </a:ext>
                  </a:extLst>
                </a:gridCol>
                <a:gridCol w="3528392">
                  <a:extLst>
                    <a:ext uri="{9D8B030D-6E8A-4147-A177-3AD203B41FA5}">
                      <a16:colId xmlns:a16="http://schemas.microsoft.com/office/drawing/2014/main" val="3450366837"/>
                    </a:ext>
                  </a:extLst>
                </a:gridCol>
                <a:gridCol w="2448272">
                  <a:extLst>
                    <a:ext uri="{9D8B030D-6E8A-4147-A177-3AD203B41FA5}">
                      <a16:colId xmlns:a16="http://schemas.microsoft.com/office/drawing/2014/main" val="3319526381"/>
                    </a:ext>
                  </a:extLst>
                </a:gridCol>
              </a:tblGrid>
              <a:tr h="434648">
                <a:tc>
                  <a:txBody>
                    <a:bodyPr/>
                    <a:lstStyle/>
                    <a:p>
                      <a:r>
                        <a:rPr lang="en-GB" sz="1800" b="1" kern="1200" dirty="0">
                          <a:solidFill>
                            <a:schemeClr val="lt1"/>
                          </a:solidFill>
                          <a:effectLst/>
                          <a:latin typeface="+mn-lt"/>
                          <a:ea typeface="+mn-ea"/>
                          <a:cs typeface="+mn-cs"/>
                        </a:rPr>
                        <a:t>SONA COMMITMENTS</a:t>
                      </a:r>
                      <a:endParaRPr lang="en-ZA" sz="1800" dirty="0"/>
                    </a:p>
                  </a:txBody>
                  <a:tcPr/>
                </a:tc>
                <a:tc>
                  <a:txBody>
                    <a:bodyPr/>
                    <a:lstStyle/>
                    <a:p>
                      <a:pPr algn="ctr"/>
                      <a:r>
                        <a:rPr lang="en-ZA" sz="1800" b="1" kern="1200" dirty="0">
                          <a:solidFill>
                            <a:schemeClr val="lt1"/>
                          </a:solidFill>
                          <a:effectLst/>
                          <a:latin typeface="+mn-lt"/>
                          <a:ea typeface="+mn-ea"/>
                          <a:cs typeface="+mn-cs"/>
                        </a:rPr>
                        <a:t>PROGRESS</a:t>
                      </a:r>
                    </a:p>
                  </a:txBody>
                  <a:tcPr anchor="ctr"/>
                </a:tc>
                <a:tc>
                  <a:txBody>
                    <a:bodyPr/>
                    <a:lstStyle/>
                    <a:p>
                      <a:r>
                        <a:rPr lang="en-ZA" sz="1600" b="1" kern="1200" dirty="0">
                          <a:solidFill>
                            <a:schemeClr val="lt1"/>
                          </a:solidFill>
                          <a:effectLst/>
                          <a:latin typeface="+mn-lt"/>
                          <a:ea typeface="+mn-ea"/>
                          <a:cs typeface="+mn-cs"/>
                        </a:rPr>
                        <a:t>CHALLENGES</a:t>
                      </a:r>
                    </a:p>
                  </a:txBody>
                  <a:tcPr/>
                </a:tc>
                <a:extLst>
                  <a:ext uri="{0D108BD9-81ED-4DB2-BD59-A6C34878D82A}">
                    <a16:rowId xmlns:a16="http://schemas.microsoft.com/office/drawing/2014/main" val="221981561"/>
                  </a:ext>
                </a:extLst>
              </a:tr>
              <a:tr h="4605912">
                <a:tc>
                  <a:txBody>
                    <a:bodyPr/>
                    <a:lstStyle/>
                    <a:p>
                      <a:pPr algn="just"/>
                      <a:r>
                        <a:rPr lang="en-ZA" sz="2000" b="1" kern="1200" dirty="0">
                          <a:solidFill>
                            <a:schemeClr val="dk1"/>
                          </a:solidFill>
                          <a:effectLst/>
                          <a:latin typeface="+mn-lt"/>
                          <a:ea typeface="+mn-ea"/>
                          <a:cs typeface="+mn-cs"/>
                        </a:rPr>
                        <a:t>2019</a:t>
                      </a:r>
                      <a:r>
                        <a:rPr lang="en-ZA" sz="2000" b="1" kern="1200" baseline="0" dirty="0">
                          <a:solidFill>
                            <a:schemeClr val="dk1"/>
                          </a:solidFill>
                          <a:effectLst/>
                          <a:latin typeface="+mn-lt"/>
                          <a:ea typeface="+mn-ea"/>
                          <a:cs typeface="+mn-cs"/>
                        </a:rPr>
                        <a:t>/2020 </a:t>
                      </a:r>
                      <a:r>
                        <a:rPr lang="en-ZA" sz="2000" b="1" kern="1200" dirty="0">
                          <a:solidFill>
                            <a:schemeClr val="dk1"/>
                          </a:solidFill>
                          <a:effectLst/>
                          <a:latin typeface="+mn-lt"/>
                          <a:ea typeface="+mn-ea"/>
                          <a:cs typeface="+mn-cs"/>
                        </a:rPr>
                        <a:t>COMMITMENTS</a:t>
                      </a:r>
                    </a:p>
                    <a:p>
                      <a:pPr algn="l"/>
                      <a:r>
                        <a:rPr lang="en-GB" sz="2000" kern="1200" dirty="0">
                          <a:solidFill>
                            <a:schemeClr val="dk1"/>
                          </a:solidFill>
                          <a:effectLst/>
                          <a:latin typeface="+mn-lt"/>
                          <a:ea typeface="+mn-ea"/>
                          <a:cs typeface="+mn-cs"/>
                        </a:rPr>
                        <a:t>We are determined to eradicate unsafe and inappropriate sanitation facilities within the next three years targeting the nearly 4 000 schools that still have inappropriate sanitation facilities.</a:t>
                      </a:r>
                    </a:p>
                  </a:txBody>
                  <a:tcPr/>
                </a:tc>
                <a:tc>
                  <a:txBody>
                    <a:bodyPr/>
                    <a:lstStyle/>
                    <a:p>
                      <a:pPr marL="228600" indent="-228600">
                        <a:buFont typeface="+mj-lt"/>
                        <a:buAutoNum type="arabicPeriod"/>
                      </a:pPr>
                      <a:r>
                        <a:rPr lang="en-GB" sz="2000" dirty="0"/>
                        <a:t>The original baseline was </a:t>
                      </a:r>
                      <a:r>
                        <a:rPr lang="en-GB" sz="2000" b="1" dirty="0">
                          <a:solidFill>
                            <a:srgbClr val="FF0000"/>
                          </a:solidFill>
                        </a:rPr>
                        <a:t>3 898 </a:t>
                      </a:r>
                      <a:r>
                        <a:rPr lang="en-GB" sz="2000" dirty="0"/>
                        <a:t>schools</a:t>
                      </a:r>
                    </a:p>
                    <a:p>
                      <a:pPr marL="228600" indent="-228600">
                        <a:buFont typeface="+mj-lt"/>
                        <a:buAutoNum type="arabicPeriod"/>
                      </a:pPr>
                      <a:r>
                        <a:rPr lang="en-GB" sz="2000" dirty="0"/>
                        <a:t>The current number of schools on this programme is </a:t>
                      </a:r>
                      <a:r>
                        <a:rPr lang="en-GB" sz="2000" b="1" dirty="0">
                          <a:solidFill>
                            <a:srgbClr val="FF0000"/>
                          </a:solidFill>
                        </a:rPr>
                        <a:t>2 816</a:t>
                      </a:r>
                      <a:r>
                        <a:rPr lang="en-GB" sz="2000" dirty="0"/>
                        <a:t>.  </a:t>
                      </a:r>
                    </a:p>
                    <a:p>
                      <a:pPr marL="228600" indent="-228600">
                        <a:buFont typeface="+mj-lt"/>
                        <a:buAutoNum type="arabicPeriod"/>
                      </a:pPr>
                      <a:r>
                        <a:rPr lang="en-GB" sz="2000" dirty="0"/>
                        <a:t>A total of </a:t>
                      </a:r>
                      <a:r>
                        <a:rPr lang="en-GB" sz="2000" b="1" dirty="0">
                          <a:solidFill>
                            <a:srgbClr val="FF0000"/>
                          </a:solidFill>
                        </a:rPr>
                        <a:t>1 553 </a:t>
                      </a:r>
                      <a:r>
                        <a:rPr lang="en-GB" sz="2000" dirty="0"/>
                        <a:t>of these schools have already progressed to Practical Completion, resulting in a gap of </a:t>
                      </a:r>
                      <a:r>
                        <a:rPr lang="en-GB" sz="2000" b="1" dirty="0">
                          <a:solidFill>
                            <a:srgbClr val="FF0000"/>
                          </a:solidFill>
                        </a:rPr>
                        <a:t>1 263 </a:t>
                      </a:r>
                      <a:r>
                        <a:rPr lang="en-GB" sz="2000" dirty="0"/>
                        <a:t>outstanding projects.</a:t>
                      </a:r>
                    </a:p>
                  </a:txBody>
                  <a:tcPr marL="68580" marR="68580" marT="0" marB="0"/>
                </a:tc>
                <a:tc>
                  <a:txBody>
                    <a:bodyPr/>
                    <a:lstStyle/>
                    <a:p>
                      <a:pPr marL="0" indent="0">
                        <a:buFont typeface="+mj-lt"/>
                        <a:buNone/>
                      </a:pPr>
                      <a:r>
                        <a:rPr lang="en-GB" sz="2000" dirty="0"/>
                        <a:t>There were several changes to the list since the start of the programme. This was mostly due to rationalisation of schools and site assessments that confirmed appropriate sanitation. </a:t>
                      </a:r>
                    </a:p>
                  </a:txBody>
                  <a:tcPr marL="68580" marR="68580" marT="0" marB="0"/>
                </a:tc>
                <a:extLst>
                  <a:ext uri="{0D108BD9-81ED-4DB2-BD59-A6C34878D82A}">
                    <a16:rowId xmlns:a16="http://schemas.microsoft.com/office/drawing/2014/main" val="948660835"/>
                  </a:ext>
                </a:extLst>
              </a:tr>
            </a:tbl>
          </a:graphicData>
        </a:graphic>
      </p:graphicFrame>
      <p:sp>
        <p:nvSpPr>
          <p:cNvPr id="4" name="Slide Number Placeholder 3"/>
          <p:cNvSpPr>
            <a:spLocks noGrp="1"/>
          </p:cNvSpPr>
          <p:nvPr>
            <p:ph type="sldNum" sz="quarter" idx="4294967295"/>
          </p:nvPr>
        </p:nvSpPr>
        <p:spPr>
          <a:xfrm>
            <a:off x="5652120" y="6165304"/>
            <a:ext cx="2133600" cy="365125"/>
          </a:xfrm>
          <a:prstGeom prst="rect">
            <a:avLst/>
          </a:prstGeom>
        </p:spPr>
        <p:txBody>
          <a:bodyPr/>
          <a:lstStyle/>
          <a:p>
            <a:fld id="{E2C0AE55-7E06-4976-960B-3D98813CB3CF}" type="slidenum">
              <a:rPr lang="en-ZA" smtClean="0">
                <a:solidFill>
                  <a:prstClr val="black">
                    <a:tint val="75000"/>
                  </a:prstClr>
                </a:solidFill>
              </a:rPr>
              <a:pPr/>
              <a:t>23</a:t>
            </a:fld>
            <a:endParaRPr lang="en-ZA"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1725863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0167"/>
            <a:ext cx="9144000" cy="6023695"/>
          </a:xfrm>
        </p:spPr>
        <p:txBody>
          <a:bodyPr>
            <a:normAutofit/>
          </a:bodyPr>
          <a:lstStyle/>
          <a:p>
            <a:pPr marL="0" indent="0">
              <a:buNone/>
            </a:pPr>
            <a:endParaRPr lang="en-US" sz="4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ZA" sz="2400" dirty="0"/>
          </a:p>
          <a:p>
            <a:pPr marL="0" indent="0">
              <a:buNone/>
            </a:pPr>
            <a:endParaRPr lang="en-ZA" dirty="0"/>
          </a:p>
        </p:txBody>
      </p:sp>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fld id="{E2C0AE55-7E06-4976-960B-3D98813CB3CF}" type="slidenum">
              <a:rPr lang="en-ZA" smtClean="0"/>
              <a:pPr/>
              <a:t>24</a:t>
            </a:fld>
            <a:endParaRPr lang="en-ZA" dirty="0"/>
          </a:p>
        </p:txBody>
      </p:sp>
      <p:sp>
        <p:nvSpPr>
          <p:cNvPr id="5" name="Title 4"/>
          <p:cNvSpPr>
            <a:spLocks noGrp="1"/>
          </p:cNvSpPr>
          <p:nvPr>
            <p:ph type="title"/>
          </p:nvPr>
        </p:nvSpPr>
        <p:spPr>
          <a:xfrm>
            <a:off x="0" y="0"/>
            <a:ext cx="8964488" cy="1556792"/>
          </a:xfrm>
        </p:spPr>
        <p:txBody>
          <a:bodyPr>
            <a:noAutofit/>
          </a:bodyPr>
          <a:lstStyle/>
          <a:p>
            <a:r>
              <a:rPr lang="en-ZA" sz="6000" b="1" dirty="0" smtClean="0">
                <a:solidFill>
                  <a:schemeClr val="accent2">
                    <a:lumMod val="75000"/>
                  </a:schemeClr>
                </a:solidFill>
              </a:rPr>
              <a:t>ASIDI overall progress per Province</a:t>
            </a:r>
            <a:endParaRPr lang="en-ZA" sz="6000" b="1" dirty="0">
              <a:solidFill>
                <a:schemeClr val="accent2">
                  <a:lumMod val="75000"/>
                </a:schemeClr>
              </a:solidFill>
            </a:endParaRPr>
          </a:p>
        </p:txBody>
      </p:sp>
      <p:pic>
        <p:nvPicPr>
          <p:cNvPr id="6" name="Picture 5"/>
          <p:cNvPicPr>
            <a:picLocks noChangeAspect="1"/>
          </p:cNvPicPr>
          <p:nvPr/>
        </p:nvPicPr>
        <p:blipFill>
          <a:blip r:embed="rId2"/>
          <a:stretch>
            <a:fillRect/>
          </a:stretch>
        </p:blipFill>
        <p:spPr>
          <a:xfrm>
            <a:off x="0" y="6525344"/>
            <a:ext cx="1691680" cy="326900"/>
          </a:xfrm>
          <a:prstGeom prst="rect">
            <a:avLst/>
          </a:prstGeom>
        </p:spPr>
      </p:pic>
      <p:sp>
        <p:nvSpPr>
          <p:cNvPr id="2" name="TextBox 1"/>
          <p:cNvSpPr txBox="1"/>
          <p:nvPr/>
        </p:nvSpPr>
        <p:spPr>
          <a:xfrm>
            <a:off x="7236296" y="6356351"/>
            <a:ext cx="504056" cy="369332"/>
          </a:xfrm>
          <a:prstGeom prst="rect">
            <a:avLst/>
          </a:prstGeom>
          <a:noFill/>
        </p:spPr>
        <p:txBody>
          <a:bodyPr wrap="square" rtlCol="0">
            <a:spAutoFit/>
          </a:bodyPr>
          <a:lstStyle/>
          <a:p>
            <a:r>
              <a:rPr lang="en-ZA" dirty="0" smtClean="0"/>
              <a:t>24</a:t>
            </a:r>
            <a:endParaRPr lang="en-ZA" dirty="0"/>
          </a:p>
        </p:txBody>
      </p:sp>
      <p:sp>
        <p:nvSpPr>
          <p:cNvPr id="8" name="Content Placeholder 2"/>
          <p:cNvSpPr txBox="1">
            <a:spLocks/>
          </p:cNvSpPr>
          <p:nvPr/>
        </p:nvSpPr>
        <p:spPr>
          <a:xfrm>
            <a:off x="210344" y="1348551"/>
            <a:ext cx="8784976" cy="5217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en-US" sz="4800" dirty="0"/>
          </a:p>
        </p:txBody>
      </p:sp>
      <p:pic>
        <p:nvPicPr>
          <p:cNvPr id="9" name="Picture 8"/>
          <p:cNvPicPr>
            <a:picLocks noChangeAspect="1"/>
          </p:cNvPicPr>
          <p:nvPr/>
        </p:nvPicPr>
        <p:blipFill rotWithShape="1">
          <a:blip r:embed="rId3"/>
          <a:srcRect t="11032"/>
          <a:stretch/>
        </p:blipFill>
        <p:spPr>
          <a:xfrm>
            <a:off x="147637" y="1556792"/>
            <a:ext cx="8848725" cy="4932015"/>
          </a:xfrm>
          <a:prstGeom prst="rect">
            <a:avLst/>
          </a:prstGeom>
          <a:solidFill>
            <a:schemeClr val="bg1"/>
          </a:solidFill>
        </p:spPr>
      </p:pic>
    </p:spTree>
    <p:extLst>
      <p:ext uri="{BB962C8B-B14F-4D97-AF65-F5344CB8AC3E}">
        <p14:creationId xmlns:p14="http://schemas.microsoft.com/office/powerpoint/2010/main" val="2675473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017"/>
            <a:ext cx="9144000" cy="1556791"/>
          </a:xfrm>
        </p:spPr>
        <p:txBody>
          <a:bodyPr>
            <a:noAutofit/>
          </a:bodyPr>
          <a:lstStyle/>
          <a:p>
            <a:r>
              <a:rPr lang="en-US" sz="6600" b="1" dirty="0" smtClean="0">
                <a:solidFill>
                  <a:schemeClr val="accent2">
                    <a:lumMod val="75000"/>
                  </a:schemeClr>
                </a:solidFill>
              </a:rPr>
              <a:t>ASIDI overall progress per Province</a:t>
            </a:r>
            <a:endParaRPr lang="en-US" sz="6600" b="1" dirty="0"/>
          </a:p>
        </p:txBody>
      </p:sp>
      <p:sp>
        <p:nvSpPr>
          <p:cNvPr id="3" name="Content Placeholder 2"/>
          <p:cNvSpPr>
            <a:spLocks noGrp="1"/>
          </p:cNvSpPr>
          <p:nvPr>
            <p:ph idx="1"/>
          </p:nvPr>
        </p:nvSpPr>
        <p:spPr>
          <a:xfrm>
            <a:off x="210344" y="2132856"/>
            <a:ext cx="8784976" cy="4433138"/>
          </a:xfrm>
        </p:spPr>
        <p:txBody>
          <a:bodyPr>
            <a:normAutofit/>
          </a:bodyPr>
          <a:lstStyle/>
          <a:p>
            <a:pPr marL="742950" indent="-742950" algn="just">
              <a:buFont typeface="+mj-lt"/>
              <a:buAutoNum type="arabicPeriod"/>
            </a:pPr>
            <a:r>
              <a:rPr lang="en-US" sz="2400" dirty="0" smtClean="0"/>
              <a:t>Out of the 3 004 projects on the ASIDI </a:t>
            </a:r>
            <a:r>
              <a:rPr lang="en-US" sz="2400" dirty="0" err="1" smtClean="0"/>
              <a:t>programme</a:t>
            </a:r>
            <a:r>
              <a:rPr lang="en-US" sz="2400" dirty="0" smtClean="0"/>
              <a:t>, 2 822 have progressed to Practical Completion</a:t>
            </a:r>
          </a:p>
          <a:p>
            <a:pPr marL="742950" indent="-742950" algn="just">
              <a:buFont typeface="+mj-lt"/>
              <a:buAutoNum type="arabicPeriod"/>
            </a:pPr>
            <a:r>
              <a:rPr lang="en-US" sz="2400" dirty="0" smtClean="0"/>
              <a:t>In the Eastern Cape, there are 170 projects in various stages of implementation</a:t>
            </a:r>
          </a:p>
          <a:p>
            <a:pPr marL="742950" indent="-742950" algn="just">
              <a:buFont typeface="+mj-lt"/>
              <a:buAutoNum type="arabicPeriod"/>
            </a:pPr>
            <a:r>
              <a:rPr lang="en-US" sz="2400" dirty="0"/>
              <a:t>In the </a:t>
            </a:r>
            <a:r>
              <a:rPr lang="en-US" sz="2400" dirty="0" smtClean="0"/>
              <a:t>Free State, </a:t>
            </a:r>
            <a:r>
              <a:rPr lang="en-US" sz="2400" dirty="0"/>
              <a:t>there are </a:t>
            </a:r>
            <a:r>
              <a:rPr lang="en-US" sz="2400" dirty="0" smtClean="0"/>
              <a:t>2 projects </a:t>
            </a:r>
            <a:r>
              <a:rPr lang="en-US" sz="2400" dirty="0"/>
              <a:t>in various stages of implementation</a:t>
            </a:r>
          </a:p>
          <a:p>
            <a:pPr marL="742950" indent="-742950" algn="just">
              <a:buFont typeface="+mj-lt"/>
              <a:buAutoNum type="arabicPeriod"/>
            </a:pPr>
            <a:r>
              <a:rPr lang="en-US" sz="2400" dirty="0"/>
              <a:t>In the </a:t>
            </a:r>
            <a:r>
              <a:rPr lang="en-US" sz="2400" dirty="0" smtClean="0"/>
              <a:t>Limpopo, </a:t>
            </a:r>
            <a:r>
              <a:rPr lang="en-US" sz="2400" dirty="0"/>
              <a:t>there are </a:t>
            </a:r>
            <a:r>
              <a:rPr lang="en-US" sz="2400" dirty="0" smtClean="0"/>
              <a:t>10 projects </a:t>
            </a:r>
            <a:r>
              <a:rPr lang="en-US" sz="2400" dirty="0"/>
              <a:t>in various stages of implementation</a:t>
            </a:r>
          </a:p>
          <a:p>
            <a:pPr marL="742950" indent="-742950" algn="just">
              <a:buFont typeface="+mj-lt"/>
              <a:buAutoNum type="arabicPeriod"/>
            </a:pPr>
            <a:endParaRPr lang="en-US" sz="2400" dirty="0" smtClean="0"/>
          </a:p>
          <a:p>
            <a:pPr marL="742950" indent="-742950" algn="just">
              <a:buFont typeface="+mj-lt"/>
              <a:buAutoNum type="arabicPeriod"/>
            </a:pPr>
            <a:endParaRPr lang="en-US" sz="2400" dirty="0" smtClean="0"/>
          </a:p>
          <a:p>
            <a:pPr marL="742950" indent="-742950" algn="just">
              <a:buFont typeface="+mj-lt"/>
              <a:buAutoNum type="arabicPeriod"/>
            </a:pPr>
            <a:endParaRPr lang="en-US" sz="3600"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
        <p:nvSpPr>
          <p:cNvPr id="6" name="TextBox 5"/>
          <p:cNvSpPr txBox="1"/>
          <p:nvPr/>
        </p:nvSpPr>
        <p:spPr>
          <a:xfrm>
            <a:off x="7452320" y="6381328"/>
            <a:ext cx="732412" cy="369332"/>
          </a:xfrm>
          <a:prstGeom prst="rect">
            <a:avLst/>
          </a:prstGeom>
          <a:noFill/>
        </p:spPr>
        <p:txBody>
          <a:bodyPr wrap="square" rtlCol="0">
            <a:spAutoFit/>
          </a:bodyPr>
          <a:lstStyle/>
          <a:p>
            <a:r>
              <a:rPr lang="en-GB" dirty="0" smtClean="0"/>
              <a:t>25</a:t>
            </a:r>
            <a:endParaRPr lang="en-ZA" dirty="0"/>
          </a:p>
        </p:txBody>
      </p:sp>
    </p:spTree>
    <p:extLst>
      <p:ext uri="{BB962C8B-B14F-4D97-AF65-F5344CB8AC3E}">
        <p14:creationId xmlns:p14="http://schemas.microsoft.com/office/powerpoint/2010/main" val="3942578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0167"/>
            <a:ext cx="9144000" cy="6023695"/>
          </a:xfrm>
        </p:spPr>
        <p:txBody>
          <a:bodyPr>
            <a:normAutofit/>
          </a:bodyPr>
          <a:lstStyle/>
          <a:p>
            <a:pPr marL="0" indent="0">
              <a:buNone/>
            </a:pPr>
            <a:endParaRPr lang="en-US" sz="4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ZA" sz="2400" dirty="0"/>
          </a:p>
          <a:p>
            <a:pPr marL="0" indent="0">
              <a:buNone/>
            </a:pPr>
            <a:endParaRPr lang="en-ZA" dirty="0"/>
          </a:p>
        </p:txBody>
      </p:sp>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fld id="{E2C0AE55-7E06-4976-960B-3D98813CB3CF}" type="slidenum">
              <a:rPr lang="en-ZA" smtClean="0"/>
              <a:pPr/>
              <a:t>26</a:t>
            </a:fld>
            <a:endParaRPr lang="en-ZA" dirty="0"/>
          </a:p>
        </p:txBody>
      </p:sp>
      <p:sp>
        <p:nvSpPr>
          <p:cNvPr id="5" name="Title 4"/>
          <p:cNvSpPr>
            <a:spLocks noGrp="1"/>
          </p:cNvSpPr>
          <p:nvPr>
            <p:ph type="title"/>
          </p:nvPr>
        </p:nvSpPr>
        <p:spPr>
          <a:xfrm>
            <a:off x="0" y="0"/>
            <a:ext cx="8964488" cy="1844824"/>
          </a:xfrm>
        </p:spPr>
        <p:txBody>
          <a:bodyPr>
            <a:noAutofit/>
          </a:bodyPr>
          <a:lstStyle/>
          <a:p>
            <a:r>
              <a:rPr lang="en-ZA" sz="6000" b="1" dirty="0" smtClean="0">
                <a:solidFill>
                  <a:schemeClr val="accent2">
                    <a:lumMod val="75000"/>
                  </a:schemeClr>
                </a:solidFill>
              </a:rPr>
              <a:t>ASIDI overall progress per Sub-programme</a:t>
            </a:r>
            <a:endParaRPr lang="en-ZA" sz="6000" b="1" dirty="0">
              <a:solidFill>
                <a:schemeClr val="accent2">
                  <a:lumMod val="75000"/>
                </a:schemeClr>
              </a:solidFill>
            </a:endParaRPr>
          </a:p>
        </p:txBody>
      </p:sp>
      <p:pic>
        <p:nvPicPr>
          <p:cNvPr id="6" name="Picture 5"/>
          <p:cNvPicPr>
            <a:picLocks noChangeAspect="1"/>
          </p:cNvPicPr>
          <p:nvPr/>
        </p:nvPicPr>
        <p:blipFill>
          <a:blip r:embed="rId2"/>
          <a:stretch>
            <a:fillRect/>
          </a:stretch>
        </p:blipFill>
        <p:spPr>
          <a:xfrm>
            <a:off x="0" y="6525344"/>
            <a:ext cx="1691680" cy="326900"/>
          </a:xfrm>
          <a:prstGeom prst="rect">
            <a:avLst/>
          </a:prstGeom>
        </p:spPr>
      </p:pic>
      <p:sp>
        <p:nvSpPr>
          <p:cNvPr id="2" name="TextBox 1"/>
          <p:cNvSpPr txBox="1"/>
          <p:nvPr/>
        </p:nvSpPr>
        <p:spPr>
          <a:xfrm>
            <a:off x="7236296" y="6356351"/>
            <a:ext cx="504056" cy="369332"/>
          </a:xfrm>
          <a:prstGeom prst="rect">
            <a:avLst/>
          </a:prstGeom>
          <a:noFill/>
        </p:spPr>
        <p:txBody>
          <a:bodyPr wrap="square" rtlCol="0">
            <a:spAutoFit/>
          </a:bodyPr>
          <a:lstStyle/>
          <a:p>
            <a:r>
              <a:rPr lang="en-ZA" dirty="0" smtClean="0"/>
              <a:t>26</a:t>
            </a:r>
            <a:endParaRPr lang="en-ZA" dirty="0"/>
          </a:p>
        </p:txBody>
      </p:sp>
      <p:sp>
        <p:nvSpPr>
          <p:cNvPr id="8" name="Content Placeholder 2"/>
          <p:cNvSpPr txBox="1">
            <a:spLocks/>
          </p:cNvSpPr>
          <p:nvPr/>
        </p:nvSpPr>
        <p:spPr>
          <a:xfrm>
            <a:off x="210344" y="1348551"/>
            <a:ext cx="8784976" cy="5217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en-US" sz="4800" dirty="0"/>
          </a:p>
        </p:txBody>
      </p:sp>
      <p:pic>
        <p:nvPicPr>
          <p:cNvPr id="9" name="Picture 8"/>
          <p:cNvPicPr>
            <a:picLocks noChangeAspect="1"/>
          </p:cNvPicPr>
          <p:nvPr/>
        </p:nvPicPr>
        <p:blipFill rotWithShape="1">
          <a:blip r:embed="rId3"/>
          <a:srcRect t="15543"/>
          <a:stretch/>
        </p:blipFill>
        <p:spPr>
          <a:xfrm>
            <a:off x="139320" y="2507331"/>
            <a:ext cx="8856000" cy="3017520"/>
          </a:xfrm>
          <a:prstGeom prst="rect">
            <a:avLst/>
          </a:prstGeom>
        </p:spPr>
      </p:pic>
    </p:spTree>
    <p:extLst>
      <p:ext uri="{BB962C8B-B14F-4D97-AF65-F5344CB8AC3E}">
        <p14:creationId xmlns:p14="http://schemas.microsoft.com/office/powerpoint/2010/main" val="2893828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00808"/>
          </a:xfrm>
        </p:spPr>
        <p:txBody>
          <a:bodyPr>
            <a:noAutofit/>
          </a:bodyPr>
          <a:lstStyle/>
          <a:p>
            <a:r>
              <a:rPr lang="en-US" sz="6600" b="1" dirty="0" smtClean="0">
                <a:solidFill>
                  <a:schemeClr val="accent2">
                    <a:lumMod val="75000"/>
                  </a:schemeClr>
                </a:solidFill>
              </a:rPr>
              <a:t>ASIDI overall progress per Sub-</a:t>
            </a:r>
            <a:r>
              <a:rPr lang="en-US" sz="6600" b="1" dirty="0" err="1" smtClean="0">
                <a:solidFill>
                  <a:schemeClr val="accent2">
                    <a:lumMod val="75000"/>
                  </a:schemeClr>
                </a:solidFill>
              </a:rPr>
              <a:t>programme</a:t>
            </a:r>
            <a:endParaRPr lang="en-US" sz="6600" b="1"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
        <p:nvSpPr>
          <p:cNvPr id="6" name="TextBox 5"/>
          <p:cNvSpPr txBox="1"/>
          <p:nvPr/>
        </p:nvSpPr>
        <p:spPr>
          <a:xfrm>
            <a:off x="7452320" y="6381328"/>
            <a:ext cx="732412" cy="369332"/>
          </a:xfrm>
          <a:prstGeom prst="rect">
            <a:avLst/>
          </a:prstGeom>
          <a:noFill/>
        </p:spPr>
        <p:txBody>
          <a:bodyPr wrap="square" rtlCol="0">
            <a:spAutoFit/>
          </a:bodyPr>
          <a:lstStyle/>
          <a:p>
            <a:r>
              <a:rPr lang="en-GB" dirty="0" smtClean="0"/>
              <a:t>27</a:t>
            </a:r>
            <a:endParaRPr lang="en-ZA" dirty="0"/>
          </a:p>
        </p:txBody>
      </p:sp>
      <p:sp>
        <p:nvSpPr>
          <p:cNvPr id="3" name="Content Placeholder 2"/>
          <p:cNvSpPr>
            <a:spLocks noGrp="1"/>
          </p:cNvSpPr>
          <p:nvPr>
            <p:ph idx="1"/>
          </p:nvPr>
        </p:nvSpPr>
        <p:spPr>
          <a:xfrm>
            <a:off x="12477" y="1693026"/>
            <a:ext cx="8784976" cy="4433138"/>
          </a:xfrm>
          <a:solidFill>
            <a:schemeClr val="bg1"/>
          </a:solidFill>
        </p:spPr>
        <p:txBody>
          <a:bodyPr>
            <a:normAutofit/>
          </a:bodyPr>
          <a:lstStyle/>
          <a:p>
            <a:pPr marL="742950" indent="-742950" algn="just">
              <a:buFont typeface="+mj-lt"/>
              <a:buAutoNum type="arabicPeriod"/>
            </a:pPr>
            <a:r>
              <a:rPr lang="en-US" sz="2400" dirty="0" smtClean="0"/>
              <a:t>Out of the 324 projects on the sub-</a:t>
            </a:r>
            <a:r>
              <a:rPr lang="en-US" sz="2400" dirty="0" err="1" smtClean="0"/>
              <a:t>programme</a:t>
            </a:r>
            <a:r>
              <a:rPr lang="en-US" sz="2400" dirty="0" smtClean="0"/>
              <a:t> focused on the replacement of inappropriate structures, 287 have already progressed to Practical Completion</a:t>
            </a:r>
          </a:p>
          <a:p>
            <a:pPr marL="742950" indent="-742950" algn="just">
              <a:buFont typeface="+mj-lt"/>
              <a:buAutoNum type="arabicPeriod"/>
            </a:pPr>
            <a:r>
              <a:rPr lang="en-US" sz="2400" dirty="0"/>
              <a:t>Out of the </a:t>
            </a:r>
            <a:r>
              <a:rPr lang="en-US" sz="2400" dirty="0" smtClean="0"/>
              <a:t>1 271 </a:t>
            </a:r>
            <a:r>
              <a:rPr lang="en-US" sz="2400" dirty="0"/>
              <a:t>projects on the sub-</a:t>
            </a:r>
            <a:r>
              <a:rPr lang="en-US" sz="2400" dirty="0" err="1"/>
              <a:t>programme</a:t>
            </a:r>
            <a:r>
              <a:rPr lang="en-US" sz="2400" dirty="0"/>
              <a:t> focused on the </a:t>
            </a:r>
            <a:r>
              <a:rPr lang="en-US" sz="2400" dirty="0" smtClean="0"/>
              <a:t>school water supply 1 167 </a:t>
            </a:r>
            <a:r>
              <a:rPr lang="en-US" sz="2400" dirty="0"/>
              <a:t>have already progressed to Practical Completion</a:t>
            </a:r>
          </a:p>
          <a:p>
            <a:pPr marL="742950" indent="-742950" algn="just">
              <a:buFont typeface="+mj-lt"/>
              <a:buAutoNum type="arabicPeriod"/>
            </a:pPr>
            <a:r>
              <a:rPr lang="en-US" sz="2400" dirty="0"/>
              <a:t>Out of the </a:t>
            </a:r>
            <a:r>
              <a:rPr lang="en-US" sz="2400" dirty="0" smtClean="0"/>
              <a:t>1 028 </a:t>
            </a:r>
            <a:r>
              <a:rPr lang="en-US" sz="2400" dirty="0"/>
              <a:t>projects on the sub-</a:t>
            </a:r>
            <a:r>
              <a:rPr lang="en-US" sz="2400" dirty="0" err="1"/>
              <a:t>programme</a:t>
            </a:r>
            <a:r>
              <a:rPr lang="en-US" sz="2400" dirty="0"/>
              <a:t> focused on the </a:t>
            </a:r>
            <a:r>
              <a:rPr lang="en-US" sz="2400" dirty="0" smtClean="0"/>
              <a:t>school sanitation, 991 </a:t>
            </a:r>
            <a:r>
              <a:rPr lang="en-US" sz="2400" dirty="0"/>
              <a:t>have already progressed to Practical Completion</a:t>
            </a:r>
          </a:p>
          <a:p>
            <a:pPr marL="742950" indent="-742950" algn="just">
              <a:buFont typeface="+mj-lt"/>
              <a:buAutoNum type="arabicPeriod"/>
            </a:pPr>
            <a:r>
              <a:rPr lang="en-US" sz="2400" dirty="0" smtClean="0"/>
              <a:t>The 373 projects for electricity supply and the 4 project for fencing have all progressed to practical completion</a:t>
            </a:r>
            <a:endParaRPr lang="en-US" sz="3600" dirty="0"/>
          </a:p>
        </p:txBody>
      </p:sp>
    </p:spTree>
    <p:extLst>
      <p:ext uri="{BB962C8B-B14F-4D97-AF65-F5344CB8AC3E}">
        <p14:creationId xmlns:p14="http://schemas.microsoft.com/office/powerpoint/2010/main" val="3216027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0167"/>
            <a:ext cx="9144000" cy="6023695"/>
          </a:xfrm>
        </p:spPr>
        <p:txBody>
          <a:bodyPr>
            <a:normAutofit/>
          </a:bodyPr>
          <a:lstStyle/>
          <a:p>
            <a:pPr marL="0" indent="0">
              <a:buNone/>
            </a:pPr>
            <a:endParaRPr lang="en-US" sz="4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ZA" sz="2400" dirty="0"/>
          </a:p>
          <a:p>
            <a:pPr marL="0" indent="0">
              <a:buNone/>
            </a:pPr>
            <a:endParaRPr lang="en-ZA" dirty="0"/>
          </a:p>
        </p:txBody>
      </p:sp>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fld id="{E2C0AE55-7E06-4976-960B-3D98813CB3CF}" type="slidenum">
              <a:rPr lang="en-ZA" smtClean="0"/>
              <a:pPr/>
              <a:t>28</a:t>
            </a:fld>
            <a:endParaRPr lang="en-ZA" dirty="0"/>
          </a:p>
        </p:txBody>
      </p:sp>
      <p:sp>
        <p:nvSpPr>
          <p:cNvPr id="5" name="Title 4"/>
          <p:cNvSpPr>
            <a:spLocks noGrp="1"/>
          </p:cNvSpPr>
          <p:nvPr>
            <p:ph type="title"/>
          </p:nvPr>
        </p:nvSpPr>
        <p:spPr>
          <a:xfrm>
            <a:off x="0" y="0"/>
            <a:ext cx="8964488" cy="1452459"/>
          </a:xfrm>
        </p:spPr>
        <p:txBody>
          <a:bodyPr>
            <a:noAutofit/>
          </a:bodyPr>
          <a:lstStyle/>
          <a:p>
            <a:r>
              <a:rPr lang="en-ZA" sz="6000" b="1" dirty="0" smtClean="0">
                <a:solidFill>
                  <a:schemeClr val="accent2">
                    <a:lumMod val="75000"/>
                  </a:schemeClr>
                </a:solidFill>
              </a:rPr>
              <a:t>SAFE overall progress per Province</a:t>
            </a:r>
            <a:endParaRPr lang="en-ZA" sz="6000" b="1" dirty="0">
              <a:solidFill>
                <a:schemeClr val="accent2">
                  <a:lumMod val="75000"/>
                </a:schemeClr>
              </a:solidFill>
            </a:endParaRPr>
          </a:p>
        </p:txBody>
      </p:sp>
      <p:pic>
        <p:nvPicPr>
          <p:cNvPr id="6" name="Picture 5"/>
          <p:cNvPicPr>
            <a:picLocks noChangeAspect="1"/>
          </p:cNvPicPr>
          <p:nvPr/>
        </p:nvPicPr>
        <p:blipFill>
          <a:blip r:embed="rId2"/>
          <a:stretch>
            <a:fillRect/>
          </a:stretch>
        </p:blipFill>
        <p:spPr>
          <a:xfrm>
            <a:off x="0" y="6525344"/>
            <a:ext cx="1691680" cy="326900"/>
          </a:xfrm>
          <a:prstGeom prst="rect">
            <a:avLst/>
          </a:prstGeom>
        </p:spPr>
      </p:pic>
      <p:sp>
        <p:nvSpPr>
          <p:cNvPr id="2" name="TextBox 1"/>
          <p:cNvSpPr txBox="1"/>
          <p:nvPr/>
        </p:nvSpPr>
        <p:spPr>
          <a:xfrm>
            <a:off x="6948264" y="6512958"/>
            <a:ext cx="504056" cy="369332"/>
          </a:xfrm>
          <a:prstGeom prst="rect">
            <a:avLst/>
          </a:prstGeom>
          <a:noFill/>
        </p:spPr>
        <p:txBody>
          <a:bodyPr wrap="square" rtlCol="0">
            <a:spAutoFit/>
          </a:bodyPr>
          <a:lstStyle/>
          <a:p>
            <a:r>
              <a:rPr lang="en-ZA" dirty="0" smtClean="0"/>
              <a:t>28</a:t>
            </a:r>
            <a:endParaRPr lang="en-ZA" dirty="0"/>
          </a:p>
        </p:txBody>
      </p:sp>
      <p:sp>
        <p:nvSpPr>
          <p:cNvPr id="8" name="Content Placeholder 2"/>
          <p:cNvSpPr txBox="1">
            <a:spLocks/>
          </p:cNvSpPr>
          <p:nvPr/>
        </p:nvSpPr>
        <p:spPr>
          <a:xfrm>
            <a:off x="210344" y="1348551"/>
            <a:ext cx="8784976" cy="5217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en-US" sz="4800" dirty="0"/>
          </a:p>
        </p:txBody>
      </p:sp>
      <p:pic>
        <p:nvPicPr>
          <p:cNvPr id="7" name="Picture 6"/>
          <p:cNvPicPr>
            <a:picLocks noChangeAspect="1"/>
          </p:cNvPicPr>
          <p:nvPr/>
        </p:nvPicPr>
        <p:blipFill>
          <a:blip r:embed="rId3"/>
          <a:stretch>
            <a:fillRect/>
          </a:stretch>
        </p:blipFill>
        <p:spPr>
          <a:xfrm>
            <a:off x="82378" y="1570841"/>
            <a:ext cx="8928000" cy="4942117"/>
          </a:xfrm>
          <a:prstGeom prst="rect">
            <a:avLst/>
          </a:prstGeom>
          <a:solidFill>
            <a:schemeClr val="bg1"/>
          </a:solidFill>
        </p:spPr>
      </p:pic>
    </p:spTree>
    <p:extLst>
      <p:ext uri="{BB962C8B-B14F-4D97-AF65-F5344CB8AC3E}">
        <p14:creationId xmlns:p14="http://schemas.microsoft.com/office/powerpoint/2010/main" val="4272463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017"/>
            <a:ext cx="9144000" cy="1556791"/>
          </a:xfrm>
        </p:spPr>
        <p:txBody>
          <a:bodyPr>
            <a:noAutofit/>
          </a:bodyPr>
          <a:lstStyle/>
          <a:p>
            <a:r>
              <a:rPr lang="en-US" sz="6600" b="1" dirty="0" smtClean="0">
                <a:solidFill>
                  <a:schemeClr val="accent2">
                    <a:lumMod val="75000"/>
                  </a:schemeClr>
                </a:solidFill>
              </a:rPr>
              <a:t>SAFE overall progress per Sub-</a:t>
            </a:r>
            <a:r>
              <a:rPr lang="en-US" sz="6600" b="1" dirty="0" err="1" smtClean="0">
                <a:solidFill>
                  <a:schemeClr val="accent2">
                    <a:lumMod val="75000"/>
                  </a:schemeClr>
                </a:solidFill>
              </a:rPr>
              <a:t>programme</a:t>
            </a:r>
            <a:endParaRPr lang="en-US" sz="6600" b="1"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
        <p:nvSpPr>
          <p:cNvPr id="6" name="TextBox 5"/>
          <p:cNvSpPr txBox="1"/>
          <p:nvPr/>
        </p:nvSpPr>
        <p:spPr>
          <a:xfrm>
            <a:off x="7452320" y="6381328"/>
            <a:ext cx="732412" cy="369332"/>
          </a:xfrm>
          <a:prstGeom prst="rect">
            <a:avLst/>
          </a:prstGeom>
          <a:noFill/>
        </p:spPr>
        <p:txBody>
          <a:bodyPr wrap="square" rtlCol="0">
            <a:spAutoFit/>
          </a:bodyPr>
          <a:lstStyle/>
          <a:p>
            <a:r>
              <a:rPr lang="en-GB" dirty="0"/>
              <a:t>29</a:t>
            </a:r>
            <a:endParaRPr lang="en-ZA" dirty="0"/>
          </a:p>
        </p:txBody>
      </p:sp>
      <p:sp>
        <p:nvSpPr>
          <p:cNvPr id="3" name="Content Placeholder 2"/>
          <p:cNvSpPr>
            <a:spLocks noGrp="1"/>
          </p:cNvSpPr>
          <p:nvPr>
            <p:ph idx="1"/>
          </p:nvPr>
        </p:nvSpPr>
        <p:spPr>
          <a:xfrm>
            <a:off x="179512" y="1824499"/>
            <a:ext cx="8784976" cy="4433138"/>
          </a:xfrm>
          <a:solidFill>
            <a:schemeClr val="bg1"/>
          </a:solidFill>
        </p:spPr>
        <p:txBody>
          <a:bodyPr>
            <a:normAutofit/>
          </a:bodyPr>
          <a:lstStyle/>
          <a:p>
            <a:pPr marL="742950" indent="-742950" algn="just">
              <a:buFont typeface="+mj-lt"/>
              <a:buAutoNum type="arabicPeriod"/>
            </a:pPr>
            <a:r>
              <a:rPr lang="en-US" sz="2400" dirty="0"/>
              <a:t>Out of the </a:t>
            </a:r>
            <a:r>
              <a:rPr lang="en-US" sz="2400" dirty="0" smtClean="0"/>
              <a:t>1 082 projects in the Eastern Cape focused on the eradication of basic pit toilets,  414 have </a:t>
            </a:r>
            <a:r>
              <a:rPr lang="en-US" sz="2400" dirty="0"/>
              <a:t>progressed to Practical Completion</a:t>
            </a:r>
          </a:p>
          <a:p>
            <a:pPr marL="742950" indent="-742950" algn="just">
              <a:buFont typeface="+mj-lt"/>
              <a:buAutoNum type="arabicPeriod"/>
            </a:pPr>
            <a:r>
              <a:rPr lang="en-US" sz="2400" dirty="0"/>
              <a:t>Out of the 1 </a:t>
            </a:r>
            <a:r>
              <a:rPr lang="en-US" sz="2400" dirty="0" smtClean="0"/>
              <a:t>060 </a:t>
            </a:r>
            <a:r>
              <a:rPr lang="en-US" sz="2400" dirty="0"/>
              <a:t>projects in the </a:t>
            </a:r>
            <a:r>
              <a:rPr lang="en-US" sz="2400" dirty="0" smtClean="0"/>
              <a:t>KwaZulu-Natal </a:t>
            </a:r>
            <a:r>
              <a:rPr lang="en-US" sz="2400" dirty="0"/>
              <a:t>focused on the eradication of basic pit toilets,  </a:t>
            </a:r>
            <a:r>
              <a:rPr lang="en-US" sz="2400" dirty="0" smtClean="0"/>
              <a:t>564 </a:t>
            </a:r>
            <a:r>
              <a:rPr lang="en-US" sz="2400" dirty="0"/>
              <a:t>have progressed to Practical Completion</a:t>
            </a:r>
          </a:p>
          <a:p>
            <a:pPr marL="742950" indent="-742950" algn="just">
              <a:buFont typeface="+mj-lt"/>
              <a:buAutoNum type="arabicPeriod"/>
            </a:pPr>
            <a:r>
              <a:rPr lang="en-US" sz="2400" dirty="0"/>
              <a:t>Out of the </a:t>
            </a:r>
            <a:r>
              <a:rPr lang="en-US" sz="2400" dirty="0" smtClean="0"/>
              <a:t>396 </a:t>
            </a:r>
            <a:r>
              <a:rPr lang="en-US" sz="2400" dirty="0"/>
              <a:t>projects in the </a:t>
            </a:r>
            <a:r>
              <a:rPr lang="en-US" sz="2400" dirty="0" smtClean="0"/>
              <a:t>Limpopo </a:t>
            </a:r>
            <a:r>
              <a:rPr lang="en-US" sz="2400" dirty="0"/>
              <a:t>focused on the eradication of basic pit toilets,  </a:t>
            </a:r>
            <a:r>
              <a:rPr lang="en-US" sz="2400" dirty="0" smtClean="0"/>
              <a:t>308 </a:t>
            </a:r>
            <a:r>
              <a:rPr lang="en-US" sz="2400" dirty="0"/>
              <a:t>have progressed to Practical </a:t>
            </a:r>
            <a:r>
              <a:rPr lang="en-US" sz="2400" dirty="0" smtClean="0"/>
              <a:t>Completion</a:t>
            </a:r>
          </a:p>
          <a:p>
            <a:pPr marL="742950" indent="-742950" algn="just">
              <a:buFont typeface="+mj-lt"/>
              <a:buAutoNum type="arabicPeriod"/>
            </a:pPr>
            <a:r>
              <a:rPr lang="en-US" sz="2400" dirty="0" smtClean="0"/>
              <a:t>In other provinces, the defined scope of work has been completed</a:t>
            </a:r>
            <a:endParaRPr lang="en-US" sz="2400" dirty="0"/>
          </a:p>
        </p:txBody>
      </p:sp>
    </p:spTree>
    <p:extLst>
      <p:ext uri="{BB962C8B-B14F-4D97-AF65-F5344CB8AC3E}">
        <p14:creationId xmlns:p14="http://schemas.microsoft.com/office/powerpoint/2010/main" val="194629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51520" y="116631"/>
            <a:ext cx="8568952" cy="864097"/>
          </a:xfrm>
        </p:spPr>
        <p:txBody>
          <a:bodyPr>
            <a:noAutofit/>
          </a:bodyPr>
          <a:lstStyle/>
          <a:p>
            <a:r>
              <a:rPr lang="en-US" sz="8000" b="1" dirty="0">
                <a:solidFill>
                  <a:schemeClr val="accent2">
                    <a:lumMod val="75000"/>
                  </a:schemeClr>
                </a:solidFill>
              </a:rPr>
              <a:t>PURPOSE </a:t>
            </a:r>
          </a:p>
        </p:txBody>
      </p:sp>
      <p:sp>
        <p:nvSpPr>
          <p:cNvPr id="3" name="Content Placeholder 2"/>
          <p:cNvSpPr>
            <a:spLocks noGrp="1"/>
          </p:cNvSpPr>
          <p:nvPr>
            <p:ph idx="1"/>
          </p:nvPr>
        </p:nvSpPr>
        <p:spPr>
          <a:xfrm>
            <a:off x="0" y="1124744"/>
            <a:ext cx="8964488" cy="5328592"/>
          </a:xfrm>
        </p:spPr>
        <p:txBody>
          <a:bodyPr>
            <a:normAutofit/>
          </a:bodyPr>
          <a:lstStyle/>
          <a:p>
            <a:pPr marL="0" indent="0" algn="just">
              <a:buNone/>
            </a:pPr>
            <a:r>
              <a:rPr lang="en-US" sz="5400" dirty="0"/>
              <a:t>To </a:t>
            </a:r>
            <a:r>
              <a:rPr lang="en-US" sz="5400" b="1" dirty="0"/>
              <a:t>present</a:t>
            </a:r>
            <a:r>
              <a:rPr lang="en-US" sz="5400" dirty="0"/>
              <a:t> the </a:t>
            </a:r>
            <a:r>
              <a:rPr lang="en-US" sz="5400" b="1" dirty="0"/>
              <a:t>Analysis</a:t>
            </a:r>
            <a:r>
              <a:rPr lang="en-US" sz="5400" dirty="0"/>
              <a:t>, </a:t>
            </a:r>
            <a:r>
              <a:rPr lang="en-US" sz="5400" b="1" dirty="0"/>
              <a:t>Implications,</a:t>
            </a:r>
            <a:r>
              <a:rPr lang="en-US" sz="5400" dirty="0"/>
              <a:t> and </a:t>
            </a:r>
            <a:r>
              <a:rPr lang="en-US" sz="5400" b="1" dirty="0"/>
              <a:t>Impact </a:t>
            </a:r>
            <a:r>
              <a:rPr lang="en-US" sz="5400" dirty="0"/>
              <a:t>of the President’s SONA and the </a:t>
            </a:r>
            <a:r>
              <a:rPr lang="en-US" sz="5400" dirty="0" smtClean="0"/>
              <a:t>Budget.</a:t>
            </a:r>
            <a:endParaRPr lang="en-US" sz="5400" b="1" dirty="0"/>
          </a:p>
        </p:txBody>
      </p:sp>
      <p:sp>
        <p:nvSpPr>
          <p:cNvPr id="4" name="Rectangle 3"/>
          <p:cNvSpPr/>
          <p:nvPr/>
        </p:nvSpPr>
        <p:spPr>
          <a:xfrm>
            <a:off x="4163749" y="6381328"/>
            <a:ext cx="312906" cy="369332"/>
          </a:xfrm>
          <a:prstGeom prst="rect">
            <a:avLst/>
          </a:prstGeom>
        </p:spPr>
        <p:txBody>
          <a:bodyPr wrap="none">
            <a:spAutoFit/>
          </a:bodyPr>
          <a:lstStyle/>
          <a:p>
            <a:pPr fontAlgn="base">
              <a:spcBef>
                <a:spcPct val="0"/>
              </a:spcBef>
              <a:spcAft>
                <a:spcPct val="0"/>
              </a:spcAft>
              <a:defRPr/>
            </a:pPr>
            <a:r>
              <a:rPr lang="en-US" dirty="0">
                <a:solidFill>
                  <a:prstClr val="black"/>
                </a:solidFill>
                <a:latin typeface="Arial" pitchFamily="34" charset="0"/>
                <a:cs typeface="Arial" pitchFamily="34" charset="0"/>
              </a:rPr>
              <a:t>3</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6218761"/>
            <a:ext cx="1619671" cy="69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68875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0341"/>
            <a:ext cx="8028384" cy="504056"/>
          </a:xfrm>
        </p:spPr>
        <p:txBody>
          <a:bodyPr>
            <a:normAutofit fontScale="90000"/>
          </a:bodyPr>
          <a:lstStyle/>
          <a:p>
            <a:r>
              <a:rPr lang="en-GB" dirty="0"/>
              <a:t>       </a:t>
            </a:r>
            <a:r>
              <a:rPr lang="en-GB" b="1" dirty="0">
                <a:solidFill>
                  <a:schemeClr val="accent2">
                    <a:lumMod val="75000"/>
                  </a:schemeClr>
                </a:solidFill>
              </a:rPr>
              <a:t>SOCIAL COHESION </a:t>
            </a:r>
            <a:endParaRPr lang="en-ZA" sz="6000"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4418272"/>
              </p:ext>
            </p:extLst>
          </p:nvPr>
        </p:nvGraphicFramePr>
        <p:xfrm>
          <a:off x="147143" y="692696"/>
          <a:ext cx="8817345" cy="5544616"/>
        </p:xfrm>
        <a:graphic>
          <a:graphicData uri="http://schemas.openxmlformats.org/drawingml/2006/table">
            <a:tbl>
              <a:tblPr firstRow="1" bandRow="1">
                <a:tableStyleId>{21E4AEA4-8DFA-4A89-87EB-49C32662AFE0}</a:tableStyleId>
              </a:tblPr>
              <a:tblGrid>
                <a:gridCol w="2192609">
                  <a:extLst>
                    <a:ext uri="{9D8B030D-6E8A-4147-A177-3AD203B41FA5}">
                      <a16:colId xmlns:a16="http://schemas.microsoft.com/office/drawing/2014/main" val="2544149028"/>
                    </a:ext>
                  </a:extLst>
                </a:gridCol>
                <a:gridCol w="4464496">
                  <a:extLst>
                    <a:ext uri="{9D8B030D-6E8A-4147-A177-3AD203B41FA5}">
                      <a16:colId xmlns:a16="http://schemas.microsoft.com/office/drawing/2014/main" val="3450366837"/>
                    </a:ext>
                  </a:extLst>
                </a:gridCol>
                <a:gridCol w="2160240">
                  <a:extLst>
                    <a:ext uri="{9D8B030D-6E8A-4147-A177-3AD203B41FA5}">
                      <a16:colId xmlns:a16="http://schemas.microsoft.com/office/drawing/2014/main" val="2197860422"/>
                    </a:ext>
                  </a:extLst>
                </a:gridCol>
              </a:tblGrid>
              <a:tr h="566470">
                <a:tc>
                  <a:txBody>
                    <a:bodyPr/>
                    <a:lstStyle/>
                    <a:p>
                      <a:r>
                        <a:rPr lang="en-GB" sz="1400" b="1" kern="1200" dirty="0">
                          <a:solidFill>
                            <a:schemeClr val="lt1"/>
                          </a:solidFill>
                          <a:effectLst/>
                          <a:latin typeface="+mn-lt"/>
                          <a:ea typeface="+mn-ea"/>
                          <a:cs typeface="+mn-cs"/>
                        </a:rPr>
                        <a:t>SONA COMMITMENTS</a:t>
                      </a:r>
                      <a:endParaRPr lang="en-ZA" sz="1400" dirty="0"/>
                    </a:p>
                  </a:txBody>
                  <a:tcPr/>
                </a:tc>
                <a:tc>
                  <a:txBody>
                    <a:bodyPr/>
                    <a:lstStyle/>
                    <a:p>
                      <a:r>
                        <a:rPr lang="en-GB" sz="1200" b="1" kern="1200" dirty="0">
                          <a:solidFill>
                            <a:schemeClr val="lt1"/>
                          </a:solidFill>
                          <a:effectLst/>
                          <a:latin typeface="+mn-lt"/>
                          <a:ea typeface="+mn-ea"/>
                          <a:cs typeface="+mn-cs"/>
                        </a:rPr>
                        <a:t>PROGRESS REPORT</a:t>
                      </a:r>
                      <a:endParaRPr lang="en-ZA" sz="1200" dirty="0"/>
                    </a:p>
                  </a:txBody>
                  <a:tcPr/>
                </a:tc>
                <a:tc>
                  <a:txBody>
                    <a:bodyPr/>
                    <a:lstStyle/>
                    <a:p>
                      <a:r>
                        <a:rPr lang="en-ZA" sz="1600" dirty="0"/>
                        <a:t>CHALLENGES</a:t>
                      </a:r>
                    </a:p>
                  </a:txBody>
                  <a:tcPr/>
                </a:tc>
                <a:extLst>
                  <a:ext uri="{0D108BD9-81ED-4DB2-BD59-A6C34878D82A}">
                    <a16:rowId xmlns:a16="http://schemas.microsoft.com/office/drawing/2014/main" val="221981561"/>
                  </a:ext>
                </a:extLst>
              </a:tr>
              <a:tr h="497814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dk1"/>
                          </a:solidFill>
                          <a:effectLst/>
                          <a:latin typeface="+mn-lt"/>
                          <a:ea typeface="+mn-ea"/>
                          <a:cs typeface="+mn-cs"/>
                        </a:rPr>
                        <a:t>2019</a:t>
                      </a:r>
                      <a:r>
                        <a:rPr lang="en-ZA" sz="1200" b="1" kern="1200" baseline="0" dirty="0">
                          <a:solidFill>
                            <a:schemeClr val="dk1"/>
                          </a:solidFill>
                          <a:effectLst/>
                          <a:latin typeface="+mn-lt"/>
                          <a:ea typeface="+mn-ea"/>
                          <a:cs typeface="+mn-cs"/>
                        </a:rPr>
                        <a:t>/2020 </a:t>
                      </a:r>
                      <a:r>
                        <a:rPr lang="en-ZA" sz="1200" b="1" kern="1200" dirty="0">
                          <a:solidFill>
                            <a:schemeClr val="dk1"/>
                          </a:solidFill>
                          <a:effectLst/>
                          <a:latin typeface="+mn-lt"/>
                          <a:ea typeface="+mn-ea"/>
                          <a:cs typeface="+mn-cs"/>
                        </a:rPr>
                        <a:t>COMMITMENTS</a:t>
                      </a:r>
                    </a:p>
                    <a:p>
                      <a:pPr marL="0" marR="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latin typeface="+mn-lt"/>
                          <a:ea typeface="+mn-ea"/>
                          <a:cs typeface="+mn-cs"/>
                        </a:rPr>
                        <a:t>Focus on the first </a:t>
                      </a:r>
                      <a:r>
                        <a:rPr lang="en-GB" sz="1200" b="1" kern="1200" dirty="0">
                          <a:solidFill>
                            <a:schemeClr val="dk1"/>
                          </a:solidFill>
                          <a:effectLst/>
                          <a:latin typeface="+mn-lt"/>
                          <a:ea typeface="+mn-ea"/>
                          <a:cs typeface="+mn-cs"/>
                        </a:rPr>
                        <a:t>1 000 </a:t>
                      </a:r>
                      <a:r>
                        <a:rPr lang="en-GB" sz="1200" kern="1200" dirty="0">
                          <a:solidFill>
                            <a:schemeClr val="dk1"/>
                          </a:solidFill>
                          <a:effectLst/>
                          <a:latin typeface="+mn-lt"/>
                          <a:ea typeface="+mn-ea"/>
                          <a:cs typeface="+mn-cs"/>
                        </a:rPr>
                        <a:t> days in every child’s life through investment in adequate health care, positive socialisation, good nutrition, social grants, quality childcare, a clean and safe environment and structured early learning. </a:t>
                      </a:r>
                      <a:endParaRPr lang="en-GB" sz="1200" b="1" kern="1200" dirty="0">
                        <a:solidFill>
                          <a:schemeClr val="dk1"/>
                        </a:solidFill>
                        <a:effectLst/>
                        <a:latin typeface="+mn-lt"/>
                        <a:ea typeface="+mn-ea"/>
                        <a:cs typeface="+mn-cs"/>
                      </a:endParaRPr>
                    </a:p>
                  </a:txBody>
                  <a:tcPr/>
                </a:tc>
                <a:tc>
                  <a:txBody>
                    <a:bodyPr/>
                    <a:lstStyle/>
                    <a:p>
                      <a:pPr algn="just"/>
                      <a:r>
                        <a:rPr lang="en-ZA" sz="1200" b="0" dirty="0">
                          <a:solidFill>
                            <a:schemeClr val="tx1"/>
                          </a:solidFill>
                        </a:rPr>
                        <a:t>The </a:t>
                      </a:r>
                      <a:r>
                        <a:rPr lang="en-ZA" sz="1200" b="1" dirty="0">
                          <a:solidFill>
                            <a:schemeClr val="tx1"/>
                          </a:solidFill>
                        </a:rPr>
                        <a:t>National School Nutrition Programme (NSNP) </a:t>
                      </a:r>
                      <a:r>
                        <a:rPr lang="en-ZA" sz="1200" b="0" dirty="0">
                          <a:solidFill>
                            <a:schemeClr val="tx1"/>
                          </a:solidFill>
                        </a:rPr>
                        <a:t>continues</a:t>
                      </a:r>
                      <a:r>
                        <a:rPr lang="en-ZA" sz="1200" b="0" baseline="0" dirty="0">
                          <a:solidFill>
                            <a:schemeClr val="tx1"/>
                          </a:solidFill>
                        </a:rPr>
                        <a:t> to provide more than 9 millions meals a day and was proved to be indispensable during the pandemic when child hunger increased alongside school closures</a:t>
                      </a:r>
                      <a:endParaRPr lang="en-ZA" sz="1200" b="0" dirty="0">
                        <a:solidFill>
                          <a:schemeClr val="tx1"/>
                        </a:solidFill>
                      </a:endParaRPr>
                    </a:p>
                    <a:p>
                      <a:pPr algn="just"/>
                      <a:endParaRPr lang="en-US" sz="1200"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latin typeface="+mn-lt"/>
                          <a:ea typeface="+mn-ea"/>
                          <a:cs typeface="+mn-cs"/>
                        </a:rPr>
                        <a:t>Gender Responsive Pedagogy Toolkit for Early Childhood Education (GRP4ECE) </a:t>
                      </a:r>
                      <a:r>
                        <a:rPr lang="en-ZA" sz="1200" b="0" kern="1200" dirty="0">
                          <a:solidFill>
                            <a:schemeClr val="tx1"/>
                          </a:solidFill>
                          <a:latin typeface="+mn-lt"/>
                          <a:ea typeface="+mn-ea"/>
                          <a:cs typeface="+mn-cs"/>
                        </a:rPr>
                        <a:t>has been developed and is being rolled out in phases</a:t>
                      </a:r>
                    </a:p>
                    <a:p>
                      <a:pPr algn="just"/>
                      <a:endParaRPr lang="en-US" sz="1200" dirty="0">
                        <a:solidFill>
                          <a:schemeClr val="tx1"/>
                        </a:solidFill>
                      </a:endParaRPr>
                    </a:p>
                    <a:p>
                      <a:pPr marL="0" algn="just" defTabSz="914400" rtl="0" eaLnBrk="1" latinLnBrk="0" hangingPunct="1"/>
                      <a:r>
                        <a:rPr lang="en-US" sz="1200" b="1" kern="1200" dirty="0">
                          <a:solidFill>
                            <a:schemeClr val="tx1"/>
                          </a:solidFill>
                          <a:latin typeface="+mn-lt"/>
                          <a:ea typeface="+mn-ea"/>
                          <a:cs typeface="+mn-cs"/>
                        </a:rPr>
                        <a:t>National School Safety Framework (NSSF)</a:t>
                      </a:r>
                      <a:endParaRPr lang="en-ZA" sz="1200" b="1" kern="1200" dirty="0">
                        <a:solidFill>
                          <a:schemeClr val="tx1"/>
                        </a:solidFill>
                        <a:latin typeface="+mn-lt"/>
                        <a:ea typeface="+mn-ea"/>
                        <a:cs typeface="+mn-cs"/>
                      </a:endParaRPr>
                    </a:p>
                    <a:p>
                      <a:pPr algn="just"/>
                      <a:r>
                        <a:rPr lang="en-US" sz="1200" kern="1200" dirty="0">
                          <a:solidFill>
                            <a:schemeClr val="tx1"/>
                          </a:solidFill>
                          <a:effectLst/>
                          <a:latin typeface="+mn-lt"/>
                          <a:ea typeface="+mn-ea"/>
                          <a:cs typeface="+mn-cs"/>
                        </a:rPr>
                        <a:t>DBE</a:t>
                      </a:r>
                      <a:r>
                        <a:rPr lang="en-US" sz="1200" kern="1200" baseline="0" dirty="0">
                          <a:solidFill>
                            <a:schemeClr val="tx1"/>
                          </a:solidFill>
                          <a:effectLst/>
                          <a:latin typeface="+mn-lt"/>
                          <a:ea typeface="+mn-ea"/>
                          <a:cs typeface="+mn-cs"/>
                        </a:rPr>
                        <a:t> developed a</a:t>
                      </a:r>
                      <a:r>
                        <a:rPr lang="en-US" sz="1200" kern="1200" dirty="0">
                          <a:solidFill>
                            <a:schemeClr val="tx1"/>
                          </a:solidFill>
                          <a:effectLst/>
                          <a:latin typeface="+mn-lt"/>
                          <a:ea typeface="+mn-ea"/>
                          <a:cs typeface="+mn-cs"/>
                        </a:rPr>
                        <a:t>n integrated monitoring and support tool to monitor District implementation of </a:t>
                      </a:r>
                      <a:r>
                        <a:rPr lang="en-US" sz="1200" b="0" kern="1200" dirty="0">
                          <a:solidFill>
                            <a:schemeClr val="tx1"/>
                          </a:solidFill>
                          <a:effectLst/>
                          <a:latin typeface="+mn-lt"/>
                          <a:ea typeface="+mn-ea"/>
                          <a:cs typeface="+mn-cs"/>
                        </a:rPr>
                        <a:t>School Safety, Sports and Enrichment, as well as Gender and Social Cohesion.  In 2021</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sixty (60) </a:t>
                      </a:r>
                      <a:r>
                        <a:rPr lang="en-US" sz="1200" kern="1200" dirty="0">
                          <a:solidFill>
                            <a:schemeClr val="tx1"/>
                          </a:solidFill>
                          <a:effectLst/>
                          <a:latin typeface="+mn-lt"/>
                          <a:ea typeface="+mn-ea"/>
                          <a:cs typeface="+mn-cs"/>
                        </a:rPr>
                        <a:t>districts have been monitored the remaining districts will be monitored in </a:t>
                      </a:r>
                      <a:r>
                        <a:rPr lang="en-US" sz="1200" b="0" kern="1200" dirty="0">
                          <a:solidFill>
                            <a:schemeClr val="tx1"/>
                          </a:solidFill>
                          <a:effectLst/>
                          <a:latin typeface="+mn-lt"/>
                          <a:ea typeface="+mn-ea"/>
                          <a:cs typeface="+mn-cs"/>
                        </a:rPr>
                        <a:t>2022.</a:t>
                      </a:r>
                      <a:endParaRPr lang="en-ZA"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pPr algn="just"/>
                      <a:r>
                        <a:rPr lang="en-ZA" sz="1200" kern="1200" dirty="0">
                          <a:solidFill>
                            <a:schemeClr val="tx1"/>
                          </a:solidFill>
                          <a:effectLst/>
                          <a:latin typeface="+mn-lt"/>
                          <a:ea typeface="+mn-ea"/>
                          <a:cs typeface="+mn-cs"/>
                        </a:rPr>
                        <a:t>More than 22 000 youth have completed the digital training on the NSSF &amp; Protocol for the Management &amp; Reporting of Sexual Abuse &amp; Harassment in Schools and are currently able to assist and contribute to the work of School Safety Committees.</a:t>
                      </a:r>
                    </a:p>
                    <a:p>
                      <a:pPr algn="just"/>
                      <a:endParaRPr lang="en-US" sz="1200" dirty="0">
                        <a:solidFill>
                          <a:schemeClr val="tx1"/>
                        </a:solidFill>
                      </a:endParaRPr>
                    </a:p>
                    <a:p>
                      <a:pPr algn="just"/>
                      <a:r>
                        <a:rPr lang="en-US" sz="1200" kern="1200" dirty="0">
                          <a:solidFill>
                            <a:schemeClr val="tx1"/>
                          </a:solidFill>
                          <a:effectLst/>
                          <a:latin typeface="+mn-lt"/>
                          <a:ea typeface="+mn-ea"/>
                          <a:cs typeface="+mn-cs"/>
                        </a:rPr>
                        <a:t>The Deputy Minister of Basic Education is leading a collective of Deputy Ministers in the roll-out of the </a:t>
                      </a:r>
                      <a:r>
                        <a:rPr lang="en-US" sz="1200" b="1" kern="1200" dirty="0">
                          <a:solidFill>
                            <a:schemeClr val="tx1"/>
                          </a:solidFill>
                          <a:effectLst/>
                          <a:latin typeface="+mn-lt"/>
                          <a:ea typeface="+mn-ea"/>
                          <a:cs typeface="+mn-cs"/>
                        </a:rPr>
                        <a:t>Anti-Bullying Campaign</a:t>
                      </a:r>
                      <a:r>
                        <a:rPr lang="en-US" sz="1200" kern="1200" dirty="0">
                          <a:solidFill>
                            <a:schemeClr val="tx1"/>
                          </a:solidFill>
                          <a:effectLst/>
                          <a:latin typeface="+mn-lt"/>
                          <a:ea typeface="+mn-ea"/>
                          <a:cs typeface="+mn-cs"/>
                        </a:rPr>
                        <a:t>, which was launched in Gauteng during May 2021. </a:t>
                      </a:r>
                    </a:p>
                    <a:p>
                      <a:pPr algn="just"/>
                      <a:endParaRPr lang="en-US" sz="1200" kern="1200" dirty="0">
                        <a:solidFill>
                          <a:schemeClr val="tx1"/>
                        </a:solidFill>
                        <a:effectLst/>
                        <a:latin typeface="+mn-lt"/>
                        <a:ea typeface="+mn-ea"/>
                        <a:cs typeface="+mn-cs"/>
                      </a:endParaRPr>
                    </a:p>
                    <a:p>
                      <a:pPr algn="just"/>
                      <a:r>
                        <a:rPr lang="en-ZA" sz="1200" kern="1200" dirty="0">
                          <a:solidFill>
                            <a:schemeClr val="tx1"/>
                          </a:solidFill>
                          <a:effectLst/>
                          <a:latin typeface="+mn-lt"/>
                          <a:ea typeface="+mn-ea"/>
                          <a:cs typeface="+mn-cs"/>
                        </a:rPr>
                        <a:t>DBE developed the </a:t>
                      </a:r>
                      <a:r>
                        <a:rPr lang="en-ZA" sz="1200" b="1" kern="1200" dirty="0">
                          <a:solidFill>
                            <a:schemeClr val="tx1"/>
                          </a:solidFill>
                          <a:effectLst/>
                          <a:latin typeface="+mn-lt"/>
                          <a:ea typeface="+mn-ea"/>
                          <a:cs typeface="+mn-cs"/>
                        </a:rPr>
                        <a:t>National Strategy for the Prevention and Management of Alcohol and Drug Use Amongst Learners in Schools</a:t>
                      </a:r>
                      <a:endParaRPr lang="en-ZA" sz="1200" b="1" dirty="0">
                        <a:solidFill>
                          <a:schemeClr val="tx1"/>
                        </a:solidFill>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1" kern="1200" dirty="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1" kern="1200" dirty="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1" kern="1200" dirty="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1" kern="1200" dirty="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1" kern="1200" dirty="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latin typeface="+mn-lt"/>
                          <a:ea typeface="+mn-ea"/>
                          <a:cs typeface="+mn-cs"/>
                        </a:rPr>
                        <a:t>GRP4ECE </a:t>
                      </a:r>
                      <a:r>
                        <a:rPr lang="en-US" sz="1200" dirty="0">
                          <a:solidFill>
                            <a:schemeClr val="tx1"/>
                          </a:solidFill>
                        </a:rPr>
                        <a:t>Course endorsement by SACE has been holding the process back.</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marL="68580" marR="68580" marT="0" marB="0"/>
                </a:tc>
                <a:extLst>
                  <a:ext uri="{0D108BD9-81ED-4DB2-BD59-A6C34878D82A}">
                    <a16:rowId xmlns:a16="http://schemas.microsoft.com/office/drawing/2014/main" val="948660835"/>
                  </a:ext>
                </a:extLst>
              </a:tr>
            </a:tbl>
          </a:graphicData>
        </a:graphic>
      </p:graphicFrame>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2701847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1988840"/>
            <a:ext cx="9036496" cy="3240360"/>
          </a:xfrm>
        </p:spPr>
        <p:txBody>
          <a:bodyPr>
            <a:normAutofit fontScale="90000"/>
          </a:bodyPr>
          <a:lstStyle/>
          <a:p>
            <a:r>
              <a:rPr lang="en-US" sz="6700" b="1" dirty="0">
                <a:solidFill>
                  <a:schemeClr val="accent2">
                    <a:lumMod val="75000"/>
                  </a:schemeClr>
                </a:solidFill>
              </a:rPr>
              <a:t>SCHOOLING AND THE PANDEMIC</a:t>
            </a:r>
            <a:br>
              <a:rPr lang="en-US" sz="6700" b="1" dirty="0">
                <a:solidFill>
                  <a:schemeClr val="accent2">
                    <a:lumMod val="75000"/>
                  </a:schemeClr>
                </a:solidFill>
              </a:rPr>
            </a:br>
            <a:r>
              <a:rPr lang="en-US" dirty="0"/>
              <a:t>“</a:t>
            </a:r>
            <a:r>
              <a:rPr lang="en-GB" dirty="0"/>
              <a:t>As we return to normal educational activity, we will work harder to ensure that all learners and students get the quality education they need and deserve.”</a:t>
            </a:r>
            <a:r>
              <a:rPr lang="en-ZA" dirty="0">
                <a:solidFill>
                  <a:schemeClr val="accent6">
                    <a:lumMod val="50000"/>
                  </a:schemeClr>
                </a:solidFill>
              </a:rPr>
              <a:t/>
            </a:r>
            <a:br>
              <a:rPr lang="en-ZA" dirty="0">
                <a:solidFill>
                  <a:schemeClr val="accent6">
                    <a:lumMod val="50000"/>
                  </a:schemeClr>
                </a:solidFill>
              </a:rPr>
            </a:br>
            <a:endParaRPr lang="en-ZA" dirty="0"/>
          </a:p>
        </p:txBody>
      </p:sp>
      <p:sp>
        <p:nvSpPr>
          <p:cNvPr id="4" name="TextBox 3"/>
          <p:cNvSpPr txBox="1"/>
          <p:nvPr/>
        </p:nvSpPr>
        <p:spPr>
          <a:xfrm>
            <a:off x="7452320" y="6381328"/>
            <a:ext cx="732412" cy="369332"/>
          </a:xfrm>
          <a:prstGeom prst="rect">
            <a:avLst/>
          </a:prstGeom>
          <a:noFill/>
        </p:spPr>
        <p:txBody>
          <a:bodyPr wrap="square" rtlCol="0">
            <a:spAutoFit/>
          </a:bodyPr>
          <a:lstStyle/>
          <a:p>
            <a:r>
              <a:rPr lang="en-ZA" dirty="0" smtClean="0"/>
              <a:t>31</a:t>
            </a:r>
            <a:endParaRPr lang="en-ZA"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1435200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116632"/>
            <a:ext cx="8928992" cy="5328592"/>
          </a:xfrm>
        </p:spPr>
        <p:style>
          <a:lnRef idx="2">
            <a:schemeClr val="accent2"/>
          </a:lnRef>
          <a:fillRef idx="1">
            <a:schemeClr val="lt1"/>
          </a:fillRef>
          <a:effectRef idx="0">
            <a:schemeClr val="accent2"/>
          </a:effectRef>
          <a:fontRef idx="minor">
            <a:schemeClr val="dk1"/>
          </a:fontRef>
        </p:style>
        <p:txBody>
          <a:bodyPr>
            <a:normAutofit/>
          </a:bodyPr>
          <a:lstStyle/>
          <a:p>
            <a:r>
              <a:rPr lang="en-US" sz="6000" b="1" dirty="0">
                <a:solidFill>
                  <a:schemeClr val="accent2">
                    <a:lumMod val="75000"/>
                  </a:schemeClr>
                </a:solidFill>
              </a:rPr>
              <a:t>RETURN TO SCHOOL OF ALL LEARNERS</a:t>
            </a:r>
            <a:r>
              <a:rPr lang="en-US" sz="6000" b="1" dirty="0">
                <a:solidFill>
                  <a:schemeClr val="tx1"/>
                </a:solidFill>
                <a:latin typeface="Arial Narrow" panose="020B0606020202030204" pitchFamily="34" charset="0"/>
              </a:rPr>
              <a:t/>
            </a:r>
            <a:br>
              <a:rPr lang="en-US" sz="6000" b="1" dirty="0">
                <a:solidFill>
                  <a:schemeClr val="tx1"/>
                </a:solidFill>
                <a:latin typeface="Arial Narrow" panose="020B0606020202030204" pitchFamily="34" charset="0"/>
              </a:rPr>
            </a:br>
            <a:endParaRPr lang="en-US" sz="6000" b="1" dirty="0">
              <a:solidFill>
                <a:schemeClr val="tx1"/>
              </a:solidFill>
              <a:latin typeface="Arial Narrow" panose="020B0606020202030204" pitchFamily="34" charset="0"/>
            </a:endParaRPr>
          </a:p>
        </p:txBody>
      </p:sp>
      <p:sp>
        <p:nvSpPr>
          <p:cNvPr id="3" name="TextBox 2"/>
          <p:cNvSpPr txBox="1"/>
          <p:nvPr/>
        </p:nvSpPr>
        <p:spPr>
          <a:xfrm>
            <a:off x="7092280" y="6381328"/>
            <a:ext cx="732412" cy="369332"/>
          </a:xfrm>
          <a:prstGeom prst="rect">
            <a:avLst/>
          </a:prstGeom>
          <a:noFill/>
        </p:spPr>
        <p:txBody>
          <a:bodyPr wrap="square" rtlCol="0">
            <a:spAutoFit/>
          </a:bodyPr>
          <a:lstStyle/>
          <a:p>
            <a:r>
              <a:rPr lang="en-ZA" dirty="0" smtClean="0"/>
              <a:t>32</a:t>
            </a:r>
            <a:endParaRPr lang="en-ZA"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1580905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017"/>
            <a:ext cx="9144000" cy="908719"/>
          </a:xfrm>
        </p:spPr>
        <p:txBody>
          <a:bodyPr>
            <a:noAutofit/>
          </a:bodyPr>
          <a:lstStyle/>
          <a:p>
            <a:r>
              <a:rPr lang="en-US" sz="4000" b="1" dirty="0" smtClean="0">
                <a:solidFill>
                  <a:schemeClr val="accent2">
                    <a:lumMod val="75000"/>
                  </a:schemeClr>
                </a:solidFill>
              </a:rPr>
              <a:t>MONITORING OF RETURN TO SCHOOL OF ALL LEARNERS</a:t>
            </a:r>
            <a:endParaRPr lang="en-US" sz="4000" b="1" dirty="0"/>
          </a:p>
        </p:txBody>
      </p:sp>
      <p:sp>
        <p:nvSpPr>
          <p:cNvPr id="3" name="Content Placeholder 2"/>
          <p:cNvSpPr>
            <a:spLocks noGrp="1"/>
          </p:cNvSpPr>
          <p:nvPr>
            <p:ph idx="1"/>
          </p:nvPr>
        </p:nvSpPr>
        <p:spPr>
          <a:xfrm>
            <a:off x="0" y="1348551"/>
            <a:ext cx="9144000" cy="5217443"/>
          </a:xfrm>
        </p:spPr>
        <p:txBody>
          <a:bodyPr>
            <a:normAutofit/>
          </a:bodyPr>
          <a:lstStyle/>
          <a:p>
            <a:pPr algn="just"/>
            <a:r>
              <a:rPr lang="en-US" sz="4800" dirty="0" smtClean="0"/>
              <a:t>The Department is currently having one on one meetings with provinces to monitor the return of all learners to schools.</a:t>
            </a:r>
          </a:p>
          <a:p>
            <a:pPr algn="just"/>
            <a:r>
              <a:rPr lang="en-US" sz="4800" dirty="0" smtClean="0"/>
              <a:t>Below are the items that being followed up to monitor. </a:t>
            </a:r>
            <a:endParaRPr lang="en-US" sz="4800"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
        <p:nvSpPr>
          <p:cNvPr id="6" name="TextBox 5"/>
          <p:cNvSpPr txBox="1"/>
          <p:nvPr/>
        </p:nvSpPr>
        <p:spPr>
          <a:xfrm>
            <a:off x="7092280" y="6381328"/>
            <a:ext cx="732412" cy="369332"/>
          </a:xfrm>
          <a:prstGeom prst="rect">
            <a:avLst/>
          </a:prstGeom>
          <a:noFill/>
        </p:spPr>
        <p:txBody>
          <a:bodyPr wrap="square" rtlCol="0">
            <a:spAutoFit/>
          </a:bodyPr>
          <a:lstStyle/>
          <a:p>
            <a:r>
              <a:rPr lang="en-ZA" dirty="0" smtClean="0"/>
              <a:t>33</a:t>
            </a:r>
            <a:endParaRPr lang="en-ZA" dirty="0"/>
          </a:p>
        </p:txBody>
      </p:sp>
    </p:spTree>
    <p:extLst>
      <p:ext uri="{BB962C8B-B14F-4D97-AF65-F5344CB8AC3E}">
        <p14:creationId xmlns:p14="http://schemas.microsoft.com/office/powerpoint/2010/main" val="203702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352928" cy="1052736"/>
          </a:xfrm>
        </p:spPr>
        <p:txBody>
          <a:bodyPr>
            <a:noAutofit/>
          </a:bodyPr>
          <a:lstStyle/>
          <a:p>
            <a:r>
              <a:rPr lang="en-GB" sz="4000" b="1" cap="small" dirty="0">
                <a:solidFill>
                  <a:schemeClr val="accent2">
                    <a:lumMod val="75000"/>
                  </a:schemeClr>
                </a:solidFill>
              </a:rPr>
              <a:t>Items monitored by DBE &amp; reported by PEDs</a:t>
            </a:r>
            <a:endParaRPr lang="en-ZA" sz="4000" b="1" cap="small" dirty="0">
              <a:solidFill>
                <a:schemeClr val="accent2">
                  <a:lumMod val="75000"/>
                </a:schemeClr>
              </a:solidFill>
            </a:endParaRPr>
          </a:p>
        </p:txBody>
      </p:sp>
      <p:sp>
        <p:nvSpPr>
          <p:cNvPr id="4" name="Slide Number Placeholder 3"/>
          <p:cNvSpPr>
            <a:spLocks noGrp="1"/>
          </p:cNvSpPr>
          <p:nvPr>
            <p:ph type="sldNum" sz="quarter" idx="4294967295"/>
          </p:nvPr>
        </p:nvSpPr>
        <p:spPr/>
        <p:txBody>
          <a:bodyPr/>
          <a:lstStyle/>
          <a:p>
            <a:pPr defTabSz="685800"/>
            <a:endParaRPr lang="en-ZA" dirty="0">
              <a:solidFill>
                <a:prstClr val="black">
                  <a:tint val="75000"/>
                </a:prstClr>
              </a:solidFill>
              <a:latin typeface="Calibri"/>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632" y="6387153"/>
            <a:ext cx="1376772" cy="470651"/>
          </a:xfrm>
          <a:prstGeom prst="rect">
            <a:avLst/>
          </a:prstGeom>
        </p:spPr>
      </p:pic>
      <p:sp>
        <p:nvSpPr>
          <p:cNvPr id="3" name="Content Placeholder 2"/>
          <p:cNvSpPr>
            <a:spLocks noGrp="1"/>
          </p:cNvSpPr>
          <p:nvPr>
            <p:ph idx="1"/>
          </p:nvPr>
        </p:nvSpPr>
        <p:spPr>
          <a:xfrm>
            <a:off x="0" y="1196752"/>
            <a:ext cx="9108504" cy="4968552"/>
          </a:xfrm>
        </p:spPr>
        <p:txBody>
          <a:bodyPr>
            <a:normAutofit fontScale="85000" lnSpcReduction="20000"/>
          </a:bodyPr>
          <a:lstStyle/>
          <a:p>
            <a:pPr>
              <a:spcBef>
                <a:spcPts val="450"/>
              </a:spcBef>
              <a:spcAft>
                <a:spcPts val="450"/>
              </a:spcAft>
            </a:pPr>
            <a:r>
              <a:rPr lang="en-ZA" sz="2200" cap="small" dirty="0"/>
              <a:t>Schools that have returned to daily attendance</a:t>
            </a:r>
          </a:p>
          <a:p>
            <a:pPr lvl="1">
              <a:spcBef>
                <a:spcPts val="0"/>
              </a:spcBef>
            </a:pPr>
            <a:r>
              <a:rPr lang="en-GB" sz="1900" dirty="0"/>
              <a:t>School admissions </a:t>
            </a:r>
          </a:p>
          <a:p>
            <a:pPr lvl="1">
              <a:spcBef>
                <a:spcPts val="0"/>
              </a:spcBef>
            </a:pPr>
            <a:r>
              <a:rPr lang="en-GB" sz="1900" dirty="0"/>
              <a:t>Teacher and learner attendance</a:t>
            </a:r>
          </a:p>
          <a:p>
            <a:pPr lvl="1">
              <a:spcBef>
                <a:spcPts val="0"/>
              </a:spcBef>
              <a:spcAft>
                <a:spcPts val="450"/>
              </a:spcAft>
            </a:pPr>
            <a:r>
              <a:rPr lang="en-GB" sz="1900" dirty="0"/>
              <a:t>Possible learner school drop-out</a:t>
            </a:r>
            <a:endParaRPr lang="en-ZA" sz="1900" dirty="0"/>
          </a:p>
          <a:p>
            <a:pPr>
              <a:spcBef>
                <a:spcPts val="0"/>
              </a:spcBef>
            </a:pPr>
            <a:r>
              <a:rPr lang="en-ZA" sz="2200" cap="small" dirty="0"/>
              <a:t>Teacher provisioning </a:t>
            </a:r>
          </a:p>
          <a:p>
            <a:pPr>
              <a:spcBef>
                <a:spcPts val="0"/>
              </a:spcBef>
            </a:pPr>
            <a:r>
              <a:rPr lang="en-ZA" sz="2200" cap="small" dirty="0"/>
              <a:t>Vaccination of school staff and learners</a:t>
            </a:r>
          </a:p>
          <a:p>
            <a:pPr>
              <a:spcBef>
                <a:spcPts val="0"/>
              </a:spcBef>
            </a:pPr>
            <a:r>
              <a:rPr lang="en-GB" sz="2200" cap="small" dirty="0"/>
              <a:t>Provision of covid-19 essentials</a:t>
            </a:r>
          </a:p>
          <a:p>
            <a:pPr>
              <a:spcBef>
                <a:spcPts val="0"/>
              </a:spcBef>
            </a:pPr>
            <a:r>
              <a:rPr lang="en-GB" sz="2200" cap="small" dirty="0"/>
              <a:t>Screeners, Educational Assistants &amp; General School Assistants</a:t>
            </a:r>
          </a:p>
          <a:p>
            <a:pPr>
              <a:spcBef>
                <a:spcPts val="0"/>
              </a:spcBef>
            </a:pPr>
            <a:r>
              <a:rPr lang="en-GB" sz="2200" cap="small" dirty="0"/>
              <a:t>COVID-19 cases and fatalities </a:t>
            </a:r>
          </a:p>
          <a:p>
            <a:pPr>
              <a:spcBef>
                <a:spcPts val="0"/>
              </a:spcBef>
            </a:pPr>
            <a:r>
              <a:rPr lang="en-GB" sz="2200" cap="small" dirty="0"/>
              <a:t>Monitoring adherence to non-pharmaceutical interventions</a:t>
            </a:r>
          </a:p>
          <a:p>
            <a:pPr>
              <a:spcBef>
                <a:spcPts val="0"/>
              </a:spcBef>
            </a:pPr>
            <a:r>
              <a:rPr lang="en-GB" sz="2200" cap="small" dirty="0"/>
              <a:t>Provision of LTSM </a:t>
            </a:r>
          </a:p>
          <a:p>
            <a:pPr>
              <a:spcBef>
                <a:spcPts val="0"/>
              </a:spcBef>
            </a:pPr>
            <a:r>
              <a:rPr lang="en-GB" sz="2200" cap="small" dirty="0"/>
              <a:t>Curriculum management and assessment </a:t>
            </a:r>
          </a:p>
          <a:p>
            <a:pPr>
              <a:spcBef>
                <a:spcPts val="0"/>
              </a:spcBef>
            </a:pPr>
            <a:r>
              <a:rPr lang="en-GB" sz="2200" cap="small" dirty="0"/>
              <a:t>School nutrition programme</a:t>
            </a:r>
          </a:p>
          <a:p>
            <a:pPr>
              <a:spcBef>
                <a:spcPts val="0"/>
              </a:spcBef>
            </a:pPr>
            <a:r>
              <a:rPr lang="en-GB" sz="2200" cap="small" dirty="0"/>
              <a:t>Infrastructure</a:t>
            </a:r>
          </a:p>
          <a:p>
            <a:pPr>
              <a:spcBef>
                <a:spcPts val="0"/>
              </a:spcBef>
            </a:pPr>
            <a:r>
              <a:rPr lang="en-GB" sz="2200" cap="small" dirty="0"/>
              <a:t>School Hostels</a:t>
            </a:r>
          </a:p>
          <a:p>
            <a:pPr>
              <a:spcBef>
                <a:spcPts val="0"/>
              </a:spcBef>
            </a:pPr>
            <a:r>
              <a:rPr lang="en-GB" sz="2200" cap="small" dirty="0"/>
              <a:t>Water supply</a:t>
            </a:r>
          </a:p>
          <a:p>
            <a:pPr>
              <a:spcBef>
                <a:spcPts val="0"/>
              </a:spcBef>
            </a:pPr>
            <a:r>
              <a:rPr lang="en-GB" sz="2200" cap="small" dirty="0"/>
              <a:t>Sanitation</a:t>
            </a:r>
          </a:p>
          <a:p>
            <a:pPr>
              <a:spcBef>
                <a:spcPts val="0"/>
              </a:spcBef>
            </a:pPr>
            <a:r>
              <a:rPr lang="en-GB" sz="2200" cap="small" dirty="0"/>
              <a:t>Learner transport</a:t>
            </a:r>
          </a:p>
          <a:p>
            <a:pPr>
              <a:spcBef>
                <a:spcPts val="0"/>
              </a:spcBef>
            </a:pPr>
            <a:r>
              <a:rPr lang="en-GB" sz="2200" cap="small" dirty="0"/>
              <a:t>Psychosocial support</a:t>
            </a:r>
          </a:p>
          <a:p>
            <a:pPr>
              <a:spcBef>
                <a:spcPts val="0"/>
              </a:spcBef>
            </a:pPr>
            <a:r>
              <a:rPr lang="en-GB" sz="2200" dirty="0"/>
              <a:t>QLTC</a:t>
            </a:r>
            <a:endParaRPr lang="en-GB" sz="2200" cap="small" dirty="0"/>
          </a:p>
          <a:p>
            <a:endParaRPr lang="en-GB" sz="1800" b="1" cap="small" dirty="0"/>
          </a:p>
          <a:p>
            <a:endParaRPr lang="en-ZA" sz="1800" b="1" cap="small" dirty="0"/>
          </a:p>
          <a:p>
            <a:endParaRPr lang="en-ZA" dirty="0"/>
          </a:p>
        </p:txBody>
      </p:sp>
      <p:sp>
        <p:nvSpPr>
          <p:cNvPr id="7" name="TextBox 6"/>
          <p:cNvSpPr txBox="1"/>
          <p:nvPr/>
        </p:nvSpPr>
        <p:spPr>
          <a:xfrm>
            <a:off x="7092280" y="6381328"/>
            <a:ext cx="732412" cy="369332"/>
          </a:xfrm>
          <a:prstGeom prst="rect">
            <a:avLst/>
          </a:prstGeom>
          <a:noFill/>
        </p:spPr>
        <p:txBody>
          <a:bodyPr wrap="square" rtlCol="0">
            <a:spAutoFit/>
          </a:bodyPr>
          <a:lstStyle/>
          <a:p>
            <a:r>
              <a:rPr lang="en-ZA" dirty="0" smtClean="0"/>
              <a:t>34</a:t>
            </a:r>
            <a:endParaRPr lang="en-ZA" dirty="0"/>
          </a:p>
        </p:txBody>
      </p:sp>
    </p:spTree>
    <p:extLst>
      <p:ext uri="{BB962C8B-B14F-4D97-AF65-F5344CB8AC3E}">
        <p14:creationId xmlns:p14="http://schemas.microsoft.com/office/powerpoint/2010/main" val="2831059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2">
                    <a:lumMod val="75000"/>
                  </a:schemeClr>
                </a:solidFill>
              </a:rPr>
              <a:t>Impact of the pandemic on schooling outcomes</a:t>
            </a:r>
          </a:p>
          <a:p>
            <a:pPr eaLnBrk="1" hangingPunct="1">
              <a:spcBef>
                <a:spcPct val="0"/>
              </a:spcBef>
              <a:defRPr/>
            </a:pPr>
            <a:endParaRPr lang="en-ZA" altLang="en-US" sz="3000" dirty="0">
              <a:solidFill>
                <a:srgbClr val="00B050"/>
              </a:solidFill>
            </a:endParaRPr>
          </a:p>
        </p:txBody>
      </p:sp>
      <p:sp>
        <p:nvSpPr>
          <p:cNvPr id="2" name="Rectangle 1">
            <a:extLst>
              <a:ext uri="{FF2B5EF4-FFF2-40B4-BE49-F238E27FC236}">
                <a16:creationId xmlns:a16="http://schemas.microsoft.com/office/drawing/2014/main" id="{18AF63BD-17A3-4199-8568-B68D501216A2}"/>
              </a:ext>
            </a:extLst>
          </p:cNvPr>
          <p:cNvSpPr/>
          <p:nvPr/>
        </p:nvSpPr>
        <p:spPr>
          <a:xfrm>
            <a:off x="179512" y="670131"/>
            <a:ext cx="2232248" cy="1224136"/>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Enrolment</a:t>
            </a:r>
            <a:endParaRPr lang="en-ZA" sz="3200" b="1" dirty="0">
              <a:solidFill>
                <a:schemeClr val="tx1"/>
              </a:solidFill>
            </a:endParaRPr>
          </a:p>
        </p:txBody>
      </p:sp>
      <p:sp>
        <p:nvSpPr>
          <p:cNvPr id="5" name="Rectangle 4">
            <a:extLst>
              <a:ext uri="{FF2B5EF4-FFF2-40B4-BE49-F238E27FC236}">
                <a16:creationId xmlns:a16="http://schemas.microsoft.com/office/drawing/2014/main" id="{CF7DDE65-431E-4700-BF5A-31CDC22D50D4}"/>
              </a:ext>
            </a:extLst>
          </p:cNvPr>
          <p:cNvSpPr/>
          <p:nvPr/>
        </p:nvSpPr>
        <p:spPr>
          <a:xfrm>
            <a:off x="2495030" y="647969"/>
            <a:ext cx="6469458" cy="122413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Enrolment </a:t>
            </a:r>
            <a:r>
              <a:rPr lang="en-US" sz="2000" dirty="0" smtClean="0">
                <a:solidFill>
                  <a:schemeClr val="tx1"/>
                </a:solidFill>
              </a:rPr>
              <a:t>did not decline significantly, except for a moderate decline in new entrants to grades R and 1.</a:t>
            </a:r>
            <a:endParaRPr lang="en-ZA" sz="2000" dirty="0">
              <a:solidFill>
                <a:srgbClr val="FFC000"/>
              </a:solidFill>
            </a:endParaRPr>
          </a:p>
        </p:txBody>
      </p:sp>
      <p:sp>
        <p:nvSpPr>
          <p:cNvPr id="6" name="Rectangle 5">
            <a:extLst>
              <a:ext uri="{FF2B5EF4-FFF2-40B4-BE49-F238E27FC236}">
                <a16:creationId xmlns:a16="http://schemas.microsoft.com/office/drawing/2014/main" id="{8FF4ECAE-8CB4-462D-974E-F67A2F5E8EAD}"/>
              </a:ext>
            </a:extLst>
          </p:cNvPr>
          <p:cNvSpPr/>
          <p:nvPr/>
        </p:nvSpPr>
        <p:spPr>
          <a:xfrm>
            <a:off x="191651" y="1953259"/>
            <a:ext cx="2232248" cy="1935553"/>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Attendance</a:t>
            </a:r>
            <a:endParaRPr lang="en-ZA" sz="3200" b="1" dirty="0">
              <a:solidFill>
                <a:schemeClr val="tx1"/>
              </a:solidFill>
            </a:endParaRPr>
          </a:p>
        </p:txBody>
      </p:sp>
      <p:sp>
        <p:nvSpPr>
          <p:cNvPr id="7" name="Rectangle 6">
            <a:extLst>
              <a:ext uri="{FF2B5EF4-FFF2-40B4-BE49-F238E27FC236}">
                <a16:creationId xmlns:a16="http://schemas.microsoft.com/office/drawing/2014/main" id="{8EB9644B-AD55-4D0B-B947-70B4C18C7E0E}"/>
              </a:ext>
            </a:extLst>
          </p:cNvPr>
          <p:cNvSpPr/>
          <p:nvPr/>
        </p:nvSpPr>
        <p:spPr>
          <a:xfrm>
            <a:off x="2501964" y="1931115"/>
            <a:ext cx="6462523" cy="195769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54%</a:t>
            </a:r>
            <a:r>
              <a:rPr lang="en-US" sz="2000" dirty="0">
                <a:solidFill>
                  <a:schemeClr val="tx1"/>
                </a:solidFill>
              </a:rPr>
              <a:t> of contact time was lost in 2020 just due to closures and rotations. In the second half of 2021, </a:t>
            </a:r>
            <a:r>
              <a:rPr lang="en-US" sz="2000" b="1" dirty="0">
                <a:solidFill>
                  <a:schemeClr val="tx1"/>
                </a:solidFill>
              </a:rPr>
              <a:t>22%</a:t>
            </a:r>
            <a:r>
              <a:rPr lang="en-US" sz="2000" dirty="0">
                <a:solidFill>
                  <a:schemeClr val="tx1"/>
                </a:solidFill>
              </a:rPr>
              <a:t> of contact time was lost due to rotations and regular absenteeism. These averages hide huge inequalities across grades and schools.</a:t>
            </a:r>
            <a:endParaRPr lang="en-ZA" sz="2000" dirty="0">
              <a:solidFill>
                <a:srgbClr val="FFC000"/>
              </a:solidFill>
            </a:endParaRPr>
          </a:p>
        </p:txBody>
      </p:sp>
      <p:sp>
        <p:nvSpPr>
          <p:cNvPr id="8" name="Rectangle 7">
            <a:extLst>
              <a:ext uri="{FF2B5EF4-FFF2-40B4-BE49-F238E27FC236}">
                <a16:creationId xmlns:a16="http://schemas.microsoft.com/office/drawing/2014/main" id="{73D7427C-90A0-440F-B7F3-9F9A3FEF592B}"/>
              </a:ext>
            </a:extLst>
          </p:cNvPr>
          <p:cNvSpPr/>
          <p:nvPr/>
        </p:nvSpPr>
        <p:spPr>
          <a:xfrm>
            <a:off x="191651" y="3947804"/>
            <a:ext cx="2232248" cy="1224136"/>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Dropping out</a:t>
            </a:r>
            <a:endParaRPr lang="en-ZA" sz="3200" b="1" dirty="0">
              <a:solidFill>
                <a:schemeClr val="tx1"/>
              </a:solidFill>
            </a:endParaRPr>
          </a:p>
        </p:txBody>
      </p:sp>
      <p:sp>
        <p:nvSpPr>
          <p:cNvPr id="9" name="Rectangle 8">
            <a:extLst>
              <a:ext uri="{FF2B5EF4-FFF2-40B4-BE49-F238E27FC236}">
                <a16:creationId xmlns:a16="http://schemas.microsoft.com/office/drawing/2014/main" id="{8D7E4C8F-737F-4E51-A39B-37DFD651A8A2}"/>
              </a:ext>
            </a:extLst>
          </p:cNvPr>
          <p:cNvSpPr/>
          <p:nvPr/>
        </p:nvSpPr>
        <p:spPr>
          <a:xfrm>
            <a:off x="2475937" y="3947804"/>
            <a:ext cx="6488550" cy="122413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The problem </a:t>
            </a:r>
            <a:r>
              <a:rPr lang="en-US" sz="2000" dirty="0">
                <a:solidFill>
                  <a:schemeClr val="tx1"/>
                </a:solidFill>
              </a:rPr>
              <a:t>of around </a:t>
            </a:r>
            <a:r>
              <a:rPr lang="en-US" sz="2000" b="1" dirty="0">
                <a:solidFill>
                  <a:schemeClr val="tx1"/>
                </a:solidFill>
              </a:rPr>
              <a:t>45%</a:t>
            </a:r>
            <a:r>
              <a:rPr lang="en-US" sz="2000" dirty="0">
                <a:solidFill>
                  <a:schemeClr val="tx1"/>
                </a:solidFill>
              </a:rPr>
              <a:t> of youths not obtaining the NSC appears not to have worsened during the pandemic.</a:t>
            </a:r>
            <a:endParaRPr lang="en-ZA" sz="2000" dirty="0">
              <a:solidFill>
                <a:srgbClr val="FFC000"/>
              </a:solidFill>
            </a:endParaRPr>
          </a:p>
        </p:txBody>
      </p:sp>
      <p:sp>
        <p:nvSpPr>
          <p:cNvPr id="11" name="Rectangle 10">
            <a:extLst>
              <a:ext uri="{FF2B5EF4-FFF2-40B4-BE49-F238E27FC236}">
                <a16:creationId xmlns:a16="http://schemas.microsoft.com/office/drawing/2014/main" id="{341C93B9-0D1A-49A0-A332-17D93F49E5E3}"/>
              </a:ext>
            </a:extLst>
          </p:cNvPr>
          <p:cNvSpPr/>
          <p:nvPr/>
        </p:nvSpPr>
        <p:spPr>
          <a:xfrm>
            <a:off x="179512" y="5230931"/>
            <a:ext cx="2232248" cy="1582823"/>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Learning losses</a:t>
            </a:r>
            <a:endParaRPr lang="en-ZA" sz="3200" b="1" dirty="0">
              <a:solidFill>
                <a:schemeClr val="tx1"/>
              </a:solidFill>
            </a:endParaRPr>
          </a:p>
        </p:txBody>
      </p:sp>
      <p:sp>
        <p:nvSpPr>
          <p:cNvPr id="12" name="Rectangle 11">
            <a:extLst>
              <a:ext uri="{FF2B5EF4-FFF2-40B4-BE49-F238E27FC236}">
                <a16:creationId xmlns:a16="http://schemas.microsoft.com/office/drawing/2014/main" id="{9CF8F61B-365F-4E47-ADE8-AEBFD3891986}"/>
              </a:ext>
            </a:extLst>
          </p:cNvPr>
          <p:cNvSpPr/>
          <p:nvPr/>
        </p:nvSpPr>
        <p:spPr>
          <a:xfrm>
            <a:off x="2480282" y="5230932"/>
            <a:ext cx="6488550" cy="158282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Similar to many other countries, </a:t>
            </a:r>
            <a:r>
              <a:rPr lang="en-US" sz="2000" dirty="0">
                <a:solidFill>
                  <a:schemeClr val="tx1"/>
                </a:solidFill>
              </a:rPr>
              <a:t>m</a:t>
            </a:r>
            <a:r>
              <a:rPr lang="en-US" sz="2000" dirty="0" smtClean="0">
                <a:solidFill>
                  <a:schemeClr val="tx1"/>
                </a:solidFill>
              </a:rPr>
              <a:t>ore </a:t>
            </a:r>
            <a:r>
              <a:rPr lang="en-US" sz="2000" dirty="0">
                <a:solidFill>
                  <a:schemeClr val="tx1"/>
                </a:solidFill>
              </a:rPr>
              <a:t>than a year’s worth of learning has been lost during the </a:t>
            </a:r>
            <a:r>
              <a:rPr lang="en-US" sz="2000" dirty="0" smtClean="0">
                <a:solidFill>
                  <a:schemeClr val="tx1"/>
                </a:solidFill>
              </a:rPr>
              <a:t>pandemic</a:t>
            </a:r>
          </a:p>
          <a:p>
            <a:pPr algn="ctr"/>
            <a:r>
              <a:rPr lang="en-US" sz="2000" dirty="0" smtClean="0">
                <a:solidFill>
                  <a:schemeClr val="tx1"/>
                </a:solidFill>
              </a:rPr>
              <a:t>(at least for early grade reading &amp; literacy where this has been carefully measured)</a:t>
            </a:r>
            <a:endParaRPr lang="en-ZA" sz="2000" dirty="0">
              <a:solidFill>
                <a:srgbClr val="FFC000"/>
              </a:solidFill>
            </a:endParaRPr>
          </a:p>
        </p:txBody>
      </p:sp>
      <p:sp>
        <p:nvSpPr>
          <p:cNvPr id="13" name="TextBox 12"/>
          <p:cNvSpPr txBox="1"/>
          <p:nvPr/>
        </p:nvSpPr>
        <p:spPr>
          <a:xfrm>
            <a:off x="7956376" y="6444422"/>
            <a:ext cx="732412" cy="369332"/>
          </a:xfrm>
          <a:prstGeom prst="rect">
            <a:avLst/>
          </a:prstGeom>
          <a:noFill/>
        </p:spPr>
        <p:txBody>
          <a:bodyPr wrap="square" rtlCol="0">
            <a:spAutoFit/>
          </a:bodyPr>
          <a:lstStyle/>
          <a:p>
            <a:r>
              <a:rPr lang="en-ZA" dirty="0" smtClean="0"/>
              <a:t>35</a:t>
            </a:r>
            <a:endParaRPr lang="en-ZA" dirty="0"/>
          </a:p>
        </p:txBody>
      </p:sp>
    </p:spTree>
    <p:extLst>
      <p:ext uri="{BB962C8B-B14F-4D97-AF65-F5344CB8AC3E}">
        <p14:creationId xmlns:p14="http://schemas.microsoft.com/office/powerpoint/2010/main" val="3057295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a:graphicFrameLocks/>
          </p:cNvGraphicFramePr>
          <p:nvPr>
            <p:extLst>
              <p:ext uri="{D42A27DB-BD31-4B8C-83A1-F6EECF244321}">
                <p14:modId xmlns:p14="http://schemas.microsoft.com/office/powerpoint/2010/main" val="2496568344"/>
              </p:ext>
            </p:extLst>
          </p:nvPr>
        </p:nvGraphicFramePr>
        <p:xfrm>
          <a:off x="212846" y="894918"/>
          <a:ext cx="8673373" cy="574265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39751" y="3611744"/>
            <a:ext cx="864097" cy="584775"/>
          </a:xfrm>
          <a:prstGeom prst="rect">
            <a:avLst/>
          </a:prstGeom>
          <a:solidFill>
            <a:schemeClr val="accent1"/>
          </a:solidFill>
        </p:spPr>
        <p:txBody>
          <a:bodyPr wrap="square" rtlCol="0">
            <a:spAutoFit/>
          </a:bodyPr>
          <a:lstStyle/>
          <a:p>
            <a:r>
              <a:rPr lang="en-ZA" sz="1600" dirty="0"/>
              <a:t>Grade 3</a:t>
            </a:r>
          </a:p>
          <a:p>
            <a:r>
              <a:rPr lang="en-ZA" sz="1600" dirty="0"/>
              <a:t>(2018)</a:t>
            </a:r>
          </a:p>
        </p:txBody>
      </p:sp>
      <p:sp>
        <p:nvSpPr>
          <p:cNvPr id="27" name="TextBox 26"/>
          <p:cNvSpPr txBox="1"/>
          <p:nvPr/>
        </p:nvSpPr>
        <p:spPr>
          <a:xfrm>
            <a:off x="6498273" y="3051149"/>
            <a:ext cx="810031" cy="553998"/>
          </a:xfrm>
          <a:prstGeom prst="rect">
            <a:avLst/>
          </a:prstGeom>
          <a:solidFill>
            <a:schemeClr val="accent1"/>
          </a:solidFill>
        </p:spPr>
        <p:txBody>
          <a:bodyPr wrap="square" rtlCol="0">
            <a:spAutoFit/>
          </a:bodyPr>
          <a:lstStyle/>
          <a:p>
            <a:r>
              <a:rPr lang="en-ZA" sz="1500" dirty="0"/>
              <a:t>Grade 3</a:t>
            </a:r>
          </a:p>
          <a:p>
            <a:r>
              <a:rPr lang="en-ZA" sz="1500" dirty="0"/>
              <a:t>(2018)</a:t>
            </a:r>
          </a:p>
        </p:txBody>
      </p:sp>
      <p:sp>
        <p:nvSpPr>
          <p:cNvPr id="28" name="TextBox 27"/>
          <p:cNvSpPr txBox="1"/>
          <p:nvPr/>
        </p:nvSpPr>
        <p:spPr>
          <a:xfrm>
            <a:off x="3544695" y="3611744"/>
            <a:ext cx="759695" cy="523220"/>
          </a:xfrm>
          <a:prstGeom prst="rect">
            <a:avLst/>
          </a:prstGeom>
          <a:solidFill>
            <a:schemeClr val="accent2"/>
          </a:solidFill>
        </p:spPr>
        <p:txBody>
          <a:bodyPr wrap="none" rtlCol="0">
            <a:spAutoFit/>
          </a:bodyPr>
          <a:lstStyle/>
          <a:p>
            <a:r>
              <a:rPr lang="en-ZA" sz="1400" dirty="0"/>
              <a:t>Grade 4</a:t>
            </a:r>
          </a:p>
          <a:p>
            <a:r>
              <a:rPr lang="en-ZA" sz="1400" dirty="0"/>
              <a:t>(2021)</a:t>
            </a:r>
          </a:p>
        </p:txBody>
      </p:sp>
      <p:sp>
        <p:nvSpPr>
          <p:cNvPr id="29" name="TextBox 28"/>
          <p:cNvSpPr txBox="1"/>
          <p:nvPr/>
        </p:nvSpPr>
        <p:spPr>
          <a:xfrm>
            <a:off x="7740228" y="3051149"/>
            <a:ext cx="759695" cy="523220"/>
          </a:xfrm>
          <a:prstGeom prst="rect">
            <a:avLst/>
          </a:prstGeom>
          <a:solidFill>
            <a:schemeClr val="accent2"/>
          </a:solidFill>
        </p:spPr>
        <p:txBody>
          <a:bodyPr wrap="none" rtlCol="0">
            <a:spAutoFit/>
          </a:bodyPr>
          <a:lstStyle/>
          <a:p>
            <a:r>
              <a:rPr lang="en-ZA" sz="1400" dirty="0"/>
              <a:t>Grade 4</a:t>
            </a:r>
          </a:p>
          <a:p>
            <a:r>
              <a:rPr lang="en-ZA" sz="1400" dirty="0"/>
              <a:t>(2021)</a:t>
            </a:r>
          </a:p>
        </p:txBody>
      </p:sp>
      <p:sp>
        <p:nvSpPr>
          <p:cNvPr id="6" name="TextBox 5"/>
          <p:cNvSpPr txBox="1"/>
          <p:nvPr/>
        </p:nvSpPr>
        <p:spPr>
          <a:xfrm>
            <a:off x="2109902" y="1698965"/>
            <a:ext cx="2482346" cy="954107"/>
          </a:xfrm>
          <a:prstGeom prst="rect">
            <a:avLst/>
          </a:prstGeom>
          <a:solidFill>
            <a:srgbClr val="FFFF99"/>
          </a:solidFill>
          <a:ln>
            <a:solidFill>
              <a:schemeClr val="accent1">
                <a:lumMod val="50000"/>
              </a:schemeClr>
            </a:solidFill>
          </a:ln>
        </p:spPr>
        <p:txBody>
          <a:bodyPr wrap="square" rtlCol="0">
            <a:spAutoFit/>
          </a:bodyPr>
          <a:lstStyle/>
          <a:p>
            <a:pPr algn="ctr"/>
            <a:r>
              <a:rPr lang="en-ZA" sz="1400" dirty="0"/>
              <a:t>HL Words: Gr 4’s in 2021 read </a:t>
            </a:r>
            <a:r>
              <a:rPr lang="en-ZA" sz="1400" b="1" dirty="0"/>
              <a:t>1.4 words less</a:t>
            </a:r>
            <a:r>
              <a:rPr lang="en-ZA" sz="1400" dirty="0"/>
              <a:t> correctly in a minute compared to the Gr 3’s in 2018</a:t>
            </a:r>
          </a:p>
        </p:txBody>
      </p:sp>
      <p:sp>
        <p:nvSpPr>
          <p:cNvPr id="30" name="TextBox 29"/>
          <p:cNvSpPr txBox="1"/>
          <p:nvPr/>
        </p:nvSpPr>
        <p:spPr>
          <a:xfrm>
            <a:off x="6496747" y="751110"/>
            <a:ext cx="2389472" cy="954107"/>
          </a:xfrm>
          <a:prstGeom prst="rect">
            <a:avLst/>
          </a:prstGeom>
          <a:solidFill>
            <a:srgbClr val="FFFF99"/>
          </a:solidFill>
          <a:ln>
            <a:solidFill>
              <a:schemeClr val="accent1">
                <a:lumMod val="50000"/>
              </a:schemeClr>
            </a:solidFill>
          </a:ln>
        </p:spPr>
        <p:txBody>
          <a:bodyPr wrap="square" rtlCol="0">
            <a:spAutoFit/>
          </a:bodyPr>
          <a:lstStyle/>
          <a:p>
            <a:pPr algn="ctr"/>
            <a:r>
              <a:rPr lang="en-ZA" sz="1400" dirty="0"/>
              <a:t>HL ORF: Gr 4’s in 2021 read </a:t>
            </a:r>
            <a:r>
              <a:rPr lang="en-ZA" sz="1400" b="1" dirty="0"/>
              <a:t>3.4 words less</a:t>
            </a:r>
            <a:r>
              <a:rPr lang="en-ZA" sz="1400" dirty="0"/>
              <a:t> correctly in a minute compared to the Gr 3’s in 2018</a:t>
            </a:r>
          </a:p>
        </p:txBody>
      </p:sp>
      <p:sp>
        <p:nvSpPr>
          <p:cNvPr id="16" name="TextBox 15"/>
          <p:cNvSpPr txBox="1"/>
          <p:nvPr/>
        </p:nvSpPr>
        <p:spPr>
          <a:xfrm>
            <a:off x="2647467" y="4105388"/>
            <a:ext cx="5472608" cy="738664"/>
          </a:xfrm>
          <a:prstGeom prst="rect">
            <a:avLst/>
          </a:prstGeom>
          <a:solidFill>
            <a:srgbClr val="FFFF99"/>
          </a:solidFill>
        </p:spPr>
        <p:txBody>
          <a:bodyPr wrap="square" rtlCol="0">
            <a:spAutoFit/>
          </a:bodyPr>
          <a:lstStyle/>
          <a:p>
            <a:r>
              <a:rPr lang="en-ZA" sz="2100" dirty="0"/>
              <a:t>HL Words: </a:t>
            </a:r>
            <a:r>
              <a:rPr lang="en-ZA" sz="2100" b="1" dirty="0"/>
              <a:t>127% of a year </a:t>
            </a:r>
            <a:r>
              <a:rPr lang="en-ZA" sz="2100" dirty="0"/>
              <a:t>of learning lost</a:t>
            </a:r>
          </a:p>
          <a:p>
            <a:r>
              <a:rPr lang="en-ZA" sz="2100" dirty="0"/>
              <a:t>HL ORF: </a:t>
            </a:r>
            <a:r>
              <a:rPr lang="en-ZA" sz="2100" b="1" dirty="0"/>
              <a:t>131% of a year </a:t>
            </a:r>
            <a:r>
              <a:rPr lang="en-ZA" sz="2100" dirty="0"/>
              <a:t>of learning lost</a:t>
            </a:r>
          </a:p>
        </p:txBody>
      </p:sp>
      <p:sp>
        <p:nvSpPr>
          <p:cNvPr id="7" name="Rectangle 6"/>
          <p:cNvSpPr/>
          <p:nvPr/>
        </p:nvSpPr>
        <p:spPr>
          <a:xfrm>
            <a:off x="212846" y="-120745"/>
            <a:ext cx="8031562" cy="1015663"/>
          </a:xfrm>
          <a:prstGeom prst="rect">
            <a:avLst/>
          </a:prstGeom>
        </p:spPr>
        <p:txBody>
          <a:bodyPr wrap="square">
            <a:spAutoFit/>
          </a:bodyPr>
          <a:lstStyle/>
          <a:p>
            <a:r>
              <a:rPr lang="en-US" sz="3000" b="1" dirty="0">
                <a:solidFill>
                  <a:schemeClr val="accent2">
                    <a:lumMod val="75000"/>
                  </a:schemeClr>
                </a:solidFill>
                <a:latin typeface="Calibri"/>
                <a:ea typeface="+mj-ea"/>
                <a:cs typeface="+mj-cs"/>
              </a:rPr>
              <a:t>DBE EGRS: </a:t>
            </a:r>
            <a:r>
              <a:rPr lang="en-ZA" sz="3000" b="1" dirty="0">
                <a:solidFill>
                  <a:schemeClr val="accent2">
                    <a:lumMod val="75000"/>
                  </a:schemeClr>
                </a:solidFill>
              </a:rPr>
              <a:t>Learning losses in Setswana </a:t>
            </a:r>
          </a:p>
          <a:p>
            <a:r>
              <a:rPr lang="en-ZA" sz="3000" b="1" dirty="0">
                <a:solidFill>
                  <a:schemeClr val="accent2">
                    <a:lumMod val="75000"/>
                  </a:schemeClr>
                </a:solidFill>
              </a:rPr>
              <a:t>                    Home Language Reading</a:t>
            </a:r>
            <a:endParaRPr lang="en-ZA" sz="3000" dirty="0">
              <a:solidFill>
                <a:schemeClr val="accent2">
                  <a:lumMod val="75000"/>
                </a:schemeClr>
              </a:solidFill>
            </a:endParaRPr>
          </a:p>
        </p:txBody>
      </p:sp>
    </p:spTree>
    <p:extLst>
      <p:ext uri="{BB962C8B-B14F-4D97-AF65-F5344CB8AC3E}">
        <p14:creationId xmlns:p14="http://schemas.microsoft.com/office/powerpoint/2010/main" val="328370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19"/>
          </a:xfrm>
        </p:spPr>
        <p:txBody>
          <a:bodyPr>
            <a:noAutofit/>
          </a:bodyPr>
          <a:lstStyle/>
          <a:p>
            <a:r>
              <a:rPr lang="en-US" sz="6600" b="1" dirty="0">
                <a:solidFill>
                  <a:schemeClr val="accent2">
                    <a:lumMod val="75000"/>
                  </a:schemeClr>
                </a:solidFill>
              </a:rPr>
              <a:t>CONCLUSION</a:t>
            </a:r>
            <a:endParaRPr lang="en-US" sz="6600" b="1" dirty="0"/>
          </a:p>
        </p:txBody>
      </p:sp>
      <p:sp>
        <p:nvSpPr>
          <p:cNvPr id="3" name="Content Placeholder 2"/>
          <p:cNvSpPr>
            <a:spLocks noGrp="1"/>
          </p:cNvSpPr>
          <p:nvPr>
            <p:ph idx="1"/>
          </p:nvPr>
        </p:nvSpPr>
        <p:spPr>
          <a:xfrm>
            <a:off x="0" y="908720"/>
            <a:ext cx="9144000" cy="5217443"/>
          </a:xfrm>
        </p:spPr>
        <p:txBody>
          <a:bodyPr>
            <a:normAutofit fontScale="92500" lnSpcReduction="20000"/>
          </a:bodyPr>
          <a:lstStyle/>
          <a:p>
            <a:pPr algn="just"/>
            <a:r>
              <a:rPr lang="en-US" sz="3600" dirty="0"/>
              <a:t>The DBE remains committed to previous SONA pronouncements on basic education</a:t>
            </a:r>
          </a:p>
          <a:p>
            <a:pPr lvl="1" algn="just"/>
            <a:r>
              <a:rPr lang="en-US" dirty="0"/>
              <a:t>ECD</a:t>
            </a:r>
          </a:p>
          <a:p>
            <a:pPr lvl="1" algn="just"/>
            <a:r>
              <a:rPr lang="en-US" dirty="0"/>
              <a:t>Reading</a:t>
            </a:r>
          </a:p>
          <a:p>
            <a:pPr lvl="1" algn="just"/>
            <a:r>
              <a:rPr lang="en-US" dirty="0"/>
              <a:t>School Infrastructure</a:t>
            </a:r>
          </a:p>
          <a:p>
            <a:pPr lvl="1" algn="just"/>
            <a:r>
              <a:rPr lang="en-US" dirty="0"/>
              <a:t>Three Stream Model (including a General Education Certificate)</a:t>
            </a:r>
          </a:p>
          <a:p>
            <a:pPr lvl="1" algn="just"/>
            <a:r>
              <a:rPr lang="en-US" dirty="0"/>
              <a:t>Social Cohesion</a:t>
            </a:r>
          </a:p>
          <a:p>
            <a:pPr algn="just"/>
            <a:r>
              <a:rPr lang="en-US" sz="3600" dirty="0"/>
              <a:t>The President’s call for the recovery of learning is now the major priority</a:t>
            </a:r>
          </a:p>
          <a:p>
            <a:pPr lvl="1" algn="just"/>
            <a:r>
              <a:rPr lang="en-US" dirty="0"/>
              <a:t>This reinforces the pre-existing priority of improving early learning </a:t>
            </a:r>
            <a:r>
              <a:rPr lang="en-US" dirty="0" smtClean="0"/>
              <a:t>foundations. </a:t>
            </a:r>
            <a:r>
              <a:rPr lang="en-US" b="1" dirty="0" smtClean="0">
                <a:solidFill>
                  <a:srgbClr val="FF0000"/>
                </a:solidFill>
              </a:rPr>
              <a:t>A detailed plan is provided in the coming slides:</a:t>
            </a:r>
            <a:endParaRPr lang="en-US" b="1" dirty="0">
              <a:solidFill>
                <a:srgbClr val="FF0000"/>
              </a:solidFill>
            </a:endParaRPr>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
        <p:nvSpPr>
          <p:cNvPr id="6" name="TextBox 5"/>
          <p:cNvSpPr txBox="1"/>
          <p:nvPr/>
        </p:nvSpPr>
        <p:spPr>
          <a:xfrm>
            <a:off x="7452320" y="6381328"/>
            <a:ext cx="732412" cy="369332"/>
          </a:xfrm>
          <a:prstGeom prst="rect">
            <a:avLst/>
          </a:prstGeom>
          <a:noFill/>
        </p:spPr>
        <p:txBody>
          <a:bodyPr wrap="square" rtlCol="0">
            <a:spAutoFit/>
          </a:bodyPr>
          <a:lstStyle/>
          <a:p>
            <a:r>
              <a:rPr lang="en-ZA" dirty="0" smtClean="0"/>
              <a:t>37</a:t>
            </a:r>
            <a:endParaRPr lang="en-ZA" dirty="0"/>
          </a:p>
        </p:txBody>
      </p:sp>
    </p:spTree>
    <p:extLst>
      <p:ext uri="{BB962C8B-B14F-4D97-AF65-F5344CB8AC3E}">
        <p14:creationId xmlns:p14="http://schemas.microsoft.com/office/powerpoint/2010/main" val="2234787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395536" y="332656"/>
            <a:ext cx="8352928" cy="5976664"/>
          </a:xfrm>
        </p:spPr>
        <p:txBody>
          <a:bodyPr>
            <a:normAutofit fontScale="90000"/>
          </a:bodyPr>
          <a:lstStyle/>
          <a:p>
            <a:r>
              <a:rPr lang="en-ZA" altLang="en-US" sz="3200" dirty="0"/>
              <a:t/>
            </a:r>
            <a:br>
              <a:rPr lang="en-ZA" altLang="en-US" sz="3200" dirty="0"/>
            </a:br>
            <a:r>
              <a:rPr lang="en-ZA" altLang="en-US" sz="3200" dirty="0"/>
              <a:t/>
            </a:r>
            <a:br>
              <a:rPr lang="en-ZA" altLang="en-US" sz="3200" dirty="0"/>
            </a:br>
            <a:r>
              <a:rPr lang="en-ZA" altLang="en-US" sz="3200" dirty="0"/>
              <a:t/>
            </a:r>
            <a:br>
              <a:rPr lang="en-ZA" altLang="en-US" sz="3200" dirty="0"/>
            </a:br>
            <a:r>
              <a:rPr lang="en-ZA" altLang="en-US" sz="3200" dirty="0"/>
              <a:t/>
            </a:r>
            <a:br>
              <a:rPr lang="en-ZA" altLang="en-US" sz="3200" dirty="0"/>
            </a:br>
            <a:r>
              <a:rPr lang="en-ZA" altLang="en-US" sz="3200" dirty="0"/>
              <a:t/>
            </a:r>
            <a:br>
              <a:rPr lang="en-ZA" altLang="en-US" sz="3200" dirty="0"/>
            </a:br>
            <a:r>
              <a:rPr lang="en-ZA" altLang="en-US" sz="3200" dirty="0"/>
              <a:t/>
            </a:r>
            <a:br>
              <a:rPr lang="en-ZA" altLang="en-US" sz="3200" dirty="0"/>
            </a:br>
            <a:r>
              <a:rPr lang="en-ZA" altLang="en-US" sz="3200" dirty="0"/>
              <a:t/>
            </a:r>
            <a:br>
              <a:rPr lang="en-ZA" altLang="en-US" sz="3200" dirty="0"/>
            </a:br>
            <a:r>
              <a:rPr lang="en-ZA" altLang="en-US" sz="3200" dirty="0"/>
              <a:t/>
            </a:r>
            <a:br>
              <a:rPr lang="en-ZA" altLang="en-US" sz="3200" dirty="0"/>
            </a:br>
            <a:r>
              <a:rPr lang="en-ZA" altLang="en-US" sz="3200" dirty="0"/>
              <a:t/>
            </a:r>
            <a:br>
              <a:rPr lang="en-ZA" altLang="en-US" sz="3200" dirty="0"/>
            </a:br>
            <a:r>
              <a:rPr lang="en-ZA" altLang="en-US" sz="4900" b="1" dirty="0" smtClean="0">
                <a:latin typeface="Arial Narrow" pitchFamily="34" charset="0"/>
              </a:rPr>
              <a:t/>
            </a:r>
            <a:br>
              <a:rPr lang="en-ZA" altLang="en-US" sz="4900" b="1" dirty="0" smtClean="0">
                <a:latin typeface="Arial Narrow" pitchFamily="34" charset="0"/>
              </a:rPr>
            </a:br>
            <a:r>
              <a:rPr lang="en-ZA" altLang="en-US" sz="4900" b="1" dirty="0" smtClean="0">
                <a:latin typeface="Arial Narrow" pitchFamily="34" charset="0"/>
              </a:rPr>
              <a:t> </a:t>
            </a:r>
            <a:r>
              <a:rPr lang="en-ZA" altLang="en-US" sz="4900" b="1" dirty="0">
                <a:latin typeface="Arial Narrow" pitchFamily="34" charset="0"/>
              </a:rPr>
              <a:t/>
            </a:r>
            <a:br>
              <a:rPr lang="en-ZA" altLang="en-US" sz="4900" b="1" dirty="0">
                <a:latin typeface="Arial Narrow" pitchFamily="34" charset="0"/>
              </a:rPr>
            </a:br>
            <a:r>
              <a:rPr lang="en-ZA" sz="4900" b="1" dirty="0" smtClean="0">
                <a:latin typeface="Arial Narrow" panose="020B0606020202030204" pitchFamily="34" charset="0"/>
              </a:rPr>
              <a:t>The Recovery and Strengthening of the Curriculum </a:t>
            </a:r>
            <a:r>
              <a:rPr lang="en-ZA" altLang="en-US" i="1" dirty="0">
                <a:latin typeface="Arial Narrow" pitchFamily="34" charset="0"/>
              </a:rPr>
              <a:t/>
            </a:r>
            <a:br>
              <a:rPr lang="en-ZA" altLang="en-US" i="1" dirty="0">
                <a:latin typeface="Arial Narrow" pitchFamily="34" charset="0"/>
              </a:rPr>
            </a:br>
            <a:r>
              <a:rPr lang="en-ZA" altLang="en-US" i="1" dirty="0">
                <a:latin typeface="Arial Narrow" pitchFamily="34" charset="0"/>
              </a:rPr>
              <a:t/>
            </a:r>
            <a:br>
              <a:rPr lang="en-ZA" altLang="en-US" i="1" dirty="0">
                <a:latin typeface="Arial Narrow" pitchFamily="34" charset="0"/>
              </a:rPr>
            </a:br>
            <a:r>
              <a:rPr lang="en-ZA" altLang="en-US" b="1" dirty="0">
                <a:latin typeface="Arial Narrow" pitchFamily="34" charset="0"/>
              </a:rPr>
              <a:t/>
            </a:r>
            <a:br>
              <a:rPr lang="en-ZA" altLang="en-US" b="1" dirty="0">
                <a:latin typeface="Arial Narrow" pitchFamily="34" charset="0"/>
              </a:rPr>
            </a:br>
            <a:r>
              <a:rPr lang="en-ZA" altLang="en-US" sz="3200" dirty="0"/>
              <a:t/>
            </a:r>
            <a:br>
              <a:rPr lang="en-ZA" altLang="en-US" sz="3200" dirty="0"/>
            </a:br>
            <a:r>
              <a:rPr lang="en-ZA" altLang="en-US" sz="3200" dirty="0"/>
              <a:t/>
            </a:r>
            <a:br>
              <a:rPr lang="en-ZA" altLang="en-US" sz="3200" dirty="0"/>
            </a:br>
            <a:r>
              <a:rPr lang="en-ZA" altLang="en-US" sz="3200" dirty="0"/>
              <a:t/>
            </a:r>
            <a:br>
              <a:rPr lang="en-ZA" altLang="en-US" sz="3200" dirty="0"/>
            </a:br>
            <a:r>
              <a:rPr lang="en-ZA" altLang="en-US" sz="3200" dirty="0"/>
              <a:t/>
            </a:r>
            <a:br>
              <a:rPr lang="en-ZA" altLang="en-US" sz="3200" dirty="0"/>
            </a:br>
            <a:r>
              <a:rPr lang="en-ZA" altLang="en-US" sz="3200" dirty="0"/>
              <a:t/>
            </a:r>
            <a:br>
              <a:rPr lang="en-ZA" altLang="en-US" sz="3200" dirty="0"/>
            </a:br>
            <a:r>
              <a:rPr lang="en-ZA" altLang="en-US" sz="3200" dirty="0"/>
              <a:t/>
            </a:r>
            <a:br>
              <a:rPr lang="en-ZA" altLang="en-US" sz="3200" dirty="0"/>
            </a:br>
            <a:r>
              <a:rPr lang="en-ZA" altLang="en-US" sz="3200" dirty="0"/>
              <a:t/>
            </a:r>
            <a:br>
              <a:rPr lang="en-ZA" altLang="en-US" sz="3200" dirty="0"/>
            </a:br>
            <a:endParaRPr lang="en-ZA" altLang="en-US" sz="3200" dirty="0"/>
          </a:p>
        </p:txBody>
      </p:sp>
      <p:sp>
        <p:nvSpPr>
          <p:cNvPr id="4" name="TextBox 3"/>
          <p:cNvSpPr txBox="1"/>
          <p:nvPr/>
        </p:nvSpPr>
        <p:spPr>
          <a:xfrm>
            <a:off x="7092280" y="6381328"/>
            <a:ext cx="732412" cy="369332"/>
          </a:xfrm>
          <a:prstGeom prst="rect">
            <a:avLst/>
          </a:prstGeom>
          <a:noFill/>
        </p:spPr>
        <p:txBody>
          <a:bodyPr wrap="square" rtlCol="0">
            <a:spAutoFit/>
          </a:bodyPr>
          <a:lstStyle/>
          <a:p>
            <a:r>
              <a:rPr lang="en-ZA" dirty="0" smtClean="0"/>
              <a:t>38</a:t>
            </a:r>
            <a:endParaRPr lang="en-ZA" dirty="0"/>
          </a:p>
        </p:txBody>
      </p:sp>
      <p:pic>
        <p:nvPicPr>
          <p:cNvPr id="5" name="Picture 4"/>
          <p:cNvPicPr>
            <a:picLocks noChangeAspect="1"/>
          </p:cNvPicPr>
          <p:nvPr/>
        </p:nvPicPr>
        <p:blipFill>
          <a:blip r:embed="rId3"/>
          <a:stretch>
            <a:fillRect/>
          </a:stretch>
        </p:blipFill>
        <p:spPr>
          <a:xfrm>
            <a:off x="0" y="6126164"/>
            <a:ext cx="1691680" cy="731835"/>
          </a:xfrm>
          <a:prstGeom prst="rect">
            <a:avLst/>
          </a:prstGeom>
        </p:spPr>
      </p:pic>
    </p:spTree>
    <p:extLst>
      <p:ext uri="{BB962C8B-B14F-4D97-AF65-F5344CB8AC3E}">
        <p14:creationId xmlns:p14="http://schemas.microsoft.com/office/powerpoint/2010/main" val="3543799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3"/>
            <a:ext cx="8640960" cy="5289452"/>
          </a:xfrm>
        </p:spPr>
        <p:txBody>
          <a:bodyPr/>
          <a:lstStyle/>
          <a:p>
            <a:pPr marL="0" indent="0">
              <a:buNone/>
            </a:pPr>
            <a:endParaRPr lang="en-US" b="1" dirty="0"/>
          </a:p>
          <a:p>
            <a:pPr marL="0" indent="0" algn="ctr">
              <a:buNone/>
            </a:pPr>
            <a:endParaRPr lang="en-US" sz="6000" b="1" dirty="0">
              <a:latin typeface="Arial Narrow" pitchFamily="34" charset="0"/>
            </a:endParaRPr>
          </a:p>
          <a:p>
            <a:pPr marL="0" indent="0" algn="ctr">
              <a:buNone/>
            </a:pPr>
            <a:r>
              <a:rPr lang="en-US" sz="6000" b="1" dirty="0">
                <a:latin typeface="Arial Narrow" pitchFamily="34" charset="0"/>
              </a:rPr>
              <a:t>INTRODUCTION</a:t>
            </a:r>
          </a:p>
        </p:txBody>
      </p:sp>
      <p:sp>
        <p:nvSpPr>
          <p:cNvPr id="4" name="TextBox 3"/>
          <p:cNvSpPr txBox="1"/>
          <p:nvPr/>
        </p:nvSpPr>
        <p:spPr>
          <a:xfrm>
            <a:off x="7092280" y="6381328"/>
            <a:ext cx="732412" cy="369332"/>
          </a:xfrm>
          <a:prstGeom prst="rect">
            <a:avLst/>
          </a:prstGeom>
          <a:noFill/>
        </p:spPr>
        <p:txBody>
          <a:bodyPr wrap="square" rtlCol="0">
            <a:spAutoFit/>
          </a:bodyPr>
          <a:lstStyle/>
          <a:p>
            <a:r>
              <a:rPr lang="en-ZA" dirty="0" smtClean="0"/>
              <a:t>39</a:t>
            </a:r>
            <a:endParaRPr lang="en-ZA"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1377660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3209" y="2276872"/>
            <a:ext cx="8027223" cy="2520280"/>
          </a:xfrm>
        </p:spPr>
        <p:txBody>
          <a:bodyPr>
            <a:normAutofit fontScale="85000" lnSpcReduction="10000"/>
          </a:bodyPr>
          <a:lstStyle/>
          <a:p>
            <a:r>
              <a:rPr lang="en-ZA" sz="6000" b="1" dirty="0">
                <a:solidFill>
                  <a:schemeClr val="accent2">
                    <a:lumMod val="75000"/>
                  </a:schemeClr>
                </a:solidFill>
              </a:rPr>
              <a:t>BACKGROUND: </a:t>
            </a:r>
          </a:p>
          <a:p>
            <a:r>
              <a:rPr lang="en-ZA" sz="6000" b="1" dirty="0">
                <a:solidFill>
                  <a:schemeClr val="tx1">
                    <a:lumMod val="85000"/>
                    <a:lumOff val="15000"/>
                  </a:schemeClr>
                </a:solidFill>
              </a:rPr>
              <a:t>STRATEGIC PRIORITY AREAS IN BASIC EDUCATION</a:t>
            </a:r>
          </a:p>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165304"/>
            <a:ext cx="1619671" cy="69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2636" y="188640"/>
            <a:ext cx="184731" cy="369332"/>
          </a:xfrm>
          <a:prstGeom prst="rect">
            <a:avLst/>
          </a:prstGeom>
        </p:spPr>
        <p:txBody>
          <a:bodyPr wrap="none">
            <a:spAutoFit/>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2" name="TextBox 1"/>
          <p:cNvSpPr txBox="1"/>
          <p:nvPr/>
        </p:nvSpPr>
        <p:spPr>
          <a:xfrm>
            <a:off x="7812360" y="6597352"/>
            <a:ext cx="432048" cy="369332"/>
          </a:xfrm>
          <a:prstGeom prst="rect">
            <a:avLst/>
          </a:prstGeom>
          <a:noFill/>
        </p:spPr>
        <p:txBody>
          <a:bodyPr wrap="square" rtlCol="0">
            <a:spAutoFit/>
          </a:bodyPr>
          <a:lstStyle/>
          <a:p>
            <a:r>
              <a:rPr lang="en-ZA" dirty="0"/>
              <a:t>4</a:t>
            </a:r>
          </a:p>
        </p:txBody>
      </p:sp>
    </p:spTree>
    <p:extLst>
      <p:ext uri="{BB962C8B-B14F-4D97-AF65-F5344CB8AC3E}">
        <p14:creationId xmlns:p14="http://schemas.microsoft.com/office/powerpoint/2010/main" val="1909920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23528" y="116632"/>
            <a:ext cx="8460432" cy="1199728"/>
          </a:xfrm>
        </p:spPr>
        <p:txBody>
          <a:bodyPr>
            <a:normAutofit/>
          </a:bodyPr>
          <a:lstStyle/>
          <a:p>
            <a:r>
              <a:rPr lang="en-GB" sz="4000" b="1" dirty="0">
                <a:solidFill>
                  <a:schemeClr val="accent2">
                    <a:lumMod val="75000"/>
                  </a:schemeClr>
                </a:solidFill>
                <a:latin typeface="Arial Narrow" pitchFamily="34" charset="0"/>
              </a:rPr>
              <a:t>The South African COVID-19 Context</a:t>
            </a:r>
          </a:p>
        </p:txBody>
      </p:sp>
      <p:sp>
        <p:nvSpPr>
          <p:cNvPr id="15363" name="Rectangle 3" descr="Rectangle: Click to edit Master text styles&#10;Second level&#10;Third level&#10;Fourth level&#10;Fifth level"/>
          <p:cNvSpPr>
            <a:spLocks noGrp="1" noChangeArrowheads="1"/>
          </p:cNvSpPr>
          <p:nvPr>
            <p:ph sz="quarter" idx="4294967295"/>
          </p:nvPr>
        </p:nvSpPr>
        <p:spPr>
          <a:xfrm>
            <a:off x="0" y="1052736"/>
            <a:ext cx="8964488" cy="5616624"/>
          </a:xfrm>
        </p:spPr>
        <p:txBody>
          <a:bodyPr/>
          <a:lstStyle/>
          <a:p>
            <a:pPr marL="457200" lvl="3" indent="-457200" algn="just">
              <a:buNone/>
              <a:defRPr/>
            </a:pPr>
            <a:endParaRPr lang="en-GB" sz="2800" dirty="0">
              <a:latin typeface="Arial Narrow" pitchFamily="34" charset="0"/>
            </a:endParaRPr>
          </a:p>
          <a:p>
            <a:pPr marL="514350" indent="-514350" algn="just">
              <a:buFont typeface="Arial" charset="0"/>
              <a:buNone/>
              <a:defRPr/>
            </a:pPr>
            <a:endParaRPr lang="en-GB" sz="2800" dirty="0">
              <a:latin typeface="Arial Narrow" pitchFamily="34" charset="0"/>
            </a:endParaRPr>
          </a:p>
          <a:p>
            <a:pPr marL="457200" indent="-457200">
              <a:buFont typeface="Arial" charset="0"/>
              <a:buNone/>
              <a:defRPr/>
            </a:pPr>
            <a:endParaRPr lang="en-GB" sz="2400" dirty="0">
              <a:latin typeface="Arial Narrow" pitchFamily="34" charset="0"/>
            </a:endParaRPr>
          </a:p>
          <a:p>
            <a:pPr marL="457200" indent="-457200">
              <a:buFontTx/>
              <a:buNone/>
              <a:defRPr/>
            </a:pPr>
            <a:endParaRPr lang="en-GB" sz="2400" dirty="0">
              <a:latin typeface="Arial Narrow" pitchFamily="34" charset="0"/>
            </a:endParaRPr>
          </a:p>
        </p:txBody>
      </p:sp>
      <p:sp>
        <p:nvSpPr>
          <p:cNvPr id="2" name="Down Arrow Callout 1"/>
          <p:cNvSpPr/>
          <p:nvPr/>
        </p:nvSpPr>
        <p:spPr>
          <a:xfrm>
            <a:off x="142255" y="1353960"/>
            <a:ext cx="3635896" cy="1728192"/>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latin typeface="Arial Narrow" pitchFamily="34" charset="0"/>
              </a:rPr>
              <a:t>Prevailing Conditions</a:t>
            </a:r>
            <a:endParaRPr lang="en-ZA" sz="2800" b="1" dirty="0">
              <a:latin typeface="Arial Narrow" pitchFamily="34" charset="0"/>
            </a:endParaRPr>
          </a:p>
        </p:txBody>
      </p:sp>
      <p:sp>
        <p:nvSpPr>
          <p:cNvPr id="3" name="Oval 2"/>
          <p:cNvSpPr/>
          <p:nvPr/>
        </p:nvSpPr>
        <p:spPr>
          <a:xfrm>
            <a:off x="251475" y="3237384"/>
            <a:ext cx="1690358" cy="108012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latin typeface="Arial Narrow" pitchFamily="34" charset="0"/>
              </a:rPr>
              <a:t>Loss of teaching </a:t>
            </a:r>
            <a:r>
              <a:rPr lang="en-US" b="1" dirty="0" smtClean="0">
                <a:latin typeface="Arial Narrow" pitchFamily="34" charset="0"/>
              </a:rPr>
              <a:t>time (Year 3)</a:t>
            </a:r>
            <a:endParaRPr lang="en-ZA" b="1" dirty="0">
              <a:latin typeface="Arial Narrow" pitchFamily="34" charset="0"/>
            </a:endParaRPr>
          </a:p>
        </p:txBody>
      </p:sp>
      <p:sp>
        <p:nvSpPr>
          <p:cNvPr id="12" name="Down Arrow Callout 11"/>
          <p:cNvSpPr/>
          <p:nvPr/>
        </p:nvSpPr>
        <p:spPr>
          <a:xfrm>
            <a:off x="4968552" y="1439310"/>
            <a:ext cx="3635896" cy="1728192"/>
          </a:xfrm>
          <a:prstGeom prst="downArrowCallout">
            <a:avLst/>
          </a:prstGeom>
          <a:solidFill>
            <a:schemeClr val="accent3">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latin typeface="Arial Narrow" pitchFamily="34" charset="0"/>
              </a:rPr>
              <a:t>Sector Response</a:t>
            </a:r>
            <a:endParaRPr lang="en-ZA" sz="2800" b="1" dirty="0">
              <a:latin typeface="Arial Narrow" pitchFamily="34" charset="0"/>
            </a:endParaRPr>
          </a:p>
        </p:txBody>
      </p:sp>
      <p:sp>
        <p:nvSpPr>
          <p:cNvPr id="13" name="Oval 12"/>
          <p:cNvSpPr/>
          <p:nvPr/>
        </p:nvSpPr>
        <p:spPr>
          <a:xfrm>
            <a:off x="2044035" y="3237384"/>
            <a:ext cx="1702828" cy="1080120"/>
          </a:xfrm>
          <a:prstGeom prst="ellipse">
            <a:avLst/>
          </a:pr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latin typeface="Arial Narrow" pitchFamily="34" charset="0"/>
              </a:rPr>
              <a:t>Rotational </a:t>
            </a:r>
            <a:r>
              <a:rPr lang="en-US" b="1" dirty="0" smtClean="0">
                <a:latin typeface="Arial Narrow" pitchFamily="34" charset="0"/>
              </a:rPr>
              <a:t>Attendance – till Feb. 2022</a:t>
            </a:r>
            <a:endParaRPr lang="en-ZA" b="1" dirty="0">
              <a:latin typeface="Arial Narrow" pitchFamily="34" charset="0"/>
            </a:endParaRPr>
          </a:p>
        </p:txBody>
      </p:sp>
      <p:sp>
        <p:nvSpPr>
          <p:cNvPr id="14" name="Oval 13"/>
          <p:cNvSpPr/>
          <p:nvPr/>
        </p:nvSpPr>
        <p:spPr>
          <a:xfrm>
            <a:off x="223042" y="4413920"/>
            <a:ext cx="1690358" cy="108012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latin typeface="Arial Narrow" pitchFamily="34" charset="0"/>
              </a:rPr>
              <a:t>At </a:t>
            </a:r>
            <a:r>
              <a:rPr lang="en-US" b="1" dirty="0">
                <a:latin typeface="Arial Narrow" pitchFamily="34" charset="0"/>
              </a:rPr>
              <a:t>Home Learning</a:t>
            </a:r>
            <a:endParaRPr lang="en-ZA" b="1" dirty="0">
              <a:latin typeface="Arial Narrow" pitchFamily="34" charset="0"/>
            </a:endParaRPr>
          </a:p>
        </p:txBody>
      </p:sp>
      <p:sp>
        <p:nvSpPr>
          <p:cNvPr id="15" name="Oval 14"/>
          <p:cNvSpPr/>
          <p:nvPr/>
        </p:nvSpPr>
        <p:spPr>
          <a:xfrm>
            <a:off x="2089461" y="4401108"/>
            <a:ext cx="1690358" cy="108012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latin typeface="Arial Narrow" pitchFamily="34" charset="0"/>
              </a:rPr>
              <a:t>Anxiety and Tension</a:t>
            </a:r>
            <a:endParaRPr lang="en-ZA" b="1" dirty="0">
              <a:latin typeface="Arial Narrow" pitchFamily="34" charset="0"/>
            </a:endParaRPr>
          </a:p>
        </p:txBody>
      </p:sp>
      <p:sp>
        <p:nvSpPr>
          <p:cNvPr id="16" name="Oval 15"/>
          <p:cNvSpPr/>
          <p:nvPr/>
        </p:nvSpPr>
        <p:spPr>
          <a:xfrm>
            <a:off x="4431447" y="2852936"/>
            <a:ext cx="1996217" cy="1332148"/>
          </a:xfrm>
          <a:prstGeom prst="ellipse">
            <a:avLst/>
          </a:prstGeom>
          <a:solidFill>
            <a:schemeClr val="accent6">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chemeClr val="tx1"/>
                </a:solidFill>
                <a:latin typeface="Arial Narrow" pitchFamily="34" charset="0"/>
              </a:rPr>
              <a:t>Trimmed (2020) and Recovery ( 2021 – 2024) ATP</a:t>
            </a:r>
            <a:endParaRPr lang="en-ZA" b="1" dirty="0">
              <a:solidFill>
                <a:schemeClr val="tx1"/>
              </a:solidFill>
              <a:latin typeface="Arial Narrow" pitchFamily="34" charset="0"/>
            </a:endParaRPr>
          </a:p>
        </p:txBody>
      </p:sp>
      <p:sp>
        <p:nvSpPr>
          <p:cNvPr id="17" name="Oval 16"/>
          <p:cNvSpPr/>
          <p:nvPr/>
        </p:nvSpPr>
        <p:spPr>
          <a:xfrm>
            <a:off x="6658272" y="3102671"/>
            <a:ext cx="2075609" cy="1080120"/>
          </a:xfrm>
          <a:prstGeom prst="ellipse">
            <a:avLst/>
          </a:prstGeom>
          <a:solidFill>
            <a:schemeClr val="accent6">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chemeClr val="tx1"/>
                </a:solidFill>
                <a:latin typeface="Arial Narrow" pitchFamily="34" charset="0"/>
              </a:rPr>
              <a:t>Change in Assessment Protocol</a:t>
            </a:r>
            <a:endParaRPr lang="en-ZA" b="1" dirty="0">
              <a:solidFill>
                <a:schemeClr val="tx1"/>
              </a:solidFill>
              <a:latin typeface="Arial Narrow" pitchFamily="34" charset="0"/>
            </a:endParaRPr>
          </a:p>
        </p:txBody>
      </p:sp>
      <p:sp>
        <p:nvSpPr>
          <p:cNvPr id="18" name="Oval 17"/>
          <p:cNvSpPr/>
          <p:nvPr/>
        </p:nvSpPr>
        <p:spPr>
          <a:xfrm>
            <a:off x="4452581" y="4401108"/>
            <a:ext cx="2272382" cy="1238907"/>
          </a:xfrm>
          <a:prstGeom prst="ellipse">
            <a:avLst/>
          </a:prstGeom>
          <a:solidFill>
            <a:schemeClr val="accent6">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a:solidFill>
                  <a:schemeClr val="tx1"/>
                </a:solidFill>
                <a:latin typeface="Arial Narrow" pitchFamily="34" charset="0"/>
              </a:rPr>
              <a:t>Additional Learning Support Programmes</a:t>
            </a:r>
            <a:endParaRPr lang="en-ZA" sz="1600" b="1" dirty="0">
              <a:solidFill>
                <a:schemeClr val="tx1"/>
              </a:solidFill>
              <a:latin typeface="Arial Narrow" pitchFamily="34" charset="0"/>
            </a:endParaRPr>
          </a:p>
        </p:txBody>
      </p:sp>
      <p:sp>
        <p:nvSpPr>
          <p:cNvPr id="19" name="Oval 18"/>
          <p:cNvSpPr/>
          <p:nvPr/>
        </p:nvSpPr>
        <p:spPr>
          <a:xfrm>
            <a:off x="6772375" y="4401108"/>
            <a:ext cx="2011585" cy="1080120"/>
          </a:xfrm>
          <a:prstGeom prst="ellipse">
            <a:avLst/>
          </a:prstGeom>
          <a:solidFill>
            <a:schemeClr val="accent6">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chemeClr val="tx1"/>
                </a:solidFill>
                <a:latin typeface="Arial Narrow" pitchFamily="34" charset="0"/>
              </a:rPr>
              <a:t>Psychosocial support</a:t>
            </a:r>
            <a:endParaRPr lang="en-ZA" b="1" dirty="0">
              <a:solidFill>
                <a:schemeClr val="tx1"/>
              </a:solidFill>
              <a:latin typeface="Arial Narrow" pitchFamily="34" charset="0"/>
            </a:endParaRPr>
          </a:p>
        </p:txBody>
      </p:sp>
      <p:cxnSp>
        <p:nvCxnSpPr>
          <p:cNvPr id="11" name="Straight Connector 10"/>
          <p:cNvCxnSpPr/>
          <p:nvPr/>
        </p:nvCxnSpPr>
        <p:spPr>
          <a:xfrm>
            <a:off x="4211960" y="1316360"/>
            <a:ext cx="72008" cy="5064968"/>
          </a:xfrm>
          <a:prstGeom prst="line">
            <a:avLst/>
          </a:prstGeom>
        </p:spPr>
        <p:style>
          <a:lnRef idx="3">
            <a:schemeClr val="accent2"/>
          </a:lnRef>
          <a:fillRef idx="0">
            <a:schemeClr val="accent2"/>
          </a:fillRef>
          <a:effectRef idx="2">
            <a:schemeClr val="accent2"/>
          </a:effectRef>
          <a:fontRef idx="minor">
            <a:schemeClr val="tx1"/>
          </a:fontRef>
        </p:style>
      </p:cxnSp>
      <p:sp>
        <p:nvSpPr>
          <p:cNvPr id="23" name="Oval 22"/>
          <p:cNvSpPr/>
          <p:nvPr/>
        </p:nvSpPr>
        <p:spPr>
          <a:xfrm>
            <a:off x="851311" y="5528828"/>
            <a:ext cx="2448272" cy="108012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latin typeface="Arial Narrow" pitchFamily="34" charset="0"/>
              </a:rPr>
              <a:t>Grade 12s to write a </a:t>
            </a:r>
            <a:r>
              <a:rPr lang="en-US" b="1" dirty="0" smtClean="0">
                <a:latin typeface="Arial Narrow" pitchFamily="34" charset="0"/>
              </a:rPr>
              <a:t>fully-fledged </a:t>
            </a:r>
            <a:r>
              <a:rPr lang="en-US" b="1" dirty="0">
                <a:latin typeface="Arial Narrow" pitchFamily="34" charset="0"/>
              </a:rPr>
              <a:t>exam </a:t>
            </a:r>
            <a:endParaRPr lang="en-ZA" b="1" dirty="0">
              <a:latin typeface="Arial Narrow" pitchFamily="34" charset="0"/>
            </a:endParaRPr>
          </a:p>
        </p:txBody>
      </p:sp>
      <p:sp>
        <p:nvSpPr>
          <p:cNvPr id="24" name="Oval 23"/>
          <p:cNvSpPr/>
          <p:nvPr/>
        </p:nvSpPr>
        <p:spPr>
          <a:xfrm>
            <a:off x="5652479" y="5551923"/>
            <a:ext cx="2011585" cy="1080120"/>
          </a:xfrm>
          <a:prstGeom prst="ellipse">
            <a:avLst/>
          </a:prstGeom>
          <a:solidFill>
            <a:schemeClr val="accent6">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chemeClr val="tx1"/>
                </a:solidFill>
                <a:latin typeface="Arial Narrow" pitchFamily="34" charset="0"/>
              </a:rPr>
              <a:t>Insulation of Grade 12s</a:t>
            </a:r>
            <a:endParaRPr lang="en-ZA" b="1" dirty="0">
              <a:solidFill>
                <a:schemeClr val="tx1"/>
              </a:solidFill>
              <a:latin typeface="Arial Narrow" pitchFamily="34" charset="0"/>
            </a:endParaRPr>
          </a:p>
        </p:txBody>
      </p:sp>
      <p:sp>
        <p:nvSpPr>
          <p:cNvPr id="20" name="TextBox 19"/>
          <p:cNvSpPr txBox="1"/>
          <p:nvPr/>
        </p:nvSpPr>
        <p:spPr>
          <a:xfrm>
            <a:off x="7092280" y="6381328"/>
            <a:ext cx="732412" cy="369332"/>
          </a:xfrm>
          <a:prstGeom prst="rect">
            <a:avLst/>
          </a:prstGeom>
          <a:noFill/>
        </p:spPr>
        <p:txBody>
          <a:bodyPr wrap="square" rtlCol="0">
            <a:spAutoFit/>
          </a:bodyPr>
          <a:lstStyle/>
          <a:p>
            <a:r>
              <a:rPr lang="en-ZA" dirty="0" smtClean="0"/>
              <a:t>40</a:t>
            </a:r>
            <a:endParaRPr lang="en-ZA" dirty="0"/>
          </a:p>
        </p:txBody>
      </p:sp>
    </p:spTree>
    <p:extLst>
      <p:ext uri="{BB962C8B-B14F-4D97-AF65-F5344CB8AC3E}">
        <p14:creationId xmlns:p14="http://schemas.microsoft.com/office/powerpoint/2010/main" val="228887105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6712"/>
          </a:xfrm>
        </p:spPr>
        <p:txBody>
          <a:bodyPr/>
          <a:lstStyle/>
          <a:p>
            <a:r>
              <a:rPr lang="en-US" b="1" dirty="0">
                <a:solidFill>
                  <a:schemeClr val="accent2">
                    <a:lumMod val="75000"/>
                  </a:schemeClr>
                </a:solidFill>
                <a:latin typeface="Arial Narrow" pitchFamily="34" charset="0"/>
              </a:rPr>
              <a:t>Consequences and Opportunities</a:t>
            </a:r>
          </a:p>
        </p:txBody>
      </p:sp>
      <p:sp>
        <p:nvSpPr>
          <p:cNvPr id="3" name="Content Placeholder 2"/>
          <p:cNvSpPr>
            <a:spLocks noGrp="1"/>
          </p:cNvSpPr>
          <p:nvPr>
            <p:ph idx="1"/>
          </p:nvPr>
        </p:nvSpPr>
        <p:spPr>
          <a:xfrm>
            <a:off x="323528" y="908720"/>
            <a:ext cx="8568952" cy="5184576"/>
          </a:xfrm>
        </p:spPr>
        <p:txBody>
          <a:bodyPr>
            <a:normAutofit/>
          </a:bodyPr>
          <a:lstStyle/>
          <a:p>
            <a:pPr marL="714375" indent="-714375" algn="just">
              <a:buNone/>
            </a:pPr>
            <a:endParaRPr lang="en-US" dirty="0">
              <a:latin typeface="Arial Narrow" pitchFamily="34" charset="0"/>
            </a:endParaRPr>
          </a:p>
          <a:p>
            <a:pPr marL="0" indent="0">
              <a:buNone/>
            </a:pPr>
            <a:endParaRPr lang="en-US" dirty="0"/>
          </a:p>
        </p:txBody>
      </p:sp>
      <p:sp>
        <p:nvSpPr>
          <p:cNvPr id="4" name="Rectangle 3"/>
          <p:cNvSpPr/>
          <p:nvPr/>
        </p:nvSpPr>
        <p:spPr>
          <a:xfrm>
            <a:off x="1313726" y="1124744"/>
            <a:ext cx="6120680" cy="2232248"/>
          </a:xfrm>
          <a:prstGeom prst="rect">
            <a:avLst/>
          </a:prstGeom>
          <a:solidFill>
            <a:schemeClr val="bg2">
              <a:lumMod val="90000"/>
            </a:schemeClr>
          </a:solidFill>
        </p:spPr>
        <p:style>
          <a:lnRef idx="0">
            <a:schemeClr val="accent3"/>
          </a:lnRef>
          <a:fillRef idx="3">
            <a:schemeClr val="accent3"/>
          </a:fillRef>
          <a:effectRef idx="3">
            <a:schemeClr val="accent3"/>
          </a:effectRef>
          <a:fontRef idx="minor">
            <a:schemeClr val="lt1"/>
          </a:fontRef>
        </p:style>
        <p:txBody>
          <a:bodyPr rtlCol="0" anchor="ctr"/>
          <a:lstStyle/>
          <a:p>
            <a:endParaRPr lang="en-GB" sz="2400" dirty="0">
              <a:solidFill>
                <a:schemeClr val="tx1"/>
              </a:solidFill>
              <a:latin typeface="Arial Narrow" panose="020B0606020202030204" pitchFamily="34" charset="0"/>
            </a:endParaRPr>
          </a:p>
          <a:p>
            <a:pPr marL="342900" indent="-342900">
              <a:buFont typeface="Arial" panose="020B0604020202020204" pitchFamily="34" charset="0"/>
              <a:buChar char="•"/>
            </a:pPr>
            <a:r>
              <a:rPr lang="en-GB" sz="2000" dirty="0" smtClean="0">
                <a:solidFill>
                  <a:schemeClr val="tx1"/>
                </a:solidFill>
                <a:latin typeface="Arial Narrow" panose="020B0606020202030204" pitchFamily="34" charset="0"/>
              </a:rPr>
              <a:t>Heightened </a:t>
            </a:r>
            <a:r>
              <a:rPr lang="en-GB" sz="2000" dirty="0">
                <a:solidFill>
                  <a:schemeClr val="tx1"/>
                </a:solidFill>
                <a:latin typeface="Arial Narrow" panose="020B0606020202030204" pitchFamily="34" charset="0"/>
              </a:rPr>
              <a:t>existing economic and social inequalities.</a:t>
            </a:r>
          </a:p>
          <a:p>
            <a:pPr marL="342900" indent="-342900">
              <a:buFont typeface="Arial" panose="020B0604020202020204" pitchFamily="34" charset="0"/>
              <a:buChar char="•"/>
            </a:pPr>
            <a:r>
              <a:rPr lang="en-GB" sz="2000" dirty="0">
                <a:solidFill>
                  <a:schemeClr val="tx1"/>
                </a:solidFill>
                <a:latin typeface="Arial Narrow" panose="020B0606020202030204" pitchFamily="34" charset="0"/>
              </a:rPr>
              <a:t>Called for rapid responses.</a:t>
            </a:r>
          </a:p>
          <a:p>
            <a:pPr marL="342900" indent="-342900">
              <a:buFont typeface="Arial" panose="020B0604020202020204" pitchFamily="34" charset="0"/>
              <a:buChar char="•"/>
            </a:pPr>
            <a:r>
              <a:rPr lang="en-GB" sz="2000" dirty="0" smtClean="0">
                <a:solidFill>
                  <a:schemeClr val="tx1"/>
                </a:solidFill>
                <a:latin typeface="Arial Narrow" panose="020B0606020202030204" pitchFamily="34" charset="0"/>
              </a:rPr>
              <a:t>Impacted Curriculum </a:t>
            </a:r>
            <a:r>
              <a:rPr lang="en-GB" sz="2000" dirty="0">
                <a:solidFill>
                  <a:schemeClr val="tx1"/>
                </a:solidFill>
                <a:latin typeface="Arial Narrow" panose="020B0606020202030204" pitchFamily="34" charset="0"/>
              </a:rPr>
              <a:t>implementation responsibility  (school and the teacher)  </a:t>
            </a:r>
            <a:endParaRPr lang="en-ZA" sz="2000" dirty="0">
              <a:solidFill>
                <a:schemeClr val="tx1"/>
              </a:solidFill>
              <a:latin typeface="Arial Narrow" panose="020B0606020202030204" pitchFamily="34" charset="0"/>
            </a:endParaRPr>
          </a:p>
        </p:txBody>
      </p:sp>
      <p:sp>
        <p:nvSpPr>
          <p:cNvPr id="5" name="Rectangle 4"/>
          <p:cNvSpPr/>
          <p:nvPr/>
        </p:nvSpPr>
        <p:spPr>
          <a:xfrm>
            <a:off x="1239272" y="4055318"/>
            <a:ext cx="6192688" cy="2037978"/>
          </a:xfrm>
          <a:prstGeom prst="rect">
            <a:avLst/>
          </a:prstGeom>
          <a:solidFill>
            <a:schemeClr val="bg2"/>
          </a:solidFill>
        </p:spPr>
        <p:style>
          <a:lnRef idx="0">
            <a:schemeClr val="accent2"/>
          </a:lnRef>
          <a:fillRef idx="3">
            <a:schemeClr val="accent2"/>
          </a:fillRef>
          <a:effectRef idx="3">
            <a:schemeClr val="accent2"/>
          </a:effectRef>
          <a:fontRef idx="minor">
            <a:schemeClr val="lt1"/>
          </a:fontRef>
        </p:style>
        <p:txBody>
          <a:bodyPr rtlCol="0" anchor="ctr"/>
          <a:lstStyle/>
          <a:p>
            <a:pPr marL="342900" indent="-342900">
              <a:buFont typeface="Arial" panose="020B0604020202020204" pitchFamily="34" charset="0"/>
              <a:buChar char="•"/>
            </a:pPr>
            <a:endParaRPr lang="en-US" sz="2000" dirty="0">
              <a:solidFill>
                <a:schemeClr val="accent2">
                  <a:lumMod val="75000"/>
                </a:schemeClr>
              </a:solidFill>
              <a:latin typeface="Arial Narrow" panose="020B0606020202030204" pitchFamily="34" charset="0"/>
            </a:endParaRPr>
          </a:p>
          <a:p>
            <a:pPr marL="342900" indent="-342900">
              <a:buFont typeface="Arial" panose="020B0604020202020204" pitchFamily="34" charset="0"/>
              <a:buChar char="•"/>
            </a:pPr>
            <a:r>
              <a:rPr lang="en-US" sz="2000" dirty="0" smtClean="0">
                <a:solidFill>
                  <a:schemeClr val="accent2">
                    <a:lumMod val="75000"/>
                  </a:schemeClr>
                </a:solidFill>
                <a:latin typeface="Arial Narrow" panose="020B0606020202030204" pitchFamily="34" charset="0"/>
              </a:rPr>
              <a:t>To address long-standing challenges.</a:t>
            </a:r>
            <a:endParaRPr lang="en-US" sz="2000" dirty="0">
              <a:solidFill>
                <a:schemeClr val="accent2">
                  <a:lumMod val="75000"/>
                </a:schemeClr>
              </a:solidFill>
              <a:latin typeface="Arial Narrow" panose="020B0606020202030204" pitchFamily="34" charset="0"/>
            </a:endParaRPr>
          </a:p>
          <a:p>
            <a:pPr marL="342900" indent="-342900">
              <a:buFont typeface="Arial" panose="020B0604020202020204" pitchFamily="34" charset="0"/>
              <a:buChar char="•"/>
            </a:pPr>
            <a:r>
              <a:rPr lang="en-US" sz="2000" dirty="0">
                <a:solidFill>
                  <a:schemeClr val="accent2">
                    <a:lumMod val="75000"/>
                  </a:schemeClr>
                </a:solidFill>
                <a:latin typeface="Arial Narrow" panose="020B0606020202030204" pitchFamily="34" charset="0"/>
              </a:rPr>
              <a:t>Strengthening of the Curriculum.</a:t>
            </a:r>
          </a:p>
          <a:p>
            <a:pPr marL="342900" indent="-342900">
              <a:buFont typeface="Arial" panose="020B0604020202020204" pitchFamily="34" charset="0"/>
              <a:buChar char="•"/>
            </a:pPr>
            <a:r>
              <a:rPr lang="en-US" sz="2000" dirty="0" smtClean="0">
                <a:solidFill>
                  <a:schemeClr val="accent2">
                    <a:lumMod val="75000"/>
                  </a:schemeClr>
                </a:solidFill>
                <a:latin typeface="Arial Narrow" panose="020B0606020202030204" pitchFamily="34" charset="0"/>
              </a:rPr>
              <a:t>To improve </a:t>
            </a:r>
            <a:r>
              <a:rPr lang="en-US" sz="2000" dirty="0">
                <a:solidFill>
                  <a:schemeClr val="accent2">
                    <a:lumMod val="75000"/>
                  </a:schemeClr>
                </a:solidFill>
                <a:latin typeface="Arial Narrow" panose="020B0606020202030204" pitchFamily="34" charset="0"/>
              </a:rPr>
              <a:t>teacher skills and </a:t>
            </a:r>
            <a:r>
              <a:rPr lang="en-US" sz="2000" dirty="0" smtClean="0">
                <a:solidFill>
                  <a:schemeClr val="accent2">
                    <a:lumMod val="75000"/>
                  </a:schemeClr>
                </a:solidFill>
                <a:latin typeface="Arial Narrow" panose="020B0606020202030204" pitchFamily="34" charset="0"/>
              </a:rPr>
              <a:t>competencies. </a:t>
            </a:r>
            <a:endParaRPr lang="en-ZA" sz="2000" dirty="0">
              <a:solidFill>
                <a:schemeClr val="accent2">
                  <a:lumMod val="75000"/>
                </a:schemeClr>
              </a:solidFill>
              <a:latin typeface="Arial Narrow" panose="020B0606020202030204" pitchFamily="34" charset="0"/>
            </a:endParaRPr>
          </a:p>
        </p:txBody>
      </p:sp>
      <p:sp>
        <p:nvSpPr>
          <p:cNvPr id="6" name="Rectangle 5"/>
          <p:cNvSpPr/>
          <p:nvPr/>
        </p:nvSpPr>
        <p:spPr>
          <a:xfrm>
            <a:off x="2825894" y="1283010"/>
            <a:ext cx="3096344"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accent2">
                    <a:lumMod val="75000"/>
                  </a:schemeClr>
                </a:solidFill>
                <a:latin typeface="Arial Narrow" panose="020B0606020202030204" pitchFamily="34" charset="0"/>
              </a:rPr>
              <a:t>Consequences</a:t>
            </a:r>
            <a:endParaRPr lang="en-ZA" sz="2400" b="1" dirty="0">
              <a:solidFill>
                <a:schemeClr val="accent2">
                  <a:lumMod val="75000"/>
                </a:schemeClr>
              </a:solidFill>
              <a:latin typeface="Arial Narrow" panose="020B0606020202030204" pitchFamily="34" charset="0"/>
            </a:endParaRPr>
          </a:p>
        </p:txBody>
      </p:sp>
      <p:sp>
        <p:nvSpPr>
          <p:cNvPr id="8" name="Rectangle 7"/>
          <p:cNvSpPr/>
          <p:nvPr/>
        </p:nvSpPr>
        <p:spPr>
          <a:xfrm>
            <a:off x="2825894" y="4221088"/>
            <a:ext cx="3096344"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accent2">
                    <a:lumMod val="75000"/>
                  </a:schemeClr>
                </a:solidFill>
                <a:latin typeface="Arial Narrow" panose="020B0606020202030204" pitchFamily="34" charset="0"/>
              </a:rPr>
              <a:t>Opportunities</a:t>
            </a:r>
            <a:endParaRPr lang="en-ZA" sz="2400" b="1" dirty="0">
              <a:solidFill>
                <a:schemeClr val="accent2">
                  <a:lumMod val="75000"/>
                </a:schemeClr>
              </a:solidFill>
              <a:latin typeface="Arial Narrow" panose="020B0606020202030204" pitchFamily="34" charset="0"/>
            </a:endParaRPr>
          </a:p>
        </p:txBody>
      </p:sp>
      <p:sp>
        <p:nvSpPr>
          <p:cNvPr id="9" name="TextBox 8"/>
          <p:cNvSpPr txBox="1"/>
          <p:nvPr/>
        </p:nvSpPr>
        <p:spPr>
          <a:xfrm>
            <a:off x="7092280" y="6381328"/>
            <a:ext cx="732412" cy="369332"/>
          </a:xfrm>
          <a:prstGeom prst="rect">
            <a:avLst/>
          </a:prstGeom>
          <a:noFill/>
        </p:spPr>
        <p:txBody>
          <a:bodyPr wrap="square" rtlCol="0">
            <a:spAutoFit/>
          </a:bodyPr>
          <a:lstStyle/>
          <a:p>
            <a:r>
              <a:rPr lang="en-ZA" dirty="0" smtClean="0"/>
              <a:t>41</a:t>
            </a:r>
            <a:endParaRPr lang="en-ZA" dirty="0"/>
          </a:p>
        </p:txBody>
      </p:sp>
      <p:pic>
        <p:nvPicPr>
          <p:cNvPr id="10" name="Picture 9"/>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3149516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3"/>
            <a:ext cx="8640960" cy="5289452"/>
          </a:xfrm>
        </p:spPr>
        <p:txBody>
          <a:bodyPr/>
          <a:lstStyle/>
          <a:p>
            <a:pPr marL="0" indent="0">
              <a:buNone/>
            </a:pPr>
            <a:endParaRPr lang="en-US" b="1" dirty="0"/>
          </a:p>
          <a:p>
            <a:pPr marL="0" indent="0" algn="ctr">
              <a:buNone/>
            </a:pPr>
            <a:endParaRPr lang="en-US" sz="6000" b="1" dirty="0">
              <a:latin typeface="Arial Narrow" pitchFamily="34" charset="0"/>
            </a:endParaRPr>
          </a:p>
          <a:p>
            <a:pPr marL="0" indent="0" algn="ctr">
              <a:buNone/>
            </a:pPr>
            <a:endParaRPr lang="en-US" sz="6000" b="1" dirty="0">
              <a:latin typeface="Arial Narrow" pitchFamily="34" charset="0"/>
            </a:endParaRPr>
          </a:p>
        </p:txBody>
      </p:sp>
      <p:sp>
        <p:nvSpPr>
          <p:cNvPr id="2" name="Oval Callout 1"/>
          <p:cNvSpPr/>
          <p:nvPr/>
        </p:nvSpPr>
        <p:spPr>
          <a:xfrm>
            <a:off x="755576" y="548680"/>
            <a:ext cx="7416824" cy="3744416"/>
          </a:xfrm>
          <a:prstGeom prst="wedgeEllipseCallout">
            <a:avLst>
              <a:gd name="adj1" fmla="val -24943"/>
              <a:gd name="adj2" fmla="val 74289"/>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400" dirty="0">
                <a:solidFill>
                  <a:srgbClr val="C00000"/>
                </a:solidFill>
                <a:latin typeface="Arial Narrow" panose="020B0606020202030204" pitchFamily="34" charset="0"/>
              </a:rPr>
              <a:t>“pandemic presents the opportunity to rethink orthodoxies and long-held education dogmas in diverse ways and opens possibilities for reconfiguring society and education in new ways” </a:t>
            </a:r>
            <a:endParaRPr lang="en-ZA" sz="2400" dirty="0">
              <a:solidFill>
                <a:srgbClr val="C00000"/>
              </a:solidFill>
              <a:latin typeface="Arial Narrow" panose="020B0606020202030204" pitchFamily="34" charset="0"/>
            </a:endParaRPr>
          </a:p>
        </p:txBody>
      </p:sp>
      <p:sp>
        <p:nvSpPr>
          <p:cNvPr id="4" name="TextBox 3"/>
          <p:cNvSpPr txBox="1"/>
          <p:nvPr/>
        </p:nvSpPr>
        <p:spPr>
          <a:xfrm>
            <a:off x="1043608" y="5373216"/>
            <a:ext cx="4392488" cy="461665"/>
          </a:xfrm>
          <a:prstGeom prst="rect">
            <a:avLst/>
          </a:prstGeom>
          <a:noFill/>
          <a:ln>
            <a:noFill/>
          </a:ln>
        </p:spPr>
        <p:txBody>
          <a:bodyPr wrap="square" rtlCol="0">
            <a:spAutoFit/>
          </a:bodyPr>
          <a:lstStyle/>
          <a:p>
            <a:r>
              <a:rPr lang="en-US" sz="2400" b="1" dirty="0">
                <a:solidFill>
                  <a:srgbClr val="C00000"/>
                </a:solidFill>
                <a:latin typeface="Arial Narrow" panose="020B0606020202030204" pitchFamily="34" charset="0"/>
              </a:rPr>
              <a:t>Sayed and Singh, 2020: 32</a:t>
            </a:r>
            <a:endParaRPr lang="en-ZA" sz="2400" b="1" dirty="0">
              <a:solidFill>
                <a:srgbClr val="C00000"/>
              </a:solidFill>
              <a:latin typeface="Arial Narrow" panose="020B0606020202030204" pitchFamily="34" charset="0"/>
            </a:endParaRPr>
          </a:p>
        </p:txBody>
      </p:sp>
      <p:sp>
        <p:nvSpPr>
          <p:cNvPr id="5" name="TextBox 4"/>
          <p:cNvSpPr txBox="1"/>
          <p:nvPr/>
        </p:nvSpPr>
        <p:spPr>
          <a:xfrm>
            <a:off x="7092280" y="6381328"/>
            <a:ext cx="732412" cy="369332"/>
          </a:xfrm>
          <a:prstGeom prst="rect">
            <a:avLst/>
          </a:prstGeom>
          <a:noFill/>
        </p:spPr>
        <p:txBody>
          <a:bodyPr wrap="square" rtlCol="0">
            <a:spAutoFit/>
          </a:bodyPr>
          <a:lstStyle/>
          <a:p>
            <a:r>
              <a:rPr lang="en-ZA" dirty="0" smtClean="0"/>
              <a:t>42</a:t>
            </a:r>
            <a:endParaRPr lang="en-ZA" dirty="0"/>
          </a:p>
        </p:txBody>
      </p:sp>
      <p:pic>
        <p:nvPicPr>
          <p:cNvPr id="6" name="Picture 5"/>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218960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2" y="0"/>
            <a:ext cx="8895021" cy="1143000"/>
          </a:xfrm>
        </p:spPr>
        <p:txBody>
          <a:bodyPr>
            <a:normAutofit fontScale="90000"/>
          </a:bodyPr>
          <a:lstStyle/>
          <a:p>
            <a:r>
              <a:rPr lang="en-US" b="1" dirty="0">
                <a:solidFill>
                  <a:srgbClr val="C00000"/>
                </a:solidFill>
                <a:latin typeface="Arial Narrow" panose="020B0606020202030204" pitchFamily="34" charset="0"/>
              </a:rPr>
              <a:t>National Mandates Influencing Recovery</a:t>
            </a:r>
          </a:p>
        </p:txBody>
      </p:sp>
      <p:graphicFrame>
        <p:nvGraphicFramePr>
          <p:cNvPr id="4" name="Content Placeholder 3"/>
          <p:cNvGraphicFramePr>
            <a:graphicFrameLocks noGrp="1"/>
          </p:cNvGraphicFramePr>
          <p:nvPr>
            <p:ph idx="1"/>
            <p:extLst/>
          </p:nvPr>
        </p:nvGraphicFramePr>
        <p:xfrm>
          <a:off x="-2541" y="12687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Vertical Scroll 4"/>
          <p:cNvSpPr/>
          <p:nvPr/>
        </p:nvSpPr>
        <p:spPr>
          <a:xfrm>
            <a:off x="6372200" y="1700808"/>
            <a:ext cx="2088232" cy="2304256"/>
          </a:xfrm>
          <a:prstGeom prst="verticalScroll">
            <a:avLst/>
          </a:prstGeom>
          <a:ln w="5715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b="1" dirty="0"/>
              <a:t>NCS</a:t>
            </a:r>
          </a:p>
        </p:txBody>
      </p:sp>
      <p:sp>
        <p:nvSpPr>
          <p:cNvPr id="6" name="TextBox 5"/>
          <p:cNvSpPr txBox="1"/>
          <p:nvPr/>
        </p:nvSpPr>
        <p:spPr>
          <a:xfrm>
            <a:off x="7092280" y="6381328"/>
            <a:ext cx="732412" cy="369332"/>
          </a:xfrm>
          <a:prstGeom prst="rect">
            <a:avLst/>
          </a:prstGeom>
          <a:noFill/>
        </p:spPr>
        <p:txBody>
          <a:bodyPr wrap="square" rtlCol="0">
            <a:spAutoFit/>
          </a:bodyPr>
          <a:lstStyle/>
          <a:p>
            <a:r>
              <a:rPr lang="en-ZA" dirty="0" smtClean="0"/>
              <a:t>43</a:t>
            </a:r>
            <a:endParaRPr lang="en-ZA" dirty="0"/>
          </a:p>
        </p:txBody>
      </p:sp>
      <p:pic>
        <p:nvPicPr>
          <p:cNvPr id="7" name="Picture 6"/>
          <p:cNvPicPr>
            <a:picLocks noChangeAspect="1"/>
          </p:cNvPicPr>
          <p:nvPr/>
        </p:nvPicPr>
        <p:blipFill>
          <a:blip r:embed="rId7"/>
          <a:stretch>
            <a:fillRect/>
          </a:stretch>
        </p:blipFill>
        <p:spPr>
          <a:xfrm>
            <a:off x="0" y="6126164"/>
            <a:ext cx="1691680" cy="731835"/>
          </a:xfrm>
          <a:prstGeom prst="rect">
            <a:avLst/>
          </a:prstGeom>
        </p:spPr>
      </p:pic>
    </p:spTree>
    <p:extLst>
      <p:ext uri="{BB962C8B-B14F-4D97-AF65-F5344CB8AC3E}">
        <p14:creationId xmlns:p14="http://schemas.microsoft.com/office/powerpoint/2010/main" val="3138680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3"/>
            <a:ext cx="8640960" cy="5289452"/>
          </a:xfrm>
        </p:spPr>
        <p:txBody>
          <a:bodyPr/>
          <a:lstStyle/>
          <a:p>
            <a:pPr marL="0" indent="0">
              <a:buNone/>
            </a:pPr>
            <a:endParaRPr lang="en-US" b="1" dirty="0"/>
          </a:p>
          <a:p>
            <a:pPr marL="0" indent="0" algn="ctr">
              <a:buNone/>
            </a:pPr>
            <a:endParaRPr lang="en-US" sz="6000" b="1" dirty="0">
              <a:latin typeface="Arial Narrow" pitchFamily="34" charset="0"/>
            </a:endParaRPr>
          </a:p>
          <a:p>
            <a:pPr marL="0" indent="0" algn="ctr">
              <a:buNone/>
            </a:pPr>
            <a:r>
              <a:rPr lang="en-US" sz="6000" b="1" dirty="0">
                <a:latin typeface="Arial Narrow" pitchFamily="34" charset="0"/>
              </a:rPr>
              <a:t>LEARNING RECOVERY</a:t>
            </a:r>
          </a:p>
        </p:txBody>
      </p:sp>
      <p:sp>
        <p:nvSpPr>
          <p:cNvPr id="4" name="TextBox 3"/>
          <p:cNvSpPr txBox="1"/>
          <p:nvPr/>
        </p:nvSpPr>
        <p:spPr>
          <a:xfrm>
            <a:off x="7092280" y="6381328"/>
            <a:ext cx="732412" cy="369332"/>
          </a:xfrm>
          <a:prstGeom prst="rect">
            <a:avLst/>
          </a:prstGeom>
          <a:noFill/>
        </p:spPr>
        <p:txBody>
          <a:bodyPr wrap="square" rtlCol="0">
            <a:spAutoFit/>
          </a:bodyPr>
          <a:lstStyle/>
          <a:p>
            <a:r>
              <a:rPr lang="en-ZA" dirty="0" smtClean="0"/>
              <a:t>44</a:t>
            </a:r>
            <a:endParaRPr lang="en-ZA"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1057878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528638" y="312738"/>
          <a:ext cx="4197350" cy="1479550"/>
        </p:xfrm>
        <a:graphic>
          <a:graphicData uri="http://schemas.openxmlformats.org/presentationml/2006/ole">
            <mc:AlternateContent xmlns:mc="http://schemas.openxmlformats.org/markup-compatibility/2006">
              <mc:Choice xmlns:v="urn:schemas-microsoft-com:vml" Requires="v">
                <p:oleObj spid="_x0000_s1044" name="Bitmap Image" r:id="rId4" imgW="7620120" imgH="3537720" progId="Paint.Picture">
                  <p:embed/>
                </p:oleObj>
              </mc:Choice>
              <mc:Fallback>
                <p:oleObj name="Bitmap Image" r:id="rId4" imgW="7620120" imgH="3537720" progId="Paint.Picture">
                  <p:embed/>
                  <p:pic>
                    <p:nvPicPr>
                      <p:cNvPr id="4" name="Object 3"/>
                      <p:cNvPicPr>
                        <a:picLocks noChangeAspect="1" noChangeArrowheads="1"/>
                      </p:cNvPicPr>
                      <p:nvPr/>
                    </p:nvPicPr>
                    <p:blipFill>
                      <a:blip r:embed="rId5"/>
                      <a:srcRect/>
                      <a:stretch>
                        <a:fillRect/>
                      </a:stretch>
                    </p:blipFill>
                    <p:spPr bwMode="auto">
                      <a:xfrm>
                        <a:off x="528638" y="312738"/>
                        <a:ext cx="4197350" cy="1479550"/>
                      </a:xfrm>
                      <a:prstGeom prst="rect">
                        <a:avLst/>
                      </a:prstGeom>
                      <a:noFill/>
                    </p:spPr>
                  </p:pic>
                </p:oleObj>
              </mc:Fallback>
            </mc:AlternateContent>
          </a:graphicData>
        </a:graphic>
      </p:graphicFrame>
      <p:sp>
        <p:nvSpPr>
          <p:cNvPr id="5" name="Rectangle 4"/>
          <p:cNvSpPr/>
          <p:nvPr/>
        </p:nvSpPr>
        <p:spPr>
          <a:xfrm>
            <a:off x="467544" y="1988840"/>
            <a:ext cx="8280920" cy="4093428"/>
          </a:xfrm>
          <a:prstGeom prst="rect">
            <a:avLst/>
          </a:prstGeom>
        </p:spPr>
        <p:txBody>
          <a:bodyPr wrap="square">
            <a:spAutoFit/>
          </a:bodyPr>
          <a:lstStyle/>
          <a:p>
            <a:pPr marL="342900" indent="-342900" algn="just">
              <a:spcBef>
                <a:spcPts val="600"/>
              </a:spcBef>
              <a:buFont typeface="Arial" panose="020B0604020202020204" pitchFamily="34" charset="0"/>
              <a:buChar char="•"/>
            </a:pPr>
            <a:r>
              <a:rPr lang="en-US" sz="2400" dirty="0" smtClean="0">
                <a:latin typeface="Arial Narrow" panose="020B0606020202030204" pitchFamily="34" charset="0"/>
                <a:ea typeface="Times New Roman" panose="02020603050405020304" pitchFamily="18" charset="0"/>
                <a:cs typeface="Calibri" panose="020F0502020204030204" pitchFamily="34" charset="0"/>
              </a:rPr>
              <a:t>supports </a:t>
            </a:r>
            <a:r>
              <a:rPr lang="en-US" sz="2400" dirty="0">
                <a:latin typeface="Arial Narrow" panose="020B0606020202030204" pitchFamily="34" charset="0"/>
                <a:ea typeface="Times New Roman" panose="02020603050405020304" pitchFamily="18" charset="0"/>
                <a:cs typeface="Calibri" panose="020F0502020204030204" pitchFamily="34" charset="0"/>
              </a:rPr>
              <a:t>the education system to build an </a:t>
            </a:r>
            <a:r>
              <a:rPr lang="en-US" sz="2400" b="1" u="sng" dirty="0">
                <a:latin typeface="Arial Narrow" panose="020B0606020202030204" pitchFamily="34" charset="0"/>
                <a:ea typeface="Times New Roman" panose="02020603050405020304" pitchFamily="18" charset="0"/>
                <a:cs typeface="Calibri" panose="020F0502020204030204" pitchFamily="34" charset="0"/>
              </a:rPr>
              <a:t>enabling environment </a:t>
            </a:r>
            <a:r>
              <a:rPr lang="en-US" sz="2400" dirty="0">
                <a:latin typeface="Arial Narrow" panose="020B0606020202030204" pitchFamily="34" charset="0"/>
                <a:ea typeface="Times New Roman" panose="02020603050405020304" pitchFamily="18" charset="0"/>
                <a:cs typeface="Calibri" panose="020F0502020204030204" pitchFamily="34" charset="0"/>
              </a:rPr>
              <a:t>to recover learning losses.</a:t>
            </a:r>
          </a:p>
          <a:p>
            <a:pPr marL="342900" indent="-342900" algn="just">
              <a:spcBef>
                <a:spcPts val="600"/>
              </a:spcBef>
              <a:buFont typeface="Arial" panose="020B0604020202020204" pitchFamily="34" charset="0"/>
              <a:buChar char="•"/>
            </a:pPr>
            <a:r>
              <a:rPr lang="en-US" sz="2400" dirty="0" smtClean="0">
                <a:latin typeface="Arial Narrow" panose="020B0606020202030204" pitchFamily="34" charset="0"/>
                <a:ea typeface="Times New Roman" panose="02020603050405020304" pitchFamily="18" charset="0"/>
                <a:cs typeface="Calibri" panose="020F0502020204030204" pitchFamily="34" charset="0"/>
              </a:rPr>
              <a:t>prepares </a:t>
            </a:r>
            <a:r>
              <a:rPr lang="en-US" sz="2400" dirty="0">
                <a:latin typeface="Arial Narrow" panose="020B0606020202030204" pitchFamily="34" charset="0"/>
                <a:ea typeface="Times New Roman" panose="02020603050405020304" pitchFamily="18" charset="0"/>
                <a:cs typeface="Calibri" panose="020F0502020204030204" pitchFamily="34" charset="0"/>
              </a:rPr>
              <a:t>the system </a:t>
            </a:r>
            <a:r>
              <a:rPr lang="en-US" sz="2400" b="1" u="sng" dirty="0">
                <a:latin typeface="Arial Narrow" panose="020B0606020202030204" pitchFamily="34" charset="0"/>
                <a:ea typeface="Times New Roman" panose="02020603050405020304" pitchFamily="18" charset="0"/>
                <a:cs typeface="Calibri" panose="020F0502020204030204" pitchFamily="34" charset="0"/>
              </a:rPr>
              <a:t>for future learning opportunities </a:t>
            </a:r>
            <a:r>
              <a:rPr lang="en-US" sz="2400" dirty="0">
                <a:latin typeface="Arial Narrow" panose="020B0606020202030204" pitchFamily="34" charset="0"/>
                <a:ea typeface="Times New Roman" panose="02020603050405020304" pitchFamily="18" charset="0"/>
                <a:cs typeface="Calibri" panose="020F0502020204030204" pitchFamily="34" charset="0"/>
              </a:rPr>
              <a:t>with types of learning that supports </a:t>
            </a:r>
            <a:r>
              <a:rPr lang="en-US" sz="2400" b="1" u="sng" dirty="0">
                <a:latin typeface="Arial Narrow" panose="020B0606020202030204" pitchFamily="34" charset="0"/>
                <a:ea typeface="Times New Roman" panose="02020603050405020304" pitchFamily="18" charset="0"/>
                <a:cs typeface="Calibri" panose="020F0502020204030204" pitchFamily="34" charset="0"/>
              </a:rPr>
              <a:t>deep thinking </a:t>
            </a:r>
          </a:p>
          <a:p>
            <a:pPr marL="342900" indent="-342900" algn="just">
              <a:spcBef>
                <a:spcPts val="600"/>
              </a:spcBef>
              <a:buFont typeface="Arial" panose="020B0604020202020204" pitchFamily="34" charset="0"/>
              <a:buChar char="•"/>
            </a:pPr>
            <a:r>
              <a:rPr lang="en-US" sz="2400" dirty="0" smtClean="0">
                <a:latin typeface="Arial Narrow" panose="020B0606020202030204" pitchFamily="34" charset="0"/>
                <a:ea typeface="Times New Roman" panose="02020603050405020304" pitchFamily="18" charset="0"/>
                <a:cs typeface="Calibri" panose="020F0502020204030204" pitchFamily="34" charset="0"/>
              </a:rPr>
              <a:t>addresses </a:t>
            </a:r>
            <a:r>
              <a:rPr lang="en-US" sz="2400" b="1" u="sng" dirty="0">
                <a:latin typeface="Arial Narrow" panose="020B0606020202030204" pitchFamily="34" charset="0"/>
                <a:ea typeface="Times New Roman" panose="02020603050405020304" pitchFamily="18" charset="0"/>
                <a:cs typeface="Calibri" panose="020F0502020204030204" pitchFamily="34" charset="0"/>
              </a:rPr>
              <a:t>future complex needs and problems</a:t>
            </a:r>
            <a:r>
              <a:rPr lang="en-US" sz="2400" dirty="0">
                <a:latin typeface="Arial Narrow" panose="020B0606020202030204" pitchFamily="34" charset="0"/>
                <a:ea typeface="Times New Roman" panose="02020603050405020304" pitchFamily="18" charset="0"/>
                <a:cs typeface="Calibri" panose="020F0502020204030204" pitchFamily="34" charset="0"/>
              </a:rPr>
              <a:t>.</a:t>
            </a:r>
            <a:r>
              <a:rPr lang="en-US" dirty="0">
                <a:latin typeface="Arial Narrow" panose="020B0606020202030204" pitchFamily="34" charset="0"/>
                <a:ea typeface="Times New Roman" panose="02020603050405020304" pitchFamily="18" charset="0"/>
                <a:cs typeface="Calibri" panose="020F0502020204030204" pitchFamily="34" charset="0"/>
              </a:rPr>
              <a:t> </a:t>
            </a:r>
          </a:p>
          <a:p>
            <a:pPr marL="342900" indent="-342900" algn="just">
              <a:spcBef>
                <a:spcPts val="600"/>
              </a:spcBef>
              <a:buFont typeface="Arial" panose="020B0604020202020204" pitchFamily="34" charset="0"/>
              <a:buChar char="•"/>
            </a:pPr>
            <a:r>
              <a:rPr lang="en-US" sz="2400" dirty="0" smtClean="0">
                <a:latin typeface="Arial Narrow" panose="020B0606020202030204" pitchFamily="34" charset="0"/>
                <a:ea typeface="Times New Roman" panose="02020603050405020304" pitchFamily="18" charset="0"/>
                <a:cs typeface="Calibri" panose="020F0502020204030204" pitchFamily="34" charset="0"/>
              </a:rPr>
              <a:t>provides </a:t>
            </a:r>
            <a:r>
              <a:rPr lang="en-US" sz="2400" dirty="0">
                <a:latin typeface="Arial Narrow" panose="020B0606020202030204" pitchFamily="34" charset="0"/>
                <a:ea typeface="Times New Roman" panose="02020603050405020304" pitchFamily="18" charset="0"/>
                <a:cs typeface="Calibri" panose="020F0502020204030204" pitchFamily="34" charset="0"/>
              </a:rPr>
              <a:t>a map for </a:t>
            </a:r>
            <a:r>
              <a:rPr lang="en-US" sz="2400" b="1" u="sng" dirty="0">
                <a:latin typeface="Arial Narrow" panose="020B0606020202030204" pitchFamily="34" charset="0"/>
                <a:ea typeface="Times New Roman" panose="02020603050405020304" pitchFamily="18" charset="0"/>
                <a:cs typeface="Calibri" panose="020F0502020204030204" pitchFamily="34" charset="0"/>
              </a:rPr>
              <a:t>shifting teacher knowledge and skills</a:t>
            </a:r>
            <a:r>
              <a:rPr lang="en-US" sz="2400" b="1" dirty="0">
                <a:latin typeface="Arial Narrow" panose="020B0606020202030204" pitchFamily="34" charset="0"/>
                <a:ea typeface="Times New Roman" panose="02020603050405020304" pitchFamily="18" charset="0"/>
                <a:cs typeface="Calibri" panose="020F0502020204030204" pitchFamily="34" charset="0"/>
              </a:rPr>
              <a:t> </a:t>
            </a:r>
            <a:r>
              <a:rPr lang="en-US" sz="2400" dirty="0">
                <a:latin typeface="Arial Narrow" panose="020B0606020202030204" pitchFamily="34" charset="0"/>
                <a:ea typeface="Times New Roman" panose="02020603050405020304" pitchFamily="18" charset="0"/>
                <a:cs typeface="Calibri" panose="020F0502020204030204" pitchFamily="34" charset="0"/>
              </a:rPr>
              <a:t>to impact learning </a:t>
            </a:r>
            <a:r>
              <a:rPr lang="en-US" sz="2400" dirty="0" smtClean="0">
                <a:latin typeface="Arial Narrow" panose="020B0606020202030204" pitchFamily="34" charset="0"/>
                <a:ea typeface="Times New Roman" panose="02020603050405020304" pitchFamily="18" charset="0"/>
                <a:cs typeface="Calibri" panose="020F0502020204030204" pitchFamily="34" charset="0"/>
              </a:rPr>
              <a:t>experiences differently. </a:t>
            </a:r>
            <a:endParaRPr lang="en-US" sz="2400" dirty="0">
              <a:latin typeface="Arial Narrow" panose="020B0606020202030204" pitchFamily="34" charset="0"/>
              <a:ea typeface="Times New Roman" panose="02020603050405020304" pitchFamily="18" charset="0"/>
              <a:cs typeface="Calibri" panose="020F0502020204030204" pitchFamily="34" charset="0"/>
            </a:endParaRPr>
          </a:p>
          <a:p>
            <a:pPr marL="342900" indent="-342900" algn="just">
              <a:spcBef>
                <a:spcPts val="600"/>
              </a:spcBef>
              <a:buFont typeface="Arial" panose="020B0604020202020204" pitchFamily="34" charset="0"/>
              <a:buChar char="•"/>
            </a:pPr>
            <a:r>
              <a:rPr lang="en-US" sz="2400" dirty="0">
                <a:latin typeface="Arial Narrow" panose="020B0606020202030204" pitchFamily="34" charset="0"/>
                <a:ea typeface="Times New Roman" panose="02020603050405020304" pitchFamily="18" charset="0"/>
                <a:cs typeface="Calibri" panose="020F0502020204030204" pitchFamily="34" charset="0"/>
              </a:rPr>
              <a:t>necessitates </a:t>
            </a:r>
            <a:r>
              <a:rPr lang="en-US" sz="2400" b="1" u="sng" dirty="0">
                <a:latin typeface="Arial Narrow" panose="020B0606020202030204" pitchFamily="34" charset="0"/>
                <a:ea typeface="Times New Roman" panose="02020603050405020304" pitchFamily="18" charset="0"/>
                <a:cs typeface="Calibri" panose="020F0502020204030204" pitchFamily="34" charset="0"/>
              </a:rPr>
              <a:t>curriculum, assessment and teacher development changes</a:t>
            </a:r>
            <a:r>
              <a:rPr lang="en-US" sz="2400" dirty="0">
                <a:latin typeface="Arial Narrow" panose="020B0606020202030204" pitchFamily="34" charset="0"/>
                <a:ea typeface="Times New Roman" panose="02020603050405020304" pitchFamily="18" charset="0"/>
                <a:cs typeface="Calibri" panose="020F0502020204030204" pitchFamily="34" charset="0"/>
              </a:rPr>
              <a:t> and demands, information, advocacy, monitoring, evaluation and support.</a:t>
            </a:r>
            <a:endParaRPr lang="en-US" sz="240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6" name="TextBox 5"/>
          <p:cNvSpPr txBox="1"/>
          <p:nvPr/>
        </p:nvSpPr>
        <p:spPr>
          <a:xfrm>
            <a:off x="7092280" y="6381328"/>
            <a:ext cx="732412" cy="369332"/>
          </a:xfrm>
          <a:prstGeom prst="rect">
            <a:avLst/>
          </a:prstGeom>
          <a:noFill/>
        </p:spPr>
        <p:txBody>
          <a:bodyPr wrap="square" rtlCol="0">
            <a:spAutoFit/>
          </a:bodyPr>
          <a:lstStyle/>
          <a:p>
            <a:r>
              <a:rPr lang="en-ZA" dirty="0" smtClean="0"/>
              <a:t>45</a:t>
            </a:r>
            <a:endParaRPr lang="en-ZA" dirty="0"/>
          </a:p>
        </p:txBody>
      </p:sp>
      <p:pic>
        <p:nvPicPr>
          <p:cNvPr id="7" name="Picture 6"/>
          <p:cNvPicPr>
            <a:picLocks noChangeAspect="1"/>
          </p:cNvPicPr>
          <p:nvPr/>
        </p:nvPicPr>
        <p:blipFill>
          <a:blip r:embed="rId6"/>
          <a:stretch>
            <a:fillRect/>
          </a:stretch>
        </p:blipFill>
        <p:spPr>
          <a:xfrm>
            <a:off x="0" y="6126164"/>
            <a:ext cx="1691680" cy="731835"/>
          </a:xfrm>
          <a:prstGeom prst="rect">
            <a:avLst/>
          </a:prstGeom>
        </p:spPr>
      </p:pic>
    </p:spTree>
    <p:extLst>
      <p:ext uri="{BB962C8B-B14F-4D97-AF65-F5344CB8AC3E}">
        <p14:creationId xmlns:p14="http://schemas.microsoft.com/office/powerpoint/2010/main" val="2519445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028" y="73980"/>
            <a:ext cx="8229600" cy="896736"/>
          </a:xfrm>
        </p:spPr>
        <p:txBody>
          <a:bodyPr>
            <a:normAutofit/>
          </a:bodyPr>
          <a:lstStyle/>
          <a:p>
            <a:r>
              <a:rPr lang="en-US" b="1" dirty="0">
                <a:solidFill>
                  <a:srgbClr val="C00000"/>
                </a:solidFill>
                <a:latin typeface="Arial Narrow" panose="020B0606020202030204" pitchFamily="34" charset="0"/>
              </a:rPr>
              <a:t>Learning Recovery Imperatives</a:t>
            </a:r>
          </a:p>
        </p:txBody>
      </p:sp>
      <p:sp>
        <p:nvSpPr>
          <p:cNvPr id="3" name="Content Placeholder 2"/>
          <p:cNvSpPr>
            <a:spLocks noGrp="1"/>
          </p:cNvSpPr>
          <p:nvPr>
            <p:ph idx="1"/>
          </p:nvPr>
        </p:nvSpPr>
        <p:spPr>
          <a:xfrm>
            <a:off x="457200" y="1484784"/>
            <a:ext cx="8229600" cy="4525963"/>
          </a:xfrm>
        </p:spPr>
        <p:txBody>
          <a:bodyPr/>
          <a:lstStyle/>
          <a:p>
            <a:pPr marL="0" indent="0">
              <a:buNone/>
            </a:pPr>
            <a:r>
              <a:rPr lang="en-US" dirty="0"/>
              <a:t> </a:t>
            </a:r>
          </a:p>
        </p:txBody>
      </p:sp>
      <p:graphicFrame>
        <p:nvGraphicFramePr>
          <p:cNvPr id="4" name="Diagram 3"/>
          <p:cNvGraphicFramePr/>
          <p:nvPr>
            <p:extLst/>
          </p:nvPr>
        </p:nvGraphicFramePr>
        <p:xfrm>
          <a:off x="1619672" y="13867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owchart: Process 4"/>
          <p:cNvSpPr/>
          <p:nvPr/>
        </p:nvSpPr>
        <p:spPr>
          <a:xfrm>
            <a:off x="1475656" y="5604751"/>
            <a:ext cx="6144344" cy="5040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Narrow" panose="020B0606020202030204" pitchFamily="34" charset="0"/>
              </a:rPr>
              <a:t>Learning Recovery Imperatives</a:t>
            </a:r>
          </a:p>
        </p:txBody>
      </p:sp>
      <p:sp>
        <p:nvSpPr>
          <p:cNvPr id="6" name="Flowchart: Process 5"/>
          <p:cNvSpPr/>
          <p:nvPr/>
        </p:nvSpPr>
        <p:spPr>
          <a:xfrm rot="16200000">
            <a:off x="-1268404" y="3364748"/>
            <a:ext cx="4984063" cy="5040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Identity Issues</a:t>
            </a:r>
          </a:p>
        </p:txBody>
      </p:sp>
      <p:sp>
        <p:nvSpPr>
          <p:cNvPr id="7" name="TextBox 6"/>
          <p:cNvSpPr txBox="1"/>
          <p:nvPr/>
        </p:nvSpPr>
        <p:spPr>
          <a:xfrm>
            <a:off x="7092280" y="6381328"/>
            <a:ext cx="732412" cy="369332"/>
          </a:xfrm>
          <a:prstGeom prst="rect">
            <a:avLst/>
          </a:prstGeom>
          <a:noFill/>
        </p:spPr>
        <p:txBody>
          <a:bodyPr wrap="square" rtlCol="0">
            <a:spAutoFit/>
          </a:bodyPr>
          <a:lstStyle/>
          <a:p>
            <a:r>
              <a:rPr lang="en-ZA" dirty="0" smtClean="0"/>
              <a:t>46</a:t>
            </a:r>
            <a:endParaRPr lang="en-ZA" dirty="0"/>
          </a:p>
        </p:txBody>
      </p:sp>
      <p:pic>
        <p:nvPicPr>
          <p:cNvPr id="8" name="Picture 7"/>
          <p:cNvPicPr>
            <a:picLocks noChangeAspect="1"/>
          </p:cNvPicPr>
          <p:nvPr/>
        </p:nvPicPr>
        <p:blipFill>
          <a:blip r:embed="rId7"/>
          <a:stretch>
            <a:fillRect/>
          </a:stretch>
        </p:blipFill>
        <p:spPr>
          <a:xfrm>
            <a:off x="0" y="6126164"/>
            <a:ext cx="1691680" cy="731835"/>
          </a:xfrm>
          <a:prstGeom prst="rect">
            <a:avLst/>
          </a:prstGeom>
        </p:spPr>
      </p:pic>
    </p:spTree>
    <p:extLst>
      <p:ext uri="{BB962C8B-B14F-4D97-AF65-F5344CB8AC3E}">
        <p14:creationId xmlns:p14="http://schemas.microsoft.com/office/powerpoint/2010/main" val="1559043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6496" cy="764704"/>
          </a:xfrm>
        </p:spPr>
        <p:txBody>
          <a:bodyPr>
            <a:normAutofit fontScale="90000"/>
          </a:bodyPr>
          <a:lstStyle/>
          <a:p>
            <a:r>
              <a:rPr lang="en-US" b="1" dirty="0">
                <a:solidFill>
                  <a:schemeClr val="accent2">
                    <a:lumMod val="75000"/>
                  </a:schemeClr>
                </a:solidFill>
                <a:latin typeface="Arial Narrow" pitchFamily="34" charset="0"/>
              </a:rPr>
              <a:t>Principles Underpinning the Recovery Plan</a:t>
            </a:r>
          </a:p>
        </p:txBody>
      </p:sp>
      <p:sp>
        <p:nvSpPr>
          <p:cNvPr id="3" name="Content Placeholder 2"/>
          <p:cNvSpPr>
            <a:spLocks noGrp="1"/>
          </p:cNvSpPr>
          <p:nvPr>
            <p:ph idx="1"/>
          </p:nvPr>
        </p:nvSpPr>
        <p:spPr>
          <a:xfrm>
            <a:off x="107504" y="764704"/>
            <a:ext cx="8928992" cy="5760640"/>
          </a:xfrm>
        </p:spPr>
        <p:txBody>
          <a:bodyPr>
            <a:normAutofit/>
          </a:bodyPr>
          <a:lstStyle/>
          <a:p>
            <a:pPr marL="714375" indent="-714375" algn="just">
              <a:buAutoNum type="alphaLcParenBoth"/>
            </a:pPr>
            <a:r>
              <a:rPr lang="en-US" sz="2800" dirty="0">
                <a:latin typeface="Arial Narrow" pitchFamily="34" charset="0"/>
              </a:rPr>
              <a:t>The </a:t>
            </a:r>
            <a:r>
              <a:rPr lang="en-US" sz="2800" b="1" u="sng" dirty="0">
                <a:latin typeface="Arial Narrow" pitchFamily="34" charset="0"/>
              </a:rPr>
              <a:t>Recovery period </a:t>
            </a:r>
            <a:r>
              <a:rPr lang="en-US" sz="2800" b="1" u="sng" dirty="0" smtClean="0">
                <a:latin typeface="Arial Narrow" pitchFamily="34" charset="0"/>
              </a:rPr>
              <a:t> </a:t>
            </a:r>
            <a:r>
              <a:rPr lang="en-US" sz="2800" dirty="0" smtClean="0">
                <a:latin typeface="Arial Narrow" pitchFamily="34" charset="0"/>
              </a:rPr>
              <a:t>started in 2021 and extends to </a:t>
            </a:r>
            <a:r>
              <a:rPr lang="en-US" sz="2800" b="1" dirty="0" smtClean="0">
                <a:latin typeface="Arial Narrow" pitchFamily="34" charset="0"/>
              </a:rPr>
              <a:t>2024.</a:t>
            </a:r>
            <a:endParaRPr lang="en-US" sz="2800" b="1" dirty="0">
              <a:latin typeface="Arial Narrow" pitchFamily="34" charset="0"/>
            </a:endParaRPr>
          </a:p>
          <a:p>
            <a:pPr marL="714375" indent="-714375" algn="just">
              <a:buAutoNum type="alphaLcParenBoth"/>
            </a:pPr>
            <a:r>
              <a:rPr lang="en-US" sz="2800" dirty="0">
                <a:latin typeface="Arial Narrow" pitchFamily="34" charset="0"/>
              </a:rPr>
              <a:t>The Recovery period will be followed by the implementation of a </a:t>
            </a:r>
            <a:r>
              <a:rPr lang="en-US" sz="2800" b="1" u="sng" dirty="0">
                <a:latin typeface="Arial Narrow" pitchFamily="34" charset="0"/>
              </a:rPr>
              <a:t>strengthened curriculum </a:t>
            </a:r>
            <a:r>
              <a:rPr lang="en-US" sz="2800" dirty="0">
                <a:latin typeface="Arial Narrow" pitchFamily="34" charset="0"/>
              </a:rPr>
              <a:t>in 2025.</a:t>
            </a:r>
          </a:p>
          <a:p>
            <a:pPr marL="714375" indent="-714375" algn="just">
              <a:buAutoNum type="alphaLcParenBoth"/>
            </a:pPr>
            <a:r>
              <a:rPr lang="en-US" sz="2800" dirty="0">
                <a:latin typeface="Arial Narrow" pitchFamily="34" charset="0"/>
              </a:rPr>
              <a:t>The </a:t>
            </a:r>
            <a:r>
              <a:rPr lang="en-US" sz="2800" b="1" u="sng" dirty="0" smtClean="0">
                <a:latin typeface="Arial Narrow" pitchFamily="34" charset="0"/>
              </a:rPr>
              <a:t>Recovery ATPs (Circular S13:2021) </a:t>
            </a:r>
            <a:r>
              <a:rPr lang="en-US" sz="2800" dirty="0">
                <a:latin typeface="Arial Narrow" pitchFamily="34" charset="0"/>
              </a:rPr>
              <a:t>will be the curriculum to be implemented over the Recovery period.</a:t>
            </a:r>
          </a:p>
          <a:p>
            <a:pPr marL="714375" indent="-714375" algn="just">
              <a:buAutoNum type="alphaLcParenBoth"/>
            </a:pPr>
            <a:r>
              <a:rPr lang="en-US" sz="2800" dirty="0">
                <a:latin typeface="Arial Narrow" pitchFamily="34" charset="0"/>
              </a:rPr>
              <a:t>The </a:t>
            </a:r>
            <a:r>
              <a:rPr lang="en-US" sz="2800" dirty="0" smtClean="0">
                <a:latin typeface="Arial Narrow" pitchFamily="34" charset="0"/>
              </a:rPr>
              <a:t>current </a:t>
            </a:r>
            <a:r>
              <a:rPr lang="en-US" sz="2800" b="1" dirty="0" smtClean="0">
                <a:latin typeface="Arial Narrow" pitchFamily="34" charset="0"/>
              </a:rPr>
              <a:t>Recovery ATPs </a:t>
            </a:r>
            <a:r>
              <a:rPr lang="en-US" sz="2800" dirty="0">
                <a:latin typeface="Arial Narrow" pitchFamily="34" charset="0"/>
              </a:rPr>
              <a:t>and the assessment </a:t>
            </a:r>
            <a:r>
              <a:rPr lang="en-US" sz="2800" b="1" u="sng" dirty="0">
                <a:latin typeface="Arial Narrow" pitchFamily="34" charset="0"/>
              </a:rPr>
              <a:t>will be </a:t>
            </a:r>
            <a:r>
              <a:rPr lang="en-US" sz="2800" b="1" u="sng" dirty="0" smtClean="0">
                <a:latin typeface="Arial Narrow" pitchFamily="34" charset="0"/>
              </a:rPr>
              <a:t>reviewed/strengthened </a:t>
            </a:r>
            <a:r>
              <a:rPr lang="en-US" sz="2800" dirty="0">
                <a:latin typeface="Arial Narrow" pitchFamily="34" charset="0"/>
              </a:rPr>
              <a:t>in </a:t>
            </a:r>
            <a:r>
              <a:rPr lang="en-US" sz="2800" b="1" dirty="0">
                <a:latin typeface="Arial Narrow" pitchFamily="34" charset="0"/>
              </a:rPr>
              <a:t>2022</a:t>
            </a:r>
            <a:r>
              <a:rPr lang="en-US" sz="2800" dirty="0">
                <a:latin typeface="Arial Narrow" pitchFamily="34" charset="0"/>
              </a:rPr>
              <a:t> to ensure that it is still suitable for implementation in 2023 and 2024</a:t>
            </a:r>
            <a:r>
              <a:rPr lang="en-US" sz="2800" dirty="0" smtClean="0">
                <a:latin typeface="Arial Narrow" pitchFamily="34" charset="0"/>
              </a:rPr>
              <a:t>. </a:t>
            </a:r>
          </a:p>
          <a:p>
            <a:pPr marL="714375" indent="-714375" algn="just">
              <a:buAutoNum type="alphaLcParenBoth"/>
            </a:pPr>
            <a:r>
              <a:rPr lang="en-US" sz="2800" dirty="0" smtClean="0">
                <a:latin typeface="Arial Narrow" pitchFamily="34" charset="0"/>
              </a:rPr>
              <a:t>Reviewed/strengthened to be released by </a:t>
            </a:r>
            <a:r>
              <a:rPr lang="en-US" sz="2800" b="1" dirty="0" smtClean="0">
                <a:latin typeface="Arial Narrow" pitchFamily="34" charset="0"/>
              </a:rPr>
              <a:t>August 2022, for implementation in 2023. </a:t>
            </a:r>
            <a:endParaRPr lang="en-US" sz="2800" b="1" dirty="0">
              <a:latin typeface="Arial Narrow" pitchFamily="34" charset="0"/>
            </a:endParaRPr>
          </a:p>
          <a:p>
            <a:pPr marL="714375" indent="-714375" algn="just">
              <a:buAutoNum type="alphaLcParenBoth"/>
            </a:pPr>
            <a:r>
              <a:rPr lang="en-US" sz="2800" b="1" dirty="0" smtClean="0">
                <a:latin typeface="Arial Narrow" pitchFamily="34" charset="0"/>
              </a:rPr>
              <a:t>Approaches</a:t>
            </a:r>
            <a:r>
              <a:rPr lang="en-US" sz="2800" dirty="0" smtClean="0">
                <a:latin typeface="Arial Narrow" pitchFamily="34" charset="0"/>
              </a:rPr>
              <a:t> </a:t>
            </a:r>
            <a:r>
              <a:rPr lang="en-US" sz="2800" dirty="0">
                <a:latin typeface="Arial Narrow" pitchFamily="34" charset="0"/>
              </a:rPr>
              <a:t>of </a:t>
            </a:r>
            <a:r>
              <a:rPr lang="en-US" sz="2800" dirty="0" smtClean="0">
                <a:latin typeface="Arial Narrow" pitchFamily="34" charset="0"/>
              </a:rPr>
              <a:t>a strengthened </a:t>
            </a:r>
            <a:r>
              <a:rPr lang="en-US" sz="2800" dirty="0">
                <a:latin typeface="Arial Narrow" pitchFamily="34" charset="0"/>
              </a:rPr>
              <a:t>curriculum will be </a:t>
            </a:r>
            <a:r>
              <a:rPr lang="en-US" sz="2800" b="1" u="sng" dirty="0">
                <a:latin typeface="Arial Narrow" pitchFamily="34" charset="0"/>
              </a:rPr>
              <a:t>infused</a:t>
            </a:r>
            <a:r>
              <a:rPr lang="en-US" sz="2800" dirty="0">
                <a:latin typeface="Arial Narrow" pitchFamily="34" charset="0"/>
              </a:rPr>
              <a:t> during the Recovery Period.</a:t>
            </a:r>
          </a:p>
          <a:p>
            <a:pPr marL="714375" indent="-714375" algn="just">
              <a:buAutoNum type="alphaLcParenBoth"/>
            </a:pPr>
            <a:endParaRPr lang="en-US" sz="2800" dirty="0">
              <a:latin typeface="Arial Narrow" pitchFamily="34" charset="0"/>
            </a:endParaRPr>
          </a:p>
          <a:p>
            <a:pPr marL="714375" indent="-714375" algn="just">
              <a:buAutoNum type="alphaLcParenBoth"/>
            </a:pPr>
            <a:endParaRPr lang="en-US" sz="2800" dirty="0">
              <a:latin typeface="Arial Narrow" pitchFamily="34" charset="0"/>
            </a:endParaRPr>
          </a:p>
          <a:p>
            <a:pPr marL="714375" indent="-714375" algn="just">
              <a:buAutoNum type="alphaLcParenBoth"/>
            </a:pPr>
            <a:endParaRPr lang="en-US" dirty="0">
              <a:latin typeface="Arial Narrow" pitchFamily="34" charset="0"/>
            </a:endParaRPr>
          </a:p>
          <a:p>
            <a:pPr marL="714375" indent="-714375" algn="just">
              <a:buAutoNum type="alphaLcParenBoth"/>
            </a:pPr>
            <a:endParaRPr lang="en-US" dirty="0">
              <a:latin typeface="Arial Narrow" pitchFamily="34" charset="0"/>
            </a:endParaRPr>
          </a:p>
          <a:p>
            <a:pPr marL="714375" indent="-714375" algn="just">
              <a:buAutoNum type="alphaLcParenBoth"/>
            </a:pPr>
            <a:endParaRPr lang="en-US" dirty="0">
              <a:latin typeface="Arial Narrow" pitchFamily="34" charset="0"/>
            </a:endParaRPr>
          </a:p>
          <a:p>
            <a:pPr marL="714375" indent="-714375" algn="just">
              <a:buAutoNum type="alphaLcParenBoth"/>
            </a:pPr>
            <a:endParaRPr lang="en-US" dirty="0">
              <a:latin typeface="Arial Narrow" pitchFamily="34" charset="0"/>
            </a:endParaRPr>
          </a:p>
          <a:p>
            <a:pPr marL="714375" indent="-714375" algn="just">
              <a:buAutoNum type="alphaLcParenBoth"/>
            </a:pPr>
            <a:endParaRPr lang="en-US" dirty="0"/>
          </a:p>
        </p:txBody>
      </p:sp>
      <p:sp>
        <p:nvSpPr>
          <p:cNvPr id="4" name="TextBox 3"/>
          <p:cNvSpPr txBox="1"/>
          <p:nvPr/>
        </p:nvSpPr>
        <p:spPr>
          <a:xfrm>
            <a:off x="7092280" y="6381328"/>
            <a:ext cx="732412" cy="369332"/>
          </a:xfrm>
          <a:prstGeom prst="rect">
            <a:avLst/>
          </a:prstGeom>
          <a:noFill/>
        </p:spPr>
        <p:txBody>
          <a:bodyPr wrap="square" rtlCol="0">
            <a:spAutoFit/>
          </a:bodyPr>
          <a:lstStyle/>
          <a:p>
            <a:r>
              <a:rPr lang="en-ZA" dirty="0" smtClean="0"/>
              <a:t>47</a:t>
            </a:r>
            <a:endParaRPr lang="en-ZA" dirty="0"/>
          </a:p>
        </p:txBody>
      </p:sp>
    </p:spTree>
    <p:extLst>
      <p:ext uri="{BB962C8B-B14F-4D97-AF65-F5344CB8AC3E}">
        <p14:creationId xmlns:p14="http://schemas.microsoft.com/office/powerpoint/2010/main" val="1840012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6496" cy="764704"/>
          </a:xfrm>
        </p:spPr>
        <p:txBody>
          <a:bodyPr>
            <a:normAutofit fontScale="90000"/>
          </a:bodyPr>
          <a:lstStyle/>
          <a:p>
            <a:r>
              <a:rPr lang="en-US" b="1" dirty="0">
                <a:solidFill>
                  <a:schemeClr val="accent2">
                    <a:lumMod val="75000"/>
                  </a:schemeClr>
                </a:solidFill>
                <a:latin typeface="Arial Narrow" pitchFamily="34" charset="0"/>
              </a:rPr>
              <a:t>Principles Underpinning the Recovery Plan</a:t>
            </a:r>
          </a:p>
        </p:txBody>
      </p:sp>
      <p:sp>
        <p:nvSpPr>
          <p:cNvPr id="3" name="Content Placeholder 2"/>
          <p:cNvSpPr>
            <a:spLocks noGrp="1"/>
          </p:cNvSpPr>
          <p:nvPr>
            <p:ph idx="1"/>
          </p:nvPr>
        </p:nvSpPr>
        <p:spPr>
          <a:xfrm>
            <a:off x="107504" y="764704"/>
            <a:ext cx="8928992" cy="5760640"/>
          </a:xfrm>
        </p:spPr>
        <p:txBody>
          <a:bodyPr>
            <a:normAutofit/>
          </a:bodyPr>
          <a:lstStyle/>
          <a:p>
            <a:pPr marL="536575" indent="-536575" algn="just">
              <a:buNone/>
            </a:pPr>
            <a:r>
              <a:rPr lang="en-US" sz="2800" dirty="0">
                <a:latin typeface="Arial Narrow" pitchFamily="34" charset="0"/>
              </a:rPr>
              <a:t>(f)	</a:t>
            </a:r>
            <a:r>
              <a:rPr lang="en-US" sz="2800" b="1" u="sng" dirty="0">
                <a:latin typeface="Arial Narrow" pitchFamily="34" charset="0"/>
              </a:rPr>
              <a:t>Assessment for Learning (</a:t>
            </a:r>
            <a:r>
              <a:rPr lang="en-US" sz="2800" b="1" u="sng" dirty="0" err="1">
                <a:latin typeface="Arial Narrow" pitchFamily="34" charset="0"/>
              </a:rPr>
              <a:t>AfL</a:t>
            </a:r>
            <a:r>
              <a:rPr lang="en-US" sz="2800" b="1" u="sng" dirty="0">
                <a:latin typeface="Arial Narrow" pitchFamily="34" charset="0"/>
              </a:rPr>
              <a:t>)</a:t>
            </a:r>
            <a:r>
              <a:rPr lang="en-US" sz="2800" dirty="0">
                <a:latin typeface="Arial Narrow" pitchFamily="34" charset="0"/>
              </a:rPr>
              <a:t> will </a:t>
            </a:r>
            <a:r>
              <a:rPr lang="en-US" sz="2800" dirty="0" smtClean="0">
                <a:latin typeface="Arial Narrow" pitchFamily="34" charset="0"/>
              </a:rPr>
              <a:t>increasingly serve </a:t>
            </a:r>
            <a:r>
              <a:rPr lang="en-US" sz="2800" dirty="0">
                <a:latin typeface="Arial Narrow" pitchFamily="34" charset="0"/>
              </a:rPr>
              <a:t>as the undergirding pedagogical approach during the Recovery Period and moving into the period post 2024.</a:t>
            </a:r>
          </a:p>
          <a:p>
            <a:pPr marL="514350" indent="-514350" algn="just">
              <a:buAutoNum type="alphaLcParenBoth" startAt="7"/>
            </a:pPr>
            <a:r>
              <a:rPr lang="en-US" sz="2800" dirty="0">
                <a:latin typeface="Arial Narrow" pitchFamily="34" charset="0"/>
              </a:rPr>
              <a:t>The </a:t>
            </a:r>
            <a:r>
              <a:rPr lang="en-US" sz="2800" b="1" u="sng" dirty="0">
                <a:latin typeface="Arial Narrow" pitchFamily="34" charset="0"/>
              </a:rPr>
              <a:t>strengthened curriculum </a:t>
            </a:r>
            <a:r>
              <a:rPr lang="en-US" sz="2800" dirty="0">
                <a:latin typeface="Arial Narrow" pitchFamily="34" charset="0"/>
              </a:rPr>
              <a:t>will entail the following:</a:t>
            </a:r>
          </a:p>
          <a:p>
            <a:pPr marL="1071563" indent="-534988" algn="just"/>
            <a:r>
              <a:rPr lang="en-US" sz="2800" dirty="0" smtClean="0">
                <a:latin typeface="Arial Narrow" pitchFamily="34" charset="0"/>
              </a:rPr>
              <a:t>21</a:t>
            </a:r>
            <a:r>
              <a:rPr lang="en-US" sz="2800" baseline="30000" dirty="0" smtClean="0">
                <a:latin typeface="Arial Narrow" pitchFamily="34" charset="0"/>
              </a:rPr>
              <a:t>st</a:t>
            </a:r>
            <a:r>
              <a:rPr lang="en-US" sz="2800" dirty="0" smtClean="0">
                <a:latin typeface="Arial Narrow" pitchFamily="34" charset="0"/>
              </a:rPr>
              <a:t> </a:t>
            </a:r>
            <a:r>
              <a:rPr lang="en-US" sz="2800" dirty="0">
                <a:latin typeface="Arial Narrow" pitchFamily="34" charset="0"/>
              </a:rPr>
              <a:t>Century skills and competencies.</a:t>
            </a:r>
          </a:p>
          <a:p>
            <a:pPr marL="1071563" indent="-534988" algn="just"/>
            <a:r>
              <a:rPr lang="en-US" sz="2800" dirty="0">
                <a:latin typeface="Arial Narrow" pitchFamily="34" charset="0"/>
              </a:rPr>
              <a:t>Reduction of the curriculum content to ensure deeper learning.</a:t>
            </a:r>
          </a:p>
          <a:p>
            <a:pPr marL="1071563" indent="-534988" algn="just"/>
            <a:r>
              <a:rPr lang="en-US" sz="2800" dirty="0">
                <a:latin typeface="Arial Narrow" pitchFamily="34" charset="0"/>
              </a:rPr>
              <a:t>Focus on formative assessment approaches.</a:t>
            </a:r>
          </a:p>
          <a:p>
            <a:pPr marL="1071563" indent="-534988" algn="just"/>
            <a:r>
              <a:rPr lang="en-US" sz="2800" dirty="0">
                <a:latin typeface="Arial Narrow" pitchFamily="34" charset="0"/>
              </a:rPr>
              <a:t>Focus on vocational and occupational education.</a:t>
            </a:r>
          </a:p>
          <a:p>
            <a:pPr marL="1071563" indent="-534988" algn="just"/>
            <a:r>
              <a:rPr lang="en-US" sz="2800" dirty="0">
                <a:latin typeface="Arial Narrow" pitchFamily="34" charset="0"/>
              </a:rPr>
              <a:t>Possible tweaking of the National Curriculum Statement (NCS)</a:t>
            </a:r>
          </a:p>
          <a:p>
            <a:pPr marL="1071563" indent="-534988" algn="just"/>
            <a:endParaRPr lang="en-US" sz="2800" dirty="0">
              <a:latin typeface="Arial Narrow" pitchFamily="34" charset="0"/>
            </a:endParaRPr>
          </a:p>
          <a:p>
            <a:pPr algn="just"/>
            <a:endParaRPr lang="en-US" sz="2800" dirty="0">
              <a:latin typeface="Arial Narrow" pitchFamily="34" charset="0"/>
            </a:endParaRPr>
          </a:p>
          <a:p>
            <a:pPr marL="714375" indent="-714375" algn="just">
              <a:buAutoNum type="alphaLcParenBoth"/>
            </a:pPr>
            <a:endParaRPr lang="en-US" sz="2800" dirty="0">
              <a:latin typeface="Arial Narrow" pitchFamily="34" charset="0"/>
            </a:endParaRPr>
          </a:p>
          <a:p>
            <a:pPr marL="714375" indent="-714375" algn="just">
              <a:buAutoNum type="alphaLcParenBoth"/>
            </a:pPr>
            <a:endParaRPr lang="en-US" sz="2800" dirty="0">
              <a:latin typeface="Arial Narrow" pitchFamily="34" charset="0"/>
            </a:endParaRPr>
          </a:p>
          <a:p>
            <a:pPr marL="714375" indent="-714375" algn="just">
              <a:buAutoNum type="alphaLcParenBoth"/>
            </a:pPr>
            <a:endParaRPr lang="en-US" dirty="0">
              <a:latin typeface="Arial Narrow" pitchFamily="34" charset="0"/>
            </a:endParaRPr>
          </a:p>
          <a:p>
            <a:pPr marL="714375" indent="-714375" algn="just">
              <a:buAutoNum type="alphaLcParenBoth"/>
            </a:pPr>
            <a:endParaRPr lang="en-US" dirty="0">
              <a:latin typeface="Arial Narrow" pitchFamily="34" charset="0"/>
            </a:endParaRPr>
          </a:p>
          <a:p>
            <a:pPr marL="714375" indent="-714375" algn="just">
              <a:buAutoNum type="alphaLcParenBoth"/>
            </a:pPr>
            <a:endParaRPr lang="en-US" dirty="0">
              <a:latin typeface="Arial Narrow" pitchFamily="34" charset="0"/>
            </a:endParaRPr>
          </a:p>
          <a:p>
            <a:pPr marL="714375" indent="-714375" algn="just">
              <a:buAutoNum type="alphaLcParenBoth"/>
            </a:pPr>
            <a:endParaRPr lang="en-US" dirty="0">
              <a:latin typeface="Arial Narrow" pitchFamily="34" charset="0"/>
            </a:endParaRPr>
          </a:p>
          <a:p>
            <a:pPr marL="714375" indent="-714375" algn="just">
              <a:buAutoNum type="alphaLcParenBoth"/>
            </a:pPr>
            <a:endParaRPr lang="en-US" dirty="0"/>
          </a:p>
        </p:txBody>
      </p:sp>
      <p:sp>
        <p:nvSpPr>
          <p:cNvPr id="4" name="TextBox 3"/>
          <p:cNvSpPr txBox="1"/>
          <p:nvPr/>
        </p:nvSpPr>
        <p:spPr>
          <a:xfrm>
            <a:off x="7092280" y="6381328"/>
            <a:ext cx="732412" cy="369332"/>
          </a:xfrm>
          <a:prstGeom prst="rect">
            <a:avLst/>
          </a:prstGeom>
          <a:noFill/>
        </p:spPr>
        <p:txBody>
          <a:bodyPr wrap="square" rtlCol="0">
            <a:spAutoFit/>
          </a:bodyPr>
          <a:lstStyle/>
          <a:p>
            <a:r>
              <a:rPr lang="en-ZA" dirty="0" smtClean="0"/>
              <a:t>48</a:t>
            </a:r>
            <a:endParaRPr lang="en-ZA"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23627407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116632"/>
            <a:ext cx="8928992" cy="5328592"/>
          </a:xfrm>
        </p:spPr>
        <p:style>
          <a:lnRef idx="2">
            <a:schemeClr val="accent2"/>
          </a:lnRef>
          <a:fillRef idx="1">
            <a:schemeClr val="lt1"/>
          </a:fillRef>
          <a:effectRef idx="0">
            <a:schemeClr val="accent2"/>
          </a:effectRef>
          <a:fontRef idx="minor">
            <a:schemeClr val="dk1"/>
          </a:fontRef>
        </p:style>
        <p:txBody>
          <a:bodyPr>
            <a:normAutofit/>
          </a:bodyPr>
          <a:lstStyle/>
          <a:p>
            <a:r>
              <a:rPr lang="en-US" sz="6000" b="1" dirty="0">
                <a:solidFill>
                  <a:srgbClr val="C00000"/>
                </a:solidFill>
                <a:latin typeface="Arial Narrow" panose="020B0606020202030204" pitchFamily="34" charset="0"/>
              </a:rPr>
              <a:t/>
            </a:r>
            <a:br>
              <a:rPr lang="en-US" sz="6000" b="1" dirty="0">
                <a:solidFill>
                  <a:srgbClr val="C00000"/>
                </a:solidFill>
                <a:latin typeface="Arial Narrow" panose="020B0606020202030204" pitchFamily="34" charset="0"/>
              </a:rPr>
            </a:br>
            <a:r>
              <a:rPr lang="en-US" sz="6000" b="1" dirty="0">
                <a:solidFill>
                  <a:schemeClr val="tx1"/>
                </a:solidFill>
                <a:latin typeface="Arial Narrow" panose="020B0606020202030204" pitchFamily="34" charset="0"/>
              </a:rPr>
              <a:t>LEARNING RECOVERY FRAMEWORK (2022 – 2024)</a:t>
            </a:r>
            <a:br>
              <a:rPr lang="en-US" sz="6000" b="1" dirty="0">
                <a:solidFill>
                  <a:schemeClr val="tx1"/>
                </a:solidFill>
                <a:latin typeface="Arial Narrow" panose="020B0606020202030204" pitchFamily="34" charset="0"/>
              </a:rPr>
            </a:br>
            <a:endParaRPr lang="en-US" sz="6000" b="1" dirty="0">
              <a:solidFill>
                <a:schemeClr val="tx1"/>
              </a:solidFill>
              <a:latin typeface="Arial Narrow" panose="020B0606020202030204" pitchFamily="34" charset="0"/>
            </a:endParaRPr>
          </a:p>
        </p:txBody>
      </p:sp>
      <p:sp>
        <p:nvSpPr>
          <p:cNvPr id="3" name="TextBox 2"/>
          <p:cNvSpPr txBox="1"/>
          <p:nvPr/>
        </p:nvSpPr>
        <p:spPr>
          <a:xfrm>
            <a:off x="7092280" y="6381328"/>
            <a:ext cx="732412" cy="369332"/>
          </a:xfrm>
          <a:prstGeom prst="rect">
            <a:avLst/>
          </a:prstGeom>
          <a:noFill/>
        </p:spPr>
        <p:txBody>
          <a:bodyPr wrap="square" rtlCol="0">
            <a:spAutoFit/>
          </a:bodyPr>
          <a:lstStyle/>
          <a:p>
            <a:r>
              <a:rPr lang="en-ZA" dirty="0" smtClean="0"/>
              <a:t>49</a:t>
            </a:r>
            <a:endParaRPr lang="en-ZA"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2335913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1143000"/>
          </a:xfrm>
        </p:spPr>
        <p:txBody>
          <a:bodyPr>
            <a:noAutofit/>
          </a:bodyPr>
          <a:lstStyle/>
          <a:p>
            <a:r>
              <a:rPr lang="en-US" b="1" dirty="0">
                <a:solidFill>
                  <a:schemeClr val="accent2">
                    <a:lumMod val="75000"/>
                  </a:schemeClr>
                </a:solidFill>
              </a:rPr>
              <a:t>5 GOALS/OUTCOMES FOR THE NEXT 10 YEARS </a:t>
            </a:r>
          </a:p>
        </p:txBody>
      </p:sp>
      <p:sp>
        <p:nvSpPr>
          <p:cNvPr id="3" name="Content Placeholder 2"/>
          <p:cNvSpPr>
            <a:spLocks noGrp="1"/>
          </p:cNvSpPr>
          <p:nvPr>
            <p:ph idx="1"/>
          </p:nvPr>
        </p:nvSpPr>
        <p:spPr>
          <a:xfrm>
            <a:off x="0" y="1417640"/>
            <a:ext cx="8964488" cy="4708530"/>
          </a:xfrm>
        </p:spPr>
        <p:txBody>
          <a:bodyPr>
            <a:normAutofit fontScale="92500" lnSpcReduction="20000"/>
          </a:bodyPr>
          <a:lstStyle/>
          <a:p>
            <a:pPr marL="514350" indent="-514350" algn="just">
              <a:buFont typeface="+mj-lt"/>
              <a:buAutoNum type="arabicParenR"/>
            </a:pPr>
            <a:r>
              <a:rPr lang="en-US" dirty="0">
                <a:solidFill>
                  <a:schemeClr val="bg1">
                    <a:lumMod val="50000"/>
                  </a:schemeClr>
                </a:solidFill>
              </a:rPr>
              <a:t>We must overcome </a:t>
            </a:r>
            <a:r>
              <a:rPr lang="en-US" b="1" dirty="0">
                <a:solidFill>
                  <a:schemeClr val="bg1">
                    <a:lumMod val="50000"/>
                  </a:schemeClr>
                </a:solidFill>
              </a:rPr>
              <a:t>poverty</a:t>
            </a:r>
            <a:r>
              <a:rPr lang="en-US" dirty="0">
                <a:solidFill>
                  <a:schemeClr val="bg1">
                    <a:lumMod val="50000"/>
                  </a:schemeClr>
                </a:solidFill>
              </a:rPr>
              <a:t> and hunger, </a:t>
            </a:r>
            <a:r>
              <a:rPr lang="en-US" b="1" dirty="0">
                <a:solidFill>
                  <a:schemeClr val="bg1">
                    <a:lumMod val="50000"/>
                  </a:schemeClr>
                </a:solidFill>
              </a:rPr>
              <a:t>joblessness</a:t>
            </a:r>
            <a:r>
              <a:rPr lang="en-US" dirty="0">
                <a:solidFill>
                  <a:schemeClr val="bg1">
                    <a:lumMod val="50000"/>
                  </a:schemeClr>
                </a:solidFill>
              </a:rPr>
              <a:t> and </a:t>
            </a:r>
            <a:r>
              <a:rPr lang="en-US" b="1" dirty="0">
                <a:solidFill>
                  <a:schemeClr val="bg1">
                    <a:lumMod val="50000"/>
                  </a:schemeClr>
                </a:solidFill>
              </a:rPr>
              <a:t>inequality</a:t>
            </a:r>
            <a:r>
              <a:rPr lang="en-US" dirty="0">
                <a:solidFill>
                  <a:schemeClr val="bg1">
                    <a:lumMod val="50000"/>
                  </a:schemeClr>
                </a:solidFill>
              </a:rPr>
              <a:t>.</a:t>
            </a:r>
          </a:p>
          <a:p>
            <a:pPr marL="514350" indent="-514350" algn="just">
              <a:buFont typeface="+mj-lt"/>
              <a:buAutoNum type="arabicParenR"/>
            </a:pPr>
            <a:r>
              <a:rPr lang="en-US" dirty="0">
                <a:solidFill>
                  <a:schemeClr val="bg1">
                    <a:lumMod val="50000"/>
                  </a:schemeClr>
                </a:solidFill>
              </a:rPr>
              <a:t>We must overcome a legacy of exclusion and dispossession that continues to impoverish our people.</a:t>
            </a:r>
          </a:p>
          <a:p>
            <a:pPr marL="514350" indent="-514350" algn="just">
              <a:buFont typeface="+mj-lt"/>
              <a:buAutoNum type="arabicParenR"/>
            </a:pPr>
            <a:r>
              <a:rPr lang="en-US" dirty="0">
                <a:solidFill>
                  <a:schemeClr val="bg1">
                    <a:lumMod val="50000"/>
                  </a:schemeClr>
                </a:solidFill>
              </a:rPr>
              <a:t>Our economy will </a:t>
            </a:r>
            <a:r>
              <a:rPr lang="en-US" b="1" dirty="0">
                <a:solidFill>
                  <a:schemeClr val="bg1">
                    <a:lumMod val="50000"/>
                  </a:schemeClr>
                </a:solidFill>
              </a:rPr>
              <a:t>grow</a:t>
            </a:r>
            <a:r>
              <a:rPr lang="en-US" dirty="0">
                <a:solidFill>
                  <a:schemeClr val="bg1">
                    <a:lumMod val="50000"/>
                  </a:schemeClr>
                </a:solidFill>
              </a:rPr>
              <a:t> at a much </a:t>
            </a:r>
            <a:r>
              <a:rPr lang="en-US" b="1" dirty="0">
                <a:solidFill>
                  <a:schemeClr val="bg1">
                    <a:lumMod val="50000"/>
                  </a:schemeClr>
                </a:solidFill>
              </a:rPr>
              <a:t>faster</a:t>
            </a:r>
            <a:r>
              <a:rPr lang="en-US" dirty="0">
                <a:solidFill>
                  <a:schemeClr val="bg1">
                    <a:lumMod val="50000"/>
                  </a:schemeClr>
                </a:solidFill>
              </a:rPr>
              <a:t> rate than our population.</a:t>
            </a:r>
          </a:p>
          <a:p>
            <a:pPr marL="514350" indent="-514350" algn="just">
              <a:buFont typeface="+mj-lt"/>
              <a:buAutoNum type="arabicParenR"/>
            </a:pPr>
            <a:r>
              <a:rPr lang="en-US" dirty="0">
                <a:solidFill>
                  <a:schemeClr val="accent6">
                    <a:lumMod val="50000"/>
                  </a:schemeClr>
                </a:solidFill>
              </a:rPr>
              <a:t>Our schools will have </a:t>
            </a:r>
            <a:r>
              <a:rPr lang="en-US" b="1" dirty="0">
                <a:solidFill>
                  <a:schemeClr val="accent6">
                    <a:lumMod val="50000"/>
                  </a:schemeClr>
                </a:solidFill>
              </a:rPr>
              <a:t>better</a:t>
            </a:r>
            <a:r>
              <a:rPr lang="en-US" dirty="0">
                <a:solidFill>
                  <a:schemeClr val="accent6">
                    <a:lumMod val="50000"/>
                  </a:schemeClr>
                </a:solidFill>
              </a:rPr>
              <a:t> educational </a:t>
            </a:r>
            <a:r>
              <a:rPr lang="en-US" b="1" dirty="0">
                <a:solidFill>
                  <a:schemeClr val="accent6">
                    <a:lumMod val="50000"/>
                  </a:schemeClr>
                </a:solidFill>
              </a:rPr>
              <a:t>outcomes</a:t>
            </a:r>
            <a:r>
              <a:rPr lang="en-US" dirty="0">
                <a:solidFill>
                  <a:schemeClr val="accent6">
                    <a:lumMod val="50000"/>
                  </a:schemeClr>
                </a:solidFill>
              </a:rPr>
              <a:t> and every </a:t>
            </a:r>
            <a:r>
              <a:rPr lang="en-US" b="1" dirty="0">
                <a:solidFill>
                  <a:schemeClr val="accent6">
                    <a:lumMod val="50000"/>
                  </a:schemeClr>
                </a:solidFill>
              </a:rPr>
              <a:t>10</a:t>
            </a:r>
            <a:r>
              <a:rPr lang="en-US" dirty="0">
                <a:solidFill>
                  <a:schemeClr val="accent6">
                    <a:lumMod val="50000"/>
                  </a:schemeClr>
                </a:solidFill>
              </a:rPr>
              <a:t> year old will be able to </a:t>
            </a:r>
            <a:r>
              <a:rPr lang="en-US" b="1" dirty="0">
                <a:solidFill>
                  <a:schemeClr val="accent6">
                    <a:lumMod val="50000"/>
                  </a:schemeClr>
                </a:solidFill>
              </a:rPr>
              <a:t>read</a:t>
            </a:r>
            <a:r>
              <a:rPr lang="en-US" dirty="0">
                <a:solidFill>
                  <a:schemeClr val="accent6">
                    <a:lumMod val="50000"/>
                  </a:schemeClr>
                </a:solidFill>
              </a:rPr>
              <a:t> for </a:t>
            </a:r>
            <a:r>
              <a:rPr lang="en-US" b="1" dirty="0">
                <a:solidFill>
                  <a:schemeClr val="accent6">
                    <a:lumMod val="50000"/>
                  </a:schemeClr>
                </a:solidFill>
              </a:rPr>
              <a:t>meaning</a:t>
            </a:r>
            <a:r>
              <a:rPr lang="en-US" dirty="0">
                <a:solidFill>
                  <a:schemeClr val="accent6">
                    <a:lumMod val="50000"/>
                  </a:schemeClr>
                </a:solidFill>
              </a:rPr>
              <a:t>.</a:t>
            </a:r>
          </a:p>
          <a:p>
            <a:pPr marL="514350" indent="-514350" algn="just">
              <a:buFont typeface="+mj-lt"/>
              <a:buAutoNum type="arabicParenR"/>
            </a:pPr>
            <a:r>
              <a:rPr lang="en-US" b="1" dirty="0">
                <a:solidFill>
                  <a:schemeClr val="bg1">
                    <a:lumMod val="50000"/>
                  </a:schemeClr>
                </a:solidFill>
              </a:rPr>
              <a:t>Violent</a:t>
            </a:r>
            <a:r>
              <a:rPr lang="en-US" dirty="0">
                <a:solidFill>
                  <a:schemeClr val="bg1">
                    <a:lumMod val="50000"/>
                  </a:schemeClr>
                </a:solidFill>
              </a:rPr>
              <a:t> crime will be </a:t>
            </a:r>
            <a:r>
              <a:rPr lang="en-US" b="1" dirty="0">
                <a:solidFill>
                  <a:schemeClr val="bg1">
                    <a:lumMod val="50000"/>
                  </a:schemeClr>
                </a:solidFill>
              </a:rPr>
              <a:t>halved.</a:t>
            </a:r>
          </a:p>
          <a:p>
            <a:endParaRPr lang="en-US" dirty="0"/>
          </a:p>
        </p:txBody>
      </p:sp>
      <p:sp>
        <p:nvSpPr>
          <p:cNvPr id="4" name="Rectangle 3"/>
          <p:cNvSpPr/>
          <p:nvPr/>
        </p:nvSpPr>
        <p:spPr>
          <a:xfrm>
            <a:off x="4231563" y="6458077"/>
            <a:ext cx="312906" cy="369332"/>
          </a:xfrm>
          <a:prstGeom prst="rect">
            <a:avLst/>
          </a:prstGeom>
        </p:spPr>
        <p:txBody>
          <a:bodyPr wrap="none">
            <a:spAutoFit/>
          </a:bodyPr>
          <a:lstStyle/>
          <a:p>
            <a:pPr fontAlgn="base">
              <a:spcBef>
                <a:spcPct val="0"/>
              </a:spcBef>
              <a:spcAft>
                <a:spcPct val="0"/>
              </a:spcAft>
              <a:defRPr/>
            </a:pPr>
            <a:r>
              <a:rPr lang="en-US" dirty="0">
                <a:solidFill>
                  <a:prstClr val="black"/>
                </a:solidFill>
                <a:latin typeface="Arial" pitchFamily="34" charset="0"/>
                <a:cs typeface="Arial" pitchFamily="34" charset="0"/>
              </a:rPr>
              <a:t>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165304"/>
            <a:ext cx="1619671" cy="69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371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036496" cy="764703"/>
          </a:xfrm>
        </p:spPr>
        <p:txBody>
          <a:bodyPr>
            <a:normAutofit/>
          </a:bodyPr>
          <a:lstStyle/>
          <a:p>
            <a:r>
              <a:rPr lang="en-US" sz="3200" b="1" dirty="0">
                <a:latin typeface="Arial Narrow" panose="020B0606020202030204" pitchFamily="34" charset="0"/>
              </a:rPr>
              <a:t>Pillars of the Learning Recovery Framework </a:t>
            </a:r>
          </a:p>
        </p:txBody>
      </p:sp>
      <p:sp>
        <p:nvSpPr>
          <p:cNvPr id="3" name="Content Placeholder 2"/>
          <p:cNvSpPr>
            <a:spLocks noGrp="1"/>
          </p:cNvSpPr>
          <p:nvPr>
            <p:ph idx="1"/>
          </p:nvPr>
        </p:nvSpPr>
        <p:spPr>
          <a:xfrm>
            <a:off x="107504" y="548680"/>
            <a:ext cx="8856984" cy="6192686"/>
          </a:xfrm>
        </p:spPr>
        <p:txBody>
          <a:bodyPr>
            <a:normAutofit/>
          </a:bodyPr>
          <a:lstStyle/>
          <a:p>
            <a:pPr marL="457200" lvl="1" indent="0">
              <a:buNone/>
            </a:pPr>
            <a:endParaRPr lang="en-US" dirty="0"/>
          </a:p>
          <a:p>
            <a:endParaRPr lang="en-US" dirty="0"/>
          </a:p>
        </p:txBody>
      </p:sp>
      <p:sp>
        <p:nvSpPr>
          <p:cNvPr id="5" name="Rounded Rectangle 4"/>
          <p:cNvSpPr/>
          <p:nvPr/>
        </p:nvSpPr>
        <p:spPr>
          <a:xfrm>
            <a:off x="386328" y="1926171"/>
            <a:ext cx="1082626" cy="3664429"/>
          </a:xfrm>
          <a:prstGeom prst="roundRect">
            <a:avLst/>
          </a:prstGeom>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en-US" sz="2400" b="1" dirty="0">
                <a:solidFill>
                  <a:schemeClr val="bg1"/>
                </a:solidFill>
              </a:rPr>
              <a:t>The Curriculum Standard</a:t>
            </a:r>
            <a:endParaRPr lang="en-ZA" sz="2400" b="1" dirty="0">
              <a:solidFill>
                <a:schemeClr val="bg1"/>
              </a:solidFill>
            </a:endParaRPr>
          </a:p>
        </p:txBody>
      </p:sp>
      <p:sp>
        <p:nvSpPr>
          <p:cNvPr id="8" name="Rounded Rectangle 7"/>
          <p:cNvSpPr/>
          <p:nvPr/>
        </p:nvSpPr>
        <p:spPr>
          <a:xfrm>
            <a:off x="2063379" y="1926171"/>
            <a:ext cx="1029824" cy="3666232"/>
          </a:xfrm>
          <a:prstGeom prst="roundRect">
            <a:avLst/>
          </a:prstGeom>
        </p:spPr>
        <p:style>
          <a:lnRef idx="0">
            <a:schemeClr val="accent5"/>
          </a:lnRef>
          <a:fillRef idx="3">
            <a:schemeClr val="accent5"/>
          </a:fillRef>
          <a:effectRef idx="3">
            <a:schemeClr val="accent5"/>
          </a:effectRef>
          <a:fontRef idx="minor">
            <a:schemeClr val="lt1"/>
          </a:fontRef>
        </p:style>
        <p:txBody>
          <a:bodyPr vert="vert270" rtlCol="0" anchor="ctr"/>
          <a:lstStyle/>
          <a:p>
            <a:pPr algn="ctr"/>
            <a:r>
              <a:rPr lang="en-US" sz="2400" b="1" dirty="0">
                <a:solidFill>
                  <a:schemeClr val="bg1"/>
                </a:solidFill>
              </a:rPr>
              <a:t>Assessment of the Learning Loss</a:t>
            </a:r>
            <a:endParaRPr lang="en-ZA" sz="2400" b="1" dirty="0">
              <a:solidFill>
                <a:schemeClr val="bg1"/>
              </a:solidFill>
            </a:endParaRPr>
          </a:p>
        </p:txBody>
      </p:sp>
      <p:sp>
        <p:nvSpPr>
          <p:cNvPr id="9" name="Rounded Rectangle 8"/>
          <p:cNvSpPr/>
          <p:nvPr/>
        </p:nvSpPr>
        <p:spPr>
          <a:xfrm>
            <a:off x="3794922" y="1870607"/>
            <a:ext cx="1137118" cy="3594223"/>
          </a:xfrm>
          <a:prstGeom prst="roundRect">
            <a:avLst/>
          </a:prstGeom>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en-US" sz="2400" b="1" dirty="0">
                <a:solidFill>
                  <a:schemeClr val="bg1"/>
                </a:solidFill>
              </a:rPr>
              <a:t>Designing the  Learning Recovery </a:t>
            </a:r>
            <a:r>
              <a:rPr lang="en-US" sz="2400" b="1" dirty="0">
                <a:solidFill>
                  <a:schemeClr val="tx1">
                    <a:lumMod val="95000"/>
                    <a:lumOff val="5000"/>
                  </a:schemeClr>
                </a:solidFill>
              </a:rPr>
              <a:t> </a:t>
            </a:r>
            <a:r>
              <a:rPr lang="en-US" sz="2400" b="1" dirty="0" err="1">
                <a:solidFill>
                  <a:schemeClr val="bg1"/>
                </a:solidFill>
              </a:rPr>
              <a:t>Programme</a:t>
            </a:r>
            <a:endParaRPr lang="en-ZA" sz="2400" b="1" dirty="0">
              <a:solidFill>
                <a:schemeClr val="bg1"/>
              </a:solidFill>
            </a:endParaRPr>
          </a:p>
        </p:txBody>
      </p:sp>
      <p:sp>
        <p:nvSpPr>
          <p:cNvPr id="10" name="Rounded Rectangle 9"/>
          <p:cNvSpPr/>
          <p:nvPr/>
        </p:nvSpPr>
        <p:spPr>
          <a:xfrm>
            <a:off x="5526465" y="1844825"/>
            <a:ext cx="1133767" cy="3672408"/>
          </a:xfrm>
          <a:prstGeom prst="roundRect">
            <a:avLst/>
          </a:prstGeom>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en-US" sz="2000" b="1" dirty="0">
                <a:solidFill>
                  <a:schemeClr val="bg1"/>
                </a:solidFill>
              </a:rPr>
              <a:t>Implementation of the Recovery</a:t>
            </a:r>
            <a:r>
              <a:rPr lang="en-US" dirty="0"/>
              <a:t> </a:t>
            </a:r>
            <a:r>
              <a:rPr lang="en-US" sz="2000" b="1" dirty="0" err="1"/>
              <a:t>Programme</a:t>
            </a:r>
            <a:endParaRPr lang="en-ZA" sz="2000" b="1" dirty="0"/>
          </a:p>
        </p:txBody>
      </p:sp>
      <p:sp>
        <p:nvSpPr>
          <p:cNvPr id="11" name="Rounded Rectangle 10"/>
          <p:cNvSpPr/>
          <p:nvPr/>
        </p:nvSpPr>
        <p:spPr>
          <a:xfrm>
            <a:off x="7524328" y="1844825"/>
            <a:ext cx="1095130" cy="3672407"/>
          </a:xfrm>
          <a:prstGeom prst="roundRect">
            <a:avLst/>
          </a:prstGeom>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en-US" sz="2000" b="1" dirty="0"/>
              <a:t>Monitoring and Evaluation</a:t>
            </a:r>
            <a:endParaRPr lang="en-ZA" sz="2000" b="1" dirty="0"/>
          </a:p>
        </p:txBody>
      </p:sp>
      <p:sp>
        <p:nvSpPr>
          <p:cNvPr id="12" name="Flowchart: Magnetic Disk 11"/>
          <p:cNvSpPr/>
          <p:nvPr/>
        </p:nvSpPr>
        <p:spPr>
          <a:xfrm>
            <a:off x="323528" y="5661247"/>
            <a:ext cx="8640960" cy="900681"/>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t>The Learning Environment</a:t>
            </a:r>
            <a:r>
              <a:rPr lang="en-US" sz="2400" dirty="0"/>
              <a:t> </a:t>
            </a:r>
            <a:endParaRPr lang="en-ZA" sz="2400" dirty="0"/>
          </a:p>
        </p:txBody>
      </p:sp>
      <p:sp>
        <p:nvSpPr>
          <p:cNvPr id="13" name="Isosceles Triangle 12"/>
          <p:cNvSpPr/>
          <p:nvPr/>
        </p:nvSpPr>
        <p:spPr>
          <a:xfrm>
            <a:off x="295029" y="786410"/>
            <a:ext cx="8136904" cy="914400"/>
          </a:xfrm>
          <a:prstGeom prst="triangle">
            <a:avLst>
              <a:gd name="adj" fmla="val 49764"/>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spc="50" dirty="0">
                <a:ln w="0"/>
                <a:solidFill>
                  <a:schemeClr val="tx1"/>
                </a:solidFill>
                <a:effectLst>
                  <a:innerShdw blurRad="63500" dist="50800" dir="13500000">
                    <a:srgbClr val="000000">
                      <a:alpha val="50000"/>
                    </a:srgbClr>
                  </a:innerShdw>
                </a:effectLst>
                <a:latin typeface="Arial Narrow" panose="020B0606020202030204" pitchFamily="34" charset="0"/>
              </a:rPr>
              <a:t>Effective Learning</a:t>
            </a:r>
            <a:endParaRPr lang="en-ZA" sz="2400" b="1" spc="50" dirty="0">
              <a:ln w="0"/>
              <a:solidFill>
                <a:schemeClr val="tx1"/>
              </a:solidFill>
              <a:effectLst>
                <a:innerShdw blurRad="63500" dist="50800" dir="13500000">
                  <a:srgbClr val="000000">
                    <a:alpha val="50000"/>
                  </a:srgbClr>
                </a:innerShdw>
              </a:effectLst>
              <a:latin typeface="Arial Narrow" panose="020B0606020202030204" pitchFamily="34" charset="0"/>
            </a:endParaRPr>
          </a:p>
        </p:txBody>
      </p:sp>
      <p:sp>
        <p:nvSpPr>
          <p:cNvPr id="14" name="TextBox 13"/>
          <p:cNvSpPr txBox="1"/>
          <p:nvPr/>
        </p:nvSpPr>
        <p:spPr>
          <a:xfrm>
            <a:off x="7092280" y="6381328"/>
            <a:ext cx="732412" cy="369332"/>
          </a:xfrm>
          <a:prstGeom prst="rect">
            <a:avLst/>
          </a:prstGeom>
          <a:noFill/>
        </p:spPr>
        <p:txBody>
          <a:bodyPr wrap="square" rtlCol="0">
            <a:spAutoFit/>
          </a:bodyPr>
          <a:lstStyle/>
          <a:p>
            <a:r>
              <a:rPr lang="en-ZA" dirty="0" smtClean="0"/>
              <a:t>50</a:t>
            </a:r>
            <a:endParaRPr lang="en-ZA" dirty="0"/>
          </a:p>
        </p:txBody>
      </p:sp>
    </p:spTree>
    <p:extLst>
      <p:ext uri="{BB962C8B-B14F-4D97-AF65-F5344CB8AC3E}">
        <p14:creationId xmlns:p14="http://schemas.microsoft.com/office/powerpoint/2010/main" val="2825880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5" y="0"/>
            <a:ext cx="8229600" cy="836712"/>
          </a:xfrm>
        </p:spPr>
        <p:txBody>
          <a:bodyPr/>
          <a:lstStyle/>
          <a:p>
            <a:r>
              <a:rPr lang="en-US" b="1" dirty="0">
                <a:solidFill>
                  <a:srgbClr val="C00000"/>
                </a:solidFill>
                <a:latin typeface="Arial Narrow" panose="020B0606020202030204" pitchFamily="34" charset="0"/>
              </a:rPr>
              <a:t>The Curriculum Standard</a:t>
            </a:r>
          </a:p>
        </p:txBody>
      </p:sp>
      <p:sp>
        <p:nvSpPr>
          <p:cNvPr id="3" name="Content Placeholder 2"/>
          <p:cNvSpPr>
            <a:spLocks noGrp="1"/>
          </p:cNvSpPr>
          <p:nvPr>
            <p:ph idx="1"/>
          </p:nvPr>
        </p:nvSpPr>
        <p:spPr>
          <a:xfrm>
            <a:off x="287016" y="1412776"/>
            <a:ext cx="8856984" cy="4320480"/>
          </a:xfrm>
        </p:spPr>
        <p:txBody>
          <a:bodyPr>
            <a:normAutofit/>
          </a:bodyPr>
          <a:lstStyle/>
          <a:p>
            <a:pPr marL="0" indent="0">
              <a:buNone/>
            </a:pPr>
            <a:r>
              <a:rPr lang="en-US" sz="2800" b="1" u="sng" dirty="0">
                <a:solidFill>
                  <a:srgbClr val="7030A0"/>
                </a:solidFill>
                <a:latin typeface="Arial Narrow" panose="020B0606020202030204" pitchFamily="34" charset="0"/>
              </a:rPr>
              <a:t>The Curriculum Standard: 2022 - 2024</a:t>
            </a:r>
          </a:p>
          <a:p>
            <a:pPr marL="514350" indent="-514350">
              <a:buAutoNum type="alphaLcParenR"/>
            </a:pPr>
            <a:r>
              <a:rPr lang="en-US" sz="2800" dirty="0">
                <a:latin typeface="Arial Narrow" panose="020B0606020202030204" pitchFamily="34" charset="0"/>
              </a:rPr>
              <a:t>The curriculum standard is the National Curriculum Statement (CAPS)</a:t>
            </a:r>
          </a:p>
          <a:p>
            <a:pPr marL="514350" indent="-514350">
              <a:buAutoNum type="alphaLcParenR"/>
            </a:pPr>
            <a:r>
              <a:rPr lang="en-US" sz="2800" dirty="0">
                <a:solidFill>
                  <a:srgbClr val="FF0000"/>
                </a:solidFill>
                <a:latin typeface="Arial Narrow" panose="020B0606020202030204" pitchFamily="34" charset="0"/>
              </a:rPr>
              <a:t>The Annual Teaching </a:t>
            </a:r>
            <a:r>
              <a:rPr lang="en-US" sz="2800" dirty="0" smtClean="0">
                <a:solidFill>
                  <a:srgbClr val="FF0000"/>
                </a:solidFill>
                <a:latin typeface="Arial Narrow" panose="020B0606020202030204" pitchFamily="34" charset="0"/>
              </a:rPr>
              <a:t>Plans </a:t>
            </a:r>
            <a:r>
              <a:rPr lang="en-US" sz="2800" dirty="0">
                <a:solidFill>
                  <a:srgbClr val="FF0000"/>
                </a:solidFill>
                <a:latin typeface="Arial Narrow" panose="020B0606020202030204" pitchFamily="34" charset="0"/>
              </a:rPr>
              <a:t>(</a:t>
            </a:r>
            <a:r>
              <a:rPr lang="en-US" sz="2800" dirty="0" smtClean="0">
                <a:solidFill>
                  <a:srgbClr val="FF0000"/>
                </a:solidFill>
                <a:latin typeface="Arial Narrow" panose="020B0606020202030204" pitchFamily="34" charset="0"/>
              </a:rPr>
              <a:t>ATPs) were </a:t>
            </a:r>
            <a:r>
              <a:rPr lang="en-US" sz="2800" dirty="0">
                <a:solidFill>
                  <a:srgbClr val="FF0000"/>
                </a:solidFill>
                <a:latin typeface="Arial Narrow" panose="020B0606020202030204" pitchFamily="34" charset="0"/>
              </a:rPr>
              <a:t>trimmed to accommodate the loss of teaching time</a:t>
            </a:r>
            <a:r>
              <a:rPr lang="en-US" sz="2800" dirty="0">
                <a:latin typeface="Arial Narrow" panose="020B0606020202030204" pitchFamily="34" charset="0"/>
              </a:rPr>
              <a:t>.</a:t>
            </a:r>
          </a:p>
          <a:p>
            <a:pPr marL="514350" indent="-514350">
              <a:buAutoNum type="alphaLcParenR"/>
            </a:pPr>
            <a:r>
              <a:rPr lang="en-US" sz="2800" dirty="0">
                <a:latin typeface="Arial Narrow" panose="020B0606020202030204" pitchFamily="34" charset="0"/>
              </a:rPr>
              <a:t>The </a:t>
            </a:r>
            <a:r>
              <a:rPr lang="en-US" sz="2800" b="1" dirty="0">
                <a:latin typeface="Arial Narrow" panose="020B0606020202030204" pitchFamily="34" charset="0"/>
              </a:rPr>
              <a:t>R</a:t>
            </a:r>
            <a:r>
              <a:rPr lang="en-US" sz="2800" b="1" dirty="0" smtClean="0">
                <a:latin typeface="Arial Narrow" panose="020B0606020202030204" pitchFamily="34" charset="0"/>
              </a:rPr>
              <a:t>ecovery</a:t>
            </a:r>
            <a:r>
              <a:rPr lang="en-US" sz="2800" dirty="0" smtClean="0">
                <a:latin typeface="Arial Narrow" panose="020B0606020202030204" pitchFamily="34" charset="0"/>
              </a:rPr>
              <a:t> Annual </a:t>
            </a:r>
            <a:r>
              <a:rPr lang="en-US" sz="2800" dirty="0">
                <a:latin typeface="Arial Narrow" panose="020B0606020202030204" pitchFamily="34" charset="0"/>
              </a:rPr>
              <a:t>Teaching Plan (ATP) is the </a:t>
            </a:r>
            <a:r>
              <a:rPr lang="en-US" sz="2800" dirty="0">
                <a:solidFill>
                  <a:srgbClr val="FF0000"/>
                </a:solidFill>
                <a:latin typeface="Arial Narrow" panose="020B0606020202030204" pitchFamily="34" charset="0"/>
              </a:rPr>
              <a:t>revised Curriculum Standard for the period 2022 - 2024</a:t>
            </a:r>
          </a:p>
          <a:p>
            <a:pPr marL="514350" indent="-514350">
              <a:buAutoNum type="alphaLcParenR"/>
            </a:pPr>
            <a:r>
              <a:rPr lang="en-US" sz="2800" dirty="0">
                <a:latin typeface="Arial Narrow" panose="020B0606020202030204" pitchFamily="34" charset="0"/>
              </a:rPr>
              <a:t>The </a:t>
            </a:r>
            <a:r>
              <a:rPr lang="en-US" sz="2800" dirty="0" smtClean="0">
                <a:latin typeface="Arial Narrow" panose="020B0606020202030204" pitchFamily="34" charset="0"/>
              </a:rPr>
              <a:t>recovery ATP  </a:t>
            </a:r>
            <a:r>
              <a:rPr lang="en-US" sz="2800" dirty="0">
                <a:latin typeface="Arial Narrow" panose="020B0606020202030204" pitchFamily="34" charset="0"/>
              </a:rPr>
              <a:t>focuses </a:t>
            </a:r>
            <a:r>
              <a:rPr lang="en-US" sz="2800" dirty="0">
                <a:solidFill>
                  <a:srgbClr val="FF0000"/>
                </a:solidFill>
                <a:latin typeface="Arial Narrow" panose="020B0606020202030204" pitchFamily="34" charset="0"/>
              </a:rPr>
              <a:t>on the core content</a:t>
            </a:r>
            <a:r>
              <a:rPr lang="en-US" sz="2800" dirty="0">
                <a:latin typeface="Arial Narrow" panose="020B0606020202030204" pitchFamily="34" charset="0"/>
              </a:rPr>
              <a:t>.</a:t>
            </a:r>
          </a:p>
          <a:p>
            <a:pPr marL="385763" indent="-385763">
              <a:buFont typeface="+mj-lt"/>
              <a:buAutoNum type="arabicPeriod"/>
            </a:pPr>
            <a:endParaRPr lang="en-US" dirty="0"/>
          </a:p>
        </p:txBody>
      </p:sp>
      <p:sp>
        <p:nvSpPr>
          <p:cNvPr id="4" name="TextBox 3"/>
          <p:cNvSpPr txBox="1"/>
          <p:nvPr/>
        </p:nvSpPr>
        <p:spPr>
          <a:xfrm>
            <a:off x="7092280" y="6381328"/>
            <a:ext cx="732412" cy="369332"/>
          </a:xfrm>
          <a:prstGeom prst="rect">
            <a:avLst/>
          </a:prstGeom>
          <a:noFill/>
        </p:spPr>
        <p:txBody>
          <a:bodyPr wrap="square" rtlCol="0">
            <a:spAutoFit/>
          </a:bodyPr>
          <a:lstStyle/>
          <a:p>
            <a:r>
              <a:rPr lang="en-ZA" dirty="0" smtClean="0"/>
              <a:t>51</a:t>
            </a:r>
            <a:endParaRPr lang="en-ZA"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14247651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5" y="0"/>
            <a:ext cx="8229600" cy="836712"/>
          </a:xfrm>
        </p:spPr>
        <p:txBody>
          <a:bodyPr/>
          <a:lstStyle/>
          <a:p>
            <a:r>
              <a:rPr lang="en-US" b="1" dirty="0">
                <a:solidFill>
                  <a:srgbClr val="C00000"/>
                </a:solidFill>
                <a:latin typeface="Arial Narrow" panose="020B0606020202030204" pitchFamily="34" charset="0"/>
              </a:rPr>
              <a:t>The Curriculum Standard</a:t>
            </a:r>
          </a:p>
        </p:txBody>
      </p:sp>
      <p:sp>
        <p:nvSpPr>
          <p:cNvPr id="3" name="Content Placeholder 2"/>
          <p:cNvSpPr>
            <a:spLocks noGrp="1"/>
          </p:cNvSpPr>
          <p:nvPr>
            <p:ph idx="1"/>
          </p:nvPr>
        </p:nvSpPr>
        <p:spPr>
          <a:xfrm>
            <a:off x="251520" y="1484784"/>
            <a:ext cx="8568952" cy="4176464"/>
          </a:xfrm>
        </p:spPr>
        <p:txBody>
          <a:bodyPr>
            <a:normAutofit/>
          </a:bodyPr>
          <a:lstStyle/>
          <a:p>
            <a:pPr marL="0" indent="0">
              <a:buNone/>
            </a:pPr>
            <a:r>
              <a:rPr lang="en-US" sz="2800" b="1" u="sng" dirty="0">
                <a:solidFill>
                  <a:srgbClr val="7030A0"/>
                </a:solidFill>
                <a:latin typeface="Arial Narrow" panose="020B0606020202030204" pitchFamily="34" charset="0"/>
              </a:rPr>
              <a:t>The Curriculum Standard Post 2025</a:t>
            </a:r>
          </a:p>
          <a:p>
            <a:pPr marL="514350" indent="-514350">
              <a:buAutoNum type="alphaLcParenR"/>
            </a:pPr>
            <a:r>
              <a:rPr lang="en-US" sz="2800" dirty="0">
                <a:latin typeface="Arial Narrow" panose="020B0606020202030204" pitchFamily="34" charset="0"/>
              </a:rPr>
              <a:t>During the next five years the CAPs </a:t>
            </a:r>
            <a:r>
              <a:rPr lang="en-US" sz="2800" dirty="0">
                <a:solidFill>
                  <a:srgbClr val="FF0000"/>
                </a:solidFill>
                <a:latin typeface="Arial Narrow" panose="020B0606020202030204" pitchFamily="34" charset="0"/>
              </a:rPr>
              <a:t>will be strengthened to ensure infusion of the 21</a:t>
            </a:r>
            <a:r>
              <a:rPr lang="en-US" sz="2800" baseline="30000" dirty="0">
                <a:solidFill>
                  <a:srgbClr val="FF0000"/>
                </a:solidFill>
                <a:latin typeface="Arial Narrow" panose="020B0606020202030204" pitchFamily="34" charset="0"/>
              </a:rPr>
              <a:t>st</a:t>
            </a:r>
            <a:r>
              <a:rPr lang="en-US" sz="2800" dirty="0">
                <a:solidFill>
                  <a:srgbClr val="FF0000"/>
                </a:solidFill>
                <a:latin typeface="Arial Narrow" panose="020B0606020202030204" pitchFamily="34" charset="0"/>
              </a:rPr>
              <a:t> Century skills</a:t>
            </a:r>
            <a:r>
              <a:rPr lang="en-US" sz="2800" dirty="0">
                <a:latin typeface="Arial Narrow" panose="020B0606020202030204" pitchFamily="34" charset="0"/>
              </a:rPr>
              <a:t>.</a:t>
            </a:r>
          </a:p>
          <a:p>
            <a:pPr marL="514350" indent="-514350">
              <a:buAutoNum type="alphaLcParenR"/>
            </a:pPr>
            <a:r>
              <a:rPr lang="en-US" sz="2800" dirty="0">
                <a:latin typeface="Arial Narrow" panose="020B0606020202030204" pitchFamily="34" charset="0"/>
              </a:rPr>
              <a:t>The different CAPS documents reflect skills and values to varying degrees.</a:t>
            </a:r>
          </a:p>
          <a:p>
            <a:pPr marL="514350" indent="-514350">
              <a:buAutoNum type="alphaLcParenR"/>
            </a:pPr>
            <a:r>
              <a:rPr lang="en-US" sz="2800" dirty="0">
                <a:latin typeface="Arial Narrow" panose="020B0606020202030204" pitchFamily="34" charset="0"/>
              </a:rPr>
              <a:t>The Critical Outcomes are clearly articulated in the preamble to the NCS but not reflected </a:t>
            </a:r>
            <a:r>
              <a:rPr lang="en-US" sz="2800" dirty="0" smtClean="0">
                <a:latin typeface="Arial Narrow" panose="020B0606020202030204" pitchFamily="34" charset="0"/>
              </a:rPr>
              <a:t>intentionally </a:t>
            </a:r>
            <a:r>
              <a:rPr lang="en-US" sz="2800" dirty="0">
                <a:latin typeface="Arial Narrow" panose="020B0606020202030204" pitchFamily="34" charset="0"/>
              </a:rPr>
              <a:t>across the content areas.  </a:t>
            </a:r>
          </a:p>
        </p:txBody>
      </p:sp>
      <p:sp>
        <p:nvSpPr>
          <p:cNvPr id="4" name="TextBox 3"/>
          <p:cNvSpPr txBox="1"/>
          <p:nvPr/>
        </p:nvSpPr>
        <p:spPr>
          <a:xfrm>
            <a:off x="7092280" y="6381328"/>
            <a:ext cx="732412" cy="369332"/>
          </a:xfrm>
          <a:prstGeom prst="rect">
            <a:avLst/>
          </a:prstGeom>
          <a:noFill/>
        </p:spPr>
        <p:txBody>
          <a:bodyPr wrap="square" rtlCol="0">
            <a:spAutoFit/>
          </a:bodyPr>
          <a:lstStyle/>
          <a:p>
            <a:r>
              <a:rPr lang="en-ZA" dirty="0" smtClean="0"/>
              <a:t>52</a:t>
            </a:r>
            <a:endParaRPr lang="en-ZA"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15299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5" y="0"/>
            <a:ext cx="8229600" cy="836712"/>
          </a:xfrm>
        </p:spPr>
        <p:txBody>
          <a:bodyPr/>
          <a:lstStyle/>
          <a:p>
            <a:r>
              <a:rPr lang="en-US" b="1" dirty="0">
                <a:solidFill>
                  <a:srgbClr val="C00000"/>
                </a:solidFill>
                <a:latin typeface="Arial Narrow" panose="020B0606020202030204" pitchFamily="34" charset="0"/>
              </a:rPr>
              <a:t>Assessing the Learning Loss</a:t>
            </a:r>
          </a:p>
        </p:txBody>
      </p:sp>
      <p:sp>
        <p:nvSpPr>
          <p:cNvPr id="3" name="Content Placeholder 2"/>
          <p:cNvSpPr>
            <a:spLocks noGrp="1"/>
          </p:cNvSpPr>
          <p:nvPr>
            <p:ph idx="1"/>
          </p:nvPr>
        </p:nvSpPr>
        <p:spPr>
          <a:xfrm>
            <a:off x="107504" y="692696"/>
            <a:ext cx="8856984" cy="5598368"/>
          </a:xfrm>
        </p:spPr>
        <p:txBody>
          <a:bodyPr>
            <a:normAutofit fontScale="92500"/>
          </a:bodyPr>
          <a:lstStyle/>
          <a:p>
            <a:pPr marL="0" indent="0">
              <a:buNone/>
            </a:pPr>
            <a:r>
              <a:rPr lang="en-US" sz="2800" dirty="0">
                <a:latin typeface="Arial Narrow" panose="020B0606020202030204" pitchFamily="34" charset="0"/>
              </a:rPr>
              <a:t>The learning loss needs to be established so that </a:t>
            </a:r>
            <a:r>
              <a:rPr lang="en-US" sz="2800" dirty="0" smtClean="0">
                <a:latin typeface="Arial Narrow" panose="020B0606020202030204" pitchFamily="34" charset="0"/>
              </a:rPr>
              <a:t>remedial programmes </a:t>
            </a:r>
            <a:r>
              <a:rPr lang="en-US" sz="2800" dirty="0">
                <a:latin typeface="Arial Narrow" panose="020B0606020202030204" pitchFamily="34" charset="0"/>
              </a:rPr>
              <a:t>can be planned and implemented.</a:t>
            </a:r>
          </a:p>
          <a:p>
            <a:pPr marL="0" indent="0">
              <a:buNone/>
            </a:pPr>
            <a:endParaRPr lang="en-US" sz="2800" b="1" u="sng" dirty="0">
              <a:solidFill>
                <a:srgbClr val="7030A0"/>
              </a:solidFill>
              <a:latin typeface="Arial Narrow" panose="020B0606020202030204" pitchFamily="34" charset="0"/>
            </a:endParaRPr>
          </a:p>
          <a:p>
            <a:pPr marL="0" indent="0">
              <a:buNone/>
            </a:pPr>
            <a:r>
              <a:rPr lang="en-US" sz="2800" b="1" u="sng" dirty="0">
                <a:solidFill>
                  <a:srgbClr val="7030A0"/>
                </a:solidFill>
                <a:latin typeface="Arial Narrow" panose="020B0606020202030204" pitchFamily="34" charset="0"/>
              </a:rPr>
              <a:t>Systemic Level</a:t>
            </a:r>
          </a:p>
          <a:p>
            <a:pPr marL="514350" indent="-514350">
              <a:buAutoNum type="alphaLcParenR"/>
            </a:pPr>
            <a:r>
              <a:rPr lang="en-US" sz="2800" dirty="0">
                <a:latin typeface="Arial Narrow" panose="020B0606020202030204" pitchFamily="34" charset="0"/>
              </a:rPr>
              <a:t>Learning loss needs to be </a:t>
            </a:r>
            <a:r>
              <a:rPr lang="en-US" sz="2800" dirty="0">
                <a:solidFill>
                  <a:srgbClr val="FF0000"/>
                </a:solidFill>
                <a:latin typeface="Arial Narrow" panose="020B0606020202030204" pitchFamily="34" charset="0"/>
              </a:rPr>
              <a:t>determined</a:t>
            </a:r>
            <a:r>
              <a:rPr lang="en-US" sz="2800" dirty="0">
                <a:latin typeface="Arial Narrow" panose="020B0606020202030204" pitchFamily="34" charset="0"/>
              </a:rPr>
              <a:t> at a systemic level </a:t>
            </a:r>
            <a:r>
              <a:rPr lang="en-US" sz="2800" dirty="0">
                <a:solidFill>
                  <a:srgbClr val="FF0000"/>
                </a:solidFill>
                <a:latin typeface="Arial Narrow" panose="020B0606020202030204" pitchFamily="34" charset="0"/>
              </a:rPr>
              <a:t>for</a:t>
            </a:r>
            <a:r>
              <a:rPr lang="en-US" sz="2800" dirty="0">
                <a:latin typeface="Arial Narrow" panose="020B0606020202030204" pitchFamily="34" charset="0"/>
              </a:rPr>
              <a:t> </a:t>
            </a:r>
            <a:r>
              <a:rPr lang="en-US" sz="2800" dirty="0">
                <a:solidFill>
                  <a:srgbClr val="FF0000"/>
                </a:solidFill>
                <a:latin typeface="Arial Narrow" panose="020B0606020202030204" pitchFamily="34" charset="0"/>
              </a:rPr>
              <a:t>national planning</a:t>
            </a:r>
            <a:r>
              <a:rPr lang="en-US" sz="2800" dirty="0">
                <a:latin typeface="Arial Narrow" panose="020B0606020202030204" pitchFamily="34" charset="0"/>
              </a:rPr>
              <a:t>.</a:t>
            </a:r>
          </a:p>
          <a:p>
            <a:pPr marL="514350" indent="-514350">
              <a:buAutoNum type="alphaLcParenR"/>
            </a:pPr>
            <a:r>
              <a:rPr lang="en-US" sz="2800" dirty="0">
                <a:latin typeface="Arial Narrow" panose="020B0606020202030204" pitchFamily="34" charset="0"/>
              </a:rPr>
              <a:t>TIMSS 2019 data will be used as pre-COVID benchmark to establish learning losses at a systemic level.</a:t>
            </a:r>
          </a:p>
          <a:p>
            <a:pPr marL="514350" indent="-514350">
              <a:buAutoNum type="alphaLcParenR"/>
            </a:pPr>
            <a:r>
              <a:rPr lang="en-US" sz="2800" dirty="0">
                <a:latin typeface="Arial Narrow" panose="020B0606020202030204" pitchFamily="34" charset="0"/>
              </a:rPr>
              <a:t>TIMSS 2019 was written by Grade 7 and Grade 9 learners.</a:t>
            </a:r>
          </a:p>
          <a:p>
            <a:pPr marL="514350" indent="-514350">
              <a:buAutoNum type="alphaLcParenR"/>
            </a:pPr>
            <a:r>
              <a:rPr lang="en-US" sz="2800" dirty="0">
                <a:solidFill>
                  <a:srgbClr val="FF0000"/>
                </a:solidFill>
                <a:latin typeface="Arial Narrow" panose="020B0606020202030204" pitchFamily="34" charset="0"/>
              </a:rPr>
              <a:t>Selected released TIMSS items will be administered in 2022 to Grade 7 learners, two years later to establish learning </a:t>
            </a:r>
            <a:r>
              <a:rPr lang="en-US" sz="2800" dirty="0" smtClean="0">
                <a:solidFill>
                  <a:srgbClr val="FF0000"/>
                </a:solidFill>
                <a:latin typeface="Arial Narrow" panose="020B0606020202030204" pitchFamily="34" charset="0"/>
              </a:rPr>
              <a:t>loss</a:t>
            </a:r>
          </a:p>
          <a:p>
            <a:pPr marL="514350" indent="-514350">
              <a:buAutoNum type="alphaLcParenR"/>
            </a:pPr>
            <a:r>
              <a:rPr lang="en-US" sz="2800" dirty="0" smtClean="0">
                <a:latin typeface="Arial Narrow" panose="020B0606020202030204" pitchFamily="34" charset="0"/>
              </a:rPr>
              <a:t>Provinces to </a:t>
            </a:r>
            <a:r>
              <a:rPr lang="en-US" sz="2800" dirty="0" smtClean="0">
                <a:solidFill>
                  <a:srgbClr val="FF0000"/>
                </a:solidFill>
                <a:latin typeface="Arial Narrow" panose="020B0606020202030204" pitchFamily="34" charset="0"/>
              </a:rPr>
              <a:t>implement rigorous </a:t>
            </a:r>
            <a:r>
              <a:rPr lang="en-US" sz="2800" b="1" dirty="0" smtClean="0">
                <a:latin typeface="Arial Narrow" panose="020B0606020202030204" pitchFamily="34" charset="0"/>
              </a:rPr>
              <a:t>learner support programmes</a:t>
            </a:r>
            <a:r>
              <a:rPr lang="en-US" sz="2800" dirty="0" smtClean="0">
                <a:latin typeface="Arial Narrow" panose="020B0606020202030204" pitchFamily="34" charset="0"/>
              </a:rPr>
              <a:t>.     </a:t>
            </a:r>
            <a:endParaRPr lang="en-US" sz="2800" dirty="0">
              <a:latin typeface="Arial Narrow" panose="020B0606020202030204" pitchFamily="34" charset="0"/>
            </a:endParaRPr>
          </a:p>
        </p:txBody>
      </p:sp>
      <p:sp>
        <p:nvSpPr>
          <p:cNvPr id="4" name="TextBox 3"/>
          <p:cNvSpPr txBox="1"/>
          <p:nvPr/>
        </p:nvSpPr>
        <p:spPr>
          <a:xfrm>
            <a:off x="7092280" y="6381328"/>
            <a:ext cx="732412" cy="369332"/>
          </a:xfrm>
          <a:prstGeom prst="rect">
            <a:avLst/>
          </a:prstGeom>
          <a:noFill/>
        </p:spPr>
        <p:txBody>
          <a:bodyPr wrap="square" rtlCol="0">
            <a:spAutoFit/>
          </a:bodyPr>
          <a:lstStyle/>
          <a:p>
            <a:r>
              <a:rPr lang="en-ZA" dirty="0" smtClean="0"/>
              <a:t>53</a:t>
            </a:r>
            <a:endParaRPr lang="en-ZA"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3340048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5" y="0"/>
            <a:ext cx="8229600" cy="836712"/>
          </a:xfrm>
        </p:spPr>
        <p:txBody>
          <a:bodyPr/>
          <a:lstStyle/>
          <a:p>
            <a:r>
              <a:rPr lang="en-US" b="1" dirty="0">
                <a:solidFill>
                  <a:srgbClr val="C00000"/>
                </a:solidFill>
                <a:latin typeface="Arial Narrow" panose="020B0606020202030204" pitchFamily="34" charset="0"/>
              </a:rPr>
              <a:t>Assessing the Learning Loss</a:t>
            </a:r>
          </a:p>
        </p:txBody>
      </p:sp>
      <p:sp>
        <p:nvSpPr>
          <p:cNvPr id="3" name="Content Placeholder 2"/>
          <p:cNvSpPr>
            <a:spLocks noGrp="1"/>
          </p:cNvSpPr>
          <p:nvPr>
            <p:ph idx="1"/>
          </p:nvPr>
        </p:nvSpPr>
        <p:spPr>
          <a:xfrm>
            <a:off x="107504" y="692696"/>
            <a:ext cx="8856984" cy="5598368"/>
          </a:xfrm>
        </p:spPr>
        <p:txBody>
          <a:bodyPr>
            <a:normAutofit fontScale="92500" lnSpcReduction="10000"/>
          </a:bodyPr>
          <a:lstStyle/>
          <a:p>
            <a:pPr marL="0" indent="0">
              <a:buNone/>
            </a:pPr>
            <a:r>
              <a:rPr lang="en-US" sz="2800" b="1" u="sng" dirty="0">
                <a:solidFill>
                  <a:srgbClr val="7030A0"/>
                </a:solidFill>
                <a:latin typeface="Arial Narrow" panose="020B0606020202030204" pitchFamily="34" charset="0"/>
              </a:rPr>
              <a:t>Classroom Level</a:t>
            </a:r>
          </a:p>
          <a:p>
            <a:pPr marL="514350" indent="-514350">
              <a:buAutoNum type="alphaLcParenR"/>
            </a:pPr>
            <a:r>
              <a:rPr lang="en-US" sz="2800" dirty="0">
                <a:latin typeface="Arial Narrow" panose="020B0606020202030204" pitchFamily="34" charset="0"/>
              </a:rPr>
              <a:t>But more importantly the learning loss needs to be </a:t>
            </a:r>
            <a:r>
              <a:rPr lang="en-US" sz="2800" dirty="0">
                <a:solidFill>
                  <a:srgbClr val="FF0000"/>
                </a:solidFill>
                <a:latin typeface="Arial Narrow" panose="020B0606020202030204" pitchFamily="34" charset="0"/>
              </a:rPr>
              <a:t>determined</a:t>
            </a:r>
            <a:r>
              <a:rPr lang="en-US" sz="2800" dirty="0">
                <a:latin typeface="Arial Narrow" panose="020B0606020202030204" pitchFamily="34" charset="0"/>
              </a:rPr>
              <a:t> at the classroom level </a:t>
            </a:r>
            <a:r>
              <a:rPr lang="en-US" sz="2800" dirty="0">
                <a:solidFill>
                  <a:srgbClr val="FF0000"/>
                </a:solidFill>
                <a:latin typeface="Arial Narrow" panose="020B0606020202030204" pitchFamily="34" charset="0"/>
              </a:rPr>
              <a:t>by the teacher</a:t>
            </a:r>
            <a:r>
              <a:rPr lang="en-US" sz="2800" dirty="0">
                <a:latin typeface="Arial Narrow" panose="020B0606020202030204" pitchFamily="34" charset="0"/>
              </a:rPr>
              <a:t>.</a:t>
            </a:r>
          </a:p>
          <a:p>
            <a:pPr marL="514350" indent="-514350">
              <a:buAutoNum type="alphaLcParenR"/>
            </a:pPr>
            <a:r>
              <a:rPr lang="en-US" sz="2800" dirty="0">
                <a:latin typeface="Arial Narrow" panose="020B0606020202030204" pitchFamily="34" charset="0"/>
              </a:rPr>
              <a:t>Learning loss at the classroom level will be </a:t>
            </a:r>
            <a:r>
              <a:rPr lang="en-US" sz="2800" dirty="0">
                <a:solidFill>
                  <a:srgbClr val="FF0000"/>
                </a:solidFill>
                <a:latin typeface="Arial Narrow" panose="020B0606020202030204" pitchFamily="34" charset="0"/>
              </a:rPr>
              <a:t>determined</a:t>
            </a:r>
            <a:r>
              <a:rPr lang="en-US" sz="2800" dirty="0">
                <a:latin typeface="Arial Narrow" panose="020B0606020202030204" pitchFamily="34" charset="0"/>
              </a:rPr>
              <a:t> by </a:t>
            </a:r>
            <a:r>
              <a:rPr lang="en-US" sz="2800" b="1" dirty="0">
                <a:latin typeface="Arial Narrow" panose="020B0606020202030204" pitchFamily="34" charset="0"/>
              </a:rPr>
              <a:t>baseline testing prior</a:t>
            </a:r>
            <a:r>
              <a:rPr lang="en-US" sz="2800" dirty="0">
                <a:latin typeface="Arial Narrow" panose="020B0606020202030204" pitchFamily="34" charset="0"/>
              </a:rPr>
              <a:t> to the commencement of a </a:t>
            </a:r>
            <a:r>
              <a:rPr lang="en-US" sz="2800" b="1" dirty="0">
                <a:latin typeface="Arial Narrow" panose="020B0606020202030204" pitchFamily="34" charset="0"/>
              </a:rPr>
              <a:t>topic/section</a:t>
            </a:r>
            <a:r>
              <a:rPr lang="en-US" sz="2800" dirty="0">
                <a:latin typeface="Arial Narrow" panose="020B0606020202030204" pitchFamily="34" charset="0"/>
              </a:rPr>
              <a:t>.</a:t>
            </a:r>
          </a:p>
          <a:p>
            <a:pPr marL="514350" indent="-514350">
              <a:buAutoNum type="alphaLcParenR"/>
            </a:pPr>
            <a:r>
              <a:rPr lang="en-US" sz="2800" dirty="0" smtClean="0">
                <a:solidFill>
                  <a:srgbClr val="FF0000"/>
                </a:solidFill>
                <a:latin typeface="Arial Narrow" panose="020B0606020202030204" pitchFamily="34" charset="0"/>
              </a:rPr>
              <a:t>Teachers </a:t>
            </a:r>
            <a:r>
              <a:rPr lang="en-US" sz="2800" dirty="0" smtClean="0">
                <a:latin typeface="Arial Narrow" panose="020B0606020202030204" pitchFamily="34" charset="0"/>
              </a:rPr>
              <a:t>are </a:t>
            </a:r>
            <a:r>
              <a:rPr lang="en-US" sz="2800" dirty="0" smtClean="0">
                <a:solidFill>
                  <a:srgbClr val="FF0000"/>
                </a:solidFill>
                <a:latin typeface="Arial Narrow" panose="020B0606020202030204" pitchFamily="34" charset="0"/>
              </a:rPr>
              <a:t>encouraged</a:t>
            </a:r>
            <a:r>
              <a:rPr lang="en-US" sz="2800" dirty="0" smtClean="0">
                <a:latin typeface="Arial Narrow" panose="020B0606020202030204" pitchFamily="34" charset="0"/>
              </a:rPr>
              <a:t> to </a:t>
            </a:r>
            <a:r>
              <a:rPr lang="en-US" sz="2800" b="1" dirty="0" smtClean="0">
                <a:latin typeface="Arial Narrow" panose="020B0606020202030204" pitchFamily="34" charset="0"/>
              </a:rPr>
              <a:t>develop and administer </a:t>
            </a:r>
            <a:r>
              <a:rPr lang="en-US" sz="2800" dirty="0" smtClean="0">
                <a:latin typeface="Arial Narrow" panose="020B0606020202030204" pitchFamily="34" charset="0"/>
              </a:rPr>
              <a:t>baseline tests to determine the loss and adapt the teaching plans.</a:t>
            </a:r>
          </a:p>
          <a:p>
            <a:pPr marL="514350" indent="-514350">
              <a:buAutoNum type="alphaLcParenR"/>
            </a:pPr>
            <a:r>
              <a:rPr lang="en-US" sz="2800" dirty="0" smtClean="0">
                <a:solidFill>
                  <a:srgbClr val="FF0000"/>
                </a:solidFill>
                <a:latin typeface="Arial Narrow" panose="020B0606020202030204" pitchFamily="34" charset="0"/>
              </a:rPr>
              <a:t>Teachers</a:t>
            </a:r>
            <a:r>
              <a:rPr lang="en-US" sz="2800" dirty="0" smtClean="0">
                <a:latin typeface="Arial Narrow" panose="020B0606020202030204" pitchFamily="34" charset="0"/>
              </a:rPr>
              <a:t> will also </a:t>
            </a:r>
            <a:r>
              <a:rPr lang="en-US" sz="2800" dirty="0">
                <a:solidFill>
                  <a:srgbClr val="FF0000"/>
                </a:solidFill>
                <a:latin typeface="Arial Narrow" panose="020B0606020202030204" pitchFamily="34" charset="0"/>
              </a:rPr>
              <a:t>be provided </a:t>
            </a:r>
            <a:r>
              <a:rPr lang="en-US" sz="2800" dirty="0">
                <a:latin typeface="Arial Narrow" panose="020B0606020202030204" pitchFamily="34" charset="0"/>
              </a:rPr>
              <a:t>with a </a:t>
            </a:r>
            <a:r>
              <a:rPr lang="en-US" sz="2800" dirty="0">
                <a:solidFill>
                  <a:srgbClr val="FF0000"/>
                </a:solidFill>
                <a:latin typeface="Arial Narrow" panose="020B0606020202030204" pitchFamily="34" charset="0"/>
              </a:rPr>
              <a:t>battery of baseline </a:t>
            </a:r>
            <a:r>
              <a:rPr lang="en-US" sz="2800" dirty="0" smtClean="0">
                <a:solidFill>
                  <a:srgbClr val="FF0000"/>
                </a:solidFill>
                <a:latin typeface="Arial Narrow" panose="020B0606020202030204" pitchFamily="34" charset="0"/>
              </a:rPr>
              <a:t>tests </a:t>
            </a:r>
            <a:r>
              <a:rPr lang="en-US" sz="2800" dirty="0" smtClean="0">
                <a:latin typeface="Arial Narrow" panose="020B0606020202030204" pitchFamily="34" charset="0"/>
              </a:rPr>
              <a:t>in </a:t>
            </a:r>
            <a:r>
              <a:rPr lang="en-US" sz="2800" b="1" dirty="0" smtClean="0">
                <a:latin typeface="Arial Narrow" panose="020B0606020202030204" pitchFamily="34" charset="0"/>
              </a:rPr>
              <a:t>Languages and Mathematics (3,6,9) </a:t>
            </a:r>
            <a:r>
              <a:rPr lang="en-US" sz="2800" dirty="0">
                <a:latin typeface="Arial Narrow" panose="020B0606020202030204" pitchFamily="34" charset="0"/>
              </a:rPr>
              <a:t>that could be used in the assessment of learners prior to the commencement of the </a:t>
            </a:r>
            <a:r>
              <a:rPr lang="en-US" sz="2800" dirty="0" smtClean="0">
                <a:latin typeface="Arial Narrow" panose="020B0606020202030204" pitchFamily="34" charset="0"/>
              </a:rPr>
              <a:t>topic/section.</a:t>
            </a:r>
            <a:endParaRPr lang="en-US" sz="2800" dirty="0">
              <a:latin typeface="Arial Narrow" panose="020B0606020202030204" pitchFamily="34" charset="0"/>
            </a:endParaRPr>
          </a:p>
          <a:p>
            <a:pPr marL="514350" indent="-514350">
              <a:buAutoNum type="alphaLcParenR"/>
            </a:pPr>
            <a:r>
              <a:rPr lang="en-US" sz="2800" dirty="0">
                <a:latin typeface="Arial Narrow" panose="020B0606020202030204" pitchFamily="34" charset="0"/>
              </a:rPr>
              <a:t>The </a:t>
            </a:r>
            <a:r>
              <a:rPr lang="en-US" sz="2800" dirty="0">
                <a:solidFill>
                  <a:srgbClr val="FF0000"/>
                </a:solidFill>
                <a:latin typeface="Arial Narrow" panose="020B0606020202030204" pitchFamily="34" charset="0"/>
              </a:rPr>
              <a:t>diagnostics</a:t>
            </a:r>
            <a:r>
              <a:rPr lang="en-US" sz="2800" dirty="0">
                <a:latin typeface="Arial Narrow" panose="020B0606020202030204" pitchFamily="34" charset="0"/>
              </a:rPr>
              <a:t> emanating from the </a:t>
            </a:r>
            <a:r>
              <a:rPr lang="en-US" sz="2800" dirty="0" smtClean="0">
                <a:latin typeface="Arial Narrow" panose="020B0606020202030204" pitchFamily="34" charset="0"/>
              </a:rPr>
              <a:t>for </a:t>
            </a:r>
            <a:r>
              <a:rPr lang="en-US" sz="2800" dirty="0">
                <a:latin typeface="Arial Narrow" panose="020B0606020202030204" pitchFamily="34" charset="0"/>
              </a:rPr>
              <a:t>the learners in that subject, for that </a:t>
            </a:r>
            <a:r>
              <a:rPr lang="en-US" sz="2800" dirty="0" err="1" smtClean="0">
                <a:latin typeface="Arial Narrow" panose="020B0606020202030204" pitchFamily="34" charset="0"/>
              </a:rPr>
              <a:t>gra</a:t>
            </a:r>
            <a:r>
              <a:rPr lang="en-US" sz="2800" dirty="0" err="1">
                <a:solidFill>
                  <a:srgbClr val="FF0000"/>
                </a:solidFill>
                <a:latin typeface="Arial Narrow" panose="020B0606020202030204" pitchFamily="34" charset="0"/>
              </a:rPr>
              <a:t>baseline</a:t>
            </a:r>
            <a:r>
              <a:rPr lang="en-US" sz="2800" dirty="0">
                <a:solidFill>
                  <a:srgbClr val="FF0000"/>
                </a:solidFill>
                <a:latin typeface="Arial Narrow" panose="020B0606020202030204" pitchFamily="34" charset="0"/>
              </a:rPr>
              <a:t> testing will direct the teacher in planning the learning </a:t>
            </a:r>
            <a:r>
              <a:rPr lang="en-US" sz="2800" dirty="0" err="1" smtClean="0">
                <a:solidFill>
                  <a:srgbClr val="FF0000"/>
                </a:solidFill>
                <a:latin typeface="Arial Narrow" panose="020B0606020202030204" pitchFamily="34" charset="0"/>
              </a:rPr>
              <a:t>programmes</a:t>
            </a:r>
            <a:r>
              <a:rPr lang="en-US" sz="2800" dirty="0" smtClean="0">
                <a:latin typeface="Arial Narrow" panose="020B0606020202030204" pitchFamily="34" charset="0"/>
              </a:rPr>
              <a:t>.    </a:t>
            </a:r>
            <a:endParaRPr lang="en-US" sz="2800" dirty="0">
              <a:latin typeface="Arial Narrow" panose="020B0606020202030204" pitchFamily="34" charset="0"/>
            </a:endParaRPr>
          </a:p>
        </p:txBody>
      </p:sp>
      <p:sp>
        <p:nvSpPr>
          <p:cNvPr id="4" name="TextBox 3"/>
          <p:cNvSpPr txBox="1"/>
          <p:nvPr/>
        </p:nvSpPr>
        <p:spPr>
          <a:xfrm>
            <a:off x="7092280" y="6381328"/>
            <a:ext cx="732412" cy="369332"/>
          </a:xfrm>
          <a:prstGeom prst="rect">
            <a:avLst/>
          </a:prstGeom>
          <a:noFill/>
        </p:spPr>
        <p:txBody>
          <a:bodyPr wrap="square" rtlCol="0">
            <a:spAutoFit/>
          </a:bodyPr>
          <a:lstStyle/>
          <a:p>
            <a:r>
              <a:rPr lang="en-ZA" dirty="0" smtClean="0"/>
              <a:t>54</a:t>
            </a:r>
            <a:endParaRPr lang="en-ZA"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3781435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4" y="0"/>
            <a:ext cx="9111345" cy="1196752"/>
          </a:xfrm>
        </p:spPr>
        <p:txBody>
          <a:bodyPr>
            <a:normAutofit fontScale="90000"/>
          </a:bodyPr>
          <a:lstStyle/>
          <a:p>
            <a:r>
              <a:rPr lang="en-US" b="1" dirty="0">
                <a:solidFill>
                  <a:srgbClr val="C00000"/>
                </a:solidFill>
                <a:latin typeface="Arial Narrow" panose="020B0606020202030204" pitchFamily="34" charset="0"/>
              </a:rPr>
              <a:t>Designing the Learning Recovery </a:t>
            </a:r>
            <a:r>
              <a:rPr lang="en-US" b="1" dirty="0" err="1">
                <a:solidFill>
                  <a:srgbClr val="C00000"/>
                </a:solidFill>
                <a:latin typeface="Arial Narrow" panose="020B0606020202030204" pitchFamily="34" charset="0"/>
              </a:rPr>
              <a:t>Programme</a:t>
            </a:r>
            <a:r>
              <a:rPr lang="en-US" b="1" dirty="0">
                <a:solidFill>
                  <a:srgbClr val="C00000"/>
                </a:solidFill>
                <a:latin typeface="Arial Narrow" panose="020B0606020202030204" pitchFamily="34" charset="0"/>
              </a:rPr>
              <a:t> (LRP)</a:t>
            </a:r>
          </a:p>
        </p:txBody>
      </p:sp>
      <p:sp>
        <p:nvSpPr>
          <p:cNvPr id="3" name="Content Placeholder 2"/>
          <p:cNvSpPr>
            <a:spLocks noGrp="1"/>
          </p:cNvSpPr>
          <p:nvPr>
            <p:ph idx="1"/>
          </p:nvPr>
        </p:nvSpPr>
        <p:spPr>
          <a:xfrm>
            <a:off x="159834" y="1209138"/>
            <a:ext cx="8856984" cy="5094312"/>
          </a:xfrm>
        </p:spPr>
        <p:txBody>
          <a:bodyPr>
            <a:normAutofit fontScale="92500" lnSpcReduction="20000"/>
          </a:bodyPr>
          <a:lstStyle/>
          <a:p>
            <a:pPr marL="0" indent="0">
              <a:buNone/>
            </a:pPr>
            <a:r>
              <a:rPr lang="en-US" sz="2800" b="1" u="sng" dirty="0">
                <a:solidFill>
                  <a:srgbClr val="7030A0"/>
                </a:solidFill>
                <a:latin typeface="Arial Narrow" panose="020B0606020202030204" pitchFamily="34" charset="0"/>
              </a:rPr>
              <a:t>Key Components of the LRP </a:t>
            </a:r>
          </a:p>
          <a:p>
            <a:pPr marL="0" indent="0">
              <a:buNone/>
              <a:tabLst>
                <a:tab pos="452438" algn="l"/>
                <a:tab pos="536575" algn="l"/>
              </a:tabLst>
            </a:pPr>
            <a:r>
              <a:rPr lang="en-US" sz="2800" dirty="0">
                <a:latin typeface="Arial Narrow" panose="020B0606020202030204" pitchFamily="34" charset="0"/>
              </a:rPr>
              <a:t>a)  		The </a:t>
            </a:r>
            <a:r>
              <a:rPr lang="en-US" sz="2800" dirty="0" smtClean="0">
                <a:solidFill>
                  <a:srgbClr val="FF0000"/>
                </a:solidFill>
                <a:latin typeface="Arial Narrow" panose="020B0606020202030204" pitchFamily="34" charset="0"/>
              </a:rPr>
              <a:t>Recovery ATPs remains the official teaching plan</a:t>
            </a:r>
            <a:r>
              <a:rPr lang="en-US" sz="2800" dirty="0" smtClean="0">
                <a:latin typeface="Arial Narrow" panose="020B0606020202030204" pitchFamily="34" charset="0"/>
              </a:rPr>
              <a:t> to be 			implemented.</a:t>
            </a:r>
            <a:endParaRPr lang="en-US" sz="2800" dirty="0">
              <a:latin typeface="Arial Narrow" panose="020B0606020202030204" pitchFamily="34" charset="0"/>
            </a:endParaRPr>
          </a:p>
          <a:p>
            <a:pPr marL="514350" indent="-514350">
              <a:buAutoNum type="alphaLcParenR" startAt="2"/>
            </a:pPr>
            <a:r>
              <a:rPr lang="en-US" sz="2800" dirty="0">
                <a:latin typeface="Arial Narrow" panose="020B0606020202030204" pitchFamily="34" charset="0"/>
              </a:rPr>
              <a:t>Baseline Assessment and accompanying diagnostics.</a:t>
            </a:r>
          </a:p>
          <a:p>
            <a:pPr marL="514350" indent="-514350">
              <a:buAutoNum type="alphaLcParenR" startAt="2"/>
            </a:pPr>
            <a:r>
              <a:rPr lang="en-US" sz="2800" dirty="0">
                <a:solidFill>
                  <a:srgbClr val="FF0000"/>
                </a:solidFill>
                <a:latin typeface="Arial Narrow" panose="020B0606020202030204" pitchFamily="34" charset="0"/>
              </a:rPr>
              <a:t>Adoption of an Assessment for </a:t>
            </a:r>
            <a:r>
              <a:rPr lang="en-US" sz="2800" dirty="0" smtClean="0">
                <a:solidFill>
                  <a:srgbClr val="FF0000"/>
                </a:solidFill>
                <a:latin typeface="Arial Narrow" panose="020B0606020202030204" pitchFamily="34" charset="0"/>
              </a:rPr>
              <a:t>Learning </a:t>
            </a:r>
            <a:r>
              <a:rPr lang="en-US" sz="2800" dirty="0">
                <a:latin typeface="Arial Narrow" panose="020B0606020202030204" pitchFamily="34" charset="0"/>
              </a:rPr>
              <a:t>Methodology.</a:t>
            </a:r>
          </a:p>
          <a:p>
            <a:pPr marL="514350" indent="-514350">
              <a:buAutoNum type="alphaLcParenR" startAt="2"/>
            </a:pPr>
            <a:r>
              <a:rPr lang="en-US" sz="2800" dirty="0">
                <a:latin typeface="Arial Narrow" panose="020B0606020202030204" pitchFamily="34" charset="0"/>
              </a:rPr>
              <a:t>Focus on </a:t>
            </a:r>
            <a:r>
              <a:rPr lang="en-US" sz="2800" dirty="0">
                <a:solidFill>
                  <a:srgbClr val="FF0000"/>
                </a:solidFill>
                <a:latin typeface="Arial Narrow" panose="020B0606020202030204" pitchFamily="34" charset="0"/>
              </a:rPr>
              <a:t>Reading, Writing and Mathematics</a:t>
            </a:r>
            <a:r>
              <a:rPr lang="en-US" sz="2800" dirty="0">
                <a:latin typeface="Arial Narrow" panose="020B0606020202030204" pitchFamily="34" charset="0"/>
              </a:rPr>
              <a:t>.</a:t>
            </a:r>
          </a:p>
          <a:p>
            <a:pPr marL="514350" indent="-514350">
              <a:buAutoNum type="alphaLcParenR" startAt="2"/>
            </a:pPr>
            <a:r>
              <a:rPr lang="en-US" sz="2800" dirty="0">
                <a:latin typeface="Arial Narrow" panose="020B0606020202030204" pitchFamily="34" charset="0"/>
              </a:rPr>
              <a:t>Adaptive Learning using digital technologies.</a:t>
            </a:r>
          </a:p>
          <a:p>
            <a:pPr marL="514350" indent="-514350">
              <a:buAutoNum type="alphaLcParenR" startAt="2"/>
            </a:pPr>
            <a:r>
              <a:rPr lang="en-US" sz="2800" dirty="0">
                <a:latin typeface="Arial Narrow" panose="020B0606020202030204" pitchFamily="34" charset="0"/>
              </a:rPr>
              <a:t>Use of the </a:t>
            </a:r>
            <a:r>
              <a:rPr lang="en-US" sz="2800" dirty="0" smtClean="0">
                <a:latin typeface="Arial Narrow" panose="020B0606020202030204" pitchFamily="34" charset="0"/>
              </a:rPr>
              <a:t>Planners </a:t>
            </a:r>
            <a:r>
              <a:rPr lang="en-US" sz="2800" dirty="0">
                <a:latin typeface="Arial Narrow" panose="020B0606020202030204" pitchFamily="34" charset="0"/>
              </a:rPr>
              <a:t>and </a:t>
            </a:r>
            <a:r>
              <a:rPr lang="en-US" sz="2800" dirty="0" smtClean="0">
                <a:latin typeface="Arial Narrow" panose="020B0606020202030204" pitchFamily="34" charset="0"/>
              </a:rPr>
              <a:t>Trackers (GET).</a:t>
            </a:r>
            <a:endParaRPr lang="en-US" sz="2800" dirty="0">
              <a:latin typeface="Arial Narrow" panose="020B0606020202030204" pitchFamily="34" charset="0"/>
            </a:endParaRPr>
          </a:p>
          <a:p>
            <a:pPr marL="0" indent="0">
              <a:buNone/>
            </a:pPr>
            <a:endParaRPr lang="en-US" sz="2800" dirty="0">
              <a:latin typeface="Arial Narrow" panose="020B0606020202030204" pitchFamily="34" charset="0"/>
            </a:endParaRPr>
          </a:p>
          <a:p>
            <a:pPr marL="0" indent="0">
              <a:buNone/>
            </a:pPr>
            <a:r>
              <a:rPr lang="en-US" sz="2800" b="1" u="sng" dirty="0">
                <a:solidFill>
                  <a:srgbClr val="7030A0"/>
                </a:solidFill>
                <a:latin typeface="Arial Narrow" panose="020B0606020202030204" pitchFamily="34" charset="0"/>
              </a:rPr>
              <a:t>Teacher Development  and Capacitation  </a:t>
            </a:r>
            <a:r>
              <a:rPr lang="en-US" sz="2800" dirty="0">
                <a:latin typeface="Arial Narrow" panose="020B0606020202030204" pitchFamily="34" charset="0"/>
              </a:rPr>
              <a:t>	</a:t>
            </a:r>
          </a:p>
          <a:p>
            <a:pPr marL="514350" indent="-514350">
              <a:buAutoNum type="alphaLcParenR"/>
            </a:pPr>
            <a:r>
              <a:rPr lang="en-US" sz="2800" dirty="0">
                <a:latin typeface="Arial Narrow" panose="020B0606020202030204" pitchFamily="34" charset="0"/>
              </a:rPr>
              <a:t>Establishment of an intensive teacher development </a:t>
            </a:r>
            <a:r>
              <a:rPr lang="en-US" sz="2800" dirty="0" err="1">
                <a:latin typeface="Arial Narrow" panose="020B0606020202030204" pitchFamily="34" charset="0"/>
              </a:rPr>
              <a:t>programme</a:t>
            </a:r>
            <a:r>
              <a:rPr lang="en-US" sz="2800" dirty="0">
                <a:latin typeface="Arial Narrow" panose="020B0606020202030204" pitchFamily="34" charset="0"/>
              </a:rPr>
              <a:t> to effectively utilize all the LRP components.</a:t>
            </a:r>
          </a:p>
          <a:p>
            <a:pPr marL="0" indent="0">
              <a:buNone/>
            </a:pPr>
            <a:r>
              <a:rPr lang="en-US" sz="2800" dirty="0">
                <a:latin typeface="Arial Narrow" panose="020B0606020202030204" pitchFamily="34" charset="0"/>
              </a:rPr>
              <a:t> </a:t>
            </a:r>
          </a:p>
          <a:p>
            <a:pPr marL="0" indent="0">
              <a:buNone/>
            </a:pPr>
            <a:endParaRPr lang="en-US" sz="2800" b="1" u="sng" dirty="0">
              <a:solidFill>
                <a:srgbClr val="7030A0"/>
              </a:solidFill>
              <a:latin typeface="Arial Narrow" panose="020B0606020202030204" pitchFamily="34" charset="0"/>
            </a:endParaRPr>
          </a:p>
        </p:txBody>
      </p:sp>
      <p:sp>
        <p:nvSpPr>
          <p:cNvPr id="4" name="TextBox 3"/>
          <p:cNvSpPr txBox="1"/>
          <p:nvPr/>
        </p:nvSpPr>
        <p:spPr>
          <a:xfrm>
            <a:off x="7092280" y="6381328"/>
            <a:ext cx="732412" cy="369332"/>
          </a:xfrm>
          <a:prstGeom prst="rect">
            <a:avLst/>
          </a:prstGeom>
          <a:noFill/>
        </p:spPr>
        <p:txBody>
          <a:bodyPr wrap="square" rtlCol="0">
            <a:spAutoFit/>
          </a:bodyPr>
          <a:lstStyle/>
          <a:p>
            <a:r>
              <a:rPr lang="en-ZA" dirty="0" smtClean="0"/>
              <a:t>55</a:t>
            </a:r>
            <a:endParaRPr lang="en-ZA"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229330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4" y="0"/>
            <a:ext cx="9111345" cy="1052736"/>
          </a:xfrm>
        </p:spPr>
        <p:txBody>
          <a:bodyPr>
            <a:normAutofit fontScale="90000"/>
          </a:bodyPr>
          <a:lstStyle/>
          <a:p>
            <a:r>
              <a:rPr lang="en-US" b="1" dirty="0">
                <a:solidFill>
                  <a:srgbClr val="C00000"/>
                </a:solidFill>
                <a:latin typeface="Arial Narrow" panose="020B0606020202030204" pitchFamily="34" charset="0"/>
              </a:rPr>
              <a:t>Implementation of the Learning Recovery </a:t>
            </a:r>
            <a:r>
              <a:rPr lang="en-US" b="1" dirty="0" err="1">
                <a:solidFill>
                  <a:srgbClr val="C00000"/>
                </a:solidFill>
                <a:latin typeface="Arial Narrow" panose="020B0606020202030204" pitchFamily="34" charset="0"/>
              </a:rPr>
              <a:t>Programme</a:t>
            </a:r>
            <a:endParaRPr lang="en-US" b="1" dirty="0">
              <a:solidFill>
                <a:srgbClr val="C00000"/>
              </a:solidFill>
              <a:latin typeface="Arial Narrow" panose="020B0606020202030204" pitchFamily="34" charset="0"/>
            </a:endParaRPr>
          </a:p>
        </p:txBody>
      </p:sp>
      <p:sp>
        <p:nvSpPr>
          <p:cNvPr id="3" name="Content Placeholder 2"/>
          <p:cNvSpPr>
            <a:spLocks noGrp="1"/>
          </p:cNvSpPr>
          <p:nvPr>
            <p:ph idx="1"/>
          </p:nvPr>
        </p:nvSpPr>
        <p:spPr>
          <a:xfrm>
            <a:off x="395536" y="1196752"/>
            <a:ext cx="8424936" cy="5094312"/>
          </a:xfrm>
        </p:spPr>
        <p:txBody>
          <a:bodyPr>
            <a:normAutofit/>
          </a:bodyPr>
          <a:lstStyle/>
          <a:p>
            <a:pPr marL="0" indent="0">
              <a:buNone/>
            </a:pPr>
            <a:r>
              <a:rPr lang="en-US" sz="2800" b="1" u="sng" dirty="0">
                <a:solidFill>
                  <a:srgbClr val="7030A0"/>
                </a:solidFill>
                <a:latin typeface="Arial Narrow" panose="020B0606020202030204" pitchFamily="34" charset="0"/>
              </a:rPr>
              <a:t>Support for Teaching and Learning</a:t>
            </a:r>
          </a:p>
          <a:p>
            <a:pPr marL="514350" indent="-514350">
              <a:buAutoNum type="alphaLcParenR"/>
            </a:pPr>
            <a:r>
              <a:rPr lang="en-US" sz="2800" dirty="0">
                <a:latin typeface="Arial Narrow" panose="020B0606020202030204" pitchFamily="34" charset="0"/>
              </a:rPr>
              <a:t>Subject Advisory Support</a:t>
            </a:r>
          </a:p>
          <a:p>
            <a:pPr marL="514350" indent="-514350">
              <a:buAutoNum type="alphaLcParenR"/>
            </a:pPr>
            <a:endParaRPr lang="en-US" sz="2800" dirty="0">
              <a:latin typeface="Arial Narrow" panose="020B0606020202030204" pitchFamily="34" charset="0"/>
            </a:endParaRPr>
          </a:p>
          <a:p>
            <a:pPr marL="514350" indent="-514350">
              <a:buAutoNum type="alphaLcParenR"/>
            </a:pPr>
            <a:r>
              <a:rPr lang="en-US" sz="2800" dirty="0">
                <a:latin typeface="Arial Narrow" panose="020B0606020202030204" pitchFamily="34" charset="0"/>
              </a:rPr>
              <a:t>Management Support</a:t>
            </a:r>
          </a:p>
          <a:p>
            <a:pPr marL="514350" indent="-514350">
              <a:buAutoNum type="alphaLcParenR"/>
            </a:pPr>
            <a:endParaRPr lang="en-US" sz="2800" dirty="0">
              <a:latin typeface="Arial Narrow" panose="020B0606020202030204" pitchFamily="34" charset="0"/>
            </a:endParaRPr>
          </a:p>
          <a:p>
            <a:pPr marL="514350" indent="-514350">
              <a:buAutoNum type="alphaLcParenR"/>
            </a:pPr>
            <a:r>
              <a:rPr lang="en-US" sz="2800" dirty="0">
                <a:latin typeface="Arial Narrow" panose="020B0606020202030204" pitchFamily="34" charset="0"/>
              </a:rPr>
              <a:t>Support Material</a:t>
            </a:r>
          </a:p>
          <a:p>
            <a:pPr marL="0" indent="0">
              <a:buNone/>
            </a:pPr>
            <a:endParaRPr lang="en-US" sz="2800" b="1" u="sng" dirty="0">
              <a:solidFill>
                <a:srgbClr val="7030A0"/>
              </a:solidFill>
              <a:latin typeface="Arial Narrow" panose="020B0606020202030204" pitchFamily="34" charset="0"/>
            </a:endParaRPr>
          </a:p>
        </p:txBody>
      </p:sp>
      <p:sp>
        <p:nvSpPr>
          <p:cNvPr id="4" name="TextBox 3"/>
          <p:cNvSpPr txBox="1"/>
          <p:nvPr/>
        </p:nvSpPr>
        <p:spPr>
          <a:xfrm>
            <a:off x="7092280" y="6381328"/>
            <a:ext cx="732412" cy="369332"/>
          </a:xfrm>
          <a:prstGeom prst="rect">
            <a:avLst/>
          </a:prstGeom>
          <a:noFill/>
        </p:spPr>
        <p:txBody>
          <a:bodyPr wrap="square" rtlCol="0">
            <a:spAutoFit/>
          </a:bodyPr>
          <a:lstStyle/>
          <a:p>
            <a:r>
              <a:rPr lang="en-ZA" dirty="0" smtClean="0"/>
              <a:t>56</a:t>
            </a:r>
            <a:endParaRPr lang="en-ZA"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1671897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5" y="0"/>
            <a:ext cx="8229600" cy="836712"/>
          </a:xfrm>
        </p:spPr>
        <p:txBody>
          <a:bodyPr/>
          <a:lstStyle/>
          <a:p>
            <a:r>
              <a:rPr lang="en-US" b="1" dirty="0">
                <a:solidFill>
                  <a:srgbClr val="C00000"/>
                </a:solidFill>
                <a:latin typeface="Arial Narrow" panose="020B0606020202030204" pitchFamily="34" charset="0"/>
              </a:rPr>
              <a:t>Monitoring and Evaluation</a:t>
            </a:r>
          </a:p>
        </p:txBody>
      </p:sp>
      <p:sp>
        <p:nvSpPr>
          <p:cNvPr id="3" name="Content Placeholder 2"/>
          <p:cNvSpPr>
            <a:spLocks noGrp="1"/>
          </p:cNvSpPr>
          <p:nvPr>
            <p:ph idx="1"/>
          </p:nvPr>
        </p:nvSpPr>
        <p:spPr>
          <a:xfrm>
            <a:off x="395536" y="836712"/>
            <a:ext cx="8496944" cy="5454352"/>
          </a:xfrm>
        </p:spPr>
        <p:txBody>
          <a:bodyPr>
            <a:normAutofit/>
          </a:bodyPr>
          <a:lstStyle/>
          <a:p>
            <a:pPr marL="514350" indent="-514350">
              <a:lnSpc>
                <a:spcPct val="150000"/>
              </a:lnSpc>
              <a:buAutoNum type="alphaLcParenR"/>
            </a:pPr>
            <a:r>
              <a:rPr lang="en-US" sz="2800" dirty="0">
                <a:latin typeface="Arial Narrow" panose="020B0606020202030204" pitchFamily="34" charset="0"/>
              </a:rPr>
              <a:t>Significance of Monitoring and Evaluation</a:t>
            </a:r>
          </a:p>
          <a:p>
            <a:pPr marL="514350" indent="-514350">
              <a:lnSpc>
                <a:spcPct val="150000"/>
              </a:lnSpc>
              <a:buAutoNum type="alphaLcParenR"/>
            </a:pPr>
            <a:r>
              <a:rPr lang="en-US" sz="2800" dirty="0" smtClean="0">
                <a:latin typeface="Arial Narrow" panose="020B0606020202030204" pitchFamily="34" charset="0"/>
              </a:rPr>
              <a:t>Monitoring </a:t>
            </a:r>
            <a:r>
              <a:rPr lang="en-US" sz="2800" dirty="0">
                <a:latin typeface="Arial Narrow" panose="020B0606020202030204" pitchFamily="34" charset="0"/>
              </a:rPr>
              <a:t>and Evaluation at Classroom Level</a:t>
            </a:r>
          </a:p>
          <a:p>
            <a:pPr marL="514350" indent="-514350">
              <a:lnSpc>
                <a:spcPct val="150000"/>
              </a:lnSpc>
              <a:buAutoNum type="alphaLcParenR"/>
            </a:pPr>
            <a:r>
              <a:rPr lang="en-US" sz="2800" dirty="0">
                <a:latin typeface="Arial Narrow" panose="020B0606020202030204" pitchFamily="34" charset="0"/>
              </a:rPr>
              <a:t>Monitoring by District</a:t>
            </a:r>
          </a:p>
          <a:p>
            <a:pPr marL="514350" indent="-514350">
              <a:lnSpc>
                <a:spcPct val="150000"/>
              </a:lnSpc>
              <a:buAutoNum type="alphaLcParenR"/>
            </a:pPr>
            <a:r>
              <a:rPr lang="en-US" sz="2800" dirty="0">
                <a:latin typeface="Arial Narrow" panose="020B0606020202030204" pitchFamily="34" charset="0"/>
              </a:rPr>
              <a:t>Monitoring by </a:t>
            </a:r>
            <a:r>
              <a:rPr lang="en-US" sz="2800" dirty="0" smtClean="0">
                <a:latin typeface="Arial Narrow" panose="020B0606020202030204" pitchFamily="34" charset="0"/>
              </a:rPr>
              <a:t>Province</a:t>
            </a:r>
            <a:endParaRPr lang="en-US" sz="2800" dirty="0">
              <a:latin typeface="Arial Narrow" panose="020B0606020202030204" pitchFamily="34" charset="0"/>
            </a:endParaRPr>
          </a:p>
          <a:p>
            <a:pPr marL="514350" indent="-514350">
              <a:lnSpc>
                <a:spcPct val="150000"/>
              </a:lnSpc>
              <a:buAutoNum type="alphaLcParenR"/>
            </a:pPr>
            <a:r>
              <a:rPr lang="en-US" sz="2800" dirty="0">
                <a:latin typeface="Arial Narrow" panose="020B0606020202030204" pitchFamily="34" charset="0"/>
              </a:rPr>
              <a:t>Monitoring by DBE</a:t>
            </a:r>
          </a:p>
          <a:p>
            <a:pPr marL="0" indent="0">
              <a:buNone/>
            </a:pPr>
            <a:endParaRPr lang="en-US" sz="2800" b="1" u="sng" dirty="0">
              <a:solidFill>
                <a:srgbClr val="7030A0"/>
              </a:solidFill>
              <a:latin typeface="Arial Narrow" panose="020B0606020202030204" pitchFamily="34" charset="0"/>
            </a:endParaRPr>
          </a:p>
        </p:txBody>
      </p:sp>
      <p:sp>
        <p:nvSpPr>
          <p:cNvPr id="4" name="TextBox 3"/>
          <p:cNvSpPr txBox="1"/>
          <p:nvPr/>
        </p:nvSpPr>
        <p:spPr>
          <a:xfrm>
            <a:off x="7092280" y="6381328"/>
            <a:ext cx="732412" cy="369332"/>
          </a:xfrm>
          <a:prstGeom prst="rect">
            <a:avLst/>
          </a:prstGeom>
          <a:noFill/>
        </p:spPr>
        <p:txBody>
          <a:bodyPr wrap="square" rtlCol="0">
            <a:spAutoFit/>
          </a:bodyPr>
          <a:lstStyle/>
          <a:p>
            <a:r>
              <a:rPr lang="en-ZA" dirty="0" smtClean="0"/>
              <a:t>57</a:t>
            </a:r>
            <a:endParaRPr lang="en-ZA"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1350993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116632"/>
            <a:ext cx="8928992" cy="5328592"/>
          </a:xfrm>
        </p:spPr>
        <p:style>
          <a:lnRef idx="2">
            <a:schemeClr val="accent2"/>
          </a:lnRef>
          <a:fillRef idx="1">
            <a:schemeClr val="lt1"/>
          </a:fillRef>
          <a:effectRef idx="0">
            <a:schemeClr val="accent2"/>
          </a:effectRef>
          <a:fontRef idx="minor">
            <a:schemeClr val="dk1"/>
          </a:fontRef>
        </p:style>
        <p:txBody>
          <a:bodyPr>
            <a:normAutofit/>
          </a:bodyPr>
          <a:lstStyle/>
          <a:p>
            <a:r>
              <a:rPr lang="en-US" sz="6000" b="1" dirty="0">
                <a:solidFill>
                  <a:srgbClr val="C00000"/>
                </a:solidFill>
                <a:latin typeface="Arial Narrow" panose="020B0606020202030204" pitchFamily="34" charset="0"/>
              </a:rPr>
              <a:t/>
            </a:r>
            <a:br>
              <a:rPr lang="en-US" sz="6000" b="1" dirty="0">
                <a:solidFill>
                  <a:srgbClr val="C00000"/>
                </a:solidFill>
                <a:latin typeface="Arial Narrow" panose="020B0606020202030204" pitchFamily="34" charset="0"/>
              </a:rPr>
            </a:br>
            <a:r>
              <a:rPr lang="en-US" sz="6000" b="1" dirty="0">
                <a:solidFill>
                  <a:schemeClr val="tx1"/>
                </a:solidFill>
                <a:latin typeface="Arial Narrow" panose="020B0606020202030204" pitchFamily="34" charset="0"/>
              </a:rPr>
              <a:t>THEORY OF CHANGE</a:t>
            </a:r>
            <a:br>
              <a:rPr lang="en-US" sz="6000" b="1" dirty="0">
                <a:solidFill>
                  <a:schemeClr val="tx1"/>
                </a:solidFill>
                <a:latin typeface="Arial Narrow" panose="020B0606020202030204" pitchFamily="34" charset="0"/>
              </a:rPr>
            </a:br>
            <a:endParaRPr lang="en-US" sz="6000" b="1" dirty="0">
              <a:solidFill>
                <a:schemeClr val="tx1"/>
              </a:solidFill>
              <a:latin typeface="Arial Narrow" panose="020B0606020202030204" pitchFamily="34" charset="0"/>
            </a:endParaRPr>
          </a:p>
        </p:txBody>
      </p:sp>
      <p:sp>
        <p:nvSpPr>
          <p:cNvPr id="3" name="TextBox 2"/>
          <p:cNvSpPr txBox="1"/>
          <p:nvPr/>
        </p:nvSpPr>
        <p:spPr>
          <a:xfrm>
            <a:off x="7092280" y="6381328"/>
            <a:ext cx="732412" cy="369332"/>
          </a:xfrm>
          <a:prstGeom prst="rect">
            <a:avLst/>
          </a:prstGeom>
          <a:noFill/>
        </p:spPr>
        <p:txBody>
          <a:bodyPr wrap="square" rtlCol="0">
            <a:spAutoFit/>
          </a:bodyPr>
          <a:lstStyle/>
          <a:p>
            <a:r>
              <a:rPr lang="en-ZA" dirty="0" smtClean="0"/>
              <a:t>58</a:t>
            </a:r>
            <a:endParaRPr lang="en-ZA"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675390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75000"/>
                  </a:schemeClr>
                </a:solidFill>
                <a:latin typeface="Arial Narrow" panose="020B0606020202030204" pitchFamily="34" charset="0"/>
              </a:rPr>
              <a:t>Theory of Change</a:t>
            </a:r>
          </a:p>
        </p:txBody>
      </p:sp>
      <p:sp>
        <p:nvSpPr>
          <p:cNvPr id="3" name="Content Placeholder 2"/>
          <p:cNvSpPr>
            <a:spLocks noGrp="1"/>
          </p:cNvSpPr>
          <p:nvPr>
            <p:ph idx="1"/>
          </p:nvPr>
        </p:nvSpPr>
        <p:spPr>
          <a:xfrm>
            <a:off x="457200" y="1484784"/>
            <a:ext cx="8229600" cy="4525963"/>
          </a:xfrm>
        </p:spPr>
        <p:txBody>
          <a:bodyPr/>
          <a:lstStyle/>
          <a:p>
            <a:pPr marL="0" indent="0">
              <a:buNone/>
            </a:pPr>
            <a:r>
              <a:rPr lang="en-US" dirty="0"/>
              <a:t> </a:t>
            </a:r>
          </a:p>
        </p:txBody>
      </p:sp>
      <p:graphicFrame>
        <p:nvGraphicFramePr>
          <p:cNvPr id="4" name="Diagram 3"/>
          <p:cNvGraphicFramePr/>
          <p:nvPr>
            <p:extLst/>
          </p:nvPr>
        </p:nvGraphicFramePr>
        <p:xfrm>
          <a:off x="1259632" y="1340768"/>
          <a:ext cx="6720408"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092280" y="6381328"/>
            <a:ext cx="732412" cy="369332"/>
          </a:xfrm>
          <a:prstGeom prst="rect">
            <a:avLst/>
          </a:prstGeom>
          <a:noFill/>
        </p:spPr>
        <p:txBody>
          <a:bodyPr wrap="square" rtlCol="0">
            <a:spAutoFit/>
          </a:bodyPr>
          <a:lstStyle/>
          <a:p>
            <a:r>
              <a:rPr lang="en-ZA" dirty="0" smtClean="0"/>
              <a:t>59</a:t>
            </a:r>
            <a:endParaRPr lang="en-ZA" dirty="0"/>
          </a:p>
        </p:txBody>
      </p:sp>
      <p:pic>
        <p:nvPicPr>
          <p:cNvPr id="6" name="Picture 5"/>
          <p:cNvPicPr>
            <a:picLocks noChangeAspect="1"/>
          </p:cNvPicPr>
          <p:nvPr/>
        </p:nvPicPr>
        <p:blipFill>
          <a:blip r:embed="rId7"/>
          <a:stretch>
            <a:fillRect/>
          </a:stretch>
        </p:blipFill>
        <p:spPr>
          <a:xfrm>
            <a:off x="0" y="6126164"/>
            <a:ext cx="1691680" cy="731835"/>
          </a:xfrm>
          <a:prstGeom prst="rect">
            <a:avLst/>
          </a:prstGeom>
        </p:spPr>
      </p:pic>
    </p:spTree>
    <p:extLst>
      <p:ext uri="{BB962C8B-B14F-4D97-AF65-F5344CB8AC3E}">
        <p14:creationId xmlns:p14="http://schemas.microsoft.com/office/powerpoint/2010/main" val="179759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3"/>
          <p:cNvSpPr>
            <a:spLocks noGrp="1"/>
          </p:cNvSpPr>
          <p:nvPr>
            <p:ph type="title"/>
          </p:nvPr>
        </p:nvSpPr>
        <p:spPr>
          <a:xfrm>
            <a:off x="107504" y="142875"/>
            <a:ext cx="8579296" cy="765845"/>
          </a:xfrm>
        </p:spPr>
        <p:txBody>
          <a:bodyPr>
            <a:noAutofit/>
          </a:bodyPr>
          <a:lstStyle/>
          <a:p>
            <a:pPr eaLnBrk="1" hangingPunct="1"/>
            <a:r>
              <a:rPr lang="en-ZA" b="1" dirty="0">
                <a:solidFill>
                  <a:schemeClr val="accent2">
                    <a:lumMod val="75000"/>
                  </a:schemeClr>
                </a:solidFill>
                <a:cs typeface="Arial" panose="020B0604020202020204" pitchFamily="34" charset="0"/>
              </a:rPr>
              <a:t>STRATEGIC DIRECTION</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46E3EDA9-E6AD-48B3-802B-314BBC816E01}" type="slidenum">
              <a:rPr lang="en-ZA"/>
              <a:pPr>
                <a:defRPr/>
              </a:pPr>
              <a:t>6</a:t>
            </a:fld>
            <a:endParaRPr lang="en-ZA" dirty="0"/>
          </a:p>
        </p:txBody>
      </p:sp>
      <p:sp>
        <p:nvSpPr>
          <p:cNvPr id="24581" name="Content Placeholder 14"/>
          <p:cNvSpPr>
            <a:spLocks noGrp="1"/>
          </p:cNvSpPr>
          <p:nvPr>
            <p:ph idx="1"/>
          </p:nvPr>
        </p:nvSpPr>
        <p:spPr>
          <a:xfrm>
            <a:off x="35496" y="857250"/>
            <a:ext cx="9108504" cy="411510"/>
          </a:xfrm>
        </p:spPr>
        <p:txBody>
          <a:bodyPr>
            <a:normAutofit fontScale="47500" lnSpcReduction="20000"/>
          </a:bodyPr>
          <a:lstStyle/>
          <a:p>
            <a:pPr algn="ctr" eaLnBrk="1" hangingPunct="1">
              <a:buFont typeface="Arial" charset="0"/>
              <a:buNone/>
            </a:pPr>
            <a:r>
              <a:rPr lang="en-ZA" sz="3100" b="1" dirty="0">
                <a:solidFill>
                  <a:schemeClr val="accent2">
                    <a:lumMod val="75000"/>
                  </a:schemeClr>
                </a:solidFill>
                <a:latin typeface="Arial" panose="020B0604020202020204" pitchFamily="34" charset="0"/>
                <a:cs typeface="Arial" panose="020B0604020202020204" pitchFamily="34" charset="0"/>
              </a:rPr>
              <a:t>How the sector plan relates to Sustainable Development Goals and other plans (and reports)</a:t>
            </a:r>
            <a:endParaRPr lang="en-ZA" dirty="0">
              <a:solidFill>
                <a:schemeClr val="accent2">
                  <a:lumMod val="75000"/>
                </a:schemeClr>
              </a:solidFill>
            </a:endParaRPr>
          </a:p>
          <a:p>
            <a:pPr eaLnBrk="1" hangingPunct="1"/>
            <a:endParaRPr lang="en-ZA" sz="2800" dirty="0"/>
          </a:p>
        </p:txBody>
      </p:sp>
      <p:sp>
        <p:nvSpPr>
          <p:cNvPr id="8" name="Content Placeholder 14"/>
          <p:cNvSpPr txBox="1">
            <a:spLocks/>
          </p:cNvSpPr>
          <p:nvPr/>
        </p:nvSpPr>
        <p:spPr bwMode="auto">
          <a:xfrm>
            <a:off x="3580944" y="1137127"/>
            <a:ext cx="3690768" cy="1661319"/>
          </a:xfrm>
          <a:prstGeom prst="rect">
            <a:avLst/>
          </a:prstGeom>
          <a:solidFill>
            <a:srgbClr val="CCFFFF"/>
          </a:solidFill>
          <a:ln w="9525">
            <a:solidFill>
              <a:schemeClr val="tx1"/>
            </a:solidFill>
            <a:miter lim="800000"/>
            <a:headEnd/>
            <a:tailEnd/>
          </a:ln>
        </p:spPr>
        <p:txBody>
          <a:bodyPr/>
          <a:lstStyle/>
          <a:p>
            <a:pPr algn="ctr">
              <a:defRPr/>
            </a:pPr>
            <a:r>
              <a:rPr lang="en-ZA" dirty="0">
                <a:latin typeface="Arial" panose="020B0604020202020204" pitchFamily="34" charset="0"/>
                <a:cs typeface="Arial" panose="020B0604020202020204" pitchFamily="34" charset="0"/>
              </a:rPr>
              <a:t>Sector plan</a:t>
            </a:r>
          </a:p>
          <a:p>
            <a:pPr algn="ctr">
              <a:defRPr/>
            </a:pPr>
            <a:r>
              <a:rPr lang="en-ZA" i="1" dirty="0">
                <a:latin typeface="Arial" panose="020B0604020202020204" pitchFamily="34" charset="0"/>
                <a:cs typeface="Arial" panose="020B0604020202020204" pitchFamily="34" charset="0"/>
              </a:rPr>
              <a:t>Action Plan to 2024: Towards the realisation of Schooling 2030 (</a:t>
            </a:r>
            <a:r>
              <a:rPr lang="en-ZA" b="1" i="1" dirty="0">
                <a:latin typeface="Arial" panose="020B0604020202020204" pitchFamily="34" charset="0"/>
                <a:cs typeface="Arial" panose="020B0604020202020204" pitchFamily="34" charset="0"/>
              </a:rPr>
              <a:t>access, redress, equity, inclusivity, quality, &amp; efficiency</a:t>
            </a:r>
            <a:r>
              <a:rPr lang="en-ZA" i="1" dirty="0">
                <a:latin typeface="Arial" panose="020B0604020202020204" pitchFamily="34" charset="0"/>
                <a:cs typeface="Arial" panose="020B0604020202020204" pitchFamily="34" charset="0"/>
              </a:rPr>
              <a:t>)</a:t>
            </a:r>
          </a:p>
          <a:p>
            <a:pPr marL="742950" lvl="1" indent="-285750" algn="ctr">
              <a:spcBef>
                <a:spcPct val="20000"/>
              </a:spcBef>
              <a:buFont typeface="Arial" charset="0"/>
              <a:buNone/>
              <a:defRPr/>
            </a:pPr>
            <a:endParaRPr lang="en-ZA" i="1" dirty="0">
              <a:latin typeface="+mn-lt"/>
              <a:cs typeface="+mn-cs"/>
            </a:endParaRPr>
          </a:p>
          <a:p>
            <a:pPr marL="342900" indent="-342900" algn="ctr">
              <a:spcBef>
                <a:spcPct val="20000"/>
              </a:spcBef>
              <a:buFont typeface="Arial" charset="0"/>
              <a:buChar char="•"/>
              <a:defRPr/>
            </a:pPr>
            <a:endParaRPr lang="en-ZA" i="1" dirty="0">
              <a:latin typeface="+mn-lt"/>
              <a:cs typeface="+mn-cs"/>
            </a:endParaRPr>
          </a:p>
        </p:txBody>
      </p:sp>
      <p:sp>
        <p:nvSpPr>
          <p:cNvPr id="24583" name="Content Placeholder 14"/>
          <p:cNvSpPr txBox="1">
            <a:spLocks/>
          </p:cNvSpPr>
          <p:nvPr/>
        </p:nvSpPr>
        <p:spPr bwMode="auto">
          <a:xfrm>
            <a:off x="395537" y="2857500"/>
            <a:ext cx="2533402" cy="642938"/>
          </a:xfrm>
          <a:prstGeom prst="rect">
            <a:avLst/>
          </a:prstGeom>
          <a:solidFill>
            <a:srgbClr val="CCFFFF"/>
          </a:solidFill>
          <a:ln w="9525">
            <a:solidFill>
              <a:schemeClr val="tx1"/>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ZA" dirty="0"/>
              <a:t>Medium Term Strategic Framework (MTSF)</a:t>
            </a:r>
          </a:p>
        </p:txBody>
      </p:sp>
      <p:sp>
        <p:nvSpPr>
          <p:cNvPr id="10" name="Content Placeholder 14"/>
          <p:cNvSpPr txBox="1">
            <a:spLocks/>
          </p:cNvSpPr>
          <p:nvPr/>
        </p:nvSpPr>
        <p:spPr bwMode="auto">
          <a:xfrm>
            <a:off x="500063" y="1714500"/>
            <a:ext cx="2428875" cy="928688"/>
          </a:xfrm>
          <a:prstGeom prst="rect">
            <a:avLst/>
          </a:prstGeom>
          <a:solidFill>
            <a:schemeClr val="accent6">
              <a:lumMod val="20000"/>
              <a:lumOff val="80000"/>
            </a:schemeClr>
          </a:solidFill>
          <a:ln w="9525">
            <a:solidFill>
              <a:schemeClr val="tx1"/>
            </a:solidFill>
            <a:miter lim="800000"/>
            <a:headEnd/>
            <a:tailEnd/>
          </a:ln>
        </p:spPr>
        <p:txBody>
          <a:bodyPr/>
          <a:lstStyle/>
          <a:p>
            <a:pPr algn="ctr">
              <a:defRPr/>
            </a:pPr>
            <a:r>
              <a:rPr lang="en-ZA" dirty="0">
                <a:latin typeface="Arial" panose="020B0604020202020204" pitchFamily="34" charset="0"/>
                <a:cs typeface="Arial" panose="020B0604020202020204" pitchFamily="34" charset="0"/>
              </a:rPr>
              <a:t>NATIONAL DEVELOPMENT PLAN (NDP)</a:t>
            </a:r>
          </a:p>
          <a:p>
            <a:pPr marL="342900" indent="-342900" algn="ctr">
              <a:spcBef>
                <a:spcPct val="20000"/>
              </a:spcBef>
              <a:buFont typeface="Arial" charset="0"/>
              <a:buChar char="•"/>
              <a:defRPr/>
            </a:pPr>
            <a:endParaRPr lang="en-ZA" dirty="0"/>
          </a:p>
        </p:txBody>
      </p:sp>
      <p:sp>
        <p:nvSpPr>
          <p:cNvPr id="11" name="Content Placeholder 14"/>
          <p:cNvSpPr txBox="1">
            <a:spLocks/>
          </p:cNvSpPr>
          <p:nvPr/>
        </p:nvSpPr>
        <p:spPr bwMode="auto">
          <a:xfrm>
            <a:off x="3714750" y="3286125"/>
            <a:ext cx="1714500" cy="1000125"/>
          </a:xfrm>
          <a:prstGeom prst="rect">
            <a:avLst/>
          </a:prstGeom>
          <a:solidFill>
            <a:srgbClr val="CCFFFF"/>
          </a:solidFill>
          <a:ln w="9525">
            <a:solidFill>
              <a:schemeClr val="tx1"/>
            </a:solidFill>
            <a:miter lim="800000"/>
            <a:headEnd/>
            <a:tailEnd/>
          </a:ln>
        </p:spPr>
        <p:txBody>
          <a:bodyPr/>
          <a:lstStyle/>
          <a:p>
            <a:pPr algn="ctr">
              <a:defRPr/>
            </a:pPr>
            <a:r>
              <a:rPr lang="en-ZA" dirty="0">
                <a:latin typeface="Arial" pitchFamily="34" charset="0"/>
                <a:cs typeface="Arial" pitchFamily="34" charset="0"/>
              </a:rPr>
              <a:t>DBE and PED five-year strategic plans</a:t>
            </a:r>
          </a:p>
          <a:p>
            <a:pPr marL="342900" indent="-342900" algn="ctr">
              <a:spcBef>
                <a:spcPct val="20000"/>
              </a:spcBef>
              <a:buFont typeface="Arial" charset="0"/>
              <a:buChar char="•"/>
              <a:defRPr/>
            </a:pPr>
            <a:endParaRPr lang="en-ZA" dirty="0">
              <a:latin typeface="Arial" pitchFamily="34" charset="0"/>
              <a:cs typeface="Arial" pitchFamily="34" charset="0"/>
            </a:endParaRPr>
          </a:p>
        </p:txBody>
      </p:sp>
      <p:sp>
        <p:nvSpPr>
          <p:cNvPr id="12" name="Content Placeholder 14"/>
          <p:cNvSpPr txBox="1">
            <a:spLocks/>
          </p:cNvSpPr>
          <p:nvPr/>
        </p:nvSpPr>
        <p:spPr bwMode="auto">
          <a:xfrm>
            <a:off x="3714750" y="4714875"/>
            <a:ext cx="1714500" cy="1214438"/>
          </a:xfrm>
          <a:prstGeom prst="rect">
            <a:avLst/>
          </a:prstGeom>
          <a:solidFill>
            <a:srgbClr val="FFFFCC"/>
          </a:solidFill>
          <a:ln w="9525">
            <a:solidFill>
              <a:schemeClr val="tx1"/>
            </a:solidFill>
            <a:miter lim="800000"/>
            <a:headEnd/>
            <a:tailEnd/>
          </a:ln>
        </p:spPr>
        <p:txBody>
          <a:bodyPr/>
          <a:lstStyle/>
          <a:p>
            <a:pPr algn="ctr">
              <a:defRPr/>
            </a:pPr>
            <a:r>
              <a:rPr lang="en-ZA" dirty="0">
                <a:latin typeface="Arial" pitchFamily="34" charset="0"/>
                <a:cs typeface="Arial" pitchFamily="34" charset="0"/>
              </a:rPr>
              <a:t>DBE and PED annual performance plans</a:t>
            </a:r>
          </a:p>
          <a:p>
            <a:pPr marL="342900" indent="-342900" algn="ctr">
              <a:spcBef>
                <a:spcPct val="20000"/>
              </a:spcBef>
              <a:buFont typeface="Arial" charset="0"/>
              <a:buChar char="•"/>
              <a:defRPr/>
            </a:pPr>
            <a:endParaRPr lang="en-ZA" dirty="0">
              <a:latin typeface="Arial" pitchFamily="34" charset="0"/>
              <a:cs typeface="Arial" pitchFamily="34" charset="0"/>
            </a:endParaRPr>
          </a:p>
        </p:txBody>
      </p:sp>
      <p:sp>
        <p:nvSpPr>
          <p:cNvPr id="13" name="Content Placeholder 14"/>
          <p:cNvSpPr txBox="1">
            <a:spLocks/>
          </p:cNvSpPr>
          <p:nvPr/>
        </p:nvSpPr>
        <p:spPr bwMode="auto">
          <a:xfrm>
            <a:off x="5857875" y="3357563"/>
            <a:ext cx="2857500" cy="1214437"/>
          </a:xfrm>
          <a:prstGeom prst="rect">
            <a:avLst/>
          </a:prstGeom>
          <a:solidFill>
            <a:srgbClr val="CCFFCC"/>
          </a:solidFill>
          <a:ln w="9525">
            <a:solidFill>
              <a:schemeClr val="tx1"/>
            </a:solidFill>
            <a:miter lim="800000"/>
            <a:headEnd/>
            <a:tailEnd/>
          </a:ln>
        </p:spPr>
        <p:txBody>
          <a:bodyPr/>
          <a:lstStyle/>
          <a:p>
            <a:pPr algn="ctr">
              <a:defRPr/>
            </a:pPr>
            <a:r>
              <a:rPr lang="en-ZA" dirty="0">
                <a:latin typeface="Arial" panose="020B0604020202020204" pitchFamily="34" charset="0"/>
                <a:cs typeface="Arial" panose="020B0604020202020204" pitchFamily="34" charset="0"/>
              </a:rPr>
              <a:t>Periodic reports on progress in the sector (see e.g., 2011 and 2013 reports on DBE website)</a:t>
            </a:r>
            <a:endParaRPr lang="en-ZA" i="1" dirty="0">
              <a:latin typeface="Arial" panose="020B0604020202020204" pitchFamily="34" charset="0"/>
              <a:cs typeface="Arial" panose="020B0604020202020204" pitchFamily="34" charset="0"/>
            </a:endParaRPr>
          </a:p>
          <a:p>
            <a:pPr marL="742950" lvl="1" indent="-285750" algn="ctr">
              <a:spcBef>
                <a:spcPct val="20000"/>
              </a:spcBef>
              <a:buFont typeface="Arial" charset="0"/>
              <a:buNone/>
              <a:defRPr/>
            </a:pPr>
            <a:endParaRPr lang="en-ZA" i="1" dirty="0">
              <a:latin typeface="+mn-lt"/>
              <a:cs typeface="+mn-cs"/>
            </a:endParaRPr>
          </a:p>
          <a:p>
            <a:pPr marL="342900" indent="-342900" algn="ctr">
              <a:spcBef>
                <a:spcPct val="20000"/>
              </a:spcBef>
              <a:buFont typeface="Arial" charset="0"/>
              <a:buChar char="•"/>
              <a:defRPr/>
            </a:pPr>
            <a:endParaRPr lang="en-ZA" i="1" dirty="0">
              <a:latin typeface="+mn-lt"/>
              <a:cs typeface="+mn-cs"/>
            </a:endParaRPr>
          </a:p>
        </p:txBody>
      </p:sp>
      <p:sp>
        <p:nvSpPr>
          <p:cNvPr id="15" name="Content Placeholder 14"/>
          <p:cNvSpPr txBox="1">
            <a:spLocks/>
          </p:cNvSpPr>
          <p:nvPr/>
        </p:nvSpPr>
        <p:spPr bwMode="auto">
          <a:xfrm>
            <a:off x="5929313" y="4786313"/>
            <a:ext cx="1714500" cy="633412"/>
          </a:xfrm>
          <a:prstGeom prst="rect">
            <a:avLst/>
          </a:prstGeom>
          <a:solidFill>
            <a:srgbClr val="CCFFCC"/>
          </a:solidFill>
          <a:ln w="9525">
            <a:solidFill>
              <a:schemeClr val="tx1"/>
            </a:solidFill>
            <a:miter lim="800000"/>
            <a:headEnd/>
            <a:tailEnd/>
          </a:ln>
        </p:spPr>
        <p:txBody>
          <a:bodyPr/>
          <a:lstStyle/>
          <a:p>
            <a:pPr algn="ctr">
              <a:defRPr/>
            </a:pPr>
            <a:r>
              <a:rPr lang="en-ZA" dirty="0">
                <a:latin typeface="Arial" pitchFamily="34" charset="0"/>
                <a:cs typeface="Arial" pitchFamily="34" charset="0"/>
              </a:rPr>
              <a:t>DBE and PED annual reports</a:t>
            </a:r>
          </a:p>
          <a:p>
            <a:pPr marL="342900" indent="-342900" algn="ctr">
              <a:spcBef>
                <a:spcPct val="20000"/>
              </a:spcBef>
              <a:buFont typeface="Arial" charset="0"/>
              <a:buChar char="•"/>
              <a:defRPr/>
            </a:pPr>
            <a:endParaRPr lang="en-ZA" dirty="0">
              <a:latin typeface="Arial" pitchFamily="34" charset="0"/>
              <a:cs typeface="Arial" pitchFamily="34" charset="0"/>
            </a:endParaRPr>
          </a:p>
        </p:txBody>
      </p:sp>
      <p:sp>
        <p:nvSpPr>
          <p:cNvPr id="16" name="Rectangle 15"/>
          <p:cNvSpPr/>
          <p:nvPr/>
        </p:nvSpPr>
        <p:spPr>
          <a:xfrm>
            <a:off x="285750" y="1571625"/>
            <a:ext cx="2857500" cy="28575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p>
        </p:txBody>
      </p:sp>
      <p:sp>
        <p:nvSpPr>
          <p:cNvPr id="17" name="Content Placeholder 14"/>
          <p:cNvSpPr txBox="1">
            <a:spLocks/>
          </p:cNvSpPr>
          <p:nvPr/>
        </p:nvSpPr>
        <p:spPr bwMode="auto">
          <a:xfrm>
            <a:off x="764521" y="3750469"/>
            <a:ext cx="1714500" cy="357187"/>
          </a:xfrm>
          <a:prstGeom prst="rect">
            <a:avLst/>
          </a:prstGeom>
          <a:noFill/>
          <a:ln w="9525">
            <a:noFill/>
            <a:miter lim="800000"/>
            <a:headEnd/>
            <a:tailEnd/>
          </a:ln>
        </p:spPr>
        <p:txBody>
          <a:bodyPr/>
          <a:lstStyle/>
          <a:p>
            <a:pPr algn="ctr">
              <a:defRPr/>
            </a:pPr>
            <a:r>
              <a:rPr lang="en-ZA" b="1" dirty="0">
                <a:latin typeface="Arial" pitchFamily="34" charset="0"/>
                <a:cs typeface="Arial" pitchFamily="34" charset="0"/>
              </a:rPr>
              <a:t>Presidency</a:t>
            </a:r>
          </a:p>
          <a:p>
            <a:pPr marL="342900" indent="-342900" algn="ctr">
              <a:spcBef>
                <a:spcPct val="20000"/>
              </a:spcBef>
              <a:buFont typeface="Arial" charset="0"/>
              <a:buChar char="•"/>
              <a:defRPr/>
            </a:pPr>
            <a:endParaRPr lang="en-ZA" dirty="0">
              <a:latin typeface="Arial" pitchFamily="34" charset="0"/>
              <a:cs typeface="Arial" pitchFamily="34" charset="0"/>
            </a:endParaRPr>
          </a:p>
        </p:txBody>
      </p:sp>
      <p:cxnSp>
        <p:nvCxnSpPr>
          <p:cNvPr id="18" name="Straight Arrow Connector 17"/>
          <p:cNvCxnSpPr>
            <a:stCxn id="10" idx="2"/>
            <a:endCxn id="24583" idx="0"/>
          </p:cNvCxnSpPr>
          <p:nvPr/>
        </p:nvCxnSpPr>
        <p:spPr>
          <a:xfrm flipH="1">
            <a:off x="1662238" y="2643188"/>
            <a:ext cx="52263" cy="21431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a:endCxn id="8" idx="1"/>
          </p:cNvCxnSpPr>
          <p:nvPr/>
        </p:nvCxnSpPr>
        <p:spPr>
          <a:xfrm flipV="1">
            <a:off x="2928938" y="1967787"/>
            <a:ext cx="652006" cy="2110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2"/>
            <a:endCxn id="11" idx="0"/>
          </p:cNvCxnSpPr>
          <p:nvPr/>
        </p:nvCxnSpPr>
        <p:spPr>
          <a:xfrm flipH="1">
            <a:off x="4572000" y="2798446"/>
            <a:ext cx="854328" cy="48767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1" idx="2"/>
            <a:endCxn id="12" idx="0"/>
          </p:cNvCxnSpPr>
          <p:nvPr/>
        </p:nvCxnSpPr>
        <p:spPr>
          <a:xfrm rot="5400000">
            <a:off x="4357688" y="4500563"/>
            <a:ext cx="428625" cy="31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3"/>
            <a:endCxn id="15" idx="1"/>
          </p:cNvCxnSpPr>
          <p:nvPr/>
        </p:nvCxnSpPr>
        <p:spPr>
          <a:xfrm flipV="1">
            <a:off x="5429250" y="5103813"/>
            <a:ext cx="500063" cy="2190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5" idx="0"/>
            <a:endCxn id="13" idx="2"/>
          </p:cNvCxnSpPr>
          <p:nvPr/>
        </p:nvCxnSpPr>
        <p:spPr>
          <a:xfrm rot="5400000" flipH="1" flipV="1">
            <a:off x="6929437" y="4429126"/>
            <a:ext cx="214313" cy="50006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Content Placeholder 14"/>
          <p:cNvSpPr txBox="1">
            <a:spLocks/>
          </p:cNvSpPr>
          <p:nvPr/>
        </p:nvSpPr>
        <p:spPr bwMode="auto">
          <a:xfrm>
            <a:off x="7368541" y="1714500"/>
            <a:ext cx="1643062" cy="1143000"/>
          </a:xfrm>
          <a:prstGeom prst="rect">
            <a:avLst/>
          </a:prstGeom>
          <a:solidFill>
            <a:srgbClr val="CCFFCC"/>
          </a:solidFill>
          <a:ln w="9525">
            <a:solidFill>
              <a:schemeClr val="tx1"/>
            </a:solidFill>
            <a:miter lim="800000"/>
            <a:headEnd/>
            <a:tailEnd/>
          </a:ln>
        </p:spPr>
        <p:txBody>
          <a:bodyPr/>
          <a:lstStyle/>
          <a:p>
            <a:pPr algn="ctr">
              <a:defRPr/>
            </a:pPr>
            <a:r>
              <a:rPr lang="en-ZA" dirty="0">
                <a:latin typeface="Arial" panose="020B0604020202020204" pitchFamily="34" charset="0"/>
                <a:cs typeface="Arial" panose="020B0604020202020204" pitchFamily="34" charset="0"/>
              </a:rPr>
              <a:t>Independent analysis conducted by DBE</a:t>
            </a:r>
            <a:endParaRPr lang="en-ZA" i="1" dirty="0">
              <a:latin typeface="Arial" panose="020B0604020202020204" pitchFamily="34" charset="0"/>
              <a:cs typeface="Arial" panose="020B0604020202020204" pitchFamily="34" charset="0"/>
            </a:endParaRPr>
          </a:p>
          <a:p>
            <a:pPr marL="742950" lvl="1" indent="-285750" algn="ctr">
              <a:spcBef>
                <a:spcPct val="20000"/>
              </a:spcBef>
              <a:buFont typeface="Arial" charset="0"/>
              <a:buNone/>
              <a:defRPr/>
            </a:pPr>
            <a:endParaRPr lang="en-ZA" i="1" dirty="0">
              <a:latin typeface="+mn-lt"/>
              <a:cs typeface="+mn-cs"/>
            </a:endParaRPr>
          </a:p>
          <a:p>
            <a:pPr marL="342900" indent="-342900" algn="ctr">
              <a:spcBef>
                <a:spcPct val="20000"/>
              </a:spcBef>
              <a:buFont typeface="Arial" charset="0"/>
              <a:buChar char="•"/>
              <a:defRPr/>
            </a:pPr>
            <a:endParaRPr lang="en-ZA" i="1" dirty="0">
              <a:latin typeface="+mn-lt"/>
              <a:cs typeface="+mn-cs"/>
            </a:endParaRPr>
          </a:p>
        </p:txBody>
      </p:sp>
      <p:cxnSp>
        <p:nvCxnSpPr>
          <p:cNvPr id="55" name="Straight Arrow Connector 54"/>
          <p:cNvCxnSpPr>
            <a:stCxn id="54" idx="2"/>
            <a:endCxn id="13" idx="0"/>
          </p:cNvCxnSpPr>
          <p:nvPr/>
        </p:nvCxnSpPr>
        <p:spPr>
          <a:xfrm flipH="1">
            <a:off x="7286625" y="2857500"/>
            <a:ext cx="903447" cy="50006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2" idx="1"/>
          </p:cNvCxnSpPr>
          <p:nvPr/>
        </p:nvCxnSpPr>
        <p:spPr>
          <a:xfrm>
            <a:off x="3447138" y="5322094"/>
            <a:ext cx="267612"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2928938" y="2564904"/>
            <a:ext cx="652006" cy="578347"/>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2" idx="3"/>
          </p:cNvCxnSpPr>
          <p:nvPr/>
        </p:nvCxnSpPr>
        <p:spPr>
          <a:xfrm>
            <a:off x="5429250" y="5322888"/>
            <a:ext cx="1071563" cy="4635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Content Placeholder 14"/>
          <p:cNvSpPr txBox="1">
            <a:spLocks/>
          </p:cNvSpPr>
          <p:nvPr/>
        </p:nvSpPr>
        <p:spPr bwMode="auto">
          <a:xfrm>
            <a:off x="6500813" y="5500688"/>
            <a:ext cx="1714500" cy="633412"/>
          </a:xfrm>
          <a:prstGeom prst="rect">
            <a:avLst/>
          </a:prstGeom>
          <a:solidFill>
            <a:srgbClr val="CCFFCC"/>
          </a:solidFill>
          <a:ln w="9525">
            <a:solidFill>
              <a:schemeClr val="tx1"/>
            </a:solidFill>
            <a:miter lim="800000"/>
            <a:headEnd/>
            <a:tailEnd/>
          </a:ln>
        </p:spPr>
        <p:txBody>
          <a:bodyPr/>
          <a:lstStyle/>
          <a:p>
            <a:pPr algn="ctr">
              <a:defRPr/>
            </a:pPr>
            <a:r>
              <a:rPr lang="en-ZA" dirty="0">
                <a:latin typeface="Arial" pitchFamily="34" charset="0"/>
                <a:cs typeface="Arial" pitchFamily="34" charset="0"/>
              </a:rPr>
              <a:t>PED quarterly sector reports</a:t>
            </a:r>
          </a:p>
          <a:p>
            <a:pPr marL="342900" indent="-342900" algn="ctr">
              <a:spcBef>
                <a:spcPct val="20000"/>
              </a:spcBef>
              <a:buFont typeface="Arial" charset="0"/>
              <a:buChar char="•"/>
              <a:defRPr/>
            </a:pPr>
            <a:endParaRPr lang="en-ZA" dirty="0">
              <a:latin typeface="Arial" pitchFamily="34" charset="0"/>
              <a:cs typeface="Arial" pitchFamily="34" charset="0"/>
            </a:endParaRPr>
          </a:p>
        </p:txBody>
      </p:sp>
      <p:cxnSp>
        <p:nvCxnSpPr>
          <p:cNvPr id="75" name="Straight Arrow Connector 74"/>
          <p:cNvCxnSpPr/>
          <p:nvPr/>
        </p:nvCxnSpPr>
        <p:spPr>
          <a:xfrm rot="5400000" flipH="1" flipV="1">
            <a:off x="7608094" y="4964906"/>
            <a:ext cx="928688" cy="1428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Content Placeholder 14"/>
          <p:cNvSpPr txBox="1">
            <a:spLocks/>
          </p:cNvSpPr>
          <p:nvPr/>
        </p:nvSpPr>
        <p:spPr bwMode="auto">
          <a:xfrm>
            <a:off x="35496" y="4869159"/>
            <a:ext cx="1944216" cy="1224137"/>
          </a:xfrm>
          <a:prstGeom prst="rect">
            <a:avLst/>
          </a:prstGeom>
          <a:solidFill>
            <a:srgbClr val="FFFFCC"/>
          </a:solidFill>
          <a:ln w="9525">
            <a:solidFill>
              <a:schemeClr val="tx1"/>
            </a:solidFill>
            <a:miter lim="800000"/>
            <a:headEnd/>
            <a:tailEnd/>
          </a:ln>
        </p:spPr>
        <p:txBody>
          <a:bodyPr/>
          <a:lstStyle/>
          <a:p>
            <a:pPr algn="ctr">
              <a:defRPr/>
            </a:pPr>
            <a:r>
              <a:rPr lang="en-ZA" sz="1500" dirty="0">
                <a:latin typeface="Arial" panose="020B0604020202020204" pitchFamily="34" charset="0"/>
                <a:cs typeface="Arial" panose="020B0604020202020204" pitchFamily="34" charset="0"/>
              </a:rPr>
              <a:t>UNESCO 2030 AGENDA &amp; CESA 2016-25 on the AFRICAN AGENDA 2063</a:t>
            </a:r>
          </a:p>
          <a:p>
            <a:pPr marL="342900" indent="-342900" algn="ctr">
              <a:spcBef>
                <a:spcPct val="20000"/>
              </a:spcBef>
              <a:buFont typeface="Arial" charset="0"/>
              <a:buChar char="•"/>
              <a:defRPr/>
            </a:pPr>
            <a:endParaRPr lang="en-ZA" dirty="0">
              <a:latin typeface="Arial" pitchFamily="34" charset="0"/>
              <a:cs typeface="Arial" pitchFamily="34" charset="0"/>
            </a:endParaRPr>
          </a:p>
        </p:txBody>
      </p:sp>
      <p:cxnSp>
        <p:nvCxnSpPr>
          <p:cNvPr id="32" name="Straight Arrow Connector 31"/>
          <p:cNvCxnSpPr>
            <a:stCxn id="31" idx="0"/>
          </p:cNvCxnSpPr>
          <p:nvPr/>
        </p:nvCxnSpPr>
        <p:spPr>
          <a:xfrm flipV="1">
            <a:off x="1007604" y="2786064"/>
            <a:ext cx="3313652" cy="2083095"/>
          </a:xfrm>
          <a:prstGeom prst="straightConnector1">
            <a:avLst/>
          </a:prstGeom>
          <a:ln w="31750">
            <a:solidFill>
              <a:schemeClr val="accent6">
                <a:lumMod val="75000"/>
              </a:schemeClr>
            </a:solidFill>
            <a:prstDash val="dashDot"/>
            <a:headEnd type="arrow"/>
            <a:tailEnd type="arrow"/>
          </a:ln>
        </p:spPr>
        <p:style>
          <a:lnRef idx="1">
            <a:schemeClr val="accent1"/>
          </a:lnRef>
          <a:fillRef idx="0">
            <a:schemeClr val="accent1"/>
          </a:fillRef>
          <a:effectRef idx="0">
            <a:schemeClr val="accent1"/>
          </a:effectRef>
          <a:fontRef idx="minor">
            <a:schemeClr val="tx1"/>
          </a:fontRef>
        </p:style>
      </p:cxnSp>
      <p:sp>
        <p:nvSpPr>
          <p:cNvPr id="35" name="Content Placeholder 14"/>
          <p:cNvSpPr txBox="1">
            <a:spLocks/>
          </p:cNvSpPr>
          <p:nvPr/>
        </p:nvSpPr>
        <p:spPr bwMode="auto">
          <a:xfrm>
            <a:off x="1905991" y="4502150"/>
            <a:ext cx="1541147" cy="1517304"/>
          </a:xfrm>
          <a:prstGeom prst="rect">
            <a:avLst/>
          </a:prstGeom>
          <a:solidFill>
            <a:srgbClr val="FFFFCC"/>
          </a:solidFill>
          <a:ln w="9525">
            <a:solidFill>
              <a:schemeClr val="tx1"/>
            </a:solidFill>
            <a:miter lim="800000"/>
            <a:headEnd/>
            <a:tailEnd/>
          </a:ln>
        </p:spPr>
        <p:txBody>
          <a:bodyPr/>
          <a:lstStyle/>
          <a:p>
            <a:pPr algn="ctr">
              <a:defRPr/>
            </a:pPr>
            <a:r>
              <a:rPr lang="en-ZA" dirty="0">
                <a:latin typeface="Arial" pitchFamily="34" charset="0"/>
                <a:cs typeface="Arial" pitchFamily="34" charset="0"/>
              </a:rPr>
              <a:t>External evaluations of key programmes;</a:t>
            </a:r>
          </a:p>
          <a:p>
            <a:pPr algn="ctr">
              <a:defRPr/>
            </a:pPr>
            <a:r>
              <a:rPr lang="en-ZA" b="1" dirty="0">
                <a:latin typeface="Arial" pitchFamily="34" charset="0"/>
                <a:cs typeface="Arial" pitchFamily="34" charset="0"/>
              </a:rPr>
              <a:t>SONAs</a:t>
            </a:r>
            <a:r>
              <a:rPr lang="en-ZA" dirty="0">
                <a:latin typeface="Arial" pitchFamily="34" charset="0"/>
                <a:cs typeface="Arial" pitchFamily="34" charset="0"/>
              </a:rPr>
              <a:t> </a:t>
            </a:r>
          </a:p>
          <a:p>
            <a:pPr marL="342900" indent="-342900" algn="ctr">
              <a:spcBef>
                <a:spcPct val="20000"/>
              </a:spcBef>
              <a:buFont typeface="Arial" charset="0"/>
              <a:buChar char="•"/>
              <a:defRPr/>
            </a:pPr>
            <a:endParaRPr lang="en-ZA" dirty="0">
              <a:latin typeface="Arial" pitchFamily="34" charset="0"/>
              <a:cs typeface="Arial" pitchFamily="34" charset="0"/>
            </a:endParaRPr>
          </a:p>
        </p:txBody>
      </p:sp>
      <p:cxnSp>
        <p:nvCxnSpPr>
          <p:cNvPr id="36" name="Straight Arrow Connector 35"/>
          <p:cNvCxnSpPr/>
          <p:nvPr/>
        </p:nvCxnSpPr>
        <p:spPr>
          <a:xfrm flipV="1">
            <a:off x="3143250" y="2786064"/>
            <a:ext cx="1571625" cy="171608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5750" y="260648"/>
            <a:ext cx="184731" cy="369332"/>
          </a:xfrm>
          <a:prstGeom prst="rect">
            <a:avLst/>
          </a:prstGeom>
        </p:spPr>
        <p:txBody>
          <a:bodyPr wrap="none">
            <a:spAutoFit/>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pic>
        <p:nvPicPr>
          <p:cNvPr id="34" name="Picture 3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270442"/>
            <a:ext cx="1691680" cy="587558"/>
          </a:xfrm>
          <a:prstGeom prst="rect">
            <a:avLst/>
          </a:prstGeom>
        </p:spPr>
      </p:pic>
      <p:sp>
        <p:nvSpPr>
          <p:cNvPr id="38" name="Rectangle 37"/>
          <p:cNvSpPr/>
          <p:nvPr/>
        </p:nvSpPr>
        <p:spPr>
          <a:xfrm>
            <a:off x="4164803" y="6334993"/>
            <a:ext cx="312906" cy="369332"/>
          </a:xfrm>
          <a:prstGeom prst="rect">
            <a:avLst/>
          </a:prstGeom>
        </p:spPr>
        <p:txBody>
          <a:bodyPr wrap="none">
            <a:spAutoFit/>
          </a:bodyPr>
          <a:lstStyle/>
          <a:p>
            <a:pPr fontAlgn="base">
              <a:spcBef>
                <a:spcPct val="0"/>
              </a:spcBef>
              <a:spcAft>
                <a:spcPct val="0"/>
              </a:spcAft>
              <a:defRPr/>
            </a:pPr>
            <a:r>
              <a:rPr lang="en-US" dirty="0">
                <a:solidFill>
                  <a:prstClr val="black"/>
                </a:solidFill>
                <a:latin typeface="Arial" pitchFamily="34" charset="0"/>
                <a:cs typeface="Arial" pitchFamily="34" charset="0"/>
              </a:rPr>
              <a:t>6</a:t>
            </a:r>
          </a:p>
        </p:txBody>
      </p:sp>
    </p:spTree>
    <p:custDataLst>
      <p:tags r:id="rId1"/>
    </p:custDataLst>
    <p:extLst>
      <p:ext uri="{BB962C8B-B14F-4D97-AF65-F5344CB8AC3E}">
        <p14:creationId xmlns:p14="http://schemas.microsoft.com/office/powerpoint/2010/main" val="36451067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116632"/>
            <a:ext cx="8928992" cy="5328592"/>
          </a:xfrm>
        </p:spPr>
        <p:style>
          <a:lnRef idx="2">
            <a:schemeClr val="accent2"/>
          </a:lnRef>
          <a:fillRef idx="1">
            <a:schemeClr val="lt1"/>
          </a:fillRef>
          <a:effectRef idx="0">
            <a:schemeClr val="accent2"/>
          </a:effectRef>
          <a:fontRef idx="minor">
            <a:schemeClr val="dk1"/>
          </a:fontRef>
        </p:style>
        <p:txBody>
          <a:bodyPr>
            <a:normAutofit/>
          </a:bodyPr>
          <a:lstStyle/>
          <a:p>
            <a:r>
              <a:rPr lang="en-US" sz="6000" b="1" dirty="0">
                <a:solidFill>
                  <a:schemeClr val="tx1"/>
                </a:solidFill>
                <a:latin typeface="Arial Narrow" panose="020B0606020202030204" pitchFamily="34" charset="0"/>
              </a:rPr>
              <a:t>KEY SHIFTS IN IMPLEMENTATION</a:t>
            </a:r>
            <a:br>
              <a:rPr lang="en-US" sz="6000" b="1" dirty="0">
                <a:solidFill>
                  <a:schemeClr val="tx1"/>
                </a:solidFill>
                <a:latin typeface="Arial Narrow" panose="020B0606020202030204" pitchFamily="34" charset="0"/>
              </a:rPr>
            </a:br>
            <a:endParaRPr lang="en-US" sz="6000" b="1" dirty="0">
              <a:solidFill>
                <a:schemeClr val="tx1"/>
              </a:solidFill>
              <a:latin typeface="Arial Narrow" panose="020B0606020202030204" pitchFamily="34" charset="0"/>
            </a:endParaRPr>
          </a:p>
        </p:txBody>
      </p:sp>
      <p:sp>
        <p:nvSpPr>
          <p:cNvPr id="3" name="TextBox 2"/>
          <p:cNvSpPr txBox="1"/>
          <p:nvPr/>
        </p:nvSpPr>
        <p:spPr>
          <a:xfrm>
            <a:off x="7092280" y="6381328"/>
            <a:ext cx="732412" cy="369332"/>
          </a:xfrm>
          <a:prstGeom prst="rect">
            <a:avLst/>
          </a:prstGeom>
          <a:noFill/>
        </p:spPr>
        <p:txBody>
          <a:bodyPr wrap="square" rtlCol="0">
            <a:spAutoFit/>
          </a:bodyPr>
          <a:lstStyle/>
          <a:p>
            <a:r>
              <a:rPr lang="en-ZA" dirty="0" smtClean="0"/>
              <a:t>60</a:t>
            </a:r>
            <a:endParaRPr lang="en-ZA"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25588312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92480" cy="764704"/>
          </a:xfrm>
        </p:spPr>
        <p:txBody>
          <a:bodyPr>
            <a:normAutofit/>
          </a:bodyPr>
          <a:lstStyle/>
          <a:p>
            <a:r>
              <a:rPr lang="en-US" b="1" dirty="0">
                <a:solidFill>
                  <a:srgbClr val="C00000"/>
                </a:solidFill>
                <a:latin typeface="Arial Narrow" panose="020B0606020202030204" pitchFamily="34" charset="0"/>
              </a:rPr>
              <a:t>THE BIG THINGS FOR NOTING</a:t>
            </a:r>
          </a:p>
        </p:txBody>
      </p:sp>
      <p:sp>
        <p:nvSpPr>
          <p:cNvPr id="3" name="Content Placeholder 2"/>
          <p:cNvSpPr>
            <a:spLocks noGrp="1"/>
          </p:cNvSpPr>
          <p:nvPr>
            <p:ph idx="1"/>
          </p:nvPr>
        </p:nvSpPr>
        <p:spPr>
          <a:xfrm>
            <a:off x="179512" y="764704"/>
            <a:ext cx="8712968" cy="5976664"/>
          </a:xfrm>
        </p:spPr>
        <p:txBody>
          <a:bodyPr>
            <a:normAutofit lnSpcReduction="10000"/>
          </a:bodyPr>
          <a:lstStyle/>
          <a:p>
            <a:pPr marL="630238" indent="-630238" algn="just" defTabSz="879475">
              <a:spcAft>
                <a:spcPts val="1200"/>
              </a:spcAft>
              <a:buNone/>
              <a:tabLst>
                <a:tab pos="630238" algn="l"/>
              </a:tabLst>
            </a:pPr>
            <a:r>
              <a:rPr lang="en-US" sz="3000" dirty="0">
                <a:latin typeface="Arial Narrow" panose="020B0606020202030204" pitchFamily="34" charset="0"/>
              </a:rPr>
              <a:t> 	</a:t>
            </a:r>
          </a:p>
          <a:p>
            <a:pPr marL="630238" indent="-630238" algn="just" defTabSz="879475">
              <a:spcAft>
                <a:spcPts val="1200"/>
              </a:spcAft>
              <a:buNone/>
              <a:tabLst>
                <a:tab pos="630238" algn="l"/>
              </a:tabLst>
            </a:pPr>
            <a:r>
              <a:rPr lang="en-US" sz="3000" dirty="0" smtClean="0">
                <a:latin typeface="Arial Narrow" panose="020B0606020202030204" pitchFamily="34" charset="0"/>
              </a:rPr>
              <a:t>(</a:t>
            </a:r>
            <a:r>
              <a:rPr lang="en-US" sz="3000" dirty="0">
                <a:latin typeface="Arial Narrow" panose="020B0606020202030204" pitchFamily="34" charset="0"/>
              </a:rPr>
              <a:t>a</a:t>
            </a:r>
            <a:r>
              <a:rPr lang="en-US" sz="3000" dirty="0" smtClean="0">
                <a:latin typeface="Arial Narrow" panose="020B0606020202030204" pitchFamily="34" charset="0"/>
              </a:rPr>
              <a:t>) </a:t>
            </a:r>
            <a:r>
              <a:rPr lang="en-US" sz="3000" dirty="0">
                <a:latin typeface="Arial Narrow" panose="020B0606020202030204" pitchFamily="34" charset="0"/>
              </a:rPr>
              <a:t>The </a:t>
            </a:r>
            <a:r>
              <a:rPr lang="en-US" sz="3000" b="1" u="sng" dirty="0">
                <a:latin typeface="Arial Narrow" panose="020B0606020202030204" pitchFamily="34" charset="0"/>
              </a:rPr>
              <a:t>Recovery Programme and Strengthening of the Curriculum </a:t>
            </a:r>
            <a:r>
              <a:rPr lang="en-US" sz="3000" dirty="0">
                <a:latin typeface="Arial Narrow" panose="020B0606020202030204" pitchFamily="34" charset="0"/>
              </a:rPr>
              <a:t>are related but should not be conflated in terms of processes. </a:t>
            </a:r>
          </a:p>
          <a:p>
            <a:pPr marL="630238" indent="-630238" algn="just" defTabSz="879475">
              <a:spcAft>
                <a:spcPts val="1200"/>
              </a:spcAft>
              <a:buNone/>
              <a:tabLst>
                <a:tab pos="630238" algn="l"/>
              </a:tabLst>
            </a:pPr>
            <a:r>
              <a:rPr lang="en-US" sz="3000" dirty="0" smtClean="0">
                <a:latin typeface="Arial Narrow" panose="020B0606020202030204" pitchFamily="34" charset="0"/>
              </a:rPr>
              <a:t>(b) Incremental </a:t>
            </a:r>
            <a:r>
              <a:rPr lang="en-US" sz="3000" dirty="0">
                <a:latin typeface="Arial Narrow" panose="020B0606020202030204" pitchFamily="34" charset="0"/>
              </a:rPr>
              <a:t>change to Grade 12. Preparing learners for the  Grade 12 examination versus  </a:t>
            </a:r>
            <a:r>
              <a:rPr lang="en-US" sz="3000" b="1" u="sng" dirty="0">
                <a:latin typeface="Arial Narrow" panose="020B0606020202030204" pitchFamily="34" charset="0"/>
              </a:rPr>
              <a:t>preparing learners to </a:t>
            </a:r>
            <a:r>
              <a:rPr lang="en-US" sz="3000" b="1" u="sng" dirty="0" smtClean="0">
                <a:latin typeface="Arial Narrow" panose="020B0606020202030204" pitchFamily="34" charset="0"/>
              </a:rPr>
              <a:t>meaningfully </a:t>
            </a:r>
            <a:r>
              <a:rPr lang="en-US" sz="3000" b="1" u="sng" dirty="0">
                <a:latin typeface="Arial Narrow" panose="020B0606020202030204" pitchFamily="34" charset="0"/>
              </a:rPr>
              <a:t>engage in and acquire desirable skills.</a:t>
            </a:r>
          </a:p>
          <a:p>
            <a:pPr marL="630238" indent="-630238" algn="just">
              <a:spcAft>
                <a:spcPts val="1200"/>
              </a:spcAft>
              <a:buNone/>
            </a:pPr>
            <a:r>
              <a:rPr lang="en-US" sz="3000" dirty="0" smtClean="0">
                <a:latin typeface="Arial Narrow" panose="020B0606020202030204" pitchFamily="34" charset="0"/>
              </a:rPr>
              <a:t>(c) </a:t>
            </a:r>
            <a:r>
              <a:rPr lang="en-US" sz="3000" dirty="0">
                <a:latin typeface="Arial Narrow" panose="020B0606020202030204" pitchFamily="34" charset="0"/>
              </a:rPr>
              <a:t>	Need for a  </a:t>
            </a:r>
            <a:r>
              <a:rPr lang="en-US" sz="3000" b="1" u="sng" dirty="0">
                <a:latin typeface="Arial Narrow" panose="020B0606020202030204" pitchFamily="34" charset="0"/>
              </a:rPr>
              <a:t>national Monitoring and Evaluation (M&amp;E) Framework </a:t>
            </a:r>
            <a:r>
              <a:rPr lang="en-US" sz="3000" dirty="0">
                <a:latin typeface="Arial Narrow" panose="020B0606020202030204" pitchFamily="34" charset="0"/>
              </a:rPr>
              <a:t>to track and report on the implementation of the LRP. Develop appropriate tools that enable teachers and not overwhelm them to report on classroom level. </a:t>
            </a:r>
          </a:p>
          <a:p>
            <a:pPr marL="0" indent="0" algn="just">
              <a:spcAft>
                <a:spcPts val="1200"/>
              </a:spcAft>
              <a:buNone/>
            </a:pPr>
            <a:endParaRPr lang="en-US" sz="3300" dirty="0"/>
          </a:p>
          <a:p>
            <a:pPr marL="0" indent="0" defTabSz="879475">
              <a:buNone/>
              <a:tabLst>
                <a:tab pos="630238" algn="l"/>
              </a:tabLst>
            </a:pPr>
            <a:endParaRPr lang="en-US" dirty="0"/>
          </a:p>
          <a:p>
            <a:pPr marL="0" indent="0">
              <a:buNone/>
              <a:tabLst>
                <a:tab pos="630238" algn="l"/>
              </a:tabLst>
            </a:pPr>
            <a:endParaRPr lang="en-US" dirty="0"/>
          </a:p>
          <a:p>
            <a:endParaRPr lang="en-US" dirty="0"/>
          </a:p>
          <a:p>
            <a:endParaRPr lang="en-US" dirty="0"/>
          </a:p>
        </p:txBody>
      </p:sp>
      <p:sp>
        <p:nvSpPr>
          <p:cNvPr id="4" name="TextBox 3"/>
          <p:cNvSpPr txBox="1"/>
          <p:nvPr/>
        </p:nvSpPr>
        <p:spPr>
          <a:xfrm>
            <a:off x="7092280" y="6381328"/>
            <a:ext cx="732412" cy="369332"/>
          </a:xfrm>
          <a:prstGeom prst="rect">
            <a:avLst/>
          </a:prstGeom>
          <a:noFill/>
        </p:spPr>
        <p:txBody>
          <a:bodyPr wrap="square" rtlCol="0">
            <a:spAutoFit/>
          </a:bodyPr>
          <a:lstStyle/>
          <a:p>
            <a:r>
              <a:rPr lang="en-ZA" dirty="0" smtClean="0"/>
              <a:t>61</a:t>
            </a:r>
            <a:endParaRPr lang="en-ZA" dirty="0"/>
          </a:p>
        </p:txBody>
      </p:sp>
    </p:spTree>
    <p:extLst>
      <p:ext uri="{BB962C8B-B14F-4D97-AF65-F5344CB8AC3E}">
        <p14:creationId xmlns:p14="http://schemas.microsoft.com/office/powerpoint/2010/main" val="565002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90" y="0"/>
            <a:ext cx="8861390" cy="908720"/>
          </a:xfrm>
        </p:spPr>
        <p:txBody>
          <a:bodyPr>
            <a:normAutofit/>
          </a:bodyPr>
          <a:lstStyle/>
          <a:p>
            <a:r>
              <a:rPr lang="en-US" b="1" dirty="0">
                <a:solidFill>
                  <a:srgbClr val="C00000"/>
                </a:solidFill>
                <a:latin typeface="Arial Narrow" panose="020B0606020202030204" pitchFamily="34" charset="0"/>
              </a:rPr>
              <a:t>The Big Shift</a:t>
            </a:r>
          </a:p>
        </p:txBody>
      </p:sp>
      <p:sp>
        <p:nvSpPr>
          <p:cNvPr id="3" name="Content Placeholder 2"/>
          <p:cNvSpPr>
            <a:spLocks noGrp="1"/>
          </p:cNvSpPr>
          <p:nvPr>
            <p:ph idx="1"/>
          </p:nvPr>
        </p:nvSpPr>
        <p:spPr>
          <a:xfrm>
            <a:off x="179512" y="1039234"/>
            <a:ext cx="8712968" cy="5414102"/>
          </a:xfrm>
        </p:spPr>
        <p:txBody>
          <a:bodyPr>
            <a:normAutofit/>
          </a:bodyPr>
          <a:lstStyle/>
          <a:p>
            <a:pPr marL="514350" indent="-514350" algn="just">
              <a:lnSpc>
                <a:spcPct val="110000"/>
              </a:lnSpc>
              <a:spcAft>
                <a:spcPts val="1200"/>
              </a:spcAft>
              <a:buFont typeface="+mj-lt"/>
              <a:buAutoNum type="alphaLcParenR"/>
            </a:pPr>
            <a:r>
              <a:rPr lang="en-US" sz="3000" dirty="0">
                <a:latin typeface="Arial Narrow" panose="020B0606020202030204" pitchFamily="34" charset="0"/>
              </a:rPr>
              <a:t>We should </a:t>
            </a:r>
            <a:r>
              <a:rPr lang="en-US" sz="3000" b="1" u="sng" dirty="0">
                <a:latin typeface="Arial Narrow" panose="020B0606020202030204" pitchFamily="34" charset="0"/>
              </a:rPr>
              <a:t>not go back to the original CAPS</a:t>
            </a:r>
            <a:r>
              <a:rPr lang="en-US" sz="3000" dirty="0">
                <a:latin typeface="Arial Narrow" panose="020B0606020202030204" pitchFamily="34" charset="0"/>
              </a:rPr>
              <a:t>. Build on the </a:t>
            </a:r>
            <a:r>
              <a:rPr lang="en-US" sz="3000" dirty="0" smtClean="0">
                <a:latin typeface="Arial Narrow" panose="020B0606020202030204" pitchFamily="34" charset="0"/>
              </a:rPr>
              <a:t>recovery </a:t>
            </a:r>
            <a:r>
              <a:rPr lang="en-US" sz="3000" dirty="0">
                <a:latin typeface="Arial Narrow" panose="020B0606020202030204" pitchFamily="34" charset="0"/>
              </a:rPr>
              <a:t>ATP </a:t>
            </a:r>
          </a:p>
          <a:p>
            <a:pPr marL="514350" indent="-514350" algn="just">
              <a:lnSpc>
                <a:spcPct val="110000"/>
              </a:lnSpc>
              <a:spcAft>
                <a:spcPts val="1200"/>
              </a:spcAft>
              <a:buFont typeface="+mj-lt"/>
              <a:buAutoNum type="alphaLcParenR"/>
            </a:pPr>
            <a:r>
              <a:rPr lang="en-US" sz="3000" dirty="0">
                <a:latin typeface="Arial Narrow" panose="020B0606020202030204" pitchFamily="34" charset="0"/>
              </a:rPr>
              <a:t>The </a:t>
            </a:r>
            <a:r>
              <a:rPr lang="en-US" sz="3000" b="1" u="sng" dirty="0">
                <a:latin typeface="Arial Narrow" panose="020B0606020202030204" pitchFamily="34" charset="0"/>
              </a:rPr>
              <a:t>academic year should be viewed in context of learning recovery</a:t>
            </a:r>
            <a:r>
              <a:rPr lang="en-US" sz="3000" dirty="0">
                <a:latin typeface="Arial Narrow" panose="020B0606020202030204" pitchFamily="34" charset="0"/>
              </a:rPr>
              <a:t> recognizing that learning loss varies across schools and learners.</a:t>
            </a:r>
          </a:p>
          <a:p>
            <a:pPr marL="514350" indent="-514350" algn="just">
              <a:lnSpc>
                <a:spcPct val="110000"/>
              </a:lnSpc>
              <a:spcAft>
                <a:spcPts val="1200"/>
              </a:spcAft>
              <a:buFont typeface="+mj-lt"/>
              <a:buAutoNum type="alphaLcParenR"/>
            </a:pPr>
            <a:r>
              <a:rPr lang="en-US" sz="3000" dirty="0" smtClean="0">
                <a:latin typeface="Arial Narrow" panose="020B0606020202030204" pitchFamily="34" charset="0"/>
              </a:rPr>
              <a:t>Learners </a:t>
            </a:r>
            <a:r>
              <a:rPr lang="en-US" sz="3000" dirty="0">
                <a:latin typeface="Arial Narrow" panose="020B0606020202030204" pitchFamily="34" charset="0"/>
              </a:rPr>
              <a:t>must be taken from </a:t>
            </a:r>
            <a:r>
              <a:rPr lang="en-US" sz="3000" b="1" u="sng" dirty="0">
                <a:latin typeface="Arial Narrow" panose="020B0606020202030204" pitchFamily="34" charset="0"/>
              </a:rPr>
              <a:t>where they are in the continuum to where they need to get to. </a:t>
            </a:r>
            <a:r>
              <a:rPr lang="en-US" sz="3000" dirty="0">
                <a:latin typeface="Arial Narrow" panose="020B0606020202030204" pitchFamily="34" charset="0"/>
              </a:rPr>
              <a:t>This is not necessarily accomplished within a single academic </a:t>
            </a:r>
            <a:r>
              <a:rPr lang="en-US" sz="3000" dirty="0" smtClean="0">
                <a:latin typeface="Arial Narrow" panose="020B0606020202030204" pitchFamily="34" charset="0"/>
              </a:rPr>
              <a:t>year.</a:t>
            </a:r>
            <a:endParaRPr lang="en-US" sz="3000" dirty="0">
              <a:latin typeface="Arial Narrow" panose="020B0606020202030204" pitchFamily="34" charset="0"/>
            </a:endParaRPr>
          </a:p>
          <a:p>
            <a:endParaRPr lang="en-US" dirty="0"/>
          </a:p>
        </p:txBody>
      </p:sp>
      <p:sp>
        <p:nvSpPr>
          <p:cNvPr id="4" name="TextBox 3"/>
          <p:cNvSpPr txBox="1"/>
          <p:nvPr/>
        </p:nvSpPr>
        <p:spPr>
          <a:xfrm>
            <a:off x="7092280" y="6381328"/>
            <a:ext cx="732412" cy="369332"/>
          </a:xfrm>
          <a:prstGeom prst="rect">
            <a:avLst/>
          </a:prstGeom>
          <a:noFill/>
        </p:spPr>
        <p:txBody>
          <a:bodyPr wrap="square" rtlCol="0">
            <a:spAutoFit/>
          </a:bodyPr>
          <a:lstStyle/>
          <a:p>
            <a:r>
              <a:rPr lang="en-ZA" dirty="0" smtClean="0"/>
              <a:t>62</a:t>
            </a:r>
            <a:endParaRPr lang="en-ZA" dirty="0"/>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Tree>
    <p:extLst>
      <p:ext uri="{BB962C8B-B14F-4D97-AF65-F5344CB8AC3E}">
        <p14:creationId xmlns:p14="http://schemas.microsoft.com/office/powerpoint/2010/main" val="2327817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48680"/>
          </a:xfrm>
        </p:spPr>
        <p:txBody>
          <a:bodyPr>
            <a:normAutofit fontScale="90000"/>
          </a:bodyPr>
          <a:lstStyle/>
          <a:p>
            <a:r>
              <a:rPr lang="en-US" b="1" dirty="0">
                <a:solidFill>
                  <a:srgbClr val="C00000"/>
                </a:solidFill>
                <a:latin typeface="Arial Narrow" panose="020B0606020202030204" pitchFamily="34" charset="0"/>
              </a:rPr>
              <a:t>Conclusion</a:t>
            </a:r>
          </a:p>
        </p:txBody>
      </p:sp>
      <p:sp>
        <p:nvSpPr>
          <p:cNvPr id="3" name="Content Placeholder 2"/>
          <p:cNvSpPr>
            <a:spLocks noGrp="1"/>
          </p:cNvSpPr>
          <p:nvPr>
            <p:ph idx="1"/>
          </p:nvPr>
        </p:nvSpPr>
        <p:spPr>
          <a:xfrm>
            <a:off x="179512" y="548680"/>
            <a:ext cx="8229600" cy="6048671"/>
          </a:xfrm>
        </p:spPr>
        <p:txBody>
          <a:bodyPr/>
          <a:lstStyle/>
          <a:p>
            <a:pPr marL="514350" indent="-514350">
              <a:buFont typeface="+mj-lt"/>
              <a:buAutoNum type="alphaLcParenR"/>
            </a:pPr>
            <a:r>
              <a:rPr lang="en-US" sz="2800" dirty="0">
                <a:latin typeface="Arial Narrow" panose="020B0606020202030204" pitchFamily="34" charset="0"/>
              </a:rPr>
              <a:t>The achievements of the last two years is confirmation of the resilience of the system. Lets harness the gains and take the system to the next </a:t>
            </a:r>
            <a:r>
              <a:rPr lang="en-US" sz="2800" dirty="0" smtClean="0">
                <a:latin typeface="Arial Narrow" panose="020B0606020202030204" pitchFamily="34" charset="0"/>
              </a:rPr>
              <a:t>level</a:t>
            </a:r>
          </a:p>
          <a:p>
            <a:pPr marL="514350" indent="-514350">
              <a:buFont typeface="+mj-lt"/>
              <a:buAutoNum type="alphaLcParenR"/>
            </a:pPr>
            <a:r>
              <a:rPr lang="en-US" sz="2800" dirty="0">
                <a:latin typeface="Arial Narrow" panose="020B0606020202030204" pitchFamily="34" charset="0"/>
              </a:rPr>
              <a:t>Teacher development is central to the </a:t>
            </a:r>
            <a:r>
              <a:rPr lang="en-US" sz="2800" dirty="0" smtClean="0">
                <a:latin typeface="Arial Narrow" panose="020B0606020202030204" pitchFamily="34" charset="0"/>
              </a:rPr>
              <a:t>educational revolution</a:t>
            </a:r>
            <a:endParaRPr lang="en-US" sz="2800" dirty="0">
              <a:latin typeface="Arial Narrow" panose="020B0606020202030204" pitchFamily="34" charset="0"/>
            </a:endParaRPr>
          </a:p>
          <a:p>
            <a:pPr marL="514350" indent="-514350">
              <a:buFont typeface="+mj-lt"/>
              <a:buAutoNum type="alphaLcParenR"/>
            </a:pPr>
            <a:r>
              <a:rPr lang="en-US" sz="2800" dirty="0">
                <a:latin typeface="Arial Narrow" panose="020B0606020202030204" pitchFamily="34" charset="0"/>
              </a:rPr>
              <a:t>Let’s work together – share and embrace the collective wisdom. </a:t>
            </a:r>
          </a:p>
          <a:p>
            <a:pPr marL="0" indent="0" algn="ctr">
              <a:buNone/>
            </a:pPr>
            <a:r>
              <a:rPr lang="en-US" sz="2800" i="1" dirty="0">
                <a:solidFill>
                  <a:srgbClr val="C00000"/>
                </a:solidFill>
                <a:latin typeface="Arial Narrow" panose="020B0606020202030204" pitchFamily="34" charset="0"/>
              </a:rPr>
              <a:t>“Its in your hands to create a better world for all who live in it” Nelson Mandela </a:t>
            </a:r>
          </a:p>
        </p:txBody>
      </p:sp>
      <p:pic>
        <p:nvPicPr>
          <p:cNvPr id="7" name="Picture 6"/>
          <p:cNvPicPr>
            <a:picLocks noChangeAspect="1"/>
          </p:cNvPicPr>
          <p:nvPr/>
        </p:nvPicPr>
        <p:blipFill>
          <a:blip r:embed="rId2"/>
          <a:stretch>
            <a:fillRect/>
          </a:stretch>
        </p:blipFill>
        <p:spPr>
          <a:xfrm>
            <a:off x="323528" y="4797152"/>
            <a:ext cx="8424936" cy="1152128"/>
          </a:xfrm>
          <a:prstGeom prst="rect">
            <a:avLst/>
          </a:prstGeom>
        </p:spPr>
      </p:pic>
      <p:sp>
        <p:nvSpPr>
          <p:cNvPr id="5" name="TextBox 4"/>
          <p:cNvSpPr txBox="1"/>
          <p:nvPr/>
        </p:nvSpPr>
        <p:spPr>
          <a:xfrm>
            <a:off x="7092280" y="6381328"/>
            <a:ext cx="732412" cy="369332"/>
          </a:xfrm>
          <a:prstGeom prst="rect">
            <a:avLst/>
          </a:prstGeom>
          <a:noFill/>
        </p:spPr>
        <p:txBody>
          <a:bodyPr wrap="square" rtlCol="0">
            <a:spAutoFit/>
          </a:bodyPr>
          <a:lstStyle/>
          <a:p>
            <a:r>
              <a:rPr lang="en-ZA" dirty="0" smtClean="0"/>
              <a:t>63</a:t>
            </a:r>
            <a:endParaRPr lang="en-ZA" dirty="0"/>
          </a:p>
        </p:txBody>
      </p:sp>
      <p:pic>
        <p:nvPicPr>
          <p:cNvPr id="6" name="Picture 5"/>
          <p:cNvPicPr>
            <a:picLocks noChangeAspect="1"/>
          </p:cNvPicPr>
          <p:nvPr/>
        </p:nvPicPr>
        <p:blipFill>
          <a:blip r:embed="rId3"/>
          <a:stretch>
            <a:fillRect/>
          </a:stretch>
        </p:blipFill>
        <p:spPr>
          <a:xfrm>
            <a:off x="0" y="6126164"/>
            <a:ext cx="1691680" cy="731835"/>
          </a:xfrm>
          <a:prstGeom prst="rect">
            <a:avLst/>
          </a:prstGeom>
        </p:spPr>
      </p:pic>
    </p:spTree>
    <p:extLst>
      <p:ext uri="{BB962C8B-B14F-4D97-AF65-F5344CB8AC3E}">
        <p14:creationId xmlns:p14="http://schemas.microsoft.com/office/powerpoint/2010/main" val="13684992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017"/>
            <a:ext cx="9144000" cy="908719"/>
          </a:xfrm>
        </p:spPr>
        <p:txBody>
          <a:bodyPr>
            <a:noAutofit/>
          </a:bodyPr>
          <a:lstStyle/>
          <a:p>
            <a:r>
              <a:rPr lang="en-US" sz="6600" b="1" dirty="0">
                <a:solidFill>
                  <a:schemeClr val="accent2">
                    <a:lumMod val="75000"/>
                  </a:schemeClr>
                </a:solidFill>
              </a:rPr>
              <a:t>RECOMMENDATION</a:t>
            </a:r>
            <a:endParaRPr lang="en-US" sz="6600" b="1" dirty="0"/>
          </a:p>
        </p:txBody>
      </p:sp>
      <p:sp>
        <p:nvSpPr>
          <p:cNvPr id="3" name="Content Placeholder 2"/>
          <p:cNvSpPr>
            <a:spLocks noGrp="1"/>
          </p:cNvSpPr>
          <p:nvPr>
            <p:ph idx="1"/>
          </p:nvPr>
        </p:nvSpPr>
        <p:spPr>
          <a:xfrm>
            <a:off x="210344" y="1348551"/>
            <a:ext cx="8784976" cy="5217443"/>
          </a:xfrm>
        </p:spPr>
        <p:txBody>
          <a:bodyPr>
            <a:normAutofit/>
          </a:bodyPr>
          <a:lstStyle/>
          <a:p>
            <a:pPr marL="0" indent="0" algn="just">
              <a:buNone/>
            </a:pPr>
            <a:r>
              <a:rPr lang="en-US" sz="4800" dirty="0"/>
              <a:t>It is </a:t>
            </a:r>
            <a:r>
              <a:rPr lang="en-US" sz="4800" b="1" dirty="0"/>
              <a:t>recommended </a:t>
            </a:r>
            <a:r>
              <a:rPr lang="en-US" sz="4800" dirty="0"/>
              <a:t>that the </a:t>
            </a:r>
            <a:r>
              <a:rPr lang="en-US" sz="4800" dirty="0" smtClean="0"/>
              <a:t>Committee </a:t>
            </a:r>
            <a:r>
              <a:rPr lang="en-US" sz="4800" b="1" dirty="0" smtClean="0"/>
              <a:t>notes</a:t>
            </a:r>
            <a:r>
              <a:rPr lang="en-US" sz="4800" dirty="0" smtClean="0"/>
              <a:t> </a:t>
            </a:r>
            <a:r>
              <a:rPr lang="en-US" sz="4800" dirty="0"/>
              <a:t>the </a:t>
            </a:r>
            <a:r>
              <a:rPr lang="en-US" sz="4800" b="1" dirty="0"/>
              <a:t>analysis</a:t>
            </a:r>
            <a:r>
              <a:rPr lang="en-US" sz="4800" dirty="0"/>
              <a:t> of the education components of the SONA and </a:t>
            </a:r>
            <a:r>
              <a:rPr lang="en-US" sz="4800" b="1" dirty="0"/>
              <a:t>discusses implications </a:t>
            </a:r>
            <a:r>
              <a:rPr lang="en-US" sz="4800" dirty="0"/>
              <a:t>for the sector.</a:t>
            </a:r>
          </a:p>
        </p:txBody>
      </p:sp>
      <p:pic>
        <p:nvPicPr>
          <p:cNvPr id="5" name="Picture 4"/>
          <p:cNvPicPr>
            <a:picLocks noChangeAspect="1"/>
          </p:cNvPicPr>
          <p:nvPr/>
        </p:nvPicPr>
        <p:blipFill>
          <a:blip r:embed="rId2"/>
          <a:stretch>
            <a:fillRect/>
          </a:stretch>
        </p:blipFill>
        <p:spPr>
          <a:xfrm>
            <a:off x="0" y="6126164"/>
            <a:ext cx="1691680" cy="731835"/>
          </a:xfrm>
          <a:prstGeom prst="rect">
            <a:avLst/>
          </a:prstGeom>
        </p:spPr>
      </p:pic>
      <p:sp>
        <p:nvSpPr>
          <p:cNvPr id="6" name="TextBox 5"/>
          <p:cNvSpPr txBox="1"/>
          <p:nvPr/>
        </p:nvSpPr>
        <p:spPr>
          <a:xfrm>
            <a:off x="7092280" y="6381328"/>
            <a:ext cx="732412" cy="369332"/>
          </a:xfrm>
          <a:prstGeom prst="rect">
            <a:avLst/>
          </a:prstGeom>
          <a:noFill/>
        </p:spPr>
        <p:txBody>
          <a:bodyPr wrap="square" rtlCol="0">
            <a:spAutoFit/>
          </a:bodyPr>
          <a:lstStyle/>
          <a:p>
            <a:r>
              <a:rPr lang="en-ZA" dirty="0" smtClean="0"/>
              <a:t>64</a:t>
            </a:r>
            <a:endParaRPr lang="en-ZA" dirty="0"/>
          </a:p>
        </p:txBody>
      </p:sp>
    </p:spTree>
    <p:extLst>
      <p:ext uri="{BB962C8B-B14F-4D97-AF65-F5344CB8AC3E}">
        <p14:creationId xmlns:p14="http://schemas.microsoft.com/office/powerpoint/2010/main" val="16870687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892" y="6021288"/>
            <a:ext cx="1691680" cy="836712"/>
          </a:xfrm>
          <a:prstGeom prst="rect">
            <a:avLst/>
          </a:prstGeom>
        </p:spPr>
      </p:pic>
      <p:sp>
        <p:nvSpPr>
          <p:cNvPr id="3" name="TextBox 2"/>
          <p:cNvSpPr txBox="1"/>
          <p:nvPr/>
        </p:nvSpPr>
        <p:spPr>
          <a:xfrm>
            <a:off x="7308304" y="6525344"/>
            <a:ext cx="432048" cy="369332"/>
          </a:xfrm>
          <a:prstGeom prst="rect">
            <a:avLst/>
          </a:prstGeom>
          <a:noFill/>
        </p:spPr>
        <p:txBody>
          <a:bodyPr wrap="square" rtlCol="0">
            <a:spAutoFit/>
          </a:bodyPr>
          <a:lstStyle/>
          <a:p>
            <a:r>
              <a:rPr lang="en-ZA" dirty="0" smtClean="0"/>
              <a:t>65</a:t>
            </a:r>
            <a:endParaRPr lang="en-ZA" dirty="0"/>
          </a:p>
        </p:txBody>
      </p:sp>
    </p:spTree>
    <p:extLst>
      <p:ext uri="{BB962C8B-B14F-4D97-AF65-F5344CB8AC3E}">
        <p14:creationId xmlns:p14="http://schemas.microsoft.com/office/powerpoint/2010/main" val="232887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57289" y="924392"/>
            <a:ext cx="5208794" cy="5028795"/>
          </a:xfrm>
          <a:prstGeom prst="rect">
            <a:avLst/>
          </a:prstGeom>
        </p:spPr>
      </p:pic>
      <p:sp>
        <p:nvSpPr>
          <p:cNvPr id="8" name="Content Placeholder 14"/>
          <p:cNvSpPr txBox="1">
            <a:spLocks/>
          </p:cNvSpPr>
          <p:nvPr/>
        </p:nvSpPr>
        <p:spPr bwMode="auto">
          <a:xfrm>
            <a:off x="-29980" y="528140"/>
            <a:ext cx="2933156" cy="1143793"/>
          </a:xfrm>
          <a:prstGeom prst="rect">
            <a:avLst/>
          </a:prstGeom>
          <a:solidFill>
            <a:schemeClr val="accent6">
              <a:lumMod val="75000"/>
            </a:schemeClr>
          </a:solidFill>
          <a:ln w="9525">
            <a:solidFill>
              <a:schemeClr val="accent4">
                <a:lumMod val="75000"/>
              </a:schemeClr>
            </a:solidFill>
            <a:miter lim="800000"/>
            <a:headEnd/>
            <a:tailEnd/>
          </a:ln>
        </p:spPr>
        <p:txBody>
          <a:bodyPr/>
          <a:lstStyle/>
          <a:p>
            <a:pPr algn="ctr">
              <a:defRPr/>
            </a:pPr>
            <a:r>
              <a:rPr lang="en-ZA" sz="1350" b="1" dirty="0">
                <a:solidFill>
                  <a:prstClr val="black"/>
                </a:solidFill>
              </a:rPr>
              <a:t>Sector plan</a:t>
            </a:r>
          </a:p>
          <a:p>
            <a:pPr algn="ctr">
              <a:defRPr/>
            </a:pPr>
            <a:r>
              <a:rPr lang="en-ZA" sz="1350" b="1" dirty="0">
                <a:solidFill>
                  <a:prstClr val="black"/>
                </a:solidFill>
              </a:rPr>
              <a:t>Action Plan to 2024: </a:t>
            </a:r>
            <a:r>
              <a:rPr lang="en-ZA" sz="1350" dirty="0">
                <a:solidFill>
                  <a:prstClr val="black"/>
                </a:solidFill>
              </a:rPr>
              <a:t>Towards the realisation of Schooling 2030 (access, redress, equity, inclusivity, quality, &amp; efficiency</a:t>
            </a:r>
            <a:r>
              <a:rPr lang="en-ZA" sz="1400" i="1" dirty="0">
                <a:latin typeface="Arial" panose="020B0604020202020204" pitchFamily="34" charset="0"/>
                <a:cs typeface="Arial" panose="020B0604020202020204" pitchFamily="34" charset="0"/>
              </a:rPr>
              <a:t>)</a:t>
            </a:r>
          </a:p>
        </p:txBody>
      </p:sp>
      <p:sp>
        <p:nvSpPr>
          <p:cNvPr id="11" name="Rectangle 10"/>
          <p:cNvSpPr/>
          <p:nvPr/>
        </p:nvSpPr>
        <p:spPr>
          <a:xfrm>
            <a:off x="7252880" y="1736455"/>
            <a:ext cx="1852776" cy="4455066"/>
          </a:xfrm>
          <a:prstGeom prst="rect">
            <a:avLst/>
          </a:prstGeom>
          <a:solidFill>
            <a:schemeClr val="accent2">
              <a:lumMod val="20000"/>
              <a:lumOff val="80000"/>
              <a:alpha val="52000"/>
            </a:schemeClr>
          </a:solidFill>
          <a:ln>
            <a:solidFill>
              <a:schemeClr val="accent1"/>
            </a:solidFill>
          </a:ln>
        </p:spPr>
        <p:txBody>
          <a:bodyPr wrap="square">
            <a:spAutoFit/>
          </a:bodyPr>
          <a:lstStyle/>
          <a:p>
            <a:pPr algn="ctr">
              <a:defRPr/>
            </a:pPr>
            <a:r>
              <a:rPr lang="en-ZA" sz="1350" b="1" dirty="0">
                <a:solidFill>
                  <a:prstClr val="black"/>
                </a:solidFill>
              </a:rPr>
              <a:t>Goals 1 to 13: </a:t>
            </a:r>
          </a:p>
          <a:p>
            <a:pPr algn="ctr">
              <a:defRPr/>
            </a:pPr>
            <a:r>
              <a:rPr lang="en-ZA" sz="1350" b="1" dirty="0">
                <a:solidFill>
                  <a:prstClr val="black"/>
                </a:solidFill>
              </a:rPr>
              <a:t>Improvement of  Learning Outcomes</a:t>
            </a:r>
          </a:p>
          <a:p>
            <a:pPr>
              <a:defRPr/>
            </a:pPr>
            <a:endParaRPr lang="en-ZA" sz="1350" b="1" dirty="0">
              <a:solidFill>
                <a:prstClr val="black"/>
              </a:solidFill>
            </a:endParaRPr>
          </a:p>
          <a:p>
            <a:pPr marL="214313" indent="-214313">
              <a:buFontTx/>
              <a:buChar char="-"/>
              <a:defRPr/>
            </a:pPr>
            <a:r>
              <a:rPr lang="en-ZA" sz="1350" dirty="0">
                <a:solidFill>
                  <a:prstClr val="black"/>
                </a:solidFill>
              </a:rPr>
              <a:t>Improve learning outcomes in Language, Mathematics and Science as measured in Grades 3, 6, 9 and 12</a:t>
            </a:r>
          </a:p>
          <a:p>
            <a:pPr marL="214313" indent="-214313">
              <a:buFontTx/>
              <a:buChar char="-"/>
              <a:defRPr/>
            </a:pPr>
            <a:r>
              <a:rPr lang="en-ZA" sz="1350" dirty="0">
                <a:solidFill>
                  <a:prstClr val="black"/>
                </a:solidFill>
              </a:rPr>
              <a:t>Ensure full access to compulsory schooling</a:t>
            </a:r>
          </a:p>
          <a:p>
            <a:pPr marL="214313" indent="-214313">
              <a:buFontTx/>
              <a:buChar char="-"/>
              <a:defRPr/>
            </a:pPr>
            <a:r>
              <a:rPr lang="en-ZA" sz="1350" dirty="0">
                <a:solidFill>
                  <a:prstClr val="black"/>
                </a:solidFill>
              </a:rPr>
              <a:t>Decrease grade repetition and retention</a:t>
            </a:r>
          </a:p>
          <a:p>
            <a:pPr marL="214313" indent="-214313">
              <a:buFontTx/>
              <a:buChar char="-"/>
              <a:defRPr/>
            </a:pPr>
            <a:r>
              <a:rPr lang="en-ZA" sz="1350" dirty="0">
                <a:solidFill>
                  <a:prstClr val="black"/>
                </a:solidFill>
              </a:rPr>
              <a:t>Improve access to FET colleges</a:t>
            </a:r>
          </a:p>
          <a:p>
            <a:pPr marL="214313" indent="-214313">
              <a:buFontTx/>
              <a:buChar char="-"/>
              <a:defRPr/>
            </a:pPr>
            <a:r>
              <a:rPr lang="en-ZA" sz="1350" dirty="0">
                <a:solidFill>
                  <a:prstClr val="black"/>
                </a:solidFill>
              </a:rPr>
              <a:t>Improve quality of Grade R</a:t>
            </a:r>
          </a:p>
        </p:txBody>
      </p:sp>
      <p:sp>
        <p:nvSpPr>
          <p:cNvPr id="13" name="Rectangle 12"/>
          <p:cNvSpPr/>
          <p:nvPr/>
        </p:nvSpPr>
        <p:spPr>
          <a:xfrm>
            <a:off x="79558" y="5237606"/>
            <a:ext cx="2148840" cy="715581"/>
          </a:xfrm>
          <a:prstGeom prst="rect">
            <a:avLst/>
          </a:prstGeom>
          <a:solidFill>
            <a:schemeClr val="accent2">
              <a:lumMod val="75000"/>
            </a:schemeClr>
          </a:solidFill>
          <a:ln>
            <a:solidFill>
              <a:schemeClr val="accent1"/>
            </a:solidFill>
          </a:ln>
        </p:spPr>
        <p:txBody>
          <a:bodyPr wrap="square">
            <a:spAutoFit/>
          </a:bodyPr>
          <a:lstStyle/>
          <a:p>
            <a:pPr algn="ctr">
              <a:defRPr/>
            </a:pPr>
            <a:r>
              <a:rPr lang="en-ZA" sz="1350" b="1" dirty="0">
                <a:solidFill>
                  <a:prstClr val="white"/>
                </a:solidFill>
              </a:rPr>
              <a:t>Goals 14 to 27: </a:t>
            </a:r>
          </a:p>
          <a:p>
            <a:pPr algn="ctr">
              <a:defRPr/>
            </a:pPr>
            <a:r>
              <a:rPr lang="en-ZA" sz="1350" b="1" dirty="0">
                <a:solidFill>
                  <a:prstClr val="white"/>
                </a:solidFill>
              </a:rPr>
              <a:t>Support the improvement of learning outcomes</a:t>
            </a:r>
          </a:p>
        </p:txBody>
      </p:sp>
      <p:sp>
        <p:nvSpPr>
          <p:cNvPr id="3" name="TextBox 2"/>
          <p:cNvSpPr txBox="1"/>
          <p:nvPr/>
        </p:nvSpPr>
        <p:spPr>
          <a:xfrm>
            <a:off x="4771907" y="804445"/>
            <a:ext cx="571500" cy="300082"/>
          </a:xfrm>
          <a:prstGeom prst="rect">
            <a:avLst/>
          </a:prstGeom>
          <a:noFill/>
        </p:spPr>
        <p:txBody>
          <a:bodyPr wrap="square" rtlCol="0">
            <a:spAutoFit/>
          </a:bodyPr>
          <a:lstStyle/>
          <a:p>
            <a:r>
              <a:rPr lang="en-ZA" sz="1350" b="1" dirty="0">
                <a:solidFill>
                  <a:prstClr val="black"/>
                </a:solidFill>
              </a:rPr>
              <a:t>1</a:t>
            </a:r>
          </a:p>
        </p:txBody>
      </p:sp>
      <p:sp>
        <p:nvSpPr>
          <p:cNvPr id="9" name="TextBox 8"/>
          <p:cNvSpPr txBox="1"/>
          <p:nvPr/>
        </p:nvSpPr>
        <p:spPr>
          <a:xfrm>
            <a:off x="5324108" y="894188"/>
            <a:ext cx="571500" cy="300082"/>
          </a:xfrm>
          <a:prstGeom prst="rect">
            <a:avLst/>
          </a:prstGeom>
          <a:noFill/>
        </p:spPr>
        <p:txBody>
          <a:bodyPr wrap="square" rtlCol="0">
            <a:spAutoFit/>
          </a:bodyPr>
          <a:lstStyle/>
          <a:p>
            <a:r>
              <a:rPr lang="en-ZA" sz="1350" b="1" dirty="0">
                <a:solidFill>
                  <a:prstClr val="black"/>
                </a:solidFill>
              </a:rPr>
              <a:t>2</a:t>
            </a:r>
          </a:p>
        </p:txBody>
      </p:sp>
      <p:sp>
        <p:nvSpPr>
          <p:cNvPr id="10" name="TextBox 9"/>
          <p:cNvSpPr txBox="1"/>
          <p:nvPr/>
        </p:nvSpPr>
        <p:spPr>
          <a:xfrm>
            <a:off x="5895608" y="1193275"/>
            <a:ext cx="571500" cy="300082"/>
          </a:xfrm>
          <a:prstGeom prst="rect">
            <a:avLst/>
          </a:prstGeom>
          <a:noFill/>
        </p:spPr>
        <p:txBody>
          <a:bodyPr wrap="square" rtlCol="0">
            <a:spAutoFit/>
          </a:bodyPr>
          <a:lstStyle/>
          <a:p>
            <a:r>
              <a:rPr lang="en-ZA" sz="1350" b="1" dirty="0">
                <a:solidFill>
                  <a:prstClr val="black"/>
                </a:solidFill>
              </a:rPr>
              <a:t>3</a:t>
            </a:r>
          </a:p>
        </p:txBody>
      </p:sp>
      <p:sp>
        <p:nvSpPr>
          <p:cNvPr id="17" name="TextBox 16"/>
          <p:cNvSpPr txBox="1"/>
          <p:nvPr/>
        </p:nvSpPr>
        <p:spPr>
          <a:xfrm>
            <a:off x="6351201" y="1572443"/>
            <a:ext cx="571500" cy="300082"/>
          </a:xfrm>
          <a:prstGeom prst="rect">
            <a:avLst/>
          </a:prstGeom>
          <a:noFill/>
        </p:spPr>
        <p:txBody>
          <a:bodyPr wrap="square" rtlCol="0">
            <a:spAutoFit/>
          </a:bodyPr>
          <a:lstStyle/>
          <a:p>
            <a:r>
              <a:rPr lang="en-ZA" sz="1350" b="1" dirty="0">
                <a:solidFill>
                  <a:prstClr val="black"/>
                </a:solidFill>
              </a:rPr>
              <a:t>4</a:t>
            </a:r>
          </a:p>
        </p:txBody>
      </p:sp>
      <p:sp>
        <p:nvSpPr>
          <p:cNvPr id="18" name="TextBox 17"/>
          <p:cNvSpPr txBox="1"/>
          <p:nvPr/>
        </p:nvSpPr>
        <p:spPr>
          <a:xfrm>
            <a:off x="6660527" y="2034063"/>
            <a:ext cx="571500" cy="300082"/>
          </a:xfrm>
          <a:prstGeom prst="rect">
            <a:avLst/>
          </a:prstGeom>
          <a:noFill/>
        </p:spPr>
        <p:txBody>
          <a:bodyPr wrap="square" rtlCol="0">
            <a:spAutoFit/>
          </a:bodyPr>
          <a:lstStyle/>
          <a:p>
            <a:r>
              <a:rPr lang="en-ZA" sz="1350" b="1" dirty="0">
                <a:solidFill>
                  <a:prstClr val="black"/>
                </a:solidFill>
              </a:rPr>
              <a:t>5</a:t>
            </a:r>
          </a:p>
        </p:txBody>
      </p:sp>
      <p:sp>
        <p:nvSpPr>
          <p:cNvPr id="19" name="TextBox 18"/>
          <p:cNvSpPr txBox="1"/>
          <p:nvPr/>
        </p:nvSpPr>
        <p:spPr>
          <a:xfrm>
            <a:off x="6884982" y="2554416"/>
            <a:ext cx="571500" cy="300082"/>
          </a:xfrm>
          <a:prstGeom prst="rect">
            <a:avLst/>
          </a:prstGeom>
          <a:noFill/>
        </p:spPr>
        <p:txBody>
          <a:bodyPr wrap="square" rtlCol="0">
            <a:spAutoFit/>
          </a:bodyPr>
          <a:lstStyle/>
          <a:p>
            <a:r>
              <a:rPr lang="en-ZA" sz="1350" b="1" dirty="0">
                <a:solidFill>
                  <a:prstClr val="black"/>
                </a:solidFill>
              </a:rPr>
              <a:t>6</a:t>
            </a:r>
          </a:p>
        </p:txBody>
      </p:sp>
      <p:sp>
        <p:nvSpPr>
          <p:cNvPr id="20" name="TextBox 19"/>
          <p:cNvSpPr txBox="1"/>
          <p:nvPr/>
        </p:nvSpPr>
        <p:spPr>
          <a:xfrm>
            <a:off x="6989330" y="3771638"/>
            <a:ext cx="571500" cy="300082"/>
          </a:xfrm>
          <a:prstGeom prst="rect">
            <a:avLst/>
          </a:prstGeom>
          <a:noFill/>
        </p:spPr>
        <p:txBody>
          <a:bodyPr wrap="square" rtlCol="0">
            <a:spAutoFit/>
          </a:bodyPr>
          <a:lstStyle/>
          <a:p>
            <a:r>
              <a:rPr lang="en-ZA" sz="1350" b="1" dirty="0">
                <a:solidFill>
                  <a:prstClr val="black"/>
                </a:solidFill>
              </a:rPr>
              <a:t>8</a:t>
            </a:r>
          </a:p>
        </p:txBody>
      </p:sp>
      <p:sp>
        <p:nvSpPr>
          <p:cNvPr id="21" name="TextBox 20"/>
          <p:cNvSpPr txBox="1"/>
          <p:nvPr/>
        </p:nvSpPr>
        <p:spPr>
          <a:xfrm>
            <a:off x="6998855" y="3174268"/>
            <a:ext cx="571500" cy="300082"/>
          </a:xfrm>
          <a:prstGeom prst="rect">
            <a:avLst/>
          </a:prstGeom>
          <a:noFill/>
        </p:spPr>
        <p:txBody>
          <a:bodyPr wrap="square" rtlCol="0">
            <a:spAutoFit/>
          </a:bodyPr>
          <a:lstStyle/>
          <a:p>
            <a:r>
              <a:rPr lang="en-ZA" sz="1350" b="1" dirty="0">
                <a:solidFill>
                  <a:prstClr val="black"/>
                </a:solidFill>
              </a:rPr>
              <a:t>7</a:t>
            </a:r>
          </a:p>
        </p:txBody>
      </p:sp>
      <p:sp>
        <p:nvSpPr>
          <p:cNvPr id="22" name="TextBox 21"/>
          <p:cNvSpPr txBox="1"/>
          <p:nvPr/>
        </p:nvSpPr>
        <p:spPr>
          <a:xfrm>
            <a:off x="6853428" y="4293823"/>
            <a:ext cx="571500" cy="300082"/>
          </a:xfrm>
          <a:prstGeom prst="rect">
            <a:avLst/>
          </a:prstGeom>
          <a:noFill/>
        </p:spPr>
        <p:txBody>
          <a:bodyPr wrap="square" rtlCol="0">
            <a:spAutoFit/>
          </a:bodyPr>
          <a:lstStyle/>
          <a:p>
            <a:r>
              <a:rPr lang="en-ZA" sz="1350" b="1" dirty="0">
                <a:solidFill>
                  <a:prstClr val="black"/>
                </a:solidFill>
              </a:rPr>
              <a:t>9</a:t>
            </a:r>
          </a:p>
        </p:txBody>
      </p:sp>
      <p:sp>
        <p:nvSpPr>
          <p:cNvPr id="23" name="TextBox 22"/>
          <p:cNvSpPr txBox="1"/>
          <p:nvPr/>
        </p:nvSpPr>
        <p:spPr>
          <a:xfrm>
            <a:off x="6471441" y="4875288"/>
            <a:ext cx="571500" cy="300082"/>
          </a:xfrm>
          <a:prstGeom prst="rect">
            <a:avLst/>
          </a:prstGeom>
          <a:noFill/>
        </p:spPr>
        <p:txBody>
          <a:bodyPr wrap="square" rtlCol="0">
            <a:spAutoFit/>
          </a:bodyPr>
          <a:lstStyle/>
          <a:p>
            <a:r>
              <a:rPr lang="en-ZA" sz="1350" b="1" dirty="0">
                <a:solidFill>
                  <a:prstClr val="black"/>
                </a:solidFill>
              </a:rPr>
              <a:t> 10</a:t>
            </a:r>
          </a:p>
        </p:txBody>
      </p:sp>
      <p:sp>
        <p:nvSpPr>
          <p:cNvPr id="24" name="TextBox 23"/>
          <p:cNvSpPr txBox="1"/>
          <p:nvPr/>
        </p:nvSpPr>
        <p:spPr>
          <a:xfrm>
            <a:off x="6089027" y="5304520"/>
            <a:ext cx="571500" cy="300082"/>
          </a:xfrm>
          <a:prstGeom prst="rect">
            <a:avLst/>
          </a:prstGeom>
          <a:noFill/>
        </p:spPr>
        <p:txBody>
          <a:bodyPr wrap="square" rtlCol="0">
            <a:spAutoFit/>
          </a:bodyPr>
          <a:lstStyle/>
          <a:p>
            <a:r>
              <a:rPr lang="en-ZA" sz="1350" b="1" dirty="0">
                <a:solidFill>
                  <a:prstClr val="black"/>
                </a:solidFill>
              </a:rPr>
              <a:t> 11</a:t>
            </a:r>
          </a:p>
        </p:txBody>
      </p:sp>
      <p:sp>
        <p:nvSpPr>
          <p:cNvPr id="25" name="TextBox 24"/>
          <p:cNvSpPr txBox="1"/>
          <p:nvPr/>
        </p:nvSpPr>
        <p:spPr>
          <a:xfrm>
            <a:off x="5003177" y="5781358"/>
            <a:ext cx="571500" cy="300082"/>
          </a:xfrm>
          <a:prstGeom prst="rect">
            <a:avLst/>
          </a:prstGeom>
          <a:noFill/>
        </p:spPr>
        <p:txBody>
          <a:bodyPr wrap="square" rtlCol="0">
            <a:spAutoFit/>
          </a:bodyPr>
          <a:lstStyle/>
          <a:p>
            <a:r>
              <a:rPr lang="en-ZA" sz="1350" b="1" dirty="0">
                <a:solidFill>
                  <a:prstClr val="black"/>
                </a:solidFill>
              </a:rPr>
              <a:t> 13</a:t>
            </a:r>
          </a:p>
        </p:txBody>
      </p:sp>
      <p:sp>
        <p:nvSpPr>
          <p:cNvPr id="26" name="TextBox 25"/>
          <p:cNvSpPr txBox="1"/>
          <p:nvPr/>
        </p:nvSpPr>
        <p:spPr>
          <a:xfrm>
            <a:off x="5574677" y="5655121"/>
            <a:ext cx="571500" cy="300082"/>
          </a:xfrm>
          <a:prstGeom prst="rect">
            <a:avLst/>
          </a:prstGeom>
          <a:noFill/>
        </p:spPr>
        <p:txBody>
          <a:bodyPr wrap="square" rtlCol="0">
            <a:spAutoFit/>
          </a:bodyPr>
          <a:lstStyle/>
          <a:p>
            <a:r>
              <a:rPr lang="en-ZA" sz="1350" b="1" dirty="0">
                <a:solidFill>
                  <a:prstClr val="black"/>
                </a:solidFill>
              </a:rPr>
              <a:t> 12</a:t>
            </a:r>
          </a:p>
        </p:txBody>
      </p:sp>
      <p:sp>
        <p:nvSpPr>
          <p:cNvPr id="27" name="TextBox 26"/>
          <p:cNvSpPr txBox="1"/>
          <p:nvPr/>
        </p:nvSpPr>
        <p:spPr>
          <a:xfrm>
            <a:off x="4361834" y="5813128"/>
            <a:ext cx="571500" cy="300082"/>
          </a:xfrm>
          <a:prstGeom prst="rect">
            <a:avLst/>
          </a:prstGeom>
          <a:noFill/>
        </p:spPr>
        <p:txBody>
          <a:bodyPr wrap="square" rtlCol="0">
            <a:spAutoFit/>
          </a:bodyPr>
          <a:lstStyle/>
          <a:p>
            <a:r>
              <a:rPr lang="en-ZA" sz="1350" b="1" dirty="0">
                <a:solidFill>
                  <a:prstClr val="black"/>
                </a:solidFill>
              </a:rPr>
              <a:t> 14</a:t>
            </a:r>
          </a:p>
        </p:txBody>
      </p:sp>
      <p:sp>
        <p:nvSpPr>
          <p:cNvPr id="28" name="TextBox 27"/>
          <p:cNvSpPr txBox="1"/>
          <p:nvPr/>
        </p:nvSpPr>
        <p:spPr>
          <a:xfrm>
            <a:off x="3706957" y="5803146"/>
            <a:ext cx="571500" cy="300082"/>
          </a:xfrm>
          <a:prstGeom prst="rect">
            <a:avLst/>
          </a:prstGeom>
          <a:noFill/>
        </p:spPr>
        <p:txBody>
          <a:bodyPr wrap="square" rtlCol="0">
            <a:spAutoFit/>
          </a:bodyPr>
          <a:lstStyle/>
          <a:p>
            <a:r>
              <a:rPr lang="en-ZA" sz="1350" b="1" dirty="0">
                <a:solidFill>
                  <a:prstClr val="black"/>
                </a:solidFill>
              </a:rPr>
              <a:t> 15</a:t>
            </a:r>
          </a:p>
        </p:txBody>
      </p:sp>
      <p:sp>
        <p:nvSpPr>
          <p:cNvPr id="29" name="TextBox 28"/>
          <p:cNvSpPr txBox="1"/>
          <p:nvPr/>
        </p:nvSpPr>
        <p:spPr>
          <a:xfrm>
            <a:off x="3210456" y="5655121"/>
            <a:ext cx="571500" cy="300082"/>
          </a:xfrm>
          <a:prstGeom prst="rect">
            <a:avLst/>
          </a:prstGeom>
          <a:noFill/>
        </p:spPr>
        <p:txBody>
          <a:bodyPr wrap="square" rtlCol="0">
            <a:spAutoFit/>
          </a:bodyPr>
          <a:lstStyle/>
          <a:p>
            <a:r>
              <a:rPr lang="en-ZA" sz="1350" b="1" dirty="0">
                <a:solidFill>
                  <a:prstClr val="black"/>
                </a:solidFill>
              </a:rPr>
              <a:t> 16</a:t>
            </a:r>
          </a:p>
        </p:txBody>
      </p:sp>
      <p:sp>
        <p:nvSpPr>
          <p:cNvPr id="30" name="TextBox 29"/>
          <p:cNvSpPr txBox="1"/>
          <p:nvPr/>
        </p:nvSpPr>
        <p:spPr>
          <a:xfrm>
            <a:off x="2670083" y="5390259"/>
            <a:ext cx="571500" cy="300082"/>
          </a:xfrm>
          <a:prstGeom prst="rect">
            <a:avLst/>
          </a:prstGeom>
          <a:noFill/>
        </p:spPr>
        <p:txBody>
          <a:bodyPr wrap="square" rtlCol="0">
            <a:spAutoFit/>
          </a:bodyPr>
          <a:lstStyle/>
          <a:p>
            <a:r>
              <a:rPr lang="en-ZA" sz="1350" b="1" dirty="0">
                <a:solidFill>
                  <a:prstClr val="black"/>
                </a:solidFill>
              </a:rPr>
              <a:t> 17</a:t>
            </a:r>
          </a:p>
        </p:txBody>
      </p:sp>
      <p:sp>
        <p:nvSpPr>
          <p:cNvPr id="31" name="TextBox 30"/>
          <p:cNvSpPr txBox="1"/>
          <p:nvPr/>
        </p:nvSpPr>
        <p:spPr>
          <a:xfrm>
            <a:off x="2319709" y="4937952"/>
            <a:ext cx="571500" cy="300082"/>
          </a:xfrm>
          <a:prstGeom prst="rect">
            <a:avLst/>
          </a:prstGeom>
          <a:noFill/>
        </p:spPr>
        <p:txBody>
          <a:bodyPr wrap="square" rtlCol="0">
            <a:spAutoFit/>
          </a:bodyPr>
          <a:lstStyle/>
          <a:p>
            <a:r>
              <a:rPr lang="en-ZA" sz="1350" b="1" dirty="0">
                <a:solidFill>
                  <a:prstClr val="black"/>
                </a:solidFill>
              </a:rPr>
              <a:t> 18</a:t>
            </a:r>
          </a:p>
        </p:txBody>
      </p:sp>
      <p:sp>
        <p:nvSpPr>
          <p:cNvPr id="32" name="TextBox 31"/>
          <p:cNvSpPr txBox="1"/>
          <p:nvPr/>
        </p:nvSpPr>
        <p:spPr>
          <a:xfrm>
            <a:off x="1985714" y="4327597"/>
            <a:ext cx="571500" cy="300082"/>
          </a:xfrm>
          <a:prstGeom prst="rect">
            <a:avLst/>
          </a:prstGeom>
          <a:noFill/>
        </p:spPr>
        <p:txBody>
          <a:bodyPr wrap="square" rtlCol="0">
            <a:spAutoFit/>
          </a:bodyPr>
          <a:lstStyle/>
          <a:p>
            <a:r>
              <a:rPr lang="en-ZA" sz="1350" b="1" dirty="0">
                <a:solidFill>
                  <a:prstClr val="black"/>
                </a:solidFill>
              </a:rPr>
              <a:t> 19</a:t>
            </a:r>
          </a:p>
        </p:txBody>
      </p:sp>
      <p:sp>
        <p:nvSpPr>
          <p:cNvPr id="33" name="TextBox 32"/>
          <p:cNvSpPr txBox="1"/>
          <p:nvPr/>
        </p:nvSpPr>
        <p:spPr>
          <a:xfrm>
            <a:off x="1748209" y="3236235"/>
            <a:ext cx="571500" cy="300082"/>
          </a:xfrm>
          <a:prstGeom prst="rect">
            <a:avLst/>
          </a:prstGeom>
          <a:noFill/>
        </p:spPr>
        <p:txBody>
          <a:bodyPr wrap="square" rtlCol="0">
            <a:spAutoFit/>
          </a:bodyPr>
          <a:lstStyle/>
          <a:p>
            <a:r>
              <a:rPr lang="en-ZA" sz="1350" b="1" dirty="0">
                <a:solidFill>
                  <a:prstClr val="black"/>
                </a:solidFill>
              </a:rPr>
              <a:t> 21</a:t>
            </a:r>
          </a:p>
        </p:txBody>
      </p:sp>
      <p:sp>
        <p:nvSpPr>
          <p:cNvPr id="34" name="TextBox 33"/>
          <p:cNvSpPr txBox="1"/>
          <p:nvPr/>
        </p:nvSpPr>
        <p:spPr>
          <a:xfrm>
            <a:off x="2116116" y="1949563"/>
            <a:ext cx="571500" cy="300082"/>
          </a:xfrm>
          <a:prstGeom prst="rect">
            <a:avLst/>
          </a:prstGeom>
          <a:noFill/>
        </p:spPr>
        <p:txBody>
          <a:bodyPr wrap="square" rtlCol="0">
            <a:spAutoFit/>
          </a:bodyPr>
          <a:lstStyle/>
          <a:p>
            <a:r>
              <a:rPr lang="en-ZA" sz="1350" b="1" dirty="0">
                <a:solidFill>
                  <a:prstClr val="black"/>
                </a:solidFill>
              </a:rPr>
              <a:t> 23</a:t>
            </a:r>
          </a:p>
        </p:txBody>
      </p:sp>
      <p:sp>
        <p:nvSpPr>
          <p:cNvPr id="35" name="TextBox 34"/>
          <p:cNvSpPr txBox="1"/>
          <p:nvPr/>
        </p:nvSpPr>
        <p:spPr>
          <a:xfrm>
            <a:off x="1834346" y="3813947"/>
            <a:ext cx="571500" cy="300082"/>
          </a:xfrm>
          <a:prstGeom prst="rect">
            <a:avLst/>
          </a:prstGeom>
          <a:noFill/>
        </p:spPr>
        <p:txBody>
          <a:bodyPr wrap="square" rtlCol="0">
            <a:spAutoFit/>
          </a:bodyPr>
          <a:lstStyle/>
          <a:p>
            <a:r>
              <a:rPr lang="en-ZA" sz="1350" b="1" dirty="0">
                <a:solidFill>
                  <a:prstClr val="black"/>
                </a:solidFill>
              </a:rPr>
              <a:t> 20</a:t>
            </a:r>
          </a:p>
        </p:txBody>
      </p:sp>
      <p:sp>
        <p:nvSpPr>
          <p:cNvPr id="36" name="TextBox 35"/>
          <p:cNvSpPr txBox="1"/>
          <p:nvPr/>
        </p:nvSpPr>
        <p:spPr>
          <a:xfrm>
            <a:off x="1816450" y="2558556"/>
            <a:ext cx="571500" cy="300082"/>
          </a:xfrm>
          <a:prstGeom prst="rect">
            <a:avLst/>
          </a:prstGeom>
          <a:noFill/>
        </p:spPr>
        <p:txBody>
          <a:bodyPr wrap="square" rtlCol="0">
            <a:spAutoFit/>
          </a:bodyPr>
          <a:lstStyle/>
          <a:p>
            <a:r>
              <a:rPr lang="en-ZA" sz="1350" b="1" dirty="0">
                <a:solidFill>
                  <a:prstClr val="black"/>
                </a:solidFill>
              </a:rPr>
              <a:t> 22</a:t>
            </a:r>
          </a:p>
        </p:txBody>
      </p:sp>
      <p:sp>
        <p:nvSpPr>
          <p:cNvPr id="37" name="TextBox 36"/>
          <p:cNvSpPr txBox="1"/>
          <p:nvPr/>
        </p:nvSpPr>
        <p:spPr>
          <a:xfrm>
            <a:off x="2381507" y="1568096"/>
            <a:ext cx="571500" cy="300082"/>
          </a:xfrm>
          <a:prstGeom prst="rect">
            <a:avLst/>
          </a:prstGeom>
          <a:noFill/>
        </p:spPr>
        <p:txBody>
          <a:bodyPr wrap="square" rtlCol="0">
            <a:spAutoFit/>
          </a:bodyPr>
          <a:lstStyle/>
          <a:p>
            <a:r>
              <a:rPr lang="en-ZA" sz="1350" b="1" dirty="0">
                <a:solidFill>
                  <a:prstClr val="black"/>
                </a:solidFill>
              </a:rPr>
              <a:t> 24</a:t>
            </a:r>
          </a:p>
        </p:txBody>
      </p:sp>
      <p:sp>
        <p:nvSpPr>
          <p:cNvPr id="38" name="TextBox 37"/>
          <p:cNvSpPr txBox="1"/>
          <p:nvPr/>
        </p:nvSpPr>
        <p:spPr>
          <a:xfrm>
            <a:off x="2965084" y="1132424"/>
            <a:ext cx="571500" cy="300082"/>
          </a:xfrm>
          <a:prstGeom prst="rect">
            <a:avLst/>
          </a:prstGeom>
          <a:noFill/>
        </p:spPr>
        <p:txBody>
          <a:bodyPr wrap="square" rtlCol="0">
            <a:spAutoFit/>
          </a:bodyPr>
          <a:lstStyle/>
          <a:p>
            <a:r>
              <a:rPr lang="en-ZA" sz="1350" b="1" dirty="0">
                <a:solidFill>
                  <a:prstClr val="black"/>
                </a:solidFill>
              </a:rPr>
              <a:t> 25</a:t>
            </a:r>
          </a:p>
        </p:txBody>
      </p:sp>
      <p:sp>
        <p:nvSpPr>
          <p:cNvPr id="39" name="TextBox 38"/>
          <p:cNvSpPr txBox="1"/>
          <p:nvPr/>
        </p:nvSpPr>
        <p:spPr>
          <a:xfrm>
            <a:off x="3433010" y="903325"/>
            <a:ext cx="571500" cy="300082"/>
          </a:xfrm>
          <a:prstGeom prst="rect">
            <a:avLst/>
          </a:prstGeom>
          <a:noFill/>
        </p:spPr>
        <p:txBody>
          <a:bodyPr wrap="square" rtlCol="0">
            <a:spAutoFit/>
          </a:bodyPr>
          <a:lstStyle/>
          <a:p>
            <a:r>
              <a:rPr lang="en-ZA" sz="1350" b="1" dirty="0">
                <a:solidFill>
                  <a:prstClr val="black"/>
                </a:solidFill>
              </a:rPr>
              <a:t> 26</a:t>
            </a:r>
          </a:p>
        </p:txBody>
      </p:sp>
      <p:sp>
        <p:nvSpPr>
          <p:cNvPr id="40" name="TextBox 39"/>
          <p:cNvSpPr txBox="1"/>
          <p:nvPr/>
        </p:nvSpPr>
        <p:spPr>
          <a:xfrm>
            <a:off x="4020212" y="778450"/>
            <a:ext cx="571500" cy="300082"/>
          </a:xfrm>
          <a:prstGeom prst="rect">
            <a:avLst/>
          </a:prstGeom>
          <a:noFill/>
        </p:spPr>
        <p:txBody>
          <a:bodyPr wrap="square" rtlCol="0">
            <a:spAutoFit/>
          </a:bodyPr>
          <a:lstStyle/>
          <a:p>
            <a:r>
              <a:rPr lang="en-ZA" sz="1350" b="1" dirty="0">
                <a:solidFill>
                  <a:prstClr val="black"/>
                </a:solidFill>
              </a:rPr>
              <a:t> 27</a:t>
            </a:r>
          </a:p>
        </p:txBody>
      </p:sp>
      <p:sp>
        <p:nvSpPr>
          <p:cNvPr id="41" name="TextBox 40"/>
          <p:cNvSpPr txBox="1"/>
          <p:nvPr/>
        </p:nvSpPr>
        <p:spPr>
          <a:xfrm>
            <a:off x="4572000" y="6525344"/>
            <a:ext cx="864096" cy="369332"/>
          </a:xfrm>
          <a:prstGeom prst="rect">
            <a:avLst/>
          </a:prstGeom>
          <a:noFill/>
        </p:spPr>
        <p:txBody>
          <a:bodyPr wrap="square" rtlCol="0">
            <a:spAutoFit/>
          </a:bodyPr>
          <a:lstStyle/>
          <a:p>
            <a:r>
              <a:rPr lang="en-US" dirty="0">
                <a:solidFill>
                  <a:prstClr val="black"/>
                </a:solidFill>
              </a:rPr>
              <a:t>7</a:t>
            </a:r>
            <a:endParaRPr lang="en-ZA" dirty="0">
              <a:solidFill>
                <a:prstClr val="black"/>
              </a:solidFill>
            </a:endParaRP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165304"/>
            <a:ext cx="1619671" cy="69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2536" y="-49220"/>
            <a:ext cx="9721080" cy="769441"/>
          </a:xfrm>
          <a:prstGeom prst="rect">
            <a:avLst/>
          </a:prstGeom>
          <a:noFill/>
        </p:spPr>
        <p:txBody>
          <a:bodyPr wrap="square" rtlCol="0">
            <a:spAutoFit/>
          </a:bodyPr>
          <a:lstStyle/>
          <a:p>
            <a:pPr algn="ctr"/>
            <a:r>
              <a:rPr lang="en-US" sz="4400" b="1" dirty="0">
                <a:solidFill>
                  <a:schemeClr val="accent2">
                    <a:lumMod val="75000"/>
                  </a:schemeClr>
                </a:solidFill>
              </a:rPr>
              <a:t>STRATEGIC THRUST</a:t>
            </a:r>
          </a:p>
        </p:txBody>
      </p:sp>
    </p:spTree>
    <p:extLst>
      <p:ext uri="{BB962C8B-B14F-4D97-AF65-F5344CB8AC3E}">
        <p14:creationId xmlns:p14="http://schemas.microsoft.com/office/powerpoint/2010/main" val="110297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56926"/>
            <a:ext cx="8229600" cy="639496"/>
          </a:xfrm>
        </p:spPr>
        <p:txBody>
          <a:bodyPr>
            <a:noAutofit/>
          </a:bodyPr>
          <a:lstStyle/>
          <a:p>
            <a:r>
              <a:rPr lang="en-US" b="1" dirty="0">
                <a:solidFill>
                  <a:schemeClr val="accent2">
                    <a:lumMod val="75000"/>
                  </a:schemeClr>
                </a:solidFill>
              </a:rPr>
              <a:t>SIGNIFICANCE OF SONA</a:t>
            </a:r>
            <a:endParaRPr lang="en-ZA" b="1" dirty="0">
              <a:solidFill>
                <a:schemeClr val="accent2">
                  <a:lumMod val="75000"/>
                </a:schemeClr>
              </a:solidFill>
            </a:endParaRPr>
          </a:p>
        </p:txBody>
      </p:sp>
      <p:sp>
        <p:nvSpPr>
          <p:cNvPr id="3" name="Content Placeholder 2"/>
          <p:cNvSpPr>
            <a:spLocks noGrp="1"/>
          </p:cNvSpPr>
          <p:nvPr>
            <p:ph idx="1"/>
          </p:nvPr>
        </p:nvSpPr>
        <p:spPr>
          <a:xfrm>
            <a:off x="0" y="1030438"/>
            <a:ext cx="9144000" cy="5278882"/>
          </a:xfrm>
        </p:spPr>
        <p:txBody>
          <a:bodyPr>
            <a:noAutofit/>
          </a:bodyPr>
          <a:lstStyle/>
          <a:p>
            <a:pPr marL="0" indent="0" algn="just">
              <a:buNone/>
            </a:pPr>
            <a:r>
              <a:rPr lang="en-US" sz="3600" dirty="0"/>
              <a:t>Presidential pronouncements contribute to </a:t>
            </a:r>
            <a:r>
              <a:rPr lang="en-US" sz="3600" b="1" dirty="0"/>
              <a:t>setting the key government priorities and deliverables</a:t>
            </a:r>
            <a:r>
              <a:rPr lang="en-US" sz="3600" dirty="0"/>
              <a:t>:</a:t>
            </a:r>
          </a:p>
          <a:p>
            <a:pPr lvl="1" algn="just"/>
            <a:r>
              <a:rPr lang="en-US" dirty="0"/>
              <a:t>In turn, </a:t>
            </a:r>
            <a:r>
              <a:rPr lang="en-US" b="1" dirty="0"/>
              <a:t>determine the priorities of the DBE </a:t>
            </a:r>
            <a:r>
              <a:rPr lang="en-US" dirty="0"/>
              <a:t>and the basic education sector broadly.</a:t>
            </a:r>
          </a:p>
          <a:p>
            <a:pPr lvl="1" algn="just"/>
            <a:r>
              <a:rPr lang="en-US" dirty="0"/>
              <a:t>The pronouncements </a:t>
            </a:r>
            <a:r>
              <a:rPr lang="en-US" b="1" dirty="0"/>
              <a:t>commit the DBE, </a:t>
            </a:r>
            <a:r>
              <a:rPr lang="en-US" dirty="0"/>
              <a:t>in public, to key activities and outcomes.</a:t>
            </a:r>
          </a:p>
          <a:p>
            <a:pPr lvl="1" algn="just"/>
            <a:r>
              <a:rPr lang="en-US" dirty="0"/>
              <a:t>It is important to ensure and show </a:t>
            </a:r>
            <a:r>
              <a:rPr lang="en-US" b="1" dirty="0"/>
              <a:t>alignment to current annual plans </a:t>
            </a:r>
            <a:r>
              <a:rPr lang="en-US" dirty="0"/>
              <a:t>for the DBE and for the sector.</a:t>
            </a:r>
            <a:endParaRPr lang="en-ZA" dirty="0"/>
          </a:p>
        </p:txBody>
      </p:sp>
      <p:pic>
        <p:nvPicPr>
          <p:cNvPr id="4" name="Picture 3"/>
          <p:cNvPicPr>
            <a:picLocks noChangeAspect="1"/>
          </p:cNvPicPr>
          <p:nvPr/>
        </p:nvPicPr>
        <p:blipFill>
          <a:blip r:embed="rId2"/>
          <a:stretch>
            <a:fillRect/>
          </a:stretch>
        </p:blipFill>
        <p:spPr>
          <a:xfrm>
            <a:off x="0" y="6075304"/>
            <a:ext cx="1691680" cy="782696"/>
          </a:xfrm>
          <a:prstGeom prst="rect">
            <a:avLst/>
          </a:prstGeom>
        </p:spPr>
      </p:pic>
      <p:sp>
        <p:nvSpPr>
          <p:cNvPr id="5" name="TextBox 4"/>
          <p:cNvSpPr txBox="1"/>
          <p:nvPr/>
        </p:nvSpPr>
        <p:spPr>
          <a:xfrm>
            <a:off x="7308304" y="6385634"/>
            <a:ext cx="576064" cy="369332"/>
          </a:xfrm>
          <a:prstGeom prst="rect">
            <a:avLst/>
          </a:prstGeom>
          <a:noFill/>
        </p:spPr>
        <p:txBody>
          <a:bodyPr wrap="square" rtlCol="0">
            <a:spAutoFit/>
          </a:bodyPr>
          <a:lstStyle/>
          <a:p>
            <a:r>
              <a:rPr lang="en-US" dirty="0"/>
              <a:t>8</a:t>
            </a:r>
            <a:endParaRPr lang="en-ZA" dirty="0"/>
          </a:p>
        </p:txBody>
      </p:sp>
    </p:spTree>
    <p:extLst>
      <p:ext uri="{BB962C8B-B14F-4D97-AF65-F5344CB8AC3E}">
        <p14:creationId xmlns:p14="http://schemas.microsoft.com/office/powerpoint/2010/main" val="1413917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124744"/>
            <a:ext cx="8062889" cy="4638510"/>
          </a:xfrm>
          <a:prstGeom prst="rect">
            <a:avLst/>
          </a:prstGeom>
        </p:spPr>
      </p:pic>
      <p:sp>
        <p:nvSpPr>
          <p:cNvPr id="2" name="Title 1"/>
          <p:cNvSpPr>
            <a:spLocks noGrp="1"/>
          </p:cNvSpPr>
          <p:nvPr>
            <p:ph type="title"/>
          </p:nvPr>
        </p:nvSpPr>
        <p:spPr>
          <a:xfrm>
            <a:off x="457200" y="116088"/>
            <a:ext cx="8229600" cy="866457"/>
          </a:xfrm>
        </p:spPr>
        <p:txBody>
          <a:bodyPr>
            <a:noAutofit/>
          </a:bodyPr>
          <a:lstStyle/>
          <a:p>
            <a:r>
              <a:rPr lang="en-US" sz="5400" b="1" dirty="0">
                <a:solidFill>
                  <a:schemeClr val="accent2">
                    <a:lumMod val="75000"/>
                  </a:schemeClr>
                </a:solidFill>
              </a:rPr>
              <a:t> </a:t>
            </a:r>
            <a:r>
              <a:rPr lang="en-US" sz="7200" b="1" dirty="0">
                <a:solidFill>
                  <a:schemeClr val="accent2">
                    <a:lumMod val="75000"/>
                  </a:schemeClr>
                </a:solidFill>
              </a:rPr>
              <a:t>SONA 2022</a:t>
            </a:r>
            <a:endParaRPr lang="en-ZA" sz="7200" b="1" dirty="0">
              <a:solidFill>
                <a:schemeClr val="accent2">
                  <a:lumMod val="75000"/>
                </a:schemeClr>
              </a:solidFill>
            </a:endParaRPr>
          </a:p>
        </p:txBody>
      </p:sp>
      <p:sp>
        <p:nvSpPr>
          <p:cNvPr id="3" name="Content Placeholder 2"/>
          <p:cNvSpPr>
            <a:spLocks noGrp="1"/>
          </p:cNvSpPr>
          <p:nvPr>
            <p:ph idx="1"/>
          </p:nvPr>
        </p:nvSpPr>
        <p:spPr>
          <a:xfrm>
            <a:off x="1259632" y="1124744"/>
            <a:ext cx="2808312" cy="1872208"/>
          </a:xfrm>
        </p:spPr>
        <p:txBody>
          <a:bodyPr>
            <a:normAutofit/>
          </a:bodyPr>
          <a:lstStyle/>
          <a:p>
            <a:pPr lvl="2"/>
            <a:endParaRPr lang="en-GB" dirty="0"/>
          </a:p>
          <a:p>
            <a:pPr marL="0" indent="0">
              <a:buNone/>
            </a:pPr>
            <a:r>
              <a:rPr lang="en-GB" sz="1700" b="1" dirty="0">
                <a:solidFill>
                  <a:schemeClr val="bg1"/>
                </a:solidFill>
              </a:rPr>
              <a:t>“Trying times need courage and resilience. Our strength as a people is not tested during the best of times.”</a:t>
            </a:r>
            <a:endParaRPr lang="en-ZA" sz="1700" b="1" dirty="0">
              <a:solidFill>
                <a:schemeClr val="bg1"/>
              </a:solidFill>
            </a:endParaRPr>
          </a:p>
        </p:txBody>
      </p:sp>
      <p:pic>
        <p:nvPicPr>
          <p:cNvPr id="5" name="Picture 4"/>
          <p:cNvPicPr>
            <a:picLocks noChangeAspect="1"/>
          </p:cNvPicPr>
          <p:nvPr/>
        </p:nvPicPr>
        <p:blipFill>
          <a:blip r:embed="rId3"/>
          <a:stretch>
            <a:fillRect/>
          </a:stretch>
        </p:blipFill>
        <p:spPr>
          <a:xfrm>
            <a:off x="179512" y="6084222"/>
            <a:ext cx="1512168" cy="750399"/>
          </a:xfrm>
          <a:prstGeom prst="rect">
            <a:avLst/>
          </a:prstGeom>
        </p:spPr>
      </p:pic>
      <p:sp>
        <p:nvSpPr>
          <p:cNvPr id="6" name="TextBox 5"/>
          <p:cNvSpPr txBox="1"/>
          <p:nvPr/>
        </p:nvSpPr>
        <p:spPr>
          <a:xfrm>
            <a:off x="7320636" y="6381328"/>
            <a:ext cx="864096" cy="369332"/>
          </a:xfrm>
          <a:prstGeom prst="rect">
            <a:avLst/>
          </a:prstGeom>
          <a:noFill/>
        </p:spPr>
        <p:txBody>
          <a:bodyPr wrap="square" rtlCol="0">
            <a:spAutoFit/>
          </a:bodyPr>
          <a:lstStyle/>
          <a:p>
            <a:r>
              <a:rPr lang="en-GB" dirty="0"/>
              <a:t>9</a:t>
            </a:r>
            <a:endParaRPr lang="en-ZA" dirty="0"/>
          </a:p>
        </p:txBody>
      </p:sp>
      <p:sp>
        <p:nvSpPr>
          <p:cNvPr id="8" name="AutoShape 2" descr="See the source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75491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SLIDE_DUENO" val="250"/>
  <p:tag name="ARS_SLIDE_PARTICIPANTNUM" val="25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SLIDE_DUENO" val="250"/>
  <p:tag name="ARS_SLIDE_PARTICIPANTNUM" val="250"/>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ON FLBP TO HEDCOM 10 AUGUST</Template>
  <TotalTime>31317</TotalTime>
  <Words>4116</Words>
  <Application>Microsoft Office PowerPoint</Application>
  <PresentationFormat>On-screen Show (4:3)</PresentationFormat>
  <Paragraphs>659</Paragraphs>
  <Slides>65</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4" baseType="lpstr">
      <vt:lpstr>Arial Unicode MS</vt:lpstr>
      <vt:lpstr>Arial</vt:lpstr>
      <vt:lpstr>Arial Black</vt:lpstr>
      <vt:lpstr>Arial Narrow</vt:lpstr>
      <vt:lpstr>Calibri</vt:lpstr>
      <vt:lpstr>Times New Roman</vt:lpstr>
      <vt:lpstr>Wingdings</vt:lpstr>
      <vt:lpstr>New DBE Presentation template</vt:lpstr>
      <vt:lpstr>Bitmap Image</vt:lpstr>
      <vt:lpstr>            ANALYSIS, IMPLICATIONS AND IMPACT OF THE PRESIDENT’S 2022 SONA   Presentation to the Select Committee on Education and Technology, Sports, Arts and Culture  22 FEBRUARY 2022        </vt:lpstr>
      <vt:lpstr>PRESENTATION OUTLINE</vt:lpstr>
      <vt:lpstr>PURPOSE </vt:lpstr>
      <vt:lpstr>PowerPoint Presentation</vt:lpstr>
      <vt:lpstr>5 GOALS/OUTCOMES FOR THE NEXT 10 YEARS </vt:lpstr>
      <vt:lpstr>STRATEGIC DIRECTION</vt:lpstr>
      <vt:lpstr>PowerPoint Presentation</vt:lpstr>
      <vt:lpstr>SIGNIFICANCE OF SONA</vt:lpstr>
      <vt:lpstr> SONA 2022</vt:lpstr>
      <vt:lpstr>SONA 2022 </vt:lpstr>
      <vt:lpstr>COMPARISON TO RECENT SONAs </vt:lpstr>
      <vt:lpstr>COMPARISON OF PREVIOUS SONA Focus areas </vt:lpstr>
      <vt:lpstr>COMPARISON OF PREVIOUS SONA Focus areas </vt:lpstr>
      <vt:lpstr>PROGRESS AGAINST PREVIOUS SONAs </vt:lpstr>
      <vt:lpstr>PowerPoint Presentation</vt:lpstr>
      <vt:lpstr>EARLY CHILDHOOD DEVELOPMENT</vt:lpstr>
      <vt:lpstr>READING</vt:lpstr>
      <vt:lpstr>READING</vt:lpstr>
      <vt:lpstr>READING</vt:lpstr>
      <vt:lpstr>INCLUSIVE EDUCATION</vt:lpstr>
      <vt:lpstr>THREE STREAM MODEL</vt:lpstr>
      <vt:lpstr>SKILLS FOR A CHANGING WORLD</vt:lpstr>
      <vt:lpstr>INFRASTRUCTURE</vt:lpstr>
      <vt:lpstr>ASIDI overall progress per Province</vt:lpstr>
      <vt:lpstr>ASIDI overall progress per Province</vt:lpstr>
      <vt:lpstr>ASIDI overall progress per Sub-programme</vt:lpstr>
      <vt:lpstr>ASIDI overall progress per Sub-programme</vt:lpstr>
      <vt:lpstr>SAFE overall progress per Province</vt:lpstr>
      <vt:lpstr>SAFE overall progress per Sub-programme</vt:lpstr>
      <vt:lpstr>       SOCIAL COHESION </vt:lpstr>
      <vt:lpstr>SCHOOLING AND THE PANDEMIC “As we return to normal educational activity, we will work harder to ensure that all learners and students get the quality education they need and deserve.” </vt:lpstr>
      <vt:lpstr>RETURN TO SCHOOL OF ALL LEARNERS </vt:lpstr>
      <vt:lpstr>MONITORING OF RETURN TO SCHOOL OF ALL LEARNERS</vt:lpstr>
      <vt:lpstr>Items monitored by DBE &amp; reported by PEDs</vt:lpstr>
      <vt:lpstr>PowerPoint Presentation</vt:lpstr>
      <vt:lpstr>PowerPoint Presentation</vt:lpstr>
      <vt:lpstr>CONCLUSION</vt:lpstr>
      <vt:lpstr>            The Recovery and Strengthening of the Curriculum           </vt:lpstr>
      <vt:lpstr>PowerPoint Presentation</vt:lpstr>
      <vt:lpstr>The South African COVID-19 Context</vt:lpstr>
      <vt:lpstr>Consequences and Opportunities</vt:lpstr>
      <vt:lpstr>PowerPoint Presentation</vt:lpstr>
      <vt:lpstr>National Mandates Influencing Recovery</vt:lpstr>
      <vt:lpstr>PowerPoint Presentation</vt:lpstr>
      <vt:lpstr>PowerPoint Presentation</vt:lpstr>
      <vt:lpstr>Learning Recovery Imperatives</vt:lpstr>
      <vt:lpstr>Principles Underpinning the Recovery Plan</vt:lpstr>
      <vt:lpstr>Principles Underpinning the Recovery Plan</vt:lpstr>
      <vt:lpstr> LEARNING RECOVERY FRAMEWORK (2022 – 2024) </vt:lpstr>
      <vt:lpstr>Pillars of the Learning Recovery Framework </vt:lpstr>
      <vt:lpstr>The Curriculum Standard</vt:lpstr>
      <vt:lpstr>The Curriculum Standard</vt:lpstr>
      <vt:lpstr>Assessing the Learning Loss</vt:lpstr>
      <vt:lpstr>Assessing the Learning Loss</vt:lpstr>
      <vt:lpstr>Designing the Learning Recovery Programme (LRP)</vt:lpstr>
      <vt:lpstr>Implementation of the Learning Recovery Programme</vt:lpstr>
      <vt:lpstr>Monitoring and Evaluation</vt:lpstr>
      <vt:lpstr> THEORY OF CHANGE </vt:lpstr>
      <vt:lpstr>Theory of Change</vt:lpstr>
      <vt:lpstr>KEY SHIFTS IN IMPLEMENTATION </vt:lpstr>
      <vt:lpstr>THE BIG THINGS FOR NOTING</vt:lpstr>
      <vt:lpstr>The Big Shift</vt:lpstr>
      <vt:lpstr>Conclusion</vt:lpstr>
      <vt:lpstr>RECOMMENDATION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issues in the management of the Funza Lushaka Bursary Programme in 2016</dc:title>
  <dc:creator>maluleke.j</dc:creator>
  <cp:lastModifiedBy>Noluthando Skaka</cp:lastModifiedBy>
  <cp:revision>571</cp:revision>
  <cp:lastPrinted>2020-02-19T12:08:26Z</cp:lastPrinted>
  <dcterms:created xsi:type="dcterms:W3CDTF">2016-10-03T09:18:40Z</dcterms:created>
  <dcterms:modified xsi:type="dcterms:W3CDTF">2022-02-21T18:10:48Z</dcterms:modified>
</cp:coreProperties>
</file>