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</p:sldMasterIdLst>
  <p:notesMasterIdLst>
    <p:notesMasterId r:id="rId14"/>
  </p:notesMasterIdLst>
  <p:handoutMasterIdLst>
    <p:handoutMasterId r:id="rId15"/>
  </p:handoutMasterIdLst>
  <p:sldIdLst>
    <p:sldId id="547" r:id="rId3"/>
    <p:sldId id="614" r:id="rId4"/>
    <p:sldId id="615" r:id="rId5"/>
    <p:sldId id="633" r:id="rId6"/>
    <p:sldId id="617" r:id="rId7"/>
    <p:sldId id="626" r:id="rId8"/>
    <p:sldId id="632" r:id="rId9"/>
    <p:sldId id="620" r:id="rId10"/>
    <p:sldId id="621" r:id="rId11"/>
    <p:sldId id="618" r:id="rId12"/>
    <p:sldId id="434" r:id="rId13"/>
  </p:sldIdLst>
  <p:sldSz cx="9144000" cy="6858000" type="screen4x3"/>
  <p:notesSz cx="9926638" cy="679767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41" userDrawn="1">
          <p15:clr>
            <a:srgbClr val="A4A3A4"/>
          </p15:clr>
        </p15:guide>
        <p15:guide id="2" pos="312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D21B3"/>
    <a:srgbClr val="453090"/>
    <a:srgbClr val="317F49"/>
    <a:srgbClr val="17195F"/>
    <a:srgbClr val="1B4A5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52" autoAdjust="0"/>
    <p:restoredTop sz="80758" autoAdjust="0"/>
  </p:normalViewPr>
  <p:slideViewPr>
    <p:cSldViewPr>
      <p:cViewPr varScale="1">
        <p:scale>
          <a:sx n="58" d="100"/>
          <a:sy n="58" d="100"/>
        </p:scale>
        <p:origin x="-17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18"/>
    </p:cViewPr>
  </p:sorterViewPr>
  <p:notesViewPr>
    <p:cSldViewPr>
      <p:cViewPr varScale="1">
        <p:scale>
          <a:sx n="88" d="100"/>
          <a:sy n="88" d="100"/>
        </p:scale>
        <p:origin x="-1716" y="-114"/>
      </p:cViewPr>
      <p:guideLst>
        <p:guide orient="horz" pos="2141"/>
        <p:guide pos="312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eader Placeholder 6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ZA" dirty="0">
                <a:latin typeface="Arial Rounded MT Bold" pitchFamily="34" charset="0"/>
              </a:rPr>
              <a:t>Analysis of the SA-EU Strategic Partnership 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"/>
          </p:nvPr>
        </p:nvSpPr>
        <p:spPr>
          <a:xfrm>
            <a:off x="5623375" y="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ZA" dirty="0">
                <a:latin typeface="Arial Rounded MT Bold" pitchFamily="34" charset="0"/>
              </a:rPr>
              <a:t>August 2013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3"/>
          </p:nvPr>
        </p:nvSpPr>
        <p:spPr>
          <a:xfrm>
            <a:off x="5623375" y="6456219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DB56B5-E042-43C4-80F9-ED8D2D7C82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2"/>
          </p:nvPr>
        </p:nvSpPr>
        <p:spPr>
          <a:xfrm>
            <a:off x="0" y="6302034"/>
            <a:ext cx="4301543" cy="4940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>
              <a:latin typeface="Arial Rounded MT Bold" pitchFamily="34" charset="0"/>
            </a:endParaRPr>
          </a:p>
          <a:p>
            <a:r>
              <a:rPr lang="en-ZA" dirty="0">
                <a:latin typeface="Arial Rounded MT Bold" pitchFamily="34" charset="0"/>
              </a:rPr>
              <a:t>CONFIDENTIAL</a:t>
            </a:r>
            <a:endParaRPr lang="en-US" dirty="0">
              <a:latin typeface="Arial Rounded MT Bold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788499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797" y="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4C76F852-0A1E-407A-8CED-6171F92FF0A8}" type="datetimeFigureOut">
              <a:rPr lang="en-US"/>
              <a:pPr>
                <a:defRPr/>
              </a:pPr>
              <a:t>2/23/2022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797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13E60972-BDBC-4D07-8431-39FD30FB17B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5880761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3641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3641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2D0EA-53E3-434F-8D1F-DFAAD6A3967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B3425-A608-4DB0-A5F5-62865F22A3D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40B33-2358-4A44-9166-58CA55C114C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1B99A0-8E5E-4579-BE5C-F772B8DD7FE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4264B9-EA10-4735-9061-FA567E3D8B8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378B2-DCEF-44BC-B2AA-D923FA5BA8E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73A5D3-7D0A-4BEA-A7C3-046300F496F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C81778-D00F-4223-B7C5-2469828BBEF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591A6-5D45-418A-A48B-2D1CA33F5D3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6443E-B6E0-4274-8342-7A8C560B899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3641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3641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52560-1629-4149-B6A2-BFE2A27EDD9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364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EEBB3-6C23-4425-88BF-BF5A800717A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" descr="Powerpoint"/>
          <p:cNvPicPr>
            <a:picLocks noChangeAspect="1" noChangeArrowheads="1"/>
          </p:cNvPicPr>
          <p:nvPr/>
        </p:nvPicPr>
        <p:blipFill>
          <a:blip r:embed="rId13" cstate="print"/>
          <a:srcRect b="15651"/>
          <a:stretch>
            <a:fillRect/>
          </a:stretch>
        </p:blipFill>
        <p:spPr bwMode="auto">
          <a:xfrm>
            <a:off x="0" y="0"/>
            <a:ext cx="9144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5715000"/>
            <a:ext cx="9144000" cy="762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/>
          </a:p>
        </p:txBody>
      </p:sp>
      <p:pic>
        <p:nvPicPr>
          <p:cNvPr id="1028" name="Picture 7" descr="dirc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8600" y="5943601"/>
            <a:ext cx="2209800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30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58" r:id="rId1"/>
    <p:sldLayoutId id="2147486159" r:id="rId2"/>
    <p:sldLayoutId id="2147486160" r:id="rId3"/>
    <p:sldLayoutId id="2147486161" r:id="rId4"/>
    <p:sldLayoutId id="2147486162" r:id="rId5"/>
    <p:sldLayoutId id="2147486163" r:id="rId6"/>
    <p:sldLayoutId id="2147486164" r:id="rId7"/>
    <p:sldLayoutId id="2147486165" r:id="rId8"/>
    <p:sldLayoutId id="2147486166" r:id="rId9"/>
    <p:sldLayoutId id="2147486167" r:id="rId10"/>
    <p:sldLayoutId id="2147486168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5715000"/>
            <a:ext cx="9144000" cy="762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/>
          </a:p>
        </p:txBody>
      </p:sp>
      <p:pic>
        <p:nvPicPr>
          <p:cNvPr id="2051" name="Picture 20" descr="dirc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8600" y="5943601"/>
            <a:ext cx="2209800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2053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52" name="Rectangle 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/>
            </a:lvl1pPr>
          </a:lstStyle>
          <a:p>
            <a:pPr>
              <a:defRPr/>
            </a:pPr>
            <a:fld id="{4887BBEC-CEE1-4EFE-88E4-F0BB306769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69" r:id="rId1"/>
    <p:sldLayoutId id="2147486170" r:id="rId2"/>
    <p:sldLayoutId id="2147486171" r:id="rId3"/>
    <p:sldLayoutId id="2147486172" r:id="rId4"/>
    <p:sldLayoutId id="2147486173" r:id="rId5"/>
    <p:sldLayoutId id="2147486174" r:id="rId6"/>
    <p:sldLayoutId id="2147486175" r:id="rId7"/>
    <p:sldLayoutId id="2147486176" r:id="rId8"/>
    <p:sldLayoutId id="2147486177" r:id="rId9"/>
    <p:sldLayoutId id="2147486178" r:id="rId10"/>
    <p:sldLayoutId id="2147486179" r:id="rId11"/>
    <p:sldLayoutId id="2147486180" r:id="rId12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1547664" y="1412776"/>
            <a:ext cx="5829300" cy="1102519"/>
          </a:xfrm>
        </p:spPr>
        <p:txBody>
          <a:bodyPr/>
          <a:lstStyle/>
          <a:p>
            <a:r>
              <a:rPr lang="en-ZA" sz="2800" dirty="0" smtClean="0">
                <a:latin typeface="+mn-lt"/>
              </a:rPr>
              <a:t>Ministerial Briefing to the Portfolio Committee </a:t>
            </a:r>
            <a:r>
              <a:rPr lang="en-ZA" sz="2800" dirty="0"/>
              <a:t/>
            </a:r>
            <a:br>
              <a:rPr lang="en-ZA" sz="2800" dirty="0"/>
            </a:br>
            <a:r>
              <a:rPr lang="en-ZA" sz="2800" dirty="0" smtClean="0"/>
              <a:t/>
            </a:r>
            <a:br>
              <a:rPr lang="en-ZA" sz="2800" dirty="0" smtClean="0"/>
            </a:br>
            <a:r>
              <a:rPr lang="en-ZA" sz="2800" dirty="0" smtClean="0"/>
              <a:t>Dr GNM Pandor</a:t>
            </a:r>
            <a:br>
              <a:rPr lang="en-ZA" sz="2800" dirty="0" smtClean="0"/>
            </a:br>
            <a:endParaRPr lang="en-ZA" sz="28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2139533" y="2852936"/>
            <a:ext cx="4800600" cy="1224136"/>
          </a:xfrm>
        </p:spPr>
        <p:txBody>
          <a:bodyPr/>
          <a:lstStyle/>
          <a:p>
            <a:r>
              <a:rPr lang="en-US" sz="2400" b="1" dirty="0" smtClean="0"/>
              <a:t>Current political dynamics in Libya in the context of the upcoming elections</a:t>
            </a:r>
            <a:endParaRPr lang="en-US" sz="2400" b="1" dirty="0"/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2139533" y="4077072"/>
            <a:ext cx="4800600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 February 2022</a:t>
            </a:r>
            <a:endParaRPr lang="en-US" sz="2400" b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44310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835" y="545195"/>
            <a:ext cx="8229600" cy="719137"/>
          </a:xfrm>
        </p:spPr>
        <p:txBody>
          <a:bodyPr/>
          <a:lstStyle/>
          <a:p>
            <a:r>
              <a:rPr lang="en-ZA" sz="2400" dirty="0" smtClean="0"/>
              <a:t>RECOMMENDATIONS</a:t>
            </a:r>
            <a:endParaRPr lang="en-ZA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176464"/>
          </a:xfrm>
        </p:spPr>
        <p:txBody>
          <a:bodyPr/>
          <a:lstStyle/>
          <a:p>
            <a:pPr algn="just"/>
            <a:r>
              <a:rPr lang="en-GB" sz="1800" dirty="0" smtClean="0"/>
              <a:t>South </a:t>
            </a:r>
            <a:r>
              <a:rPr lang="en-GB" sz="1800" dirty="0"/>
              <a:t>Africa stands ready to assist Libya in post conflict reconstruction and development </a:t>
            </a:r>
            <a:r>
              <a:rPr lang="en-GB" sz="1800" dirty="0" smtClean="0"/>
              <a:t>(PCRD) and </a:t>
            </a:r>
            <a:r>
              <a:rPr lang="en-GB" sz="1800" dirty="0"/>
              <a:t>to share her experiences in reconciliation, constitution building </a:t>
            </a:r>
            <a:r>
              <a:rPr lang="en-GB" sz="1800" dirty="0" smtClean="0"/>
              <a:t>processes, electoral law reform and </a:t>
            </a:r>
            <a:r>
              <a:rPr lang="en-GB" sz="1800" dirty="0"/>
              <a:t>democratic transformation of the </a:t>
            </a:r>
            <a:r>
              <a:rPr lang="en-GB" sz="1800" dirty="0" smtClean="0"/>
              <a:t>State</a:t>
            </a:r>
            <a:r>
              <a:rPr lang="en-GB" sz="1800" dirty="0"/>
              <a:t>;</a:t>
            </a:r>
            <a:endParaRPr lang="en-GB" sz="1800" dirty="0" smtClean="0"/>
          </a:p>
          <a:p>
            <a:pPr marL="0" indent="0" algn="just">
              <a:buNone/>
            </a:pPr>
            <a:endParaRPr lang="en-GB" sz="1800" dirty="0" smtClean="0"/>
          </a:p>
          <a:p>
            <a:pPr algn="just"/>
            <a:r>
              <a:rPr lang="en-GB" sz="1800" dirty="0" smtClean="0"/>
              <a:t>Sharing of expertise through Joint Bilateral Commission (JBC) structures</a:t>
            </a:r>
            <a:r>
              <a:rPr lang="en-GB" sz="1800" dirty="0"/>
              <a:t>;</a:t>
            </a:r>
            <a:endParaRPr lang="en-ZA" sz="1800" dirty="0"/>
          </a:p>
          <a:p>
            <a:pPr marL="0" indent="0" algn="just">
              <a:buNone/>
            </a:pPr>
            <a:endParaRPr lang="en-ZA" sz="1800" dirty="0"/>
          </a:p>
          <a:p>
            <a:pPr algn="just"/>
            <a:r>
              <a:rPr lang="en-GB" sz="1800" dirty="0"/>
              <a:t>South Africa will continue to work with the international community and the Libyan people to find a lasting solution to the Libyan </a:t>
            </a:r>
            <a:r>
              <a:rPr lang="en-GB" sz="1800" dirty="0" smtClean="0"/>
              <a:t>conflict; </a:t>
            </a:r>
          </a:p>
          <a:p>
            <a:pPr marL="0" indent="0" algn="just">
              <a:buNone/>
            </a:pPr>
            <a:endParaRPr lang="en-GB" sz="1800" dirty="0" smtClean="0"/>
          </a:p>
          <a:p>
            <a:pPr algn="just"/>
            <a:r>
              <a:rPr lang="en-GB" sz="1800" dirty="0" smtClean="0"/>
              <a:t>South Africa as a member of the AU High Level Committee on Libya;</a:t>
            </a:r>
          </a:p>
          <a:p>
            <a:pPr algn="just"/>
            <a:endParaRPr lang="en-ZA" sz="1800" dirty="0"/>
          </a:p>
          <a:p>
            <a:pPr marL="0" indent="0">
              <a:buNone/>
            </a:pPr>
            <a:endParaRPr lang="en-ZA" sz="1600" dirty="0"/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CB3425-A608-4DB0-A5F5-62865F22A3D5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129397783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95736" y="1916832"/>
            <a:ext cx="4640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THANK YOU!</a:t>
            </a:r>
            <a:endParaRPr lang="en-ZA" sz="5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CB3425-A608-4DB0-A5F5-62865F22A3D5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1540667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613"/>
          </a:xfrm>
        </p:spPr>
        <p:txBody>
          <a:bodyPr/>
          <a:lstStyle/>
          <a:p>
            <a:r>
              <a:rPr lang="en-GB" altLang="en-US" sz="2800" dirty="0" smtClean="0">
                <a:solidFill>
                  <a:schemeClr val="tx1"/>
                </a:solidFill>
              </a:rPr>
              <a:t>OUTLINE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179388" y="1412776"/>
            <a:ext cx="8785100" cy="4248472"/>
          </a:xfrm>
        </p:spPr>
        <p:txBody>
          <a:bodyPr/>
          <a:lstStyle/>
          <a:p>
            <a:pPr algn="just"/>
            <a:r>
              <a:rPr lang="en-US" altLang="en-US" sz="2400" b="1" dirty="0" smtClean="0"/>
              <a:t>SOUTH AFRICAN FOREIGN POLICY APPROACH</a:t>
            </a:r>
          </a:p>
          <a:p>
            <a:pPr lvl="0" algn="just"/>
            <a:r>
              <a:rPr lang="en-US" sz="2400" b="1" dirty="0" smtClean="0"/>
              <a:t>GLOBAL ENVIRONMENT AND TRENDS</a:t>
            </a:r>
            <a:endParaRPr lang="en-US" sz="2400" b="1" dirty="0"/>
          </a:p>
          <a:p>
            <a:pPr lvl="0" algn="just"/>
            <a:r>
              <a:rPr lang="en-ZA" sz="2400" b="1" dirty="0" smtClean="0"/>
              <a:t>SA </a:t>
            </a:r>
            <a:r>
              <a:rPr lang="en-ZA" sz="2400" b="1" dirty="0"/>
              <a:t>BILATERAL RELATIONS WITH LIBYA</a:t>
            </a:r>
          </a:p>
          <a:p>
            <a:pPr algn="just"/>
            <a:r>
              <a:rPr lang="en-ZA" sz="2400" b="1" dirty="0"/>
              <a:t>BACKGROUND – LIBYA</a:t>
            </a:r>
            <a:endParaRPr lang="en-ZA" sz="2400" dirty="0"/>
          </a:p>
          <a:p>
            <a:pPr algn="just"/>
            <a:r>
              <a:rPr lang="en-ZA" sz="2400" b="1" dirty="0"/>
              <a:t>ELECTORAL DEVELOPMENTS IN LIBYA</a:t>
            </a:r>
            <a:endParaRPr lang="en-ZA" sz="2400" dirty="0"/>
          </a:p>
          <a:p>
            <a:pPr algn="just"/>
            <a:r>
              <a:rPr lang="en-ZA" sz="2400" b="1" dirty="0"/>
              <a:t>SOUTH AFRICAN SUPPORT TO LIBYA</a:t>
            </a:r>
            <a:endParaRPr lang="en-ZA" sz="2400" dirty="0"/>
          </a:p>
          <a:p>
            <a:pPr algn="just"/>
            <a:r>
              <a:rPr lang="en-ZA" sz="2400" b="1" dirty="0"/>
              <a:t>RECOMMENDATIONS</a:t>
            </a:r>
            <a:endParaRPr lang="en-ZA" sz="2400" dirty="0"/>
          </a:p>
          <a:p>
            <a:pPr algn="just"/>
            <a:endParaRPr lang="en-US" altLang="en-US" sz="2400" b="1" dirty="0" smtClean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endParaRPr lang="en-US" altLang="en-US" sz="2400" b="1" dirty="0" smtClean="0">
              <a:latin typeface="Arial Narrow" panose="020B0606020202030204" pitchFamily="34" charset="0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8C01696-4EFE-413F-8797-23DAD450F331}" type="slidenum">
              <a:rPr lang="en-GB" altLang="en-US" smtClean="0">
                <a:solidFill>
                  <a:prstClr val="black"/>
                </a:solidFill>
              </a:rPr>
              <a:pPr/>
              <a:t>2</a:t>
            </a:fld>
            <a:endParaRPr lang="en-GB" altLang="en-US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48526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089" y="0"/>
            <a:ext cx="8229600" cy="836712"/>
          </a:xfrm>
        </p:spPr>
        <p:txBody>
          <a:bodyPr/>
          <a:lstStyle/>
          <a:p>
            <a:r>
              <a:rPr lang="en-ZA" sz="2400" dirty="0" smtClean="0"/>
              <a:t>SOUTH AFRICA’S FOREIGN POLICY APPROACH</a:t>
            </a:r>
            <a:endParaRPr lang="en-ZA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36504"/>
          </a:xfrm>
        </p:spPr>
        <p:txBody>
          <a:bodyPr/>
          <a:lstStyle/>
          <a:p>
            <a:pPr algn="just"/>
            <a:r>
              <a:rPr lang="en-US" sz="2000" dirty="0" smtClean="0"/>
              <a:t>African centric and guided by values of Ubuntu;</a:t>
            </a:r>
          </a:p>
          <a:p>
            <a:pPr marL="0" indent="0" algn="just">
              <a:buNone/>
            </a:pPr>
            <a:endParaRPr lang="en-US" sz="2000" dirty="0" smtClean="0"/>
          </a:p>
          <a:p>
            <a:pPr algn="just"/>
            <a:r>
              <a:rPr lang="en-US" sz="2000" dirty="0" smtClean="0"/>
              <a:t>Guidelines: The </a:t>
            </a:r>
            <a:r>
              <a:rPr lang="en-US" sz="2000" dirty="0"/>
              <a:t>strategic focus of the Department of International Relations and Cooperation (DIRCO</a:t>
            </a:r>
            <a:r>
              <a:rPr lang="en-US" sz="2000" dirty="0" smtClean="0"/>
              <a:t>); </a:t>
            </a:r>
          </a:p>
          <a:p>
            <a:pPr marL="0" indent="0" algn="just">
              <a:buNone/>
            </a:pPr>
            <a:endParaRPr lang="en-US" sz="2000" dirty="0" smtClean="0"/>
          </a:p>
          <a:p>
            <a:pPr algn="just"/>
            <a:r>
              <a:rPr lang="en-US" sz="2000" dirty="0"/>
              <a:t>Seven MTSF priorities, with a focus on the seventh priority, "A Better Africa and World". </a:t>
            </a:r>
          </a:p>
          <a:p>
            <a:pPr marL="0" indent="0" algn="just">
              <a:buNone/>
            </a:pPr>
            <a:r>
              <a:rPr lang="en-ZA" sz="2000" dirty="0"/>
              <a:t> </a:t>
            </a:r>
          </a:p>
          <a:p>
            <a:pPr algn="just"/>
            <a:r>
              <a:rPr lang="en-ZA" sz="2000" dirty="0"/>
              <a:t>Global implementation </a:t>
            </a:r>
            <a:r>
              <a:rPr lang="en-ZA" sz="2000" dirty="0" smtClean="0"/>
              <a:t>environment;</a:t>
            </a:r>
            <a:endParaRPr lang="en-ZA" sz="2000" dirty="0"/>
          </a:p>
          <a:p>
            <a:pPr marL="0" indent="0" algn="just">
              <a:buNone/>
            </a:pPr>
            <a:endParaRPr lang="en-ZA" sz="2000" dirty="0"/>
          </a:p>
          <a:p>
            <a:pPr algn="just"/>
            <a:r>
              <a:rPr lang="en-ZA" sz="2000" dirty="0"/>
              <a:t>This presentation </a:t>
            </a:r>
            <a:r>
              <a:rPr lang="en-ZA" sz="2000" dirty="0" smtClean="0"/>
              <a:t>seeks to bring </a:t>
            </a:r>
            <a:r>
              <a:rPr lang="en-ZA" sz="2000" dirty="0"/>
              <a:t>South Africa’s foreign policy approach within the context of political and electoral developments in Libya.</a:t>
            </a:r>
          </a:p>
          <a:p>
            <a:pPr algn="just"/>
            <a:endParaRPr lang="en-ZA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CB3425-A608-4DB0-A5F5-62865F22A3D5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50842900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2400" dirty="0" smtClean="0"/>
              <a:t>GLOBAL ENVIRONMENT AND TRENDS</a:t>
            </a:r>
            <a:endParaRPr lang="en-ZA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dirty="0"/>
              <a:t>The current global </a:t>
            </a:r>
            <a:r>
              <a:rPr lang="en-US" sz="2400" dirty="0" smtClean="0"/>
              <a:t>environment; </a:t>
            </a:r>
            <a:endParaRPr lang="en-ZA" sz="2400" dirty="0"/>
          </a:p>
          <a:p>
            <a:pPr algn="just"/>
            <a:r>
              <a:rPr lang="en-US" sz="2400" dirty="0"/>
              <a:t>Increasing </a:t>
            </a:r>
            <a:r>
              <a:rPr lang="en-US" sz="2400" dirty="0" smtClean="0"/>
              <a:t>trends;</a:t>
            </a:r>
            <a:endParaRPr lang="en-US" sz="2400" dirty="0"/>
          </a:p>
          <a:p>
            <a:pPr algn="just"/>
            <a:r>
              <a:rPr lang="en-US" sz="2400" dirty="0"/>
              <a:t>Multilateralism; </a:t>
            </a:r>
          </a:p>
          <a:p>
            <a:pPr algn="just"/>
            <a:r>
              <a:rPr lang="en-US" sz="2400" dirty="0"/>
              <a:t>Conflict resolution;</a:t>
            </a:r>
            <a:endParaRPr lang="en-ZA" sz="2400" dirty="0"/>
          </a:p>
          <a:p>
            <a:pPr algn="just"/>
            <a:r>
              <a:rPr lang="en-ZA" sz="2400" dirty="0"/>
              <a:t>Synonymous foreign interference and military </a:t>
            </a:r>
            <a:r>
              <a:rPr lang="en-ZA" sz="2400" dirty="0" smtClean="0"/>
              <a:t>manoeuvres; </a:t>
            </a:r>
          </a:p>
          <a:p>
            <a:pPr algn="just"/>
            <a:r>
              <a:rPr lang="en-US" sz="2400" dirty="0" smtClean="0"/>
              <a:t>The use of UNSC and the AU to promote peace, security and stability on the continent; </a:t>
            </a:r>
          </a:p>
          <a:p>
            <a:pPr algn="just"/>
            <a:r>
              <a:rPr lang="en-US" sz="2400" dirty="0" smtClean="0"/>
              <a:t>SA and the </a:t>
            </a:r>
            <a:r>
              <a:rPr lang="en-US" sz="2400" dirty="0"/>
              <a:t>AU Panel on Libya</a:t>
            </a:r>
            <a:endParaRPr lang="en-ZA" sz="2400" dirty="0"/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CB3425-A608-4DB0-A5F5-62865F22A3D5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26465561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9249"/>
            <a:ext cx="8229600" cy="703039"/>
          </a:xfrm>
        </p:spPr>
        <p:txBody>
          <a:bodyPr/>
          <a:lstStyle/>
          <a:p>
            <a:r>
              <a:rPr lang="en-ZA" sz="2400" dirty="0" smtClean="0"/>
              <a:t>SA BILATERAL RELATIONS WITH LIBYA</a:t>
            </a:r>
            <a:endParaRPr lang="en-ZA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4392488"/>
          </a:xfrm>
        </p:spPr>
        <p:txBody>
          <a:bodyPr/>
          <a:lstStyle/>
          <a:p>
            <a:r>
              <a:rPr lang="en-ZA" sz="1800" dirty="0" smtClean="0"/>
              <a:t>Libya’s historical support for the anti-apartheid movement;</a:t>
            </a:r>
          </a:p>
          <a:p>
            <a:pPr marL="0" indent="0">
              <a:buNone/>
            </a:pPr>
            <a:endParaRPr lang="en-ZA" sz="1800" dirty="0" smtClean="0"/>
          </a:p>
          <a:p>
            <a:r>
              <a:rPr lang="en-ZA" sz="1800" dirty="0" smtClean="0"/>
              <a:t>Formal diplomatic relations between South Africa and Libya from 1996;</a:t>
            </a:r>
          </a:p>
          <a:p>
            <a:pPr marL="0" indent="0">
              <a:buNone/>
            </a:pPr>
            <a:endParaRPr lang="en-ZA" sz="1800" dirty="0" smtClean="0"/>
          </a:p>
          <a:p>
            <a:r>
              <a:rPr lang="en-ZA" sz="1800" dirty="0" smtClean="0"/>
              <a:t>A Joint </a:t>
            </a:r>
            <a:r>
              <a:rPr lang="en-ZA" sz="1800" dirty="0"/>
              <a:t>Bilateral Commission (JBC</a:t>
            </a:r>
            <a:r>
              <a:rPr lang="en-ZA" sz="1800" dirty="0" smtClean="0"/>
              <a:t>) was established in 2001. Held at Ministerial level;</a:t>
            </a:r>
          </a:p>
          <a:p>
            <a:pPr marL="0" indent="0">
              <a:buNone/>
            </a:pPr>
            <a:r>
              <a:rPr lang="en-ZA" sz="1800" dirty="0" smtClean="0"/>
              <a:t> </a:t>
            </a:r>
          </a:p>
          <a:p>
            <a:r>
              <a:rPr lang="en-ZA" sz="1800" dirty="0" smtClean="0"/>
              <a:t>Due to security concerns, South Africa, like several other Member States, has also closed its Embassy in Tripoli;</a:t>
            </a:r>
          </a:p>
          <a:p>
            <a:pPr marL="0" indent="0">
              <a:buNone/>
            </a:pPr>
            <a:endParaRPr lang="en-ZA" sz="1800" dirty="0" smtClean="0"/>
          </a:p>
          <a:p>
            <a:r>
              <a:rPr lang="en-ZA" sz="1800" dirty="0" smtClean="0"/>
              <a:t>As Libyan authorities seek to find stability, they have made calls for Member States to reopen their Embassies for the resumption of bilateral relations.</a:t>
            </a:r>
            <a:endParaRPr lang="en-ZA" sz="1800" dirty="0"/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CB3425-A608-4DB0-A5F5-62865F22A3D5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118472000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589" y="35387"/>
            <a:ext cx="8229600" cy="801325"/>
          </a:xfrm>
        </p:spPr>
        <p:txBody>
          <a:bodyPr/>
          <a:lstStyle/>
          <a:p>
            <a:r>
              <a:rPr lang="en-ZA" sz="2400" dirty="0" smtClean="0"/>
              <a:t>KEY HISTORICAL DEVELOPMENTS - LIBYA </a:t>
            </a:r>
            <a:endParaRPr lang="en-ZA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385" y="723854"/>
            <a:ext cx="8229600" cy="5081409"/>
          </a:xfrm>
        </p:spPr>
        <p:txBody>
          <a:bodyPr/>
          <a:lstStyle/>
          <a:p>
            <a:pPr algn="just"/>
            <a:endParaRPr lang="en-GB" sz="1600" dirty="0" smtClean="0"/>
          </a:p>
          <a:p>
            <a:pPr algn="just"/>
            <a:r>
              <a:rPr lang="en-GB" sz="1600" dirty="0" smtClean="0"/>
              <a:t>Following a military coup that deposed King Idris in 1969 the country has been ruled by Colonel Muammar Gaddafi;</a:t>
            </a:r>
          </a:p>
          <a:p>
            <a:pPr marL="0" indent="0" algn="just">
              <a:buNone/>
            </a:pPr>
            <a:endParaRPr lang="en-GB" sz="1600" dirty="0" smtClean="0"/>
          </a:p>
          <a:p>
            <a:pPr algn="just"/>
            <a:r>
              <a:rPr lang="en-GB" sz="1600" dirty="0" smtClean="0"/>
              <a:t>In 2011 Colonel Gaddafi was </a:t>
            </a:r>
            <a:r>
              <a:rPr lang="en-GB" sz="1600" dirty="0" err="1" smtClean="0"/>
              <a:t>outsted</a:t>
            </a:r>
            <a:r>
              <a:rPr lang="en-GB" sz="1600" dirty="0" smtClean="0"/>
              <a:t> in civil armed conflict;</a:t>
            </a:r>
          </a:p>
          <a:p>
            <a:pPr algn="just"/>
            <a:endParaRPr lang="en-GB" sz="1600" dirty="0"/>
          </a:p>
          <a:p>
            <a:pPr algn="just"/>
            <a:r>
              <a:rPr lang="en-GB" sz="1600" dirty="0" smtClean="0"/>
              <a:t>Following the ousting of its former </a:t>
            </a:r>
            <a:r>
              <a:rPr lang="en-GB" sz="1600" dirty="0"/>
              <a:t>P</a:t>
            </a:r>
            <a:r>
              <a:rPr lang="en-GB" sz="1600" dirty="0" smtClean="0"/>
              <a:t>resident, Libya </a:t>
            </a:r>
            <a:r>
              <a:rPr lang="en-ZA" sz="1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has </a:t>
            </a:r>
            <a:r>
              <a:rPr lang="en-ZA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been struggling to establish democratic </a:t>
            </a:r>
            <a:r>
              <a:rPr lang="en-ZA" sz="1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institutions;</a:t>
            </a:r>
          </a:p>
          <a:p>
            <a:pPr marL="0" indent="0" algn="just">
              <a:buNone/>
            </a:pPr>
            <a:endParaRPr lang="en-ZA" sz="160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/>
            <a:r>
              <a:rPr lang="en-ZA" sz="1600" dirty="0" smtClean="0"/>
              <a:t>Post 2011 environment characterised by lack of unity between the different armed groups; and the country effectively divided between the East and the West</a:t>
            </a:r>
            <a:r>
              <a:rPr lang="en-ZA" sz="1600" dirty="0"/>
              <a:t>;</a:t>
            </a:r>
          </a:p>
          <a:p>
            <a:pPr marL="0" indent="0" algn="just">
              <a:buNone/>
            </a:pPr>
            <a:endParaRPr lang="en-ZA" sz="1600" dirty="0"/>
          </a:p>
          <a:p>
            <a:pPr algn="just"/>
            <a:r>
              <a:rPr lang="en-ZA" sz="1600" dirty="0" smtClean="0"/>
              <a:t>Polarised political landscape with political leaders aligned to armed militias;</a:t>
            </a:r>
            <a:endParaRPr lang="en-ZA" sz="1600" dirty="0"/>
          </a:p>
          <a:p>
            <a:pPr marL="0" indent="0" algn="just">
              <a:buNone/>
            </a:pPr>
            <a:endParaRPr lang="en-ZA" sz="1600" dirty="0"/>
          </a:p>
          <a:p>
            <a:pPr algn="just"/>
            <a:r>
              <a:rPr lang="en-ZA" sz="1600" dirty="0" smtClean="0"/>
              <a:t>Lack of consensus/ common approach in the international community;</a:t>
            </a:r>
            <a:endParaRPr lang="en-ZA" sz="1600" dirty="0"/>
          </a:p>
          <a:p>
            <a:pPr marL="0" indent="0" algn="just">
              <a:buNone/>
            </a:pPr>
            <a:endParaRPr lang="en-ZA" sz="1600" dirty="0"/>
          </a:p>
          <a:p>
            <a:pPr algn="just"/>
            <a:r>
              <a:rPr lang="en-GB" sz="1600" dirty="0" smtClean="0"/>
              <a:t>Attempts at marginalising the African Union;</a:t>
            </a:r>
            <a:endParaRPr lang="en-GB" sz="1600" dirty="0"/>
          </a:p>
          <a:p>
            <a:pPr marL="0" indent="0" algn="just">
              <a:buNone/>
            </a:pPr>
            <a:endParaRPr lang="en-GB" sz="1600" dirty="0"/>
          </a:p>
          <a:p>
            <a:pPr marL="0" indent="0" algn="just">
              <a:buNone/>
            </a:pPr>
            <a:endParaRPr lang="en-ZA" sz="200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544513" indent="-192088" algn="just" defTabSz="720725">
              <a:buNone/>
            </a:pPr>
            <a:endParaRPr lang="en-ZA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CB3425-A608-4DB0-A5F5-62865F22A3D5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04342611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791" y="0"/>
            <a:ext cx="8229600" cy="1052736"/>
          </a:xfrm>
        </p:spPr>
        <p:txBody>
          <a:bodyPr/>
          <a:lstStyle/>
          <a:p>
            <a:r>
              <a:rPr lang="en-ZA" sz="2400" dirty="0"/>
              <a:t>KEY HISTORICAL </a:t>
            </a:r>
            <a:r>
              <a:rPr lang="en-ZA" sz="2400" dirty="0" smtClean="0"/>
              <a:t>DEVELOPMENTS </a:t>
            </a:r>
            <a:r>
              <a:rPr lang="en-ZA" sz="2400" dirty="0"/>
              <a:t>- LIBYA </a:t>
            </a:r>
            <a:r>
              <a:rPr lang="en-ZA" sz="2400" dirty="0" smtClean="0"/>
              <a:t>(</a:t>
            </a:r>
            <a:r>
              <a:rPr lang="en-ZA" sz="2400" dirty="0" err="1" smtClean="0"/>
              <a:t>cont</a:t>
            </a:r>
            <a:r>
              <a:rPr lang="en-ZA" sz="2400" dirty="0" smtClean="0"/>
              <a:t>)</a:t>
            </a:r>
            <a:endParaRPr lang="en-ZA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791" y="1076326"/>
            <a:ext cx="8229600" cy="4512913"/>
          </a:xfrm>
        </p:spPr>
        <p:txBody>
          <a:bodyPr/>
          <a:lstStyle/>
          <a:p>
            <a:r>
              <a:rPr lang="en-GB" sz="1600" dirty="0"/>
              <a:t>There is threat that if the situation in Libya continues it might lead a permanent division between the Tripoli East and </a:t>
            </a:r>
            <a:r>
              <a:rPr lang="en-GB" sz="1600" dirty="0" err="1"/>
              <a:t>Tabrouk</a:t>
            </a:r>
            <a:r>
              <a:rPr lang="en-GB" sz="1600" dirty="0"/>
              <a:t>. (it must go the narrative</a:t>
            </a:r>
            <a:r>
              <a:rPr lang="en-GB" sz="1600" dirty="0" smtClean="0"/>
              <a:t>);</a:t>
            </a:r>
          </a:p>
          <a:p>
            <a:pPr marL="0" indent="0">
              <a:buNone/>
            </a:pPr>
            <a:endParaRPr lang="en-GB" sz="1600" dirty="0" smtClean="0"/>
          </a:p>
          <a:p>
            <a:r>
              <a:rPr lang="en-GB" sz="1600" dirty="0" smtClean="0"/>
              <a:t>Following an agreement under the Libyan People Dialogue Forum, the Government of National Unit (GNU) was formed in 2021;</a:t>
            </a:r>
          </a:p>
          <a:p>
            <a:pPr marL="0" indent="0">
              <a:buNone/>
            </a:pPr>
            <a:endParaRPr lang="en-GB" sz="1600" dirty="0" smtClean="0"/>
          </a:p>
          <a:p>
            <a:r>
              <a:rPr lang="en-GB" sz="1600" dirty="0" smtClean="0"/>
              <a:t>President </a:t>
            </a:r>
            <a:r>
              <a:rPr lang="en-ZA" sz="1600" dirty="0"/>
              <a:t>Mohammed </a:t>
            </a:r>
            <a:r>
              <a:rPr lang="en-ZA" sz="1600" dirty="0" smtClean="0"/>
              <a:t>Al-</a:t>
            </a:r>
            <a:r>
              <a:rPr lang="en-ZA" sz="1600" dirty="0" err="1" smtClean="0"/>
              <a:t>Menfi</a:t>
            </a:r>
            <a:r>
              <a:rPr lang="en-ZA" sz="1600" dirty="0"/>
              <a:t> </a:t>
            </a:r>
            <a:r>
              <a:rPr lang="en-ZA" sz="1600" dirty="0" smtClean="0"/>
              <a:t>was appointed to serve as Head: Presidency Council;</a:t>
            </a:r>
          </a:p>
          <a:p>
            <a:pPr marL="0" indent="0">
              <a:buNone/>
            </a:pPr>
            <a:endParaRPr lang="en-GB" sz="1600" dirty="0" smtClean="0">
              <a:solidFill>
                <a:srgbClr val="FF0000"/>
              </a:solidFill>
            </a:endParaRPr>
          </a:p>
          <a:p>
            <a:r>
              <a:rPr lang="en-GB" sz="1600" dirty="0"/>
              <a:t>Prime Minister </a:t>
            </a:r>
            <a:r>
              <a:rPr lang="en-ZA" sz="1600" dirty="0" err="1"/>
              <a:t>Abdelhamid</a:t>
            </a:r>
            <a:r>
              <a:rPr lang="en-ZA" sz="1600" dirty="0"/>
              <a:t> Al-</a:t>
            </a:r>
            <a:r>
              <a:rPr lang="en-ZA" sz="1600" dirty="0" err="1"/>
              <a:t>Dbeibah</a:t>
            </a:r>
            <a:r>
              <a:rPr lang="en-ZA" sz="1600" dirty="0"/>
              <a:t> was </a:t>
            </a:r>
            <a:r>
              <a:rPr lang="en-GB" sz="1600" dirty="0"/>
              <a:t>appointed by Parliament to head </a:t>
            </a:r>
            <a:r>
              <a:rPr lang="en-GB" sz="1600" dirty="0" smtClean="0"/>
              <a:t>GNU;</a:t>
            </a:r>
            <a:endParaRPr lang="en-GB" sz="1600" dirty="0"/>
          </a:p>
          <a:p>
            <a:endParaRPr lang="en-GB" sz="1600" dirty="0" smtClean="0">
              <a:solidFill>
                <a:srgbClr val="FF0000"/>
              </a:solidFill>
            </a:endParaRPr>
          </a:p>
          <a:p>
            <a:r>
              <a:rPr lang="en-GB" sz="1600" dirty="0" smtClean="0"/>
              <a:t>Parliament deems the mandate of GNU expired on 25 December 2021;</a:t>
            </a:r>
          </a:p>
          <a:p>
            <a:pPr marL="0" indent="0">
              <a:buNone/>
            </a:pPr>
            <a:endParaRPr lang="en-GB" sz="1600" dirty="0" smtClean="0"/>
          </a:p>
          <a:p>
            <a:r>
              <a:rPr lang="en-GB" sz="1600" dirty="0" smtClean="0"/>
              <a:t>Parliament endorses Mr </a:t>
            </a:r>
            <a:r>
              <a:rPr lang="en-GB" sz="1600" dirty="0" err="1" smtClean="0"/>
              <a:t>Fathi</a:t>
            </a:r>
            <a:r>
              <a:rPr lang="en-GB" sz="1600" dirty="0" smtClean="0"/>
              <a:t> </a:t>
            </a:r>
            <a:r>
              <a:rPr lang="en-GB" sz="1600" dirty="0" err="1" smtClean="0"/>
              <a:t>Bashagha</a:t>
            </a:r>
            <a:r>
              <a:rPr lang="en-GB" sz="1600" dirty="0" smtClean="0"/>
              <a:t> as Prime Minister-elect on 10 February 2022; </a:t>
            </a:r>
          </a:p>
          <a:p>
            <a:endParaRPr lang="en-GB" sz="1600" dirty="0"/>
          </a:p>
          <a:p>
            <a:r>
              <a:rPr lang="en-GB" sz="1600" dirty="0" smtClean="0"/>
              <a:t>Planned general elections for 24 December 2021 announced.</a:t>
            </a:r>
          </a:p>
          <a:p>
            <a:pPr marL="0" indent="0">
              <a:buNone/>
            </a:pPr>
            <a:endParaRPr lang="en-GB" sz="1600" dirty="0" smtClean="0"/>
          </a:p>
          <a:p>
            <a:pPr marL="0" indent="0">
              <a:buNone/>
            </a:pP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CB3425-A608-4DB0-A5F5-62865F22A3D5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306718540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4593"/>
            <a:ext cx="8229600" cy="816135"/>
          </a:xfrm>
        </p:spPr>
        <p:txBody>
          <a:bodyPr/>
          <a:lstStyle/>
          <a:p>
            <a:r>
              <a:rPr lang="en-ZA" sz="2400" dirty="0" smtClean="0"/>
              <a:t>ELECTORAL DEVELOPMENTS IN LIBYA</a:t>
            </a:r>
            <a:endParaRPr lang="en-ZA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752528"/>
          </a:xfrm>
        </p:spPr>
        <p:txBody>
          <a:bodyPr/>
          <a:lstStyle/>
          <a:p>
            <a:pPr algn="just"/>
            <a:r>
              <a:rPr lang="en-ZA" sz="1800" dirty="0"/>
              <a:t>GNU was mandated to facilitate the holding of the </a:t>
            </a:r>
            <a:r>
              <a:rPr lang="en-ZA" sz="1800" dirty="0" smtClean="0"/>
              <a:t>elections; </a:t>
            </a:r>
          </a:p>
          <a:p>
            <a:pPr marL="0" indent="0" algn="just">
              <a:buNone/>
            </a:pPr>
            <a:endParaRPr lang="en-ZA" sz="1800" dirty="0"/>
          </a:p>
          <a:p>
            <a:pPr algn="just"/>
            <a:r>
              <a:rPr lang="en-ZA" sz="1800" dirty="0" smtClean="0"/>
              <a:t>24 December 2021 elections did not take place</a:t>
            </a:r>
            <a:r>
              <a:rPr lang="en-ZA" sz="1800" dirty="0"/>
              <a:t>;</a:t>
            </a:r>
            <a:endParaRPr lang="en-ZA" sz="1800" dirty="0" smtClean="0"/>
          </a:p>
          <a:p>
            <a:pPr marL="0" indent="0" algn="just">
              <a:buNone/>
            </a:pPr>
            <a:endParaRPr lang="en-ZA" sz="1800" dirty="0" smtClean="0"/>
          </a:p>
          <a:p>
            <a:pPr algn="just"/>
            <a:r>
              <a:rPr lang="en-ZA" sz="1800" dirty="0" smtClean="0"/>
              <a:t>Contestation around the mandate of the GNU and implications for the elections</a:t>
            </a:r>
            <a:r>
              <a:rPr lang="en-ZA" sz="1800" dirty="0"/>
              <a:t>;</a:t>
            </a:r>
            <a:endParaRPr lang="en-ZA" sz="1800" dirty="0" smtClean="0"/>
          </a:p>
          <a:p>
            <a:pPr marL="0" indent="0" algn="just">
              <a:buNone/>
            </a:pPr>
            <a:endParaRPr lang="en-ZA" sz="1800" dirty="0" smtClean="0"/>
          </a:p>
          <a:p>
            <a:pPr algn="just"/>
            <a:r>
              <a:rPr lang="en-ZA" sz="1800" dirty="0" smtClean="0"/>
              <a:t>Lack of constitutional mandate to hold elections;</a:t>
            </a:r>
          </a:p>
          <a:p>
            <a:pPr marL="0" indent="0" algn="just">
              <a:buNone/>
            </a:pPr>
            <a:endParaRPr lang="en-ZA" sz="1800" dirty="0" smtClean="0"/>
          </a:p>
          <a:p>
            <a:pPr algn="just"/>
            <a:r>
              <a:rPr lang="en-ZA" sz="1800" dirty="0" smtClean="0"/>
              <a:t>Absence of electoral framework for the convening of elections;</a:t>
            </a:r>
          </a:p>
          <a:p>
            <a:pPr algn="just"/>
            <a:endParaRPr lang="en-ZA" sz="1800" dirty="0"/>
          </a:p>
          <a:p>
            <a:pPr algn="just"/>
            <a:r>
              <a:rPr lang="en-ZA" sz="1800" dirty="0" smtClean="0"/>
              <a:t>Unconducive environment undermining holding of elections;</a:t>
            </a:r>
          </a:p>
          <a:p>
            <a:pPr algn="just"/>
            <a:endParaRPr lang="en-ZA" sz="1800" dirty="0"/>
          </a:p>
          <a:p>
            <a:pPr algn="just"/>
            <a:r>
              <a:rPr lang="en-ZA" sz="1800" dirty="0" smtClean="0"/>
              <a:t>Contestant electoral criteria for the candidates.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CB3425-A608-4DB0-A5F5-62865F22A3D5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383846184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2800" dirty="0" smtClean="0"/>
              <a:t>ELECTORAL DEVELOPMENTS IN LIBYA</a:t>
            </a:r>
            <a:endParaRPr lang="en-Z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ZA" sz="2000" dirty="0"/>
              <a:t>New Roadmap for elections proposed by the Parliamentary Committee (</a:t>
            </a:r>
            <a:r>
              <a:rPr lang="en-ZA" sz="2000" dirty="0" err="1"/>
              <a:t>Haftar</a:t>
            </a:r>
            <a:r>
              <a:rPr lang="en-ZA" sz="2000" dirty="0"/>
              <a:t> faction), to be held within 14 months from constitutional </a:t>
            </a:r>
            <a:r>
              <a:rPr lang="en-ZA" sz="2000" dirty="0" smtClean="0"/>
              <a:t>amendment;</a:t>
            </a:r>
          </a:p>
          <a:p>
            <a:pPr marL="0" indent="0" algn="just">
              <a:buNone/>
            </a:pPr>
            <a:r>
              <a:rPr lang="en-ZA" sz="2000" dirty="0" smtClean="0"/>
              <a:t> </a:t>
            </a:r>
          </a:p>
          <a:p>
            <a:pPr algn="just"/>
            <a:r>
              <a:rPr lang="en-ZA" sz="2000" dirty="0" smtClean="0"/>
              <a:t>GNU pursuing elections as early as June 2022;</a:t>
            </a:r>
          </a:p>
          <a:p>
            <a:pPr marL="0" indent="0" algn="just">
              <a:buNone/>
            </a:pPr>
            <a:endParaRPr lang="en-ZA" sz="2000" dirty="0" smtClean="0"/>
          </a:p>
          <a:p>
            <a:pPr algn="just"/>
            <a:r>
              <a:rPr lang="en-ZA" sz="2000" dirty="0"/>
              <a:t>Attempted assassination on  Prime </a:t>
            </a:r>
            <a:r>
              <a:rPr lang="en-ZA" sz="2000" dirty="0" err="1"/>
              <a:t>Abdelhamid</a:t>
            </a:r>
            <a:r>
              <a:rPr lang="en-ZA" sz="2000" dirty="0"/>
              <a:t> Al-</a:t>
            </a:r>
            <a:r>
              <a:rPr lang="en-ZA" sz="2000" dirty="0" err="1"/>
              <a:t>Dbeibah</a:t>
            </a:r>
            <a:r>
              <a:rPr lang="en-ZA" sz="2000" dirty="0"/>
              <a:t> on 9 February </a:t>
            </a:r>
            <a:r>
              <a:rPr lang="en-ZA" sz="2000" dirty="0" smtClean="0"/>
              <a:t>2022;</a:t>
            </a:r>
          </a:p>
          <a:p>
            <a:pPr marL="0" indent="0" algn="just">
              <a:buNone/>
            </a:pPr>
            <a:endParaRPr lang="en-ZA" sz="2000" dirty="0" smtClean="0"/>
          </a:p>
          <a:p>
            <a:pPr algn="just"/>
            <a:r>
              <a:rPr lang="en-ZA" sz="2000" dirty="0" smtClean="0"/>
              <a:t>This development has exacerbated tensions and heightened security.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CB3425-A608-4DB0-A5F5-62865F22A3D5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99520022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Blank Presentation">
  <a:themeElements>
    <a:clrScheme name="1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ank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DICO Presentation</Template>
  <TotalTime>20666</TotalTime>
  <Words>662</Words>
  <Application>Microsoft Office PowerPoint</Application>
  <PresentationFormat>On-screen Show (4:3)</PresentationFormat>
  <Paragraphs>111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1_Blank Presentation</vt:lpstr>
      <vt:lpstr>Blank Presentation</vt:lpstr>
      <vt:lpstr>Ministerial Briefing to the Portfolio Committee   Dr GNM Pandor </vt:lpstr>
      <vt:lpstr>OUTLINE</vt:lpstr>
      <vt:lpstr>SOUTH AFRICA’S FOREIGN POLICY APPROACH</vt:lpstr>
      <vt:lpstr>GLOBAL ENVIRONMENT AND TRENDS</vt:lpstr>
      <vt:lpstr>SA BILATERAL RELATIONS WITH LIBYA</vt:lpstr>
      <vt:lpstr>KEY HISTORICAL DEVELOPMENTS - LIBYA </vt:lpstr>
      <vt:lpstr>KEY HISTORICAL DEVELOPMENTS - LIBYA (cont)</vt:lpstr>
      <vt:lpstr>ELECTORAL DEVELOPMENTS IN LIBYA</vt:lpstr>
      <vt:lpstr>ELECTORAL DEVELOPMENTS IN LIBYA</vt:lpstr>
      <vt:lpstr>RECOMMENDATIONS</vt:lpstr>
      <vt:lpstr>Slide 11</vt:lpstr>
    </vt:vector>
  </TitlesOfParts>
  <Company>Department of Foreign Affairs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kad108</dc:creator>
  <cp:lastModifiedBy>Monique</cp:lastModifiedBy>
  <cp:revision>1960</cp:revision>
  <cp:lastPrinted>2022-02-18T13:30:11Z</cp:lastPrinted>
  <dcterms:created xsi:type="dcterms:W3CDTF">2009-11-12T13:32:21Z</dcterms:created>
  <dcterms:modified xsi:type="dcterms:W3CDTF">2022-02-23T08:15:19Z</dcterms:modified>
</cp:coreProperties>
</file>